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92" r:id="rId6"/>
    <p:sldId id="293" r:id="rId7"/>
    <p:sldId id="294" r:id="rId8"/>
    <p:sldId id="295" r:id="rId9"/>
    <p:sldId id="296" r:id="rId10"/>
    <p:sldId id="297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91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j" initials="h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#1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#2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F878FD-B3F0-4BEA-BD57-D16813FE1DE7}" type="doc">
      <dgm:prSet loTypeId="urn:microsoft.com/office/officeart/2005/8/layout/vList2#1" loCatId="list" qsTypeId="urn:microsoft.com/office/officeart/2005/8/quickstyle/3d4#1" qsCatId="3D" csTypeId="urn:microsoft.com/office/officeart/2005/8/colors/accent1_1#1" csCatId="accent1" phldr="1"/>
      <dgm:spPr/>
      <dgm:t>
        <a:bodyPr/>
        <a:lstStyle/>
        <a:p>
          <a:endParaRPr lang="zh-CN" altLang="en-US"/>
        </a:p>
      </dgm:t>
    </dgm:pt>
    <dgm:pt modelId="{2431000F-B527-4C2E-92EA-4A9C1B8864F7}">
      <dgm:prSet custT="1"/>
      <dgm:spPr/>
      <dgm:t>
        <a:bodyPr/>
        <a:lstStyle/>
        <a:p>
          <a:pPr rtl="0"/>
          <a:r>
            <a:rPr lang="en-US" altLang="zh-CN" sz="1800" dirty="0">
              <a:latin typeface="微软雅黑" panose="020B0503020204020204" charset="-122"/>
              <a:ea typeface="微软雅黑" panose="020B0503020204020204" charset="-122"/>
            </a:rPr>
            <a:t>      </a:t>
          </a:r>
          <a:r>
            <a:rPr lang="zh-CN" sz="1800" dirty="0">
              <a:latin typeface="微软雅黑" panose="020B0503020204020204" charset="-122"/>
              <a:ea typeface="微软雅黑" panose="020B0503020204020204" charset="-122"/>
            </a:rPr>
            <a:t>支付宝（中国）网络技术有限公司是国内领先的第三方支付平台，致力于提供“简单、安全、快速”的支付解决方案。</a:t>
          </a:r>
          <a:r>
            <a:rPr lang="en-US" sz="1800" dirty="0">
              <a:latin typeface="微软雅黑" panose="020B0503020204020204" charset="-122"/>
              <a:ea typeface="微软雅黑" panose="020B0503020204020204" charset="-122"/>
            </a:rPr>
            <a:t>2003</a:t>
          </a:r>
          <a:r>
            <a:rPr lang="zh-CN" sz="1800" dirty="0">
              <a:latin typeface="微软雅黑" panose="020B0503020204020204" charset="-122"/>
              <a:ea typeface="微软雅黑" panose="020B0503020204020204" charset="-122"/>
            </a:rPr>
            <a:t>年</a:t>
          </a:r>
          <a:r>
            <a:rPr lang="en-US" sz="1800" dirty="0">
              <a:latin typeface="微软雅黑" panose="020B0503020204020204" charset="-122"/>
              <a:ea typeface="微软雅黑" panose="020B0503020204020204" charset="-122"/>
            </a:rPr>
            <a:t>10</a:t>
          </a:r>
          <a:r>
            <a:rPr lang="zh-CN" sz="1800" dirty="0">
              <a:latin typeface="微软雅黑" panose="020B0503020204020204" charset="-122"/>
              <a:ea typeface="微软雅黑" panose="020B0503020204020204" charset="-122"/>
            </a:rPr>
            <a:t>月</a:t>
          </a:r>
          <a:r>
            <a:rPr lang="en-US" sz="1800" dirty="0">
              <a:latin typeface="微软雅黑" panose="020B0503020204020204" charset="-122"/>
              <a:ea typeface="微软雅黑" panose="020B0503020204020204" charset="-122"/>
            </a:rPr>
            <a:t>18</a:t>
          </a:r>
          <a:r>
            <a:rPr lang="zh-CN" sz="1800" dirty="0">
              <a:latin typeface="微软雅黑" panose="020B0503020204020204" charset="-122"/>
              <a:ea typeface="微软雅黑" panose="020B0503020204020204" charset="-122"/>
            </a:rPr>
            <a:t>日，淘宝网首次推出支付宝服务。</a:t>
          </a:r>
          <a:r>
            <a:rPr lang="en-US" sz="1800" dirty="0">
              <a:latin typeface="微软雅黑" panose="020B0503020204020204" charset="-122"/>
              <a:ea typeface="微软雅黑" panose="020B0503020204020204" charset="-122"/>
            </a:rPr>
            <a:t>2004</a:t>
          </a:r>
          <a:r>
            <a:rPr lang="zh-CN" sz="1800" dirty="0">
              <a:latin typeface="微软雅黑" panose="020B0503020204020204" charset="-122"/>
              <a:ea typeface="微软雅黑" panose="020B0503020204020204" charset="-122"/>
            </a:rPr>
            <a:t>年</a:t>
          </a:r>
          <a:r>
            <a:rPr lang="en-US" sz="1800" dirty="0">
              <a:latin typeface="微软雅黑" panose="020B0503020204020204" charset="-122"/>
              <a:ea typeface="微软雅黑" panose="020B0503020204020204" charset="-122"/>
            </a:rPr>
            <a:t>12</a:t>
          </a:r>
          <a:r>
            <a:rPr lang="zh-CN" sz="1800" dirty="0">
              <a:latin typeface="微软雅黑" panose="020B0503020204020204" charset="-122"/>
              <a:ea typeface="微软雅黑" panose="020B0503020204020204" charset="-122"/>
            </a:rPr>
            <a:t>月</a:t>
          </a:r>
          <a:r>
            <a:rPr lang="en-US" sz="1800" dirty="0">
              <a:latin typeface="微软雅黑" panose="020B0503020204020204" charset="-122"/>
              <a:ea typeface="微软雅黑" panose="020B0503020204020204" charset="-122"/>
            </a:rPr>
            <a:t>8</a:t>
          </a:r>
          <a:r>
            <a:rPr lang="zh-CN" sz="1800" dirty="0">
              <a:latin typeface="微软雅黑" panose="020B0503020204020204" charset="-122"/>
              <a:ea typeface="微软雅黑" panose="020B0503020204020204" charset="-122"/>
            </a:rPr>
            <a:t>日，浙江支付宝网络科技有限公司成立。支付宝旗下有“支付宝”与“支付宝钱包”两个独立品牌。</a:t>
          </a:r>
        </a:p>
        <a:p>
          <a:r>
            <a:rPr lang="en-US" altLang="zh-CN" sz="1800" dirty="0">
              <a:latin typeface="微软雅黑" panose="020B0503020204020204" charset="-122"/>
              <a:ea typeface="微软雅黑" panose="020B0503020204020204" charset="-122"/>
            </a:rPr>
            <a:t>      </a:t>
          </a:r>
          <a:r>
            <a:rPr lang="zh-CN" sz="1800" dirty="0">
              <a:latin typeface="微软雅黑" panose="020B0503020204020204" charset="-122"/>
              <a:ea typeface="微软雅黑" panose="020B0503020204020204" charset="-122"/>
            </a:rPr>
            <a:t>自</a:t>
          </a:r>
          <a:r>
            <a:rPr lang="en-US" sz="1800" dirty="0">
              <a:latin typeface="微软雅黑" panose="020B0503020204020204" charset="-122"/>
              <a:ea typeface="微软雅黑" panose="020B0503020204020204" charset="-122"/>
            </a:rPr>
            <a:t>2014</a:t>
          </a:r>
          <a:r>
            <a:rPr lang="zh-CN" sz="1800" dirty="0">
              <a:latin typeface="微软雅黑" panose="020B0503020204020204" charset="-122"/>
              <a:ea typeface="微软雅黑" panose="020B0503020204020204" charset="-122"/>
            </a:rPr>
            <a:t>年以来支付宝成为当前全球最大的移动支付厂商。支付宝主要提供支付及理财服务。包括网购担保交易、网络支付、转账、信用卡还款、手机充值、水电煤缴费、个人理财等多个领域。在进入移动支付领域后，为零售百货、电影院线、连锁商超和出租车等多个行业提供服务。还推出了余额宝等理财服务。 支付宝与国内外</a:t>
          </a:r>
          <a:r>
            <a:rPr lang="en-US" sz="1800" dirty="0">
              <a:latin typeface="微软雅黑" panose="020B0503020204020204" charset="-122"/>
              <a:ea typeface="微软雅黑" panose="020B0503020204020204" charset="-122"/>
            </a:rPr>
            <a:t>180</a:t>
          </a:r>
          <a:r>
            <a:rPr lang="zh-CN" sz="1800" dirty="0">
              <a:latin typeface="微软雅黑" panose="020B0503020204020204" charset="-122"/>
              <a:ea typeface="微软雅黑" panose="020B0503020204020204" charset="-122"/>
            </a:rPr>
            <a:t>多家银行以及</a:t>
          </a:r>
          <a:r>
            <a:rPr lang="en-US" sz="1800" dirty="0">
              <a:latin typeface="微软雅黑" panose="020B0503020204020204" charset="-122"/>
              <a:ea typeface="微软雅黑" panose="020B0503020204020204" charset="-122"/>
            </a:rPr>
            <a:t>VISA</a:t>
          </a:r>
          <a:r>
            <a:rPr lang="zh-CN" sz="1800" dirty="0">
              <a:latin typeface="微软雅黑" panose="020B0503020204020204" charset="-122"/>
              <a:ea typeface="微软雅黑" panose="020B0503020204020204" charset="-122"/>
            </a:rPr>
            <a:t>、</a:t>
          </a:r>
          <a:r>
            <a:rPr lang="en-US" sz="1800" dirty="0">
              <a:latin typeface="微软雅黑" panose="020B0503020204020204" charset="-122"/>
              <a:ea typeface="微软雅黑" panose="020B0503020204020204" charset="-122"/>
            </a:rPr>
            <a:t>MasterCard</a:t>
          </a:r>
          <a:r>
            <a:rPr lang="zh-CN" sz="1800" dirty="0">
              <a:latin typeface="微软雅黑" panose="020B0503020204020204" charset="-122"/>
              <a:ea typeface="微软雅黑" panose="020B0503020204020204" charset="-122"/>
            </a:rPr>
            <a:t>国际组织等机构建立战略合作关系，成为金融机构在电子支付领域最为信任的合作伙伴。</a:t>
          </a:r>
        </a:p>
      </dgm:t>
    </dgm:pt>
    <dgm:pt modelId="{943C45A3-5B8E-4DAB-B6E9-C02E097BC215}" type="parTrans" cxnId="{2D6142E0-9B50-422D-BBBB-29AD7F5F678E}">
      <dgm:prSet/>
      <dgm:spPr/>
      <dgm:t>
        <a:bodyPr/>
        <a:lstStyle/>
        <a:p>
          <a:endParaRPr lang="zh-CN" altLang="en-US"/>
        </a:p>
      </dgm:t>
    </dgm:pt>
    <dgm:pt modelId="{1CF6EBAC-7492-44CE-A94F-1A255A277298}" type="sibTrans" cxnId="{2D6142E0-9B50-422D-BBBB-29AD7F5F678E}">
      <dgm:prSet/>
      <dgm:spPr/>
      <dgm:t>
        <a:bodyPr/>
        <a:lstStyle/>
        <a:p>
          <a:endParaRPr lang="zh-CN" altLang="en-US"/>
        </a:p>
      </dgm:t>
    </dgm:pt>
    <dgm:pt modelId="{98186441-FB2A-41FB-8DC5-8EB466D38AB5}" type="pres">
      <dgm:prSet presAssocID="{1FF878FD-B3F0-4BEA-BD57-D16813FE1D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0D11311-0086-420A-9BD4-9E094224C831}" type="pres">
      <dgm:prSet presAssocID="{2431000F-B527-4C2E-92EA-4A9C1B8864F7}" presName="parentText" presStyleLbl="node1" presStyleIdx="0" presStyleCnt="1" custScaleY="1146423" custLinFactNeighborX="-1033" custLinFactNeighborY="286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D3D7E1F-E29A-40C3-B916-3203A9BB28DA}" type="presOf" srcId="{2431000F-B527-4C2E-92EA-4A9C1B8864F7}" destId="{20D11311-0086-420A-9BD4-9E094224C831}" srcOrd="0" destOrd="0" presId="urn:microsoft.com/office/officeart/2005/8/layout/vList2#1"/>
    <dgm:cxn modelId="{95C88E47-2073-41C8-9C10-719A16E269FD}" type="presOf" srcId="{1FF878FD-B3F0-4BEA-BD57-D16813FE1DE7}" destId="{98186441-FB2A-41FB-8DC5-8EB466D38AB5}" srcOrd="0" destOrd="0" presId="urn:microsoft.com/office/officeart/2005/8/layout/vList2#1"/>
    <dgm:cxn modelId="{2D6142E0-9B50-422D-BBBB-29AD7F5F678E}" srcId="{1FF878FD-B3F0-4BEA-BD57-D16813FE1DE7}" destId="{2431000F-B527-4C2E-92EA-4A9C1B8864F7}" srcOrd="0" destOrd="0" parTransId="{943C45A3-5B8E-4DAB-B6E9-C02E097BC215}" sibTransId="{1CF6EBAC-7492-44CE-A94F-1A255A277298}"/>
    <dgm:cxn modelId="{53B5EC73-5BFD-4A92-A86A-40D72CCBFA9B}" type="presParOf" srcId="{98186441-FB2A-41FB-8DC5-8EB466D38AB5}" destId="{20D11311-0086-420A-9BD4-9E094224C831}" srcOrd="0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F878FD-B3F0-4BEA-BD57-D16813FE1DE7}" type="doc">
      <dgm:prSet loTypeId="urn:microsoft.com/office/officeart/2005/8/layout/vList4" loCatId="list" qsTypeId="urn:microsoft.com/office/officeart/2005/8/quickstyle/3d4#2" qsCatId="3D" csTypeId="urn:microsoft.com/office/officeart/2005/8/colors/accent1_1#2" csCatId="accent1" phldr="1"/>
      <dgm:spPr/>
      <dgm:t>
        <a:bodyPr/>
        <a:lstStyle/>
        <a:p>
          <a:endParaRPr lang="zh-CN" altLang="en-US"/>
        </a:p>
      </dgm:t>
    </dgm:pt>
    <dgm:pt modelId="{2431000F-B527-4C2E-92EA-4A9C1B8864F7}">
      <dgm:prSet custT="1"/>
      <dgm:spPr>
        <a:xfrm>
          <a:off x="0" y="0"/>
          <a:ext cx="5613621" cy="1648643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 rtl="0">
            <a:buNone/>
          </a:pPr>
          <a:r>
            <a:rPr lang="en-US" sz="1800" dirty="0">
              <a:latin typeface="黑体" panose="02010609060101010101" charset="-122"/>
              <a:ea typeface="黑体" panose="02010609060101010101" charset="-122"/>
            </a:rPr>
            <a:t>1</a:t>
          </a:r>
          <a:r>
            <a:rPr lang="zh-CN" sz="1800" dirty="0">
              <a:latin typeface="黑体" panose="02010609060101010101" charset="-122"/>
              <a:ea typeface="黑体" panose="02010609060101010101" charset="-122"/>
            </a:rPr>
            <a:t>、注册支付宝账号；</a:t>
          </a:r>
        </a:p>
        <a:p>
          <a:r>
            <a:rPr lang="en-US" sz="1800" dirty="0">
              <a:latin typeface="黑体" panose="02010609060101010101" charset="-122"/>
              <a:ea typeface="黑体" panose="02010609060101010101" charset="-122"/>
            </a:rPr>
            <a:t>2</a:t>
          </a:r>
          <a:r>
            <a:rPr lang="zh-CN" sz="1800" dirty="0">
              <a:latin typeface="黑体" panose="02010609060101010101" charset="-122"/>
              <a:ea typeface="黑体" panose="02010609060101010101" charset="-122"/>
            </a:rPr>
            <a:t>、绑定银行卡；</a:t>
          </a:r>
        </a:p>
        <a:p>
          <a:r>
            <a:rPr lang="en-US" sz="1800" dirty="0">
              <a:latin typeface="黑体" panose="02010609060101010101" charset="-122"/>
              <a:ea typeface="黑体" panose="02010609060101010101" charset="-122"/>
            </a:rPr>
            <a:t>3</a:t>
          </a:r>
          <a:r>
            <a:rPr lang="zh-CN" sz="1800" dirty="0">
              <a:latin typeface="黑体" panose="02010609060101010101" charset="-122"/>
              <a:ea typeface="黑体" panose="02010609060101010101" charset="-122"/>
            </a:rPr>
            <a:t>、下载安装手机支付宝</a:t>
          </a:r>
          <a:r>
            <a:rPr lang="en-US" sz="1800" dirty="0">
              <a:latin typeface="黑体" panose="02010609060101010101" charset="-122"/>
              <a:ea typeface="黑体" panose="02010609060101010101" charset="-122"/>
            </a:rPr>
            <a:t>APP</a:t>
          </a:r>
          <a:r>
            <a:rPr lang="zh-CN" sz="1800" dirty="0">
              <a:latin typeface="黑体" panose="02010609060101010101" charset="-122"/>
              <a:ea typeface="黑体" panose="02010609060101010101" charset="-122"/>
            </a:rPr>
            <a:t>；</a:t>
          </a:r>
        </a:p>
        <a:p>
          <a:r>
            <a:rPr lang="en-US" sz="1800" dirty="0">
              <a:latin typeface="黑体" panose="02010609060101010101" charset="-122"/>
              <a:ea typeface="黑体" panose="02010609060101010101" charset="-122"/>
            </a:rPr>
            <a:t>4</a:t>
          </a:r>
          <a:r>
            <a:rPr lang="zh-CN" sz="1800" dirty="0">
              <a:latin typeface="黑体" panose="02010609060101010101" charset="-122"/>
              <a:ea typeface="黑体" panose="02010609060101010101" charset="-122"/>
            </a:rPr>
            <a:t>、手机支付宝应用。</a:t>
          </a:r>
          <a:endParaRPr lang="zh-CN" alt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黑体" panose="02010609060101010101" charset="-122"/>
            <a:ea typeface="黑体" panose="02010609060101010101" charset="-122"/>
            <a:cs typeface="+mn-cs"/>
          </a:endParaRPr>
        </a:p>
      </dgm:t>
    </dgm:pt>
    <dgm:pt modelId="{943C45A3-5B8E-4DAB-B6E9-C02E097BC215}" type="parTrans" cxnId="{2D6142E0-9B50-422D-BBBB-29AD7F5F678E}">
      <dgm:prSet/>
      <dgm:spPr/>
      <dgm:t>
        <a:bodyPr/>
        <a:lstStyle/>
        <a:p>
          <a:endParaRPr lang="zh-CN" altLang="en-US"/>
        </a:p>
      </dgm:t>
    </dgm:pt>
    <dgm:pt modelId="{1CF6EBAC-7492-44CE-A94F-1A255A277298}" type="sibTrans" cxnId="{2D6142E0-9B50-422D-BBBB-29AD7F5F678E}">
      <dgm:prSet/>
      <dgm:spPr/>
      <dgm:t>
        <a:bodyPr/>
        <a:lstStyle/>
        <a:p>
          <a:endParaRPr lang="zh-CN" altLang="en-US"/>
        </a:p>
      </dgm:t>
    </dgm:pt>
    <dgm:pt modelId="{D8DF98F8-2DEB-49DD-A275-AF9FC96AFAC4}" type="pres">
      <dgm:prSet presAssocID="{1FF878FD-B3F0-4BEA-BD57-D16813FE1DE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BDE963E-41B1-4D16-9AC2-363B57F0F884}" type="pres">
      <dgm:prSet presAssocID="{2431000F-B527-4C2E-92EA-4A9C1B8864F7}" presName="comp" presStyleCnt="0"/>
      <dgm:spPr/>
    </dgm:pt>
    <dgm:pt modelId="{83C4D96A-38C1-4FCB-AA63-BCA74489E848}" type="pres">
      <dgm:prSet presAssocID="{2431000F-B527-4C2E-92EA-4A9C1B8864F7}" presName="box" presStyleLbl="node1" presStyleIdx="0" presStyleCnt="1"/>
      <dgm:spPr/>
      <dgm:t>
        <a:bodyPr/>
        <a:lstStyle/>
        <a:p>
          <a:endParaRPr lang="zh-CN" altLang="en-US"/>
        </a:p>
      </dgm:t>
    </dgm:pt>
    <dgm:pt modelId="{F76F1D9C-08E4-4762-AF28-8B8EC4AE34BC}" type="pres">
      <dgm:prSet presAssocID="{2431000F-B527-4C2E-92EA-4A9C1B8864F7}" presName="img" presStyleLbl="fgImgPlace1" presStyleIdx="0" presStyleCnt="1"/>
      <dgm:spPr>
        <a:xfrm>
          <a:off x="164864" y="164864"/>
          <a:ext cx="1122724" cy="131891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38000" r="-38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gm:spPr>
    </dgm:pt>
    <dgm:pt modelId="{0A858254-5D30-4E8A-AEF3-820D04480D42}" type="pres">
      <dgm:prSet presAssocID="{2431000F-B527-4C2E-92EA-4A9C1B8864F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70C3562-BC45-490A-8420-73CB69020CB2}" type="presOf" srcId="{1FF878FD-B3F0-4BEA-BD57-D16813FE1DE7}" destId="{D8DF98F8-2DEB-49DD-A275-AF9FC96AFAC4}" srcOrd="0" destOrd="0" presId="urn:microsoft.com/office/officeart/2005/8/layout/vList4"/>
    <dgm:cxn modelId="{19A5944D-11D8-4B53-B534-00E1096B91B4}" type="presOf" srcId="{2431000F-B527-4C2E-92EA-4A9C1B8864F7}" destId="{0A858254-5D30-4E8A-AEF3-820D04480D42}" srcOrd="1" destOrd="0" presId="urn:microsoft.com/office/officeart/2005/8/layout/vList4"/>
    <dgm:cxn modelId="{33DC7970-99E9-48CE-A535-F03F6A82F654}" type="presOf" srcId="{2431000F-B527-4C2E-92EA-4A9C1B8864F7}" destId="{83C4D96A-38C1-4FCB-AA63-BCA74489E848}" srcOrd="0" destOrd="0" presId="urn:microsoft.com/office/officeart/2005/8/layout/vList4"/>
    <dgm:cxn modelId="{2D6142E0-9B50-422D-BBBB-29AD7F5F678E}" srcId="{1FF878FD-B3F0-4BEA-BD57-D16813FE1DE7}" destId="{2431000F-B527-4C2E-92EA-4A9C1B8864F7}" srcOrd="0" destOrd="0" parTransId="{943C45A3-5B8E-4DAB-B6E9-C02E097BC215}" sibTransId="{1CF6EBAC-7492-44CE-A94F-1A255A277298}"/>
    <dgm:cxn modelId="{546E6712-6A6F-4B9E-B7A6-D63AFA9EB22F}" type="presParOf" srcId="{D8DF98F8-2DEB-49DD-A275-AF9FC96AFAC4}" destId="{BBDE963E-41B1-4D16-9AC2-363B57F0F884}" srcOrd="0" destOrd="0" presId="urn:microsoft.com/office/officeart/2005/8/layout/vList4"/>
    <dgm:cxn modelId="{AF405D2C-B7DF-4B75-AE8A-B89F9D50887F}" type="presParOf" srcId="{BBDE963E-41B1-4D16-9AC2-363B57F0F884}" destId="{83C4D96A-38C1-4FCB-AA63-BCA74489E848}" srcOrd="0" destOrd="0" presId="urn:microsoft.com/office/officeart/2005/8/layout/vList4"/>
    <dgm:cxn modelId="{146701D7-E913-4804-9E98-1C49D81F7694}" type="presParOf" srcId="{BBDE963E-41B1-4D16-9AC2-363B57F0F884}" destId="{F76F1D9C-08E4-4762-AF28-8B8EC4AE34BC}" srcOrd="1" destOrd="0" presId="urn:microsoft.com/office/officeart/2005/8/layout/vList4"/>
    <dgm:cxn modelId="{8CCF3513-254C-4786-9EFD-BD454EA5A0EE}" type="presParOf" srcId="{BBDE963E-41B1-4D16-9AC2-363B57F0F884}" destId="{0A858254-5D30-4E8A-AEF3-820D04480D4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#1">
  <dgm:title val=""/>
  <dgm:desc val=""/>
  <dgm:catLst>
    <dgm:cat type="3D" pri="11400"/>
  </dgm:catLst>
  <dgm:scene3d>
    <a:camera prst="orthographicFront"/>
    <a:lightRig rig="threePt" dir="t"/>
  </dgm:scene3d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#2">
  <dgm:title val=""/>
  <dgm:desc val=""/>
  <dgm:catLst>
    <dgm:cat type="3D" pri="11400"/>
  </dgm:catLst>
  <dgm:scene3d>
    <a:camera prst="orthographicFront"/>
    <a:lightRig rig="threePt" dir="t"/>
  </dgm:scene3d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7076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altLang="zh-CN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442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altLang="zh-CN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757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75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52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0" y="0"/>
            <a:ext cx="12193625" cy="6858000"/>
          </a:xfrm>
          <a:prstGeom prst="rect">
            <a:avLst/>
          </a:prstGeom>
          <a:gradFill>
            <a:gsLst>
              <a:gs pos="0">
                <a:srgbClr val="E67819"/>
              </a:gs>
              <a:gs pos="74000">
                <a:srgbClr val="D66519"/>
              </a:gs>
              <a:gs pos="83000">
                <a:srgbClr val="D46219"/>
              </a:gs>
              <a:gs pos="100000">
                <a:srgbClr val="D25F1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3"/>
          <p:cNvSpPr/>
          <p:nvPr userDrawn="1"/>
        </p:nvSpPr>
        <p:spPr bwMode="auto">
          <a:xfrm>
            <a:off x="1056752" y="51460"/>
            <a:ext cx="1506569" cy="360040"/>
          </a:xfrm>
          <a:prstGeom prst="roundRect">
            <a:avLst/>
          </a:prstGeom>
          <a:solidFill>
            <a:srgbClr val="F8F8F8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089" tIns="38039" rIns="38039" bIns="76089" numCol="1" spcCol="0" rtlCol="0" fromWordArt="0" anchor="t" anchorCtr="0" forceAA="0" compatLnSpc="1">
            <a:noAutofit/>
          </a:bodyPr>
          <a:lstStyle/>
          <a:p>
            <a:pPr marL="0" marR="0" lvl="0" indent="0" defTabSz="9131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-4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 panose="020B0502040204020203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tangle 3"/>
          <p:cNvSpPr/>
          <p:nvPr userDrawn="1"/>
        </p:nvSpPr>
        <p:spPr bwMode="auto">
          <a:xfrm>
            <a:off x="1051546" y="1"/>
            <a:ext cx="1511774" cy="260647"/>
          </a:xfrm>
          <a:prstGeom prst="roundRect">
            <a:avLst>
              <a:gd name="adj" fmla="val 0"/>
            </a:avLst>
          </a:prstGeom>
          <a:solidFill>
            <a:srgbClr val="F8F8F8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089" tIns="38039" rIns="38039" bIns="76089" numCol="1" spcCol="0" rtlCol="0" fromWordArt="0" anchor="t" anchorCtr="0" forceAA="0" compatLnSpc="1">
            <a:noAutofit/>
          </a:bodyPr>
          <a:lstStyle/>
          <a:p>
            <a:pPr marL="0" marR="0" lvl="0" indent="0" defTabSz="9131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-4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 panose="020B0502040204020203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ectangle 3"/>
          <p:cNvSpPr/>
          <p:nvPr userDrawn="1"/>
        </p:nvSpPr>
        <p:spPr bwMode="auto">
          <a:xfrm>
            <a:off x="1051546" y="462959"/>
            <a:ext cx="1511774" cy="856390"/>
          </a:xfrm>
          <a:prstGeom prst="roundRect">
            <a:avLst>
              <a:gd name="adj" fmla="val 6940"/>
            </a:avLst>
          </a:prstGeom>
          <a:solidFill>
            <a:srgbClr val="F8F8F8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089" tIns="38039" rIns="38039" bIns="76089" numCol="1" spcCol="0" rtlCol="0" fromWordArt="0" anchor="t" anchorCtr="0" forceAA="0" compatLnSpc="1">
            <a:noAutofit/>
          </a:bodyPr>
          <a:lstStyle/>
          <a:p>
            <a:pPr marL="0" marR="0" lvl="0" indent="0" defTabSz="9131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-4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 panose="020B0502040204020203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TextBox 15"/>
          <p:cNvSpPr txBox="1"/>
          <p:nvPr userDrawn="1"/>
        </p:nvSpPr>
        <p:spPr>
          <a:xfrm>
            <a:off x="1051546" y="953248"/>
            <a:ext cx="151177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E67819"/>
                </a:solidFill>
                <a:latin typeface="Agency FB" panose="020B0503020202020204" pitchFamily="34" charset="0"/>
                <a:ea typeface="Adobe 宋体 Std L" pitchFamily="18" charset="-122"/>
              </a:rPr>
              <a:t>Contents Page</a:t>
            </a:r>
            <a:endParaRPr lang="zh-CN" altLang="en-US" sz="1600" dirty="0">
              <a:solidFill>
                <a:srgbClr val="E67819"/>
              </a:solidFill>
              <a:latin typeface="Agency FB" panose="020B0503020202020204" pitchFamily="34" charset="0"/>
              <a:ea typeface="Adobe 宋体 Std L" pitchFamily="18" charset="-122"/>
            </a:endParaRPr>
          </a:p>
        </p:txBody>
      </p:sp>
      <p:sp>
        <p:nvSpPr>
          <p:cNvPr id="64" name="文本框 63"/>
          <p:cNvSpPr txBox="1"/>
          <p:nvPr userDrawn="1"/>
        </p:nvSpPr>
        <p:spPr>
          <a:xfrm>
            <a:off x="1051546" y="512714"/>
            <a:ext cx="151177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E67819"/>
                </a:solidFill>
                <a:ea typeface="微软雅黑" panose="020B0503020204020204" charset="-122"/>
              </a:rPr>
              <a:t>目录页</a:t>
            </a:r>
            <a:endParaRPr lang="zh-CN" altLang="en-US" sz="2400" b="1" dirty="0">
              <a:solidFill>
                <a:srgbClr val="E67819"/>
              </a:solidFill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0824205" y="6090541"/>
            <a:ext cx="1367795" cy="434803"/>
            <a:chOff x="10634092" y="6090541"/>
            <a:chExt cx="1368151" cy="434803"/>
          </a:xfrm>
        </p:grpSpPr>
        <p:sp>
          <p:nvSpPr>
            <p:cNvPr id="18" name="Rectangle 3"/>
            <p:cNvSpPr/>
            <p:nvPr userDrawn="1"/>
          </p:nvSpPr>
          <p:spPr bwMode="auto">
            <a:xfrm>
              <a:off x="10634092" y="6090541"/>
              <a:ext cx="792088" cy="432039"/>
            </a:xfrm>
            <a:prstGeom prst="roundRect">
              <a:avLst/>
            </a:prstGeom>
            <a:solidFill>
              <a:srgbClr val="F8F8F8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6089" tIns="38039" rIns="38039" bIns="76089" numCol="1" spcCol="0" rtlCol="0" fromWordArt="0" anchor="t" anchorCtr="0" forceAA="0" compatLnSpc="1">
              <a:noAutofit/>
            </a:bodyPr>
            <a:lstStyle/>
            <a:p>
              <a:pPr marL="0" marR="0" lvl="0" indent="0" defTabSz="9131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-4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Rectangle 3"/>
            <p:cNvSpPr/>
            <p:nvPr userDrawn="1"/>
          </p:nvSpPr>
          <p:spPr bwMode="auto">
            <a:xfrm>
              <a:off x="10634092" y="6456944"/>
              <a:ext cx="1368151" cy="68400"/>
            </a:xfrm>
            <a:prstGeom prst="roundRect">
              <a:avLst>
                <a:gd name="adj" fmla="val 0"/>
              </a:avLst>
            </a:prstGeom>
            <a:solidFill>
              <a:srgbClr val="F8F8F8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6089" tIns="38039" rIns="38039" bIns="76089" numCol="1" spcCol="0" rtlCol="0" fromWordArt="0" anchor="t" anchorCtr="0" forceAA="0" compatLnSpc="1">
              <a:noAutofit/>
            </a:bodyPr>
            <a:lstStyle/>
            <a:p>
              <a:pPr marL="0" marR="0" lvl="0" indent="0" defTabSz="9131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-4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1" name="TextBox 15"/>
          <p:cNvSpPr txBox="1"/>
          <p:nvPr userDrawn="1"/>
        </p:nvSpPr>
        <p:spPr>
          <a:xfrm>
            <a:off x="10846504" y="6124288"/>
            <a:ext cx="76958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mtClean="0">
                <a:solidFill>
                  <a:srgbClr val="E67819"/>
                </a:solidFill>
                <a:latin typeface="Impact" panose="020B0806030902050204" pitchFamily="34" charset="0"/>
              </a:rPr>
              <a:t>‹#›</a:t>
            </a:fld>
            <a:r>
              <a:rPr lang="zh-CN" altLang="en-US" dirty="0" smtClean="0">
                <a:solidFill>
                  <a:srgbClr val="E67819"/>
                </a:solidFill>
                <a:latin typeface="Impact" panose="020B0806030902050204" pitchFamily="34" charset="0"/>
              </a:rPr>
              <a:t> </a:t>
            </a:r>
            <a:endParaRPr lang="zh-CN" altLang="en-US" b="0" dirty="0">
              <a:solidFill>
                <a:srgbClr val="E67819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1614675" y="2"/>
            <a:ext cx="107972" cy="6858000"/>
          </a:xfrm>
          <a:prstGeom prst="rect">
            <a:avLst/>
          </a:prstGeom>
          <a:solidFill>
            <a:srgbClr val="FFFFFF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3625" cy="6858000"/>
          </a:xfrm>
          <a:prstGeom prst="rect">
            <a:avLst/>
          </a:prstGeom>
          <a:gradFill>
            <a:gsLst>
              <a:gs pos="0">
                <a:srgbClr val="E67819"/>
              </a:gs>
              <a:gs pos="74000">
                <a:srgbClr val="D66519"/>
              </a:gs>
              <a:gs pos="83000">
                <a:srgbClr val="D46219"/>
              </a:gs>
              <a:gs pos="100000">
                <a:srgbClr val="D25F1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3"/>
          <p:cNvSpPr/>
          <p:nvPr userDrawn="1"/>
        </p:nvSpPr>
        <p:spPr bwMode="auto">
          <a:xfrm>
            <a:off x="1056752" y="51460"/>
            <a:ext cx="1506569" cy="360040"/>
          </a:xfrm>
          <a:prstGeom prst="roundRect">
            <a:avLst/>
          </a:prstGeom>
          <a:solidFill>
            <a:srgbClr val="F8F8F8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089" tIns="38039" rIns="38039" bIns="76089" numCol="1" spcCol="0" rtlCol="0" fromWordArt="0" anchor="t" anchorCtr="0" forceAA="0" compatLnSpc="1">
            <a:noAutofit/>
          </a:bodyPr>
          <a:lstStyle/>
          <a:p>
            <a:pPr marL="0" marR="0" lvl="0" indent="0" defTabSz="9131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-4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 panose="020B0502040204020203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3"/>
          <p:cNvSpPr/>
          <p:nvPr userDrawn="1"/>
        </p:nvSpPr>
        <p:spPr bwMode="auto">
          <a:xfrm>
            <a:off x="1051546" y="1"/>
            <a:ext cx="1511774" cy="260647"/>
          </a:xfrm>
          <a:prstGeom prst="roundRect">
            <a:avLst>
              <a:gd name="adj" fmla="val 0"/>
            </a:avLst>
          </a:prstGeom>
          <a:solidFill>
            <a:srgbClr val="F8F8F8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089" tIns="38039" rIns="38039" bIns="76089" numCol="1" spcCol="0" rtlCol="0" fromWordArt="0" anchor="t" anchorCtr="0" forceAA="0" compatLnSpc="1">
            <a:noAutofit/>
          </a:bodyPr>
          <a:lstStyle/>
          <a:p>
            <a:pPr marL="0" marR="0" lvl="0" indent="0" defTabSz="9131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-4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 panose="020B0502040204020203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3"/>
          <p:cNvSpPr/>
          <p:nvPr userDrawn="1"/>
        </p:nvSpPr>
        <p:spPr bwMode="auto">
          <a:xfrm>
            <a:off x="1051546" y="462959"/>
            <a:ext cx="1511774" cy="856390"/>
          </a:xfrm>
          <a:prstGeom prst="roundRect">
            <a:avLst>
              <a:gd name="adj" fmla="val 6940"/>
            </a:avLst>
          </a:prstGeom>
          <a:solidFill>
            <a:srgbClr val="F8F8F8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089" tIns="38039" rIns="38039" bIns="76089" numCol="1" spcCol="0" rtlCol="0" fromWordArt="0" anchor="t" anchorCtr="0" forceAA="0" compatLnSpc="1">
            <a:noAutofit/>
          </a:bodyPr>
          <a:lstStyle/>
          <a:p>
            <a:pPr marL="0" marR="0" lvl="0" indent="0" defTabSz="9131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-4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 panose="020B0502040204020203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5"/>
          <p:cNvSpPr txBox="1"/>
          <p:nvPr userDrawn="1"/>
        </p:nvSpPr>
        <p:spPr>
          <a:xfrm>
            <a:off x="1051546" y="953248"/>
            <a:ext cx="151177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E67819"/>
                </a:solidFill>
                <a:latin typeface="Agency FB" panose="020B0503020202020204" pitchFamily="34" charset="0"/>
                <a:ea typeface="Adobe 宋体 Std L" pitchFamily="18" charset="-122"/>
              </a:rPr>
              <a:t>Transition Page</a:t>
            </a: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1051546" y="512714"/>
            <a:ext cx="151177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E67819"/>
                </a:solidFill>
                <a:ea typeface="微软雅黑" panose="020B0503020204020204" charset="-122"/>
              </a:rPr>
              <a:t>过渡页</a:t>
            </a:r>
          </a:p>
        </p:txBody>
      </p:sp>
      <p:grpSp>
        <p:nvGrpSpPr>
          <p:cNvPr id="19" name="组合 18"/>
          <p:cNvGrpSpPr/>
          <p:nvPr userDrawn="1"/>
        </p:nvGrpSpPr>
        <p:grpSpPr>
          <a:xfrm>
            <a:off x="10824205" y="6090541"/>
            <a:ext cx="1367795" cy="434803"/>
            <a:chOff x="10634092" y="6090541"/>
            <a:chExt cx="1368151" cy="434803"/>
          </a:xfrm>
        </p:grpSpPr>
        <p:sp>
          <p:nvSpPr>
            <p:cNvPr id="21" name="Rectangle 3"/>
            <p:cNvSpPr/>
            <p:nvPr userDrawn="1"/>
          </p:nvSpPr>
          <p:spPr bwMode="auto">
            <a:xfrm>
              <a:off x="10634092" y="6090541"/>
              <a:ext cx="792088" cy="432039"/>
            </a:xfrm>
            <a:prstGeom prst="roundRect">
              <a:avLst/>
            </a:prstGeom>
            <a:solidFill>
              <a:srgbClr val="F8F8F8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6089" tIns="38039" rIns="38039" bIns="76089" numCol="1" spcCol="0" rtlCol="0" fromWordArt="0" anchor="t" anchorCtr="0" forceAA="0" compatLnSpc="1">
              <a:noAutofit/>
            </a:bodyPr>
            <a:lstStyle/>
            <a:p>
              <a:pPr marL="0" marR="0" lvl="0" indent="0" defTabSz="9131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-4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Rectangle 3"/>
            <p:cNvSpPr/>
            <p:nvPr userDrawn="1"/>
          </p:nvSpPr>
          <p:spPr bwMode="auto">
            <a:xfrm>
              <a:off x="10634092" y="6456944"/>
              <a:ext cx="1368151" cy="68400"/>
            </a:xfrm>
            <a:prstGeom prst="roundRect">
              <a:avLst>
                <a:gd name="adj" fmla="val 0"/>
              </a:avLst>
            </a:prstGeom>
            <a:solidFill>
              <a:srgbClr val="F8F8F8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6089" tIns="38039" rIns="38039" bIns="76089" numCol="1" spcCol="0" rtlCol="0" fromWordArt="0" anchor="t" anchorCtr="0" forceAA="0" compatLnSpc="1">
              <a:noAutofit/>
            </a:bodyPr>
            <a:lstStyle/>
            <a:p>
              <a:pPr marL="0" marR="0" lvl="0" indent="0" defTabSz="9131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-4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3" name="TextBox 15"/>
          <p:cNvSpPr txBox="1"/>
          <p:nvPr userDrawn="1"/>
        </p:nvSpPr>
        <p:spPr>
          <a:xfrm>
            <a:off x="10846504" y="6124288"/>
            <a:ext cx="76958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mtClean="0">
                <a:solidFill>
                  <a:srgbClr val="E67819"/>
                </a:solidFill>
                <a:latin typeface="Impact" panose="020B0806030902050204" pitchFamily="34" charset="0"/>
              </a:rPr>
              <a:t>‹#›</a:t>
            </a:fld>
            <a:r>
              <a:rPr lang="zh-CN" altLang="en-US" dirty="0" smtClean="0">
                <a:solidFill>
                  <a:srgbClr val="E67819"/>
                </a:solidFill>
                <a:latin typeface="Impact" panose="020B0806030902050204" pitchFamily="34" charset="0"/>
              </a:rPr>
              <a:t> </a:t>
            </a:r>
            <a:endParaRPr lang="zh-CN" altLang="en-US" b="0" dirty="0">
              <a:solidFill>
                <a:srgbClr val="E67819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最后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文本框 1"/>
          <p:cNvSpPr/>
          <p:nvPr/>
        </p:nvSpPr>
        <p:spPr>
          <a:xfrm>
            <a:off x="2196465" y="1232774"/>
            <a:ext cx="2910840" cy="78359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algn="l"/>
            <a:r>
              <a:rPr lang="zh-CN" altLang="en-US" sz="4500" b="1" dirty="0">
                <a:solidFill>
                  <a:srgbClr val="2E2E2E"/>
                </a:solidFill>
                <a:latin typeface="Calibri" panose="020F0502020204030204" charset="0"/>
                <a:ea typeface="微软雅黑" panose="020B0503020204020204" charset="-122"/>
                <a:sym typeface="Calibri" panose="020F0502020204030204" charset="0"/>
              </a:rPr>
              <a:t>6.移动支付</a:t>
            </a:r>
          </a:p>
        </p:txBody>
      </p:sp>
      <p:sp>
        <p:nvSpPr>
          <p:cNvPr id="3075" name="文本框 2"/>
          <p:cNvSpPr/>
          <p:nvPr/>
        </p:nvSpPr>
        <p:spPr>
          <a:xfrm>
            <a:off x="4145280" y="2927985"/>
            <a:ext cx="499872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rPr>
              <a:t>6-2 支付宝支付</a:t>
            </a:r>
          </a:p>
        </p:txBody>
      </p:sp>
      <p:sp>
        <p:nvSpPr>
          <p:cNvPr id="3076" name="直接连接符 8"/>
          <p:cNvSpPr/>
          <p:nvPr/>
        </p:nvSpPr>
        <p:spPr>
          <a:xfrm>
            <a:off x="4743450" y="4670822"/>
            <a:ext cx="2855119" cy="1190"/>
          </a:xfrm>
          <a:prstGeom prst="line">
            <a:avLst/>
          </a:prstGeom>
          <a:ln w="9525" cap="flat" cmpd="sng">
            <a:solidFill>
              <a:srgbClr val="2E2E2E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 sz="1350">
              <a:ea typeface="宋体" panose="02010600030101010101" pitchFamily="2" charset="-122"/>
            </a:endParaRPr>
          </a:p>
        </p:txBody>
      </p:sp>
      <p:sp>
        <p:nvSpPr>
          <p:cNvPr id="3077" name="文本框 12"/>
          <p:cNvSpPr/>
          <p:nvPr/>
        </p:nvSpPr>
        <p:spPr>
          <a:xfrm>
            <a:off x="4711303" y="4725591"/>
            <a:ext cx="2887265" cy="344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/>
            <a:endParaRPr lang="zh-CN" altLang="en-US" sz="1650" dirty="0">
              <a:solidFill>
                <a:srgbClr val="2E2E2E"/>
              </a:solidFill>
              <a:latin typeface="Calibri" panose="020F0502020204030204" charset="0"/>
              <a:ea typeface="微软雅黑" panose="020B0503020204020204" charset="-122"/>
              <a:sym typeface="Calibri" panose="020F050202020403020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/>
          <p:nvPr/>
        </p:nvSpPr>
        <p:spPr>
          <a:xfrm>
            <a:off x="2092325" y="476885"/>
            <a:ext cx="8137525" cy="603123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000" dirty="0">
                <a:latin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</a:rPr>
              <a:t>3</a:t>
            </a:r>
            <a:r>
              <a:rPr lang="zh-CN" altLang="en-US" sz="2000" dirty="0">
                <a:latin typeface="Arial" panose="020B0604020202020204" pitchFamily="34" charset="0"/>
              </a:rPr>
              <a:t>）提现是否必须开通网上银行？</a:t>
            </a:r>
            <a:endParaRPr lang="en-US" altLang="zh-CN" sz="2000" dirty="0">
              <a:latin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zh-CN" altLang="en-US" sz="2000" dirty="0">
              <a:latin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2000" dirty="0">
                <a:latin typeface="Arial" panose="020B0604020202020204" pitchFamily="34" charset="0"/>
              </a:rPr>
              <a:t>      提现就是把支付宝上的余额转到注册时候填写的银行账户上，这样钱就可以自由使用了。提现使用的银行账户不一定要开通网上银行，只要是本人的银行卡或者存折，注意填写正确即可申请提现。</a:t>
            </a:r>
            <a:endParaRPr lang="en-US" altLang="zh-CN" sz="2000" dirty="0">
              <a:latin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zh-CN" sz="2000" dirty="0">
              <a:latin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zh-CN" altLang="en-US" sz="2000" dirty="0">
              <a:latin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2000" dirty="0">
                <a:latin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</a:rPr>
              <a:t>4</a:t>
            </a:r>
            <a:r>
              <a:rPr lang="zh-CN" altLang="en-US" sz="2000" dirty="0">
                <a:latin typeface="Arial" panose="020B0604020202020204" pitchFamily="34" charset="0"/>
              </a:rPr>
              <a:t>）如何申请退款？</a:t>
            </a:r>
            <a:endParaRPr lang="en-US" altLang="zh-CN" sz="2000" dirty="0">
              <a:latin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zh-CN" altLang="en-US" sz="2000" dirty="0">
              <a:latin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2000" dirty="0">
                <a:latin typeface="Arial" panose="020B0604020202020204" pitchFamily="34" charset="0"/>
              </a:rPr>
              <a:t>     申请退款的流程是：支付宝网站→我的支付宝→进行中的交易→查看→操作提示→退款。</a:t>
            </a:r>
          </a:p>
          <a:p>
            <a:pPr marL="0" lvl="0" indent="0">
              <a:spcBef>
                <a:spcPct val="0"/>
              </a:spcBef>
              <a:buNone/>
            </a:pPr>
            <a:endParaRPr lang="en-US" altLang="zh-CN" sz="2200" dirty="0">
              <a:latin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zh-CN" sz="2200" dirty="0">
              <a:latin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2000" dirty="0">
                <a:latin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</a:rPr>
              <a:t>5</a:t>
            </a:r>
            <a:r>
              <a:rPr lang="zh-CN" altLang="en-US" sz="2000" dirty="0">
                <a:latin typeface="Arial" panose="020B0604020202020204" pitchFamily="34" charset="0"/>
              </a:rPr>
              <a:t>）账号被盗，或者发现我的账号上面的余额不对，该如何处理？</a:t>
            </a:r>
          </a:p>
          <a:p>
            <a:pPr marL="0" lvl="0" indent="0">
              <a:spcBef>
                <a:spcPct val="0"/>
              </a:spcBef>
              <a:buNone/>
            </a:pPr>
            <a:endParaRPr lang="zh-CN" altLang="en-US" sz="2000" dirty="0">
              <a:latin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2000" dirty="0">
                <a:latin typeface="Arial" panose="020B0604020202020204" pitchFamily="34" charset="0"/>
              </a:rPr>
              <a:t>     如果会员的支付宝账户或者密码被盗，都要第一时间通知支付宝，收到核实后会做相应处理。同时为了避免不必要的损失，大家要保留好自己的支付密码，最好不要在公共场合如网吧中使用支付宝。</a:t>
            </a:r>
          </a:p>
          <a:p>
            <a:pPr marL="0" lvl="0" indent="0">
              <a:spcBef>
                <a:spcPct val="0"/>
              </a:spcBef>
              <a:buNone/>
            </a:pPr>
            <a:endParaRPr lang="zh-CN" altLang="en-US" sz="2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167989" y="1845236"/>
            <a:ext cx="5255215" cy="746135"/>
            <a:chOff x="6241603" y="1979084"/>
            <a:chExt cx="5256584" cy="746329"/>
          </a:xfrm>
        </p:grpSpPr>
        <p:sp>
          <p:nvSpPr>
            <p:cNvPr id="26" name="圆角矩形 25"/>
            <p:cNvSpPr/>
            <p:nvPr/>
          </p:nvSpPr>
          <p:spPr>
            <a:xfrm>
              <a:off x="6241603" y="2221357"/>
              <a:ext cx="5256584" cy="504056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323850"/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管好自己的网上钱包</a:t>
              </a:r>
              <a:r>
                <a:rPr lang="en-US" altLang="zh-CN" sz="2000" dirty="0">
                  <a:latin typeface="微软雅黑" panose="020B0503020204020204" charset="-122"/>
                  <a:ea typeface="微软雅黑" panose="020B0503020204020204" charset="-122"/>
                </a:rPr>
                <a:t>——</a:t>
              </a:r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支付宝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0621434" y="1979084"/>
              <a:ext cx="720000" cy="484545"/>
            </a:xfrm>
            <a:prstGeom prst="roundRect">
              <a:avLst>
                <a:gd name="adj" fmla="val 9725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E67819"/>
                  </a:solidFill>
                  <a:latin typeface="微软雅黑" panose="020B0503020204020204" charset="-122"/>
                  <a:ea typeface="微软雅黑" panose="020B0503020204020204" charset="-122"/>
                </a:rPr>
                <a:t>1.1</a:t>
              </a:r>
              <a:endParaRPr lang="zh-CN" altLang="en-US" dirty="0">
                <a:solidFill>
                  <a:srgbClr val="E6781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290" y="1830245"/>
            <a:ext cx="4761260" cy="3885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组合 17"/>
          <p:cNvGrpSpPr/>
          <p:nvPr/>
        </p:nvGrpSpPr>
        <p:grpSpPr>
          <a:xfrm>
            <a:off x="6167989" y="2877308"/>
            <a:ext cx="5255215" cy="746135"/>
            <a:chOff x="6241603" y="1979084"/>
            <a:chExt cx="5256584" cy="746329"/>
          </a:xfrm>
        </p:grpSpPr>
        <p:sp>
          <p:nvSpPr>
            <p:cNvPr id="19" name="圆角矩形 18"/>
            <p:cNvSpPr/>
            <p:nvPr/>
          </p:nvSpPr>
          <p:spPr>
            <a:xfrm>
              <a:off x="6241603" y="2221357"/>
              <a:ext cx="5256584" cy="504056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323850"/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查看并提现支付宝货款</a:t>
              </a: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10621434" y="1979084"/>
              <a:ext cx="720000" cy="484545"/>
            </a:xfrm>
            <a:prstGeom prst="roundRect">
              <a:avLst>
                <a:gd name="adj" fmla="val 9725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E67819"/>
                  </a:solidFill>
                  <a:latin typeface="微软雅黑" panose="020B0503020204020204" charset="-122"/>
                  <a:ea typeface="微软雅黑" panose="020B0503020204020204" charset="-122"/>
                </a:rPr>
                <a:t>1.2</a:t>
              </a:r>
              <a:endParaRPr lang="zh-CN" altLang="en-US" dirty="0">
                <a:solidFill>
                  <a:srgbClr val="E6781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167989" y="3914797"/>
            <a:ext cx="5255215" cy="746135"/>
            <a:chOff x="6241603" y="1979084"/>
            <a:chExt cx="5256584" cy="746329"/>
          </a:xfrm>
        </p:grpSpPr>
        <p:sp>
          <p:nvSpPr>
            <p:cNvPr id="29" name="圆角矩形 28"/>
            <p:cNvSpPr/>
            <p:nvPr/>
          </p:nvSpPr>
          <p:spPr>
            <a:xfrm>
              <a:off x="6241603" y="2221357"/>
              <a:ext cx="5256584" cy="504056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323850"/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熟悉交易退款的操作</a:t>
              </a: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10621434" y="1979084"/>
              <a:ext cx="720000" cy="484545"/>
            </a:xfrm>
            <a:prstGeom prst="roundRect">
              <a:avLst>
                <a:gd name="adj" fmla="val 9725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E67819"/>
                  </a:solidFill>
                  <a:latin typeface="微软雅黑" panose="020B0503020204020204" charset="-122"/>
                  <a:ea typeface="微软雅黑" panose="020B0503020204020204" charset="-122"/>
                </a:rPr>
                <a:t>1.3</a:t>
              </a:r>
              <a:endParaRPr lang="zh-CN" altLang="en-US" dirty="0">
                <a:solidFill>
                  <a:srgbClr val="E6781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8"/>
          <p:cNvSpPr txBox="1"/>
          <p:nvPr/>
        </p:nvSpPr>
        <p:spPr>
          <a:xfrm>
            <a:off x="1200730" y="3573452"/>
            <a:ext cx="9214624" cy="7067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1.1  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管好自己的网上钱包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支付宝</a:t>
            </a:r>
          </a:p>
        </p:txBody>
      </p:sp>
      <p:sp>
        <p:nvSpPr>
          <p:cNvPr id="7" name="矩形 6"/>
          <p:cNvSpPr/>
          <p:nvPr/>
        </p:nvSpPr>
        <p:spPr>
          <a:xfrm>
            <a:off x="1488687" y="4778715"/>
            <a:ext cx="503924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zh-CN" altLang="en-US" kern="0" dirty="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</a:rPr>
              <a:t>添加银行账户方便提取货款</a:t>
            </a:r>
          </a:p>
        </p:txBody>
      </p:sp>
      <p:sp>
        <p:nvSpPr>
          <p:cNvPr id="8" name="矩形 7"/>
          <p:cNvSpPr/>
          <p:nvPr/>
        </p:nvSpPr>
        <p:spPr>
          <a:xfrm>
            <a:off x="1488687" y="5210549"/>
            <a:ext cx="345548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CN" altLang="en-US" kern="0" dirty="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</a:rPr>
              <a:t>绑定免费的手机动态服务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1070896" y="4427756"/>
            <a:ext cx="111211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070896" y="4494223"/>
            <a:ext cx="1112110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3" presetClass="path" presetSubtype="0" accel="50000" fill="hold" grpId="1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87919 -4.81481E-6 L -3.14501E-6 -4.81481E-6 " pathEditMode="relative" rAng="0" ptsTypes="AA" p14:bounceEnd="64000">
                                          <p:cBhvr>
                                            <p:cTn id="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96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2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9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4" grpId="1"/>
          <p:bldP spid="7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3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87919 -4.81481E-6 L -3.14501E-6 -4.81481E-6 " pathEditMode="relative" rAng="0" ptsTypes="AA">
                                          <p:cBhvr>
                                            <p:cTn id="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96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2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9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4" grpId="1"/>
          <p:bldP spid="7" grpId="0"/>
          <p:bldP spid="8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336859" y="477441"/>
            <a:ext cx="6263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</a:rPr>
              <a:t>1.1.1  </a:t>
            </a:r>
            <a:r>
              <a:rPr lang="zh-CN" altLang="en-US" sz="2400" b="1" dirty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</a:rPr>
              <a:t>添加银行账户方便提取货款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20" y="2133193"/>
            <a:ext cx="11575632" cy="3887420"/>
          </a:xfrm>
          <a:prstGeom prst="rect">
            <a:avLst/>
          </a:prstGeom>
        </p:spPr>
      </p:pic>
      <p:sp>
        <p:nvSpPr>
          <p:cNvPr id="3" name="右箭头 2"/>
          <p:cNvSpPr/>
          <p:nvPr/>
        </p:nvSpPr>
        <p:spPr>
          <a:xfrm>
            <a:off x="6090836" y="3464995"/>
            <a:ext cx="719893" cy="122381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336859" y="477441"/>
            <a:ext cx="6263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</a:rPr>
              <a:t>1.1.2  </a:t>
            </a:r>
            <a:r>
              <a:rPr lang="zh-CN" altLang="en-US" sz="2400" b="1" dirty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</a:rPr>
              <a:t>绑定免费的手机动态服务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01" y="1413301"/>
            <a:ext cx="9653694" cy="46793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56752" y="3717431"/>
            <a:ext cx="8239364" cy="7067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1.2  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查看并提现支付宝货款</a:t>
            </a:r>
          </a:p>
        </p:txBody>
      </p:sp>
      <p:sp>
        <p:nvSpPr>
          <p:cNvPr id="14" name="矩形 13"/>
          <p:cNvSpPr/>
          <p:nvPr/>
        </p:nvSpPr>
        <p:spPr>
          <a:xfrm>
            <a:off x="1488687" y="4922693"/>
            <a:ext cx="4751291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zh-CN" altLang="en-US" kern="0" dirty="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</a:rPr>
              <a:t>查看支付宝中的款项</a:t>
            </a:r>
          </a:p>
        </p:txBody>
      </p:sp>
      <p:sp>
        <p:nvSpPr>
          <p:cNvPr id="15" name="矩形 14"/>
          <p:cNvSpPr/>
          <p:nvPr/>
        </p:nvSpPr>
        <p:spPr>
          <a:xfrm>
            <a:off x="1488687" y="5354528"/>
            <a:ext cx="575914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CN" altLang="en-US" kern="0" dirty="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</a:rPr>
              <a:t>从支付宝中提现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1070896" y="4571734"/>
            <a:ext cx="111211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070896" y="4638201"/>
            <a:ext cx="1112110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3" presetClass="path" presetSubtype="0" accel="50000" fill="hold" grpId="1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8792 1.48148E-6 L 1.17157E-6 1.48148E-6 " pathEditMode="relative" rAng="0" ptsTypes="AA" p14:bounceEnd="64000">
                                          <p:cBhvr>
                                            <p:cTn id="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96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2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9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2" grpId="1"/>
          <p:bldP spid="14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3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8792 1.48148E-6 L 1.17157E-6 1.48148E-6 " pathEditMode="relative" rAng="0" ptsTypes="AA">
                                          <p:cBhvr>
                                            <p:cTn id="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96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2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9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2" grpId="1"/>
          <p:bldP spid="14" grpId="0"/>
          <p:bldP spid="15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336859" y="477441"/>
            <a:ext cx="6263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</a:rPr>
              <a:t>1.2.1  </a:t>
            </a:r>
            <a:r>
              <a:rPr lang="zh-CN" altLang="en-US" sz="2400" b="1" dirty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</a:rPr>
              <a:t>查看支付宝中的款项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59" y="2493140"/>
            <a:ext cx="11475456" cy="27355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336859" y="477441"/>
            <a:ext cx="6263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</a:rPr>
              <a:t>1.2.1  </a:t>
            </a:r>
            <a:r>
              <a:rPr lang="zh-CN" altLang="en-US" sz="2400" b="1" dirty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</a:rPr>
              <a:t>查看支付宝中的款项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27" y="1557279"/>
            <a:ext cx="9574571" cy="46345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336859" y="477441"/>
            <a:ext cx="705494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</a:rPr>
              <a:t>1.2.2  </a:t>
            </a:r>
            <a:r>
              <a:rPr lang="zh-CN" altLang="en-US" sz="2400" b="1" dirty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</a:rPr>
              <a:t>从支付宝中提现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84" y="1917226"/>
            <a:ext cx="10485094" cy="4175377"/>
          </a:xfrm>
          <a:prstGeom prst="rect">
            <a:avLst/>
          </a:prstGeom>
        </p:spPr>
      </p:pic>
      <p:sp>
        <p:nvSpPr>
          <p:cNvPr id="5" name="右箭头 4"/>
          <p:cNvSpPr/>
          <p:nvPr/>
        </p:nvSpPr>
        <p:spPr>
          <a:xfrm>
            <a:off x="6455946" y="3788946"/>
            <a:ext cx="719893" cy="122381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336859" y="477441"/>
            <a:ext cx="705494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</a:rPr>
              <a:t>1.2.2  </a:t>
            </a:r>
            <a:r>
              <a:rPr lang="zh-CN" altLang="en-US" sz="2400" b="1" dirty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</a:rPr>
              <a:t>从支付宝中提现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752" y="1413301"/>
            <a:ext cx="8885264" cy="46793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标题 4097"/>
          <p:cNvSpPr>
            <a:spLocks noGrp="1"/>
          </p:cNvSpPr>
          <p:nvPr>
            <p:ph type="title"/>
          </p:nvPr>
        </p:nvSpPr>
        <p:spPr>
          <a:xfrm>
            <a:off x="3126581" y="1293019"/>
            <a:ext cx="5940029" cy="485775"/>
          </a:xfrm>
        </p:spPr>
        <p:txBody>
          <a:bodyPr anchor="ctr"/>
          <a:lstStyle/>
          <a:p>
            <a:r>
              <a:rPr lang="zh-CN" altLang="en-US" sz="2700" b="1">
                <a:solidFill>
                  <a:srgbClr val="FFD03B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rPr>
              <a:t>学习目标</a:t>
            </a:r>
          </a:p>
        </p:txBody>
      </p:sp>
      <p:sp>
        <p:nvSpPr>
          <p:cNvPr id="4098" name="圆角矩形 4098"/>
          <p:cNvSpPr/>
          <p:nvPr/>
        </p:nvSpPr>
        <p:spPr>
          <a:xfrm>
            <a:off x="3352800" y="3176588"/>
            <a:ext cx="1767364" cy="2518886"/>
          </a:xfrm>
          <a:prstGeom prst="roundRect">
            <a:avLst>
              <a:gd name="adj" fmla="val 4690"/>
            </a:avLst>
          </a:prstGeom>
          <a:noFill/>
          <a:ln w="57150" cap="flat" cmpd="sng">
            <a:solidFill>
              <a:srgbClr val="88CE58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 sz="1350">
              <a:ea typeface="宋体" panose="02010600030101010101" pitchFamily="2" charset="-122"/>
            </a:endParaRPr>
          </a:p>
        </p:txBody>
      </p:sp>
      <p:sp>
        <p:nvSpPr>
          <p:cNvPr id="4099" name="圆角矩形 4099"/>
          <p:cNvSpPr/>
          <p:nvPr/>
        </p:nvSpPr>
        <p:spPr>
          <a:xfrm>
            <a:off x="3514725" y="3069431"/>
            <a:ext cx="1397794" cy="21550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66B828"/>
              </a:gs>
              <a:gs pos="100000">
                <a:srgbClr val="2F611D"/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lstStyle/>
          <a:p>
            <a:pPr lvl="0"/>
            <a:endParaRPr lang="zh-CN" altLang="en-US" sz="1350">
              <a:ea typeface="宋体" panose="02010600030101010101" pitchFamily="2" charset="-122"/>
            </a:endParaRPr>
          </a:p>
        </p:txBody>
      </p:sp>
      <p:sp>
        <p:nvSpPr>
          <p:cNvPr id="4100" name="圆角矩形 4100"/>
          <p:cNvSpPr/>
          <p:nvPr/>
        </p:nvSpPr>
        <p:spPr>
          <a:xfrm>
            <a:off x="5235179" y="2853929"/>
            <a:ext cx="1721644" cy="2366963"/>
          </a:xfrm>
          <a:prstGeom prst="roundRect">
            <a:avLst>
              <a:gd name="adj" fmla="val 4690"/>
            </a:avLst>
          </a:prstGeom>
          <a:noFill/>
          <a:ln w="57150" cap="flat" cmpd="sng">
            <a:solidFill>
              <a:srgbClr val="D7913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 sz="1350">
              <a:ea typeface="宋体" panose="02010600030101010101" pitchFamily="2" charset="-122"/>
            </a:endParaRPr>
          </a:p>
        </p:txBody>
      </p:sp>
      <p:sp>
        <p:nvSpPr>
          <p:cNvPr id="4101" name="圆角矩形 4101"/>
          <p:cNvSpPr/>
          <p:nvPr/>
        </p:nvSpPr>
        <p:spPr>
          <a:xfrm>
            <a:off x="5397104" y="2746772"/>
            <a:ext cx="1397794" cy="21550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D79133"/>
              </a:gs>
              <a:gs pos="100000">
                <a:srgbClr val="634318"/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lstStyle/>
          <a:p>
            <a:pPr lvl="0"/>
            <a:endParaRPr lang="zh-CN" altLang="en-US" sz="1350">
              <a:ea typeface="宋体" panose="02010600030101010101" pitchFamily="2" charset="-122"/>
            </a:endParaRPr>
          </a:p>
        </p:txBody>
      </p:sp>
      <p:sp>
        <p:nvSpPr>
          <p:cNvPr id="4102" name="圆角矩形 4102"/>
          <p:cNvSpPr/>
          <p:nvPr/>
        </p:nvSpPr>
        <p:spPr>
          <a:xfrm>
            <a:off x="7117556" y="2477929"/>
            <a:ext cx="1721644" cy="2582228"/>
          </a:xfrm>
          <a:prstGeom prst="roundRect">
            <a:avLst>
              <a:gd name="adj" fmla="val 4690"/>
            </a:avLst>
          </a:prstGeom>
          <a:noFill/>
          <a:ln w="57150" cap="flat" cmpd="sng">
            <a:solidFill>
              <a:srgbClr val="4B71DD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 sz="1350">
              <a:ea typeface="宋体" panose="02010600030101010101" pitchFamily="2" charset="-122"/>
            </a:endParaRPr>
          </a:p>
        </p:txBody>
      </p:sp>
      <p:sp>
        <p:nvSpPr>
          <p:cNvPr id="4103" name="圆角矩形 4103"/>
          <p:cNvSpPr/>
          <p:nvPr/>
        </p:nvSpPr>
        <p:spPr>
          <a:xfrm>
            <a:off x="7279481" y="2370535"/>
            <a:ext cx="1397794" cy="21550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6D8CE5"/>
              </a:gs>
              <a:gs pos="100000">
                <a:srgbClr val="32416A"/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lstStyle/>
          <a:p>
            <a:pPr lvl="0"/>
            <a:endParaRPr lang="zh-CN" altLang="en-US" sz="1350">
              <a:ea typeface="宋体" panose="02010600030101010101" pitchFamily="2" charset="-122"/>
            </a:endParaRPr>
          </a:p>
        </p:txBody>
      </p:sp>
      <p:sp>
        <p:nvSpPr>
          <p:cNvPr id="4104" name="任意多边形 4104"/>
          <p:cNvSpPr/>
          <p:nvPr/>
        </p:nvSpPr>
        <p:spPr>
          <a:xfrm>
            <a:off x="4536281" y="2155031"/>
            <a:ext cx="1100138" cy="867966"/>
          </a:xfrm>
          <a:custGeom>
            <a:avLst/>
            <a:gdLst/>
            <a:ahLst/>
            <a:cxnLst/>
            <a:rect l="0" t="0" r="0" b="0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93D267">
                  <a:alpha val="31999"/>
                </a:srgbClr>
              </a:gs>
              <a:gs pos="100000">
                <a:srgbClr val="88CE58"/>
              </a:gs>
            </a:gsLst>
            <a:lin ang="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4105" name="任意多边形 4105"/>
          <p:cNvSpPr/>
          <p:nvPr/>
        </p:nvSpPr>
        <p:spPr>
          <a:xfrm>
            <a:off x="6472238" y="1778794"/>
            <a:ext cx="1100138" cy="866775"/>
          </a:xfrm>
          <a:custGeom>
            <a:avLst/>
            <a:gdLst/>
            <a:ahLst/>
            <a:cxnLst/>
            <a:rect l="0" t="0" r="0" b="0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B48EED">
                  <a:alpha val="31999"/>
                </a:srgbClr>
              </a:gs>
              <a:gs pos="100000">
                <a:srgbClr val="AD83EB"/>
              </a:gs>
            </a:gsLst>
            <a:lin ang="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4106" name="文本框 4106"/>
          <p:cNvSpPr txBox="1"/>
          <p:nvPr/>
        </p:nvSpPr>
        <p:spPr>
          <a:xfrm>
            <a:off x="3685064" y="3038475"/>
            <a:ext cx="873760" cy="2990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algn="ctr" eaLnBrk="0" hangingPunct="0"/>
            <a:r>
              <a:rPr lang="zh-CN" altLang="en-US" sz="1350" b="1">
                <a:ea typeface="宋体" panose="02010600030101010101" pitchFamily="2" charset="-122"/>
              </a:rPr>
              <a:t>知识目标</a:t>
            </a:r>
            <a:endParaRPr lang="zh-CN" altLang="en-US" sz="1050" b="1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107" name="文本框 4107"/>
          <p:cNvSpPr txBox="1"/>
          <p:nvPr/>
        </p:nvSpPr>
        <p:spPr>
          <a:xfrm>
            <a:off x="5656739" y="2715816"/>
            <a:ext cx="873760" cy="2990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algn="ctr" eaLnBrk="0" hangingPunct="0"/>
            <a:r>
              <a:rPr lang="zh-CN" altLang="en-US" sz="1350" b="1">
                <a:ea typeface="宋体" panose="02010600030101010101" pitchFamily="2" charset="-122"/>
              </a:rPr>
              <a:t>能力目标</a:t>
            </a:r>
          </a:p>
        </p:txBody>
      </p:sp>
      <p:sp>
        <p:nvSpPr>
          <p:cNvPr id="4108" name="文本框 4108"/>
          <p:cNvSpPr txBox="1"/>
          <p:nvPr/>
        </p:nvSpPr>
        <p:spPr>
          <a:xfrm>
            <a:off x="7542689" y="2339579"/>
            <a:ext cx="873760" cy="2990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algn="ctr" eaLnBrk="0" hangingPunct="0"/>
            <a:r>
              <a:rPr lang="zh-CN" altLang="en-US" sz="1350" b="1">
                <a:ea typeface="宋体" panose="02010600030101010101" pitchFamily="2" charset="-122"/>
              </a:rPr>
              <a:t>素质目标</a:t>
            </a:r>
          </a:p>
        </p:txBody>
      </p:sp>
      <p:sp>
        <p:nvSpPr>
          <p:cNvPr id="4109" name="矩形 4109"/>
          <p:cNvSpPr/>
          <p:nvPr/>
        </p:nvSpPr>
        <p:spPr>
          <a:xfrm>
            <a:off x="3352800" y="3429000"/>
            <a:ext cx="1559719" cy="623570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 anchor="t">
            <a:spAutoFit/>
          </a:bodyPr>
          <a:lstStyle/>
          <a:p>
            <a:pPr lvl="0"/>
            <a:r>
              <a:rPr lang="zh-CN" altLang="en-US" b="1" dirty="0"/>
              <a:t>掌握支付宝的功能及使用</a:t>
            </a:r>
          </a:p>
        </p:txBody>
      </p:sp>
      <p:sp>
        <p:nvSpPr>
          <p:cNvPr id="4110" name="矩形 4110"/>
          <p:cNvSpPr/>
          <p:nvPr/>
        </p:nvSpPr>
        <p:spPr>
          <a:xfrm>
            <a:off x="5339953" y="2943225"/>
            <a:ext cx="1559719" cy="1038860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t">
            <a:spAutoFit/>
          </a:bodyPr>
          <a:lstStyle/>
          <a:p>
            <a:pPr lvl="0" eaLnBrk="0" hangingPunct="0"/>
            <a:r>
              <a:rPr sz="2100" b="1"/>
              <a:t>能熟练使用手机支付宝的各项功能</a:t>
            </a:r>
          </a:p>
        </p:txBody>
      </p:sp>
      <p:sp>
        <p:nvSpPr>
          <p:cNvPr id="4111" name="矩形 4111"/>
          <p:cNvSpPr/>
          <p:nvPr/>
        </p:nvSpPr>
        <p:spPr>
          <a:xfrm>
            <a:off x="7279481" y="2747486"/>
            <a:ext cx="1559719" cy="2331720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t">
            <a:spAutoFit/>
          </a:bodyPr>
          <a:lstStyle/>
          <a:p>
            <a:pPr lvl="0" algn="l" eaLnBrk="0" hangingPunct="0"/>
            <a:r>
              <a:rPr lang="zh-CN" altLang="en-US" b="1" dirty="0">
                <a:solidFill>
                  <a:srgbClr val="FFFF00"/>
                </a:solidFill>
                <a:ea typeface="黑体" panose="02010609060101010101" charset="-122"/>
              </a:rPr>
              <a:t>   </a:t>
            </a:r>
            <a:r>
              <a:rPr sz="2100" b="1">
                <a:sym typeface="微软雅黑" panose="020B0503020204020204" charset="-122"/>
              </a:rPr>
              <a:t>具有较强的系统分析问题、解决问题能力及</a:t>
            </a:r>
            <a:r>
              <a:rPr lang="zh-CN" sz="2100" b="1">
                <a:sym typeface="微软雅黑" panose="020B0503020204020204" charset="-122"/>
              </a:rPr>
              <a:t>实践操作</a:t>
            </a:r>
            <a:r>
              <a:rPr sz="2100" b="1">
                <a:sym typeface="微软雅黑" panose="020B0503020204020204" charset="-122"/>
              </a:rPr>
              <a:t>能力</a:t>
            </a:r>
          </a:p>
          <a:p>
            <a:pPr lvl="0" algn="l" eaLnBrk="0" hangingPunct="0"/>
            <a:endParaRPr sz="2100" b="1">
              <a:sym typeface="微软雅黑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336859" y="477441"/>
            <a:ext cx="705494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</a:rPr>
              <a:t>1.2.2  </a:t>
            </a:r>
            <a:r>
              <a:rPr lang="zh-CN" altLang="en-US" sz="2400" b="1" dirty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</a:rPr>
              <a:t>从支付宝中提现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38" y="1773247"/>
            <a:ext cx="11355458" cy="42473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56752" y="3069528"/>
            <a:ext cx="8239364" cy="7067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1.3  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熟悉交易退款的操作</a:t>
            </a:r>
          </a:p>
        </p:txBody>
      </p:sp>
      <p:sp>
        <p:nvSpPr>
          <p:cNvPr id="14" name="矩形 13"/>
          <p:cNvSpPr/>
          <p:nvPr/>
        </p:nvSpPr>
        <p:spPr>
          <a:xfrm>
            <a:off x="1488687" y="4274790"/>
            <a:ext cx="4751291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zh-CN" altLang="en-US" kern="0" dirty="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</a:rPr>
              <a:t>买家申请退款的过程</a:t>
            </a:r>
          </a:p>
        </p:txBody>
      </p:sp>
      <p:sp>
        <p:nvSpPr>
          <p:cNvPr id="15" name="矩形 14"/>
          <p:cNvSpPr/>
          <p:nvPr/>
        </p:nvSpPr>
        <p:spPr>
          <a:xfrm>
            <a:off x="1488687" y="4706624"/>
            <a:ext cx="575914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CN" altLang="en-US" kern="0" dirty="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</a:rPr>
              <a:t>卖家退款的过程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1070896" y="3923831"/>
            <a:ext cx="111211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070896" y="3990298"/>
            <a:ext cx="1112110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488687" y="5204583"/>
            <a:ext cx="575914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CN" altLang="en-US" kern="0" dirty="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</a:rPr>
              <a:t>退货退款时尊重对方立场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3" presetClass="path" presetSubtype="0" accel="50000" fill="hold" grpId="1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8792 -4.07407E-6 L 1.17157E-6 -4.07407E-6 " pathEditMode="relative" rAng="0" ptsTypes="AA" p14:bounceEnd="64000">
                                          <p:cBhvr>
                                            <p:cTn id="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96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2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9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2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2" grpId="1"/>
          <p:bldP spid="14" grpId="0"/>
          <p:bldP spid="15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3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8792 -4.07407E-6 L 1.17157E-6 -4.07407E-6 " pathEditMode="relative" rAng="0" ptsTypes="AA">
                                          <p:cBhvr>
                                            <p:cTn id="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96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2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9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2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2" grpId="1"/>
          <p:bldP spid="14" grpId="0"/>
          <p:bldP spid="15" grpId="0"/>
          <p:bldP spid="7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336859" y="477441"/>
            <a:ext cx="705494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</a:rPr>
              <a:t>1.3.1</a:t>
            </a:r>
            <a:r>
              <a:rPr lang="zh-CN" altLang="en-US" sz="2400" b="1" dirty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</a:rPr>
              <a:t>　买家申请退款的过程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81" y="1700453"/>
            <a:ext cx="5930682" cy="2879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957" y="1700453"/>
            <a:ext cx="5654180" cy="28792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462" y="4796796"/>
            <a:ext cx="5380224" cy="1552171"/>
          </a:xfrm>
          <a:prstGeom prst="rect">
            <a:avLst/>
          </a:prstGeom>
        </p:spPr>
      </p:pic>
      <p:sp>
        <p:nvSpPr>
          <p:cNvPr id="11" name="右箭头 10"/>
          <p:cNvSpPr/>
          <p:nvPr/>
        </p:nvSpPr>
        <p:spPr>
          <a:xfrm>
            <a:off x="5690573" y="3125115"/>
            <a:ext cx="719893" cy="122381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 rot="5400000">
            <a:off x="7031860" y="4096970"/>
            <a:ext cx="719893" cy="122381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336859" y="477441"/>
            <a:ext cx="705494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</a:rPr>
              <a:t>1.3.2</a:t>
            </a:r>
            <a:r>
              <a:rPr lang="zh-CN" altLang="en-US" sz="2400" b="1" dirty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</a:rPr>
              <a:t>　卖家退款的过程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59" y="2061204"/>
            <a:ext cx="11493137" cy="3239516"/>
          </a:xfrm>
          <a:prstGeom prst="rect">
            <a:avLst/>
          </a:prstGeom>
        </p:spPr>
      </p:pic>
      <p:sp>
        <p:nvSpPr>
          <p:cNvPr id="5" name="右箭头 4"/>
          <p:cNvSpPr/>
          <p:nvPr/>
        </p:nvSpPr>
        <p:spPr>
          <a:xfrm>
            <a:off x="5088150" y="3213032"/>
            <a:ext cx="719893" cy="122381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59" y="1917226"/>
            <a:ext cx="11401271" cy="3815430"/>
          </a:xfrm>
          <a:prstGeom prst="rect">
            <a:avLst/>
          </a:prstGeom>
        </p:spPr>
      </p:pic>
      <p:sp>
        <p:nvSpPr>
          <p:cNvPr id="6" name="TextBox 8"/>
          <p:cNvSpPr txBox="1"/>
          <p:nvPr/>
        </p:nvSpPr>
        <p:spPr>
          <a:xfrm>
            <a:off x="336859" y="477441"/>
            <a:ext cx="705494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</a:rPr>
              <a:t>1.3.2</a:t>
            </a:r>
            <a:r>
              <a:rPr lang="zh-CN" altLang="en-US" sz="2400" b="1" dirty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</a:rPr>
              <a:t>　卖家退款的过程</a:t>
            </a:r>
          </a:p>
        </p:txBody>
      </p:sp>
      <p:sp>
        <p:nvSpPr>
          <p:cNvPr id="5" name="右箭头 4"/>
          <p:cNvSpPr/>
          <p:nvPr/>
        </p:nvSpPr>
        <p:spPr>
          <a:xfrm>
            <a:off x="6066448" y="4508839"/>
            <a:ext cx="719893" cy="122381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336859" y="477441"/>
            <a:ext cx="705494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</a:rPr>
              <a:t>1.3.3</a:t>
            </a:r>
            <a:r>
              <a:rPr lang="zh-CN" altLang="en-US" sz="2400" b="1" dirty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</a:rPr>
              <a:t>　退货退款时尊重对方立场</a:t>
            </a:r>
          </a:p>
        </p:txBody>
      </p:sp>
      <p:sp>
        <p:nvSpPr>
          <p:cNvPr id="5" name="TextBox 6"/>
          <p:cNvSpPr txBox="1"/>
          <p:nvPr/>
        </p:nvSpPr>
        <p:spPr>
          <a:xfrm>
            <a:off x="612162" y="2543916"/>
            <a:ext cx="11170989" cy="185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</a:rPr>
              <a:t>当买家向卖家表达不同的意见时，卖家要</a:t>
            </a:r>
            <a:r>
              <a:rPr lang="zh-CN" altLang="en-US" sz="2000" b="1" dirty="0">
                <a:solidFill>
                  <a:srgbClr val="E67819"/>
                </a:solidFill>
                <a:latin typeface="微软雅黑" panose="020B0503020204020204" charset="-122"/>
                <a:ea typeface="微软雅黑" panose="020B0503020204020204" charset="-122"/>
              </a:rPr>
              <a:t>体谅和理解买家</a:t>
            </a:r>
            <a:r>
              <a:rPr lang="zh-CN" altLang="en-US" sz="1600" dirty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</a:rPr>
              <a:t>，从态度和语言上给予肯定，这样买家能觉得他的想法得到了接受和理解，觉得卖家能够站在他的角度思考问题，同样，他也会试图站在卖家的角度来考虑。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</a:rPr>
              <a:t>这样一来，也许原本就要退款的买家，可能就不再要求退款，而即使仍然坚持退款的买家，也不会和这个卖家成为仇人，反而可能觉得卖家服务态度好，下次又来购物也不一定。总之，</a:t>
            </a:r>
            <a:r>
              <a:rPr lang="zh-CN" altLang="en-US" sz="2000" b="1" dirty="0">
                <a:solidFill>
                  <a:srgbClr val="E67819"/>
                </a:solidFill>
                <a:latin typeface="微软雅黑" panose="020B0503020204020204" charset="-122"/>
                <a:ea typeface="微软雅黑" panose="020B0503020204020204" charset="-122"/>
              </a:rPr>
              <a:t>“多个朋友多条路，少个敌人少堵墙”</a:t>
            </a:r>
            <a:r>
              <a:rPr lang="zh-CN" altLang="en-US" sz="1600" dirty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</a:rPr>
              <a:t>，只要尊重对方，总归不会有坏的结果。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5158596" y="3585749"/>
            <a:ext cx="6567488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CN" altLang="en-US" sz="5400" b="1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谢谢大家！</a:t>
            </a:r>
            <a:endParaRPr lang="zh-CN" altLang="en-US" sz="5400" b="1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TextBox 42"/>
          <p:cNvSpPr txBox="1">
            <a:spLocks noChangeArrowheads="1"/>
          </p:cNvSpPr>
          <p:nvPr/>
        </p:nvSpPr>
        <p:spPr bwMode="auto">
          <a:xfrm>
            <a:off x="6970315" y="1878399"/>
            <a:ext cx="4703531" cy="1332230"/>
          </a:xfrm>
          <a:prstGeom prst="rect">
            <a:avLst/>
          </a:prstGeom>
          <a:solidFill>
            <a:srgbClr val="E67819"/>
          </a:solidFill>
          <a:ln>
            <a:noFill/>
          </a:ln>
        </p:spPr>
        <p:txBody>
          <a:bodyPr wrap="square" lIns="102843" tIns="51421" rIns="102843" bIns="51421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000" dirty="0" smtClean="0">
                <a:solidFill>
                  <a:schemeClr val="bg1"/>
                </a:solidFill>
                <a:latin typeface="Impact" panose="020B0806030902050204" pitchFamily="34" charset="0"/>
              </a:rPr>
              <a:t>Thank You</a:t>
            </a:r>
            <a:endParaRPr lang="zh-CN" altLang="en-US" sz="8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92" y="2165233"/>
            <a:ext cx="3666170" cy="42375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图示 11"/>
          <p:cNvGraphicFramePr/>
          <p:nvPr/>
        </p:nvGraphicFramePr>
        <p:xfrm>
          <a:off x="0" y="1582340"/>
          <a:ext cx="7044855" cy="5275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4855" y="2326640"/>
            <a:ext cx="5147145" cy="3659344"/>
          </a:xfrm>
          <a:prstGeom prst="rect">
            <a:avLst/>
          </a:prstGeom>
        </p:spPr>
      </p:pic>
      <p:sp>
        <p:nvSpPr>
          <p:cNvPr id="8" name="标题 1"/>
          <p:cNvSpPr txBox="1"/>
          <p:nvPr/>
        </p:nvSpPr>
        <p:spPr>
          <a:xfrm>
            <a:off x="614680" y="282471"/>
            <a:ext cx="99314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sz="3200" kern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r>
              <a:rPr lang="zh-CN" altLang="en-US" sz="3600" dirty="0"/>
              <a:t>一、案例导入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3100" dirty="0">
                <a:ln w="3175"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支付宝</a:t>
            </a:r>
            <a:endParaRPr lang="en-US" altLang="zh-CN" sz="3100" dirty="0">
              <a:ln w="3175"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931400" cy="1036850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注册使用手机支付宝</a:t>
            </a:r>
          </a:p>
        </p:txBody>
      </p:sp>
      <p:graphicFrame>
        <p:nvGraphicFramePr>
          <p:cNvPr id="12" name="图示 11"/>
          <p:cNvGraphicFramePr/>
          <p:nvPr/>
        </p:nvGraphicFramePr>
        <p:xfrm>
          <a:off x="-1" y="1582340"/>
          <a:ext cx="5613621" cy="2542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653280"/>
            <a:ext cx="5613620" cy="22047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3620" y="1646536"/>
            <a:ext cx="6578380" cy="52114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/>
          <p:nvPr/>
        </p:nvGrpSpPr>
        <p:grpSpPr>
          <a:xfrm>
            <a:off x="1774825" y="404813"/>
            <a:ext cx="4968875" cy="1152525"/>
            <a:chOff x="810" y="1517"/>
            <a:chExt cx="1304" cy="1183"/>
          </a:xfrm>
        </p:grpSpPr>
        <p:pic>
          <p:nvPicPr>
            <p:cNvPr id="24582" name="图片 13" descr="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69" y="2057"/>
              <a:ext cx="345" cy="64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" name="图片 5" descr="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0" y="1517"/>
              <a:ext cx="1274" cy="658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74000"/>
                </a:srgbClr>
              </a:outerShdw>
            </a:effectLst>
          </p:spPr>
        </p:pic>
      </p:grpSp>
      <p:sp>
        <p:nvSpPr>
          <p:cNvPr id="24579" name="矩形 12"/>
          <p:cNvSpPr/>
          <p:nvPr/>
        </p:nvSpPr>
        <p:spPr>
          <a:xfrm>
            <a:off x="1851025" y="519113"/>
            <a:ext cx="4749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网上支付平台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支付宝</a:t>
            </a:r>
          </a:p>
        </p:txBody>
      </p:sp>
      <p:sp>
        <p:nvSpPr>
          <p:cNvPr id="24580" name="AutoShape 6"/>
          <p:cNvSpPr/>
          <p:nvPr/>
        </p:nvSpPr>
        <p:spPr>
          <a:xfrm>
            <a:off x="1955800" y="1565275"/>
            <a:ext cx="8243888" cy="5032375"/>
          </a:xfrm>
          <a:prstGeom prst="horizontalScroll">
            <a:avLst>
              <a:gd name="adj" fmla="val 12500"/>
            </a:avLst>
          </a:prstGeom>
          <a:solidFill>
            <a:srgbClr val="93634C">
              <a:alpha val="50980"/>
            </a:srgb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40013" y="2503488"/>
            <a:ext cx="7200900" cy="31692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</a:t>
            </a:r>
            <a:r>
              <a:rPr kumimoji="0" lang="zh-CN" altLang="en-US" sz="2000" kern="1200" cap="none" spc="0" normalizeH="0" baseline="0" noProof="0" dirty="0">
                <a:latin typeface="+mn-ea"/>
                <a:ea typeface="+mn-ea"/>
                <a:cs typeface="+mn-cs"/>
              </a:rPr>
              <a:t>支付宝交易服务于</a:t>
            </a:r>
            <a:r>
              <a:rPr kumimoji="0" lang="en-US" altLang="zh-CN" sz="2000" kern="1200" cap="none" spc="0" normalizeH="0" baseline="0" noProof="0" dirty="0">
                <a:latin typeface="+mn-ea"/>
                <a:ea typeface="+mn-ea"/>
                <a:cs typeface="+mn-cs"/>
              </a:rPr>
              <a:t>2003</a:t>
            </a:r>
            <a:r>
              <a:rPr kumimoji="0" lang="zh-CN" altLang="en-US" sz="2000" kern="1200" cap="none" spc="0" normalizeH="0" baseline="0" noProof="0" dirty="0">
                <a:latin typeface="+mn-ea"/>
                <a:ea typeface="+mn-ea"/>
                <a:cs typeface="+mn-cs"/>
              </a:rPr>
              <a:t>年</a:t>
            </a:r>
            <a:r>
              <a:rPr kumimoji="0" lang="en-US" altLang="zh-CN" sz="2000" kern="1200" cap="none" spc="0" normalizeH="0" baseline="0" noProof="0" dirty="0">
                <a:latin typeface="+mn-ea"/>
                <a:ea typeface="+mn-ea"/>
                <a:cs typeface="+mn-cs"/>
              </a:rPr>
              <a:t>10</a:t>
            </a:r>
            <a:r>
              <a:rPr kumimoji="0" lang="zh-CN" altLang="en-US" sz="2000" kern="1200" cap="none" spc="0" normalizeH="0" baseline="0" noProof="0" dirty="0">
                <a:latin typeface="+mn-ea"/>
                <a:ea typeface="+mn-ea"/>
                <a:cs typeface="+mn-cs"/>
              </a:rPr>
              <a:t>月在淘宝网推出。目前支付宝网站（</a:t>
            </a:r>
            <a:r>
              <a:rPr kumimoji="0" lang="en-US" altLang="zh-CN" sz="2000" kern="1200" cap="none" spc="0" normalizeH="0" baseline="0" noProof="0" dirty="0">
                <a:latin typeface="+mn-ea"/>
                <a:ea typeface="+mn-ea"/>
                <a:cs typeface="+mn-cs"/>
              </a:rPr>
              <a:t>www.alipay.com</a:t>
            </a:r>
            <a:r>
              <a:rPr kumimoji="0" lang="zh-CN" altLang="en-US" sz="2000" kern="1200" cap="none" spc="0" normalizeH="0" baseline="0" noProof="0" dirty="0">
                <a:latin typeface="+mn-ea"/>
                <a:ea typeface="+mn-ea"/>
                <a:cs typeface="+mn-cs"/>
              </a:rPr>
              <a:t>）已成为国内先进的网上支付平台，用户覆盖整个</a:t>
            </a:r>
            <a:r>
              <a:rPr kumimoji="0" lang="en-US" altLang="zh-CN" sz="2000" kern="1200" cap="none" spc="0" normalizeH="0" baseline="0" noProof="0" dirty="0">
                <a:latin typeface="+mn-ea"/>
                <a:ea typeface="+mn-ea"/>
                <a:cs typeface="+mn-cs"/>
              </a:rPr>
              <a:t>C2C</a:t>
            </a:r>
            <a:r>
              <a:rPr kumimoji="0" lang="zh-CN" altLang="en-US" sz="2000" kern="1200" cap="none" spc="0" normalizeH="0" baseline="0" noProof="0" dirty="0">
                <a:latin typeface="+mn-ea"/>
                <a:ea typeface="+mn-ea"/>
                <a:cs typeface="+mn-cs"/>
              </a:rPr>
              <a:t>、</a:t>
            </a:r>
            <a:r>
              <a:rPr kumimoji="0" lang="en-US" altLang="zh-CN" sz="2000" kern="1200" cap="none" spc="0" normalizeH="0" baseline="0" noProof="0" dirty="0">
                <a:latin typeface="+mn-ea"/>
                <a:ea typeface="+mn-ea"/>
                <a:cs typeface="+mn-cs"/>
              </a:rPr>
              <a:t>B2C</a:t>
            </a:r>
            <a:r>
              <a:rPr kumimoji="0" lang="zh-CN" altLang="en-US" sz="2000" kern="1200" cap="none" spc="0" normalizeH="0" baseline="0" noProof="0" dirty="0">
                <a:latin typeface="+mn-ea"/>
                <a:ea typeface="+mn-ea"/>
                <a:cs typeface="+mn-cs"/>
              </a:rPr>
              <a:t>以及</a:t>
            </a:r>
            <a:r>
              <a:rPr kumimoji="0" lang="en-US" altLang="zh-CN" sz="2000" kern="1200" cap="none" spc="0" normalizeH="0" baseline="0" noProof="0" dirty="0">
                <a:latin typeface="+mn-ea"/>
                <a:ea typeface="+mn-ea"/>
                <a:cs typeface="+mn-cs"/>
              </a:rPr>
              <a:t>B2B</a:t>
            </a:r>
            <a:r>
              <a:rPr kumimoji="0" lang="zh-CN" altLang="en-US" sz="2000" kern="1200" cap="none" spc="0" normalizeH="0" baseline="0" noProof="0" dirty="0">
                <a:latin typeface="+mn-ea"/>
                <a:ea typeface="+mn-ea"/>
                <a:cs typeface="+mn-cs"/>
              </a:rPr>
              <a:t>领域。支付宝以其在电子商务支付领域先进的技术、风险管理与控制等能力赢得银行等合作伙伴的认同。</a:t>
            </a:r>
            <a:endParaRPr kumimoji="0" lang="en-US" altLang="zh-CN" sz="2000" kern="1200" cap="none" spc="0" normalizeH="0" baseline="0" noProof="0" dirty="0">
              <a:latin typeface="+mn-ea"/>
              <a:ea typeface="+mn-ea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000" kern="1200" cap="none" spc="0" normalizeH="0" baseline="0" noProof="0" dirty="0">
                <a:latin typeface="+mn-ea"/>
                <a:ea typeface="+mn-ea"/>
                <a:cs typeface="+mn-cs"/>
              </a:rPr>
              <a:t>    支付宝作为商家与消费者的一个中间信任平台，商家使用支付宝进行商品交易时，商家的产品必须得到消费者的确认后，支付宝才将消费者存入的资金直接转入商家账户中。如果消费者收到产品后发觉产品不合格或与期望值有重大出入，消费者可以拒收产品，消费者账户的资金也就不会转入商家的账户中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135188" y="534353"/>
            <a:ext cx="5689600" cy="50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65048" bIns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、支付宝的使用过程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5603" name="Rectangle 3"/>
          <p:cNvSpPr/>
          <p:nvPr/>
        </p:nvSpPr>
        <p:spPr>
          <a:xfrm>
            <a:off x="2279650" y="1989932"/>
            <a:ext cx="8135938" cy="34766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000" dirty="0">
                <a:latin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</a:rPr>
              <a:t>1</a:t>
            </a:r>
            <a:r>
              <a:rPr lang="zh-CN" altLang="en-US" sz="2000" dirty="0">
                <a:latin typeface="Arial" panose="020B0604020202020204" pitchFamily="34" charset="0"/>
              </a:rPr>
              <a:t>）绑定淘宝账户和支付宝账户。</a:t>
            </a:r>
            <a:endParaRPr lang="en-US" altLang="zh-CN" sz="2000" dirty="0">
              <a:latin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zh-CN" altLang="en-US" sz="2000" dirty="0">
              <a:latin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2000" dirty="0">
                <a:latin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</a:rPr>
              <a:t>2</a:t>
            </a:r>
            <a:r>
              <a:rPr lang="zh-CN" altLang="en-US" sz="2000" dirty="0">
                <a:latin typeface="Arial" panose="020B0604020202020204" pitchFamily="34" charset="0"/>
              </a:rPr>
              <a:t>）登录支付宝，按照提示补全信息，激活账户。</a:t>
            </a:r>
            <a:endParaRPr lang="en-US" altLang="zh-CN" sz="2000" dirty="0">
              <a:latin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zh-CN" sz="2000" dirty="0">
              <a:latin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2000" dirty="0">
                <a:latin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</a:rPr>
              <a:t>3</a:t>
            </a:r>
            <a:r>
              <a:rPr lang="zh-CN" altLang="en-US" sz="2000" dirty="0">
                <a:latin typeface="Arial" panose="020B0604020202020204" pitchFamily="34" charset="0"/>
              </a:rPr>
              <a:t>）信息补充完整后设置付款方式。</a:t>
            </a:r>
            <a:endParaRPr lang="en-US" altLang="zh-CN" sz="2000" dirty="0">
              <a:latin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zh-CN" altLang="en-US" sz="2000" dirty="0">
              <a:latin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2000" dirty="0">
                <a:latin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</a:rPr>
              <a:t>4</a:t>
            </a:r>
            <a:r>
              <a:rPr lang="zh-CN" altLang="en-US" sz="2000" dirty="0">
                <a:latin typeface="Arial" panose="020B0604020202020204" pitchFamily="34" charset="0"/>
              </a:rPr>
              <a:t>）选择购买的商品，订单提交。</a:t>
            </a:r>
            <a:endParaRPr lang="en-US" altLang="zh-CN" sz="2000" dirty="0">
              <a:latin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zh-CN" sz="2000" dirty="0">
              <a:latin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2000" dirty="0">
                <a:latin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</a:rPr>
              <a:t>5</a:t>
            </a:r>
            <a:r>
              <a:rPr lang="zh-CN" altLang="en-US" sz="2000" dirty="0">
                <a:latin typeface="Arial" panose="020B0604020202020204" pitchFamily="34" charset="0"/>
              </a:rPr>
              <a:t>）付款成功，等待卖家发货。</a:t>
            </a:r>
            <a:endParaRPr lang="en-US" altLang="zh-CN" sz="2000" dirty="0">
              <a:latin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zh-CN" sz="2000" dirty="0">
              <a:latin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2000" dirty="0">
                <a:latin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</a:rPr>
              <a:t>6</a:t>
            </a:r>
            <a:r>
              <a:rPr lang="zh-CN" altLang="en-US" sz="2000" dirty="0">
                <a:latin typeface="Arial" panose="020B0604020202020204" pitchFamily="34" charset="0"/>
              </a:rPr>
              <a:t>）收到货品后，登录支付宝确认收货或退货。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88" y="188913"/>
            <a:ext cx="6985000" cy="3321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888" y="3644900"/>
            <a:ext cx="8645525" cy="2736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495550" y="762953"/>
            <a:ext cx="5689600" cy="50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65048" bIns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、支付宝目前支持的付款方式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7651" name="Rectangle 3"/>
          <p:cNvSpPr/>
          <p:nvPr/>
        </p:nvSpPr>
        <p:spPr>
          <a:xfrm>
            <a:off x="2927350" y="2151539"/>
            <a:ext cx="3097213" cy="316928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000" dirty="0">
                <a:latin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</a:rPr>
              <a:t>1</a:t>
            </a:r>
            <a:r>
              <a:rPr lang="zh-CN" altLang="en-US" sz="2000" dirty="0">
                <a:latin typeface="Arial" panose="020B0604020202020204" pitchFamily="34" charset="0"/>
              </a:rPr>
              <a:t>）货到付款</a:t>
            </a:r>
          </a:p>
          <a:p>
            <a:pPr marL="0" lvl="0" indent="0">
              <a:spcBef>
                <a:spcPct val="0"/>
              </a:spcBef>
              <a:buNone/>
            </a:pPr>
            <a:endParaRPr lang="en-US" altLang="zh-CN" sz="2000" dirty="0">
              <a:latin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2000" dirty="0">
                <a:latin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</a:rPr>
              <a:t>3</a:t>
            </a:r>
            <a:r>
              <a:rPr lang="zh-CN" altLang="en-US" sz="2000" dirty="0">
                <a:latin typeface="Arial" panose="020B0604020202020204" pitchFamily="34" charset="0"/>
              </a:rPr>
              <a:t>）网络银行</a:t>
            </a:r>
            <a:endParaRPr lang="en-US" altLang="zh-CN" sz="2000" dirty="0">
              <a:latin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zh-CN" sz="2000" dirty="0">
              <a:latin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2000" dirty="0">
                <a:latin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</a:rPr>
              <a:t>5</a:t>
            </a:r>
            <a:r>
              <a:rPr lang="zh-CN" altLang="en-US" sz="2000" dirty="0">
                <a:latin typeface="Arial" panose="020B0604020202020204" pitchFamily="34" charset="0"/>
              </a:rPr>
              <a:t>）余额支付</a:t>
            </a:r>
            <a:endParaRPr lang="en-US" altLang="zh-CN" sz="2000" dirty="0">
              <a:latin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zh-CN" sz="2000" dirty="0">
              <a:latin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2000" dirty="0">
                <a:latin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</a:rPr>
              <a:t>7</a:t>
            </a:r>
            <a:r>
              <a:rPr lang="zh-CN" altLang="en-US" sz="2000" dirty="0">
                <a:latin typeface="Arial" panose="020B0604020202020204" pitchFamily="34" charset="0"/>
              </a:rPr>
              <a:t>）信用卡分期</a:t>
            </a:r>
          </a:p>
          <a:p>
            <a:pPr marL="0" lvl="0" indent="0">
              <a:spcBef>
                <a:spcPct val="0"/>
              </a:spcBef>
              <a:buNone/>
            </a:pPr>
            <a:endParaRPr lang="en-US" altLang="zh-CN" sz="2000" dirty="0">
              <a:latin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2000" dirty="0">
                <a:latin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</a:rPr>
              <a:t>9</a:t>
            </a:r>
            <a:r>
              <a:rPr lang="zh-CN" altLang="en-US" sz="2000" dirty="0">
                <a:latin typeface="Arial" panose="020B0604020202020204" pitchFamily="34" charset="0"/>
              </a:rPr>
              <a:t>）消费卡支付</a:t>
            </a:r>
          </a:p>
          <a:p>
            <a:pPr marL="0" lvl="0" indent="0">
              <a:spcBef>
                <a:spcPct val="0"/>
              </a:spcBef>
              <a:buNone/>
            </a:pPr>
            <a:endParaRPr lang="en-US" altLang="zh-CN" sz="2000" dirty="0">
              <a:latin typeface="Arial" panose="020B0604020202020204" pitchFamily="34" charset="0"/>
            </a:endParaRPr>
          </a:p>
        </p:txBody>
      </p:sp>
      <p:sp>
        <p:nvSpPr>
          <p:cNvPr id="27652" name="TextBox 2"/>
          <p:cNvSpPr txBox="1"/>
          <p:nvPr/>
        </p:nvSpPr>
        <p:spPr>
          <a:xfrm>
            <a:off x="6311900" y="2170113"/>
            <a:ext cx="4176713" cy="25533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dirty="0">
                <a:latin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</a:rPr>
              <a:t>2</a:t>
            </a:r>
            <a:r>
              <a:rPr lang="zh-CN" altLang="en-US" sz="2000" dirty="0">
                <a:latin typeface="Arial" panose="020B0604020202020204" pitchFamily="34" charset="0"/>
              </a:rPr>
              <a:t>）找人代付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20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dirty="0">
                <a:latin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</a:rPr>
              <a:t>4</a:t>
            </a:r>
            <a:r>
              <a:rPr lang="zh-CN" altLang="en-US" sz="2000" dirty="0">
                <a:latin typeface="Arial" panose="020B0604020202020204" pitchFamily="34" charset="0"/>
              </a:rPr>
              <a:t>）快捷支付</a:t>
            </a:r>
            <a:endParaRPr lang="en-US" altLang="zh-CN" sz="20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20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dirty="0">
                <a:latin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</a:rPr>
              <a:t>6</a:t>
            </a:r>
            <a:r>
              <a:rPr lang="zh-CN" altLang="en-US" sz="2000" dirty="0">
                <a:latin typeface="Arial" panose="020B0604020202020204" pitchFamily="34" charset="0"/>
              </a:rPr>
              <a:t>）国际信用卡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20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dirty="0">
                <a:latin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</a:rPr>
              <a:t>8</a:t>
            </a:r>
            <a:r>
              <a:rPr lang="zh-CN" altLang="en-US" sz="2000" dirty="0">
                <a:latin typeface="Arial" panose="020B0604020202020204" pitchFamily="34" charset="0"/>
              </a:rPr>
              <a:t>）网点支付</a:t>
            </a:r>
            <a:endParaRPr lang="en-US" altLang="zh-CN" sz="20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/>
          <p:nvPr/>
        </p:nvSpPr>
        <p:spPr>
          <a:xfrm>
            <a:off x="2057400" y="476409"/>
            <a:ext cx="8137525" cy="42989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2200" b="1" dirty="0">
                <a:latin typeface="Arial" panose="020B0604020202020204" pitchFamily="34" charset="0"/>
              </a:rPr>
              <a:t>3</a:t>
            </a:r>
            <a:r>
              <a:rPr lang="zh-CN" altLang="en-US" sz="2200" b="1" dirty="0">
                <a:latin typeface="Arial" panose="020B0604020202020204" pitchFamily="34" charset="0"/>
              </a:rPr>
              <a:t>、使用支付宝的常见问题和解决办法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73300" y="1557338"/>
            <a:ext cx="7632700" cy="43999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000" kern="1200" cap="none" spc="0" normalizeH="0" baseline="0" noProof="0" dirty="0">
                <a:latin typeface="+mn-ea"/>
                <a:ea typeface="+mn-ea"/>
                <a:cs typeface="+mn-cs"/>
              </a:rPr>
              <a:t>（</a:t>
            </a:r>
            <a:r>
              <a:rPr kumimoji="0" lang="en-US" altLang="zh-CN" sz="2000" kern="1200" cap="none" spc="0" normalizeH="0" baseline="0" noProof="0" dirty="0">
                <a:latin typeface="+mn-ea"/>
                <a:ea typeface="+mn-ea"/>
                <a:cs typeface="+mn-cs"/>
              </a:rPr>
              <a:t>1</a:t>
            </a:r>
            <a:r>
              <a:rPr kumimoji="0" lang="zh-CN" altLang="en-US" sz="2000" kern="1200" cap="none" spc="0" normalizeH="0" baseline="0" noProof="0" dirty="0">
                <a:latin typeface="+mn-ea"/>
                <a:ea typeface="+mn-ea"/>
                <a:cs typeface="+mn-cs"/>
              </a:rPr>
              <a:t>）为什么要安装安全控件？</a:t>
            </a:r>
            <a:endParaRPr kumimoji="0" lang="en-US" altLang="zh-CN" sz="2000" kern="1200" cap="none" spc="0" normalizeH="0" baseline="0" noProof="0" dirty="0">
              <a:latin typeface="+mn-ea"/>
              <a:ea typeface="+mn-ea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zh-CN" altLang="en-US" sz="2000" kern="1200" cap="none" spc="0" normalizeH="0" baseline="0" noProof="0" dirty="0">
              <a:latin typeface="+mn-ea"/>
              <a:ea typeface="+mn-ea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000" kern="1200" cap="none" spc="0" normalizeH="0" baseline="0" noProof="0" dirty="0">
                <a:latin typeface="+mn-ea"/>
                <a:ea typeface="+mn-ea"/>
                <a:cs typeface="+mn-cs"/>
              </a:rPr>
              <a:t>    为了提升支付宝账号的安全性，防止账号密码被木马程序或病毒窃取，支付宝公司采用安全控件，该安全控件实现了在</a:t>
            </a:r>
            <a:r>
              <a:rPr kumimoji="0" lang="en-US" altLang="zh-CN" sz="2000" kern="1200" cap="none" spc="0" normalizeH="0" baseline="0" noProof="0" dirty="0">
                <a:latin typeface="+mn-ea"/>
                <a:ea typeface="+mn-ea"/>
                <a:cs typeface="+mn-cs"/>
              </a:rPr>
              <a:t>SSL</a:t>
            </a:r>
            <a:r>
              <a:rPr kumimoji="0" lang="zh-CN" altLang="en-US" sz="2000" kern="1200" cap="none" spc="0" normalizeH="0" baseline="0" noProof="0" dirty="0">
                <a:latin typeface="+mn-ea"/>
                <a:ea typeface="+mn-ea"/>
                <a:cs typeface="+mn-cs"/>
              </a:rPr>
              <a:t>加密传输基础上对用户的关键信息进行再次的复杂加密，并可以有效防止木马程序截取键盘记录。</a:t>
            </a:r>
            <a:endParaRPr kumimoji="0" lang="en-US" altLang="zh-CN" sz="2000" kern="1200" cap="none" spc="0" normalizeH="0" baseline="0" noProof="0" dirty="0">
              <a:latin typeface="+mn-ea"/>
              <a:ea typeface="+mn-ea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en-US" altLang="zh-CN" sz="2000" kern="1200" cap="none" spc="0" normalizeH="0" baseline="0" noProof="0" dirty="0">
              <a:latin typeface="+mn-ea"/>
              <a:ea typeface="+mn-ea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zh-CN" altLang="en-US" sz="2000" kern="1200" cap="none" spc="0" normalizeH="0" baseline="0" noProof="0" dirty="0">
              <a:latin typeface="+mn-ea"/>
              <a:ea typeface="+mn-ea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000" kern="1200" cap="none" spc="0" normalizeH="0" baseline="0" noProof="0" dirty="0">
                <a:latin typeface="+mn-ea"/>
                <a:ea typeface="+mn-ea"/>
                <a:cs typeface="+mn-cs"/>
              </a:rPr>
              <a:t>（</a:t>
            </a:r>
            <a:r>
              <a:rPr kumimoji="0" lang="en-US" altLang="zh-CN" sz="2000" kern="1200" cap="none" spc="0" normalizeH="0" baseline="0" noProof="0" dirty="0">
                <a:latin typeface="+mn-ea"/>
                <a:ea typeface="+mn-ea"/>
                <a:cs typeface="+mn-cs"/>
              </a:rPr>
              <a:t>2</a:t>
            </a:r>
            <a:r>
              <a:rPr kumimoji="0" lang="zh-CN" altLang="en-US" sz="2000" kern="1200" cap="none" spc="0" normalizeH="0" baseline="0" noProof="0" dirty="0">
                <a:latin typeface="+mn-ea"/>
                <a:ea typeface="+mn-ea"/>
                <a:cs typeface="+mn-cs"/>
              </a:rPr>
              <a:t>）忘记登录</a:t>
            </a:r>
            <a:r>
              <a:rPr kumimoji="0" lang="en-US" altLang="zh-CN" sz="2000" kern="1200" cap="none" spc="0" normalizeH="0" baseline="0" noProof="0" dirty="0">
                <a:latin typeface="+mn-ea"/>
                <a:ea typeface="+mn-ea"/>
                <a:cs typeface="+mn-cs"/>
              </a:rPr>
              <a:t>/</a:t>
            </a:r>
            <a:r>
              <a:rPr kumimoji="0" lang="zh-CN" altLang="en-US" sz="2000" kern="1200" cap="none" spc="0" normalizeH="0" baseline="0" noProof="0" dirty="0">
                <a:latin typeface="+mn-ea"/>
                <a:ea typeface="+mn-ea"/>
                <a:cs typeface="+mn-cs"/>
              </a:rPr>
              <a:t>支付密码怎么办，如何取回？</a:t>
            </a:r>
            <a:endParaRPr kumimoji="0" lang="en-US" altLang="zh-CN" sz="2000" kern="1200" cap="none" spc="0" normalizeH="0" baseline="0" noProof="0" dirty="0">
              <a:latin typeface="+mn-ea"/>
              <a:ea typeface="+mn-ea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zh-CN" altLang="en-US" sz="2000" kern="1200" cap="none" spc="0" normalizeH="0" baseline="0" noProof="0" dirty="0">
              <a:latin typeface="+mn-ea"/>
              <a:ea typeface="+mn-ea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000" kern="1200" cap="none" spc="0" normalizeH="0" baseline="0" noProof="0" dirty="0">
                <a:latin typeface="+mn-ea"/>
                <a:ea typeface="+mn-ea"/>
                <a:cs typeface="+mn-cs"/>
              </a:rPr>
              <a:t>    如果支付宝账户的登录</a:t>
            </a:r>
            <a:r>
              <a:rPr kumimoji="0" lang="en-US" altLang="zh-CN" sz="2000" kern="1200" cap="none" spc="0" normalizeH="0" baseline="0" noProof="0" dirty="0">
                <a:latin typeface="+mn-ea"/>
                <a:ea typeface="+mn-ea"/>
                <a:cs typeface="+mn-cs"/>
              </a:rPr>
              <a:t>/</a:t>
            </a:r>
            <a:r>
              <a:rPr kumimoji="0" lang="zh-CN" altLang="en-US" sz="2000" kern="1200" cap="none" spc="0" normalizeH="0" baseline="0" noProof="0" dirty="0">
                <a:latin typeface="+mn-ea"/>
                <a:ea typeface="+mn-ea"/>
                <a:cs typeface="+mn-cs"/>
              </a:rPr>
              <a:t>支付密码忘记了，应先单击密码输入框旁边的“忘记密码”，然后到注册邮箱里面去接收系统发出的取回登录</a:t>
            </a:r>
            <a:r>
              <a:rPr kumimoji="0" lang="en-US" altLang="zh-CN" sz="2000" kern="1200" cap="none" spc="0" normalizeH="0" baseline="0" noProof="0" dirty="0">
                <a:latin typeface="+mn-ea"/>
                <a:ea typeface="+mn-ea"/>
                <a:cs typeface="+mn-cs"/>
              </a:rPr>
              <a:t>/</a:t>
            </a:r>
            <a:r>
              <a:rPr kumimoji="0" lang="zh-CN" altLang="en-US" sz="2000" kern="1200" cap="none" spc="0" normalizeH="0" baseline="0" noProof="0" dirty="0">
                <a:latin typeface="+mn-ea"/>
                <a:ea typeface="+mn-ea"/>
                <a:cs typeface="+mn-cs"/>
              </a:rPr>
              <a:t>支付密码邮件，通过回答密码保护问题或者输入证件号码来自行修改一个新的密码。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1186</Words>
  <Application>Microsoft Office PowerPoint</Application>
  <PresentationFormat>宽屏</PresentationFormat>
  <Paragraphs>106</Paragraphs>
  <Slides>26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Adobe 宋体 Std L</vt:lpstr>
      <vt:lpstr>Microsoft YaHei UI</vt:lpstr>
      <vt:lpstr>黑体</vt:lpstr>
      <vt:lpstr>宋体</vt:lpstr>
      <vt:lpstr>微软雅黑</vt:lpstr>
      <vt:lpstr>Agency FB</vt:lpstr>
      <vt:lpstr>Arial</vt:lpstr>
      <vt:lpstr>Calibri</vt:lpstr>
      <vt:lpstr>Calibri Light</vt:lpstr>
      <vt:lpstr>Impact</vt:lpstr>
      <vt:lpstr>Segoe UI</vt:lpstr>
      <vt:lpstr>Office 主题</vt:lpstr>
      <vt:lpstr>PowerPoint 演示文稿</vt:lpstr>
      <vt:lpstr>学习目标</vt:lpstr>
      <vt:lpstr>PowerPoint 演示文稿</vt:lpstr>
      <vt:lpstr>注册使用手机支付宝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Gaoyang</dc:creator>
  <cp:lastModifiedBy>China</cp:lastModifiedBy>
  <cp:revision>9</cp:revision>
  <dcterms:created xsi:type="dcterms:W3CDTF">2019-02-14T04:17:00Z</dcterms:created>
  <dcterms:modified xsi:type="dcterms:W3CDTF">2019-08-21T01:16:27Z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2052-11.1.0.8412</vt:lpwstr>
  </property>
</Properties>
</file>