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7" r:id="rId3"/>
    <p:sldId id="328" r:id="rId4"/>
    <p:sldId id="257" r:id="rId5"/>
    <p:sldId id="258" r:id="rId6"/>
    <p:sldId id="259" r:id="rId7"/>
    <p:sldId id="260" r:id="rId8"/>
    <p:sldId id="261" r:id="rId9"/>
    <p:sldId id="262" r:id="rId10"/>
    <p:sldId id="263" r:id="rId11"/>
    <p:sldId id="264" r:id="rId12"/>
    <p:sldId id="265" r:id="rId13"/>
    <p:sldId id="266" r:id="rId14"/>
    <p:sldId id="267" r:id="rId15"/>
    <p:sldId id="268" r:id="rId16"/>
    <p:sldId id="399" r:id="rId17"/>
    <p:sldId id="400"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alpha val="53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896620" y="500698"/>
            <a:ext cx="3820795" cy="1014730"/>
          </a:xfrm>
          <a:prstGeom prst="rect">
            <a:avLst/>
          </a:prstGeom>
          <a:noFill/>
          <a:ln w="9525">
            <a:noFill/>
          </a:ln>
        </p:spPr>
        <p:txBody>
          <a:bodyPr wrap="none" anchor="t">
            <a:spAutoFit/>
            <a:scene3d>
              <a:camera prst="orthographicFront"/>
              <a:lightRig rig="threePt" dir="t"/>
            </a:scene3d>
          </a:bodyPr>
          <a:p>
            <a:pPr lvl="0" algn="l"/>
            <a:r>
              <a:rPr lang="zh-CN" altLang="en-US" sz="6000" b="1" dirty="0">
                <a:ln w="22225">
                  <a:solidFill>
                    <a:schemeClr val="accent2"/>
                  </a:solidFill>
                  <a:prstDash val="solid"/>
                </a:ln>
                <a:solidFill>
                  <a:schemeClr val="accent2">
                    <a:lumMod val="40000"/>
                    <a:lumOff val="60000"/>
                  </a:schemeClr>
                </a:solidFill>
                <a:effectLst/>
                <a:latin typeface="Calibri" panose="020F0502020204030204" charset="0"/>
                <a:ea typeface="微软雅黑" panose="020B0503020204020204" charset="-122"/>
                <a:sym typeface="Calibri" panose="020F0502020204030204" charset="0"/>
              </a:rPr>
              <a:t>5.微博营销</a:t>
            </a:r>
            <a:endParaRPr lang="zh-CN" altLang="en-US" sz="6000" b="1" dirty="0">
              <a:ln w="22225">
                <a:solidFill>
                  <a:schemeClr val="accent2"/>
                </a:solidFill>
                <a:prstDash val="solid"/>
              </a:ln>
              <a:solidFill>
                <a:schemeClr val="accent2">
                  <a:lumMod val="40000"/>
                  <a:lumOff val="60000"/>
                </a:schemeClr>
              </a:solidFill>
              <a:effectLst/>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495040" y="2760980"/>
            <a:ext cx="6664960" cy="829945"/>
          </a:xfrm>
          <a:prstGeom prst="rect">
            <a:avLst/>
          </a:prstGeom>
          <a:noFill/>
          <a:ln w="9525">
            <a:noFill/>
          </a:ln>
        </p:spPr>
        <p:txBody>
          <a:bodyPr wrap="square" anchor="t">
            <a:spAutoFit/>
          </a:bodyPr>
          <a:p>
            <a:pPr lvl="0"/>
            <a:r>
              <a:rPr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a:t>
            </a:r>
            <a:r>
              <a:rPr 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4</a:t>
            </a:r>
            <a:r>
              <a:rPr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 </a:t>
            </a:r>
            <a:r>
              <a:rPr lang="zh-CN"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企业官方</a:t>
            </a:r>
            <a:r>
              <a:rPr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微博运营</a:t>
            </a:r>
            <a:endParaRPr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5058283" cy="584775"/>
          </a:xfrm>
          <a:prstGeom prst="rect">
            <a:avLst/>
          </a:prstGeom>
        </p:spPr>
        <p:txBody>
          <a:bodyPr wrap="square">
            <a:spAutoFit/>
          </a:bodyPr>
          <a:lstStyle/>
          <a:p>
            <a:pPr lvl="0"/>
            <a:r>
              <a:rPr lang="zh-CN" altLang="en-US" sz="3200" b="1" dirty="0">
                <a:solidFill>
                  <a:schemeClr val="bg1"/>
                </a:solidFill>
              </a:rPr>
              <a:t>微博</a:t>
            </a:r>
            <a:r>
              <a:rPr lang="zh-CN" altLang="en-US" sz="3200" b="1" dirty="0" smtClean="0">
                <a:solidFill>
                  <a:schemeClr val="bg1"/>
                </a:solidFill>
              </a:rPr>
              <a:t>营销</a:t>
            </a:r>
            <a:r>
              <a:rPr lang="zh-CN" altLang="en-US" sz="3200" b="1" dirty="0">
                <a:solidFill>
                  <a:schemeClr val="bg1"/>
                </a:solidFill>
              </a:rPr>
              <a:t>目的</a:t>
            </a:r>
            <a:endParaRPr lang="zh-CN" altLang="en-US" sz="3200" b="1" dirty="0">
              <a:solidFill>
                <a:schemeClr val="bg1"/>
              </a:solidFill>
            </a:endParaRPr>
          </a:p>
        </p:txBody>
      </p:sp>
      <p:sp>
        <p:nvSpPr>
          <p:cNvPr id="7" name="椭圆 6"/>
          <p:cNvSpPr/>
          <p:nvPr/>
        </p:nvSpPr>
        <p:spPr>
          <a:xfrm>
            <a:off x="539876" y="2706950"/>
            <a:ext cx="1949380" cy="194938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60543" y="2706950"/>
            <a:ext cx="1949380" cy="194938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60784" y="2706950"/>
            <a:ext cx="1949380" cy="194938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453175" y="2706950"/>
            <a:ext cx="1949380" cy="194938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796331" y="2706950"/>
            <a:ext cx="1949380" cy="194938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26393" y="3374384"/>
            <a:ext cx="1371600" cy="707886"/>
          </a:xfrm>
          <a:prstGeom prst="rect">
            <a:avLst/>
          </a:prstGeom>
        </p:spPr>
        <p:txBody>
          <a:bodyPr wrap="square">
            <a:spAutoFit/>
          </a:bodyPr>
          <a:lstStyle/>
          <a:p>
            <a:pPr algn="ctr"/>
            <a:r>
              <a:rPr lang="en-US" altLang="zh-CN" sz="2000" dirty="0" smtClean="0">
                <a:solidFill>
                  <a:srgbClr val="2C2C2C"/>
                </a:solidFill>
              </a:rPr>
              <a:t>1/ </a:t>
            </a:r>
            <a:endParaRPr lang="en-US" altLang="zh-CN" sz="2000" dirty="0" smtClean="0">
              <a:solidFill>
                <a:srgbClr val="2C2C2C"/>
              </a:solidFill>
            </a:endParaRPr>
          </a:p>
          <a:p>
            <a:pPr algn="ctr"/>
            <a:r>
              <a:rPr lang="zh-CN" altLang="en-US" sz="2000" dirty="0" smtClean="0">
                <a:solidFill>
                  <a:srgbClr val="2C2C2C"/>
                </a:solidFill>
              </a:rPr>
              <a:t>提升品牌</a:t>
            </a:r>
            <a:endParaRPr lang="zh-CN" altLang="en-US" sz="2000" dirty="0">
              <a:solidFill>
                <a:srgbClr val="2C2C2C"/>
              </a:solidFill>
            </a:endParaRPr>
          </a:p>
        </p:txBody>
      </p:sp>
      <p:sp>
        <p:nvSpPr>
          <p:cNvPr id="5" name="矩形 4"/>
          <p:cNvSpPr/>
          <p:nvPr/>
        </p:nvSpPr>
        <p:spPr>
          <a:xfrm>
            <a:off x="3229113" y="3387987"/>
            <a:ext cx="1412240" cy="707886"/>
          </a:xfrm>
          <a:prstGeom prst="rect">
            <a:avLst/>
          </a:prstGeom>
        </p:spPr>
        <p:txBody>
          <a:bodyPr wrap="square">
            <a:spAutoFit/>
          </a:bodyPr>
          <a:lstStyle/>
          <a:p>
            <a:pPr algn="ctr"/>
            <a:r>
              <a:rPr lang="en-US" altLang="zh-CN" sz="2000" dirty="0" smtClean="0">
                <a:solidFill>
                  <a:srgbClr val="2C2C2C"/>
                </a:solidFill>
              </a:rPr>
              <a:t>2/ </a:t>
            </a:r>
            <a:endParaRPr lang="en-US" altLang="zh-CN" sz="2000" dirty="0" smtClean="0">
              <a:solidFill>
                <a:srgbClr val="2C2C2C"/>
              </a:solidFill>
            </a:endParaRPr>
          </a:p>
          <a:p>
            <a:pPr algn="ctr"/>
            <a:r>
              <a:rPr lang="zh-CN" altLang="en-US" sz="2000" dirty="0" smtClean="0">
                <a:solidFill>
                  <a:srgbClr val="2C2C2C"/>
                </a:solidFill>
              </a:rPr>
              <a:t>促进销售</a:t>
            </a:r>
            <a:endParaRPr lang="zh-CN" altLang="en-US" sz="2000" dirty="0">
              <a:solidFill>
                <a:srgbClr val="2C2C2C"/>
              </a:solidFill>
            </a:endParaRPr>
          </a:p>
        </p:txBody>
      </p:sp>
      <p:sp>
        <p:nvSpPr>
          <p:cNvPr id="6" name="矩形 5"/>
          <p:cNvSpPr/>
          <p:nvPr/>
        </p:nvSpPr>
        <p:spPr>
          <a:xfrm>
            <a:off x="5505799" y="3391578"/>
            <a:ext cx="1210589" cy="707886"/>
          </a:xfrm>
          <a:prstGeom prst="rect">
            <a:avLst/>
          </a:prstGeom>
        </p:spPr>
        <p:txBody>
          <a:bodyPr wrap="none">
            <a:spAutoFit/>
          </a:bodyPr>
          <a:lstStyle/>
          <a:p>
            <a:pPr algn="ctr"/>
            <a:r>
              <a:rPr lang="en-US" altLang="zh-CN" sz="2000" dirty="0" smtClean="0">
                <a:solidFill>
                  <a:srgbClr val="2C2C2C"/>
                </a:solidFill>
              </a:rPr>
              <a:t>3/</a:t>
            </a:r>
            <a:endParaRPr lang="en-US" altLang="zh-CN" sz="2000" dirty="0" smtClean="0">
              <a:solidFill>
                <a:srgbClr val="2C2C2C"/>
              </a:solidFill>
            </a:endParaRPr>
          </a:p>
          <a:p>
            <a:pPr algn="ctr"/>
            <a:r>
              <a:rPr lang="zh-CN" altLang="en-US" sz="2000" dirty="0" smtClean="0">
                <a:solidFill>
                  <a:srgbClr val="2C2C2C"/>
                </a:solidFill>
              </a:rPr>
              <a:t>客户服务</a:t>
            </a:r>
            <a:endParaRPr lang="zh-CN" altLang="en-US" sz="2000" dirty="0">
              <a:solidFill>
                <a:srgbClr val="2C2C2C"/>
              </a:solidFill>
            </a:endParaRPr>
          </a:p>
        </p:txBody>
      </p:sp>
      <p:sp>
        <p:nvSpPr>
          <p:cNvPr id="8" name="矩形 7"/>
          <p:cNvSpPr/>
          <p:nvPr/>
        </p:nvSpPr>
        <p:spPr>
          <a:xfrm>
            <a:off x="7900692" y="3418764"/>
            <a:ext cx="1107996" cy="646331"/>
          </a:xfrm>
          <a:prstGeom prst="rect">
            <a:avLst/>
          </a:prstGeom>
        </p:spPr>
        <p:txBody>
          <a:bodyPr wrap="none">
            <a:spAutoFit/>
          </a:bodyPr>
          <a:lstStyle/>
          <a:p>
            <a:pPr algn="ctr"/>
            <a:r>
              <a:rPr lang="en-US" altLang="zh-CN" dirty="0">
                <a:solidFill>
                  <a:srgbClr val="2C2C2C"/>
                </a:solidFill>
              </a:rPr>
              <a:t>4</a:t>
            </a:r>
            <a:r>
              <a:rPr lang="en-US" altLang="zh-CN" dirty="0" smtClean="0">
                <a:solidFill>
                  <a:srgbClr val="2C2C2C"/>
                </a:solidFill>
              </a:rPr>
              <a:t>/</a:t>
            </a:r>
            <a:endParaRPr lang="en-US" altLang="zh-CN" dirty="0" smtClean="0">
              <a:solidFill>
                <a:srgbClr val="2C2C2C"/>
              </a:solidFill>
            </a:endParaRPr>
          </a:p>
          <a:p>
            <a:pPr algn="ctr"/>
            <a:r>
              <a:rPr lang="zh-CN" altLang="en-US" dirty="0" smtClean="0">
                <a:solidFill>
                  <a:srgbClr val="2C2C2C"/>
                </a:solidFill>
              </a:rPr>
              <a:t>市场调研</a:t>
            </a:r>
            <a:endParaRPr lang="zh-CN" altLang="en-US" dirty="0">
              <a:solidFill>
                <a:srgbClr val="2C2C2C"/>
              </a:solidFill>
            </a:endParaRPr>
          </a:p>
        </p:txBody>
      </p:sp>
      <p:sp>
        <p:nvSpPr>
          <p:cNvPr id="9" name="矩形 8"/>
          <p:cNvSpPr/>
          <p:nvPr/>
        </p:nvSpPr>
        <p:spPr>
          <a:xfrm>
            <a:off x="10306433" y="3387987"/>
            <a:ext cx="1107996" cy="646331"/>
          </a:xfrm>
          <a:prstGeom prst="rect">
            <a:avLst/>
          </a:prstGeom>
        </p:spPr>
        <p:txBody>
          <a:bodyPr wrap="none">
            <a:spAutoFit/>
          </a:bodyPr>
          <a:lstStyle/>
          <a:p>
            <a:pPr algn="ctr"/>
            <a:r>
              <a:rPr lang="en-US" altLang="zh-CN" dirty="0" smtClean="0">
                <a:solidFill>
                  <a:srgbClr val="2C2C2C"/>
                </a:solidFill>
              </a:rPr>
              <a:t>5/</a:t>
            </a:r>
            <a:endParaRPr lang="en-US" altLang="zh-CN" dirty="0" smtClean="0">
              <a:solidFill>
                <a:srgbClr val="2C2C2C"/>
              </a:solidFill>
            </a:endParaRPr>
          </a:p>
          <a:p>
            <a:pPr algn="ctr"/>
            <a:r>
              <a:rPr lang="zh-CN" altLang="en-US" dirty="0" smtClean="0">
                <a:solidFill>
                  <a:srgbClr val="2C2C2C"/>
                </a:solidFill>
              </a:rPr>
              <a:t>危机</a:t>
            </a:r>
            <a:r>
              <a:rPr lang="zh-CN" altLang="en-US" dirty="0">
                <a:solidFill>
                  <a:srgbClr val="2C2C2C"/>
                </a:solidFill>
              </a:rPr>
              <a:t>公关</a:t>
            </a:r>
            <a:endParaRPr lang="zh-CN" altLang="en-US" dirty="0">
              <a:solidFill>
                <a:srgbClr val="2C2C2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企业微博运营监控考核指标体系参考表 </a:t>
            </a:r>
            <a:endParaRPr lang="zh-CN" altLang="en-US" sz="3200" b="1" dirty="0">
              <a:solidFill>
                <a:schemeClr val="bg1"/>
              </a:solidFill>
            </a:endParaRPr>
          </a:p>
        </p:txBody>
      </p:sp>
      <p:pic>
        <p:nvPicPr>
          <p:cNvPr id="16" name="图片 15"/>
          <p:cNvPicPr/>
          <p:nvPr/>
        </p:nvPicPr>
        <p:blipFill>
          <a:blip r:embed="rId1">
            <a:extLst>
              <a:ext uri="{28A0092B-C50C-407E-A947-70E740481C1C}">
                <a14:useLocalDpi xmlns:a14="http://schemas.microsoft.com/office/drawing/2010/main" val="0"/>
              </a:ext>
            </a:extLst>
          </a:blip>
          <a:stretch>
            <a:fillRect/>
          </a:stretch>
        </p:blipFill>
        <p:spPr>
          <a:xfrm>
            <a:off x="3458845" y="1786890"/>
            <a:ext cx="5274310" cy="1577340"/>
          </a:xfrm>
          <a:prstGeom prst="rect">
            <a:avLst/>
          </a:prstGeom>
        </p:spPr>
      </p:pic>
      <p:pic>
        <p:nvPicPr>
          <p:cNvPr id="17" name="图片 16"/>
          <p:cNvPicPr/>
          <p:nvPr/>
        </p:nvPicPr>
        <p:blipFill>
          <a:blip r:embed="rId2">
            <a:extLst>
              <a:ext uri="{28A0092B-C50C-407E-A947-70E740481C1C}">
                <a14:useLocalDpi xmlns:a14="http://schemas.microsoft.com/office/drawing/2010/main" val="0"/>
              </a:ext>
            </a:extLst>
          </a:blip>
          <a:stretch>
            <a:fillRect/>
          </a:stretch>
        </p:blipFill>
        <p:spPr>
          <a:xfrm>
            <a:off x="3458845" y="3364230"/>
            <a:ext cx="5274310" cy="1282700"/>
          </a:xfrm>
          <a:prstGeom prst="rect">
            <a:avLst/>
          </a:prstGeom>
        </p:spPr>
      </p:pic>
      <p:pic>
        <p:nvPicPr>
          <p:cNvPr id="18" name="图片 17"/>
          <p:cNvPicPr/>
          <p:nvPr/>
        </p:nvPicPr>
        <p:blipFill>
          <a:blip r:embed="rId3">
            <a:extLst>
              <a:ext uri="{28A0092B-C50C-407E-A947-70E740481C1C}">
                <a14:useLocalDpi xmlns:a14="http://schemas.microsoft.com/office/drawing/2010/main" val="0"/>
              </a:ext>
            </a:extLst>
          </a:blip>
          <a:stretch>
            <a:fillRect/>
          </a:stretch>
        </p:blipFill>
        <p:spPr>
          <a:xfrm>
            <a:off x="3458845" y="4646930"/>
            <a:ext cx="5274310" cy="14528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a:stretch>
            <a:fillRect/>
          </a:stretch>
        </p:blipFill>
        <p:spPr>
          <a:xfrm>
            <a:off x="5199810" y="48192"/>
            <a:ext cx="1792379" cy="1182727"/>
          </a:xfrm>
          <a:prstGeom prst="rect">
            <a:avLst/>
          </a:prstGeom>
        </p:spPr>
      </p:pic>
      <p:sp>
        <p:nvSpPr>
          <p:cNvPr id="19" name="矩形 18"/>
          <p:cNvSpPr/>
          <p:nvPr/>
        </p:nvSpPr>
        <p:spPr>
          <a:xfrm>
            <a:off x="1967764" y="3556891"/>
            <a:ext cx="8256470" cy="707886"/>
          </a:xfrm>
          <a:prstGeom prst="rect">
            <a:avLst/>
          </a:prstGeom>
        </p:spPr>
        <p:txBody>
          <a:bodyPr wrap="square">
            <a:spAutoFit/>
          </a:bodyPr>
          <a:lstStyle/>
          <a:p>
            <a:r>
              <a:rPr lang="zh-CN" altLang="en-US" sz="2000" dirty="0">
                <a:solidFill>
                  <a:schemeClr val="bg1"/>
                </a:solidFill>
              </a:rPr>
              <a:t>打开</a:t>
            </a:r>
            <a:r>
              <a:rPr lang="en-US" altLang="zh-CN" sz="2000" dirty="0">
                <a:solidFill>
                  <a:schemeClr val="bg1"/>
                </a:solidFill>
              </a:rPr>
              <a:t>@</a:t>
            </a:r>
            <a:r>
              <a:rPr lang="en-US" altLang="zh-CN" sz="2000" dirty="0" err="1">
                <a:solidFill>
                  <a:schemeClr val="bg1"/>
                </a:solidFill>
              </a:rPr>
              <a:t>Fenng</a:t>
            </a:r>
            <a:r>
              <a:rPr lang="zh-CN" altLang="en-US" sz="2000" dirty="0">
                <a:solidFill>
                  <a:schemeClr val="bg1"/>
                </a:solidFill>
              </a:rPr>
              <a:t>、</a:t>
            </a:r>
            <a:r>
              <a:rPr lang="en-US" altLang="zh-CN" sz="2000" dirty="0">
                <a:solidFill>
                  <a:schemeClr val="bg1"/>
                </a:solidFill>
              </a:rPr>
              <a:t>@</a:t>
            </a:r>
            <a:r>
              <a:rPr lang="zh-CN" altLang="en-US" sz="2000" dirty="0">
                <a:solidFill>
                  <a:schemeClr val="bg1"/>
                </a:solidFill>
              </a:rPr>
              <a:t>鬼脚七、</a:t>
            </a:r>
            <a:r>
              <a:rPr lang="en-US" altLang="zh-CN" sz="2000" dirty="0">
                <a:solidFill>
                  <a:schemeClr val="bg1"/>
                </a:solidFill>
              </a:rPr>
              <a:t>@</a:t>
            </a:r>
            <a:r>
              <a:rPr lang="zh-CN" altLang="en-US" sz="2000" dirty="0">
                <a:solidFill>
                  <a:schemeClr val="bg1"/>
                </a:solidFill>
              </a:rPr>
              <a:t>秋叶这些人的微博，他们都可以认 为是做个人自媒体，你认为谁的微博活跃度更高，你是如何评估的？ </a:t>
            </a:r>
            <a:endParaRPr lang="zh-CN" altLang="en-US" sz="2000" dirty="0">
              <a:solidFill>
                <a:schemeClr val="bg1"/>
              </a:solidFill>
            </a:endParaRPr>
          </a:p>
        </p:txBody>
      </p:sp>
      <p:grpSp>
        <p:nvGrpSpPr>
          <p:cNvPr id="2" name="组合 1"/>
          <p:cNvGrpSpPr/>
          <p:nvPr/>
        </p:nvGrpSpPr>
        <p:grpSpPr>
          <a:xfrm>
            <a:off x="961123" y="2258589"/>
            <a:ext cx="10269754" cy="2679171"/>
            <a:chOff x="961123" y="2116349"/>
            <a:chExt cx="10269754" cy="3786739"/>
          </a:xfrm>
        </p:grpSpPr>
        <p:sp>
          <p:nvSpPr>
            <p:cNvPr id="26" name="矩形 25"/>
            <p:cNvSpPr/>
            <p:nvPr/>
          </p:nvSpPr>
          <p:spPr>
            <a:xfrm>
              <a:off x="961123" y="2485391"/>
              <a:ext cx="10269754" cy="341769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61927" y="2116349"/>
              <a:ext cx="1468144" cy="853160"/>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70" y="1955557"/>
            <a:ext cx="1092058" cy="10920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9" y="3016290"/>
            <a:ext cx="454139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成立微博运营团队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3</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smtClean="0">
                <a:solidFill>
                  <a:schemeClr val="bg1"/>
                </a:solidFill>
              </a:rPr>
              <a:t>挑选微</a:t>
            </a:r>
            <a:r>
              <a:rPr lang="zh-CN" altLang="en-US" sz="3200" b="1" dirty="0">
                <a:solidFill>
                  <a:schemeClr val="bg1"/>
                </a:solidFill>
              </a:rPr>
              <a:t>博运营</a:t>
            </a:r>
            <a:r>
              <a:rPr lang="zh-CN" altLang="en-US" sz="3200" b="1" dirty="0" smtClean="0">
                <a:solidFill>
                  <a:schemeClr val="bg1"/>
                </a:solidFill>
              </a:rPr>
              <a:t>专员可三方面入手</a:t>
            </a:r>
            <a:endParaRPr lang="zh-CN" altLang="en-US" sz="3200" b="1" dirty="0">
              <a:solidFill>
                <a:schemeClr val="bg1"/>
              </a:solidFill>
            </a:endParaRPr>
          </a:p>
        </p:txBody>
      </p:sp>
      <p:sp>
        <p:nvSpPr>
          <p:cNvPr id="2" name="矩形 1"/>
          <p:cNvSpPr/>
          <p:nvPr/>
        </p:nvSpPr>
        <p:spPr>
          <a:xfrm>
            <a:off x="1436553" y="4463534"/>
            <a:ext cx="2031325" cy="461665"/>
          </a:xfrm>
          <a:prstGeom prst="rect">
            <a:avLst/>
          </a:prstGeom>
        </p:spPr>
        <p:txBody>
          <a:bodyPr wrap="none">
            <a:spAutoFit/>
          </a:bodyPr>
          <a:lstStyle/>
          <a:p>
            <a:r>
              <a:rPr lang="zh-CN" altLang="en-US" sz="2400" dirty="0" smtClean="0">
                <a:solidFill>
                  <a:schemeClr val="bg1"/>
                </a:solidFill>
              </a:rPr>
              <a:t>资源</a:t>
            </a:r>
            <a:r>
              <a:rPr lang="zh-CN" altLang="en-US" sz="2400" dirty="0">
                <a:solidFill>
                  <a:schemeClr val="bg1"/>
                </a:solidFill>
              </a:rPr>
              <a:t>整合能力</a:t>
            </a:r>
            <a:endParaRPr lang="zh-CN" altLang="en-US" sz="2400" dirty="0">
              <a:solidFill>
                <a:schemeClr val="bg1"/>
              </a:solidFill>
            </a:endParaRPr>
          </a:p>
        </p:txBody>
      </p:sp>
      <p:sp>
        <p:nvSpPr>
          <p:cNvPr id="8" name="矩形 7"/>
          <p:cNvSpPr/>
          <p:nvPr/>
        </p:nvSpPr>
        <p:spPr>
          <a:xfrm>
            <a:off x="5542002" y="4463534"/>
            <a:ext cx="1107996" cy="461665"/>
          </a:xfrm>
          <a:prstGeom prst="rect">
            <a:avLst/>
          </a:prstGeom>
        </p:spPr>
        <p:txBody>
          <a:bodyPr wrap="none">
            <a:spAutoFit/>
          </a:bodyPr>
          <a:lstStyle/>
          <a:p>
            <a:r>
              <a:rPr lang="zh-CN" altLang="en-US" sz="2400" dirty="0" smtClean="0">
                <a:solidFill>
                  <a:schemeClr val="bg1"/>
                </a:solidFill>
              </a:rPr>
              <a:t>网感好</a:t>
            </a:r>
            <a:endParaRPr lang="zh-CN" altLang="en-US" sz="2400" dirty="0">
              <a:solidFill>
                <a:schemeClr val="bg1"/>
              </a:solidFill>
            </a:endParaRPr>
          </a:p>
        </p:txBody>
      </p:sp>
      <p:sp>
        <p:nvSpPr>
          <p:cNvPr id="9" name="矩形 8"/>
          <p:cNvSpPr/>
          <p:nvPr/>
        </p:nvSpPr>
        <p:spPr>
          <a:xfrm>
            <a:off x="9108162" y="4463534"/>
            <a:ext cx="1107996" cy="461665"/>
          </a:xfrm>
          <a:prstGeom prst="rect">
            <a:avLst/>
          </a:prstGeom>
        </p:spPr>
        <p:txBody>
          <a:bodyPr wrap="none">
            <a:spAutoFit/>
          </a:bodyPr>
          <a:lstStyle/>
          <a:p>
            <a:r>
              <a:rPr lang="zh-CN" altLang="en-US" sz="2400" dirty="0" smtClean="0">
                <a:solidFill>
                  <a:schemeClr val="bg1"/>
                </a:solidFill>
              </a:rPr>
              <a:t>责任心</a:t>
            </a:r>
            <a:endParaRPr lang="zh-CN" altLang="en-US" sz="2400" dirty="0">
              <a:solidFill>
                <a:schemeClr val="bg1"/>
              </a:solidFill>
            </a:endParaRPr>
          </a:p>
        </p:txBody>
      </p:sp>
      <p:sp>
        <p:nvSpPr>
          <p:cNvPr id="5" name="文本框 4"/>
          <p:cNvSpPr txBox="1"/>
          <p:nvPr/>
        </p:nvSpPr>
        <p:spPr>
          <a:xfrm>
            <a:off x="2211604" y="3302000"/>
            <a:ext cx="481222" cy="1015663"/>
          </a:xfrm>
          <a:prstGeom prst="rect">
            <a:avLst/>
          </a:prstGeom>
          <a:noFill/>
        </p:spPr>
        <p:txBody>
          <a:bodyPr wrap="none" rtlCol="0">
            <a:spAutoFit/>
          </a:bodyPr>
          <a:lstStyle/>
          <a:p>
            <a:r>
              <a:rPr lang="en-US" altLang="zh-CN" sz="6000" dirty="0" smtClean="0">
                <a:solidFill>
                  <a:schemeClr val="bg1"/>
                </a:solidFill>
              </a:rPr>
              <a:t>1</a:t>
            </a:r>
            <a:endParaRPr lang="zh-CN" altLang="en-US" sz="6000" dirty="0">
              <a:solidFill>
                <a:schemeClr val="bg1"/>
              </a:solidFill>
            </a:endParaRPr>
          </a:p>
        </p:txBody>
      </p:sp>
      <p:sp>
        <p:nvSpPr>
          <p:cNvPr id="11" name="文本框 10"/>
          <p:cNvSpPr txBox="1"/>
          <p:nvPr/>
        </p:nvSpPr>
        <p:spPr>
          <a:xfrm>
            <a:off x="5855389" y="3302000"/>
            <a:ext cx="612668" cy="1015663"/>
          </a:xfrm>
          <a:prstGeom prst="rect">
            <a:avLst/>
          </a:prstGeom>
          <a:noFill/>
        </p:spPr>
        <p:txBody>
          <a:bodyPr wrap="none" rtlCol="0">
            <a:spAutoFit/>
          </a:bodyPr>
          <a:lstStyle/>
          <a:p>
            <a:r>
              <a:rPr lang="en-US" altLang="zh-CN" sz="6000" dirty="0" smtClean="0">
                <a:solidFill>
                  <a:schemeClr val="bg1"/>
                </a:solidFill>
              </a:rPr>
              <a:t>2</a:t>
            </a:r>
            <a:endParaRPr lang="zh-CN" altLang="en-US" sz="6000" dirty="0">
              <a:solidFill>
                <a:schemeClr val="bg1"/>
              </a:solidFill>
            </a:endParaRPr>
          </a:p>
        </p:txBody>
      </p:sp>
      <p:sp>
        <p:nvSpPr>
          <p:cNvPr id="12" name="文本框 11"/>
          <p:cNvSpPr txBox="1"/>
          <p:nvPr/>
        </p:nvSpPr>
        <p:spPr>
          <a:xfrm>
            <a:off x="9421549" y="3302000"/>
            <a:ext cx="612668" cy="1015663"/>
          </a:xfrm>
          <a:prstGeom prst="rect">
            <a:avLst/>
          </a:prstGeom>
          <a:noFill/>
        </p:spPr>
        <p:txBody>
          <a:bodyPr wrap="none" rtlCol="0">
            <a:spAutoFit/>
          </a:bodyPr>
          <a:lstStyle/>
          <a:p>
            <a:r>
              <a:rPr lang="en-US" altLang="zh-CN" sz="6000" dirty="0" smtClean="0">
                <a:solidFill>
                  <a:schemeClr val="bg1"/>
                </a:solidFill>
              </a:rPr>
              <a:t>3</a:t>
            </a:r>
            <a:endParaRPr lang="zh-CN" altLang="en-US" sz="6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微博客服主要职能</a:t>
            </a:r>
            <a:endParaRPr lang="zh-CN" altLang="en-US" sz="3200" b="1" dirty="0">
              <a:solidFill>
                <a:schemeClr val="bg1"/>
              </a:solidFill>
            </a:endParaRPr>
          </a:p>
        </p:txBody>
      </p:sp>
      <p:graphicFrame>
        <p:nvGraphicFramePr>
          <p:cNvPr id="6" name="表格 5"/>
          <p:cNvGraphicFramePr>
            <a:graphicFrameLocks noGrp="1"/>
          </p:cNvGraphicFramePr>
          <p:nvPr/>
        </p:nvGraphicFramePr>
        <p:xfrm>
          <a:off x="1444072" y="1335937"/>
          <a:ext cx="9711609" cy="5131033"/>
        </p:xfrm>
        <a:graphic>
          <a:graphicData uri="http://schemas.openxmlformats.org/drawingml/2006/table">
            <a:tbl>
              <a:tblPr firstRow="1" bandRow="1">
                <a:tableStyleId>{5C22544A-7EE6-4342-B048-85BDC9FD1C3A}</a:tableStyleId>
              </a:tblPr>
              <a:tblGrid>
                <a:gridCol w="1836835"/>
                <a:gridCol w="7874774"/>
              </a:tblGrid>
              <a:tr h="0">
                <a:tc gridSpan="2">
                  <a:txBody>
                    <a:bodyPr/>
                    <a:lstStyle/>
                    <a:p>
                      <a:pPr marL="269875" indent="266700" algn="ctr">
                        <a:lnSpc>
                          <a:spcPct val="150000"/>
                        </a:lnSpc>
                        <a:spcAft>
                          <a:spcPts val="0"/>
                        </a:spcAft>
                      </a:pPr>
                      <a:r>
                        <a:rPr lang="zh-CN" sz="2400" b="1" kern="100" dirty="0">
                          <a:solidFill>
                            <a:schemeClr val="bg1"/>
                          </a:solidFill>
                          <a:effectLst/>
                          <a:latin typeface="+mn-ea"/>
                          <a:ea typeface="+mn-ea"/>
                        </a:rPr>
                        <a:t>微博客服专员主要工作职能</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hMerge="1">
                  <a:tcPr/>
                </a:tc>
              </a:tr>
              <a:tr h="572462">
                <a:tc>
                  <a:txBody>
                    <a:bodyPr/>
                    <a:lstStyle/>
                    <a:p>
                      <a:pPr algn="ctr">
                        <a:lnSpc>
                          <a:spcPct val="150000"/>
                        </a:lnSpc>
                        <a:spcAft>
                          <a:spcPts val="0"/>
                        </a:spcAft>
                      </a:pPr>
                      <a:r>
                        <a:rPr lang="en-US" sz="2400" b="1" kern="100" dirty="0">
                          <a:solidFill>
                            <a:schemeClr val="bg1"/>
                          </a:solidFill>
                          <a:effectLst/>
                          <a:latin typeface="+mn-ea"/>
                          <a:ea typeface="+mn-ea"/>
                        </a:rPr>
                        <a:t>1.</a:t>
                      </a:r>
                      <a:r>
                        <a:rPr lang="zh-CN" sz="2400" b="1" kern="100" dirty="0">
                          <a:solidFill>
                            <a:schemeClr val="bg1"/>
                          </a:solidFill>
                          <a:effectLst/>
                          <a:latin typeface="+mn-ea"/>
                          <a:ea typeface="+mn-ea"/>
                        </a:rPr>
                        <a:t>主动搜索潜在客户</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2400" b="1" kern="100" dirty="0">
                          <a:solidFill>
                            <a:schemeClr val="bg1"/>
                          </a:solidFill>
                          <a:effectLst/>
                          <a:latin typeface="+mn-ea"/>
                          <a:ea typeface="+mn-ea"/>
                        </a:rPr>
                        <a:t>通过关键词搜索、标签搜索发现潜在客户粉丝，有意识建立互动，转化为有效客户。</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572462">
                <a:tc>
                  <a:txBody>
                    <a:bodyPr/>
                    <a:lstStyle/>
                    <a:p>
                      <a:pPr algn="ctr">
                        <a:lnSpc>
                          <a:spcPct val="150000"/>
                        </a:lnSpc>
                        <a:spcAft>
                          <a:spcPts val="0"/>
                        </a:spcAft>
                      </a:pPr>
                      <a:r>
                        <a:rPr lang="en-US" sz="2400" b="1" kern="100" dirty="0">
                          <a:solidFill>
                            <a:schemeClr val="bg1"/>
                          </a:solidFill>
                          <a:effectLst/>
                          <a:latin typeface="+mn-ea"/>
                          <a:ea typeface="+mn-ea"/>
                        </a:rPr>
                        <a:t>2.</a:t>
                      </a:r>
                      <a:r>
                        <a:rPr lang="zh-CN" sz="2400" b="1" kern="100" dirty="0">
                          <a:solidFill>
                            <a:schemeClr val="bg1"/>
                          </a:solidFill>
                          <a:effectLst/>
                          <a:latin typeface="+mn-ea"/>
                          <a:ea typeface="+mn-ea"/>
                        </a:rPr>
                        <a:t>及时处理客户留言</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2400" b="1" kern="100" dirty="0">
                          <a:solidFill>
                            <a:schemeClr val="bg1"/>
                          </a:solidFill>
                          <a:effectLst/>
                          <a:latin typeface="+mn-ea"/>
                          <a:ea typeface="+mn-ea"/>
                        </a:rPr>
                        <a:t>采取实时互动、转入</a:t>
                      </a:r>
                      <a:r>
                        <a:rPr lang="en-US" sz="2400" b="1" kern="100" dirty="0">
                          <a:solidFill>
                            <a:schemeClr val="bg1"/>
                          </a:solidFill>
                          <a:effectLst/>
                          <a:latin typeface="+mn-ea"/>
                          <a:ea typeface="+mn-ea"/>
                        </a:rPr>
                        <a:t>QQ</a:t>
                      </a:r>
                      <a:r>
                        <a:rPr lang="zh-CN" sz="2400" b="1" kern="100" dirty="0">
                          <a:solidFill>
                            <a:schemeClr val="bg1"/>
                          </a:solidFill>
                          <a:effectLst/>
                          <a:latin typeface="+mn-ea"/>
                          <a:ea typeface="+mn-ea"/>
                        </a:rPr>
                        <a:t>私聊、私信、幽默外交辞令、转发、冷处理、上报多种手段将客户事宜纳入流程处理</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572462">
                <a:tc>
                  <a:txBody>
                    <a:bodyPr/>
                    <a:lstStyle/>
                    <a:p>
                      <a:pPr algn="ctr">
                        <a:lnSpc>
                          <a:spcPct val="150000"/>
                        </a:lnSpc>
                        <a:spcAft>
                          <a:spcPts val="0"/>
                        </a:spcAft>
                      </a:pPr>
                      <a:r>
                        <a:rPr lang="en-US" sz="2400" b="1" kern="100" dirty="0">
                          <a:solidFill>
                            <a:schemeClr val="bg1"/>
                          </a:solidFill>
                          <a:effectLst/>
                          <a:latin typeface="+mn-ea"/>
                          <a:ea typeface="+mn-ea"/>
                        </a:rPr>
                        <a:t>3.</a:t>
                      </a:r>
                      <a:r>
                        <a:rPr lang="zh-CN" sz="2400" b="1" kern="100" dirty="0">
                          <a:solidFill>
                            <a:schemeClr val="bg1"/>
                          </a:solidFill>
                          <a:effectLst/>
                          <a:latin typeface="+mn-ea"/>
                          <a:ea typeface="+mn-ea"/>
                        </a:rPr>
                        <a:t>做好日常统计记录</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2400" b="1" kern="100" dirty="0">
                          <a:solidFill>
                            <a:schemeClr val="bg1"/>
                          </a:solidFill>
                          <a:effectLst/>
                          <a:latin typeface="+mn-ea"/>
                          <a:ea typeface="+mn-ea"/>
                        </a:rPr>
                        <a:t>比方对每日咨询问题进行分类统计，是质量问题还是运输问题还是操作问题，形成问答库，便于日后处理。</a:t>
                      </a:r>
                      <a:endParaRPr lang="zh-CN" sz="24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微博客服主要职能</a:t>
            </a:r>
            <a:endParaRPr lang="zh-CN" altLang="en-US" sz="3200" b="1" dirty="0">
              <a:solidFill>
                <a:schemeClr val="bg1"/>
              </a:solidFill>
            </a:endParaRPr>
          </a:p>
        </p:txBody>
      </p:sp>
      <p:graphicFrame>
        <p:nvGraphicFramePr>
          <p:cNvPr id="6" name="表格 5"/>
          <p:cNvGraphicFramePr>
            <a:graphicFrameLocks noGrp="1"/>
          </p:cNvGraphicFramePr>
          <p:nvPr/>
        </p:nvGraphicFramePr>
        <p:xfrm>
          <a:off x="1444072" y="1335937"/>
          <a:ext cx="9711690" cy="4020185"/>
        </p:xfrm>
        <a:graphic>
          <a:graphicData uri="http://schemas.openxmlformats.org/drawingml/2006/table">
            <a:tbl>
              <a:tblPr firstRow="1" bandRow="1">
                <a:tableStyleId>{5C22544A-7EE6-4342-B048-85BDC9FD1C3A}</a:tableStyleId>
              </a:tblPr>
              <a:tblGrid>
                <a:gridCol w="1599938"/>
                <a:gridCol w="8111671"/>
              </a:tblGrid>
              <a:tr h="421003">
                <a:tc gridSpan="2">
                  <a:txBody>
                    <a:bodyPr/>
                    <a:lstStyle/>
                    <a:p>
                      <a:pPr marL="269875" indent="266700" algn="ctr">
                        <a:lnSpc>
                          <a:spcPct val="150000"/>
                        </a:lnSpc>
                        <a:spcAft>
                          <a:spcPts val="0"/>
                        </a:spcAft>
                      </a:pPr>
                      <a:r>
                        <a:rPr lang="en-US" sz="1800" b="1" kern="100" dirty="0">
                          <a:solidFill>
                            <a:schemeClr val="bg1"/>
                          </a:solidFill>
                          <a:effectLst/>
                          <a:latin typeface="+mn-ea"/>
                          <a:ea typeface="+mn-ea"/>
                        </a:rPr>
                        <a:t> </a:t>
                      </a:r>
                      <a:endParaRPr lang="zh-CN" sz="1800" b="1" kern="100" dirty="0">
                        <a:solidFill>
                          <a:schemeClr val="bg1"/>
                        </a:solidFill>
                        <a:effectLst/>
                        <a:latin typeface="+mn-ea"/>
                        <a:ea typeface="+mn-ea"/>
                      </a:endParaRPr>
                    </a:p>
                    <a:p>
                      <a:pPr algn="ctr">
                        <a:lnSpc>
                          <a:spcPct val="150000"/>
                        </a:lnSpc>
                        <a:spcAft>
                          <a:spcPts val="0"/>
                        </a:spcAft>
                      </a:pPr>
                      <a:r>
                        <a:rPr lang="zh-CN" sz="1800" b="1" kern="100" dirty="0">
                          <a:solidFill>
                            <a:schemeClr val="bg1"/>
                          </a:solidFill>
                          <a:effectLst/>
                          <a:latin typeface="+mn-ea"/>
                          <a:ea typeface="+mn-ea"/>
                        </a:rPr>
                        <a:t>微博客服专员知识结构图（有淘宝等电商专员工作经验者优先）</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hMerge="1">
                  <a:tcPr/>
                </a:tc>
              </a:tr>
              <a:tr h="492760">
                <a:tc>
                  <a:txBody>
                    <a:bodyPr/>
                    <a:lstStyle/>
                    <a:p>
                      <a:pPr algn="ctr">
                        <a:lnSpc>
                          <a:spcPct val="150000"/>
                        </a:lnSpc>
                        <a:spcAft>
                          <a:spcPts val="0"/>
                        </a:spcAft>
                      </a:pPr>
                      <a:r>
                        <a:rPr lang="en-US" sz="1600" b="1" kern="100" dirty="0">
                          <a:solidFill>
                            <a:schemeClr val="bg1"/>
                          </a:solidFill>
                          <a:effectLst/>
                          <a:latin typeface="+mn-ea"/>
                          <a:ea typeface="+mn-ea"/>
                        </a:rPr>
                        <a:t>1.</a:t>
                      </a:r>
                      <a:r>
                        <a:rPr lang="zh-CN" sz="1600" b="1" kern="100" dirty="0">
                          <a:solidFill>
                            <a:schemeClr val="bg1"/>
                          </a:solidFill>
                          <a:effectLst/>
                          <a:latin typeface="+mn-ea"/>
                          <a:ea typeface="+mn-ea"/>
                        </a:rPr>
                        <a:t>微博基础知识</a:t>
                      </a:r>
                      <a:endParaRPr lang="zh-CN" sz="16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1800" b="1" kern="100" dirty="0">
                          <a:solidFill>
                            <a:schemeClr val="bg1"/>
                          </a:solidFill>
                          <a:effectLst/>
                          <a:latin typeface="+mn-ea"/>
                          <a:ea typeface="+mn-ea"/>
                        </a:rPr>
                        <a:t>关于微博的使用、配置和维护的基本知识</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572462">
                <a:tc>
                  <a:txBody>
                    <a:bodyPr/>
                    <a:lstStyle/>
                    <a:p>
                      <a:pPr algn="ctr">
                        <a:lnSpc>
                          <a:spcPct val="150000"/>
                        </a:lnSpc>
                        <a:spcAft>
                          <a:spcPts val="0"/>
                        </a:spcAft>
                      </a:pPr>
                      <a:r>
                        <a:rPr lang="en-US" sz="1600" b="1" kern="100" dirty="0">
                          <a:solidFill>
                            <a:schemeClr val="bg1"/>
                          </a:solidFill>
                          <a:effectLst/>
                          <a:latin typeface="+mn-ea"/>
                          <a:ea typeface="+mn-ea"/>
                        </a:rPr>
                        <a:t>2.</a:t>
                      </a:r>
                      <a:r>
                        <a:rPr lang="zh-CN" sz="1600" b="1" kern="100" dirty="0">
                          <a:solidFill>
                            <a:schemeClr val="bg1"/>
                          </a:solidFill>
                          <a:effectLst/>
                          <a:latin typeface="+mn-ea"/>
                          <a:ea typeface="+mn-ea"/>
                        </a:rPr>
                        <a:t>互联网基础知识</a:t>
                      </a:r>
                      <a:endParaRPr lang="zh-CN" sz="16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1800" b="1" kern="100" dirty="0">
                          <a:solidFill>
                            <a:schemeClr val="bg1"/>
                          </a:solidFill>
                          <a:effectLst/>
                          <a:latin typeface="+mn-ea"/>
                          <a:ea typeface="+mn-ea"/>
                        </a:rPr>
                        <a:t>国家相关政策法规</a:t>
                      </a:r>
                      <a:r>
                        <a:rPr lang="en-US" sz="1800" b="1" kern="100" dirty="0">
                          <a:solidFill>
                            <a:schemeClr val="bg1"/>
                          </a:solidFill>
                          <a:effectLst/>
                          <a:latin typeface="+mn-ea"/>
                          <a:ea typeface="+mn-ea"/>
                        </a:rPr>
                        <a:t>\</a:t>
                      </a:r>
                      <a:r>
                        <a:rPr lang="zh-CN" sz="1800" b="1" kern="100" dirty="0">
                          <a:solidFill>
                            <a:schemeClr val="bg1"/>
                          </a:solidFill>
                          <a:effectLst/>
                          <a:latin typeface="+mn-ea"/>
                          <a:ea typeface="+mn-ea"/>
                        </a:rPr>
                        <a:t>移动互联网终端软件下载及安装使用</a:t>
                      </a:r>
                      <a:r>
                        <a:rPr lang="en-US" sz="1800" b="1" kern="100" dirty="0">
                          <a:solidFill>
                            <a:schemeClr val="bg1"/>
                          </a:solidFill>
                          <a:effectLst/>
                          <a:latin typeface="+mn-ea"/>
                          <a:ea typeface="+mn-ea"/>
                        </a:rPr>
                        <a:t>\</a:t>
                      </a:r>
                      <a:r>
                        <a:rPr lang="zh-CN" sz="1800" b="1" kern="100" dirty="0">
                          <a:solidFill>
                            <a:schemeClr val="bg1"/>
                          </a:solidFill>
                          <a:effectLst/>
                          <a:latin typeface="+mn-ea"/>
                          <a:ea typeface="+mn-ea"/>
                        </a:rPr>
                        <a:t>电子商务基础知识</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334146">
                <a:tc>
                  <a:txBody>
                    <a:bodyPr/>
                    <a:lstStyle/>
                    <a:p>
                      <a:pPr algn="ctr">
                        <a:lnSpc>
                          <a:spcPct val="150000"/>
                        </a:lnSpc>
                        <a:spcAft>
                          <a:spcPts val="0"/>
                        </a:spcAft>
                      </a:pPr>
                      <a:r>
                        <a:rPr lang="en-US" sz="1600" b="1" kern="100" dirty="0">
                          <a:solidFill>
                            <a:schemeClr val="bg1"/>
                          </a:solidFill>
                          <a:effectLst/>
                          <a:latin typeface="+mn-ea"/>
                          <a:ea typeface="+mn-ea"/>
                        </a:rPr>
                        <a:t>3.</a:t>
                      </a:r>
                      <a:r>
                        <a:rPr lang="zh-CN" sz="1600" b="1" kern="100" dirty="0">
                          <a:solidFill>
                            <a:schemeClr val="bg1"/>
                          </a:solidFill>
                          <a:effectLst/>
                          <a:latin typeface="+mn-ea"/>
                          <a:ea typeface="+mn-ea"/>
                        </a:rPr>
                        <a:t>企业行业知识</a:t>
                      </a:r>
                      <a:endParaRPr lang="zh-CN" sz="16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1800" b="1" kern="100" dirty="0">
                          <a:solidFill>
                            <a:schemeClr val="bg1"/>
                          </a:solidFill>
                          <a:effectLst/>
                          <a:latin typeface="+mn-ea"/>
                          <a:ea typeface="+mn-ea"/>
                        </a:rPr>
                        <a:t>企业的品牌定位、产品服务基本知识、同行竞争对手知识</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334146">
                <a:tc>
                  <a:txBody>
                    <a:bodyPr/>
                    <a:lstStyle/>
                    <a:p>
                      <a:pPr algn="ctr">
                        <a:lnSpc>
                          <a:spcPct val="150000"/>
                        </a:lnSpc>
                        <a:spcAft>
                          <a:spcPts val="0"/>
                        </a:spcAft>
                      </a:pPr>
                      <a:r>
                        <a:rPr lang="en-US" sz="1600" b="1" kern="100" dirty="0">
                          <a:solidFill>
                            <a:schemeClr val="bg1"/>
                          </a:solidFill>
                          <a:effectLst/>
                          <a:latin typeface="+mn-ea"/>
                          <a:ea typeface="+mn-ea"/>
                        </a:rPr>
                        <a:t>4.</a:t>
                      </a:r>
                      <a:r>
                        <a:rPr lang="zh-CN" sz="1600" b="1" kern="100" dirty="0">
                          <a:solidFill>
                            <a:schemeClr val="bg1"/>
                          </a:solidFill>
                          <a:effectLst/>
                          <a:latin typeface="+mn-ea"/>
                          <a:ea typeface="+mn-ea"/>
                        </a:rPr>
                        <a:t>在线沟通技能</a:t>
                      </a:r>
                      <a:endParaRPr lang="zh-CN" sz="16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1800" b="1" kern="100" dirty="0">
                          <a:solidFill>
                            <a:schemeClr val="bg1"/>
                          </a:solidFill>
                          <a:effectLst/>
                          <a:latin typeface="+mn-ea"/>
                          <a:ea typeface="+mn-ea"/>
                        </a:rPr>
                        <a:t>在线沟通咨询技能、网络流行语</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572462">
                <a:tc>
                  <a:txBody>
                    <a:bodyPr/>
                    <a:lstStyle/>
                    <a:p>
                      <a:pPr algn="ctr">
                        <a:lnSpc>
                          <a:spcPct val="150000"/>
                        </a:lnSpc>
                        <a:spcAft>
                          <a:spcPts val="0"/>
                        </a:spcAft>
                      </a:pPr>
                      <a:r>
                        <a:rPr lang="en-US" sz="1600" b="1" kern="100" dirty="0">
                          <a:solidFill>
                            <a:schemeClr val="bg1"/>
                          </a:solidFill>
                          <a:effectLst/>
                          <a:latin typeface="+mn-ea"/>
                          <a:ea typeface="+mn-ea"/>
                        </a:rPr>
                        <a:t>5.</a:t>
                      </a:r>
                      <a:r>
                        <a:rPr lang="zh-CN" sz="1600" b="1" kern="100" dirty="0">
                          <a:solidFill>
                            <a:schemeClr val="bg1"/>
                          </a:solidFill>
                          <a:effectLst/>
                          <a:latin typeface="+mn-ea"/>
                          <a:ea typeface="+mn-ea"/>
                        </a:rPr>
                        <a:t>微博编写能力</a:t>
                      </a:r>
                      <a:endParaRPr lang="zh-CN" sz="16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1800" b="1" kern="100" dirty="0">
                          <a:solidFill>
                            <a:schemeClr val="bg1"/>
                          </a:solidFill>
                          <a:effectLst/>
                          <a:latin typeface="+mn-ea"/>
                          <a:ea typeface="+mn-ea"/>
                        </a:rPr>
                        <a:t>微博文案写作的能力、常规图片美化拼图能力、视频转换上传分享能力</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r h="334146">
                <a:tc>
                  <a:txBody>
                    <a:bodyPr/>
                    <a:lstStyle/>
                    <a:p>
                      <a:pPr algn="ctr">
                        <a:lnSpc>
                          <a:spcPct val="150000"/>
                        </a:lnSpc>
                        <a:spcAft>
                          <a:spcPts val="0"/>
                        </a:spcAft>
                      </a:pPr>
                      <a:r>
                        <a:rPr lang="en-US" sz="1600" b="1" kern="100" dirty="0">
                          <a:solidFill>
                            <a:schemeClr val="bg1"/>
                          </a:solidFill>
                          <a:effectLst/>
                          <a:latin typeface="+mn-ea"/>
                          <a:ea typeface="+mn-ea"/>
                        </a:rPr>
                        <a:t>6.</a:t>
                      </a:r>
                      <a:r>
                        <a:rPr lang="zh-CN" sz="1600" b="1" kern="100" dirty="0">
                          <a:solidFill>
                            <a:schemeClr val="bg1"/>
                          </a:solidFill>
                          <a:effectLst/>
                          <a:latin typeface="+mn-ea"/>
                          <a:ea typeface="+mn-ea"/>
                        </a:rPr>
                        <a:t>企业流程知识</a:t>
                      </a:r>
                      <a:endParaRPr lang="zh-CN" sz="16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c>
                  <a:txBody>
                    <a:bodyPr/>
                    <a:lstStyle/>
                    <a:p>
                      <a:pPr algn="ctr">
                        <a:lnSpc>
                          <a:spcPct val="150000"/>
                        </a:lnSpc>
                        <a:spcAft>
                          <a:spcPts val="0"/>
                        </a:spcAft>
                      </a:pPr>
                      <a:r>
                        <a:rPr lang="zh-CN" sz="1800" b="1" kern="100" dirty="0">
                          <a:solidFill>
                            <a:schemeClr val="bg1"/>
                          </a:solidFill>
                          <a:effectLst/>
                          <a:latin typeface="+mn-ea"/>
                          <a:ea typeface="+mn-ea"/>
                        </a:rPr>
                        <a:t>熟悉企业内部相关审批和决策流程</a:t>
                      </a:r>
                      <a:endParaRPr lang="zh-CN" sz="1800" b="1" kern="100" dirty="0">
                        <a:solidFill>
                          <a:schemeClr val="bg1"/>
                        </a:solidFill>
                        <a:effectLst/>
                        <a:latin typeface="+mn-ea"/>
                        <a:ea typeface="+mn-ea"/>
                        <a:cs typeface="Times New Roman" panose="02020603050405020304" pitchFamily="18" charset="0"/>
                      </a:endParaRPr>
                    </a:p>
                  </a:txBody>
                  <a:tcPr marL="76839" marR="76839" marT="40837" marB="40837" anchor="c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a:stretch>
            <a:fillRect/>
          </a:stretch>
        </p:blipFill>
        <p:spPr>
          <a:xfrm>
            <a:off x="5199810" y="48192"/>
            <a:ext cx="1792379" cy="1182727"/>
          </a:xfrm>
          <a:prstGeom prst="rect">
            <a:avLst/>
          </a:prstGeom>
        </p:spPr>
      </p:pic>
      <p:sp>
        <p:nvSpPr>
          <p:cNvPr id="19" name="矩形 18"/>
          <p:cNvSpPr/>
          <p:nvPr/>
        </p:nvSpPr>
        <p:spPr>
          <a:xfrm>
            <a:off x="1967764" y="3556891"/>
            <a:ext cx="8913596" cy="707886"/>
          </a:xfrm>
          <a:prstGeom prst="rect">
            <a:avLst/>
          </a:prstGeom>
        </p:spPr>
        <p:txBody>
          <a:bodyPr wrap="square">
            <a:spAutoFit/>
          </a:bodyPr>
          <a:lstStyle/>
          <a:p>
            <a:r>
              <a:rPr lang="zh-CN" altLang="en-US" sz="2000" dirty="0">
                <a:solidFill>
                  <a:schemeClr val="bg1"/>
                </a:solidFill>
              </a:rPr>
              <a:t>阅读下文的微博基本法，你认为这个微博运营管理规定在哪些地方还可以改进？你觉得这会是一个受</a:t>
            </a:r>
            <a:r>
              <a:rPr lang="en-US" altLang="zh-CN" sz="2000" dirty="0">
                <a:solidFill>
                  <a:schemeClr val="bg1"/>
                </a:solidFill>
              </a:rPr>
              <a:t>90</a:t>
            </a:r>
            <a:r>
              <a:rPr lang="zh-CN" altLang="en-US" sz="2000" dirty="0">
                <a:solidFill>
                  <a:schemeClr val="bg1"/>
                </a:solidFill>
              </a:rPr>
              <a:t>后欢迎的微博管理办法吗？说说你的看法和意见。</a:t>
            </a:r>
            <a:endParaRPr lang="zh-CN" altLang="en-US" sz="2000" dirty="0">
              <a:solidFill>
                <a:schemeClr val="bg1"/>
              </a:solidFill>
            </a:endParaRPr>
          </a:p>
        </p:txBody>
      </p:sp>
      <p:grpSp>
        <p:nvGrpSpPr>
          <p:cNvPr id="2" name="组合 1"/>
          <p:cNvGrpSpPr/>
          <p:nvPr/>
        </p:nvGrpSpPr>
        <p:grpSpPr>
          <a:xfrm>
            <a:off x="961123" y="2258589"/>
            <a:ext cx="10269754" cy="2679171"/>
            <a:chOff x="961123" y="2116349"/>
            <a:chExt cx="10269754" cy="3786739"/>
          </a:xfrm>
        </p:grpSpPr>
        <p:sp>
          <p:nvSpPr>
            <p:cNvPr id="26" name="矩形 25"/>
            <p:cNvSpPr/>
            <p:nvPr/>
          </p:nvSpPr>
          <p:spPr>
            <a:xfrm>
              <a:off x="961123" y="2485391"/>
              <a:ext cx="10269754" cy="341769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61927" y="2116349"/>
              <a:ext cx="1468144" cy="853160"/>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70" y="1955557"/>
            <a:ext cx="1092058" cy="10920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20784" y="3084486"/>
            <a:ext cx="575043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企业微博运营策划 </a:t>
            </a:r>
            <a:endParaRPr kumimoji="0" lang="zh-CN" altLang="en-US" sz="3600" b="1" i="0" u="none" strike="noStrike" kern="0" cap="none" spc="0" normalizeH="0" baseline="0" noProof="0" dirty="0">
              <a:ln>
                <a:noFill/>
              </a:ln>
              <a:solidFill>
                <a:srgbClr val="FFD23C"/>
              </a:solidFill>
              <a:effectLst/>
              <a:uLnTx/>
              <a:uFillTx/>
              <a:latin typeface="+mn-ea"/>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p:nvPr/>
          </p:nvSpPr>
          <p:spPr>
            <a:xfrm>
              <a:off x="1982449" y="1547734"/>
              <a:ext cx="951876" cy="951876"/>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2C2C2C"/>
                  </a:solidFill>
                  <a:effectLst/>
                  <a:uLnTx/>
                  <a:uFillTx/>
                  <a:latin typeface="微软雅黑 Light" panose="020B0502040204020203" pitchFamily="34" charset="-122"/>
                  <a:ea typeface="微软雅黑 Light" panose="020B0502040204020203" pitchFamily="34" charset="-122"/>
                </a:rPr>
                <a:t>2</a:t>
              </a:r>
              <a:endParaRPr kumimoji="0" lang="zh-CN" altLang="en-US" sz="3200" b="0" i="0" u="none" strike="noStrike" kern="0" cap="none" spc="0" normalizeH="0" baseline="0" noProof="0" dirty="0">
                <a:ln>
                  <a:noFill/>
                </a:ln>
                <a:solidFill>
                  <a:srgbClr val="2C2C2C"/>
                </a:solidFill>
                <a:effectLst/>
                <a:uLnTx/>
                <a:uFillTx/>
                <a:latin typeface="微软雅黑 Light" panose="020B0502040204020203" pitchFamily="34" charset="-122"/>
                <a:ea typeface="微软雅黑 Light" panose="020B0502040204020203"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9" y="3016290"/>
            <a:ext cx="454139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企业官方微博命名</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752129" cy="1862048"/>
          </a:xfrm>
          <a:prstGeom prst="rect">
            <a:avLst/>
          </a:prstGeom>
          <a:noFill/>
        </p:spPr>
        <p:txBody>
          <a:bodyPr wrap="none" rtlCol="0">
            <a:spAutoFit/>
          </a:bodyPr>
          <a:lstStyle/>
          <a:p>
            <a:r>
              <a:rPr lang="en-US" altLang="zh-CN" sz="11500" dirty="0" smtClean="0">
                <a:solidFill>
                  <a:schemeClr val="bg1"/>
                </a:solidFill>
              </a:rPr>
              <a:t>1</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831215"/>
          </a:xfrm>
          <a:prstGeom prst="rect">
            <a:avLst/>
          </a:prstGeom>
          <a:noFill/>
          <a:ln w="9525">
            <a:noFill/>
          </a:ln>
        </p:spPr>
        <p:txBody>
          <a:bodyPr lIns="90000" tIns="46800" rIns="90000" bIns="46800" anchor="t">
            <a:spAutoFit/>
          </a:bodyPr>
          <a:p>
            <a:pPr lvl="0"/>
            <a:r>
              <a:rPr lang="zh-CN" altLang="en-US" sz="2400" b="1" dirty="0"/>
              <a:t>掌握企业微博运营流程</a:t>
            </a:r>
            <a:endParaRPr lang="zh-CN" altLang="en-US" sz="2400" b="1" dirty="0"/>
          </a:p>
        </p:txBody>
      </p:sp>
      <p:sp>
        <p:nvSpPr>
          <p:cNvPr id="4110" name="矩形 4110"/>
          <p:cNvSpPr/>
          <p:nvPr/>
        </p:nvSpPr>
        <p:spPr>
          <a:xfrm>
            <a:off x="5087938" y="2781300"/>
            <a:ext cx="2079625" cy="1384935"/>
          </a:xfrm>
          <a:prstGeom prst="rect">
            <a:avLst/>
          </a:prstGeom>
          <a:noFill/>
          <a:ln w="9525">
            <a:noFill/>
          </a:ln>
        </p:spPr>
        <p:txBody>
          <a:bodyPr wrap="square" lIns="90000" tIns="46800" rIns="90000" bIns="46800" anchor="t">
            <a:spAutoFit/>
          </a:bodyPr>
          <a:p>
            <a:pPr lvl="0" eaLnBrk="0" hangingPunct="0"/>
            <a:r>
              <a:rPr sz="2800" b="1"/>
              <a:t>能</a:t>
            </a:r>
            <a:r>
              <a:rPr lang="zh-CN" sz="2800" b="1"/>
              <a:t>开展企业微博运营活动</a:t>
            </a:r>
            <a:endParaRPr lang="zh-CN" sz="2800" b="1"/>
          </a:p>
        </p:txBody>
      </p:sp>
      <p:sp>
        <p:nvSpPr>
          <p:cNvPr id="4111" name="矩形 4111"/>
          <p:cNvSpPr/>
          <p:nvPr/>
        </p:nvSpPr>
        <p:spPr>
          <a:xfrm>
            <a:off x="7673975" y="2520315"/>
            <a:ext cx="2079625" cy="310896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a:t>
            </a:r>
            <a:r>
              <a:rPr lang="zh-CN" sz="2800" b="1">
                <a:sym typeface="微软雅黑" panose="020B0503020204020204" charset="-122"/>
              </a:rPr>
              <a:t>实践操作</a:t>
            </a:r>
            <a:r>
              <a:rPr sz="2800" b="1">
                <a:sym typeface="微软雅黑" panose="020B0503020204020204" charset="-122"/>
              </a:rPr>
              <a:t>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企业案例</a:t>
            </a:r>
            <a:endParaRPr lang="zh-CN" altLang="en-US" sz="3200" b="1" dirty="0">
              <a:solidFill>
                <a:schemeClr val="bg1"/>
              </a:solidFill>
            </a:endParaRPr>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2125662" y="1423035"/>
            <a:ext cx="7940675" cy="49387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9" y="3016290"/>
            <a:ext cx="454139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打造企业微博矩阵</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2</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smtClean="0">
                <a:solidFill>
                  <a:schemeClr val="bg1"/>
                </a:solidFill>
              </a:rPr>
              <a:t>打造</a:t>
            </a:r>
            <a:r>
              <a:rPr lang="zh-CN" altLang="en-US" sz="3200" b="1" dirty="0">
                <a:solidFill>
                  <a:schemeClr val="bg1"/>
                </a:solidFill>
              </a:rPr>
              <a:t>企业微博矩阵 </a:t>
            </a:r>
            <a:endParaRPr lang="zh-CN" altLang="en-US" sz="3200" b="1" dirty="0">
              <a:solidFill>
                <a:schemeClr val="bg1"/>
              </a:solidFill>
            </a:endParaRPr>
          </a:p>
        </p:txBody>
      </p:sp>
      <p:pic>
        <p:nvPicPr>
          <p:cNvPr id="7" name="图片 6"/>
          <p:cNvPicPr/>
          <p:nvPr/>
        </p:nvPicPr>
        <p:blipFill rotWithShape="1">
          <a:blip r:embed="rId1">
            <a:extLst>
              <a:ext uri="{28A0092B-C50C-407E-A947-70E740481C1C}">
                <a14:useLocalDpi xmlns:a14="http://schemas.microsoft.com/office/drawing/2010/main" val="0"/>
              </a:ext>
            </a:extLst>
          </a:blip>
          <a:srcRect l="4885" t="2609" r="3909" b="50885"/>
          <a:stretch>
            <a:fillRect/>
          </a:stretch>
        </p:blipFill>
        <p:spPr bwMode="auto">
          <a:xfrm>
            <a:off x="1183322" y="2625998"/>
            <a:ext cx="3589338" cy="3429362"/>
          </a:xfrm>
          <a:prstGeom prst="rect">
            <a:avLst/>
          </a:prstGeom>
          <a:ln>
            <a:noFill/>
          </a:ln>
        </p:spPr>
      </p:pic>
      <p:pic>
        <p:nvPicPr>
          <p:cNvPr id="8" name="图片 7"/>
          <p:cNvPicPr/>
          <p:nvPr/>
        </p:nvPicPr>
        <p:blipFill rotWithShape="1">
          <a:blip r:embed="rId1">
            <a:extLst>
              <a:ext uri="{28A0092B-C50C-407E-A947-70E740481C1C}">
                <a14:useLocalDpi xmlns:a14="http://schemas.microsoft.com/office/drawing/2010/main" val="0"/>
              </a:ext>
            </a:extLst>
          </a:blip>
          <a:srcRect l="4885" t="51713" r="3909" b="1599"/>
          <a:stretch>
            <a:fillRect/>
          </a:stretch>
        </p:blipFill>
        <p:spPr bwMode="auto">
          <a:xfrm>
            <a:off x="7311237" y="2626367"/>
            <a:ext cx="3574923" cy="3428993"/>
          </a:xfrm>
          <a:prstGeom prst="rect">
            <a:avLst/>
          </a:prstGeom>
          <a:ln>
            <a:noFill/>
          </a:ln>
        </p:spPr>
      </p:pic>
      <p:sp>
        <p:nvSpPr>
          <p:cNvPr id="2" name="矩形 1"/>
          <p:cNvSpPr/>
          <p:nvPr/>
        </p:nvSpPr>
        <p:spPr>
          <a:xfrm>
            <a:off x="4880763" y="1438170"/>
            <a:ext cx="2430474" cy="461665"/>
          </a:xfrm>
          <a:prstGeom prst="rect">
            <a:avLst/>
          </a:prstGeom>
        </p:spPr>
        <p:txBody>
          <a:bodyPr wrap="none">
            <a:spAutoFit/>
          </a:bodyPr>
          <a:lstStyle/>
          <a:p>
            <a:r>
              <a:rPr lang="zh-CN" altLang="en-US" sz="2400" dirty="0" smtClean="0">
                <a:solidFill>
                  <a:schemeClr val="bg1"/>
                </a:solidFill>
              </a:rPr>
              <a:t>小米</a:t>
            </a:r>
            <a:r>
              <a:rPr lang="zh-CN" altLang="en-US" sz="2400" dirty="0">
                <a:solidFill>
                  <a:schemeClr val="bg1"/>
                </a:solidFill>
              </a:rPr>
              <a:t>的微博矩阵 </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9" y="3016290"/>
            <a:ext cx="454139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企业官方微博的装修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3</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企业官方微博的装修 </a:t>
            </a:r>
            <a:endParaRPr lang="zh-CN" altLang="en-US" sz="3200" b="1" dirty="0">
              <a:solidFill>
                <a:schemeClr val="bg1"/>
              </a:solidFill>
            </a:endParaRPr>
          </a:p>
        </p:txBody>
      </p:sp>
      <p:sp>
        <p:nvSpPr>
          <p:cNvPr id="5" name="椭圆 4"/>
          <p:cNvSpPr/>
          <p:nvPr/>
        </p:nvSpPr>
        <p:spPr>
          <a:xfrm>
            <a:off x="1097280" y="3078480"/>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616960" y="3078480"/>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624320" y="3078480"/>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164320" y="3078480"/>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99065" y="3914894"/>
            <a:ext cx="1638590" cy="369332"/>
          </a:xfrm>
          <a:prstGeom prst="rect">
            <a:avLst/>
          </a:prstGeom>
        </p:spPr>
        <p:txBody>
          <a:bodyPr wrap="none">
            <a:spAutoFit/>
          </a:bodyPr>
          <a:lstStyle/>
          <a:p>
            <a:r>
              <a:rPr lang="zh-CN" altLang="en-US" dirty="0" smtClean="0"/>
              <a:t>设计</a:t>
            </a:r>
            <a:r>
              <a:rPr lang="zh-CN" altLang="en-US" dirty="0"/>
              <a:t>企业简介 </a:t>
            </a:r>
            <a:endParaRPr lang="zh-CN" altLang="en-US" dirty="0"/>
          </a:p>
        </p:txBody>
      </p:sp>
      <p:sp>
        <p:nvSpPr>
          <p:cNvPr id="27" name="矩形 26"/>
          <p:cNvSpPr/>
          <p:nvPr/>
        </p:nvSpPr>
        <p:spPr>
          <a:xfrm>
            <a:off x="3818745" y="3914894"/>
            <a:ext cx="1638590" cy="369332"/>
          </a:xfrm>
          <a:prstGeom prst="rect">
            <a:avLst/>
          </a:prstGeom>
        </p:spPr>
        <p:txBody>
          <a:bodyPr wrap="none">
            <a:spAutoFit/>
          </a:bodyPr>
          <a:lstStyle/>
          <a:p>
            <a:r>
              <a:rPr lang="zh-CN" altLang="en-US" dirty="0"/>
              <a:t>设计特色标签 </a:t>
            </a:r>
            <a:endParaRPr lang="zh-CN" altLang="en-US" dirty="0"/>
          </a:p>
        </p:txBody>
      </p:sp>
      <p:sp>
        <p:nvSpPr>
          <p:cNvPr id="28" name="矩形 27"/>
          <p:cNvSpPr/>
          <p:nvPr/>
        </p:nvSpPr>
        <p:spPr>
          <a:xfrm>
            <a:off x="6826105" y="3914894"/>
            <a:ext cx="1638590" cy="369332"/>
          </a:xfrm>
          <a:prstGeom prst="rect">
            <a:avLst/>
          </a:prstGeom>
        </p:spPr>
        <p:txBody>
          <a:bodyPr wrap="none">
            <a:spAutoFit/>
          </a:bodyPr>
          <a:lstStyle/>
          <a:p>
            <a:r>
              <a:rPr lang="zh-CN" altLang="en-US" dirty="0"/>
              <a:t>设计个性域名 </a:t>
            </a:r>
            <a:endParaRPr lang="zh-CN" altLang="en-US" dirty="0"/>
          </a:p>
        </p:txBody>
      </p:sp>
      <p:sp>
        <p:nvSpPr>
          <p:cNvPr id="29" name="矩形 28"/>
          <p:cNvSpPr/>
          <p:nvPr/>
        </p:nvSpPr>
        <p:spPr>
          <a:xfrm>
            <a:off x="9366105" y="3914894"/>
            <a:ext cx="1891865" cy="369332"/>
          </a:xfrm>
          <a:prstGeom prst="rect">
            <a:avLst/>
          </a:prstGeom>
        </p:spPr>
        <p:txBody>
          <a:bodyPr wrap="none">
            <a:spAutoFit/>
          </a:bodyPr>
          <a:lstStyle/>
          <a:p>
            <a:r>
              <a:rPr lang="zh-CN" altLang="en-US" dirty="0" smtClean="0"/>
              <a:t>添加</a:t>
            </a:r>
            <a:r>
              <a:rPr lang="zh-CN" altLang="en-US" dirty="0"/>
              <a:t>企业 </a:t>
            </a:r>
            <a:r>
              <a:rPr lang="en-US" altLang="zh-CN" dirty="0"/>
              <a:t>LOGO </a:t>
            </a:r>
            <a:endParaRPr lang="zh-CN" altLang="en-US" dirty="0"/>
          </a:p>
        </p:txBody>
      </p:sp>
      <p:sp>
        <p:nvSpPr>
          <p:cNvPr id="35" name="文本框 34"/>
          <p:cNvSpPr txBox="1"/>
          <p:nvPr/>
        </p:nvSpPr>
        <p:spPr>
          <a:xfrm>
            <a:off x="1966716" y="3391166"/>
            <a:ext cx="303288" cy="461665"/>
          </a:xfrm>
          <a:prstGeom prst="rect">
            <a:avLst/>
          </a:prstGeom>
          <a:noFill/>
        </p:spPr>
        <p:txBody>
          <a:bodyPr wrap="none" rtlCol="0">
            <a:spAutoFit/>
          </a:bodyPr>
          <a:lstStyle/>
          <a:p>
            <a:r>
              <a:rPr lang="en-US" altLang="zh-CN" sz="2400" dirty="0" smtClean="0"/>
              <a:t>1</a:t>
            </a:r>
            <a:endParaRPr lang="zh-CN" altLang="en-US" sz="2400" dirty="0"/>
          </a:p>
        </p:txBody>
      </p:sp>
      <p:sp>
        <p:nvSpPr>
          <p:cNvPr id="36" name="文本框 35"/>
          <p:cNvSpPr txBox="1"/>
          <p:nvPr/>
        </p:nvSpPr>
        <p:spPr>
          <a:xfrm>
            <a:off x="4418862" y="3391166"/>
            <a:ext cx="356188" cy="461665"/>
          </a:xfrm>
          <a:prstGeom prst="rect">
            <a:avLst/>
          </a:prstGeom>
          <a:noFill/>
        </p:spPr>
        <p:txBody>
          <a:bodyPr wrap="none" rtlCol="0">
            <a:spAutoFit/>
          </a:bodyPr>
          <a:lstStyle/>
          <a:p>
            <a:r>
              <a:rPr lang="en-US" altLang="zh-CN" sz="2400" dirty="0" smtClean="0"/>
              <a:t>2</a:t>
            </a:r>
            <a:endParaRPr lang="zh-CN" altLang="en-US" sz="2400" dirty="0"/>
          </a:p>
        </p:txBody>
      </p:sp>
      <p:sp>
        <p:nvSpPr>
          <p:cNvPr id="37" name="文本框 36"/>
          <p:cNvSpPr txBox="1"/>
          <p:nvPr/>
        </p:nvSpPr>
        <p:spPr>
          <a:xfrm>
            <a:off x="7423392" y="3391166"/>
            <a:ext cx="356188" cy="461665"/>
          </a:xfrm>
          <a:prstGeom prst="rect">
            <a:avLst/>
          </a:prstGeom>
          <a:noFill/>
        </p:spPr>
        <p:txBody>
          <a:bodyPr wrap="none" rtlCol="0">
            <a:spAutoFit/>
          </a:bodyPr>
          <a:lstStyle/>
          <a:p>
            <a:r>
              <a:rPr lang="en-US" altLang="zh-CN" sz="2400" dirty="0"/>
              <a:t>3</a:t>
            </a:r>
            <a:endParaRPr lang="zh-CN" altLang="en-US" sz="2400" dirty="0"/>
          </a:p>
        </p:txBody>
      </p:sp>
      <p:sp>
        <p:nvSpPr>
          <p:cNvPr id="38" name="文本框 37"/>
          <p:cNvSpPr txBox="1"/>
          <p:nvPr/>
        </p:nvSpPr>
        <p:spPr>
          <a:xfrm>
            <a:off x="10045065" y="3391166"/>
            <a:ext cx="360996" cy="461665"/>
          </a:xfrm>
          <a:prstGeom prst="rect">
            <a:avLst/>
          </a:prstGeom>
          <a:noFill/>
        </p:spPr>
        <p:txBody>
          <a:bodyPr wrap="none" rtlCol="0">
            <a:spAutoFit/>
          </a:bodyPr>
          <a:lstStyle/>
          <a:p>
            <a:r>
              <a:rPr lang="en-US" altLang="zh-CN" sz="2400" dirty="0"/>
              <a:t>4</a:t>
            </a:r>
            <a:endParaRPr lang="zh-CN"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企业官方微博的装修 </a:t>
            </a:r>
            <a:endParaRPr lang="zh-CN" altLang="en-US" sz="3200" b="1" dirty="0">
              <a:solidFill>
                <a:schemeClr val="bg1"/>
              </a:solidFill>
            </a:endParaRPr>
          </a:p>
        </p:txBody>
      </p:sp>
      <p:sp>
        <p:nvSpPr>
          <p:cNvPr id="23" name="椭圆 22"/>
          <p:cNvSpPr/>
          <p:nvPr/>
        </p:nvSpPr>
        <p:spPr>
          <a:xfrm>
            <a:off x="1097280" y="3024192"/>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616960" y="3024192"/>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624320" y="3024192"/>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9164320" y="3024192"/>
            <a:ext cx="2042160" cy="20421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299065" y="3884414"/>
            <a:ext cx="1638590" cy="369332"/>
          </a:xfrm>
          <a:prstGeom prst="rect">
            <a:avLst/>
          </a:prstGeom>
        </p:spPr>
        <p:txBody>
          <a:bodyPr wrap="none">
            <a:spAutoFit/>
          </a:bodyPr>
          <a:lstStyle/>
          <a:p>
            <a:r>
              <a:rPr lang="zh-CN" altLang="en-US" dirty="0" smtClean="0"/>
              <a:t>选择</a:t>
            </a:r>
            <a:r>
              <a:rPr lang="zh-CN" altLang="en-US" dirty="0"/>
              <a:t>个性模板 </a:t>
            </a:r>
            <a:endParaRPr lang="zh-CN" altLang="en-US" dirty="0"/>
          </a:p>
        </p:txBody>
      </p:sp>
      <p:sp>
        <p:nvSpPr>
          <p:cNvPr id="31" name="矩形 30"/>
          <p:cNvSpPr/>
          <p:nvPr/>
        </p:nvSpPr>
        <p:spPr>
          <a:xfrm>
            <a:off x="3902855" y="3884414"/>
            <a:ext cx="1638590" cy="369332"/>
          </a:xfrm>
          <a:prstGeom prst="rect">
            <a:avLst/>
          </a:prstGeom>
        </p:spPr>
        <p:txBody>
          <a:bodyPr wrap="none">
            <a:spAutoFit/>
          </a:bodyPr>
          <a:lstStyle/>
          <a:p>
            <a:r>
              <a:rPr lang="zh-CN" altLang="en-US" dirty="0"/>
              <a:t>添加企业认证 </a:t>
            </a:r>
            <a:endParaRPr lang="zh-CN" altLang="en-US" dirty="0"/>
          </a:p>
        </p:txBody>
      </p:sp>
      <p:sp>
        <p:nvSpPr>
          <p:cNvPr id="32" name="矩形 31"/>
          <p:cNvSpPr/>
          <p:nvPr/>
        </p:nvSpPr>
        <p:spPr>
          <a:xfrm>
            <a:off x="6907385" y="3884414"/>
            <a:ext cx="1638590" cy="369332"/>
          </a:xfrm>
          <a:prstGeom prst="rect">
            <a:avLst/>
          </a:prstGeom>
        </p:spPr>
        <p:txBody>
          <a:bodyPr wrap="none">
            <a:spAutoFit/>
          </a:bodyPr>
          <a:lstStyle/>
          <a:p>
            <a:r>
              <a:rPr lang="zh-CN" altLang="en-US" dirty="0" smtClean="0"/>
              <a:t>设计</a:t>
            </a:r>
            <a:r>
              <a:rPr lang="zh-CN" altLang="en-US" dirty="0"/>
              <a:t>微博背景 </a:t>
            </a:r>
            <a:endParaRPr lang="zh-CN" altLang="en-US" dirty="0"/>
          </a:p>
        </p:txBody>
      </p:sp>
      <p:sp>
        <p:nvSpPr>
          <p:cNvPr id="33" name="矩形 32"/>
          <p:cNvSpPr/>
          <p:nvPr/>
        </p:nvSpPr>
        <p:spPr>
          <a:xfrm>
            <a:off x="9492742" y="3884414"/>
            <a:ext cx="1638590" cy="369332"/>
          </a:xfrm>
          <a:prstGeom prst="rect">
            <a:avLst/>
          </a:prstGeom>
        </p:spPr>
        <p:txBody>
          <a:bodyPr wrap="none">
            <a:spAutoFit/>
          </a:bodyPr>
          <a:lstStyle/>
          <a:p>
            <a:r>
              <a:rPr lang="zh-CN" altLang="en-US" dirty="0" smtClean="0"/>
              <a:t>添加</a:t>
            </a:r>
            <a:r>
              <a:rPr lang="zh-CN" altLang="en-US" dirty="0"/>
              <a:t>轮换广告 </a:t>
            </a:r>
            <a:endParaRPr lang="zh-CN" altLang="en-US" dirty="0"/>
          </a:p>
        </p:txBody>
      </p:sp>
      <p:sp>
        <p:nvSpPr>
          <p:cNvPr id="39" name="文本框 38"/>
          <p:cNvSpPr txBox="1"/>
          <p:nvPr/>
        </p:nvSpPr>
        <p:spPr>
          <a:xfrm>
            <a:off x="1966716" y="3300813"/>
            <a:ext cx="356188" cy="461665"/>
          </a:xfrm>
          <a:prstGeom prst="rect">
            <a:avLst/>
          </a:prstGeom>
          <a:noFill/>
        </p:spPr>
        <p:txBody>
          <a:bodyPr wrap="none" rtlCol="0">
            <a:spAutoFit/>
          </a:bodyPr>
          <a:lstStyle/>
          <a:p>
            <a:r>
              <a:rPr lang="en-US" altLang="zh-CN" sz="2400" dirty="0"/>
              <a:t>5</a:t>
            </a:r>
            <a:endParaRPr lang="zh-CN" altLang="en-US" sz="2400" dirty="0"/>
          </a:p>
        </p:txBody>
      </p:sp>
      <p:sp>
        <p:nvSpPr>
          <p:cNvPr id="40" name="文本框 39"/>
          <p:cNvSpPr txBox="1"/>
          <p:nvPr/>
        </p:nvSpPr>
        <p:spPr>
          <a:xfrm>
            <a:off x="4418862" y="3300813"/>
            <a:ext cx="356188" cy="461665"/>
          </a:xfrm>
          <a:prstGeom prst="rect">
            <a:avLst/>
          </a:prstGeom>
          <a:noFill/>
        </p:spPr>
        <p:txBody>
          <a:bodyPr wrap="none" rtlCol="0">
            <a:spAutoFit/>
          </a:bodyPr>
          <a:lstStyle/>
          <a:p>
            <a:r>
              <a:rPr lang="en-US" altLang="zh-CN" sz="2400" dirty="0"/>
              <a:t>6</a:t>
            </a:r>
            <a:endParaRPr lang="zh-CN" altLang="en-US" sz="2400" dirty="0"/>
          </a:p>
        </p:txBody>
      </p:sp>
      <p:sp>
        <p:nvSpPr>
          <p:cNvPr id="41" name="文本框 40"/>
          <p:cNvSpPr txBox="1"/>
          <p:nvPr/>
        </p:nvSpPr>
        <p:spPr>
          <a:xfrm>
            <a:off x="7423392" y="3300813"/>
            <a:ext cx="351378" cy="461665"/>
          </a:xfrm>
          <a:prstGeom prst="rect">
            <a:avLst/>
          </a:prstGeom>
          <a:noFill/>
        </p:spPr>
        <p:txBody>
          <a:bodyPr wrap="none" rtlCol="0">
            <a:spAutoFit/>
          </a:bodyPr>
          <a:lstStyle/>
          <a:p>
            <a:r>
              <a:rPr lang="en-US" altLang="zh-CN" sz="2400" dirty="0"/>
              <a:t>7</a:t>
            </a:r>
            <a:endParaRPr lang="zh-CN" altLang="en-US" sz="2400" dirty="0"/>
          </a:p>
        </p:txBody>
      </p:sp>
      <p:sp>
        <p:nvSpPr>
          <p:cNvPr id="42" name="文本框 41"/>
          <p:cNvSpPr txBox="1"/>
          <p:nvPr/>
        </p:nvSpPr>
        <p:spPr>
          <a:xfrm>
            <a:off x="10045065" y="3300813"/>
            <a:ext cx="356188" cy="461665"/>
          </a:xfrm>
          <a:prstGeom prst="rect">
            <a:avLst/>
          </a:prstGeom>
          <a:noFill/>
        </p:spPr>
        <p:txBody>
          <a:bodyPr wrap="none" rtlCol="0">
            <a:spAutoFit/>
          </a:bodyPr>
          <a:lstStyle/>
          <a:p>
            <a:r>
              <a:rPr lang="en-US" altLang="zh-CN" sz="2400" dirty="0"/>
              <a:t>8</a:t>
            </a:r>
            <a:endParaRPr lang="zh-CN" alt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广告策略 </a:t>
            </a:r>
            <a:endParaRPr lang="zh-CN" altLang="en-US" sz="3200" b="1" dirty="0">
              <a:solidFill>
                <a:schemeClr val="bg1"/>
              </a:solidFill>
            </a:endParaRPr>
          </a:p>
        </p:txBody>
      </p:sp>
      <p:graphicFrame>
        <p:nvGraphicFramePr>
          <p:cNvPr id="8" name="表格 7"/>
          <p:cNvGraphicFramePr>
            <a:graphicFrameLocks noGrp="1"/>
          </p:cNvGraphicFramePr>
          <p:nvPr/>
        </p:nvGraphicFramePr>
        <p:xfrm>
          <a:off x="1598930" y="1856900"/>
          <a:ext cx="8550910" cy="4107019"/>
        </p:xfrm>
        <a:graphic>
          <a:graphicData uri="http://schemas.openxmlformats.org/drawingml/2006/table">
            <a:tbl>
              <a:tblPr firstRow="1" bandRow="1">
                <a:tableStyleId>{5C22544A-7EE6-4342-B048-85BDC9FD1C3A}</a:tableStyleId>
              </a:tblPr>
              <a:tblGrid>
                <a:gridCol w="2167907"/>
                <a:gridCol w="6383003"/>
              </a:tblGrid>
              <a:tr h="1007624">
                <a:tc>
                  <a:txBody>
                    <a:bodyPr/>
                    <a:lstStyle/>
                    <a:p>
                      <a:pPr algn="ctr">
                        <a:lnSpc>
                          <a:spcPct val="150000"/>
                        </a:lnSpc>
                        <a:spcAft>
                          <a:spcPts val="0"/>
                        </a:spcAft>
                      </a:pPr>
                      <a:r>
                        <a:rPr lang="zh-CN" sz="1600" kern="100">
                          <a:solidFill>
                            <a:schemeClr val="bg1"/>
                          </a:solidFill>
                          <a:effectLst/>
                        </a:rPr>
                        <a:t>企业官方微博可自行调整的广告位</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marL="629920" indent="266700" algn="ctr">
                        <a:lnSpc>
                          <a:spcPct val="150000"/>
                        </a:lnSpc>
                        <a:spcAft>
                          <a:spcPts val="0"/>
                        </a:spcAft>
                      </a:pPr>
                      <a:r>
                        <a:rPr lang="zh-CN" sz="1600" kern="100">
                          <a:solidFill>
                            <a:schemeClr val="bg1"/>
                          </a:solidFill>
                          <a:effectLst/>
                        </a:rPr>
                        <a:t>广告策略</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605015">
                <a:tc>
                  <a:txBody>
                    <a:bodyPr/>
                    <a:lstStyle/>
                    <a:p>
                      <a:pPr algn="ctr">
                        <a:lnSpc>
                          <a:spcPct val="150000"/>
                        </a:lnSpc>
                        <a:spcAft>
                          <a:spcPts val="0"/>
                        </a:spcAft>
                      </a:pPr>
                      <a:r>
                        <a:rPr lang="en-US" sz="1600" kern="100">
                          <a:solidFill>
                            <a:schemeClr val="bg1"/>
                          </a:solidFill>
                          <a:effectLst/>
                        </a:rPr>
                        <a:t>1</a:t>
                      </a:r>
                      <a:r>
                        <a:rPr lang="zh-CN" sz="1600" kern="100">
                          <a:solidFill>
                            <a:schemeClr val="bg1"/>
                          </a:solidFill>
                          <a:effectLst/>
                        </a:rPr>
                        <a:t>．背景模板</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600" kern="100">
                          <a:solidFill>
                            <a:schemeClr val="bg1"/>
                          </a:solidFill>
                          <a:effectLst/>
                        </a:rPr>
                        <a:t>定期更新，结合重要市场活动统一更新</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623595">
                <a:tc>
                  <a:txBody>
                    <a:bodyPr/>
                    <a:lstStyle/>
                    <a:p>
                      <a:pPr algn="ctr">
                        <a:lnSpc>
                          <a:spcPct val="150000"/>
                        </a:lnSpc>
                        <a:spcAft>
                          <a:spcPts val="0"/>
                        </a:spcAft>
                      </a:pPr>
                      <a:r>
                        <a:rPr lang="en-US" sz="1600" kern="100">
                          <a:solidFill>
                            <a:schemeClr val="bg1"/>
                          </a:solidFill>
                          <a:effectLst/>
                        </a:rPr>
                        <a:t>2</a:t>
                      </a:r>
                      <a:r>
                        <a:rPr lang="zh-CN" sz="1600" kern="100">
                          <a:solidFill>
                            <a:schemeClr val="bg1"/>
                          </a:solidFill>
                          <a:effectLst/>
                        </a:rPr>
                        <a:t>．微博头像</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600" kern="100">
                          <a:solidFill>
                            <a:schemeClr val="bg1"/>
                          </a:solidFill>
                          <a:effectLst/>
                        </a:rPr>
                        <a:t>活动推广或品牌更新时进行更新</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623595">
                <a:tc>
                  <a:txBody>
                    <a:bodyPr/>
                    <a:lstStyle/>
                    <a:p>
                      <a:pPr algn="ctr">
                        <a:lnSpc>
                          <a:spcPct val="150000"/>
                        </a:lnSpc>
                        <a:spcAft>
                          <a:spcPts val="0"/>
                        </a:spcAft>
                      </a:pPr>
                      <a:r>
                        <a:rPr lang="en-US" sz="1600" kern="100">
                          <a:solidFill>
                            <a:schemeClr val="bg1"/>
                          </a:solidFill>
                          <a:effectLst/>
                        </a:rPr>
                        <a:t>3</a:t>
                      </a:r>
                      <a:r>
                        <a:rPr lang="zh-CN" sz="1600" kern="100">
                          <a:solidFill>
                            <a:schemeClr val="bg1"/>
                          </a:solidFill>
                          <a:effectLst/>
                        </a:rPr>
                        <a:t>．视频展示</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600" kern="100">
                          <a:solidFill>
                            <a:schemeClr val="bg1"/>
                          </a:solidFill>
                          <a:effectLst/>
                        </a:rPr>
                        <a:t>及时更新有冲击力的宣传视频或滚动图片切换</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623595">
                <a:tc>
                  <a:txBody>
                    <a:bodyPr/>
                    <a:lstStyle/>
                    <a:p>
                      <a:pPr algn="ctr">
                        <a:lnSpc>
                          <a:spcPct val="150000"/>
                        </a:lnSpc>
                        <a:spcAft>
                          <a:spcPts val="0"/>
                        </a:spcAft>
                      </a:pPr>
                      <a:r>
                        <a:rPr lang="en-US" sz="1600" kern="100">
                          <a:solidFill>
                            <a:schemeClr val="bg1"/>
                          </a:solidFill>
                          <a:effectLst/>
                        </a:rPr>
                        <a:t>4</a:t>
                      </a:r>
                      <a:r>
                        <a:rPr lang="zh-CN" sz="1600" kern="100">
                          <a:solidFill>
                            <a:schemeClr val="bg1"/>
                          </a:solidFill>
                          <a:effectLst/>
                        </a:rPr>
                        <a:t>．滚动公告</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600" kern="100" dirty="0">
                          <a:solidFill>
                            <a:schemeClr val="bg1"/>
                          </a:solidFill>
                          <a:effectLst/>
                        </a:rPr>
                        <a:t>及时更新企业官方最新通报信息</a:t>
                      </a:r>
                      <a:endParaRPr lang="zh-CN" sz="16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623595">
                <a:tc>
                  <a:txBody>
                    <a:bodyPr/>
                    <a:lstStyle/>
                    <a:p>
                      <a:pPr algn="ctr">
                        <a:lnSpc>
                          <a:spcPct val="150000"/>
                        </a:lnSpc>
                        <a:spcAft>
                          <a:spcPts val="0"/>
                        </a:spcAft>
                      </a:pPr>
                      <a:r>
                        <a:rPr lang="en-US" sz="1600" kern="100">
                          <a:solidFill>
                            <a:schemeClr val="bg1"/>
                          </a:solidFill>
                          <a:effectLst/>
                        </a:rPr>
                        <a:t>5</a:t>
                      </a:r>
                      <a:r>
                        <a:rPr lang="zh-CN" sz="1600" kern="100">
                          <a:solidFill>
                            <a:schemeClr val="bg1"/>
                          </a:solidFill>
                          <a:effectLst/>
                        </a:rPr>
                        <a:t>．官方链接</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600" kern="100" dirty="0">
                          <a:solidFill>
                            <a:schemeClr val="bg1"/>
                          </a:solidFill>
                          <a:effectLst/>
                        </a:rPr>
                        <a:t>官网的信息更全面，合理设置官方链接名称会提高点击率</a:t>
                      </a:r>
                      <a:endParaRPr lang="zh-CN" sz="16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4957951" cy="923330"/>
          </a:xfrm>
          <a:prstGeom prst="rect">
            <a:avLst/>
          </a:prstGeom>
        </p:spPr>
        <p:txBody>
          <a:bodyPr wrap="square">
            <a:spAutoFit/>
          </a:bodyPr>
          <a:lstStyle/>
          <a:p>
            <a:pPr lvl="0" algn="dist">
              <a:lnSpc>
                <a:spcPct val="150000"/>
              </a:lnSpc>
            </a:pPr>
            <a:r>
              <a:rPr lang="zh-CN" altLang="en-US" sz="3600" b="1" kern="0" dirty="0" smtClean="0">
                <a:solidFill>
                  <a:srgbClr val="FFD23C"/>
                </a:solidFill>
                <a:latin typeface="+mn-ea"/>
              </a:rPr>
              <a:t>让</a:t>
            </a:r>
            <a:r>
              <a:rPr lang="zh-CN" altLang="en-US" sz="3600" b="1" kern="0" dirty="0">
                <a:solidFill>
                  <a:srgbClr val="FFD23C"/>
                </a:solidFill>
                <a:latin typeface="+mn-ea"/>
              </a:rPr>
              <a:t>企业官方微博拟人化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2912759" y="2311089"/>
            <a:ext cx="1029449" cy="1862048"/>
          </a:xfrm>
          <a:prstGeom prst="rect">
            <a:avLst/>
          </a:prstGeom>
          <a:noFill/>
        </p:spPr>
        <p:txBody>
          <a:bodyPr wrap="none" rtlCol="0">
            <a:spAutoFit/>
          </a:bodyPr>
          <a:lstStyle/>
          <a:p>
            <a:r>
              <a:rPr lang="en-US" altLang="zh-CN" sz="11500" dirty="0" smtClean="0">
                <a:solidFill>
                  <a:schemeClr val="bg1"/>
                </a:solidFill>
              </a:rPr>
              <a:t>4</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让企业官方微博拟人化 </a:t>
            </a:r>
            <a:endParaRPr lang="zh-CN" altLang="en-US" sz="3200" b="1" dirty="0">
              <a:solidFill>
                <a:schemeClr val="bg1"/>
              </a:solidFill>
            </a:endParaRPr>
          </a:p>
        </p:txBody>
      </p:sp>
      <p:pic>
        <p:nvPicPr>
          <p:cNvPr id="5" name="Picture 5" descr="http://tp3.sinaimg.cn/1529573474/180/5600247660/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37677" y="2684938"/>
            <a:ext cx="1488123" cy="148812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6" name="Picture 7" descr="果壳网"/>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398" y="2679858"/>
            <a:ext cx="1493203" cy="1493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谣言粉碎机"/>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052" y="2679858"/>
            <a:ext cx="1493203" cy="149320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463670" y="4961374"/>
            <a:ext cx="2036135" cy="369332"/>
          </a:xfrm>
          <a:prstGeom prst="rect">
            <a:avLst/>
          </a:prstGeom>
        </p:spPr>
        <p:txBody>
          <a:bodyPr wrap="none">
            <a:spAutoFit/>
          </a:bodyPr>
          <a:lstStyle/>
          <a:p>
            <a:r>
              <a:rPr lang="en-US" altLang="zh-CN" dirty="0">
                <a:solidFill>
                  <a:schemeClr val="bg1"/>
                </a:solidFill>
              </a:rPr>
              <a:t>@</a:t>
            </a:r>
            <a:r>
              <a:rPr lang="zh-CN" altLang="en-US" dirty="0">
                <a:solidFill>
                  <a:schemeClr val="bg1"/>
                </a:solidFill>
              </a:rPr>
              <a:t>科学松鼠会头像</a:t>
            </a:r>
            <a:endParaRPr lang="zh-CN" altLang="en-US" dirty="0">
              <a:solidFill>
                <a:schemeClr val="bg1"/>
              </a:solidFill>
            </a:endParaRPr>
          </a:p>
        </p:txBody>
      </p:sp>
      <p:sp>
        <p:nvSpPr>
          <p:cNvPr id="11" name="矩形 10"/>
          <p:cNvSpPr/>
          <p:nvPr/>
        </p:nvSpPr>
        <p:spPr>
          <a:xfrm>
            <a:off x="1004409" y="5582725"/>
            <a:ext cx="2954655" cy="369332"/>
          </a:xfrm>
          <a:prstGeom prst="rect">
            <a:avLst/>
          </a:prstGeom>
        </p:spPr>
        <p:txBody>
          <a:bodyPr wrap="none">
            <a:spAutoFit/>
          </a:bodyPr>
          <a:lstStyle/>
          <a:p>
            <a:r>
              <a:rPr lang="zh-CN" altLang="en-US" dirty="0">
                <a:solidFill>
                  <a:schemeClr val="bg1"/>
                </a:solidFill>
              </a:rPr>
              <a:t>拟人化形像是文艺小清新女</a:t>
            </a:r>
            <a:endParaRPr lang="zh-CN" altLang="en-US" dirty="0">
              <a:solidFill>
                <a:schemeClr val="bg1"/>
              </a:solidFill>
            </a:endParaRPr>
          </a:p>
        </p:txBody>
      </p:sp>
      <p:sp>
        <p:nvSpPr>
          <p:cNvPr id="12" name="矩形 11"/>
          <p:cNvSpPr/>
          <p:nvPr/>
        </p:nvSpPr>
        <p:spPr>
          <a:xfrm>
            <a:off x="5268131" y="4961374"/>
            <a:ext cx="1574470" cy="369332"/>
          </a:xfrm>
          <a:prstGeom prst="rect">
            <a:avLst/>
          </a:prstGeom>
        </p:spPr>
        <p:txBody>
          <a:bodyPr wrap="none">
            <a:spAutoFit/>
          </a:bodyPr>
          <a:lstStyle/>
          <a:p>
            <a:r>
              <a:rPr lang="en-US" altLang="zh-CN" dirty="0">
                <a:solidFill>
                  <a:schemeClr val="bg1"/>
                </a:solidFill>
              </a:rPr>
              <a:t>@</a:t>
            </a:r>
            <a:r>
              <a:rPr lang="zh-CN" altLang="en-US" dirty="0">
                <a:solidFill>
                  <a:schemeClr val="bg1"/>
                </a:solidFill>
              </a:rPr>
              <a:t>果壳网头像</a:t>
            </a:r>
            <a:endParaRPr lang="zh-CN" altLang="en-US" dirty="0">
              <a:solidFill>
                <a:schemeClr val="bg1"/>
              </a:solidFill>
            </a:endParaRPr>
          </a:p>
        </p:txBody>
      </p:sp>
      <p:sp>
        <p:nvSpPr>
          <p:cNvPr id="13" name="矩形 12"/>
          <p:cNvSpPr/>
          <p:nvPr/>
        </p:nvSpPr>
        <p:spPr>
          <a:xfrm>
            <a:off x="4765602" y="5582725"/>
            <a:ext cx="2723823" cy="369332"/>
          </a:xfrm>
          <a:prstGeom prst="rect">
            <a:avLst/>
          </a:prstGeom>
        </p:spPr>
        <p:txBody>
          <a:bodyPr wrap="none">
            <a:spAutoFit/>
          </a:bodyPr>
          <a:lstStyle/>
          <a:p>
            <a:r>
              <a:rPr lang="zh-CN" altLang="en-US" dirty="0">
                <a:solidFill>
                  <a:schemeClr val="bg1"/>
                </a:solidFill>
              </a:rPr>
              <a:t>拟人化形像是重口味宅男</a:t>
            </a:r>
            <a:endParaRPr lang="zh-CN" altLang="en-US" dirty="0">
              <a:solidFill>
                <a:schemeClr val="bg1"/>
              </a:solidFill>
            </a:endParaRPr>
          </a:p>
        </p:txBody>
      </p:sp>
      <p:sp>
        <p:nvSpPr>
          <p:cNvPr id="14" name="矩形 13"/>
          <p:cNvSpPr/>
          <p:nvPr/>
        </p:nvSpPr>
        <p:spPr>
          <a:xfrm>
            <a:off x="8755224" y="4961374"/>
            <a:ext cx="2036135" cy="369332"/>
          </a:xfrm>
          <a:prstGeom prst="rect">
            <a:avLst/>
          </a:prstGeom>
        </p:spPr>
        <p:txBody>
          <a:bodyPr wrap="none">
            <a:spAutoFit/>
          </a:bodyPr>
          <a:lstStyle/>
          <a:p>
            <a:r>
              <a:rPr lang="en-US" altLang="zh-CN" dirty="0">
                <a:solidFill>
                  <a:schemeClr val="bg1"/>
                </a:solidFill>
              </a:rPr>
              <a:t>@</a:t>
            </a:r>
            <a:r>
              <a:rPr lang="zh-CN" altLang="en-US" dirty="0">
                <a:solidFill>
                  <a:schemeClr val="bg1"/>
                </a:solidFill>
              </a:rPr>
              <a:t>谣言粉碎机头像</a:t>
            </a:r>
            <a:endParaRPr lang="zh-CN" altLang="en-US" dirty="0">
              <a:solidFill>
                <a:schemeClr val="bg1"/>
              </a:solidFill>
            </a:endParaRPr>
          </a:p>
        </p:txBody>
      </p:sp>
      <p:sp>
        <p:nvSpPr>
          <p:cNvPr id="15" name="矩形 14"/>
          <p:cNvSpPr/>
          <p:nvPr/>
        </p:nvSpPr>
        <p:spPr>
          <a:xfrm>
            <a:off x="8411379" y="5582725"/>
            <a:ext cx="2723823" cy="369332"/>
          </a:xfrm>
          <a:prstGeom prst="rect">
            <a:avLst/>
          </a:prstGeom>
        </p:spPr>
        <p:txBody>
          <a:bodyPr wrap="none">
            <a:spAutoFit/>
          </a:bodyPr>
          <a:lstStyle/>
          <a:p>
            <a:r>
              <a:rPr lang="zh-CN" altLang="en-US" dirty="0">
                <a:solidFill>
                  <a:schemeClr val="bg1"/>
                </a:solidFill>
              </a:rPr>
              <a:t>拟人化形像是严肃理工男</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94347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为企业官方微博加上好关注</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5</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98648" y="2409670"/>
            <a:ext cx="6653922" cy="769441"/>
          </a:xfrm>
          <a:prstGeom prst="rect">
            <a:avLst/>
          </a:prstGeom>
          <a:noFill/>
        </p:spPr>
        <p:txBody>
          <a:bodyPr wrap="square" rtlCol="0">
            <a:spAutoFit/>
          </a:bodyPr>
          <a:lstStyle/>
          <a:p>
            <a:pPr lvl="0" algn="ctr">
              <a:defRPr/>
            </a:pPr>
            <a:r>
              <a:rPr lang="zh-CN" altLang="en-US" sz="4400" b="1" kern="0" dirty="0">
                <a:solidFill>
                  <a:srgbClr val="FFD23C"/>
                </a:solidFill>
              </a:rPr>
              <a:t>企业官方微博运营 </a:t>
            </a:r>
            <a:endParaRPr kumimoji="0" lang="zh-CN" altLang="en-US" sz="4400" b="1" i="0" u="none" strike="noStrike" kern="1200" cap="none" spc="0" normalizeH="0" baseline="0" noProof="0" dirty="0">
              <a:ln>
                <a:noFill/>
              </a:ln>
              <a:solidFill>
                <a:srgbClr val="FFD23C"/>
              </a:solidFill>
              <a:effectLst/>
              <a:uLnTx/>
              <a:uFillTx/>
              <a:latin typeface="Verdana" panose="020B0604030504040204"/>
              <a:ea typeface="微软雅黑" panose="020B0503020204020204" charset="-122"/>
            </a:endParaRPr>
          </a:p>
        </p:txBody>
      </p:sp>
      <p:grpSp>
        <p:nvGrpSpPr>
          <p:cNvPr id="9" name="组合 8"/>
          <p:cNvGrpSpPr/>
          <p:nvPr/>
        </p:nvGrpSpPr>
        <p:grpSpPr>
          <a:xfrm>
            <a:off x="4343998" y="2156086"/>
            <a:ext cx="7608572" cy="1725250"/>
            <a:chOff x="7779224" y="2423307"/>
            <a:chExt cx="3889612" cy="1405719"/>
          </a:xfrm>
        </p:grpSpPr>
        <p:cxnSp>
          <p:nvCxnSpPr>
            <p:cNvPr id="6" name="直接连接符 5"/>
            <p:cNvCxnSpPr/>
            <p:nvPr/>
          </p:nvCxnSpPr>
          <p:spPr>
            <a:xfrm>
              <a:off x="7779224" y="2423307"/>
              <a:ext cx="38896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779224" y="3829026"/>
              <a:ext cx="38896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5298647" y="3174140"/>
            <a:ext cx="6629828"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rPr>
              <a:t>运营准备 </a:t>
            </a:r>
            <a:r>
              <a:rPr kumimoji="0" lang="en-US" altLang="zh-CN" sz="1900" b="0" i="0" u="none" strike="noStrike" kern="120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 </a:t>
            </a:r>
            <a:r>
              <a:rPr lang="zh-CN" altLang="en-US" sz="1900" kern="0" dirty="0" smtClean="0">
                <a:solidFill>
                  <a:prstClr val="white">
                    <a:lumMod val="65000"/>
                  </a:prstClr>
                </a:solidFill>
                <a:latin typeface="微软雅黑" panose="020B0503020204020204" charset="-122"/>
                <a:ea typeface="微软雅黑" panose="020B0503020204020204" charset="-122"/>
              </a:rPr>
              <a:t>运营策划</a:t>
            </a:r>
            <a:r>
              <a:rPr kumimoji="0" lang="zh-CN" altLang="en-US" sz="1900" b="0" i="0" u="none" strike="noStrike" kern="120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 </a:t>
            </a:r>
            <a:r>
              <a:rPr kumimoji="0" lang="en-US" altLang="zh-CN" sz="19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t>
            </a:r>
            <a:r>
              <a:rPr lang="zh-CN" altLang="en-US" sz="1900" kern="0" dirty="0" smtClean="0">
                <a:solidFill>
                  <a:prstClr val="white">
                    <a:lumMod val="65000"/>
                  </a:prstClr>
                </a:solidFill>
                <a:latin typeface="微软雅黑" panose="020B0503020204020204" charset="-122"/>
                <a:ea typeface="微软雅黑" panose="020B0503020204020204" charset="-122"/>
              </a:rPr>
              <a:t>服务运营</a:t>
            </a:r>
            <a:r>
              <a:rPr kumimoji="0" lang="zh-CN" altLang="en-US" sz="1900" b="0" i="0" u="none" strike="noStrike" kern="120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 </a:t>
            </a:r>
            <a:r>
              <a:rPr kumimoji="0" lang="en-US" altLang="zh-CN" sz="1900" b="0" i="0" u="none" strike="noStrike" kern="1200" cap="none" spc="0" normalizeH="0" baseline="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a:t>
            </a:r>
            <a:r>
              <a:rPr kumimoji="0" lang="en-US" altLang="zh-CN" sz="1900" b="0" i="0" u="none" strike="noStrike" kern="1200" cap="none" spc="0" normalizeH="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 </a:t>
            </a:r>
            <a:r>
              <a:rPr kumimoji="0" lang="zh-CN" altLang="en-US" sz="1900" b="0" i="0" u="none" strike="noStrike" kern="1200" cap="none" spc="0" normalizeH="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微博推广 </a:t>
            </a:r>
            <a:r>
              <a:rPr kumimoji="0" lang="en-US" altLang="zh-CN" sz="1900" b="0" i="0" u="none" strike="noStrike" kern="1200" cap="none" spc="0" normalizeH="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 </a:t>
            </a:r>
            <a:r>
              <a:rPr kumimoji="0" lang="zh-CN" altLang="en-US" sz="1900" b="0" i="0" u="none" strike="noStrike" kern="1200" cap="none" spc="0" normalizeH="0" noProof="0" dirty="0" smtClean="0">
                <a:ln>
                  <a:noFill/>
                </a:ln>
                <a:solidFill>
                  <a:prstClr val="white">
                    <a:lumMod val="65000"/>
                  </a:prstClr>
                </a:solidFill>
                <a:effectLst/>
                <a:uLnTx/>
                <a:uFillTx/>
                <a:latin typeface="微软雅黑" panose="020B0503020204020204" charset="-122"/>
                <a:ea typeface="微软雅黑" panose="020B0503020204020204" charset="-122"/>
                <a:cs typeface="+mn-cs"/>
              </a:rPr>
              <a:t>微博活动</a:t>
            </a:r>
            <a:endParaRPr kumimoji="0" lang="zh-CN" altLang="en-US" sz="19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为企业官方微博加上好关注</a:t>
            </a:r>
            <a:endParaRPr lang="zh-CN" altLang="en-US" sz="3200" b="1" dirty="0">
              <a:solidFill>
                <a:schemeClr val="bg1"/>
              </a:solidFill>
            </a:endParaRPr>
          </a:p>
        </p:txBody>
      </p:sp>
      <p:pic>
        <p:nvPicPr>
          <p:cNvPr id="16" name="图片 15"/>
          <p:cNvPicPr/>
          <p:nvPr/>
        </p:nvPicPr>
        <p:blipFill rotWithShape="1">
          <a:blip r:embed="rId1">
            <a:extLst>
              <a:ext uri="{28A0092B-C50C-407E-A947-70E740481C1C}">
                <a14:useLocalDpi xmlns:a14="http://schemas.microsoft.com/office/drawing/2010/main" val="0"/>
              </a:ext>
            </a:extLst>
          </a:blip>
          <a:srcRect l="723"/>
          <a:stretch>
            <a:fillRect/>
          </a:stretch>
        </p:blipFill>
        <p:spPr bwMode="auto">
          <a:xfrm>
            <a:off x="2958109" y="1634329"/>
            <a:ext cx="6275781" cy="3948430"/>
          </a:xfrm>
          <a:prstGeom prst="rect">
            <a:avLst/>
          </a:prstGeom>
          <a:ln>
            <a:noFill/>
          </a:ln>
        </p:spPr>
      </p:pic>
      <p:sp>
        <p:nvSpPr>
          <p:cNvPr id="8" name="矩形 7"/>
          <p:cNvSpPr/>
          <p:nvPr/>
        </p:nvSpPr>
        <p:spPr>
          <a:xfrm>
            <a:off x="2468880" y="5941814"/>
            <a:ext cx="8138160" cy="369332"/>
          </a:xfrm>
          <a:prstGeom prst="rect">
            <a:avLst/>
          </a:prstGeom>
        </p:spPr>
        <p:txBody>
          <a:bodyPr wrap="square">
            <a:spAutoFit/>
          </a:bodyPr>
          <a:lstStyle/>
          <a:p>
            <a:r>
              <a:rPr lang="en-US" altLang="zh-CN" dirty="0">
                <a:solidFill>
                  <a:schemeClr val="bg1"/>
                </a:solidFill>
              </a:rPr>
              <a:t>@</a:t>
            </a:r>
            <a:r>
              <a:rPr lang="zh-CN" altLang="en-US" dirty="0">
                <a:solidFill>
                  <a:schemeClr val="bg1"/>
                </a:solidFill>
              </a:rPr>
              <a:t>企业微博</a:t>
            </a:r>
            <a:r>
              <a:rPr lang="zh-CN" altLang="en-US" dirty="0" smtClean="0">
                <a:solidFill>
                  <a:schemeClr val="bg1"/>
                </a:solidFill>
              </a:rPr>
              <a:t>助理，</a:t>
            </a:r>
            <a:r>
              <a:rPr lang="zh-CN" altLang="en-US" dirty="0">
                <a:solidFill>
                  <a:schemeClr val="bg1"/>
                </a:solidFill>
              </a:rPr>
              <a:t>定位介绍企业运营方法，分享新浪微博相关数据和案例</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14083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策划企业微博栏目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2936805" y="2311089"/>
            <a:ext cx="1005403" cy="1862048"/>
          </a:xfrm>
          <a:prstGeom prst="rect">
            <a:avLst/>
          </a:prstGeom>
          <a:noFill/>
        </p:spPr>
        <p:txBody>
          <a:bodyPr wrap="none" rtlCol="0">
            <a:spAutoFit/>
          </a:bodyPr>
          <a:lstStyle/>
          <a:p>
            <a:r>
              <a:rPr lang="en-US" altLang="zh-CN" sz="11500" dirty="0" smtClean="0">
                <a:solidFill>
                  <a:schemeClr val="bg1"/>
                </a:solidFill>
              </a:rPr>
              <a:t>6</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en-US" altLang="zh-CN" sz="3200" b="1" dirty="0">
                <a:solidFill>
                  <a:schemeClr val="bg1"/>
                </a:solidFill>
              </a:rPr>
              <a:t>@</a:t>
            </a:r>
            <a:r>
              <a:rPr lang="zh-CN" altLang="en-US" sz="3200" b="1" dirty="0">
                <a:solidFill>
                  <a:schemeClr val="bg1"/>
                </a:solidFill>
              </a:rPr>
              <a:t>武汉大学官方微博 栏目</a:t>
            </a:r>
            <a:endParaRPr lang="zh-CN" altLang="en-US" sz="3200" b="1" dirty="0">
              <a:solidFill>
                <a:schemeClr val="bg1"/>
              </a:solidFill>
            </a:endParaRPr>
          </a:p>
        </p:txBody>
      </p:sp>
      <p:grpSp>
        <p:nvGrpSpPr>
          <p:cNvPr id="9" name="组合 8"/>
          <p:cNvGrpSpPr/>
          <p:nvPr/>
        </p:nvGrpSpPr>
        <p:grpSpPr>
          <a:xfrm>
            <a:off x="676142" y="2553206"/>
            <a:ext cx="11033105" cy="2384554"/>
            <a:chOff x="676142" y="2553206"/>
            <a:chExt cx="11033105" cy="2384554"/>
          </a:xfrm>
        </p:grpSpPr>
        <p:sp>
          <p:nvSpPr>
            <p:cNvPr id="7" name="矩形 6"/>
            <p:cNvSpPr/>
            <p:nvPr/>
          </p:nvSpPr>
          <p:spPr>
            <a:xfrm>
              <a:off x="676142" y="2553206"/>
              <a:ext cx="11033105" cy="2252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76142" y="2553206"/>
              <a:ext cx="11033105" cy="2384554"/>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smtClean="0">
                <a:solidFill>
                  <a:schemeClr val="bg1"/>
                </a:solidFill>
              </a:rPr>
              <a:t>转发</a:t>
            </a:r>
            <a:r>
              <a:rPr lang="zh-CN" altLang="en-US" sz="3200" b="1" dirty="0">
                <a:solidFill>
                  <a:schemeClr val="bg1"/>
                </a:solidFill>
              </a:rPr>
              <a:t>或</a:t>
            </a:r>
            <a:r>
              <a:rPr lang="en-US" altLang="zh-CN" sz="3200" b="1" dirty="0">
                <a:solidFill>
                  <a:schemeClr val="bg1"/>
                </a:solidFill>
              </a:rPr>
              <a:t>@ </a:t>
            </a:r>
            <a:r>
              <a:rPr lang="zh-CN" altLang="en-US" sz="3200" b="1" dirty="0">
                <a:solidFill>
                  <a:schemeClr val="bg1"/>
                </a:solidFill>
              </a:rPr>
              <a:t>内部账户矩阵发布的优秀微博</a:t>
            </a:r>
            <a:endParaRPr lang="zh-CN" altLang="en-US" sz="3200" b="1" dirty="0">
              <a:solidFill>
                <a:schemeClr val="bg1"/>
              </a:solidFill>
            </a:endParaRPr>
          </a:p>
        </p:txBody>
      </p:sp>
      <p:pic>
        <p:nvPicPr>
          <p:cNvPr id="8" name="图片 7"/>
          <p:cNvPicPr/>
          <p:nvPr/>
        </p:nvPicPr>
        <p:blipFill>
          <a:blip r:embed="rId1"/>
          <a:stretch>
            <a:fillRect/>
          </a:stretch>
        </p:blipFill>
        <p:spPr>
          <a:xfrm>
            <a:off x="698863" y="2323835"/>
            <a:ext cx="5397137" cy="3750575"/>
          </a:xfrm>
          <a:prstGeom prst="rect">
            <a:avLst/>
          </a:prstGeom>
        </p:spPr>
      </p:pic>
      <p:pic>
        <p:nvPicPr>
          <p:cNvPr id="10" name="图片 9"/>
          <p:cNvPicPr/>
          <p:nvPr/>
        </p:nvPicPr>
        <p:blipFill>
          <a:blip r:embed="rId2"/>
          <a:stretch>
            <a:fillRect/>
          </a:stretch>
        </p:blipFill>
        <p:spPr>
          <a:xfrm>
            <a:off x="7071361" y="2323835"/>
            <a:ext cx="3377307" cy="3750575"/>
          </a:xfrm>
          <a:prstGeom prst="rect">
            <a:avLst/>
          </a:prstGeom>
        </p:spPr>
      </p:pic>
      <p:sp>
        <p:nvSpPr>
          <p:cNvPr id="12" name="矩形 11"/>
          <p:cNvSpPr/>
          <p:nvPr/>
        </p:nvSpPr>
        <p:spPr>
          <a:xfrm>
            <a:off x="4928052" y="1522555"/>
            <a:ext cx="2335896" cy="369332"/>
          </a:xfrm>
          <a:prstGeom prst="rect">
            <a:avLst/>
          </a:prstGeom>
        </p:spPr>
        <p:txBody>
          <a:bodyPr wrap="none">
            <a:spAutoFit/>
          </a:bodyPr>
          <a:lstStyle/>
          <a:p>
            <a:r>
              <a:rPr lang="en-US" altLang="zh-CN" dirty="0">
                <a:solidFill>
                  <a:schemeClr val="bg1"/>
                </a:solidFill>
              </a:rPr>
              <a:t>@</a:t>
            </a:r>
            <a:r>
              <a:rPr lang="zh-CN" altLang="en-US" dirty="0">
                <a:solidFill>
                  <a:schemeClr val="bg1"/>
                </a:solidFill>
              </a:rPr>
              <a:t>华中科技大学 微博</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73011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征集企业官方微博栏目内容</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7</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99111" y="1840468"/>
            <a:ext cx="3456909" cy="1588532"/>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552963" y="1840468"/>
            <a:ext cx="3456909" cy="1588532"/>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552963" y="4454882"/>
            <a:ext cx="3456909" cy="1588532"/>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2C2C"/>
              </a:solidFill>
            </a:endParaRPr>
          </a:p>
        </p:txBody>
      </p:sp>
      <p:sp>
        <p:nvSpPr>
          <p:cNvPr id="15" name="矩形 14"/>
          <p:cNvSpPr/>
          <p:nvPr/>
        </p:nvSpPr>
        <p:spPr>
          <a:xfrm>
            <a:off x="1514389" y="4454882"/>
            <a:ext cx="3456909" cy="1588532"/>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2C2C"/>
              </a:solidFill>
            </a:endParaRPr>
          </a:p>
        </p:txBody>
      </p:sp>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征集企业官方微博栏目内容</a:t>
            </a:r>
            <a:endParaRPr lang="zh-CN" altLang="en-US" sz="3200" b="1" dirty="0">
              <a:solidFill>
                <a:schemeClr val="bg1"/>
              </a:solidFill>
            </a:endParaRPr>
          </a:p>
        </p:txBody>
      </p:sp>
      <p:sp>
        <p:nvSpPr>
          <p:cNvPr id="5" name="矩形 4"/>
          <p:cNvSpPr/>
          <p:nvPr/>
        </p:nvSpPr>
        <p:spPr>
          <a:xfrm>
            <a:off x="2189916" y="2450068"/>
            <a:ext cx="2100255" cy="369332"/>
          </a:xfrm>
          <a:prstGeom prst="rect">
            <a:avLst/>
          </a:prstGeom>
        </p:spPr>
        <p:txBody>
          <a:bodyPr wrap="none">
            <a:spAutoFit/>
          </a:bodyPr>
          <a:lstStyle/>
          <a:p>
            <a:r>
              <a:rPr lang="zh-CN" altLang="en-US" dirty="0">
                <a:solidFill>
                  <a:srgbClr val="2C2C2C"/>
                </a:solidFill>
              </a:rPr>
              <a:t>媒体新闻报道推荐 </a:t>
            </a:r>
            <a:endParaRPr lang="zh-CN" altLang="en-US" dirty="0">
              <a:solidFill>
                <a:srgbClr val="2C2C2C"/>
              </a:solidFill>
            </a:endParaRPr>
          </a:p>
        </p:txBody>
      </p:sp>
      <p:sp>
        <p:nvSpPr>
          <p:cNvPr id="6" name="矩形 5"/>
          <p:cNvSpPr/>
          <p:nvPr/>
        </p:nvSpPr>
        <p:spPr>
          <a:xfrm>
            <a:off x="8332891" y="2450068"/>
            <a:ext cx="2100255" cy="369332"/>
          </a:xfrm>
          <a:prstGeom prst="rect">
            <a:avLst/>
          </a:prstGeom>
        </p:spPr>
        <p:txBody>
          <a:bodyPr wrap="none">
            <a:spAutoFit/>
          </a:bodyPr>
          <a:lstStyle/>
          <a:p>
            <a:r>
              <a:rPr lang="zh-CN" altLang="en-US" dirty="0">
                <a:solidFill>
                  <a:srgbClr val="2C2C2C"/>
                </a:solidFill>
              </a:rPr>
              <a:t>组织内部新闻事件 </a:t>
            </a:r>
            <a:endParaRPr lang="zh-CN" altLang="en-US" dirty="0">
              <a:solidFill>
                <a:srgbClr val="2C2C2C"/>
              </a:solidFill>
            </a:endParaRPr>
          </a:p>
        </p:txBody>
      </p:sp>
      <p:sp>
        <p:nvSpPr>
          <p:cNvPr id="8" name="矩形 7"/>
          <p:cNvSpPr/>
          <p:nvPr/>
        </p:nvSpPr>
        <p:spPr>
          <a:xfrm>
            <a:off x="1747832" y="5064482"/>
            <a:ext cx="2959465" cy="646331"/>
          </a:xfrm>
          <a:prstGeom prst="rect">
            <a:avLst/>
          </a:prstGeom>
        </p:spPr>
        <p:txBody>
          <a:bodyPr wrap="none">
            <a:spAutoFit/>
          </a:bodyPr>
          <a:lstStyle/>
          <a:p>
            <a:pPr algn="ctr"/>
            <a:r>
              <a:rPr lang="zh-CN" altLang="en-US" dirty="0">
                <a:solidFill>
                  <a:srgbClr val="2C2C2C"/>
                </a:solidFill>
              </a:rPr>
              <a:t>转发或@内部账户矩阵</a:t>
            </a:r>
            <a:r>
              <a:rPr lang="zh-CN" altLang="en-US" dirty="0" smtClean="0">
                <a:solidFill>
                  <a:srgbClr val="2C2C2C"/>
                </a:solidFill>
              </a:rPr>
              <a:t>发布</a:t>
            </a:r>
            <a:endParaRPr lang="en-US" altLang="zh-CN" dirty="0" smtClean="0">
              <a:solidFill>
                <a:srgbClr val="2C2C2C"/>
              </a:solidFill>
            </a:endParaRPr>
          </a:p>
          <a:p>
            <a:pPr algn="ctr"/>
            <a:r>
              <a:rPr lang="zh-CN" altLang="en-US" dirty="0" smtClean="0">
                <a:solidFill>
                  <a:srgbClr val="2C2C2C"/>
                </a:solidFill>
              </a:rPr>
              <a:t>优秀</a:t>
            </a:r>
            <a:r>
              <a:rPr lang="zh-CN" altLang="en-US" dirty="0">
                <a:solidFill>
                  <a:srgbClr val="2C2C2C"/>
                </a:solidFill>
              </a:rPr>
              <a:t>微博</a:t>
            </a:r>
            <a:endParaRPr lang="zh-CN" altLang="en-US" dirty="0">
              <a:solidFill>
                <a:srgbClr val="2C2C2C"/>
              </a:solidFill>
            </a:endParaRPr>
          </a:p>
        </p:txBody>
      </p:sp>
      <p:sp>
        <p:nvSpPr>
          <p:cNvPr id="10" name="矩形 9"/>
          <p:cNvSpPr/>
          <p:nvPr/>
        </p:nvSpPr>
        <p:spPr>
          <a:xfrm>
            <a:off x="8217803" y="5069284"/>
            <a:ext cx="2492990" cy="369332"/>
          </a:xfrm>
          <a:prstGeom prst="rect">
            <a:avLst/>
          </a:prstGeom>
        </p:spPr>
        <p:txBody>
          <a:bodyPr wrap="none">
            <a:spAutoFit/>
          </a:bodyPr>
          <a:lstStyle/>
          <a:p>
            <a:r>
              <a:rPr lang="zh-CN" altLang="en-US" dirty="0">
                <a:solidFill>
                  <a:srgbClr val="2C2C2C"/>
                </a:solidFill>
              </a:rPr>
              <a:t>转发关注粉丝优秀微博</a:t>
            </a:r>
            <a:endParaRPr lang="zh-CN" altLang="en-US" dirty="0">
              <a:solidFill>
                <a:srgbClr val="2C2C2C"/>
              </a:solidFill>
            </a:endParaRPr>
          </a:p>
        </p:txBody>
      </p:sp>
      <p:sp>
        <p:nvSpPr>
          <p:cNvPr id="16" name="文本框 15"/>
          <p:cNvSpPr txBox="1"/>
          <p:nvPr/>
        </p:nvSpPr>
        <p:spPr>
          <a:xfrm>
            <a:off x="2981342" y="1885657"/>
            <a:ext cx="492443" cy="461665"/>
          </a:xfrm>
          <a:prstGeom prst="rect">
            <a:avLst/>
          </a:prstGeom>
          <a:noFill/>
        </p:spPr>
        <p:txBody>
          <a:bodyPr wrap="none" rtlCol="0">
            <a:spAutoFit/>
          </a:bodyPr>
          <a:lstStyle/>
          <a:p>
            <a:r>
              <a:rPr lang="zh-CN" altLang="en-US" sz="2400" dirty="0" smtClean="0"/>
              <a:t>①</a:t>
            </a:r>
            <a:endParaRPr lang="zh-CN" altLang="en-US" sz="2400" dirty="0"/>
          </a:p>
        </p:txBody>
      </p:sp>
      <p:sp>
        <p:nvSpPr>
          <p:cNvPr id="17" name="文本框 16"/>
          <p:cNvSpPr txBox="1"/>
          <p:nvPr/>
        </p:nvSpPr>
        <p:spPr>
          <a:xfrm>
            <a:off x="9136796" y="1885657"/>
            <a:ext cx="492443" cy="461665"/>
          </a:xfrm>
          <a:prstGeom prst="rect">
            <a:avLst/>
          </a:prstGeom>
          <a:noFill/>
        </p:spPr>
        <p:txBody>
          <a:bodyPr wrap="none" rtlCol="0">
            <a:spAutoFit/>
          </a:bodyPr>
          <a:lstStyle/>
          <a:p>
            <a:r>
              <a:rPr lang="zh-CN" altLang="en-US" sz="2400" dirty="0" smtClean="0"/>
              <a:t>②</a:t>
            </a:r>
            <a:endParaRPr lang="zh-CN" altLang="en-US" sz="2400" dirty="0"/>
          </a:p>
        </p:txBody>
      </p:sp>
      <p:sp>
        <p:nvSpPr>
          <p:cNvPr id="18" name="文本框 17"/>
          <p:cNvSpPr txBox="1"/>
          <p:nvPr/>
        </p:nvSpPr>
        <p:spPr>
          <a:xfrm>
            <a:off x="9136796" y="4506044"/>
            <a:ext cx="492443" cy="461665"/>
          </a:xfrm>
          <a:prstGeom prst="rect">
            <a:avLst/>
          </a:prstGeom>
          <a:noFill/>
        </p:spPr>
        <p:txBody>
          <a:bodyPr wrap="none" rtlCol="0">
            <a:spAutoFit/>
          </a:bodyPr>
          <a:lstStyle/>
          <a:p>
            <a:r>
              <a:rPr lang="zh-CN" altLang="en-US" sz="2400" dirty="0"/>
              <a:t>④</a:t>
            </a:r>
            <a:endParaRPr lang="zh-CN" altLang="en-US" sz="2400" dirty="0"/>
          </a:p>
        </p:txBody>
      </p:sp>
      <p:sp>
        <p:nvSpPr>
          <p:cNvPr id="19" name="文本框 18"/>
          <p:cNvSpPr txBox="1"/>
          <p:nvPr/>
        </p:nvSpPr>
        <p:spPr>
          <a:xfrm>
            <a:off x="2981341" y="4506044"/>
            <a:ext cx="492443" cy="461665"/>
          </a:xfrm>
          <a:prstGeom prst="rect">
            <a:avLst/>
          </a:prstGeom>
          <a:noFill/>
        </p:spPr>
        <p:txBody>
          <a:bodyPr wrap="none" rtlCol="0">
            <a:spAutoFit/>
          </a:bodyPr>
          <a:lstStyle/>
          <a:p>
            <a:r>
              <a:rPr lang="zh-CN" altLang="en-US" sz="2400" dirty="0" smtClean="0"/>
              <a:t>③</a:t>
            </a:r>
            <a:endParaRPr lang="zh-CN"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31355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优化企业微博发布节奏</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8</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 企业微博发布节奏 </a:t>
            </a:r>
            <a:endParaRPr lang="zh-CN" altLang="en-US" sz="3200" b="1" dirty="0">
              <a:solidFill>
                <a:schemeClr val="bg1"/>
              </a:solidFill>
            </a:endParaRPr>
          </a:p>
        </p:txBody>
      </p:sp>
      <p:pic>
        <p:nvPicPr>
          <p:cNvPr id="20" name="图片 19"/>
          <p:cNvPicPr/>
          <p:nvPr/>
        </p:nvPicPr>
        <p:blipFill>
          <a:blip r:embed="rId1">
            <a:extLst>
              <a:ext uri="{28A0092B-C50C-407E-A947-70E740481C1C}">
                <a14:useLocalDpi xmlns:a14="http://schemas.microsoft.com/office/drawing/2010/main" val="0"/>
              </a:ext>
            </a:extLst>
          </a:blip>
          <a:stretch>
            <a:fillRect/>
          </a:stretch>
        </p:blipFill>
        <p:spPr>
          <a:xfrm>
            <a:off x="1718658" y="2238692"/>
            <a:ext cx="8754683" cy="297338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a:stretch>
            <a:fillRect/>
          </a:stretch>
        </p:blipFill>
        <p:spPr>
          <a:xfrm>
            <a:off x="5199810" y="48192"/>
            <a:ext cx="1792379" cy="1182727"/>
          </a:xfrm>
          <a:prstGeom prst="rect">
            <a:avLst/>
          </a:prstGeom>
        </p:spPr>
      </p:pic>
      <p:sp>
        <p:nvSpPr>
          <p:cNvPr id="19" name="矩形 18"/>
          <p:cNvSpPr/>
          <p:nvPr/>
        </p:nvSpPr>
        <p:spPr>
          <a:xfrm>
            <a:off x="1967764" y="3556891"/>
            <a:ext cx="8913596" cy="830997"/>
          </a:xfrm>
          <a:prstGeom prst="rect">
            <a:avLst/>
          </a:prstGeom>
        </p:spPr>
        <p:txBody>
          <a:bodyPr wrap="square">
            <a:spAutoFit/>
          </a:bodyPr>
          <a:lstStyle/>
          <a:p>
            <a:r>
              <a:rPr lang="zh-CN" altLang="en-US" sz="2400" dirty="0">
                <a:solidFill>
                  <a:schemeClr val="bg1"/>
                </a:solidFill>
              </a:rPr>
              <a:t>参考本章讲述的内容，为你的学校官方微博做一个微博运营整体 策划。 </a:t>
            </a:r>
            <a:endParaRPr lang="zh-CN" altLang="en-US" sz="2400" dirty="0">
              <a:solidFill>
                <a:schemeClr val="bg1"/>
              </a:solidFill>
            </a:endParaRPr>
          </a:p>
        </p:txBody>
      </p:sp>
      <p:grpSp>
        <p:nvGrpSpPr>
          <p:cNvPr id="2" name="组合 1"/>
          <p:cNvGrpSpPr/>
          <p:nvPr/>
        </p:nvGrpSpPr>
        <p:grpSpPr>
          <a:xfrm>
            <a:off x="961123" y="2258589"/>
            <a:ext cx="10269754" cy="2679171"/>
            <a:chOff x="961123" y="2116349"/>
            <a:chExt cx="10269754" cy="3786739"/>
          </a:xfrm>
        </p:grpSpPr>
        <p:sp>
          <p:nvSpPr>
            <p:cNvPr id="26" name="矩形 25"/>
            <p:cNvSpPr/>
            <p:nvPr/>
          </p:nvSpPr>
          <p:spPr>
            <a:xfrm>
              <a:off x="961123" y="2485391"/>
              <a:ext cx="10269754" cy="341769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61927" y="2116349"/>
              <a:ext cx="1468144" cy="853160"/>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70" y="1955557"/>
            <a:ext cx="1092058" cy="109205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20784" y="3084486"/>
            <a:ext cx="575043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企业微博服务运营 </a:t>
            </a:r>
            <a:endParaRPr kumimoji="0" lang="zh-CN" altLang="en-US" sz="3600" b="1" i="0" u="none" strike="noStrike" kern="0" cap="none" spc="0" normalizeH="0" baseline="0" noProof="0" dirty="0">
              <a:ln>
                <a:noFill/>
              </a:ln>
              <a:solidFill>
                <a:srgbClr val="FFD23C"/>
              </a:solidFill>
              <a:effectLst/>
              <a:uLnTx/>
              <a:uFillTx/>
              <a:latin typeface="+mn-ea"/>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p:nvPr/>
          </p:nvSpPr>
          <p:spPr>
            <a:xfrm>
              <a:off x="1982449" y="1547734"/>
              <a:ext cx="951876" cy="951876"/>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2C2C2C"/>
                  </a:solidFill>
                  <a:effectLst/>
                  <a:uLnTx/>
                  <a:uFillTx/>
                  <a:latin typeface="微软雅黑 Light" panose="020B0502040204020203" pitchFamily="34" charset="-122"/>
                  <a:ea typeface="微软雅黑 Light" panose="020B0502040204020203" pitchFamily="34" charset="-122"/>
                </a:rPr>
                <a:t>3</a:t>
              </a:r>
              <a:endParaRPr kumimoji="0" lang="zh-CN" altLang="en-US" sz="3200" b="0" i="0" u="none" strike="noStrike" kern="0" cap="none" spc="0" normalizeH="0" baseline="0" noProof="0" dirty="0">
                <a:ln>
                  <a:noFill/>
                </a:ln>
                <a:solidFill>
                  <a:srgbClr val="2C2C2C"/>
                </a:solidFill>
                <a:effectLst/>
                <a:uLnTx/>
                <a:uFillTx/>
                <a:latin typeface="微软雅黑 Light" panose="020B0502040204020203" pitchFamily="34" charset="-122"/>
                <a:ea typeface="微软雅黑 Light" panose="020B0502040204020203" pitchFamily="34"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220784" y="3084486"/>
            <a:ext cx="575043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企业微博运营准备 </a:t>
            </a:r>
            <a:endParaRPr kumimoji="0" lang="zh-CN" altLang="en-US" sz="3600" b="1" i="0" u="none" strike="noStrike" kern="0" cap="none" spc="0" normalizeH="0" baseline="0" noProof="0" dirty="0">
              <a:ln>
                <a:noFill/>
              </a:ln>
              <a:solidFill>
                <a:srgbClr val="FFD23C"/>
              </a:solidFill>
              <a:effectLst/>
              <a:uLnTx/>
              <a:uFillTx/>
              <a:latin typeface="+mn-ea"/>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p:nvPr/>
          </p:nvSpPr>
          <p:spPr>
            <a:xfrm>
              <a:off x="1982449" y="1547734"/>
              <a:ext cx="951876" cy="951876"/>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2C2C2C"/>
                  </a:solidFill>
                  <a:effectLst/>
                  <a:uLnTx/>
                  <a:uFillTx/>
                  <a:latin typeface="微软雅黑 Light" panose="020B0502040204020203" pitchFamily="34" charset="-122"/>
                  <a:ea typeface="微软雅黑 Light" panose="020B0502040204020203" pitchFamily="34" charset="-122"/>
                </a:rPr>
                <a:t>1</a:t>
              </a:r>
              <a:endParaRPr kumimoji="0" lang="zh-CN" altLang="en-US" sz="3200" b="0" i="0" u="none" strike="noStrike" kern="0" cap="none" spc="0" normalizeH="0" baseline="0" noProof="0" dirty="0">
                <a:ln>
                  <a:noFill/>
                </a:ln>
                <a:solidFill>
                  <a:srgbClr val="2C2C2C"/>
                </a:solidFill>
                <a:effectLst/>
                <a:uLnTx/>
                <a:uFillTx/>
                <a:latin typeface="微软雅黑 Light" panose="020B0502040204020203" pitchFamily="34" charset="-122"/>
                <a:ea typeface="微软雅黑 Light" panose="020B0502040204020203" pitchFamily="34" charset="-122"/>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31355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通过微博推广企业品牌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752129" cy="1862048"/>
          </a:xfrm>
          <a:prstGeom prst="rect">
            <a:avLst/>
          </a:prstGeom>
          <a:noFill/>
        </p:spPr>
        <p:txBody>
          <a:bodyPr wrap="none" rtlCol="0">
            <a:spAutoFit/>
          </a:bodyPr>
          <a:lstStyle/>
          <a:p>
            <a:r>
              <a:rPr lang="en-US" altLang="zh-CN" sz="11500" dirty="0" smtClean="0">
                <a:solidFill>
                  <a:schemeClr val="bg1"/>
                </a:solidFill>
              </a:rPr>
              <a:t>1</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人工发布 </a:t>
            </a:r>
            <a:endParaRPr lang="zh-CN" altLang="en-US" sz="3200" b="1" dirty="0">
              <a:solidFill>
                <a:schemeClr val="bg1"/>
              </a:solidFill>
            </a:endParaRPr>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2720022" y="1545907"/>
            <a:ext cx="6751955" cy="469125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专业分享</a:t>
            </a:r>
            <a:endParaRPr lang="zh-CN" altLang="en-US" sz="3200" b="1" dirty="0">
              <a:solidFill>
                <a:schemeClr val="bg1"/>
              </a:solidFill>
            </a:endParaRPr>
          </a:p>
        </p:txBody>
      </p:sp>
      <p:pic>
        <p:nvPicPr>
          <p:cNvPr id="6" name="图片 5"/>
          <p:cNvPicPr/>
          <p:nvPr/>
        </p:nvPicPr>
        <p:blipFill>
          <a:blip r:embed="rId1">
            <a:extLst>
              <a:ext uri="{28A0092B-C50C-407E-A947-70E740481C1C}">
                <a14:useLocalDpi xmlns:a14="http://schemas.microsoft.com/office/drawing/2010/main" val="0"/>
              </a:ext>
            </a:extLst>
          </a:blip>
          <a:stretch>
            <a:fillRect/>
          </a:stretch>
        </p:blipFill>
        <p:spPr>
          <a:xfrm>
            <a:off x="2735888" y="1685924"/>
            <a:ext cx="6720224" cy="410527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注重品位</a:t>
            </a:r>
            <a:endParaRPr lang="zh-CN" altLang="en-US" sz="3200" b="1" dirty="0">
              <a:solidFill>
                <a:schemeClr val="bg1"/>
              </a:solidFill>
            </a:endParaRPr>
          </a:p>
        </p:txBody>
      </p:sp>
      <p:graphicFrame>
        <p:nvGraphicFramePr>
          <p:cNvPr id="2" name="表格 1"/>
          <p:cNvGraphicFramePr>
            <a:graphicFrameLocks noGrp="1"/>
          </p:cNvGraphicFramePr>
          <p:nvPr/>
        </p:nvGraphicFramePr>
        <p:xfrm>
          <a:off x="1069907" y="1725294"/>
          <a:ext cx="10052184" cy="4838066"/>
        </p:xfrm>
        <a:graphic>
          <a:graphicData uri="http://schemas.openxmlformats.org/drawingml/2006/table">
            <a:tbl>
              <a:tblPr firstRow="1" bandRow="1">
                <a:tableStyleId>{5C22544A-7EE6-4342-B048-85BDC9FD1C3A}</a:tableStyleId>
              </a:tblPr>
              <a:tblGrid>
                <a:gridCol w="2262384"/>
                <a:gridCol w="7789800"/>
              </a:tblGrid>
              <a:tr h="333843">
                <a:tc>
                  <a:txBody>
                    <a:bodyPr/>
                    <a:lstStyle/>
                    <a:p>
                      <a:pPr algn="ctr">
                        <a:lnSpc>
                          <a:spcPct val="150000"/>
                        </a:lnSpc>
                        <a:spcAft>
                          <a:spcPts val="0"/>
                        </a:spcAft>
                      </a:pPr>
                      <a:r>
                        <a:rPr lang="zh-CN" sz="1200" b="1" kern="100" dirty="0">
                          <a:solidFill>
                            <a:schemeClr val="bg1"/>
                          </a:solidFill>
                          <a:effectLst/>
                          <a:latin typeface="+mj-ea"/>
                          <a:ea typeface="+mj-ea"/>
                        </a:rPr>
                        <a:t>话题定位</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c>
                  <a:txBody>
                    <a:bodyPr/>
                    <a:lstStyle/>
                    <a:p>
                      <a:pPr algn="ctr">
                        <a:lnSpc>
                          <a:spcPct val="150000"/>
                        </a:lnSpc>
                        <a:spcAft>
                          <a:spcPts val="0"/>
                        </a:spcAft>
                      </a:pPr>
                      <a:r>
                        <a:rPr lang="zh-CN" sz="1200" b="1" kern="100">
                          <a:solidFill>
                            <a:schemeClr val="bg1"/>
                          </a:solidFill>
                          <a:effectLst/>
                          <a:latin typeface="+mj-ea"/>
                          <a:ea typeface="+mj-ea"/>
                        </a:rPr>
                        <a:t>微博案例</a:t>
                      </a:r>
                      <a:endParaRPr lang="zh-CN" sz="1200" b="1" kern="100">
                        <a:solidFill>
                          <a:schemeClr val="bg1"/>
                        </a:solidFill>
                        <a:effectLst/>
                        <a:latin typeface="+mj-ea"/>
                        <a:ea typeface="+mj-ea"/>
                        <a:cs typeface="Times New Roman" panose="02020603050405020304" pitchFamily="18" charset="0"/>
                      </a:endParaRPr>
                    </a:p>
                  </a:txBody>
                  <a:tcPr marL="82264" marR="82264" marT="43720" marB="43720" anchor="ctr">
                    <a:noFill/>
                  </a:tcPr>
                </a:tc>
              </a:tr>
              <a:tr h="1052255">
                <a:tc>
                  <a:txBody>
                    <a:bodyPr/>
                    <a:lstStyle/>
                    <a:p>
                      <a:pPr algn="ctr">
                        <a:lnSpc>
                          <a:spcPct val="150000"/>
                        </a:lnSpc>
                        <a:spcAft>
                          <a:spcPts val="0"/>
                        </a:spcAft>
                      </a:pPr>
                      <a:r>
                        <a:rPr lang="zh-CN" sz="1200" b="1" kern="100" dirty="0">
                          <a:solidFill>
                            <a:schemeClr val="bg1"/>
                          </a:solidFill>
                          <a:effectLst/>
                          <a:latin typeface="+mj-ea"/>
                          <a:ea typeface="+mj-ea"/>
                        </a:rPr>
                        <a:t>晚安心语</a:t>
                      </a:r>
                      <a:r>
                        <a:rPr lang="en-US" sz="1200" b="1" kern="100" dirty="0">
                          <a:solidFill>
                            <a:schemeClr val="bg1"/>
                          </a:solidFill>
                          <a:effectLst/>
                          <a:latin typeface="+mj-ea"/>
                          <a:ea typeface="+mj-ea"/>
                        </a:rPr>
                        <a:t>23:20</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c>
                  <a:txBody>
                    <a:bodyPr/>
                    <a:lstStyle/>
                    <a:p>
                      <a:pPr algn="ctr">
                        <a:lnSpc>
                          <a:spcPct val="150000"/>
                        </a:lnSpc>
                        <a:spcAft>
                          <a:spcPts val="0"/>
                        </a:spcAft>
                      </a:pPr>
                      <a:r>
                        <a:rPr lang="zh-CN" sz="1200" b="1" kern="100" dirty="0">
                          <a:solidFill>
                            <a:schemeClr val="bg1"/>
                          </a:solidFill>
                          <a:effectLst/>
                          <a:latin typeface="+mj-ea"/>
                          <a:ea typeface="+mj-ea"/>
                        </a:rPr>
                        <a:t>我也要求你读书用功，不是因为我要你跟别人比成就，而是因为，我希望你将来会拥有选择的权利，选择有意义、有时间的工作，而不是被迫谋生。（龙应台《亲爱的安德烈》）晚安，朋友。</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r>
              <a:tr h="1298331">
                <a:tc>
                  <a:txBody>
                    <a:bodyPr/>
                    <a:lstStyle/>
                    <a:p>
                      <a:pPr algn="ctr">
                        <a:lnSpc>
                          <a:spcPct val="150000"/>
                        </a:lnSpc>
                        <a:spcAft>
                          <a:spcPts val="0"/>
                        </a:spcAft>
                      </a:pPr>
                      <a:r>
                        <a:rPr lang="zh-CN" sz="1200" b="1" kern="100" dirty="0">
                          <a:solidFill>
                            <a:schemeClr val="bg1"/>
                          </a:solidFill>
                          <a:effectLst/>
                          <a:latin typeface="+mj-ea"/>
                          <a:ea typeface="+mj-ea"/>
                        </a:rPr>
                        <a:t>管理哲思</a:t>
                      </a:r>
                      <a:r>
                        <a:rPr lang="en-US" sz="1200" b="1" kern="100" dirty="0">
                          <a:solidFill>
                            <a:schemeClr val="bg1"/>
                          </a:solidFill>
                          <a:effectLst/>
                          <a:latin typeface="+mj-ea"/>
                          <a:ea typeface="+mj-ea"/>
                        </a:rPr>
                        <a:t>21:30</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c>
                  <a:txBody>
                    <a:bodyPr/>
                    <a:lstStyle/>
                    <a:p>
                      <a:pPr algn="ctr">
                        <a:lnSpc>
                          <a:spcPct val="150000"/>
                        </a:lnSpc>
                        <a:spcAft>
                          <a:spcPts val="0"/>
                        </a:spcAft>
                      </a:pPr>
                      <a:r>
                        <a:rPr lang="zh-CN" sz="1200" b="1" kern="100" dirty="0">
                          <a:solidFill>
                            <a:schemeClr val="bg1"/>
                          </a:solidFill>
                          <a:effectLst/>
                          <a:latin typeface="+mj-ea"/>
                          <a:ea typeface="+mj-ea"/>
                        </a:rPr>
                        <a:t>【德鲁克经典五问】有时间，请静下来思考：</a:t>
                      </a:r>
                      <a:r>
                        <a:rPr lang="en-US" sz="1200" b="1" kern="100" dirty="0">
                          <a:solidFill>
                            <a:schemeClr val="bg1"/>
                          </a:solidFill>
                          <a:effectLst/>
                          <a:latin typeface="+mj-ea"/>
                          <a:ea typeface="+mj-ea"/>
                        </a:rPr>
                        <a:t>1. </a:t>
                      </a:r>
                      <a:r>
                        <a:rPr lang="zh-CN" sz="1200" b="1" kern="100" dirty="0">
                          <a:solidFill>
                            <a:schemeClr val="bg1"/>
                          </a:solidFill>
                          <a:effectLst/>
                          <a:latin typeface="+mj-ea"/>
                          <a:ea typeface="+mj-ea"/>
                        </a:rPr>
                        <a:t>我是谁？什么是我的优势？我的价值观是什么？</a:t>
                      </a:r>
                      <a:r>
                        <a:rPr lang="en-US" sz="1200" b="1" kern="100" dirty="0">
                          <a:solidFill>
                            <a:schemeClr val="bg1"/>
                          </a:solidFill>
                          <a:effectLst/>
                          <a:latin typeface="+mj-ea"/>
                          <a:ea typeface="+mj-ea"/>
                        </a:rPr>
                        <a:t>2. </a:t>
                      </a:r>
                      <a:r>
                        <a:rPr lang="zh-CN" sz="1200" b="1" kern="100" dirty="0">
                          <a:solidFill>
                            <a:schemeClr val="bg1"/>
                          </a:solidFill>
                          <a:effectLst/>
                          <a:latin typeface="+mj-ea"/>
                          <a:ea typeface="+mj-ea"/>
                        </a:rPr>
                        <a:t>我在哪里工作？我属于谁？是决策者？参与者还是执行者？</a:t>
                      </a:r>
                      <a:r>
                        <a:rPr lang="en-US" sz="1200" b="1" kern="100" dirty="0">
                          <a:solidFill>
                            <a:schemeClr val="bg1"/>
                          </a:solidFill>
                          <a:effectLst/>
                          <a:latin typeface="+mj-ea"/>
                          <a:ea typeface="+mj-ea"/>
                        </a:rPr>
                        <a:t>3. </a:t>
                      </a:r>
                      <a:r>
                        <a:rPr lang="zh-CN" sz="1200" b="1" kern="100" dirty="0">
                          <a:solidFill>
                            <a:schemeClr val="bg1"/>
                          </a:solidFill>
                          <a:effectLst/>
                          <a:latin typeface="+mj-ea"/>
                          <a:ea typeface="+mj-ea"/>
                        </a:rPr>
                        <a:t>我应做什么？我如何工作？会有什么贡献？</a:t>
                      </a:r>
                      <a:r>
                        <a:rPr lang="en-US" sz="1200" b="1" kern="100" dirty="0">
                          <a:solidFill>
                            <a:schemeClr val="bg1"/>
                          </a:solidFill>
                          <a:effectLst/>
                          <a:latin typeface="+mj-ea"/>
                          <a:ea typeface="+mj-ea"/>
                        </a:rPr>
                        <a:t>4. </a:t>
                      </a:r>
                      <a:r>
                        <a:rPr lang="zh-CN" sz="1200" b="1" kern="100" dirty="0">
                          <a:solidFill>
                            <a:schemeClr val="bg1"/>
                          </a:solidFill>
                          <a:effectLst/>
                          <a:latin typeface="+mj-ea"/>
                          <a:ea typeface="+mj-ea"/>
                        </a:rPr>
                        <a:t>我在人际关系上承担什么责任？</a:t>
                      </a:r>
                      <a:r>
                        <a:rPr lang="en-US" sz="1200" b="1" kern="100" dirty="0">
                          <a:solidFill>
                            <a:schemeClr val="bg1"/>
                          </a:solidFill>
                          <a:effectLst/>
                          <a:latin typeface="+mj-ea"/>
                          <a:ea typeface="+mj-ea"/>
                        </a:rPr>
                        <a:t>5. </a:t>
                      </a:r>
                      <a:r>
                        <a:rPr lang="zh-CN" sz="1200" b="1" kern="100" dirty="0">
                          <a:solidFill>
                            <a:schemeClr val="bg1"/>
                          </a:solidFill>
                          <a:effectLst/>
                          <a:latin typeface="+mj-ea"/>
                          <a:ea typeface="+mj-ea"/>
                        </a:rPr>
                        <a:t>我的后半生的目标和计划是什么？</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r>
              <a:tr h="1544408">
                <a:tc>
                  <a:txBody>
                    <a:bodyPr/>
                    <a:lstStyle/>
                    <a:p>
                      <a:pPr algn="ctr">
                        <a:lnSpc>
                          <a:spcPct val="150000"/>
                        </a:lnSpc>
                        <a:spcAft>
                          <a:spcPts val="0"/>
                        </a:spcAft>
                      </a:pPr>
                      <a:r>
                        <a:rPr lang="zh-CN" sz="1200" b="1" kern="100">
                          <a:solidFill>
                            <a:schemeClr val="bg1"/>
                          </a:solidFill>
                          <a:effectLst/>
                          <a:latin typeface="+mj-ea"/>
                          <a:ea typeface="+mj-ea"/>
                        </a:rPr>
                        <a:t>体育话题</a:t>
                      </a:r>
                      <a:r>
                        <a:rPr lang="en-US" sz="1200" b="1" kern="100">
                          <a:solidFill>
                            <a:schemeClr val="bg1"/>
                          </a:solidFill>
                          <a:effectLst/>
                          <a:latin typeface="+mj-ea"/>
                          <a:ea typeface="+mj-ea"/>
                        </a:rPr>
                        <a:t>12:34</a:t>
                      </a:r>
                      <a:endParaRPr lang="zh-CN" sz="1200" b="1" kern="100">
                        <a:solidFill>
                          <a:schemeClr val="bg1"/>
                        </a:solidFill>
                        <a:effectLst/>
                        <a:latin typeface="+mj-ea"/>
                        <a:ea typeface="+mj-ea"/>
                        <a:cs typeface="Times New Roman" panose="02020603050405020304" pitchFamily="18" charset="0"/>
                      </a:endParaRPr>
                    </a:p>
                  </a:txBody>
                  <a:tcPr marL="82264" marR="82264" marT="43720" marB="43720" anchor="ctr">
                    <a:noFill/>
                  </a:tcPr>
                </a:tc>
                <a:tc>
                  <a:txBody>
                    <a:bodyPr/>
                    <a:lstStyle/>
                    <a:p>
                      <a:pPr algn="ctr">
                        <a:lnSpc>
                          <a:spcPct val="150000"/>
                        </a:lnSpc>
                        <a:spcAft>
                          <a:spcPts val="0"/>
                        </a:spcAft>
                      </a:pPr>
                      <a:r>
                        <a:rPr lang="zh-CN" sz="1200" b="1" kern="100" dirty="0">
                          <a:solidFill>
                            <a:schemeClr val="bg1"/>
                          </a:solidFill>
                          <a:effectLst/>
                          <a:latin typeface="+mj-ea"/>
                          <a:ea typeface="+mj-ea"/>
                        </a:rPr>
                        <a:t>【伦敦奥运金牌价值几何？】今年伦敦奥运金牌重量将达</a:t>
                      </a:r>
                      <a:r>
                        <a:rPr lang="en-US" sz="1200" b="1" kern="100" dirty="0">
                          <a:solidFill>
                            <a:schemeClr val="bg1"/>
                          </a:solidFill>
                          <a:effectLst/>
                          <a:latin typeface="+mj-ea"/>
                          <a:ea typeface="+mj-ea"/>
                        </a:rPr>
                        <a:t>400</a:t>
                      </a:r>
                      <a:r>
                        <a:rPr lang="zh-CN" sz="1200" b="1" kern="100" dirty="0">
                          <a:solidFill>
                            <a:schemeClr val="bg1"/>
                          </a:solidFill>
                          <a:effectLst/>
                          <a:latin typeface="+mj-ea"/>
                          <a:ea typeface="+mj-ea"/>
                        </a:rPr>
                        <a:t>克，比</a:t>
                      </a:r>
                      <a:r>
                        <a:rPr lang="en-US" sz="1200" b="1" kern="100" dirty="0">
                          <a:solidFill>
                            <a:schemeClr val="bg1"/>
                          </a:solidFill>
                          <a:effectLst/>
                          <a:latin typeface="+mj-ea"/>
                          <a:ea typeface="+mj-ea"/>
                        </a:rPr>
                        <a:t>1912</a:t>
                      </a:r>
                      <a:r>
                        <a:rPr lang="zh-CN" sz="1200" b="1" kern="100" dirty="0">
                          <a:solidFill>
                            <a:schemeClr val="bg1"/>
                          </a:solidFill>
                          <a:effectLst/>
                          <a:latin typeface="+mj-ea"/>
                          <a:ea typeface="+mj-ea"/>
                        </a:rPr>
                        <a:t>年斯德哥尔摩奥运会的纯金牌重</a:t>
                      </a:r>
                      <a:r>
                        <a:rPr lang="en-US" sz="1200" b="1" kern="100" dirty="0">
                          <a:solidFill>
                            <a:schemeClr val="bg1"/>
                          </a:solidFill>
                          <a:effectLst/>
                          <a:latin typeface="+mj-ea"/>
                          <a:ea typeface="+mj-ea"/>
                        </a:rPr>
                        <a:t>17</a:t>
                      </a:r>
                      <a:r>
                        <a:rPr lang="zh-CN" sz="1200" b="1" kern="100" dirty="0">
                          <a:solidFill>
                            <a:schemeClr val="bg1"/>
                          </a:solidFill>
                          <a:effectLst/>
                          <a:latin typeface="+mj-ea"/>
                          <a:ea typeface="+mj-ea"/>
                        </a:rPr>
                        <a:t>倍，参照现在国际市场上的金属价格，一枚金牌的价值为</a:t>
                      </a:r>
                      <a:r>
                        <a:rPr lang="en-US" sz="1200" b="1" kern="100" dirty="0">
                          <a:solidFill>
                            <a:schemeClr val="bg1"/>
                          </a:solidFill>
                          <a:effectLst/>
                          <a:latin typeface="+mj-ea"/>
                          <a:ea typeface="+mj-ea"/>
                        </a:rPr>
                        <a:t>706</a:t>
                      </a:r>
                      <a:r>
                        <a:rPr lang="zh-CN" sz="1200" b="1" kern="100" dirty="0">
                          <a:solidFill>
                            <a:schemeClr val="bg1"/>
                          </a:solidFill>
                          <a:effectLst/>
                          <a:latin typeface="+mj-ea"/>
                          <a:ea typeface="+mj-ea"/>
                        </a:rPr>
                        <a:t>美元，将超过以前任何一届。但伦敦奥组委已经建议运动员不要使劲咬金牌，因为镀金成分只占总重量的</a:t>
                      </a:r>
                      <a:r>
                        <a:rPr lang="en-US" sz="1200" b="1" kern="100" dirty="0">
                          <a:solidFill>
                            <a:schemeClr val="bg1"/>
                          </a:solidFill>
                          <a:effectLst/>
                          <a:latin typeface="+mj-ea"/>
                          <a:ea typeface="+mj-ea"/>
                        </a:rPr>
                        <a:t>1.5%</a:t>
                      </a:r>
                      <a:r>
                        <a:rPr lang="zh-CN" sz="1200" b="1" kern="100" dirty="0">
                          <a:solidFill>
                            <a:schemeClr val="bg1"/>
                          </a:solidFill>
                          <a:effectLst/>
                          <a:latin typeface="+mj-ea"/>
                          <a:ea typeface="+mj-ea"/>
                        </a:rPr>
                        <a:t>，咬下来一点金牌就会贬值。（经济学人）</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r>
              <a:tr h="609229">
                <a:tc>
                  <a:txBody>
                    <a:bodyPr/>
                    <a:lstStyle/>
                    <a:p>
                      <a:pPr algn="ctr">
                        <a:lnSpc>
                          <a:spcPct val="150000"/>
                        </a:lnSpc>
                        <a:spcAft>
                          <a:spcPts val="0"/>
                        </a:spcAft>
                      </a:pPr>
                      <a:r>
                        <a:rPr lang="zh-CN" sz="1200" b="1" kern="100">
                          <a:solidFill>
                            <a:schemeClr val="bg1"/>
                          </a:solidFill>
                          <a:effectLst/>
                          <a:latin typeface="+mj-ea"/>
                          <a:ea typeface="+mj-ea"/>
                        </a:rPr>
                        <a:t>早晨你好</a:t>
                      </a:r>
                      <a:r>
                        <a:rPr lang="en-US" sz="1200" b="1" kern="100">
                          <a:solidFill>
                            <a:schemeClr val="bg1"/>
                          </a:solidFill>
                          <a:effectLst/>
                          <a:latin typeface="+mj-ea"/>
                          <a:ea typeface="+mj-ea"/>
                        </a:rPr>
                        <a:t>09:16</a:t>
                      </a:r>
                      <a:endParaRPr lang="zh-CN" sz="1200" b="1" kern="100">
                        <a:solidFill>
                          <a:schemeClr val="bg1"/>
                        </a:solidFill>
                        <a:effectLst/>
                        <a:latin typeface="+mj-ea"/>
                        <a:ea typeface="+mj-ea"/>
                        <a:cs typeface="Times New Roman" panose="02020603050405020304" pitchFamily="18" charset="0"/>
                      </a:endParaRPr>
                    </a:p>
                  </a:txBody>
                  <a:tcPr marL="82264" marR="82264" marT="43720" marB="43720" anchor="ctr">
                    <a:noFill/>
                  </a:tcPr>
                </a:tc>
                <a:tc>
                  <a:txBody>
                    <a:bodyPr/>
                    <a:lstStyle/>
                    <a:p>
                      <a:pPr algn="ctr">
                        <a:lnSpc>
                          <a:spcPct val="150000"/>
                        </a:lnSpc>
                        <a:spcAft>
                          <a:spcPts val="0"/>
                        </a:spcAft>
                      </a:pPr>
                      <a:r>
                        <a:rPr lang="zh-CN" sz="1200" b="1" kern="100" dirty="0">
                          <a:solidFill>
                            <a:schemeClr val="bg1"/>
                          </a:solidFill>
                          <a:effectLst/>
                          <a:latin typeface="+mj-ea"/>
                          <a:ea typeface="+mj-ea"/>
                        </a:rPr>
                        <a:t>岁月极美，在于它必然的流逝。春花，秋月，夏日，冬雪。你若盛开，清风自来。（三毛《随想》）早安，朋友。</a:t>
                      </a:r>
                      <a:endParaRPr lang="zh-CN" sz="1200" b="1" kern="100" dirty="0">
                        <a:solidFill>
                          <a:schemeClr val="bg1"/>
                        </a:solidFill>
                        <a:effectLst/>
                        <a:latin typeface="+mj-ea"/>
                        <a:ea typeface="+mj-ea"/>
                        <a:cs typeface="Times New Roman" panose="02020603050405020304" pitchFamily="18" charset="0"/>
                      </a:endParaRPr>
                    </a:p>
                  </a:txBody>
                  <a:tcPr marL="82264" marR="82264" marT="43720" marB="43720" anchor="ctr">
                    <a:noFill/>
                  </a:tcPr>
                </a:tc>
              </a:tr>
            </a:tbl>
          </a:graphicData>
        </a:graphic>
      </p:graphicFrame>
      <p:sp>
        <p:nvSpPr>
          <p:cNvPr id="10" name="矩形 9"/>
          <p:cNvSpPr/>
          <p:nvPr/>
        </p:nvSpPr>
        <p:spPr>
          <a:xfrm>
            <a:off x="4962516" y="1061358"/>
            <a:ext cx="2266967" cy="369332"/>
          </a:xfrm>
          <a:prstGeom prst="rect">
            <a:avLst/>
          </a:prstGeom>
        </p:spPr>
        <p:txBody>
          <a:bodyPr wrap="none">
            <a:spAutoFit/>
          </a:bodyPr>
          <a:lstStyle/>
          <a:p>
            <a:r>
              <a:rPr lang="en-US" altLang="zh-CN" dirty="0">
                <a:solidFill>
                  <a:schemeClr val="bg1"/>
                </a:solidFill>
              </a:rPr>
              <a:t>@</a:t>
            </a:r>
            <a:r>
              <a:rPr lang="zh-CN" altLang="en-US" dirty="0">
                <a:solidFill>
                  <a:schemeClr val="bg1"/>
                </a:solidFill>
              </a:rPr>
              <a:t>招商银行微博分析</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smtClean="0">
                <a:solidFill>
                  <a:schemeClr val="bg1"/>
                </a:solidFill>
              </a:rPr>
              <a:t>服务</a:t>
            </a:r>
            <a:r>
              <a:rPr lang="zh-CN" altLang="en-US" sz="3200" b="1" dirty="0">
                <a:solidFill>
                  <a:schemeClr val="bg1"/>
                </a:solidFill>
              </a:rPr>
              <a:t>贴心 </a:t>
            </a:r>
            <a:endParaRPr lang="zh-CN" altLang="en-US" sz="3200" b="1" dirty="0">
              <a:solidFill>
                <a:schemeClr val="bg1"/>
              </a:solidFill>
            </a:endParaRPr>
          </a:p>
        </p:txBody>
      </p:sp>
      <p:graphicFrame>
        <p:nvGraphicFramePr>
          <p:cNvPr id="2" name="表格 1"/>
          <p:cNvGraphicFramePr>
            <a:graphicFrameLocks noGrp="1"/>
          </p:cNvGraphicFramePr>
          <p:nvPr/>
        </p:nvGraphicFramePr>
        <p:xfrm>
          <a:off x="660047" y="1622425"/>
          <a:ext cx="10871905" cy="4626065"/>
        </p:xfrm>
        <a:graphic>
          <a:graphicData uri="http://schemas.openxmlformats.org/drawingml/2006/table">
            <a:tbl>
              <a:tblPr firstRow="1" bandRow="1">
                <a:tableStyleId>{5C22544A-7EE6-4342-B048-85BDC9FD1C3A}</a:tableStyleId>
              </a:tblPr>
              <a:tblGrid>
                <a:gridCol w="2453148"/>
                <a:gridCol w="8418757"/>
              </a:tblGrid>
              <a:tr h="373340">
                <a:tc>
                  <a:txBody>
                    <a:bodyPr/>
                    <a:lstStyle/>
                    <a:p>
                      <a:pPr algn="ctr">
                        <a:lnSpc>
                          <a:spcPct val="150000"/>
                        </a:lnSpc>
                        <a:spcAft>
                          <a:spcPts val="0"/>
                        </a:spcAft>
                      </a:pPr>
                      <a:r>
                        <a:rPr lang="zh-CN" sz="1400" kern="100">
                          <a:solidFill>
                            <a:schemeClr val="bg1"/>
                          </a:solidFill>
                          <a:effectLst/>
                        </a:rPr>
                        <a:t>话题定位</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c>
                  <a:txBody>
                    <a:bodyPr/>
                    <a:lstStyle/>
                    <a:p>
                      <a:pPr algn="ctr">
                        <a:lnSpc>
                          <a:spcPct val="150000"/>
                        </a:lnSpc>
                        <a:spcAft>
                          <a:spcPts val="0"/>
                        </a:spcAft>
                      </a:pPr>
                      <a:r>
                        <a:rPr lang="zh-CN" sz="1400" kern="100">
                          <a:solidFill>
                            <a:schemeClr val="bg1"/>
                          </a:solidFill>
                          <a:effectLst/>
                        </a:rPr>
                        <a:t>微博案例</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r>
              <a:tr h="1567193">
                <a:tc>
                  <a:txBody>
                    <a:bodyPr/>
                    <a:lstStyle/>
                    <a:p>
                      <a:pPr algn="ctr">
                        <a:lnSpc>
                          <a:spcPct val="150000"/>
                        </a:lnSpc>
                        <a:spcAft>
                          <a:spcPts val="0"/>
                        </a:spcAft>
                      </a:pPr>
                      <a:r>
                        <a:rPr lang="zh-CN" sz="1400" kern="100">
                          <a:solidFill>
                            <a:schemeClr val="bg1"/>
                          </a:solidFill>
                          <a:effectLst/>
                        </a:rPr>
                        <a:t>重大财经</a:t>
                      </a:r>
                      <a:r>
                        <a:rPr lang="en-US" sz="1400" kern="100">
                          <a:solidFill>
                            <a:schemeClr val="bg1"/>
                          </a:solidFill>
                          <a:effectLst/>
                        </a:rPr>
                        <a:t>10:17</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c>
                  <a:txBody>
                    <a:bodyPr/>
                    <a:lstStyle/>
                    <a:p>
                      <a:pPr algn="ctr">
                        <a:lnSpc>
                          <a:spcPct val="150000"/>
                        </a:lnSpc>
                        <a:spcAft>
                          <a:spcPts val="0"/>
                        </a:spcAft>
                      </a:pPr>
                      <a:r>
                        <a:rPr lang="en-US" sz="1400" kern="100">
                          <a:solidFill>
                            <a:schemeClr val="bg1"/>
                          </a:solidFill>
                          <a:effectLst/>
                        </a:rPr>
                        <a:t>#</a:t>
                      </a:r>
                      <a:r>
                        <a:rPr lang="zh-CN" sz="1400" kern="100">
                          <a:solidFill>
                            <a:schemeClr val="bg1"/>
                          </a:solidFill>
                          <a:effectLst/>
                        </a:rPr>
                        <a:t>观察</a:t>
                      </a:r>
                      <a:r>
                        <a:rPr lang="en-US" sz="1400" kern="100">
                          <a:solidFill>
                            <a:schemeClr val="bg1"/>
                          </a:solidFill>
                          <a:effectLst/>
                        </a:rPr>
                        <a:t>#</a:t>
                      </a:r>
                      <a:r>
                        <a:rPr lang="zh-CN" sz="1400" kern="100">
                          <a:solidFill>
                            <a:schemeClr val="bg1"/>
                          </a:solidFill>
                          <a:effectLst/>
                        </a:rPr>
                        <a:t>【世行调降我国今年增长预测至</a:t>
                      </a:r>
                      <a:r>
                        <a:rPr lang="en-US" sz="1400" kern="100">
                          <a:solidFill>
                            <a:schemeClr val="bg1"/>
                          </a:solidFill>
                          <a:effectLst/>
                        </a:rPr>
                        <a:t>8.2% </a:t>
                      </a:r>
                      <a:r>
                        <a:rPr lang="zh-CN" sz="1400" kern="100">
                          <a:solidFill>
                            <a:schemeClr val="bg1"/>
                          </a:solidFill>
                          <a:effectLst/>
                        </a:rPr>
                        <a:t>】世界银行在最新《东亚经济半年报》中表示，</a:t>
                      </a:r>
                      <a:r>
                        <a:rPr lang="en-US" sz="1400" kern="100">
                          <a:solidFill>
                            <a:schemeClr val="bg1"/>
                          </a:solidFill>
                          <a:effectLst/>
                        </a:rPr>
                        <a:t>2012</a:t>
                      </a:r>
                      <a:r>
                        <a:rPr lang="zh-CN" sz="1400" kern="100">
                          <a:solidFill>
                            <a:schemeClr val="bg1"/>
                          </a:solidFill>
                          <a:effectLst/>
                        </a:rPr>
                        <a:t>年中国</a:t>
                      </a:r>
                      <a:r>
                        <a:rPr lang="en-US" sz="1400" kern="100">
                          <a:solidFill>
                            <a:schemeClr val="bg1"/>
                          </a:solidFill>
                          <a:effectLst/>
                        </a:rPr>
                        <a:t>GDP</a:t>
                      </a:r>
                      <a:r>
                        <a:rPr lang="zh-CN" sz="1400" kern="100">
                          <a:solidFill>
                            <a:schemeClr val="bg1"/>
                          </a:solidFill>
                          <a:effectLst/>
                        </a:rPr>
                        <a:t>预期将增长</a:t>
                      </a:r>
                      <a:r>
                        <a:rPr lang="en-US" sz="1400" kern="100">
                          <a:solidFill>
                            <a:schemeClr val="bg1"/>
                          </a:solidFill>
                          <a:effectLst/>
                        </a:rPr>
                        <a:t>8.2%</a:t>
                      </a:r>
                      <a:r>
                        <a:rPr lang="zh-CN" sz="1400" kern="100">
                          <a:solidFill>
                            <a:schemeClr val="bg1"/>
                          </a:solidFill>
                          <a:effectLst/>
                        </a:rPr>
                        <a:t>（低于此前预测的</a:t>
                      </a:r>
                      <a:r>
                        <a:rPr lang="en-US" sz="1400" kern="100">
                          <a:solidFill>
                            <a:schemeClr val="bg1"/>
                          </a:solidFill>
                          <a:effectLst/>
                        </a:rPr>
                        <a:t>8.4%</a:t>
                      </a:r>
                      <a:r>
                        <a:rPr lang="zh-CN" sz="1400" kern="100">
                          <a:solidFill>
                            <a:schemeClr val="bg1"/>
                          </a:solidFill>
                          <a:effectLst/>
                        </a:rPr>
                        <a:t>），然后在明年回升至</a:t>
                      </a:r>
                      <a:r>
                        <a:rPr lang="en-US" sz="1400" kern="100">
                          <a:solidFill>
                            <a:schemeClr val="bg1"/>
                          </a:solidFill>
                          <a:effectLst/>
                        </a:rPr>
                        <a:t>8.6%</a:t>
                      </a:r>
                      <a:r>
                        <a:rPr lang="zh-CN" sz="1400" kern="100">
                          <a:solidFill>
                            <a:schemeClr val="bg1"/>
                          </a:solidFill>
                          <a:effectLst/>
                        </a:rPr>
                        <a:t>。报告称，中国增长放缓，可被视为一个可喜的迹象，说明经济增速从不可持续的水平有所下降，但目前的担忧是放缓可能过于剧烈。</a:t>
                      </a:r>
                      <a:r>
                        <a:rPr lang="en-US" sz="1400" kern="100">
                          <a:solidFill>
                            <a:schemeClr val="bg1"/>
                          </a:solidFill>
                          <a:effectLst/>
                        </a:rPr>
                        <a:t>@FT</a:t>
                      </a:r>
                      <a:r>
                        <a:rPr lang="zh-CN" sz="1400" kern="100">
                          <a:solidFill>
                            <a:schemeClr val="bg1"/>
                          </a:solidFill>
                          <a:effectLst/>
                        </a:rPr>
                        <a:t>中文网</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r>
              <a:tr h="1322401">
                <a:tc>
                  <a:txBody>
                    <a:bodyPr/>
                    <a:lstStyle/>
                    <a:p>
                      <a:pPr algn="ctr">
                        <a:lnSpc>
                          <a:spcPct val="150000"/>
                        </a:lnSpc>
                        <a:spcAft>
                          <a:spcPts val="0"/>
                        </a:spcAft>
                      </a:pPr>
                      <a:r>
                        <a:rPr lang="zh-CN" sz="1400" kern="100">
                          <a:solidFill>
                            <a:schemeClr val="bg1"/>
                          </a:solidFill>
                          <a:effectLst/>
                        </a:rPr>
                        <a:t>经营理念</a:t>
                      </a:r>
                      <a:r>
                        <a:rPr lang="en-US" sz="1400" kern="100">
                          <a:solidFill>
                            <a:schemeClr val="bg1"/>
                          </a:solidFill>
                          <a:effectLst/>
                        </a:rPr>
                        <a:t>21:36</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c>
                  <a:txBody>
                    <a:bodyPr/>
                    <a:lstStyle/>
                    <a:p>
                      <a:pPr algn="ctr">
                        <a:lnSpc>
                          <a:spcPct val="150000"/>
                        </a:lnSpc>
                        <a:spcAft>
                          <a:spcPts val="0"/>
                        </a:spcAft>
                      </a:pPr>
                      <a:r>
                        <a:rPr lang="zh-CN" sz="1400" kern="100">
                          <a:solidFill>
                            <a:schemeClr val="bg1"/>
                          </a:solidFill>
                          <a:effectLst/>
                        </a:rPr>
                        <a:t>【思路决定财路】新疆喀纳斯景区通往阿勒泰市之间有一片沙丘，大家认为这是贫穷之源。一商人乘飞机路过，突发奇想：把这里开发成景点既可缓解游人疲劳又可提供沙漠冲浪。于是承包开发，结果生意火爆。</a:t>
                      </a:r>
                      <a:r>
                        <a:rPr lang="en-US" sz="1400" kern="100">
                          <a:solidFill>
                            <a:schemeClr val="bg1"/>
                          </a:solidFill>
                          <a:effectLst/>
                        </a:rPr>
                        <a:t>——</a:t>
                      </a:r>
                      <a:r>
                        <a:rPr lang="zh-CN" sz="1400" kern="100">
                          <a:solidFill>
                            <a:schemeClr val="bg1"/>
                          </a:solidFill>
                          <a:effectLst/>
                        </a:rPr>
                        <a:t>劣势是相对的，只要转变思维角度，最大的劣势就可能变成最大的优势。</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r>
              <a:tr h="1322401">
                <a:tc>
                  <a:txBody>
                    <a:bodyPr/>
                    <a:lstStyle/>
                    <a:p>
                      <a:pPr algn="ctr">
                        <a:lnSpc>
                          <a:spcPct val="150000"/>
                        </a:lnSpc>
                        <a:spcAft>
                          <a:spcPts val="0"/>
                        </a:spcAft>
                      </a:pPr>
                      <a:r>
                        <a:rPr lang="zh-CN" sz="1400" kern="100">
                          <a:solidFill>
                            <a:schemeClr val="bg1"/>
                          </a:solidFill>
                          <a:effectLst/>
                        </a:rPr>
                        <a:t>健康投资</a:t>
                      </a:r>
                      <a:r>
                        <a:rPr lang="en-US" sz="1400" kern="100">
                          <a:solidFill>
                            <a:schemeClr val="bg1"/>
                          </a:solidFill>
                          <a:effectLst/>
                        </a:rPr>
                        <a:t>14:41</a:t>
                      </a:r>
                      <a:endParaRPr lang="zh-CN" sz="14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c>
                  <a:txBody>
                    <a:bodyPr/>
                    <a:lstStyle/>
                    <a:p>
                      <a:pPr algn="ctr">
                        <a:lnSpc>
                          <a:spcPct val="150000"/>
                        </a:lnSpc>
                        <a:spcAft>
                          <a:spcPts val="0"/>
                        </a:spcAft>
                      </a:pPr>
                      <a:r>
                        <a:rPr lang="zh-CN" sz="1400" kern="100" dirty="0">
                          <a:solidFill>
                            <a:schemeClr val="bg1"/>
                          </a:solidFill>
                          <a:effectLst/>
                        </a:rPr>
                        <a:t>【别忘了健康投资】在不忙的时候别忘了做个身体检查，要知道保持健康就是最好的理财。如果说理财是一个以幸福为目的的学科，那么失去健康，理财投资也就没有意义了。如果不是以伪科学为依据，那么把一部分钱投资给自己的身体则是最聪明的投资之一。吃的贵</a:t>
                      </a:r>
                      <a:r>
                        <a:rPr lang="en-US" sz="1400" kern="100" dirty="0">
                          <a:solidFill>
                            <a:schemeClr val="bg1"/>
                          </a:solidFill>
                          <a:effectLst/>
                        </a:rPr>
                        <a:t>≠</a:t>
                      </a:r>
                      <a:r>
                        <a:rPr lang="zh-CN" sz="1400" kern="100" dirty="0">
                          <a:solidFill>
                            <a:schemeClr val="bg1"/>
                          </a:solidFill>
                          <a:effectLst/>
                        </a:rPr>
                        <a:t>健康＝合理运动</a:t>
                      </a:r>
                      <a:r>
                        <a:rPr lang="en-US" sz="1400" kern="100" dirty="0">
                          <a:solidFill>
                            <a:schemeClr val="bg1"/>
                          </a:solidFill>
                          <a:effectLst/>
                        </a:rPr>
                        <a:t>+</a:t>
                      </a:r>
                      <a:r>
                        <a:rPr lang="zh-CN" sz="1400" kern="100" dirty="0">
                          <a:solidFill>
                            <a:schemeClr val="bg1"/>
                          </a:solidFill>
                          <a:effectLst/>
                        </a:rPr>
                        <a:t>均衡饮食</a:t>
                      </a:r>
                      <a:endParaRPr lang="zh-CN" sz="14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88462" marR="88462" marT="47015" marB="47015" anchor="c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a:stretch>
            <a:fillRect/>
          </a:stretch>
        </p:blipFill>
        <p:spPr>
          <a:xfrm>
            <a:off x="5199810" y="48192"/>
            <a:ext cx="1792379" cy="1182727"/>
          </a:xfrm>
          <a:prstGeom prst="rect">
            <a:avLst/>
          </a:prstGeom>
        </p:spPr>
      </p:pic>
      <p:sp>
        <p:nvSpPr>
          <p:cNvPr id="19" name="矩形 18"/>
          <p:cNvSpPr/>
          <p:nvPr/>
        </p:nvSpPr>
        <p:spPr>
          <a:xfrm>
            <a:off x="1967764" y="3556891"/>
            <a:ext cx="8913596" cy="830997"/>
          </a:xfrm>
          <a:prstGeom prst="rect">
            <a:avLst/>
          </a:prstGeom>
        </p:spPr>
        <p:txBody>
          <a:bodyPr wrap="square">
            <a:spAutoFit/>
          </a:bodyPr>
          <a:lstStyle/>
          <a:p>
            <a:r>
              <a:rPr lang="zh-CN" altLang="en-US" sz="2400" dirty="0">
                <a:solidFill>
                  <a:schemeClr val="bg1"/>
                </a:solidFill>
              </a:rPr>
              <a:t>对照选择另一家银行账户，对比招商银行微博运营，分析两家的 运营区别，看看哪家运营质量更好？</a:t>
            </a:r>
            <a:endParaRPr lang="zh-CN" altLang="en-US" sz="2400" dirty="0">
              <a:solidFill>
                <a:schemeClr val="bg1"/>
              </a:solidFill>
            </a:endParaRPr>
          </a:p>
        </p:txBody>
      </p:sp>
      <p:grpSp>
        <p:nvGrpSpPr>
          <p:cNvPr id="2" name="组合 1"/>
          <p:cNvGrpSpPr/>
          <p:nvPr/>
        </p:nvGrpSpPr>
        <p:grpSpPr>
          <a:xfrm>
            <a:off x="961123" y="2258589"/>
            <a:ext cx="10269754" cy="2679171"/>
            <a:chOff x="961123" y="2116349"/>
            <a:chExt cx="10269754" cy="3786739"/>
          </a:xfrm>
        </p:grpSpPr>
        <p:sp>
          <p:nvSpPr>
            <p:cNvPr id="26" name="矩形 25"/>
            <p:cNvSpPr/>
            <p:nvPr/>
          </p:nvSpPr>
          <p:spPr>
            <a:xfrm>
              <a:off x="961123" y="2485391"/>
              <a:ext cx="10269754" cy="341769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61927" y="2116349"/>
              <a:ext cx="1468144" cy="853160"/>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70" y="1955557"/>
            <a:ext cx="1092058" cy="109205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31355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微博销售的三种模式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2</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微博销售的三种模式 </a:t>
            </a:r>
            <a:endParaRPr lang="zh-CN" altLang="en-US" sz="3200" b="1" dirty="0">
              <a:solidFill>
                <a:schemeClr val="bg1"/>
              </a:solidFill>
            </a:endParaRPr>
          </a:p>
        </p:txBody>
      </p:sp>
      <p:pic>
        <p:nvPicPr>
          <p:cNvPr id="5" name="图片 4"/>
          <p:cNvPicPr/>
          <p:nvPr/>
        </p:nvPicPr>
        <p:blipFill>
          <a:blip r:embed="rId1"/>
          <a:stretch>
            <a:fillRect/>
          </a:stretch>
        </p:blipFill>
        <p:spPr>
          <a:xfrm>
            <a:off x="616902" y="2775267"/>
            <a:ext cx="3374363" cy="2985453"/>
          </a:xfrm>
          <a:prstGeom prst="rect">
            <a:avLst/>
          </a:prstGeom>
        </p:spPr>
      </p:pic>
      <p:pic>
        <p:nvPicPr>
          <p:cNvPr id="6" name="图片 5"/>
          <p:cNvPicPr/>
          <p:nvPr/>
        </p:nvPicPr>
        <p:blipFill rotWithShape="1">
          <a:blip r:embed="rId2"/>
          <a:srcRect b="50087"/>
          <a:stretch>
            <a:fillRect/>
          </a:stretch>
        </p:blipFill>
        <p:spPr>
          <a:xfrm>
            <a:off x="4639761" y="2775266"/>
            <a:ext cx="2912478" cy="2985453"/>
          </a:xfrm>
          <a:prstGeom prst="rect">
            <a:avLst/>
          </a:prstGeom>
        </p:spPr>
      </p:pic>
      <p:pic>
        <p:nvPicPr>
          <p:cNvPr id="7" name="图片 6"/>
          <p:cNvPicPr/>
          <p:nvPr/>
        </p:nvPicPr>
        <p:blipFill rotWithShape="1">
          <a:blip r:embed="rId2"/>
          <a:srcRect t="53050"/>
          <a:stretch>
            <a:fillRect/>
          </a:stretch>
        </p:blipFill>
        <p:spPr>
          <a:xfrm>
            <a:off x="7988935" y="2775265"/>
            <a:ext cx="3096282" cy="2985453"/>
          </a:xfrm>
          <a:prstGeom prst="rect">
            <a:avLst/>
          </a:prstGeom>
        </p:spPr>
      </p:pic>
      <p:sp>
        <p:nvSpPr>
          <p:cNvPr id="10" name="矩形 9"/>
          <p:cNvSpPr/>
          <p:nvPr/>
        </p:nvSpPr>
        <p:spPr>
          <a:xfrm>
            <a:off x="5195753" y="1748271"/>
            <a:ext cx="1980029" cy="400110"/>
          </a:xfrm>
          <a:prstGeom prst="rect">
            <a:avLst/>
          </a:prstGeom>
        </p:spPr>
        <p:txBody>
          <a:bodyPr wrap="none">
            <a:spAutoFit/>
          </a:bodyPr>
          <a:lstStyle/>
          <a:p>
            <a:r>
              <a:rPr lang="zh-CN" altLang="en-US" sz="2000" dirty="0">
                <a:solidFill>
                  <a:schemeClr val="bg1"/>
                </a:solidFill>
              </a:rPr>
              <a:t>戴尔微博左侧栏</a:t>
            </a:r>
            <a:endParaRPr lang="zh-CN" altLang="en-US" sz="2000"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微博销售的三种模式 </a:t>
            </a:r>
            <a:endParaRPr lang="zh-CN" altLang="en-US" sz="3200" b="1" dirty="0">
              <a:solidFill>
                <a:schemeClr val="bg1"/>
              </a:solidFill>
            </a:endParaRPr>
          </a:p>
        </p:txBody>
      </p:sp>
      <p:pic>
        <p:nvPicPr>
          <p:cNvPr id="8" name="图片 7"/>
          <p:cNvPicPr/>
          <p:nvPr/>
        </p:nvPicPr>
        <p:blipFill>
          <a:blip r:embed="rId1">
            <a:extLst>
              <a:ext uri="{28A0092B-C50C-407E-A947-70E740481C1C}">
                <a14:useLocalDpi xmlns:a14="http://schemas.microsoft.com/office/drawing/2010/main" val="0"/>
              </a:ext>
            </a:extLst>
          </a:blip>
          <a:stretch>
            <a:fillRect/>
          </a:stretch>
        </p:blipFill>
        <p:spPr>
          <a:xfrm>
            <a:off x="3557972" y="1955164"/>
            <a:ext cx="5076056" cy="4608195"/>
          </a:xfrm>
          <a:prstGeom prst="rect">
            <a:avLst/>
          </a:prstGeom>
        </p:spPr>
      </p:pic>
      <p:sp>
        <p:nvSpPr>
          <p:cNvPr id="9" name="矩形 8"/>
          <p:cNvSpPr/>
          <p:nvPr/>
        </p:nvSpPr>
        <p:spPr>
          <a:xfrm>
            <a:off x="5080337" y="1338220"/>
            <a:ext cx="2492990" cy="369332"/>
          </a:xfrm>
          <a:prstGeom prst="rect">
            <a:avLst/>
          </a:prstGeom>
        </p:spPr>
        <p:txBody>
          <a:bodyPr wrap="none">
            <a:spAutoFit/>
          </a:bodyPr>
          <a:lstStyle/>
          <a:p>
            <a:r>
              <a:rPr lang="zh-CN" altLang="en-US" dirty="0">
                <a:solidFill>
                  <a:schemeClr val="bg1"/>
                </a:solidFill>
              </a:rPr>
              <a:t>电商</a:t>
            </a:r>
            <a:r>
              <a:rPr lang="zh-CN" altLang="en-US" dirty="0" smtClean="0">
                <a:solidFill>
                  <a:schemeClr val="bg1"/>
                </a:solidFill>
              </a:rPr>
              <a:t>红人转发商业</a:t>
            </a:r>
            <a:r>
              <a:rPr lang="zh-CN" altLang="en-US" dirty="0">
                <a:solidFill>
                  <a:schemeClr val="bg1"/>
                </a:solidFill>
              </a:rPr>
              <a:t>价值</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微博销售的三种模式 </a:t>
            </a:r>
            <a:endParaRPr lang="zh-CN" altLang="en-US" sz="3200" b="1" dirty="0">
              <a:solidFill>
                <a:schemeClr val="bg1"/>
              </a:solidFill>
            </a:endParaRPr>
          </a:p>
        </p:txBody>
      </p:sp>
      <p:pic>
        <p:nvPicPr>
          <p:cNvPr id="8" name="图片 7"/>
          <p:cNvPicPr/>
          <p:nvPr/>
        </p:nvPicPr>
        <p:blipFill>
          <a:blip r:embed="rId1"/>
          <a:stretch>
            <a:fillRect/>
          </a:stretch>
        </p:blipFill>
        <p:spPr>
          <a:xfrm>
            <a:off x="3079030" y="2123440"/>
            <a:ext cx="6033939" cy="4267199"/>
          </a:xfrm>
          <a:prstGeom prst="rect">
            <a:avLst/>
          </a:prstGeom>
        </p:spPr>
      </p:pic>
      <p:sp>
        <p:nvSpPr>
          <p:cNvPr id="9" name="矩形 8"/>
          <p:cNvSpPr/>
          <p:nvPr/>
        </p:nvSpPr>
        <p:spPr>
          <a:xfrm>
            <a:off x="5388114" y="1376191"/>
            <a:ext cx="1415772" cy="461665"/>
          </a:xfrm>
          <a:prstGeom prst="rect">
            <a:avLst/>
          </a:prstGeom>
        </p:spPr>
        <p:txBody>
          <a:bodyPr wrap="none">
            <a:spAutoFit/>
          </a:bodyPr>
          <a:lstStyle/>
          <a:p>
            <a:r>
              <a:rPr lang="zh-CN" altLang="en-US" sz="2400" dirty="0" smtClean="0">
                <a:solidFill>
                  <a:schemeClr val="bg1"/>
                </a:solidFill>
              </a:rPr>
              <a:t>导流微博</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2967335"/>
            <a:ext cx="5272911" cy="923330"/>
          </a:xfrm>
          <a:prstGeom prst="rect">
            <a:avLst/>
          </a:prstGeom>
        </p:spPr>
        <p:txBody>
          <a:bodyPr wrap="square">
            <a:spAutoFit/>
          </a:bodyPr>
          <a:lstStyle/>
          <a:p>
            <a:pPr lvl="0" algn="dist">
              <a:lnSpc>
                <a:spcPct val="150000"/>
              </a:lnSpc>
            </a:pPr>
            <a:r>
              <a:rPr lang="zh-CN" altLang="en-US" sz="3600" b="1" kern="0" dirty="0" smtClean="0">
                <a:solidFill>
                  <a:srgbClr val="FFD23C"/>
                </a:solidFill>
                <a:latin typeface="+mn-ea"/>
              </a:rPr>
              <a:t>哪些</a:t>
            </a:r>
            <a:r>
              <a:rPr lang="zh-CN" altLang="en-US" sz="3600" b="1" kern="0" dirty="0">
                <a:solidFill>
                  <a:srgbClr val="FFD23C"/>
                </a:solidFill>
                <a:latin typeface="+mn-ea"/>
              </a:rPr>
              <a:t>企业适合做微博营销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752129" cy="1862048"/>
          </a:xfrm>
          <a:prstGeom prst="rect">
            <a:avLst/>
          </a:prstGeom>
          <a:noFill/>
        </p:spPr>
        <p:txBody>
          <a:bodyPr wrap="none" rtlCol="0">
            <a:spAutoFit/>
          </a:bodyPr>
          <a:lstStyle/>
          <a:p>
            <a:r>
              <a:rPr lang="en-US" altLang="zh-CN" sz="11500" dirty="0" smtClean="0">
                <a:solidFill>
                  <a:schemeClr val="bg1"/>
                </a:solidFill>
              </a:rPr>
              <a:t>1</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a:stretch>
            <a:fillRect/>
          </a:stretch>
        </p:blipFill>
        <p:spPr>
          <a:xfrm>
            <a:off x="5199810" y="48192"/>
            <a:ext cx="1792379" cy="1182727"/>
          </a:xfrm>
          <a:prstGeom prst="rect">
            <a:avLst/>
          </a:prstGeom>
        </p:spPr>
      </p:pic>
      <p:sp>
        <p:nvSpPr>
          <p:cNvPr id="19" name="矩形 18"/>
          <p:cNvSpPr/>
          <p:nvPr/>
        </p:nvSpPr>
        <p:spPr>
          <a:xfrm>
            <a:off x="1375042" y="3497892"/>
            <a:ext cx="9441916" cy="461665"/>
          </a:xfrm>
          <a:prstGeom prst="rect">
            <a:avLst/>
          </a:prstGeom>
        </p:spPr>
        <p:txBody>
          <a:bodyPr wrap="square">
            <a:spAutoFit/>
          </a:bodyPr>
          <a:lstStyle/>
          <a:p>
            <a:r>
              <a:rPr lang="zh-CN" altLang="en-US" sz="2400" dirty="0">
                <a:solidFill>
                  <a:schemeClr val="bg1"/>
                </a:solidFill>
              </a:rPr>
              <a:t>打开微博介绍，请研究一下哪些位置有淘宝天猫的微博推广广 告位？</a:t>
            </a:r>
            <a:endParaRPr lang="zh-CN" altLang="en-US" sz="2400" dirty="0">
              <a:solidFill>
                <a:schemeClr val="bg1"/>
              </a:solidFill>
            </a:endParaRPr>
          </a:p>
        </p:txBody>
      </p:sp>
      <p:grpSp>
        <p:nvGrpSpPr>
          <p:cNvPr id="2" name="组合 1"/>
          <p:cNvGrpSpPr/>
          <p:nvPr/>
        </p:nvGrpSpPr>
        <p:grpSpPr>
          <a:xfrm>
            <a:off x="961123" y="2258589"/>
            <a:ext cx="10269754" cy="2679171"/>
            <a:chOff x="961123" y="2116349"/>
            <a:chExt cx="10269754" cy="3786739"/>
          </a:xfrm>
        </p:grpSpPr>
        <p:sp>
          <p:nvSpPr>
            <p:cNvPr id="26" name="矩形 25"/>
            <p:cNvSpPr/>
            <p:nvPr/>
          </p:nvSpPr>
          <p:spPr>
            <a:xfrm>
              <a:off x="961123" y="2485391"/>
              <a:ext cx="10269754" cy="341769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61927" y="2116349"/>
              <a:ext cx="1468144" cy="853160"/>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70" y="1955557"/>
            <a:ext cx="1092058" cy="109205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31355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通过微博做市场调查</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3</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通过微博做市场调查 </a:t>
            </a:r>
            <a:endParaRPr lang="zh-CN" altLang="en-US" sz="3200" b="1" dirty="0">
              <a:solidFill>
                <a:schemeClr val="bg1"/>
              </a:solidFill>
            </a:endParaRPr>
          </a:p>
        </p:txBody>
      </p:sp>
      <p:pic>
        <p:nvPicPr>
          <p:cNvPr id="6" name="图片 5"/>
          <p:cNvPicPr/>
          <p:nvPr/>
        </p:nvPicPr>
        <p:blipFill rotWithShape="1">
          <a:blip r:embed="rId1">
            <a:extLst>
              <a:ext uri="{28A0092B-C50C-407E-A947-70E740481C1C}">
                <a14:useLocalDpi xmlns:a14="http://schemas.microsoft.com/office/drawing/2010/main" val="0"/>
              </a:ext>
            </a:extLst>
          </a:blip>
          <a:srcRect t="1" b="1313"/>
          <a:stretch>
            <a:fillRect/>
          </a:stretch>
        </p:blipFill>
        <p:spPr bwMode="auto">
          <a:xfrm>
            <a:off x="3831271" y="2172335"/>
            <a:ext cx="4529455" cy="4057650"/>
          </a:xfrm>
          <a:prstGeom prst="rect">
            <a:avLst/>
          </a:prstGeom>
          <a:ln>
            <a:noFill/>
          </a:ln>
        </p:spPr>
      </p:pic>
      <p:sp>
        <p:nvSpPr>
          <p:cNvPr id="5" name="矩形 4"/>
          <p:cNvSpPr/>
          <p:nvPr/>
        </p:nvSpPr>
        <p:spPr>
          <a:xfrm>
            <a:off x="5388112" y="1400639"/>
            <a:ext cx="1415772" cy="461665"/>
          </a:xfrm>
          <a:prstGeom prst="rect">
            <a:avLst/>
          </a:prstGeom>
        </p:spPr>
        <p:txBody>
          <a:bodyPr wrap="none">
            <a:spAutoFit/>
          </a:bodyPr>
          <a:lstStyle/>
          <a:p>
            <a:r>
              <a:rPr lang="zh-CN" altLang="en-US" sz="2400" dirty="0">
                <a:solidFill>
                  <a:schemeClr val="bg1"/>
                </a:solidFill>
              </a:rPr>
              <a:t>市场调查</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31355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通过微博做微招聘</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2986911" y="2311089"/>
            <a:ext cx="1029449" cy="1862048"/>
          </a:xfrm>
          <a:prstGeom prst="rect">
            <a:avLst/>
          </a:prstGeom>
          <a:noFill/>
        </p:spPr>
        <p:txBody>
          <a:bodyPr wrap="none" rtlCol="0">
            <a:spAutoFit/>
          </a:bodyPr>
          <a:lstStyle/>
          <a:p>
            <a:r>
              <a:rPr lang="en-US" altLang="zh-CN" sz="11500" dirty="0" smtClean="0">
                <a:solidFill>
                  <a:schemeClr val="bg1"/>
                </a:solidFill>
              </a:rPr>
              <a:t>4</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通过微博做微招聘</a:t>
            </a:r>
            <a:endParaRPr lang="zh-CN" altLang="en-US" sz="3200" b="1" dirty="0">
              <a:solidFill>
                <a:schemeClr val="bg1"/>
              </a:solidFill>
            </a:endParaRPr>
          </a:p>
        </p:txBody>
      </p:sp>
      <p:pic>
        <p:nvPicPr>
          <p:cNvPr id="2" name="图片 1"/>
          <p:cNvPicPr>
            <a:picLocks noChangeAspect="1"/>
          </p:cNvPicPr>
          <p:nvPr/>
        </p:nvPicPr>
        <p:blipFill>
          <a:blip r:embed="rId1"/>
          <a:stretch>
            <a:fillRect/>
          </a:stretch>
        </p:blipFill>
        <p:spPr>
          <a:xfrm>
            <a:off x="3026727" y="1387445"/>
            <a:ext cx="6138545" cy="520515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460235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重视数据分析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29449" cy="1862048"/>
          </a:xfrm>
          <a:prstGeom prst="rect">
            <a:avLst/>
          </a:prstGeom>
          <a:noFill/>
        </p:spPr>
        <p:txBody>
          <a:bodyPr wrap="none" rtlCol="0">
            <a:spAutoFit/>
          </a:bodyPr>
          <a:lstStyle/>
          <a:p>
            <a:r>
              <a:rPr lang="en-US" altLang="zh-CN" sz="11500" dirty="0" smtClean="0">
                <a:solidFill>
                  <a:schemeClr val="bg1"/>
                </a:solidFill>
              </a:rPr>
              <a:t>5</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重视数据分析</a:t>
            </a:r>
            <a:endParaRPr lang="zh-CN" altLang="en-US" sz="3200" b="1" dirty="0">
              <a:solidFill>
                <a:schemeClr val="bg1"/>
              </a:solidFill>
            </a:endParaRPr>
          </a:p>
        </p:txBody>
      </p:sp>
      <p:graphicFrame>
        <p:nvGraphicFramePr>
          <p:cNvPr id="5" name="表格 4"/>
          <p:cNvGraphicFramePr>
            <a:graphicFrameLocks noGrp="1"/>
          </p:cNvGraphicFramePr>
          <p:nvPr/>
        </p:nvGraphicFramePr>
        <p:xfrm>
          <a:off x="1338262" y="1552098"/>
          <a:ext cx="9515475" cy="4635341"/>
        </p:xfrm>
        <a:graphic>
          <a:graphicData uri="http://schemas.openxmlformats.org/drawingml/2006/table">
            <a:tbl>
              <a:tblPr firstRow="1" bandRow="1">
                <a:tableStyleId>{5C22544A-7EE6-4342-B048-85BDC9FD1C3A}</a:tableStyleId>
              </a:tblPr>
              <a:tblGrid>
                <a:gridCol w="1680485"/>
                <a:gridCol w="7834990"/>
              </a:tblGrid>
              <a:tr h="604993">
                <a:tc gridSpan="2">
                  <a:txBody>
                    <a:bodyPr/>
                    <a:lstStyle/>
                    <a:p>
                      <a:pPr marL="629920" indent="266700" algn="ctr">
                        <a:lnSpc>
                          <a:spcPct val="150000"/>
                        </a:lnSpc>
                        <a:spcAft>
                          <a:spcPts val="0"/>
                        </a:spcAft>
                      </a:pPr>
                      <a:r>
                        <a:rPr lang="zh-CN" sz="1400" kern="100" dirty="0">
                          <a:solidFill>
                            <a:schemeClr val="bg1"/>
                          </a:solidFill>
                          <a:effectLst/>
                        </a:rPr>
                        <a:t>企业官方微博后台数据中心主要功能介绍</a:t>
                      </a:r>
                      <a:endParaRPr lang="zh-CN" sz="14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hMerge="1">
                  <a:tcPr/>
                </a:tc>
              </a:tr>
              <a:tr h="1007587">
                <a:tc>
                  <a:txBody>
                    <a:bodyPr/>
                    <a:lstStyle/>
                    <a:p>
                      <a:pPr algn="ctr">
                        <a:lnSpc>
                          <a:spcPct val="150000"/>
                        </a:lnSpc>
                        <a:spcAft>
                          <a:spcPts val="0"/>
                        </a:spcAft>
                      </a:pPr>
                      <a:r>
                        <a:rPr lang="zh-CN" sz="1600" kern="100" dirty="0">
                          <a:solidFill>
                            <a:schemeClr val="bg1"/>
                          </a:solidFill>
                          <a:effectLst/>
                        </a:rPr>
                        <a:t>粉丝分析</a:t>
                      </a:r>
                      <a:endParaRPr lang="zh-CN" sz="16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400" kern="100" dirty="0">
                          <a:solidFill>
                            <a:schemeClr val="bg1"/>
                          </a:solidFill>
                          <a:effectLst/>
                        </a:rPr>
                        <a:t>查询企业微博账号粉丝的基础属性并进行数据统计，包括：年龄、性别分布。</a:t>
                      </a:r>
                      <a:endParaRPr lang="zh-CN" sz="14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1007587">
                <a:tc>
                  <a:txBody>
                    <a:bodyPr/>
                    <a:lstStyle/>
                    <a:p>
                      <a:pPr algn="ctr">
                        <a:lnSpc>
                          <a:spcPct val="150000"/>
                        </a:lnSpc>
                        <a:spcAft>
                          <a:spcPts val="0"/>
                        </a:spcAft>
                      </a:pPr>
                      <a:r>
                        <a:rPr lang="zh-CN" sz="1600" kern="100">
                          <a:solidFill>
                            <a:schemeClr val="bg1"/>
                          </a:solidFill>
                          <a:effectLst/>
                        </a:rPr>
                        <a:t>粉丝行为分析</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400" kern="100" dirty="0">
                          <a:solidFill>
                            <a:schemeClr val="bg1"/>
                          </a:solidFill>
                          <a:effectLst/>
                        </a:rPr>
                        <a:t>分析粉丝对账号的关注、评论、转发等行为的数据，可以让企业了解自身微博的运营状况，作为制定后续营销策略的参考依据。</a:t>
                      </a:r>
                      <a:endParaRPr lang="zh-CN" sz="14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1007587">
                <a:tc>
                  <a:txBody>
                    <a:bodyPr/>
                    <a:lstStyle/>
                    <a:p>
                      <a:pPr algn="ctr">
                        <a:lnSpc>
                          <a:spcPct val="150000"/>
                        </a:lnSpc>
                        <a:spcAft>
                          <a:spcPts val="0"/>
                        </a:spcAft>
                      </a:pPr>
                      <a:r>
                        <a:rPr lang="zh-CN" sz="1600" kern="100">
                          <a:solidFill>
                            <a:schemeClr val="bg1"/>
                          </a:solidFill>
                          <a:effectLst/>
                        </a:rPr>
                        <a:t>页面流量统计</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400" kern="100" dirty="0">
                          <a:solidFill>
                            <a:schemeClr val="bg1"/>
                          </a:solidFill>
                          <a:effectLst/>
                        </a:rPr>
                        <a:t>可以随时查看微博页面的流量变化趋势，了解用户对企业微博的关注情况，如果你在微博外部推广官方微博，也可以在流量统计中监测到推广效果。</a:t>
                      </a:r>
                      <a:endParaRPr lang="zh-CN" sz="14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r h="1007587">
                <a:tc>
                  <a:txBody>
                    <a:bodyPr/>
                    <a:lstStyle/>
                    <a:p>
                      <a:pPr algn="ctr">
                        <a:lnSpc>
                          <a:spcPct val="150000"/>
                        </a:lnSpc>
                        <a:spcAft>
                          <a:spcPts val="0"/>
                        </a:spcAft>
                      </a:pPr>
                      <a:r>
                        <a:rPr lang="zh-CN" sz="1600" kern="100">
                          <a:solidFill>
                            <a:schemeClr val="bg1"/>
                          </a:solidFill>
                          <a:effectLst/>
                        </a:rPr>
                        <a:t>短链点击统计</a:t>
                      </a:r>
                      <a:endParaRPr lang="zh-CN" sz="16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c>
                  <a:txBody>
                    <a:bodyPr/>
                    <a:lstStyle/>
                    <a:p>
                      <a:pPr algn="ctr">
                        <a:lnSpc>
                          <a:spcPct val="150000"/>
                        </a:lnSpc>
                        <a:spcAft>
                          <a:spcPts val="0"/>
                        </a:spcAft>
                      </a:pPr>
                      <a:r>
                        <a:rPr lang="zh-CN" sz="1400" kern="100" dirty="0">
                          <a:solidFill>
                            <a:schemeClr val="bg1"/>
                          </a:solidFill>
                          <a:effectLst/>
                        </a:rPr>
                        <a:t>监测官方账号创建的短链点击情况，并作为衡量微博传播效果的重要指标。</a:t>
                      </a:r>
                      <a:endParaRPr lang="zh-CN" sz="14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90805" marR="90805" marT="48260" marB="48260" anchor="c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4602352" cy="825419"/>
          </a:xfrm>
          <a:prstGeom prst="rect">
            <a:avLst/>
          </a:prstGeom>
        </p:spPr>
        <p:txBody>
          <a:bodyPr wrap="square">
            <a:spAutoFit/>
          </a:bodyPr>
          <a:lstStyle/>
          <a:p>
            <a:pPr lvl="0" algn="dist">
              <a:lnSpc>
                <a:spcPct val="150000"/>
              </a:lnSpc>
            </a:pPr>
            <a:r>
              <a:rPr lang="zh-CN" altLang="en-US" sz="3600" b="1" kern="0" dirty="0" smtClean="0">
                <a:solidFill>
                  <a:srgbClr val="FFD23C"/>
                </a:solidFill>
                <a:latin typeface="+mn-ea"/>
              </a:rPr>
              <a:t>建立</a:t>
            </a:r>
            <a:r>
              <a:rPr lang="zh-CN" altLang="en-US" sz="3600" b="1" kern="0" dirty="0">
                <a:solidFill>
                  <a:srgbClr val="FFD23C"/>
                </a:solidFill>
                <a:latin typeface="+mn-ea"/>
              </a:rPr>
              <a:t>微博监控体系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29449" cy="1862048"/>
          </a:xfrm>
          <a:prstGeom prst="rect">
            <a:avLst/>
          </a:prstGeom>
          <a:noFill/>
        </p:spPr>
        <p:txBody>
          <a:bodyPr wrap="none" rtlCol="0">
            <a:spAutoFit/>
          </a:bodyPr>
          <a:lstStyle/>
          <a:p>
            <a:r>
              <a:rPr lang="en-US" altLang="zh-CN" sz="11500" dirty="0" smtClean="0">
                <a:solidFill>
                  <a:schemeClr val="bg1"/>
                </a:solidFill>
              </a:rPr>
              <a:t>6</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建立微博监控</a:t>
            </a:r>
            <a:r>
              <a:rPr lang="zh-CN" altLang="en-US" sz="3200" b="1" dirty="0" smtClean="0">
                <a:solidFill>
                  <a:schemeClr val="bg1"/>
                </a:solidFill>
              </a:rPr>
              <a:t>体系</a:t>
            </a:r>
            <a:endParaRPr lang="zh-CN" altLang="en-US" sz="3200" b="1" dirty="0">
              <a:solidFill>
                <a:schemeClr val="bg1"/>
              </a:solidFill>
            </a:endParaRPr>
          </a:p>
        </p:txBody>
      </p:sp>
      <p:sp>
        <p:nvSpPr>
          <p:cNvPr id="2" name="矩形 1"/>
          <p:cNvSpPr/>
          <p:nvPr/>
        </p:nvSpPr>
        <p:spPr>
          <a:xfrm>
            <a:off x="5080337" y="5179070"/>
            <a:ext cx="2031325" cy="461665"/>
          </a:xfrm>
          <a:prstGeom prst="rect">
            <a:avLst/>
          </a:prstGeom>
        </p:spPr>
        <p:txBody>
          <a:bodyPr wrap="none">
            <a:spAutoFit/>
          </a:bodyPr>
          <a:lstStyle/>
          <a:p>
            <a:r>
              <a:rPr lang="zh-CN" altLang="en-US" sz="2400" dirty="0">
                <a:solidFill>
                  <a:schemeClr val="bg1"/>
                </a:solidFill>
              </a:rPr>
              <a:t>踏实守法经营</a:t>
            </a:r>
            <a:endParaRPr lang="zh-CN" altLang="en-US" sz="2400" dirty="0">
              <a:solidFill>
                <a:schemeClr val="bg1"/>
              </a:solidFill>
            </a:endParaRPr>
          </a:p>
        </p:txBody>
      </p:sp>
      <p:sp>
        <p:nvSpPr>
          <p:cNvPr id="6" name="矩形 5"/>
          <p:cNvSpPr/>
          <p:nvPr/>
        </p:nvSpPr>
        <p:spPr>
          <a:xfrm>
            <a:off x="1851918" y="3061933"/>
            <a:ext cx="8802410" cy="523220"/>
          </a:xfrm>
          <a:prstGeom prst="rect">
            <a:avLst/>
          </a:prstGeom>
        </p:spPr>
        <p:txBody>
          <a:bodyPr wrap="none">
            <a:spAutoFit/>
          </a:bodyPr>
          <a:lstStyle/>
          <a:p>
            <a:r>
              <a:rPr lang="zh-CN" altLang="en-US" sz="2800" dirty="0">
                <a:solidFill>
                  <a:schemeClr val="bg1"/>
                </a:solidFill>
              </a:rPr>
              <a:t>微博是企业做营销的工具，但也是毁掉企业品牌的利器</a:t>
            </a:r>
            <a:endParaRPr lang="zh-CN" altLang="en-US" sz="2800" dirty="0">
              <a:solidFill>
                <a:schemeClr val="bg1"/>
              </a:solidFill>
            </a:endParaRPr>
          </a:p>
        </p:txBody>
      </p:sp>
      <p:sp>
        <p:nvSpPr>
          <p:cNvPr id="7" name="下箭头 6"/>
          <p:cNvSpPr/>
          <p:nvPr/>
        </p:nvSpPr>
        <p:spPr>
          <a:xfrm>
            <a:off x="5859958" y="3944568"/>
            <a:ext cx="472083" cy="875087"/>
          </a:xfrm>
          <a:prstGeom prst="downArrow">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193556" y="3084486"/>
            <a:ext cx="3804888"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企业微博推广</a:t>
            </a:r>
            <a:endParaRPr kumimoji="0" lang="zh-CN" altLang="en-US" sz="3600" b="1" i="0" u="none" strike="noStrike" kern="0" cap="none" spc="0" normalizeH="0" baseline="0" noProof="0" dirty="0">
              <a:ln>
                <a:noFill/>
              </a:ln>
              <a:solidFill>
                <a:srgbClr val="FFD23C"/>
              </a:solidFill>
              <a:effectLst/>
              <a:uLnTx/>
              <a:uFillTx/>
              <a:latin typeface="+mn-ea"/>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p:nvPr/>
          </p:nvSpPr>
          <p:spPr>
            <a:xfrm>
              <a:off x="1982449" y="1547734"/>
              <a:ext cx="951876" cy="951876"/>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2C2C2C"/>
                  </a:solidFill>
                  <a:effectLst/>
                  <a:uLnTx/>
                  <a:uFillTx/>
                  <a:latin typeface="微软雅黑 Light" panose="020B0502040204020203" pitchFamily="34" charset="-122"/>
                  <a:ea typeface="微软雅黑 Light" panose="020B0502040204020203" pitchFamily="34" charset="-122"/>
                </a:rPr>
                <a:t>4</a:t>
              </a:r>
              <a:endParaRPr kumimoji="0" lang="zh-CN" altLang="en-US" sz="3200" b="0" i="0" u="none" strike="noStrike" kern="0" cap="none" spc="0" normalizeH="0" baseline="0" noProof="0" dirty="0">
                <a:ln>
                  <a:noFill/>
                </a:ln>
                <a:solidFill>
                  <a:srgbClr val="2C2C2C"/>
                </a:solidFill>
                <a:effectLst/>
                <a:uLnTx/>
                <a:uFillTx/>
                <a:latin typeface="微软雅黑 Light" panose="020B0502040204020203" pitchFamily="34" charset="-122"/>
                <a:ea typeface="微软雅黑 Light" panose="020B0502040204020203"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5058283" cy="584775"/>
          </a:xfrm>
          <a:prstGeom prst="rect">
            <a:avLst/>
          </a:prstGeom>
        </p:spPr>
        <p:txBody>
          <a:bodyPr wrap="square">
            <a:spAutoFit/>
          </a:bodyPr>
          <a:lstStyle/>
          <a:p>
            <a:pPr lvl="0"/>
            <a:r>
              <a:rPr lang="zh-CN" altLang="en-US" sz="3200" b="1" dirty="0">
                <a:solidFill>
                  <a:schemeClr val="bg1"/>
                </a:solidFill>
              </a:rPr>
              <a:t>哪些企业适合做微博营销</a:t>
            </a:r>
            <a:endParaRPr lang="zh-CN" altLang="en-US" sz="3200" b="1" dirty="0">
              <a:solidFill>
                <a:schemeClr val="bg1"/>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7260" y="2476500"/>
            <a:ext cx="1905000" cy="1905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020" y="2476500"/>
            <a:ext cx="1905000" cy="1905000"/>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2476500"/>
            <a:ext cx="1905000" cy="1905000"/>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8940" y="2476500"/>
            <a:ext cx="1905000" cy="1905000"/>
          </a:xfrm>
          <a:prstGeom prst="rect">
            <a:avLst/>
          </a:prstGeom>
        </p:spPr>
      </p:pic>
      <p:sp>
        <p:nvSpPr>
          <p:cNvPr id="19" name="矩形 18"/>
          <p:cNvSpPr/>
          <p:nvPr/>
        </p:nvSpPr>
        <p:spPr>
          <a:xfrm>
            <a:off x="1156226" y="5144254"/>
            <a:ext cx="1467068" cy="400110"/>
          </a:xfrm>
          <a:prstGeom prst="rect">
            <a:avLst/>
          </a:prstGeom>
        </p:spPr>
        <p:txBody>
          <a:bodyPr wrap="none">
            <a:spAutoFit/>
          </a:bodyPr>
          <a:lstStyle/>
          <a:p>
            <a:r>
              <a:rPr lang="zh-CN" altLang="en-US" sz="2000" dirty="0" smtClean="0">
                <a:solidFill>
                  <a:schemeClr val="bg1"/>
                </a:solidFill>
              </a:rPr>
              <a:t>快速消费品</a:t>
            </a:r>
            <a:endParaRPr lang="zh-CN" altLang="en-US" sz="2000" dirty="0">
              <a:solidFill>
                <a:schemeClr val="bg1"/>
              </a:solidFill>
            </a:endParaRPr>
          </a:p>
        </p:txBody>
      </p:sp>
      <p:sp>
        <p:nvSpPr>
          <p:cNvPr id="20" name="矩形 19"/>
          <p:cNvSpPr/>
          <p:nvPr/>
        </p:nvSpPr>
        <p:spPr>
          <a:xfrm>
            <a:off x="3807986" y="5144254"/>
            <a:ext cx="1467068" cy="400110"/>
          </a:xfrm>
          <a:prstGeom prst="rect">
            <a:avLst/>
          </a:prstGeom>
        </p:spPr>
        <p:txBody>
          <a:bodyPr wrap="none">
            <a:spAutoFit/>
          </a:bodyPr>
          <a:lstStyle/>
          <a:p>
            <a:r>
              <a:rPr lang="zh-CN" altLang="en-US" sz="2000" dirty="0">
                <a:solidFill>
                  <a:schemeClr val="bg1"/>
                </a:solidFill>
              </a:rPr>
              <a:t>同城化消费</a:t>
            </a:r>
            <a:endParaRPr lang="zh-CN" altLang="en-US" sz="2000" dirty="0">
              <a:solidFill>
                <a:schemeClr val="bg1"/>
              </a:solidFill>
            </a:endParaRPr>
          </a:p>
        </p:txBody>
      </p:sp>
      <p:sp>
        <p:nvSpPr>
          <p:cNvPr id="21" name="矩形 20"/>
          <p:cNvSpPr/>
          <p:nvPr/>
        </p:nvSpPr>
        <p:spPr>
          <a:xfrm>
            <a:off x="6734066" y="5144254"/>
            <a:ext cx="1467068" cy="400110"/>
          </a:xfrm>
          <a:prstGeom prst="rect">
            <a:avLst/>
          </a:prstGeom>
        </p:spPr>
        <p:txBody>
          <a:bodyPr wrap="none">
            <a:spAutoFit/>
          </a:bodyPr>
          <a:lstStyle/>
          <a:p>
            <a:r>
              <a:rPr lang="zh-CN" altLang="en-US" sz="2000" dirty="0">
                <a:solidFill>
                  <a:schemeClr val="bg1"/>
                </a:solidFill>
              </a:rPr>
              <a:t>远程化服务</a:t>
            </a:r>
            <a:endParaRPr lang="zh-CN" altLang="en-US" sz="2000" dirty="0">
              <a:solidFill>
                <a:schemeClr val="bg1"/>
              </a:solidFill>
            </a:endParaRPr>
          </a:p>
        </p:txBody>
      </p:sp>
      <p:sp>
        <p:nvSpPr>
          <p:cNvPr id="22" name="矩形 21"/>
          <p:cNvSpPr/>
          <p:nvPr/>
        </p:nvSpPr>
        <p:spPr>
          <a:xfrm>
            <a:off x="9517906" y="5144254"/>
            <a:ext cx="1467068" cy="400110"/>
          </a:xfrm>
          <a:prstGeom prst="rect">
            <a:avLst/>
          </a:prstGeom>
        </p:spPr>
        <p:txBody>
          <a:bodyPr wrap="none">
            <a:spAutoFit/>
          </a:bodyPr>
          <a:lstStyle/>
          <a:p>
            <a:r>
              <a:rPr lang="zh-CN" altLang="en-US" sz="2000" dirty="0">
                <a:solidFill>
                  <a:schemeClr val="bg1"/>
                </a:solidFill>
              </a:rPr>
              <a:t>品牌化推广</a:t>
            </a:r>
            <a:endParaRPr lang="zh-CN" altLang="en-US" sz="20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460235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企业官方微博增粉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752129" cy="1862048"/>
          </a:xfrm>
          <a:prstGeom prst="rect">
            <a:avLst/>
          </a:prstGeom>
          <a:noFill/>
        </p:spPr>
        <p:txBody>
          <a:bodyPr wrap="none" rtlCol="0">
            <a:spAutoFit/>
          </a:bodyPr>
          <a:lstStyle/>
          <a:p>
            <a:r>
              <a:rPr lang="en-US" altLang="zh-CN" sz="11500" dirty="0" smtClean="0">
                <a:solidFill>
                  <a:schemeClr val="bg1"/>
                </a:solidFill>
              </a:rPr>
              <a:t>1</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企业官方微博增粉</a:t>
            </a:r>
            <a:endParaRPr lang="zh-CN" altLang="en-US" sz="3200" b="1" dirty="0">
              <a:solidFill>
                <a:schemeClr val="bg1"/>
              </a:solidFill>
            </a:endParaRPr>
          </a:p>
        </p:txBody>
      </p:sp>
      <p:graphicFrame>
        <p:nvGraphicFramePr>
          <p:cNvPr id="8" name="表格 7"/>
          <p:cNvGraphicFramePr>
            <a:graphicFrameLocks noGrp="1"/>
          </p:cNvGraphicFramePr>
          <p:nvPr/>
        </p:nvGraphicFramePr>
        <p:xfrm>
          <a:off x="1126904" y="1477963"/>
          <a:ext cx="9947495" cy="5034598"/>
        </p:xfrm>
        <a:graphic>
          <a:graphicData uri="http://schemas.openxmlformats.org/drawingml/2006/table">
            <a:tbl>
              <a:tblPr firstRow="1" bandRow="1">
                <a:tableStyleId>{5C22544A-7EE6-4342-B048-85BDC9FD1C3A}</a:tableStyleId>
              </a:tblPr>
              <a:tblGrid>
                <a:gridCol w="2190274"/>
                <a:gridCol w="7757221"/>
              </a:tblGrid>
              <a:tr h="365558">
                <a:tc>
                  <a:txBody>
                    <a:bodyPr/>
                    <a:lstStyle/>
                    <a:p>
                      <a:pPr algn="ctr">
                        <a:lnSpc>
                          <a:spcPct val="150000"/>
                        </a:lnSpc>
                        <a:spcAft>
                          <a:spcPts val="0"/>
                        </a:spcAft>
                      </a:pPr>
                      <a:r>
                        <a:rPr lang="zh-CN" sz="1200" kern="100" dirty="0">
                          <a:solidFill>
                            <a:schemeClr val="bg1"/>
                          </a:solidFill>
                          <a:effectLst/>
                        </a:rPr>
                        <a:t>企业官方微博加粉方法</a:t>
                      </a:r>
                      <a:endParaRPr lang="zh-CN" sz="12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marL="269875" indent="266700" algn="ctr">
                        <a:lnSpc>
                          <a:spcPct val="150000"/>
                        </a:lnSpc>
                        <a:spcAft>
                          <a:spcPts val="0"/>
                        </a:spcAft>
                      </a:pPr>
                      <a:r>
                        <a:rPr lang="zh-CN" sz="1200" kern="100">
                          <a:solidFill>
                            <a:schemeClr val="bg1"/>
                          </a:solidFill>
                          <a:effectLst/>
                        </a:rPr>
                        <a:t>思路范例</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914847">
                <a:tc>
                  <a:txBody>
                    <a:bodyPr/>
                    <a:lstStyle/>
                    <a:p>
                      <a:pPr algn="ctr">
                        <a:lnSpc>
                          <a:spcPct val="150000"/>
                        </a:lnSpc>
                        <a:spcAft>
                          <a:spcPts val="0"/>
                        </a:spcAft>
                      </a:pPr>
                      <a:r>
                        <a:rPr lang="en-US" sz="1200" kern="100" dirty="0">
                          <a:solidFill>
                            <a:schemeClr val="bg1"/>
                          </a:solidFill>
                          <a:effectLst/>
                        </a:rPr>
                        <a:t>1</a:t>
                      </a:r>
                      <a:r>
                        <a:rPr lang="zh-CN" sz="1200" kern="100" dirty="0">
                          <a:solidFill>
                            <a:schemeClr val="bg1"/>
                          </a:solidFill>
                          <a:effectLst/>
                        </a:rPr>
                        <a:t>、全员营销，内部推荐</a:t>
                      </a:r>
                      <a:endParaRPr lang="zh-CN" sz="12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en-US" sz="1200" kern="100">
                          <a:solidFill>
                            <a:schemeClr val="bg1"/>
                          </a:solidFill>
                          <a:effectLst/>
                        </a:rPr>
                        <a:t>1</a:t>
                      </a:r>
                      <a:r>
                        <a:rPr lang="zh-CN" sz="1200" kern="100">
                          <a:solidFill>
                            <a:schemeClr val="bg1"/>
                          </a:solidFill>
                          <a:effectLst/>
                        </a:rPr>
                        <a:t>、某公司要求每个员工都注册微博并关注官方微博，还要求每个员工发展三位相关人员关注企业官方微博，作为考核指标</a:t>
                      </a:r>
                      <a:endParaRPr lang="zh-CN" sz="1200" kern="100">
                        <a:solidFill>
                          <a:schemeClr val="bg1"/>
                        </a:solidFill>
                        <a:effectLst/>
                      </a:endParaRPr>
                    </a:p>
                    <a:p>
                      <a:pPr algn="ctr">
                        <a:lnSpc>
                          <a:spcPct val="150000"/>
                        </a:lnSpc>
                        <a:spcAft>
                          <a:spcPts val="0"/>
                        </a:spcAft>
                      </a:pPr>
                      <a:r>
                        <a:rPr lang="en-US" sz="1200" kern="100">
                          <a:solidFill>
                            <a:schemeClr val="bg1"/>
                          </a:solidFill>
                          <a:effectLst/>
                        </a:rPr>
                        <a:t>2</a:t>
                      </a:r>
                      <a:r>
                        <a:rPr lang="zh-CN" sz="1200" kern="100">
                          <a:solidFill>
                            <a:schemeClr val="bg1"/>
                          </a:solidFill>
                          <a:effectLst/>
                        </a:rPr>
                        <a:t>、让员工搞分组内部竞赛，完成一个加粉创意，评估后分组实施评优。</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688052">
                <a:tc>
                  <a:txBody>
                    <a:bodyPr/>
                    <a:lstStyle/>
                    <a:p>
                      <a:pPr algn="ctr">
                        <a:lnSpc>
                          <a:spcPct val="150000"/>
                        </a:lnSpc>
                        <a:spcAft>
                          <a:spcPts val="0"/>
                        </a:spcAft>
                      </a:pPr>
                      <a:r>
                        <a:rPr lang="en-US" sz="1200" kern="100">
                          <a:solidFill>
                            <a:schemeClr val="bg1"/>
                          </a:solidFill>
                          <a:effectLst/>
                        </a:rPr>
                        <a:t>2</a:t>
                      </a:r>
                      <a:r>
                        <a:rPr lang="zh-CN" sz="1200" kern="100">
                          <a:solidFill>
                            <a:schemeClr val="bg1"/>
                          </a:solidFill>
                          <a:effectLst/>
                        </a:rPr>
                        <a:t>、合作伙伴，邀约关注</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en-US" sz="1200" kern="100">
                          <a:solidFill>
                            <a:schemeClr val="bg1"/>
                          </a:solidFill>
                          <a:effectLst/>
                        </a:rPr>
                        <a:t>1</a:t>
                      </a:r>
                      <a:r>
                        <a:rPr lang="zh-CN" sz="1200" kern="100">
                          <a:solidFill>
                            <a:schemeClr val="bg1"/>
                          </a:solidFill>
                          <a:effectLst/>
                        </a:rPr>
                        <a:t>、企业微博管理员可以请相关部门出面邀请请开设微博的合作伙伴关注</a:t>
                      </a:r>
                      <a:endParaRPr lang="zh-CN" sz="1200" kern="100">
                        <a:solidFill>
                          <a:schemeClr val="bg1"/>
                        </a:solidFill>
                        <a:effectLst/>
                      </a:endParaRPr>
                    </a:p>
                    <a:p>
                      <a:pPr algn="ctr">
                        <a:lnSpc>
                          <a:spcPct val="150000"/>
                        </a:lnSpc>
                        <a:spcAft>
                          <a:spcPts val="0"/>
                        </a:spcAft>
                      </a:pPr>
                      <a:r>
                        <a:rPr lang="en-US" sz="1200" kern="100">
                          <a:solidFill>
                            <a:schemeClr val="bg1"/>
                          </a:solidFill>
                          <a:effectLst/>
                        </a:rPr>
                        <a:t>2</a:t>
                      </a:r>
                      <a:r>
                        <a:rPr lang="zh-CN" sz="1200" kern="100">
                          <a:solidFill>
                            <a:schemeClr val="bg1"/>
                          </a:solidFill>
                          <a:effectLst/>
                        </a:rPr>
                        <a:t>、发布一些外部合作消息如果合适，并</a:t>
                      </a:r>
                      <a:r>
                        <a:rPr lang="en-US" sz="1200" kern="100">
                          <a:solidFill>
                            <a:schemeClr val="bg1"/>
                          </a:solidFill>
                          <a:effectLst/>
                        </a:rPr>
                        <a:t>@</a:t>
                      </a:r>
                      <a:r>
                        <a:rPr lang="zh-CN" sz="1200" kern="100">
                          <a:solidFill>
                            <a:schemeClr val="bg1"/>
                          </a:solidFill>
                          <a:effectLst/>
                        </a:rPr>
                        <a:t>有关合作伙伴注意，引发关注</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908316">
                <a:tc>
                  <a:txBody>
                    <a:bodyPr/>
                    <a:lstStyle/>
                    <a:p>
                      <a:pPr algn="ctr">
                        <a:lnSpc>
                          <a:spcPct val="150000"/>
                        </a:lnSpc>
                        <a:spcAft>
                          <a:spcPts val="0"/>
                        </a:spcAft>
                      </a:pPr>
                      <a:r>
                        <a:rPr lang="en-US" sz="1200" kern="100">
                          <a:solidFill>
                            <a:schemeClr val="bg1"/>
                          </a:solidFill>
                          <a:effectLst/>
                        </a:rPr>
                        <a:t>3</a:t>
                      </a:r>
                      <a:r>
                        <a:rPr lang="zh-CN" sz="1200" kern="100">
                          <a:solidFill>
                            <a:schemeClr val="bg1"/>
                          </a:solidFill>
                          <a:effectLst/>
                        </a:rPr>
                        <a:t>、客户参观，趁热打铁</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indent="-105410" algn="ctr">
                        <a:lnSpc>
                          <a:spcPct val="150000"/>
                        </a:lnSpc>
                        <a:spcAft>
                          <a:spcPts val="0"/>
                        </a:spcAft>
                      </a:pPr>
                      <a:endParaRPr lang="en-US" sz="12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56215" marR="56215" marT="29876" marB="29876" anchor="ctr">
                    <a:noFill/>
                  </a:tcPr>
                </a:tc>
              </a:tr>
              <a:tr h="365558">
                <a:tc>
                  <a:txBody>
                    <a:bodyPr/>
                    <a:lstStyle/>
                    <a:p>
                      <a:pPr algn="ctr">
                        <a:lnSpc>
                          <a:spcPct val="150000"/>
                        </a:lnSpc>
                        <a:spcAft>
                          <a:spcPts val="0"/>
                        </a:spcAft>
                      </a:pPr>
                      <a:r>
                        <a:rPr lang="en-US" sz="1200" kern="100">
                          <a:solidFill>
                            <a:schemeClr val="bg1"/>
                          </a:solidFill>
                          <a:effectLst/>
                        </a:rPr>
                        <a:t>4</a:t>
                      </a:r>
                      <a:r>
                        <a:rPr lang="zh-CN" sz="1200" kern="100">
                          <a:solidFill>
                            <a:schemeClr val="bg1"/>
                          </a:solidFill>
                          <a:effectLst/>
                        </a:rPr>
                        <a:t>、对外宣传，主动展示</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zh-CN" sz="1200" kern="100">
                          <a:solidFill>
                            <a:schemeClr val="bg1"/>
                          </a:solidFill>
                          <a:effectLst/>
                        </a:rPr>
                        <a:t>在公司网站，员工名片，宣传印刷品，媒体广告，行业展会等对外宣传工作中在醒目位置统一增加公司官方微博号。</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365558">
                <a:tc>
                  <a:txBody>
                    <a:bodyPr/>
                    <a:lstStyle/>
                    <a:p>
                      <a:pPr algn="ctr">
                        <a:lnSpc>
                          <a:spcPct val="150000"/>
                        </a:lnSpc>
                        <a:spcAft>
                          <a:spcPts val="0"/>
                        </a:spcAft>
                      </a:pPr>
                      <a:r>
                        <a:rPr lang="en-US" sz="1200" kern="100">
                          <a:solidFill>
                            <a:schemeClr val="bg1"/>
                          </a:solidFill>
                          <a:effectLst/>
                        </a:rPr>
                        <a:t>5</a:t>
                      </a:r>
                      <a:r>
                        <a:rPr lang="zh-CN" sz="1200" kern="100">
                          <a:solidFill>
                            <a:schemeClr val="bg1"/>
                          </a:solidFill>
                          <a:effectLst/>
                        </a:rPr>
                        <a:t>、积极发帖，制造人气</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zh-CN" sz="1200" kern="100">
                          <a:solidFill>
                            <a:schemeClr val="bg1"/>
                          </a:solidFill>
                          <a:effectLst/>
                        </a:rPr>
                        <a:t>攘外必先安内，一个好微博应该先争取公司内部员工参与的兴趣，然后再逐步发展外部粉丝</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688052">
                <a:tc>
                  <a:txBody>
                    <a:bodyPr/>
                    <a:lstStyle/>
                    <a:p>
                      <a:pPr algn="ctr">
                        <a:lnSpc>
                          <a:spcPct val="150000"/>
                        </a:lnSpc>
                        <a:spcAft>
                          <a:spcPts val="0"/>
                        </a:spcAft>
                      </a:pPr>
                      <a:r>
                        <a:rPr lang="en-US" sz="1200" kern="100">
                          <a:solidFill>
                            <a:schemeClr val="bg1"/>
                          </a:solidFill>
                          <a:effectLst/>
                        </a:rPr>
                        <a:t>6</a:t>
                      </a:r>
                      <a:r>
                        <a:rPr lang="zh-CN" sz="1200" kern="100">
                          <a:solidFill>
                            <a:schemeClr val="bg1"/>
                          </a:solidFill>
                          <a:effectLst/>
                        </a:rPr>
                        <a:t>、服务客户，在线转发</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zh-CN" sz="1200" kern="100" dirty="0">
                          <a:solidFill>
                            <a:schemeClr val="bg1"/>
                          </a:solidFill>
                          <a:effectLst/>
                        </a:rPr>
                        <a:t>很多公司微博会有各种产品或服务消费者来沟通，这样的消费者可能会采取私信或者直接</a:t>
                      </a:r>
                      <a:r>
                        <a:rPr lang="en-US" sz="1200" kern="100" dirty="0">
                          <a:solidFill>
                            <a:schemeClr val="bg1"/>
                          </a:solidFill>
                          <a:effectLst/>
                        </a:rPr>
                        <a:t>@ </a:t>
                      </a:r>
                      <a:r>
                        <a:rPr lang="zh-CN" sz="1200" kern="100" dirty="0">
                          <a:solidFill>
                            <a:schemeClr val="bg1"/>
                          </a:solidFill>
                          <a:effectLst/>
                        </a:rPr>
                        <a:t>的方式和官方微博沟通，或者通过搜索企业品牌词可以找到，那么主动和客户沟通，服务满意自然能转发很多成粉丝。</a:t>
                      </a:r>
                      <a:endParaRPr lang="zh-CN" sz="12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373099">
                <a:tc>
                  <a:txBody>
                    <a:bodyPr/>
                    <a:lstStyle/>
                    <a:p>
                      <a:pPr algn="ctr">
                        <a:lnSpc>
                          <a:spcPct val="150000"/>
                        </a:lnSpc>
                        <a:spcAft>
                          <a:spcPts val="0"/>
                        </a:spcAft>
                      </a:pPr>
                      <a:r>
                        <a:rPr lang="en-US" sz="1200" kern="100">
                          <a:solidFill>
                            <a:schemeClr val="bg1"/>
                          </a:solidFill>
                          <a:effectLst/>
                        </a:rPr>
                        <a:t>7</a:t>
                      </a:r>
                      <a:r>
                        <a:rPr lang="zh-CN" sz="1200" kern="100">
                          <a:solidFill>
                            <a:schemeClr val="bg1"/>
                          </a:solidFill>
                          <a:effectLst/>
                        </a:rPr>
                        <a:t>、搜索标签，发展粉丝</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zh-CN" sz="1200" kern="100">
                          <a:solidFill>
                            <a:schemeClr val="bg1"/>
                          </a:solidFill>
                          <a:effectLst/>
                        </a:rPr>
                        <a:t>主动用公司定位目标客户最可能的标签做关键词搜索，找到后主动互动一下，吸引关注。</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r h="365558">
                <a:tc>
                  <a:txBody>
                    <a:bodyPr/>
                    <a:lstStyle/>
                    <a:p>
                      <a:pPr algn="ctr">
                        <a:lnSpc>
                          <a:spcPct val="150000"/>
                        </a:lnSpc>
                        <a:spcAft>
                          <a:spcPts val="0"/>
                        </a:spcAft>
                      </a:pPr>
                      <a:r>
                        <a:rPr lang="en-US" sz="1200" kern="100">
                          <a:solidFill>
                            <a:schemeClr val="bg1"/>
                          </a:solidFill>
                          <a:effectLst/>
                        </a:rPr>
                        <a:t>8</a:t>
                      </a:r>
                      <a:r>
                        <a:rPr lang="zh-CN" sz="1200" kern="100">
                          <a:solidFill>
                            <a:schemeClr val="bg1"/>
                          </a:solidFill>
                          <a:effectLst/>
                        </a:rPr>
                        <a:t>、开展活动，物质激励</a:t>
                      </a:r>
                      <a:endParaRPr lang="zh-CN" sz="1200" kern="10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c>
                  <a:txBody>
                    <a:bodyPr/>
                    <a:lstStyle/>
                    <a:p>
                      <a:pPr algn="ctr">
                        <a:lnSpc>
                          <a:spcPct val="150000"/>
                        </a:lnSpc>
                        <a:spcAft>
                          <a:spcPts val="0"/>
                        </a:spcAft>
                      </a:pPr>
                      <a:r>
                        <a:rPr lang="zh-CN" sz="1200" kern="100" dirty="0">
                          <a:solidFill>
                            <a:schemeClr val="bg1"/>
                          </a:solidFill>
                          <a:effectLst/>
                        </a:rPr>
                        <a:t>虽然苹果手机或</a:t>
                      </a:r>
                      <a:r>
                        <a:rPr lang="en-US" sz="1200" kern="100" dirty="0">
                          <a:solidFill>
                            <a:schemeClr val="bg1"/>
                          </a:solidFill>
                          <a:effectLst/>
                        </a:rPr>
                        <a:t>iPad</a:t>
                      </a:r>
                      <a:r>
                        <a:rPr lang="zh-CN" sz="1200" kern="100" dirty="0">
                          <a:solidFill>
                            <a:schemeClr val="bg1"/>
                          </a:solidFill>
                          <a:effectLst/>
                        </a:rPr>
                        <a:t>这样的大奖实在是俗，俗透了，但好像还是挺有效。</a:t>
                      </a:r>
                      <a:endParaRPr lang="zh-CN" sz="12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a:txBody>
                  <a:tcPr marL="56215" marR="56215" marT="29876" marB="29876" anchor="ctr">
                    <a:noFill/>
                  </a:tcPr>
                </a:tc>
              </a:tr>
            </a:tbl>
          </a:graphicData>
        </a:graphic>
      </p:graphicFrame>
      <p:pic>
        <p:nvPicPr>
          <p:cNvPr id="11" name="Picture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70559" y="3535681"/>
            <a:ext cx="2222161" cy="7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71995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为优质粉丝提供个性化服务</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a:solidFill>
                  <a:schemeClr val="bg1"/>
                </a:solidFill>
              </a:rPr>
              <a:t>2</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为优质粉丝提供个性化服务</a:t>
            </a:r>
            <a:endParaRPr lang="zh-CN" altLang="en-US" sz="3200" b="1" dirty="0">
              <a:solidFill>
                <a:schemeClr val="bg1"/>
              </a:solidFill>
            </a:endParaRPr>
          </a:p>
        </p:txBody>
      </p:sp>
      <p:pic>
        <p:nvPicPr>
          <p:cNvPr id="6" name="图片 5"/>
          <p:cNvPicPr/>
          <p:nvPr/>
        </p:nvPicPr>
        <p:blipFill rotWithShape="1">
          <a:blip r:embed="rId1"/>
          <a:srcRect t="-1" b="750"/>
          <a:stretch>
            <a:fillRect/>
          </a:stretch>
        </p:blipFill>
        <p:spPr>
          <a:xfrm>
            <a:off x="3482907" y="2436812"/>
            <a:ext cx="5226186" cy="4035108"/>
          </a:xfrm>
          <a:prstGeom prst="rect">
            <a:avLst/>
          </a:prstGeom>
        </p:spPr>
      </p:pic>
      <p:sp>
        <p:nvSpPr>
          <p:cNvPr id="10" name="矩形 9"/>
          <p:cNvSpPr/>
          <p:nvPr/>
        </p:nvSpPr>
        <p:spPr>
          <a:xfrm>
            <a:off x="5115603" y="1736524"/>
            <a:ext cx="1960793" cy="461665"/>
          </a:xfrm>
          <a:prstGeom prst="rect">
            <a:avLst/>
          </a:prstGeom>
        </p:spPr>
        <p:txBody>
          <a:bodyPr wrap="none">
            <a:spAutoFit/>
          </a:bodyPr>
          <a:lstStyle/>
          <a:p>
            <a:r>
              <a:rPr lang="zh-CN" altLang="en-US" sz="2400" dirty="0">
                <a:solidFill>
                  <a:schemeClr val="bg1"/>
                </a:solidFill>
              </a:rPr>
              <a:t>天猫双</a:t>
            </a:r>
            <a:r>
              <a:rPr lang="en-US" altLang="zh-CN" sz="2400" dirty="0">
                <a:solidFill>
                  <a:schemeClr val="bg1"/>
                </a:solidFill>
              </a:rPr>
              <a:t>11</a:t>
            </a:r>
            <a:r>
              <a:rPr lang="zh-CN" altLang="en-US" sz="2400" dirty="0">
                <a:solidFill>
                  <a:schemeClr val="bg1"/>
                </a:solidFill>
              </a:rPr>
              <a:t>红包</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为优质粉丝提供个性化服务</a:t>
            </a:r>
            <a:endParaRPr lang="zh-CN" altLang="en-US" sz="3200" b="1" dirty="0">
              <a:solidFill>
                <a:schemeClr val="bg1"/>
              </a:solidFill>
            </a:endParaRPr>
          </a:p>
        </p:txBody>
      </p:sp>
      <p:sp>
        <p:nvSpPr>
          <p:cNvPr id="10" name="矩形 9"/>
          <p:cNvSpPr/>
          <p:nvPr/>
        </p:nvSpPr>
        <p:spPr>
          <a:xfrm>
            <a:off x="4769353" y="1574311"/>
            <a:ext cx="2653290" cy="461665"/>
          </a:xfrm>
          <a:prstGeom prst="rect">
            <a:avLst/>
          </a:prstGeom>
        </p:spPr>
        <p:txBody>
          <a:bodyPr wrap="none">
            <a:spAutoFit/>
          </a:bodyPr>
          <a:lstStyle/>
          <a:p>
            <a:r>
              <a:rPr lang="en-US" altLang="zh-CN" sz="2400" dirty="0">
                <a:solidFill>
                  <a:schemeClr val="bg1"/>
                </a:solidFill>
              </a:rPr>
              <a:t>@</a:t>
            </a:r>
            <a:r>
              <a:rPr lang="zh-CN" altLang="en-US" sz="2400" dirty="0">
                <a:solidFill>
                  <a:schemeClr val="bg1"/>
                </a:solidFill>
              </a:rPr>
              <a:t>巴黎欧莱雅微博</a:t>
            </a:r>
            <a:endParaRPr lang="zh-CN" altLang="en-US" sz="2400" dirty="0">
              <a:solidFill>
                <a:schemeClr val="bg1"/>
              </a:solidFill>
            </a:endParaRPr>
          </a:p>
        </p:txBody>
      </p:sp>
      <p:pic>
        <p:nvPicPr>
          <p:cNvPr id="7" name="图片 6"/>
          <p:cNvPicPr/>
          <p:nvPr/>
        </p:nvPicPr>
        <p:blipFill>
          <a:blip r:embed="rId1"/>
          <a:stretch>
            <a:fillRect/>
          </a:stretch>
        </p:blipFill>
        <p:spPr>
          <a:xfrm>
            <a:off x="3683951" y="2519679"/>
            <a:ext cx="4824095" cy="4071879"/>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6654672" cy="923330"/>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如何让企业官方微博内容更吸粉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3</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如何让企业官方微博内容更吸粉</a:t>
            </a:r>
            <a:endParaRPr lang="zh-CN" altLang="en-US" sz="3200" b="1" dirty="0">
              <a:solidFill>
                <a:schemeClr val="bg1"/>
              </a:solidFill>
            </a:endParaRPr>
          </a:p>
        </p:txBody>
      </p:sp>
      <p:sp>
        <p:nvSpPr>
          <p:cNvPr id="2" name="椭圆 1"/>
          <p:cNvSpPr/>
          <p:nvPr/>
        </p:nvSpPr>
        <p:spPr>
          <a:xfrm>
            <a:off x="650240" y="2722880"/>
            <a:ext cx="1991360" cy="19913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66160" y="2722880"/>
            <a:ext cx="1991360" cy="19913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664960" y="2722880"/>
            <a:ext cx="1991360" cy="19913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11360" y="2722880"/>
            <a:ext cx="1991360" cy="1991360"/>
          </a:xfrm>
          <a:prstGeom prst="ellips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84145" y="3193534"/>
            <a:ext cx="1723549" cy="830997"/>
          </a:xfrm>
          <a:prstGeom prst="rect">
            <a:avLst/>
          </a:prstGeom>
        </p:spPr>
        <p:txBody>
          <a:bodyPr wrap="none">
            <a:spAutoFit/>
          </a:bodyPr>
          <a:lstStyle/>
          <a:p>
            <a:pPr algn="ctr"/>
            <a:r>
              <a:rPr lang="en-US" altLang="zh-CN" sz="2400" dirty="0" smtClean="0"/>
              <a:t>1/ </a:t>
            </a:r>
            <a:endParaRPr lang="en-US" altLang="zh-CN" sz="2400" dirty="0" smtClean="0"/>
          </a:p>
          <a:p>
            <a:pPr algn="ctr"/>
            <a:r>
              <a:rPr lang="zh-CN" altLang="en-US" sz="2400" dirty="0" smtClean="0"/>
              <a:t>建</a:t>
            </a:r>
            <a:r>
              <a:rPr lang="zh-CN" altLang="en-US" sz="2400" dirty="0"/>
              <a:t>服务矩阵</a:t>
            </a:r>
            <a:endParaRPr lang="zh-CN" altLang="en-US" sz="2400" dirty="0"/>
          </a:p>
        </p:txBody>
      </p:sp>
      <p:sp>
        <p:nvSpPr>
          <p:cNvPr id="12" name="矩形 11"/>
          <p:cNvSpPr/>
          <p:nvPr/>
        </p:nvSpPr>
        <p:spPr>
          <a:xfrm>
            <a:off x="3589458" y="3193534"/>
            <a:ext cx="1944764" cy="830997"/>
          </a:xfrm>
          <a:prstGeom prst="rect">
            <a:avLst/>
          </a:prstGeom>
        </p:spPr>
        <p:txBody>
          <a:bodyPr wrap="none">
            <a:spAutoFit/>
          </a:bodyPr>
          <a:lstStyle/>
          <a:p>
            <a:pPr algn="ctr"/>
            <a:r>
              <a:rPr lang="en-US" altLang="zh-CN" sz="2400" dirty="0" smtClean="0"/>
              <a:t>2/ </a:t>
            </a:r>
            <a:endParaRPr lang="en-US" altLang="zh-CN" sz="2400" dirty="0" smtClean="0"/>
          </a:p>
          <a:p>
            <a:pPr algn="ctr"/>
            <a:r>
              <a:rPr lang="zh-CN" altLang="en-US" sz="2400" dirty="0" smtClean="0"/>
              <a:t>树</a:t>
            </a:r>
            <a:r>
              <a:rPr lang="en-US" altLang="zh-CN" sz="2400" dirty="0" smtClean="0"/>
              <a:t>”</a:t>
            </a:r>
            <a:r>
              <a:rPr lang="zh-CN" altLang="en-US" sz="2400" dirty="0" smtClean="0"/>
              <a:t>家</a:t>
            </a:r>
            <a:r>
              <a:rPr lang="en-US" altLang="zh-CN" sz="2400" dirty="0" smtClean="0"/>
              <a:t>”</a:t>
            </a:r>
            <a:r>
              <a:rPr lang="zh-CN" altLang="en-US" sz="2400" dirty="0" smtClean="0"/>
              <a:t>人</a:t>
            </a:r>
            <a:r>
              <a:rPr lang="zh-CN" altLang="en-US" sz="2400" dirty="0"/>
              <a:t>形象</a:t>
            </a:r>
            <a:endParaRPr lang="zh-CN" altLang="en-US" sz="2400" dirty="0"/>
          </a:p>
        </p:txBody>
      </p:sp>
      <p:sp>
        <p:nvSpPr>
          <p:cNvPr id="13" name="矩形 12"/>
          <p:cNvSpPr/>
          <p:nvPr/>
        </p:nvSpPr>
        <p:spPr>
          <a:xfrm>
            <a:off x="6798865" y="3193534"/>
            <a:ext cx="1723549" cy="830997"/>
          </a:xfrm>
          <a:prstGeom prst="rect">
            <a:avLst/>
          </a:prstGeom>
        </p:spPr>
        <p:txBody>
          <a:bodyPr wrap="none">
            <a:spAutoFit/>
          </a:bodyPr>
          <a:lstStyle/>
          <a:p>
            <a:pPr algn="ctr"/>
            <a:r>
              <a:rPr lang="en-US" altLang="zh-CN" sz="2400" dirty="0" smtClean="0"/>
              <a:t>3/ </a:t>
            </a:r>
            <a:endParaRPr lang="en-US" altLang="zh-CN" sz="2400" dirty="0" smtClean="0"/>
          </a:p>
          <a:p>
            <a:pPr algn="ctr"/>
            <a:r>
              <a:rPr lang="zh-CN" altLang="en-US" sz="2400" dirty="0"/>
              <a:t>转共鸣话题</a:t>
            </a:r>
            <a:endParaRPr lang="zh-CN" altLang="en-US" sz="2400" dirty="0"/>
          </a:p>
        </p:txBody>
      </p:sp>
      <p:sp>
        <p:nvSpPr>
          <p:cNvPr id="14" name="矩形 13"/>
          <p:cNvSpPr/>
          <p:nvPr/>
        </p:nvSpPr>
        <p:spPr>
          <a:xfrm>
            <a:off x="9745265" y="3193534"/>
            <a:ext cx="1723549" cy="830997"/>
          </a:xfrm>
          <a:prstGeom prst="rect">
            <a:avLst/>
          </a:prstGeom>
        </p:spPr>
        <p:txBody>
          <a:bodyPr wrap="none">
            <a:spAutoFit/>
          </a:bodyPr>
          <a:lstStyle/>
          <a:p>
            <a:pPr algn="ctr"/>
            <a:r>
              <a:rPr lang="en-US" altLang="zh-CN" sz="2400" dirty="0" smtClean="0"/>
              <a:t>4/ </a:t>
            </a:r>
            <a:endParaRPr lang="en-US" altLang="zh-CN" sz="2400" dirty="0" smtClean="0"/>
          </a:p>
          <a:p>
            <a:pPr algn="ctr"/>
            <a:r>
              <a:rPr lang="zh-CN" altLang="en-US" sz="2400" dirty="0"/>
              <a:t>转共鸣话题</a:t>
            </a:r>
            <a:endParaRPr lang="zh-CN" alt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33648" y="3016290"/>
            <a:ext cx="4673472" cy="923330"/>
          </a:xfrm>
          <a:prstGeom prst="rect">
            <a:avLst/>
          </a:prstGeom>
        </p:spPr>
        <p:txBody>
          <a:bodyPr wrap="square">
            <a:spAutoFit/>
          </a:bodyPr>
          <a:lstStyle/>
          <a:p>
            <a:pPr lvl="0" algn="dist">
              <a:lnSpc>
                <a:spcPct val="150000"/>
              </a:lnSpc>
            </a:pPr>
            <a:r>
              <a:rPr lang="zh-CN" altLang="en-US" sz="3600" b="1" kern="0" dirty="0" smtClean="0">
                <a:solidFill>
                  <a:srgbClr val="FFD23C"/>
                </a:solidFill>
                <a:latin typeface="+mn-ea"/>
              </a:rPr>
              <a:t>企业</a:t>
            </a:r>
            <a:r>
              <a:rPr lang="zh-CN" altLang="en-US" sz="3600" b="1" kern="0" dirty="0">
                <a:solidFill>
                  <a:srgbClr val="FFD23C"/>
                </a:solidFill>
                <a:latin typeface="+mn-ea"/>
              </a:rPr>
              <a:t>官方微博借势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29449" cy="1862048"/>
          </a:xfrm>
          <a:prstGeom prst="rect">
            <a:avLst/>
          </a:prstGeom>
          <a:noFill/>
        </p:spPr>
        <p:txBody>
          <a:bodyPr wrap="none" rtlCol="0">
            <a:spAutoFit/>
          </a:bodyPr>
          <a:lstStyle/>
          <a:p>
            <a:r>
              <a:rPr lang="en-US" altLang="zh-CN" sz="11500" dirty="0" smtClean="0">
                <a:solidFill>
                  <a:schemeClr val="bg1"/>
                </a:solidFill>
              </a:rPr>
              <a:t>4</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smtClean="0">
                <a:solidFill>
                  <a:schemeClr val="bg1"/>
                </a:solidFill>
              </a:rPr>
              <a:t>体育</a:t>
            </a:r>
            <a:r>
              <a:rPr lang="zh-CN" altLang="en-US" sz="3200" b="1" dirty="0">
                <a:solidFill>
                  <a:schemeClr val="bg1"/>
                </a:solidFill>
              </a:rPr>
              <a:t>营销 </a:t>
            </a:r>
            <a:endParaRPr lang="zh-CN" altLang="en-US" sz="3200" b="1" dirty="0">
              <a:solidFill>
                <a:schemeClr val="bg1"/>
              </a:solidFill>
            </a:endParaRPr>
          </a:p>
        </p:txBody>
      </p:sp>
      <p:pic>
        <p:nvPicPr>
          <p:cNvPr id="15" name="图片 14"/>
          <p:cNvPicPr/>
          <p:nvPr/>
        </p:nvPicPr>
        <p:blipFill>
          <a:blip r:embed="rId1">
            <a:extLst>
              <a:ext uri="{28A0092B-C50C-407E-A947-70E740481C1C}">
                <a14:useLocalDpi xmlns:a14="http://schemas.microsoft.com/office/drawing/2010/main" val="0"/>
              </a:ext>
            </a:extLst>
          </a:blip>
          <a:stretch>
            <a:fillRect/>
          </a:stretch>
        </p:blipFill>
        <p:spPr>
          <a:xfrm>
            <a:off x="1076960" y="1997481"/>
            <a:ext cx="4361180" cy="3965792"/>
          </a:xfrm>
          <a:prstGeom prst="rect">
            <a:avLst/>
          </a:prstGeom>
        </p:spPr>
      </p:pic>
      <p:pic>
        <p:nvPicPr>
          <p:cNvPr id="16" name="图片 15"/>
          <p:cNvPicPr/>
          <p:nvPr/>
        </p:nvPicPr>
        <p:blipFill>
          <a:blip r:embed="rId2">
            <a:extLst>
              <a:ext uri="{28A0092B-C50C-407E-A947-70E740481C1C}">
                <a14:useLocalDpi xmlns:a14="http://schemas.microsoft.com/office/drawing/2010/main" val="0"/>
              </a:ext>
            </a:extLst>
          </a:blip>
          <a:stretch>
            <a:fillRect/>
          </a:stretch>
        </p:blipFill>
        <p:spPr>
          <a:xfrm>
            <a:off x="6670674" y="1997481"/>
            <a:ext cx="4434205" cy="3978069"/>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娱乐营销</a:t>
            </a:r>
            <a:endParaRPr lang="zh-CN" altLang="en-US" sz="3200" b="1" dirty="0">
              <a:solidFill>
                <a:schemeClr val="bg1"/>
              </a:solidFill>
            </a:endParaRPr>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3458845" y="1569720"/>
            <a:ext cx="5274310" cy="49580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a:stretch>
            <a:fillRect/>
          </a:stretch>
        </p:blipFill>
        <p:spPr>
          <a:xfrm>
            <a:off x="5199810" y="48192"/>
            <a:ext cx="1792379" cy="1182727"/>
          </a:xfrm>
          <a:prstGeom prst="rect">
            <a:avLst/>
          </a:prstGeom>
        </p:spPr>
      </p:pic>
      <p:sp>
        <p:nvSpPr>
          <p:cNvPr id="19" name="矩形 18"/>
          <p:cNvSpPr/>
          <p:nvPr/>
        </p:nvSpPr>
        <p:spPr>
          <a:xfrm>
            <a:off x="1967764" y="3556891"/>
            <a:ext cx="8256470" cy="707886"/>
          </a:xfrm>
          <a:prstGeom prst="rect">
            <a:avLst/>
          </a:prstGeom>
        </p:spPr>
        <p:txBody>
          <a:bodyPr wrap="square">
            <a:spAutoFit/>
          </a:bodyPr>
          <a:lstStyle/>
          <a:p>
            <a:r>
              <a:rPr lang="zh-CN" altLang="en-US" sz="2000" dirty="0">
                <a:solidFill>
                  <a:schemeClr val="bg1"/>
                </a:solidFill>
              </a:rPr>
              <a:t>如果你是做机电设备的制造业，请问适合在微博上运营吗？能否找到成功的案例？</a:t>
            </a:r>
            <a:endParaRPr lang="zh-CN" altLang="en-US" sz="2000" dirty="0">
              <a:solidFill>
                <a:schemeClr val="bg1"/>
              </a:solidFill>
            </a:endParaRPr>
          </a:p>
        </p:txBody>
      </p:sp>
      <p:grpSp>
        <p:nvGrpSpPr>
          <p:cNvPr id="2" name="组合 1"/>
          <p:cNvGrpSpPr/>
          <p:nvPr/>
        </p:nvGrpSpPr>
        <p:grpSpPr>
          <a:xfrm>
            <a:off x="961123" y="2258589"/>
            <a:ext cx="10269754" cy="2679171"/>
            <a:chOff x="961123" y="2116349"/>
            <a:chExt cx="10269754" cy="3786739"/>
          </a:xfrm>
        </p:grpSpPr>
        <p:sp>
          <p:nvSpPr>
            <p:cNvPr id="26" name="矩形 25"/>
            <p:cNvSpPr/>
            <p:nvPr/>
          </p:nvSpPr>
          <p:spPr>
            <a:xfrm>
              <a:off x="961123" y="2485391"/>
              <a:ext cx="10269754" cy="341769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61927" y="2116349"/>
              <a:ext cx="1468144" cy="853160"/>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70" y="1955557"/>
            <a:ext cx="1092058" cy="109205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a:solidFill>
                  <a:schemeClr val="bg1"/>
                </a:solidFill>
              </a:rPr>
              <a:t>文化营销 </a:t>
            </a:r>
            <a:endParaRPr lang="zh-CN" altLang="en-US" sz="3200" b="1" dirty="0">
              <a:solidFill>
                <a:schemeClr val="bg1"/>
              </a:solidFill>
            </a:endParaRPr>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2929731" y="1423987"/>
            <a:ext cx="6332538" cy="4668207"/>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33648" y="3016290"/>
            <a:ext cx="4673472" cy="825419"/>
          </a:xfrm>
          <a:prstGeom prst="rect">
            <a:avLst/>
          </a:prstGeom>
        </p:spPr>
        <p:txBody>
          <a:bodyPr wrap="square">
            <a:spAutoFit/>
          </a:bodyPr>
          <a:lstStyle/>
          <a:p>
            <a:pPr lvl="0" algn="dist">
              <a:lnSpc>
                <a:spcPct val="150000"/>
              </a:lnSpc>
            </a:pPr>
            <a:r>
              <a:rPr lang="zh-CN" altLang="en-US" sz="3600" b="1" kern="0" dirty="0">
                <a:solidFill>
                  <a:srgbClr val="FFD23C"/>
                </a:solidFill>
                <a:latin typeface="+mn-ea"/>
              </a:rPr>
              <a:t>如何策划微博活动</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29449" cy="1862048"/>
          </a:xfrm>
          <a:prstGeom prst="rect">
            <a:avLst/>
          </a:prstGeom>
          <a:noFill/>
        </p:spPr>
        <p:txBody>
          <a:bodyPr wrap="none" rtlCol="0">
            <a:spAutoFit/>
          </a:bodyPr>
          <a:lstStyle/>
          <a:p>
            <a:r>
              <a:rPr lang="en-US" altLang="zh-CN" sz="11500" dirty="0" smtClean="0">
                <a:solidFill>
                  <a:schemeClr val="bg1"/>
                </a:solidFill>
              </a:rPr>
              <a:t>4</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7360816" cy="584775"/>
          </a:xfrm>
          <a:prstGeom prst="rect">
            <a:avLst/>
          </a:prstGeom>
        </p:spPr>
        <p:txBody>
          <a:bodyPr wrap="square">
            <a:spAutoFit/>
          </a:bodyPr>
          <a:lstStyle/>
          <a:p>
            <a:pPr lvl="0"/>
            <a:r>
              <a:rPr lang="zh-CN" altLang="en-US" sz="3200" b="1" dirty="0" smtClean="0">
                <a:solidFill>
                  <a:schemeClr val="bg1"/>
                </a:solidFill>
              </a:rPr>
              <a:t>补充知识点</a:t>
            </a:r>
            <a:endParaRPr lang="zh-CN" altLang="en-US" sz="3200" b="1" dirty="0">
              <a:solidFill>
                <a:schemeClr val="bg1"/>
              </a:solidFill>
            </a:endParaRPr>
          </a:p>
        </p:txBody>
      </p:sp>
      <p:sp>
        <p:nvSpPr>
          <p:cNvPr id="6" name="矩形 5"/>
          <p:cNvSpPr/>
          <p:nvPr/>
        </p:nvSpPr>
        <p:spPr>
          <a:xfrm>
            <a:off x="1768273" y="2594094"/>
            <a:ext cx="1338828" cy="369332"/>
          </a:xfrm>
          <a:prstGeom prst="rect">
            <a:avLst/>
          </a:prstGeom>
        </p:spPr>
        <p:txBody>
          <a:bodyPr wrap="none">
            <a:spAutoFit/>
          </a:bodyPr>
          <a:lstStyle/>
          <a:p>
            <a:r>
              <a:rPr lang="zh-CN" altLang="en-US" b="1" dirty="0" smtClean="0">
                <a:solidFill>
                  <a:schemeClr val="bg1"/>
                </a:solidFill>
                <a:latin typeface="inherit"/>
              </a:rPr>
              <a:t>从目的</a:t>
            </a:r>
            <a:r>
              <a:rPr lang="zh-CN" altLang="en-US" b="1" dirty="0">
                <a:solidFill>
                  <a:schemeClr val="bg1"/>
                </a:solidFill>
                <a:latin typeface="inherit"/>
              </a:rPr>
              <a:t>出发</a:t>
            </a:r>
            <a:endParaRPr lang="zh-CN" altLang="en-US" dirty="0">
              <a:solidFill>
                <a:schemeClr val="bg1"/>
              </a:solidFill>
            </a:endParaRPr>
          </a:p>
        </p:txBody>
      </p:sp>
      <p:sp>
        <p:nvSpPr>
          <p:cNvPr id="7" name="矩形 6"/>
          <p:cNvSpPr/>
          <p:nvPr/>
        </p:nvSpPr>
        <p:spPr>
          <a:xfrm>
            <a:off x="5921862" y="2589028"/>
            <a:ext cx="1569660" cy="369332"/>
          </a:xfrm>
          <a:prstGeom prst="rect">
            <a:avLst/>
          </a:prstGeom>
        </p:spPr>
        <p:txBody>
          <a:bodyPr wrap="none">
            <a:spAutoFit/>
          </a:bodyPr>
          <a:lstStyle/>
          <a:p>
            <a:r>
              <a:rPr lang="zh-CN" altLang="en-US" b="1" dirty="0" smtClean="0">
                <a:solidFill>
                  <a:schemeClr val="bg1"/>
                </a:solidFill>
                <a:latin typeface="Helvetica Neue"/>
              </a:rPr>
              <a:t>确定目标时间</a:t>
            </a:r>
            <a:endParaRPr lang="zh-CN" altLang="en-US" dirty="0">
              <a:solidFill>
                <a:schemeClr val="bg1"/>
              </a:solidFill>
            </a:endParaRPr>
          </a:p>
        </p:txBody>
      </p:sp>
      <p:sp>
        <p:nvSpPr>
          <p:cNvPr id="8" name="矩形 7"/>
          <p:cNvSpPr/>
          <p:nvPr/>
        </p:nvSpPr>
        <p:spPr>
          <a:xfrm>
            <a:off x="9659618" y="2594094"/>
            <a:ext cx="1569660" cy="369332"/>
          </a:xfrm>
          <a:prstGeom prst="rect">
            <a:avLst/>
          </a:prstGeom>
        </p:spPr>
        <p:txBody>
          <a:bodyPr wrap="none">
            <a:spAutoFit/>
          </a:bodyPr>
          <a:lstStyle/>
          <a:p>
            <a:r>
              <a:rPr lang="zh-CN" altLang="en-US" b="1" dirty="0" smtClean="0">
                <a:solidFill>
                  <a:schemeClr val="bg1"/>
                </a:solidFill>
                <a:latin typeface="Helvetica Neue"/>
              </a:rPr>
              <a:t>策划</a:t>
            </a:r>
            <a:r>
              <a:rPr lang="zh-CN" altLang="en-US" b="1" dirty="0">
                <a:solidFill>
                  <a:schemeClr val="bg1"/>
                </a:solidFill>
                <a:latin typeface="Helvetica Neue"/>
              </a:rPr>
              <a:t>活动形式</a:t>
            </a:r>
            <a:endParaRPr lang="zh-CN" altLang="en-US" dirty="0">
              <a:solidFill>
                <a:schemeClr val="bg1"/>
              </a:solidFill>
            </a:endParaRPr>
          </a:p>
        </p:txBody>
      </p:sp>
      <p:sp>
        <p:nvSpPr>
          <p:cNvPr id="9" name="矩形 8"/>
          <p:cNvSpPr/>
          <p:nvPr/>
        </p:nvSpPr>
        <p:spPr>
          <a:xfrm>
            <a:off x="1826762" y="3972282"/>
            <a:ext cx="1107996" cy="369332"/>
          </a:xfrm>
          <a:prstGeom prst="rect">
            <a:avLst/>
          </a:prstGeom>
        </p:spPr>
        <p:txBody>
          <a:bodyPr wrap="none">
            <a:spAutoFit/>
          </a:bodyPr>
          <a:lstStyle/>
          <a:p>
            <a:r>
              <a:rPr lang="zh-CN" altLang="en-US" b="1" dirty="0" smtClean="0">
                <a:solidFill>
                  <a:schemeClr val="bg1"/>
                </a:solidFill>
                <a:latin typeface="Helvetica Neue"/>
              </a:rPr>
              <a:t>落地推广</a:t>
            </a:r>
            <a:endParaRPr lang="zh-CN" altLang="en-US" dirty="0">
              <a:solidFill>
                <a:schemeClr val="bg1"/>
              </a:solidFill>
            </a:endParaRPr>
          </a:p>
        </p:txBody>
      </p:sp>
      <p:sp>
        <p:nvSpPr>
          <p:cNvPr id="10" name="矩形 9"/>
          <p:cNvSpPr/>
          <p:nvPr/>
        </p:nvSpPr>
        <p:spPr>
          <a:xfrm>
            <a:off x="5981823" y="3972282"/>
            <a:ext cx="1338828" cy="369332"/>
          </a:xfrm>
          <a:prstGeom prst="rect">
            <a:avLst/>
          </a:prstGeom>
        </p:spPr>
        <p:txBody>
          <a:bodyPr wrap="none">
            <a:spAutoFit/>
          </a:bodyPr>
          <a:lstStyle/>
          <a:p>
            <a:r>
              <a:rPr lang="zh-CN" altLang="en-US" b="1" dirty="0" smtClean="0">
                <a:solidFill>
                  <a:schemeClr val="bg1"/>
                </a:solidFill>
                <a:latin typeface="Helvetica Neue"/>
              </a:rPr>
              <a:t>风控和备案</a:t>
            </a:r>
            <a:endParaRPr lang="zh-CN" altLang="en-US" dirty="0">
              <a:solidFill>
                <a:schemeClr val="bg1"/>
              </a:solidFill>
            </a:endParaRPr>
          </a:p>
        </p:txBody>
      </p:sp>
      <p:sp>
        <p:nvSpPr>
          <p:cNvPr id="11" name="矩形 10"/>
          <p:cNvSpPr/>
          <p:nvPr/>
        </p:nvSpPr>
        <p:spPr>
          <a:xfrm>
            <a:off x="9889175" y="4021251"/>
            <a:ext cx="1107996" cy="369332"/>
          </a:xfrm>
          <a:prstGeom prst="rect">
            <a:avLst/>
          </a:prstGeom>
        </p:spPr>
        <p:txBody>
          <a:bodyPr wrap="none">
            <a:spAutoFit/>
          </a:bodyPr>
          <a:lstStyle/>
          <a:p>
            <a:r>
              <a:rPr lang="zh-CN" altLang="en-US" b="1" dirty="0" smtClean="0">
                <a:solidFill>
                  <a:schemeClr val="bg1"/>
                </a:solidFill>
                <a:latin typeface="Helvetica Neue"/>
              </a:rPr>
              <a:t>活动</a:t>
            </a:r>
            <a:r>
              <a:rPr lang="zh-CN" altLang="en-US" b="1" dirty="0">
                <a:solidFill>
                  <a:schemeClr val="bg1"/>
                </a:solidFill>
                <a:latin typeface="Helvetica Neue"/>
              </a:rPr>
              <a:t>预热</a:t>
            </a:r>
            <a:endParaRPr lang="zh-CN" altLang="en-US" dirty="0">
              <a:solidFill>
                <a:schemeClr val="bg1"/>
              </a:solidFill>
            </a:endParaRPr>
          </a:p>
        </p:txBody>
      </p:sp>
      <p:sp>
        <p:nvSpPr>
          <p:cNvPr id="12" name="矩形 11"/>
          <p:cNvSpPr/>
          <p:nvPr/>
        </p:nvSpPr>
        <p:spPr>
          <a:xfrm>
            <a:off x="1715517" y="5622117"/>
            <a:ext cx="1569660" cy="369332"/>
          </a:xfrm>
          <a:prstGeom prst="rect">
            <a:avLst/>
          </a:prstGeom>
        </p:spPr>
        <p:txBody>
          <a:bodyPr wrap="none">
            <a:spAutoFit/>
          </a:bodyPr>
          <a:lstStyle/>
          <a:p>
            <a:r>
              <a:rPr lang="zh-CN" altLang="en-US" b="1" dirty="0" smtClean="0">
                <a:solidFill>
                  <a:schemeClr val="bg1"/>
                </a:solidFill>
                <a:latin typeface="Helvetica Neue"/>
              </a:rPr>
              <a:t>时刻关注进展</a:t>
            </a:r>
            <a:endParaRPr lang="zh-CN" altLang="en-US" dirty="0">
              <a:solidFill>
                <a:schemeClr val="bg1"/>
              </a:solidFill>
            </a:endParaRPr>
          </a:p>
        </p:txBody>
      </p:sp>
      <p:sp>
        <p:nvSpPr>
          <p:cNvPr id="13" name="矩形 12"/>
          <p:cNvSpPr/>
          <p:nvPr/>
        </p:nvSpPr>
        <p:spPr>
          <a:xfrm>
            <a:off x="5921862" y="5611890"/>
            <a:ext cx="1569660" cy="369332"/>
          </a:xfrm>
          <a:prstGeom prst="rect">
            <a:avLst/>
          </a:prstGeom>
        </p:spPr>
        <p:txBody>
          <a:bodyPr wrap="none">
            <a:spAutoFit/>
          </a:bodyPr>
          <a:lstStyle/>
          <a:p>
            <a:r>
              <a:rPr lang="zh-CN" altLang="en-US" b="1" dirty="0" smtClean="0">
                <a:solidFill>
                  <a:schemeClr val="bg1"/>
                </a:solidFill>
                <a:latin typeface="Helvetica Neue"/>
              </a:rPr>
              <a:t>公布</a:t>
            </a:r>
            <a:r>
              <a:rPr lang="zh-CN" altLang="en-US" b="1" dirty="0">
                <a:solidFill>
                  <a:schemeClr val="bg1"/>
                </a:solidFill>
                <a:latin typeface="Helvetica Neue"/>
              </a:rPr>
              <a:t>活动结果</a:t>
            </a:r>
            <a:endParaRPr lang="zh-CN" altLang="en-US" dirty="0">
              <a:solidFill>
                <a:schemeClr val="bg1"/>
              </a:solidFill>
            </a:endParaRPr>
          </a:p>
        </p:txBody>
      </p:sp>
      <p:sp>
        <p:nvSpPr>
          <p:cNvPr id="14" name="矩形 13"/>
          <p:cNvSpPr/>
          <p:nvPr/>
        </p:nvSpPr>
        <p:spPr>
          <a:xfrm>
            <a:off x="9833721" y="5577972"/>
            <a:ext cx="1107996" cy="369332"/>
          </a:xfrm>
          <a:prstGeom prst="rect">
            <a:avLst/>
          </a:prstGeom>
        </p:spPr>
        <p:txBody>
          <a:bodyPr wrap="none">
            <a:spAutoFit/>
          </a:bodyPr>
          <a:lstStyle/>
          <a:p>
            <a:r>
              <a:rPr lang="zh-CN" altLang="en-US" b="1" dirty="0" smtClean="0">
                <a:solidFill>
                  <a:schemeClr val="bg1"/>
                </a:solidFill>
                <a:latin typeface="Helvetica Neue"/>
              </a:rPr>
              <a:t>活动</a:t>
            </a:r>
            <a:r>
              <a:rPr lang="zh-CN" altLang="en-US" b="1" dirty="0">
                <a:solidFill>
                  <a:schemeClr val="bg1"/>
                </a:solidFill>
                <a:latin typeface="Helvetica Neue"/>
              </a:rPr>
              <a:t>总结</a:t>
            </a:r>
            <a:endParaRPr lang="zh-CN" altLang="en-US" dirty="0">
              <a:solidFill>
                <a:schemeClr val="bg1"/>
              </a:solidFill>
            </a:endParaRPr>
          </a:p>
        </p:txBody>
      </p:sp>
      <p:grpSp>
        <p:nvGrpSpPr>
          <p:cNvPr id="15" name="组合 14"/>
          <p:cNvGrpSpPr/>
          <p:nvPr/>
        </p:nvGrpSpPr>
        <p:grpSpPr>
          <a:xfrm>
            <a:off x="738928" y="2594094"/>
            <a:ext cx="2368173" cy="389784"/>
            <a:chOff x="738928" y="2594094"/>
            <a:chExt cx="2368173" cy="389784"/>
          </a:xfrm>
        </p:grpSpPr>
        <p:sp>
          <p:nvSpPr>
            <p:cNvPr id="16" name="Rectangle 8"/>
            <p:cNvSpPr/>
            <p:nvPr/>
          </p:nvSpPr>
          <p:spPr>
            <a:xfrm>
              <a:off x="738928" y="2594094"/>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1</a:t>
              </a:r>
              <a:endParaRPr lang="zh-CN" altLang="en-US" dirty="0">
                <a:solidFill>
                  <a:schemeClr val="bg1"/>
                </a:solidFill>
                <a:latin typeface="+mj-ea"/>
                <a:ea typeface="+mj-ea"/>
              </a:endParaRPr>
            </a:p>
          </p:txBody>
        </p:sp>
        <p:cxnSp>
          <p:nvCxnSpPr>
            <p:cNvPr id="17" name="直接连接符 16"/>
            <p:cNvCxnSpPr/>
            <p:nvPr/>
          </p:nvCxnSpPr>
          <p:spPr>
            <a:xfrm>
              <a:off x="1698759" y="2983878"/>
              <a:ext cx="1408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Rectangle 8"/>
          <p:cNvSpPr/>
          <p:nvPr/>
        </p:nvSpPr>
        <p:spPr>
          <a:xfrm>
            <a:off x="4962031" y="2594094"/>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2</a:t>
            </a:r>
            <a:endParaRPr lang="zh-CN" altLang="en-US" dirty="0">
              <a:solidFill>
                <a:schemeClr val="bg1"/>
              </a:solidFill>
              <a:latin typeface="+mj-ea"/>
              <a:ea typeface="+mj-ea"/>
            </a:endParaRPr>
          </a:p>
        </p:txBody>
      </p:sp>
      <p:cxnSp>
        <p:nvCxnSpPr>
          <p:cNvPr id="19" name="直接连接符 18"/>
          <p:cNvCxnSpPr/>
          <p:nvPr/>
        </p:nvCxnSpPr>
        <p:spPr>
          <a:xfrm>
            <a:off x="5810953" y="2983878"/>
            <a:ext cx="16805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8"/>
          <p:cNvSpPr/>
          <p:nvPr/>
        </p:nvSpPr>
        <p:spPr>
          <a:xfrm>
            <a:off x="8583096" y="2594094"/>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3</a:t>
            </a:r>
            <a:endParaRPr lang="zh-CN" altLang="en-US" dirty="0">
              <a:solidFill>
                <a:schemeClr val="bg1"/>
              </a:solidFill>
              <a:latin typeface="+mj-ea"/>
              <a:ea typeface="+mj-ea"/>
            </a:endParaRPr>
          </a:p>
        </p:txBody>
      </p:sp>
      <p:cxnSp>
        <p:nvCxnSpPr>
          <p:cNvPr id="21" name="直接连接符 20"/>
          <p:cNvCxnSpPr/>
          <p:nvPr/>
        </p:nvCxnSpPr>
        <p:spPr>
          <a:xfrm>
            <a:off x="9432018" y="2983878"/>
            <a:ext cx="17972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738928" y="4018308"/>
            <a:ext cx="2368173" cy="389784"/>
            <a:chOff x="738928" y="2594094"/>
            <a:chExt cx="2368173" cy="389784"/>
          </a:xfrm>
        </p:grpSpPr>
        <p:sp>
          <p:nvSpPr>
            <p:cNvPr id="23" name="Rectangle 8"/>
            <p:cNvSpPr/>
            <p:nvPr/>
          </p:nvSpPr>
          <p:spPr>
            <a:xfrm>
              <a:off x="738928" y="2594094"/>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4</a:t>
              </a:r>
              <a:endParaRPr lang="zh-CN" altLang="en-US" dirty="0">
                <a:solidFill>
                  <a:schemeClr val="bg1"/>
                </a:solidFill>
                <a:latin typeface="+mj-ea"/>
                <a:ea typeface="+mj-ea"/>
              </a:endParaRPr>
            </a:p>
          </p:txBody>
        </p:sp>
        <p:cxnSp>
          <p:nvCxnSpPr>
            <p:cNvPr id="24" name="直接连接符 23"/>
            <p:cNvCxnSpPr/>
            <p:nvPr/>
          </p:nvCxnSpPr>
          <p:spPr>
            <a:xfrm>
              <a:off x="1698759" y="2983878"/>
              <a:ext cx="1408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62031" y="4018308"/>
            <a:ext cx="2257264" cy="389784"/>
            <a:chOff x="849837" y="2594094"/>
            <a:chExt cx="2257264" cy="389784"/>
          </a:xfrm>
        </p:grpSpPr>
        <p:sp>
          <p:nvSpPr>
            <p:cNvPr id="26" name="Rectangle 8"/>
            <p:cNvSpPr/>
            <p:nvPr/>
          </p:nvSpPr>
          <p:spPr>
            <a:xfrm>
              <a:off x="849837" y="2594094"/>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5</a:t>
              </a:r>
              <a:endParaRPr lang="zh-CN" altLang="en-US" dirty="0">
                <a:solidFill>
                  <a:schemeClr val="bg1"/>
                </a:solidFill>
                <a:latin typeface="+mj-ea"/>
                <a:ea typeface="+mj-ea"/>
              </a:endParaRPr>
            </a:p>
          </p:txBody>
        </p:sp>
        <p:cxnSp>
          <p:nvCxnSpPr>
            <p:cNvPr id="27" name="直接连接符 26"/>
            <p:cNvCxnSpPr/>
            <p:nvPr/>
          </p:nvCxnSpPr>
          <p:spPr>
            <a:xfrm>
              <a:off x="1698759" y="2983878"/>
              <a:ext cx="1408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Rectangle 8"/>
          <p:cNvSpPr/>
          <p:nvPr/>
        </p:nvSpPr>
        <p:spPr>
          <a:xfrm>
            <a:off x="8583096" y="4018308"/>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6</a:t>
            </a:r>
            <a:endParaRPr lang="zh-CN" altLang="en-US" dirty="0">
              <a:solidFill>
                <a:schemeClr val="bg1"/>
              </a:solidFill>
              <a:latin typeface="+mj-ea"/>
              <a:ea typeface="+mj-ea"/>
            </a:endParaRPr>
          </a:p>
        </p:txBody>
      </p:sp>
      <p:cxnSp>
        <p:nvCxnSpPr>
          <p:cNvPr id="29" name="直接连接符 28"/>
          <p:cNvCxnSpPr/>
          <p:nvPr/>
        </p:nvCxnSpPr>
        <p:spPr>
          <a:xfrm>
            <a:off x="9432018" y="4408092"/>
            <a:ext cx="19114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738928" y="5611891"/>
            <a:ext cx="2368173" cy="389784"/>
            <a:chOff x="738928" y="2594094"/>
            <a:chExt cx="2368173" cy="389784"/>
          </a:xfrm>
        </p:grpSpPr>
        <p:sp>
          <p:nvSpPr>
            <p:cNvPr id="31" name="Rectangle 8"/>
            <p:cNvSpPr/>
            <p:nvPr/>
          </p:nvSpPr>
          <p:spPr>
            <a:xfrm>
              <a:off x="738928" y="2594094"/>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7</a:t>
              </a:r>
              <a:endParaRPr lang="zh-CN" altLang="en-US" dirty="0">
                <a:solidFill>
                  <a:schemeClr val="bg1"/>
                </a:solidFill>
                <a:latin typeface="+mj-ea"/>
                <a:ea typeface="+mj-ea"/>
              </a:endParaRPr>
            </a:p>
          </p:txBody>
        </p:sp>
        <p:cxnSp>
          <p:nvCxnSpPr>
            <p:cNvPr id="32" name="直接连接符 31"/>
            <p:cNvCxnSpPr/>
            <p:nvPr/>
          </p:nvCxnSpPr>
          <p:spPr>
            <a:xfrm>
              <a:off x="1698759" y="2983878"/>
              <a:ext cx="1408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Rectangle 8"/>
          <p:cNvSpPr/>
          <p:nvPr/>
        </p:nvSpPr>
        <p:spPr>
          <a:xfrm>
            <a:off x="4962031" y="5611891"/>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8</a:t>
            </a:r>
            <a:endParaRPr lang="zh-CN" altLang="en-US" dirty="0">
              <a:solidFill>
                <a:schemeClr val="bg1"/>
              </a:solidFill>
              <a:latin typeface="+mj-ea"/>
              <a:ea typeface="+mj-ea"/>
            </a:endParaRPr>
          </a:p>
        </p:txBody>
      </p:sp>
      <p:cxnSp>
        <p:nvCxnSpPr>
          <p:cNvPr id="34" name="直接连接符 33"/>
          <p:cNvCxnSpPr/>
          <p:nvPr/>
        </p:nvCxnSpPr>
        <p:spPr>
          <a:xfrm>
            <a:off x="5810953" y="6001675"/>
            <a:ext cx="16805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8"/>
          <p:cNvSpPr/>
          <p:nvPr/>
        </p:nvSpPr>
        <p:spPr>
          <a:xfrm>
            <a:off x="8583096" y="5611891"/>
            <a:ext cx="959831" cy="389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j-ea"/>
                <a:ea typeface="+mj-ea"/>
              </a:rPr>
              <a:t>STEP 9</a:t>
            </a:r>
            <a:endParaRPr lang="zh-CN" altLang="en-US" dirty="0">
              <a:solidFill>
                <a:schemeClr val="bg1"/>
              </a:solidFill>
              <a:latin typeface="+mj-ea"/>
              <a:ea typeface="+mj-ea"/>
            </a:endParaRPr>
          </a:p>
        </p:txBody>
      </p:sp>
      <p:cxnSp>
        <p:nvCxnSpPr>
          <p:cNvPr id="36" name="直接连接符 35"/>
          <p:cNvCxnSpPr/>
          <p:nvPr/>
        </p:nvCxnSpPr>
        <p:spPr>
          <a:xfrm>
            <a:off x="9432018" y="6001675"/>
            <a:ext cx="19114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4193876" y="1309997"/>
            <a:ext cx="3804247" cy="523220"/>
          </a:xfrm>
          <a:prstGeom prst="rect">
            <a:avLst/>
          </a:prstGeom>
          <a:solidFill>
            <a:srgbClr val="2B2B2B"/>
          </a:solid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策划活动的</a:t>
            </a:r>
            <a:r>
              <a:rPr lang="zh-CN" altLang="en-US" sz="2800" b="1" dirty="0" smtClean="0">
                <a:solidFill>
                  <a:schemeClr val="bg1"/>
                </a:solidFill>
                <a:latin typeface="微软雅黑" panose="020B0503020204020204" charset="-122"/>
                <a:ea typeface="微软雅黑" panose="020B0503020204020204" charset="-122"/>
              </a:rPr>
              <a:t>步骤</a:t>
            </a:r>
            <a:r>
              <a:rPr lang="en-US" altLang="zh-CN" sz="2800" b="1" dirty="0" smtClean="0">
                <a:solidFill>
                  <a:schemeClr val="bg1"/>
                </a:solidFill>
                <a:latin typeface="微软雅黑" panose="020B0503020204020204" charset="-122"/>
                <a:ea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rPr>
              <a:t>实战</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70699" y="0"/>
            <a:ext cx="2661980" cy="1501139"/>
            <a:chOff x="4770699" y="0"/>
            <a:chExt cx="2661980" cy="1501139"/>
          </a:xfrm>
        </p:grpSpPr>
        <p:sp>
          <p:nvSpPr>
            <p:cNvPr id="3" name="矩形 2"/>
            <p:cNvSpPr/>
            <p:nvPr/>
          </p:nvSpPr>
          <p:spPr>
            <a:xfrm>
              <a:off x="4770699" y="0"/>
              <a:ext cx="2650602" cy="96069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4770699" y="960698"/>
              <a:ext cx="2661980" cy="540441"/>
            </a:xfrm>
            <a:prstGeom prst="triangle">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1"/>
          <a:stretch>
            <a:fillRect/>
          </a:stretch>
        </p:blipFill>
        <p:spPr>
          <a:xfrm>
            <a:off x="5035204" y="272489"/>
            <a:ext cx="2121592" cy="859611"/>
          </a:xfrm>
          <a:prstGeom prst="rect">
            <a:avLst/>
          </a:prstGeom>
        </p:spPr>
      </p:pic>
      <p:sp>
        <p:nvSpPr>
          <p:cNvPr id="9" name="矩形 8"/>
          <p:cNvSpPr/>
          <p:nvPr/>
        </p:nvSpPr>
        <p:spPr>
          <a:xfrm>
            <a:off x="1706171" y="3628622"/>
            <a:ext cx="8779656" cy="1200329"/>
          </a:xfrm>
          <a:prstGeom prst="rect">
            <a:avLst/>
          </a:prstGeom>
        </p:spPr>
        <p:txBody>
          <a:bodyPr wrap="square">
            <a:spAutoFit/>
          </a:bodyPr>
          <a:lstStyle/>
          <a:p>
            <a:pPr algn="just">
              <a:spcAft>
                <a:spcPts val="0"/>
              </a:spcAft>
            </a:pPr>
            <a:r>
              <a:rPr lang="zh-CN" altLang="en-US" sz="2400" kern="100" dirty="0">
                <a:solidFill>
                  <a:schemeClr val="bg1"/>
                </a:solidFill>
                <a:latin typeface="+mj-ea"/>
                <a:ea typeface="+mj-ea"/>
                <a:cs typeface="Times New Roman" panose="02020603050405020304" pitchFamily="18" charset="0"/>
              </a:rPr>
              <a:t>微博搜索</a:t>
            </a:r>
            <a:r>
              <a:rPr lang="en-US" altLang="zh-CN" sz="2400" kern="100" dirty="0">
                <a:solidFill>
                  <a:schemeClr val="bg1"/>
                </a:solidFill>
                <a:latin typeface="+mj-ea"/>
                <a:ea typeface="+mj-ea"/>
                <a:cs typeface="Times New Roman" panose="02020603050405020304" pitchFamily="18" charset="0"/>
              </a:rPr>
              <a:t>@</a:t>
            </a:r>
            <a:r>
              <a:rPr lang="zh-CN" altLang="en-US" sz="2400" kern="100" dirty="0">
                <a:solidFill>
                  <a:schemeClr val="bg1"/>
                </a:solidFill>
                <a:latin typeface="+mj-ea"/>
                <a:ea typeface="+mj-ea"/>
                <a:cs typeface="Times New Roman" panose="02020603050405020304" pitchFamily="18" charset="0"/>
              </a:rPr>
              <a:t>可口可乐、</a:t>
            </a:r>
            <a:r>
              <a:rPr lang="en-US" altLang="zh-CN" sz="2400" kern="100" dirty="0">
                <a:solidFill>
                  <a:schemeClr val="bg1"/>
                </a:solidFill>
                <a:latin typeface="+mj-ea"/>
                <a:ea typeface="+mj-ea"/>
                <a:cs typeface="Times New Roman" panose="02020603050405020304" pitchFamily="18" charset="0"/>
              </a:rPr>
              <a:t>@</a:t>
            </a:r>
            <a:r>
              <a:rPr lang="zh-CN" altLang="en-US" sz="2400" kern="100" dirty="0">
                <a:solidFill>
                  <a:schemeClr val="bg1"/>
                </a:solidFill>
                <a:latin typeface="+mj-ea"/>
                <a:ea typeface="+mj-ea"/>
                <a:cs typeface="Times New Roman" panose="02020603050405020304" pitchFamily="18" charset="0"/>
              </a:rPr>
              <a:t>小米手机、</a:t>
            </a:r>
            <a:r>
              <a:rPr lang="en-US" altLang="zh-CN" sz="2400" kern="100" dirty="0">
                <a:solidFill>
                  <a:schemeClr val="bg1"/>
                </a:solidFill>
                <a:latin typeface="+mj-ea"/>
                <a:ea typeface="+mj-ea"/>
                <a:cs typeface="Times New Roman" panose="02020603050405020304" pitchFamily="18" charset="0"/>
              </a:rPr>
              <a:t>@</a:t>
            </a:r>
            <a:r>
              <a:rPr lang="zh-CN" altLang="en-US" sz="2400" kern="100" dirty="0">
                <a:solidFill>
                  <a:schemeClr val="bg1"/>
                </a:solidFill>
                <a:latin typeface="+mj-ea"/>
                <a:ea typeface="+mj-ea"/>
                <a:cs typeface="Times New Roman" panose="02020603050405020304" pitchFamily="18" charset="0"/>
              </a:rPr>
              <a:t>黄太吉 三个企业微博，通过粉丝数、微博转发评论点赞数、微博内容、创意等角度进行横向对比，分析三个企业微博各自的优缺点？</a:t>
            </a:r>
            <a:endParaRPr lang="zh-CN" altLang="en-US" sz="2400" kern="100" dirty="0">
              <a:solidFill>
                <a:schemeClr val="bg1"/>
              </a:solidFill>
              <a:latin typeface="+mj-ea"/>
              <a:ea typeface="+mj-ea"/>
              <a:cs typeface="Times New Roman" panose="02020603050405020304" pitchFamily="18" charset="0"/>
            </a:endParaRPr>
          </a:p>
        </p:txBody>
      </p:sp>
      <p:sp>
        <p:nvSpPr>
          <p:cNvPr id="10" name="矩形 9"/>
          <p:cNvSpPr/>
          <p:nvPr/>
        </p:nvSpPr>
        <p:spPr>
          <a:xfrm>
            <a:off x="751389" y="2786412"/>
            <a:ext cx="10689221" cy="2506948"/>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374639" y="2417373"/>
            <a:ext cx="1442720" cy="75254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260" y="2350104"/>
            <a:ext cx="909479" cy="9094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208" y="3016290"/>
            <a:ext cx="5272911" cy="825419"/>
          </a:xfrm>
          <a:prstGeom prst="rect">
            <a:avLst/>
          </a:prstGeom>
        </p:spPr>
        <p:txBody>
          <a:bodyPr wrap="square">
            <a:spAutoFit/>
          </a:bodyPr>
          <a:lstStyle/>
          <a:p>
            <a:pPr lvl="0" algn="dist">
              <a:lnSpc>
                <a:spcPct val="150000"/>
              </a:lnSpc>
            </a:pPr>
            <a:r>
              <a:rPr lang="zh-CN" altLang="en-US" sz="3600" b="1" kern="0" dirty="0" smtClean="0">
                <a:solidFill>
                  <a:srgbClr val="FFD23C"/>
                </a:solidFill>
                <a:latin typeface="+mn-ea"/>
              </a:rPr>
              <a:t>找</a:t>
            </a:r>
            <a:r>
              <a:rPr lang="zh-CN" altLang="en-US" sz="3600" b="1" kern="0" dirty="0">
                <a:solidFill>
                  <a:srgbClr val="FFD23C"/>
                </a:solidFill>
                <a:latin typeface="+mn-ea"/>
              </a:rPr>
              <a:t>准微博运营的目标 </a:t>
            </a:r>
            <a:endParaRPr kumimoji="0" lang="zh-CN" altLang="en-US" sz="3600" b="1" i="0" u="none" strike="noStrike" kern="0" cap="none" spc="0" normalizeH="0" baseline="0" noProof="0" dirty="0">
              <a:ln>
                <a:noFill/>
              </a:ln>
              <a:solidFill>
                <a:srgbClr val="FFD23C"/>
              </a:solidFill>
              <a:effectLst/>
              <a:uLnTx/>
              <a:uFillTx/>
              <a:latin typeface="+mn-ea"/>
            </a:endParaRPr>
          </a:p>
        </p:txBody>
      </p:sp>
      <p:sp>
        <p:nvSpPr>
          <p:cNvPr id="3" name="文本框 2"/>
          <p:cNvSpPr txBox="1"/>
          <p:nvPr/>
        </p:nvSpPr>
        <p:spPr>
          <a:xfrm>
            <a:off x="3118991" y="2311089"/>
            <a:ext cx="1005403" cy="1862048"/>
          </a:xfrm>
          <a:prstGeom prst="rect">
            <a:avLst/>
          </a:prstGeom>
          <a:noFill/>
        </p:spPr>
        <p:txBody>
          <a:bodyPr wrap="none" rtlCol="0">
            <a:spAutoFit/>
          </a:bodyPr>
          <a:lstStyle/>
          <a:p>
            <a:r>
              <a:rPr lang="en-US" altLang="zh-CN" sz="11500" dirty="0" smtClean="0">
                <a:solidFill>
                  <a:schemeClr val="bg1"/>
                </a:solidFill>
              </a:rPr>
              <a:t>2</a:t>
            </a:r>
            <a:endParaRPr lang="zh-CN" altLang="en-US" sz="115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3529"/>
            <a:ext cx="424543" cy="587829"/>
          </a:xfrm>
          <a:prstGeom prst="rect">
            <a:avLst/>
          </a:prstGeom>
          <a:solidFill>
            <a:srgbClr val="FF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4" name="矩形 3"/>
          <p:cNvSpPr/>
          <p:nvPr/>
        </p:nvSpPr>
        <p:spPr>
          <a:xfrm>
            <a:off x="539876" y="505833"/>
            <a:ext cx="5058283" cy="584775"/>
          </a:xfrm>
          <a:prstGeom prst="rect">
            <a:avLst/>
          </a:prstGeom>
        </p:spPr>
        <p:txBody>
          <a:bodyPr wrap="square">
            <a:spAutoFit/>
          </a:bodyPr>
          <a:lstStyle/>
          <a:p>
            <a:pPr lvl="0"/>
            <a:r>
              <a:rPr lang="zh-CN" altLang="en-US" sz="3200" b="1" dirty="0">
                <a:solidFill>
                  <a:schemeClr val="bg1"/>
                </a:solidFill>
              </a:rPr>
              <a:t> 优秀企业官方微博代表 </a:t>
            </a:r>
            <a:endParaRPr lang="zh-CN" altLang="en-US" sz="3200" b="1" dirty="0">
              <a:solidFill>
                <a:schemeClr val="bg1"/>
              </a:solidFill>
            </a:endParaRPr>
          </a:p>
        </p:txBody>
      </p:sp>
      <p:pic>
        <p:nvPicPr>
          <p:cNvPr id="12" name="图片 11"/>
          <p:cNvPicPr/>
          <p:nvPr/>
        </p:nvPicPr>
        <p:blipFill>
          <a:blip r:embed="rId1">
            <a:extLst>
              <a:ext uri="{28A0092B-C50C-407E-A947-70E740481C1C}">
                <a14:useLocalDpi xmlns:a14="http://schemas.microsoft.com/office/drawing/2010/main" val="0"/>
              </a:ext>
            </a:extLst>
          </a:blip>
          <a:stretch>
            <a:fillRect/>
          </a:stretch>
        </p:blipFill>
        <p:spPr>
          <a:xfrm>
            <a:off x="2333942" y="1586547"/>
            <a:ext cx="7524115" cy="48798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3827</Words>
  <Application>WPS 演示</Application>
  <PresentationFormat>宽屏</PresentationFormat>
  <Paragraphs>549</Paragraphs>
  <Slides>73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73</vt:i4>
      </vt:variant>
    </vt:vector>
  </HeadingPairs>
  <TitlesOfParts>
    <vt:vector size="88" baseType="lpstr">
      <vt:lpstr>Arial</vt:lpstr>
      <vt:lpstr>宋体</vt:lpstr>
      <vt:lpstr>Wingdings</vt:lpstr>
      <vt:lpstr>Calibri</vt:lpstr>
      <vt:lpstr>微软雅黑</vt:lpstr>
      <vt:lpstr>黑体</vt:lpstr>
      <vt:lpstr>Verdana</vt:lpstr>
      <vt:lpstr>微软雅黑 Light</vt:lpstr>
      <vt:lpstr>Arial Unicode MS</vt:lpstr>
      <vt:lpstr>Calibri Light</vt:lpstr>
      <vt:lpstr>Times New Roman</vt:lpstr>
      <vt:lpstr>inherit</vt:lpstr>
      <vt:lpstr>Segoe Print</vt:lpstr>
      <vt:lpstr>Helvetica Neue</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7</cp:revision>
  <dcterms:created xsi:type="dcterms:W3CDTF">2019-02-13T03:56:00Z</dcterms:created>
  <dcterms:modified xsi:type="dcterms:W3CDTF">2019-05-23T13:51:38Z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