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7" r:id="rId3"/>
    <p:sldId id="258"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j" initials="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5" Type="http://schemas.openxmlformats.org/officeDocument/2006/relationships/commentAuthors" Target="commentAuthors.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2C9C06F0-E8AF-47DD-BEB2-0D27CCFB43B5}"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文本框 1"/>
          <p:cNvSpPr/>
          <p:nvPr/>
        </p:nvSpPr>
        <p:spPr>
          <a:xfrm>
            <a:off x="1006475" y="516573"/>
            <a:ext cx="3820795" cy="1014730"/>
          </a:xfrm>
          <a:prstGeom prst="rect">
            <a:avLst/>
          </a:prstGeom>
          <a:noFill/>
          <a:ln w="9525">
            <a:noFill/>
          </a:ln>
        </p:spPr>
        <p:txBody>
          <a:bodyPr wrap="none" anchor="t">
            <a:spAutoFit/>
          </a:bodyPr>
          <a:p>
            <a:pPr lvl="0" algn="l"/>
            <a:r>
              <a:rPr lang="zh-CN" altLang="en-US" sz="6000" b="1" dirty="0">
                <a:solidFill>
                  <a:srgbClr val="2E2E2E"/>
                </a:solidFill>
                <a:latin typeface="Calibri" panose="020F0502020204030204" charset="0"/>
                <a:ea typeface="微软雅黑" panose="020B0503020204020204" charset="-122"/>
                <a:sym typeface="Calibri" panose="020F0502020204030204" charset="0"/>
              </a:rPr>
              <a:t>3.微信营销</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5" name="文本框 2"/>
          <p:cNvSpPr/>
          <p:nvPr/>
        </p:nvSpPr>
        <p:spPr>
          <a:xfrm>
            <a:off x="3495040" y="2760980"/>
            <a:ext cx="6664960" cy="829945"/>
          </a:xfrm>
          <a:prstGeom prst="rect">
            <a:avLst/>
          </a:prstGeom>
          <a:noFill/>
          <a:ln w="9525">
            <a:noFill/>
          </a:ln>
        </p:spPr>
        <p:txBody>
          <a:bodyPr wrap="square" anchor="t">
            <a:spAutoFit/>
          </a:bodyPr>
          <a:p>
            <a:pPr lvl="0"/>
            <a:r>
              <a:rPr lang="en-US" altLang="zh-CN"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3</a:t>
            </a:r>
            <a:r>
              <a:rPr lang="zh-CN" alt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-5 微信公众号运营</a:t>
            </a:r>
            <a:endParaRPr lang="zh-CN" alt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endParaRPr>
          </a:p>
        </p:txBody>
      </p:sp>
      <p:sp>
        <p:nvSpPr>
          <p:cNvPr id="2" name="文本框 3"/>
          <p:cNvSpPr/>
          <p:nvPr/>
        </p:nvSpPr>
        <p:spPr>
          <a:xfrm>
            <a:off x="5664200" y="4437063"/>
            <a:ext cx="2246313" cy="613410"/>
          </a:xfrm>
          <a:prstGeom prst="rect">
            <a:avLst/>
          </a:prstGeom>
          <a:noFill/>
          <a:ln w="9525">
            <a:noFill/>
          </a:ln>
        </p:spPr>
        <p:txBody>
          <a:bodyPr wrap="square" anchor="t">
            <a:spAutoFit/>
          </a:bodyPr>
          <a:p>
            <a:pPr lvl="0"/>
            <a:r>
              <a:rPr lang="zh-CN" altLang="en-US" sz="3200" b="1" dirty="0">
                <a:solidFill>
                  <a:srgbClr val="2E2E2E"/>
                </a:solidFill>
                <a:latin typeface="Calibri" panose="020F0502020204030204" charset="0"/>
                <a:ea typeface="微软雅黑" panose="020B0503020204020204" charset="-122"/>
                <a:sym typeface="Calibri" panose="020F0502020204030204" charset="0"/>
              </a:rPr>
              <a:t>高扬</a:t>
            </a:r>
            <a:endParaRPr lang="zh-CN" altLang="en-US" sz="32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6" name="直接连接符 8"/>
          <p:cNvSpPr/>
          <p:nvPr/>
        </p:nvSpPr>
        <p:spPr>
          <a:xfrm>
            <a:off x="4292600" y="5084763"/>
            <a:ext cx="3806825" cy="1587"/>
          </a:xfrm>
          <a:prstGeom prst="line">
            <a:avLst/>
          </a:prstGeom>
          <a:ln w="9525" cap="flat" cmpd="sng">
            <a:solidFill>
              <a:srgbClr val="2E2E2E"/>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3077" name="文本框 12"/>
          <p:cNvSpPr/>
          <p:nvPr/>
        </p:nvSpPr>
        <p:spPr>
          <a:xfrm>
            <a:off x="4249738" y="5157788"/>
            <a:ext cx="3849687" cy="429895"/>
          </a:xfrm>
          <a:prstGeom prst="rect">
            <a:avLst/>
          </a:prstGeom>
          <a:noFill/>
          <a:ln w="9525">
            <a:noFill/>
          </a:ln>
        </p:spPr>
        <p:txBody>
          <a:bodyPr wrap="square" anchor="t">
            <a:spAutoFit/>
          </a:bodyPr>
          <a:p>
            <a:pPr lvl="0" algn="ctr"/>
            <a:endParaRPr lang="zh-CN" altLang="en-US" sz="2200" dirty="0">
              <a:solidFill>
                <a:srgbClr val="2E2E2E"/>
              </a:solidFill>
              <a:latin typeface="Calibri" panose="020F0502020204030204" charset="0"/>
              <a:ea typeface="微软雅黑" panose="020B0503020204020204" charset="-122"/>
              <a:sym typeface="Calibri" panose="020F0502020204030204" charset="0"/>
            </a:endParaRPr>
          </a:p>
        </p:txBody>
      </p:sp>
      <p:pic>
        <p:nvPicPr>
          <p:cNvPr id="3078" name="图片 3078" descr="MomentCam_20150922_211017"/>
          <p:cNvPicPr>
            <a:picLocks noChangeAspect="1"/>
          </p:cNvPicPr>
          <p:nvPr/>
        </p:nvPicPr>
        <p:blipFill>
          <a:blip r:embed="rId1"/>
          <a:stretch>
            <a:fillRect/>
          </a:stretch>
        </p:blipFill>
        <p:spPr>
          <a:xfrm>
            <a:off x="379730" y="3751580"/>
            <a:ext cx="2949575" cy="3779838"/>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反馈</a:t>
            </a:r>
            <a:endParaRPr lang="zh-CN" altLang="en-US" dirty="0"/>
          </a:p>
        </p:txBody>
      </p:sp>
      <p:cxnSp>
        <p:nvCxnSpPr>
          <p:cNvPr id="5" name="直接连接符 4"/>
          <p:cNvCxnSpPr/>
          <p:nvPr/>
        </p:nvCxnSpPr>
        <p:spPr>
          <a:xfrm>
            <a:off x="6179661" y="3581944"/>
            <a:ext cx="1076718" cy="0"/>
          </a:xfrm>
          <a:prstGeom prst="line">
            <a:avLst/>
          </a:prstGeom>
          <a:ln w="38100">
            <a:solidFill>
              <a:srgbClr val="44B54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7256379" y="2550892"/>
            <a:ext cx="3657107" cy="2062103"/>
          </a:xfrm>
          <a:prstGeom prst="rect">
            <a:avLst/>
          </a:prstGeom>
          <a:ln w="25400">
            <a:solidFill>
              <a:srgbClr val="44B549"/>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44B549"/>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solidFill>
                <a:effectLst/>
                <a:uLnTx/>
                <a:uFillTx/>
                <a:latin typeface="+mn-ea"/>
              </a:rPr>
              <a:t>公众号“</a:t>
            </a:r>
            <a:r>
              <a:rPr kumimoji="0" lang="en-US" altLang="zh-CN" sz="1800" b="0" i="0" u="none" strike="noStrike" kern="0" cap="none" spc="0" normalizeH="0" baseline="0" noProof="0" dirty="0" err="1">
                <a:ln>
                  <a:noFill/>
                </a:ln>
                <a:solidFill>
                  <a:srgbClr val="7F7F7F"/>
                </a:solidFill>
                <a:effectLst/>
                <a:uLnTx/>
                <a:uFillTx/>
                <a:latin typeface="+mn-ea"/>
              </a:rPr>
              <a:t>warfalcon</a:t>
            </a:r>
            <a:r>
              <a:rPr kumimoji="0" lang="en-US" altLang="zh-CN" sz="1800" b="0" i="0" u="none" strike="noStrike" kern="0" cap="none" spc="0" normalizeH="0" baseline="0" noProof="0" dirty="0">
                <a:ln>
                  <a:noFill/>
                </a:ln>
                <a:solidFill>
                  <a:srgbClr val="7F7F7F"/>
                </a:solidFill>
                <a:effectLst/>
                <a:uLnTx/>
                <a:uFillTx/>
                <a:latin typeface="+mn-ea"/>
              </a:rPr>
              <a:t>” </a:t>
            </a:r>
            <a:r>
              <a:rPr kumimoji="0" lang="zh-CN" altLang="en-US" sz="1800" b="0" i="0" u="none" strike="noStrike" kern="0" cap="none" spc="0" normalizeH="0" baseline="0" noProof="0" dirty="0">
                <a:ln>
                  <a:noFill/>
                </a:ln>
                <a:solidFill>
                  <a:srgbClr val="7F7F7F"/>
                </a:solidFill>
                <a:effectLst/>
                <a:uLnTx/>
                <a:uFillTx/>
                <a:latin typeface="+mn-ea"/>
              </a:rPr>
              <a:t>最有特点的一块就是每天文章最后播报最新行动者的留言，可以呼吁用户带动身边的人一起行动，一起变得更好，带动小组织口碑传播，也可以称之为口碑信任代理。</a:t>
            </a:r>
            <a:endParaRPr kumimoji="0" lang="en-US" altLang="zh-CN" sz="18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dirty="0">
              <a:ln>
                <a:noFill/>
              </a:ln>
              <a:solidFill>
                <a:srgbClr val="44B549"/>
              </a:solidFill>
              <a:effectLst/>
              <a:uLnTx/>
              <a:uFillTx/>
              <a:latin typeface="+mn-ea"/>
            </a:endParaRPr>
          </a:p>
        </p:txBody>
      </p:sp>
      <p:pic>
        <p:nvPicPr>
          <p:cNvPr id="7" name="图片 6"/>
          <p:cNvPicPr/>
          <p:nvPr/>
        </p:nvPicPr>
        <p:blipFill rotWithShape="1">
          <a:blip r:embed="rId1" cstate="email"/>
          <a:srcRect/>
          <a:stretch>
            <a:fillRect/>
          </a:stretch>
        </p:blipFill>
        <p:spPr bwMode="auto">
          <a:xfrm>
            <a:off x="579480" y="1202919"/>
            <a:ext cx="5527992" cy="4758050"/>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07060" y="252730"/>
            <a:ext cx="10746740" cy="5924550"/>
          </a:xfrm>
        </p:spPr>
        <p:txBody>
          <a:bodyPr/>
          <a:lstStyle/>
          <a:p>
            <a:r>
              <a:rPr lang="zh-CN" altLang="en-US" dirty="0"/>
              <a:t>评论区</a:t>
            </a:r>
            <a:endParaRPr lang="zh-CN" altLang="en-US" dirty="0"/>
          </a:p>
        </p:txBody>
      </p:sp>
      <p:pic>
        <p:nvPicPr>
          <p:cNvPr id="3" name="图片 2"/>
          <p:cNvPicPr/>
          <p:nvPr/>
        </p:nvPicPr>
        <p:blipFill>
          <a:blip r:embed="rId1" cstate="email"/>
          <a:stretch>
            <a:fillRect/>
          </a:stretch>
        </p:blipFill>
        <p:spPr>
          <a:xfrm>
            <a:off x="2398145" y="1070351"/>
            <a:ext cx="3085214" cy="5253730"/>
          </a:xfrm>
          <a:prstGeom prst="rect">
            <a:avLst/>
          </a:prstGeom>
          <a:effectLst>
            <a:outerShdw blurRad="50800" dist="38100" dir="5400000" algn="t" rotWithShape="0">
              <a:prstClr val="black">
                <a:alpha val="40000"/>
              </a:prstClr>
            </a:outerShdw>
          </a:effectLst>
        </p:spPr>
      </p:pic>
      <p:cxnSp>
        <p:nvCxnSpPr>
          <p:cNvPr id="4" name="直接连接符 3"/>
          <p:cNvCxnSpPr/>
          <p:nvPr/>
        </p:nvCxnSpPr>
        <p:spPr>
          <a:xfrm>
            <a:off x="5507422" y="3657603"/>
            <a:ext cx="1076718" cy="0"/>
          </a:xfrm>
          <a:prstGeom prst="line">
            <a:avLst/>
          </a:prstGeom>
          <a:ln w="38100">
            <a:solidFill>
              <a:srgbClr val="44B54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6584140" y="3042050"/>
            <a:ext cx="3657107" cy="1231106"/>
          </a:xfrm>
          <a:prstGeom prst="rect">
            <a:avLst/>
          </a:prstGeom>
          <a:ln w="25400">
            <a:solidFill>
              <a:srgbClr val="44B549"/>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44B549"/>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solidFill>
                <a:effectLst/>
                <a:uLnTx/>
                <a:uFillTx/>
                <a:latin typeface="+mn-ea"/>
              </a:rPr>
              <a:t>公众号“丁香医生“的运营者会在文章下方的评论区和粉丝互动时常常提醒粉丝将文章转发给身边的人。</a:t>
            </a:r>
            <a:endParaRPr kumimoji="0" lang="en-US" altLang="zh-CN" sz="18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dirty="0">
              <a:ln>
                <a:noFill/>
              </a:ln>
              <a:solidFill>
                <a:srgbClr val="44B549"/>
              </a:solidFill>
              <a:effectLst/>
              <a:uLnTx/>
              <a:uFillTx/>
              <a:latin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反馈</a:t>
            </a:r>
            <a:endParaRPr lang="zh-CN" altLang="en-US" dirty="0"/>
          </a:p>
        </p:txBody>
      </p:sp>
      <p:cxnSp>
        <p:nvCxnSpPr>
          <p:cNvPr id="5" name="直接连接符 4"/>
          <p:cNvCxnSpPr/>
          <p:nvPr/>
        </p:nvCxnSpPr>
        <p:spPr>
          <a:xfrm>
            <a:off x="6360135" y="3702259"/>
            <a:ext cx="1076718" cy="0"/>
          </a:xfrm>
          <a:prstGeom prst="line">
            <a:avLst/>
          </a:prstGeom>
          <a:ln w="38100">
            <a:solidFill>
              <a:srgbClr val="44B54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7436853" y="3163650"/>
            <a:ext cx="3657107" cy="1231106"/>
          </a:xfrm>
          <a:prstGeom prst="rect">
            <a:avLst/>
          </a:prstGeom>
          <a:ln w="25400">
            <a:solidFill>
              <a:srgbClr val="44B549"/>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44B549"/>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solidFill>
                <a:effectLst/>
                <a:uLnTx/>
                <a:uFillTx/>
                <a:latin typeface="+mn-ea"/>
              </a:rPr>
              <a:t>有些推荐如果不便直接写入内容，也可以写入评论自顶，甚至可以霸占前几排</a:t>
            </a:r>
            <a:endParaRPr kumimoji="0" lang="en-US" altLang="zh-CN" sz="18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dirty="0">
              <a:ln>
                <a:noFill/>
              </a:ln>
              <a:solidFill>
                <a:srgbClr val="44B549"/>
              </a:solidFill>
              <a:effectLst/>
              <a:uLnTx/>
              <a:uFillTx/>
              <a:latin typeface="+mn-ea"/>
            </a:endParaRPr>
          </a:p>
        </p:txBody>
      </p:sp>
      <p:pic>
        <p:nvPicPr>
          <p:cNvPr id="8" name="图片 7"/>
          <p:cNvPicPr/>
          <p:nvPr/>
        </p:nvPicPr>
        <p:blipFill>
          <a:blip r:embed="rId1" cstate="email"/>
          <a:stretch>
            <a:fillRect/>
          </a:stretch>
        </p:blipFill>
        <p:spPr>
          <a:xfrm>
            <a:off x="579479" y="1259570"/>
            <a:ext cx="5739285" cy="486450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70116" y="2465466"/>
            <a:ext cx="1224783" cy="694004"/>
            <a:chOff x="6673348" y="3429000"/>
            <a:chExt cx="1465026" cy="830134"/>
          </a:xfrm>
        </p:grpSpPr>
        <p:sp>
          <p:nvSpPr>
            <p:cNvPr id="9" name="椭圆 8"/>
            <p:cNvSpPr/>
            <p:nvPr/>
          </p:nvSpPr>
          <p:spPr>
            <a:xfrm>
              <a:off x="6812783" y="3429000"/>
              <a:ext cx="640582" cy="640582"/>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grpSp>
          <p:nvGrpSpPr>
            <p:cNvPr id="14" name="组合 13"/>
            <p:cNvGrpSpPr/>
            <p:nvPr/>
          </p:nvGrpSpPr>
          <p:grpSpPr>
            <a:xfrm rot="19195328">
              <a:off x="6673348" y="3806959"/>
              <a:ext cx="1465026" cy="452175"/>
              <a:chOff x="8634027" y="3819204"/>
              <a:chExt cx="1465026" cy="452175"/>
            </a:xfrm>
          </p:grpSpPr>
          <p:sp>
            <p:nvSpPr>
              <p:cNvPr id="11" name="矩形 10"/>
              <p:cNvSpPr/>
              <p:nvPr/>
            </p:nvSpPr>
            <p:spPr>
              <a:xfrm>
                <a:off x="8634027" y="3819204"/>
                <a:ext cx="1426864" cy="452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cxnSp>
            <p:nvCxnSpPr>
              <p:cNvPr id="13" name="直接连接符 12"/>
              <p:cNvCxnSpPr/>
              <p:nvPr/>
            </p:nvCxnSpPr>
            <p:spPr>
              <a:xfrm>
                <a:off x="8672187" y="3851791"/>
                <a:ext cx="142686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6907739" y="3474770"/>
              <a:ext cx="393275" cy="4785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rPr>
                <a:t>3</a:t>
              </a:r>
              <a:endParaRPr kumimoji="0" lang="zh-CN" altLang="en-US"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endParaRPr>
            </a:p>
          </p:txBody>
        </p:sp>
      </p:grpSp>
      <p:sp>
        <p:nvSpPr>
          <p:cNvPr id="2" name="文本框 1"/>
          <p:cNvSpPr txBox="1"/>
          <p:nvPr/>
        </p:nvSpPr>
        <p:spPr>
          <a:xfrm>
            <a:off x="1268204" y="2844225"/>
            <a:ext cx="838546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rPr>
              <a:t>如何通过外部导流</a:t>
            </a:r>
            <a:endParaRPr kumimoji="0" lang="zh-CN" altLang="en-US" sz="3200" b="0" i="0" u="none" strike="noStrike" kern="120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外部导流的十种方式</a:t>
            </a:r>
            <a:endParaRPr lang="zh-CN" altLang="en-US" dirty="0"/>
          </a:p>
        </p:txBody>
      </p:sp>
      <p:sp>
        <p:nvSpPr>
          <p:cNvPr id="3" name="椭圆 2"/>
          <p:cNvSpPr/>
          <p:nvPr/>
        </p:nvSpPr>
        <p:spPr>
          <a:xfrm>
            <a:off x="564478" y="2479980"/>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bg1"/>
                </a:solidFill>
                <a:effectLst/>
                <a:uLnTx/>
                <a:uFillTx/>
              </a:rPr>
              <a:t>官微</a:t>
            </a:r>
            <a:endParaRPr kumimoji="0" lang="en-US" altLang="zh-CN" sz="3200" b="1"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bg1"/>
                </a:solidFill>
                <a:effectLst/>
                <a:uLnTx/>
                <a:uFillTx/>
              </a:rPr>
              <a:t>官博</a:t>
            </a:r>
            <a:endParaRPr kumimoji="0" lang="en-US" altLang="zh-CN" sz="3200" b="1" i="0" u="none" strike="noStrike" kern="0" cap="none" spc="0" normalizeH="0" baseline="0" noProof="0" dirty="0">
              <a:ln>
                <a:noFill/>
              </a:ln>
              <a:solidFill>
                <a:schemeClr val="bg1"/>
              </a:solidFill>
              <a:effectLst/>
              <a:uLnTx/>
              <a:uFillTx/>
            </a:endParaRPr>
          </a:p>
        </p:txBody>
      </p:sp>
      <p:sp>
        <p:nvSpPr>
          <p:cNvPr id="6" name="椭圆 5"/>
          <p:cNvSpPr/>
          <p:nvPr/>
        </p:nvSpPr>
        <p:spPr>
          <a:xfrm>
            <a:off x="3567971" y="2479980"/>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bg1"/>
                </a:solidFill>
                <a:effectLst/>
                <a:uLnTx/>
                <a:uFillTx/>
              </a:rPr>
              <a:t>门户类</a:t>
            </a:r>
            <a:endParaRPr kumimoji="0" lang="en-US" altLang="zh-CN" sz="3200" b="1"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bg1"/>
                </a:solidFill>
                <a:effectLst/>
                <a:uLnTx/>
                <a:uFillTx/>
              </a:rPr>
              <a:t>平台</a:t>
            </a:r>
            <a:endParaRPr kumimoji="0" lang="en-US" altLang="zh-CN" sz="3200" b="1" i="0" u="none" strike="noStrike" kern="0" cap="none" spc="0" normalizeH="0" baseline="0" noProof="0" dirty="0">
              <a:ln>
                <a:noFill/>
              </a:ln>
              <a:solidFill>
                <a:schemeClr val="bg1"/>
              </a:solidFill>
              <a:effectLst/>
              <a:uLnTx/>
              <a:uFillTx/>
            </a:endParaRPr>
          </a:p>
        </p:txBody>
      </p:sp>
      <p:sp>
        <p:nvSpPr>
          <p:cNvPr id="7" name="椭圆 6"/>
          <p:cNvSpPr/>
          <p:nvPr/>
        </p:nvSpPr>
        <p:spPr>
          <a:xfrm>
            <a:off x="6571464" y="2479980"/>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chemeClr val="bg1"/>
                </a:solidFill>
                <a:effectLst/>
                <a:uLnTx/>
                <a:uFillTx/>
              </a:rPr>
              <a:t>BBS</a:t>
            </a:r>
            <a:r>
              <a:rPr kumimoji="0" lang="zh-CN" altLang="en-US" sz="3200" b="1" i="0" u="none" strike="noStrike" kern="0" cap="none" spc="0" normalizeH="0" baseline="0" noProof="0" dirty="0">
                <a:ln>
                  <a:noFill/>
                </a:ln>
                <a:solidFill>
                  <a:schemeClr val="bg1"/>
                </a:solidFill>
                <a:effectLst/>
                <a:uLnTx/>
                <a:uFillTx/>
              </a:rPr>
              <a:t>类</a:t>
            </a:r>
            <a:endParaRPr kumimoji="0" lang="en-US" altLang="zh-CN" sz="3200" b="1"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bg1"/>
                </a:solidFill>
                <a:effectLst/>
                <a:uLnTx/>
                <a:uFillTx/>
              </a:rPr>
              <a:t>平台</a:t>
            </a:r>
            <a:endParaRPr kumimoji="0" lang="zh-CN" altLang="en-US" sz="1600" b="1" i="0" u="none" strike="noStrike" kern="0" cap="none" spc="0" normalizeH="0" baseline="0" noProof="0" dirty="0">
              <a:ln>
                <a:noFill/>
              </a:ln>
              <a:solidFill>
                <a:schemeClr val="bg1"/>
              </a:solidFill>
              <a:effectLst/>
              <a:uLnTx/>
              <a:uFillTx/>
            </a:endParaRPr>
          </a:p>
        </p:txBody>
      </p:sp>
      <p:sp>
        <p:nvSpPr>
          <p:cNvPr id="9" name="椭圆 8"/>
          <p:cNvSpPr/>
          <p:nvPr/>
        </p:nvSpPr>
        <p:spPr>
          <a:xfrm>
            <a:off x="9574956" y="2479980"/>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bg1"/>
                </a:solidFill>
                <a:effectLst/>
                <a:uLnTx/>
                <a:uFillTx/>
              </a:rPr>
              <a:t>问答类</a:t>
            </a:r>
            <a:endParaRPr kumimoji="0" lang="en-US" altLang="zh-CN" sz="3200" b="1"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bg1"/>
                </a:solidFill>
                <a:effectLst/>
                <a:uLnTx/>
                <a:uFillTx/>
              </a:rPr>
              <a:t>平台</a:t>
            </a:r>
            <a:endParaRPr kumimoji="0" lang="zh-CN" altLang="en-US" sz="1600" b="1" i="0" u="none" strike="noStrike" kern="0" cap="none" spc="0" normalizeH="0" baseline="0" noProof="0" dirty="0">
              <a:ln>
                <a:noFill/>
              </a:ln>
              <a:solidFill>
                <a:schemeClr val="bg1"/>
              </a:solidFill>
              <a:effectLst/>
              <a:uLnTx/>
              <a:uFillTx/>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50875" y="758190"/>
            <a:ext cx="10702925" cy="5419090"/>
          </a:xfrm>
        </p:spPr>
        <p:txBody>
          <a:bodyPr/>
          <a:lstStyle/>
          <a:p>
            <a:r>
              <a:rPr lang="zh-CN" altLang="en-US" dirty="0"/>
              <a:t>文库、网盘类平台</a:t>
            </a:r>
            <a:endParaRPr lang="zh-CN" altLang="en-US" dirty="0"/>
          </a:p>
        </p:txBody>
      </p:sp>
      <p:pic>
        <p:nvPicPr>
          <p:cNvPr id="3" name="图片 2"/>
          <p:cNvPicPr/>
          <p:nvPr/>
        </p:nvPicPr>
        <p:blipFill>
          <a:blip r:embed="rId1" cstate="email"/>
          <a:stretch>
            <a:fillRect/>
          </a:stretch>
        </p:blipFill>
        <p:spPr>
          <a:xfrm>
            <a:off x="1601956" y="1544737"/>
            <a:ext cx="8915063" cy="3768525"/>
          </a:xfrm>
          <a:prstGeom prst="rect">
            <a:avLst/>
          </a:prstGeom>
        </p:spPr>
      </p:pic>
      <p:sp>
        <p:nvSpPr>
          <p:cNvPr id="4" name="矩形 3"/>
          <p:cNvSpPr/>
          <p:nvPr/>
        </p:nvSpPr>
        <p:spPr>
          <a:xfrm>
            <a:off x="1601956" y="5787648"/>
            <a:ext cx="8915063" cy="646331"/>
          </a:xfrm>
          <a:prstGeom prst="rect">
            <a:avLst/>
          </a:prstGeom>
          <a:ln w="9525">
            <a:solidFill>
              <a:srgbClr val="44B549"/>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solidFill>
                <a:effectLst/>
                <a:uLnTx/>
                <a:uFillTx/>
                <a:latin typeface="+mn-ea"/>
              </a:rPr>
              <a:t>秋叶团队在微博、网盘上注册了分享账号“读书笔记</a:t>
            </a:r>
            <a:r>
              <a:rPr kumimoji="0" lang="en-US" altLang="zh-CN" sz="1800" b="0" i="0" u="none" strike="noStrike" kern="0" cap="none" spc="0" normalizeH="0" baseline="0" noProof="0" dirty="0">
                <a:ln>
                  <a:noFill/>
                </a:ln>
                <a:solidFill>
                  <a:srgbClr val="7F7F7F"/>
                </a:solidFill>
                <a:effectLst/>
                <a:uLnTx/>
                <a:uFillTx/>
                <a:latin typeface="+mn-ea"/>
              </a:rPr>
              <a:t>ppt”</a:t>
            </a:r>
            <a:r>
              <a:rPr kumimoji="0" lang="zh-CN" altLang="en-US" sz="1800" b="0" i="0" u="none" strike="noStrike" kern="0" cap="none" spc="0" normalizeH="0" baseline="0" noProof="0" dirty="0">
                <a:ln>
                  <a:noFill/>
                </a:ln>
                <a:solidFill>
                  <a:srgbClr val="7F7F7F"/>
                </a:solidFill>
                <a:effectLst/>
                <a:uLnTx/>
                <a:uFillTx/>
                <a:latin typeface="+mn-ea"/>
              </a:rPr>
              <a:t>，里面所有的</a:t>
            </a:r>
            <a:r>
              <a:rPr kumimoji="0" lang="en-US" altLang="zh-CN" sz="1800" b="0" i="0" u="none" strike="noStrike" kern="0" cap="none" spc="0" normalizeH="0" baseline="0" noProof="0" dirty="0">
                <a:ln>
                  <a:noFill/>
                </a:ln>
                <a:solidFill>
                  <a:srgbClr val="7F7F7F"/>
                </a:solidFill>
                <a:effectLst/>
                <a:uLnTx/>
                <a:uFillTx/>
                <a:latin typeface="+mn-ea"/>
              </a:rPr>
              <a:t>PPT</a:t>
            </a:r>
            <a:r>
              <a:rPr kumimoji="0" lang="zh-CN" altLang="en-US" sz="1800" b="0" i="0" u="none" strike="noStrike" kern="0" cap="none" spc="0" normalizeH="0" baseline="0" noProof="0" dirty="0">
                <a:ln>
                  <a:noFill/>
                </a:ln>
                <a:solidFill>
                  <a:srgbClr val="7F7F7F"/>
                </a:solidFill>
                <a:effectLst/>
                <a:uLnTx/>
                <a:uFillTx/>
                <a:latin typeface="+mn-ea"/>
              </a:rPr>
              <a:t>作品均来源于优秀学员作品的源文件，在文件中植入了相关的二维码，带来新的转化渠道。</a:t>
            </a:r>
            <a:endParaRPr kumimoji="0" lang="zh-CN" altLang="en-US" sz="1800" b="0" i="0" u="none" strike="noStrike" kern="0" cap="none" spc="0" normalizeH="0" baseline="0" noProof="0" dirty="0">
              <a:ln>
                <a:noFill/>
              </a:ln>
              <a:solidFill>
                <a:srgbClr val="7F7F7F"/>
              </a:solidFill>
              <a:effectLst/>
              <a:uLnTx/>
              <a:uFillTx/>
              <a:latin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60833" y="481388"/>
            <a:ext cx="8612071" cy="588963"/>
          </a:xfrm>
        </p:spPr>
        <p:txBody>
          <a:bodyPr/>
          <a:lstStyle/>
          <a:p>
            <a:r>
              <a:rPr lang="zh-CN" altLang="en-US" dirty="0"/>
              <a:t>视频类平台</a:t>
            </a:r>
            <a:endParaRPr lang="zh-CN" altLang="en-US" dirty="0"/>
          </a:p>
        </p:txBody>
      </p:sp>
      <p:pic>
        <p:nvPicPr>
          <p:cNvPr id="3" name="图片 2"/>
          <p:cNvPicPr/>
          <p:nvPr/>
        </p:nvPicPr>
        <p:blipFill>
          <a:blip r:embed="rId1" cstate="email"/>
          <a:stretch>
            <a:fillRect/>
          </a:stretch>
        </p:blipFill>
        <p:spPr>
          <a:xfrm>
            <a:off x="1127125" y="1561132"/>
            <a:ext cx="6919491" cy="4207843"/>
          </a:xfrm>
          <a:prstGeom prst="rect">
            <a:avLst/>
          </a:prstGeom>
        </p:spPr>
      </p:pic>
      <p:sp>
        <p:nvSpPr>
          <p:cNvPr id="4" name="矩形 3"/>
          <p:cNvSpPr/>
          <p:nvPr/>
        </p:nvSpPr>
        <p:spPr>
          <a:xfrm>
            <a:off x="8615276" y="2095392"/>
            <a:ext cx="2081014" cy="3139321"/>
          </a:xfrm>
          <a:prstGeom prst="rect">
            <a:avLst/>
          </a:prstGeom>
          <a:ln w="28575">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solidFill>
                <a:effectLst/>
                <a:uLnTx/>
                <a:uFillTx/>
                <a:latin typeface="+mn-ea"/>
              </a:rPr>
              <a:t>罗辑思维在早期最大的增加粉丝的渠道之一就是</a:t>
            </a:r>
            <a:r>
              <a:rPr kumimoji="0" lang="en-US" altLang="zh-CN" sz="1800" b="0" i="0" u="none" strike="noStrike" kern="0" cap="none" spc="0" normalizeH="0" baseline="0" noProof="0" dirty="0">
                <a:ln>
                  <a:noFill/>
                </a:ln>
                <a:solidFill>
                  <a:srgbClr val="7F7F7F"/>
                </a:solidFill>
                <a:effectLst/>
                <a:uLnTx/>
                <a:uFillTx/>
                <a:latin typeface="+mn-ea"/>
              </a:rPr>
              <a:t>《</a:t>
            </a:r>
            <a:r>
              <a:rPr kumimoji="0" lang="zh-CN" altLang="en-US" sz="1800" b="0" i="0" u="none" strike="noStrike" kern="0" cap="none" spc="0" normalizeH="0" baseline="0" noProof="0" dirty="0">
                <a:ln>
                  <a:noFill/>
                </a:ln>
                <a:solidFill>
                  <a:srgbClr val="7F7F7F"/>
                </a:solidFill>
                <a:effectLst/>
                <a:uLnTx/>
                <a:uFillTx/>
                <a:latin typeface="+mn-ea"/>
              </a:rPr>
              <a:t>罗辑思维</a:t>
            </a:r>
            <a:r>
              <a:rPr kumimoji="0" lang="en-US" altLang="zh-CN" sz="1800" b="0" i="0" u="none" strike="noStrike" kern="0" cap="none" spc="0" normalizeH="0" baseline="0" noProof="0" dirty="0">
                <a:ln>
                  <a:noFill/>
                </a:ln>
                <a:solidFill>
                  <a:srgbClr val="7F7F7F"/>
                </a:solidFill>
                <a:effectLst/>
                <a:uLnTx/>
                <a:uFillTx/>
                <a:latin typeface="+mn-ea"/>
              </a:rPr>
              <a:t>》</a:t>
            </a:r>
            <a:r>
              <a:rPr kumimoji="0" lang="zh-CN" altLang="en-US" sz="1800" b="0" i="0" u="none" strike="noStrike" kern="0" cap="none" spc="0" normalizeH="0" baseline="0" noProof="0" dirty="0">
                <a:ln>
                  <a:noFill/>
                </a:ln>
                <a:solidFill>
                  <a:srgbClr val="7F7F7F"/>
                </a:solidFill>
                <a:effectLst/>
                <a:uLnTx/>
                <a:uFillTx/>
                <a:latin typeface="+mn-ea"/>
              </a:rPr>
              <a:t>这一档互联网知识脱口秀。</a:t>
            </a:r>
            <a:endParaRPr kumimoji="0" lang="en-US" altLang="zh-CN" sz="18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solidFill>
                <a:effectLst/>
                <a:uLnTx/>
                <a:uFillTx/>
                <a:latin typeface="+mn-ea"/>
              </a:rPr>
              <a:t>每一段视频中都反复提醒观看者添加公众号，每一期视频的点击量都是百万级。</a:t>
            </a:r>
            <a:endParaRPr kumimoji="0" lang="zh-CN" altLang="en-US" sz="1800" b="0" i="0" u="none" strike="noStrike" kern="0" cap="none" spc="0" normalizeH="0" baseline="0" noProof="0" dirty="0">
              <a:ln>
                <a:noFill/>
              </a:ln>
              <a:solidFill>
                <a:srgbClr val="7F7F7F"/>
              </a:solidFill>
              <a:effectLst/>
              <a:uLnTx/>
              <a:uFillTx/>
              <a:latin typeface="+mn-ea"/>
            </a:endParaRPr>
          </a:p>
        </p:txBody>
      </p:sp>
      <p:sp>
        <p:nvSpPr>
          <p:cNvPr id="5" name="矩形 4"/>
          <p:cNvSpPr/>
          <p:nvPr/>
        </p:nvSpPr>
        <p:spPr>
          <a:xfrm>
            <a:off x="8246692" y="1567948"/>
            <a:ext cx="2818183" cy="4201027"/>
          </a:xfrm>
          <a:prstGeom prst="rect">
            <a:avLst/>
          </a:prstGeom>
          <a:noFill/>
          <a:ln>
            <a:solidFill>
              <a:srgbClr val="44B5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79450" y="930910"/>
            <a:ext cx="10674350" cy="5246370"/>
          </a:xfrm>
        </p:spPr>
        <p:txBody>
          <a:bodyPr/>
          <a:lstStyle/>
          <a:p>
            <a:r>
              <a:rPr lang="zh-CN" altLang="en-US" dirty="0"/>
              <a:t>电子书平台</a:t>
            </a:r>
            <a:endParaRPr lang="zh-CN" altLang="en-US" dirty="0"/>
          </a:p>
        </p:txBody>
      </p:sp>
      <p:pic>
        <p:nvPicPr>
          <p:cNvPr id="3" name="图片 2"/>
          <p:cNvPicPr/>
          <p:nvPr/>
        </p:nvPicPr>
        <p:blipFill>
          <a:blip r:embed="rId1" cstate="email"/>
          <a:stretch>
            <a:fillRect/>
          </a:stretch>
        </p:blipFill>
        <p:spPr>
          <a:xfrm>
            <a:off x="1397131" y="1985939"/>
            <a:ext cx="5362041" cy="3312380"/>
          </a:xfrm>
          <a:prstGeom prst="rect">
            <a:avLst/>
          </a:prstGeom>
        </p:spPr>
      </p:pic>
      <p:sp>
        <p:nvSpPr>
          <p:cNvPr id="5" name="矩形 4"/>
          <p:cNvSpPr/>
          <p:nvPr/>
        </p:nvSpPr>
        <p:spPr>
          <a:xfrm>
            <a:off x="7255931" y="1985939"/>
            <a:ext cx="3560565" cy="3416320"/>
          </a:xfrm>
          <a:prstGeom prst="rect">
            <a:avLst/>
          </a:prstGeom>
          <a:ln w="28575">
            <a:noFill/>
          </a:ln>
        </p:spPr>
        <p:txBody>
          <a:bodyPr wrap="square">
            <a:spAutoFit/>
          </a:bodyPr>
          <a:lstStyle/>
          <a:p>
            <a:pPr lvl="0" algn="just">
              <a:defRPr/>
            </a:pPr>
            <a:r>
              <a:rPr lang="zh-CN" altLang="en-US" kern="0" dirty="0">
                <a:solidFill>
                  <a:srgbClr val="7F7F7F"/>
                </a:solidFill>
                <a:latin typeface="+mn-ea"/>
              </a:rPr>
              <a:t>秋叶</a:t>
            </a:r>
            <a:r>
              <a:rPr lang="en-US" altLang="zh-CN" kern="0" dirty="0">
                <a:solidFill>
                  <a:srgbClr val="7F7F7F"/>
                </a:solidFill>
                <a:latin typeface="+mn-ea"/>
              </a:rPr>
              <a:t>PPT</a:t>
            </a:r>
            <a:r>
              <a:rPr lang="zh-CN" altLang="en-US" kern="0" dirty="0">
                <a:solidFill>
                  <a:srgbClr val="7F7F7F"/>
                </a:solidFill>
                <a:latin typeface="+mn-ea"/>
              </a:rPr>
              <a:t>团队把微信“</a:t>
            </a:r>
            <a:r>
              <a:rPr lang="en-US" altLang="zh-CN" kern="0" dirty="0">
                <a:solidFill>
                  <a:srgbClr val="7F7F7F"/>
                </a:solidFill>
                <a:latin typeface="+mn-ea"/>
              </a:rPr>
              <a:t>ppt100”</a:t>
            </a:r>
            <a:r>
              <a:rPr lang="zh-CN" altLang="en-US" kern="0" dirty="0">
                <a:solidFill>
                  <a:srgbClr val="7F7F7F"/>
                </a:solidFill>
                <a:latin typeface="+mn-ea"/>
              </a:rPr>
              <a:t>上</a:t>
            </a:r>
            <a:r>
              <a:rPr lang="en-US" altLang="zh-CN" kern="0" dirty="0">
                <a:solidFill>
                  <a:srgbClr val="7F7F7F"/>
                </a:solidFill>
                <a:latin typeface="+mn-ea"/>
              </a:rPr>
              <a:t>150</a:t>
            </a:r>
            <a:r>
              <a:rPr lang="zh-CN" altLang="en-US" kern="0" dirty="0">
                <a:solidFill>
                  <a:srgbClr val="7F7F7F"/>
                </a:solidFill>
                <a:latin typeface="+mn-ea"/>
              </a:rPr>
              <a:t>篇干货“三分钟教程”经过排版，以免费电子书的形式出版。</a:t>
            </a:r>
            <a:endParaRPr lang="zh-CN" altLang="en-US" kern="0" dirty="0">
              <a:solidFill>
                <a:srgbClr val="7F7F7F"/>
              </a:solidFill>
              <a:latin typeface="+mn-ea"/>
            </a:endParaRPr>
          </a:p>
          <a:p>
            <a:pPr lvl="0" algn="just">
              <a:defRPr/>
            </a:pPr>
            <a:endParaRPr lang="zh-CN" altLang="en-US" kern="0" dirty="0">
              <a:solidFill>
                <a:srgbClr val="7F7F7F"/>
              </a:solidFill>
              <a:latin typeface="+mn-ea"/>
            </a:endParaRPr>
          </a:p>
          <a:p>
            <a:pPr lvl="0" algn="just">
              <a:defRPr/>
            </a:pPr>
            <a:r>
              <a:rPr lang="en-US" altLang="zh-CN" kern="0" dirty="0">
                <a:solidFill>
                  <a:srgbClr val="7F7F7F"/>
                </a:solidFill>
                <a:latin typeface="+mn-ea"/>
              </a:rPr>
              <a:t>2014</a:t>
            </a:r>
            <a:r>
              <a:rPr lang="zh-CN" altLang="en-US" kern="0" dirty="0">
                <a:solidFill>
                  <a:srgbClr val="7F7F7F"/>
                </a:solidFill>
                <a:latin typeface="+mn-ea"/>
              </a:rPr>
              <a:t>年</a:t>
            </a:r>
            <a:r>
              <a:rPr lang="en-US" altLang="zh-CN" kern="0" dirty="0">
                <a:solidFill>
                  <a:srgbClr val="7F7F7F"/>
                </a:solidFill>
                <a:latin typeface="+mn-ea"/>
              </a:rPr>
              <a:t>3</a:t>
            </a:r>
            <a:r>
              <a:rPr lang="zh-CN" altLang="en-US" kern="0" dirty="0">
                <a:solidFill>
                  <a:srgbClr val="7F7F7F"/>
                </a:solidFill>
                <a:latin typeface="+mn-ea"/>
              </a:rPr>
              <a:t>月正式上市，电子书的广泛传播，带来了良好的分享传播流，也把喜欢</a:t>
            </a:r>
            <a:r>
              <a:rPr lang="en-US" altLang="zh-CN" kern="0" dirty="0">
                <a:solidFill>
                  <a:srgbClr val="7F7F7F"/>
                </a:solidFill>
                <a:latin typeface="+mn-ea"/>
              </a:rPr>
              <a:t>PPT</a:t>
            </a:r>
            <a:r>
              <a:rPr lang="zh-CN" altLang="en-US" kern="0" dirty="0">
                <a:solidFill>
                  <a:srgbClr val="7F7F7F"/>
                </a:solidFill>
                <a:latin typeface="+mn-ea"/>
              </a:rPr>
              <a:t>的人吸引到公众平台。</a:t>
            </a:r>
            <a:endParaRPr lang="zh-CN" altLang="en-US" kern="0" dirty="0">
              <a:solidFill>
                <a:srgbClr val="7F7F7F"/>
              </a:solidFill>
              <a:latin typeface="+mn-ea"/>
            </a:endParaRPr>
          </a:p>
          <a:p>
            <a:pPr lvl="0" algn="just">
              <a:defRPr/>
            </a:pPr>
            <a:endParaRPr lang="zh-CN" altLang="en-US" kern="0" dirty="0">
              <a:solidFill>
                <a:srgbClr val="7F7F7F"/>
              </a:solidFill>
              <a:latin typeface="+mn-ea"/>
            </a:endParaRPr>
          </a:p>
          <a:p>
            <a:pPr lvl="0" algn="just">
              <a:defRPr/>
            </a:pPr>
            <a:r>
              <a:rPr lang="zh-CN" altLang="en-US" kern="0" dirty="0">
                <a:solidFill>
                  <a:srgbClr val="7F7F7F"/>
                </a:solidFill>
                <a:latin typeface="+mn-ea"/>
              </a:rPr>
              <a:t>目前已经出版五辑，成为多看、网易云阅读，百度阅读等热门图书，每一辑的下载量都突破</a:t>
            </a:r>
            <a:r>
              <a:rPr lang="en-US" altLang="zh-CN" kern="0" dirty="0">
                <a:solidFill>
                  <a:srgbClr val="7F7F7F"/>
                </a:solidFill>
                <a:latin typeface="+mn-ea"/>
              </a:rPr>
              <a:t>20</a:t>
            </a:r>
            <a:r>
              <a:rPr lang="zh-CN" altLang="en-US" kern="0" dirty="0">
                <a:solidFill>
                  <a:srgbClr val="7F7F7F"/>
                </a:solidFill>
                <a:latin typeface="+mn-ea"/>
              </a:rPr>
              <a:t>万。</a:t>
            </a:r>
            <a:endParaRPr lang="zh-CN" altLang="en-US" kern="0" dirty="0">
              <a:solidFill>
                <a:srgbClr val="7F7F7F"/>
              </a:solidFill>
              <a:latin typeface="+mn-ea"/>
            </a:endParaRPr>
          </a:p>
        </p:txBody>
      </p:sp>
      <p:sp>
        <p:nvSpPr>
          <p:cNvPr id="6" name="矩形 5"/>
          <p:cNvSpPr/>
          <p:nvPr/>
        </p:nvSpPr>
        <p:spPr>
          <a:xfrm>
            <a:off x="7007552" y="1567948"/>
            <a:ext cx="4057324" cy="4201027"/>
          </a:xfrm>
          <a:prstGeom prst="rect">
            <a:avLst/>
          </a:prstGeom>
          <a:noFill/>
          <a:ln>
            <a:solidFill>
              <a:srgbClr val="44B5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线下或线上讲座、活动或广告</a:t>
            </a:r>
            <a:endParaRPr lang="zh-CN" altLang="en-US" dirty="0"/>
          </a:p>
        </p:txBody>
      </p:sp>
      <p:pic>
        <p:nvPicPr>
          <p:cNvPr id="3" name="图片 2"/>
          <p:cNvPicPr/>
          <p:nvPr/>
        </p:nvPicPr>
        <p:blipFill>
          <a:blip r:embed="rId1" cstate="email"/>
          <a:stretch>
            <a:fillRect/>
          </a:stretch>
        </p:blipFill>
        <p:spPr>
          <a:xfrm>
            <a:off x="594963" y="1786073"/>
            <a:ext cx="7271498" cy="3895758"/>
          </a:xfrm>
          <a:prstGeom prst="rect">
            <a:avLst/>
          </a:prstGeom>
        </p:spPr>
      </p:pic>
      <p:sp>
        <p:nvSpPr>
          <p:cNvPr id="5" name="矩形 4"/>
          <p:cNvSpPr/>
          <p:nvPr/>
        </p:nvSpPr>
        <p:spPr>
          <a:xfrm>
            <a:off x="8097140" y="2266308"/>
            <a:ext cx="3211291" cy="3139321"/>
          </a:xfrm>
          <a:prstGeom prst="rect">
            <a:avLst/>
          </a:prstGeom>
          <a:ln w="28575">
            <a:noFill/>
          </a:ln>
        </p:spPr>
        <p:txBody>
          <a:bodyPr wrap="square">
            <a:spAutoFit/>
          </a:bodyPr>
          <a:lstStyle/>
          <a:p>
            <a:pPr lvl="0" algn="just">
              <a:defRPr/>
            </a:pPr>
            <a:r>
              <a:rPr lang="zh-CN" altLang="en-US" kern="0" dirty="0">
                <a:solidFill>
                  <a:srgbClr val="7F7F7F"/>
                </a:solidFill>
                <a:latin typeface="+mn-ea"/>
              </a:rPr>
              <a:t>二维码的设置要显眼、操作舒适，除了讲清楚关注后可以为用户带来的好处。</a:t>
            </a:r>
            <a:endParaRPr lang="zh-CN" altLang="en-US" kern="0" dirty="0">
              <a:solidFill>
                <a:srgbClr val="7F7F7F"/>
              </a:solidFill>
              <a:latin typeface="+mn-ea"/>
            </a:endParaRPr>
          </a:p>
          <a:p>
            <a:pPr lvl="0" algn="just">
              <a:defRPr/>
            </a:pPr>
            <a:endParaRPr lang="zh-CN" altLang="en-US" kern="0" dirty="0">
              <a:solidFill>
                <a:srgbClr val="7F7F7F"/>
              </a:solidFill>
              <a:latin typeface="+mn-ea"/>
            </a:endParaRPr>
          </a:p>
          <a:p>
            <a:pPr lvl="0" algn="just">
              <a:defRPr/>
            </a:pPr>
            <a:r>
              <a:rPr lang="zh-CN" altLang="en-US" kern="0" dirty="0">
                <a:solidFill>
                  <a:srgbClr val="7F7F7F"/>
                </a:solidFill>
                <a:latin typeface="+mn-ea"/>
              </a:rPr>
              <a:t>要考虑二维码在海报、易拉宝上的位置，让用户体验最佳。</a:t>
            </a:r>
            <a:endParaRPr lang="zh-CN" altLang="en-US" kern="0" dirty="0">
              <a:solidFill>
                <a:srgbClr val="7F7F7F"/>
              </a:solidFill>
              <a:latin typeface="+mn-ea"/>
            </a:endParaRPr>
          </a:p>
          <a:p>
            <a:pPr lvl="0" algn="just">
              <a:defRPr/>
            </a:pPr>
            <a:endParaRPr lang="zh-CN" altLang="en-US" kern="0" dirty="0">
              <a:solidFill>
                <a:srgbClr val="7F7F7F"/>
              </a:solidFill>
              <a:latin typeface="+mn-ea"/>
            </a:endParaRPr>
          </a:p>
          <a:p>
            <a:pPr lvl="0" algn="just">
              <a:defRPr/>
            </a:pPr>
            <a:r>
              <a:rPr lang="zh-CN" altLang="en-US" kern="0" dirty="0">
                <a:solidFill>
                  <a:srgbClr val="7F7F7F"/>
                </a:solidFill>
                <a:latin typeface="+mn-ea"/>
              </a:rPr>
              <a:t>如果是做活动、讲座等人数众多的场景，还可以发卡片，卡片上注明可以扫码后回复关键词下载资料或者抽奖。</a:t>
            </a:r>
            <a:endParaRPr lang="zh-CN" altLang="en-US" kern="0" dirty="0">
              <a:solidFill>
                <a:srgbClr val="7F7F7F"/>
              </a:solidFill>
              <a:latin typeface="+mn-ea"/>
            </a:endParaRPr>
          </a:p>
        </p:txBody>
      </p:sp>
      <p:sp>
        <p:nvSpPr>
          <p:cNvPr id="6" name="矩形 5"/>
          <p:cNvSpPr/>
          <p:nvPr/>
        </p:nvSpPr>
        <p:spPr>
          <a:xfrm>
            <a:off x="8015956" y="1956987"/>
            <a:ext cx="3373660" cy="3598343"/>
          </a:xfrm>
          <a:prstGeom prst="rect">
            <a:avLst/>
          </a:prstGeom>
          <a:noFill/>
          <a:ln>
            <a:solidFill>
              <a:srgbClr val="44B5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纸质书籍</a:t>
            </a:r>
            <a:endParaRPr lang="zh-CN" altLang="en-US" dirty="0"/>
          </a:p>
        </p:txBody>
      </p:sp>
      <p:pic>
        <p:nvPicPr>
          <p:cNvPr id="3" name="图片 2"/>
          <p:cNvPicPr>
            <a:picLocks noChangeAspect="1"/>
          </p:cNvPicPr>
          <p:nvPr/>
        </p:nvPicPr>
        <p:blipFill rotWithShape="1">
          <a:blip r:embed="rId1" cstate="email">
            <a:extLst>
              <a:ext uri="{28A0092B-C50C-407E-A947-70E740481C1C}">
                <a14:useLocalDpi xmlns:a14="http://schemas.microsoft.com/office/drawing/2010/main" val="0"/>
              </a:ext>
            </a:extLst>
          </a:blip>
          <a:srcRect/>
          <a:stretch>
            <a:fillRect/>
          </a:stretch>
        </p:blipFill>
        <p:spPr>
          <a:xfrm>
            <a:off x="5238234" y="1923956"/>
            <a:ext cx="1679153" cy="2465616"/>
          </a:xfrm>
          <a:prstGeom prst="rect">
            <a:avLst/>
          </a:prstGeom>
        </p:spPr>
      </p:pic>
      <p:pic>
        <p:nvPicPr>
          <p:cNvPr id="5" name="图片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17387" y="1923956"/>
            <a:ext cx="2259357" cy="2705592"/>
          </a:xfrm>
          <a:prstGeom prst="rect">
            <a:avLst/>
          </a:prstGeom>
        </p:spPr>
      </p:pic>
      <p:pic>
        <p:nvPicPr>
          <p:cNvPr id="6" name="图片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37317" y="1767856"/>
            <a:ext cx="2000917" cy="2621716"/>
          </a:xfrm>
          <a:prstGeom prst="rect">
            <a:avLst/>
          </a:prstGeom>
        </p:spPr>
      </p:pic>
      <p:pic>
        <p:nvPicPr>
          <p:cNvPr id="7" name="图片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90744" y="2324251"/>
            <a:ext cx="9974131" cy="38415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4097"/>
          <p:cNvSpPr>
            <a:spLocks noGrp="1"/>
          </p:cNvSpPr>
          <p:nvPr>
            <p:ph type="title"/>
          </p:nvPr>
        </p:nvSpPr>
        <p:spPr>
          <a:xfrm>
            <a:off x="2136775" y="581025"/>
            <a:ext cx="7920038" cy="647700"/>
          </a:xfrm>
        </p:spPr>
        <p:txBody>
          <a:bodyPr anchor="ctr"/>
          <a:p>
            <a:r>
              <a:rPr lang="zh-CN" altLang="en-US" sz="3600" b="1">
                <a:solidFill>
                  <a:srgbClr val="FFD03B"/>
                </a:solidFill>
                <a:latin typeface="微软雅黑" panose="020B0503020204020204" charset="-122"/>
                <a:ea typeface="宋体" panose="02010600030101010101" pitchFamily="2" charset="-122"/>
                <a:sym typeface="微软雅黑" panose="020B0503020204020204" charset="-122"/>
              </a:rPr>
              <a:t>学习目标</a:t>
            </a:r>
            <a:endParaRPr lang="zh-CN" altLang="en-US" sz="3600" b="1">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4098" name="圆角矩形 4098"/>
          <p:cNvSpPr/>
          <p:nvPr/>
        </p:nvSpPr>
        <p:spPr>
          <a:xfrm>
            <a:off x="2438400" y="3092450"/>
            <a:ext cx="2356485" cy="3358515"/>
          </a:xfrm>
          <a:prstGeom prst="roundRect">
            <a:avLst>
              <a:gd name="adj" fmla="val 4690"/>
            </a:avLst>
          </a:prstGeom>
          <a:noFill/>
          <a:ln w="57150" cap="flat" cmpd="sng">
            <a:solidFill>
              <a:srgbClr val="88CE58"/>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099" name="圆角矩形 4099"/>
          <p:cNvSpPr/>
          <p:nvPr/>
        </p:nvSpPr>
        <p:spPr>
          <a:xfrm>
            <a:off x="2654300" y="2949575"/>
            <a:ext cx="1863725" cy="287338"/>
          </a:xfrm>
          <a:prstGeom prst="roundRect">
            <a:avLst>
              <a:gd name="adj" fmla="val 50000"/>
            </a:avLst>
          </a:prstGeom>
          <a:gradFill rotWithShape="1">
            <a:gsLst>
              <a:gs pos="0">
                <a:srgbClr val="66B828"/>
              </a:gs>
              <a:gs pos="100000">
                <a:srgbClr val="2F611D"/>
              </a:gs>
            </a:gsLst>
            <a:lin ang="5400000" scaled="1"/>
            <a:tileRect/>
          </a:gradFill>
          <a:ln w="9525">
            <a:noFill/>
          </a:ln>
        </p:spPr>
        <p:txBody>
          <a:bodyPr anchor="t"/>
          <a:p>
            <a:pPr lvl="0"/>
            <a:endParaRPr lang="zh-CN" altLang="en-US">
              <a:ea typeface="宋体" panose="02010600030101010101" pitchFamily="2" charset="-122"/>
            </a:endParaRPr>
          </a:p>
        </p:txBody>
      </p:sp>
      <p:sp>
        <p:nvSpPr>
          <p:cNvPr id="4100" name="圆角矩形 4100"/>
          <p:cNvSpPr/>
          <p:nvPr/>
        </p:nvSpPr>
        <p:spPr>
          <a:xfrm>
            <a:off x="4948238" y="2662238"/>
            <a:ext cx="2295525" cy="3155950"/>
          </a:xfrm>
          <a:prstGeom prst="roundRect">
            <a:avLst>
              <a:gd name="adj" fmla="val 4690"/>
            </a:avLst>
          </a:prstGeom>
          <a:noFill/>
          <a:ln w="57150" cap="flat" cmpd="sng">
            <a:solidFill>
              <a:srgbClr val="D79133"/>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1" name="圆角矩形 4101"/>
          <p:cNvSpPr/>
          <p:nvPr/>
        </p:nvSpPr>
        <p:spPr>
          <a:xfrm>
            <a:off x="5164138" y="2519363"/>
            <a:ext cx="1863725" cy="287337"/>
          </a:xfrm>
          <a:prstGeom prst="roundRect">
            <a:avLst>
              <a:gd name="adj" fmla="val 50000"/>
            </a:avLst>
          </a:prstGeom>
          <a:gradFill rotWithShape="1">
            <a:gsLst>
              <a:gs pos="0">
                <a:srgbClr val="D79133"/>
              </a:gs>
              <a:gs pos="100000">
                <a:srgbClr val="634318"/>
              </a:gs>
            </a:gsLst>
            <a:lin ang="5400000" scaled="1"/>
            <a:tileRect/>
          </a:gradFill>
          <a:ln w="9525">
            <a:noFill/>
          </a:ln>
        </p:spPr>
        <p:txBody>
          <a:bodyPr anchor="t"/>
          <a:p>
            <a:pPr lvl="0"/>
            <a:endParaRPr lang="zh-CN" altLang="en-US">
              <a:ea typeface="宋体" panose="02010600030101010101" pitchFamily="2" charset="-122"/>
            </a:endParaRPr>
          </a:p>
        </p:txBody>
      </p:sp>
      <p:sp>
        <p:nvSpPr>
          <p:cNvPr id="4102" name="圆角矩形 4102"/>
          <p:cNvSpPr/>
          <p:nvPr/>
        </p:nvSpPr>
        <p:spPr>
          <a:xfrm>
            <a:off x="7458075" y="2160905"/>
            <a:ext cx="2295525" cy="3442970"/>
          </a:xfrm>
          <a:prstGeom prst="roundRect">
            <a:avLst>
              <a:gd name="adj" fmla="val 4690"/>
            </a:avLst>
          </a:prstGeom>
          <a:noFill/>
          <a:ln w="57150" cap="flat" cmpd="sng">
            <a:solidFill>
              <a:srgbClr val="4B71DD"/>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3" name="圆角矩形 4103"/>
          <p:cNvSpPr/>
          <p:nvPr/>
        </p:nvSpPr>
        <p:spPr>
          <a:xfrm>
            <a:off x="7673975" y="2017713"/>
            <a:ext cx="1863725" cy="287337"/>
          </a:xfrm>
          <a:prstGeom prst="roundRect">
            <a:avLst>
              <a:gd name="adj" fmla="val 50000"/>
            </a:avLst>
          </a:prstGeom>
          <a:gradFill rotWithShape="1">
            <a:gsLst>
              <a:gs pos="0">
                <a:srgbClr val="6D8CE5"/>
              </a:gs>
              <a:gs pos="100000">
                <a:srgbClr val="32416A"/>
              </a:gs>
            </a:gsLst>
            <a:lin ang="5400000" scaled="1"/>
            <a:tileRect/>
          </a:gradFill>
          <a:ln w="9525">
            <a:noFill/>
          </a:ln>
        </p:spPr>
        <p:txBody>
          <a:bodyPr anchor="t"/>
          <a:p>
            <a:pPr lvl="0"/>
            <a:endParaRPr lang="zh-CN" altLang="en-US">
              <a:ea typeface="宋体" panose="02010600030101010101" pitchFamily="2" charset="-122"/>
            </a:endParaRPr>
          </a:p>
        </p:txBody>
      </p:sp>
      <p:sp>
        <p:nvSpPr>
          <p:cNvPr id="4104" name="任意多边形 4104"/>
          <p:cNvSpPr/>
          <p:nvPr/>
        </p:nvSpPr>
        <p:spPr>
          <a:xfrm>
            <a:off x="4016375" y="1730375"/>
            <a:ext cx="1466850" cy="1157288"/>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93D267">
                  <a:alpha val="31999"/>
                </a:srgbClr>
              </a:gs>
              <a:gs pos="100000">
                <a:srgbClr val="88CE58"/>
              </a:gs>
            </a:gsLst>
            <a:lin ang="0" scaled="1"/>
            <a:tileRect/>
          </a:gradFill>
          <a:ln w="9525">
            <a:noFill/>
          </a:ln>
        </p:spPr>
        <p:txBody>
          <a:bodyPr/>
          <a:p>
            <a:endParaRPr lang="zh-CN" altLang="en-US"/>
          </a:p>
        </p:txBody>
      </p:sp>
      <p:sp>
        <p:nvSpPr>
          <p:cNvPr id="4105" name="任意多边形 4105"/>
          <p:cNvSpPr/>
          <p:nvPr/>
        </p:nvSpPr>
        <p:spPr>
          <a:xfrm>
            <a:off x="6597650" y="1228725"/>
            <a:ext cx="1466850" cy="1155700"/>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48EED">
                  <a:alpha val="31999"/>
                </a:srgbClr>
              </a:gs>
              <a:gs pos="100000">
                <a:srgbClr val="AD83EB"/>
              </a:gs>
            </a:gsLst>
            <a:lin ang="0" scaled="1"/>
            <a:tileRect/>
          </a:gradFill>
          <a:ln w="9525">
            <a:noFill/>
          </a:ln>
        </p:spPr>
        <p:txBody>
          <a:bodyPr/>
          <a:p>
            <a:endParaRPr lang="zh-CN" altLang="en-US"/>
          </a:p>
        </p:txBody>
      </p:sp>
      <p:sp>
        <p:nvSpPr>
          <p:cNvPr id="4106" name="文本框 4106"/>
          <p:cNvSpPr txBox="1"/>
          <p:nvPr/>
        </p:nvSpPr>
        <p:spPr>
          <a:xfrm>
            <a:off x="2912745" y="2908300"/>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知识目标</a:t>
            </a:r>
            <a:endParaRPr lang="zh-CN" altLang="en-US" sz="1400" b="1">
              <a:solidFill>
                <a:srgbClr val="FFFFFF"/>
              </a:solidFill>
              <a:ea typeface="宋体" panose="02010600030101010101" pitchFamily="2" charset="-122"/>
            </a:endParaRPr>
          </a:p>
        </p:txBody>
      </p:sp>
      <p:sp>
        <p:nvSpPr>
          <p:cNvPr id="4107" name="文本框 4107"/>
          <p:cNvSpPr txBox="1"/>
          <p:nvPr/>
        </p:nvSpPr>
        <p:spPr>
          <a:xfrm>
            <a:off x="5541645" y="247808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能力目标</a:t>
            </a:r>
            <a:endParaRPr lang="zh-CN" altLang="en-US" b="1">
              <a:ea typeface="宋体" panose="02010600030101010101" pitchFamily="2" charset="-122"/>
            </a:endParaRPr>
          </a:p>
        </p:txBody>
      </p:sp>
      <p:sp>
        <p:nvSpPr>
          <p:cNvPr id="4108" name="文本框 4108"/>
          <p:cNvSpPr txBox="1"/>
          <p:nvPr/>
        </p:nvSpPr>
        <p:spPr>
          <a:xfrm>
            <a:off x="8056245" y="197643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素质目标</a:t>
            </a:r>
            <a:endParaRPr lang="zh-CN" altLang="en-US" b="1">
              <a:ea typeface="宋体" panose="02010600030101010101" pitchFamily="2" charset="-122"/>
            </a:endParaRPr>
          </a:p>
        </p:txBody>
      </p:sp>
      <p:sp>
        <p:nvSpPr>
          <p:cNvPr id="4109" name="矩形 4109"/>
          <p:cNvSpPr/>
          <p:nvPr/>
        </p:nvSpPr>
        <p:spPr>
          <a:xfrm>
            <a:off x="2438400" y="3429000"/>
            <a:ext cx="2079625" cy="831215"/>
          </a:xfrm>
          <a:prstGeom prst="rect">
            <a:avLst/>
          </a:prstGeom>
          <a:noFill/>
          <a:ln w="9525">
            <a:noFill/>
          </a:ln>
        </p:spPr>
        <p:txBody>
          <a:bodyPr lIns="90000" tIns="46800" rIns="90000" bIns="46800" anchor="t">
            <a:spAutoFit/>
          </a:bodyPr>
          <a:p>
            <a:pPr lvl="0"/>
            <a:r>
              <a:rPr lang="zh-CN" altLang="en-US" sz="2400" b="1" dirty="0"/>
              <a:t>掌握微信公众号的运营策略</a:t>
            </a:r>
            <a:endParaRPr lang="zh-CN" altLang="en-US" sz="2400" b="1" dirty="0"/>
          </a:p>
        </p:txBody>
      </p:sp>
      <p:sp>
        <p:nvSpPr>
          <p:cNvPr id="4110" name="矩形 4110"/>
          <p:cNvSpPr/>
          <p:nvPr/>
        </p:nvSpPr>
        <p:spPr>
          <a:xfrm>
            <a:off x="5087938" y="2781300"/>
            <a:ext cx="2079625" cy="1384935"/>
          </a:xfrm>
          <a:prstGeom prst="rect">
            <a:avLst/>
          </a:prstGeom>
          <a:noFill/>
          <a:ln w="9525">
            <a:noFill/>
          </a:ln>
        </p:spPr>
        <p:txBody>
          <a:bodyPr wrap="square" lIns="90000" tIns="46800" rIns="90000" bIns="46800" anchor="t">
            <a:spAutoFit/>
          </a:bodyPr>
          <a:p>
            <a:pPr lvl="0" eaLnBrk="0" hangingPunct="0"/>
            <a:r>
              <a:rPr sz="2800" b="1"/>
              <a:t>能进行微信公众号的运营实战</a:t>
            </a:r>
            <a:endParaRPr sz="2800" b="1"/>
          </a:p>
        </p:txBody>
      </p:sp>
      <p:sp>
        <p:nvSpPr>
          <p:cNvPr id="4111" name="矩形 4111"/>
          <p:cNvSpPr/>
          <p:nvPr/>
        </p:nvSpPr>
        <p:spPr>
          <a:xfrm>
            <a:off x="7673975" y="2520315"/>
            <a:ext cx="2079625" cy="3108960"/>
          </a:xfrm>
          <a:prstGeom prst="rect">
            <a:avLst/>
          </a:prstGeom>
          <a:noFill/>
          <a:ln w="9525">
            <a:noFill/>
          </a:ln>
        </p:spPr>
        <p:txBody>
          <a:bodyPr wrap="square" lIns="90000" tIns="46800" rIns="90000" bIns="46800" anchor="t">
            <a:spAutoFit/>
          </a:bodyPr>
          <a:p>
            <a:pPr lvl="0" algn="l" eaLnBrk="0" hangingPunct="0"/>
            <a:r>
              <a:rPr lang="zh-CN" altLang="en-US" sz="2400" b="1" dirty="0">
                <a:solidFill>
                  <a:srgbClr val="FFFF00"/>
                </a:solidFill>
                <a:ea typeface="黑体" panose="02010609060101010101" pitchFamily="2" charset="-122"/>
              </a:rPr>
              <a:t>   </a:t>
            </a:r>
            <a:r>
              <a:rPr sz="2800" b="1">
                <a:sym typeface="微软雅黑" panose="020B0503020204020204" charset="-122"/>
              </a:rPr>
              <a:t>具有较强的系统分析问题、解决问题能力及</a:t>
            </a:r>
            <a:r>
              <a:rPr lang="zh-CN" sz="2800" b="1">
                <a:sym typeface="微软雅黑" panose="020B0503020204020204" charset="-122"/>
              </a:rPr>
              <a:t>实践操作</a:t>
            </a:r>
            <a:r>
              <a:rPr sz="2800" b="1">
                <a:sym typeface="微软雅黑" panose="020B0503020204020204" charset="-122"/>
              </a:rPr>
              <a:t>能力</a:t>
            </a:r>
            <a:endParaRPr sz="2800" b="1">
              <a:sym typeface="微软雅黑" panose="020B0503020204020204" charset="-122"/>
            </a:endParaRPr>
          </a:p>
          <a:p>
            <a:pPr lvl="0" algn="l" eaLnBrk="0" hangingPunct="0"/>
            <a:endParaRPr sz="2800" b="1">
              <a:sym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媒体曝光</a:t>
            </a:r>
            <a:endParaRPr lang="zh-CN" altLang="en-US" dirty="0"/>
          </a:p>
        </p:txBody>
      </p:sp>
      <p:pic>
        <p:nvPicPr>
          <p:cNvPr id="4" name="图片 3"/>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1578464" y="0"/>
            <a:ext cx="10433062" cy="68580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70116" y="2465466"/>
            <a:ext cx="1224783" cy="694004"/>
            <a:chOff x="6673348" y="3429000"/>
            <a:chExt cx="1465026" cy="830134"/>
          </a:xfrm>
        </p:grpSpPr>
        <p:sp>
          <p:nvSpPr>
            <p:cNvPr id="9" name="椭圆 8"/>
            <p:cNvSpPr/>
            <p:nvPr/>
          </p:nvSpPr>
          <p:spPr>
            <a:xfrm>
              <a:off x="6812783" y="3429000"/>
              <a:ext cx="640582" cy="640582"/>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grpSp>
          <p:nvGrpSpPr>
            <p:cNvPr id="14" name="组合 13"/>
            <p:cNvGrpSpPr/>
            <p:nvPr/>
          </p:nvGrpSpPr>
          <p:grpSpPr>
            <a:xfrm rot="19195328">
              <a:off x="6673348" y="3806959"/>
              <a:ext cx="1465026" cy="452175"/>
              <a:chOff x="8634027" y="3819204"/>
              <a:chExt cx="1465026" cy="452175"/>
            </a:xfrm>
          </p:grpSpPr>
          <p:sp>
            <p:nvSpPr>
              <p:cNvPr id="11" name="矩形 10"/>
              <p:cNvSpPr/>
              <p:nvPr/>
            </p:nvSpPr>
            <p:spPr>
              <a:xfrm>
                <a:off x="8634027" y="3819204"/>
                <a:ext cx="1426864" cy="452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cxnSp>
            <p:nvCxnSpPr>
              <p:cNvPr id="13" name="直接连接符 12"/>
              <p:cNvCxnSpPr/>
              <p:nvPr/>
            </p:nvCxnSpPr>
            <p:spPr>
              <a:xfrm>
                <a:off x="8672187" y="3851791"/>
                <a:ext cx="142686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6907739" y="3474770"/>
              <a:ext cx="393275" cy="4785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rPr>
                <a:t>4</a:t>
              </a:r>
              <a:endParaRPr kumimoji="0" lang="zh-CN" altLang="en-US"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endParaRPr>
            </a:p>
          </p:txBody>
        </p:sp>
      </p:grpSp>
      <p:sp>
        <p:nvSpPr>
          <p:cNvPr id="2" name="文本框 1"/>
          <p:cNvSpPr txBox="1"/>
          <p:nvPr/>
        </p:nvSpPr>
        <p:spPr>
          <a:xfrm>
            <a:off x="1268204" y="2844225"/>
            <a:ext cx="838546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rPr>
              <a:t>如何通过合作加粉</a:t>
            </a:r>
            <a:endParaRPr kumimoji="0" lang="zh-CN" altLang="en-US" sz="3200" b="0" i="0" u="none" strike="noStrike" kern="120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诚意推荐，趣味联动</a:t>
            </a:r>
            <a:endParaRPr lang="zh-CN" altLang="en-US" dirty="0"/>
          </a:p>
        </p:txBody>
      </p:sp>
      <p:pic>
        <p:nvPicPr>
          <p:cNvPr id="3" name="图片 2"/>
          <p:cNvPicPr/>
          <p:nvPr/>
        </p:nvPicPr>
        <p:blipFill>
          <a:blip r:embed="rId1" cstate="email"/>
          <a:stretch>
            <a:fillRect/>
          </a:stretch>
        </p:blipFill>
        <p:spPr>
          <a:xfrm>
            <a:off x="448800" y="1604932"/>
            <a:ext cx="7660846" cy="4326635"/>
          </a:xfrm>
          <a:prstGeom prst="rect">
            <a:avLst/>
          </a:prstGeom>
        </p:spPr>
      </p:pic>
      <p:sp>
        <p:nvSpPr>
          <p:cNvPr id="4" name="矩形 3"/>
          <p:cNvSpPr/>
          <p:nvPr/>
        </p:nvSpPr>
        <p:spPr>
          <a:xfrm>
            <a:off x="8356964" y="1684250"/>
            <a:ext cx="3277572" cy="4247317"/>
          </a:xfrm>
          <a:prstGeom prst="rect">
            <a:avLst/>
          </a:prstGeom>
          <a:ln w="6350">
            <a:solidFill>
              <a:srgbClr val="44B549"/>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7F7F7F"/>
                </a:solidFill>
                <a:effectLst/>
                <a:uLnTx/>
                <a:uFillTx/>
                <a:latin typeface="+mn-ea"/>
              </a:rPr>
              <a:t>“</a:t>
            </a:r>
            <a:r>
              <a:rPr kumimoji="0" lang="zh-CN" altLang="en-US" sz="1800" b="0" i="0" u="none" strike="noStrike" kern="0" cap="none" spc="0" normalizeH="0" baseline="0" noProof="0" dirty="0">
                <a:ln>
                  <a:noFill/>
                </a:ln>
                <a:solidFill>
                  <a:srgbClr val="7F7F7F"/>
                </a:solidFill>
                <a:effectLst/>
                <a:uLnTx/>
                <a:uFillTx/>
                <a:latin typeface="+mn-ea"/>
              </a:rPr>
              <a:t>互推加粉”是微信团队禁止的行为，但禁止的是以利益交换为前提，有恶意营销性质的公众号互推行为。</a:t>
            </a:r>
            <a:endParaRPr kumimoji="0" lang="en-US" altLang="zh-CN" sz="18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solidFill>
                <a:effectLst/>
                <a:uLnTx/>
                <a:uFillTx/>
                <a:latin typeface="+mn-ea"/>
              </a:rPr>
              <a:t>如果在文章中相关内容中诚意推荐、或者公众号矩阵之间趣味联动并不会违规。</a:t>
            </a:r>
            <a:endParaRPr kumimoji="0" lang="en-US" altLang="zh-CN" sz="18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solidFill>
                <a:effectLst/>
                <a:uLnTx/>
                <a:uFillTx/>
                <a:latin typeface="+mn-ea"/>
              </a:rPr>
              <a:t>“秋叶大叔”这个账号在运营初期，就与另外几个好友的公众号之间相互隔空喊话，与粉丝之间形成有趣的互动，也顺便实现了相互之间增加关注量的目的</a:t>
            </a:r>
            <a:endParaRPr kumimoji="0" lang="en-US" altLang="zh-CN" sz="2800" b="0" i="0" u="none" strike="noStrike" kern="0" cap="none" spc="0" normalizeH="0" baseline="0" noProof="0" dirty="0">
              <a:ln>
                <a:noFill/>
              </a:ln>
              <a:solidFill>
                <a:srgbClr val="7F7F7F"/>
              </a:solidFill>
              <a:effectLst/>
              <a:uLnTx/>
              <a:uFillTx/>
              <a:latin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70116" y="2465466"/>
            <a:ext cx="1224783" cy="694004"/>
            <a:chOff x="6673348" y="3429000"/>
            <a:chExt cx="1465026" cy="830134"/>
          </a:xfrm>
        </p:grpSpPr>
        <p:sp>
          <p:nvSpPr>
            <p:cNvPr id="9" name="椭圆 8"/>
            <p:cNvSpPr/>
            <p:nvPr/>
          </p:nvSpPr>
          <p:spPr>
            <a:xfrm>
              <a:off x="6812783" y="3429000"/>
              <a:ext cx="640582" cy="640582"/>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grpSp>
          <p:nvGrpSpPr>
            <p:cNvPr id="14" name="组合 13"/>
            <p:cNvGrpSpPr/>
            <p:nvPr/>
          </p:nvGrpSpPr>
          <p:grpSpPr>
            <a:xfrm rot="19195328">
              <a:off x="6673348" y="3806959"/>
              <a:ext cx="1465026" cy="452175"/>
              <a:chOff x="8634027" y="3819204"/>
              <a:chExt cx="1465026" cy="452175"/>
            </a:xfrm>
          </p:grpSpPr>
          <p:sp>
            <p:nvSpPr>
              <p:cNvPr id="11" name="矩形 10"/>
              <p:cNvSpPr/>
              <p:nvPr/>
            </p:nvSpPr>
            <p:spPr>
              <a:xfrm>
                <a:off x="8634027" y="3819204"/>
                <a:ext cx="1426864" cy="452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cxnSp>
            <p:nvCxnSpPr>
              <p:cNvPr id="13" name="直接连接符 12"/>
              <p:cNvCxnSpPr/>
              <p:nvPr/>
            </p:nvCxnSpPr>
            <p:spPr>
              <a:xfrm>
                <a:off x="8672187" y="3851791"/>
                <a:ext cx="142686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6907739" y="3474770"/>
              <a:ext cx="393275" cy="4785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rPr>
                <a:t>5</a:t>
              </a:r>
              <a:endParaRPr kumimoji="0" lang="zh-CN" altLang="en-US"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endParaRPr>
            </a:p>
          </p:txBody>
        </p:sp>
      </p:grpSp>
      <p:sp>
        <p:nvSpPr>
          <p:cNvPr id="2" name="文本框 1"/>
          <p:cNvSpPr txBox="1"/>
          <p:nvPr/>
        </p:nvSpPr>
        <p:spPr>
          <a:xfrm>
            <a:off x="1268204" y="2844225"/>
            <a:ext cx="838546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rPr>
              <a:t>如何通过原创加粉</a:t>
            </a:r>
            <a:endParaRPr kumimoji="0" lang="zh-CN" altLang="en-US" sz="3200" b="0" i="0" u="none" strike="noStrike" kern="120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cstate="email"/>
          <a:stretch>
            <a:fillRect/>
          </a:stretch>
        </p:blipFill>
        <p:spPr>
          <a:xfrm>
            <a:off x="689433" y="1154475"/>
            <a:ext cx="6397167" cy="5378671"/>
          </a:xfrm>
          <a:prstGeom prst="rect">
            <a:avLst/>
          </a:prstGeom>
        </p:spPr>
      </p:pic>
      <p:sp>
        <p:nvSpPr>
          <p:cNvPr id="3" name="文本占位符 2"/>
          <p:cNvSpPr>
            <a:spLocks noGrp="1"/>
          </p:cNvSpPr>
          <p:nvPr>
            <p:ph type="body" sz="quarter" idx="10"/>
          </p:nvPr>
        </p:nvSpPr>
        <p:spPr>
          <a:xfrm>
            <a:off x="361950" y="266700"/>
            <a:ext cx="10991850" cy="5910580"/>
          </a:xfrm>
        </p:spPr>
        <p:txBody>
          <a:bodyPr/>
          <a:lstStyle/>
          <a:p>
            <a:r>
              <a:rPr lang="zh-CN" altLang="en-US" dirty="0"/>
              <a:t>微信生态中的“原创保护”</a:t>
            </a:r>
            <a:endParaRPr lang="zh-CN" altLang="en-US" dirty="0"/>
          </a:p>
        </p:txBody>
      </p:sp>
      <p:sp>
        <p:nvSpPr>
          <p:cNvPr id="4" name="矩形 3"/>
          <p:cNvSpPr/>
          <p:nvPr/>
        </p:nvSpPr>
        <p:spPr>
          <a:xfrm>
            <a:off x="7727739" y="1209566"/>
            <a:ext cx="3460350" cy="5216813"/>
          </a:xfrm>
          <a:prstGeom prst="rect">
            <a:avLst/>
          </a:prstGeom>
          <a:ln w="28575">
            <a:solidFill>
              <a:srgbClr val="44B549"/>
            </a:solidFill>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solidFill>
                <a:effectLst/>
                <a:uLnTx/>
                <a:uFillTx/>
                <a:latin typeface="+mn-ea"/>
              </a:rPr>
              <a:t>如今微信生态中的“原创保护”大大保护了原创者的利益。</a:t>
            </a:r>
            <a:endParaRPr kumimoji="0" lang="en-US" altLang="zh-CN" sz="18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solidFill>
                <a:effectLst/>
                <a:uLnTx/>
                <a:uFillTx/>
                <a:latin typeface="+mn-ea"/>
              </a:rPr>
              <a:t>原创账号在声明原创后，文章如果被其他的公众号拿去推送，会自动在文章末尾标注出处，点击即可直达原创者的公众号。</a:t>
            </a:r>
            <a:endParaRPr kumimoji="0" lang="en-US" altLang="zh-CN" sz="18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solidFill>
                <a:effectLst/>
                <a:uLnTx/>
                <a:uFillTx/>
                <a:latin typeface="+mn-ea"/>
              </a:rPr>
              <a:t>很多喜欢该文章风格的粉丝会沿着这个路径去关注原创者。</a:t>
            </a:r>
            <a:endParaRPr kumimoji="0" lang="en-US" altLang="zh-CN" sz="18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solidFill>
                <a:effectLst/>
                <a:uLnTx/>
                <a:uFillTx/>
                <a:latin typeface="+mn-ea"/>
              </a:rPr>
              <a:t>如果一篇文章传播量很大，会给原创者带来非常多的曝光量</a:t>
            </a:r>
            <a:endParaRPr kumimoji="0" lang="en-US" altLang="zh-CN" sz="1800" b="0" i="0" u="none" strike="noStrike" kern="0" cap="none" spc="0" normalizeH="0" baseline="0" noProof="0" dirty="0">
              <a:ln>
                <a:noFill/>
              </a:ln>
              <a:solidFill>
                <a:srgbClr val="7F7F7F"/>
              </a:solidFill>
              <a:effectLst/>
              <a:uLnTx/>
              <a:uFillTx/>
              <a:latin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70116" y="2465466"/>
            <a:ext cx="1224783" cy="694004"/>
            <a:chOff x="6673348" y="3429000"/>
            <a:chExt cx="1465026" cy="830134"/>
          </a:xfrm>
        </p:grpSpPr>
        <p:sp>
          <p:nvSpPr>
            <p:cNvPr id="9" name="椭圆 8"/>
            <p:cNvSpPr/>
            <p:nvPr/>
          </p:nvSpPr>
          <p:spPr>
            <a:xfrm>
              <a:off x="6812783" y="3429000"/>
              <a:ext cx="640582" cy="640582"/>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grpSp>
          <p:nvGrpSpPr>
            <p:cNvPr id="14" name="组合 13"/>
            <p:cNvGrpSpPr/>
            <p:nvPr/>
          </p:nvGrpSpPr>
          <p:grpSpPr>
            <a:xfrm rot="19195328">
              <a:off x="6673348" y="3806959"/>
              <a:ext cx="1465026" cy="452175"/>
              <a:chOff x="8634027" y="3819204"/>
              <a:chExt cx="1465026" cy="452175"/>
            </a:xfrm>
          </p:grpSpPr>
          <p:sp>
            <p:nvSpPr>
              <p:cNvPr id="11" name="矩形 10"/>
              <p:cNvSpPr/>
              <p:nvPr/>
            </p:nvSpPr>
            <p:spPr>
              <a:xfrm>
                <a:off x="8634027" y="3819204"/>
                <a:ext cx="1426864" cy="452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cxnSp>
            <p:nvCxnSpPr>
              <p:cNvPr id="13" name="直接连接符 12"/>
              <p:cNvCxnSpPr/>
              <p:nvPr/>
            </p:nvCxnSpPr>
            <p:spPr>
              <a:xfrm>
                <a:off x="8672187" y="3851791"/>
                <a:ext cx="142686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6907739" y="3474770"/>
              <a:ext cx="393275" cy="4785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rPr>
                <a:t>6</a:t>
              </a:r>
              <a:endParaRPr kumimoji="0" lang="zh-CN" altLang="en-US"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endParaRPr>
            </a:p>
          </p:txBody>
        </p:sp>
      </p:grpSp>
      <p:sp>
        <p:nvSpPr>
          <p:cNvPr id="2" name="文本框 1"/>
          <p:cNvSpPr txBox="1"/>
          <p:nvPr/>
        </p:nvSpPr>
        <p:spPr>
          <a:xfrm>
            <a:off x="1268204" y="2844225"/>
            <a:ext cx="838546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rPr>
              <a:t>如何通过场景加粉</a:t>
            </a:r>
            <a:endParaRPr kumimoji="0" lang="zh-CN" altLang="en-US" sz="3200" b="0" i="0" u="none" strike="noStrike" kern="120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04800" y="468630"/>
            <a:ext cx="11049000" cy="5708650"/>
          </a:xfrm>
        </p:spPr>
        <p:txBody>
          <a:bodyPr/>
          <a:lstStyle/>
          <a:p>
            <a:r>
              <a:rPr lang="zh-CN" altLang="en-US" dirty="0"/>
              <a:t>有场景才能更持久</a:t>
            </a:r>
            <a:endParaRPr lang="zh-CN" altLang="en-US" dirty="0"/>
          </a:p>
        </p:txBody>
      </p:sp>
      <p:sp>
        <p:nvSpPr>
          <p:cNvPr id="3" name="矩形 2"/>
          <p:cNvSpPr/>
          <p:nvPr/>
        </p:nvSpPr>
        <p:spPr>
          <a:xfrm>
            <a:off x="823595" y="1391920"/>
            <a:ext cx="10241280" cy="3830955"/>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lumMod val="65000"/>
                    <a:lumOff val="35000"/>
                  </a:schemeClr>
                </a:solidFill>
                <a:effectLst/>
                <a:uLnTx/>
                <a:uFillTx/>
              </a:rPr>
              <a:t>能够让用户长久关注的账号，不是通过送礼物，他们领了礼物就走；也不是死磕自己写文章，再好的东西看久了也会腻。所以大多数帐号运营者关心“如何增粉”，却忽视了“如何增加有效粉丝？“微信运营不仅需要增粉，还需要增加忠诚度高，符合我们定位的真爱粉丝。</a:t>
            </a:r>
            <a:endParaRPr kumimoji="0" lang="en-US" altLang="zh-CN" sz="1800" b="0" i="0" u="none" strike="noStrike" kern="0" cap="none" spc="0" normalizeH="0" baseline="0" noProof="0" dirty="0">
              <a:ln>
                <a:noFill/>
              </a:ln>
              <a:solidFill>
                <a:schemeClr val="tx1">
                  <a:lumMod val="65000"/>
                  <a:lumOff val="35000"/>
                </a:schemeClr>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65000"/>
                  <a:lumOff val="35000"/>
                </a:schemeClr>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lumMod val="65000"/>
                    <a:lumOff val="35000"/>
                  </a:schemeClr>
                </a:solidFill>
                <a:effectLst/>
                <a:uLnTx/>
                <a:uFillTx/>
              </a:rPr>
              <a:t>对于侧重服务的公众号，要结合业务场景，为用户提供应用服务，用服务需求场景增加粉丝，这类账号非常多；</a:t>
            </a:r>
            <a:endParaRPr kumimoji="0" lang="en-US" altLang="zh-CN" sz="1800" b="0" i="0" u="none" strike="noStrike" kern="0" cap="none" spc="0" normalizeH="0" baseline="0" noProof="0" dirty="0">
              <a:ln>
                <a:noFill/>
              </a:ln>
              <a:solidFill>
                <a:schemeClr val="tx1">
                  <a:lumMod val="65000"/>
                  <a:lumOff val="35000"/>
                </a:schemeClr>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65000"/>
                  <a:lumOff val="35000"/>
                </a:schemeClr>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lumMod val="65000"/>
                    <a:lumOff val="35000"/>
                  </a:schemeClr>
                </a:solidFill>
                <a:effectLst/>
                <a:uLnTx/>
                <a:uFillTx/>
              </a:rPr>
              <a:t>对于侧重内容的公众号，要结合内容定位，培养用户习惯，用阅读习惯场景增加粉丝，比如“十点读书”“睡前读首诗”打的是用户晚上睡觉前的阅读场景，“罗辑思维”打的是用户早起的阅读场景。</a:t>
            </a:r>
            <a:endParaRPr kumimoji="0" lang="zh-CN" altLang="en-US" sz="1800" b="0" i="0" u="none" strike="noStrike" kern="0" cap="none" spc="0" normalizeH="0" baseline="0" noProof="0" dirty="0">
              <a:ln>
                <a:noFill/>
              </a:ln>
              <a:solidFill>
                <a:schemeClr val="tx1">
                  <a:lumMod val="65000"/>
                  <a:lumOff val="35000"/>
                </a:schemeClr>
              </a:solidFill>
              <a:effectLst/>
              <a:uLnTx/>
              <a:uFillTx/>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017814" y="2268175"/>
            <a:ext cx="10156372" cy="0"/>
            <a:chOff x="1028699" y="1761988"/>
            <a:chExt cx="10156372" cy="0"/>
          </a:xfrm>
        </p:grpSpPr>
        <p:cxnSp>
          <p:nvCxnSpPr>
            <p:cNvPr id="9" name="直接连接符 8"/>
            <p:cNvCxnSpPr/>
            <p:nvPr/>
          </p:nvCxnSpPr>
          <p:spPr>
            <a:xfrm>
              <a:off x="1028699" y="1761988"/>
              <a:ext cx="37229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462156" y="1761988"/>
              <a:ext cx="37229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0" y="2997301"/>
            <a:ext cx="12191999" cy="829073"/>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3600" b="0" i="0" u="none" strike="noStrike" kern="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rPr>
              <a:t>如何提升阅读量</a:t>
            </a:r>
            <a:endParaRPr kumimoji="0" lang="zh-CN" altLang="en-US" sz="3600" b="0" i="0" u="none" strike="noStrike" kern="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5691370" y="1735312"/>
            <a:ext cx="809258" cy="821132"/>
            <a:chOff x="1770128" y="1318331"/>
            <a:chExt cx="1164197" cy="1181279"/>
          </a:xfrm>
        </p:grpSpPr>
        <p:sp>
          <p:nvSpPr>
            <p:cNvPr id="4" name="矩形 3"/>
            <p:cNvSpPr/>
            <p:nvPr/>
          </p:nvSpPr>
          <p:spPr>
            <a:xfrm>
              <a:off x="1770128" y="1318331"/>
              <a:ext cx="781459" cy="78145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5" name="矩形 4"/>
            <p:cNvSpPr/>
            <p:nvPr/>
          </p:nvSpPr>
          <p:spPr>
            <a:xfrm>
              <a:off x="1982449" y="1547734"/>
              <a:ext cx="951876" cy="951876"/>
            </a:xfrm>
            <a:prstGeom prst="rect">
              <a:avLst/>
            </a:prstGeom>
            <a:solidFill>
              <a:srgbClr val="44B5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rPr>
                <a:t>2</a:t>
              </a:r>
              <a:endParaRPr kumimoji="0" lang="zh-CN" altLang="en-US" sz="3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14" name="矩形 13"/>
          <p:cNvSpPr/>
          <p:nvPr/>
        </p:nvSpPr>
        <p:spPr>
          <a:xfrm>
            <a:off x="0" y="4473682"/>
            <a:ext cx="12191999" cy="23843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70116" y="2465466"/>
            <a:ext cx="1224783" cy="694004"/>
            <a:chOff x="6673348" y="3429000"/>
            <a:chExt cx="1465026" cy="830134"/>
          </a:xfrm>
        </p:grpSpPr>
        <p:sp>
          <p:nvSpPr>
            <p:cNvPr id="9" name="椭圆 8"/>
            <p:cNvSpPr/>
            <p:nvPr/>
          </p:nvSpPr>
          <p:spPr>
            <a:xfrm>
              <a:off x="6812783" y="3429000"/>
              <a:ext cx="640582" cy="640582"/>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grpSp>
          <p:nvGrpSpPr>
            <p:cNvPr id="14" name="组合 13"/>
            <p:cNvGrpSpPr/>
            <p:nvPr/>
          </p:nvGrpSpPr>
          <p:grpSpPr>
            <a:xfrm rot="19195328">
              <a:off x="6673348" y="3806959"/>
              <a:ext cx="1465026" cy="452175"/>
              <a:chOff x="8634027" y="3819204"/>
              <a:chExt cx="1465026" cy="452175"/>
            </a:xfrm>
          </p:grpSpPr>
          <p:sp>
            <p:nvSpPr>
              <p:cNvPr id="11" name="矩形 10"/>
              <p:cNvSpPr/>
              <p:nvPr/>
            </p:nvSpPr>
            <p:spPr>
              <a:xfrm>
                <a:off x="8634027" y="3819204"/>
                <a:ext cx="1426864" cy="452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cxnSp>
            <p:nvCxnSpPr>
              <p:cNvPr id="13" name="直接连接符 12"/>
              <p:cNvCxnSpPr/>
              <p:nvPr/>
            </p:nvCxnSpPr>
            <p:spPr>
              <a:xfrm>
                <a:off x="8672187" y="3851791"/>
                <a:ext cx="142686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6907739" y="3474770"/>
              <a:ext cx="393275" cy="4785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rPr>
                <a:t>1</a:t>
              </a:r>
              <a:endParaRPr kumimoji="0" lang="zh-CN" altLang="en-US"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endParaRPr>
            </a:p>
          </p:txBody>
        </p:sp>
      </p:grpSp>
      <p:sp>
        <p:nvSpPr>
          <p:cNvPr id="2" name="文本框 1"/>
          <p:cNvSpPr txBox="1"/>
          <p:nvPr/>
        </p:nvSpPr>
        <p:spPr>
          <a:xfrm>
            <a:off x="1268204" y="2844225"/>
            <a:ext cx="838546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rPr>
              <a:t>如何优化标题提高打开率？</a:t>
            </a:r>
            <a:endParaRPr kumimoji="0" lang="zh-CN" altLang="en-US" sz="3200" b="0" i="0" u="none" strike="noStrike" kern="120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422253" y="1898704"/>
            <a:ext cx="5274469" cy="3970318"/>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4B549"/>
                </a:solidFill>
                <a:effectLst/>
                <a:uLnTx/>
                <a:uFillTx/>
              </a:rPr>
              <a:t>下面几组标题，你会点开哪个？</a:t>
            </a:r>
            <a:endParaRPr kumimoji="0" lang="en-US" altLang="zh-CN" sz="16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rPr>
              <a:t>【A】7</a:t>
            </a:r>
            <a:r>
              <a:rPr kumimoji="0" lang="zh-CN" altLang="en-US" sz="1800" b="0" i="0" u="none" strike="noStrike" kern="0" cap="none" spc="0" normalizeH="0" baseline="0" noProof="0" dirty="0">
                <a:ln>
                  <a:noFill/>
                </a:ln>
                <a:solidFill>
                  <a:sysClr val="windowText" lastClr="000000"/>
                </a:solidFill>
                <a:effectLst/>
                <a:uLnTx/>
                <a:uFillTx/>
              </a:rPr>
              <a:t>页</a:t>
            </a:r>
            <a:r>
              <a:rPr kumimoji="0" lang="en-US" altLang="zh-CN" sz="1800" b="0" i="0" u="none" strike="noStrike" kern="0" cap="none" spc="0" normalizeH="0" baseline="0" noProof="0" dirty="0">
                <a:ln>
                  <a:noFill/>
                </a:ln>
                <a:solidFill>
                  <a:sysClr val="windowText" lastClr="000000"/>
                </a:solidFill>
                <a:effectLst/>
                <a:uLnTx/>
                <a:uFillTx/>
              </a:rPr>
              <a:t>PPT</a:t>
            </a:r>
            <a:r>
              <a:rPr kumimoji="0" lang="zh-CN" altLang="en-US" sz="1800" b="0" i="0" u="none" strike="noStrike" kern="0" cap="none" spc="0" normalizeH="0" baseline="0" noProof="0" dirty="0">
                <a:ln>
                  <a:noFill/>
                </a:ln>
                <a:solidFill>
                  <a:sysClr val="windowText" lastClr="000000"/>
                </a:solidFill>
                <a:effectLst/>
                <a:uLnTx/>
                <a:uFillTx/>
              </a:rPr>
              <a:t>教你秒懂互联网文案</a:t>
            </a:r>
            <a:endParaRPr kumimoji="0" lang="zh-CN"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rPr>
              <a:t>【B】</a:t>
            </a:r>
            <a:r>
              <a:rPr kumimoji="0" lang="zh-CN" altLang="en-US" sz="1800" b="0" i="0" u="none" strike="noStrike" kern="0" cap="none" spc="0" normalizeH="0" baseline="0" noProof="0" dirty="0">
                <a:ln>
                  <a:noFill/>
                </a:ln>
                <a:solidFill>
                  <a:sysClr val="windowText" lastClr="000000"/>
                </a:solidFill>
                <a:effectLst/>
                <a:uLnTx/>
                <a:uFillTx/>
              </a:rPr>
              <a:t>月薪</a:t>
            </a:r>
            <a:r>
              <a:rPr kumimoji="0" lang="en-US" altLang="zh-CN" sz="1800" b="0" i="0" u="none" strike="noStrike" kern="0" cap="none" spc="0" normalizeH="0" baseline="0" noProof="0" dirty="0">
                <a:ln>
                  <a:noFill/>
                </a:ln>
                <a:solidFill>
                  <a:sysClr val="windowText" lastClr="000000"/>
                </a:solidFill>
                <a:effectLst/>
                <a:uLnTx/>
                <a:uFillTx/>
              </a:rPr>
              <a:t>3</a:t>
            </a:r>
            <a:r>
              <a:rPr kumimoji="0" lang="zh-CN" altLang="en-US" sz="1800" b="0" i="0" u="none" strike="noStrike" kern="0" cap="none" spc="0" normalizeH="0" baseline="0" noProof="0" dirty="0">
                <a:ln>
                  <a:noFill/>
                </a:ln>
                <a:solidFill>
                  <a:sysClr val="windowText" lastClr="000000"/>
                </a:solidFill>
                <a:effectLst/>
                <a:uLnTx/>
                <a:uFillTx/>
              </a:rPr>
              <a:t>千与月薪</a:t>
            </a:r>
            <a:r>
              <a:rPr kumimoji="0" lang="en-US" altLang="zh-CN" sz="1800" b="0" i="0" u="none" strike="noStrike" kern="0" cap="none" spc="0" normalizeH="0" baseline="0" noProof="0" dirty="0">
                <a:ln>
                  <a:noFill/>
                </a:ln>
                <a:solidFill>
                  <a:sysClr val="windowText" lastClr="000000"/>
                </a:solidFill>
                <a:effectLst/>
                <a:uLnTx/>
                <a:uFillTx/>
              </a:rPr>
              <a:t>3</a:t>
            </a:r>
            <a:r>
              <a:rPr kumimoji="0" lang="zh-CN" altLang="en-US" sz="1800" b="0" i="0" u="none" strike="noStrike" kern="0" cap="none" spc="0" normalizeH="0" baseline="0" noProof="0" dirty="0">
                <a:ln>
                  <a:noFill/>
                </a:ln>
                <a:solidFill>
                  <a:sysClr val="windowText" lastClr="000000"/>
                </a:solidFill>
                <a:effectLst/>
                <a:uLnTx/>
                <a:uFillTx/>
              </a:rPr>
              <a:t>万的文案，差别究竟在哪里？</a:t>
            </a:r>
            <a:endParaRPr kumimoji="0" lang="zh-CN"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5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rPr>
              <a:t>【A】</a:t>
            </a:r>
            <a:r>
              <a:rPr kumimoji="0" lang="zh-CN" altLang="en-US" sz="1800" b="0" i="0" u="none" strike="noStrike" kern="0" cap="none" spc="0" normalizeH="0" baseline="0" noProof="0" dirty="0">
                <a:ln>
                  <a:noFill/>
                </a:ln>
                <a:solidFill>
                  <a:sysClr val="windowText" lastClr="000000"/>
                </a:solidFill>
                <a:effectLst/>
                <a:uLnTx/>
                <a:uFillTx/>
              </a:rPr>
              <a:t>学了秋叶</a:t>
            </a:r>
            <a:r>
              <a:rPr kumimoji="0" lang="en-US" altLang="zh-CN" sz="1800" b="0" i="0" u="none" strike="noStrike" kern="0" cap="none" spc="0" normalizeH="0" baseline="0" noProof="0" dirty="0">
                <a:ln>
                  <a:noFill/>
                </a:ln>
                <a:solidFill>
                  <a:sysClr val="windowText" lastClr="000000"/>
                </a:solidFill>
                <a:effectLst/>
                <a:uLnTx/>
                <a:uFillTx/>
              </a:rPr>
              <a:t>PPT</a:t>
            </a:r>
            <a:r>
              <a:rPr kumimoji="0" lang="zh-CN" altLang="en-US" sz="1800" b="0" i="0" u="none" strike="noStrike" kern="0" cap="none" spc="0" normalizeH="0" baseline="0" noProof="0" dirty="0">
                <a:ln>
                  <a:noFill/>
                </a:ln>
                <a:solidFill>
                  <a:sysClr val="windowText" lastClr="000000"/>
                </a:solidFill>
                <a:effectLst/>
                <a:uLnTx/>
                <a:uFillTx/>
              </a:rPr>
              <a:t>课程，我从小白成为了高手。</a:t>
            </a:r>
            <a:endParaRPr kumimoji="0" lang="zh-CN"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rPr>
              <a:t>【B】</a:t>
            </a:r>
            <a:r>
              <a:rPr kumimoji="0" lang="zh-CN" altLang="en-US" sz="1800" b="0" i="0" u="none" strike="noStrike" kern="0" cap="none" spc="0" normalizeH="0" baseline="0" noProof="0" dirty="0">
                <a:ln>
                  <a:noFill/>
                </a:ln>
                <a:solidFill>
                  <a:sysClr val="windowText" lastClr="000000"/>
                </a:solidFill>
                <a:effectLst/>
                <a:uLnTx/>
                <a:uFillTx/>
              </a:rPr>
              <a:t>因为它，我从小白到给小米发布会做</a:t>
            </a:r>
            <a:r>
              <a:rPr kumimoji="0" lang="en-US" altLang="zh-CN" sz="1800" b="0" i="0" u="none" strike="noStrike" kern="0" cap="none" spc="0" normalizeH="0" baseline="0" noProof="0" dirty="0">
                <a:ln>
                  <a:noFill/>
                </a:ln>
                <a:solidFill>
                  <a:sysClr val="windowText" lastClr="000000"/>
                </a:solidFill>
                <a:effectLst/>
                <a:uLnTx/>
                <a:uFillTx/>
              </a:rPr>
              <a:t>PPT</a:t>
            </a:r>
            <a:r>
              <a:rPr kumimoji="0" lang="zh-CN" altLang="en-US" sz="1800" b="0" i="0" u="none" strike="noStrike" kern="0" cap="none" spc="0" normalizeH="0" baseline="0" noProof="0" dirty="0">
                <a:ln>
                  <a:noFill/>
                </a:ln>
                <a:solidFill>
                  <a:sysClr val="windowText" lastClr="000000"/>
                </a:solidFill>
                <a:effectLst/>
                <a:uLnTx/>
                <a:uFillTx/>
              </a:rPr>
              <a:t>！</a:t>
            </a:r>
            <a:endParaRPr kumimoji="0" lang="zh-CN"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5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rPr>
              <a:t>【A】</a:t>
            </a:r>
            <a:r>
              <a:rPr kumimoji="0" lang="zh-CN" altLang="en-US" sz="1800" b="0" i="0" u="none" strike="noStrike" kern="0" cap="none" spc="0" normalizeH="0" baseline="0" noProof="0" dirty="0">
                <a:ln>
                  <a:noFill/>
                </a:ln>
                <a:solidFill>
                  <a:sysClr val="windowText" lastClr="000000"/>
                </a:solidFill>
                <a:effectLst/>
                <a:uLnTx/>
                <a:uFillTx/>
              </a:rPr>
              <a:t>告诉你这些好用的</a:t>
            </a:r>
            <a:r>
              <a:rPr kumimoji="0" lang="en-US" altLang="zh-CN" sz="1800" b="0" i="0" u="none" strike="noStrike" kern="0" cap="none" spc="0" normalizeH="0" baseline="0" noProof="0" dirty="0">
                <a:ln>
                  <a:noFill/>
                </a:ln>
                <a:solidFill>
                  <a:sysClr val="windowText" lastClr="000000"/>
                </a:solidFill>
                <a:effectLst/>
                <a:uLnTx/>
                <a:uFillTx/>
              </a:rPr>
              <a:t>Word</a:t>
            </a:r>
            <a:r>
              <a:rPr kumimoji="0" lang="zh-CN" altLang="en-US" sz="1800" b="0" i="0" u="none" strike="noStrike" kern="0" cap="none" spc="0" normalizeH="0" baseline="0" noProof="0" dirty="0">
                <a:ln>
                  <a:noFill/>
                </a:ln>
                <a:solidFill>
                  <a:sysClr val="windowText" lastClr="000000"/>
                </a:solidFill>
                <a:effectLst/>
                <a:uLnTx/>
                <a:uFillTx/>
              </a:rPr>
              <a:t>技巧。</a:t>
            </a:r>
            <a:endParaRPr kumimoji="0" lang="zh-CN"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rPr>
              <a:t>【B】11</a:t>
            </a:r>
            <a:r>
              <a:rPr kumimoji="0" lang="zh-CN" altLang="en-US" sz="1800" b="0" i="0" u="none" strike="noStrike" kern="0" cap="none" spc="0" normalizeH="0" baseline="0" noProof="0" dirty="0">
                <a:ln>
                  <a:noFill/>
                </a:ln>
                <a:solidFill>
                  <a:sysClr val="windowText" lastClr="000000"/>
                </a:solidFill>
                <a:effectLst/>
                <a:uLnTx/>
                <a:uFillTx/>
              </a:rPr>
              <a:t>个冷门但好用的</a:t>
            </a:r>
            <a:r>
              <a:rPr kumimoji="0" lang="en-US" altLang="zh-CN" sz="1800" b="0" i="0" u="none" strike="noStrike" kern="0" cap="none" spc="0" normalizeH="0" baseline="0" noProof="0" dirty="0">
                <a:ln>
                  <a:noFill/>
                </a:ln>
                <a:solidFill>
                  <a:sysClr val="windowText" lastClr="000000"/>
                </a:solidFill>
                <a:effectLst/>
                <a:uLnTx/>
                <a:uFillTx/>
              </a:rPr>
              <a:t>Word</a:t>
            </a:r>
            <a:r>
              <a:rPr kumimoji="0" lang="zh-CN" altLang="en-US" sz="1800" b="0" i="0" u="none" strike="noStrike" kern="0" cap="none" spc="0" normalizeH="0" baseline="0" noProof="0" dirty="0">
                <a:ln>
                  <a:noFill/>
                </a:ln>
                <a:solidFill>
                  <a:sysClr val="windowText" lastClr="000000"/>
                </a:solidFill>
                <a:effectLst/>
                <a:uLnTx/>
                <a:uFillTx/>
              </a:rPr>
              <a:t>技巧，你知道几个？</a:t>
            </a:r>
            <a:endParaRPr kumimoji="0" lang="zh-CN" alt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017814" y="2268175"/>
            <a:ext cx="10156372" cy="0"/>
            <a:chOff x="1028699" y="1761988"/>
            <a:chExt cx="10156372" cy="0"/>
          </a:xfrm>
        </p:grpSpPr>
        <p:cxnSp>
          <p:nvCxnSpPr>
            <p:cNvPr id="9" name="直接连接符 8"/>
            <p:cNvCxnSpPr/>
            <p:nvPr/>
          </p:nvCxnSpPr>
          <p:spPr>
            <a:xfrm>
              <a:off x="1028699" y="1761988"/>
              <a:ext cx="37229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462156" y="1761988"/>
              <a:ext cx="37229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0" y="2997301"/>
            <a:ext cx="12191999" cy="829073"/>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3600" b="0" i="0" u="none" strike="noStrike" kern="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rPr>
              <a:t>如何增加粉丝量</a:t>
            </a:r>
            <a:endParaRPr kumimoji="0" lang="zh-CN" altLang="en-US" sz="3600" b="0" i="0" u="none" strike="noStrike" kern="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5691370" y="1735312"/>
            <a:ext cx="809258" cy="821132"/>
            <a:chOff x="1770128" y="1318331"/>
            <a:chExt cx="1164197" cy="1181279"/>
          </a:xfrm>
        </p:grpSpPr>
        <p:sp>
          <p:nvSpPr>
            <p:cNvPr id="4" name="矩形 3"/>
            <p:cNvSpPr/>
            <p:nvPr/>
          </p:nvSpPr>
          <p:spPr>
            <a:xfrm>
              <a:off x="1770128" y="1318331"/>
              <a:ext cx="781459" cy="78145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5" name="矩形 4"/>
            <p:cNvSpPr/>
            <p:nvPr/>
          </p:nvSpPr>
          <p:spPr>
            <a:xfrm>
              <a:off x="1982449" y="1547734"/>
              <a:ext cx="951876" cy="951876"/>
            </a:xfrm>
            <a:prstGeom prst="rect">
              <a:avLst/>
            </a:prstGeom>
            <a:solidFill>
              <a:srgbClr val="44B5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rPr>
                <a:t>1</a:t>
              </a:r>
              <a:endParaRPr kumimoji="0" lang="en-US" sz="3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14" name="矩形 13"/>
          <p:cNvSpPr/>
          <p:nvPr/>
        </p:nvSpPr>
        <p:spPr>
          <a:xfrm>
            <a:off x="0" y="4473682"/>
            <a:ext cx="12191999" cy="23843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09295" y="1046480"/>
            <a:ext cx="10644505" cy="5130800"/>
          </a:xfrm>
        </p:spPr>
        <p:txBody>
          <a:bodyPr/>
          <a:lstStyle/>
          <a:p>
            <a:r>
              <a:rPr lang="zh-CN" altLang="en-US" dirty="0"/>
              <a:t>帮助提高点开率的六大角度</a:t>
            </a:r>
            <a:endParaRPr lang="zh-CN" altLang="en-US" dirty="0"/>
          </a:p>
        </p:txBody>
      </p:sp>
      <p:sp>
        <p:nvSpPr>
          <p:cNvPr id="3" name="椭圆 2"/>
          <p:cNvSpPr/>
          <p:nvPr/>
        </p:nvSpPr>
        <p:spPr>
          <a:xfrm>
            <a:off x="1592694" y="1613707"/>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bg1"/>
                </a:solidFill>
                <a:effectLst/>
                <a:uLnTx/>
                <a:uFillTx/>
              </a:rPr>
              <a:t>抛出</a:t>
            </a:r>
            <a:endParaRPr kumimoji="0" lang="en-US" altLang="zh-CN" sz="3200" b="1"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bg1"/>
                </a:solidFill>
                <a:effectLst/>
                <a:uLnTx/>
                <a:uFillTx/>
              </a:rPr>
              <a:t>问题</a:t>
            </a:r>
            <a:endParaRPr kumimoji="0" lang="en-US" altLang="zh-CN" sz="3200" b="1" i="0" u="none" strike="noStrike" kern="0" cap="none" spc="0" normalizeH="0" baseline="0" noProof="0" dirty="0">
              <a:ln>
                <a:noFill/>
              </a:ln>
              <a:solidFill>
                <a:schemeClr val="bg1"/>
              </a:solidFill>
              <a:effectLst/>
              <a:uLnTx/>
              <a:uFillTx/>
            </a:endParaRPr>
          </a:p>
        </p:txBody>
      </p:sp>
      <p:sp>
        <p:nvSpPr>
          <p:cNvPr id="6" name="椭圆 5"/>
          <p:cNvSpPr/>
          <p:nvPr/>
        </p:nvSpPr>
        <p:spPr>
          <a:xfrm>
            <a:off x="5019125" y="1584135"/>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bg1"/>
                </a:solidFill>
                <a:effectLst/>
                <a:uLnTx/>
                <a:uFillTx/>
              </a:rPr>
              <a:t>结合</a:t>
            </a:r>
            <a:endParaRPr kumimoji="0" lang="en-US" altLang="zh-CN" sz="3200" b="1"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bg1"/>
                </a:solidFill>
                <a:effectLst/>
                <a:uLnTx/>
                <a:uFillTx/>
              </a:rPr>
              <a:t>热点</a:t>
            </a:r>
            <a:endParaRPr kumimoji="0" lang="en-US" altLang="zh-CN" sz="3200" b="1" i="0" u="none" strike="noStrike" kern="0" cap="none" spc="0" normalizeH="0" baseline="0" noProof="0" dirty="0">
              <a:ln>
                <a:noFill/>
              </a:ln>
              <a:solidFill>
                <a:schemeClr val="bg1"/>
              </a:solidFill>
              <a:effectLst/>
              <a:uLnTx/>
              <a:uFillTx/>
            </a:endParaRPr>
          </a:p>
        </p:txBody>
      </p:sp>
      <p:sp>
        <p:nvSpPr>
          <p:cNvPr id="7" name="椭圆 6"/>
          <p:cNvSpPr/>
          <p:nvPr/>
        </p:nvSpPr>
        <p:spPr>
          <a:xfrm>
            <a:off x="8445556" y="1584135"/>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bg1"/>
                </a:solidFill>
                <a:effectLst/>
                <a:uLnTx/>
                <a:uFillTx/>
              </a:rPr>
              <a:t>对号</a:t>
            </a:r>
            <a:endParaRPr kumimoji="0" lang="en-US" altLang="zh-CN" sz="3200" b="1"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bg1"/>
                </a:solidFill>
                <a:effectLst/>
                <a:uLnTx/>
                <a:uFillTx/>
              </a:rPr>
              <a:t>入座</a:t>
            </a:r>
            <a:endParaRPr kumimoji="0" lang="en-US" altLang="zh-CN" sz="3200" b="1" i="0" u="none" strike="noStrike" kern="0" cap="none" spc="0" normalizeH="0" baseline="0" noProof="0" dirty="0">
              <a:ln>
                <a:noFill/>
              </a:ln>
              <a:solidFill>
                <a:schemeClr val="bg1"/>
              </a:solidFill>
              <a:effectLst/>
              <a:uLnTx/>
              <a:uFillTx/>
            </a:endParaRPr>
          </a:p>
        </p:txBody>
      </p:sp>
      <p:sp>
        <p:nvSpPr>
          <p:cNvPr id="9" name="椭圆 8"/>
          <p:cNvSpPr/>
          <p:nvPr/>
        </p:nvSpPr>
        <p:spPr>
          <a:xfrm>
            <a:off x="1592694" y="4129504"/>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bg1"/>
                </a:solidFill>
                <a:effectLst/>
                <a:uLnTx/>
                <a:uFillTx/>
              </a:rPr>
              <a:t>善用</a:t>
            </a:r>
            <a:endParaRPr kumimoji="0" lang="en-US" altLang="zh-CN" sz="3200" b="1"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bg1"/>
                </a:solidFill>
                <a:effectLst/>
                <a:uLnTx/>
                <a:uFillTx/>
              </a:rPr>
              <a:t>数字</a:t>
            </a:r>
            <a:endParaRPr kumimoji="0" lang="en-US" altLang="zh-CN" sz="3200" b="1" i="0" u="none" strike="noStrike" kern="0" cap="none" spc="0" normalizeH="0" baseline="0" noProof="0" dirty="0">
              <a:ln>
                <a:noFill/>
              </a:ln>
              <a:solidFill>
                <a:schemeClr val="bg1"/>
              </a:solidFill>
              <a:effectLst/>
              <a:uLnTx/>
              <a:uFillTx/>
            </a:endParaRPr>
          </a:p>
        </p:txBody>
      </p:sp>
      <p:sp>
        <p:nvSpPr>
          <p:cNvPr id="8" name="椭圆 7"/>
          <p:cNvSpPr/>
          <p:nvPr/>
        </p:nvSpPr>
        <p:spPr>
          <a:xfrm>
            <a:off x="5019125" y="4129504"/>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bg1"/>
                </a:solidFill>
                <a:effectLst/>
                <a:uLnTx/>
                <a:uFillTx/>
              </a:rPr>
              <a:t>利用</a:t>
            </a:r>
            <a:endParaRPr kumimoji="0" lang="en-US" altLang="zh-CN" sz="3200" b="1"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bg1"/>
                </a:solidFill>
                <a:effectLst/>
                <a:uLnTx/>
                <a:uFillTx/>
              </a:rPr>
              <a:t>符号</a:t>
            </a:r>
            <a:endParaRPr kumimoji="0" lang="en-US" altLang="zh-CN" sz="3200" b="1" i="0" u="none" strike="noStrike" kern="0" cap="none" spc="0" normalizeH="0" baseline="0" noProof="0" dirty="0">
              <a:ln>
                <a:noFill/>
              </a:ln>
              <a:solidFill>
                <a:schemeClr val="bg1"/>
              </a:solidFill>
              <a:effectLst/>
              <a:uLnTx/>
              <a:uFillTx/>
            </a:endParaRPr>
          </a:p>
        </p:txBody>
      </p:sp>
      <p:sp>
        <p:nvSpPr>
          <p:cNvPr id="10" name="椭圆 9"/>
          <p:cNvSpPr/>
          <p:nvPr/>
        </p:nvSpPr>
        <p:spPr>
          <a:xfrm>
            <a:off x="8445556" y="4129504"/>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bg1"/>
                </a:solidFill>
                <a:effectLst/>
                <a:uLnTx/>
                <a:uFillTx/>
              </a:rPr>
              <a:t>巧设</a:t>
            </a:r>
            <a:endParaRPr kumimoji="0" lang="en-US" altLang="zh-CN" sz="3200" b="1"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bg1"/>
                </a:solidFill>
                <a:effectLst/>
                <a:uLnTx/>
                <a:uFillTx/>
              </a:rPr>
              <a:t>悬念</a:t>
            </a:r>
            <a:endParaRPr kumimoji="0" lang="en-US" altLang="zh-CN" sz="3200" b="1" i="0" u="none" strike="noStrike" kern="0" cap="none" spc="0" normalizeH="0" baseline="0" noProof="0" dirty="0">
              <a:ln>
                <a:noFill/>
              </a:ln>
              <a:solidFill>
                <a:schemeClr val="bg1"/>
              </a:solidFill>
              <a:effectLst/>
              <a:uLnTx/>
              <a:uFillTx/>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452656" y="1946831"/>
            <a:ext cx="7213663" cy="3924151"/>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4B549"/>
                </a:solidFill>
                <a:effectLst/>
                <a:uLnTx/>
                <a:uFillTx/>
              </a:rPr>
              <a:t>以下标题都是从什么角度出发？</a:t>
            </a:r>
            <a:endParaRPr kumimoji="0" lang="en-US" altLang="zh-CN" sz="2400" b="1" i="0" u="none" strike="noStrike" kern="0" cap="none" spc="0" normalizeH="0" baseline="0" noProof="0" dirty="0">
              <a:ln>
                <a:noFill/>
              </a:ln>
              <a:solidFill>
                <a:srgbClr val="44B549"/>
              </a:solidFill>
              <a:effectLst/>
              <a:uLnTx/>
              <a:uFillTx/>
            </a:endParaRPr>
          </a:p>
          <a:p>
            <a:pPr marL="0" marR="0" lvl="0" indent="0" defTabSz="914400" eaLnBrk="1" fontAlgn="auto" latinLnBrk="0" hangingPunct="1">
              <a:lnSpc>
                <a:spcPct val="150000"/>
              </a:lnSpc>
              <a:spcBef>
                <a:spcPts val="0"/>
              </a:spcBef>
              <a:spcAft>
                <a:spcPts val="0"/>
              </a:spcAft>
              <a:buClrTx/>
              <a:buSzTx/>
              <a:buFontTx/>
              <a:buNone/>
              <a:defRPr/>
            </a:pPr>
            <a:endParaRPr kumimoji="0" lang="en-US" altLang="zh-CN" sz="1600" b="0" i="0"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50000"/>
              </a:lnSpc>
              <a:spcBef>
                <a:spcPts val="0"/>
              </a:spcBef>
              <a:spcAft>
                <a:spcPts val="0"/>
              </a:spcAft>
              <a:buClrTx/>
              <a:buSzTx/>
              <a:buFont typeface="+mj-lt"/>
              <a:buAutoNum type="arabicPeriod"/>
              <a:defRPr/>
            </a:pPr>
            <a:r>
              <a:rPr kumimoji="0" lang="en-US" altLang="zh-CN" sz="1800" b="0" i="0" u="none" strike="noStrike" kern="0" cap="none" spc="0" normalizeH="0" baseline="0" noProof="0" dirty="0">
                <a:ln>
                  <a:noFill/>
                </a:ln>
                <a:solidFill>
                  <a:sysClr val="windowText" lastClr="000000"/>
                </a:solidFill>
                <a:effectLst/>
                <a:uLnTx/>
                <a:uFillTx/>
              </a:rPr>
              <a:t>《</a:t>
            </a:r>
            <a:r>
              <a:rPr kumimoji="0" lang="zh-CN" altLang="en-US" sz="1800" b="0" i="0" u="none" strike="noStrike" kern="0" cap="none" spc="0" normalizeH="0" baseline="0" noProof="0" dirty="0">
                <a:ln>
                  <a:noFill/>
                </a:ln>
                <a:solidFill>
                  <a:sysClr val="windowText" lastClr="000000"/>
                </a:solidFill>
                <a:effectLst/>
                <a:uLnTx/>
                <a:uFillTx/>
              </a:rPr>
              <a:t>职场新人必读：为什么老员工不会来教我？</a:t>
            </a:r>
            <a:r>
              <a:rPr kumimoji="0" lang="en-US" altLang="zh-CN" sz="1800" b="0" i="0" u="none" strike="noStrike" kern="0" cap="none" spc="0" normalizeH="0" baseline="0" noProof="0" dirty="0">
                <a:ln>
                  <a:noFill/>
                </a:ln>
                <a:solidFill>
                  <a:sysClr val="windowText" lastClr="000000"/>
                </a:solidFill>
                <a:effectLst/>
                <a:uLnTx/>
                <a:uFillTx/>
              </a:rPr>
              <a:t>》</a:t>
            </a:r>
            <a:endParaRPr kumimoji="0" lang="en-US" altLang="zh-CN" sz="1800" b="0" i="0"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50000"/>
              </a:lnSpc>
              <a:spcBef>
                <a:spcPts val="0"/>
              </a:spcBef>
              <a:spcAft>
                <a:spcPts val="0"/>
              </a:spcAft>
              <a:buClrTx/>
              <a:buSzTx/>
              <a:buFont typeface="+mj-lt"/>
              <a:buAutoNum type="arabicPeriod"/>
              <a:defRPr/>
            </a:pPr>
            <a:r>
              <a:rPr kumimoji="0" lang="en-US" altLang="zh-CN" sz="1800" b="0" i="0" u="none" strike="noStrike" kern="0" cap="none" spc="0" normalizeH="0" baseline="0" noProof="0" dirty="0">
                <a:ln>
                  <a:noFill/>
                </a:ln>
                <a:solidFill>
                  <a:sysClr val="windowText" lastClr="000000"/>
                </a:solidFill>
                <a:effectLst/>
                <a:uLnTx/>
                <a:uFillTx/>
              </a:rPr>
              <a:t>《</a:t>
            </a:r>
            <a:r>
              <a:rPr kumimoji="0" lang="zh-CN" altLang="en-US" sz="1800" b="0" i="0" u="none" strike="noStrike" kern="0" cap="none" spc="0" normalizeH="0" baseline="0" noProof="0" dirty="0">
                <a:ln>
                  <a:noFill/>
                </a:ln>
                <a:solidFill>
                  <a:sysClr val="windowText" lastClr="000000"/>
                </a:solidFill>
                <a:effectLst/>
                <a:uLnTx/>
                <a:uFillTx/>
              </a:rPr>
              <a:t>看“汪涵救场”，学如何应对突发危机！</a:t>
            </a:r>
            <a:r>
              <a:rPr kumimoji="0" lang="en-US" altLang="zh-CN" sz="1800" b="0" i="0" u="none" strike="noStrike" kern="0" cap="none" spc="0" normalizeH="0" baseline="0" noProof="0" dirty="0">
                <a:ln>
                  <a:noFill/>
                </a:ln>
                <a:solidFill>
                  <a:sysClr val="windowText" lastClr="000000"/>
                </a:solidFill>
                <a:effectLst/>
                <a:uLnTx/>
                <a:uFillTx/>
              </a:rPr>
              <a:t>》</a:t>
            </a:r>
            <a:endParaRPr kumimoji="0" lang="en-US" altLang="zh-CN" sz="1800" b="0" i="0"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50000"/>
              </a:lnSpc>
              <a:spcBef>
                <a:spcPts val="0"/>
              </a:spcBef>
              <a:spcAft>
                <a:spcPts val="0"/>
              </a:spcAft>
              <a:buClrTx/>
              <a:buSzTx/>
              <a:buFont typeface="+mj-lt"/>
              <a:buAutoNum type="arabicPeriod"/>
              <a:defRPr/>
            </a:pPr>
            <a:r>
              <a:rPr kumimoji="0" lang="en-US" altLang="zh-CN" sz="1800" b="0" i="0" u="none" strike="noStrike" kern="0" cap="none" spc="0" normalizeH="0" baseline="0" noProof="0" dirty="0">
                <a:ln>
                  <a:noFill/>
                </a:ln>
                <a:solidFill>
                  <a:sysClr val="windowText" lastClr="000000"/>
                </a:solidFill>
                <a:effectLst/>
                <a:uLnTx/>
                <a:uFillTx/>
              </a:rPr>
              <a:t>《PPT</a:t>
            </a:r>
            <a:r>
              <a:rPr kumimoji="0" lang="zh-CN" altLang="en-US" sz="1800" b="0" i="0" u="none" strike="noStrike" kern="0" cap="none" spc="0" normalizeH="0" baseline="0" noProof="0" dirty="0">
                <a:ln>
                  <a:noFill/>
                </a:ln>
                <a:solidFill>
                  <a:sysClr val="windowText" lastClr="000000"/>
                </a:solidFill>
                <a:effectLst/>
                <a:uLnTx/>
                <a:uFillTx/>
              </a:rPr>
              <a:t>高手必备的</a:t>
            </a:r>
            <a:r>
              <a:rPr kumimoji="0" lang="en-US" altLang="zh-CN" sz="1800" b="0" i="0" u="none" strike="noStrike" kern="0" cap="none" spc="0" normalizeH="0" baseline="0" noProof="0" dirty="0">
                <a:ln>
                  <a:noFill/>
                </a:ln>
                <a:solidFill>
                  <a:sysClr val="windowText" lastClr="000000"/>
                </a:solidFill>
                <a:effectLst/>
                <a:uLnTx/>
                <a:uFillTx/>
              </a:rPr>
              <a:t>10</a:t>
            </a:r>
            <a:r>
              <a:rPr kumimoji="0" lang="zh-CN" altLang="en-US" sz="1800" b="0" i="0" u="none" strike="noStrike" kern="0" cap="none" spc="0" normalizeH="0" baseline="0" noProof="0" dirty="0">
                <a:ln>
                  <a:noFill/>
                </a:ln>
                <a:solidFill>
                  <a:sysClr val="windowText" lastClr="000000"/>
                </a:solidFill>
                <a:effectLst/>
                <a:uLnTx/>
                <a:uFillTx/>
              </a:rPr>
              <a:t>个神器，你知道几个？</a:t>
            </a:r>
            <a:r>
              <a:rPr kumimoji="0" lang="en-US" altLang="zh-CN" sz="1800" b="0" i="0" u="none" strike="noStrike" kern="0" cap="none" spc="0" normalizeH="0" baseline="0" noProof="0" dirty="0">
                <a:ln>
                  <a:noFill/>
                </a:ln>
                <a:solidFill>
                  <a:sysClr val="windowText" lastClr="000000"/>
                </a:solidFill>
                <a:effectLst/>
                <a:uLnTx/>
                <a:uFillTx/>
              </a:rPr>
              <a:t>》</a:t>
            </a:r>
            <a:endParaRPr kumimoji="0" lang="en-US" altLang="zh-CN" sz="1800" b="0" i="0"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50000"/>
              </a:lnSpc>
              <a:spcBef>
                <a:spcPts val="0"/>
              </a:spcBef>
              <a:spcAft>
                <a:spcPts val="0"/>
              </a:spcAft>
              <a:buClrTx/>
              <a:buSzTx/>
              <a:buFont typeface="+mj-lt"/>
              <a:buAutoNum type="arabicPeriod"/>
              <a:defRPr/>
            </a:pPr>
            <a:r>
              <a:rPr kumimoji="0" lang="en-US" altLang="zh-CN" sz="1800" b="0" i="0" u="none" strike="noStrike" kern="0" cap="none" spc="0" normalizeH="0" baseline="0" noProof="0" dirty="0">
                <a:ln>
                  <a:noFill/>
                </a:ln>
                <a:solidFill>
                  <a:sysClr val="windowText" lastClr="000000"/>
                </a:solidFill>
                <a:effectLst/>
                <a:uLnTx/>
                <a:uFillTx/>
              </a:rPr>
              <a:t>《90%</a:t>
            </a:r>
            <a:r>
              <a:rPr kumimoji="0" lang="zh-CN" altLang="en-US" sz="1800" b="0" i="0" u="none" strike="noStrike" kern="0" cap="none" spc="0" normalizeH="0" baseline="0" noProof="0" dirty="0">
                <a:ln>
                  <a:noFill/>
                </a:ln>
                <a:solidFill>
                  <a:sysClr val="windowText" lastClr="000000"/>
                </a:solidFill>
                <a:effectLst/>
                <a:uLnTx/>
                <a:uFillTx/>
              </a:rPr>
              <a:t>营销人写文案前的第一个错误</a:t>
            </a:r>
            <a:r>
              <a:rPr kumimoji="0" lang="en-US" altLang="zh-CN" sz="1800" b="0" i="0" u="none" strike="noStrike" kern="0" cap="none" spc="0" normalizeH="0" baseline="0" noProof="0" dirty="0">
                <a:ln>
                  <a:noFill/>
                </a:ln>
                <a:solidFill>
                  <a:sysClr val="windowText" lastClr="000000"/>
                </a:solidFill>
                <a:effectLst/>
                <a:uLnTx/>
                <a:uFillTx/>
              </a:rPr>
              <a:t>》</a:t>
            </a:r>
            <a:endParaRPr kumimoji="0" lang="en-US" altLang="zh-CN" sz="1800" b="0" i="0"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50000"/>
              </a:lnSpc>
              <a:spcBef>
                <a:spcPts val="0"/>
              </a:spcBef>
              <a:spcAft>
                <a:spcPts val="0"/>
              </a:spcAft>
              <a:buClrTx/>
              <a:buSzTx/>
              <a:buFont typeface="+mj-lt"/>
              <a:buAutoNum type="arabicPeriod"/>
              <a:defRPr/>
            </a:pPr>
            <a:r>
              <a:rPr kumimoji="0" lang="en-US" altLang="zh-CN" sz="1800" b="0" i="0" u="none" strike="noStrike" kern="0" cap="none" spc="0" normalizeH="0" baseline="0" noProof="0" dirty="0">
                <a:ln>
                  <a:noFill/>
                </a:ln>
                <a:solidFill>
                  <a:sysClr val="windowText" lastClr="000000"/>
                </a:solidFill>
                <a:effectLst/>
                <a:uLnTx/>
                <a:uFillTx/>
              </a:rPr>
              <a:t>《</a:t>
            </a:r>
            <a:r>
              <a:rPr kumimoji="0" lang="zh-CN" altLang="en-US" sz="1800" b="0" i="0" u="none" strike="noStrike" kern="0" cap="none" spc="0" normalizeH="0" baseline="0" noProof="0" dirty="0">
                <a:ln>
                  <a:noFill/>
                </a:ln>
                <a:solidFill>
                  <a:sysClr val="windowText" lastClr="000000"/>
                </a:solidFill>
                <a:effectLst/>
                <a:uLnTx/>
                <a:uFillTx/>
              </a:rPr>
              <a:t>苹果、谷歌、阿里巴巴</a:t>
            </a:r>
            <a:r>
              <a:rPr kumimoji="0" lang="en-US" altLang="zh-CN" sz="1800" b="0" i="0" u="none" strike="noStrike" kern="0" cap="none" spc="0" normalizeH="0" baseline="0" noProof="0" dirty="0">
                <a:ln>
                  <a:noFill/>
                </a:ln>
                <a:solidFill>
                  <a:sysClr val="windowText" lastClr="000000"/>
                </a:solidFill>
                <a:effectLst/>
                <a:uLnTx/>
                <a:uFillTx/>
              </a:rPr>
              <a:t>……</a:t>
            </a:r>
            <a:r>
              <a:rPr kumimoji="0" lang="zh-CN" altLang="en-US" sz="1800" b="0" i="0" u="none" strike="noStrike" kern="0" cap="none" spc="0" normalizeH="0" baseline="0" noProof="0" dirty="0">
                <a:ln>
                  <a:noFill/>
                </a:ln>
                <a:solidFill>
                  <a:sysClr val="windowText" lastClr="000000"/>
                </a:solidFill>
                <a:effectLst/>
                <a:uLnTx/>
                <a:uFillTx/>
              </a:rPr>
              <a:t>都盯上了人工智能</a:t>
            </a:r>
            <a:r>
              <a:rPr kumimoji="0" lang="en-US" altLang="zh-CN" sz="1800" b="0" i="0" u="none" strike="noStrike" kern="0" cap="none" spc="0" normalizeH="0" baseline="0" noProof="0" dirty="0">
                <a:ln>
                  <a:noFill/>
                </a:ln>
                <a:solidFill>
                  <a:sysClr val="windowText" lastClr="000000"/>
                </a:solidFill>
                <a:effectLst/>
                <a:uLnTx/>
                <a:uFillTx/>
              </a:rPr>
              <a:t>》</a:t>
            </a:r>
            <a:endParaRPr kumimoji="0" lang="en-US" altLang="zh-CN" sz="1800" b="0" i="0"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50000"/>
              </a:lnSpc>
              <a:spcBef>
                <a:spcPts val="0"/>
              </a:spcBef>
              <a:spcAft>
                <a:spcPts val="0"/>
              </a:spcAft>
              <a:buClrTx/>
              <a:buSzTx/>
              <a:buFont typeface="+mj-lt"/>
              <a:buAutoNum type="arabicPeriod"/>
              <a:defRPr/>
            </a:pPr>
            <a:r>
              <a:rPr kumimoji="0" lang="en-US" altLang="zh-CN" sz="1800" b="0" i="0" u="none" strike="noStrike" kern="0" cap="none" spc="0" normalizeH="0" baseline="0" noProof="0" dirty="0">
                <a:ln>
                  <a:noFill/>
                </a:ln>
                <a:solidFill>
                  <a:sysClr val="windowText" lastClr="000000"/>
                </a:solidFill>
                <a:effectLst/>
                <a:uLnTx/>
                <a:uFillTx/>
              </a:rPr>
              <a:t>《</a:t>
            </a:r>
            <a:r>
              <a:rPr kumimoji="0" lang="zh-CN" altLang="en-US" sz="1800" b="0" i="0" u="none" strike="noStrike" kern="0" cap="none" spc="0" normalizeH="0" baseline="0" noProof="0" dirty="0">
                <a:ln>
                  <a:noFill/>
                </a:ln>
                <a:solidFill>
                  <a:sysClr val="windowText" lastClr="000000"/>
                </a:solidFill>
                <a:effectLst/>
                <a:uLnTx/>
                <a:uFillTx/>
              </a:rPr>
              <a:t>张小龙谈产品设计的十大要素</a:t>
            </a:r>
            <a:r>
              <a:rPr kumimoji="0" lang="en-US" altLang="zh-CN" sz="1800" b="0" i="0" u="none" strike="noStrike" kern="0" cap="none" spc="0" normalizeH="0" baseline="0" noProof="0" dirty="0">
                <a:ln>
                  <a:noFill/>
                </a:ln>
                <a:solidFill>
                  <a:sysClr val="windowText" lastClr="000000"/>
                </a:solidFill>
                <a:effectLst/>
                <a:uLnTx/>
                <a:uFillTx/>
              </a:rPr>
              <a:t>》</a:t>
            </a:r>
            <a:endParaRPr kumimoji="0" lang="en-US" altLang="zh-CN" sz="1800" b="0" i="0"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50000"/>
              </a:lnSpc>
              <a:spcBef>
                <a:spcPts val="0"/>
              </a:spcBef>
              <a:spcAft>
                <a:spcPts val="0"/>
              </a:spcAft>
              <a:buClrTx/>
              <a:buSzTx/>
              <a:buFont typeface="+mj-lt"/>
              <a:buAutoNum type="arabicPeriod"/>
              <a:defRPr/>
            </a:pPr>
            <a:r>
              <a:rPr kumimoji="0" lang="en-US" altLang="zh-CN" sz="1800" b="0" i="0" u="none" strike="noStrike" kern="0" cap="none" spc="0" normalizeH="0" baseline="0" noProof="0" dirty="0">
                <a:ln>
                  <a:noFill/>
                </a:ln>
                <a:solidFill>
                  <a:sysClr val="windowText" lastClr="000000"/>
                </a:solidFill>
                <a:effectLst/>
                <a:uLnTx/>
                <a:uFillTx/>
              </a:rPr>
              <a:t>《</a:t>
            </a:r>
            <a:r>
              <a:rPr kumimoji="0" lang="zh-CN" altLang="en-US" sz="1800" b="0" i="0" u="none" strike="noStrike" kern="0" cap="none" spc="0" normalizeH="0" baseline="0" noProof="0" dirty="0">
                <a:ln>
                  <a:noFill/>
                </a:ln>
                <a:solidFill>
                  <a:sysClr val="windowText" lastClr="000000"/>
                </a:solidFill>
                <a:effectLst/>
                <a:uLnTx/>
                <a:uFillTx/>
              </a:rPr>
              <a:t>可怕的德国人！只因简单地两个字，便可怕到天下无敌</a:t>
            </a:r>
            <a:r>
              <a:rPr kumimoji="0" lang="en-US" altLang="zh-CN" sz="1800" b="0" i="0" u="none" strike="noStrike" kern="0" cap="none" spc="0" normalizeH="0" baseline="0" noProof="0" dirty="0">
                <a:ln>
                  <a:noFill/>
                </a:ln>
                <a:solidFill>
                  <a:sysClr val="windowText" lastClr="000000"/>
                </a:solidFill>
                <a:effectLst/>
                <a:uLnTx/>
                <a:uFillTx/>
              </a:rPr>
              <a:t>》</a:t>
            </a:r>
            <a:endParaRPr kumimoji="0" lang="zh-CN" alt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70116" y="2465466"/>
            <a:ext cx="1224783" cy="694004"/>
            <a:chOff x="6673348" y="3429000"/>
            <a:chExt cx="1465026" cy="830134"/>
          </a:xfrm>
        </p:grpSpPr>
        <p:sp>
          <p:nvSpPr>
            <p:cNvPr id="9" name="椭圆 8"/>
            <p:cNvSpPr/>
            <p:nvPr/>
          </p:nvSpPr>
          <p:spPr>
            <a:xfrm>
              <a:off x="6812783" y="3429000"/>
              <a:ext cx="640582" cy="640582"/>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grpSp>
          <p:nvGrpSpPr>
            <p:cNvPr id="14" name="组合 13"/>
            <p:cNvGrpSpPr/>
            <p:nvPr/>
          </p:nvGrpSpPr>
          <p:grpSpPr>
            <a:xfrm rot="19195328">
              <a:off x="6673348" y="3806959"/>
              <a:ext cx="1465026" cy="452175"/>
              <a:chOff x="8634027" y="3819204"/>
              <a:chExt cx="1465026" cy="452175"/>
            </a:xfrm>
          </p:grpSpPr>
          <p:sp>
            <p:nvSpPr>
              <p:cNvPr id="11" name="矩形 10"/>
              <p:cNvSpPr/>
              <p:nvPr/>
            </p:nvSpPr>
            <p:spPr>
              <a:xfrm>
                <a:off x="8634027" y="3819204"/>
                <a:ext cx="1426864" cy="452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cxnSp>
            <p:nvCxnSpPr>
              <p:cNvPr id="13" name="直接连接符 12"/>
              <p:cNvCxnSpPr/>
              <p:nvPr/>
            </p:nvCxnSpPr>
            <p:spPr>
              <a:xfrm>
                <a:off x="8672187" y="3851791"/>
                <a:ext cx="142686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6907739" y="3474770"/>
              <a:ext cx="393275" cy="4785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rPr>
                <a:t>2</a:t>
              </a:r>
              <a:endParaRPr kumimoji="0" lang="zh-CN" altLang="en-US"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endParaRPr>
            </a:p>
          </p:txBody>
        </p:sp>
      </p:grpSp>
      <p:sp>
        <p:nvSpPr>
          <p:cNvPr id="2" name="文本框 1"/>
          <p:cNvSpPr txBox="1"/>
          <p:nvPr/>
        </p:nvSpPr>
        <p:spPr>
          <a:xfrm>
            <a:off x="1268204" y="2844225"/>
            <a:ext cx="838546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rPr>
              <a:t>如何提升转发率？</a:t>
            </a:r>
            <a:endParaRPr kumimoji="0" lang="zh-CN" altLang="en-US" sz="3200" b="0" i="0" u="none" strike="noStrike" kern="120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57995" y="2199495"/>
            <a:ext cx="9602986" cy="34163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Text" lastClr="000000"/>
                </a:solidFill>
                <a:effectLst/>
                <a:uLnTx/>
                <a:uFillTx/>
              </a:rPr>
              <a:t>公众号“一条”在运营初期，每天生产的一条视频都可以获得大量的传播，也使得该公众号在十五天突破粉丝</a:t>
            </a:r>
            <a:r>
              <a:rPr kumimoji="0" lang="en-US" altLang="zh-CN" sz="1800" b="0" i="0" u="none" strike="noStrike" kern="0" cap="none" spc="0" normalizeH="0" baseline="0" noProof="0" dirty="0">
                <a:ln>
                  <a:noFill/>
                </a:ln>
                <a:solidFill>
                  <a:sysClr val="windowText" lastClr="000000"/>
                </a:solidFill>
                <a:effectLst/>
                <a:uLnTx/>
                <a:uFillTx/>
              </a:rPr>
              <a:t>100</a:t>
            </a:r>
            <a:r>
              <a:rPr kumimoji="0" lang="zh-CN" altLang="en-US" sz="1800" b="0" i="0" u="none" strike="noStrike" kern="0" cap="none" spc="0" normalizeH="0" baseline="0" noProof="0" dirty="0">
                <a:ln>
                  <a:noFill/>
                </a:ln>
                <a:solidFill>
                  <a:sysClr val="windowText" lastClr="000000"/>
                </a:solidFill>
                <a:effectLst/>
                <a:uLnTx/>
                <a:uFillTx/>
              </a:rPr>
              <a:t>万，成为公众号运营中的一段传奇。</a:t>
            </a:r>
            <a:endParaRPr kumimoji="0" lang="zh-CN"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Text" lastClr="000000"/>
                </a:solidFill>
                <a:effectLst/>
                <a:uLnTx/>
                <a:uFillTx/>
              </a:rPr>
              <a:t>杂志化的视频，是其明显区隔于其他电视节目与视频节目的特点。镜头缓慢，趋于静态，强调布景与摆设，文字、配音、画面都让人在喧嚣的尘世中安静下来。</a:t>
            </a:r>
            <a:endParaRPr kumimoji="0" lang="en-US" altLang="zh-CN"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Text" lastClr="000000"/>
                </a:solidFill>
                <a:effectLst/>
                <a:uLnTx/>
                <a:uFillTx/>
              </a:rPr>
              <a:t>主要有“隐世小店”、“达人厨房”、“型车骑士”、“男士型格”、“城中潮客”、“美谈”、“独立设计”、“艺术现场”等栏目，定位高端，调性上把握文化品位，选题多采用中产阶级的人物为主角，表现其特定的某一类生活方式。</a:t>
            </a:r>
            <a:endParaRPr kumimoji="0" lang="en-US" altLang="zh-CN"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44B549"/>
                </a:solidFill>
                <a:effectLst/>
                <a:uLnTx/>
                <a:uFillTx/>
              </a:rPr>
              <a:t>搜索“一条”相关视频观看，并思考“一条”可以获得大量用户关注的原因是什么？</a:t>
            </a:r>
            <a:endParaRPr kumimoji="0" lang="zh-CN" altLang="en-US" sz="1800" b="1" i="0" u="none" strike="noStrike" kern="0" cap="none" spc="0" normalizeH="0" baseline="0" noProof="0" dirty="0">
              <a:ln>
                <a:noFill/>
              </a:ln>
              <a:solidFill>
                <a:srgbClr val="44B549"/>
              </a:solidFill>
              <a:effectLst/>
              <a:uLnTx/>
              <a:uFillTx/>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34010" y="656590"/>
            <a:ext cx="11019790" cy="5520690"/>
          </a:xfrm>
        </p:spPr>
        <p:txBody>
          <a:bodyPr/>
          <a:lstStyle/>
          <a:p>
            <a:r>
              <a:rPr lang="zh-CN" altLang="zh-CN" dirty="0"/>
              <a:t>体现转发者的境界和品味</a:t>
            </a:r>
            <a:endParaRPr lang="zh-CN" altLang="en-US" dirty="0"/>
          </a:p>
        </p:txBody>
      </p:sp>
      <p:sp>
        <p:nvSpPr>
          <p:cNvPr id="3" name="矩形 2"/>
          <p:cNvSpPr/>
          <p:nvPr/>
        </p:nvSpPr>
        <p:spPr>
          <a:xfrm>
            <a:off x="1127125" y="1506615"/>
            <a:ext cx="9937750" cy="4247317"/>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lumMod val="65000"/>
                    <a:lumOff val="35000"/>
                  </a:schemeClr>
                </a:solidFill>
                <a:effectLst/>
                <a:uLnTx/>
                <a:uFillTx/>
              </a:rPr>
              <a:t>因为人们在社交媒体上，总是把自己构建为自己希望成为的人，每一个转发都是让我们接近自己所期望的那个形象。</a:t>
            </a:r>
            <a:endParaRPr kumimoji="0" lang="en-US" altLang="zh-CN" sz="1800" b="0" i="0" u="none" strike="noStrike" kern="0" cap="none" spc="0" normalizeH="0" baseline="0" noProof="0" dirty="0">
              <a:ln>
                <a:noFill/>
              </a:ln>
              <a:solidFill>
                <a:schemeClr val="tx1">
                  <a:lumMod val="65000"/>
                  <a:lumOff val="35000"/>
                </a:schemeClr>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65000"/>
                  <a:lumOff val="35000"/>
                </a:schemeClr>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lumMod val="65000"/>
                    <a:lumOff val="35000"/>
                  </a:schemeClr>
                </a:solidFill>
                <a:effectLst/>
                <a:uLnTx/>
                <a:uFillTx/>
              </a:rPr>
              <a:t>所以，转发与评论、点赞、收藏是有本质不同的，其核心是可以帮助我们进行“形象补充”，用所转发的东西向外界展示自己的兴趣爱好、价值观、世界观或者借助所转发的内容表达自己的观点、立场和态度。</a:t>
            </a:r>
            <a:endParaRPr kumimoji="0" lang="en-US" altLang="zh-CN" sz="1800" b="0" i="0" u="none" strike="noStrike" kern="0" cap="none" spc="0" normalizeH="0" baseline="0" noProof="0" dirty="0">
              <a:ln>
                <a:noFill/>
              </a:ln>
              <a:solidFill>
                <a:schemeClr val="tx1">
                  <a:lumMod val="65000"/>
                  <a:lumOff val="35000"/>
                </a:schemeClr>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65000"/>
                  <a:lumOff val="35000"/>
                </a:schemeClr>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tx1">
                    <a:lumMod val="65000"/>
                    <a:lumOff val="35000"/>
                  </a:schemeClr>
                </a:solidFill>
                <a:effectLst/>
                <a:uLnTx/>
                <a:uFillTx/>
              </a:rPr>
              <a:t>很多在朋友圈中形成刷屏现象的文章，经常就是说出了自己一直以来想要说的东西。所以在写文章的时候，要尝试换在用户的角度想想：如果我是用户，我为什么要转发？这篇内容可以帮助用户表达什么？</a:t>
            </a:r>
            <a:endParaRPr kumimoji="0" lang="zh-CN" altLang="en-US" sz="1800" b="0" i="0" u="none" strike="noStrike" kern="0" cap="none" spc="0" normalizeH="0" baseline="0" noProof="0" dirty="0">
              <a:ln>
                <a:noFill/>
              </a:ln>
              <a:solidFill>
                <a:schemeClr val="tx1">
                  <a:lumMod val="65000"/>
                  <a:lumOff val="35000"/>
                </a:schemeClr>
              </a:solidFill>
              <a:effectLst/>
              <a:uLnTx/>
              <a:uFillTx/>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70116" y="2465466"/>
            <a:ext cx="1224783" cy="694004"/>
            <a:chOff x="6673348" y="3429000"/>
            <a:chExt cx="1465026" cy="830134"/>
          </a:xfrm>
        </p:grpSpPr>
        <p:sp>
          <p:nvSpPr>
            <p:cNvPr id="9" name="椭圆 8"/>
            <p:cNvSpPr/>
            <p:nvPr/>
          </p:nvSpPr>
          <p:spPr>
            <a:xfrm>
              <a:off x="6812783" y="3429000"/>
              <a:ext cx="640582" cy="640582"/>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grpSp>
          <p:nvGrpSpPr>
            <p:cNvPr id="14" name="组合 13"/>
            <p:cNvGrpSpPr/>
            <p:nvPr/>
          </p:nvGrpSpPr>
          <p:grpSpPr>
            <a:xfrm rot="19195328">
              <a:off x="6673348" y="3806959"/>
              <a:ext cx="1465026" cy="452175"/>
              <a:chOff x="8634027" y="3819204"/>
              <a:chExt cx="1465026" cy="452175"/>
            </a:xfrm>
          </p:grpSpPr>
          <p:sp>
            <p:nvSpPr>
              <p:cNvPr id="11" name="矩形 10"/>
              <p:cNvSpPr/>
              <p:nvPr/>
            </p:nvSpPr>
            <p:spPr>
              <a:xfrm>
                <a:off x="8634027" y="3819204"/>
                <a:ext cx="1426864" cy="452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cxnSp>
            <p:nvCxnSpPr>
              <p:cNvPr id="13" name="直接连接符 12"/>
              <p:cNvCxnSpPr/>
              <p:nvPr/>
            </p:nvCxnSpPr>
            <p:spPr>
              <a:xfrm>
                <a:off x="8672187" y="3851791"/>
                <a:ext cx="142686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6907739" y="3474770"/>
              <a:ext cx="393275" cy="4785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rPr>
                <a:t>3</a:t>
              </a:r>
              <a:endParaRPr kumimoji="0" lang="zh-CN" altLang="en-US"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endParaRPr>
            </a:p>
          </p:txBody>
        </p:sp>
      </p:grpSp>
      <p:sp>
        <p:nvSpPr>
          <p:cNvPr id="2" name="文本框 1"/>
          <p:cNvSpPr txBox="1"/>
          <p:nvPr/>
        </p:nvSpPr>
        <p:spPr>
          <a:xfrm>
            <a:off x="1268204" y="2844225"/>
            <a:ext cx="838546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rPr>
              <a:t>如何无缝嵌入链接提高阅读量？</a:t>
            </a:r>
            <a:endParaRPr kumimoji="0" lang="zh-CN" altLang="en-US" sz="3200" b="0" i="0" u="none" strike="noStrike" kern="120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19735" y="368300"/>
            <a:ext cx="10934065" cy="5808980"/>
          </a:xfrm>
        </p:spPr>
        <p:txBody>
          <a:bodyPr/>
          <a:lstStyle/>
          <a:p>
            <a:r>
              <a:rPr lang="zh-CN" altLang="en-US" dirty="0"/>
              <a:t>超链接植入作用</a:t>
            </a:r>
            <a:endParaRPr lang="zh-CN" altLang="en-US" dirty="0"/>
          </a:p>
        </p:txBody>
      </p:sp>
      <p:cxnSp>
        <p:nvCxnSpPr>
          <p:cNvPr id="4" name="直接连接符 3"/>
          <p:cNvCxnSpPr/>
          <p:nvPr/>
        </p:nvCxnSpPr>
        <p:spPr>
          <a:xfrm>
            <a:off x="5507422" y="3705731"/>
            <a:ext cx="1076718" cy="0"/>
          </a:xfrm>
          <a:prstGeom prst="line">
            <a:avLst/>
          </a:prstGeom>
          <a:ln w="38100">
            <a:solidFill>
              <a:srgbClr val="44B54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6637980" y="2874734"/>
            <a:ext cx="3657107" cy="1661993"/>
          </a:xfrm>
          <a:prstGeom prst="rect">
            <a:avLst/>
          </a:prstGeom>
          <a:ln w="25400">
            <a:solidFill>
              <a:srgbClr val="44B549"/>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44B549"/>
                </a:solidFill>
                <a:effectLst/>
                <a:uLnTx/>
                <a:uFillTx/>
                <a:latin typeface="+mn-ea"/>
              </a:rPr>
              <a:t>补充说明作用</a:t>
            </a:r>
            <a:endParaRPr kumimoji="0" lang="en-US" altLang="zh-CN" sz="1800" b="1" i="0" u="none" strike="noStrike" kern="0" cap="none" spc="0" normalizeH="0" baseline="0" noProof="0" dirty="0">
              <a:ln>
                <a:noFill/>
              </a:ln>
              <a:solidFill>
                <a:srgbClr val="44B549"/>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zh-CN" sz="1800" b="0" i="0" u="none" strike="noStrike" kern="0" cap="none" spc="0" normalizeH="0" baseline="0" noProof="0" dirty="0">
                <a:ln>
                  <a:noFill/>
                </a:ln>
                <a:solidFill>
                  <a:srgbClr val="7F7F7F"/>
                </a:solidFill>
                <a:effectLst/>
                <a:uLnTx/>
                <a:uFillTx/>
              </a:rPr>
              <a:t>对当前文章提出的某一个概念或者观点，往期文章有详细解释，引导读者对本期内容更好的阅读理解</a:t>
            </a:r>
            <a:endParaRPr kumimoji="0" lang="en-US" altLang="zh-CN" sz="1800" b="0" i="0" u="none" strike="noStrike" kern="0" cap="none" spc="0" normalizeH="0" baseline="0" noProof="0" dirty="0">
              <a:ln>
                <a:noFill/>
              </a:ln>
              <a:solidFill>
                <a:srgbClr val="7F7F7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dirty="0">
              <a:ln>
                <a:noFill/>
              </a:ln>
              <a:solidFill>
                <a:srgbClr val="7F7F7F"/>
              </a:solidFill>
              <a:effectLst/>
              <a:uLnTx/>
              <a:uFillTx/>
              <a:latin typeface="+mn-ea"/>
            </a:endParaRPr>
          </a:p>
        </p:txBody>
      </p:sp>
      <p:pic>
        <p:nvPicPr>
          <p:cNvPr id="6" name="图片 5" descr="C:\Users\San\AppData\Local\Temp\WeChat Files\688838957289257053.jpg"/>
          <p:cNvPicPr/>
          <p:nvPr/>
        </p:nvPicPr>
        <p:blipFill>
          <a:blip r:embed="rId1" cstate="email">
            <a:extLst>
              <a:ext uri="{28A0092B-C50C-407E-A947-70E740481C1C}">
                <a14:useLocalDpi xmlns:a14="http://schemas.microsoft.com/office/drawing/2010/main" val="0"/>
              </a:ext>
            </a:extLst>
          </a:blip>
          <a:srcRect/>
          <a:stretch>
            <a:fillRect/>
          </a:stretch>
        </p:blipFill>
        <p:spPr bwMode="auto">
          <a:xfrm>
            <a:off x="2494470" y="1070351"/>
            <a:ext cx="2959112" cy="5262825"/>
          </a:xfrm>
          <a:prstGeom prst="rect">
            <a:avLst/>
          </a:prstGeom>
          <a:noFill/>
          <a:ln>
            <a:solidFill>
              <a:schemeClr val="tx1"/>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超链接植入作用</a:t>
            </a:r>
            <a:endParaRPr lang="zh-CN" altLang="en-US" dirty="0"/>
          </a:p>
        </p:txBody>
      </p:sp>
      <p:cxnSp>
        <p:nvCxnSpPr>
          <p:cNvPr id="4" name="直接连接符 3"/>
          <p:cNvCxnSpPr/>
          <p:nvPr/>
        </p:nvCxnSpPr>
        <p:spPr>
          <a:xfrm>
            <a:off x="6663624" y="3826044"/>
            <a:ext cx="1076718" cy="0"/>
          </a:xfrm>
          <a:prstGeom prst="line">
            <a:avLst/>
          </a:prstGeom>
          <a:ln w="38100">
            <a:solidFill>
              <a:srgbClr val="44B54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7764403" y="2886739"/>
            <a:ext cx="3657107" cy="1938992"/>
          </a:xfrm>
          <a:prstGeom prst="rect">
            <a:avLst/>
          </a:prstGeom>
          <a:ln w="25400">
            <a:solidFill>
              <a:srgbClr val="44B549"/>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44B549"/>
                </a:solidFill>
                <a:effectLst/>
                <a:uLnTx/>
                <a:uFillTx/>
                <a:latin typeface="+mn-ea"/>
              </a:rPr>
              <a:t>系列化阅读</a:t>
            </a:r>
            <a:endParaRPr kumimoji="0" lang="en-US" altLang="zh-CN" sz="1800" b="1" i="0" u="none" strike="noStrike" kern="0" cap="none" spc="0" normalizeH="0" baseline="0" noProof="0" dirty="0">
              <a:ln>
                <a:noFill/>
              </a:ln>
              <a:solidFill>
                <a:srgbClr val="44B549"/>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solidFill>
                <a:effectLst/>
                <a:uLnTx/>
                <a:uFillTx/>
              </a:rPr>
              <a:t>有的公众号区分出不同的栏目文章又或者是推送系列性质的文章，那就可以在文中插入往期同一系列文章吸引读者进行点击阅读。</a:t>
            </a:r>
            <a:endParaRPr kumimoji="0" lang="en-US" altLang="zh-CN" sz="1800" b="0" i="0" u="none" strike="noStrike" kern="0" cap="none" spc="0" normalizeH="0" baseline="0" noProof="0" dirty="0">
              <a:ln>
                <a:noFill/>
              </a:ln>
              <a:solidFill>
                <a:srgbClr val="7F7F7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dirty="0">
              <a:ln>
                <a:noFill/>
              </a:ln>
              <a:solidFill>
                <a:srgbClr val="7F7F7F"/>
              </a:solidFill>
              <a:effectLst/>
              <a:uLnTx/>
              <a:uFillTx/>
              <a:latin typeface="+mn-ea"/>
            </a:endParaRPr>
          </a:p>
        </p:txBody>
      </p:sp>
      <p:pic>
        <p:nvPicPr>
          <p:cNvPr id="7" name="图片 6" descr="C:\Users\San\AppData\Local\Temp\WeChat Files\434320809924864504.jpg"/>
          <p:cNvPicPr/>
          <p:nvPr/>
        </p:nvPicPr>
        <p:blipFill>
          <a:blip r:embed="rId1" cstate="email">
            <a:extLst>
              <a:ext uri="{28A0092B-C50C-407E-A947-70E740481C1C}">
                <a14:useLocalDpi xmlns:a14="http://schemas.microsoft.com/office/drawing/2010/main" val="0"/>
              </a:ext>
            </a:extLst>
          </a:blip>
          <a:srcRect/>
          <a:stretch>
            <a:fillRect/>
          </a:stretch>
        </p:blipFill>
        <p:spPr bwMode="auto">
          <a:xfrm>
            <a:off x="585131" y="1214729"/>
            <a:ext cx="2940122" cy="5234888"/>
          </a:xfrm>
          <a:prstGeom prst="rect">
            <a:avLst/>
          </a:prstGeom>
          <a:noFill/>
          <a:ln>
            <a:solidFill>
              <a:schemeClr val="tx1"/>
            </a:solidFill>
          </a:ln>
        </p:spPr>
      </p:pic>
      <p:pic>
        <p:nvPicPr>
          <p:cNvPr id="8" name="图片 7" descr="C:\Users\San\AppData\Local\Temp\WeChat Files\800570305167731880.jp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86665" y="1214729"/>
            <a:ext cx="2940865" cy="5234888"/>
          </a:xfrm>
          <a:prstGeom prst="rect">
            <a:avLst/>
          </a:prstGeom>
          <a:noFill/>
          <a:ln>
            <a:solidFill>
              <a:schemeClr val="tx1"/>
            </a:solid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超链接植入作用</a:t>
            </a:r>
            <a:endParaRPr lang="zh-CN" altLang="en-US" dirty="0"/>
          </a:p>
        </p:txBody>
      </p:sp>
      <p:cxnSp>
        <p:nvCxnSpPr>
          <p:cNvPr id="4" name="直接连接符 3"/>
          <p:cNvCxnSpPr/>
          <p:nvPr/>
        </p:nvCxnSpPr>
        <p:spPr>
          <a:xfrm>
            <a:off x="6663624" y="3826044"/>
            <a:ext cx="1076718" cy="0"/>
          </a:xfrm>
          <a:prstGeom prst="line">
            <a:avLst/>
          </a:prstGeom>
          <a:ln w="38100">
            <a:solidFill>
              <a:srgbClr val="44B54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7776435" y="2718048"/>
            <a:ext cx="3657107" cy="2215991"/>
          </a:xfrm>
          <a:prstGeom prst="rect">
            <a:avLst/>
          </a:prstGeom>
          <a:ln w="25400">
            <a:solidFill>
              <a:srgbClr val="44B549"/>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44B549"/>
                </a:solidFill>
                <a:effectLst/>
                <a:uLnTx/>
                <a:uFillTx/>
                <a:latin typeface="+mn-ea"/>
              </a:rPr>
              <a:t>满足性阅读</a:t>
            </a:r>
            <a:endParaRPr kumimoji="0" lang="en-US" altLang="zh-CN" sz="1800" b="1" i="0" u="none" strike="noStrike" kern="0" cap="none" spc="0" normalizeH="0" baseline="0" noProof="0" dirty="0">
              <a:ln>
                <a:noFill/>
              </a:ln>
              <a:solidFill>
                <a:srgbClr val="44B549"/>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solidFill>
                <a:effectLst/>
                <a:uLnTx/>
                <a:uFillTx/>
              </a:rPr>
              <a:t>满足性阅读是针对当前推送的文章读者十分的感兴趣，就把往期优质文章再推荐一次。读者因为对当前文章的认同而愿意尝试点击更多好文章查看。</a:t>
            </a:r>
            <a:endParaRPr kumimoji="0" lang="en-US" altLang="zh-CN" sz="1800" b="0" i="0" u="none" strike="noStrike" kern="0" cap="none" spc="0" normalizeH="0" baseline="0" noProof="0" dirty="0">
              <a:ln>
                <a:noFill/>
              </a:ln>
              <a:solidFill>
                <a:srgbClr val="7F7F7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dirty="0">
              <a:ln>
                <a:noFill/>
              </a:ln>
              <a:solidFill>
                <a:srgbClr val="7F7F7F"/>
              </a:solidFill>
              <a:effectLst/>
              <a:uLnTx/>
              <a:uFillTx/>
              <a:latin typeface="+mn-ea"/>
            </a:endParaRPr>
          </a:p>
        </p:txBody>
      </p:sp>
      <p:pic>
        <p:nvPicPr>
          <p:cNvPr id="9" name="图片 8" descr="C:\Users\San\AppData\Local\Temp\WeChat Files\228644112907386918.jpg"/>
          <p:cNvPicPr/>
          <p:nvPr/>
        </p:nvPicPr>
        <p:blipFill>
          <a:blip r:embed="rId1" cstate="email">
            <a:extLst>
              <a:ext uri="{28A0092B-C50C-407E-A947-70E740481C1C}">
                <a14:useLocalDpi xmlns:a14="http://schemas.microsoft.com/office/drawing/2010/main" val="0"/>
              </a:ext>
            </a:extLst>
          </a:blip>
          <a:srcRect/>
          <a:stretch>
            <a:fillRect/>
          </a:stretch>
        </p:blipFill>
        <p:spPr bwMode="auto">
          <a:xfrm>
            <a:off x="670303" y="1214729"/>
            <a:ext cx="2940905" cy="5234888"/>
          </a:xfrm>
          <a:prstGeom prst="rect">
            <a:avLst/>
          </a:prstGeom>
          <a:noFill/>
          <a:ln>
            <a:solidFill>
              <a:schemeClr val="tx1"/>
            </a:solidFill>
          </a:ln>
        </p:spPr>
      </p:pic>
      <p:pic>
        <p:nvPicPr>
          <p:cNvPr id="10" name="图片 9" descr="C:\Users\San\AppData\Local\Temp\WeChat Files\614057992100821879.jp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74633" y="1214729"/>
            <a:ext cx="2952898" cy="5234888"/>
          </a:xfrm>
          <a:prstGeom prst="rect">
            <a:avLst/>
          </a:prstGeom>
          <a:noFill/>
          <a:ln>
            <a:solidFill>
              <a:schemeClr val="tx1"/>
            </a:solid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超链接植入作用</a:t>
            </a:r>
            <a:endParaRPr lang="zh-CN" altLang="en-US" dirty="0"/>
          </a:p>
        </p:txBody>
      </p:sp>
      <p:cxnSp>
        <p:nvCxnSpPr>
          <p:cNvPr id="4" name="直接连接符 3"/>
          <p:cNvCxnSpPr/>
          <p:nvPr/>
        </p:nvCxnSpPr>
        <p:spPr>
          <a:xfrm>
            <a:off x="6663624" y="3826044"/>
            <a:ext cx="1076718" cy="0"/>
          </a:xfrm>
          <a:prstGeom prst="line">
            <a:avLst/>
          </a:prstGeom>
          <a:ln w="38100">
            <a:solidFill>
              <a:srgbClr val="44B54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7776435" y="2718048"/>
            <a:ext cx="3657107" cy="2215991"/>
          </a:xfrm>
          <a:prstGeom prst="rect">
            <a:avLst/>
          </a:prstGeom>
          <a:ln w="25400">
            <a:solidFill>
              <a:srgbClr val="44B549"/>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44B549"/>
                </a:solidFill>
                <a:effectLst/>
                <a:uLnTx/>
                <a:uFillTx/>
                <a:latin typeface="+mn-ea"/>
              </a:rPr>
              <a:t>查询功能性引导</a:t>
            </a:r>
            <a:endParaRPr kumimoji="0" lang="en-US" altLang="zh-CN" sz="1800" b="1" i="0" u="none" strike="noStrike" kern="0" cap="none" spc="0" normalizeH="0" baseline="0" noProof="0" dirty="0">
              <a:ln>
                <a:noFill/>
              </a:ln>
              <a:solidFill>
                <a:srgbClr val="44B549"/>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solidFill>
                <a:effectLst/>
                <a:uLnTx/>
                <a:uFillTx/>
              </a:rPr>
              <a:t>查询类链接一般不是放在推送文章里，而是放在推荐或者目录性质的查询文中。利用超链接点击直达的功能，将优质文章挑选出植入文中，用户根据自己的需要点击阅读。</a:t>
            </a:r>
            <a:endParaRPr kumimoji="0" lang="en-US" altLang="zh-CN" sz="1800" b="0" i="0" u="none" strike="noStrike" kern="0" cap="none" spc="0" normalizeH="0" baseline="0" noProof="0" dirty="0">
              <a:ln>
                <a:noFill/>
              </a:ln>
              <a:solidFill>
                <a:srgbClr val="7F7F7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dirty="0">
              <a:ln>
                <a:noFill/>
              </a:ln>
              <a:solidFill>
                <a:srgbClr val="7F7F7F"/>
              </a:solidFill>
              <a:effectLst/>
              <a:uLnTx/>
              <a:uFillTx/>
              <a:latin typeface="+mn-ea"/>
            </a:endParaRPr>
          </a:p>
        </p:txBody>
      </p:sp>
      <p:pic>
        <p:nvPicPr>
          <p:cNvPr id="7" name="图片 6" descr="C:\Users\San\AppData\Local\Temp\WeChat Files\438727124674143116.jpg"/>
          <p:cNvPicPr/>
          <p:nvPr/>
        </p:nvPicPr>
        <p:blipFill>
          <a:blip r:embed="rId1" cstate="email">
            <a:extLst>
              <a:ext uri="{28A0092B-C50C-407E-A947-70E740481C1C}">
                <a14:useLocalDpi xmlns:a14="http://schemas.microsoft.com/office/drawing/2010/main" val="0"/>
              </a:ext>
            </a:extLst>
          </a:blip>
          <a:srcRect/>
          <a:stretch>
            <a:fillRect/>
          </a:stretch>
        </p:blipFill>
        <p:spPr bwMode="auto">
          <a:xfrm>
            <a:off x="670303" y="1214729"/>
            <a:ext cx="2942409" cy="5234888"/>
          </a:xfrm>
          <a:prstGeom prst="rect">
            <a:avLst/>
          </a:prstGeom>
          <a:noFill/>
          <a:ln>
            <a:solidFill>
              <a:schemeClr val="tx1"/>
            </a:solidFill>
          </a:ln>
        </p:spPr>
      </p:pic>
      <p:pic>
        <p:nvPicPr>
          <p:cNvPr id="11" name="图片 10" descr="C:\Users\San\AppData\Local\Temp\WeChat Files\202441931357142523.jp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71155" y="1214729"/>
            <a:ext cx="2939917" cy="5234888"/>
          </a:xfrm>
          <a:prstGeom prst="rect">
            <a:avLst/>
          </a:prstGeom>
          <a:noFill/>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86955" y="2355574"/>
            <a:ext cx="8418091" cy="1930400"/>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endParaRPr kumimoji="0" lang="en-US" altLang="zh-CN" sz="2000" b="1" i="0" u="none" strike="noStrike" kern="0" cap="none" spc="0" normalizeH="0" baseline="0" noProof="0" dirty="0">
              <a:ln>
                <a:noFill/>
              </a:ln>
              <a:solidFill>
                <a:srgbClr val="44B549"/>
              </a:solidFill>
              <a:effectLst/>
              <a:uLnTx/>
              <a:uFillTx/>
            </a:endParaRPr>
          </a:p>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4B549"/>
                </a:solidFill>
                <a:effectLst/>
                <a:uLnTx/>
                <a:uFillTx/>
              </a:rPr>
              <a:t>借鉴为个人微信号增加好友的技巧，</a:t>
            </a:r>
            <a:endParaRPr kumimoji="0" lang="en-US" altLang="zh-CN" sz="2400" b="1" i="0" u="none" strike="noStrike" kern="0" cap="none" spc="0" normalizeH="0" baseline="0" noProof="0" dirty="0">
              <a:ln>
                <a:noFill/>
              </a:ln>
              <a:solidFill>
                <a:srgbClr val="44B549"/>
              </a:solidFill>
              <a:effectLst/>
              <a:uLnTx/>
              <a:uFillTx/>
            </a:endParaRPr>
          </a:p>
          <a:p>
            <a:pPr marL="0" marR="0" lvl="0" indent="0" algn="ctr" defTabSz="914400" eaLnBrk="1" fontAlgn="auto" latinLnBrk="0" hangingPunct="1">
              <a:lnSpc>
                <a:spcPct val="130000"/>
              </a:lnSpc>
              <a:spcBef>
                <a:spcPts val="0"/>
              </a:spcBef>
              <a:spcAft>
                <a:spcPts val="0"/>
              </a:spcAft>
              <a:buClrTx/>
              <a:buSzTx/>
              <a:buFontTx/>
              <a:buNone/>
              <a:defRPr/>
            </a:pPr>
            <a:endParaRPr kumimoji="0" lang="en-US" altLang="zh-CN" sz="2400" b="1" i="0" u="none" strike="noStrike" kern="0" cap="none" spc="0" normalizeH="0" baseline="0" noProof="0" dirty="0">
              <a:ln>
                <a:noFill/>
              </a:ln>
              <a:solidFill>
                <a:srgbClr val="44B549"/>
              </a:solidFill>
              <a:effectLst/>
              <a:uLnTx/>
              <a:uFillTx/>
            </a:endParaRPr>
          </a:p>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4B549"/>
                </a:solidFill>
                <a:effectLst/>
                <a:uLnTx/>
                <a:uFillTx/>
              </a:rPr>
              <a:t>你能想到几个为公众号增加粉丝的方法？</a:t>
            </a:r>
            <a:endParaRPr kumimoji="0" lang="zh-CN" altLang="en-US" sz="2400" b="0" i="0" u="none" strike="noStrike" kern="0" cap="none" spc="0" normalizeH="0" baseline="0" noProof="0" dirty="0">
              <a:ln>
                <a:noFill/>
              </a:ln>
              <a:solidFill>
                <a:sysClr val="windowText" lastClr="000000"/>
              </a:solidFill>
              <a:effectLst/>
              <a:uLnTx/>
              <a:uFillTx/>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70116" y="2465466"/>
            <a:ext cx="1224783" cy="694004"/>
            <a:chOff x="6673348" y="3429000"/>
            <a:chExt cx="1465026" cy="830134"/>
          </a:xfrm>
        </p:grpSpPr>
        <p:sp>
          <p:nvSpPr>
            <p:cNvPr id="9" name="椭圆 8"/>
            <p:cNvSpPr/>
            <p:nvPr/>
          </p:nvSpPr>
          <p:spPr>
            <a:xfrm>
              <a:off x="6812783" y="3429000"/>
              <a:ext cx="640582" cy="640582"/>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grpSp>
          <p:nvGrpSpPr>
            <p:cNvPr id="14" name="组合 13"/>
            <p:cNvGrpSpPr/>
            <p:nvPr/>
          </p:nvGrpSpPr>
          <p:grpSpPr>
            <a:xfrm rot="19195328">
              <a:off x="6673348" y="3806959"/>
              <a:ext cx="1465026" cy="452175"/>
              <a:chOff x="8634027" y="3819204"/>
              <a:chExt cx="1465026" cy="452175"/>
            </a:xfrm>
          </p:grpSpPr>
          <p:sp>
            <p:nvSpPr>
              <p:cNvPr id="11" name="矩形 10"/>
              <p:cNvSpPr/>
              <p:nvPr/>
            </p:nvSpPr>
            <p:spPr>
              <a:xfrm>
                <a:off x="8634027" y="3819204"/>
                <a:ext cx="1426864" cy="452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cxnSp>
            <p:nvCxnSpPr>
              <p:cNvPr id="13" name="直接连接符 12"/>
              <p:cNvCxnSpPr/>
              <p:nvPr/>
            </p:nvCxnSpPr>
            <p:spPr>
              <a:xfrm>
                <a:off x="8672187" y="3851791"/>
                <a:ext cx="142686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6907739" y="3474770"/>
              <a:ext cx="393275" cy="4785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rPr>
                <a:t>4</a:t>
              </a:r>
              <a:endParaRPr kumimoji="0" lang="zh-CN" altLang="en-US"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endParaRPr>
            </a:p>
          </p:txBody>
        </p:sp>
      </p:grpSp>
      <p:sp>
        <p:nvSpPr>
          <p:cNvPr id="2" name="文本框 1"/>
          <p:cNvSpPr txBox="1"/>
          <p:nvPr/>
        </p:nvSpPr>
        <p:spPr>
          <a:xfrm>
            <a:off x="1268204" y="2844225"/>
            <a:ext cx="838546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rPr>
              <a:t>如何通过朋友圈矩阵提升阅读量？</a:t>
            </a:r>
            <a:endParaRPr kumimoji="0" lang="zh-CN" altLang="en-US" sz="3200" b="0" i="0" u="none" strike="noStrike" kern="120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43005" y="2006989"/>
            <a:ext cx="8832965" cy="3970318"/>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4B549"/>
                </a:solidFill>
                <a:effectLst/>
                <a:uLnTx/>
                <a:uFillTx/>
              </a:rPr>
              <a:t>一般在你打开微信后，你的一般阅读顺序是怎样的？</a:t>
            </a:r>
            <a:endParaRPr kumimoji="0" lang="en-US" altLang="zh-CN" sz="2400" b="1" i="0" u="none" strike="noStrike" kern="0" cap="none" spc="0" normalizeH="0" baseline="0" noProof="0" dirty="0">
              <a:ln>
                <a:noFill/>
              </a:ln>
              <a:solidFill>
                <a:srgbClr val="44B549"/>
              </a:solidFill>
              <a:effectLst/>
              <a:uLnTx/>
              <a:uFillTx/>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4B549"/>
                </a:solidFill>
                <a:effectLst/>
                <a:uLnTx/>
                <a:uFillTx/>
              </a:rPr>
              <a:t>请排序：</a:t>
            </a:r>
            <a:endParaRPr kumimoji="0" lang="en-US" altLang="zh-CN" sz="16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b="0" i="0" u="none" strike="noStrike" kern="0" cap="none" spc="0" normalizeH="0" baseline="0" noProof="0" dirty="0">
                <a:ln>
                  <a:noFill/>
                </a:ln>
                <a:solidFill>
                  <a:sysClr val="windowText" lastClr="000000"/>
                </a:solidFill>
                <a:effectLst/>
                <a:uLnTx/>
                <a:uFillTx/>
              </a:rPr>
              <a:t>A.</a:t>
            </a:r>
            <a:r>
              <a:rPr kumimoji="0" lang="zh-CN" altLang="zh-CN" sz="2400" b="0" i="0" u="none" strike="noStrike" kern="0" cap="none" spc="0" normalizeH="0" baseline="0" noProof="0" dirty="0">
                <a:ln>
                  <a:noFill/>
                </a:ln>
                <a:solidFill>
                  <a:sysClr val="windowText" lastClr="000000"/>
                </a:solidFill>
                <a:effectLst/>
                <a:uLnTx/>
                <a:uFillTx/>
              </a:rPr>
              <a:t>订阅号  </a:t>
            </a:r>
            <a:endParaRPr kumimoji="0" lang="en-US" altLang="zh-CN"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b="0" i="0" u="none" strike="noStrike" kern="0" cap="none" spc="0" normalizeH="0" baseline="0" noProof="0" dirty="0">
                <a:ln>
                  <a:noFill/>
                </a:ln>
                <a:solidFill>
                  <a:sysClr val="windowText" lastClr="000000"/>
                </a:solidFill>
                <a:effectLst/>
                <a:uLnTx/>
                <a:uFillTx/>
              </a:rPr>
              <a:t>B. </a:t>
            </a:r>
            <a:r>
              <a:rPr kumimoji="0" lang="zh-CN" altLang="zh-CN" sz="2400" b="0" i="0" u="none" strike="noStrike" kern="0" cap="none" spc="0" normalizeH="0" baseline="0" noProof="0" dirty="0">
                <a:ln>
                  <a:noFill/>
                </a:ln>
                <a:solidFill>
                  <a:sysClr val="windowText" lastClr="000000"/>
                </a:solidFill>
                <a:effectLst/>
                <a:uLnTx/>
                <a:uFillTx/>
              </a:rPr>
              <a:t>微信群消息</a:t>
            </a:r>
            <a:endParaRPr kumimoji="0" lang="en-US" altLang="zh-CN"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b="0" i="0" u="none" strike="noStrike" kern="0" cap="none" spc="0" normalizeH="0" baseline="0" noProof="0" dirty="0">
                <a:ln>
                  <a:noFill/>
                </a:ln>
                <a:solidFill>
                  <a:sysClr val="windowText" lastClr="000000"/>
                </a:solidFill>
                <a:effectLst/>
                <a:uLnTx/>
                <a:uFillTx/>
              </a:rPr>
              <a:t> C. </a:t>
            </a:r>
            <a:r>
              <a:rPr kumimoji="0" lang="zh-CN" altLang="zh-CN" sz="2400" b="0" i="0" u="none" strike="noStrike" kern="0" cap="none" spc="0" normalizeH="0" baseline="0" noProof="0" dirty="0">
                <a:ln>
                  <a:noFill/>
                </a:ln>
                <a:solidFill>
                  <a:sysClr val="windowText" lastClr="000000"/>
                </a:solidFill>
                <a:effectLst/>
                <a:uLnTx/>
                <a:uFillTx/>
              </a:rPr>
              <a:t>微信好友消息</a:t>
            </a:r>
            <a:endParaRPr kumimoji="0" lang="en-US" altLang="zh-CN"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zh-CN" sz="2400" b="0" i="0" u="none" strike="noStrike" kern="0" cap="none" spc="0" normalizeH="0" baseline="0" noProof="0" dirty="0">
                <a:ln>
                  <a:noFill/>
                </a:ln>
                <a:solidFill>
                  <a:sysClr val="windowText" lastClr="000000"/>
                </a:solidFill>
                <a:effectLst/>
                <a:uLnTx/>
                <a:uFillTx/>
              </a:rPr>
              <a:t> </a:t>
            </a:r>
            <a:r>
              <a:rPr kumimoji="0" lang="en-US" altLang="zh-CN" sz="2400" b="0" i="0" u="none" strike="noStrike" kern="0" cap="none" spc="0" normalizeH="0" baseline="0" noProof="0" dirty="0">
                <a:ln>
                  <a:noFill/>
                </a:ln>
                <a:solidFill>
                  <a:sysClr val="windowText" lastClr="000000"/>
                </a:solidFill>
                <a:effectLst/>
                <a:uLnTx/>
                <a:uFillTx/>
              </a:rPr>
              <a:t>D.</a:t>
            </a:r>
            <a:r>
              <a:rPr kumimoji="0" lang="zh-CN" altLang="zh-CN" sz="2400" b="0" i="0" u="none" strike="noStrike" kern="0" cap="none" spc="0" normalizeH="0" baseline="0" noProof="0" dirty="0">
                <a:ln>
                  <a:noFill/>
                </a:ln>
                <a:solidFill>
                  <a:sysClr val="windowText" lastClr="000000"/>
                </a:solidFill>
                <a:effectLst/>
                <a:uLnTx/>
                <a:uFillTx/>
              </a:rPr>
              <a:t>朋友圈状态 </a:t>
            </a:r>
            <a:endParaRPr kumimoji="0" lang="en-US" altLang="zh-CN"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50000"/>
              </a:lnSpc>
              <a:spcBef>
                <a:spcPts val="0"/>
              </a:spcBef>
              <a:spcAft>
                <a:spcPts val="0"/>
              </a:spcAft>
              <a:buClrTx/>
              <a:buSzTx/>
              <a:buFontTx/>
              <a:buNone/>
              <a:defRPr/>
            </a:pPr>
            <a:r>
              <a:rPr kumimoji="0" lang="en-US" altLang="zh-CN" sz="2400" b="0" i="0" u="none" strike="noStrike" kern="0" cap="none" spc="0" normalizeH="0" baseline="0" noProof="0" dirty="0">
                <a:ln>
                  <a:noFill/>
                </a:ln>
                <a:solidFill>
                  <a:sysClr val="windowText" lastClr="000000"/>
                </a:solidFill>
                <a:effectLst/>
                <a:uLnTx/>
                <a:uFillTx/>
              </a:rPr>
              <a:t> E.</a:t>
            </a:r>
            <a:r>
              <a:rPr kumimoji="0" lang="zh-CN" altLang="zh-CN" sz="2400" b="0" i="0" u="none" strike="noStrike" kern="0" cap="none" spc="0" normalizeH="0" baseline="0" noProof="0" dirty="0">
                <a:ln>
                  <a:noFill/>
                </a:ln>
                <a:solidFill>
                  <a:sysClr val="windowText" lastClr="000000"/>
                </a:solidFill>
                <a:effectLst/>
                <a:uLnTx/>
                <a:uFillTx/>
              </a:rPr>
              <a:t>服务号</a:t>
            </a:r>
            <a:endParaRPr kumimoji="0" lang="zh-CN" altLang="en-US" sz="2400" b="0" i="0" u="none" strike="noStrike" kern="0" cap="none" spc="0" normalizeH="0" baseline="0" noProof="0" dirty="0">
              <a:ln>
                <a:noFill/>
              </a:ln>
              <a:solidFill>
                <a:sysClr val="windowText" lastClr="000000"/>
              </a:solidFill>
              <a:effectLst/>
              <a:uLnTx/>
              <a:uFillTx/>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47015" y="887095"/>
            <a:ext cx="11106785" cy="5290185"/>
          </a:xfrm>
        </p:spPr>
        <p:txBody>
          <a:bodyPr/>
          <a:lstStyle/>
          <a:p>
            <a:r>
              <a:rPr lang="zh-CN" altLang="en-US" dirty="0"/>
              <a:t>转发朋友圈，提升阅读量</a:t>
            </a:r>
            <a:endParaRPr lang="zh-CN" altLang="en-US" dirty="0"/>
          </a:p>
        </p:txBody>
      </p:sp>
      <p:sp>
        <p:nvSpPr>
          <p:cNvPr id="3" name="矩形 2"/>
          <p:cNvSpPr/>
          <p:nvPr/>
        </p:nvSpPr>
        <p:spPr>
          <a:xfrm>
            <a:off x="664845" y="1682115"/>
            <a:ext cx="9721850" cy="4107815"/>
          </a:xfrm>
          <a:prstGeom prst="rect">
            <a:avLst/>
          </a:prstGeom>
        </p:spPr>
        <p:txBody>
          <a:bodyPr wrap="square">
            <a:spAutoFit/>
          </a:bodyPr>
          <a:lstStyle/>
          <a:p>
            <a:pPr marL="285750" marR="0" lvl="0" indent="-285750" algn="just" defTabSz="91440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zh-CN" altLang="en-US" sz="2400" b="1" i="0" u="none" strike="noStrike" kern="0" cap="none" spc="0" normalizeH="0" baseline="0" noProof="0" dirty="0">
                <a:ln>
                  <a:noFill/>
                </a:ln>
                <a:solidFill>
                  <a:srgbClr val="44B549"/>
                </a:solidFill>
                <a:effectLst/>
                <a:uLnTx/>
                <a:uFillTx/>
              </a:rPr>
              <a:t>和外部资源互换</a:t>
            </a:r>
            <a:endParaRPr kumimoji="0" lang="en-US" altLang="zh-CN" sz="2400" b="1" i="0" u="none" strike="noStrike" kern="0" cap="none" spc="0" normalizeH="0" baseline="0" noProof="0" dirty="0">
              <a:ln>
                <a:noFill/>
              </a:ln>
              <a:solidFill>
                <a:srgbClr val="44B549"/>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defRPr/>
            </a:pPr>
            <a:endParaRPr kumimoji="0" lang="en-US" altLang="zh-CN" sz="1800" b="1" i="0" u="none" strike="noStrike" kern="0" cap="none" spc="0" normalizeH="0" baseline="0" noProof="0" dirty="0">
              <a:ln>
                <a:noFill/>
              </a:ln>
              <a:solidFill>
                <a:srgbClr val="44B549"/>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solidFill>
                <a:effectLst/>
                <a:uLnTx/>
                <a:uFillTx/>
              </a:rPr>
              <a:t>所谓的外部资源指的是其他公众号小编、小范围内有知名度并且微信粉丝达到几千人的个人号拥有者。当双方有需求需要转载特定文章曝光的时候，主动帮转朋友圈，达到相互传播的目的。</a:t>
            </a:r>
            <a:endParaRPr kumimoji="0" lang="en-US" altLang="zh-CN" sz="1800" b="0" i="0" u="none" strike="noStrike" kern="0" cap="none" spc="0" normalizeH="0" baseline="0" noProof="0" dirty="0">
              <a:ln>
                <a:noFill/>
              </a:ln>
              <a:solidFill>
                <a:srgbClr val="7F7F7F"/>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defRPr/>
            </a:pPr>
            <a:endParaRPr kumimoji="0" lang="en-US" altLang="zh-CN" sz="1800" b="0" i="0" u="none" strike="noStrike" kern="0" cap="none" spc="0" normalizeH="0" baseline="0" noProof="0" dirty="0">
              <a:ln>
                <a:noFill/>
              </a:ln>
              <a:solidFill>
                <a:srgbClr val="7F7F7F"/>
              </a:solidFill>
              <a:effectLst/>
              <a:uLnTx/>
              <a:uFillTx/>
            </a:endParaRPr>
          </a:p>
          <a:p>
            <a:pPr marL="285750" marR="0" lvl="0" indent="-285750" algn="just" defTabSz="914400" eaLnBrk="1" fontAlgn="auto" latinLnBrk="0" hangingPunct="1">
              <a:lnSpc>
                <a:spcPct val="150000"/>
              </a:lnSpc>
              <a:spcBef>
                <a:spcPts val="0"/>
              </a:spcBef>
              <a:spcAft>
                <a:spcPts val="0"/>
              </a:spcAft>
              <a:buClrTx/>
              <a:buSzTx/>
              <a:buFont typeface="Wingdings" panose="05000000000000000000" pitchFamily="2" charset="2"/>
              <a:buChar char="l"/>
              <a:defRPr/>
            </a:pPr>
            <a:r>
              <a:rPr kumimoji="0" lang="zh-CN" altLang="en-US" sz="2400" b="1" i="0" u="none" strike="noStrike" kern="0" cap="none" spc="0" normalizeH="0" baseline="0" noProof="0" dirty="0">
                <a:ln>
                  <a:noFill/>
                </a:ln>
                <a:solidFill>
                  <a:srgbClr val="44B549"/>
                </a:solidFill>
                <a:effectLst/>
                <a:uLnTx/>
                <a:uFillTx/>
              </a:rPr>
              <a:t>有意识的为个人微信号涨粉</a:t>
            </a:r>
            <a:endParaRPr kumimoji="0" lang="zh-CN" altLang="en-US" sz="2400" b="1" i="0" u="none" strike="noStrike" kern="0" cap="none" spc="0" normalizeH="0" baseline="0" noProof="0" dirty="0">
              <a:ln>
                <a:noFill/>
              </a:ln>
              <a:solidFill>
                <a:srgbClr val="44B549"/>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defRPr/>
            </a:pPr>
            <a:endParaRPr kumimoji="0" lang="en-US" altLang="zh-CN" sz="1800" b="0" i="0" u="none" strike="noStrike" kern="0" cap="none" spc="0" normalizeH="0" baseline="0" noProof="0" dirty="0">
              <a:ln>
                <a:noFill/>
              </a:ln>
              <a:solidFill>
                <a:schemeClr val="tx1">
                  <a:lumMod val="65000"/>
                  <a:lumOff val="35000"/>
                </a:schemeClr>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solidFill>
                <a:effectLst/>
                <a:uLnTx/>
                <a:uFillTx/>
              </a:rPr>
              <a:t>如果在运营公众号的同时，有意识的给内部人员微信个人号增粉，这样建立的内部转发朋友圈矩阵，粉丝覆盖更精准，可造作性更强。</a:t>
            </a:r>
            <a:endParaRPr kumimoji="0" lang="zh-CN" altLang="en-US" sz="1800" b="0" i="0" u="none" strike="noStrike" kern="0" cap="none" spc="0" normalizeH="0" baseline="0" noProof="0" dirty="0">
              <a:ln>
                <a:noFill/>
              </a:ln>
              <a:solidFill>
                <a:srgbClr val="7F7F7F"/>
              </a:solidFill>
              <a:effectLst/>
              <a:uLnTx/>
              <a:uFillTx/>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70116" y="2465466"/>
            <a:ext cx="1224783" cy="694004"/>
            <a:chOff x="6673348" y="3429000"/>
            <a:chExt cx="1465026" cy="830134"/>
          </a:xfrm>
        </p:grpSpPr>
        <p:sp>
          <p:nvSpPr>
            <p:cNvPr id="9" name="椭圆 8"/>
            <p:cNvSpPr/>
            <p:nvPr/>
          </p:nvSpPr>
          <p:spPr>
            <a:xfrm>
              <a:off x="6812783" y="3429000"/>
              <a:ext cx="640582" cy="640582"/>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grpSp>
          <p:nvGrpSpPr>
            <p:cNvPr id="14" name="组合 13"/>
            <p:cNvGrpSpPr/>
            <p:nvPr/>
          </p:nvGrpSpPr>
          <p:grpSpPr>
            <a:xfrm rot="19195328">
              <a:off x="6673348" y="3806959"/>
              <a:ext cx="1465026" cy="452175"/>
              <a:chOff x="8634027" y="3819204"/>
              <a:chExt cx="1465026" cy="452175"/>
            </a:xfrm>
          </p:grpSpPr>
          <p:sp>
            <p:nvSpPr>
              <p:cNvPr id="11" name="矩形 10"/>
              <p:cNvSpPr/>
              <p:nvPr/>
            </p:nvSpPr>
            <p:spPr>
              <a:xfrm>
                <a:off x="8634027" y="3819204"/>
                <a:ext cx="1426864" cy="452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cxnSp>
            <p:nvCxnSpPr>
              <p:cNvPr id="13" name="直接连接符 12"/>
              <p:cNvCxnSpPr/>
              <p:nvPr/>
            </p:nvCxnSpPr>
            <p:spPr>
              <a:xfrm>
                <a:off x="8672187" y="3851791"/>
                <a:ext cx="142686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6907739" y="3474770"/>
              <a:ext cx="393275" cy="4785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rPr>
                <a:t>5</a:t>
              </a:r>
              <a:endParaRPr kumimoji="0" lang="zh-CN" altLang="en-US"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endParaRPr>
            </a:p>
          </p:txBody>
        </p:sp>
      </p:grpSp>
      <p:sp>
        <p:nvSpPr>
          <p:cNvPr id="2" name="文本框 1"/>
          <p:cNvSpPr txBox="1"/>
          <p:nvPr/>
        </p:nvSpPr>
        <p:spPr>
          <a:xfrm>
            <a:off x="1268204" y="2844225"/>
            <a:ext cx="838546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rPr>
              <a:t>如何通过社群运营提升阅读量？</a:t>
            </a:r>
            <a:endParaRPr kumimoji="0" lang="zh-CN" altLang="en-US" sz="3200" b="0" i="0" u="none" strike="noStrike" kern="120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07060" y="382270"/>
            <a:ext cx="10746740" cy="5795010"/>
          </a:xfrm>
        </p:spPr>
        <p:txBody>
          <a:bodyPr/>
          <a:lstStyle/>
          <a:p>
            <a:r>
              <a:rPr lang="zh-CN" altLang="en-US" dirty="0"/>
              <a:t>在微信群、</a:t>
            </a:r>
            <a:r>
              <a:rPr lang="en-US" altLang="zh-CN" dirty="0"/>
              <a:t>QQ</a:t>
            </a:r>
            <a:r>
              <a:rPr lang="zh-CN" altLang="en-US" dirty="0"/>
              <a:t>群内转发</a:t>
            </a:r>
            <a:endParaRPr lang="zh-CN" altLang="en-US" dirty="0"/>
          </a:p>
        </p:txBody>
      </p:sp>
      <p:cxnSp>
        <p:nvCxnSpPr>
          <p:cNvPr id="4" name="直接连接符 3"/>
          <p:cNvCxnSpPr/>
          <p:nvPr/>
        </p:nvCxnSpPr>
        <p:spPr>
          <a:xfrm>
            <a:off x="5507422" y="3705731"/>
            <a:ext cx="1076718" cy="0"/>
          </a:xfrm>
          <a:prstGeom prst="line">
            <a:avLst/>
          </a:prstGeom>
          <a:ln w="38100">
            <a:solidFill>
              <a:srgbClr val="44B54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6637980" y="2874734"/>
            <a:ext cx="3657107" cy="1661993"/>
          </a:xfrm>
          <a:prstGeom prst="rect">
            <a:avLst/>
          </a:prstGeom>
          <a:ln w="25400">
            <a:solidFill>
              <a:srgbClr val="44B549"/>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44B549"/>
                </a:solidFill>
                <a:effectLst/>
                <a:uLnTx/>
                <a:uFillTx/>
                <a:latin typeface="+mn-ea"/>
              </a:rPr>
              <a:t>增加活跃度转发</a:t>
            </a:r>
            <a:endParaRPr kumimoji="0" lang="en-US" altLang="zh-CN" sz="1800" b="1" i="0" u="none" strike="noStrike" kern="0" cap="none" spc="0" normalizeH="0" baseline="0" noProof="0" dirty="0">
              <a:ln>
                <a:noFill/>
              </a:ln>
              <a:solidFill>
                <a:srgbClr val="44B549"/>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solidFill>
                <a:effectLst/>
                <a:uLnTx/>
                <a:uFillTx/>
              </a:rPr>
              <a:t>为了让群内转发更加的有效，可以通过发红包的形式提高当前的群活跃度，让大家关注到转发的文章</a:t>
            </a:r>
            <a:endParaRPr kumimoji="0" lang="en-US" altLang="zh-CN" sz="1800" b="0" i="0" u="none" strike="noStrike" kern="0" cap="none" spc="0" normalizeH="0" baseline="0" noProof="0" dirty="0">
              <a:ln>
                <a:noFill/>
              </a:ln>
              <a:solidFill>
                <a:srgbClr val="7F7F7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dirty="0">
              <a:ln>
                <a:noFill/>
              </a:ln>
              <a:solidFill>
                <a:srgbClr val="7F7F7F"/>
              </a:solidFill>
              <a:effectLst/>
              <a:uLnTx/>
              <a:uFillTx/>
              <a:latin typeface="+mn-ea"/>
            </a:endParaRPr>
          </a:p>
        </p:txBody>
      </p:sp>
      <p:pic>
        <p:nvPicPr>
          <p:cNvPr id="7" name="图片 6"/>
          <p:cNvPicPr/>
          <p:nvPr/>
        </p:nvPicPr>
        <p:blipFill rotWithShape="1">
          <a:blip r:embed="rId1" cstate="email">
            <a:extLst>
              <a:ext uri="{28A0092B-C50C-407E-A947-70E740481C1C}">
                <a14:useLocalDpi xmlns:a14="http://schemas.microsoft.com/office/drawing/2010/main" val="0"/>
              </a:ext>
            </a:extLst>
          </a:blip>
          <a:srcRect/>
          <a:stretch>
            <a:fillRect/>
          </a:stretch>
        </p:blipFill>
        <p:spPr>
          <a:xfrm>
            <a:off x="1950889" y="1251455"/>
            <a:ext cx="3514725" cy="490855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36270" y="1190625"/>
            <a:ext cx="10717530" cy="4986655"/>
          </a:xfrm>
        </p:spPr>
        <p:txBody>
          <a:bodyPr/>
          <a:lstStyle/>
          <a:p>
            <a:r>
              <a:rPr lang="zh-CN" altLang="en-US" dirty="0"/>
              <a:t>在微信群、</a:t>
            </a:r>
            <a:r>
              <a:rPr lang="en-US" altLang="zh-CN" dirty="0"/>
              <a:t>QQ</a:t>
            </a:r>
            <a:r>
              <a:rPr lang="zh-CN" altLang="en-US" dirty="0"/>
              <a:t>群内转发</a:t>
            </a:r>
            <a:endParaRPr lang="zh-CN" altLang="en-US" dirty="0"/>
          </a:p>
        </p:txBody>
      </p:sp>
      <p:sp>
        <p:nvSpPr>
          <p:cNvPr id="5" name="矩形 4"/>
          <p:cNvSpPr/>
          <p:nvPr/>
        </p:nvSpPr>
        <p:spPr>
          <a:xfrm>
            <a:off x="7949432" y="2597733"/>
            <a:ext cx="3657107" cy="2215991"/>
          </a:xfrm>
          <a:prstGeom prst="rect">
            <a:avLst/>
          </a:prstGeom>
          <a:ln w="25400">
            <a:solidFill>
              <a:srgbClr val="44B549"/>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44B549"/>
                </a:solidFill>
                <a:effectLst/>
                <a:uLnTx/>
                <a:uFillTx/>
                <a:latin typeface="+mn-ea"/>
              </a:rPr>
              <a:t>增加活跃度转发</a:t>
            </a:r>
            <a:endParaRPr kumimoji="0" lang="en-US" altLang="zh-CN" sz="1800" b="1" i="0" u="none" strike="noStrike" kern="0" cap="none" spc="0" normalizeH="0" baseline="0" noProof="0" dirty="0">
              <a:ln>
                <a:noFill/>
              </a:ln>
              <a:solidFill>
                <a:srgbClr val="44B549"/>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zh-CN" sz="1800" b="0" i="0" u="none" strike="noStrike" kern="0" cap="none" spc="0" normalizeH="0" baseline="0" noProof="0" dirty="0">
                <a:ln>
                  <a:noFill/>
                </a:ln>
                <a:solidFill>
                  <a:srgbClr val="7F7F7F"/>
                </a:solidFill>
                <a:effectLst/>
                <a:uLnTx/>
                <a:uFillTx/>
              </a:rPr>
              <a:t>在人数较多，群员之间相互陌生的情况下，单纯的转发不足以刺激群员点击阅读。这时，需要在转发文章前加上一段引导文案，吸引他人的关注</a:t>
            </a:r>
            <a:r>
              <a:rPr kumimoji="0" lang="zh-CN" altLang="en-US" sz="1800" b="0" i="0" u="none" strike="noStrike" kern="0" cap="none" spc="0" normalizeH="0" baseline="0" noProof="0" dirty="0">
                <a:ln>
                  <a:noFill/>
                </a:ln>
                <a:solidFill>
                  <a:srgbClr val="7F7F7F"/>
                </a:solidFill>
                <a:effectLst/>
                <a:uLnTx/>
                <a:uFillTx/>
              </a:rPr>
              <a:t>。</a:t>
            </a:r>
            <a:endParaRPr kumimoji="0" lang="en-US" altLang="zh-CN" sz="1800" b="0" i="0" u="none" strike="noStrike" kern="0" cap="none" spc="0" normalizeH="0" baseline="0" noProof="0" dirty="0">
              <a:ln>
                <a:noFill/>
              </a:ln>
              <a:solidFill>
                <a:srgbClr val="7F7F7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dirty="0">
              <a:ln>
                <a:noFill/>
              </a:ln>
              <a:solidFill>
                <a:srgbClr val="7F7F7F"/>
              </a:solidFill>
              <a:effectLst/>
              <a:uLnTx/>
              <a:uFillTx/>
              <a:latin typeface="+mn-ea"/>
            </a:endParaRPr>
          </a:p>
        </p:txBody>
      </p:sp>
      <p:pic>
        <p:nvPicPr>
          <p:cNvPr id="6" name="图片 5"/>
          <p:cNvPicPr/>
          <p:nvPr/>
        </p:nvPicPr>
        <p:blipFill>
          <a:blip r:embed="rId1" cstate="email"/>
          <a:stretch>
            <a:fillRect/>
          </a:stretch>
        </p:blipFill>
        <p:spPr>
          <a:xfrm>
            <a:off x="535909" y="1964367"/>
            <a:ext cx="6336805" cy="3482725"/>
          </a:xfrm>
          <a:prstGeom prst="rect">
            <a:avLst/>
          </a:prstGeom>
        </p:spPr>
      </p:pic>
      <p:cxnSp>
        <p:nvCxnSpPr>
          <p:cNvPr id="4" name="直接连接符 3"/>
          <p:cNvCxnSpPr/>
          <p:nvPr/>
        </p:nvCxnSpPr>
        <p:spPr>
          <a:xfrm>
            <a:off x="6872714" y="3705730"/>
            <a:ext cx="1076718" cy="0"/>
          </a:xfrm>
          <a:prstGeom prst="line">
            <a:avLst/>
          </a:prstGeom>
          <a:ln w="38100">
            <a:solidFill>
              <a:srgbClr val="44B549"/>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017814" y="2268175"/>
            <a:ext cx="10156372" cy="0"/>
            <a:chOff x="1028699" y="1761988"/>
            <a:chExt cx="10156372" cy="0"/>
          </a:xfrm>
        </p:grpSpPr>
        <p:cxnSp>
          <p:nvCxnSpPr>
            <p:cNvPr id="9" name="直接连接符 8"/>
            <p:cNvCxnSpPr/>
            <p:nvPr/>
          </p:nvCxnSpPr>
          <p:spPr>
            <a:xfrm>
              <a:off x="1028699" y="1761988"/>
              <a:ext cx="37229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462156" y="1761988"/>
              <a:ext cx="372291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0" y="2997301"/>
            <a:ext cx="12191999" cy="829073"/>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3600" b="0" i="0" u="none" strike="noStrike" kern="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rPr>
              <a:t>微信公众号的运营框架</a:t>
            </a:r>
            <a:endParaRPr kumimoji="0" lang="zh-CN" altLang="en-US" sz="3600" b="0" i="0" u="none" strike="noStrike" kern="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5691370" y="1735312"/>
            <a:ext cx="809258" cy="821132"/>
            <a:chOff x="1770128" y="1318331"/>
            <a:chExt cx="1164197" cy="1181279"/>
          </a:xfrm>
        </p:grpSpPr>
        <p:sp>
          <p:nvSpPr>
            <p:cNvPr id="4" name="矩形 3"/>
            <p:cNvSpPr/>
            <p:nvPr/>
          </p:nvSpPr>
          <p:spPr>
            <a:xfrm>
              <a:off x="1770128" y="1318331"/>
              <a:ext cx="781459" cy="78145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
          <p:nvSpPr>
            <p:cNvPr id="5" name="矩形 4"/>
            <p:cNvSpPr/>
            <p:nvPr/>
          </p:nvSpPr>
          <p:spPr>
            <a:xfrm>
              <a:off x="1982449" y="1547734"/>
              <a:ext cx="951876" cy="951876"/>
            </a:xfrm>
            <a:prstGeom prst="rect">
              <a:avLst/>
            </a:prstGeom>
            <a:solidFill>
              <a:srgbClr val="44B5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rPr>
                <a:t>3</a:t>
              </a:r>
              <a:endParaRPr kumimoji="0" lang="en-US" sz="32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14" name="矩形 13"/>
          <p:cNvSpPr/>
          <p:nvPr/>
        </p:nvSpPr>
        <p:spPr>
          <a:xfrm>
            <a:off x="0" y="4473682"/>
            <a:ext cx="12191999" cy="23843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27125" y="2075656"/>
            <a:ext cx="9937750" cy="3693319"/>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Text" lastClr="000000"/>
                </a:solidFill>
                <a:effectLst/>
                <a:uLnTx/>
                <a:uFillTx/>
              </a:rPr>
              <a:t>增加粉丝就是单纯的增加粉丝吗？粉丝关注之后做什么？</a:t>
            </a:r>
            <a:endParaRPr kumimoji="0" lang="zh-CN" altLang="en-US" sz="20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3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Text" lastClr="000000"/>
                </a:solidFill>
                <a:effectLst/>
                <a:uLnTx/>
                <a:uFillTx/>
              </a:rPr>
              <a:t>提升阅读量就是单纯提升阅读量吗？一篇文章阅读量超过</a:t>
            </a:r>
            <a:r>
              <a:rPr kumimoji="0" lang="en-US" altLang="zh-CN" sz="2000" b="0" i="0" u="none" strike="noStrike" kern="0" cap="none" spc="0" normalizeH="0" baseline="0" noProof="0" dirty="0">
                <a:ln>
                  <a:noFill/>
                </a:ln>
                <a:solidFill>
                  <a:sysClr val="windowText" lastClr="000000"/>
                </a:solidFill>
                <a:effectLst/>
                <a:uLnTx/>
                <a:uFillTx/>
              </a:rPr>
              <a:t>10</a:t>
            </a:r>
            <a:r>
              <a:rPr kumimoji="0" lang="zh-CN" altLang="en-US" sz="2000" b="0" i="0" u="none" strike="noStrike" kern="0" cap="none" spc="0" normalizeH="0" baseline="0" noProof="0" dirty="0">
                <a:ln>
                  <a:noFill/>
                </a:ln>
                <a:solidFill>
                  <a:sysClr val="windowText" lastClr="000000"/>
                </a:solidFill>
                <a:effectLst/>
                <a:uLnTx/>
                <a:uFillTx/>
              </a:rPr>
              <a:t>万是为了什么？</a:t>
            </a:r>
            <a:endParaRPr kumimoji="0" lang="zh-CN" altLang="en-US" sz="20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30000"/>
              </a:lnSpc>
              <a:spcBef>
                <a:spcPts val="0"/>
              </a:spcBef>
              <a:spcAft>
                <a:spcPts val="0"/>
              </a:spcAft>
              <a:buClrTx/>
              <a:buSzTx/>
              <a:buFontTx/>
              <a:buNone/>
              <a:defRPr/>
            </a:pPr>
            <a:r>
              <a:rPr kumimoji="0" lang="en-US" altLang="zh-CN" sz="2000" b="0" i="0" u="none" strike="noStrike" kern="0" cap="none" spc="0" normalizeH="0" baseline="0" noProof="0" dirty="0">
                <a:ln>
                  <a:noFill/>
                </a:ln>
                <a:solidFill>
                  <a:sysClr val="windowText" lastClr="000000"/>
                </a:solidFill>
                <a:effectLst/>
                <a:uLnTx/>
                <a:uFillTx/>
              </a:rPr>
              <a:t>……</a:t>
            </a:r>
            <a:endParaRPr kumimoji="0" lang="en-US" altLang="zh-CN" sz="20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3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Text" lastClr="000000"/>
                </a:solidFill>
                <a:effectLst/>
                <a:uLnTx/>
                <a:uFillTx/>
              </a:rPr>
              <a:t>微信运营者遇到这样的困惑，本质上是没有明白微信运营的框架。</a:t>
            </a:r>
            <a:endParaRPr kumimoji="0" lang="zh-CN" altLang="en-US" sz="20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3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Text" lastClr="000000"/>
                </a:solidFill>
                <a:effectLst/>
                <a:uLnTx/>
                <a:uFillTx/>
              </a:rPr>
              <a:t>所谓运营的框架，就是针对一个用户从无到有关注你的整个过程中，针对每一个环节所做的营销措施。</a:t>
            </a:r>
            <a:endParaRPr kumimoji="0" lang="en-US" altLang="zh-CN" sz="2000" b="1" i="0" u="none" strike="noStrike" kern="0" cap="none" spc="0" normalizeH="0" baseline="0" noProof="0" dirty="0">
              <a:ln>
                <a:noFill/>
              </a:ln>
              <a:solidFill>
                <a:srgbClr val="44B549"/>
              </a:solidFill>
              <a:effectLst/>
              <a:uLnTx/>
              <a:uFillTx/>
            </a:endParaRPr>
          </a:p>
          <a:p>
            <a:pPr marL="0" marR="0" lvl="0" indent="0" defTabSz="914400" eaLnBrk="1" fontAlgn="auto" latinLnBrk="0" hangingPunct="1">
              <a:lnSpc>
                <a:spcPct val="130000"/>
              </a:lnSpc>
              <a:spcBef>
                <a:spcPts val="0"/>
              </a:spcBef>
              <a:spcAft>
                <a:spcPts val="0"/>
              </a:spcAft>
              <a:buClrTx/>
              <a:buSzTx/>
              <a:buFontTx/>
              <a:buNone/>
              <a:defRPr/>
            </a:pPr>
            <a:endParaRPr kumimoji="0" lang="en-US" altLang="zh-CN" sz="2000" b="1" i="0" u="none" strike="noStrike" kern="0" cap="none" spc="0" normalizeH="0" baseline="0" noProof="0" dirty="0">
              <a:ln>
                <a:noFill/>
              </a:ln>
              <a:solidFill>
                <a:srgbClr val="44B549"/>
              </a:solidFill>
              <a:effectLst/>
              <a:uLnTx/>
              <a:uFillTx/>
            </a:endParaRPr>
          </a:p>
          <a:p>
            <a:pPr marL="0" marR="0" lvl="0" indent="0" defTabSz="91440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44B549"/>
                </a:solidFill>
                <a:effectLst/>
                <a:uLnTx/>
                <a:uFillTx/>
              </a:rPr>
              <a:t>点开微信，记录自己从无到有关注一个公众号的全部流程，小组内将你们的流程汇总画出一个完整、全面的流程图。</a:t>
            </a:r>
            <a:endParaRPr kumimoji="0" lang="zh-CN" altLang="en-US" sz="2000" b="0" i="0" u="none" strike="noStrike" kern="0" cap="none" spc="0" normalizeH="0" baseline="0" noProof="0" dirty="0">
              <a:ln>
                <a:noFill/>
              </a:ln>
              <a:solidFill>
                <a:sysClr val="windowText" lastClr="000000"/>
              </a:solidFill>
              <a:effectLst/>
              <a:uLnTx/>
              <a:uFillTx/>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50583" y="3268311"/>
            <a:ext cx="1079049" cy="1079049"/>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朋友圈</a:t>
            </a:r>
            <a:endParaRPr kumimoji="0" lang="zh-CN" altLang="en-US" sz="1600" b="1" i="0" u="none" strike="noStrike" kern="0" cap="none" spc="0" normalizeH="0" baseline="0" noProof="0" dirty="0">
              <a:ln>
                <a:noFill/>
              </a:ln>
              <a:solidFill>
                <a:prstClr val="white"/>
              </a:solidFill>
              <a:effectLst/>
              <a:uLnTx/>
              <a:uFillTx/>
            </a:endParaRPr>
          </a:p>
        </p:txBody>
      </p:sp>
      <p:sp>
        <p:nvSpPr>
          <p:cNvPr id="3" name="椭圆 2"/>
          <p:cNvSpPr/>
          <p:nvPr/>
        </p:nvSpPr>
        <p:spPr>
          <a:xfrm>
            <a:off x="2578561" y="3268311"/>
            <a:ext cx="1079049" cy="1079049"/>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文章</a:t>
            </a:r>
            <a:endParaRPr kumimoji="0" lang="en-US" altLang="zh-CN" sz="16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页面</a:t>
            </a:r>
            <a:endParaRPr kumimoji="0" lang="zh-CN" altLang="en-US" sz="1600" b="1" i="0" u="none" strike="noStrike" kern="0" cap="none" spc="0" normalizeH="0" baseline="0" noProof="0" dirty="0">
              <a:ln>
                <a:noFill/>
              </a:ln>
              <a:solidFill>
                <a:prstClr val="white"/>
              </a:solidFill>
              <a:effectLst/>
              <a:uLnTx/>
              <a:uFillTx/>
            </a:endParaRPr>
          </a:p>
        </p:txBody>
      </p:sp>
      <p:sp>
        <p:nvSpPr>
          <p:cNvPr id="4" name="椭圆 3"/>
          <p:cNvSpPr/>
          <p:nvPr/>
        </p:nvSpPr>
        <p:spPr>
          <a:xfrm>
            <a:off x="4506539" y="3268311"/>
            <a:ext cx="1079049" cy="1079049"/>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关注</a:t>
            </a:r>
            <a:endParaRPr kumimoji="0" lang="en-US" altLang="zh-CN" sz="16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页面</a:t>
            </a:r>
            <a:endParaRPr kumimoji="0" lang="zh-CN" altLang="en-US" sz="1600" b="1" i="0" u="none" strike="noStrike" kern="0" cap="none" spc="0" normalizeH="0" baseline="0" noProof="0" dirty="0">
              <a:ln>
                <a:noFill/>
              </a:ln>
              <a:solidFill>
                <a:prstClr val="white"/>
              </a:solidFill>
              <a:effectLst/>
              <a:uLnTx/>
              <a:uFillTx/>
            </a:endParaRPr>
          </a:p>
        </p:txBody>
      </p:sp>
      <p:sp>
        <p:nvSpPr>
          <p:cNvPr id="5" name="椭圆 4"/>
          <p:cNvSpPr/>
          <p:nvPr/>
        </p:nvSpPr>
        <p:spPr>
          <a:xfrm>
            <a:off x="6434517" y="3268311"/>
            <a:ext cx="1079049" cy="1079049"/>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欢迎语</a:t>
            </a:r>
            <a:endParaRPr kumimoji="0" lang="zh-CN" altLang="en-US" sz="1600" b="1" i="0" u="none" strike="noStrike" kern="0" cap="none" spc="0" normalizeH="0" baseline="0" noProof="0" dirty="0">
              <a:ln>
                <a:noFill/>
              </a:ln>
              <a:solidFill>
                <a:prstClr val="white"/>
              </a:solidFill>
              <a:effectLst/>
              <a:uLnTx/>
              <a:uFillTx/>
            </a:endParaRPr>
          </a:p>
        </p:txBody>
      </p:sp>
      <p:sp>
        <p:nvSpPr>
          <p:cNvPr id="6" name="椭圆 5"/>
          <p:cNvSpPr/>
          <p:nvPr/>
        </p:nvSpPr>
        <p:spPr>
          <a:xfrm>
            <a:off x="8362495" y="1632091"/>
            <a:ext cx="1079049" cy="1079049"/>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历史</a:t>
            </a:r>
            <a:endParaRPr kumimoji="0" lang="en-US" altLang="zh-CN" sz="16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消息</a:t>
            </a:r>
            <a:endParaRPr kumimoji="0" lang="zh-CN" altLang="en-US" sz="1600" b="1" i="0" u="none" strike="noStrike" kern="0" cap="none" spc="0" normalizeH="0" baseline="0" noProof="0" dirty="0">
              <a:ln>
                <a:noFill/>
              </a:ln>
              <a:solidFill>
                <a:prstClr val="white"/>
              </a:solidFill>
              <a:effectLst/>
              <a:uLnTx/>
              <a:uFillTx/>
            </a:endParaRPr>
          </a:p>
        </p:txBody>
      </p:sp>
      <p:sp>
        <p:nvSpPr>
          <p:cNvPr id="7" name="椭圆 6"/>
          <p:cNvSpPr/>
          <p:nvPr/>
        </p:nvSpPr>
        <p:spPr>
          <a:xfrm>
            <a:off x="8362495" y="3268311"/>
            <a:ext cx="1079049" cy="1079049"/>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链接或菜单</a:t>
            </a:r>
            <a:endParaRPr kumimoji="0" lang="zh-CN" altLang="en-US" sz="1600" b="1" i="0" u="none" strike="noStrike" kern="0" cap="none" spc="0" normalizeH="0" baseline="0" noProof="0" dirty="0">
              <a:ln>
                <a:noFill/>
              </a:ln>
              <a:solidFill>
                <a:prstClr val="white"/>
              </a:solidFill>
              <a:effectLst/>
              <a:uLnTx/>
              <a:uFillTx/>
            </a:endParaRPr>
          </a:p>
        </p:txBody>
      </p:sp>
      <p:sp>
        <p:nvSpPr>
          <p:cNvPr id="8" name="椭圆 7"/>
          <p:cNvSpPr/>
          <p:nvPr/>
        </p:nvSpPr>
        <p:spPr>
          <a:xfrm>
            <a:off x="8362495" y="4904531"/>
            <a:ext cx="1079049" cy="1079049"/>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文字</a:t>
            </a:r>
            <a:endParaRPr kumimoji="0" lang="en-US" altLang="zh-CN" sz="16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互动</a:t>
            </a:r>
            <a:endParaRPr kumimoji="0" lang="zh-CN" altLang="en-US" sz="1600" b="1" i="0" u="none" strike="noStrike" kern="0" cap="none" spc="0" normalizeH="0" baseline="0" noProof="0" dirty="0">
              <a:ln>
                <a:noFill/>
              </a:ln>
              <a:solidFill>
                <a:prstClr val="white"/>
              </a:solidFill>
              <a:effectLst/>
              <a:uLnTx/>
              <a:uFillTx/>
            </a:endParaRPr>
          </a:p>
        </p:txBody>
      </p:sp>
      <p:sp>
        <p:nvSpPr>
          <p:cNvPr id="9" name="椭圆 8"/>
          <p:cNvSpPr/>
          <p:nvPr/>
        </p:nvSpPr>
        <p:spPr>
          <a:xfrm>
            <a:off x="10290475" y="3268311"/>
            <a:ext cx="1079049" cy="1079049"/>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文章或</a:t>
            </a:r>
            <a:r>
              <a:rPr kumimoji="0" lang="en-US" altLang="zh-CN" sz="1600" b="1" i="0" u="none" strike="noStrike" kern="0" cap="none" spc="0" normalizeH="0" baseline="0" noProof="0" dirty="0">
                <a:ln>
                  <a:noFill/>
                </a:ln>
                <a:solidFill>
                  <a:prstClr val="white"/>
                </a:solidFill>
                <a:effectLst/>
                <a:uLnTx/>
                <a:uFillTx/>
              </a:rPr>
              <a:t>H5</a:t>
            </a:r>
            <a:endParaRPr kumimoji="0" lang="zh-CN" altLang="en-US" sz="1600" b="1" i="0" u="none" strike="noStrike" kern="0" cap="none" spc="0" normalizeH="0" baseline="0" noProof="0" dirty="0">
              <a:ln>
                <a:noFill/>
              </a:ln>
              <a:solidFill>
                <a:prstClr val="white"/>
              </a:solidFill>
              <a:effectLst/>
              <a:uLnTx/>
              <a:uFillTx/>
            </a:endParaRPr>
          </a:p>
        </p:txBody>
      </p:sp>
      <p:sp>
        <p:nvSpPr>
          <p:cNvPr id="10" name="椭圆 9"/>
          <p:cNvSpPr/>
          <p:nvPr/>
        </p:nvSpPr>
        <p:spPr>
          <a:xfrm>
            <a:off x="2578560" y="4908525"/>
            <a:ext cx="1079049" cy="1079049"/>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群</a:t>
            </a:r>
            <a:endParaRPr kumimoji="0" lang="zh-CN" altLang="en-US" sz="1600" b="1" i="0" u="none" strike="noStrike" kern="0" cap="none" spc="0" normalizeH="0" baseline="0" noProof="0" dirty="0">
              <a:ln>
                <a:noFill/>
              </a:ln>
              <a:solidFill>
                <a:prstClr val="white"/>
              </a:solidFill>
              <a:effectLst/>
              <a:uLnTx/>
              <a:uFillTx/>
            </a:endParaRPr>
          </a:p>
        </p:txBody>
      </p:sp>
      <p:sp>
        <p:nvSpPr>
          <p:cNvPr id="11" name="椭圆 10"/>
          <p:cNvSpPr/>
          <p:nvPr/>
        </p:nvSpPr>
        <p:spPr>
          <a:xfrm>
            <a:off x="2500631" y="1632091"/>
            <a:ext cx="1079049" cy="1079049"/>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产品</a:t>
            </a:r>
            <a:endParaRPr kumimoji="0" lang="en-US" altLang="zh-CN" sz="16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信息</a:t>
            </a:r>
            <a:endParaRPr kumimoji="0" lang="zh-CN" altLang="en-US" sz="1600" b="1" i="0" u="none" strike="noStrike" kern="0" cap="none" spc="0" normalizeH="0" baseline="0" noProof="0" dirty="0">
              <a:ln>
                <a:noFill/>
              </a:ln>
              <a:solidFill>
                <a:prstClr val="white"/>
              </a:solidFill>
              <a:effectLst/>
              <a:uLnTx/>
              <a:uFillTx/>
            </a:endParaRPr>
          </a:p>
        </p:txBody>
      </p:sp>
      <p:sp>
        <p:nvSpPr>
          <p:cNvPr id="15" name="椭圆 14"/>
          <p:cNvSpPr/>
          <p:nvPr/>
        </p:nvSpPr>
        <p:spPr>
          <a:xfrm>
            <a:off x="4378312" y="1145158"/>
            <a:ext cx="653368" cy="653368"/>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a:ln>
                  <a:noFill/>
                </a:ln>
                <a:solidFill>
                  <a:prstClr val="white"/>
                </a:solidFill>
                <a:effectLst/>
                <a:uLnTx/>
                <a:uFillTx/>
              </a:rPr>
              <a:t>问答</a:t>
            </a:r>
            <a:endParaRPr kumimoji="0" lang="en-US" altLang="zh-CN" sz="105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a:ln>
                  <a:noFill/>
                </a:ln>
                <a:solidFill>
                  <a:prstClr val="white"/>
                </a:solidFill>
                <a:effectLst/>
                <a:uLnTx/>
                <a:uFillTx/>
              </a:rPr>
              <a:t>平台</a:t>
            </a:r>
            <a:endParaRPr kumimoji="0" lang="zh-CN" altLang="en-US" sz="1050" b="1" i="0" u="none" strike="noStrike" kern="0" cap="none" spc="0" normalizeH="0" baseline="0" noProof="0" dirty="0">
              <a:ln>
                <a:noFill/>
              </a:ln>
              <a:solidFill>
                <a:prstClr val="white"/>
              </a:solidFill>
              <a:effectLst/>
              <a:uLnTx/>
              <a:uFillTx/>
            </a:endParaRPr>
          </a:p>
        </p:txBody>
      </p:sp>
      <p:sp>
        <p:nvSpPr>
          <p:cNvPr id="16" name="椭圆 15"/>
          <p:cNvSpPr/>
          <p:nvPr/>
        </p:nvSpPr>
        <p:spPr>
          <a:xfrm>
            <a:off x="5075006" y="1145158"/>
            <a:ext cx="653368" cy="653368"/>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a:ln>
                  <a:noFill/>
                </a:ln>
                <a:solidFill>
                  <a:prstClr val="white"/>
                </a:solidFill>
                <a:effectLst/>
                <a:uLnTx/>
                <a:uFillTx/>
              </a:rPr>
              <a:t>视频平台</a:t>
            </a:r>
            <a:endParaRPr kumimoji="0" lang="zh-CN" altLang="en-US" sz="1050" b="1" i="0" u="none" strike="noStrike" kern="0" cap="none" spc="0" normalizeH="0" baseline="0" noProof="0" dirty="0">
              <a:ln>
                <a:noFill/>
              </a:ln>
              <a:solidFill>
                <a:prstClr val="white"/>
              </a:solidFill>
              <a:effectLst/>
              <a:uLnTx/>
              <a:uFillTx/>
            </a:endParaRPr>
          </a:p>
        </p:txBody>
      </p:sp>
      <p:sp>
        <p:nvSpPr>
          <p:cNvPr id="17" name="椭圆 16"/>
          <p:cNvSpPr/>
          <p:nvPr/>
        </p:nvSpPr>
        <p:spPr>
          <a:xfrm>
            <a:off x="4378312" y="1833816"/>
            <a:ext cx="653368" cy="653368"/>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1" i="0" u="none" strike="noStrike" kern="0" cap="none" spc="0" normalizeH="0" baseline="0" noProof="0" dirty="0">
                <a:ln>
                  <a:noFill/>
                </a:ln>
                <a:solidFill>
                  <a:prstClr val="white"/>
                </a:solidFill>
                <a:effectLst/>
                <a:uLnTx/>
                <a:uFillTx/>
              </a:rPr>
              <a:t>官方平台</a:t>
            </a:r>
            <a:endParaRPr kumimoji="0" lang="zh-CN" altLang="en-US" sz="1050" b="1" i="0" u="none" strike="noStrike" kern="0" cap="none" spc="0" normalizeH="0" baseline="0" noProof="0" dirty="0">
              <a:ln>
                <a:noFill/>
              </a:ln>
              <a:solidFill>
                <a:prstClr val="white"/>
              </a:solidFill>
              <a:effectLst/>
              <a:uLnTx/>
              <a:uFillTx/>
            </a:endParaRPr>
          </a:p>
        </p:txBody>
      </p:sp>
      <p:sp>
        <p:nvSpPr>
          <p:cNvPr id="18" name="椭圆 17"/>
          <p:cNvSpPr/>
          <p:nvPr/>
        </p:nvSpPr>
        <p:spPr>
          <a:xfrm>
            <a:off x="5075006" y="1833816"/>
            <a:ext cx="653368" cy="653368"/>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50" b="1" i="0" u="none" strike="noStrike" kern="0" cap="none" spc="0" normalizeH="0" baseline="0" noProof="0" dirty="0">
                <a:ln>
                  <a:noFill/>
                </a:ln>
                <a:solidFill>
                  <a:prstClr val="white"/>
                </a:solidFill>
                <a:effectLst/>
                <a:uLnTx/>
                <a:uFillTx/>
              </a:rPr>
              <a:t>……</a:t>
            </a:r>
            <a:endParaRPr kumimoji="0" lang="zh-CN" altLang="en-US" sz="1050" b="1" i="0" u="none" strike="noStrike" kern="0" cap="none" spc="0" normalizeH="0" baseline="0" noProof="0" dirty="0">
              <a:ln>
                <a:noFill/>
              </a:ln>
              <a:solidFill>
                <a:prstClr val="white"/>
              </a:solidFill>
              <a:effectLst/>
              <a:uLnTx/>
              <a:uFillTx/>
            </a:endParaRPr>
          </a:p>
        </p:txBody>
      </p:sp>
      <p:sp>
        <p:nvSpPr>
          <p:cNvPr id="14" name="椭圆 13"/>
          <p:cNvSpPr/>
          <p:nvPr/>
        </p:nvSpPr>
        <p:spPr>
          <a:xfrm>
            <a:off x="4096635" y="812808"/>
            <a:ext cx="1913417" cy="1913417"/>
          </a:xfrm>
          <a:prstGeom prst="ellipse">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endParaRPr>
          </a:p>
        </p:txBody>
      </p:sp>
      <p:sp>
        <p:nvSpPr>
          <p:cNvPr id="19" name="椭圆 18"/>
          <p:cNvSpPr/>
          <p:nvPr/>
        </p:nvSpPr>
        <p:spPr>
          <a:xfrm>
            <a:off x="4535481" y="4904531"/>
            <a:ext cx="1079049" cy="1079049"/>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线下</a:t>
            </a:r>
            <a:endParaRPr kumimoji="0" lang="en-US" altLang="zh-CN" sz="16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活动</a:t>
            </a:r>
            <a:endParaRPr kumimoji="0" lang="zh-CN" altLang="en-US" sz="1600" b="1" i="0" u="none" strike="noStrike" kern="0" cap="none" spc="0" normalizeH="0" baseline="0" noProof="0" dirty="0">
              <a:ln>
                <a:noFill/>
              </a:ln>
              <a:solidFill>
                <a:prstClr val="white"/>
              </a:solidFill>
              <a:effectLst/>
              <a:uLnTx/>
              <a:uFillTx/>
            </a:endParaRPr>
          </a:p>
        </p:txBody>
      </p:sp>
      <p:grpSp>
        <p:nvGrpSpPr>
          <p:cNvPr id="20" name="组合 19"/>
          <p:cNvGrpSpPr/>
          <p:nvPr/>
        </p:nvGrpSpPr>
        <p:grpSpPr>
          <a:xfrm>
            <a:off x="1190107" y="2609380"/>
            <a:ext cx="9639892" cy="3986702"/>
            <a:chOff x="1190107" y="2273476"/>
            <a:chExt cx="9639892" cy="3986702"/>
          </a:xfrm>
          <a:solidFill>
            <a:srgbClr val="44B549"/>
          </a:solidFill>
        </p:grpSpPr>
        <p:cxnSp>
          <p:nvCxnSpPr>
            <p:cNvPr id="21" name="直接箭头连接符 20"/>
            <p:cNvCxnSpPr/>
            <p:nvPr/>
          </p:nvCxnSpPr>
          <p:spPr>
            <a:xfrm>
              <a:off x="1888957" y="3471931"/>
              <a:ext cx="530279" cy="1"/>
            </a:xfrm>
            <a:prstGeom prst="straightConnector1">
              <a:avLst/>
            </a:prstGeom>
            <a:grpFill/>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3816935" y="3471931"/>
              <a:ext cx="530279" cy="1"/>
            </a:xfrm>
            <a:prstGeom prst="straightConnector1">
              <a:avLst/>
            </a:prstGeom>
            <a:grpFill/>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5744913" y="3471931"/>
              <a:ext cx="530279" cy="1"/>
            </a:xfrm>
            <a:prstGeom prst="straightConnector1">
              <a:avLst/>
            </a:prstGeom>
            <a:grpFill/>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1190107" y="4232608"/>
              <a:ext cx="9639892" cy="2027570"/>
              <a:chOff x="2183625" y="3881740"/>
              <a:chExt cx="9639892" cy="2027570"/>
            </a:xfrm>
            <a:grpFill/>
          </p:grpSpPr>
          <p:cxnSp>
            <p:nvCxnSpPr>
              <p:cNvPr id="39" name="直接箭头连接符 38"/>
              <p:cNvCxnSpPr/>
              <p:nvPr/>
            </p:nvCxnSpPr>
            <p:spPr>
              <a:xfrm flipV="1">
                <a:off x="2183625" y="3881740"/>
                <a:ext cx="0" cy="2027570"/>
              </a:xfrm>
              <a:prstGeom prst="straightConnector1">
                <a:avLst/>
              </a:prstGeom>
              <a:grpFill/>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183625" y="5909310"/>
                <a:ext cx="9639892" cy="0"/>
              </a:xfrm>
              <a:prstGeom prst="line">
                <a:avLst/>
              </a:prstGeom>
              <a:grpFill/>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11823517" y="3881740"/>
                <a:ext cx="0" cy="2027570"/>
              </a:xfrm>
              <a:prstGeom prst="straightConnector1">
                <a:avLst/>
              </a:prstGeom>
              <a:grpFill/>
              <a:ln>
                <a:solidFill>
                  <a:schemeClr val="tx1">
                    <a:lumMod val="50000"/>
                    <a:lumOff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grpSp>
        <p:cxnSp>
          <p:nvCxnSpPr>
            <p:cNvPr id="25" name="直接箭头连接符 24"/>
            <p:cNvCxnSpPr/>
            <p:nvPr/>
          </p:nvCxnSpPr>
          <p:spPr>
            <a:xfrm>
              <a:off x="7672891" y="3471931"/>
              <a:ext cx="530279" cy="1"/>
            </a:xfrm>
            <a:prstGeom prst="straightConnector1">
              <a:avLst/>
            </a:prstGeom>
            <a:grpFill/>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9600869" y="3471931"/>
              <a:ext cx="530279" cy="1"/>
            </a:xfrm>
            <a:prstGeom prst="straightConnector1">
              <a:avLst/>
            </a:prstGeom>
            <a:grpFill/>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1900677" y="2324357"/>
              <a:ext cx="621063" cy="663381"/>
            </a:xfrm>
            <a:prstGeom prst="straightConnector1">
              <a:avLst/>
            </a:prstGeom>
            <a:grpFill/>
            <a:ln>
              <a:solidFill>
                <a:schemeClr val="tx1">
                  <a:lumMod val="50000"/>
                  <a:lumOff val="50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7672891" y="3813126"/>
              <a:ext cx="530279" cy="838964"/>
            </a:xfrm>
            <a:prstGeom prst="straightConnector1">
              <a:avLst/>
            </a:prstGeom>
            <a:grpFill/>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9608745" y="2273476"/>
              <a:ext cx="530279" cy="838964"/>
            </a:xfrm>
            <a:prstGeom prst="straightConnector1">
              <a:avLst/>
            </a:prstGeom>
            <a:grpFill/>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V="1">
              <a:off x="9608745" y="3813126"/>
              <a:ext cx="530279" cy="838964"/>
            </a:xfrm>
            <a:prstGeom prst="straightConnector1">
              <a:avLst/>
            </a:prstGeom>
            <a:grpFill/>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a:off x="3093540" y="2513432"/>
              <a:ext cx="1" cy="266063"/>
            </a:xfrm>
            <a:prstGeom prst="straightConnector1">
              <a:avLst/>
            </a:prstGeom>
            <a:grpFill/>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flipV="1">
              <a:off x="3608347" y="2324357"/>
              <a:ext cx="621063" cy="663381"/>
            </a:xfrm>
            <a:prstGeom prst="straightConnector1">
              <a:avLst/>
            </a:prstGeom>
            <a:grpFill/>
            <a:ln>
              <a:solidFill>
                <a:schemeClr val="tx1">
                  <a:lumMod val="50000"/>
                  <a:lumOff val="50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H="1">
              <a:off x="5075005" y="2513432"/>
              <a:ext cx="1" cy="266063"/>
            </a:xfrm>
            <a:prstGeom prst="straightConnector1">
              <a:avLst/>
            </a:prstGeom>
            <a:grpFill/>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7672891" y="2291773"/>
              <a:ext cx="530279" cy="838964"/>
            </a:xfrm>
            <a:prstGeom prst="straightConnector1">
              <a:avLst/>
            </a:prstGeom>
            <a:grpFill/>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5744913" y="5135762"/>
              <a:ext cx="2450381" cy="0"/>
            </a:xfrm>
            <a:prstGeom prst="straightConnector1">
              <a:avLst/>
            </a:prstGeom>
            <a:grpFill/>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3816935" y="5135762"/>
              <a:ext cx="530279" cy="1"/>
            </a:xfrm>
            <a:prstGeom prst="straightConnector1">
              <a:avLst/>
            </a:prstGeom>
            <a:grpFill/>
            <a:ln>
              <a:solidFill>
                <a:schemeClr val="tx1">
                  <a:lumMod val="50000"/>
                  <a:lumOff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H="1" flipV="1">
              <a:off x="3093540" y="4151795"/>
              <a:ext cx="1" cy="266063"/>
            </a:xfrm>
            <a:prstGeom prst="straightConnector1">
              <a:avLst/>
            </a:prstGeom>
            <a:grpFill/>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H="1" flipV="1">
              <a:off x="5031679" y="4151795"/>
              <a:ext cx="1" cy="266063"/>
            </a:xfrm>
            <a:prstGeom prst="straightConnector1">
              <a:avLst/>
            </a:prstGeom>
            <a:grpFill/>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2" name="文本占位符 11"/>
          <p:cNvSpPr>
            <a:spLocks noGrp="1"/>
          </p:cNvSpPr>
          <p:nvPr>
            <p:ph type="body" sz="quarter" idx="10"/>
          </p:nvPr>
        </p:nvSpPr>
        <p:spPr>
          <a:xfrm>
            <a:off x="506730" y="353060"/>
            <a:ext cx="10847070" cy="5824220"/>
          </a:xfrm>
        </p:spPr>
        <p:txBody>
          <a:bodyPr/>
          <a:lstStyle/>
          <a:p>
            <a:r>
              <a:rPr lang="zh-CN" altLang="en-US" dirty="0"/>
              <a:t>微信的闭环生态</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70116" y="2465466"/>
            <a:ext cx="1224783" cy="694004"/>
            <a:chOff x="6673348" y="3429000"/>
            <a:chExt cx="1465026" cy="830134"/>
          </a:xfrm>
        </p:grpSpPr>
        <p:sp>
          <p:nvSpPr>
            <p:cNvPr id="9" name="椭圆 8"/>
            <p:cNvSpPr/>
            <p:nvPr/>
          </p:nvSpPr>
          <p:spPr>
            <a:xfrm>
              <a:off x="6812783" y="3429000"/>
              <a:ext cx="640582" cy="640582"/>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grpSp>
          <p:nvGrpSpPr>
            <p:cNvPr id="14" name="组合 13"/>
            <p:cNvGrpSpPr/>
            <p:nvPr/>
          </p:nvGrpSpPr>
          <p:grpSpPr>
            <a:xfrm rot="19195328">
              <a:off x="6673348" y="3806959"/>
              <a:ext cx="1465026" cy="452175"/>
              <a:chOff x="8634027" y="3819204"/>
              <a:chExt cx="1465026" cy="452175"/>
            </a:xfrm>
          </p:grpSpPr>
          <p:sp>
            <p:nvSpPr>
              <p:cNvPr id="11" name="矩形 10"/>
              <p:cNvSpPr/>
              <p:nvPr/>
            </p:nvSpPr>
            <p:spPr>
              <a:xfrm>
                <a:off x="8634027" y="3819204"/>
                <a:ext cx="1426864" cy="452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cxnSp>
            <p:nvCxnSpPr>
              <p:cNvPr id="13" name="直接连接符 12"/>
              <p:cNvCxnSpPr/>
              <p:nvPr/>
            </p:nvCxnSpPr>
            <p:spPr>
              <a:xfrm>
                <a:off x="8672187" y="3851791"/>
                <a:ext cx="142686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6907739" y="3474770"/>
              <a:ext cx="393275" cy="4785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rPr>
                <a:t>1</a:t>
              </a:r>
              <a:endParaRPr kumimoji="0" lang="zh-CN" altLang="en-US"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endParaRPr>
            </a:p>
          </p:txBody>
        </p:sp>
      </p:grpSp>
      <p:sp>
        <p:nvSpPr>
          <p:cNvPr id="2" name="文本框 1"/>
          <p:cNvSpPr txBox="1"/>
          <p:nvPr/>
        </p:nvSpPr>
        <p:spPr>
          <a:xfrm>
            <a:off x="1268204" y="2844225"/>
            <a:ext cx="838546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rPr>
              <a:t>如何获得首批粉丝</a:t>
            </a:r>
            <a:endParaRPr kumimoji="0" lang="zh-CN" altLang="en-US" sz="3200" b="0" i="0" u="none" strike="noStrike" kern="120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首批粉丝的三种获取方式</a:t>
            </a:r>
            <a:endParaRPr lang="zh-CN" altLang="en-US" dirty="0"/>
          </a:p>
        </p:txBody>
      </p:sp>
      <p:grpSp>
        <p:nvGrpSpPr>
          <p:cNvPr id="8" name="组合 7"/>
          <p:cNvGrpSpPr/>
          <p:nvPr/>
        </p:nvGrpSpPr>
        <p:grpSpPr>
          <a:xfrm>
            <a:off x="1847803" y="2696548"/>
            <a:ext cx="8496394" cy="2080726"/>
            <a:chOff x="1547002" y="2537927"/>
            <a:chExt cx="8496394" cy="2080726"/>
          </a:xfrm>
        </p:grpSpPr>
        <p:sp>
          <p:nvSpPr>
            <p:cNvPr id="3" name="椭圆 2"/>
            <p:cNvSpPr/>
            <p:nvPr/>
          </p:nvSpPr>
          <p:spPr>
            <a:xfrm>
              <a:off x="1547002" y="2537927"/>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b="1" i="0" u="none" strike="noStrike" kern="0" cap="none" spc="0" normalizeH="0" baseline="0" noProof="0" dirty="0">
                  <a:ln>
                    <a:noFill/>
                  </a:ln>
                  <a:solidFill>
                    <a:schemeClr val="bg1"/>
                  </a:solidFill>
                  <a:effectLst/>
                  <a:uLnTx/>
                  <a:uFillTx/>
                </a:rPr>
                <a:t>导老</a:t>
              </a:r>
              <a:endParaRPr kumimoji="0" lang="en-US" altLang="zh-CN" sz="4000" b="1"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b="1" i="0" u="none" strike="noStrike" kern="0" cap="none" spc="0" normalizeH="0" baseline="0" noProof="0" dirty="0">
                  <a:ln>
                    <a:noFill/>
                  </a:ln>
                  <a:solidFill>
                    <a:schemeClr val="bg1"/>
                  </a:solidFill>
                  <a:effectLst/>
                  <a:uLnTx/>
                  <a:uFillTx/>
                </a:rPr>
                <a:t>客户</a:t>
              </a:r>
              <a:endParaRPr kumimoji="0" lang="zh-CN" altLang="en-US" sz="1800" b="1" i="0" u="none" strike="noStrike" kern="0" cap="none" spc="0" normalizeH="0" baseline="0" noProof="0" dirty="0">
                <a:ln>
                  <a:noFill/>
                </a:ln>
                <a:solidFill>
                  <a:schemeClr val="bg1"/>
                </a:solidFill>
                <a:effectLst/>
                <a:uLnTx/>
                <a:uFillTx/>
              </a:endParaRPr>
            </a:p>
          </p:txBody>
        </p:sp>
        <p:sp>
          <p:nvSpPr>
            <p:cNvPr id="6" name="椭圆 5"/>
            <p:cNvSpPr/>
            <p:nvPr/>
          </p:nvSpPr>
          <p:spPr>
            <a:xfrm>
              <a:off x="4754836" y="2537927"/>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b="1" i="0" u="none" strike="noStrike" kern="0" cap="none" spc="0" normalizeH="0" baseline="0" noProof="0" dirty="0">
                  <a:ln>
                    <a:noFill/>
                  </a:ln>
                  <a:solidFill>
                    <a:schemeClr val="bg1"/>
                  </a:solidFill>
                  <a:effectLst/>
                  <a:uLnTx/>
                  <a:uFillTx/>
                </a:rPr>
                <a:t>潜在</a:t>
              </a:r>
              <a:endParaRPr kumimoji="0" lang="en-US" altLang="zh-CN" sz="4000" b="1"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b="1" i="0" u="none" strike="noStrike" kern="0" cap="none" spc="0" normalizeH="0" baseline="0" noProof="0" dirty="0">
                  <a:ln>
                    <a:noFill/>
                  </a:ln>
                  <a:solidFill>
                    <a:schemeClr val="bg1"/>
                  </a:solidFill>
                  <a:effectLst/>
                  <a:uLnTx/>
                  <a:uFillTx/>
                </a:rPr>
                <a:t>客户</a:t>
              </a:r>
              <a:endParaRPr kumimoji="0" lang="zh-CN" altLang="en-US" sz="1800" b="1" i="0" u="none" strike="noStrike" kern="0" cap="none" spc="0" normalizeH="0" baseline="0" noProof="0" dirty="0">
                <a:ln>
                  <a:noFill/>
                </a:ln>
                <a:solidFill>
                  <a:schemeClr val="bg1"/>
                </a:solidFill>
                <a:effectLst/>
                <a:uLnTx/>
                <a:uFillTx/>
              </a:endParaRPr>
            </a:p>
          </p:txBody>
        </p:sp>
        <p:sp>
          <p:nvSpPr>
            <p:cNvPr id="7" name="椭圆 6"/>
            <p:cNvSpPr/>
            <p:nvPr/>
          </p:nvSpPr>
          <p:spPr>
            <a:xfrm>
              <a:off x="7962670" y="2537927"/>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b="1" i="0" u="none" strike="noStrike" kern="0" cap="none" spc="0" normalizeH="0" baseline="0" noProof="0" dirty="0">
                  <a:ln>
                    <a:noFill/>
                  </a:ln>
                  <a:solidFill>
                    <a:schemeClr val="bg1"/>
                  </a:solidFill>
                  <a:effectLst/>
                  <a:uLnTx/>
                  <a:uFillTx/>
                </a:rPr>
                <a:t>平台引流</a:t>
              </a:r>
              <a:endParaRPr kumimoji="0" lang="zh-CN" altLang="en-US" sz="1800" b="1" i="0" u="none" strike="noStrike" kern="0" cap="none" spc="0" normalizeH="0" baseline="0" noProof="0" dirty="0">
                <a:ln>
                  <a:noFill/>
                </a:ln>
                <a:solidFill>
                  <a:schemeClr val="bg1"/>
                </a:solidFill>
                <a:effectLst/>
                <a:uLnTx/>
                <a:uFillTx/>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70116" y="2465466"/>
            <a:ext cx="1224783" cy="694004"/>
            <a:chOff x="6673348" y="3429000"/>
            <a:chExt cx="1465026" cy="830134"/>
          </a:xfrm>
        </p:grpSpPr>
        <p:sp>
          <p:nvSpPr>
            <p:cNvPr id="9" name="椭圆 8"/>
            <p:cNvSpPr/>
            <p:nvPr/>
          </p:nvSpPr>
          <p:spPr>
            <a:xfrm>
              <a:off x="6812783" y="3429000"/>
              <a:ext cx="640582" cy="640582"/>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grpSp>
          <p:nvGrpSpPr>
            <p:cNvPr id="14" name="组合 13"/>
            <p:cNvGrpSpPr/>
            <p:nvPr/>
          </p:nvGrpSpPr>
          <p:grpSpPr>
            <a:xfrm rot="19195328">
              <a:off x="6673348" y="3806959"/>
              <a:ext cx="1465026" cy="452175"/>
              <a:chOff x="8634027" y="3819204"/>
              <a:chExt cx="1465026" cy="452175"/>
            </a:xfrm>
          </p:grpSpPr>
          <p:sp>
            <p:nvSpPr>
              <p:cNvPr id="11" name="矩形 10"/>
              <p:cNvSpPr/>
              <p:nvPr/>
            </p:nvSpPr>
            <p:spPr>
              <a:xfrm>
                <a:off x="8634027" y="3819204"/>
                <a:ext cx="1426864" cy="452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Verdana" panose="020B0604030504040204"/>
                  <a:ea typeface="微软雅黑" panose="020B0503020204020204" charset="-122"/>
                  <a:cs typeface="+mn-cs"/>
                </a:endParaRPr>
              </a:p>
            </p:txBody>
          </p:sp>
          <p:cxnSp>
            <p:nvCxnSpPr>
              <p:cNvPr id="13" name="直接连接符 12"/>
              <p:cNvCxnSpPr/>
              <p:nvPr/>
            </p:nvCxnSpPr>
            <p:spPr>
              <a:xfrm>
                <a:off x="8672187" y="3851791"/>
                <a:ext cx="142686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6907739" y="3474770"/>
              <a:ext cx="393275" cy="4785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rPr>
                <a:t>2</a:t>
              </a:r>
              <a:endParaRPr kumimoji="0" lang="zh-CN" altLang="en-US" sz="2000" b="0" i="0" u="none" strike="noStrike" kern="1200" cap="none" spc="0" normalizeH="0" baseline="0" noProof="0" dirty="0">
                <a:ln>
                  <a:noFill/>
                </a:ln>
                <a:solidFill>
                  <a:prstClr val="white"/>
                </a:solidFill>
                <a:effectLst/>
                <a:uLnTx/>
                <a:uFillTx/>
                <a:latin typeface="Verdana" panose="020B0604030504040204"/>
                <a:ea typeface="微软雅黑" panose="020B0503020204020204" charset="-122"/>
                <a:cs typeface="+mn-cs"/>
              </a:endParaRPr>
            </a:p>
          </p:txBody>
        </p:sp>
      </p:grpSp>
      <p:sp>
        <p:nvSpPr>
          <p:cNvPr id="2" name="文本框 1"/>
          <p:cNvSpPr txBox="1"/>
          <p:nvPr/>
        </p:nvSpPr>
        <p:spPr>
          <a:xfrm>
            <a:off x="1268204" y="2844225"/>
            <a:ext cx="838546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rPr>
              <a:t>如何内部诱导加粉</a:t>
            </a:r>
            <a:endParaRPr kumimoji="0" lang="zh-CN" altLang="en-US" sz="3200" b="0" i="0" u="none" strike="noStrike" kern="1200" cap="none" spc="0" normalizeH="0" baseline="0" noProof="0" dirty="0">
              <a:ln>
                <a:noFill/>
              </a:ln>
              <a:solidFill>
                <a:srgbClr val="44B549"/>
              </a:solidFill>
              <a:effectLst/>
              <a:uLnTx/>
              <a:uFillTx/>
              <a:latin typeface="微软雅黑 Light" panose="020B0502040204020203" pitchFamily="34" charset="-122"/>
              <a:ea typeface="微软雅黑 Light" panose="020B0502040204020203" pitchFamily="34" charset="-122"/>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内部诱导三种方式</a:t>
            </a:r>
            <a:endParaRPr lang="zh-CN" altLang="en-US" dirty="0"/>
          </a:p>
        </p:txBody>
      </p:sp>
      <p:grpSp>
        <p:nvGrpSpPr>
          <p:cNvPr id="8" name="组合 7"/>
          <p:cNvGrpSpPr/>
          <p:nvPr/>
        </p:nvGrpSpPr>
        <p:grpSpPr>
          <a:xfrm>
            <a:off x="1811291" y="2732643"/>
            <a:ext cx="8496394" cy="2080726"/>
            <a:chOff x="1547002" y="2537927"/>
            <a:chExt cx="8496394" cy="2080726"/>
          </a:xfrm>
        </p:grpSpPr>
        <p:sp>
          <p:nvSpPr>
            <p:cNvPr id="3" name="椭圆 2"/>
            <p:cNvSpPr/>
            <p:nvPr/>
          </p:nvSpPr>
          <p:spPr>
            <a:xfrm>
              <a:off x="1547002" y="2537927"/>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bg1"/>
                  </a:solidFill>
                  <a:effectLst/>
                  <a:uLnTx/>
                  <a:uFillTx/>
                </a:rPr>
                <a:t>关键词</a:t>
              </a:r>
              <a:endParaRPr kumimoji="0" lang="en-US" altLang="zh-CN" sz="3200" b="1" i="0" u="none" strike="noStrike" kern="0" cap="none" spc="0" normalizeH="0" baseline="0" noProof="0" dirty="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bg1"/>
                  </a:solidFill>
                  <a:effectLst/>
                  <a:uLnTx/>
                  <a:uFillTx/>
                </a:rPr>
                <a:t>回复</a:t>
              </a:r>
              <a:endParaRPr kumimoji="0" lang="zh-CN" altLang="en-US" sz="3200" b="1" i="0" u="none" strike="noStrike" kern="0" cap="none" spc="0" normalizeH="0" baseline="0" noProof="0" dirty="0">
                <a:ln>
                  <a:noFill/>
                </a:ln>
                <a:solidFill>
                  <a:schemeClr val="bg1"/>
                </a:solidFill>
                <a:effectLst/>
                <a:uLnTx/>
                <a:uFillTx/>
              </a:endParaRPr>
            </a:p>
          </p:txBody>
        </p:sp>
        <p:sp>
          <p:nvSpPr>
            <p:cNvPr id="6" name="椭圆 5"/>
            <p:cNvSpPr/>
            <p:nvPr/>
          </p:nvSpPr>
          <p:spPr>
            <a:xfrm>
              <a:off x="4754836" y="2537927"/>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bg1"/>
                  </a:solidFill>
                  <a:effectLst/>
                  <a:uLnTx/>
                  <a:uFillTx/>
                </a:rPr>
                <a:t>反馈</a:t>
              </a:r>
              <a:endParaRPr kumimoji="0" lang="zh-CN" altLang="en-US" sz="3200" b="1" i="0" u="none" strike="noStrike" kern="0" cap="none" spc="0" normalizeH="0" baseline="0" noProof="0" dirty="0">
                <a:ln>
                  <a:noFill/>
                </a:ln>
                <a:solidFill>
                  <a:schemeClr val="bg1"/>
                </a:solidFill>
                <a:effectLst/>
                <a:uLnTx/>
                <a:uFillTx/>
              </a:endParaRPr>
            </a:p>
          </p:txBody>
        </p:sp>
        <p:sp>
          <p:nvSpPr>
            <p:cNvPr id="7" name="椭圆 6"/>
            <p:cNvSpPr/>
            <p:nvPr/>
          </p:nvSpPr>
          <p:spPr>
            <a:xfrm>
              <a:off x="7962670" y="2537927"/>
              <a:ext cx="2080726" cy="2080726"/>
            </a:xfrm>
            <a:prstGeom prst="ellipse">
              <a:avLst/>
            </a:prstGeom>
            <a:solidFill>
              <a:srgbClr val="44B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bg1"/>
                  </a:solidFill>
                  <a:effectLst/>
                  <a:uLnTx/>
                  <a:uFillTx/>
                </a:rPr>
                <a:t>评论区</a:t>
              </a:r>
              <a:endParaRPr kumimoji="0" lang="zh-CN" altLang="en-US" sz="3200" b="1" i="0" u="none" strike="noStrike" kern="0" cap="none" spc="0" normalizeH="0" baseline="0" noProof="0" dirty="0">
                <a:ln>
                  <a:noFill/>
                </a:ln>
                <a:solidFill>
                  <a:schemeClr val="bg1"/>
                </a:solidFill>
                <a:effectLst/>
                <a:uLnTx/>
                <a:uFillTx/>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关键词回复</a:t>
            </a:r>
            <a:endParaRPr lang="zh-CN" altLang="en-US" dirty="0"/>
          </a:p>
        </p:txBody>
      </p:sp>
      <p:pic>
        <p:nvPicPr>
          <p:cNvPr id="3" name="图片 2"/>
          <p:cNvPicPr/>
          <p:nvPr/>
        </p:nvPicPr>
        <p:blipFill rotWithShape="1">
          <a:blip r:embed="rId1" cstate="email"/>
          <a:srcRect/>
          <a:stretch>
            <a:fillRect/>
          </a:stretch>
        </p:blipFill>
        <p:spPr bwMode="auto">
          <a:xfrm>
            <a:off x="448801" y="1280549"/>
            <a:ext cx="6116279" cy="4891405"/>
          </a:xfrm>
          <a:prstGeom prst="rect">
            <a:avLst/>
          </a:prstGeom>
          <a:ln>
            <a:noFill/>
          </a:ln>
        </p:spPr>
      </p:pic>
      <p:cxnSp>
        <p:nvCxnSpPr>
          <p:cNvPr id="4" name="直接连接符 3"/>
          <p:cNvCxnSpPr/>
          <p:nvPr/>
        </p:nvCxnSpPr>
        <p:spPr>
          <a:xfrm>
            <a:off x="6421822" y="3429000"/>
            <a:ext cx="1076718" cy="0"/>
          </a:xfrm>
          <a:prstGeom prst="line">
            <a:avLst/>
          </a:prstGeom>
          <a:ln w="38100">
            <a:solidFill>
              <a:srgbClr val="44B54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7498540" y="2813447"/>
            <a:ext cx="3657107" cy="1231106"/>
          </a:xfrm>
          <a:prstGeom prst="rect">
            <a:avLst/>
          </a:prstGeom>
          <a:ln w="25400">
            <a:solidFill>
              <a:srgbClr val="44B549"/>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44B549"/>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solidFill>
                <a:effectLst/>
                <a:uLnTx/>
                <a:uFillTx/>
                <a:latin typeface="+mn-ea"/>
              </a:rPr>
              <a:t>公众号“鬼脚七”在运营的初期，最重要的增加粉丝的手段就是关键词植入。</a:t>
            </a:r>
            <a:endParaRPr kumimoji="0" lang="en-US" altLang="zh-CN" sz="1800" b="0" i="0" u="none" strike="noStrike" kern="0" cap="none" spc="0" normalizeH="0" baseline="0" noProof="0" dirty="0">
              <a:ln>
                <a:noFill/>
              </a:ln>
              <a:solidFill>
                <a:srgbClr val="7F7F7F"/>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dirty="0">
              <a:ln>
                <a:noFill/>
              </a:ln>
              <a:solidFill>
                <a:srgbClr val="44B549"/>
              </a:solidFill>
              <a:effectLst/>
              <a:uLnTx/>
              <a:uFillTx/>
              <a:latin typeface="+mn-ea"/>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3359</Words>
  <Application>WPS 演示</Application>
  <PresentationFormat>宽屏</PresentationFormat>
  <Paragraphs>354</Paragraphs>
  <Slides>48</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48</vt:i4>
      </vt:variant>
    </vt:vector>
  </HeadingPairs>
  <TitlesOfParts>
    <vt:vector size="59" baseType="lpstr">
      <vt:lpstr>Arial</vt:lpstr>
      <vt:lpstr>宋体</vt:lpstr>
      <vt:lpstr>Wingdings</vt:lpstr>
      <vt:lpstr>Calibri</vt:lpstr>
      <vt:lpstr>微软雅黑</vt:lpstr>
      <vt:lpstr>黑体</vt:lpstr>
      <vt:lpstr>微软雅黑 Light</vt:lpstr>
      <vt:lpstr>Verdana</vt:lpstr>
      <vt:lpstr>Arial Unicode MS</vt:lpstr>
      <vt:lpstr>Calibri Light</vt:lpstr>
      <vt:lpstr>Office 主题</vt:lpstr>
      <vt:lpstr>PowerPoint 演示文稿</vt:lpstr>
      <vt:lpstr>学习目标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Gaoyang</dc:creator>
  <cp:lastModifiedBy>   无名</cp:lastModifiedBy>
  <cp:revision>8</cp:revision>
  <dcterms:created xsi:type="dcterms:W3CDTF">2019-02-13T03:24:00Z</dcterms:created>
  <dcterms:modified xsi:type="dcterms:W3CDTF">2019-04-16T03:48:16Z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2052-11.1.0.8412</vt:lpwstr>
  </property>
</Properties>
</file>