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7" r:id="rId3"/>
    <p:sldId id="258" r:id="rId4"/>
    <p:sldId id="291" r:id="rId5"/>
    <p:sldId id="292" r:id="rId6"/>
    <p:sldId id="293" r:id="rId7"/>
    <p:sldId id="294" r:id="rId8"/>
    <p:sldId id="287" r:id="rId9"/>
    <p:sldId id="288" r:id="rId10"/>
    <p:sldId id="289" r:id="rId11"/>
    <p:sldId id="290"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3820795" cy="101473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3.微信营销</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495040" y="2760980"/>
            <a:ext cx="6664960" cy="82994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3-4 微信公众号规划</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8155" y="353060"/>
            <a:ext cx="10875645" cy="5824220"/>
          </a:xfrm>
        </p:spPr>
        <p:txBody>
          <a:bodyPr/>
          <a:lstStyle/>
          <a:p>
            <a:r>
              <a:rPr lang="zh-CN" altLang="en-US" dirty="0"/>
              <a:t>介绍</a:t>
            </a:r>
            <a:endParaRPr lang="zh-CN" altLang="en-US" dirty="0"/>
          </a:p>
        </p:txBody>
      </p:sp>
      <p:graphicFrame>
        <p:nvGraphicFramePr>
          <p:cNvPr id="3" name="表格 2"/>
          <p:cNvGraphicFramePr>
            <a:graphicFrameLocks noGrp="1"/>
          </p:cNvGraphicFramePr>
          <p:nvPr/>
        </p:nvGraphicFramePr>
        <p:xfrm>
          <a:off x="853440" y="980440"/>
          <a:ext cx="10211435" cy="5185410"/>
        </p:xfrm>
        <a:graphic>
          <a:graphicData uri="http://schemas.openxmlformats.org/drawingml/2006/table">
            <a:tbl>
              <a:tblPr firstRow="1" firstCol="1" bandRow="1"/>
              <a:tblGrid>
                <a:gridCol w="1016000"/>
                <a:gridCol w="1307465"/>
                <a:gridCol w="7887970"/>
              </a:tblGrid>
              <a:tr h="254635">
                <a:tc rowSpan="2">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描述方向</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案例</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474345">
                <a:tc vMerge="1">
                  <a:tcPr/>
                </a:tc>
                <a:tc>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公众号名称</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功能介绍</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895">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Slogan</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天猫</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上天猫，就够了</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30">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官方声明</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武汉大学</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武汉大学官方公众平台</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75">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内容说明</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微信路况</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每日为您提供最新的新车资讯、驾车小技巧、保养维修、用车视频演示！查路况、查违章、路况定制服务，无需下载，只要关注即可使用</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540">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阐述利益</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精读</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这里，有关于读书的一切。书单、书摘、导读、速读、微课、共读……聚焦思维技能和学科通识，帮你降低阅读成本，帮你找到共读伙伴，提高你的学习力、工作力和生活力</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645">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平台引流</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罗辑思维</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罗胖每天早上</a:t>
                      </a:r>
                      <a:r>
                        <a:rPr lang="en-US" sz="1600" kern="100" dirty="0">
                          <a:effectLst/>
                          <a:latin typeface="Calibri" panose="020F0502020204030204" charset="0"/>
                          <a:ea typeface="微软雅黑" panose="020B0503020204020204" charset="-122"/>
                          <a:cs typeface="Times New Roman" panose="02020603050405020304" pitchFamily="18" charset="0"/>
                        </a:rPr>
                        <a:t>60</a:t>
                      </a:r>
                      <a:r>
                        <a:rPr lang="zh-CN" sz="1600" kern="100" dirty="0">
                          <a:effectLst/>
                          <a:latin typeface="Calibri" panose="020F0502020204030204" charset="0"/>
                          <a:ea typeface="微软雅黑" panose="020B0503020204020204" charset="-122"/>
                          <a:cs typeface="Times New Roman" panose="02020603050405020304" pitchFamily="18" charset="0"/>
                        </a:rPr>
                        <a:t>秒语音，用文字回复语音中的关键词可阅读文章。看视频请在优酷搜索</a:t>
                      </a:r>
                      <a:r>
                        <a:rPr lang="en-US" sz="1600" kern="100" dirty="0">
                          <a:effectLst/>
                          <a:latin typeface="Calibri" panose="020F0502020204030204" charset="0"/>
                          <a:ea typeface="微软雅黑" panose="020B0503020204020204" charset="-122"/>
                          <a:cs typeface="Times New Roman" panose="02020603050405020304" pitchFamily="18" charset="0"/>
                        </a:rPr>
                        <a:t>“</a:t>
                      </a:r>
                      <a:r>
                        <a:rPr lang="zh-CN" sz="1600" kern="100" dirty="0">
                          <a:effectLst/>
                          <a:latin typeface="Calibri" panose="020F0502020204030204" charset="0"/>
                          <a:ea typeface="微软雅黑" panose="020B0503020204020204" charset="-122"/>
                          <a:cs typeface="Times New Roman" panose="02020603050405020304" pitchFamily="18" charset="0"/>
                        </a:rPr>
                        <a:t>罗辑思维</a:t>
                      </a:r>
                      <a:r>
                        <a:rPr lang="en-US" sz="1600" kern="100" dirty="0">
                          <a:effectLst/>
                          <a:latin typeface="Calibri" panose="020F0502020204030204" charset="0"/>
                          <a:ea typeface="微软雅黑" panose="020B0503020204020204" charset="-122"/>
                          <a:cs typeface="Times New Roman" panose="02020603050405020304" pitchFamily="18" charset="0"/>
                        </a:rPr>
                        <a:t>”</a:t>
                      </a:r>
                      <a:r>
                        <a:rPr lang="zh-CN" sz="1600" kern="100" dirty="0">
                          <a:effectLst/>
                          <a:latin typeface="Calibri" panose="020F0502020204030204" charset="0"/>
                          <a:ea typeface="微软雅黑" panose="020B0503020204020204" charset="-122"/>
                          <a:cs typeface="Times New Roman" panose="02020603050405020304" pitchFamily="18" charset="0"/>
                        </a:rPr>
                        <a:t>，每周五更新。更多精彩请关注新浪微博</a:t>
                      </a:r>
                      <a:r>
                        <a:rPr lang="en-US" sz="1600" kern="100" dirty="0">
                          <a:effectLst/>
                          <a:latin typeface="Calibri" panose="020F0502020204030204" charset="0"/>
                          <a:ea typeface="微软雅黑" panose="020B0503020204020204" charset="-122"/>
                          <a:cs typeface="Times New Roman" panose="02020603050405020304" pitchFamily="18" charset="0"/>
                        </a:rPr>
                        <a:t>@</a:t>
                      </a:r>
                      <a:r>
                        <a:rPr lang="zh-CN" sz="1600" kern="100" dirty="0">
                          <a:effectLst/>
                          <a:latin typeface="Calibri" panose="020F0502020204030204" charset="0"/>
                          <a:ea typeface="微软雅黑" panose="020B0503020204020204" charset="-122"/>
                          <a:cs typeface="Times New Roman" panose="02020603050405020304" pitchFamily="18" charset="0"/>
                        </a:rPr>
                        <a:t>罗辑思维朋友圈，联系我们请发邮件至</a:t>
                      </a:r>
                      <a:r>
                        <a:rPr lang="en-US" sz="1600" kern="100" dirty="0">
                          <a:effectLst/>
                          <a:latin typeface="Calibri" panose="020F0502020204030204" charset="0"/>
                          <a:ea typeface="微软雅黑" panose="020B0503020204020204" charset="-122"/>
                          <a:cs typeface="Times New Roman" panose="02020603050405020304" pitchFamily="18" charset="0"/>
                        </a:rPr>
                        <a:t>service@luojilab.com</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755">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品牌介绍</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err="1">
                          <a:effectLst/>
                          <a:latin typeface="微软雅黑" panose="020B0503020204020204" charset="-122"/>
                          <a:ea typeface="宋体" panose="02010600030101010101" pitchFamily="2" charset="-122"/>
                          <a:cs typeface="Times New Roman" panose="02020603050405020304" pitchFamily="18" charset="0"/>
                        </a:rPr>
                        <a:t>Linkedin</a:t>
                      </a:r>
                      <a:endParaRPr lang="en-US" sz="1600" kern="100" dirty="0" err="1">
                        <a:effectLst/>
                        <a:latin typeface="微软雅黑" panose="020B0503020204020204" charset="-122"/>
                        <a:ea typeface="宋体" panose="02010600030101010101" pitchFamily="2"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err="1">
                          <a:effectLst/>
                          <a:latin typeface="微软雅黑" panose="020B0503020204020204" charset="-122"/>
                          <a:ea typeface="宋体" panose="02010600030101010101" pitchFamily="2" charset="-122"/>
                          <a:cs typeface="Times New Roman" panose="02020603050405020304" pitchFamily="18" charset="0"/>
                        </a:rPr>
                        <a:t>Linkedin</a:t>
                      </a:r>
                      <a:r>
                        <a:rPr lang="zh-CN" sz="1600" kern="100" dirty="0">
                          <a:effectLst/>
                          <a:latin typeface="Calibri" panose="020F0502020204030204" charset="0"/>
                          <a:ea typeface="微软雅黑" panose="020B0503020204020204" charset="-122"/>
                          <a:cs typeface="Times New Roman" panose="02020603050405020304" pitchFamily="18" charset="0"/>
                        </a:rPr>
                        <a:t>（领英）创建于</a:t>
                      </a:r>
                      <a:r>
                        <a:rPr lang="en-US" sz="1600" kern="100" dirty="0">
                          <a:effectLst/>
                          <a:latin typeface="Calibri" panose="020F0502020204030204" charset="0"/>
                          <a:ea typeface="微软雅黑" panose="020B0503020204020204" charset="-122"/>
                          <a:cs typeface="Times New Roman" panose="02020603050405020304" pitchFamily="18" charset="0"/>
                        </a:rPr>
                        <a:t>2003</a:t>
                      </a:r>
                      <a:r>
                        <a:rPr lang="zh-CN" sz="1600" kern="100" dirty="0">
                          <a:effectLst/>
                          <a:latin typeface="Calibri" panose="020F0502020204030204" charset="0"/>
                          <a:ea typeface="微软雅黑" panose="020B0503020204020204" charset="-122"/>
                          <a:cs typeface="Times New Roman" panose="02020603050405020304" pitchFamily="18" charset="0"/>
                        </a:rPr>
                        <a:t>年，致力于向全球职场人士提供沟通平台，协助他们事半功倍，发挥所长。作为全球最大的职业社交网站，</a:t>
                      </a:r>
                      <a:r>
                        <a:rPr lang="en-US" sz="1600" kern="100" dirty="0" err="1">
                          <a:effectLst/>
                          <a:latin typeface="Calibri" panose="020F0502020204030204" charset="0"/>
                          <a:ea typeface="微软雅黑" panose="020B0503020204020204" charset="-122"/>
                          <a:cs typeface="Times New Roman" panose="02020603050405020304" pitchFamily="18" charset="0"/>
                        </a:rPr>
                        <a:t>Linkedin</a:t>
                      </a:r>
                      <a:r>
                        <a:rPr lang="zh-CN" sz="1600" kern="100" dirty="0">
                          <a:effectLst/>
                          <a:latin typeface="Calibri" panose="020F0502020204030204" charset="0"/>
                          <a:ea typeface="微软雅黑" panose="020B0503020204020204" charset="-122"/>
                          <a:cs typeface="Times New Roman" panose="02020603050405020304" pitchFamily="18" charset="0"/>
                        </a:rPr>
                        <a:t>会员人数在世界范围内超过</a:t>
                      </a:r>
                      <a:r>
                        <a:rPr lang="en-US" sz="1600" kern="100" dirty="0">
                          <a:effectLst/>
                          <a:latin typeface="Calibri" panose="020F0502020204030204" charset="0"/>
                          <a:ea typeface="微软雅黑" panose="020B0503020204020204" charset="-122"/>
                          <a:cs typeface="Times New Roman" panose="02020603050405020304" pitchFamily="18" charset="0"/>
                        </a:rPr>
                        <a:t>4</a:t>
                      </a:r>
                      <a:r>
                        <a:rPr lang="zh-CN" sz="1600" kern="100" dirty="0">
                          <a:effectLst/>
                          <a:latin typeface="Calibri" panose="020F0502020204030204" charset="0"/>
                          <a:ea typeface="微软雅黑" panose="020B0503020204020204" charset="-122"/>
                          <a:cs typeface="Times New Roman" panose="02020603050405020304" pitchFamily="18" charset="0"/>
                        </a:rPr>
                        <a:t>亿，每个《财富》世界</a:t>
                      </a:r>
                      <a:r>
                        <a:rPr lang="en-US" sz="1600" kern="100" dirty="0">
                          <a:effectLst/>
                          <a:latin typeface="Calibri" panose="020F0502020204030204" charset="0"/>
                          <a:ea typeface="微软雅黑" panose="020B0503020204020204" charset="-122"/>
                          <a:cs typeface="Times New Roman" panose="02020603050405020304" pitchFamily="18" charset="0"/>
                        </a:rPr>
                        <a:t>500</a:t>
                      </a:r>
                      <a:r>
                        <a:rPr lang="zh-CN" sz="1600" kern="100" dirty="0">
                          <a:effectLst/>
                          <a:latin typeface="Calibri" panose="020F0502020204030204" charset="0"/>
                          <a:ea typeface="微软雅黑" panose="020B0503020204020204" charset="-122"/>
                          <a:cs typeface="Times New Roman" panose="02020603050405020304" pitchFamily="18" charset="0"/>
                        </a:rPr>
                        <a:t>强公司均有高管参加</a:t>
                      </a:r>
                      <a:endParaRPr lang="zh-CN" sz="1600" kern="100" dirty="0">
                        <a:effectLst/>
                        <a:latin typeface="Calibri" panose="020F0502020204030204" charset="0"/>
                        <a:ea typeface="宋体" panose="02010600030101010101" pitchFamily="2"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75">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人生格言</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黄晓明</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我不是最好的，但我要做最努力的。</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540">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趣味金句</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微软雅黑" panose="020B0503020204020204" charset="-122"/>
                          <a:ea typeface="宋体" panose="02010600030101010101" pitchFamily="2" charset="-122"/>
                          <a:cs typeface="Times New Roman" panose="02020603050405020304" pitchFamily="18" charset="0"/>
                        </a:rPr>
                        <a:t>HUGO</a:t>
                      </a:r>
                      <a:endParaRPr lang="en-US" sz="1600" kern="100" dirty="0">
                        <a:effectLst/>
                        <a:latin typeface="微软雅黑" panose="020B0503020204020204" charset="-122"/>
                        <a:ea typeface="宋体" panose="02010600030101010101" pitchFamily="2"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如果有一天你想取消关注，请记得我们曾经相爱过</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175">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个性定位</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王左中右</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一个脱离了高级趣味的直男</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9385" marR="49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lvl="0" algn="ctr">
              <a:lnSpc>
                <a:spcPct val="150000"/>
              </a:lnSpc>
            </a:pPr>
            <a:r>
              <a:rPr lang="zh-CN" altLang="en-US" sz="3600" dirty="0">
                <a:solidFill>
                  <a:srgbClr val="44B549"/>
                </a:solidFill>
                <a:latin typeface="微软雅黑 Light" panose="020B0502040204020203" pitchFamily="34" charset="-122"/>
                <a:ea typeface="微软雅黑 Light" panose="020B0502040204020203" pitchFamily="34" charset="-122"/>
              </a:rPr>
              <a:t>定位策略</a:t>
            </a:r>
            <a:endParaRPr lang="zh-CN" altLang="en-US" sz="3600" dirty="0">
              <a:solidFill>
                <a:srgbClr val="44B549"/>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2</a:t>
              </a:r>
              <a:endParaRPr kumimoji="0" lang="zh-CN" alt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1</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dirty="0">
                <a:solidFill>
                  <a:srgbClr val="44B549"/>
                </a:solidFill>
                <a:latin typeface="微软雅黑 Light" panose="020B0502040204020203" pitchFamily="34" charset="-122"/>
                <a:ea typeface="微软雅黑 Light" panose="020B0502040204020203" pitchFamily="34" charset="-122"/>
              </a:rPr>
              <a:t>用户画像：你的微信想要吸引什么样的人？</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49910" y="771525"/>
            <a:ext cx="10803890" cy="5405755"/>
          </a:xfrm>
        </p:spPr>
        <p:txBody>
          <a:bodyPr/>
          <a:lstStyle/>
          <a:p>
            <a:r>
              <a:rPr lang="zh-CN" altLang="en-US" dirty="0"/>
              <a:t>用户画像的七个维度</a:t>
            </a:r>
            <a:endParaRPr lang="zh-CN" altLang="en-US" dirty="0"/>
          </a:p>
        </p:txBody>
      </p:sp>
      <p:sp>
        <p:nvSpPr>
          <p:cNvPr id="4" name="椭圆 3"/>
          <p:cNvSpPr/>
          <p:nvPr/>
        </p:nvSpPr>
        <p:spPr>
          <a:xfrm>
            <a:off x="838153" y="178976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地域</a:t>
            </a:r>
            <a:endParaRPr lang="zh-CN" altLang="en-US" sz="4000" b="1" dirty="0"/>
          </a:p>
        </p:txBody>
      </p:sp>
      <p:sp>
        <p:nvSpPr>
          <p:cNvPr id="5" name="椭圆 4"/>
          <p:cNvSpPr/>
          <p:nvPr/>
        </p:nvSpPr>
        <p:spPr>
          <a:xfrm>
            <a:off x="3594084" y="161069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性别</a:t>
            </a:r>
            <a:endParaRPr lang="zh-CN" altLang="en-US" sz="4000" b="1" dirty="0"/>
          </a:p>
        </p:txBody>
      </p:sp>
      <p:sp>
        <p:nvSpPr>
          <p:cNvPr id="7" name="椭圆 6"/>
          <p:cNvSpPr/>
          <p:nvPr/>
        </p:nvSpPr>
        <p:spPr>
          <a:xfrm>
            <a:off x="6426215" y="161069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收入</a:t>
            </a:r>
            <a:endParaRPr lang="zh-CN" altLang="en-US" sz="4000" b="1" dirty="0"/>
          </a:p>
        </p:txBody>
      </p:sp>
      <p:sp>
        <p:nvSpPr>
          <p:cNvPr id="8" name="椭圆 7"/>
          <p:cNvSpPr/>
          <p:nvPr/>
        </p:nvSpPr>
        <p:spPr>
          <a:xfrm>
            <a:off x="9258347" y="161069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年龄</a:t>
            </a:r>
            <a:endParaRPr lang="zh-CN" altLang="en-US" sz="4000" b="1" dirty="0"/>
          </a:p>
        </p:txBody>
      </p:sp>
      <p:sp>
        <p:nvSpPr>
          <p:cNvPr id="9" name="椭圆 8"/>
          <p:cNvSpPr/>
          <p:nvPr/>
        </p:nvSpPr>
        <p:spPr>
          <a:xfrm>
            <a:off x="2245344" y="387112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教育程度</a:t>
            </a:r>
            <a:endParaRPr lang="zh-CN" altLang="en-US" sz="4000" b="1" dirty="0"/>
          </a:p>
        </p:txBody>
      </p:sp>
      <p:sp>
        <p:nvSpPr>
          <p:cNvPr id="10" name="椭圆 9"/>
          <p:cNvSpPr/>
          <p:nvPr/>
        </p:nvSpPr>
        <p:spPr>
          <a:xfrm>
            <a:off x="5077475" y="387112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行业特征</a:t>
            </a:r>
            <a:endParaRPr lang="zh-CN" altLang="en-US" sz="4000" b="1" dirty="0"/>
          </a:p>
        </p:txBody>
      </p:sp>
      <p:sp>
        <p:nvSpPr>
          <p:cNvPr id="11" name="椭圆 10"/>
          <p:cNvSpPr/>
          <p:nvPr/>
        </p:nvSpPr>
        <p:spPr>
          <a:xfrm>
            <a:off x="7909607" y="387112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使用场景</a:t>
            </a:r>
            <a:endParaRPr lang="zh-CN" altLang="en-US" sz="4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2</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dirty="0">
                <a:solidFill>
                  <a:srgbClr val="44B549"/>
                </a:solidFill>
                <a:latin typeface="微软雅黑 Light" panose="020B0502040204020203" pitchFamily="34" charset="-122"/>
                <a:ea typeface="微软雅黑 Light" panose="020B0502040204020203" pitchFamily="34" charset="-122"/>
              </a:rPr>
              <a:t>留存策略：如何才能吸引、留住这些用户？</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6445" y="858520"/>
            <a:ext cx="10587355" cy="5318760"/>
          </a:xfrm>
        </p:spPr>
        <p:txBody>
          <a:bodyPr/>
          <a:lstStyle/>
          <a:p>
            <a:r>
              <a:rPr lang="zh-CN" altLang="en-US" dirty="0"/>
              <a:t>用户留存的五个要素</a:t>
            </a:r>
            <a:endParaRPr lang="zh-CN" altLang="en-US" dirty="0"/>
          </a:p>
        </p:txBody>
      </p:sp>
      <p:sp>
        <p:nvSpPr>
          <p:cNvPr id="4" name="椭圆 3"/>
          <p:cNvSpPr/>
          <p:nvPr/>
        </p:nvSpPr>
        <p:spPr>
          <a:xfrm>
            <a:off x="2356247" y="161069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内容</a:t>
            </a:r>
            <a:endParaRPr lang="zh-CN" altLang="en-US" sz="4000" b="1" dirty="0"/>
          </a:p>
        </p:txBody>
      </p:sp>
      <p:sp>
        <p:nvSpPr>
          <p:cNvPr id="5" name="椭圆 4"/>
          <p:cNvSpPr/>
          <p:nvPr/>
        </p:nvSpPr>
        <p:spPr>
          <a:xfrm>
            <a:off x="5188378" y="161069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服务</a:t>
            </a:r>
            <a:endParaRPr lang="zh-CN" altLang="en-US" sz="4000" b="1" dirty="0"/>
          </a:p>
        </p:txBody>
      </p:sp>
      <p:sp>
        <p:nvSpPr>
          <p:cNvPr id="7" name="椭圆 6"/>
          <p:cNvSpPr/>
          <p:nvPr/>
        </p:nvSpPr>
        <p:spPr>
          <a:xfrm>
            <a:off x="8020509" y="161069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活动</a:t>
            </a:r>
            <a:endParaRPr lang="zh-CN" altLang="en-US" sz="4000" b="1" dirty="0"/>
          </a:p>
        </p:txBody>
      </p:sp>
      <p:sp>
        <p:nvSpPr>
          <p:cNvPr id="9" name="椭圆 8"/>
          <p:cNvSpPr/>
          <p:nvPr/>
        </p:nvSpPr>
        <p:spPr>
          <a:xfrm>
            <a:off x="3839638" y="387112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渠道</a:t>
            </a:r>
            <a:endParaRPr lang="zh-CN" altLang="en-US" sz="4000" b="1" dirty="0"/>
          </a:p>
        </p:txBody>
      </p:sp>
      <p:sp>
        <p:nvSpPr>
          <p:cNvPr id="10" name="椭圆 9"/>
          <p:cNvSpPr/>
          <p:nvPr/>
        </p:nvSpPr>
        <p:spPr>
          <a:xfrm>
            <a:off x="6671769" y="387112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社群</a:t>
            </a:r>
            <a:endParaRPr lang="zh-CN" altLang="en-US"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3</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dirty="0">
                <a:solidFill>
                  <a:srgbClr val="44B549"/>
                </a:solidFill>
                <a:latin typeface="微软雅黑 Light" panose="020B0502040204020203" pitchFamily="34" charset="-122"/>
                <a:ea typeface="微软雅黑 Light" panose="020B0502040204020203" pitchFamily="34" charset="-122"/>
              </a:rPr>
              <a:t>周期规划：需要用户们关注的周期是多长？</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公众号的运营周期</a:t>
            </a:r>
            <a:endParaRPr lang="zh-CN" altLang="en-US" dirty="0"/>
          </a:p>
        </p:txBody>
      </p:sp>
      <p:sp>
        <p:nvSpPr>
          <p:cNvPr id="3" name="矩形 2"/>
          <p:cNvSpPr/>
          <p:nvPr/>
        </p:nvSpPr>
        <p:spPr>
          <a:xfrm>
            <a:off x="506095" y="897255"/>
            <a:ext cx="11036935" cy="521970"/>
          </a:xfrm>
          <a:prstGeom prst="rect">
            <a:avLst/>
          </a:prstGeom>
        </p:spPr>
        <p:txBody>
          <a:bodyPr wrap="square">
            <a:spAutoFit/>
          </a:bodyPr>
          <a:lstStyle/>
          <a:p>
            <a:pPr algn="ctr"/>
            <a:r>
              <a:rPr lang="zh-CN" altLang="en-US" sz="2800" b="1" dirty="0">
                <a:solidFill>
                  <a:srgbClr val="44B549"/>
                </a:solidFill>
              </a:rPr>
              <a:t>微信公众号真实粉丝数量</a:t>
            </a:r>
            <a:r>
              <a:rPr lang="en-US" altLang="zh-CN" sz="2800" b="1" dirty="0">
                <a:solidFill>
                  <a:srgbClr val="44B549"/>
                </a:solidFill>
              </a:rPr>
              <a:t>=</a:t>
            </a:r>
            <a:r>
              <a:rPr lang="zh-CN" altLang="en-US" sz="2800" b="1" dirty="0">
                <a:solidFill>
                  <a:srgbClr val="44B549"/>
                </a:solidFill>
              </a:rPr>
              <a:t>铁杆粉丝数量</a:t>
            </a:r>
            <a:r>
              <a:rPr lang="en-US" altLang="zh-CN" sz="2800" b="1" dirty="0">
                <a:solidFill>
                  <a:srgbClr val="44B549"/>
                </a:solidFill>
              </a:rPr>
              <a:t>+</a:t>
            </a:r>
            <a:r>
              <a:rPr lang="zh-CN" altLang="en-US" sz="2800" b="1" dirty="0">
                <a:solidFill>
                  <a:srgbClr val="44B549"/>
                </a:solidFill>
              </a:rPr>
              <a:t>最近三个月粉丝数量</a:t>
            </a:r>
            <a:endParaRPr lang="zh-CN" altLang="en-US" sz="2800" b="1" dirty="0">
              <a:solidFill>
                <a:srgbClr val="44B549"/>
              </a:solidFill>
            </a:endParaRPr>
          </a:p>
        </p:txBody>
      </p:sp>
      <p:sp>
        <p:nvSpPr>
          <p:cNvPr id="4" name="矩形 3"/>
          <p:cNvSpPr/>
          <p:nvPr/>
        </p:nvSpPr>
        <p:spPr>
          <a:xfrm>
            <a:off x="1127126" y="2380198"/>
            <a:ext cx="9937750" cy="3785652"/>
          </a:xfrm>
          <a:prstGeom prst="rect">
            <a:avLst/>
          </a:prstGeom>
        </p:spPr>
        <p:txBody>
          <a:bodyPr wrap="square">
            <a:spAutoFit/>
          </a:bodyPr>
          <a:lstStyle/>
          <a:p>
            <a:pPr lvl="0">
              <a:lnSpc>
                <a:spcPct val="150000"/>
              </a:lnSpc>
            </a:pPr>
            <a:r>
              <a:rPr lang="zh-CN" altLang="en-US" sz="2000" kern="0" dirty="0">
                <a:solidFill>
                  <a:schemeClr val="tx1">
                    <a:lumMod val="65000"/>
                    <a:lumOff val="35000"/>
                  </a:schemeClr>
                </a:solidFill>
              </a:rPr>
              <a:t>其实任何事物都是有生命周期的， 我们必须认识到即便是出于商业目的而运营的公众号，在运营非常好的情况下也是有生命周期的。大部分公众号的铁杆粉丝都不会太多，所以一个微信公众号的商业价值基本取决于他最近三个月新增粉丝的数量，而不是原累计的粉丝数量，因为原来的很多粉丝，经过一定周期后，由于审美疲劳或者内容趋同的原因，大部分人渐渐已经不看这个微信公众号了。所以如果已经想好了要做一个公众号，通过统计与观察用户的周期，要设计一个在每个周期结束前就能完成商业变现的方式，这样有助于公众号的长期运营。评估一个微信号的运营质量，也要关注最近一个月新增粉丝数量，而不仅仅是累积粉丝数量。</a:t>
            </a:r>
            <a:endParaRPr lang="zh-CN" altLang="en-US" sz="2000" kern="0" dirty="0">
              <a:solidFill>
                <a:schemeClr val="tx1">
                  <a:lumMod val="65000"/>
                  <a:lumOff val="3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lvl="0" algn="ctr">
              <a:lnSpc>
                <a:spcPct val="150000"/>
              </a:lnSpc>
            </a:pPr>
            <a:r>
              <a:rPr lang="zh-CN" altLang="en-US" sz="3600" dirty="0">
                <a:solidFill>
                  <a:srgbClr val="44B549"/>
                </a:solidFill>
                <a:latin typeface="微软雅黑 Light" panose="020B0502040204020203" pitchFamily="34" charset="-122"/>
                <a:ea typeface="微软雅黑 Light" panose="020B0502040204020203" pitchFamily="34" charset="-122"/>
              </a:rPr>
              <a:t>品牌策略</a:t>
            </a:r>
            <a:endParaRPr lang="zh-CN" altLang="en-US" sz="3600" dirty="0">
              <a:solidFill>
                <a:srgbClr val="44B549"/>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3</a:t>
              </a:r>
              <a:endParaRPr kumimoji="0" lang="zh-CN" alt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1</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kern="0" dirty="0">
                <a:solidFill>
                  <a:srgbClr val="44B549"/>
                </a:solidFill>
                <a:latin typeface="微软雅黑 Light" panose="020B0502040204020203" pitchFamily="34" charset="-122"/>
                <a:ea typeface="微软雅黑 Light" panose="020B0502040204020203" pitchFamily="34" charset="-122"/>
              </a:rPr>
              <a:t>适应性</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3047365"/>
          </a:xfrm>
          <a:prstGeom prst="rect">
            <a:avLst/>
          </a:prstGeom>
          <a:noFill/>
          <a:ln w="9525">
            <a:noFill/>
          </a:ln>
        </p:spPr>
        <p:txBody>
          <a:bodyPr lIns="90000" tIns="46800" rIns="90000" bIns="46800" anchor="t">
            <a:spAutoFit/>
          </a:bodyPr>
          <a:p>
            <a:pPr lvl="0"/>
            <a:r>
              <a:rPr lang="zh-CN" altLang="en-US" sz="2400" b="1" dirty="0"/>
              <a:t>1.掌握微信公众号的定位策略；2.掌握微信公众号的品牌策略；</a:t>
            </a:r>
            <a:endParaRPr lang="zh-CN" altLang="en-US" sz="2400" b="1" dirty="0"/>
          </a:p>
          <a:p>
            <a:pPr lvl="0"/>
            <a:r>
              <a:rPr lang="zh-CN" altLang="en-US" sz="2400" b="1" dirty="0"/>
              <a:t>3.掌握微信公众号的推送策略</a:t>
            </a:r>
            <a:endParaRPr lang="zh-CN" altLang="en-US" sz="2400" b="1" dirty="0"/>
          </a:p>
        </p:txBody>
      </p:sp>
      <p:sp>
        <p:nvSpPr>
          <p:cNvPr id="4110" name="矩形 4110"/>
          <p:cNvSpPr/>
          <p:nvPr/>
        </p:nvSpPr>
        <p:spPr>
          <a:xfrm>
            <a:off x="5087938" y="2781300"/>
            <a:ext cx="2079625" cy="1816100"/>
          </a:xfrm>
          <a:prstGeom prst="rect">
            <a:avLst/>
          </a:prstGeom>
          <a:noFill/>
          <a:ln w="9525">
            <a:noFill/>
          </a:ln>
        </p:spPr>
        <p:txBody>
          <a:bodyPr wrap="square" lIns="90000" tIns="46800" rIns="90000" bIns="46800" anchor="t">
            <a:spAutoFit/>
          </a:bodyPr>
          <a:p>
            <a:pPr lvl="0" eaLnBrk="0" hangingPunct="0"/>
            <a:r>
              <a:rPr sz="2800" b="1"/>
              <a:t>能进行微信公众号的定位及推广策略</a:t>
            </a:r>
            <a:endParaRPr sz="2800" b="1"/>
          </a:p>
        </p:txBody>
      </p:sp>
      <p:sp>
        <p:nvSpPr>
          <p:cNvPr id="4111" name="矩形 4111"/>
          <p:cNvSpPr/>
          <p:nvPr/>
        </p:nvSpPr>
        <p:spPr>
          <a:xfrm>
            <a:off x="7673975" y="2520315"/>
            <a:ext cx="2079625" cy="310896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a:t>
            </a:r>
            <a:r>
              <a:rPr lang="zh-CN" sz="2800" b="1">
                <a:sym typeface="微软雅黑" panose="020B0503020204020204" charset="-122"/>
              </a:rPr>
              <a:t>实践操作</a:t>
            </a:r>
            <a:r>
              <a:rPr sz="2800" b="1">
                <a:sym typeface="微软雅黑" panose="020B0503020204020204" charset="-122"/>
              </a:rPr>
              <a:t>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围绕微信的特点来重新设计</a:t>
            </a:r>
            <a:endParaRPr lang="zh-CN" altLang="en-US" dirty="0"/>
          </a:p>
        </p:txBody>
      </p:sp>
      <p:sp>
        <p:nvSpPr>
          <p:cNvPr id="4" name="矩形 3"/>
          <p:cNvSpPr/>
          <p:nvPr/>
        </p:nvSpPr>
        <p:spPr>
          <a:xfrm>
            <a:off x="2361883" y="2380198"/>
            <a:ext cx="7468234" cy="2862322"/>
          </a:xfrm>
          <a:prstGeom prst="rect">
            <a:avLst/>
          </a:prstGeom>
        </p:spPr>
        <p:txBody>
          <a:bodyPr wrap="square">
            <a:spAutoFit/>
          </a:bodyPr>
          <a:lstStyle/>
          <a:p>
            <a:pPr lvl="0">
              <a:lnSpc>
                <a:spcPct val="150000"/>
              </a:lnSpc>
            </a:pPr>
            <a:r>
              <a:rPr lang="zh-CN" altLang="en-US" sz="2000" kern="0" dirty="0">
                <a:solidFill>
                  <a:schemeClr val="tx1">
                    <a:lumMod val="65000"/>
                    <a:lumOff val="35000"/>
                  </a:schemeClr>
                </a:solidFill>
              </a:rPr>
              <a:t>一些有品牌积累的企业，会把微信仅仅当做一个新的推广渠道，完全不考虑微信生态的特点，或者简单复制过去在其它平台运营经验，最终做的中规中矩，毫无亮点。</a:t>
            </a:r>
            <a:endParaRPr lang="en-US" altLang="zh-CN" sz="2000" kern="0" dirty="0">
              <a:solidFill>
                <a:schemeClr val="tx1">
                  <a:lumMod val="65000"/>
                  <a:lumOff val="35000"/>
                </a:schemeClr>
              </a:solidFill>
            </a:endParaRPr>
          </a:p>
          <a:p>
            <a:pPr lvl="0">
              <a:lnSpc>
                <a:spcPct val="150000"/>
              </a:lnSpc>
            </a:pPr>
            <a:endParaRPr lang="en-US" altLang="zh-CN" sz="2000" kern="0" dirty="0">
              <a:solidFill>
                <a:schemeClr val="tx1">
                  <a:lumMod val="65000"/>
                  <a:lumOff val="35000"/>
                </a:schemeClr>
              </a:solidFill>
            </a:endParaRPr>
          </a:p>
          <a:p>
            <a:pPr lvl="0">
              <a:lnSpc>
                <a:spcPct val="150000"/>
              </a:lnSpc>
            </a:pPr>
            <a:r>
              <a:rPr lang="zh-CN" altLang="en-US" sz="2000" kern="0" dirty="0">
                <a:solidFill>
                  <a:schemeClr val="tx1">
                    <a:lumMod val="65000"/>
                    <a:lumOff val="35000"/>
                  </a:schemeClr>
                </a:solidFill>
              </a:rPr>
              <a:t>所以如果想通过微信扩大品牌，就需要在原有的品牌积累上围绕微信的特点来重新设计。</a:t>
            </a:r>
            <a:endParaRPr kumimoji="0" lang="zh-CN" altLang="en-US" sz="2000" b="0" i="0" u="none" strike="noStrike" kern="0" cap="none" spc="0" normalizeH="0" baseline="0" noProof="0" dirty="0">
              <a:ln>
                <a:noFill/>
              </a:ln>
              <a:solidFill>
                <a:schemeClr val="tx1">
                  <a:lumMod val="65000"/>
                  <a:lumOff val="35000"/>
                </a:schemeClr>
              </a:solidFill>
              <a:effectLst/>
              <a:uLnTx/>
              <a:uFillTx/>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2</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kern="0" dirty="0">
                <a:solidFill>
                  <a:srgbClr val="44B549"/>
                </a:solidFill>
                <a:latin typeface="微软雅黑 Light" panose="020B0502040204020203" pitchFamily="34" charset="-122"/>
                <a:ea typeface="微软雅黑 Light" panose="020B0502040204020203" pitchFamily="34" charset="-122"/>
              </a:rPr>
              <a:t>系列化</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24230" y="454025"/>
            <a:ext cx="10529570" cy="5723255"/>
          </a:xfrm>
        </p:spPr>
        <p:txBody>
          <a:bodyPr/>
          <a:lstStyle/>
          <a:p>
            <a:r>
              <a:rPr lang="zh-CN" altLang="en-US" dirty="0"/>
              <a:t>标题强化</a:t>
            </a:r>
            <a:endParaRPr lang="zh-CN" altLang="en-US" dirty="0"/>
          </a:p>
        </p:txBody>
      </p:sp>
      <p:pic>
        <p:nvPicPr>
          <p:cNvPr id="3" name="图片 2"/>
          <p:cNvPicPr/>
          <p:nvPr/>
        </p:nvPicPr>
        <p:blipFill>
          <a:blip r:embed="rId1" cstate="email"/>
          <a:stretch>
            <a:fillRect/>
          </a:stretch>
        </p:blipFill>
        <p:spPr>
          <a:xfrm>
            <a:off x="2813919" y="1268412"/>
            <a:ext cx="6564162" cy="48974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封面图强化</a:t>
            </a:r>
            <a:endParaRPr lang="zh-CN" altLang="en-US" dirty="0"/>
          </a:p>
        </p:txBody>
      </p:sp>
      <p:pic>
        <p:nvPicPr>
          <p:cNvPr id="3" name="图片 2"/>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4164648" y="1268413"/>
            <a:ext cx="3862705" cy="51326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0415" y="555625"/>
            <a:ext cx="10573385" cy="5621655"/>
          </a:xfrm>
        </p:spPr>
        <p:txBody>
          <a:bodyPr/>
          <a:lstStyle/>
          <a:p>
            <a:r>
              <a:rPr lang="zh-CN" altLang="en-US" dirty="0"/>
              <a:t>开篇导航强化</a:t>
            </a:r>
            <a:endParaRPr lang="zh-CN" altLang="en-US" dirty="0"/>
          </a:p>
        </p:txBody>
      </p:sp>
      <p:pic>
        <p:nvPicPr>
          <p:cNvPr id="3" name="图片 2"/>
          <p:cNvPicPr/>
          <p:nvPr/>
        </p:nvPicPr>
        <p:blipFill>
          <a:blip r:embed="rId1" cstate="email"/>
          <a:stretch>
            <a:fillRect/>
          </a:stretch>
        </p:blipFill>
        <p:spPr>
          <a:xfrm>
            <a:off x="3032097" y="1268413"/>
            <a:ext cx="6127807" cy="49599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3</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kern="0" dirty="0">
                <a:solidFill>
                  <a:srgbClr val="44B549"/>
                </a:solidFill>
                <a:latin typeface="微软雅黑 Light" panose="020B0502040204020203" pitchFamily="34" charset="-122"/>
                <a:ea typeface="微软雅黑 Light" panose="020B0502040204020203" pitchFamily="34" charset="-122"/>
              </a:rPr>
              <a:t>视觉化</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23595" y="179705"/>
            <a:ext cx="10530205" cy="5997575"/>
          </a:xfrm>
        </p:spPr>
        <p:txBody>
          <a:bodyPr/>
          <a:lstStyle/>
          <a:p>
            <a:r>
              <a:rPr lang="zh-CN" altLang="en-US" dirty="0"/>
              <a:t>配色</a:t>
            </a:r>
            <a:endParaRPr lang="zh-CN" altLang="en-US" dirty="0"/>
          </a:p>
        </p:txBody>
      </p:sp>
      <p:pic>
        <p:nvPicPr>
          <p:cNvPr id="3" name="图片 2"/>
          <p:cNvPicPr/>
          <p:nvPr/>
        </p:nvPicPr>
        <p:blipFill>
          <a:blip r:embed="rId1" cstate="email"/>
          <a:stretch>
            <a:fillRect/>
          </a:stretch>
        </p:blipFill>
        <p:spPr>
          <a:xfrm>
            <a:off x="1796098" y="1268412"/>
            <a:ext cx="8599805" cy="49532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09295" y="498475"/>
            <a:ext cx="10644505" cy="5678805"/>
          </a:xfrm>
        </p:spPr>
        <p:txBody>
          <a:bodyPr/>
          <a:lstStyle/>
          <a:p>
            <a:r>
              <a:rPr lang="zh-CN" altLang="en-US" dirty="0"/>
              <a:t>封面图</a:t>
            </a:r>
            <a:endParaRPr lang="zh-CN" altLang="en-US" dirty="0"/>
          </a:p>
        </p:txBody>
      </p:sp>
      <p:grpSp>
        <p:nvGrpSpPr>
          <p:cNvPr id="5" name="组合 4"/>
          <p:cNvGrpSpPr/>
          <p:nvPr/>
        </p:nvGrpSpPr>
        <p:grpSpPr>
          <a:xfrm>
            <a:off x="1984151" y="1104641"/>
            <a:ext cx="8223698" cy="5344047"/>
            <a:chOff x="1036879" y="1070351"/>
            <a:chExt cx="10027996" cy="6516543"/>
          </a:xfrm>
        </p:grpSpPr>
        <p:pic>
          <p:nvPicPr>
            <p:cNvPr id="3" name="图片 2"/>
            <p:cNvPicPr/>
            <p:nvPr/>
          </p:nvPicPr>
          <p:blipFill>
            <a:blip r:embed="rId1" cstate="email"/>
            <a:stretch>
              <a:fillRect/>
            </a:stretch>
          </p:blipFill>
          <p:spPr>
            <a:xfrm>
              <a:off x="1036879" y="1070351"/>
              <a:ext cx="10027996" cy="2807018"/>
            </a:xfrm>
            <a:prstGeom prst="rect">
              <a:avLst/>
            </a:prstGeom>
          </p:spPr>
        </p:pic>
        <p:pic>
          <p:nvPicPr>
            <p:cNvPr id="4" name="图片 3"/>
            <p:cNvPicPr/>
            <p:nvPr/>
          </p:nvPicPr>
          <p:blipFill>
            <a:blip r:embed="rId2" cstate="email"/>
            <a:stretch>
              <a:fillRect/>
            </a:stretch>
          </p:blipFill>
          <p:spPr>
            <a:xfrm>
              <a:off x="1127125" y="3999924"/>
              <a:ext cx="9937750" cy="3586970"/>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64515" y="527050"/>
            <a:ext cx="10789285" cy="5650230"/>
          </a:xfrm>
        </p:spPr>
        <p:txBody>
          <a:bodyPr/>
          <a:lstStyle/>
          <a:p>
            <a:r>
              <a:rPr lang="zh-CN" altLang="en-US" dirty="0"/>
              <a:t>表情包</a:t>
            </a:r>
            <a:endParaRPr lang="zh-CN" altLang="en-US" dirty="0"/>
          </a:p>
        </p:txBody>
      </p:sp>
      <p:pic>
        <p:nvPicPr>
          <p:cNvPr id="3" name="图片 2"/>
          <p:cNvPicPr/>
          <p:nvPr/>
        </p:nvPicPr>
        <p:blipFill>
          <a:blip r:embed="rId1" cstate="email"/>
          <a:stretch>
            <a:fillRect/>
          </a:stretch>
        </p:blipFill>
        <p:spPr>
          <a:xfrm>
            <a:off x="1727518" y="1268413"/>
            <a:ext cx="8736965" cy="49196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lvl="0" algn="ctr">
              <a:lnSpc>
                <a:spcPct val="150000"/>
              </a:lnSpc>
            </a:pPr>
            <a:r>
              <a:rPr lang="zh-CN" altLang="en-US" sz="3600" dirty="0">
                <a:solidFill>
                  <a:srgbClr val="44B549"/>
                </a:solidFill>
                <a:latin typeface="微软雅黑 Light" panose="020B0502040204020203" pitchFamily="34" charset="-122"/>
                <a:ea typeface="微软雅黑 Light" panose="020B0502040204020203" pitchFamily="34" charset="-122"/>
              </a:rPr>
              <a:t>推送策略</a:t>
            </a:r>
            <a:endParaRPr lang="zh-CN" altLang="en-US" sz="3600" dirty="0">
              <a:solidFill>
                <a:srgbClr val="44B549"/>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4</a:t>
              </a:r>
              <a:endParaRPr kumimoji="0" lang="zh-CN" alt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922020"/>
          </a:xfrm>
          <a:prstGeom prst="rect">
            <a:avLst/>
          </a:prstGeom>
        </p:spPr>
        <p:txBody>
          <a:bodyPr wrap="square">
            <a:spAutoFit/>
          </a:bodyPr>
          <a:lstStyle/>
          <a:p>
            <a:pPr lvl="0" algn="ctr">
              <a:lnSpc>
                <a:spcPct val="150000"/>
              </a:lnSpc>
            </a:pPr>
            <a:r>
              <a:rPr lang="zh-CN" altLang="en-US" sz="3600" dirty="0">
                <a:solidFill>
                  <a:srgbClr val="44B549"/>
                </a:solidFill>
                <a:latin typeface="微软雅黑 Light" panose="020B0502040204020203" pitchFamily="34" charset="-122"/>
                <a:ea typeface="微软雅黑 Light" panose="020B0502040204020203" pitchFamily="34" charset="-122"/>
              </a:rPr>
              <a:t>名称策略</a:t>
            </a:r>
            <a:endParaRPr lang="zh-CN" altLang="en-US" sz="3600" dirty="0">
              <a:solidFill>
                <a:srgbClr val="44B549"/>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1</a:t>
              </a:r>
              <a:endParaRPr kumimoji="0" lang="zh-CN" alt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1</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kern="0" dirty="0">
                <a:solidFill>
                  <a:srgbClr val="44B549"/>
                </a:solidFill>
                <a:latin typeface="微软雅黑 Light" panose="020B0502040204020203" pitchFamily="34" charset="-122"/>
                <a:ea typeface="微软雅黑 Light" panose="020B0502040204020203" pitchFamily="34" charset="-122"/>
              </a:rPr>
              <a:t>推送时间</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7803" y="2696548"/>
            <a:ext cx="8496394" cy="2080726"/>
            <a:chOff x="1547002" y="2537927"/>
            <a:chExt cx="8496394" cy="2080726"/>
          </a:xfrm>
        </p:grpSpPr>
        <p:sp>
          <p:nvSpPr>
            <p:cNvPr id="3" name="椭圆 2"/>
            <p:cNvSpPr/>
            <p:nvPr/>
          </p:nvSpPr>
          <p:spPr>
            <a:xfrm>
              <a:off x="1547002"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黄金时间</a:t>
              </a:r>
              <a:endParaRPr lang="zh-CN" altLang="en-US" sz="4000" b="1" dirty="0"/>
            </a:p>
          </p:txBody>
        </p:sp>
        <p:sp>
          <p:nvSpPr>
            <p:cNvPr id="4" name="椭圆 3"/>
            <p:cNvSpPr/>
            <p:nvPr/>
          </p:nvSpPr>
          <p:spPr>
            <a:xfrm>
              <a:off x="4754836"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错峰时间</a:t>
              </a:r>
              <a:endParaRPr lang="zh-CN" altLang="en-US" sz="4000" b="1" dirty="0"/>
            </a:p>
          </p:txBody>
        </p:sp>
        <p:sp>
          <p:nvSpPr>
            <p:cNvPr id="5" name="椭圆 4"/>
            <p:cNvSpPr/>
            <p:nvPr/>
          </p:nvSpPr>
          <p:spPr>
            <a:xfrm>
              <a:off x="7962670"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活跃时间</a:t>
              </a:r>
              <a:endParaRPr lang="zh-CN" altLang="en-US" sz="4000" b="1" dirty="0"/>
            </a:p>
          </p:txBody>
        </p:sp>
      </p:grpSp>
      <p:sp>
        <p:nvSpPr>
          <p:cNvPr id="6" name="文本占位符 5"/>
          <p:cNvSpPr>
            <a:spLocks noGrp="1"/>
          </p:cNvSpPr>
          <p:nvPr>
            <p:ph type="body" sz="quarter" idx="10"/>
          </p:nvPr>
        </p:nvSpPr>
        <p:spPr/>
        <p:txBody>
          <a:bodyPr/>
          <a:lstStyle/>
          <a:p>
            <a:r>
              <a:rPr lang="zh-CN" altLang="en-US" dirty="0"/>
              <a:t>推送时间策略</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2</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lvl="0"/>
            <a:r>
              <a:rPr lang="zh-CN" altLang="en-US" sz="3200" kern="0" dirty="0">
                <a:solidFill>
                  <a:srgbClr val="44B549"/>
                </a:solidFill>
                <a:latin typeface="微软雅黑 Light" panose="020B0502040204020203" pitchFamily="34" charset="-122"/>
                <a:ea typeface="微软雅黑 Light" panose="020B0502040204020203" pitchFamily="34" charset="-122"/>
              </a:rPr>
              <a:t>推送频次</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推送频次策略</a:t>
            </a:r>
            <a:endParaRPr lang="zh-CN" altLang="en-US" dirty="0"/>
          </a:p>
        </p:txBody>
      </p:sp>
      <p:grpSp>
        <p:nvGrpSpPr>
          <p:cNvPr id="3" name="组合 2"/>
          <p:cNvGrpSpPr/>
          <p:nvPr/>
        </p:nvGrpSpPr>
        <p:grpSpPr>
          <a:xfrm>
            <a:off x="1847803" y="2696548"/>
            <a:ext cx="8496394" cy="2080726"/>
            <a:chOff x="1547002" y="2537927"/>
            <a:chExt cx="8496394" cy="2080726"/>
          </a:xfrm>
        </p:grpSpPr>
        <p:sp>
          <p:nvSpPr>
            <p:cNvPr id="4" name="椭圆 3"/>
            <p:cNvSpPr/>
            <p:nvPr/>
          </p:nvSpPr>
          <p:spPr>
            <a:xfrm>
              <a:off x="1547002"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分组推送</a:t>
              </a:r>
              <a:endParaRPr lang="zh-CN" altLang="en-US" sz="4000" b="1" dirty="0"/>
            </a:p>
          </p:txBody>
        </p:sp>
        <p:sp>
          <p:nvSpPr>
            <p:cNvPr id="5" name="椭圆 4"/>
            <p:cNvSpPr/>
            <p:nvPr/>
          </p:nvSpPr>
          <p:spPr>
            <a:xfrm>
              <a:off x="4754836"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严控质量</a:t>
              </a:r>
              <a:endParaRPr lang="zh-CN" altLang="en-US" sz="4000" b="1" dirty="0"/>
            </a:p>
          </p:txBody>
        </p:sp>
        <p:sp>
          <p:nvSpPr>
            <p:cNvPr id="6" name="椭圆 5"/>
            <p:cNvSpPr/>
            <p:nvPr/>
          </p:nvSpPr>
          <p:spPr>
            <a:xfrm>
              <a:off x="7962670"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注重服务</a:t>
              </a:r>
              <a:endParaRPr lang="zh-CN" altLang="en-US" sz="4000" b="1"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lvl="0" algn="ctr">
              <a:lnSpc>
                <a:spcPct val="150000"/>
              </a:lnSpc>
            </a:pPr>
            <a:r>
              <a:rPr lang="zh-CN" altLang="en-US" sz="3600" dirty="0">
                <a:solidFill>
                  <a:srgbClr val="44B549"/>
                </a:solidFill>
                <a:latin typeface="微软雅黑 Light" panose="020B0502040204020203" pitchFamily="34" charset="-122"/>
                <a:ea typeface="微软雅黑 Light" panose="020B0502040204020203" pitchFamily="34" charset="-122"/>
              </a:rPr>
              <a:t>微信公众帐号行为规范</a:t>
            </a:r>
            <a:endParaRPr kumimoji="0" lang="zh-CN" altLang="en-US" sz="36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5</a:t>
              </a:r>
              <a:endParaRPr kumimoji="0" lang="zh-CN" alt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微信公众号中的违规行为</a:t>
            </a:r>
            <a:endParaRPr lang="zh-CN" altLang="en-US" dirty="0"/>
          </a:p>
        </p:txBody>
      </p:sp>
      <p:sp>
        <p:nvSpPr>
          <p:cNvPr id="4" name="椭圆 3"/>
          <p:cNvSpPr/>
          <p:nvPr/>
        </p:nvSpPr>
        <p:spPr>
          <a:xfrm>
            <a:off x="761953" y="257081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外挂行为</a:t>
            </a:r>
            <a:endParaRPr lang="zh-CN" altLang="en-US" sz="4000" b="1" dirty="0"/>
          </a:p>
        </p:txBody>
      </p:sp>
      <p:sp>
        <p:nvSpPr>
          <p:cNvPr id="5" name="椭圆 4"/>
          <p:cNvSpPr/>
          <p:nvPr/>
        </p:nvSpPr>
        <p:spPr>
          <a:xfrm>
            <a:off x="3594084" y="257081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刷粉行为</a:t>
            </a:r>
            <a:endParaRPr lang="zh-CN" altLang="en-US" sz="4000" b="1" dirty="0"/>
          </a:p>
        </p:txBody>
      </p:sp>
      <p:sp>
        <p:nvSpPr>
          <p:cNvPr id="7" name="椭圆 6"/>
          <p:cNvSpPr/>
          <p:nvPr/>
        </p:nvSpPr>
        <p:spPr>
          <a:xfrm>
            <a:off x="6426215" y="257081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诱导行为</a:t>
            </a:r>
            <a:endParaRPr lang="zh-CN" altLang="en-US" sz="4000" b="1" dirty="0"/>
          </a:p>
        </p:txBody>
      </p:sp>
      <p:sp>
        <p:nvSpPr>
          <p:cNvPr id="8" name="椭圆 7"/>
          <p:cNvSpPr/>
          <p:nvPr/>
        </p:nvSpPr>
        <p:spPr>
          <a:xfrm>
            <a:off x="9258347" y="2570818"/>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篡改行为</a:t>
            </a:r>
            <a:endParaRPr lang="zh-CN" altLang="en-US" sz="4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微信公众号中的违规行为</a:t>
            </a:r>
            <a:r>
              <a:rPr lang="en-US" altLang="zh-CN" dirty="0"/>
              <a:t>-</a:t>
            </a:r>
            <a:r>
              <a:rPr lang="zh-CN" altLang="en-US" dirty="0"/>
              <a:t>案例</a:t>
            </a:r>
            <a:endParaRPr lang="zh-CN" altLang="en-US" dirty="0"/>
          </a:p>
        </p:txBody>
      </p:sp>
      <p:pic>
        <p:nvPicPr>
          <p:cNvPr id="9" name="图片 8"/>
          <p:cNvPicPr/>
          <p:nvPr/>
        </p:nvPicPr>
        <p:blipFill>
          <a:blip r:embed="rId1" cstate="email"/>
          <a:stretch>
            <a:fillRect/>
          </a:stretch>
        </p:blipFill>
        <p:spPr>
          <a:xfrm>
            <a:off x="1127125" y="1268413"/>
            <a:ext cx="10051415" cy="49943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微信公众号中的违规行为</a:t>
            </a:r>
            <a:r>
              <a:rPr lang="en-US" altLang="zh-CN" dirty="0"/>
              <a:t>-</a:t>
            </a:r>
            <a:r>
              <a:rPr lang="zh-CN" altLang="en-US" dirty="0"/>
              <a:t>案例</a:t>
            </a:r>
            <a:endParaRPr lang="zh-CN" altLang="en-US" dirty="0"/>
          </a:p>
        </p:txBody>
      </p:sp>
      <p:pic>
        <p:nvPicPr>
          <p:cNvPr id="3" name="图片 2"/>
          <p:cNvPicPr/>
          <p:nvPr/>
        </p:nvPicPr>
        <p:blipFill>
          <a:blip r:embed="rId1" cstate="email"/>
          <a:stretch>
            <a:fillRect/>
          </a:stretch>
        </p:blipFill>
        <p:spPr>
          <a:xfrm>
            <a:off x="1127125" y="1268412"/>
            <a:ext cx="9937750" cy="495819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微信公众号中的违规行为</a:t>
            </a:r>
            <a:r>
              <a:rPr lang="en-US" altLang="zh-CN" dirty="0"/>
              <a:t>-</a:t>
            </a:r>
            <a:r>
              <a:rPr lang="zh-CN" altLang="en-US" dirty="0"/>
              <a:t>案例</a:t>
            </a:r>
            <a:endParaRPr lang="zh-CN" altLang="en-US" dirty="0"/>
          </a:p>
        </p:txBody>
      </p:sp>
      <p:pic>
        <p:nvPicPr>
          <p:cNvPr id="4" name="图片 3"/>
          <p:cNvPicPr/>
          <p:nvPr/>
        </p:nvPicPr>
        <p:blipFill>
          <a:blip r:embed="rId1" cstate="email"/>
          <a:stretch>
            <a:fillRect/>
          </a:stretch>
        </p:blipFill>
        <p:spPr>
          <a:xfrm>
            <a:off x="1458913" y="1235710"/>
            <a:ext cx="9274175" cy="50895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头像</a:t>
            </a:r>
            <a:r>
              <a:rPr lang="en-US" altLang="zh-CN" dirty="0"/>
              <a:t>-</a:t>
            </a:r>
            <a:r>
              <a:rPr lang="zh-CN" altLang="en-US" dirty="0"/>
              <a:t>作用</a:t>
            </a:r>
            <a:endParaRPr lang="zh-CN" altLang="en-US" dirty="0"/>
          </a:p>
        </p:txBody>
      </p:sp>
      <p:grpSp>
        <p:nvGrpSpPr>
          <p:cNvPr id="3" name="组合 2"/>
          <p:cNvGrpSpPr/>
          <p:nvPr/>
        </p:nvGrpSpPr>
        <p:grpSpPr>
          <a:xfrm>
            <a:off x="1847803" y="2696548"/>
            <a:ext cx="8496394" cy="2080726"/>
            <a:chOff x="1547002" y="2537927"/>
            <a:chExt cx="8496394" cy="2080726"/>
          </a:xfrm>
        </p:grpSpPr>
        <p:sp>
          <p:nvSpPr>
            <p:cNvPr id="4" name="椭圆 3"/>
            <p:cNvSpPr/>
            <p:nvPr/>
          </p:nvSpPr>
          <p:spPr>
            <a:xfrm>
              <a:off x="1547002"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品牌识别</a:t>
              </a:r>
              <a:endParaRPr lang="zh-CN" altLang="en-US" b="1" dirty="0"/>
            </a:p>
          </p:txBody>
        </p:sp>
        <p:sp>
          <p:nvSpPr>
            <p:cNvPr id="5" name="椭圆 4"/>
            <p:cNvSpPr/>
            <p:nvPr/>
          </p:nvSpPr>
          <p:spPr>
            <a:xfrm>
              <a:off x="4754836"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认知</a:t>
              </a:r>
              <a:endParaRPr lang="en-US" altLang="zh-CN" sz="4000" b="1" dirty="0"/>
            </a:p>
            <a:p>
              <a:pPr algn="ctr"/>
              <a:r>
                <a:rPr lang="zh-CN" altLang="en-US" sz="4000" b="1" dirty="0"/>
                <a:t>成本</a:t>
              </a:r>
              <a:endParaRPr lang="zh-CN" altLang="en-US" sz="4000" b="1" dirty="0"/>
            </a:p>
          </p:txBody>
        </p:sp>
        <p:sp>
          <p:nvSpPr>
            <p:cNvPr id="6" name="椭圆 5"/>
            <p:cNvSpPr/>
            <p:nvPr/>
          </p:nvSpPr>
          <p:spPr>
            <a:xfrm>
              <a:off x="7962670"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风格</a:t>
              </a:r>
              <a:endParaRPr lang="en-US" altLang="zh-CN" sz="4000" b="1" dirty="0"/>
            </a:p>
            <a:p>
              <a:pPr algn="ctr"/>
              <a:r>
                <a:rPr lang="zh-CN" altLang="en-US" sz="4000" b="1" dirty="0"/>
                <a:t>延伸</a:t>
              </a:r>
              <a:endParaRPr lang="zh-CN" altLang="en-US" sz="4000" b="1"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头像</a:t>
            </a:r>
            <a:r>
              <a:rPr lang="en-US" altLang="zh-CN" dirty="0"/>
              <a:t>-</a:t>
            </a:r>
            <a:r>
              <a:rPr lang="zh-CN" altLang="en-US" dirty="0"/>
              <a:t>类型</a:t>
            </a:r>
            <a:endParaRPr lang="zh-CN" altLang="en-US" dirty="0"/>
          </a:p>
        </p:txBody>
      </p:sp>
      <p:grpSp>
        <p:nvGrpSpPr>
          <p:cNvPr id="18" name="组合 17"/>
          <p:cNvGrpSpPr/>
          <p:nvPr/>
        </p:nvGrpSpPr>
        <p:grpSpPr>
          <a:xfrm>
            <a:off x="1053598" y="2520911"/>
            <a:ext cx="10081332" cy="2009614"/>
            <a:chOff x="1305884" y="1133156"/>
            <a:chExt cx="8924912" cy="1779093"/>
          </a:xfrm>
        </p:grpSpPr>
        <p:pic>
          <p:nvPicPr>
            <p:cNvPr id="7" name="图片 6"/>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1305884" y="1268412"/>
              <a:ext cx="1706925" cy="1643837"/>
            </a:xfrm>
            <a:prstGeom prst="rect">
              <a:avLst/>
            </a:prstGeom>
          </p:spPr>
        </p:pic>
        <p:pic>
          <p:nvPicPr>
            <p:cNvPr id="8" name="图片 7"/>
            <p:cNvPicPr/>
            <p:nvPr/>
          </p:nvPicPr>
          <p:blipFill rotWithShape="1">
            <a:blip r:embed="rId2" cstate="email"/>
            <a:srcRect/>
            <a:stretch>
              <a:fillRect/>
            </a:stretch>
          </p:blipFill>
          <p:spPr>
            <a:xfrm>
              <a:off x="4964139" y="1133156"/>
              <a:ext cx="1662256" cy="1779093"/>
            </a:xfrm>
            <a:prstGeom prst="rect">
              <a:avLst/>
            </a:prstGeom>
          </p:spPr>
        </p:pic>
        <p:pic>
          <p:nvPicPr>
            <p:cNvPr id="9" name="图片 8"/>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3095878" y="1268412"/>
              <a:ext cx="1785193" cy="1590049"/>
            </a:xfrm>
            <a:prstGeom prst="rect">
              <a:avLst/>
            </a:prstGeom>
          </p:spPr>
        </p:pic>
        <p:pic>
          <p:nvPicPr>
            <p:cNvPr id="11" name="图片 10"/>
            <p:cNvPicPr/>
            <p:nvPr/>
          </p:nvPicPr>
          <p:blipFill rotWithShape="1">
            <a:blip r:embed="rId4" cstate="email">
              <a:extLst>
                <a:ext uri="{28A0092B-C50C-407E-A947-70E740481C1C}">
                  <a14:useLocalDpi xmlns:a14="http://schemas.microsoft.com/office/drawing/2010/main" val="0"/>
                </a:ext>
              </a:extLst>
            </a:blip>
            <a:srcRect/>
            <a:stretch>
              <a:fillRect/>
            </a:stretch>
          </p:blipFill>
          <p:spPr>
            <a:xfrm>
              <a:off x="8630668" y="1268412"/>
              <a:ext cx="1600128" cy="1590049"/>
            </a:xfrm>
            <a:prstGeom prst="rect">
              <a:avLst/>
            </a:prstGeom>
          </p:spPr>
        </p:pic>
        <p:pic>
          <p:nvPicPr>
            <p:cNvPr id="12" name="图片 1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a:off x="6834023" y="1268412"/>
              <a:ext cx="1589017" cy="1585605"/>
            </a:xfrm>
            <a:prstGeom prst="rect">
              <a:avLst/>
            </a:prstGeom>
          </p:spPr>
        </p:pic>
      </p:grpSp>
      <p:sp>
        <p:nvSpPr>
          <p:cNvPr id="13" name="文本框 12"/>
          <p:cNvSpPr txBox="1"/>
          <p:nvPr/>
        </p:nvSpPr>
        <p:spPr>
          <a:xfrm>
            <a:off x="1306872" y="4464747"/>
            <a:ext cx="1421546" cy="307777"/>
          </a:xfrm>
          <a:prstGeom prst="rect">
            <a:avLst/>
          </a:prstGeom>
          <a:noFill/>
        </p:spPr>
        <p:txBody>
          <a:bodyPr wrap="square" rtlCol="0">
            <a:spAutoFit/>
          </a:bodyPr>
          <a:lstStyle/>
          <a:p>
            <a:pPr algn="ctr"/>
            <a:r>
              <a:rPr lang="zh-CN" altLang="en-US" sz="1400" dirty="0">
                <a:solidFill>
                  <a:schemeClr val="tx1">
                    <a:lumMod val="65000"/>
                    <a:lumOff val="35000"/>
                  </a:schemeClr>
                </a:solidFill>
              </a:rPr>
              <a:t>百事中国</a:t>
            </a:r>
            <a:endParaRPr lang="zh-CN" altLang="en-US" sz="1400" dirty="0">
              <a:solidFill>
                <a:schemeClr val="tx1">
                  <a:lumMod val="65000"/>
                  <a:lumOff val="35000"/>
                </a:schemeClr>
              </a:solidFill>
            </a:endParaRPr>
          </a:p>
        </p:txBody>
      </p:sp>
      <p:sp>
        <p:nvSpPr>
          <p:cNvPr id="14" name="文本框 13"/>
          <p:cNvSpPr txBox="1"/>
          <p:nvPr/>
        </p:nvSpPr>
        <p:spPr>
          <a:xfrm>
            <a:off x="3360261" y="4464747"/>
            <a:ext cx="1421546" cy="307777"/>
          </a:xfrm>
          <a:prstGeom prst="rect">
            <a:avLst/>
          </a:prstGeom>
          <a:noFill/>
        </p:spPr>
        <p:txBody>
          <a:bodyPr wrap="square" rtlCol="0">
            <a:spAutoFit/>
          </a:bodyPr>
          <a:lstStyle/>
          <a:p>
            <a:pPr algn="ctr"/>
            <a:r>
              <a:rPr lang="zh-CN" altLang="en-US" sz="1400" dirty="0">
                <a:solidFill>
                  <a:schemeClr val="tx1">
                    <a:lumMod val="65000"/>
                    <a:lumOff val="35000"/>
                  </a:schemeClr>
                </a:solidFill>
              </a:rPr>
              <a:t>人民日报评论</a:t>
            </a:r>
            <a:endParaRPr lang="zh-CN" altLang="en-US" sz="1400" dirty="0">
              <a:solidFill>
                <a:schemeClr val="tx1">
                  <a:lumMod val="65000"/>
                  <a:lumOff val="35000"/>
                </a:schemeClr>
              </a:solidFill>
            </a:endParaRPr>
          </a:p>
        </p:txBody>
      </p:sp>
      <p:sp>
        <p:nvSpPr>
          <p:cNvPr id="15" name="文本框 14"/>
          <p:cNvSpPr txBox="1"/>
          <p:nvPr/>
        </p:nvSpPr>
        <p:spPr>
          <a:xfrm>
            <a:off x="5413650" y="4464747"/>
            <a:ext cx="1421546" cy="307777"/>
          </a:xfrm>
          <a:prstGeom prst="rect">
            <a:avLst/>
          </a:prstGeom>
          <a:noFill/>
        </p:spPr>
        <p:txBody>
          <a:bodyPr wrap="square" rtlCol="0">
            <a:spAutoFit/>
          </a:bodyPr>
          <a:lstStyle/>
          <a:p>
            <a:pPr algn="ctr"/>
            <a:r>
              <a:rPr lang="zh-CN" altLang="en-US" sz="1400" dirty="0">
                <a:solidFill>
                  <a:schemeClr val="tx1">
                    <a:lumMod val="65000"/>
                    <a:lumOff val="35000"/>
                  </a:schemeClr>
                </a:solidFill>
              </a:rPr>
              <a:t>秋叶大叔</a:t>
            </a:r>
            <a:endParaRPr lang="zh-CN" altLang="en-US" sz="1400" dirty="0">
              <a:solidFill>
                <a:schemeClr val="tx1">
                  <a:lumMod val="65000"/>
                  <a:lumOff val="35000"/>
                </a:schemeClr>
              </a:solidFill>
            </a:endParaRPr>
          </a:p>
        </p:txBody>
      </p:sp>
      <p:sp>
        <p:nvSpPr>
          <p:cNvPr id="16" name="文本框 15"/>
          <p:cNvSpPr txBox="1"/>
          <p:nvPr/>
        </p:nvSpPr>
        <p:spPr>
          <a:xfrm>
            <a:off x="7467039" y="4464747"/>
            <a:ext cx="1421546" cy="307777"/>
          </a:xfrm>
          <a:prstGeom prst="rect">
            <a:avLst/>
          </a:prstGeom>
          <a:noFill/>
        </p:spPr>
        <p:txBody>
          <a:bodyPr wrap="square" rtlCol="0">
            <a:spAutoFit/>
          </a:bodyPr>
          <a:lstStyle/>
          <a:p>
            <a:pPr algn="ctr"/>
            <a:r>
              <a:rPr lang="zh-CN" altLang="en-US" sz="1400" dirty="0">
                <a:solidFill>
                  <a:schemeClr val="tx1">
                    <a:lumMod val="65000"/>
                    <a:lumOff val="35000"/>
                  </a:schemeClr>
                </a:solidFill>
              </a:rPr>
              <a:t>武汉大学</a:t>
            </a:r>
            <a:endParaRPr lang="zh-CN" altLang="en-US" sz="1400" dirty="0">
              <a:solidFill>
                <a:schemeClr val="tx1">
                  <a:lumMod val="65000"/>
                  <a:lumOff val="35000"/>
                </a:schemeClr>
              </a:solidFill>
            </a:endParaRPr>
          </a:p>
        </p:txBody>
      </p:sp>
      <p:sp>
        <p:nvSpPr>
          <p:cNvPr id="17" name="文本框 16"/>
          <p:cNvSpPr txBox="1"/>
          <p:nvPr/>
        </p:nvSpPr>
        <p:spPr>
          <a:xfrm>
            <a:off x="9520427" y="4464747"/>
            <a:ext cx="1421546" cy="307777"/>
          </a:xfrm>
          <a:prstGeom prst="rect">
            <a:avLst/>
          </a:prstGeom>
          <a:noFill/>
        </p:spPr>
        <p:txBody>
          <a:bodyPr wrap="square" rtlCol="0">
            <a:spAutoFit/>
          </a:bodyPr>
          <a:lstStyle/>
          <a:p>
            <a:pPr algn="ctr"/>
            <a:r>
              <a:rPr lang="zh-CN" altLang="en-US" sz="1400" dirty="0">
                <a:solidFill>
                  <a:schemeClr val="tx1">
                    <a:lumMod val="65000"/>
                    <a:lumOff val="35000"/>
                  </a:schemeClr>
                </a:solidFill>
              </a:rPr>
              <a:t>哲学园</a:t>
            </a:r>
            <a:endParaRPr lang="zh-CN" altLang="en-US" sz="1400" dirty="0">
              <a:solidFill>
                <a:schemeClr val="tx1">
                  <a:lumMod val="65000"/>
                  <a:lumOff val="35000"/>
                </a:schemeClr>
              </a:solidFill>
            </a:endParaRPr>
          </a:p>
        </p:txBody>
      </p:sp>
      <p:sp>
        <p:nvSpPr>
          <p:cNvPr id="19" name="文本框 18"/>
          <p:cNvSpPr txBox="1"/>
          <p:nvPr/>
        </p:nvSpPr>
        <p:spPr>
          <a:xfrm>
            <a:off x="1306872" y="2240815"/>
            <a:ext cx="1421546" cy="307777"/>
          </a:xfrm>
          <a:prstGeom prst="rect">
            <a:avLst/>
          </a:prstGeom>
          <a:noFill/>
        </p:spPr>
        <p:txBody>
          <a:bodyPr wrap="square" rtlCol="0">
            <a:spAutoFit/>
          </a:bodyPr>
          <a:lstStyle/>
          <a:p>
            <a:pPr algn="ctr"/>
            <a:r>
              <a:rPr lang="en-US" altLang="zh-CN" sz="1400" dirty="0">
                <a:solidFill>
                  <a:srgbClr val="44B549"/>
                </a:solidFill>
              </a:rPr>
              <a:t>LOGO</a:t>
            </a:r>
            <a:r>
              <a:rPr lang="zh-CN" altLang="en-US" sz="1400" dirty="0">
                <a:solidFill>
                  <a:srgbClr val="44B549"/>
                </a:solidFill>
              </a:rPr>
              <a:t>型</a:t>
            </a:r>
            <a:endParaRPr lang="zh-CN" altLang="en-US" sz="1400" dirty="0">
              <a:solidFill>
                <a:srgbClr val="44B549"/>
              </a:solidFill>
            </a:endParaRPr>
          </a:p>
        </p:txBody>
      </p:sp>
      <p:sp>
        <p:nvSpPr>
          <p:cNvPr id="20" name="文本框 19"/>
          <p:cNvSpPr txBox="1"/>
          <p:nvPr/>
        </p:nvSpPr>
        <p:spPr>
          <a:xfrm>
            <a:off x="3360261" y="2240815"/>
            <a:ext cx="1421546" cy="307777"/>
          </a:xfrm>
          <a:prstGeom prst="rect">
            <a:avLst/>
          </a:prstGeom>
          <a:noFill/>
        </p:spPr>
        <p:txBody>
          <a:bodyPr wrap="square" rtlCol="0">
            <a:spAutoFit/>
          </a:bodyPr>
          <a:lstStyle/>
          <a:p>
            <a:pPr algn="ctr"/>
            <a:r>
              <a:rPr lang="zh-CN" altLang="en-US" sz="1400" dirty="0">
                <a:solidFill>
                  <a:srgbClr val="44B549"/>
                </a:solidFill>
              </a:rPr>
              <a:t>文字型</a:t>
            </a:r>
            <a:endParaRPr lang="zh-CN" altLang="en-US" sz="1400" dirty="0">
              <a:solidFill>
                <a:srgbClr val="44B549"/>
              </a:solidFill>
            </a:endParaRPr>
          </a:p>
        </p:txBody>
      </p:sp>
      <p:sp>
        <p:nvSpPr>
          <p:cNvPr id="21" name="文本框 20"/>
          <p:cNvSpPr txBox="1"/>
          <p:nvPr/>
        </p:nvSpPr>
        <p:spPr>
          <a:xfrm>
            <a:off x="5413650" y="2240815"/>
            <a:ext cx="1421546" cy="307777"/>
          </a:xfrm>
          <a:prstGeom prst="rect">
            <a:avLst/>
          </a:prstGeom>
          <a:noFill/>
        </p:spPr>
        <p:txBody>
          <a:bodyPr wrap="square" rtlCol="0">
            <a:spAutoFit/>
          </a:bodyPr>
          <a:lstStyle/>
          <a:p>
            <a:pPr algn="ctr"/>
            <a:r>
              <a:rPr lang="zh-CN" altLang="en-US" sz="1400" dirty="0">
                <a:solidFill>
                  <a:srgbClr val="44B549"/>
                </a:solidFill>
              </a:rPr>
              <a:t>个人照片型</a:t>
            </a:r>
            <a:endParaRPr lang="zh-CN" altLang="en-US" sz="1400" dirty="0">
              <a:solidFill>
                <a:srgbClr val="44B549"/>
              </a:solidFill>
            </a:endParaRPr>
          </a:p>
        </p:txBody>
      </p:sp>
      <p:sp>
        <p:nvSpPr>
          <p:cNvPr id="22" name="文本框 21"/>
          <p:cNvSpPr txBox="1"/>
          <p:nvPr/>
        </p:nvSpPr>
        <p:spPr>
          <a:xfrm>
            <a:off x="7467039" y="2240815"/>
            <a:ext cx="1421546" cy="307777"/>
          </a:xfrm>
          <a:prstGeom prst="rect">
            <a:avLst/>
          </a:prstGeom>
          <a:noFill/>
        </p:spPr>
        <p:txBody>
          <a:bodyPr wrap="square" rtlCol="0">
            <a:spAutoFit/>
          </a:bodyPr>
          <a:lstStyle/>
          <a:p>
            <a:pPr algn="ctr"/>
            <a:r>
              <a:rPr lang="zh-CN" altLang="en-US" sz="1400" dirty="0">
                <a:solidFill>
                  <a:srgbClr val="44B549"/>
                </a:solidFill>
              </a:rPr>
              <a:t>卡通图像型</a:t>
            </a:r>
            <a:endParaRPr lang="zh-CN" altLang="en-US" sz="1400" dirty="0">
              <a:solidFill>
                <a:srgbClr val="44B549"/>
              </a:solidFill>
            </a:endParaRPr>
          </a:p>
        </p:txBody>
      </p:sp>
      <p:sp>
        <p:nvSpPr>
          <p:cNvPr id="23" name="文本框 22"/>
          <p:cNvSpPr txBox="1"/>
          <p:nvPr/>
        </p:nvSpPr>
        <p:spPr>
          <a:xfrm>
            <a:off x="9520427" y="2240815"/>
            <a:ext cx="1421546" cy="307777"/>
          </a:xfrm>
          <a:prstGeom prst="rect">
            <a:avLst/>
          </a:prstGeom>
          <a:noFill/>
        </p:spPr>
        <p:txBody>
          <a:bodyPr wrap="square" rtlCol="0">
            <a:spAutoFit/>
          </a:bodyPr>
          <a:lstStyle/>
          <a:p>
            <a:pPr algn="ctr"/>
            <a:r>
              <a:rPr lang="zh-CN" altLang="en-US" sz="1400" dirty="0">
                <a:solidFill>
                  <a:srgbClr val="44B549"/>
                </a:solidFill>
              </a:rPr>
              <a:t>角色形象型</a:t>
            </a:r>
            <a:endParaRPr lang="zh-CN" altLang="en-US" sz="1400" dirty="0">
              <a:solidFill>
                <a:srgbClr val="44B54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头像</a:t>
            </a:r>
            <a:r>
              <a:rPr lang="en-US" altLang="zh-CN" dirty="0"/>
              <a:t>-</a:t>
            </a:r>
            <a:r>
              <a:rPr lang="zh-CN" altLang="en-US" dirty="0"/>
              <a:t>类型</a:t>
            </a:r>
            <a:endParaRPr lang="zh-CN" altLang="en-US" dirty="0"/>
          </a:p>
        </p:txBody>
      </p:sp>
      <p:pic>
        <p:nvPicPr>
          <p:cNvPr id="24" name="图片 23"/>
          <p:cNvPicPr/>
          <p:nvPr/>
        </p:nvPicPr>
        <p:blipFill>
          <a:blip r:embed="rId1" cstate="email"/>
          <a:stretch>
            <a:fillRect/>
          </a:stretch>
        </p:blipFill>
        <p:spPr>
          <a:xfrm>
            <a:off x="4905443" y="1268413"/>
            <a:ext cx="6317295" cy="4555054"/>
          </a:xfrm>
          <a:prstGeom prst="rect">
            <a:avLst/>
          </a:prstGeom>
        </p:spPr>
      </p:pic>
      <p:pic>
        <p:nvPicPr>
          <p:cNvPr id="25" name="图片 24" descr="C:\Users\Administrator\Desktop\秋叶.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94559" y="1289929"/>
            <a:ext cx="2050378" cy="2050378"/>
          </a:xfrm>
          <a:prstGeom prst="rect">
            <a:avLst/>
          </a:prstGeom>
          <a:noFill/>
          <a:ln>
            <a:solidFill>
              <a:schemeClr val="bg1">
                <a:lumMod val="65000"/>
              </a:schemeClr>
            </a:solidFill>
          </a:ln>
        </p:spPr>
      </p:pic>
      <p:pic>
        <p:nvPicPr>
          <p:cNvPr id="26" name="图片 25" descr="C:\Users\Administrator\Desktop\秋叶.pn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94559" y="3718597"/>
            <a:ext cx="2050378" cy="2050378"/>
          </a:xfrm>
          <a:prstGeom prst="ellipse">
            <a:avLst/>
          </a:prstGeom>
          <a:noFill/>
          <a:ln>
            <a:solidFill>
              <a:schemeClr val="bg1">
                <a:lumMod val="6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名称</a:t>
            </a:r>
            <a:r>
              <a:rPr lang="en-US" altLang="zh-CN" dirty="0"/>
              <a:t>-</a:t>
            </a:r>
            <a:r>
              <a:rPr lang="zh-CN" altLang="en-US" dirty="0"/>
              <a:t>好名称的条件</a:t>
            </a:r>
            <a:endParaRPr lang="zh-CN" altLang="en-US" dirty="0"/>
          </a:p>
        </p:txBody>
      </p:sp>
      <p:grpSp>
        <p:nvGrpSpPr>
          <p:cNvPr id="3" name="组合 2"/>
          <p:cNvGrpSpPr/>
          <p:nvPr/>
        </p:nvGrpSpPr>
        <p:grpSpPr>
          <a:xfrm>
            <a:off x="1847803" y="2696548"/>
            <a:ext cx="8496394" cy="2080726"/>
            <a:chOff x="1547002" y="2537927"/>
            <a:chExt cx="8496394" cy="2080726"/>
          </a:xfrm>
        </p:grpSpPr>
        <p:sp>
          <p:nvSpPr>
            <p:cNvPr id="4" name="椭圆 3"/>
            <p:cNvSpPr/>
            <p:nvPr/>
          </p:nvSpPr>
          <p:spPr>
            <a:xfrm>
              <a:off x="1547002"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品牌一致</a:t>
              </a:r>
              <a:endParaRPr lang="zh-CN" altLang="en-US" b="1" dirty="0"/>
            </a:p>
          </p:txBody>
        </p:sp>
        <p:sp>
          <p:nvSpPr>
            <p:cNvPr id="5" name="椭圆 4"/>
            <p:cNvSpPr/>
            <p:nvPr/>
          </p:nvSpPr>
          <p:spPr>
            <a:xfrm>
              <a:off x="4754836"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认知</a:t>
              </a:r>
              <a:endParaRPr lang="en-US" altLang="zh-CN" sz="4000" b="1" dirty="0"/>
            </a:p>
            <a:p>
              <a:pPr algn="ctr"/>
              <a:r>
                <a:rPr lang="zh-CN" altLang="en-US" sz="4000" b="1" dirty="0"/>
                <a:t>成本</a:t>
              </a:r>
              <a:endParaRPr lang="zh-CN" altLang="en-US" sz="4000" b="1" dirty="0"/>
            </a:p>
          </p:txBody>
        </p:sp>
        <p:sp>
          <p:nvSpPr>
            <p:cNvPr id="6" name="椭圆 5"/>
            <p:cNvSpPr/>
            <p:nvPr/>
          </p:nvSpPr>
          <p:spPr>
            <a:xfrm>
              <a:off x="7962670"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搜索便利</a:t>
              </a:r>
              <a:endParaRPr lang="zh-CN" altLang="en-US" sz="4000" b="1"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0875" y="916940"/>
            <a:ext cx="10702925" cy="5260340"/>
          </a:xfrm>
        </p:spPr>
        <p:txBody>
          <a:bodyPr/>
          <a:lstStyle/>
          <a:p>
            <a:r>
              <a:rPr lang="zh-CN" altLang="en-US" dirty="0"/>
              <a:t>名称</a:t>
            </a:r>
            <a:r>
              <a:rPr lang="en-US" altLang="zh-CN" dirty="0"/>
              <a:t>-</a:t>
            </a:r>
            <a:r>
              <a:rPr lang="zh-CN" altLang="en-US" dirty="0"/>
              <a:t>起名称的角度</a:t>
            </a:r>
            <a:endParaRPr lang="zh-CN" altLang="en-US" dirty="0"/>
          </a:p>
        </p:txBody>
      </p:sp>
      <p:sp>
        <p:nvSpPr>
          <p:cNvPr id="4" name="椭圆 3"/>
          <p:cNvSpPr/>
          <p:nvPr/>
        </p:nvSpPr>
        <p:spPr>
          <a:xfrm>
            <a:off x="1847803" y="1491691"/>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目标用户</a:t>
            </a:r>
            <a:endParaRPr lang="zh-CN" altLang="en-US" b="1" dirty="0"/>
          </a:p>
        </p:txBody>
      </p:sp>
      <p:sp>
        <p:nvSpPr>
          <p:cNvPr id="5" name="椭圆 4"/>
          <p:cNvSpPr/>
          <p:nvPr/>
        </p:nvSpPr>
        <p:spPr>
          <a:xfrm>
            <a:off x="5055637" y="1491691"/>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生活场景</a:t>
            </a:r>
            <a:endParaRPr lang="zh-CN" altLang="en-US" sz="4000" b="1" dirty="0"/>
          </a:p>
        </p:txBody>
      </p:sp>
      <p:sp>
        <p:nvSpPr>
          <p:cNvPr id="6" name="椭圆 5"/>
          <p:cNvSpPr/>
          <p:nvPr/>
        </p:nvSpPr>
        <p:spPr>
          <a:xfrm>
            <a:off x="8263471" y="1491691"/>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地域文化</a:t>
            </a:r>
            <a:endParaRPr lang="zh-CN" altLang="en-US" sz="4000" b="1" dirty="0"/>
          </a:p>
        </p:txBody>
      </p:sp>
      <p:sp>
        <p:nvSpPr>
          <p:cNvPr id="7" name="椭圆 6"/>
          <p:cNvSpPr/>
          <p:nvPr/>
        </p:nvSpPr>
        <p:spPr>
          <a:xfrm>
            <a:off x="3452747" y="368824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内容比喻</a:t>
            </a:r>
            <a:endParaRPr lang="zh-CN" altLang="en-US" sz="4000" b="1" dirty="0"/>
          </a:p>
        </p:txBody>
      </p:sp>
      <p:sp>
        <p:nvSpPr>
          <p:cNvPr id="8" name="椭圆 7"/>
          <p:cNvSpPr/>
          <p:nvPr/>
        </p:nvSpPr>
        <p:spPr>
          <a:xfrm>
            <a:off x="6660581" y="3688249"/>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细分领域</a:t>
            </a:r>
            <a:endParaRPr lang="zh-CN" altLang="en-US"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微信号</a:t>
            </a:r>
            <a:endParaRPr lang="zh-CN" altLang="en-US" dirty="0"/>
          </a:p>
        </p:txBody>
      </p:sp>
      <p:graphicFrame>
        <p:nvGraphicFramePr>
          <p:cNvPr id="3" name="表格 2"/>
          <p:cNvGraphicFramePr>
            <a:graphicFrameLocks noGrp="1"/>
          </p:cNvGraphicFramePr>
          <p:nvPr/>
        </p:nvGraphicFramePr>
        <p:xfrm>
          <a:off x="1012190" y="706120"/>
          <a:ext cx="10052685" cy="5525135"/>
        </p:xfrm>
        <a:graphic>
          <a:graphicData uri="http://schemas.openxmlformats.org/drawingml/2006/table">
            <a:tbl>
              <a:tblPr firstRow="1" firstCol="1" bandRow="1"/>
              <a:tblGrid>
                <a:gridCol w="2460625"/>
                <a:gridCol w="1784985"/>
                <a:gridCol w="2971165"/>
                <a:gridCol w="2835910"/>
              </a:tblGrid>
              <a:tr h="273050">
                <a:tc rowSpan="2" gridSpan="2">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设置思路</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gridSpan="2">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案例</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186690">
                <a:tc vMerge="1" gridSpan="2">
                  <a:tcPr/>
                </a:tc>
                <a:tc vMerge="1" hMerge="1">
                  <a:tcPr/>
                </a:tc>
                <a:tc>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公众号名称</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rPr>
                        <a:t>微信号</a:t>
                      </a:r>
                      <a:endParaRPr lang="zh-CN" sz="1600" b="1" kern="100" dirty="0">
                        <a:solidFill>
                          <a:srgbClr val="44B549"/>
                        </a:solidFill>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rowSpan="9">
                  <a:txBody>
                    <a:bodyPr/>
                    <a:lstStyle/>
                    <a:p>
                      <a:pPr algn="ctr">
                        <a:spcAft>
                          <a:spcPts val="0"/>
                        </a:spcAft>
                      </a:pPr>
                      <a:r>
                        <a:rPr lang="zh-CN" sz="1600" kern="100" dirty="0">
                          <a:effectLst/>
                          <a:latin typeface="Calibri" panose="020F0502020204030204" charset="0"/>
                          <a:ea typeface="微软雅黑" panose="020B0503020204020204" charset="-122"/>
                          <a:cs typeface="Times New Roman" panose="02020603050405020304" pitchFamily="18" charset="0"/>
                        </a:rPr>
                        <a:t>拼音类</a:t>
                      </a:r>
                      <a:endParaRPr lang="zh-CN" sz="1600" kern="100" dirty="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全拼</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正和岛</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zhenghedao</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全拼</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数字</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行动派</a:t>
                      </a:r>
                      <a:r>
                        <a:rPr lang="en-US" sz="1600" kern="100">
                          <a:effectLst/>
                          <a:latin typeface="Calibri" panose="020F0502020204030204" charset="0"/>
                          <a:ea typeface="微软雅黑" panose="020B0503020204020204" charset="-122"/>
                          <a:cs typeface="Times New Roman" panose="02020603050405020304" pitchFamily="18" charset="0"/>
                        </a:rPr>
                        <a:t>Dreamlist</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xingdongpai77</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全拼</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年份</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武汉大学</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Luojia1893</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620">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全拼</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英文</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求是设计会</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qiushidesign</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拼音缩写</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浙江卫视</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zjwszgl</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拼音缩写</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数字</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印象笔记</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yxbj100</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拼音缩写</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年份</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共青团中央</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gqtzy2014</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拼音缩写</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英文</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黑天鹅图书</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htebook</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拼音</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拼音缩写</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罗辑思维</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luojisw</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rowSpan="6">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英文类</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极客公园</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geekpark</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年份</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单向街书店</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onewaystreet2013</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数字</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warfalcon</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read01</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英文缩写</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英文</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腾讯</a:t>
                      </a:r>
                      <a:r>
                        <a:rPr lang="en-US" sz="1600" kern="100">
                          <a:effectLst/>
                          <a:latin typeface="Calibri" panose="020F0502020204030204" charset="0"/>
                          <a:ea typeface="微软雅黑" panose="020B0503020204020204" charset="-122"/>
                          <a:cs typeface="Times New Roman" panose="02020603050405020304" pitchFamily="18" charset="0"/>
                        </a:rPr>
                        <a:t>NBA</a:t>
                      </a:r>
                      <a:r>
                        <a:rPr lang="zh-CN" sz="1600" kern="100">
                          <a:effectLst/>
                          <a:latin typeface="Calibri" panose="020F0502020204030204" charset="0"/>
                          <a:ea typeface="微软雅黑" panose="020B0503020204020204" charset="-122"/>
                          <a:cs typeface="Times New Roman" panose="02020603050405020304" pitchFamily="18" charset="0"/>
                        </a:rPr>
                        <a:t>视频</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NBAvideo</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英文缩写</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数字</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幻方秋叶</a:t>
                      </a:r>
                      <a:r>
                        <a:rPr lang="en-US" sz="1600" kern="100">
                          <a:effectLst/>
                          <a:latin typeface="Calibri" panose="020F0502020204030204" charset="0"/>
                          <a:ea typeface="微软雅黑" panose="020B0503020204020204" charset="-122"/>
                          <a:cs typeface="Times New Roman" panose="02020603050405020304" pitchFamily="18" charset="0"/>
                        </a:rPr>
                        <a:t>PPT</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PPT100</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英文缩写</a:t>
                      </a:r>
                      <a:r>
                        <a:rPr lang="en-US" sz="1600" kern="100">
                          <a:effectLst/>
                          <a:latin typeface="Calibri" panose="020F0502020204030204" charset="0"/>
                          <a:ea typeface="微软雅黑" panose="020B0503020204020204" charset="-122"/>
                          <a:cs typeface="Times New Roman" panose="02020603050405020304" pitchFamily="18" charset="0"/>
                        </a:rPr>
                        <a:t>+</a:t>
                      </a:r>
                      <a:r>
                        <a:rPr lang="zh-CN" sz="1600" kern="100">
                          <a:effectLst/>
                          <a:latin typeface="Calibri" panose="020F0502020204030204" charset="0"/>
                          <a:ea typeface="微软雅黑" panose="020B0503020204020204" charset="-122"/>
                          <a:cs typeface="Times New Roman" panose="02020603050405020304" pitchFamily="18" charset="0"/>
                        </a:rPr>
                        <a:t>拼音缩写</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央视财经</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cctvyscj</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rowSpan="2" gridSpan="2">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谐音类</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傅踢踢</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futeetee</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vMerge="1" gridSpan="2">
                  <a:tcPr/>
                </a:tc>
                <a:tc vMerge="1" h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爱范儿</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ifanr</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gridSpan="2">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网站域名类</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虎嗅网</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huxiu_com</a:t>
                      </a:r>
                      <a:endParaRPr lang="en-US" sz="1600" kern="100">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gridSpan="2">
                  <a:txBody>
                    <a:bodyPr/>
                    <a:lstStyle/>
                    <a:p>
                      <a:pPr algn="ctr">
                        <a:spcAft>
                          <a:spcPts val="0"/>
                        </a:spcAft>
                      </a:pPr>
                      <a:r>
                        <a:rPr lang="en-US" sz="1600" kern="100">
                          <a:effectLst/>
                          <a:latin typeface="微软雅黑" panose="020B0503020204020204" charset="-122"/>
                          <a:ea typeface="宋体" panose="02010600030101010101" pitchFamily="2" charset="-122"/>
                          <a:cs typeface="Times New Roman" panose="02020603050405020304" pitchFamily="18" charset="0"/>
                        </a:rPr>
                        <a:t>i</a:t>
                      </a:r>
                      <a:r>
                        <a:rPr lang="zh-CN" sz="1600" kern="100">
                          <a:effectLst/>
                          <a:latin typeface="Calibri" panose="020F0502020204030204" charset="0"/>
                          <a:ea typeface="微软雅黑" panose="020B0503020204020204" charset="-122"/>
                          <a:cs typeface="Times New Roman" panose="02020603050405020304" pitchFamily="18" charset="0"/>
                        </a:rPr>
                        <a:t>系列类</a:t>
                      </a:r>
                      <a:endParaRPr lang="zh-CN" sz="1600" kern="100">
                        <a:effectLst/>
                        <a:latin typeface="Calibri" panose="020F0502020204030204" charset="0"/>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600" kern="100">
                          <a:effectLst/>
                          <a:latin typeface="Calibri" panose="020F0502020204030204" charset="0"/>
                          <a:ea typeface="微软雅黑" panose="020B0503020204020204" charset="-122"/>
                          <a:cs typeface="Times New Roman" panose="02020603050405020304" pitchFamily="18" charset="0"/>
                        </a:rPr>
                        <a:t>连岳</a:t>
                      </a:r>
                      <a:endParaRPr lang="zh-CN" sz="1600" kern="100">
                        <a:effectLst/>
                        <a:latin typeface="Calibri" panose="020F0502020204030204" charset="0"/>
                        <a:ea typeface="微软雅黑" panose="020B0503020204020204"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err="1">
                          <a:effectLst/>
                          <a:latin typeface="微软雅黑" panose="020B0503020204020204" charset="-122"/>
                          <a:ea typeface="宋体" panose="02010600030101010101" pitchFamily="2" charset="-122"/>
                          <a:cs typeface="Times New Roman" panose="02020603050405020304" pitchFamily="18" charset="0"/>
                        </a:rPr>
                        <a:t>ilianyue</a:t>
                      </a:r>
                      <a:endParaRPr lang="en-US" sz="1600" kern="100" dirty="0" err="1">
                        <a:effectLst/>
                        <a:latin typeface="微软雅黑" panose="020B0503020204020204" charset="-122"/>
                        <a:ea typeface="宋体" panose="02010600030101010101" pitchFamily="2" charset="-122"/>
                        <a:cs typeface="Times New Roman" panose="02020603050405020304" pitchFamily="18" charset="0"/>
                      </a:endParaRPr>
                    </a:p>
                  </a:txBody>
                  <a:tcPr marL="43736" marR="43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1933</Words>
  <Application>WPS 演示</Application>
  <PresentationFormat>宽屏</PresentationFormat>
  <Paragraphs>451</Paragraphs>
  <Slides>38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Calibri</vt:lpstr>
      <vt:lpstr>微软雅黑</vt:lpstr>
      <vt:lpstr>黑体</vt:lpstr>
      <vt:lpstr>微软雅黑 Light</vt:lpstr>
      <vt:lpstr>Verdana</vt:lpstr>
      <vt:lpstr>Arial Unicode MS</vt:lpstr>
      <vt:lpstr>Calibri Light</vt:lpstr>
      <vt:lpstr>Times New Roman</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9</cp:revision>
  <dcterms:created xsi:type="dcterms:W3CDTF">2019-02-13T03:26:00Z</dcterms:created>
  <dcterms:modified xsi:type="dcterms:W3CDTF">2019-04-16T02:27:23Z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2052-11.1.0.8412</vt:lpwstr>
  </property>
</Properties>
</file>