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07" r:id="rId4"/>
    <p:sldId id="276" r:id="rId5"/>
    <p:sldId id="308" r:id="rId6"/>
    <p:sldId id="277" r:id="rId7"/>
    <p:sldId id="29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0" r:id="rId20"/>
    <p:sldId id="261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65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1,1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3C78B-B09A-463C-B1FC-EB849C9427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76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微信端第九工厂暂不支持更多内容形式的二维码转换，这里建议和草料二维码搭配使用。移动端通过草料生成二维码之后，再通过第九工厂的模板使用“扫码”功能，从相册中选取普通二维码，自动扫描识别后就可以生成套用模板的艺术二维码了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3C78B-B09A-463C-B1FC-EB849C94276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2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li.i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/>
          <p:nvPr/>
        </p:nvSpPr>
        <p:spPr>
          <a:xfrm>
            <a:off x="1006475" y="516573"/>
            <a:ext cx="382079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/>
            <a:r>
              <a:rPr lang="zh-CN" altLang="en-US" sz="6000" b="1" dirty="0">
                <a:solidFill>
                  <a:srgbClr val="2E2E2E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rPr>
              <a:t>2.移动营销</a:t>
            </a:r>
          </a:p>
        </p:txBody>
      </p:sp>
      <p:sp>
        <p:nvSpPr>
          <p:cNvPr id="3075" name="文本框 2"/>
          <p:cNvSpPr/>
          <p:nvPr/>
        </p:nvSpPr>
        <p:spPr>
          <a:xfrm>
            <a:off x="3495040" y="2760980"/>
            <a:ext cx="66649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2-6 二维码制作</a:t>
            </a:r>
          </a:p>
        </p:txBody>
      </p:sp>
      <p:sp>
        <p:nvSpPr>
          <p:cNvPr id="3076" name="直接连接符 8"/>
          <p:cNvSpPr/>
          <p:nvPr/>
        </p:nvSpPr>
        <p:spPr>
          <a:xfrm>
            <a:off x="4292600" y="5084763"/>
            <a:ext cx="3806825" cy="1587"/>
          </a:xfrm>
          <a:prstGeom prst="line">
            <a:avLst/>
          </a:prstGeom>
          <a:ln w="9525" cap="flat" cmpd="sng">
            <a:solidFill>
              <a:srgbClr val="2E2E2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7" name="文本框 12"/>
          <p:cNvSpPr/>
          <p:nvPr/>
        </p:nvSpPr>
        <p:spPr>
          <a:xfrm>
            <a:off x="4249738" y="5157788"/>
            <a:ext cx="3849687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endParaRPr lang="zh-CN" altLang="en-US" sz="2200" dirty="0">
              <a:solidFill>
                <a:srgbClr val="2E2E2E"/>
              </a:solidFill>
              <a:latin typeface="Calibri" panose="020F0502020204030204" charset="0"/>
              <a:ea typeface="微软雅黑" panose="020B0503020204020204" charset="-122"/>
              <a:sym typeface="Calibri" panose="020F05020202040302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680085"/>
            <a:ext cx="9618980" cy="54095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6" name="矩形 5"/>
          <p:cNvSpPr/>
          <p:nvPr/>
        </p:nvSpPr>
        <p:spPr>
          <a:xfrm>
            <a:off x="2399928" y="2550226"/>
            <a:ext cx="230568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如何获得二维码呢？</a:t>
            </a:r>
          </a:p>
        </p:txBody>
      </p:sp>
      <p:sp>
        <p:nvSpPr>
          <p:cNvPr id="18" name="矩形 17"/>
          <p:cNvSpPr/>
          <p:nvPr/>
        </p:nvSpPr>
        <p:spPr>
          <a:xfrm>
            <a:off x="3037747" y="3080676"/>
            <a:ext cx="13258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草料二维码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67278" y="3080676"/>
            <a:ext cx="6400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例：</a:t>
            </a:r>
            <a:endParaRPr lang="zh-CN" altLang="en-US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49638" y="2708920"/>
            <a:ext cx="86409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42356" y="2708920"/>
            <a:ext cx="92895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生成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二维码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63394" y="2708920"/>
            <a:ext cx="92895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二维码美化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33851" r="40557" b="21710"/>
          <a:stretch>
            <a:fillRect/>
          </a:stretch>
        </p:blipFill>
        <p:spPr bwMode="auto">
          <a:xfrm>
            <a:off x="3005734" y="3602308"/>
            <a:ext cx="4512613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3" t="33334" r="14731" b="10626"/>
          <a:stretch>
            <a:fillRect/>
          </a:stretch>
        </p:blipFill>
        <p:spPr bwMode="auto">
          <a:xfrm>
            <a:off x="5951984" y="3450008"/>
            <a:ext cx="1997606" cy="29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90" y="3602308"/>
            <a:ext cx="1831975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6" name="矩形 5"/>
          <p:cNvSpPr/>
          <p:nvPr/>
        </p:nvSpPr>
        <p:spPr>
          <a:xfrm>
            <a:off x="2399928" y="2550226"/>
            <a:ext cx="2446655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如何获得二维码呢？</a:t>
            </a:r>
          </a:p>
        </p:txBody>
      </p:sp>
      <p:sp>
        <p:nvSpPr>
          <p:cNvPr id="18" name="矩形 17"/>
          <p:cNvSpPr/>
          <p:nvPr/>
        </p:nvSpPr>
        <p:spPr>
          <a:xfrm>
            <a:off x="3037747" y="3080676"/>
            <a:ext cx="13258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草料二维码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67278" y="3080676"/>
            <a:ext cx="6400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例：</a:t>
            </a:r>
            <a:endParaRPr lang="zh-CN" altLang="en-US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49638" y="2708920"/>
            <a:ext cx="86409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活码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39" y="3888854"/>
            <a:ext cx="2771775" cy="95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6563518" y="2691904"/>
            <a:ext cx="104465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维码</a:t>
            </a:r>
          </a:p>
        </p:txBody>
      </p:sp>
      <p:pic>
        <p:nvPicPr>
          <p:cNvPr id="20" name="图片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7" y="3625178"/>
            <a:ext cx="4292861" cy="276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很高兴这学期和大家来共同学习移动电子商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070" y="306070"/>
            <a:ext cx="5271135" cy="52711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30" y="-180975"/>
            <a:ext cx="4648200" cy="82645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我的名片活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410" y="486410"/>
            <a:ext cx="5603875" cy="56038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77470"/>
            <a:ext cx="4991100" cy="8874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835" y="77470"/>
            <a:ext cx="4238625" cy="75380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我的名片静态码彩色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579120"/>
            <a:ext cx="5699125" cy="5699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我的名片活码彩色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6200"/>
            <a:ext cx="6186805" cy="61868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4"/>
          <p:cNvSpPr/>
          <p:nvPr/>
        </p:nvSpPr>
        <p:spPr>
          <a:xfrm rot="10800000">
            <a:off x="124822" y="0"/>
            <a:ext cx="1306286" cy="799366"/>
          </a:xfrm>
          <a:custGeom>
            <a:avLst/>
            <a:gdLst>
              <a:gd name="connsiteX0" fmla="*/ 0 w 522515"/>
              <a:gd name="connsiteY0" fmla="*/ 580571 h 580571"/>
              <a:gd name="connsiteX1" fmla="*/ 261258 w 522515"/>
              <a:gd name="connsiteY1" fmla="*/ 0 h 580571"/>
              <a:gd name="connsiteX2" fmla="*/ 522515 w 522515"/>
              <a:gd name="connsiteY2" fmla="*/ 580571 h 580571"/>
              <a:gd name="connsiteX3" fmla="*/ 0 w 522515"/>
              <a:gd name="connsiteY3" fmla="*/ 580571 h 580571"/>
              <a:gd name="connsiteX0-1" fmla="*/ 0 w 522515"/>
              <a:gd name="connsiteY0-2" fmla="*/ 580571 h 580571"/>
              <a:gd name="connsiteX1-3" fmla="*/ 261258 w 522515"/>
              <a:gd name="connsiteY1-4" fmla="*/ 0 h 580571"/>
              <a:gd name="connsiteX2-5" fmla="*/ 522515 w 522515"/>
              <a:gd name="connsiteY2-6" fmla="*/ 580571 h 580571"/>
              <a:gd name="connsiteX3-7" fmla="*/ 0 w 522515"/>
              <a:gd name="connsiteY3-8" fmla="*/ 580571 h 580571"/>
              <a:gd name="connsiteX0-9" fmla="*/ 0 w 522515"/>
              <a:gd name="connsiteY0-10" fmla="*/ 580571 h 580571"/>
              <a:gd name="connsiteX1-11" fmla="*/ 261258 w 522515"/>
              <a:gd name="connsiteY1-12" fmla="*/ 0 h 580571"/>
              <a:gd name="connsiteX2-13" fmla="*/ 522515 w 522515"/>
              <a:gd name="connsiteY2-14" fmla="*/ 580571 h 580571"/>
              <a:gd name="connsiteX3-15" fmla="*/ 0 w 522515"/>
              <a:gd name="connsiteY3-16" fmla="*/ 580571 h 580571"/>
              <a:gd name="connsiteX0-17" fmla="*/ 0 w 754744"/>
              <a:gd name="connsiteY0-18" fmla="*/ 580571 h 595085"/>
              <a:gd name="connsiteX1-19" fmla="*/ 261258 w 754744"/>
              <a:gd name="connsiteY1-20" fmla="*/ 0 h 595085"/>
              <a:gd name="connsiteX2-21" fmla="*/ 754744 w 754744"/>
              <a:gd name="connsiteY2-22" fmla="*/ 595085 h 595085"/>
              <a:gd name="connsiteX3-23" fmla="*/ 0 w 754744"/>
              <a:gd name="connsiteY3-24" fmla="*/ 580571 h 595085"/>
              <a:gd name="connsiteX0-25" fmla="*/ 0 w 899887"/>
              <a:gd name="connsiteY0-26" fmla="*/ 609599 h 609599"/>
              <a:gd name="connsiteX1-27" fmla="*/ 406401 w 899887"/>
              <a:gd name="connsiteY1-28" fmla="*/ 0 h 609599"/>
              <a:gd name="connsiteX2-29" fmla="*/ 899887 w 899887"/>
              <a:gd name="connsiteY2-30" fmla="*/ 595085 h 609599"/>
              <a:gd name="connsiteX3-31" fmla="*/ 0 w 899887"/>
              <a:gd name="connsiteY3-32" fmla="*/ 609599 h 609599"/>
              <a:gd name="connsiteX0-33" fmla="*/ 0 w 972459"/>
              <a:gd name="connsiteY0-34" fmla="*/ 580570 h 595085"/>
              <a:gd name="connsiteX1-35" fmla="*/ 478973 w 972459"/>
              <a:gd name="connsiteY1-36" fmla="*/ 0 h 595085"/>
              <a:gd name="connsiteX2-37" fmla="*/ 972459 w 972459"/>
              <a:gd name="connsiteY2-38" fmla="*/ 595085 h 595085"/>
              <a:gd name="connsiteX3-39" fmla="*/ 0 w 972459"/>
              <a:gd name="connsiteY3-40" fmla="*/ 580570 h 595085"/>
              <a:gd name="connsiteX0-41" fmla="*/ 0 w 972459"/>
              <a:gd name="connsiteY0-42" fmla="*/ 595084 h 595085"/>
              <a:gd name="connsiteX1-43" fmla="*/ 478973 w 972459"/>
              <a:gd name="connsiteY1-44" fmla="*/ 0 h 595085"/>
              <a:gd name="connsiteX2-45" fmla="*/ 972459 w 972459"/>
              <a:gd name="connsiteY2-46" fmla="*/ 595085 h 595085"/>
              <a:gd name="connsiteX3-47" fmla="*/ 0 w 972459"/>
              <a:gd name="connsiteY3-48" fmla="*/ 595084 h 595085"/>
              <a:gd name="connsiteX0-49" fmla="*/ 0 w 972459"/>
              <a:gd name="connsiteY0-50" fmla="*/ 595084 h 595085"/>
              <a:gd name="connsiteX1-51" fmla="*/ 478973 w 972459"/>
              <a:gd name="connsiteY1-52" fmla="*/ 0 h 595085"/>
              <a:gd name="connsiteX2-53" fmla="*/ 972459 w 972459"/>
              <a:gd name="connsiteY2-54" fmla="*/ 595085 h 595085"/>
              <a:gd name="connsiteX3-55" fmla="*/ 0 w 972459"/>
              <a:gd name="connsiteY3-56" fmla="*/ 595084 h 595085"/>
              <a:gd name="connsiteX0-57" fmla="*/ 0 w 972459"/>
              <a:gd name="connsiteY0-58" fmla="*/ 595084 h 595085"/>
              <a:gd name="connsiteX1-59" fmla="*/ 478973 w 972459"/>
              <a:gd name="connsiteY1-60" fmla="*/ 0 h 595085"/>
              <a:gd name="connsiteX2-61" fmla="*/ 972459 w 972459"/>
              <a:gd name="connsiteY2-62" fmla="*/ 595085 h 595085"/>
              <a:gd name="connsiteX3-63" fmla="*/ 0 w 972459"/>
              <a:gd name="connsiteY3-64" fmla="*/ 595084 h 595085"/>
              <a:gd name="connsiteX0-65" fmla="*/ 0 w 972459"/>
              <a:gd name="connsiteY0-66" fmla="*/ 595084 h 595085"/>
              <a:gd name="connsiteX1-67" fmla="*/ 478973 w 972459"/>
              <a:gd name="connsiteY1-68" fmla="*/ 0 h 595085"/>
              <a:gd name="connsiteX2-69" fmla="*/ 972459 w 972459"/>
              <a:gd name="connsiteY2-70" fmla="*/ 595085 h 595085"/>
              <a:gd name="connsiteX3-71" fmla="*/ 0 w 972459"/>
              <a:gd name="connsiteY3-72" fmla="*/ 595084 h 595085"/>
              <a:gd name="connsiteX0-73" fmla="*/ 0 w 972459"/>
              <a:gd name="connsiteY0-74" fmla="*/ 595084 h 595085"/>
              <a:gd name="connsiteX1-75" fmla="*/ 478973 w 972459"/>
              <a:gd name="connsiteY1-76" fmla="*/ 0 h 595085"/>
              <a:gd name="connsiteX2-77" fmla="*/ 972459 w 972459"/>
              <a:gd name="connsiteY2-78" fmla="*/ 595085 h 595085"/>
              <a:gd name="connsiteX3-79" fmla="*/ 0 w 972459"/>
              <a:gd name="connsiteY3-80" fmla="*/ 595084 h 595085"/>
              <a:gd name="connsiteX0-81" fmla="*/ 0 w 972459"/>
              <a:gd name="connsiteY0-82" fmla="*/ 595084 h 595085"/>
              <a:gd name="connsiteX1-83" fmla="*/ 478973 w 972459"/>
              <a:gd name="connsiteY1-84" fmla="*/ 0 h 595085"/>
              <a:gd name="connsiteX2-85" fmla="*/ 972459 w 972459"/>
              <a:gd name="connsiteY2-86" fmla="*/ 595085 h 595085"/>
              <a:gd name="connsiteX3-87" fmla="*/ 0 w 972459"/>
              <a:gd name="connsiteY3-88" fmla="*/ 595084 h 595085"/>
              <a:gd name="connsiteX0-89" fmla="*/ 0 w 972459"/>
              <a:gd name="connsiteY0-90" fmla="*/ 595084 h 595085"/>
              <a:gd name="connsiteX1-91" fmla="*/ 478973 w 972459"/>
              <a:gd name="connsiteY1-92" fmla="*/ 0 h 595085"/>
              <a:gd name="connsiteX2-93" fmla="*/ 972459 w 972459"/>
              <a:gd name="connsiteY2-94" fmla="*/ 595085 h 595085"/>
              <a:gd name="connsiteX3-95" fmla="*/ 0 w 972459"/>
              <a:gd name="connsiteY3-96" fmla="*/ 595084 h 595085"/>
              <a:gd name="connsiteX0-97" fmla="*/ 0 w 972459"/>
              <a:gd name="connsiteY0-98" fmla="*/ 595084 h 595085"/>
              <a:gd name="connsiteX1-99" fmla="*/ 478973 w 972459"/>
              <a:gd name="connsiteY1-100" fmla="*/ 0 h 595085"/>
              <a:gd name="connsiteX2-101" fmla="*/ 972459 w 972459"/>
              <a:gd name="connsiteY2-102" fmla="*/ 595085 h 595085"/>
              <a:gd name="connsiteX3-103" fmla="*/ 0 w 972459"/>
              <a:gd name="connsiteY3-104" fmla="*/ 595084 h 595085"/>
              <a:gd name="connsiteX0-105" fmla="*/ 0 w 972459"/>
              <a:gd name="connsiteY0-106" fmla="*/ 595084 h 595085"/>
              <a:gd name="connsiteX1-107" fmla="*/ 478973 w 972459"/>
              <a:gd name="connsiteY1-108" fmla="*/ 0 h 595085"/>
              <a:gd name="connsiteX2-109" fmla="*/ 972459 w 972459"/>
              <a:gd name="connsiteY2-110" fmla="*/ 595085 h 595085"/>
              <a:gd name="connsiteX3-111" fmla="*/ 0 w 972459"/>
              <a:gd name="connsiteY3-112" fmla="*/ 595084 h 595085"/>
              <a:gd name="connsiteX0-113" fmla="*/ 0 w 972459"/>
              <a:gd name="connsiteY0-114" fmla="*/ 595084 h 595085"/>
              <a:gd name="connsiteX1-115" fmla="*/ 478973 w 972459"/>
              <a:gd name="connsiteY1-116" fmla="*/ 0 h 595085"/>
              <a:gd name="connsiteX2-117" fmla="*/ 972459 w 972459"/>
              <a:gd name="connsiteY2-118" fmla="*/ 595085 h 595085"/>
              <a:gd name="connsiteX3-119" fmla="*/ 0 w 972459"/>
              <a:gd name="connsiteY3-120" fmla="*/ 595084 h 595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72459" h="595085">
                <a:moveTo>
                  <a:pt x="0" y="595084"/>
                </a:moveTo>
                <a:cubicBezTo>
                  <a:pt x="225070" y="471564"/>
                  <a:pt x="390060" y="297691"/>
                  <a:pt x="478973" y="0"/>
                </a:cubicBezTo>
                <a:cubicBezTo>
                  <a:pt x="589213" y="300999"/>
                  <a:pt x="741514" y="466974"/>
                  <a:pt x="972459" y="595085"/>
                </a:cubicBezTo>
                <a:lnTo>
                  <a:pt x="0" y="595084"/>
                </a:lnTo>
                <a:close/>
              </a:path>
            </a:pathLst>
          </a:custGeom>
          <a:solidFill>
            <a:srgbClr val="12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5191" y="83657"/>
            <a:ext cx="818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spcAft>
                <a:spcPts val="0"/>
              </a:spcAft>
            </a:pPr>
            <a:r>
              <a:rPr lang="zh-CN" altLang="zh-CN" sz="3600" b="1" kern="100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电脑端生成和美化二维码</a:t>
            </a:r>
            <a:r>
              <a:rPr lang="en-US" altLang="zh-CN" sz="3600" b="1" kern="100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3600" b="1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</a:rPr>
              <a:t>草料二维码</a:t>
            </a:r>
            <a:r>
              <a:rPr lang="en-US" altLang="zh-CN" sz="3600" b="1" kern="100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3600" b="1" kern="100" dirty="0">
              <a:solidFill>
                <a:srgbClr val="2F80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1202" name="图片 315" descr="C:\Users\zxn10\AppData\Local\Microsoft\Windows\INetCacheContent.Word\草料二维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5" y="1599296"/>
            <a:ext cx="44831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图片 316" descr="C:\Users\zxn10\AppData\Local\Microsoft\Windows\INetCacheContent.Word\草料二维码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85" y="1474097"/>
            <a:ext cx="1827675" cy="289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714448" y="1142202"/>
            <a:ext cx="222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美化二维码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86860" y="1601151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基本：包含码制、容错、大小三项调整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6860" y="2069488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颜色</a:t>
            </a:r>
            <a:r>
              <a:rPr lang="zh-CN" altLang="zh-CN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修改前景色</a:t>
            </a:r>
            <a:r>
              <a:rPr lang="zh-CN" alt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、背景色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86860" y="2481702"/>
            <a:ext cx="2951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 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：上传</a:t>
            </a:r>
            <a:r>
              <a:rPr lang="en-US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等标识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6860" y="2931896"/>
            <a:ext cx="4741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美化器</a:t>
            </a:r>
            <a:r>
              <a:rPr lang="zh-CN" alt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kern="1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选择预设</a:t>
            </a:r>
            <a:r>
              <a:rPr lang="zh-CN" altLang="en-US" kern="1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图标与文字</a:t>
            </a:r>
            <a:r>
              <a:rPr lang="zh-CN" alt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kern="1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局部微调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11739" y="340559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另外还有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高级美化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0722" y="3936825"/>
            <a:ext cx="222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保存二维码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1582" y="1160585"/>
            <a:ext cx="222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Step1：</a:t>
            </a:r>
            <a:r>
              <a:rPr lang="zh-CN" altLang="zh-CN" b="1" kern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生成</a:t>
            </a:r>
            <a:r>
              <a:rPr lang="zh-CN" altLang="zh-CN" b="1" kern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二维码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图片 272" descr="C:\Users\zxn10\AppData\Local\Microsoft\Windows\INetCacheContent.Word\草料二维码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2" y="4522441"/>
            <a:ext cx="4506913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4097"/>
          <p:cNvSpPr>
            <a:spLocks noGrp="1"/>
          </p:cNvSpPr>
          <p:nvPr>
            <p:ph type="title"/>
          </p:nvPr>
        </p:nvSpPr>
        <p:spPr>
          <a:xfrm>
            <a:off x="2136775" y="581025"/>
            <a:ext cx="7920038" cy="647700"/>
          </a:xfrm>
        </p:spPr>
        <p:txBody>
          <a:bodyPr anchor="ctr"/>
          <a:lstStyle/>
          <a:p>
            <a:r>
              <a:rPr lang="zh-CN" altLang="en-US" sz="3600" b="1">
                <a:solidFill>
                  <a:srgbClr val="FFD03B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学习目标</a:t>
            </a:r>
          </a:p>
        </p:txBody>
      </p:sp>
      <p:sp>
        <p:nvSpPr>
          <p:cNvPr id="4098" name="圆角矩形 4098"/>
          <p:cNvSpPr/>
          <p:nvPr/>
        </p:nvSpPr>
        <p:spPr>
          <a:xfrm>
            <a:off x="2438400" y="3092450"/>
            <a:ext cx="2356485" cy="3358515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88CE5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9" name="圆角矩形 4099"/>
          <p:cNvSpPr/>
          <p:nvPr/>
        </p:nvSpPr>
        <p:spPr>
          <a:xfrm>
            <a:off x="2654300" y="2949575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0" name="圆角矩形 4100"/>
          <p:cNvSpPr/>
          <p:nvPr/>
        </p:nvSpPr>
        <p:spPr>
          <a:xfrm>
            <a:off x="4948238" y="2662238"/>
            <a:ext cx="2295525" cy="3155950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D7913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1" name="圆角矩形 4101"/>
          <p:cNvSpPr/>
          <p:nvPr/>
        </p:nvSpPr>
        <p:spPr>
          <a:xfrm>
            <a:off x="5164138" y="2519363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634318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2" name="圆角矩形 4102"/>
          <p:cNvSpPr/>
          <p:nvPr/>
        </p:nvSpPr>
        <p:spPr>
          <a:xfrm>
            <a:off x="7458075" y="2160905"/>
            <a:ext cx="2295525" cy="3442970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4B71DD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3" name="圆角矩形 4103"/>
          <p:cNvSpPr/>
          <p:nvPr/>
        </p:nvSpPr>
        <p:spPr>
          <a:xfrm>
            <a:off x="7673975" y="2017713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32416A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4" name="任意多边形 4104"/>
          <p:cNvSpPr/>
          <p:nvPr/>
        </p:nvSpPr>
        <p:spPr>
          <a:xfrm>
            <a:off x="4016375" y="1730375"/>
            <a:ext cx="1466850" cy="1157288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1999"/>
                </a:srgbClr>
              </a:gs>
              <a:gs pos="100000">
                <a:srgbClr val="88CE5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5" name="任意多边形 4105"/>
          <p:cNvSpPr/>
          <p:nvPr/>
        </p:nvSpPr>
        <p:spPr>
          <a:xfrm>
            <a:off x="6597650" y="1228725"/>
            <a:ext cx="1466850" cy="1155700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B48EED">
                  <a:alpha val="31999"/>
                </a:srgbClr>
              </a:gs>
              <a:gs pos="100000">
                <a:srgbClr val="AD83EB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6" name="文本框 4106"/>
          <p:cNvSpPr txBox="1"/>
          <p:nvPr/>
        </p:nvSpPr>
        <p:spPr>
          <a:xfrm>
            <a:off x="2912745" y="2908300"/>
            <a:ext cx="110236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b="1">
                <a:ea typeface="宋体" panose="02010600030101010101" pitchFamily="2" charset="-122"/>
              </a:rPr>
              <a:t>知识目标</a:t>
            </a:r>
            <a:endParaRPr lang="zh-CN" altLang="en-US" sz="14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7" name="文本框 4107"/>
          <p:cNvSpPr txBox="1"/>
          <p:nvPr/>
        </p:nvSpPr>
        <p:spPr>
          <a:xfrm>
            <a:off x="5541645" y="2478088"/>
            <a:ext cx="110236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b="1">
                <a:ea typeface="宋体" panose="02010600030101010101" pitchFamily="2" charset="-122"/>
              </a:rPr>
              <a:t>能力目标</a:t>
            </a:r>
          </a:p>
        </p:txBody>
      </p:sp>
      <p:sp>
        <p:nvSpPr>
          <p:cNvPr id="4108" name="文本框 4108"/>
          <p:cNvSpPr txBox="1"/>
          <p:nvPr/>
        </p:nvSpPr>
        <p:spPr>
          <a:xfrm>
            <a:off x="8056245" y="1976438"/>
            <a:ext cx="110236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b="1">
                <a:ea typeface="宋体" panose="02010600030101010101" pitchFamily="2" charset="-122"/>
              </a:rPr>
              <a:t>素质目标</a:t>
            </a:r>
          </a:p>
        </p:txBody>
      </p:sp>
      <p:sp>
        <p:nvSpPr>
          <p:cNvPr id="4109" name="矩形 4109"/>
          <p:cNvSpPr/>
          <p:nvPr/>
        </p:nvSpPr>
        <p:spPr>
          <a:xfrm>
            <a:off x="2438400" y="3429000"/>
            <a:ext cx="2079625" cy="83121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lvl="0"/>
            <a:r>
              <a:rPr lang="zh-CN" altLang="en-US" sz="2400" b="1" dirty="0"/>
              <a:t>掌握二维码制作工具的使用</a:t>
            </a:r>
          </a:p>
        </p:txBody>
      </p:sp>
      <p:sp>
        <p:nvSpPr>
          <p:cNvPr id="4110" name="矩形 4110"/>
          <p:cNvSpPr/>
          <p:nvPr/>
        </p:nvSpPr>
        <p:spPr>
          <a:xfrm>
            <a:off x="5087938" y="2781300"/>
            <a:ext cx="2079625" cy="9544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pPr lvl="0" eaLnBrk="0" hangingPunct="0"/>
            <a:r>
              <a:rPr sz="2800" b="1"/>
              <a:t>能制作简单的二维码</a:t>
            </a:r>
          </a:p>
        </p:txBody>
      </p:sp>
      <p:sp>
        <p:nvSpPr>
          <p:cNvPr id="4111" name="矩形 4111"/>
          <p:cNvSpPr/>
          <p:nvPr/>
        </p:nvSpPr>
        <p:spPr>
          <a:xfrm>
            <a:off x="7673975" y="2520315"/>
            <a:ext cx="2079625" cy="31089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pPr lvl="0" algn="l" eaLnBrk="0" hangingPunct="0"/>
            <a:r>
              <a:rPr lang="zh-CN" altLang="en-US" sz="2400" b="1" dirty="0">
                <a:solidFill>
                  <a:srgbClr val="FFFF00"/>
                </a:solidFill>
                <a:ea typeface="黑体" panose="02010609060101010101" charset="-122"/>
              </a:rPr>
              <a:t>   </a:t>
            </a:r>
            <a:r>
              <a:rPr sz="2800" b="1">
                <a:sym typeface="微软雅黑" panose="020B0503020204020204" charset="-122"/>
              </a:rPr>
              <a:t>具有较强的系统分析问题、解决问题能力及</a:t>
            </a:r>
            <a:r>
              <a:rPr lang="zh-CN" sz="2800" b="1">
                <a:sym typeface="微软雅黑" panose="020B0503020204020204" charset="-122"/>
              </a:rPr>
              <a:t>实践操作</a:t>
            </a:r>
            <a:r>
              <a:rPr sz="2800" b="1">
                <a:sym typeface="微软雅黑" panose="020B0503020204020204" charset="-122"/>
              </a:rPr>
              <a:t>能力</a:t>
            </a:r>
          </a:p>
          <a:p>
            <a:pPr lvl="0" algn="l" eaLnBrk="0" hangingPunct="0"/>
            <a:endParaRPr sz="2800" b="1">
              <a:sym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4"/>
          <p:cNvSpPr/>
          <p:nvPr/>
        </p:nvSpPr>
        <p:spPr>
          <a:xfrm rot="10800000">
            <a:off x="124822" y="0"/>
            <a:ext cx="1306286" cy="799366"/>
          </a:xfrm>
          <a:custGeom>
            <a:avLst/>
            <a:gdLst>
              <a:gd name="connsiteX0" fmla="*/ 0 w 522515"/>
              <a:gd name="connsiteY0" fmla="*/ 580571 h 580571"/>
              <a:gd name="connsiteX1" fmla="*/ 261258 w 522515"/>
              <a:gd name="connsiteY1" fmla="*/ 0 h 580571"/>
              <a:gd name="connsiteX2" fmla="*/ 522515 w 522515"/>
              <a:gd name="connsiteY2" fmla="*/ 580571 h 580571"/>
              <a:gd name="connsiteX3" fmla="*/ 0 w 522515"/>
              <a:gd name="connsiteY3" fmla="*/ 580571 h 580571"/>
              <a:gd name="connsiteX0-1" fmla="*/ 0 w 522515"/>
              <a:gd name="connsiteY0-2" fmla="*/ 580571 h 580571"/>
              <a:gd name="connsiteX1-3" fmla="*/ 261258 w 522515"/>
              <a:gd name="connsiteY1-4" fmla="*/ 0 h 580571"/>
              <a:gd name="connsiteX2-5" fmla="*/ 522515 w 522515"/>
              <a:gd name="connsiteY2-6" fmla="*/ 580571 h 580571"/>
              <a:gd name="connsiteX3-7" fmla="*/ 0 w 522515"/>
              <a:gd name="connsiteY3-8" fmla="*/ 580571 h 580571"/>
              <a:gd name="connsiteX0-9" fmla="*/ 0 w 522515"/>
              <a:gd name="connsiteY0-10" fmla="*/ 580571 h 580571"/>
              <a:gd name="connsiteX1-11" fmla="*/ 261258 w 522515"/>
              <a:gd name="connsiteY1-12" fmla="*/ 0 h 580571"/>
              <a:gd name="connsiteX2-13" fmla="*/ 522515 w 522515"/>
              <a:gd name="connsiteY2-14" fmla="*/ 580571 h 580571"/>
              <a:gd name="connsiteX3-15" fmla="*/ 0 w 522515"/>
              <a:gd name="connsiteY3-16" fmla="*/ 580571 h 580571"/>
              <a:gd name="connsiteX0-17" fmla="*/ 0 w 754744"/>
              <a:gd name="connsiteY0-18" fmla="*/ 580571 h 595085"/>
              <a:gd name="connsiteX1-19" fmla="*/ 261258 w 754744"/>
              <a:gd name="connsiteY1-20" fmla="*/ 0 h 595085"/>
              <a:gd name="connsiteX2-21" fmla="*/ 754744 w 754744"/>
              <a:gd name="connsiteY2-22" fmla="*/ 595085 h 595085"/>
              <a:gd name="connsiteX3-23" fmla="*/ 0 w 754744"/>
              <a:gd name="connsiteY3-24" fmla="*/ 580571 h 595085"/>
              <a:gd name="connsiteX0-25" fmla="*/ 0 w 899887"/>
              <a:gd name="connsiteY0-26" fmla="*/ 609599 h 609599"/>
              <a:gd name="connsiteX1-27" fmla="*/ 406401 w 899887"/>
              <a:gd name="connsiteY1-28" fmla="*/ 0 h 609599"/>
              <a:gd name="connsiteX2-29" fmla="*/ 899887 w 899887"/>
              <a:gd name="connsiteY2-30" fmla="*/ 595085 h 609599"/>
              <a:gd name="connsiteX3-31" fmla="*/ 0 w 899887"/>
              <a:gd name="connsiteY3-32" fmla="*/ 609599 h 609599"/>
              <a:gd name="connsiteX0-33" fmla="*/ 0 w 972459"/>
              <a:gd name="connsiteY0-34" fmla="*/ 580570 h 595085"/>
              <a:gd name="connsiteX1-35" fmla="*/ 478973 w 972459"/>
              <a:gd name="connsiteY1-36" fmla="*/ 0 h 595085"/>
              <a:gd name="connsiteX2-37" fmla="*/ 972459 w 972459"/>
              <a:gd name="connsiteY2-38" fmla="*/ 595085 h 595085"/>
              <a:gd name="connsiteX3-39" fmla="*/ 0 w 972459"/>
              <a:gd name="connsiteY3-40" fmla="*/ 580570 h 595085"/>
              <a:gd name="connsiteX0-41" fmla="*/ 0 w 972459"/>
              <a:gd name="connsiteY0-42" fmla="*/ 595084 h 595085"/>
              <a:gd name="connsiteX1-43" fmla="*/ 478973 w 972459"/>
              <a:gd name="connsiteY1-44" fmla="*/ 0 h 595085"/>
              <a:gd name="connsiteX2-45" fmla="*/ 972459 w 972459"/>
              <a:gd name="connsiteY2-46" fmla="*/ 595085 h 595085"/>
              <a:gd name="connsiteX3-47" fmla="*/ 0 w 972459"/>
              <a:gd name="connsiteY3-48" fmla="*/ 595084 h 595085"/>
              <a:gd name="connsiteX0-49" fmla="*/ 0 w 972459"/>
              <a:gd name="connsiteY0-50" fmla="*/ 595084 h 595085"/>
              <a:gd name="connsiteX1-51" fmla="*/ 478973 w 972459"/>
              <a:gd name="connsiteY1-52" fmla="*/ 0 h 595085"/>
              <a:gd name="connsiteX2-53" fmla="*/ 972459 w 972459"/>
              <a:gd name="connsiteY2-54" fmla="*/ 595085 h 595085"/>
              <a:gd name="connsiteX3-55" fmla="*/ 0 w 972459"/>
              <a:gd name="connsiteY3-56" fmla="*/ 595084 h 595085"/>
              <a:gd name="connsiteX0-57" fmla="*/ 0 w 972459"/>
              <a:gd name="connsiteY0-58" fmla="*/ 595084 h 595085"/>
              <a:gd name="connsiteX1-59" fmla="*/ 478973 w 972459"/>
              <a:gd name="connsiteY1-60" fmla="*/ 0 h 595085"/>
              <a:gd name="connsiteX2-61" fmla="*/ 972459 w 972459"/>
              <a:gd name="connsiteY2-62" fmla="*/ 595085 h 595085"/>
              <a:gd name="connsiteX3-63" fmla="*/ 0 w 972459"/>
              <a:gd name="connsiteY3-64" fmla="*/ 595084 h 595085"/>
              <a:gd name="connsiteX0-65" fmla="*/ 0 w 972459"/>
              <a:gd name="connsiteY0-66" fmla="*/ 595084 h 595085"/>
              <a:gd name="connsiteX1-67" fmla="*/ 478973 w 972459"/>
              <a:gd name="connsiteY1-68" fmla="*/ 0 h 595085"/>
              <a:gd name="connsiteX2-69" fmla="*/ 972459 w 972459"/>
              <a:gd name="connsiteY2-70" fmla="*/ 595085 h 595085"/>
              <a:gd name="connsiteX3-71" fmla="*/ 0 w 972459"/>
              <a:gd name="connsiteY3-72" fmla="*/ 595084 h 595085"/>
              <a:gd name="connsiteX0-73" fmla="*/ 0 w 972459"/>
              <a:gd name="connsiteY0-74" fmla="*/ 595084 h 595085"/>
              <a:gd name="connsiteX1-75" fmla="*/ 478973 w 972459"/>
              <a:gd name="connsiteY1-76" fmla="*/ 0 h 595085"/>
              <a:gd name="connsiteX2-77" fmla="*/ 972459 w 972459"/>
              <a:gd name="connsiteY2-78" fmla="*/ 595085 h 595085"/>
              <a:gd name="connsiteX3-79" fmla="*/ 0 w 972459"/>
              <a:gd name="connsiteY3-80" fmla="*/ 595084 h 595085"/>
              <a:gd name="connsiteX0-81" fmla="*/ 0 w 972459"/>
              <a:gd name="connsiteY0-82" fmla="*/ 595084 h 595085"/>
              <a:gd name="connsiteX1-83" fmla="*/ 478973 w 972459"/>
              <a:gd name="connsiteY1-84" fmla="*/ 0 h 595085"/>
              <a:gd name="connsiteX2-85" fmla="*/ 972459 w 972459"/>
              <a:gd name="connsiteY2-86" fmla="*/ 595085 h 595085"/>
              <a:gd name="connsiteX3-87" fmla="*/ 0 w 972459"/>
              <a:gd name="connsiteY3-88" fmla="*/ 595084 h 595085"/>
              <a:gd name="connsiteX0-89" fmla="*/ 0 w 972459"/>
              <a:gd name="connsiteY0-90" fmla="*/ 595084 h 595085"/>
              <a:gd name="connsiteX1-91" fmla="*/ 478973 w 972459"/>
              <a:gd name="connsiteY1-92" fmla="*/ 0 h 595085"/>
              <a:gd name="connsiteX2-93" fmla="*/ 972459 w 972459"/>
              <a:gd name="connsiteY2-94" fmla="*/ 595085 h 595085"/>
              <a:gd name="connsiteX3-95" fmla="*/ 0 w 972459"/>
              <a:gd name="connsiteY3-96" fmla="*/ 595084 h 595085"/>
              <a:gd name="connsiteX0-97" fmla="*/ 0 w 972459"/>
              <a:gd name="connsiteY0-98" fmla="*/ 595084 h 595085"/>
              <a:gd name="connsiteX1-99" fmla="*/ 478973 w 972459"/>
              <a:gd name="connsiteY1-100" fmla="*/ 0 h 595085"/>
              <a:gd name="connsiteX2-101" fmla="*/ 972459 w 972459"/>
              <a:gd name="connsiteY2-102" fmla="*/ 595085 h 595085"/>
              <a:gd name="connsiteX3-103" fmla="*/ 0 w 972459"/>
              <a:gd name="connsiteY3-104" fmla="*/ 595084 h 595085"/>
              <a:gd name="connsiteX0-105" fmla="*/ 0 w 972459"/>
              <a:gd name="connsiteY0-106" fmla="*/ 595084 h 595085"/>
              <a:gd name="connsiteX1-107" fmla="*/ 478973 w 972459"/>
              <a:gd name="connsiteY1-108" fmla="*/ 0 h 595085"/>
              <a:gd name="connsiteX2-109" fmla="*/ 972459 w 972459"/>
              <a:gd name="connsiteY2-110" fmla="*/ 595085 h 595085"/>
              <a:gd name="connsiteX3-111" fmla="*/ 0 w 972459"/>
              <a:gd name="connsiteY3-112" fmla="*/ 595084 h 595085"/>
              <a:gd name="connsiteX0-113" fmla="*/ 0 w 972459"/>
              <a:gd name="connsiteY0-114" fmla="*/ 595084 h 595085"/>
              <a:gd name="connsiteX1-115" fmla="*/ 478973 w 972459"/>
              <a:gd name="connsiteY1-116" fmla="*/ 0 h 595085"/>
              <a:gd name="connsiteX2-117" fmla="*/ 972459 w 972459"/>
              <a:gd name="connsiteY2-118" fmla="*/ 595085 h 595085"/>
              <a:gd name="connsiteX3-119" fmla="*/ 0 w 972459"/>
              <a:gd name="connsiteY3-120" fmla="*/ 595084 h 595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72459" h="595085">
                <a:moveTo>
                  <a:pt x="0" y="595084"/>
                </a:moveTo>
                <a:cubicBezTo>
                  <a:pt x="225070" y="471564"/>
                  <a:pt x="390060" y="297691"/>
                  <a:pt x="478973" y="0"/>
                </a:cubicBezTo>
                <a:cubicBezTo>
                  <a:pt x="589213" y="300999"/>
                  <a:pt x="741514" y="466974"/>
                  <a:pt x="972459" y="595085"/>
                </a:cubicBezTo>
                <a:lnTo>
                  <a:pt x="0" y="595084"/>
                </a:lnTo>
                <a:close/>
              </a:path>
            </a:pathLst>
          </a:custGeom>
          <a:solidFill>
            <a:srgbClr val="12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1108" y="153036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spcAft>
                <a:spcPts val="0"/>
              </a:spcAft>
            </a:pPr>
            <a:r>
              <a:rPr lang="zh-CN" altLang="zh-CN" sz="3600" b="1" kern="100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移动端生成和美化二维码</a:t>
            </a:r>
          </a:p>
        </p:txBody>
      </p:sp>
      <p:sp>
        <p:nvSpPr>
          <p:cNvPr id="6" name="矩形 5"/>
          <p:cNvSpPr/>
          <p:nvPr/>
        </p:nvSpPr>
        <p:spPr>
          <a:xfrm>
            <a:off x="777965" y="17564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关注“草料二维码”官方微信号后，将文字或图片直接发送至公众号，即可收到其对应的二维码。</a:t>
            </a:r>
          </a:p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单击“二维码生成器”按钮，可以把文本、网址、名片内容转化为二维码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2226" name="图片 455" descr="C:\Users\yinfe\AppData\Local\Microsoft\Windows\INetCacheContent.Word\图7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98" y="799367"/>
            <a:ext cx="29146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77965" y="4208306"/>
            <a:ext cx="5862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二维码在移动端的美化，需要用到另外一个平台</a:t>
            </a:r>
            <a:r>
              <a:rPr lang="zh-CN" altLang="zh-CN" kern="100" spc="-6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—“第九工场”</a:t>
            </a:r>
            <a:r>
              <a:rPr lang="zh-CN" altLang="en-US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通过其公众号下方自定义菜单进入模板页面。</a:t>
            </a:r>
          </a:p>
        </p:txBody>
      </p:sp>
      <p:pic>
        <p:nvPicPr>
          <p:cNvPr id="8" name="图片 454" descr="C:\Users\yinfe\AppData\Local\Microsoft\Windows\INetCacheContent.Word\图7-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98" y="3599692"/>
            <a:ext cx="2914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0518" y="134019"/>
            <a:ext cx="675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spcAft>
                <a:spcPts val="0"/>
              </a:spcAft>
            </a:pPr>
            <a:r>
              <a:rPr lang="zh-CN" altLang="zh-CN" sz="3600" b="1" kern="100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活码的创建与美化</a:t>
            </a:r>
            <a:r>
              <a:rPr lang="en-US" altLang="zh-CN" sz="3600" b="1" kern="100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3600" b="1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</a:rPr>
              <a:t>草料二维码</a:t>
            </a:r>
            <a:r>
              <a:rPr lang="en-US" altLang="zh-CN" sz="3600" b="1" kern="100" dirty="0">
                <a:solidFill>
                  <a:srgbClr val="2F80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3600" b="1" kern="100" dirty="0">
              <a:solidFill>
                <a:srgbClr val="2F80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等腰三角形 4"/>
          <p:cNvSpPr/>
          <p:nvPr/>
        </p:nvSpPr>
        <p:spPr>
          <a:xfrm rot="10800000">
            <a:off x="124822" y="0"/>
            <a:ext cx="1306286" cy="799366"/>
          </a:xfrm>
          <a:custGeom>
            <a:avLst/>
            <a:gdLst>
              <a:gd name="connsiteX0" fmla="*/ 0 w 522515"/>
              <a:gd name="connsiteY0" fmla="*/ 580571 h 580571"/>
              <a:gd name="connsiteX1" fmla="*/ 261258 w 522515"/>
              <a:gd name="connsiteY1" fmla="*/ 0 h 580571"/>
              <a:gd name="connsiteX2" fmla="*/ 522515 w 522515"/>
              <a:gd name="connsiteY2" fmla="*/ 580571 h 580571"/>
              <a:gd name="connsiteX3" fmla="*/ 0 w 522515"/>
              <a:gd name="connsiteY3" fmla="*/ 580571 h 580571"/>
              <a:gd name="connsiteX0-1" fmla="*/ 0 w 522515"/>
              <a:gd name="connsiteY0-2" fmla="*/ 580571 h 580571"/>
              <a:gd name="connsiteX1-3" fmla="*/ 261258 w 522515"/>
              <a:gd name="connsiteY1-4" fmla="*/ 0 h 580571"/>
              <a:gd name="connsiteX2-5" fmla="*/ 522515 w 522515"/>
              <a:gd name="connsiteY2-6" fmla="*/ 580571 h 580571"/>
              <a:gd name="connsiteX3-7" fmla="*/ 0 w 522515"/>
              <a:gd name="connsiteY3-8" fmla="*/ 580571 h 580571"/>
              <a:gd name="connsiteX0-9" fmla="*/ 0 w 522515"/>
              <a:gd name="connsiteY0-10" fmla="*/ 580571 h 580571"/>
              <a:gd name="connsiteX1-11" fmla="*/ 261258 w 522515"/>
              <a:gd name="connsiteY1-12" fmla="*/ 0 h 580571"/>
              <a:gd name="connsiteX2-13" fmla="*/ 522515 w 522515"/>
              <a:gd name="connsiteY2-14" fmla="*/ 580571 h 580571"/>
              <a:gd name="connsiteX3-15" fmla="*/ 0 w 522515"/>
              <a:gd name="connsiteY3-16" fmla="*/ 580571 h 580571"/>
              <a:gd name="connsiteX0-17" fmla="*/ 0 w 754744"/>
              <a:gd name="connsiteY0-18" fmla="*/ 580571 h 595085"/>
              <a:gd name="connsiteX1-19" fmla="*/ 261258 w 754744"/>
              <a:gd name="connsiteY1-20" fmla="*/ 0 h 595085"/>
              <a:gd name="connsiteX2-21" fmla="*/ 754744 w 754744"/>
              <a:gd name="connsiteY2-22" fmla="*/ 595085 h 595085"/>
              <a:gd name="connsiteX3-23" fmla="*/ 0 w 754744"/>
              <a:gd name="connsiteY3-24" fmla="*/ 580571 h 595085"/>
              <a:gd name="connsiteX0-25" fmla="*/ 0 w 899887"/>
              <a:gd name="connsiteY0-26" fmla="*/ 609599 h 609599"/>
              <a:gd name="connsiteX1-27" fmla="*/ 406401 w 899887"/>
              <a:gd name="connsiteY1-28" fmla="*/ 0 h 609599"/>
              <a:gd name="connsiteX2-29" fmla="*/ 899887 w 899887"/>
              <a:gd name="connsiteY2-30" fmla="*/ 595085 h 609599"/>
              <a:gd name="connsiteX3-31" fmla="*/ 0 w 899887"/>
              <a:gd name="connsiteY3-32" fmla="*/ 609599 h 609599"/>
              <a:gd name="connsiteX0-33" fmla="*/ 0 w 972459"/>
              <a:gd name="connsiteY0-34" fmla="*/ 580570 h 595085"/>
              <a:gd name="connsiteX1-35" fmla="*/ 478973 w 972459"/>
              <a:gd name="connsiteY1-36" fmla="*/ 0 h 595085"/>
              <a:gd name="connsiteX2-37" fmla="*/ 972459 w 972459"/>
              <a:gd name="connsiteY2-38" fmla="*/ 595085 h 595085"/>
              <a:gd name="connsiteX3-39" fmla="*/ 0 w 972459"/>
              <a:gd name="connsiteY3-40" fmla="*/ 580570 h 595085"/>
              <a:gd name="connsiteX0-41" fmla="*/ 0 w 972459"/>
              <a:gd name="connsiteY0-42" fmla="*/ 595084 h 595085"/>
              <a:gd name="connsiteX1-43" fmla="*/ 478973 w 972459"/>
              <a:gd name="connsiteY1-44" fmla="*/ 0 h 595085"/>
              <a:gd name="connsiteX2-45" fmla="*/ 972459 w 972459"/>
              <a:gd name="connsiteY2-46" fmla="*/ 595085 h 595085"/>
              <a:gd name="connsiteX3-47" fmla="*/ 0 w 972459"/>
              <a:gd name="connsiteY3-48" fmla="*/ 595084 h 595085"/>
              <a:gd name="connsiteX0-49" fmla="*/ 0 w 972459"/>
              <a:gd name="connsiteY0-50" fmla="*/ 595084 h 595085"/>
              <a:gd name="connsiteX1-51" fmla="*/ 478973 w 972459"/>
              <a:gd name="connsiteY1-52" fmla="*/ 0 h 595085"/>
              <a:gd name="connsiteX2-53" fmla="*/ 972459 w 972459"/>
              <a:gd name="connsiteY2-54" fmla="*/ 595085 h 595085"/>
              <a:gd name="connsiteX3-55" fmla="*/ 0 w 972459"/>
              <a:gd name="connsiteY3-56" fmla="*/ 595084 h 595085"/>
              <a:gd name="connsiteX0-57" fmla="*/ 0 w 972459"/>
              <a:gd name="connsiteY0-58" fmla="*/ 595084 h 595085"/>
              <a:gd name="connsiteX1-59" fmla="*/ 478973 w 972459"/>
              <a:gd name="connsiteY1-60" fmla="*/ 0 h 595085"/>
              <a:gd name="connsiteX2-61" fmla="*/ 972459 w 972459"/>
              <a:gd name="connsiteY2-62" fmla="*/ 595085 h 595085"/>
              <a:gd name="connsiteX3-63" fmla="*/ 0 w 972459"/>
              <a:gd name="connsiteY3-64" fmla="*/ 595084 h 595085"/>
              <a:gd name="connsiteX0-65" fmla="*/ 0 w 972459"/>
              <a:gd name="connsiteY0-66" fmla="*/ 595084 h 595085"/>
              <a:gd name="connsiteX1-67" fmla="*/ 478973 w 972459"/>
              <a:gd name="connsiteY1-68" fmla="*/ 0 h 595085"/>
              <a:gd name="connsiteX2-69" fmla="*/ 972459 w 972459"/>
              <a:gd name="connsiteY2-70" fmla="*/ 595085 h 595085"/>
              <a:gd name="connsiteX3-71" fmla="*/ 0 w 972459"/>
              <a:gd name="connsiteY3-72" fmla="*/ 595084 h 595085"/>
              <a:gd name="connsiteX0-73" fmla="*/ 0 w 972459"/>
              <a:gd name="connsiteY0-74" fmla="*/ 595084 h 595085"/>
              <a:gd name="connsiteX1-75" fmla="*/ 478973 w 972459"/>
              <a:gd name="connsiteY1-76" fmla="*/ 0 h 595085"/>
              <a:gd name="connsiteX2-77" fmla="*/ 972459 w 972459"/>
              <a:gd name="connsiteY2-78" fmla="*/ 595085 h 595085"/>
              <a:gd name="connsiteX3-79" fmla="*/ 0 w 972459"/>
              <a:gd name="connsiteY3-80" fmla="*/ 595084 h 595085"/>
              <a:gd name="connsiteX0-81" fmla="*/ 0 w 972459"/>
              <a:gd name="connsiteY0-82" fmla="*/ 595084 h 595085"/>
              <a:gd name="connsiteX1-83" fmla="*/ 478973 w 972459"/>
              <a:gd name="connsiteY1-84" fmla="*/ 0 h 595085"/>
              <a:gd name="connsiteX2-85" fmla="*/ 972459 w 972459"/>
              <a:gd name="connsiteY2-86" fmla="*/ 595085 h 595085"/>
              <a:gd name="connsiteX3-87" fmla="*/ 0 w 972459"/>
              <a:gd name="connsiteY3-88" fmla="*/ 595084 h 595085"/>
              <a:gd name="connsiteX0-89" fmla="*/ 0 w 972459"/>
              <a:gd name="connsiteY0-90" fmla="*/ 595084 h 595085"/>
              <a:gd name="connsiteX1-91" fmla="*/ 478973 w 972459"/>
              <a:gd name="connsiteY1-92" fmla="*/ 0 h 595085"/>
              <a:gd name="connsiteX2-93" fmla="*/ 972459 w 972459"/>
              <a:gd name="connsiteY2-94" fmla="*/ 595085 h 595085"/>
              <a:gd name="connsiteX3-95" fmla="*/ 0 w 972459"/>
              <a:gd name="connsiteY3-96" fmla="*/ 595084 h 595085"/>
              <a:gd name="connsiteX0-97" fmla="*/ 0 w 972459"/>
              <a:gd name="connsiteY0-98" fmla="*/ 595084 h 595085"/>
              <a:gd name="connsiteX1-99" fmla="*/ 478973 w 972459"/>
              <a:gd name="connsiteY1-100" fmla="*/ 0 h 595085"/>
              <a:gd name="connsiteX2-101" fmla="*/ 972459 w 972459"/>
              <a:gd name="connsiteY2-102" fmla="*/ 595085 h 595085"/>
              <a:gd name="connsiteX3-103" fmla="*/ 0 w 972459"/>
              <a:gd name="connsiteY3-104" fmla="*/ 595084 h 595085"/>
              <a:gd name="connsiteX0-105" fmla="*/ 0 w 972459"/>
              <a:gd name="connsiteY0-106" fmla="*/ 595084 h 595085"/>
              <a:gd name="connsiteX1-107" fmla="*/ 478973 w 972459"/>
              <a:gd name="connsiteY1-108" fmla="*/ 0 h 595085"/>
              <a:gd name="connsiteX2-109" fmla="*/ 972459 w 972459"/>
              <a:gd name="connsiteY2-110" fmla="*/ 595085 h 595085"/>
              <a:gd name="connsiteX3-111" fmla="*/ 0 w 972459"/>
              <a:gd name="connsiteY3-112" fmla="*/ 595084 h 595085"/>
              <a:gd name="connsiteX0-113" fmla="*/ 0 w 972459"/>
              <a:gd name="connsiteY0-114" fmla="*/ 595084 h 595085"/>
              <a:gd name="connsiteX1-115" fmla="*/ 478973 w 972459"/>
              <a:gd name="connsiteY1-116" fmla="*/ 0 h 595085"/>
              <a:gd name="connsiteX2-117" fmla="*/ 972459 w 972459"/>
              <a:gd name="connsiteY2-118" fmla="*/ 595085 h 595085"/>
              <a:gd name="connsiteX3-119" fmla="*/ 0 w 972459"/>
              <a:gd name="connsiteY3-120" fmla="*/ 595084 h 595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72459" h="595085">
                <a:moveTo>
                  <a:pt x="0" y="595084"/>
                </a:moveTo>
                <a:cubicBezTo>
                  <a:pt x="225070" y="471564"/>
                  <a:pt x="390060" y="297691"/>
                  <a:pt x="478973" y="0"/>
                </a:cubicBezTo>
                <a:cubicBezTo>
                  <a:pt x="589213" y="300999"/>
                  <a:pt x="741514" y="466974"/>
                  <a:pt x="972459" y="595085"/>
                </a:cubicBezTo>
                <a:lnTo>
                  <a:pt x="0" y="595084"/>
                </a:lnTo>
                <a:close/>
              </a:path>
            </a:pathLst>
          </a:custGeom>
          <a:solidFill>
            <a:srgbClr val="12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2017" y="1517333"/>
            <a:ext cx="4162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注册并登录后，进入“活码管理系统”，在左侧导航栏中单击“活码”或直接在右侧单击“去创建活码”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4274" name="图片 280" descr="C:\Users\zxn10\AppData\Local\Microsoft\Windows\INetCacheContent.Word\草料二维码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61" y="1649204"/>
            <a:ext cx="6437789" cy="3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02017" y="313781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）图文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2017" y="3527365"/>
            <a:ext cx="125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lang="zh-CN" altLang="zh-CN" kern="1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文本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2017" y="3948689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）文件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2017" y="4380243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）网站导航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2017" y="4779139"/>
            <a:ext cx="1704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）页面跳转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2017" y="272239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活码创建操作如下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5537798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0"/>
            <a:ext cx="3573780" cy="3573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875" y="226060"/>
            <a:ext cx="4097020" cy="6454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055" y="1603375"/>
            <a:ext cx="7880350" cy="4573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艾瑞移动</a:t>
            </a:r>
            <a:r>
              <a:rPr lang="en-US" altLang="zh-CN"/>
              <a:t>APP</a:t>
            </a:r>
            <a:r>
              <a:rPr lang="zh-CN" altLang="en-US"/>
              <a:t>指数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735" y="1833880"/>
            <a:ext cx="4084955" cy="4084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843f28a0-d059-406a-990e-6477d0ff7b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90" y="111760"/>
            <a:ext cx="3950970" cy="7025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4"/>
          <p:cNvSpPr/>
          <p:nvPr/>
        </p:nvSpPr>
        <p:spPr>
          <a:xfrm rot="10800000">
            <a:off x="5442409" y="1800664"/>
            <a:ext cx="1306286" cy="799366"/>
          </a:xfrm>
          <a:custGeom>
            <a:avLst/>
            <a:gdLst>
              <a:gd name="connsiteX0" fmla="*/ 0 w 522515"/>
              <a:gd name="connsiteY0" fmla="*/ 580571 h 580571"/>
              <a:gd name="connsiteX1" fmla="*/ 261258 w 522515"/>
              <a:gd name="connsiteY1" fmla="*/ 0 h 580571"/>
              <a:gd name="connsiteX2" fmla="*/ 522515 w 522515"/>
              <a:gd name="connsiteY2" fmla="*/ 580571 h 580571"/>
              <a:gd name="connsiteX3" fmla="*/ 0 w 522515"/>
              <a:gd name="connsiteY3" fmla="*/ 580571 h 580571"/>
              <a:gd name="connsiteX0-1" fmla="*/ 0 w 522515"/>
              <a:gd name="connsiteY0-2" fmla="*/ 580571 h 580571"/>
              <a:gd name="connsiteX1-3" fmla="*/ 261258 w 522515"/>
              <a:gd name="connsiteY1-4" fmla="*/ 0 h 580571"/>
              <a:gd name="connsiteX2-5" fmla="*/ 522515 w 522515"/>
              <a:gd name="connsiteY2-6" fmla="*/ 580571 h 580571"/>
              <a:gd name="connsiteX3-7" fmla="*/ 0 w 522515"/>
              <a:gd name="connsiteY3-8" fmla="*/ 580571 h 580571"/>
              <a:gd name="connsiteX0-9" fmla="*/ 0 w 522515"/>
              <a:gd name="connsiteY0-10" fmla="*/ 580571 h 580571"/>
              <a:gd name="connsiteX1-11" fmla="*/ 261258 w 522515"/>
              <a:gd name="connsiteY1-12" fmla="*/ 0 h 580571"/>
              <a:gd name="connsiteX2-13" fmla="*/ 522515 w 522515"/>
              <a:gd name="connsiteY2-14" fmla="*/ 580571 h 580571"/>
              <a:gd name="connsiteX3-15" fmla="*/ 0 w 522515"/>
              <a:gd name="connsiteY3-16" fmla="*/ 580571 h 580571"/>
              <a:gd name="connsiteX0-17" fmla="*/ 0 w 754744"/>
              <a:gd name="connsiteY0-18" fmla="*/ 580571 h 595085"/>
              <a:gd name="connsiteX1-19" fmla="*/ 261258 w 754744"/>
              <a:gd name="connsiteY1-20" fmla="*/ 0 h 595085"/>
              <a:gd name="connsiteX2-21" fmla="*/ 754744 w 754744"/>
              <a:gd name="connsiteY2-22" fmla="*/ 595085 h 595085"/>
              <a:gd name="connsiteX3-23" fmla="*/ 0 w 754744"/>
              <a:gd name="connsiteY3-24" fmla="*/ 580571 h 595085"/>
              <a:gd name="connsiteX0-25" fmla="*/ 0 w 899887"/>
              <a:gd name="connsiteY0-26" fmla="*/ 609599 h 609599"/>
              <a:gd name="connsiteX1-27" fmla="*/ 406401 w 899887"/>
              <a:gd name="connsiteY1-28" fmla="*/ 0 h 609599"/>
              <a:gd name="connsiteX2-29" fmla="*/ 899887 w 899887"/>
              <a:gd name="connsiteY2-30" fmla="*/ 595085 h 609599"/>
              <a:gd name="connsiteX3-31" fmla="*/ 0 w 899887"/>
              <a:gd name="connsiteY3-32" fmla="*/ 609599 h 609599"/>
              <a:gd name="connsiteX0-33" fmla="*/ 0 w 972459"/>
              <a:gd name="connsiteY0-34" fmla="*/ 580570 h 595085"/>
              <a:gd name="connsiteX1-35" fmla="*/ 478973 w 972459"/>
              <a:gd name="connsiteY1-36" fmla="*/ 0 h 595085"/>
              <a:gd name="connsiteX2-37" fmla="*/ 972459 w 972459"/>
              <a:gd name="connsiteY2-38" fmla="*/ 595085 h 595085"/>
              <a:gd name="connsiteX3-39" fmla="*/ 0 w 972459"/>
              <a:gd name="connsiteY3-40" fmla="*/ 580570 h 595085"/>
              <a:gd name="connsiteX0-41" fmla="*/ 0 w 972459"/>
              <a:gd name="connsiteY0-42" fmla="*/ 595084 h 595085"/>
              <a:gd name="connsiteX1-43" fmla="*/ 478973 w 972459"/>
              <a:gd name="connsiteY1-44" fmla="*/ 0 h 595085"/>
              <a:gd name="connsiteX2-45" fmla="*/ 972459 w 972459"/>
              <a:gd name="connsiteY2-46" fmla="*/ 595085 h 595085"/>
              <a:gd name="connsiteX3-47" fmla="*/ 0 w 972459"/>
              <a:gd name="connsiteY3-48" fmla="*/ 595084 h 595085"/>
              <a:gd name="connsiteX0-49" fmla="*/ 0 w 972459"/>
              <a:gd name="connsiteY0-50" fmla="*/ 595084 h 595085"/>
              <a:gd name="connsiteX1-51" fmla="*/ 478973 w 972459"/>
              <a:gd name="connsiteY1-52" fmla="*/ 0 h 595085"/>
              <a:gd name="connsiteX2-53" fmla="*/ 972459 w 972459"/>
              <a:gd name="connsiteY2-54" fmla="*/ 595085 h 595085"/>
              <a:gd name="connsiteX3-55" fmla="*/ 0 w 972459"/>
              <a:gd name="connsiteY3-56" fmla="*/ 595084 h 595085"/>
              <a:gd name="connsiteX0-57" fmla="*/ 0 w 972459"/>
              <a:gd name="connsiteY0-58" fmla="*/ 595084 h 595085"/>
              <a:gd name="connsiteX1-59" fmla="*/ 478973 w 972459"/>
              <a:gd name="connsiteY1-60" fmla="*/ 0 h 595085"/>
              <a:gd name="connsiteX2-61" fmla="*/ 972459 w 972459"/>
              <a:gd name="connsiteY2-62" fmla="*/ 595085 h 595085"/>
              <a:gd name="connsiteX3-63" fmla="*/ 0 w 972459"/>
              <a:gd name="connsiteY3-64" fmla="*/ 595084 h 595085"/>
              <a:gd name="connsiteX0-65" fmla="*/ 0 w 972459"/>
              <a:gd name="connsiteY0-66" fmla="*/ 595084 h 595085"/>
              <a:gd name="connsiteX1-67" fmla="*/ 478973 w 972459"/>
              <a:gd name="connsiteY1-68" fmla="*/ 0 h 595085"/>
              <a:gd name="connsiteX2-69" fmla="*/ 972459 w 972459"/>
              <a:gd name="connsiteY2-70" fmla="*/ 595085 h 595085"/>
              <a:gd name="connsiteX3-71" fmla="*/ 0 w 972459"/>
              <a:gd name="connsiteY3-72" fmla="*/ 595084 h 595085"/>
              <a:gd name="connsiteX0-73" fmla="*/ 0 w 972459"/>
              <a:gd name="connsiteY0-74" fmla="*/ 595084 h 595085"/>
              <a:gd name="connsiteX1-75" fmla="*/ 478973 w 972459"/>
              <a:gd name="connsiteY1-76" fmla="*/ 0 h 595085"/>
              <a:gd name="connsiteX2-77" fmla="*/ 972459 w 972459"/>
              <a:gd name="connsiteY2-78" fmla="*/ 595085 h 595085"/>
              <a:gd name="connsiteX3-79" fmla="*/ 0 w 972459"/>
              <a:gd name="connsiteY3-80" fmla="*/ 595084 h 595085"/>
              <a:gd name="connsiteX0-81" fmla="*/ 0 w 972459"/>
              <a:gd name="connsiteY0-82" fmla="*/ 595084 h 595085"/>
              <a:gd name="connsiteX1-83" fmla="*/ 478973 w 972459"/>
              <a:gd name="connsiteY1-84" fmla="*/ 0 h 595085"/>
              <a:gd name="connsiteX2-85" fmla="*/ 972459 w 972459"/>
              <a:gd name="connsiteY2-86" fmla="*/ 595085 h 595085"/>
              <a:gd name="connsiteX3-87" fmla="*/ 0 w 972459"/>
              <a:gd name="connsiteY3-88" fmla="*/ 595084 h 595085"/>
              <a:gd name="connsiteX0-89" fmla="*/ 0 w 972459"/>
              <a:gd name="connsiteY0-90" fmla="*/ 595084 h 595085"/>
              <a:gd name="connsiteX1-91" fmla="*/ 478973 w 972459"/>
              <a:gd name="connsiteY1-92" fmla="*/ 0 h 595085"/>
              <a:gd name="connsiteX2-93" fmla="*/ 972459 w 972459"/>
              <a:gd name="connsiteY2-94" fmla="*/ 595085 h 595085"/>
              <a:gd name="connsiteX3-95" fmla="*/ 0 w 972459"/>
              <a:gd name="connsiteY3-96" fmla="*/ 595084 h 595085"/>
              <a:gd name="connsiteX0-97" fmla="*/ 0 w 972459"/>
              <a:gd name="connsiteY0-98" fmla="*/ 595084 h 595085"/>
              <a:gd name="connsiteX1-99" fmla="*/ 478973 w 972459"/>
              <a:gd name="connsiteY1-100" fmla="*/ 0 h 595085"/>
              <a:gd name="connsiteX2-101" fmla="*/ 972459 w 972459"/>
              <a:gd name="connsiteY2-102" fmla="*/ 595085 h 595085"/>
              <a:gd name="connsiteX3-103" fmla="*/ 0 w 972459"/>
              <a:gd name="connsiteY3-104" fmla="*/ 595084 h 595085"/>
              <a:gd name="connsiteX0-105" fmla="*/ 0 w 972459"/>
              <a:gd name="connsiteY0-106" fmla="*/ 595084 h 595085"/>
              <a:gd name="connsiteX1-107" fmla="*/ 478973 w 972459"/>
              <a:gd name="connsiteY1-108" fmla="*/ 0 h 595085"/>
              <a:gd name="connsiteX2-109" fmla="*/ 972459 w 972459"/>
              <a:gd name="connsiteY2-110" fmla="*/ 595085 h 595085"/>
              <a:gd name="connsiteX3-111" fmla="*/ 0 w 972459"/>
              <a:gd name="connsiteY3-112" fmla="*/ 595084 h 595085"/>
              <a:gd name="connsiteX0-113" fmla="*/ 0 w 972459"/>
              <a:gd name="connsiteY0-114" fmla="*/ 595084 h 595085"/>
              <a:gd name="connsiteX1-115" fmla="*/ 478973 w 972459"/>
              <a:gd name="connsiteY1-116" fmla="*/ 0 h 595085"/>
              <a:gd name="connsiteX2-117" fmla="*/ 972459 w 972459"/>
              <a:gd name="connsiteY2-118" fmla="*/ 595085 h 595085"/>
              <a:gd name="connsiteX3-119" fmla="*/ 0 w 972459"/>
              <a:gd name="connsiteY3-120" fmla="*/ 595084 h 595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72459" h="595085">
                <a:moveTo>
                  <a:pt x="0" y="595084"/>
                </a:moveTo>
                <a:cubicBezTo>
                  <a:pt x="225070" y="471564"/>
                  <a:pt x="390060" y="297691"/>
                  <a:pt x="478973" y="0"/>
                </a:cubicBezTo>
                <a:cubicBezTo>
                  <a:pt x="589213" y="300999"/>
                  <a:pt x="741514" y="466974"/>
                  <a:pt x="972459" y="595085"/>
                </a:cubicBezTo>
                <a:lnTo>
                  <a:pt x="0" y="5950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1601" y="2802150"/>
            <a:ext cx="10047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二维码的生成与美化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05378" y="0"/>
            <a:ext cx="0" cy="20257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6" name="矩形 5"/>
          <p:cNvSpPr/>
          <p:nvPr/>
        </p:nvSpPr>
        <p:spPr>
          <a:xfrm>
            <a:off x="2399928" y="2550226"/>
            <a:ext cx="2240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如何获得二维码呢？</a:t>
            </a:r>
          </a:p>
        </p:txBody>
      </p:sp>
      <p:sp>
        <p:nvSpPr>
          <p:cNvPr id="18" name="矩形 17"/>
          <p:cNvSpPr/>
          <p:nvPr/>
        </p:nvSpPr>
        <p:spPr>
          <a:xfrm>
            <a:off x="3037747" y="3080676"/>
            <a:ext cx="13258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草料二维码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67278" y="3080676"/>
            <a:ext cx="6400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例：</a:t>
            </a:r>
            <a:endParaRPr lang="zh-CN" altLang="en-US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图片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204864"/>
            <a:ext cx="468052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467278" y="3853924"/>
            <a:ext cx="2592288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在网页上输入</a:t>
            </a:r>
            <a:r>
              <a:rPr lang="en-US" altLang="zh-CN" u="sng" dirty="0">
                <a:latin typeface="微软雅黑" panose="020B0503020204020204" charset="-122"/>
                <a:ea typeface="微软雅黑" panose="020B0503020204020204" charset="-122"/>
                <a:hlinkClick r:id="rId4"/>
              </a:rPr>
              <a:t>http://cli.im/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进入草料二维码的制作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</a:rPr>
              <a:t>网站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宽屏</PresentationFormat>
  <Paragraphs>59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学习目标</vt:lpstr>
      <vt:lpstr>PowerPoint 演示文稿</vt:lpstr>
      <vt:lpstr>PowerPoint 演示文稿</vt:lpstr>
      <vt:lpstr>PowerPoint 演示文稿</vt:lpstr>
      <vt:lpstr>艾瑞移动APP指数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Gaoyang</dc:creator>
  <cp:lastModifiedBy>China</cp:lastModifiedBy>
  <cp:revision>12</cp:revision>
  <dcterms:created xsi:type="dcterms:W3CDTF">2019-02-13T06:41:00Z</dcterms:created>
  <dcterms:modified xsi:type="dcterms:W3CDTF">2019-08-21T01:15:17Z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