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B8F37-8B9E-42A4-917E-C63018654321}" type="datetimeFigureOut">
              <a:rPr lang="zh-CN" altLang="en-US" smtClean="0"/>
              <a:t>2019/8/22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C3A41-5FB6-46AB-99AC-2287AC3C9327}" type="slidenum">
              <a:rPr lang="zh-CN" altLang="en-US" smtClean="0"/>
              <a:t>‹#›</a:t>
            </a:fld>
            <a:endParaRPr lang="zh-CN" altLang="en-US"/>
          </a:p>
        </p:txBody>
      </p:sp>
    </p:spTree>
    <p:extLst>
      <p:ext uri="{BB962C8B-B14F-4D97-AF65-F5344CB8AC3E}">
        <p14:creationId xmlns:p14="http://schemas.microsoft.com/office/powerpoint/2010/main" val="198555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备注：配图为示意，来源于网络，内容不限，用格式刷刷一下图片格式。</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CA2DCB43-E944-40FF-8DC8-2BE9FEDC245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微软雅黑 Light" panose="020B0502040204020203" pitchFamily="34"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mn-cs"/>
            </a:endParaRPr>
          </a:p>
        </p:txBody>
      </p:sp>
    </p:spTree>
    <p:extLst>
      <p:ext uri="{BB962C8B-B14F-4D97-AF65-F5344CB8AC3E}">
        <p14:creationId xmlns:p14="http://schemas.microsoft.com/office/powerpoint/2010/main" val="384883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备注：配图为示意，来源于网络，内容不限，用格式刷刷一下图片格式。</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CA2DCB43-E944-40FF-8DC8-2BE9FEDC245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微软雅黑 Light" panose="020B0502040204020203" pitchFamily="34"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22</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mn-cs"/>
            </a:endParaRPr>
          </a:p>
        </p:txBody>
      </p:sp>
    </p:spTree>
    <p:extLst>
      <p:ext uri="{BB962C8B-B14F-4D97-AF65-F5344CB8AC3E}">
        <p14:creationId xmlns:p14="http://schemas.microsoft.com/office/powerpoint/2010/main" val="292908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26</a:t>
            </a:fld>
            <a:endParaRPr lang="zh-CN" altLang="en-US" dirty="0"/>
          </a:p>
        </p:txBody>
      </p:sp>
    </p:spTree>
    <p:extLst>
      <p:ext uri="{BB962C8B-B14F-4D97-AF65-F5344CB8AC3E}">
        <p14:creationId xmlns:p14="http://schemas.microsoft.com/office/powerpoint/2010/main" val="112791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27</a:t>
            </a:fld>
            <a:endParaRPr lang="zh-CN" altLang="en-US" dirty="0"/>
          </a:p>
        </p:txBody>
      </p:sp>
    </p:spTree>
    <p:extLst>
      <p:ext uri="{BB962C8B-B14F-4D97-AF65-F5344CB8AC3E}">
        <p14:creationId xmlns:p14="http://schemas.microsoft.com/office/powerpoint/2010/main" val="194922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28</a:t>
            </a:fld>
            <a:endParaRPr lang="zh-CN" altLang="en-US" dirty="0"/>
          </a:p>
        </p:txBody>
      </p:sp>
    </p:spTree>
    <p:extLst>
      <p:ext uri="{BB962C8B-B14F-4D97-AF65-F5344CB8AC3E}">
        <p14:creationId xmlns:p14="http://schemas.microsoft.com/office/powerpoint/2010/main" val="395714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29</a:t>
            </a:fld>
            <a:endParaRPr lang="zh-CN" altLang="en-US" dirty="0"/>
          </a:p>
        </p:txBody>
      </p:sp>
    </p:spTree>
    <p:extLst>
      <p:ext uri="{BB962C8B-B14F-4D97-AF65-F5344CB8AC3E}">
        <p14:creationId xmlns:p14="http://schemas.microsoft.com/office/powerpoint/2010/main" val="93705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34</a:t>
            </a:fld>
            <a:endParaRPr lang="zh-CN" altLang="en-US" dirty="0"/>
          </a:p>
        </p:txBody>
      </p:sp>
    </p:spTree>
    <p:extLst>
      <p:ext uri="{BB962C8B-B14F-4D97-AF65-F5344CB8AC3E}">
        <p14:creationId xmlns:p14="http://schemas.microsoft.com/office/powerpoint/2010/main" val="282691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554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2"/>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1409D55-CDC6-4891-83BF-F3BE23A65D25}"/>
              </a:ext>
            </a:extLst>
          </p:cNvPr>
          <p:cNvSpPr/>
          <p:nvPr userDrawn="1"/>
        </p:nvSpPr>
        <p:spPr bwMode="auto">
          <a:xfrm>
            <a:off x="0" y="-5423"/>
            <a:ext cx="12192000" cy="6863423"/>
          </a:xfrm>
          <a:prstGeom prst="rect">
            <a:avLst/>
          </a:prstGeom>
          <a:solidFill>
            <a:srgbClr val="12A89D"/>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itchFamily="34" charset="0"/>
              <a:buNone/>
            </a:pPr>
            <a:endParaRPr kumimoji="0" lang="zh-CN" altLang="en-US" sz="1800" b="0" i="0" u="none" strike="noStrike" cap="none" normalizeH="0" baseline="0">
              <a:solidFill>
                <a:schemeClr val="tx1"/>
              </a:solidFill>
              <a:effectLst/>
              <a:latin typeface="Calibri" pitchFamily="34" charset="0"/>
              <a:ea typeface="宋体" pitchFamily="2" charset="-122"/>
            </a:endParaRPr>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B3572F5-89FF-454E-8DED-D9A66815EEB2}" type="datetimeFigureOut">
              <a:rPr lang="zh-CN" altLang="en-US" smtClean="0"/>
              <a:t>2019/8/22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39293E-2E28-46EB-A014-FC520C374C89}" type="slidenum">
              <a:rPr lang="zh-CN" altLang="en-US" smtClean="0"/>
              <a:t>‹#›</a:t>
            </a:fld>
            <a:endParaRPr lang="zh-CN" altLang="en-US"/>
          </a:p>
        </p:txBody>
      </p:sp>
    </p:spTree>
    <p:extLst>
      <p:ext uri="{BB962C8B-B14F-4D97-AF65-F5344CB8AC3E}">
        <p14:creationId xmlns:p14="http://schemas.microsoft.com/office/powerpoint/2010/main" val="38924483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9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 xmlns:a16="http://schemas.microsoft.com/office/drawing/2014/main" id="{AE046CB5-7189-4F7A-B4DF-070D1E1E058F}"/>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 xmlns:a16="http://schemas.microsoft.com/office/drawing/2014/main" id="{188788E8-C4C8-4BAC-8171-FE29A571E3CA}"/>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 xmlns:a16="http://schemas.microsoft.com/office/drawing/2014/main" id="{04CE1F4A-BC64-43A5-B1CA-D3999B345941}"/>
              </a:ext>
            </a:extLst>
          </p:cNvPr>
          <p:cNvSpPr>
            <a:spLocks noGrp="1"/>
          </p:cNvSpPr>
          <p:nvPr>
            <p:ph type="sldNum" sz="quarter" idx="12"/>
          </p:nvPr>
        </p:nvSpPr>
        <p:spPr/>
        <p:txBody>
          <a:bodyPr/>
          <a:lstStyle>
            <a:lvl1pPr>
              <a:defRPr/>
            </a:lvl1pPr>
          </a:lstStyle>
          <a:p>
            <a:pPr>
              <a:defRPr/>
            </a:pPr>
            <a:fld id="{3DAC9DD5-2A49-408D-92C7-DA43A11DDA96}" type="slidenum">
              <a:rPr lang="zh-CN" altLang="en-US"/>
              <a:pPr>
                <a:defRPr/>
              </a:pPr>
              <a:t>‹#›</a:t>
            </a:fld>
            <a:endParaRPr lang="zh-CN" altLang="en-US"/>
          </a:p>
        </p:txBody>
      </p:sp>
    </p:spTree>
    <p:extLst>
      <p:ext uri="{BB962C8B-B14F-4D97-AF65-F5344CB8AC3E}">
        <p14:creationId xmlns:p14="http://schemas.microsoft.com/office/powerpoint/2010/main" val="145468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stretch>
            <a:fillRect/>
          </a:stretch>
        </p:blipFill>
        <p:spPr>
          <a:xfrm>
            <a:off x="-529" y="-3346"/>
            <a:ext cx="12193057" cy="6864691"/>
          </a:xfrm>
          <a:prstGeom prst="rect">
            <a:avLst/>
          </a:prstGeom>
        </p:spPr>
      </p:pic>
    </p:spTree>
    <p:extLst>
      <p:ext uri="{BB962C8B-B14F-4D97-AF65-F5344CB8AC3E}">
        <p14:creationId xmlns:p14="http://schemas.microsoft.com/office/powerpoint/2010/main" val="257608800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4.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4.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notesSlide" Target="../notesSlides/notesSlide3.xml"/><Relationship Id="rId4" Type="http://schemas.openxmlformats.org/officeDocument/2006/relationships/tags" Target="../tags/tag52.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notesSlide" Target="../notesSlides/notesSlide4.xml"/><Relationship Id="rId2" Type="http://schemas.openxmlformats.org/officeDocument/2006/relationships/tags" Target="../tags/tag58.xml"/><Relationship Id="rId16" Type="http://schemas.openxmlformats.org/officeDocument/2006/relationships/slideLayout" Target="../slideLayouts/slideLayout3.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Layout" Target="../slideLayouts/slideLayout3.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notesSlide" Target="../notesSlides/notesSlide7.xml"/><Relationship Id="rId4" Type="http://schemas.openxmlformats.org/officeDocument/2006/relationships/tags" Target="../tags/tag87.xml"/><Relationship Id="rId9"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bodao.com/User/Train/train/type/task/id/157.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55139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DD6E68F-1D23-48BE-881D-AE8B50F9E6FF}"/>
              </a:ext>
            </a:extLst>
          </p:cNvPr>
          <p:cNvGrpSpPr/>
          <p:nvPr/>
        </p:nvGrpSpPr>
        <p:grpSpPr>
          <a:xfrm>
            <a:off x="5060845" y="1801631"/>
            <a:ext cx="2117380" cy="1976239"/>
            <a:chOff x="2652633" y="1351223"/>
            <a:chExt cx="1588035" cy="1482179"/>
          </a:xfrm>
        </p:grpSpPr>
        <p:sp>
          <p:nvSpPr>
            <p:cNvPr id="10" name="MH_Other_1"/>
            <p:cNvSpPr/>
            <p:nvPr/>
          </p:nvSpPr>
          <p:spPr>
            <a:xfrm>
              <a:off x="2684648" y="2408345"/>
              <a:ext cx="1488703" cy="425057"/>
            </a:xfrm>
            <a:prstGeom prst="ellipse">
              <a:avLst/>
            </a:prstGeom>
            <a:noFill/>
            <a:ln w="50800">
              <a:solidFill>
                <a:srgbClr val="5EA7F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1" name="MH_Other_2"/>
            <p:cNvSpPr/>
            <p:nvPr/>
          </p:nvSpPr>
          <p:spPr>
            <a:xfrm rot="8100000">
              <a:off x="3015770" y="1351223"/>
              <a:ext cx="850024" cy="853077"/>
            </a:xfrm>
            <a:prstGeom prst="teardrop">
              <a:avLst>
                <a:gd name="adj" fmla="val 124401"/>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2" name="MH_Other_3"/>
            <p:cNvSpPr/>
            <p:nvPr/>
          </p:nvSpPr>
          <p:spPr>
            <a:xfrm>
              <a:off x="3225873" y="2576968"/>
              <a:ext cx="364911" cy="64182"/>
            </a:xfrm>
            <a:prstGeom prst="ellipse">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3" name="MH_Other_4"/>
            <p:cNvSpPr/>
            <p:nvPr/>
          </p:nvSpPr>
          <p:spPr>
            <a:xfrm>
              <a:off x="2936732" y="2526615"/>
              <a:ext cx="980958" cy="174532"/>
            </a:xfrm>
            <a:prstGeom prst="ellipse">
              <a:avLst/>
            </a:prstGeom>
            <a:noFill/>
            <a:ln>
              <a:solidFill>
                <a:srgbClr val="9BDB6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4" name="MH_Title_1"/>
            <p:cNvSpPr txBox="1"/>
            <p:nvPr/>
          </p:nvSpPr>
          <p:spPr>
            <a:xfrm>
              <a:off x="2652633" y="1622787"/>
              <a:ext cx="1588035" cy="424488"/>
            </a:xfrm>
            <a:prstGeom prst="rect">
              <a:avLst/>
            </a:prstGeom>
            <a:noFill/>
          </p:spPr>
          <p:txBody>
            <a:bodyPr>
              <a:normAutofit/>
            </a:bodyPr>
            <a:lstStyle/>
            <a:p>
              <a:pPr algn="ctr">
                <a:lnSpc>
                  <a:spcPct val="110000"/>
                </a:lnSpc>
                <a:defRPr/>
              </a:pPr>
              <a:r>
                <a:rPr lang="zh-CN" altLang="en-US" sz="1867" b="1" dirty="0">
                  <a:solidFill>
                    <a:schemeClr val="bg1"/>
                  </a:solidFill>
                  <a:ea typeface="微软雅黑" panose="020B0503020204020204" pitchFamily="34" charset="-122"/>
                </a:rPr>
                <a:t>定位技术</a:t>
              </a:r>
            </a:p>
          </p:txBody>
        </p:sp>
        <p:sp>
          <p:nvSpPr>
            <p:cNvPr id="15" name="MH_Other_5"/>
            <p:cNvSpPr/>
            <p:nvPr/>
          </p:nvSpPr>
          <p:spPr>
            <a:xfrm rot="10800000">
              <a:off x="3286487" y="2184395"/>
              <a:ext cx="287323" cy="18637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grpSp>
      <p:sp>
        <p:nvSpPr>
          <p:cNvPr id="24" name="Rectangle 2">
            <a:extLst>
              <a:ext uri="{FF2B5EF4-FFF2-40B4-BE49-F238E27FC236}">
                <a16:creationId xmlns:a16="http://schemas.microsoft.com/office/drawing/2014/main" xmlns="" id="{6AB77E39-2206-4069-A85B-CA3CC910C8A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6" name="MH_Other_6">
            <a:extLst>
              <a:ext uri="{FF2B5EF4-FFF2-40B4-BE49-F238E27FC236}">
                <a16:creationId xmlns:a16="http://schemas.microsoft.com/office/drawing/2014/main" xmlns="" id="{83FC480A-A108-45DF-90D5-988D236B55E5}"/>
              </a:ext>
            </a:extLst>
          </p:cNvPr>
          <p:cNvSpPr/>
          <p:nvPr/>
        </p:nvSpPr>
        <p:spPr>
          <a:xfrm>
            <a:off x="4743857" y="4566993"/>
            <a:ext cx="459583" cy="116681"/>
          </a:xfrm>
          <a:prstGeom prst="ellipse">
            <a:avLst/>
          </a:prstGeom>
          <a:noFill/>
          <a:ln w="50800">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7" name="MH_Other_7">
            <a:extLst>
              <a:ext uri="{FF2B5EF4-FFF2-40B4-BE49-F238E27FC236}">
                <a16:creationId xmlns:a16="http://schemas.microsoft.com/office/drawing/2014/main" xmlns="" id="{00867F0C-42BF-436F-8446-75983A040A11}"/>
              </a:ext>
            </a:extLst>
          </p:cNvPr>
          <p:cNvSpPr/>
          <p:nvPr/>
        </p:nvSpPr>
        <p:spPr>
          <a:xfrm>
            <a:off x="4796243" y="4278859"/>
            <a:ext cx="334083" cy="279797"/>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8" name="MH_Other_8">
            <a:extLst>
              <a:ext uri="{FF2B5EF4-FFF2-40B4-BE49-F238E27FC236}">
                <a16:creationId xmlns:a16="http://schemas.microsoft.com/office/drawing/2014/main" xmlns="" id="{3E28A093-B446-4950-9CD9-48F0FAA5C641}"/>
              </a:ext>
            </a:extLst>
          </p:cNvPr>
          <p:cNvSpPr>
            <a:spLocks/>
          </p:cNvSpPr>
          <p:nvPr/>
        </p:nvSpPr>
        <p:spPr bwMode="auto">
          <a:xfrm>
            <a:off x="4816881" y="4311006"/>
            <a:ext cx="282820" cy="190500"/>
          </a:xfrm>
          <a:custGeom>
            <a:avLst/>
            <a:gdLst>
              <a:gd name="T0" fmla="*/ 60 w 60"/>
              <a:gd name="T1" fmla="*/ 22 h 60"/>
              <a:gd name="T2" fmla="*/ 30 w 60"/>
              <a:gd name="T3" fmla="*/ 0 h 60"/>
              <a:gd name="T4" fmla="*/ 0 w 60"/>
              <a:gd name="T5" fmla="*/ 22 h 60"/>
              <a:gd name="T6" fmla="*/ 30 w 60"/>
              <a:gd name="T7" fmla="*/ 44 h 60"/>
              <a:gd name="T8" fmla="*/ 33 w 60"/>
              <a:gd name="T9" fmla="*/ 44 h 60"/>
              <a:gd name="T10" fmla="*/ 35 w 60"/>
              <a:gd name="T11" fmla="*/ 44 h 60"/>
              <a:gd name="T12" fmla="*/ 37 w 60"/>
              <a:gd name="T13" fmla="*/ 43 h 60"/>
              <a:gd name="T14" fmla="*/ 32 w 60"/>
              <a:gd name="T15" fmla="*/ 60 h 60"/>
              <a:gd name="T16" fmla="*/ 60 w 60"/>
              <a:gd name="T17" fmla="*/ 24 h 60"/>
              <a:gd name="T18" fmla="*/ 60 w 60"/>
              <a:gd name="T19" fmla="*/ 23 h 60"/>
              <a:gd name="T20" fmla="*/ 60 w 60"/>
              <a:gd name="T21"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22"/>
                </a:moveTo>
                <a:cubicBezTo>
                  <a:pt x="60" y="10"/>
                  <a:pt x="47" y="0"/>
                  <a:pt x="30" y="0"/>
                </a:cubicBezTo>
                <a:cubicBezTo>
                  <a:pt x="13" y="0"/>
                  <a:pt x="0" y="10"/>
                  <a:pt x="0" y="22"/>
                </a:cubicBezTo>
                <a:cubicBezTo>
                  <a:pt x="0" y="34"/>
                  <a:pt x="13" y="44"/>
                  <a:pt x="30" y="44"/>
                </a:cubicBezTo>
                <a:cubicBezTo>
                  <a:pt x="31" y="44"/>
                  <a:pt x="32" y="44"/>
                  <a:pt x="33" y="44"/>
                </a:cubicBezTo>
                <a:cubicBezTo>
                  <a:pt x="33" y="44"/>
                  <a:pt x="34" y="44"/>
                  <a:pt x="35" y="44"/>
                </a:cubicBezTo>
                <a:cubicBezTo>
                  <a:pt x="36" y="44"/>
                  <a:pt x="37" y="43"/>
                  <a:pt x="37" y="43"/>
                </a:cubicBezTo>
                <a:cubicBezTo>
                  <a:pt x="37" y="50"/>
                  <a:pt x="36" y="56"/>
                  <a:pt x="32" y="60"/>
                </a:cubicBezTo>
                <a:cubicBezTo>
                  <a:pt x="32" y="60"/>
                  <a:pt x="60" y="36"/>
                  <a:pt x="60" y="24"/>
                </a:cubicBezTo>
                <a:cubicBezTo>
                  <a:pt x="60" y="24"/>
                  <a:pt x="60" y="24"/>
                  <a:pt x="60" y="23"/>
                </a:cubicBezTo>
                <a:cubicBezTo>
                  <a:pt x="60" y="23"/>
                  <a:pt x="60" y="22"/>
                  <a:pt x="60" y="22"/>
                </a:cubicBezTo>
                <a:close/>
              </a:path>
            </a:pathLst>
          </a:custGeom>
          <a:solidFill>
            <a:srgbClr val="FFFFFF"/>
          </a:solidFill>
          <a:ln>
            <a:noFill/>
          </a:ln>
          <a:extLst/>
        </p:spPr>
        <p:txBody>
          <a:bodyPr>
            <a:normAutofit fontScale="55000" lnSpcReduction="20000"/>
          </a:bodyPr>
          <a:lstStyle/>
          <a:p>
            <a:pPr>
              <a:defRPr/>
            </a:pPr>
            <a:endParaRPr lang="zh-CN" altLang="en-US" sz="1400">
              <a:solidFill>
                <a:schemeClr val="bg1"/>
              </a:solidFill>
              <a:ea typeface="微软雅黑" panose="020B0503020204020204" pitchFamily="34" charset="-122"/>
            </a:endParaRPr>
          </a:p>
        </p:txBody>
      </p:sp>
      <p:sp>
        <p:nvSpPr>
          <p:cNvPr id="19" name="MH_SubTitle_2">
            <a:extLst>
              <a:ext uri="{FF2B5EF4-FFF2-40B4-BE49-F238E27FC236}">
                <a16:creationId xmlns:a16="http://schemas.microsoft.com/office/drawing/2014/main" xmlns="" id="{9C2DFDD7-34C2-4860-BE07-DB200AC077A8}"/>
              </a:ext>
            </a:extLst>
          </p:cNvPr>
          <p:cNvSpPr>
            <a:spLocks noChangeArrowheads="1"/>
          </p:cNvSpPr>
          <p:nvPr/>
        </p:nvSpPr>
        <p:spPr bwMode="auto">
          <a:xfrm>
            <a:off x="5208992" y="4128301"/>
            <a:ext cx="2821133" cy="82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133" dirty="0">
                <a:solidFill>
                  <a:schemeClr val="bg1"/>
                </a:solidFill>
                <a:latin typeface="微软雅黑" pitchFamily="34" charset="-122"/>
                <a:ea typeface="微软雅黑" pitchFamily="34" charset="-122"/>
              </a:rPr>
              <a:t>基于移动运营网的</a:t>
            </a:r>
            <a:r>
              <a:rPr lang="en-US" altLang="zh-CN" sz="2133" dirty="0">
                <a:solidFill>
                  <a:schemeClr val="bg1"/>
                </a:solidFill>
                <a:latin typeface="微软雅黑" pitchFamily="34" charset="-122"/>
                <a:ea typeface="微软雅黑" pitchFamily="34" charset="-122"/>
              </a:rPr>
              <a:t>LBS</a:t>
            </a:r>
            <a:r>
              <a:rPr lang="zh-CN" altLang="en-US" sz="2133" dirty="0">
                <a:solidFill>
                  <a:schemeClr val="bg1"/>
                </a:solidFill>
                <a:latin typeface="微软雅黑" pitchFamily="34" charset="-122"/>
                <a:ea typeface="微软雅黑" pitchFamily="34" charset="-122"/>
              </a:rPr>
              <a:t>基站定位</a:t>
            </a:r>
          </a:p>
        </p:txBody>
      </p:sp>
    </p:spTree>
    <p:extLst>
      <p:ext uri="{BB962C8B-B14F-4D97-AF65-F5344CB8AC3E}">
        <p14:creationId xmlns:p14="http://schemas.microsoft.com/office/powerpoint/2010/main" val="417950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60280" y="2127713"/>
            <a:ext cx="3439331" cy="2769989"/>
          </a:xfrm>
          <a:prstGeom prst="rect">
            <a:avLst/>
          </a:prstGeom>
        </p:spPr>
        <p:txBody>
          <a:bodyPr wrap="square">
            <a:spAutoFit/>
          </a:bodyPr>
          <a:lstStyle/>
          <a:p>
            <a:pPr indent="457189">
              <a:lnSpc>
                <a:spcPct val="150000"/>
              </a:lnSpc>
            </a:pPr>
            <a:r>
              <a:rPr lang="en-US" altLang="zh-CN" sz="2000" b="1" dirty="0">
                <a:solidFill>
                  <a:schemeClr val="bg1"/>
                </a:solidFill>
                <a:latin typeface="微软雅黑" pitchFamily="34" charset="-122"/>
                <a:ea typeface="微软雅黑" pitchFamily="34" charset="-122"/>
              </a:rPr>
              <a:t>LBS </a:t>
            </a:r>
            <a:r>
              <a:rPr lang="zh-CN" altLang="zh-CN" sz="2000" b="1" dirty="0">
                <a:solidFill>
                  <a:schemeClr val="bg1"/>
                </a:solidFill>
                <a:latin typeface="微软雅黑" pitchFamily="34" charset="-122"/>
                <a:ea typeface="微软雅黑" pitchFamily="34" charset="-122"/>
              </a:rPr>
              <a:t>定位服务</a:t>
            </a:r>
            <a:r>
              <a:rPr lang="zh-CN" altLang="zh-CN" sz="1600" dirty="0">
                <a:solidFill>
                  <a:schemeClr val="bg1"/>
                </a:solidFill>
                <a:latin typeface="微软雅黑" pitchFamily="34" charset="-122"/>
                <a:ea typeface="微软雅黑" pitchFamily="34" charset="-122"/>
              </a:rPr>
              <a:t>又叫做基于位置服务（</a:t>
            </a:r>
            <a:r>
              <a:rPr lang="en-US" altLang="zh-CN" sz="1600" dirty="0">
                <a:solidFill>
                  <a:schemeClr val="bg1"/>
                </a:solidFill>
                <a:latin typeface="微软雅黑" pitchFamily="34" charset="-122"/>
                <a:ea typeface="微软雅黑" pitchFamily="34" charset="-122"/>
              </a:rPr>
              <a:t>Location Based Service</a:t>
            </a:r>
            <a:r>
              <a:rPr lang="zh-CN" altLang="zh-CN"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LBS</a:t>
            </a:r>
            <a:r>
              <a:rPr lang="zh-CN" altLang="zh-CN" sz="1600" dirty="0">
                <a:solidFill>
                  <a:schemeClr val="bg1"/>
                </a:solidFill>
                <a:latin typeface="微软雅黑" pitchFamily="34" charset="-122"/>
                <a:ea typeface="微软雅黑" pitchFamily="34" charset="-122"/>
              </a:rPr>
              <a:t>），它是通过电信移动运营商的网络（如</a:t>
            </a:r>
            <a:r>
              <a:rPr lang="en-US" altLang="zh-CN" sz="1600" dirty="0">
                <a:solidFill>
                  <a:schemeClr val="bg1"/>
                </a:solidFill>
                <a:latin typeface="微软雅黑" pitchFamily="34" charset="-122"/>
                <a:ea typeface="微软雅黑" pitchFamily="34" charset="-122"/>
              </a:rPr>
              <a:t>GSM</a:t>
            </a:r>
            <a:r>
              <a:rPr lang="zh-CN" altLang="zh-CN" sz="1600" dirty="0">
                <a:solidFill>
                  <a:schemeClr val="bg1"/>
                </a:solidFill>
                <a:latin typeface="微软雅黑" pitchFamily="34" charset="-122"/>
                <a:ea typeface="微软雅黑" pitchFamily="34" charset="-122"/>
              </a:rPr>
              <a:t>网、</a:t>
            </a:r>
            <a:r>
              <a:rPr lang="en-US" altLang="zh-CN" sz="1600" dirty="0">
                <a:solidFill>
                  <a:schemeClr val="bg1"/>
                </a:solidFill>
                <a:latin typeface="微软雅黑" pitchFamily="34" charset="-122"/>
                <a:ea typeface="微软雅黑" pitchFamily="34" charset="-122"/>
              </a:rPr>
              <a:t>CDMA</a:t>
            </a:r>
            <a:r>
              <a:rPr lang="zh-CN" altLang="zh-CN" sz="1600" dirty="0">
                <a:solidFill>
                  <a:schemeClr val="bg1"/>
                </a:solidFill>
                <a:latin typeface="微软雅黑" pitchFamily="34" charset="-122"/>
                <a:ea typeface="微软雅黑" pitchFamily="34" charset="-122"/>
              </a:rPr>
              <a:t>网）获取移动终端用户的位置信息（经纬度坐标），在电子地图平台的支持下，为用户提供相应服务的一种增值业务。</a:t>
            </a:r>
            <a:endParaRPr lang="zh-CN" altLang="en-US" sz="1600" dirty="0">
              <a:solidFill>
                <a:schemeClr val="bg1"/>
              </a:solidFill>
              <a:latin typeface="微软雅黑" pitchFamily="34" charset="-122"/>
              <a:ea typeface="微软雅黑" pitchFamily="34" charset="-122"/>
            </a:endParaRPr>
          </a:p>
        </p:txBody>
      </p:sp>
      <p:sp>
        <p:nvSpPr>
          <p:cNvPr id="8" name="Rectangle 2">
            <a:extLst>
              <a:ext uri="{FF2B5EF4-FFF2-40B4-BE49-F238E27FC236}">
                <a16:creationId xmlns:a16="http://schemas.microsoft.com/office/drawing/2014/main" xmlns="" id="{460A3F1A-5D0A-4C8A-912C-959590789DB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845037B2-F478-4689-8501-4F93FB3B7C39}"/>
              </a:ext>
            </a:extLst>
          </p:cNvPr>
          <p:cNvSpPr/>
          <p:nvPr/>
        </p:nvSpPr>
        <p:spPr>
          <a:xfrm>
            <a:off x="2061743" y="1459877"/>
            <a:ext cx="2351926"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LBS</a:t>
            </a:r>
            <a:r>
              <a:rPr lang="zh-CN" altLang="en-US" sz="2000" b="1" dirty="0">
                <a:solidFill>
                  <a:schemeClr val="bg1"/>
                </a:solidFill>
                <a:latin typeface="微软雅黑" pitchFamily="34" charset="-122"/>
                <a:ea typeface="微软雅黑" pitchFamily="34" charset="-122"/>
              </a:rPr>
              <a:t>系统概念</a:t>
            </a:r>
            <a:endParaRPr lang="en-US" altLang="zh-CN" sz="2000" b="1" dirty="0">
              <a:solidFill>
                <a:schemeClr val="bg1"/>
              </a:solidFill>
              <a:latin typeface="微软雅黑" pitchFamily="34" charset="-122"/>
              <a:ea typeface="微软雅黑" pitchFamily="34" charset="-122"/>
            </a:endParaRPr>
          </a:p>
        </p:txBody>
      </p:sp>
      <p:pic>
        <p:nvPicPr>
          <p:cNvPr id="1026" name="Picture 2">
            <a:extLst>
              <a:ext uri="{FF2B5EF4-FFF2-40B4-BE49-F238E27FC236}">
                <a16:creationId xmlns:a16="http://schemas.microsoft.com/office/drawing/2014/main" xmlns="" id="{94D2C7EE-B6F9-4E32-B897-F10970B26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461" y="2357019"/>
            <a:ext cx="4350264" cy="2897276"/>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Tree>
    <p:extLst>
      <p:ext uri="{BB962C8B-B14F-4D97-AF65-F5344CB8AC3E}">
        <p14:creationId xmlns:p14="http://schemas.microsoft.com/office/powerpoint/2010/main" val="338660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400300" y="2646365"/>
            <a:ext cx="974725" cy="1019175"/>
            <a:chOff x="876300" y="1789113"/>
            <a:chExt cx="974725" cy="1019175"/>
          </a:xfrm>
        </p:grpSpPr>
        <p:sp>
          <p:nvSpPr>
            <p:cNvPr id="19" name="MH_Other_1"/>
            <p:cNvSpPr>
              <a:spLocks noChangeArrowheads="1"/>
            </p:cNvSpPr>
            <p:nvPr>
              <p:custDataLst>
                <p:tags r:id="rId10"/>
              </p:custDataLst>
            </p:nvPr>
          </p:nvSpPr>
          <p:spPr bwMode="auto">
            <a:xfrm>
              <a:off x="1289050" y="1917700"/>
              <a:ext cx="357188" cy="355600"/>
            </a:xfrm>
            <a:prstGeom prst="diamond">
              <a:avLst/>
            </a:prstGeom>
            <a:solidFill>
              <a:srgbClr val="CFE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MH_Other_2"/>
            <p:cNvSpPr>
              <a:spLocks noChangeArrowheads="1"/>
            </p:cNvSpPr>
            <p:nvPr>
              <p:custDataLst>
                <p:tags r:id="rId11"/>
              </p:custDataLst>
            </p:nvPr>
          </p:nvSpPr>
          <p:spPr bwMode="auto">
            <a:xfrm>
              <a:off x="1289050" y="2322513"/>
              <a:ext cx="357188" cy="357187"/>
            </a:xfrm>
            <a:prstGeom prst="diamond">
              <a:avLst/>
            </a:prstGeom>
            <a:solidFill>
              <a:srgbClr val="CFE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1" name="MH_Other_3"/>
            <p:cNvSpPr>
              <a:spLocks noChangeArrowheads="1"/>
            </p:cNvSpPr>
            <p:nvPr>
              <p:custDataLst>
                <p:tags r:id="rId12"/>
              </p:custDataLst>
            </p:nvPr>
          </p:nvSpPr>
          <p:spPr bwMode="auto">
            <a:xfrm>
              <a:off x="1495425" y="2120900"/>
              <a:ext cx="355600" cy="355600"/>
            </a:xfrm>
            <a:prstGeom prst="diamond">
              <a:avLst/>
            </a:prstGeom>
            <a:solidFill>
              <a:srgbClr val="95D7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MH_Other_4"/>
            <p:cNvSpPr/>
            <p:nvPr>
              <p:custDataLst>
                <p:tags r:id="rId13"/>
              </p:custDataLst>
            </p:nvPr>
          </p:nvSpPr>
          <p:spPr>
            <a:xfrm>
              <a:off x="904875" y="178911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9BBB59">
                <a:lumMod val="20000"/>
                <a:lumOff val="80000"/>
              </a:srgbClr>
            </a:solidFill>
          </p:spPr>
          <p:txBody>
            <a:bodyPr anchor="ctr"/>
            <a:lstStyle/>
            <a:p>
              <a:pPr algn="just" defTabSz="914377">
                <a:lnSpc>
                  <a:spcPct val="130000"/>
                </a:lnSpc>
                <a:defRPr/>
              </a:pPr>
              <a:endParaRPr lang="zh-CN" altLang="en-US" kern="0" dirty="0" err="1">
                <a:solidFill>
                  <a:schemeClr val="bg1"/>
                </a:solidFill>
                <a:latin typeface="微软雅黑" panose="020B0503020204020204" pitchFamily="34" charset="-122"/>
                <a:ea typeface="微软雅黑" panose="020B0503020204020204" pitchFamily="34" charset="-122"/>
              </a:endParaRPr>
            </a:p>
          </p:txBody>
        </p:sp>
        <p:sp>
          <p:nvSpPr>
            <p:cNvPr id="23" name="MH_Other_5"/>
            <p:cNvSpPr>
              <a:spLocks/>
            </p:cNvSpPr>
            <p:nvPr>
              <p:custDataLst>
                <p:tags r:id="rId14"/>
              </p:custDataLst>
            </p:nvPr>
          </p:nvSpPr>
          <p:spPr bwMode="auto">
            <a:xfrm>
              <a:off x="876300" y="1789113"/>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76CB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4" name="MH_Text_1"/>
          <p:cNvSpPr/>
          <p:nvPr>
            <p:custDataLst>
              <p:tags r:id="rId1"/>
            </p:custDataLst>
          </p:nvPr>
        </p:nvSpPr>
        <p:spPr>
          <a:xfrm>
            <a:off x="3375026" y="3374339"/>
            <a:ext cx="2578100" cy="1322388"/>
          </a:xfrm>
          <a:prstGeom prst="rect">
            <a:avLst/>
          </a:prstGeom>
        </p:spPr>
        <p:txBody>
          <a:bodyPr>
            <a:normAutofit fontScale="70000" lnSpcReduction="20000"/>
          </a:bodyPr>
          <a:lstStyle/>
          <a:p>
            <a:pPr defTabSz="914377">
              <a:lnSpc>
                <a:spcPct val="130000"/>
              </a:lnSpc>
              <a:defRPr/>
            </a:pPr>
            <a:r>
              <a:rPr lang="zh-CN" altLang="en-US" sz="2400" kern="0" dirty="0">
                <a:solidFill>
                  <a:schemeClr val="bg1"/>
                </a:solidFill>
                <a:latin typeface="微软雅黑" panose="020B0503020204020204" pitchFamily="34" charset="-122"/>
                <a:ea typeface="微软雅黑" panose="020B0503020204020204" pitchFamily="34" charset="-122"/>
              </a:rPr>
              <a:t>一方面要求覆盖的范围足够大；</a:t>
            </a:r>
            <a:endParaRPr lang="en-US" altLang="zh-CN" sz="2400" kern="0" dirty="0">
              <a:solidFill>
                <a:schemeClr val="bg1"/>
              </a:solidFill>
              <a:latin typeface="微软雅黑" panose="020B0503020204020204" pitchFamily="34" charset="-122"/>
              <a:ea typeface="微软雅黑" panose="020B0503020204020204" pitchFamily="34" charset="-122"/>
            </a:endParaRPr>
          </a:p>
          <a:p>
            <a:pPr defTabSz="914377">
              <a:lnSpc>
                <a:spcPct val="130000"/>
              </a:lnSpc>
              <a:defRPr/>
            </a:pPr>
            <a:r>
              <a:rPr lang="zh-CN" altLang="en-US" sz="2400" kern="0" dirty="0">
                <a:solidFill>
                  <a:schemeClr val="bg1"/>
                </a:solidFill>
                <a:latin typeface="微软雅黑" panose="020B0503020204020204" pitchFamily="34" charset="-122"/>
                <a:ea typeface="微软雅黑" panose="020B0503020204020204" pitchFamily="34" charset="-122"/>
              </a:rPr>
              <a:t>另一方面要求覆盖的范围包括室内。</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5" name="MH_SubTitle_1"/>
          <p:cNvSpPr/>
          <p:nvPr>
            <p:custDataLst>
              <p:tags r:id="rId2"/>
            </p:custDataLst>
          </p:nvPr>
        </p:nvSpPr>
        <p:spPr>
          <a:xfrm>
            <a:off x="3375026" y="2290763"/>
            <a:ext cx="2578100" cy="893763"/>
          </a:xfrm>
          <a:prstGeom prst="rect">
            <a:avLst/>
          </a:prstGeom>
        </p:spPr>
        <p:txBody>
          <a:bodyPr anchor="b">
            <a:norm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要求覆盖率高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353176" y="2646365"/>
            <a:ext cx="974725" cy="1019175"/>
            <a:chOff x="4829175" y="1789113"/>
            <a:chExt cx="974725" cy="1019175"/>
          </a:xfrm>
        </p:grpSpPr>
        <p:sp>
          <p:nvSpPr>
            <p:cNvPr id="26" name="MH_Other_11"/>
            <p:cNvSpPr>
              <a:spLocks noChangeArrowheads="1"/>
            </p:cNvSpPr>
            <p:nvPr>
              <p:custDataLst>
                <p:tags r:id="rId5"/>
              </p:custDataLst>
            </p:nvPr>
          </p:nvSpPr>
          <p:spPr bwMode="auto">
            <a:xfrm>
              <a:off x="5241925" y="1917700"/>
              <a:ext cx="357188" cy="355600"/>
            </a:xfrm>
            <a:prstGeom prst="diamond">
              <a:avLst/>
            </a:prstGeom>
            <a:solidFill>
              <a:srgbClr val="FFDA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7" name="MH_Other_12"/>
            <p:cNvSpPr>
              <a:spLocks noChangeArrowheads="1"/>
            </p:cNvSpPr>
            <p:nvPr>
              <p:custDataLst>
                <p:tags r:id="rId6"/>
              </p:custDataLst>
            </p:nvPr>
          </p:nvSpPr>
          <p:spPr bwMode="auto">
            <a:xfrm>
              <a:off x="5241925" y="2322513"/>
              <a:ext cx="357188" cy="357187"/>
            </a:xfrm>
            <a:prstGeom prst="diamond">
              <a:avLst/>
            </a:prstGeom>
            <a:solidFill>
              <a:srgbClr val="FFDA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8" name="MH_Other_13"/>
            <p:cNvSpPr>
              <a:spLocks noChangeArrowheads="1"/>
            </p:cNvSpPr>
            <p:nvPr>
              <p:custDataLst>
                <p:tags r:id="rId7"/>
              </p:custDataLst>
            </p:nvPr>
          </p:nvSpPr>
          <p:spPr bwMode="auto">
            <a:xfrm>
              <a:off x="5448300" y="2120900"/>
              <a:ext cx="355600" cy="355600"/>
            </a:xfrm>
            <a:prstGeom prst="diamond">
              <a:avLst/>
            </a:prstGeom>
            <a:solidFill>
              <a:srgbClr val="FFA0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9" name="MH_Other_14"/>
            <p:cNvSpPr/>
            <p:nvPr>
              <p:custDataLst>
                <p:tags r:id="rId8"/>
              </p:custDataLst>
            </p:nvPr>
          </p:nvSpPr>
          <p:spPr>
            <a:xfrm>
              <a:off x="4857750" y="178911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rgbClr val="C0504D">
                <a:lumMod val="20000"/>
                <a:lumOff val="80000"/>
              </a:srgbClr>
            </a:solidFill>
          </p:spPr>
          <p:txBody>
            <a:bodyPr anchor="ctr"/>
            <a:lstStyle/>
            <a:p>
              <a:pPr algn="just" defTabSz="914377">
                <a:lnSpc>
                  <a:spcPct val="130000"/>
                </a:lnSpc>
                <a:defRPr/>
              </a:pPr>
              <a:endParaRPr lang="zh-CN" altLang="en-US" kern="0" dirty="0" err="1">
                <a:solidFill>
                  <a:schemeClr val="bg1"/>
                </a:solidFill>
                <a:latin typeface="微软雅黑" panose="020B0503020204020204" pitchFamily="34" charset="-122"/>
                <a:ea typeface="微软雅黑" panose="020B0503020204020204" pitchFamily="34" charset="-122"/>
              </a:endParaRPr>
            </a:p>
          </p:txBody>
        </p:sp>
        <p:sp>
          <p:nvSpPr>
            <p:cNvPr id="30" name="MH_Other_15"/>
            <p:cNvSpPr>
              <a:spLocks/>
            </p:cNvSpPr>
            <p:nvPr>
              <p:custDataLst>
                <p:tags r:id="rId9"/>
              </p:custDataLst>
            </p:nvPr>
          </p:nvSpPr>
          <p:spPr bwMode="auto">
            <a:xfrm>
              <a:off x="4829175" y="1789113"/>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FF6B5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1" name="MH_Text_2"/>
          <p:cNvSpPr/>
          <p:nvPr>
            <p:custDataLst>
              <p:tags r:id="rId3"/>
            </p:custDataLst>
          </p:nvPr>
        </p:nvSpPr>
        <p:spPr>
          <a:xfrm>
            <a:off x="7327901" y="3333752"/>
            <a:ext cx="2578100" cy="1809969"/>
          </a:xfrm>
          <a:prstGeom prst="rect">
            <a:avLst/>
          </a:prstGeom>
        </p:spPr>
        <p:txBody>
          <a:bodyPr>
            <a:noAutofit/>
          </a:bodyPr>
          <a:lstStyle/>
          <a:p>
            <a:pPr>
              <a:lnSpc>
                <a:spcPct val="130000"/>
              </a:lnSpc>
            </a:pPr>
            <a:r>
              <a:rPr lang="zh-CN" altLang="en-US" sz="1733" kern="0" dirty="0">
                <a:solidFill>
                  <a:schemeClr val="bg1"/>
                </a:solidFill>
                <a:latin typeface="微软雅黑" panose="020B0503020204020204" pitchFamily="34" charset="-122"/>
                <a:ea typeface="微软雅黑" panose="020B0503020204020204" pitchFamily="34" charset="-122"/>
              </a:rPr>
              <a:t>手机定位应该根据用户服务需求的不同提供不同的精度服务，并可以提供给用户选择精度的权利</a:t>
            </a:r>
            <a:r>
              <a:rPr lang="zh-CN" altLang="en-US" sz="2400" kern="0" dirty="0">
                <a:solidFill>
                  <a:schemeClr val="bg1"/>
                </a:solidFill>
                <a:latin typeface="微软雅黑" panose="020B0503020204020204" pitchFamily="34" charset="-122"/>
                <a:ea typeface="微软雅黑" panose="020B0503020204020204" pitchFamily="34" charset="-122"/>
              </a:rPr>
              <a:t>。</a:t>
            </a:r>
          </a:p>
        </p:txBody>
      </p:sp>
      <p:sp>
        <p:nvSpPr>
          <p:cNvPr id="32" name="MH_SubTitle_2"/>
          <p:cNvSpPr/>
          <p:nvPr>
            <p:custDataLst>
              <p:tags r:id="rId4"/>
            </p:custDataLst>
          </p:nvPr>
        </p:nvSpPr>
        <p:spPr>
          <a:xfrm>
            <a:off x="7327901" y="2290763"/>
            <a:ext cx="2578100" cy="893763"/>
          </a:xfrm>
          <a:prstGeom prst="rect">
            <a:avLst/>
          </a:prstGeom>
        </p:spPr>
        <p:txBody>
          <a:bodyPr anchor="b">
            <a:normAutofit/>
          </a:bodyP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定位精度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 name="Rectangle 2">
            <a:extLst>
              <a:ext uri="{FF2B5EF4-FFF2-40B4-BE49-F238E27FC236}">
                <a16:creationId xmlns:a16="http://schemas.microsoft.com/office/drawing/2014/main" xmlns="" id="{5153FB18-9FA8-4260-8D89-62E83D0123D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xmlns="" id="{4CD9172F-2DCC-4871-861F-B3DC68CA5D16}"/>
              </a:ext>
            </a:extLst>
          </p:cNvPr>
          <p:cNvSpPr/>
          <p:nvPr/>
        </p:nvSpPr>
        <p:spPr>
          <a:xfrm>
            <a:off x="2061744" y="1459877"/>
            <a:ext cx="286488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LBS</a:t>
            </a:r>
            <a:r>
              <a:rPr lang="zh-CN" altLang="en-US" sz="2000" b="1" dirty="0">
                <a:solidFill>
                  <a:schemeClr val="bg1"/>
                </a:solidFill>
                <a:latin typeface="微软雅黑" panose="020B0503020204020204" pitchFamily="34" charset="-122"/>
                <a:ea typeface="微软雅黑" panose="020B0503020204020204" pitchFamily="34" charset="-122"/>
              </a:rPr>
              <a:t>定位服务特点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43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71412" y="2630712"/>
            <a:ext cx="7753953" cy="2554225"/>
          </a:xfrm>
          <a:prstGeom prst="rect">
            <a:avLst/>
          </a:prstGeom>
          <a:ln w="19050">
            <a:solidFill>
              <a:srgbClr val="01AEF0"/>
            </a:solidFill>
            <a:prstDash val="dashDot"/>
          </a:ln>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总体上看</a:t>
            </a:r>
            <a:r>
              <a:rPr lang="en-US" altLang="zh-CN" sz="2133" dirty="0">
                <a:solidFill>
                  <a:schemeClr val="bg1"/>
                </a:solidFill>
                <a:latin typeface="微软雅黑" pitchFamily="34" charset="-122"/>
                <a:ea typeface="微软雅黑" pitchFamily="34" charset="-122"/>
              </a:rPr>
              <a:t>LBS</a:t>
            </a:r>
            <a:r>
              <a:rPr lang="zh-CN" altLang="zh-CN" sz="2133" dirty="0">
                <a:solidFill>
                  <a:schemeClr val="bg1"/>
                </a:solidFill>
                <a:latin typeface="微软雅黑" pitchFamily="34" charset="-122"/>
                <a:ea typeface="微软雅黑" pitchFamily="34" charset="-122"/>
              </a:rPr>
              <a:t>由移动通信网络和计算机网络结合而成，两个网络之间通过网关实现交互。</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zh-CN" altLang="en-US" sz="2133" dirty="0">
                <a:solidFill>
                  <a:schemeClr val="bg1"/>
                </a:solidFill>
                <a:latin typeface="微软雅黑" pitchFamily="34" charset="-122"/>
                <a:ea typeface="微软雅黑" pitchFamily="34" charset="-122"/>
              </a:rPr>
              <a:t>移动终端通过移动通信网络发出请求，经过网关传递给</a:t>
            </a:r>
            <a:r>
              <a:rPr lang="en-US" altLang="zh-CN" sz="2133" dirty="0">
                <a:solidFill>
                  <a:schemeClr val="bg1"/>
                </a:solidFill>
                <a:latin typeface="微软雅黑" pitchFamily="34" charset="-122"/>
                <a:ea typeface="微软雅黑" pitchFamily="34" charset="-122"/>
              </a:rPr>
              <a:t>LBS</a:t>
            </a:r>
            <a:r>
              <a:rPr lang="zh-CN" altLang="en-US" sz="2133" dirty="0">
                <a:solidFill>
                  <a:schemeClr val="bg1"/>
                </a:solidFill>
                <a:latin typeface="微软雅黑" pitchFamily="34" charset="-122"/>
                <a:ea typeface="微软雅黑" pitchFamily="34" charset="-122"/>
              </a:rPr>
              <a:t>服务平台；服务平台根据用户请求和用户当前位置进行处理，并将结果通过网关返回给用户。</a:t>
            </a:r>
          </a:p>
        </p:txBody>
      </p:sp>
      <p:sp>
        <p:nvSpPr>
          <p:cNvPr id="8" name="Rectangle 2">
            <a:extLst>
              <a:ext uri="{FF2B5EF4-FFF2-40B4-BE49-F238E27FC236}">
                <a16:creationId xmlns:a16="http://schemas.microsoft.com/office/drawing/2014/main" xmlns="" id="{A5B06724-80F6-4D8D-8516-277CC8A3DBD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B6A4864D-7B6E-447E-B8E9-D1C1BFEB77A8}"/>
              </a:ext>
            </a:extLst>
          </p:cNvPr>
          <p:cNvSpPr/>
          <p:nvPr/>
        </p:nvSpPr>
        <p:spPr>
          <a:xfrm>
            <a:off x="2061744" y="1459877"/>
            <a:ext cx="2864887"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3</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LBS</a:t>
            </a:r>
            <a:r>
              <a:rPr lang="zh-CN" altLang="en-US" sz="2000" b="1" dirty="0">
                <a:solidFill>
                  <a:schemeClr val="bg1"/>
                </a:solidFill>
                <a:latin typeface="微软雅黑" pitchFamily="34" charset="-122"/>
                <a:ea typeface="微软雅黑" pitchFamily="34" charset="-122"/>
              </a:rPr>
              <a:t>定位服务构成</a:t>
            </a:r>
            <a:endParaRPr lang="en-US" altLang="zh-CN"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9150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qxt.me/uploadfile/2014/0801/2014080104105222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8409" b="11639"/>
          <a:stretch/>
        </p:blipFill>
        <p:spPr bwMode="auto">
          <a:xfrm>
            <a:off x="1524000" y="2310828"/>
            <a:ext cx="9144000" cy="4230371"/>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6" name="Rectangle 2">
            <a:extLst>
              <a:ext uri="{FF2B5EF4-FFF2-40B4-BE49-F238E27FC236}">
                <a16:creationId xmlns:a16="http://schemas.microsoft.com/office/drawing/2014/main" xmlns="" id="{EE684095-C2B9-4F48-BE97-1BF7B4535D12}"/>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25B04FFD-2DF7-4187-9F77-2A91EA8CDF71}"/>
              </a:ext>
            </a:extLst>
          </p:cNvPr>
          <p:cNvSpPr/>
          <p:nvPr/>
        </p:nvSpPr>
        <p:spPr>
          <a:xfrm>
            <a:off x="2061744" y="1459877"/>
            <a:ext cx="2864887"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3</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LBS</a:t>
            </a:r>
            <a:r>
              <a:rPr lang="zh-CN" altLang="en-US" sz="2000" b="1" dirty="0">
                <a:solidFill>
                  <a:schemeClr val="bg1"/>
                </a:solidFill>
                <a:latin typeface="微软雅黑" pitchFamily="34" charset="-122"/>
                <a:ea typeface="微软雅黑" pitchFamily="34" charset="-122"/>
              </a:rPr>
              <a:t>定位服务构成</a:t>
            </a:r>
            <a:endParaRPr lang="en-US" altLang="zh-CN"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8059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29404" y="2091457"/>
            <a:ext cx="974725" cy="1017587"/>
            <a:chOff x="876829" y="2494783"/>
            <a:chExt cx="974725" cy="1017587"/>
          </a:xfrm>
        </p:grpSpPr>
        <p:sp>
          <p:nvSpPr>
            <p:cNvPr id="5" name="MH_Other_6"/>
            <p:cNvSpPr>
              <a:spLocks noChangeArrowheads="1"/>
            </p:cNvSpPr>
            <p:nvPr>
              <p:custDataLst>
                <p:tags r:id="rId10"/>
              </p:custDataLst>
            </p:nvPr>
          </p:nvSpPr>
          <p:spPr bwMode="auto">
            <a:xfrm>
              <a:off x="1289579" y="2621783"/>
              <a:ext cx="357188" cy="355600"/>
            </a:xfrm>
            <a:prstGeom prst="diamond">
              <a:avLst/>
            </a:prstGeom>
            <a:solidFill>
              <a:srgbClr val="D0ED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MH_Other_7"/>
            <p:cNvSpPr>
              <a:spLocks noChangeArrowheads="1"/>
            </p:cNvSpPr>
            <p:nvPr>
              <p:custDataLst>
                <p:tags r:id="rId11"/>
              </p:custDataLst>
            </p:nvPr>
          </p:nvSpPr>
          <p:spPr bwMode="auto">
            <a:xfrm>
              <a:off x="1289579" y="3028183"/>
              <a:ext cx="357188" cy="355600"/>
            </a:xfrm>
            <a:prstGeom prst="diamond">
              <a:avLst/>
            </a:prstGeom>
            <a:solidFill>
              <a:srgbClr val="D0ED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7" name="MH_Other_8"/>
            <p:cNvSpPr>
              <a:spLocks noChangeArrowheads="1"/>
            </p:cNvSpPr>
            <p:nvPr>
              <p:custDataLst>
                <p:tags r:id="rId12"/>
              </p:custDataLst>
            </p:nvPr>
          </p:nvSpPr>
          <p:spPr bwMode="auto">
            <a:xfrm>
              <a:off x="1495954" y="2824983"/>
              <a:ext cx="355600" cy="355600"/>
            </a:xfrm>
            <a:prstGeom prst="diamond">
              <a:avLst/>
            </a:prstGeom>
            <a:solidFill>
              <a:srgbClr val="9AD7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 name="MH_Other_9"/>
            <p:cNvSpPr/>
            <p:nvPr>
              <p:custDataLst>
                <p:tags r:id="rId13"/>
              </p:custDataLst>
            </p:nvPr>
          </p:nvSpPr>
          <p:spPr>
            <a:xfrm>
              <a:off x="905404" y="2494783"/>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sz="2400" dirty="0" err="1">
                <a:solidFill>
                  <a:schemeClr val="bg1"/>
                </a:solidFill>
                <a:latin typeface="微软雅黑" panose="020B0503020204020204" pitchFamily="34" charset="-122"/>
                <a:ea typeface="微软雅黑" panose="020B0503020204020204" pitchFamily="34" charset="-122"/>
              </a:endParaRPr>
            </a:p>
          </p:txBody>
        </p:sp>
        <p:sp>
          <p:nvSpPr>
            <p:cNvPr id="9" name="MH_Other_10"/>
            <p:cNvSpPr>
              <a:spLocks/>
            </p:cNvSpPr>
            <p:nvPr>
              <p:custDataLst>
                <p:tags r:id="rId14"/>
              </p:custDataLst>
            </p:nvPr>
          </p:nvSpPr>
          <p:spPr bwMode="auto">
            <a:xfrm>
              <a:off x="876829" y="2494783"/>
              <a:ext cx="509588" cy="1017587"/>
            </a:xfrm>
            <a:custGeom>
              <a:avLst/>
              <a:gdLst>
                <a:gd name="T0" fmla="*/ 36 w 1806862"/>
                <a:gd name="T1" fmla="*/ 0 h 3612822"/>
                <a:gd name="T2" fmla="*/ 143580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68C6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 name="MH_Text_3"/>
          <p:cNvSpPr/>
          <p:nvPr>
            <p:custDataLst>
              <p:tags r:id="rId1"/>
            </p:custDataLst>
          </p:nvPr>
        </p:nvSpPr>
        <p:spPr>
          <a:xfrm>
            <a:off x="3404130" y="2701654"/>
            <a:ext cx="2578100" cy="2945524"/>
          </a:xfrm>
          <a:prstGeom prst="rect">
            <a:avLst/>
          </a:prstGeom>
        </p:spPr>
        <p:txBody>
          <a:bodyPr>
            <a:no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可以是移动电话、个人数字助理（</a:t>
            </a:r>
            <a:r>
              <a:rPr lang="en-US" altLang="zh-CN" sz="1600" dirty="0">
                <a:solidFill>
                  <a:schemeClr val="bg1"/>
                </a:solidFill>
                <a:latin typeface="微软雅黑" panose="020B0503020204020204" pitchFamily="34" charset="-122"/>
                <a:ea typeface="微软雅黑" panose="020B0503020204020204" pitchFamily="34" charset="-122"/>
              </a:rPr>
              <a:t>Personal Digital </a:t>
            </a:r>
            <a:r>
              <a:rPr lang="en-US" altLang="zh-CN" sz="1600" dirty="0" err="1">
                <a:solidFill>
                  <a:schemeClr val="bg1"/>
                </a:solidFill>
                <a:latin typeface="微软雅黑" panose="020B0503020204020204" pitchFamily="34" charset="-122"/>
                <a:ea typeface="微软雅黑" panose="020B0503020204020204" pitchFamily="34" charset="-122"/>
              </a:rPr>
              <a:t>Assistant,PDA</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手持计算机（</a:t>
            </a:r>
            <a:r>
              <a:rPr lang="en-US" altLang="zh-CN" sz="1600" dirty="0">
                <a:solidFill>
                  <a:schemeClr val="bg1"/>
                </a:solidFill>
                <a:latin typeface="微软雅黑" panose="020B0503020204020204" pitchFamily="34" charset="-122"/>
                <a:ea typeface="微软雅黑" panose="020B0503020204020204" pitchFamily="34" charset="-122"/>
              </a:rPr>
              <a:t>Pocket PC</a:t>
            </a:r>
            <a:r>
              <a:rPr lang="zh-CN" altLang="en-US" sz="1600" dirty="0">
                <a:solidFill>
                  <a:schemeClr val="bg1"/>
                </a:solidFill>
                <a:latin typeface="微软雅黑" panose="020B0503020204020204" pitchFamily="34" charset="-122"/>
                <a:ea typeface="微软雅黑" panose="020B0503020204020204" pitchFamily="34" charset="-122"/>
              </a:rPr>
              <a:t>），也可以是通过</a:t>
            </a:r>
            <a:r>
              <a:rPr lang="en-US" altLang="zh-CN" sz="1600" dirty="0">
                <a:solidFill>
                  <a:schemeClr val="bg1"/>
                </a:solidFill>
                <a:latin typeface="微软雅黑" panose="020B0503020204020204" pitchFamily="34" charset="-122"/>
                <a:ea typeface="微软雅黑" panose="020B0503020204020204" pitchFamily="34" charset="-122"/>
              </a:rPr>
              <a:t>Internet</a:t>
            </a:r>
            <a:r>
              <a:rPr lang="zh-CN" altLang="en-US" sz="1600" dirty="0">
                <a:solidFill>
                  <a:schemeClr val="bg1"/>
                </a:solidFill>
                <a:latin typeface="微软雅黑" panose="020B0503020204020204" pitchFamily="34" charset="-122"/>
                <a:ea typeface="微软雅黑" panose="020B0503020204020204" pitchFamily="34" charset="-122"/>
              </a:rPr>
              <a:t>通讯的台式计算机（</a:t>
            </a:r>
            <a:r>
              <a:rPr lang="en-US" altLang="zh-CN" sz="1600" dirty="0">
                <a:solidFill>
                  <a:schemeClr val="bg1"/>
                </a:solidFill>
                <a:latin typeface="微软雅黑" panose="020B0503020204020204" pitchFamily="34" charset="-122"/>
                <a:ea typeface="微软雅黑" panose="020B0503020204020204" pitchFamily="34" charset="-122"/>
              </a:rPr>
              <a:t>desktop PC</a:t>
            </a:r>
            <a:r>
              <a:rPr lang="zh-CN" altLang="en-US" sz="1600" dirty="0">
                <a:solidFill>
                  <a:schemeClr val="bg1"/>
                </a:solidFill>
                <a:latin typeface="微软雅黑" panose="020B0503020204020204" pitchFamily="34" charset="-122"/>
                <a:ea typeface="微软雅黑" panose="020B0503020204020204" pitchFamily="34" charset="-122"/>
              </a:rPr>
              <a:t>）。</a:t>
            </a:r>
          </a:p>
        </p:txBody>
      </p:sp>
      <p:grpSp>
        <p:nvGrpSpPr>
          <p:cNvPr id="11" name="组合 10"/>
          <p:cNvGrpSpPr/>
          <p:nvPr/>
        </p:nvGrpSpPr>
        <p:grpSpPr>
          <a:xfrm>
            <a:off x="6382280" y="2091457"/>
            <a:ext cx="974725" cy="1017587"/>
            <a:chOff x="4829704" y="2494783"/>
            <a:chExt cx="974725" cy="1017587"/>
          </a:xfrm>
        </p:grpSpPr>
        <p:sp>
          <p:nvSpPr>
            <p:cNvPr id="12" name="MH_Other_16"/>
            <p:cNvSpPr>
              <a:spLocks noChangeArrowheads="1"/>
            </p:cNvSpPr>
            <p:nvPr>
              <p:custDataLst>
                <p:tags r:id="rId5"/>
              </p:custDataLst>
            </p:nvPr>
          </p:nvSpPr>
          <p:spPr bwMode="auto">
            <a:xfrm>
              <a:off x="5242454" y="2621783"/>
              <a:ext cx="357188" cy="355600"/>
            </a:xfrm>
            <a:prstGeom prst="diamond">
              <a:avLst/>
            </a:prstGeom>
            <a:solidFill>
              <a:srgbClr val="F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 name="MH_Other_17"/>
            <p:cNvSpPr>
              <a:spLocks noChangeArrowheads="1"/>
            </p:cNvSpPr>
            <p:nvPr>
              <p:custDataLst>
                <p:tags r:id="rId6"/>
              </p:custDataLst>
            </p:nvPr>
          </p:nvSpPr>
          <p:spPr bwMode="auto">
            <a:xfrm>
              <a:off x="5242454" y="3028183"/>
              <a:ext cx="357188" cy="355600"/>
            </a:xfrm>
            <a:prstGeom prst="diamond">
              <a:avLst/>
            </a:prstGeom>
            <a:solidFill>
              <a:srgbClr val="F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4" name="MH_Other_18"/>
            <p:cNvSpPr>
              <a:spLocks noChangeArrowheads="1"/>
            </p:cNvSpPr>
            <p:nvPr>
              <p:custDataLst>
                <p:tags r:id="rId7"/>
              </p:custDataLst>
            </p:nvPr>
          </p:nvSpPr>
          <p:spPr bwMode="auto">
            <a:xfrm>
              <a:off x="5448829" y="2824983"/>
              <a:ext cx="355600" cy="355600"/>
            </a:xfrm>
            <a:prstGeom prst="diamond">
              <a:avLst/>
            </a:prstGeom>
            <a:solidFill>
              <a:srgbClr val="FDD5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MH_Other_19"/>
            <p:cNvSpPr/>
            <p:nvPr>
              <p:custDataLst>
                <p:tags r:id="rId8"/>
              </p:custDataLst>
            </p:nvPr>
          </p:nvSpPr>
          <p:spPr>
            <a:xfrm>
              <a:off x="4858279" y="2494783"/>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4">
                <a:lumMod val="20000"/>
                <a:lumOff val="80000"/>
              </a:schemeClr>
            </a:solidFill>
          </p:spPr>
          <p:txBody>
            <a:bodyPr anchor="ctr"/>
            <a:lstStyle/>
            <a:p>
              <a:pPr algn="just">
                <a:lnSpc>
                  <a:spcPct val="130000"/>
                </a:lnSpc>
                <a:defRPr/>
              </a:pPr>
              <a:endParaRPr lang="zh-CN" altLang="en-US" sz="2400" dirty="0" err="1">
                <a:solidFill>
                  <a:schemeClr val="bg1"/>
                </a:solidFill>
                <a:latin typeface="微软雅黑" panose="020B0503020204020204" pitchFamily="34" charset="-122"/>
                <a:ea typeface="微软雅黑" panose="020B0503020204020204" pitchFamily="34" charset="-122"/>
              </a:endParaRPr>
            </a:p>
          </p:txBody>
        </p:sp>
        <p:sp>
          <p:nvSpPr>
            <p:cNvPr id="16" name="MH_Other_20"/>
            <p:cNvSpPr>
              <a:spLocks/>
            </p:cNvSpPr>
            <p:nvPr>
              <p:custDataLst>
                <p:tags r:id="rId9"/>
              </p:custDataLst>
            </p:nvPr>
          </p:nvSpPr>
          <p:spPr bwMode="auto">
            <a:xfrm>
              <a:off x="4829704" y="2494783"/>
              <a:ext cx="509588" cy="1017587"/>
            </a:xfrm>
            <a:custGeom>
              <a:avLst/>
              <a:gdLst>
                <a:gd name="T0" fmla="*/ 36 w 1806862"/>
                <a:gd name="T1" fmla="*/ 0 h 3612822"/>
                <a:gd name="T2" fmla="*/ 143580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FCC22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7" name="MH_Text_4"/>
          <p:cNvSpPr/>
          <p:nvPr>
            <p:custDataLst>
              <p:tags r:id="rId2"/>
            </p:custDataLst>
          </p:nvPr>
        </p:nvSpPr>
        <p:spPr>
          <a:xfrm>
            <a:off x="7357005" y="2701654"/>
            <a:ext cx="2578100" cy="2430333"/>
          </a:xfrm>
          <a:prstGeom prst="rect">
            <a:avLst/>
          </a:prstGeom>
        </p:spPr>
        <p:txBody>
          <a:bodyPr>
            <a:no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主要包括</a:t>
            </a:r>
            <a:r>
              <a:rPr lang="en-US" altLang="zh-CN" sz="1600" dirty="0">
                <a:solidFill>
                  <a:schemeClr val="bg1"/>
                </a:solidFill>
                <a:latin typeface="微软雅黑" panose="020B0503020204020204" pitchFamily="34" charset="-122"/>
                <a:ea typeface="微软雅黑" panose="020B0503020204020204" pitchFamily="34" charset="-122"/>
              </a:rPr>
              <a:t>WEB</a:t>
            </a:r>
            <a:r>
              <a:rPr lang="zh-CN" altLang="en-US" sz="1600" dirty="0">
                <a:solidFill>
                  <a:schemeClr val="bg1"/>
                </a:solidFill>
                <a:latin typeface="微软雅黑" panose="020B0503020204020204" pitchFamily="34" charset="-122"/>
                <a:ea typeface="微软雅黑" panose="020B0503020204020204" pitchFamily="34" charset="-122"/>
              </a:rPr>
              <a:t>服务器（</a:t>
            </a:r>
            <a:r>
              <a:rPr lang="en-US" altLang="zh-CN" sz="1600" dirty="0">
                <a:solidFill>
                  <a:schemeClr val="bg1"/>
                </a:solidFill>
                <a:latin typeface="微软雅黑" panose="020B0503020204020204" pitchFamily="34" charset="-122"/>
                <a:ea typeface="微软雅黑" panose="020B0503020204020204" pitchFamily="34" charset="-122"/>
              </a:rPr>
              <a:t>Web Server</a:t>
            </a:r>
            <a:r>
              <a:rPr lang="zh-CN" altLang="en-US" sz="1600" dirty="0">
                <a:solidFill>
                  <a:schemeClr val="bg1"/>
                </a:solidFill>
                <a:latin typeface="微软雅黑" panose="020B0503020204020204" pitchFamily="34" charset="-122"/>
                <a:ea typeface="微软雅黑" panose="020B0503020204020204" pitchFamily="34" charset="-122"/>
              </a:rPr>
              <a:t>）、定位服务器（</a:t>
            </a:r>
            <a:r>
              <a:rPr lang="en-US" altLang="zh-CN" sz="1600" dirty="0">
                <a:solidFill>
                  <a:schemeClr val="bg1"/>
                </a:solidFill>
                <a:latin typeface="微软雅黑" panose="020B0503020204020204" pitchFamily="34" charset="-122"/>
                <a:ea typeface="微软雅黑" panose="020B0503020204020204" pitchFamily="34" charset="-122"/>
              </a:rPr>
              <a:t>Location Server</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LDAP</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Lightweight Directory Access Protocol</a:t>
            </a:r>
            <a:r>
              <a:rPr lang="zh-CN" altLang="en-US" sz="1600" dirty="0">
                <a:solidFill>
                  <a:schemeClr val="bg1"/>
                </a:solidFill>
                <a:latin typeface="微软雅黑" panose="020B0503020204020204" pitchFamily="34" charset="-122"/>
                <a:ea typeface="微软雅黑" panose="020B0503020204020204" pitchFamily="34" charset="-122"/>
              </a:rPr>
              <a:t>）服务器。</a:t>
            </a:r>
          </a:p>
        </p:txBody>
      </p:sp>
      <p:sp>
        <p:nvSpPr>
          <p:cNvPr id="18" name="MH_SubTitle_4"/>
          <p:cNvSpPr/>
          <p:nvPr>
            <p:custDataLst>
              <p:tags r:id="rId3"/>
            </p:custDataLst>
          </p:nvPr>
        </p:nvSpPr>
        <p:spPr>
          <a:xfrm>
            <a:off x="7357005" y="2091456"/>
            <a:ext cx="2578100" cy="536576"/>
          </a:xfrm>
          <a:prstGeom prst="rect">
            <a:avLst/>
          </a:prstGeom>
        </p:spPr>
        <p:txBody>
          <a:bodyPr anchor="b">
            <a:normAutofit/>
          </a:bodyPr>
          <a:lstStyle/>
          <a:p>
            <a:pPr>
              <a:defRPr/>
            </a:pPr>
            <a:r>
              <a:rPr lang="zh-CN" altLang="en-US" sz="2400" b="1" kern="0" dirty="0">
                <a:solidFill>
                  <a:srgbClr val="FCC225"/>
                </a:solidFill>
                <a:latin typeface="微软雅黑" panose="020B0503020204020204" pitchFamily="34" charset="-122"/>
                <a:ea typeface="微软雅黑" panose="020B0503020204020204" pitchFamily="34" charset="-122"/>
                <a:cs typeface="宋体" panose="02010600030101010101" pitchFamily="2" charset="-122"/>
              </a:rPr>
              <a:t>服务平台</a:t>
            </a:r>
            <a:endParaRPr lang="zh-CN" altLang="en-US" sz="2400" b="1" dirty="0">
              <a:solidFill>
                <a:srgbClr val="FCC225"/>
              </a:solidFill>
              <a:latin typeface="微软雅黑" panose="020B0503020204020204" pitchFamily="34" charset="-122"/>
              <a:ea typeface="微软雅黑" panose="020B0503020204020204" pitchFamily="34" charset="-122"/>
            </a:endParaRPr>
          </a:p>
        </p:txBody>
      </p:sp>
      <p:sp>
        <p:nvSpPr>
          <p:cNvPr id="19" name="MH_SubTitle_3"/>
          <p:cNvSpPr/>
          <p:nvPr>
            <p:custDataLst>
              <p:tags r:id="rId4"/>
            </p:custDataLst>
          </p:nvPr>
        </p:nvSpPr>
        <p:spPr>
          <a:xfrm>
            <a:off x="3404130" y="2091457"/>
            <a:ext cx="2578100" cy="536575"/>
          </a:xfrm>
          <a:prstGeom prst="rect">
            <a:avLst/>
          </a:prstGeom>
        </p:spPr>
        <p:txBody>
          <a:bodyPr anchor="b">
            <a:normAutofit/>
          </a:bodyPr>
          <a:lstStyle/>
          <a:p>
            <a:pPr>
              <a:defRPr/>
            </a:pPr>
            <a:r>
              <a:rPr lang="zh-CN" altLang="en-US" sz="2400" b="1" kern="0" dirty="0">
                <a:solidFill>
                  <a:srgbClr val="68C6EA"/>
                </a:solidFill>
                <a:latin typeface="微软雅黑" panose="020B0503020204020204" pitchFamily="34" charset="-122"/>
                <a:ea typeface="微软雅黑" panose="020B0503020204020204" pitchFamily="34" charset="-122"/>
                <a:cs typeface="宋体" panose="02010600030101010101" pitchFamily="2" charset="-122"/>
              </a:rPr>
              <a:t>移动终端</a:t>
            </a:r>
            <a:endParaRPr lang="zh-CN" altLang="en-US" sz="2400" b="1" dirty="0">
              <a:solidFill>
                <a:srgbClr val="68C6EA"/>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xmlns="" id="{0368D8DA-8E2F-4A24-81D6-3814BF52AB78}"/>
              </a:ext>
            </a:extLst>
          </p:cNvPr>
          <p:cNvSpPr/>
          <p:nvPr/>
        </p:nvSpPr>
        <p:spPr>
          <a:xfrm>
            <a:off x="2061744" y="1459877"/>
            <a:ext cx="286488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LBS</a:t>
            </a:r>
            <a:r>
              <a:rPr lang="zh-CN" altLang="en-US" sz="2000" b="1" dirty="0">
                <a:solidFill>
                  <a:schemeClr val="bg1"/>
                </a:solidFill>
                <a:latin typeface="微软雅黑" panose="020B0503020204020204" pitchFamily="34" charset="-122"/>
                <a:ea typeface="微软雅黑" panose="020B0503020204020204" pitchFamily="34" charset="-122"/>
              </a:rPr>
              <a:t>定位服务构成</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2" name="Rectangle 2">
            <a:extLst>
              <a:ext uri="{FF2B5EF4-FFF2-40B4-BE49-F238E27FC236}">
                <a16:creationId xmlns:a16="http://schemas.microsoft.com/office/drawing/2014/main" xmlns="" id="{5B2F9250-1C7D-49DB-BD61-32C7037CF17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030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33720" y="2422340"/>
            <a:ext cx="1723549" cy="400110"/>
          </a:xfrm>
          <a:prstGeom prst="rect">
            <a:avLst/>
          </a:prstGeom>
        </p:spPr>
        <p:txBody>
          <a:bodyPr wrap="none">
            <a:spAutoFit/>
          </a:bodyPr>
          <a:lstStyle/>
          <a:p>
            <a:r>
              <a:rPr lang="zh-CN" altLang="zh-CN" sz="2000" dirty="0">
                <a:solidFill>
                  <a:schemeClr val="bg1"/>
                </a:solidFill>
                <a:latin typeface="微软雅黑" pitchFamily="34" charset="-122"/>
                <a:ea typeface="微软雅黑" pitchFamily="34" charset="-122"/>
              </a:rPr>
              <a:t>休闲娱乐模式</a:t>
            </a:r>
          </a:p>
        </p:txBody>
      </p:sp>
      <p:graphicFrame>
        <p:nvGraphicFramePr>
          <p:cNvPr id="6" name="表格 5"/>
          <p:cNvGraphicFramePr>
            <a:graphicFrameLocks noGrp="1"/>
          </p:cNvGraphicFramePr>
          <p:nvPr>
            <p:extLst/>
          </p:nvPr>
        </p:nvGraphicFramePr>
        <p:xfrm>
          <a:off x="3048000" y="3047584"/>
          <a:ext cx="6096000" cy="2021459"/>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5920">
                <a:tc>
                  <a:txBody>
                    <a:bodyPr/>
                    <a:lstStyle/>
                    <a:p>
                      <a:pPr algn="ctr"/>
                      <a:r>
                        <a:rPr lang="zh-CN" altLang="en-US" sz="1900" dirty="0">
                          <a:latin typeface="微软雅黑" pitchFamily="34" charset="-122"/>
                          <a:ea typeface="微软雅黑" pitchFamily="34" charset="-122"/>
                        </a:rPr>
                        <a:t>签到模式</a:t>
                      </a:r>
                    </a:p>
                  </a:txBody>
                  <a:tcPr anchor="ctr"/>
                </a:tc>
                <a:tc>
                  <a:txBody>
                    <a:bodyPr/>
                    <a:lstStyle/>
                    <a:p>
                      <a:pPr algn="ctr"/>
                      <a:r>
                        <a:rPr lang="zh-CN" altLang="zh-CN" sz="1900" b="1" kern="1200" dirty="0">
                          <a:solidFill>
                            <a:schemeClr val="lt1"/>
                          </a:solidFill>
                          <a:effectLst/>
                          <a:latin typeface="微软雅黑" pitchFamily="34" charset="-122"/>
                          <a:ea typeface="微软雅黑" pitchFamily="34" charset="-122"/>
                          <a:cs typeface="+mn-cs"/>
                        </a:rPr>
                        <a:t>大富翁游戏模式</a:t>
                      </a:r>
                      <a:endParaRPr lang="zh-CN" altLang="en-US" sz="1900" dirty="0">
                        <a:latin typeface="微软雅黑" pitchFamily="34" charset="-122"/>
                        <a:ea typeface="微软雅黑" pitchFamily="34" charset="-122"/>
                      </a:endParaRPr>
                    </a:p>
                  </a:txBody>
                  <a:tcPr anchor="ctr"/>
                </a:tc>
                <a:extLst>
                  <a:ext uri="{0D108BD9-81ED-4DB2-BD59-A6C34878D82A}">
                    <a16:rowId xmlns:a16="http://schemas.microsoft.com/office/drawing/2014/main" xmlns="" val="10000"/>
                  </a:ext>
                </a:extLst>
              </a:tr>
              <a:tr h="1676400">
                <a:tc>
                  <a:txBody>
                    <a:bodyPr/>
                    <a:lstStyle/>
                    <a:p>
                      <a:pPr>
                        <a:lnSpc>
                          <a:spcPct val="130000"/>
                        </a:lnSpc>
                      </a:pPr>
                      <a:r>
                        <a:rPr lang="zh-CN" altLang="en-US" sz="1600" dirty="0">
                          <a:latin typeface="微软雅黑" pitchFamily="34" charset="-122"/>
                          <a:ea typeface="微软雅黑" pitchFamily="34" charset="-122"/>
                        </a:rPr>
                        <a:t>主要是以</a:t>
                      </a:r>
                      <a:r>
                        <a:rPr lang="en-US" altLang="zh-CN" sz="1600" dirty="0">
                          <a:latin typeface="微软雅黑" pitchFamily="34" charset="-122"/>
                          <a:ea typeface="微软雅黑" pitchFamily="34" charset="-122"/>
                        </a:rPr>
                        <a:t>Foursquare</a:t>
                      </a:r>
                      <a:r>
                        <a:rPr lang="zh-CN" altLang="en-US" sz="1600" dirty="0">
                          <a:latin typeface="微软雅黑" pitchFamily="34" charset="-122"/>
                          <a:ea typeface="微软雅黑" pitchFamily="34" charset="-122"/>
                        </a:rPr>
                        <a:t>为主，还有一些国外同类服务还有</a:t>
                      </a:r>
                      <a:r>
                        <a:rPr lang="en-US" altLang="zh-CN" sz="1600" dirty="0" err="1">
                          <a:latin typeface="微软雅黑" pitchFamily="34" charset="-122"/>
                          <a:ea typeface="微软雅黑" pitchFamily="34" charset="-122"/>
                        </a:rPr>
                        <a:t>Gowalla</a:t>
                      </a:r>
                      <a:r>
                        <a:rPr lang="zh-CN" altLang="en-US" sz="1600" dirty="0">
                          <a:latin typeface="微软雅黑" pitchFamily="34" charset="-122"/>
                          <a:ea typeface="微软雅黑" pitchFamily="34" charset="-122"/>
                        </a:rPr>
                        <a:t>、</a:t>
                      </a:r>
                      <a:r>
                        <a:rPr lang="en-US" altLang="zh-CN" sz="1600" dirty="0" err="1">
                          <a:latin typeface="微软雅黑" pitchFamily="34" charset="-122"/>
                          <a:ea typeface="微软雅黑" pitchFamily="34" charset="-122"/>
                        </a:rPr>
                        <a:t>Whrrl</a:t>
                      </a:r>
                      <a:r>
                        <a:rPr lang="zh-CN" altLang="en-US" sz="1600" dirty="0">
                          <a:latin typeface="微软雅黑" pitchFamily="34" charset="-122"/>
                          <a:ea typeface="微软雅黑" pitchFamily="34" charset="-122"/>
                        </a:rPr>
                        <a:t>等，而国内则有：嘀咕、玩转四方、街旁、开开、多乐趣、在哪等几十家。</a:t>
                      </a:r>
                    </a:p>
                  </a:txBody>
                  <a:tcPr/>
                </a:tc>
                <a:tc>
                  <a:txBody>
                    <a:bodyPr/>
                    <a:lstStyle/>
                    <a:p>
                      <a:pPr>
                        <a:lnSpc>
                          <a:spcPct val="130000"/>
                        </a:lnSpc>
                      </a:pPr>
                      <a:r>
                        <a:rPr lang="zh-CN" altLang="en-US" sz="1600" dirty="0">
                          <a:latin typeface="微软雅黑" pitchFamily="34" charset="-122"/>
                          <a:ea typeface="微软雅黑" pitchFamily="34" charset="-122"/>
                        </a:rPr>
                        <a:t>国外的代表是</a:t>
                      </a:r>
                      <a:r>
                        <a:rPr lang="en-US" altLang="zh-CN" sz="1600" dirty="0" err="1">
                          <a:latin typeface="微软雅黑" pitchFamily="34" charset="-122"/>
                          <a:ea typeface="微软雅黑" pitchFamily="34" charset="-122"/>
                        </a:rPr>
                        <a:t>Mytown</a:t>
                      </a:r>
                      <a:r>
                        <a:rPr lang="zh-CN" altLang="en-US" sz="1600" dirty="0">
                          <a:latin typeface="微软雅黑" pitchFamily="34" charset="-122"/>
                          <a:ea typeface="微软雅黑" pitchFamily="34" charset="-122"/>
                        </a:rPr>
                        <a:t>，国内则是</a:t>
                      </a:r>
                      <a:r>
                        <a:rPr lang="en-US" altLang="zh-CN" sz="1600" dirty="0">
                          <a:latin typeface="微软雅黑" pitchFamily="34" charset="-122"/>
                          <a:ea typeface="微软雅黑" pitchFamily="34" charset="-122"/>
                        </a:rPr>
                        <a:t>16Fun</a:t>
                      </a:r>
                      <a:r>
                        <a:rPr lang="zh-CN" altLang="en-US" sz="1600" dirty="0">
                          <a:latin typeface="微软雅黑" pitchFamily="34" charset="-122"/>
                          <a:ea typeface="微软雅黑" pitchFamily="34" charset="-122"/>
                        </a:rPr>
                        <a:t>。</a:t>
                      </a:r>
                    </a:p>
                  </a:txBody>
                  <a:tcPr/>
                </a:tc>
                <a:extLst>
                  <a:ext uri="{0D108BD9-81ED-4DB2-BD59-A6C34878D82A}">
                    <a16:rowId xmlns:a16="http://schemas.microsoft.com/office/drawing/2014/main" xmlns="" val="10001"/>
                  </a:ext>
                </a:extLst>
              </a:tr>
            </a:tbl>
          </a:graphicData>
        </a:graphic>
      </p:graphicFrame>
      <p:sp>
        <p:nvSpPr>
          <p:cNvPr id="8" name="Rectangle 2">
            <a:extLst>
              <a:ext uri="{FF2B5EF4-FFF2-40B4-BE49-F238E27FC236}">
                <a16:creationId xmlns:a16="http://schemas.microsoft.com/office/drawing/2014/main" xmlns="" id="{D51D5392-8640-4A80-A9EC-A6272B65D01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0F0DA9D0-F220-44B9-AB45-0C4ACEF0027D}"/>
              </a:ext>
            </a:extLst>
          </p:cNvPr>
          <p:cNvSpPr/>
          <p:nvPr/>
        </p:nvSpPr>
        <p:spPr>
          <a:xfrm>
            <a:off x="2061743" y="1459877"/>
            <a:ext cx="337784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4</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LBS</a:t>
            </a:r>
            <a:r>
              <a:rPr lang="zh-CN" altLang="en-US" sz="2000" b="1" dirty="0">
                <a:solidFill>
                  <a:schemeClr val="bg1"/>
                </a:solidFill>
                <a:latin typeface="微软雅黑" pitchFamily="34" charset="-122"/>
                <a:ea typeface="微软雅黑" pitchFamily="34" charset="-122"/>
              </a:rPr>
              <a:t>定位服务应用模式</a:t>
            </a:r>
            <a:endParaRPr lang="en-US" altLang="zh-CN"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11583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2016888" y="2626289"/>
            <a:ext cx="2991288" cy="49928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522518" y="1984037"/>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生活服务模式</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66038" y="2691266"/>
            <a:ext cx="2236510" cy="338554"/>
          </a:xfrm>
          <a:prstGeom prst="rect">
            <a:avLst/>
          </a:prstGeom>
        </p:spPr>
        <p:txBody>
          <a:bodyPr wrap="none">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①周边生活服务的搜索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bwMode="auto">
          <a:xfrm>
            <a:off x="5008178" y="2626289"/>
            <a:ext cx="2669767" cy="499283"/>
          </a:xfrm>
          <a:prstGeom prst="rect">
            <a:avLst/>
          </a:prstGeom>
          <a:solidFill>
            <a:srgbClr val="5CA7B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7677945" y="2626289"/>
            <a:ext cx="2565017" cy="499283"/>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341847" y="2691266"/>
            <a:ext cx="1620957" cy="338554"/>
          </a:xfrm>
          <a:prstGeom prst="rect">
            <a:avLst/>
          </a:prstGeom>
        </p:spPr>
        <p:txBody>
          <a:bodyPr wrap="none">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②与旅游的结合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788306" y="2691266"/>
            <a:ext cx="2031325" cy="338554"/>
          </a:xfrm>
          <a:prstGeom prst="rect">
            <a:avLst/>
          </a:prstGeom>
        </p:spPr>
        <p:txBody>
          <a:bodyPr wrap="none">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③会员卡与票务模式</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2016888" y="3125573"/>
            <a:ext cx="2991288" cy="2210017"/>
          </a:xfrm>
          <a:prstGeom prst="rect">
            <a:avLst/>
          </a:prstGeom>
          <a:noFill/>
          <a:ln w="9525" cap="flat" cmpd="sng" algn="ctr">
            <a:solidFill>
              <a:srgbClr val="FF425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bwMode="auto">
          <a:xfrm>
            <a:off x="5016159" y="3125573"/>
            <a:ext cx="2646019" cy="2214003"/>
          </a:xfrm>
          <a:prstGeom prst="rect">
            <a:avLst/>
          </a:prstGeom>
          <a:noFill/>
          <a:ln w="9525" cap="flat" cmpd="sng" algn="ctr">
            <a:solidFill>
              <a:srgbClr val="5CA7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079953" y="3243736"/>
            <a:ext cx="2880927" cy="2031325"/>
          </a:xfrm>
          <a:prstGeom prst="rect">
            <a:avLst/>
          </a:prstGeom>
        </p:spPr>
        <p:txBody>
          <a:bodyPr wrap="square" anchor="ctr">
            <a:spAutoFit/>
          </a:bodyPr>
          <a:lstStyle/>
          <a:p>
            <a:pPr>
              <a:lnSpc>
                <a:spcPct val="150000"/>
              </a:lnSpc>
            </a:pPr>
            <a:r>
              <a:rPr lang="zh-CN" altLang="zh-CN" sz="1400" dirty="0">
                <a:solidFill>
                  <a:schemeClr val="bg1"/>
                </a:solidFill>
                <a:latin typeface="微软雅黑" panose="020B0503020204020204" pitchFamily="34" charset="-122"/>
                <a:ea typeface="微软雅黑" panose="020B0503020204020204" pitchFamily="34" charset="-122"/>
              </a:rPr>
              <a:t>以点评网或者生活信息类网站与地理位置服务结合的模式，代表大众点评网、台湾的“折扣王”等。主要体验在于工具性的实用特质，问题在于信息量的积累和覆盖面需要比较广泛。</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7677945" y="3125572"/>
            <a:ext cx="2565017" cy="2210019"/>
          </a:xfrm>
          <a:prstGeom prst="rect">
            <a:avLst/>
          </a:prstGeom>
          <a:noFill/>
          <a:ln w="9525" cap="flat" cmpd="sng" algn="ctr">
            <a:solidFill>
              <a:srgbClr val="AFD7E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054084" y="3243740"/>
            <a:ext cx="2476579" cy="1708160"/>
          </a:xfrm>
          <a:prstGeom prst="rect">
            <a:avLst/>
          </a:prstGeom>
        </p:spPr>
        <p:txBody>
          <a:bodyPr wrap="square">
            <a:spAutoFit/>
          </a:bodyPr>
          <a:lstStyle/>
          <a:p>
            <a:pPr>
              <a:lnSpc>
                <a:spcPct val="150000"/>
              </a:lnSpc>
            </a:pPr>
            <a:r>
              <a:rPr lang="zh-CN" altLang="zh-CN" sz="1400" dirty="0">
                <a:solidFill>
                  <a:schemeClr val="bg1"/>
                </a:solidFill>
                <a:latin typeface="微软雅黑" panose="020B0503020204020204" pitchFamily="34" charset="-122"/>
                <a:ea typeface="微软雅黑" panose="020B0503020204020204" pitchFamily="34" charset="-122"/>
              </a:rPr>
              <a:t>旅游具有明显的移动特性和地理属性，</a:t>
            </a:r>
            <a:r>
              <a:rPr lang="en-US" altLang="zh-CN" sz="1400" dirty="0">
                <a:solidFill>
                  <a:schemeClr val="bg1"/>
                </a:solidFill>
                <a:latin typeface="微软雅黑" panose="020B0503020204020204" pitchFamily="34" charset="-122"/>
                <a:ea typeface="微软雅黑" panose="020B0503020204020204" pitchFamily="34" charset="-122"/>
              </a:rPr>
              <a:t>LBS</a:t>
            </a:r>
            <a:r>
              <a:rPr lang="zh-CN" altLang="zh-CN" sz="1400" dirty="0">
                <a:solidFill>
                  <a:schemeClr val="bg1"/>
                </a:solidFill>
                <a:latin typeface="微软雅黑" panose="020B0503020204020204" pitchFamily="34" charset="-122"/>
                <a:ea typeface="微软雅黑" panose="020B0503020204020204" pitchFamily="34" charset="-122"/>
              </a:rPr>
              <a:t>和旅游的结合是十分切合的。分享攻略和心得体现了一定的社交性质，代表是游玩网。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677943" y="3243740"/>
            <a:ext cx="2584967" cy="1708160"/>
          </a:xfrm>
          <a:prstGeom prst="rect">
            <a:avLst/>
          </a:prstGeom>
        </p:spPr>
        <p:txBody>
          <a:bodyPr wrap="square">
            <a:spAutoFit/>
          </a:bodyPr>
          <a:lstStyle/>
          <a:p>
            <a:pPr>
              <a:lnSpc>
                <a:spcPct val="150000"/>
              </a:lnSpc>
            </a:pPr>
            <a:r>
              <a:rPr lang="zh-CN" altLang="zh-CN" sz="1400" dirty="0">
                <a:solidFill>
                  <a:schemeClr val="bg1"/>
                </a:solidFill>
                <a:latin typeface="微软雅黑" panose="020B0503020204020204" pitchFamily="34" charset="-122"/>
                <a:ea typeface="微软雅黑" panose="020B0503020204020204" pitchFamily="34" charset="-122"/>
              </a:rPr>
              <a:t>实现一卡制，捆绑多种会员卡的信息，同时电子化的会员卡能记录消费习惯和信息，充分的使用户感受到简捷的形式和大量的优惠信息聚合。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Rectangle 2">
            <a:extLst>
              <a:ext uri="{FF2B5EF4-FFF2-40B4-BE49-F238E27FC236}">
                <a16:creationId xmlns:a16="http://schemas.microsoft.com/office/drawing/2014/main" xmlns="" id="{070EA616-6B2C-4240-A7A4-757BD91E0ED1}"/>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xmlns="" id="{338F05F6-5F22-430B-BBF2-431C5BCB23BB}"/>
              </a:ext>
            </a:extLst>
          </p:cNvPr>
          <p:cNvSpPr/>
          <p:nvPr/>
        </p:nvSpPr>
        <p:spPr>
          <a:xfrm>
            <a:off x="2061743" y="1459877"/>
            <a:ext cx="337784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LBS</a:t>
            </a:r>
            <a:r>
              <a:rPr lang="zh-CN" altLang="en-US" sz="2000" b="1" dirty="0">
                <a:solidFill>
                  <a:schemeClr val="bg1"/>
                </a:solidFill>
                <a:latin typeface="微软雅黑" panose="020B0503020204020204" pitchFamily="34" charset="-122"/>
                <a:ea typeface="微软雅黑" panose="020B0503020204020204" pitchFamily="34" charset="-122"/>
              </a:rPr>
              <a:t>定位服务应用模式</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312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E95C0849-8E06-41C0-92FE-0E779F45D979}"/>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7C5B6A82-6CF1-48FA-86FF-A8D491C0A6CB}"/>
              </a:ext>
            </a:extLst>
          </p:cNvPr>
          <p:cNvSpPr/>
          <p:nvPr/>
        </p:nvSpPr>
        <p:spPr>
          <a:xfrm>
            <a:off x="2061743" y="1459877"/>
            <a:ext cx="3377848"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4</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LBS</a:t>
            </a:r>
            <a:r>
              <a:rPr lang="zh-CN" altLang="en-US" sz="2000" b="1" dirty="0">
                <a:solidFill>
                  <a:schemeClr val="bg1"/>
                </a:solidFill>
                <a:latin typeface="微软雅黑" pitchFamily="34" charset="-122"/>
                <a:ea typeface="微软雅黑" pitchFamily="34" charset="-122"/>
              </a:rPr>
              <a:t>定位服务应用模式</a:t>
            </a:r>
            <a:endParaRPr lang="en-US" altLang="zh-CN" sz="2000" b="1" dirty="0">
              <a:solidFill>
                <a:schemeClr val="bg1"/>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xmlns="" id="{EEF7AE48-521F-40EF-ACB4-A5951217AF95}"/>
              </a:ext>
            </a:extLst>
          </p:cNvPr>
          <p:cNvSpPr/>
          <p:nvPr/>
        </p:nvSpPr>
        <p:spPr>
          <a:xfrm>
            <a:off x="2522518" y="1984037"/>
            <a:ext cx="1210588"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社交模式</a:t>
            </a:r>
            <a:endParaRPr lang="zh-CN" altLang="zh-CN" sz="2000" dirty="0">
              <a:solidFill>
                <a:schemeClr val="bg1"/>
              </a:solidFill>
              <a:latin typeface="微软雅黑" pitchFamily="34" charset="-122"/>
              <a:ea typeface="微软雅黑" pitchFamily="34" charset="-122"/>
            </a:endParaRPr>
          </a:p>
        </p:txBody>
      </p:sp>
      <p:grpSp>
        <p:nvGrpSpPr>
          <p:cNvPr id="13" name="组合 12">
            <a:extLst>
              <a:ext uri="{FF2B5EF4-FFF2-40B4-BE49-F238E27FC236}">
                <a16:creationId xmlns:a16="http://schemas.microsoft.com/office/drawing/2014/main" xmlns="" id="{1D25AFC4-14FD-45A8-AF59-12E6640DDE64}"/>
              </a:ext>
            </a:extLst>
          </p:cNvPr>
          <p:cNvGrpSpPr/>
          <p:nvPr/>
        </p:nvGrpSpPr>
        <p:grpSpPr>
          <a:xfrm>
            <a:off x="2415227" y="2617715"/>
            <a:ext cx="974725" cy="1017587"/>
            <a:chOff x="876829" y="2494783"/>
            <a:chExt cx="974725" cy="1017587"/>
          </a:xfrm>
        </p:grpSpPr>
        <p:sp>
          <p:nvSpPr>
            <p:cNvPr id="14" name="MH_Other_6">
              <a:extLst>
                <a:ext uri="{FF2B5EF4-FFF2-40B4-BE49-F238E27FC236}">
                  <a16:creationId xmlns:a16="http://schemas.microsoft.com/office/drawing/2014/main" xmlns="" id="{F4B6DE2A-B3FB-4E96-928D-41DF4BA79CCA}"/>
                </a:ext>
              </a:extLst>
            </p:cNvPr>
            <p:cNvSpPr>
              <a:spLocks noChangeArrowheads="1"/>
            </p:cNvSpPr>
            <p:nvPr>
              <p:custDataLst>
                <p:tags r:id="rId10"/>
              </p:custDataLst>
            </p:nvPr>
          </p:nvSpPr>
          <p:spPr bwMode="auto">
            <a:xfrm>
              <a:off x="1289579" y="2621783"/>
              <a:ext cx="357188" cy="355600"/>
            </a:xfrm>
            <a:prstGeom prst="diamond">
              <a:avLst/>
            </a:prstGeom>
            <a:solidFill>
              <a:srgbClr val="D0ED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15" name="MH_Other_7">
              <a:extLst>
                <a:ext uri="{FF2B5EF4-FFF2-40B4-BE49-F238E27FC236}">
                  <a16:creationId xmlns:a16="http://schemas.microsoft.com/office/drawing/2014/main" xmlns="" id="{67E5EB1D-7148-4A1F-9D1D-3BF4847E9A88}"/>
                </a:ext>
              </a:extLst>
            </p:cNvPr>
            <p:cNvSpPr>
              <a:spLocks noChangeArrowheads="1"/>
            </p:cNvSpPr>
            <p:nvPr>
              <p:custDataLst>
                <p:tags r:id="rId11"/>
              </p:custDataLst>
            </p:nvPr>
          </p:nvSpPr>
          <p:spPr bwMode="auto">
            <a:xfrm>
              <a:off x="1289579" y="3028183"/>
              <a:ext cx="357188" cy="355600"/>
            </a:xfrm>
            <a:prstGeom prst="diamond">
              <a:avLst/>
            </a:prstGeom>
            <a:solidFill>
              <a:srgbClr val="D0EDF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16" name="MH_Other_8">
              <a:extLst>
                <a:ext uri="{FF2B5EF4-FFF2-40B4-BE49-F238E27FC236}">
                  <a16:creationId xmlns:a16="http://schemas.microsoft.com/office/drawing/2014/main" xmlns="" id="{29BFB35E-07C7-4EF3-9C6C-7ADD49DD2CAC}"/>
                </a:ext>
              </a:extLst>
            </p:cNvPr>
            <p:cNvSpPr>
              <a:spLocks noChangeArrowheads="1"/>
            </p:cNvSpPr>
            <p:nvPr>
              <p:custDataLst>
                <p:tags r:id="rId12"/>
              </p:custDataLst>
            </p:nvPr>
          </p:nvSpPr>
          <p:spPr bwMode="auto">
            <a:xfrm>
              <a:off x="1495954" y="2824983"/>
              <a:ext cx="355600" cy="355600"/>
            </a:xfrm>
            <a:prstGeom prst="diamond">
              <a:avLst/>
            </a:prstGeom>
            <a:solidFill>
              <a:srgbClr val="9AD7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17" name="MH_Other_9">
              <a:extLst>
                <a:ext uri="{FF2B5EF4-FFF2-40B4-BE49-F238E27FC236}">
                  <a16:creationId xmlns:a16="http://schemas.microsoft.com/office/drawing/2014/main" xmlns="" id="{348C1ADD-D0D7-4E50-9E6E-6C159DC064FA}"/>
                </a:ext>
              </a:extLst>
            </p:cNvPr>
            <p:cNvSpPr/>
            <p:nvPr>
              <p:custDataLst>
                <p:tags r:id="rId13"/>
              </p:custDataLst>
            </p:nvPr>
          </p:nvSpPr>
          <p:spPr>
            <a:xfrm>
              <a:off x="905404" y="2494783"/>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sz="2400" dirty="0" err="1">
                <a:solidFill>
                  <a:schemeClr val="bg1"/>
                </a:solidFill>
                <a:ea typeface="微软雅黑" panose="020B0503020204020204" pitchFamily="34" charset="-122"/>
              </a:endParaRPr>
            </a:p>
          </p:txBody>
        </p:sp>
        <p:sp>
          <p:nvSpPr>
            <p:cNvPr id="18" name="MH_Other_10">
              <a:extLst>
                <a:ext uri="{FF2B5EF4-FFF2-40B4-BE49-F238E27FC236}">
                  <a16:creationId xmlns:a16="http://schemas.microsoft.com/office/drawing/2014/main" xmlns="" id="{D886B0F9-0F87-42AD-BCC7-80CEB7A8D3E5}"/>
                </a:ext>
              </a:extLst>
            </p:cNvPr>
            <p:cNvSpPr>
              <a:spLocks/>
            </p:cNvSpPr>
            <p:nvPr>
              <p:custDataLst>
                <p:tags r:id="rId14"/>
              </p:custDataLst>
            </p:nvPr>
          </p:nvSpPr>
          <p:spPr bwMode="auto">
            <a:xfrm>
              <a:off x="876829" y="2494783"/>
              <a:ext cx="509588" cy="1017587"/>
            </a:xfrm>
            <a:custGeom>
              <a:avLst/>
              <a:gdLst>
                <a:gd name="T0" fmla="*/ 36 w 1806862"/>
                <a:gd name="T1" fmla="*/ 0 h 3612822"/>
                <a:gd name="T2" fmla="*/ 143580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68C6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endParaRPr lang="zh-CN" altLang="en-US" sz="2400" b="1" dirty="0">
                <a:solidFill>
                  <a:schemeClr val="bg1"/>
                </a:solidFill>
                <a:ea typeface="微软雅黑" pitchFamily="34" charset="-122"/>
              </a:endParaRPr>
            </a:p>
          </p:txBody>
        </p:sp>
      </p:grpSp>
      <p:sp>
        <p:nvSpPr>
          <p:cNvPr id="19" name="MH_Text_3">
            <a:extLst>
              <a:ext uri="{FF2B5EF4-FFF2-40B4-BE49-F238E27FC236}">
                <a16:creationId xmlns:a16="http://schemas.microsoft.com/office/drawing/2014/main" xmlns="" id="{6BC01E41-F062-42AF-9FDD-120938465FAF}"/>
              </a:ext>
            </a:extLst>
          </p:cNvPr>
          <p:cNvSpPr/>
          <p:nvPr>
            <p:custDataLst>
              <p:tags r:id="rId1"/>
            </p:custDataLst>
          </p:nvPr>
        </p:nvSpPr>
        <p:spPr>
          <a:xfrm>
            <a:off x="3389953" y="3227911"/>
            <a:ext cx="2578100" cy="2945524"/>
          </a:xfrm>
          <a:prstGeom prst="rect">
            <a:avLst/>
          </a:prstGeom>
        </p:spPr>
        <p:txBody>
          <a:bodyPr>
            <a:noAutofit/>
          </a:bodyPr>
          <a:lstStyle/>
          <a:p>
            <a:pPr indent="457189" defTabSz="914377">
              <a:lnSpc>
                <a:spcPct val="150000"/>
              </a:lnSpc>
            </a:pPr>
            <a:r>
              <a:rPr lang="zh-CN" altLang="zh-CN" sz="1867" dirty="0">
                <a:solidFill>
                  <a:schemeClr val="bg1"/>
                </a:solidFill>
                <a:latin typeface="微软雅黑" pitchFamily="34" charset="-122"/>
                <a:ea typeface="微软雅黑" pitchFamily="34" charset="-122"/>
                <a:cs typeface="Times New Roman" pitchFamily="18" charset="0"/>
              </a:rPr>
              <a:t>地点交友，即时通讯：不同的用户因为在同一时间处于同一地理位置构建用户关键，代表是兜兜友。</a:t>
            </a:r>
            <a:endParaRPr lang="zh-CN" altLang="zh-CN" sz="1867" dirty="0">
              <a:solidFill>
                <a:schemeClr val="bg1"/>
              </a:solidFill>
              <a:latin typeface="微软雅黑" pitchFamily="34" charset="-122"/>
              <a:ea typeface="微软雅黑" pitchFamily="34" charset="-122"/>
            </a:endParaRPr>
          </a:p>
        </p:txBody>
      </p:sp>
      <p:grpSp>
        <p:nvGrpSpPr>
          <p:cNvPr id="20" name="组合 19">
            <a:extLst>
              <a:ext uri="{FF2B5EF4-FFF2-40B4-BE49-F238E27FC236}">
                <a16:creationId xmlns:a16="http://schemas.microsoft.com/office/drawing/2014/main" xmlns="" id="{913A3BF6-0232-4B94-9FC8-8AFB7B5250A0}"/>
              </a:ext>
            </a:extLst>
          </p:cNvPr>
          <p:cNvGrpSpPr/>
          <p:nvPr/>
        </p:nvGrpSpPr>
        <p:grpSpPr>
          <a:xfrm>
            <a:off x="6368103" y="2617715"/>
            <a:ext cx="974725" cy="1017587"/>
            <a:chOff x="4829704" y="2494783"/>
            <a:chExt cx="974725" cy="1017587"/>
          </a:xfrm>
        </p:grpSpPr>
        <p:sp>
          <p:nvSpPr>
            <p:cNvPr id="21" name="MH_Other_16">
              <a:extLst>
                <a:ext uri="{FF2B5EF4-FFF2-40B4-BE49-F238E27FC236}">
                  <a16:creationId xmlns:a16="http://schemas.microsoft.com/office/drawing/2014/main" xmlns="" id="{18396A13-A1D2-4B90-BFD4-7F11DDC505E7}"/>
                </a:ext>
              </a:extLst>
            </p:cNvPr>
            <p:cNvSpPr>
              <a:spLocks noChangeArrowheads="1"/>
            </p:cNvSpPr>
            <p:nvPr>
              <p:custDataLst>
                <p:tags r:id="rId5"/>
              </p:custDataLst>
            </p:nvPr>
          </p:nvSpPr>
          <p:spPr bwMode="auto">
            <a:xfrm>
              <a:off x="5242454" y="2621783"/>
              <a:ext cx="357188" cy="355600"/>
            </a:xfrm>
            <a:prstGeom prst="diamond">
              <a:avLst/>
            </a:prstGeom>
            <a:solidFill>
              <a:srgbClr val="F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22" name="MH_Other_17">
              <a:extLst>
                <a:ext uri="{FF2B5EF4-FFF2-40B4-BE49-F238E27FC236}">
                  <a16:creationId xmlns:a16="http://schemas.microsoft.com/office/drawing/2014/main" xmlns="" id="{2D52FC2E-1D41-402F-AFAC-58C8934B9ECE}"/>
                </a:ext>
              </a:extLst>
            </p:cNvPr>
            <p:cNvSpPr>
              <a:spLocks noChangeArrowheads="1"/>
            </p:cNvSpPr>
            <p:nvPr>
              <p:custDataLst>
                <p:tags r:id="rId6"/>
              </p:custDataLst>
            </p:nvPr>
          </p:nvSpPr>
          <p:spPr bwMode="auto">
            <a:xfrm>
              <a:off x="5242454" y="3028183"/>
              <a:ext cx="357188" cy="355600"/>
            </a:xfrm>
            <a:prstGeom prst="diamond">
              <a:avLst/>
            </a:prstGeom>
            <a:solidFill>
              <a:srgbClr val="F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23" name="MH_Other_18">
              <a:extLst>
                <a:ext uri="{FF2B5EF4-FFF2-40B4-BE49-F238E27FC236}">
                  <a16:creationId xmlns:a16="http://schemas.microsoft.com/office/drawing/2014/main" xmlns="" id="{ADDF7508-5EDD-4703-B40A-49BAF4A7B86C}"/>
                </a:ext>
              </a:extLst>
            </p:cNvPr>
            <p:cNvSpPr>
              <a:spLocks noChangeArrowheads="1"/>
            </p:cNvSpPr>
            <p:nvPr>
              <p:custDataLst>
                <p:tags r:id="rId7"/>
              </p:custDataLst>
            </p:nvPr>
          </p:nvSpPr>
          <p:spPr bwMode="auto">
            <a:xfrm>
              <a:off x="5448829" y="2824983"/>
              <a:ext cx="355600" cy="355600"/>
            </a:xfrm>
            <a:prstGeom prst="diamond">
              <a:avLst/>
            </a:prstGeom>
            <a:solidFill>
              <a:srgbClr val="FDD5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endParaRPr lang="zh-CN" altLang="en-US" sz="2400">
                <a:solidFill>
                  <a:schemeClr val="bg1"/>
                </a:solidFill>
                <a:ea typeface="微软雅黑" pitchFamily="34" charset="-122"/>
              </a:endParaRPr>
            </a:p>
          </p:txBody>
        </p:sp>
        <p:sp>
          <p:nvSpPr>
            <p:cNvPr id="24" name="MH_Other_19">
              <a:extLst>
                <a:ext uri="{FF2B5EF4-FFF2-40B4-BE49-F238E27FC236}">
                  <a16:creationId xmlns:a16="http://schemas.microsoft.com/office/drawing/2014/main" xmlns="" id="{F8F1844E-7DD2-49F9-B535-823CAB816E56}"/>
                </a:ext>
              </a:extLst>
            </p:cNvPr>
            <p:cNvSpPr/>
            <p:nvPr>
              <p:custDataLst>
                <p:tags r:id="rId8"/>
              </p:custDataLst>
            </p:nvPr>
          </p:nvSpPr>
          <p:spPr>
            <a:xfrm>
              <a:off x="4858279" y="2494783"/>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4">
                <a:lumMod val="20000"/>
                <a:lumOff val="80000"/>
              </a:schemeClr>
            </a:solidFill>
          </p:spPr>
          <p:txBody>
            <a:bodyPr anchor="ctr"/>
            <a:lstStyle/>
            <a:p>
              <a:pPr algn="just">
                <a:lnSpc>
                  <a:spcPct val="130000"/>
                </a:lnSpc>
                <a:defRPr/>
              </a:pPr>
              <a:endParaRPr lang="zh-CN" altLang="en-US" sz="2400" dirty="0" err="1">
                <a:solidFill>
                  <a:schemeClr val="bg1"/>
                </a:solidFill>
                <a:ea typeface="微软雅黑" panose="020B0503020204020204" pitchFamily="34" charset="-122"/>
              </a:endParaRPr>
            </a:p>
          </p:txBody>
        </p:sp>
        <p:sp>
          <p:nvSpPr>
            <p:cNvPr id="25" name="MH_Other_20">
              <a:extLst>
                <a:ext uri="{FF2B5EF4-FFF2-40B4-BE49-F238E27FC236}">
                  <a16:creationId xmlns:a16="http://schemas.microsoft.com/office/drawing/2014/main" xmlns="" id="{D96DE2A5-6F77-497E-A4D6-661A36DCA33B}"/>
                </a:ext>
              </a:extLst>
            </p:cNvPr>
            <p:cNvSpPr>
              <a:spLocks/>
            </p:cNvSpPr>
            <p:nvPr>
              <p:custDataLst>
                <p:tags r:id="rId9"/>
              </p:custDataLst>
            </p:nvPr>
          </p:nvSpPr>
          <p:spPr bwMode="auto">
            <a:xfrm>
              <a:off x="4829704" y="2494783"/>
              <a:ext cx="509588" cy="1017587"/>
            </a:xfrm>
            <a:custGeom>
              <a:avLst/>
              <a:gdLst>
                <a:gd name="T0" fmla="*/ 36 w 1806862"/>
                <a:gd name="T1" fmla="*/ 0 h 3612822"/>
                <a:gd name="T2" fmla="*/ 143580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FCC22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p>
              <a:pPr algn="ctr" eaLnBrk="1" hangingPunct="1"/>
              <a:endParaRPr lang="zh-CN" altLang="en-US" sz="2400" b="1" dirty="0">
                <a:solidFill>
                  <a:schemeClr val="bg1"/>
                </a:solidFill>
                <a:ea typeface="微软雅黑" pitchFamily="34" charset="-122"/>
              </a:endParaRPr>
            </a:p>
          </p:txBody>
        </p:sp>
      </p:grpSp>
      <p:sp>
        <p:nvSpPr>
          <p:cNvPr id="26" name="MH_Text_4">
            <a:extLst>
              <a:ext uri="{FF2B5EF4-FFF2-40B4-BE49-F238E27FC236}">
                <a16:creationId xmlns:a16="http://schemas.microsoft.com/office/drawing/2014/main" xmlns="" id="{76D58053-4036-4759-8EA4-D909935CF088}"/>
              </a:ext>
            </a:extLst>
          </p:cNvPr>
          <p:cNvSpPr/>
          <p:nvPr>
            <p:custDataLst>
              <p:tags r:id="rId2"/>
            </p:custDataLst>
          </p:nvPr>
        </p:nvSpPr>
        <p:spPr>
          <a:xfrm>
            <a:off x="7342827" y="3227911"/>
            <a:ext cx="2578100" cy="2430333"/>
          </a:xfrm>
          <a:prstGeom prst="rect">
            <a:avLst/>
          </a:prstGeom>
        </p:spPr>
        <p:txBody>
          <a:bodyPr>
            <a:noAutofit/>
          </a:bodyPr>
          <a:lstStyle/>
          <a:p>
            <a:pPr indent="457189" defTabSz="914377">
              <a:lnSpc>
                <a:spcPct val="150000"/>
              </a:lnSpc>
            </a:pPr>
            <a:r>
              <a:rPr lang="zh-CN" altLang="en-US" sz="1867" dirty="0">
                <a:solidFill>
                  <a:schemeClr val="bg1"/>
                </a:solidFill>
                <a:latin typeface="微软雅黑" pitchFamily="34" charset="-122"/>
                <a:ea typeface="微软雅黑" pitchFamily="34" charset="-122"/>
                <a:cs typeface="Times New Roman" pitchFamily="18" charset="0"/>
              </a:rPr>
              <a:t>以地理位置为基础的小型社区：集生活、社交于一体的位置服务，代表是“区区小事”。</a:t>
            </a:r>
            <a:r>
              <a:rPr lang="zh-CN" altLang="en-US" sz="1867" dirty="0">
                <a:solidFill>
                  <a:schemeClr val="bg1"/>
                </a:solidFill>
                <a:latin typeface="微软雅黑" pitchFamily="34" charset="-122"/>
                <a:ea typeface="微软雅黑" pitchFamily="34" charset="-122"/>
              </a:rPr>
              <a:t> </a:t>
            </a:r>
          </a:p>
        </p:txBody>
      </p:sp>
      <p:sp>
        <p:nvSpPr>
          <p:cNvPr id="27" name="MH_SubTitle_4">
            <a:extLst>
              <a:ext uri="{FF2B5EF4-FFF2-40B4-BE49-F238E27FC236}">
                <a16:creationId xmlns:a16="http://schemas.microsoft.com/office/drawing/2014/main" xmlns="" id="{3DF72971-60A9-469F-9B98-2B46973F57D0}"/>
              </a:ext>
            </a:extLst>
          </p:cNvPr>
          <p:cNvSpPr/>
          <p:nvPr>
            <p:custDataLst>
              <p:tags r:id="rId3"/>
            </p:custDataLst>
          </p:nvPr>
        </p:nvSpPr>
        <p:spPr>
          <a:xfrm>
            <a:off x="7470775" y="2617715"/>
            <a:ext cx="2578100" cy="536576"/>
          </a:xfrm>
          <a:prstGeom prst="rect">
            <a:avLst/>
          </a:prstGeom>
        </p:spPr>
        <p:txBody>
          <a:bodyPr anchor="b">
            <a:normAutofit/>
          </a:bodyPr>
          <a:lstStyle/>
          <a:p>
            <a:pPr>
              <a:defRPr/>
            </a:pPr>
            <a:r>
              <a:rPr lang="zh-CN" altLang="en-US" sz="2400" b="1" kern="0" dirty="0">
                <a:solidFill>
                  <a:srgbClr val="FCC225"/>
                </a:solidFill>
                <a:ea typeface="微软雅黑" panose="020B0503020204020204" pitchFamily="34" charset="-122"/>
                <a:cs typeface="宋体" panose="02010600030101010101" pitchFamily="2" charset="-122"/>
              </a:rPr>
              <a:t>小区域</a:t>
            </a:r>
            <a:endParaRPr lang="zh-CN" altLang="en-US" sz="2400" b="1" dirty="0">
              <a:solidFill>
                <a:srgbClr val="FCC225"/>
              </a:solidFill>
              <a:ea typeface="微软雅黑" panose="020B0503020204020204" pitchFamily="34" charset="-122"/>
            </a:endParaRPr>
          </a:p>
        </p:txBody>
      </p:sp>
      <p:sp>
        <p:nvSpPr>
          <p:cNvPr id="28" name="MH_SubTitle_3">
            <a:extLst>
              <a:ext uri="{FF2B5EF4-FFF2-40B4-BE49-F238E27FC236}">
                <a16:creationId xmlns:a16="http://schemas.microsoft.com/office/drawing/2014/main" xmlns="" id="{4CB8BF82-44B3-42ED-B681-D52ED42A33A8}"/>
              </a:ext>
            </a:extLst>
          </p:cNvPr>
          <p:cNvSpPr/>
          <p:nvPr>
            <p:custDataLst>
              <p:tags r:id="rId4"/>
            </p:custDataLst>
          </p:nvPr>
        </p:nvSpPr>
        <p:spPr>
          <a:xfrm>
            <a:off x="3517901" y="2617715"/>
            <a:ext cx="2578100" cy="536575"/>
          </a:xfrm>
          <a:prstGeom prst="rect">
            <a:avLst/>
          </a:prstGeom>
        </p:spPr>
        <p:txBody>
          <a:bodyPr anchor="b">
            <a:normAutofit/>
          </a:bodyPr>
          <a:lstStyle/>
          <a:p>
            <a:pPr>
              <a:defRPr/>
            </a:pPr>
            <a:r>
              <a:rPr lang="zh-CN" altLang="en-US" sz="2400" b="1" kern="0" dirty="0">
                <a:solidFill>
                  <a:srgbClr val="68C6EA"/>
                </a:solidFill>
                <a:ea typeface="微软雅黑" panose="020B0503020204020204" pitchFamily="34" charset="-122"/>
              </a:rPr>
              <a:t>即时性</a:t>
            </a:r>
            <a:endParaRPr lang="en-US" altLang="zh-CN" sz="2400" b="1" kern="0" dirty="0">
              <a:solidFill>
                <a:srgbClr val="68C6EA"/>
              </a:solidFill>
              <a:ea typeface="微软雅黑" panose="020B0503020204020204" pitchFamily="34" charset="-122"/>
            </a:endParaRPr>
          </a:p>
        </p:txBody>
      </p:sp>
    </p:spTree>
    <p:extLst>
      <p:ext uri="{BB962C8B-B14F-4D97-AF65-F5344CB8AC3E}">
        <p14:creationId xmlns:p14="http://schemas.microsoft.com/office/powerpoint/2010/main" val="533062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0871weixin.com/Uploads/201312/1387347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82" y="2519363"/>
            <a:ext cx="7515225" cy="2809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xmlns="" id="{47356A44-9AB9-41FF-B178-130EF4022681}"/>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CA41ABC5-9C19-4675-B7F2-9D43FF6BE095}"/>
              </a:ext>
            </a:extLst>
          </p:cNvPr>
          <p:cNvSpPr/>
          <p:nvPr/>
        </p:nvSpPr>
        <p:spPr>
          <a:xfrm>
            <a:off x="2061743" y="1459877"/>
            <a:ext cx="337784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LBS</a:t>
            </a:r>
            <a:r>
              <a:rPr lang="zh-CN" altLang="en-US" sz="2000" b="1" dirty="0">
                <a:solidFill>
                  <a:schemeClr val="bg1"/>
                </a:solidFill>
                <a:latin typeface="微软雅黑" panose="020B0503020204020204" pitchFamily="34" charset="-122"/>
                <a:ea typeface="微软雅黑" panose="020B0503020204020204" pitchFamily="34" charset="-122"/>
              </a:rPr>
              <a:t>定位服务应用模式</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729BBDA3-D6D7-4599-83C4-62F61948C939}"/>
              </a:ext>
            </a:extLst>
          </p:cNvPr>
          <p:cNvSpPr/>
          <p:nvPr/>
        </p:nvSpPr>
        <p:spPr>
          <a:xfrm>
            <a:off x="2522518" y="1984037"/>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商业模式</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197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xmlns="" id="{60AAB41C-3DA6-42D7-9CAB-6A243985579F}"/>
              </a:ext>
            </a:extLst>
          </p:cNvPr>
          <p:cNvSpPr txBox="1">
            <a:spLocks noChangeArrowheads="1"/>
          </p:cNvSpPr>
          <p:nvPr/>
        </p:nvSpPr>
        <p:spPr bwMode="auto">
          <a:xfrm>
            <a:off x="2572214" y="2180956"/>
            <a:ext cx="6527180" cy="115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377">
              <a:spcBef>
                <a:spcPct val="0"/>
              </a:spcBef>
              <a:buNone/>
              <a:defRPr/>
            </a:pPr>
            <a:r>
              <a:rPr lang="zh-CN" altLang="en-US" sz="4000" dirty="0">
                <a:solidFill>
                  <a:prstClr val="white"/>
                </a:solidFill>
                <a:latin typeface="微软雅黑" panose="020B0503020204020204" pitchFamily="34" charset="-122"/>
                <a:ea typeface="微软雅黑" panose="020B0503020204020204" pitchFamily="34" charset="-122"/>
              </a:rPr>
              <a:t>移动定位技术认知</a:t>
            </a:r>
          </a:p>
        </p:txBody>
      </p:sp>
    </p:spTree>
    <p:extLst>
      <p:ext uri="{BB962C8B-B14F-4D97-AF65-F5344CB8AC3E}">
        <p14:creationId xmlns:p14="http://schemas.microsoft.com/office/powerpoint/2010/main" val="235801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1"/>
          <p:cNvSpPr/>
          <p:nvPr>
            <p:custDataLst>
              <p:tags r:id="rId1"/>
            </p:custDataLst>
          </p:nvPr>
        </p:nvSpPr>
        <p:spPr>
          <a:xfrm>
            <a:off x="1878415" y="2665226"/>
            <a:ext cx="2833915" cy="2941353"/>
          </a:xfrm>
          <a:custGeom>
            <a:avLst/>
            <a:gdLst>
              <a:gd name="connsiteX0" fmla="*/ 252028 w 1728192"/>
              <a:gd name="connsiteY0" fmla="*/ 1368152 h 1473820"/>
              <a:gd name="connsiteX1" fmla="*/ 252028 w 1728192"/>
              <a:gd name="connsiteY1" fmla="*/ 1473820 h 1473820"/>
              <a:gd name="connsiteX2" fmla="*/ 0 w 1728192"/>
              <a:gd name="connsiteY2" fmla="*/ 864096 h 1473820"/>
              <a:gd name="connsiteX3" fmla="*/ 864096 w 1728192"/>
              <a:gd name="connsiteY3" fmla="*/ 0 h 1473820"/>
              <a:gd name="connsiteX4" fmla="*/ 1728192 w 1728192"/>
              <a:gd name="connsiteY4" fmla="*/ 864096 h 1473820"/>
              <a:gd name="connsiteX5" fmla="*/ 1476164 w 1728192"/>
              <a:gd name="connsiteY5" fmla="*/ 1473820 h 1473820"/>
              <a:gd name="connsiteX6" fmla="*/ 1476164 w 1728192"/>
              <a:gd name="connsiteY6" fmla="*/ 1368152 h 1473820"/>
              <a:gd name="connsiteX7" fmla="*/ 343468 w 1728192"/>
              <a:gd name="connsiteY7"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6" fmla="*/ 343468 w 1728192"/>
              <a:gd name="connsiteY6"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3820">
                <a:moveTo>
                  <a:pt x="252028" y="1473820"/>
                </a:moveTo>
                <a:cubicBezTo>
                  <a:pt x="96235" y="1317654"/>
                  <a:pt x="0" y="1102113"/>
                  <a:pt x="0" y="864096"/>
                </a:cubicBezTo>
                <a:cubicBezTo>
                  <a:pt x="0" y="386869"/>
                  <a:pt x="386869" y="0"/>
                  <a:pt x="864096" y="0"/>
                </a:cubicBezTo>
                <a:cubicBezTo>
                  <a:pt x="1341323" y="0"/>
                  <a:pt x="1728192" y="386869"/>
                  <a:pt x="1728192" y="864096"/>
                </a:cubicBezTo>
                <a:cubicBezTo>
                  <a:pt x="1728192" y="1102113"/>
                  <a:pt x="1631958" y="1317654"/>
                  <a:pt x="1476164" y="1473820"/>
                </a:cubicBezTo>
              </a:path>
            </a:pathLst>
          </a:custGeom>
          <a:noFill/>
          <a:ln w="25400" cap="flat" cmpd="sng" algn="ctr">
            <a:solidFill>
              <a:srgbClr val="8C7EB9"/>
            </a:solidFill>
            <a:prstDash val="sysDash"/>
          </a:ln>
          <a:effectLst/>
        </p:spPr>
        <p:txBody>
          <a:bodyPr tIns="18000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zh-CN" altLang="en-US" sz="1867" dirty="0">
                <a:solidFill>
                  <a:schemeClr val="bg1"/>
                </a:solidFill>
                <a:latin typeface="微软雅黑" panose="020B0503020204020204" pitchFamily="34" charset="-122"/>
                <a:ea typeface="微软雅黑" panose="020B0503020204020204" pitchFamily="34" charset="-122"/>
              </a:rPr>
              <a:t>两者都有地域性特征，但是团购又有其差异性，如何结合？如</a:t>
            </a:r>
            <a:r>
              <a:rPr lang="en-US" altLang="zh-CN" sz="1867" dirty="0" err="1">
                <a:solidFill>
                  <a:schemeClr val="bg1"/>
                </a:solidFill>
                <a:latin typeface="微软雅黑" panose="020B0503020204020204" pitchFamily="34" charset="-122"/>
                <a:ea typeface="微软雅黑" panose="020B0503020204020204" pitchFamily="34" charset="-122"/>
              </a:rPr>
              <a:t>GroupTabs</a:t>
            </a:r>
            <a:r>
              <a:rPr lang="zh-CN" altLang="en-US" sz="1867" dirty="0">
                <a:solidFill>
                  <a:schemeClr val="bg1"/>
                </a:solidFill>
                <a:latin typeface="微软雅黑" panose="020B0503020204020204" pitchFamily="34" charset="-122"/>
                <a:ea typeface="微软雅黑" panose="020B0503020204020204" pitchFamily="34" charset="-122"/>
              </a:rPr>
              <a:t>。</a:t>
            </a:r>
            <a:endParaRPr lang="da-DK" altLang="zh-CN" sz="1867" dirty="0">
              <a:solidFill>
                <a:schemeClr val="bg1"/>
              </a:solidFill>
              <a:latin typeface="微软雅黑" panose="020B0503020204020204" pitchFamily="34" charset="-122"/>
              <a:ea typeface="微软雅黑" panose="020B0503020204020204" pitchFamily="34" charset="-122"/>
            </a:endParaRPr>
          </a:p>
        </p:txBody>
      </p:sp>
      <p:sp>
        <p:nvSpPr>
          <p:cNvPr id="12" name="MH_SubTitle_1"/>
          <p:cNvSpPr>
            <a:spLocks noChangeArrowheads="1"/>
          </p:cNvSpPr>
          <p:nvPr>
            <p:custDataLst>
              <p:tags r:id="rId2"/>
            </p:custDataLst>
          </p:nvPr>
        </p:nvSpPr>
        <p:spPr bwMode="auto">
          <a:xfrm>
            <a:off x="2094315" y="5427581"/>
            <a:ext cx="2160117" cy="859804"/>
          </a:xfrm>
          <a:prstGeom prst="roundRect">
            <a:avLst>
              <a:gd name="adj" fmla="val 10917"/>
            </a:avLst>
          </a:prstGeom>
          <a:solidFill>
            <a:srgbClr val="907EC0"/>
          </a:solidFill>
          <a:ln>
            <a:noFill/>
          </a:ln>
          <a:extLs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lstStyle/>
          <a:p>
            <a:pPr algn="ctr" eaLnBrk="1" hangingPunct="1">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LBS+</a:t>
            </a:r>
            <a:r>
              <a:rPr lang="zh-CN" altLang="en-US" sz="2000" dirty="0">
                <a:solidFill>
                  <a:schemeClr val="bg1"/>
                </a:solidFill>
                <a:latin typeface="微软雅黑" panose="020B0503020204020204" pitchFamily="34" charset="-122"/>
                <a:ea typeface="微软雅黑" panose="020B0503020204020204" pitchFamily="34" charset="-122"/>
              </a:rPr>
              <a:t>团购</a:t>
            </a:r>
          </a:p>
        </p:txBody>
      </p:sp>
      <p:sp>
        <p:nvSpPr>
          <p:cNvPr id="13" name="MH_Text_2"/>
          <p:cNvSpPr/>
          <p:nvPr>
            <p:custDataLst>
              <p:tags r:id="rId3"/>
            </p:custDataLst>
          </p:nvPr>
        </p:nvSpPr>
        <p:spPr>
          <a:xfrm>
            <a:off x="4763048" y="2665225"/>
            <a:ext cx="2880833" cy="2941355"/>
          </a:xfrm>
          <a:custGeom>
            <a:avLst/>
            <a:gdLst>
              <a:gd name="connsiteX0" fmla="*/ 252028 w 1728192"/>
              <a:gd name="connsiteY0" fmla="*/ 1368152 h 1473820"/>
              <a:gd name="connsiteX1" fmla="*/ 252028 w 1728192"/>
              <a:gd name="connsiteY1" fmla="*/ 1473820 h 1473820"/>
              <a:gd name="connsiteX2" fmla="*/ 0 w 1728192"/>
              <a:gd name="connsiteY2" fmla="*/ 864096 h 1473820"/>
              <a:gd name="connsiteX3" fmla="*/ 864096 w 1728192"/>
              <a:gd name="connsiteY3" fmla="*/ 0 h 1473820"/>
              <a:gd name="connsiteX4" fmla="*/ 1728192 w 1728192"/>
              <a:gd name="connsiteY4" fmla="*/ 864096 h 1473820"/>
              <a:gd name="connsiteX5" fmla="*/ 1476164 w 1728192"/>
              <a:gd name="connsiteY5" fmla="*/ 1473820 h 1473820"/>
              <a:gd name="connsiteX6" fmla="*/ 1476164 w 1728192"/>
              <a:gd name="connsiteY6" fmla="*/ 1368152 h 1473820"/>
              <a:gd name="connsiteX7" fmla="*/ 343468 w 1728192"/>
              <a:gd name="connsiteY7"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6" fmla="*/ 343468 w 1728192"/>
              <a:gd name="connsiteY6"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3820">
                <a:moveTo>
                  <a:pt x="252028" y="1473820"/>
                </a:moveTo>
                <a:cubicBezTo>
                  <a:pt x="96235" y="1317654"/>
                  <a:pt x="0" y="1102113"/>
                  <a:pt x="0" y="864096"/>
                </a:cubicBezTo>
                <a:cubicBezTo>
                  <a:pt x="0" y="386869"/>
                  <a:pt x="386869" y="0"/>
                  <a:pt x="864096" y="0"/>
                </a:cubicBezTo>
                <a:cubicBezTo>
                  <a:pt x="1341323" y="0"/>
                  <a:pt x="1728192" y="386869"/>
                  <a:pt x="1728192" y="864096"/>
                </a:cubicBezTo>
                <a:cubicBezTo>
                  <a:pt x="1728192" y="1102113"/>
                  <a:pt x="1631958" y="1317654"/>
                  <a:pt x="1476164" y="1473820"/>
                </a:cubicBezTo>
              </a:path>
            </a:pathLst>
          </a:custGeom>
          <a:noFill/>
          <a:ln w="25400" cap="flat" cmpd="sng" algn="ctr">
            <a:solidFill>
              <a:srgbClr val="1C9FD6"/>
            </a:solidFill>
            <a:prstDash val="sysDash"/>
          </a:ln>
          <a:effectLst/>
        </p:spPr>
        <p:txBody>
          <a:bodyPr tIns="18000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da-DK" altLang="zh-CN" sz="1867" dirty="0">
                <a:solidFill>
                  <a:schemeClr val="bg1"/>
                </a:solidFill>
                <a:latin typeface="微软雅黑" panose="020B0503020204020204" pitchFamily="34" charset="-122"/>
                <a:ea typeface="微软雅黑" panose="020B0503020204020204" pitchFamily="34" charset="-122"/>
              </a:rPr>
              <a:t>     Getyowza</a:t>
            </a:r>
            <a:r>
              <a:rPr lang="zh-CN" altLang="en-US" sz="1867" dirty="0">
                <a:solidFill>
                  <a:schemeClr val="bg1"/>
                </a:solidFill>
                <a:latin typeface="微软雅黑" panose="020B0503020204020204" pitchFamily="34" charset="-122"/>
                <a:ea typeface="微软雅黑" panose="020B0503020204020204" pitchFamily="34" charset="-122"/>
              </a:rPr>
              <a:t>为用户提供了基于地理位置的优惠信息推送服务</a:t>
            </a:r>
            <a:r>
              <a:rPr lang="en-US" altLang="zh-CN" sz="1867" dirty="0">
                <a:solidFill>
                  <a:schemeClr val="bg1"/>
                </a:solidFill>
                <a:latin typeface="微软雅黑" panose="020B0503020204020204" pitchFamily="34" charset="-122"/>
                <a:ea typeface="微软雅黑" panose="020B0503020204020204" pitchFamily="34" charset="-122"/>
              </a:rPr>
              <a:t>,</a:t>
            </a:r>
            <a:r>
              <a:rPr lang="zh-CN" altLang="en-US" sz="1867" dirty="0">
                <a:solidFill>
                  <a:schemeClr val="bg1"/>
                </a:solidFill>
                <a:latin typeface="微软雅黑" panose="020B0503020204020204" pitchFamily="34" charset="-122"/>
                <a:ea typeface="微软雅黑" panose="020B0503020204020204" pitchFamily="34" charset="-122"/>
              </a:rPr>
              <a:t>它的盈利模式是通过和线下商家的合作来实现利益的分成。</a:t>
            </a:r>
            <a:endParaRPr lang="da-DK" altLang="zh-CN" sz="1867" dirty="0">
              <a:solidFill>
                <a:schemeClr val="bg1"/>
              </a:solidFill>
              <a:latin typeface="微软雅黑" panose="020B0503020204020204" pitchFamily="34" charset="-122"/>
              <a:ea typeface="微软雅黑" panose="020B0503020204020204" pitchFamily="34" charset="-122"/>
            </a:endParaRPr>
          </a:p>
        </p:txBody>
      </p:sp>
      <p:sp>
        <p:nvSpPr>
          <p:cNvPr id="14" name="MH_SubTitle_2"/>
          <p:cNvSpPr>
            <a:spLocks noChangeArrowheads="1"/>
          </p:cNvSpPr>
          <p:nvPr>
            <p:custDataLst>
              <p:tags r:id="rId4"/>
            </p:custDataLst>
          </p:nvPr>
        </p:nvSpPr>
        <p:spPr bwMode="auto">
          <a:xfrm>
            <a:off x="4979027" y="5427581"/>
            <a:ext cx="2162595" cy="859804"/>
          </a:xfrm>
          <a:prstGeom prst="roundRect">
            <a:avLst>
              <a:gd name="adj" fmla="val 10917"/>
            </a:avLst>
          </a:prstGeom>
          <a:solidFill>
            <a:srgbClr val="1FA0D4"/>
          </a:solidFill>
          <a:ln>
            <a:noFill/>
          </a:ln>
          <a:extLs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优惠信息推送服务</a:t>
            </a:r>
          </a:p>
        </p:txBody>
      </p:sp>
      <p:sp>
        <p:nvSpPr>
          <p:cNvPr id="15" name="MH_Text_3"/>
          <p:cNvSpPr/>
          <p:nvPr>
            <p:custDataLst>
              <p:tags r:id="rId5"/>
            </p:custDataLst>
          </p:nvPr>
        </p:nvSpPr>
        <p:spPr>
          <a:xfrm>
            <a:off x="7643881" y="2665228"/>
            <a:ext cx="2833915" cy="2941352"/>
          </a:xfrm>
          <a:custGeom>
            <a:avLst/>
            <a:gdLst>
              <a:gd name="connsiteX0" fmla="*/ 252028 w 1728192"/>
              <a:gd name="connsiteY0" fmla="*/ 1368152 h 1473820"/>
              <a:gd name="connsiteX1" fmla="*/ 252028 w 1728192"/>
              <a:gd name="connsiteY1" fmla="*/ 1473820 h 1473820"/>
              <a:gd name="connsiteX2" fmla="*/ 0 w 1728192"/>
              <a:gd name="connsiteY2" fmla="*/ 864096 h 1473820"/>
              <a:gd name="connsiteX3" fmla="*/ 864096 w 1728192"/>
              <a:gd name="connsiteY3" fmla="*/ 0 h 1473820"/>
              <a:gd name="connsiteX4" fmla="*/ 1728192 w 1728192"/>
              <a:gd name="connsiteY4" fmla="*/ 864096 h 1473820"/>
              <a:gd name="connsiteX5" fmla="*/ 1476164 w 1728192"/>
              <a:gd name="connsiteY5" fmla="*/ 1473820 h 1473820"/>
              <a:gd name="connsiteX6" fmla="*/ 1476164 w 1728192"/>
              <a:gd name="connsiteY6" fmla="*/ 1368152 h 1473820"/>
              <a:gd name="connsiteX7" fmla="*/ 343468 w 1728192"/>
              <a:gd name="connsiteY7"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6" fmla="*/ 343468 w 1728192"/>
              <a:gd name="connsiteY6" fmla="*/ 145959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 name="connsiteX5" fmla="*/ 1476164 w 1728192"/>
              <a:gd name="connsiteY5" fmla="*/ 1368152 h 1473820"/>
              <a:gd name="connsiteX0" fmla="*/ 252028 w 1728192"/>
              <a:gd name="connsiteY0" fmla="*/ 1473820 h 1473820"/>
              <a:gd name="connsiteX1" fmla="*/ 0 w 1728192"/>
              <a:gd name="connsiteY1" fmla="*/ 864096 h 1473820"/>
              <a:gd name="connsiteX2" fmla="*/ 864096 w 1728192"/>
              <a:gd name="connsiteY2" fmla="*/ 0 h 1473820"/>
              <a:gd name="connsiteX3" fmla="*/ 1728192 w 1728192"/>
              <a:gd name="connsiteY3" fmla="*/ 864096 h 1473820"/>
              <a:gd name="connsiteX4" fmla="*/ 1476164 w 1728192"/>
              <a:gd name="connsiteY4" fmla="*/ 1473820 h 147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3820">
                <a:moveTo>
                  <a:pt x="252028" y="1473820"/>
                </a:moveTo>
                <a:cubicBezTo>
                  <a:pt x="96235" y="1317654"/>
                  <a:pt x="0" y="1102113"/>
                  <a:pt x="0" y="864096"/>
                </a:cubicBezTo>
                <a:cubicBezTo>
                  <a:pt x="0" y="386869"/>
                  <a:pt x="386869" y="0"/>
                  <a:pt x="864096" y="0"/>
                </a:cubicBezTo>
                <a:cubicBezTo>
                  <a:pt x="1341323" y="0"/>
                  <a:pt x="1728192" y="386869"/>
                  <a:pt x="1728192" y="864096"/>
                </a:cubicBezTo>
                <a:cubicBezTo>
                  <a:pt x="1728192" y="1102113"/>
                  <a:pt x="1631958" y="1317654"/>
                  <a:pt x="1476164" y="1473820"/>
                </a:cubicBezTo>
              </a:path>
            </a:pathLst>
          </a:custGeom>
          <a:noFill/>
          <a:ln w="25400" cap="flat" cmpd="sng" algn="ctr">
            <a:solidFill>
              <a:srgbClr val="77A330"/>
            </a:solidFill>
            <a:prstDash val="sysDash"/>
          </a:ln>
          <a:effectLst/>
        </p:spPr>
        <p:txBody>
          <a:bodyPr tIns="18000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r>
              <a:rPr lang="en-US" altLang="zh-CN" sz="1867" dirty="0">
                <a:solidFill>
                  <a:schemeClr val="bg1"/>
                </a:solidFill>
                <a:latin typeface="微软雅黑" panose="020B0503020204020204" pitchFamily="34" charset="-122"/>
                <a:ea typeface="微软雅黑" panose="020B0503020204020204" pitchFamily="34" charset="-122"/>
              </a:rPr>
              <a:t>    </a:t>
            </a:r>
            <a:r>
              <a:rPr lang="en-US" altLang="zh-CN" sz="1867" dirty="0" err="1">
                <a:solidFill>
                  <a:schemeClr val="bg1"/>
                </a:solidFill>
                <a:latin typeface="微软雅黑" panose="020B0503020204020204" pitchFamily="34" charset="-122"/>
                <a:ea typeface="微软雅黑" panose="020B0503020204020204" pitchFamily="34" charset="-122"/>
              </a:rPr>
              <a:t>Shopkick</a:t>
            </a:r>
            <a:r>
              <a:rPr lang="zh-CN" altLang="en-US" sz="1867" dirty="0">
                <a:solidFill>
                  <a:schemeClr val="bg1"/>
                </a:solidFill>
                <a:latin typeface="微软雅黑" panose="020B0503020204020204" pitchFamily="34" charset="-122"/>
                <a:ea typeface="微软雅黑" panose="020B0503020204020204" pitchFamily="34" charset="-122"/>
              </a:rPr>
              <a:t>将用户吸引到指定的商场里，完成指定的行为后便赠送其可兑换成商品或礼券的虚拟点数。</a:t>
            </a:r>
            <a:endParaRPr lang="da-DK" altLang="zh-CN" sz="1867" dirty="0">
              <a:solidFill>
                <a:schemeClr val="bg1"/>
              </a:solidFill>
              <a:latin typeface="微软雅黑" panose="020B0503020204020204" pitchFamily="34" charset="-122"/>
              <a:ea typeface="微软雅黑" panose="020B0503020204020204" pitchFamily="34" charset="-122"/>
            </a:endParaRPr>
          </a:p>
        </p:txBody>
      </p:sp>
      <p:sp>
        <p:nvSpPr>
          <p:cNvPr id="16" name="MH_SubTitle_3"/>
          <p:cNvSpPr>
            <a:spLocks noChangeArrowheads="1"/>
          </p:cNvSpPr>
          <p:nvPr>
            <p:custDataLst>
              <p:tags r:id="rId6"/>
            </p:custDataLst>
          </p:nvPr>
        </p:nvSpPr>
        <p:spPr bwMode="auto">
          <a:xfrm>
            <a:off x="7858196" y="5427581"/>
            <a:ext cx="2162593" cy="859804"/>
          </a:xfrm>
          <a:prstGeom prst="roundRect">
            <a:avLst>
              <a:gd name="adj" fmla="val 10917"/>
            </a:avLst>
          </a:prstGeom>
          <a:solidFill>
            <a:srgbClr val="77A430"/>
          </a:solidFill>
          <a:ln>
            <a:noFill/>
          </a:ln>
          <a:extLst>
            <a:ext uri="{91240B29-F687-4F45-9708-019B960494DF}">
              <a14:hiddenLine xmlns:a14="http://schemas.microsoft.com/office/drawing/2010/main" w="9525">
                <a:solidFill>
                  <a:srgbClr val="000000"/>
                </a:solidFill>
                <a:round/>
                <a:headEnd/>
                <a:tailEnd/>
              </a14:hiddenLine>
            </a:ext>
          </a:extLst>
        </p:spPr>
        <p:txBody>
          <a:bodyPr lIns="36000" tIns="36000" rIns="36000" bIns="36000" anchor="ctr"/>
          <a:lstStyle/>
          <a:p>
            <a:pPr algn="ctr" eaLnBrk="1" hangingPunct="1">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店内模式</a:t>
            </a:r>
          </a:p>
        </p:txBody>
      </p:sp>
      <p:sp>
        <p:nvSpPr>
          <p:cNvPr id="18" name="Rectangle 2">
            <a:extLst>
              <a:ext uri="{FF2B5EF4-FFF2-40B4-BE49-F238E27FC236}">
                <a16:creationId xmlns:a16="http://schemas.microsoft.com/office/drawing/2014/main" xmlns="" id="{8700E2D2-0E14-4E82-BCE0-596E85B0668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xmlns="" id="{14A33D88-3ED3-46A5-8EB6-0FCE4403D6B4}"/>
              </a:ext>
            </a:extLst>
          </p:cNvPr>
          <p:cNvSpPr/>
          <p:nvPr/>
        </p:nvSpPr>
        <p:spPr>
          <a:xfrm>
            <a:off x="2061743" y="1459877"/>
            <a:ext cx="337784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LBS</a:t>
            </a:r>
            <a:r>
              <a:rPr lang="zh-CN" altLang="en-US" sz="2000" b="1" dirty="0">
                <a:solidFill>
                  <a:schemeClr val="bg1"/>
                </a:solidFill>
                <a:latin typeface="微软雅黑" panose="020B0503020204020204" pitchFamily="34" charset="-122"/>
                <a:ea typeface="微软雅黑" panose="020B0503020204020204" pitchFamily="34" charset="-122"/>
              </a:rPr>
              <a:t>定位服务应用模式</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xmlns="" id="{4752CA91-0443-4FFE-8FB2-41333C924F9A}"/>
              </a:ext>
            </a:extLst>
          </p:cNvPr>
          <p:cNvSpPr/>
          <p:nvPr/>
        </p:nvSpPr>
        <p:spPr>
          <a:xfrm>
            <a:off x="2522518" y="1984037"/>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商业模式</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138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 xmlns:a16="http://schemas.microsoft.com/office/drawing/2014/main" id="{60AAB41C-3DA6-42D7-9CAB-6A243985579F}"/>
              </a:ext>
            </a:extLst>
          </p:cNvPr>
          <p:cNvSpPr txBox="1">
            <a:spLocks noChangeArrowheads="1"/>
          </p:cNvSpPr>
          <p:nvPr/>
        </p:nvSpPr>
        <p:spPr bwMode="auto">
          <a:xfrm>
            <a:off x="1524000" y="2716214"/>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377">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p>
        </p:txBody>
      </p:sp>
    </p:spTree>
    <p:extLst>
      <p:ext uri="{BB962C8B-B14F-4D97-AF65-F5344CB8AC3E}">
        <p14:creationId xmlns:p14="http://schemas.microsoft.com/office/powerpoint/2010/main" val="302701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C818503-B158-4E92-82D6-BA309A64C34A}"/>
              </a:ext>
            </a:extLst>
          </p:cNvPr>
          <p:cNvSpPr/>
          <p:nvPr/>
        </p:nvSpPr>
        <p:spPr>
          <a:xfrm>
            <a:off x="6667728" y="5081044"/>
            <a:ext cx="1617751"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常见推送平台</a:t>
            </a:r>
          </a:p>
        </p:txBody>
      </p:sp>
      <p:sp>
        <p:nvSpPr>
          <p:cNvPr id="3" name="矩形 2">
            <a:extLst>
              <a:ext uri="{FF2B5EF4-FFF2-40B4-BE49-F238E27FC236}">
                <a16:creationId xmlns="" xmlns:a16="http://schemas.microsoft.com/office/drawing/2014/main" id="{55556124-E1C7-46B2-8FAA-2827FB7BFC5E}"/>
              </a:ext>
            </a:extLst>
          </p:cNvPr>
          <p:cNvSpPr/>
          <p:nvPr/>
        </p:nvSpPr>
        <p:spPr>
          <a:xfrm>
            <a:off x="6656821" y="4571343"/>
            <a:ext cx="209544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移动信息推送特点</a:t>
            </a:r>
          </a:p>
        </p:txBody>
      </p:sp>
      <p:sp>
        <p:nvSpPr>
          <p:cNvPr id="4" name="矩形 3">
            <a:extLst>
              <a:ext uri="{FF2B5EF4-FFF2-40B4-BE49-F238E27FC236}">
                <a16:creationId xmlns="" xmlns:a16="http://schemas.microsoft.com/office/drawing/2014/main" id="{DE37DB23-3615-439C-A978-C2348895EBC2}"/>
              </a:ext>
            </a:extLst>
          </p:cNvPr>
          <p:cNvSpPr/>
          <p:nvPr/>
        </p:nvSpPr>
        <p:spPr>
          <a:xfrm>
            <a:off x="6656821" y="3551940"/>
            <a:ext cx="209544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移动信息推送风险</a:t>
            </a:r>
          </a:p>
        </p:txBody>
      </p:sp>
      <p:sp>
        <p:nvSpPr>
          <p:cNvPr id="5" name="矩形 4">
            <a:extLst>
              <a:ext uri="{FF2B5EF4-FFF2-40B4-BE49-F238E27FC236}">
                <a16:creationId xmlns="" xmlns:a16="http://schemas.microsoft.com/office/drawing/2014/main" id="{F084165C-B940-4852-8A7A-3D720920EF74}"/>
              </a:ext>
            </a:extLst>
          </p:cNvPr>
          <p:cNvSpPr/>
          <p:nvPr/>
        </p:nvSpPr>
        <p:spPr>
          <a:xfrm>
            <a:off x="6656821" y="999661"/>
            <a:ext cx="209544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移动信息推送技术</a:t>
            </a:r>
          </a:p>
        </p:txBody>
      </p:sp>
      <p:sp>
        <p:nvSpPr>
          <p:cNvPr id="6" name="矩形 5">
            <a:extLst>
              <a:ext uri="{FF2B5EF4-FFF2-40B4-BE49-F238E27FC236}">
                <a16:creationId xmlns="" xmlns:a16="http://schemas.microsoft.com/office/drawing/2014/main" id="{06A4ACDC-9A74-4907-9C25-88FFFE8A07D5}"/>
              </a:ext>
            </a:extLst>
          </p:cNvPr>
          <p:cNvSpPr/>
          <p:nvPr/>
        </p:nvSpPr>
        <p:spPr>
          <a:xfrm>
            <a:off x="6656821" y="1511864"/>
            <a:ext cx="3081293" cy="379656"/>
          </a:xfrm>
          <a:prstGeom prst="rect">
            <a:avLst/>
          </a:prstGeom>
        </p:spPr>
        <p:txBody>
          <a:bodyPr wrap="none">
            <a:spAutoFit/>
          </a:bodyPr>
          <a:lstStyle/>
          <a:p>
            <a:r>
              <a:rPr lang="en-US" altLang="zh-CN" sz="1867" dirty="0">
                <a:solidFill>
                  <a:schemeClr val="bg1"/>
                </a:solidFill>
                <a:latin typeface="微软雅黑" panose="020B0503020204020204" pitchFamily="34" charset="-122"/>
                <a:ea typeface="微软雅黑" panose="020B0503020204020204" pitchFamily="34" charset="-122"/>
              </a:rPr>
              <a:t>push</a:t>
            </a:r>
            <a:r>
              <a:rPr lang="zh-CN" altLang="en-US" sz="1867" dirty="0">
                <a:solidFill>
                  <a:schemeClr val="bg1"/>
                </a:solidFill>
                <a:latin typeface="微软雅黑" panose="020B0503020204020204" pitchFamily="34" charset="-122"/>
                <a:ea typeface="微软雅黑" panose="020B0503020204020204" pitchFamily="34" charset="-122"/>
              </a:rPr>
              <a:t>技术与</a:t>
            </a:r>
            <a:r>
              <a:rPr lang="en-US" altLang="zh-CN" sz="1867" dirty="0">
                <a:solidFill>
                  <a:schemeClr val="bg1"/>
                </a:solidFill>
                <a:latin typeface="微软雅黑" panose="020B0503020204020204" pitchFamily="34" charset="-122"/>
                <a:ea typeface="微软雅黑" panose="020B0503020204020204" pitchFamily="34" charset="-122"/>
              </a:rPr>
              <a:t>pull</a:t>
            </a:r>
            <a:r>
              <a:rPr lang="zh-CN" altLang="en-US" sz="1867" dirty="0">
                <a:solidFill>
                  <a:schemeClr val="bg1"/>
                </a:solidFill>
                <a:latin typeface="微软雅黑" panose="020B0503020204020204" pitchFamily="34" charset="-122"/>
                <a:ea typeface="微软雅黑" panose="020B0503020204020204" pitchFamily="34" charset="-122"/>
              </a:rPr>
              <a:t>技术的区别</a:t>
            </a:r>
          </a:p>
        </p:txBody>
      </p:sp>
      <p:sp>
        <p:nvSpPr>
          <p:cNvPr id="7" name="矩形 6">
            <a:extLst>
              <a:ext uri="{FF2B5EF4-FFF2-40B4-BE49-F238E27FC236}">
                <a16:creationId xmlns="" xmlns:a16="http://schemas.microsoft.com/office/drawing/2014/main" id="{FF1AA87E-B1CD-4E99-854B-A0F1F23FCDF4}"/>
              </a:ext>
            </a:extLst>
          </p:cNvPr>
          <p:cNvSpPr/>
          <p:nvPr/>
        </p:nvSpPr>
        <p:spPr>
          <a:xfrm>
            <a:off x="6656820" y="2022836"/>
            <a:ext cx="2811988"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移动信息推送技术的优点</a:t>
            </a:r>
          </a:p>
        </p:txBody>
      </p:sp>
      <p:sp>
        <p:nvSpPr>
          <p:cNvPr id="8" name="矩形 7">
            <a:extLst>
              <a:ext uri="{FF2B5EF4-FFF2-40B4-BE49-F238E27FC236}">
                <a16:creationId xmlns="" xmlns:a16="http://schemas.microsoft.com/office/drawing/2014/main" id="{B913EA80-66F7-4666-B7C4-F1D6C6E551AE}"/>
              </a:ext>
            </a:extLst>
          </p:cNvPr>
          <p:cNvSpPr/>
          <p:nvPr/>
        </p:nvSpPr>
        <p:spPr>
          <a:xfrm>
            <a:off x="6656820" y="2532537"/>
            <a:ext cx="2811988"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移动信息推送技术的缺点</a:t>
            </a:r>
          </a:p>
        </p:txBody>
      </p:sp>
      <p:sp>
        <p:nvSpPr>
          <p:cNvPr id="9" name="矩形 8">
            <a:extLst>
              <a:ext uri="{FF2B5EF4-FFF2-40B4-BE49-F238E27FC236}">
                <a16:creationId xmlns="" xmlns:a16="http://schemas.microsoft.com/office/drawing/2014/main" id="{FDEF61F2-B167-474D-A86B-95DCA904AE8A}"/>
              </a:ext>
            </a:extLst>
          </p:cNvPr>
          <p:cNvSpPr/>
          <p:nvPr/>
        </p:nvSpPr>
        <p:spPr>
          <a:xfrm>
            <a:off x="6656821" y="3042239"/>
            <a:ext cx="305083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移动信息推送用户心里变化</a:t>
            </a:r>
          </a:p>
        </p:txBody>
      </p:sp>
      <p:sp>
        <p:nvSpPr>
          <p:cNvPr id="10" name="矩形 9">
            <a:extLst>
              <a:ext uri="{FF2B5EF4-FFF2-40B4-BE49-F238E27FC236}">
                <a16:creationId xmlns="" xmlns:a16="http://schemas.microsoft.com/office/drawing/2014/main" id="{A4CDFD27-B351-492F-9044-CD4453F4745D}"/>
              </a:ext>
            </a:extLst>
          </p:cNvPr>
          <p:cNvSpPr/>
          <p:nvPr/>
        </p:nvSpPr>
        <p:spPr>
          <a:xfrm>
            <a:off x="6656821" y="4061641"/>
            <a:ext cx="305083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移动信息推送技术应用形式</a:t>
            </a:r>
          </a:p>
        </p:txBody>
      </p:sp>
      <p:sp>
        <p:nvSpPr>
          <p:cNvPr id="11" name="矩形 10">
            <a:extLst>
              <a:ext uri="{FF2B5EF4-FFF2-40B4-BE49-F238E27FC236}">
                <a16:creationId xmlns="" xmlns:a16="http://schemas.microsoft.com/office/drawing/2014/main" id="{3B9766CE-AC07-4C92-B08A-3BEDAF017AE3}"/>
              </a:ext>
            </a:extLst>
          </p:cNvPr>
          <p:cNvSpPr/>
          <p:nvPr/>
        </p:nvSpPr>
        <p:spPr>
          <a:xfrm>
            <a:off x="2523003" y="2942907"/>
            <a:ext cx="3262432" cy="579646"/>
          </a:xfrm>
          <a:prstGeom prst="rect">
            <a:avLst/>
          </a:prstGeom>
        </p:spPr>
        <p:txBody>
          <a:bodyPr wrap="none">
            <a:spAutoFit/>
          </a:bodyPr>
          <a:lstStyle/>
          <a:p>
            <a:pPr>
              <a:lnSpc>
                <a:spcPts val="3839"/>
              </a:lnSpc>
              <a:defRPr/>
            </a:pPr>
            <a:r>
              <a:rPr lang="zh-CN" altLang="en-US" sz="24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2400" dirty="0">
              <a:solidFill>
                <a:prstClr val="white"/>
              </a:solidFill>
              <a:latin typeface="微软雅黑" panose="020B0503020204020204" pitchFamily="34" charset="-122"/>
              <a:ea typeface="微软雅黑" panose="020B0503020204020204" pitchFamily="34" charset="-122"/>
            </a:endParaRPr>
          </a:p>
        </p:txBody>
      </p:sp>
      <p:sp>
        <p:nvSpPr>
          <p:cNvPr id="12" name="左大括号 11">
            <a:extLst>
              <a:ext uri="{FF2B5EF4-FFF2-40B4-BE49-F238E27FC236}">
                <a16:creationId xmlns="" xmlns:a16="http://schemas.microsoft.com/office/drawing/2014/main" id="{5137E566-6806-4394-A71D-3B43A8161AB2}"/>
              </a:ext>
            </a:extLst>
          </p:cNvPr>
          <p:cNvSpPr/>
          <p:nvPr/>
        </p:nvSpPr>
        <p:spPr bwMode="auto">
          <a:xfrm>
            <a:off x="5971026" y="999661"/>
            <a:ext cx="696701" cy="4532788"/>
          </a:xfrm>
          <a:prstGeom prst="leftBrace">
            <a:avLst/>
          </a:prstGeom>
          <a:noFill/>
          <a:ln w="2540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0569418"/>
      </p:ext>
    </p:extLst>
  </p:cSld>
  <p:clrMapOvr>
    <a:masterClrMapping/>
  </p:clrMapOvr>
  <mc:AlternateContent xmlns:mc="http://schemas.openxmlformats.org/markup-compatibility/2006">
    <mc:Choice xmlns:p14="http://schemas.microsoft.com/office/powerpoint/2010/main" Requires="p14">
      <p:transition p14:dur="0" advTm="3334"/>
    </mc:Choice>
    <mc:Fallback>
      <p:transition advTm="333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Documents and Settings\Administrator\桌面\79829252130350947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045" y="1776067"/>
            <a:ext cx="2231044" cy="3967095"/>
          </a:xfrm>
          <a:prstGeom prst="rect">
            <a:avLst/>
          </a:prstGeom>
          <a:noFill/>
          <a:ln>
            <a:noFill/>
          </a:ln>
        </p:spPr>
      </p:pic>
      <p:sp>
        <p:nvSpPr>
          <p:cNvPr id="5" name="矩形 4"/>
          <p:cNvSpPr/>
          <p:nvPr/>
        </p:nvSpPr>
        <p:spPr>
          <a:xfrm>
            <a:off x="5317457" y="2352217"/>
            <a:ext cx="4752543" cy="2554225"/>
          </a:xfrm>
          <a:prstGeom prst="rect">
            <a:avLst/>
          </a:prstGeom>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前面讲到的云计算不是无线互联网特有的，在</a:t>
            </a:r>
            <a:r>
              <a:rPr lang="en-US" altLang="zh-CN" sz="2133" dirty="0">
                <a:solidFill>
                  <a:schemeClr val="bg1"/>
                </a:solidFill>
                <a:latin typeface="微软雅黑" pitchFamily="34" charset="-122"/>
                <a:ea typeface="微软雅黑" pitchFamily="34" charset="-122"/>
              </a:rPr>
              <a:t>PC</a:t>
            </a:r>
            <a:r>
              <a:rPr lang="zh-CN" altLang="zh-CN" sz="2133" dirty="0">
                <a:solidFill>
                  <a:schemeClr val="bg1"/>
                </a:solidFill>
                <a:latin typeface="微软雅黑" pitchFamily="34" charset="-122"/>
                <a:ea typeface="微软雅黑" pitchFamily="34" charset="-122"/>
              </a:rPr>
              <a:t>上也存在，再比如地图服务、语音服务，但是无线互联网有一个平台，是</a:t>
            </a:r>
            <a:r>
              <a:rPr lang="en-US" altLang="zh-CN" sz="2133" dirty="0">
                <a:solidFill>
                  <a:schemeClr val="bg1"/>
                </a:solidFill>
                <a:latin typeface="微软雅黑" pitchFamily="34" charset="-122"/>
                <a:ea typeface="微软雅黑" pitchFamily="34" charset="-122"/>
              </a:rPr>
              <a:t>PC</a:t>
            </a:r>
            <a:r>
              <a:rPr lang="zh-CN" altLang="zh-CN" sz="2133" dirty="0">
                <a:solidFill>
                  <a:schemeClr val="bg1"/>
                </a:solidFill>
                <a:latin typeface="微软雅黑" pitchFamily="34" charset="-122"/>
                <a:ea typeface="微软雅黑" pitchFamily="34" charset="-122"/>
              </a:rPr>
              <a:t>上、传统互联网不具备的，就是推送。</a:t>
            </a:r>
          </a:p>
        </p:txBody>
      </p:sp>
      <p:sp>
        <p:nvSpPr>
          <p:cNvPr id="6" name="Rectangle 2">
            <a:extLst>
              <a:ext uri="{FF2B5EF4-FFF2-40B4-BE49-F238E27FC236}">
                <a16:creationId xmlns="" xmlns:a16="http://schemas.microsoft.com/office/drawing/2014/main" id="{8D7D20BF-2FB9-41E3-AF1A-CBDBC6669A7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2734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37406" y="1455642"/>
            <a:ext cx="3135795"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、移动信息推送技术</a:t>
            </a:r>
          </a:p>
        </p:txBody>
      </p:sp>
      <p:sp>
        <p:nvSpPr>
          <p:cNvPr id="12" name="MH_SubTitle_2"/>
          <p:cNvSpPr>
            <a:spLocks noChangeArrowheads="1"/>
          </p:cNvSpPr>
          <p:nvPr/>
        </p:nvSpPr>
        <p:spPr bwMode="auto">
          <a:xfrm>
            <a:off x="7424147" y="2714777"/>
            <a:ext cx="1348304"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Pull</a:t>
            </a:r>
            <a:r>
              <a:rPr lang="zh-CN" altLang="en-US" sz="2000" b="1" dirty="0">
                <a:solidFill>
                  <a:schemeClr val="bg1"/>
                </a:solidFill>
                <a:latin typeface="微软雅黑" panose="020B0503020204020204" pitchFamily="34" charset="-122"/>
                <a:ea typeface="微软雅黑" panose="020B0503020204020204" pitchFamily="34" charset="-122"/>
              </a:rPr>
              <a:t>技术</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3" name="MH_Text_2"/>
          <p:cNvSpPr/>
          <p:nvPr/>
        </p:nvSpPr>
        <p:spPr>
          <a:xfrm>
            <a:off x="7045541" y="3287051"/>
            <a:ext cx="2962777" cy="1595439"/>
          </a:xfrm>
          <a:prstGeom prst="rect">
            <a:avLst/>
          </a:prstGeom>
        </p:spPr>
        <p:txBody>
          <a:bodyPr>
            <a:normAutofit fontScale="70000" lnSpcReduction="20000"/>
          </a:bodyPr>
          <a:lstStyle/>
          <a:p>
            <a:pPr>
              <a:lnSpc>
                <a:spcPct val="130000"/>
              </a:lnSpc>
              <a:defRPr/>
            </a:pPr>
            <a:r>
              <a:rPr lang="en-US" altLang="zh-CN" sz="2400" dirty="0">
                <a:solidFill>
                  <a:schemeClr val="bg1"/>
                </a:solidFill>
                <a:latin typeface="微软雅黑" panose="020B0503020204020204" pitchFamily="34" charset="-122"/>
                <a:ea typeface="微软雅黑" panose="020B0503020204020204" pitchFamily="34" charset="-122"/>
              </a:rPr>
              <a:t>       Pull</a:t>
            </a:r>
            <a:r>
              <a:rPr lang="zh-CN" altLang="en-US" sz="2400" dirty="0">
                <a:solidFill>
                  <a:schemeClr val="bg1"/>
                </a:solidFill>
                <a:latin typeface="微软雅黑" panose="020B0503020204020204" pitchFamily="34" charset="-122"/>
                <a:ea typeface="微软雅黑" panose="020B0503020204020204" pitchFamily="34" charset="-122"/>
              </a:rPr>
              <a:t>技术是由客户主机主动发出请求信息，再根据请求的调节，进行消息反馈的一种信息发送技术。</a:t>
            </a:r>
          </a:p>
        </p:txBody>
      </p:sp>
      <p:sp>
        <p:nvSpPr>
          <p:cNvPr id="15" name="MH_SubTitle_1"/>
          <p:cNvSpPr>
            <a:spLocks noChangeArrowheads="1"/>
          </p:cNvSpPr>
          <p:nvPr/>
        </p:nvSpPr>
        <p:spPr bwMode="auto">
          <a:xfrm flipH="1">
            <a:off x="3690058" y="4694965"/>
            <a:ext cx="1575133"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dirty="0">
                <a:solidFill>
                  <a:schemeClr val="bg1"/>
                </a:solidFill>
                <a:latin typeface="微软雅黑" panose="020B0503020204020204" pitchFamily="34" charset="-122"/>
                <a:ea typeface="微软雅黑" panose="020B0503020204020204" pitchFamily="34" charset="-122"/>
              </a:rPr>
              <a:t>push</a:t>
            </a:r>
            <a:r>
              <a:rPr lang="zh-CN" altLang="en-US" sz="2000" b="1" dirty="0">
                <a:solidFill>
                  <a:schemeClr val="bg1"/>
                </a:solidFill>
                <a:latin typeface="微软雅黑" panose="020B0503020204020204" pitchFamily="34" charset="-122"/>
                <a:ea typeface="微软雅黑" panose="020B0503020204020204" pitchFamily="34" charset="-122"/>
              </a:rPr>
              <a:t>技术</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6" name="MH_Text_1"/>
          <p:cNvSpPr/>
          <p:nvPr/>
        </p:nvSpPr>
        <p:spPr>
          <a:xfrm>
            <a:off x="2571094" y="1958911"/>
            <a:ext cx="3071137" cy="2622424"/>
          </a:xfrm>
          <a:prstGeom prst="rect">
            <a:avLst/>
          </a:prstGeom>
        </p:spPr>
        <p:txBody>
          <a:bodyPr anchor="b">
            <a:noAutofit/>
          </a:bodyPr>
          <a:lstStyle/>
          <a:p>
            <a:pPr>
              <a:lnSpc>
                <a:spcPct val="130000"/>
              </a:lnSpc>
              <a:defRPr/>
            </a:pPr>
            <a:r>
              <a:rPr lang="zh-CN" altLang="en-US" sz="1867" dirty="0">
                <a:solidFill>
                  <a:schemeClr val="bg1"/>
                </a:solidFill>
                <a:latin typeface="微软雅黑" panose="020B0503020204020204" pitchFamily="34" charset="-122"/>
                <a:ea typeface="微软雅黑" panose="020B0503020204020204" pitchFamily="34" charset="-122"/>
              </a:rPr>
              <a:t>       移动信息推送技术即</a:t>
            </a:r>
            <a:r>
              <a:rPr lang="en-US" altLang="zh-CN" sz="1867" dirty="0">
                <a:solidFill>
                  <a:schemeClr val="bg1"/>
                </a:solidFill>
                <a:latin typeface="微软雅黑" panose="020B0503020204020204" pitchFamily="34" charset="-122"/>
                <a:ea typeface="微软雅黑" panose="020B0503020204020204" pitchFamily="34" charset="-122"/>
              </a:rPr>
              <a:t>push</a:t>
            </a:r>
            <a:r>
              <a:rPr lang="zh-CN" altLang="en-US" sz="1867" dirty="0">
                <a:solidFill>
                  <a:schemeClr val="bg1"/>
                </a:solidFill>
                <a:latin typeface="微软雅黑" panose="020B0503020204020204" pitchFamily="34" charset="-122"/>
                <a:ea typeface="微软雅黑" panose="020B0503020204020204" pitchFamily="34" charset="-122"/>
              </a:rPr>
              <a:t>技术，是一种基于客户服务器机制，由服务器主动的将信息发往客户端的技术，其传送的信息通常是用户所事先预定的。</a:t>
            </a:r>
            <a:endParaRPr lang="en-US" altLang="zh-CN" sz="1867" dirty="0">
              <a:solidFill>
                <a:schemeClr val="bg1"/>
              </a:solidFill>
              <a:latin typeface="微软雅黑" panose="020B0503020204020204" pitchFamily="34" charset="-122"/>
              <a:ea typeface="微软雅黑" panose="020B0503020204020204" pitchFamily="34" charset="-122"/>
            </a:endParaRPr>
          </a:p>
        </p:txBody>
      </p:sp>
      <p:sp>
        <p:nvSpPr>
          <p:cNvPr id="10" name="MH_Other_1"/>
          <p:cNvSpPr/>
          <p:nvPr/>
        </p:nvSpPr>
        <p:spPr>
          <a:xfrm>
            <a:off x="5747554" y="2536501"/>
            <a:ext cx="853801" cy="2751164"/>
          </a:xfrm>
          <a:custGeom>
            <a:avLst/>
            <a:gdLst>
              <a:gd name="connsiteX0" fmla="*/ 286341 w 572682"/>
              <a:gd name="connsiteY0" fmla="*/ 0 h 1963148"/>
              <a:gd name="connsiteX1" fmla="*/ 572682 w 572682"/>
              <a:gd name="connsiteY1" fmla="*/ 286341 h 1963148"/>
              <a:gd name="connsiteX2" fmla="*/ 488815 w 572682"/>
              <a:gd name="connsiteY2" fmla="*/ 488815 h 1963148"/>
              <a:gd name="connsiteX3" fmla="*/ 452012 w 572682"/>
              <a:gd name="connsiteY3" fmla="*/ 513628 h 1963148"/>
              <a:gd name="connsiteX4" fmla="*/ 452012 w 572682"/>
              <a:gd name="connsiteY4" fmla="*/ 1449520 h 1963148"/>
              <a:gd name="connsiteX5" fmla="*/ 488815 w 572682"/>
              <a:gd name="connsiteY5" fmla="*/ 1474333 h 1963148"/>
              <a:gd name="connsiteX6" fmla="*/ 572682 w 572682"/>
              <a:gd name="connsiteY6" fmla="*/ 1676807 h 1963148"/>
              <a:gd name="connsiteX7" fmla="*/ 286341 w 572682"/>
              <a:gd name="connsiteY7" fmla="*/ 1963148 h 1963148"/>
              <a:gd name="connsiteX8" fmla="*/ 0 w 572682"/>
              <a:gd name="connsiteY8" fmla="*/ 1676807 h 1963148"/>
              <a:gd name="connsiteX9" fmla="*/ 83868 w 572682"/>
              <a:gd name="connsiteY9" fmla="*/ 1474333 h 1963148"/>
              <a:gd name="connsiteX10" fmla="*/ 120669 w 572682"/>
              <a:gd name="connsiteY10" fmla="*/ 1449521 h 1963148"/>
              <a:gd name="connsiteX11" fmla="*/ 120669 w 572682"/>
              <a:gd name="connsiteY11" fmla="*/ 513627 h 1963148"/>
              <a:gd name="connsiteX12" fmla="*/ 83868 w 572682"/>
              <a:gd name="connsiteY12" fmla="*/ 488815 h 1963148"/>
              <a:gd name="connsiteX13" fmla="*/ 0 w 572682"/>
              <a:gd name="connsiteY13" fmla="*/ 286341 h 1963148"/>
              <a:gd name="connsiteX14" fmla="*/ 286341 w 572682"/>
              <a:gd name="connsiteY14" fmla="*/ 0 h 196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682" h="1963148">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834949"/>
                  <a:pt x="444483" y="1963148"/>
                  <a:pt x="286341" y="1963148"/>
                </a:cubicBezTo>
                <a:cubicBezTo>
                  <a:pt x="128199" y="1963148"/>
                  <a:pt x="0" y="1834949"/>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gradFill>
            <a:gsLst>
              <a:gs pos="0">
                <a:srgbClr val="22CEB8"/>
              </a:gs>
              <a:gs pos="100000">
                <a:srgbClr val="00A8E7"/>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schemeClr val="bg1"/>
              </a:solidFill>
              <a:latin typeface="微软雅黑" panose="020B0503020204020204" pitchFamily="34" charset="-122"/>
              <a:ea typeface="微软雅黑" panose="020B0503020204020204" pitchFamily="34" charset="-122"/>
            </a:endParaRPr>
          </a:p>
        </p:txBody>
      </p:sp>
      <p:sp>
        <p:nvSpPr>
          <p:cNvPr id="11" name="MH_Other_2"/>
          <p:cNvSpPr/>
          <p:nvPr/>
        </p:nvSpPr>
        <p:spPr>
          <a:xfrm>
            <a:off x="5895174" y="2675060"/>
            <a:ext cx="558564" cy="524368"/>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schemeClr val="bg1"/>
              </a:solidFill>
              <a:latin typeface="微软雅黑" panose="020B0503020204020204" pitchFamily="34" charset="-122"/>
              <a:ea typeface="微软雅黑" panose="020B0503020204020204" pitchFamily="34" charset="-122"/>
            </a:endParaRPr>
          </a:p>
        </p:txBody>
      </p:sp>
      <p:sp>
        <p:nvSpPr>
          <p:cNvPr id="14" name="MH_Other_3"/>
          <p:cNvSpPr/>
          <p:nvPr/>
        </p:nvSpPr>
        <p:spPr>
          <a:xfrm>
            <a:off x="5895174" y="4623765"/>
            <a:ext cx="558564" cy="524368"/>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schemeClr val="bg1"/>
              </a:solidFill>
              <a:latin typeface="微软雅黑" panose="020B0503020204020204" pitchFamily="34" charset="-122"/>
              <a:ea typeface="微软雅黑" panose="020B0503020204020204" pitchFamily="34" charset="-122"/>
            </a:endParaRPr>
          </a:p>
        </p:txBody>
      </p:sp>
      <p:sp>
        <p:nvSpPr>
          <p:cNvPr id="17" name="MH_Other_4"/>
          <p:cNvSpPr>
            <a:spLocks noChangeAspect="1"/>
          </p:cNvSpPr>
          <p:nvPr/>
        </p:nvSpPr>
        <p:spPr bwMode="auto">
          <a:xfrm>
            <a:off x="6877579" y="2830506"/>
            <a:ext cx="335923" cy="249657"/>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rgbClr val="22CEB8"/>
              </a:gs>
              <a:gs pos="100000">
                <a:srgbClr val="00A8E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schemeClr val="bg1"/>
              </a:solidFill>
              <a:latin typeface="微软雅黑" panose="020B0503020204020204" pitchFamily="34" charset="-122"/>
              <a:ea typeface="微软雅黑" panose="020B0503020204020204" pitchFamily="34" charset="-122"/>
            </a:endParaRPr>
          </a:p>
        </p:txBody>
      </p:sp>
      <p:sp>
        <p:nvSpPr>
          <p:cNvPr id="18" name="MH_Other_5"/>
          <p:cNvSpPr>
            <a:spLocks noChangeAspect="1"/>
          </p:cNvSpPr>
          <p:nvPr/>
        </p:nvSpPr>
        <p:spPr bwMode="auto">
          <a:xfrm flipH="1">
            <a:off x="5265191" y="4757661"/>
            <a:ext cx="335923" cy="249657"/>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rgbClr val="22CEB8"/>
              </a:gs>
              <a:gs pos="100000">
                <a:srgbClr val="00A8E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schemeClr val="bg1"/>
              </a:solidFill>
              <a:latin typeface="微软雅黑" panose="020B0503020204020204" pitchFamily="34" charset="-122"/>
              <a:ea typeface="微软雅黑" panose="020B0503020204020204" pitchFamily="34" charset="-122"/>
            </a:endParaRPr>
          </a:p>
        </p:txBody>
      </p:sp>
      <p:sp>
        <p:nvSpPr>
          <p:cNvPr id="19" name="Rectangle 2">
            <a:extLst>
              <a:ext uri="{FF2B5EF4-FFF2-40B4-BE49-F238E27FC236}">
                <a16:creationId xmlns="" xmlns:a16="http://schemas.microsoft.com/office/drawing/2014/main" id="{EA5FFB4E-8DF0-4632-9E5D-D6D554CEB3B6}"/>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514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 xmlns:a16="http://schemas.microsoft.com/office/drawing/2014/main" id="{CA00DFD8-9790-4B24-88DA-41738C3F534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 xmlns:a16="http://schemas.microsoft.com/office/drawing/2014/main" id="{C33F23D2-15E5-41FD-A7EA-148923E04114}"/>
              </a:ext>
            </a:extLst>
          </p:cNvPr>
          <p:cNvSpPr/>
          <p:nvPr/>
        </p:nvSpPr>
        <p:spPr>
          <a:xfrm>
            <a:off x="2165497" y="2558408"/>
            <a:ext cx="8218968" cy="2554225"/>
          </a:xfrm>
          <a:prstGeom prst="rect">
            <a:avLst/>
          </a:prstGeom>
        </p:spPr>
        <p:txBody>
          <a:bodyPr wrap="square">
            <a:spAutoFit/>
          </a:bodyPr>
          <a:lstStyle/>
          <a:p>
            <a:pPr indent="457189">
              <a:lnSpc>
                <a:spcPct val="150000"/>
              </a:lnSpc>
            </a:pPr>
            <a:r>
              <a:rPr lang="en-US" altLang="zh-CN" sz="2133" dirty="0">
                <a:solidFill>
                  <a:schemeClr val="bg1"/>
                </a:solidFill>
                <a:latin typeface="微软雅黑" pitchFamily="34" charset="-122"/>
                <a:ea typeface="微软雅黑" pitchFamily="34" charset="-122"/>
              </a:rPr>
              <a:t>push</a:t>
            </a:r>
            <a:r>
              <a:rPr lang="zh-CN" altLang="zh-CN" sz="2133" dirty="0">
                <a:solidFill>
                  <a:schemeClr val="bg1"/>
                </a:solidFill>
                <a:latin typeface="微软雅黑" pitchFamily="34" charset="-122"/>
                <a:ea typeface="微软雅黑" pitchFamily="34" charset="-122"/>
              </a:rPr>
              <a:t>技术是由服务器</a:t>
            </a:r>
            <a:r>
              <a:rPr lang="zh-CN" altLang="zh-CN" sz="2133" b="1" dirty="0">
                <a:solidFill>
                  <a:schemeClr val="accent2"/>
                </a:solidFill>
                <a:latin typeface="微软雅黑" pitchFamily="34" charset="-122"/>
                <a:ea typeface="微软雅黑" pitchFamily="34" charset="-122"/>
              </a:rPr>
              <a:t>主动发送</a:t>
            </a:r>
            <a:r>
              <a:rPr lang="zh-CN" altLang="zh-CN" sz="2133" dirty="0">
                <a:solidFill>
                  <a:schemeClr val="bg1"/>
                </a:solidFill>
                <a:latin typeface="微软雅黑" pitchFamily="34" charset="-122"/>
                <a:ea typeface="微软雅黑" pitchFamily="34" charset="-122"/>
              </a:rPr>
              <a:t>信息给接收端</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zh-CN" altLang="zh-CN" sz="2133" dirty="0">
                <a:solidFill>
                  <a:schemeClr val="bg1"/>
                </a:solidFill>
                <a:latin typeface="微软雅黑" pitchFamily="34" charset="-122"/>
                <a:ea typeface="微软雅黑" pitchFamily="34" charset="-122"/>
              </a:rPr>
              <a:t>而</a:t>
            </a:r>
            <a:r>
              <a:rPr lang="en-US" altLang="zh-CN" sz="2133" dirty="0">
                <a:solidFill>
                  <a:schemeClr val="bg1"/>
                </a:solidFill>
                <a:latin typeface="微软雅黑" pitchFamily="34" charset="-122"/>
                <a:ea typeface="微软雅黑" pitchFamily="34" charset="-122"/>
              </a:rPr>
              <a:t>pull</a:t>
            </a:r>
            <a:r>
              <a:rPr lang="zh-CN" altLang="zh-CN" sz="2133" dirty="0">
                <a:solidFill>
                  <a:schemeClr val="bg1"/>
                </a:solidFill>
                <a:latin typeface="微软雅黑" pitchFamily="34" charset="-122"/>
                <a:ea typeface="微软雅黑" pitchFamily="34" charset="-122"/>
              </a:rPr>
              <a:t>技术则是需要向其发出</a:t>
            </a:r>
            <a:r>
              <a:rPr lang="zh-CN" altLang="zh-CN" sz="2133" b="1" dirty="0">
                <a:solidFill>
                  <a:schemeClr val="accent2"/>
                </a:solidFill>
                <a:latin typeface="微软雅黑" pitchFamily="34" charset="-122"/>
                <a:ea typeface="微软雅黑" pitchFamily="34" charset="-122"/>
              </a:rPr>
              <a:t>请求</a:t>
            </a:r>
            <a:r>
              <a:rPr lang="zh-CN" altLang="zh-CN" sz="2133" dirty="0">
                <a:solidFill>
                  <a:schemeClr val="bg1"/>
                </a:solidFill>
                <a:latin typeface="微软雅黑" pitchFamily="34" charset="-122"/>
                <a:ea typeface="微软雅黑" pitchFamily="34" charset="-122"/>
              </a:rPr>
              <a:t>信息后，给于信息的</a:t>
            </a:r>
            <a:r>
              <a:rPr lang="zh-CN" altLang="zh-CN" sz="2133" b="1" dirty="0">
                <a:solidFill>
                  <a:schemeClr val="accent2"/>
                </a:solidFill>
                <a:latin typeface="微软雅黑" pitchFamily="34" charset="-122"/>
                <a:ea typeface="微软雅黑" pitchFamily="34" charset="-122"/>
              </a:rPr>
              <a:t>反馈</a:t>
            </a:r>
            <a:r>
              <a:rPr lang="zh-CN" altLang="zh-CN" sz="2133" dirty="0">
                <a:solidFill>
                  <a:schemeClr val="bg1"/>
                </a:solidFill>
                <a:latin typeface="微软雅黑" pitchFamily="34" charset="-122"/>
                <a:ea typeface="微软雅黑" pitchFamily="34" charset="-122"/>
              </a:rPr>
              <a:t>。</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zh-CN" altLang="zh-CN" sz="2133" dirty="0">
                <a:solidFill>
                  <a:schemeClr val="bg1"/>
                </a:solidFill>
                <a:latin typeface="微软雅黑" pitchFamily="34" charset="-122"/>
                <a:ea typeface="微软雅黑" pitchFamily="34" charset="-122"/>
              </a:rPr>
              <a:t>因此两者最为主要的区别即信息发送的主动性，</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en-US" altLang="zh-CN" sz="2133" dirty="0">
                <a:solidFill>
                  <a:schemeClr val="bg1"/>
                </a:solidFill>
                <a:latin typeface="微软雅黑" pitchFamily="34" charset="-122"/>
                <a:ea typeface="微软雅黑" pitchFamily="34" charset="-122"/>
              </a:rPr>
              <a:t>push</a:t>
            </a:r>
            <a:r>
              <a:rPr lang="zh-CN" altLang="zh-CN" sz="2133" dirty="0">
                <a:solidFill>
                  <a:schemeClr val="bg1"/>
                </a:solidFill>
                <a:latin typeface="微软雅黑" pitchFamily="34" charset="-122"/>
                <a:ea typeface="微软雅黑" pitchFamily="34" charset="-122"/>
              </a:rPr>
              <a:t>技术是</a:t>
            </a:r>
            <a:r>
              <a:rPr lang="zh-CN" altLang="zh-CN" sz="2133" b="1" dirty="0">
                <a:solidFill>
                  <a:schemeClr val="accent2"/>
                </a:solidFill>
                <a:latin typeface="微软雅黑" pitchFamily="34" charset="-122"/>
                <a:ea typeface="微软雅黑" pitchFamily="34" charset="-122"/>
              </a:rPr>
              <a:t>主动</a:t>
            </a:r>
            <a:r>
              <a:rPr lang="zh-CN" altLang="zh-CN" sz="2133" dirty="0">
                <a:solidFill>
                  <a:schemeClr val="bg1"/>
                </a:solidFill>
                <a:latin typeface="微软雅黑" pitchFamily="34" charset="-122"/>
                <a:ea typeface="微软雅黑" pitchFamily="34" charset="-122"/>
              </a:rPr>
              <a:t>推送信息，</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en-US" altLang="zh-CN" sz="2133" dirty="0">
                <a:solidFill>
                  <a:schemeClr val="bg1"/>
                </a:solidFill>
                <a:latin typeface="微软雅黑" pitchFamily="34" charset="-122"/>
                <a:ea typeface="微软雅黑" pitchFamily="34" charset="-122"/>
              </a:rPr>
              <a:t>pull</a:t>
            </a:r>
            <a:r>
              <a:rPr lang="zh-CN" altLang="zh-CN" sz="2133" dirty="0">
                <a:solidFill>
                  <a:schemeClr val="bg1"/>
                </a:solidFill>
                <a:latin typeface="微软雅黑" pitchFamily="34" charset="-122"/>
                <a:ea typeface="微软雅黑" pitchFamily="34" charset="-122"/>
              </a:rPr>
              <a:t>技术是</a:t>
            </a:r>
            <a:r>
              <a:rPr lang="zh-CN" altLang="zh-CN" sz="2133" b="1" dirty="0">
                <a:solidFill>
                  <a:schemeClr val="accent2"/>
                </a:solidFill>
                <a:latin typeface="微软雅黑" pitchFamily="34" charset="-122"/>
                <a:ea typeface="微软雅黑" pitchFamily="34" charset="-122"/>
              </a:rPr>
              <a:t>被动</a:t>
            </a:r>
            <a:r>
              <a:rPr lang="zh-CN" altLang="zh-CN" sz="2133" dirty="0">
                <a:solidFill>
                  <a:schemeClr val="bg1"/>
                </a:solidFill>
                <a:latin typeface="微软雅黑" pitchFamily="34" charset="-122"/>
                <a:ea typeface="微软雅黑" pitchFamily="34" charset="-122"/>
              </a:rPr>
              <a:t>发送信息。</a:t>
            </a:r>
            <a:endParaRPr lang="zh-CN" altLang="en-US" sz="2133" dirty="0">
              <a:solidFill>
                <a:schemeClr val="bg1"/>
              </a:solidFill>
            </a:endParaRPr>
          </a:p>
        </p:txBody>
      </p:sp>
      <p:sp>
        <p:nvSpPr>
          <p:cNvPr id="12" name="矩形 11">
            <a:extLst>
              <a:ext uri="{FF2B5EF4-FFF2-40B4-BE49-F238E27FC236}">
                <a16:creationId xmlns="" xmlns:a16="http://schemas.microsoft.com/office/drawing/2014/main" id="{EF202252-9CE6-4236-84E3-39C4EB49AF5D}"/>
              </a:ext>
            </a:extLst>
          </p:cNvPr>
          <p:cNvSpPr/>
          <p:nvPr/>
        </p:nvSpPr>
        <p:spPr>
          <a:xfrm>
            <a:off x="2237406" y="1455642"/>
            <a:ext cx="4403770"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2</a:t>
            </a:r>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push</a:t>
            </a:r>
            <a:r>
              <a:rPr lang="zh-CN" altLang="en-US" sz="2400" dirty="0">
                <a:solidFill>
                  <a:schemeClr val="bg1"/>
                </a:solidFill>
                <a:latin typeface="微软雅黑" pitchFamily="34" charset="-122"/>
                <a:ea typeface="微软雅黑" pitchFamily="34" charset="-122"/>
              </a:rPr>
              <a:t>技术与</a:t>
            </a:r>
            <a:r>
              <a:rPr lang="en-US" altLang="zh-CN" sz="2400" dirty="0">
                <a:solidFill>
                  <a:schemeClr val="bg1"/>
                </a:solidFill>
                <a:latin typeface="微软雅黑" pitchFamily="34" charset="-122"/>
                <a:ea typeface="微软雅黑" pitchFamily="34" charset="-122"/>
              </a:rPr>
              <a:t>pull</a:t>
            </a:r>
            <a:r>
              <a:rPr lang="zh-CN" altLang="en-US" sz="2400" dirty="0">
                <a:solidFill>
                  <a:schemeClr val="bg1"/>
                </a:solidFill>
                <a:latin typeface="微软雅黑" pitchFamily="34" charset="-122"/>
                <a:ea typeface="微软雅黑" pitchFamily="34" charset="-122"/>
              </a:rPr>
              <a:t>技术的区别</a:t>
            </a:r>
          </a:p>
        </p:txBody>
      </p:sp>
    </p:spTree>
    <p:extLst>
      <p:ext uri="{BB962C8B-B14F-4D97-AF65-F5344CB8AC3E}">
        <p14:creationId xmlns:p14="http://schemas.microsoft.com/office/powerpoint/2010/main" val="3696330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Text_1"/>
          <p:cNvSpPr>
            <a:spLocks/>
          </p:cNvSpPr>
          <p:nvPr>
            <p:custDataLst>
              <p:tags r:id="rId1"/>
            </p:custDataLst>
          </p:nvPr>
        </p:nvSpPr>
        <p:spPr bwMode="auto">
          <a:xfrm>
            <a:off x="1524001" y="2824186"/>
            <a:ext cx="3481388" cy="787191"/>
          </a:xfrm>
          <a:custGeom>
            <a:avLst/>
            <a:gdLst>
              <a:gd name="T0" fmla="*/ 0 w 3032344"/>
              <a:gd name="T1" fmla="*/ 0 h 1104900"/>
              <a:gd name="T2" fmla="*/ 6048903 w 3032344"/>
              <a:gd name="T3" fmla="*/ 0 h 1104900"/>
              <a:gd name="T4" fmla="*/ 5498247 w 3032344"/>
              <a:gd name="T5" fmla="*/ 681347 h 1104900"/>
              <a:gd name="T6" fmla="*/ 6049777 w 3032344"/>
              <a:gd name="T7" fmla="*/ 1363776 h 1104900"/>
              <a:gd name="T8" fmla="*/ 0 w 3032344"/>
              <a:gd name="T9" fmla="*/ 1363776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FFA9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288000" anchor="ctr"/>
          <a:lstStyle/>
          <a:p>
            <a:pPr eaLnBrk="1" hangingPunct="1">
              <a:lnSpc>
                <a:spcPct val="130000"/>
              </a:lnSpc>
            </a:pPr>
            <a:r>
              <a:rPr lang="zh-CN" altLang="en-US" sz="2400" dirty="0">
                <a:solidFill>
                  <a:srgbClr val="FFFFFF"/>
                </a:solidFill>
                <a:ea typeface="微软雅黑" pitchFamily="34" charset="-122"/>
              </a:rPr>
              <a:t>       提高产品活跃度 </a:t>
            </a:r>
          </a:p>
        </p:txBody>
      </p:sp>
      <p:sp>
        <p:nvSpPr>
          <p:cNvPr id="7" name="MH_SubTitle_1"/>
          <p:cNvSpPr/>
          <p:nvPr>
            <p:custDataLst>
              <p:tags r:id="rId2"/>
            </p:custDataLst>
          </p:nvPr>
        </p:nvSpPr>
        <p:spPr>
          <a:xfrm>
            <a:off x="4433479" y="2824522"/>
            <a:ext cx="1081424" cy="787423"/>
          </a:xfrm>
          <a:prstGeom prst="hexagon">
            <a:avLst/>
          </a:prstGeom>
          <a:solidFill>
            <a:srgbClr val="F3EFEF"/>
          </a:solidFill>
          <a:ln>
            <a:noFill/>
          </a:ln>
          <a:effectLst>
            <a:innerShdw blurRad="114300">
              <a:srgbClr val="979A9C"/>
            </a:innerShdw>
          </a:effectLst>
        </p:spPr>
        <p:txBody>
          <a:bodyPr lIns="0" tIns="0" rIns="0" bIns="0" anchor="ctr">
            <a:normAutofit fontScale="85000" lnSpcReduction="20000"/>
          </a:bodyPr>
          <a:lstStyle/>
          <a:p>
            <a:pPr algn="ctr">
              <a:lnSpc>
                <a:spcPct val="130000"/>
              </a:lnSpc>
              <a:defRPr/>
            </a:pPr>
            <a:r>
              <a:rPr lang="zh-CN" altLang="en-US" sz="3733" b="1" dirty="0">
                <a:solidFill>
                  <a:srgbClr val="333333"/>
                </a:solidFill>
                <a:ea typeface="微软雅黑" panose="020B0503020204020204" pitchFamily="34" charset="-122"/>
              </a:rPr>
              <a:t>①</a:t>
            </a:r>
          </a:p>
        </p:txBody>
      </p:sp>
      <p:sp>
        <p:nvSpPr>
          <p:cNvPr id="8" name="MH_Text_2"/>
          <p:cNvSpPr>
            <a:spLocks/>
          </p:cNvSpPr>
          <p:nvPr>
            <p:custDataLst>
              <p:tags r:id="rId3"/>
            </p:custDataLst>
          </p:nvPr>
        </p:nvSpPr>
        <p:spPr bwMode="auto">
          <a:xfrm flipH="1">
            <a:off x="6096000" y="3592286"/>
            <a:ext cx="4572000" cy="786105"/>
          </a:xfrm>
          <a:custGeom>
            <a:avLst/>
            <a:gdLst>
              <a:gd name="T0" fmla="*/ 0 w 3032344"/>
              <a:gd name="T1" fmla="*/ 0 h 1104900"/>
              <a:gd name="T2" fmla="*/ 6048895 w 3032344"/>
              <a:gd name="T3" fmla="*/ 0 h 1104900"/>
              <a:gd name="T4" fmla="*/ 5498240 w 3032344"/>
              <a:gd name="T5" fmla="*/ 677601 h 1104900"/>
              <a:gd name="T6" fmla="*/ 6049770 w 3032344"/>
              <a:gd name="T7" fmla="*/ 1356280 h 1104900"/>
              <a:gd name="T8" fmla="*/ 0 w 3032344"/>
              <a:gd name="T9" fmla="*/ 1356280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2AC4D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rIns="144000" anchor="ctr"/>
          <a:lstStyle/>
          <a:p>
            <a:pPr eaLnBrk="1" hangingPunct="1">
              <a:lnSpc>
                <a:spcPct val="130000"/>
              </a:lnSpc>
            </a:pPr>
            <a:r>
              <a:rPr lang="zh-CN" altLang="en-US" sz="2400" dirty="0">
                <a:solidFill>
                  <a:srgbClr val="FFFFFF"/>
                </a:solidFill>
                <a:ea typeface="微软雅黑" pitchFamily="34" charset="-122"/>
              </a:rPr>
              <a:t>  增加用户粘度</a:t>
            </a:r>
            <a:endParaRPr lang="da-DK" altLang="zh-CN" sz="2400" dirty="0">
              <a:solidFill>
                <a:srgbClr val="FFFFFF"/>
              </a:solidFill>
              <a:ea typeface="微软雅黑" pitchFamily="34" charset="-122"/>
            </a:endParaRPr>
          </a:p>
        </p:txBody>
      </p:sp>
      <p:sp>
        <p:nvSpPr>
          <p:cNvPr id="9" name="MH_SubTitle_2"/>
          <p:cNvSpPr/>
          <p:nvPr>
            <p:custDataLst>
              <p:tags r:id="rId4"/>
            </p:custDataLst>
          </p:nvPr>
        </p:nvSpPr>
        <p:spPr>
          <a:xfrm flipH="1">
            <a:off x="5458273" y="3590969"/>
            <a:ext cx="1112649" cy="787423"/>
          </a:xfrm>
          <a:prstGeom prst="hexagon">
            <a:avLst/>
          </a:prstGeom>
          <a:solidFill>
            <a:srgbClr val="F3EFEF"/>
          </a:solidFill>
          <a:ln>
            <a:noFill/>
          </a:ln>
          <a:effectLst>
            <a:innerShdw blurRad="114300">
              <a:srgbClr val="979A9C"/>
            </a:innerShdw>
          </a:effectLst>
        </p:spPr>
        <p:txBody>
          <a:bodyPr lIns="0" tIns="0" rIns="0" bIns="0" anchor="ctr">
            <a:normAutofit fontScale="85000" lnSpcReduction="20000"/>
          </a:bodyPr>
          <a:lstStyle/>
          <a:p>
            <a:pPr algn="ctr">
              <a:lnSpc>
                <a:spcPct val="130000"/>
              </a:lnSpc>
              <a:defRPr/>
            </a:pPr>
            <a:r>
              <a:rPr lang="zh-CN" altLang="en-US" sz="3733" b="1" dirty="0">
                <a:solidFill>
                  <a:srgbClr val="333333"/>
                </a:solidFill>
                <a:ea typeface="微软雅黑" panose="020B0503020204020204" pitchFamily="34" charset="-122"/>
              </a:rPr>
              <a:t>③</a:t>
            </a:r>
          </a:p>
        </p:txBody>
      </p:sp>
      <p:sp>
        <p:nvSpPr>
          <p:cNvPr id="10" name="MH_Text_3"/>
          <p:cNvSpPr>
            <a:spLocks/>
          </p:cNvSpPr>
          <p:nvPr>
            <p:custDataLst>
              <p:tags r:id="rId5"/>
            </p:custDataLst>
          </p:nvPr>
        </p:nvSpPr>
        <p:spPr bwMode="auto">
          <a:xfrm>
            <a:off x="1524001" y="4027962"/>
            <a:ext cx="3481388" cy="786105"/>
          </a:xfrm>
          <a:custGeom>
            <a:avLst/>
            <a:gdLst>
              <a:gd name="T0" fmla="*/ 0 w 3032344"/>
              <a:gd name="T1" fmla="*/ 0 h 1104900"/>
              <a:gd name="T2" fmla="*/ 6048903 w 3032344"/>
              <a:gd name="T3" fmla="*/ 0 h 1104900"/>
              <a:gd name="T4" fmla="*/ 5498247 w 3032344"/>
              <a:gd name="T5" fmla="*/ 677601 h 1104900"/>
              <a:gd name="T6" fmla="*/ 6049777 w 3032344"/>
              <a:gd name="T7" fmla="*/ 1356274 h 1104900"/>
              <a:gd name="T8" fmla="*/ 0 w 3032344"/>
              <a:gd name="T9" fmla="*/ 1356274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FA6F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288000" anchor="ctr"/>
          <a:lstStyle/>
          <a:p>
            <a:pPr eaLnBrk="1" hangingPunct="1">
              <a:lnSpc>
                <a:spcPct val="130000"/>
              </a:lnSpc>
            </a:pPr>
            <a:r>
              <a:rPr lang="zh-CN" altLang="en-US" sz="2400" dirty="0">
                <a:solidFill>
                  <a:srgbClr val="FFFFFF"/>
                </a:solidFill>
                <a:ea typeface="微软雅黑" pitchFamily="34" charset="-122"/>
              </a:rPr>
              <a:t>带动功能模块使用率  </a:t>
            </a:r>
            <a:endParaRPr lang="da-DK" altLang="zh-CN" sz="2400" dirty="0">
              <a:solidFill>
                <a:srgbClr val="FFFFFF"/>
              </a:solidFill>
              <a:ea typeface="微软雅黑" pitchFamily="34" charset="-122"/>
            </a:endParaRPr>
          </a:p>
        </p:txBody>
      </p:sp>
      <p:sp>
        <p:nvSpPr>
          <p:cNvPr id="11" name="MH_SubTitle_3"/>
          <p:cNvSpPr/>
          <p:nvPr>
            <p:custDataLst>
              <p:tags r:id="rId6"/>
            </p:custDataLst>
          </p:nvPr>
        </p:nvSpPr>
        <p:spPr>
          <a:xfrm>
            <a:off x="4433479" y="4027413"/>
            <a:ext cx="1081424" cy="787423"/>
          </a:xfrm>
          <a:prstGeom prst="hexagon">
            <a:avLst/>
          </a:prstGeom>
          <a:solidFill>
            <a:srgbClr val="F3EFEF"/>
          </a:solidFill>
          <a:ln>
            <a:noFill/>
          </a:ln>
          <a:effectLst>
            <a:innerShdw blurRad="114300">
              <a:srgbClr val="979A9C"/>
            </a:innerShdw>
          </a:effectLst>
        </p:spPr>
        <p:txBody>
          <a:bodyPr lIns="0" tIns="0" rIns="0" bIns="0" anchor="ctr">
            <a:normAutofit fontScale="85000" lnSpcReduction="20000"/>
          </a:bodyPr>
          <a:lstStyle/>
          <a:p>
            <a:pPr algn="ctr">
              <a:lnSpc>
                <a:spcPct val="130000"/>
              </a:lnSpc>
              <a:defRPr/>
            </a:pPr>
            <a:r>
              <a:rPr lang="zh-CN" altLang="en-US" sz="3733" b="1" dirty="0">
                <a:solidFill>
                  <a:srgbClr val="333333"/>
                </a:solidFill>
                <a:ea typeface="微软雅黑" panose="020B0503020204020204" pitchFamily="34" charset="-122"/>
              </a:rPr>
              <a:t>②</a:t>
            </a:r>
          </a:p>
        </p:txBody>
      </p:sp>
      <p:sp>
        <p:nvSpPr>
          <p:cNvPr id="12" name="MH_Text_4"/>
          <p:cNvSpPr>
            <a:spLocks/>
          </p:cNvSpPr>
          <p:nvPr>
            <p:custDataLst>
              <p:tags r:id="rId7"/>
            </p:custDataLst>
          </p:nvPr>
        </p:nvSpPr>
        <p:spPr bwMode="auto">
          <a:xfrm flipH="1">
            <a:off x="6096000" y="4794974"/>
            <a:ext cx="4572000" cy="787191"/>
          </a:xfrm>
          <a:custGeom>
            <a:avLst/>
            <a:gdLst>
              <a:gd name="T0" fmla="*/ 0 w 3032344"/>
              <a:gd name="T1" fmla="*/ 0 h 1104900"/>
              <a:gd name="T2" fmla="*/ 6048895 w 3032344"/>
              <a:gd name="T3" fmla="*/ 0 h 1104900"/>
              <a:gd name="T4" fmla="*/ 5498240 w 3032344"/>
              <a:gd name="T5" fmla="*/ 681347 h 1104900"/>
              <a:gd name="T6" fmla="*/ 6049770 w 3032344"/>
              <a:gd name="T7" fmla="*/ 1363776 h 1104900"/>
              <a:gd name="T8" fmla="*/ 0 w 3032344"/>
              <a:gd name="T9" fmla="*/ 1363776 h 1104900"/>
              <a:gd name="T10" fmla="*/ 0 60000 65536"/>
              <a:gd name="T11" fmla="*/ 0 60000 65536"/>
              <a:gd name="T12" fmla="*/ 0 60000 65536"/>
              <a:gd name="T13" fmla="*/ 0 60000 65536"/>
              <a:gd name="T14" fmla="*/ 0 60000 65536"/>
              <a:gd name="T15" fmla="*/ 0 w 3032344"/>
              <a:gd name="T16" fmla="*/ 0 h 1104900"/>
              <a:gd name="T17" fmla="*/ 3032344 w 3032344"/>
              <a:gd name="T18" fmla="*/ 1104900 h 1104900"/>
            </a:gdLst>
            <a:ahLst/>
            <a:cxnLst>
              <a:cxn ang="T10">
                <a:pos x="T0" y="T1"/>
              </a:cxn>
              <a:cxn ang="T11">
                <a:pos x="T2" y="T3"/>
              </a:cxn>
              <a:cxn ang="T12">
                <a:pos x="T4" y="T5"/>
              </a:cxn>
              <a:cxn ang="T13">
                <a:pos x="T6" y="T7"/>
              </a:cxn>
              <a:cxn ang="T14">
                <a:pos x="T8" y="T9"/>
              </a:cxn>
            </a:cxnLst>
            <a:rect l="T15" t="T16" r="T17" b="T18"/>
            <a:pathLst>
              <a:path w="3032344" h="1104900">
                <a:moveTo>
                  <a:pt x="0" y="0"/>
                </a:moveTo>
                <a:lnTo>
                  <a:pt x="3031906" y="0"/>
                </a:lnTo>
                <a:lnTo>
                  <a:pt x="2755900" y="552012"/>
                </a:lnTo>
                <a:lnTo>
                  <a:pt x="3032344" y="1104900"/>
                </a:lnTo>
                <a:lnTo>
                  <a:pt x="0" y="1104900"/>
                </a:lnTo>
                <a:lnTo>
                  <a:pt x="0" y="0"/>
                </a:lnTo>
                <a:close/>
              </a:path>
            </a:pathLst>
          </a:custGeom>
          <a:solidFill>
            <a:srgbClr val="82B7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rIns="144000" anchor="ctr"/>
          <a:lstStyle/>
          <a:p>
            <a:pPr eaLnBrk="1" hangingPunct="1">
              <a:lnSpc>
                <a:spcPct val="130000"/>
              </a:lnSpc>
            </a:pPr>
            <a:r>
              <a:rPr lang="zh-CN" altLang="en-US" sz="2400" dirty="0">
                <a:solidFill>
                  <a:srgbClr val="FFFFFF"/>
                </a:solidFill>
                <a:ea typeface="微软雅黑" pitchFamily="34" charset="-122"/>
              </a:rPr>
              <a:t>  唤醒沉睡的用户，提高留存率</a:t>
            </a:r>
            <a:endParaRPr lang="da-DK" altLang="zh-CN" sz="2400" dirty="0">
              <a:solidFill>
                <a:srgbClr val="FFFFFF"/>
              </a:solidFill>
              <a:ea typeface="微软雅黑" pitchFamily="34" charset="-122"/>
            </a:endParaRPr>
          </a:p>
        </p:txBody>
      </p:sp>
      <p:sp>
        <p:nvSpPr>
          <p:cNvPr id="13" name="MH_SubTitle_4"/>
          <p:cNvSpPr/>
          <p:nvPr>
            <p:custDataLst>
              <p:tags r:id="rId8"/>
            </p:custDataLst>
          </p:nvPr>
        </p:nvSpPr>
        <p:spPr>
          <a:xfrm flipH="1">
            <a:off x="5458273" y="4794401"/>
            <a:ext cx="1112649" cy="787423"/>
          </a:xfrm>
          <a:prstGeom prst="hexagon">
            <a:avLst/>
          </a:prstGeom>
          <a:solidFill>
            <a:srgbClr val="F3EFEF"/>
          </a:solidFill>
          <a:ln>
            <a:noFill/>
          </a:ln>
          <a:effectLst>
            <a:innerShdw blurRad="114300">
              <a:srgbClr val="979A9C"/>
            </a:innerShdw>
          </a:effectLst>
        </p:spPr>
        <p:txBody>
          <a:bodyPr lIns="0" tIns="0" rIns="0" bIns="0" anchor="ctr">
            <a:normAutofit fontScale="85000" lnSpcReduction="20000"/>
          </a:bodyPr>
          <a:lstStyle/>
          <a:p>
            <a:pPr algn="ctr">
              <a:lnSpc>
                <a:spcPct val="130000"/>
              </a:lnSpc>
              <a:defRPr/>
            </a:pPr>
            <a:r>
              <a:rPr lang="zh-CN" altLang="en-US" sz="3733" b="1" dirty="0">
                <a:solidFill>
                  <a:srgbClr val="333333"/>
                </a:solidFill>
                <a:ea typeface="微软雅黑" panose="020B0503020204020204" pitchFamily="34" charset="-122"/>
              </a:rPr>
              <a:t>④</a:t>
            </a:r>
          </a:p>
        </p:txBody>
      </p:sp>
      <p:sp>
        <p:nvSpPr>
          <p:cNvPr id="16" name="Rectangle 2">
            <a:extLst>
              <a:ext uri="{FF2B5EF4-FFF2-40B4-BE49-F238E27FC236}">
                <a16:creationId xmlns="" xmlns:a16="http://schemas.microsoft.com/office/drawing/2014/main" id="{D528A802-EE39-407D-8798-55EC517A62B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 xmlns:a16="http://schemas.microsoft.com/office/drawing/2014/main" id="{20B09A5A-81E2-4564-A4E8-525D9AEF08FE}"/>
              </a:ext>
            </a:extLst>
          </p:cNvPr>
          <p:cNvSpPr/>
          <p:nvPr/>
        </p:nvSpPr>
        <p:spPr>
          <a:xfrm>
            <a:off x="2237406" y="1455642"/>
            <a:ext cx="4059125"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3</a:t>
            </a:r>
            <a:r>
              <a:rPr lang="zh-CN" altLang="en-US" sz="2400" dirty="0">
                <a:solidFill>
                  <a:schemeClr val="bg1"/>
                </a:solidFill>
                <a:latin typeface="微软雅黑" pitchFamily="34" charset="-122"/>
                <a:ea typeface="微软雅黑" pitchFamily="34" charset="-122"/>
              </a:rPr>
              <a:t>、移动信息推送技术的优点</a:t>
            </a:r>
          </a:p>
        </p:txBody>
      </p:sp>
    </p:spTree>
    <p:extLst>
      <p:ext uri="{BB962C8B-B14F-4D97-AF65-F5344CB8AC3E}">
        <p14:creationId xmlns:p14="http://schemas.microsoft.com/office/powerpoint/2010/main" val="145470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465390" y="2651051"/>
            <a:ext cx="2208655" cy="2508992"/>
            <a:chOff x="941388" y="3589338"/>
            <a:chExt cx="1933575" cy="2195512"/>
          </a:xfrm>
        </p:grpSpPr>
        <p:sp>
          <p:nvSpPr>
            <p:cNvPr id="20" name="MH_Text_1"/>
            <p:cNvSpPr/>
            <p:nvPr>
              <p:custDataLst>
                <p:tags r:id="rId11"/>
              </p:custDataLst>
            </p:nvPr>
          </p:nvSpPr>
          <p:spPr>
            <a:xfrm>
              <a:off x="941388" y="3589338"/>
              <a:ext cx="1933575" cy="2028825"/>
            </a:xfrm>
            <a:prstGeom prst="rect">
              <a:avLst/>
            </a:prstGeom>
            <a:solidFill>
              <a:srgbClr val="FFFFFF"/>
            </a:solidFill>
            <a:ln w="3175">
              <a:solidFill>
                <a:srgbClr val="EAEAEA"/>
              </a:solidFill>
            </a:ln>
            <a:effectLst>
              <a:outerShdw blurRad="63500" sx="102000" sy="102000" algn="ctr" rotWithShape="0">
                <a:srgbClr val="4A6791"/>
              </a:outerShdw>
            </a:effectLst>
          </p:spPr>
          <p:txBody>
            <a:bodyPr tIns="432000" bIns="144000" anchor="ctr">
              <a:normAutofit/>
            </a:bodyPr>
            <a:lstStyle/>
            <a:p>
              <a:pPr algn="ctr">
                <a:lnSpc>
                  <a:spcPct val="110000"/>
                </a:lnSpc>
                <a:defRPr/>
              </a:pPr>
              <a:r>
                <a:rPr lang="zh-CN" altLang="en-US" sz="2400" dirty="0">
                  <a:solidFill>
                    <a:srgbClr val="333333"/>
                  </a:solidFill>
                  <a:latin typeface="微软雅黑" panose="020B0503020204020204" pitchFamily="34" charset="-122"/>
                  <a:ea typeface="微软雅黑" panose="020B0503020204020204" pitchFamily="34" charset="-122"/>
                </a:rPr>
                <a:t>对用户形成打扰，招致卸载</a:t>
              </a:r>
              <a:endParaRPr lang="en-US" altLang="zh-CN" sz="2400" dirty="0">
                <a:solidFill>
                  <a:srgbClr val="333333"/>
                </a:solidFill>
                <a:latin typeface="微软雅黑" panose="020B0503020204020204" pitchFamily="34" charset="-122"/>
                <a:ea typeface="微软雅黑" panose="020B0503020204020204" pitchFamily="34" charset="-122"/>
              </a:endParaRPr>
            </a:p>
          </p:txBody>
        </p:sp>
        <p:sp>
          <p:nvSpPr>
            <p:cNvPr id="21" name="MH_Other_1"/>
            <p:cNvSpPr>
              <a:spLocks noChangeArrowheads="1"/>
            </p:cNvSpPr>
            <p:nvPr>
              <p:custDataLst>
                <p:tags r:id="rId12"/>
              </p:custDataLst>
            </p:nvPr>
          </p:nvSpPr>
          <p:spPr bwMode="auto">
            <a:xfrm>
              <a:off x="1333500" y="5451475"/>
              <a:ext cx="1150938" cy="333375"/>
            </a:xfrm>
            <a:prstGeom prst="rect">
              <a:avLst/>
            </a:prstGeom>
            <a:solidFill>
              <a:srgbClr val="4A679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2" name="MH_SubTitle_1"/>
            <p:cNvSpPr txBox="1">
              <a:spLocks noChangeArrowheads="1"/>
            </p:cNvSpPr>
            <p:nvPr>
              <p:custDataLst>
                <p:tags r:id="rId13"/>
              </p:custDataLst>
            </p:nvPr>
          </p:nvSpPr>
          <p:spPr bwMode="auto">
            <a:xfrm>
              <a:off x="941388" y="3589338"/>
              <a:ext cx="1933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200" b="1" dirty="0">
                  <a:solidFill>
                    <a:srgbClr val="48668F"/>
                  </a:solidFill>
                  <a:latin typeface="微软雅黑" panose="020B0503020204020204" pitchFamily="34" charset="-122"/>
                  <a:ea typeface="微软雅黑" panose="020B0503020204020204" pitchFamily="34" charset="-122"/>
                </a:rPr>
                <a:t>①</a:t>
              </a:r>
              <a:endParaRPr lang="zh-CN" altLang="en-US" sz="3200" b="1" dirty="0">
                <a:solidFill>
                  <a:srgbClr val="48668F"/>
                </a:solidFill>
                <a:latin typeface="微软雅黑" panose="020B0503020204020204" pitchFamily="34" charset="-122"/>
                <a:ea typeface="微软雅黑" panose="020B0503020204020204" pitchFamily="34" charset="-122"/>
              </a:endParaRPr>
            </a:p>
          </p:txBody>
        </p:sp>
        <p:cxnSp>
          <p:nvCxnSpPr>
            <p:cNvPr id="23" name="MH_Other_2"/>
            <p:cNvCxnSpPr/>
            <p:nvPr>
              <p:custDataLst>
                <p:tags r:id="rId14"/>
              </p:custDataLst>
            </p:nvPr>
          </p:nvCxnSpPr>
          <p:spPr>
            <a:xfrm>
              <a:off x="1022350" y="4059238"/>
              <a:ext cx="1771650" cy="0"/>
            </a:xfrm>
            <a:prstGeom prst="line">
              <a:avLst/>
            </a:prstGeom>
            <a:noFill/>
            <a:ln w="19050" cap="flat" cmpd="sng" algn="ctr">
              <a:solidFill>
                <a:srgbClr val="D9D9D9"/>
              </a:solidFill>
              <a:prstDash val="solid"/>
            </a:ln>
            <a:effectLst/>
          </p:spPr>
        </p:cxnSp>
        <p:cxnSp>
          <p:nvCxnSpPr>
            <p:cNvPr id="24" name="MH_Other_3"/>
            <p:cNvCxnSpPr/>
            <p:nvPr>
              <p:custDataLst>
                <p:tags r:id="rId15"/>
              </p:custDataLst>
            </p:nvPr>
          </p:nvCxnSpPr>
          <p:spPr>
            <a:xfrm>
              <a:off x="1660525" y="4059238"/>
              <a:ext cx="495300" cy="0"/>
            </a:xfrm>
            <a:prstGeom prst="line">
              <a:avLst/>
            </a:prstGeom>
            <a:noFill/>
            <a:ln w="38100" cap="flat" cmpd="sng" algn="ctr">
              <a:solidFill>
                <a:srgbClr val="4A6791"/>
              </a:solidFill>
              <a:prstDash val="solid"/>
            </a:ln>
            <a:effectLst/>
          </p:spPr>
        </p:cxnSp>
      </p:grpSp>
      <p:grpSp>
        <p:nvGrpSpPr>
          <p:cNvPr id="36" name="组合 35"/>
          <p:cNvGrpSpPr/>
          <p:nvPr/>
        </p:nvGrpSpPr>
        <p:grpSpPr>
          <a:xfrm>
            <a:off x="5129214" y="2651053"/>
            <a:ext cx="2208655" cy="2508993"/>
            <a:chOff x="3605213" y="2667000"/>
            <a:chExt cx="1933575" cy="2195513"/>
          </a:xfrm>
        </p:grpSpPr>
        <p:sp>
          <p:nvSpPr>
            <p:cNvPr id="25" name="MH_Text_2"/>
            <p:cNvSpPr/>
            <p:nvPr>
              <p:custDataLst>
                <p:tags r:id="rId6"/>
              </p:custDataLst>
            </p:nvPr>
          </p:nvSpPr>
          <p:spPr>
            <a:xfrm>
              <a:off x="3605213" y="2667000"/>
              <a:ext cx="1933575" cy="2028825"/>
            </a:xfrm>
            <a:prstGeom prst="rect">
              <a:avLst/>
            </a:prstGeom>
            <a:solidFill>
              <a:srgbClr val="FFFFFF"/>
            </a:solidFill>
            <a:ln w="3175">
              <a:solidFill>
                <a:srgbClr val="EAEAEA"/>
              </a:solidFill>
            </a:ln>
            <a:effectLst>
              <a:outerShdw blurRad="63500" sx="102000" sy="102000" algn="ctr" rotWithShape="0">
                <a:srgbClr val="FA6F48"/>
              </a:outerShdw>
            </a:effectLst>
          </p:spPr>
          <p:txBody>
            <a:bodyPr tIns="432000" bIns="144000" anchor="ctr">
              <a:normAutofit/>
            </a:bodyPr>
            <a:lstStyle/>
            <a:p>
              <a:pPr algn="ctr">
                <a:lnSpc>
                  <a:spcPct val="110000"/>
                </a:lnSpc>
                <a:defRPr/>
              </a:pPr>
              <a:r>
                <a:rPr lang="zh-CN" altLang="en-US" sz="2400" dirty="0">
                  <a:solidFill>
                    <a:srgbClr val="333333"/>
                  </a:solidFill>
                  <a:latin typeface="微软雅黑" panose="020B0503020204020204" pitchFamily="34" charset="-122"/>
                  <a:ea typeface="微软雅黑" panose="020B0503020204020204" pitchFamily="34" charset="-122"/>
                </a:rPr>
                <a:t>用户对推送消息变得麻木</a:t>
              </a:r>
              <a:endParaRPr lang="en-US" altLang="zh-CN" sz="2400" dirty="0">
                <a:solidFill>
                  <a:srgbClr val="333333"/>
                </a:solidFill>
                <a:latin typeface="微软雅黑" panose="020B0503020204020204" pitchFamily="34" charset="-122"/>
                <a:ea typeface="微软雅黑" panose="020B0503020204020204" pitchFamily="34" charset="-122"/>
              </a:endParaRPr>
            </a:p>
          </p:txBody>
        </p:sp>
        <p:sp>
          <p:nvSpPr>
            <p:cNvPr id="26" name="MH_Other_4"/>
            <p:cNvSpPr>
              <a:spLocks noChangeArrowheads="1"/>
            </p:cNvSpPr>
            <p:nvPr>
              <p:custDataLst>
                <p:tags r:id="rId7"/>
              </p:custDataLst>
            </p:nvPr>
          </p:nvSpPr>
          <p:spPr bwMode="auto">
            <a:xfrm>
              <a:off x="3995738" y="4529138"/>
              <a:ext cx="1152525" cy="333375"/>
            </a:xfrm>
            <a:prstGeom prst="rect">
              <a:avLst/>
            </a:prstGeom>
            <a:solidFill>
              <a:srgbClr val="FA6F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7" name="MH_SubTitle_2"/>
            <p:cNvSpPr txBox="1">
              <a:spLocks noChangeArrowheads="1"/>
            </p:cNvSpPr>
            <p:nvPr>
              <p:custDataLst>
                <p:tags r:id="rId8"/>
              </p:custDataLst>
            </p:nvPr>
          </p:nvSpPr>
          <p:spPr bwMode="auto">
            <a:xfrm>
              <a:off x="3605213" y="2667000"/>
              <a:ext cx="1933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200" b="1" dirty="0">
                  <a:solidFill>
                    <a:srgbClr val="FA6F48"/>
                  </a:solidFill>
                  <a:latin typeface="微软雅黑" panose="020B0503020204020204" pitchFamily="34" charset="-122"/>
                  <a:ea typeface="微软雅黑" panose="020B0503020204020204" pitchFamily="34" charset="-122"/>
                </a:rPr>
                <a:t>②</a:t>
              </a:r>
              <a:endParaRPr lang="zh-CN" altLang="en-US" sz="3200" b="1" dirty="0">
                <a:solidFill>
                  <a:srgbClr val="FA6F48"/>
                </a:solidFill>
                <a:latin typeface="微软雅黑" panose="020B0503020204020204" pitchFamily="34" charset="-122"/>
                <a:ea typeface="微软雅黑" panose="020B0503020204020204" pitchFamily="34" charset="-122"/>
              </a:endParaRPr>
            </a:p>
          </p:txBody>
        </p:sp>
        <p:cxnSp>
          <p:nvCxnSpPr>
            <p:cNvPr id="28" name="MH_Other_5"/>
            <p:cNvCxnSpPr/>
            <p:nvPr>
              <p:custDataLst>
                <p:tags r:id="rId9"/>
              </p:custDataLst>
            </p:nvPr>
          </p:nvCxnSpPr>
          <p:spPr>
            <a:xfrm>
              <a:off x="3686175" y="3136900"/>
              <a:ext cx="1771650" cy="0"/>
            </a:xfrm>
            <a:prstGeom prst="line">
              <a:avLst/>
            </a:prstGeom>
            <a:noFill/>
            <a:ln w="19050" cap="flat" cmpd="sng" algn="ctr">
              <a:solidFill>
                <a:srgbClr val="D9D9D9"/>
              </a:solidFill>
              <a:prstDash val="solid"/>
            </a:ln>
            <a:effectLst/>
          </p:spPr>
        </p:cxnSp>
        <p:cxnSp>
          <p:nvCxnSpPr>
            <p:cNvPr id="29" name="MH_Other_6"/>
            <p:cNvCxnSpPr/>
            <p:nvPr>
              <p:custDataLst>
                <p:tags r:id="rId10"/>
              </p:custDataLst>
            </p:nvPr>
          </p:nvCxnSpPr>
          <p:spPr>
            <a:xfrm>
              <a:off x="4324350" y="3136900"/>
              <a:ext cx="495300" cy="0"/>
            </a:xfrm>
            <a:prstGeom prst="line">
              <a:avLst/>
            </a:prstGeom>
            <a:noFill/>
            <a:ln w="38100" cap="flat" cmpd="sng" algn="ctr">
              <a:solidFill>
                <a:srgbClr val="FA6F48"/>
              </a:solidFill>
              <a:prstDash val="solid"/>
            </a:ln>
            <a:effectLst/>
          </p:spPr>
        </p:cxnSp>
      </p:grpSp>
      <p:grpSp>
        <p:nvGrpSpPr>
          <p:cNvPr id="37" name="组合 36"/>
          <p:cNvGrpSpPr/>
          <p:nvPr/>
        </p:nvGrpSpPr>
        <p:grpSpPr>
          <a:xfrm>
            <a:off x="7793039" y="2651051"/>
            <a:ext cx="2208655" cy="2508992"/>
            <a:chOff x="6269038" y="1744663"/>
            <a:chExt cx="1933575" cy="2195512"/>
          </a:xfrm>
        </p:grpSpPr>
        <p:sp>
          <p:nvSpPr>
            <p:cNvPr id="30" name="MH_Text_3"/>
            <p:cNvSpPr/>
            <p:nvPr>
              <p:custDataLst>
                <p:tags r:id="rId1"/>
              </p:custDataLst>
            </p:nvPr>
          </p:nvSpPr>
          <p:spPr>
            <a:xfrm>
              <a:off x="6269038" y="1744663"/>
              <a:ext cx="1933575" cy="2028825"/>
            </a:xfrm>
            <a:prstGeom prst="rect">
              <a:avLst/>
            </a:prstGeom>
            <a:solidFill>
              <a:srgbClr val="FFFFFF"/>
            </a:solidFill>
            <a:ln w="3175">
              <a:solidFill>
                <a:srgbClr val="EAEAEA"/>
              </a:solidFill>
            </a:ln>
            <a:effectLst>
              <a:outerShdw blurRad="63500" sx="102000" sy="102000" algn="ctr" rotWithShape="0">
                <a:srgbClr val="FFA932"/>
              </a:outerShdw>
            </a:effectLst>
          </p:spPr>
          <p:txBody>
            <a:bodyPr tIns="432000" bIns="144000" anchor="ctr">
              <a:normAutofit/>
            </a:bodyPr>
            <a:lstStyle/>
            <a:p>
              <a:pPr algn="ctr">
                <a:lnSpc>
                  <a:spcPct val="110000"/>
                </a:lnSpc>
                <a:defRPr/>
              </a:pPr>
              <a:r>
                <a:rPr lang="zh-CN" altLang="en-US" sz="2400" dirty="0">
                  <a:solidFill>
                    <a:srgbClr val="333333"/>
                  </a:solidFill>
                  <a:latin typeface="微软雅黑" panose="020B0503020204020204" pitchFamily="34" charset="-122"/>
                  <a:ea typeface="微软雅黑" panose="020B0503020204020204" pitchFamily="34" charset="-122"/>
                </a:rPr>
                <a:t>产品丧失</a:t>
              </a:r>
              <a:endParaRPr lang="en-US" altLang="zh-CN" sz="2400" dirty="0">
                <a:solidFill>
                  <a:srgbClr val="333333"/>
                </a:solidFill>
                <a:latin typeface="微软雅黑" panose="020B0503020204020204" pitchFamily="34" charset="-122"/>
                <a:ea typeface="微软雅黑" panose="020B0503020204020204" pitchFamily="34" charset="-122"/>
              </a:endParaRPr>
            </a:p>
            <a:p>
              <a:pPr algn="ctr">
                <a:lnSpc>
                  <a:spcPct val="110000"/>
                </a:lnSpc>
                <a:defRPr/>
              </a:pPr>
              <a:r>
                <a:rPr lang="zh-CN" altLang="en-US" sz="2400" dirty="0">
                  <a:solidFill>
                    <a:srgbClr val="333333"/>
                  </a:solidFill>
                  <a:latin typeface="微软雅黑" panose="020B0503020204020204" pitchFamily="34" charset="-122"/>
                  <a:ea typeface="微软雅黑" panose="020B0503020204020204" pitchFamily="34" charset="-122"/>
                </a:rPr>
                <a:t>用户信任</a:t>
              </a:r>
              <a:endParaRPr lang="en-US" altLang="zh-CN" sz="2400" dirty="0">
                <a:solidFill>
                  <a:srgbClr val="333333"/>
                </a:solidFill>
                <a:latin typeface="微软雅黑" panose="020B0503020204020204" pitchFamily="34" charset="-122"/>
                <a:ea typeface="微软雅黑" panose="020B0503020204020204" pitchFamily="34" charset="-122"/>
              </a:endParaRPr>
            </a:p>
          </p:txBody>
        </p:sp>
        <p:sp>
          <p:nvSpPr>
            <p:cNvPr id="31" name="MH_Other_7"/>
            <p:cNvSpPr>
              <a:spLocks noChangeArrowheads="1"/>
            </p:cNvSpPr>
            <p:nvPr>
              <p:custDataLst>
                <p:tags r:id="rId2"/>
              </p:custDataLst>
            </p:nvPr>
          </p:nvSpPr>
          <p:spPr bwMode="auto">
            <a:xfrm>
              <a:off x="6659563" y="3606800"/>
              <a:ext cx="1150937" cy="333375"/>
            </a:xfrm>
            <a:prstGeom prst="rect">
              <a:avLst/>
            </a:prstGeom>
            <a:solidFill>
              <a:srgbClr val="FFA9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2" name="MH_SubTitle_3"/>
            <p:cNvSpPr txBox="1">
              <a:spLocks noChangeArrowheads="1"/>
            </p:cNvSpPr>
            <p:nvPr>
              <p:custDataLst>
                <p:tags r:id="rId3"/>
              </p:custDataLst>
            </p:nvPr>
          </p:nvSpPr>
          <p:spPr bwMode="auto">
            <a:xfrm>
              <a:off x="6269038" y="1744663"/>
              <a:ext cx="1933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3200" b="1" dirty="0">
                  <a:solidFill>
                    <a:srgbClr val="FF970D"/>
                  </a:solidFill>
                  <a:latin typeface="微软雅黑" panose="020B0503020204020204" pitchFamily="34" charset="-122"/>
                  <a:ea typeface="微软雅黑" panose="020B0503020204020204" pitchFamily="34" charset="-122"/>
                </a:rPr>
                <a:t>③</a:t>
              </a:r>
              <a:endParaRPr lang="zh-CN" altLang="en-US" sz="3200" b="1" dirty="0">
                <a:solidFill>
                  <a:srgbClr val="FF970D"/>
                </a:solidFill>
                <a:latin typeface="微软雅黑" panose="020B0503020204020204" pitchFamily="34" charset="-122"/>
                <a:ea typeface="微软雅黑" panose="020B0503020204020204" pitchFamily="34" charset="-122"/>
              </a:endParaRPr>
            </a:p>
          </p:txBody>
        </p:sp>
        <p:cxnSp>
          <p:nvCxnSpPr>
            <p:cNvPr id="33" name="MH_Other_8"/>
            <p:cNvCxnSpPr/>
            <p:nvPr>
              <p:custDataLst>
                <p:tags r:id="rId4"/>
              </p:custDataLst>
            </p:nvPr>
          </p:nvCxnSpPr>
          <p:spPr>
            <a:xfrm>
              <a:off x="6350000" y="2214563"/>
              <a:ext cx="1771650" cy="0"/>
            </a:xfrm>
            <a:prstGeom prst="line">
              <a:avLst/>
            </a:prstGeom>
            <a:noFill/>
            <a:ln w="19050" cap="flat" cmpd="sng" algn="ctr">
              <a:solidFill>
                <a:srgbClr val="D9D9D9"/>
              </a:solidFill>
              <a:prstDash val="solid"/>
            </a:ln>
            <a:effectLst/>
          </p:spPr>
        </p:cxnSp>
        <p:cxnSp>
          <p:nvCxnSpPr>
            <p:cNvPr id="34" name="MH_Other_9"/>
            <p:cNvCxnSpPr/>
            <p:nvPr>
              <p:custDataLst>
                <p:tags r:id="rId5"/>
              </p:custDataLst>
            </p:nvPr>
          </p:nvCxnSpPr>
          <p:spPr>
            <a:xfrm>
              <a:off x="6988175" y="2214563"/>
              <a:ext cx="495300" cy="0"/>
            </a:xfrm>
            <a:prstGeom prst="line">
              <a:avLst/>
            </a:prstGeom>
            <a:noFill/>
            <a:ln w="38100" cap="flat" cmpd="sng" algn="ctr">
              <a:solidFill>
                <a:srgbClr val="FFA932"/>
              </a:solidFill>
              <a:prstDash val="solid"/>
            </a:ln>
            <a:effectLst/>
          </p:spPr>
        </p:cxnSp>
      </p:grpSp>
      <p:sp>
        <p:nvSpPr>
          <p:cNvPr id="40" name="Rectangle 2">
            <a:extLst>
              <a:ext uri="{FF2B5EF4-FFF2-40B4-BE49-F238E27FC236}">
                <a16:creationId xmlns="" xmlns:a16="http://schemas.microsoft.com/office/drawing/2014/main" id="{A028F3D4-3A36-4233-A6B9-22667F805870}"/>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 xmlns:a16="http://schemas.microsoft.com/office/drawing/2014/main" id="{037E4FBD-CB86-41E5-BFCB-B84E4F293E5C}"/>
              </a:ext>
            </a:extLst>
          </p:cNvPr>
          <p:cNvSpPr/>
          <p:nvPr/>
        </p:nvSpPr>
        <p:spPr>
          <a:xfrm>
            <a:off x="2237406" y="1455642"/>
            <a:ext cx="4059125"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、移动信息推送技术的缺点</a:t>
            </a:r>
          </a:p>
        </p:txBody>
      </p:sp>
    </p:spTree>
    <p:extLst>
      <p:ext uri="{BB962C8B-B14F-4D97-AF65-F5344CB8AC3E}">
        <p14:creationId xmlns:p14="http://schemas.microsoft.com/office/powerpoint/2010/main" val="120567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i-media.qiniudn.com/09.51.56-58b8dba5d81b9e263609c9541ca5ee9a.jpeg"/>
          <p:cNvPicPr>
            <a:picLocks noChangeAspect="1" noChangeArrowheads="1"/>
          </p:cNvPicPr>
          <p:nvPr/>
        </p:nvPicPr>
        <p:blipFill rotWithShape="1">
          <a:blip r:embed="rId3">
            <a:clrChange>
              <a:clrFrom>
                <a:srgbClr val="F1F0F6"/>
              </a:clrFrom>
              <a:clrTo>
                <a:srgbClr val="F1F0F6">
                  <a:alpha val="0"/>
                </a:srgbClr>
              </a:clrTo>
            </a:clrChange>
            <a:extLst>
              <a:ext uri="{28A0092B-C50C-407E-A947-70E740481C1C}">
                <a14:useLocalDpi xmlns:a14="http://schemas.microsoft.com/office/drawing/2010/main" val="0"/>
              </a:ext>
            </a:extLst>
          </a:blip>
          <a:srcRect t="12602" b="17195"/>
          <a:stretch/>
        </p:blipFill>
        <p:spPr bwMode="auto">
          <a:xfrm>
            <a:off x="1524000" y="2498187"/>
            <a:ext cx="9144000" cy="2904172"/>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8" name="Rectangle 2">
            <a:extLst>
              <a:ext uri="{FF2B5EF4-FFF2-40B4-BE49-F238E27FC236}">
                <a16:creationId xmlns="" xmlns:a16="http://schemas.microsoft.com/office/drawing/2014/main" id="{D1EF2E83-C03D-4541-8632-B6E12A00E58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F330DBE4-91F5-4536-9385-D982426ACB29}"/>
              </a:ext>
            </a:extLst>
          </p:cNvPr>
          <p:cNvSpPr/>
          <p:nvPr/>
        </p:nvSpPr>
        <p:spPr>
          <a:xfrm>
            <a:off x="2237406" y="1455642"/>
            <a:ext cx="4366901"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5</a:t>
            </a:r>
            <a:r>
              <a:rPr lang="zh-CN" altLang="en-US" sz="2400" dirty="0">
                <a:solidFill>
                  <a:schemeClr val="bg1"/>
                </a:solidFill>
                <a:latin typeface="微软雅黑" pitchFamily="34" charset="-122"/>
                <a:ea typeface="微软雅黑" pitchFamily="34" charset="-122"/>
              </a:rPr>
              <a:t>、移动信息推送用户心里变化</a:t>
            </a:r>
          </a:p>
        </p:txBody>
      </p:sp>
    </p:spTree>
    <p:extLst>
      <p:ext uri="{BB962C8B-B14F-4D97-AF65-F5344CB8AC3E}">
        <p14:creationId xmlns:p14="http://schemas.microsoft.com/office/powerpoint/2010/main" val="1212243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istrator\桌面\9e1a4ca1gw1eq1rw4sbswj20q10c9jsv_副本.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2554368"/>
            <a:ext cx="9144000" cy="4303633"/>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7" name="Rectangle 2">
            <a:extLst>
              <a:ext uri="{FF2B5EF4-FFF2-40B4-BE49-F238E27FC236}">
                <a16:creationId xmlns="" xmlns:a16="http://schemas.microsoft.com/office/drawing/2014/main" id="{CE28970F-C74E-46A6-B62E-1CB529223CD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715E8C2B-523F-4958-A9FD-722AA9C4D5D4}"/>
              </a:ext>
            </a:extLst>
          </p:cNvPr>
          <p:cNvSpPr/>
          <p:nvPr/>
        </p:nvSpPr>
        <p:spPr>
          <a:xfrm>
            <a:off x="2237406" y="1455642"/>
            <a:ext cx="3135795"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6</a:t>
            </a:r>
            <a:r>
              <a:rPr lang="zh-CN" altLang="en-US" sz="2400" dirty="0">
                <a:solidFill>
                  <a:schemeClr val="bg1"/>
                </a:solidFill>
                <a:latin typeface="微软雅黑" pitchFamily="34" charset="-122"/>
                <a:ea typeface="微软雅黑" pitchFamily="34" charset="-122"/>
              </a:rPr>
              <a:t>、移动信息推送风险</a:t>
            </a:r>
          </a:p>
        </p:txBody>
      </p:sp>
    </p:spTree>
    <p:extLst>
      <p:ext uri="{BB962C8B-B14F-4D97-AF65-F5344CB8AC3E}">
        <p14:creationId xmlns:p14="http://schemas.microsoft.com/office/powerpoint/2010/main" val="80395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2914978-4707-4D63-AA32-01C34DB3E007}"/>
              </a:ext>
            </a:extLst>
          </p:cNvPr>
          <p:cNvSpPr/>
          <p:nvPr/>
        </p:nvSpPr>
        <p:spPr>
          <a:xfrm>
            <a:off x="8429780" y="5322536"/>
            <a:ext cx="2178802"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定位服务应用模式</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ED870CD6-A7BD-4F18-9582-2785D470586C}"/>
              </a:ext>
            </a:extLst>
          </p:cNvPr>
          <p:cNvSpPr/>
          <p:nvPr/>
        </p:nvSpPr>
        <p:spPr>
          <a:xfrm>
            <a:off x="8429781" y="4698759"/>
            <a:ext cx="1768433"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定位服务构成</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4E17EC81-5393-4811-B9C1-9AEB1D664797}"/>
              </a:ext>
            </a:extLst>
          </p:cNvPr>
          <p:cNvSpPr/>
          <p:nvPr/>
        </p:nvSpPr>
        <p:spPr>
          <a:xfrm>
            <a:off x="8429781" y="4136538"/>
            <a:ext cx="1768433"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定位服务特点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4EACA353-21A1-426B-B20F-3EE92EEA7209}"/>
              </a:ext>
            </a:extLst>
          </p:cNvPr>
          <p:cNvSpPr/>
          <p:nvPr/>
        </p:nvSpPr>
        <p:spPr>
          <a:xfrm>
            <a:off x="8429780" y="3574316"/>
            <a:ext cx="1358064"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系统概念</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912C227A-BDCF-4CBF-962C-52FBE9FAB3B5}"/>
              </a:ext>
            </a:extLst>
          </p:cNvPr>
          <p:cNvSpPr/>
          <p:nvPr/>
        </p:nvSpPr>
        <p:spPr>
          <a:xfrm>
            <a:off x="6481831" y="4422207"/>
            <a:ext cx="1358064" cy="338554"/>
          </a:xfrm>
          <a:prstGeom prst="rect">
            <a:avLst/>
          </a:prstGeom>
        </p:spPr>
        <p:txBody>
          <a:bodyPr wrap="none">
            <a:spAutoFit/>
          </a:bodyPr>
          <a:lstStyle/>
          <a:p>
            <a:pPr eaLnBrk="1" hangingPunct="1"/>
            <a:r>
              <a:rPr lang="en-US" altLang="zh-CN" sz="1600" dirty="0">
                <a:solidFill>
                  <a:schemeClr val="bg1"/>
                </a:solidFill>
                <a:latin typeface="微软雅黑" panose="020B0503020204020204" pitchFamily="34" charset="-122"/>
                <a:ea typeface="微软雅黑" panose="020B0503020204020204" pitchFamily="34" charset="-122"/>
              </a:rPr>
              <a:t>LBS</a:t>
            </a:r>
            <a:r>
              <a:rPr lang="zh-CN" altLang="en-US" sz="1600" dirty="0">
                <a:solidFill>
                  <a:schemeClr val="bg1"/>
                </a:solidFill>
                <a:latin typeface="微软雅黑" panose="020B0503020204020204" pitchFamily="34" charset="-122"/>
                <a:ea typeface="微软雅黑" panose="020B0503020204020204" pitchFamily="34" charset="-122"/>
              </a:rPr>
              <a:t>服务认知</a:t>
            </a:r>
          </a:p>
        </p:txBody>
      </p:sp>
      <p:sp>
        <p:nvSpPr>
          <p:cNvPr id="7" name="矩形 6">
            <a:extLst>
              <a:ext uri="{FF2B5EF4-FFF2-40B4-BE49-F238E27FC236}">
                <a16:creationId xmlns:a16="http://schemas.microsoft.com/office/drawing/2014/main" xmlns="" id="{BFAEA40D-8D3C-4F11-8B92-C2ACE3577836}"/>
              </a:ext>
            </a:extLst>
          </p:cNvPr>
          <p:cNvSpPr/>
          <p:nvPr/>
        </p:nvSpPr>
        <p:spPr>
          <a:xfrm>
            <a:off x="8429780" y="1409928"/>
            <a:ext cx="1401346"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GPS</a:t>
            </a:r>
            <a:r>
              <a:rPr lang="zh-CN" altLang="en-US" sz="1600" dirty="0">
                <a:solidFill>
                  <a:schemeClr val="bg1"/>
                </a:solidFill>
                <a:latin typeface="微软雅黑" panose="020B0503020204020204" pitchFamily="34" charset="-122"/>
                <a:ea typeface="微软雅黑" panose="020B0503020204020204" pitchFamily="34" charset="-122"/>
              </a:rPr>
              <a:t>定位概念</a:t>
            </a:r>
          </a:p>
        </p:txBody>
      </p:sp>
      <p:sp>
        <p:nvSpPr>
          <p:cNvPr id="8" name="矩形 7">
            <a:extLst>
              <a:ext uri="{FF2B5EF4-FFF2-40B4-BE49-F238E27FC236}">
                <a16:creationId xmlns:a16="http://schemas.microsoft.com/office/drawing/2014/main" xmlns="" id="{4A03FD9B-EF27-4699-B4F3-BE1FA0F89868}"/>
              </a:ext>
            </a:extLst>
          </p:cNvPr>
          <p:cNvSpPr/>
          <p:nvPr/>
        </p:nvSpPr>
        <p:spPr>
          <a:xfrm>
            <a:off x="8429780" y="1992668"/>
            <a:ext cx="1401346"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GPS</a:t>
            </a:r>
            <a:r>
              <a:rPr lang="zh-CN" altLang="en-US" sz="1600" dirty="0">
                <a:solidFill>
                  <a:schemeClr val="bg1"/>
                </a:solidFill>
                <a:latin typeface="微软雅黑" panose="020B0503020204020204" pitchFamily="34" charset="-122"/>
                <a:ea typeface="微软雅黑" panose="020B0503020204020204" pitchFamily="34" charset="-122"/>
              </a:rPr>
              <a:t>定位组成</a:t>
            </a:r>
          </a:p>
        </p:txBody>
      </p:sp>
      <p:sp>
        <p:nvSpPr>
          <p:cNvPr id="9" name="矩形 8">
            <a:extLst>
              <a:ext uri="{FF2B5EF4-FFF2-40B4-BE49-F238E27FC236}">
                <a16:creationId xmlns:a16="http://schemas.microsoft.com/office/drawing/2014/main" xmlns="" id="{15BA0F2D-1682-4D88-9487-B3D641D962EA}"/>
              </a:ext>
            </a:extLst>
          </p:cNvPr>
          <p:cNvSpPr/>
          <p:nvPr/>
        </p:nvSpPr>
        <p:spPr>
          <a:xfrm>
            <a:off x="8429780" y="2534371"/>
            <a:ext cx="1401346"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GPS</a:t>
            </a:r>
            <a:r>
              <a:rPr lang="zh-CN" altLang="en-US" sz="1600" dirty="0">
                <a:solidFill>
                  <a:schemeClr val="bg1"/>
                </a:solidFill>
                <a:latin typeface="微软雅黑" panose="020B0503020204020204" pitchFamily="34" charset="-122"/>
                <a:ea typeface="微软雅黑" panose="020B0503020204020204" pitchFamily="34" charset="-122"/>
              </a:rPr>
              <a:t>系统特点</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A1EFD081-DFF3-4C06-B89E-7A551DDF1047}"/>
              </a:ext>
            </a:extLst>
          </p:cNvPr>
          <p:cNvSpPr/>
          <p:nvPr/>
        </p:nvSpPr>
        <p:spPr>
          <a:xfrm>
            <a:off x="4084361" y="1425954"/>
            <a:ext cx="1415772" cy="338554"/>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移动定位概念</a:t>
            </a:r>
          </a:p>
        </p:txBody>
      </p:sp>
      <p:sp>
        <p:nvSpPr>
          <p:cNvPr id="11" name="矩形 10">
            <a:extLst>
              <a:ext uri="{FF2B5EF4-FFF2-40B4-BE49-F238E27FC236}">
                <a16:creationId xmlns:a16="http://schemas.microsoft.com/office/drawing/2014/main" xmlns="" id="{4531E949-4796-4A83-A6CA-70F6B14DB59A}"/>
              </a:ext>
            </a:extLst>
          </p:cNvPr>
          <p:cNvSpPr/>
          <p:nvPr/>
        </p:nvSpPr>
        <p:spPr>
          <a:xfrm>
            <a:off x="4084362" y="3204984"/>
            <a:ext cx="1826141" cy="338554"/>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移动定位技术种类</a:t>
            </a:r>
          </a:p>
        </p:txBody>
      </p:sp>
      <p:sp>
        <p:nvSpPr>
          <p:cNvPr id="12" name="矩形 11">
            <a:extLst>
              <a:ext uri="{FF2B5EF4-FFF2-40B4-BE49-F238E27FC236}">
                <a16:creationId xmlns:a16="http://schemas.microsoft.com/office/drawing/2014/main" xmlns="" id="{305F8EA0-7B56-477C-BD71-928A6D4CE5ED}"/>
              </a:ext>
            </a:extLst>
          </p:cNvPr>
          <p:cNvSpPr/>
          <p:nvPr/>
        </p:nvSpPr>
        <p:spPr>
          <a:xfrm>
            <a:off x="6602592" y="1953127"/>
            <a:ext cx="1196161" cy="338554"/>
          </a:xfrm>
          <a:prstGeom prst="rect">
            <a:avLst/>
          </a:prstGeom>
        </p:spPr>
        <p:txBody>
          <a:bodyPr wrap="non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GPS</a:t>
            </a:r>
            <a:r>
              <a:rPr lang="zh-CN" altLang="en-US" sz="1600" dirty="0">
                <a:solidFill>
                  <a:schemeClr val="bg1"/>
                </a:solidFill>
                <a:latin typeface="微软雅黑" panose="020B0503020204020204" pitchFamily="34" charset="-122"/>
                <a:ea typeface="微软雅黑" panose="020B0503020204020204" pitchFamily="34" charset="-122"/>
              </a:rPr>
              <a:t>的认知</a:t>
            </a:r>
            <a:endParaRPr lang="zh-CN" altLang="en-US" sz="1600" dirty="0">
              <a:latin typeface="微软雅黑" panose="020B0503020204020204" pitchFamily="34" charset="-122"/>
              <a:ea typeface="微软雅黑" panose="020B0503020204020204" pitchFamily="34" charset="-122"/>
            </a:endParaRPr>
          </a:p>
        </p:txBody>
      </p:sp>
      <p:sp>
        <p:nvSpPr>
          <p:cNvPr id="13" name="左大括号 12">
            <a:extLst>
              <a:ext uri="{FF2B5EF4-FFF2-40B4-BE49-F238E27FC236}">
                <a16:creationId xmlns:a16="http://schemas.microsoft.com/office/drawing/2014/main" xmlns="" id="{F061FE9B-9191-404A-9289-DD751ECBEBE6}"/>
              </a:ext>
            </a:extLst>
          </p:cNvPr>
          <p:cNvSpPr/>
          <p:nvPr/>
        </p:nvSpPr>
        <p:spPr bwMode="auto">
          <a:xfrm>
            <a:off x="7877866" y="1409927"/>
            <a:ext cx="706129" cy="1493775"/>
          </a:xfrm>
          <a:prstGeom prst="leftBrace">
            <a:avLst/>
          </a:prstGeom>
          <a:noFill/>
          <a:ln w="2540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1600" dirty="0">
              <a:latin typeface="微软雅黑" panose="020B0503020204020204" pitchFamily="34" charset="-122"/>
              <a:ea typeface="微软雅黑" panose="020B0503020204020204" pitchFamily="34" charset="-122"/>
            </a:endParaRPr>
          </a:p>
        </p:txBody>
      </p:sp>
      <p:sp>
        <p:nvSpPr>
          <p:cNvPr id="14" name="左大括号 13">
            <a:extLst>
              <a:ext uri="{FF2B5EF4-FFF2-40B4-BE49-F238E27FC236}">
                <a16:creationId xmlns:a16="http://schemas.microsoft.com/office/drawing/2014/main" xmlns="" id="{D9819471-E1AA-4DD7-97F5-2D98F8239CE5}"/>
              </a:ext>
            </a:extLst>
          </p:cNvPr>
          <p:cNvSpPr/>
          <p:nvPr/>
        </p:nvSpPr>
        <p:spPr bwMode="auto">
          <a:xfrm>
            <a:off x="7905830" y="3574316"/>
            <a:ext cx="706129" cy="2158589"/>
          </a:xfrm>
          <a:prstGeom prst="leftBrace">
            <a:avLst/>
          </a:prstGeom>
          <a:noFill/>
          <a:ln w="2540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1600" dirty="0">
              <a:latin typeface="微软雅黑" panose="020B0503020204020204" pitchFamily="34" charset="-122"/>
              <a:ea typeface="微软雅黑" panose="020B0503020204020204" pitchFamily="34" charset="-122"/>
            </a:endParaRPr>
          </a:p>
        </p:txBody>
      </p:sp>
      <p:sp>
        <p:nvSpPr>
          <p:cNvPr id="15" name="左大括号 14">
            <a:extLst>
              <a:ext uri="{FF2B5EF4-FFF2-40B4-BE49-F238E27FC236}">
                <a16:creationId xmlns:a16="http://schemas.microsoft.com/office/drawing/2014/main" xmlns="" id="{0D5162B5-1517-4679-865A-8E38A3E80663}"/>
              </a:ext>
            </a:extLst>
          </p:cNvPr>
          <p:cNvSpPr/>
          <p:nvPr/>
        </p:nvSpPr>
        <p:spPr bwMode="auto">
          <a:xfrm>
            <a:off x="5972058" y="1923052"/>
            <a:ext cx="706129" cy="2868488"/>
          </a:xfrm>
          <a:prstGeom prst="leftBrace">
            <a:avLst/>
          </a:prstGeom>
          <a:noFill/>
          <a:ln w="2540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1600" dirty="0">
              <a:latin typeface="微软雅黑" panose="020B0503020204020204" pitchFamily="34" charset="-122"/>
              <a:ea typeface="微软雅黑" panose="020B0503020204020204" pitchFamily="34" charset="-122"/>
            </a:endParaRPr>
          </a:p>
        </p:txBody>
      </p:sp>
      <p:sp>
        <p:nvSpPr>
          <p:cNvPr id="16" name="左大括号 15">
            <a:extLst>
              <a:ext uri="{FF2B5EF4-FFF2-40B4-BE49-F238E27FC236}">
                <a16:creationId xmlns:a16="http://schemas.microsoft.com/office/drawing/2014/main" xmlns="" id="{5CB0E7E2-0073-4E82-8392-A8FE756A4BCF}"/>
              </a:ext>
            </a:extLst>
          </p:cNvPr>
          <p:cNvSpPr/>
          <p:nvPr/>
        </p:nvSpPr>
        <p:spPr bwMode="auto">
          <a:xfrm>
            <a:off x="3682429" y="1425954"/>
            <a:ext cx="706129" cy="2185941"/>
          </a:xfrm>
          <a:prstGeom prst="leftBrace">
            <a:avLst>
              <a:gd name="adj1" fmla="val 12349"/>
              <a:gd name="adj2" fmla="val 50000"/>
            </a:avLst>
          </a:prstGeom>
          <a:noFill/>
          <a:ln w="2540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1600" dirty="0">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xmlns="" id="{57AD3798-C36C-4078-B341-4DD8D75FEA13}"/>
              </a:ext>
            </a:extLst>
          </p:cNvPr>
          <p:cNvSpPr/>
          <p:nvPr/>
        </p:nvSpPr>
        <p:spPr>
          <a:xfrm>
            <a:off x="1594142" y="2177334"/>
            <a:ext cx="2095445" cy="579646"/>
          </a:xfrm>
          <a:prstGeom prst="rect">
            <a:avLst/>
          </a:prstGeom>
        </p:spPr>
        <p:txBody>
          <a:bodyPr wrap="none">
            <a:spAutoFit/>
          </a:bodyPr>
          <a:lstStyle/>
          <a:p>
            <a:pPr>
              <a:lnSpc>
                <a:spcPts val="3839"/>
              </a:lnSpc>
              <a:defRPr/>
            </a:pPr>
            <a:r>
              <a:rPr lang="zh-CN" altLang="en-US" sz="1867" dirty="0">
                <a:solidFill>
                  <a:schemeClr val="bg1"/>
                </a:solidFill>
                <a:latin typeface="微软雅黑" panose="020B0503020204020204" pitchFamily="34" charset="-122"/>
                <a:ea typeface="微软雅黑" panose="020B0503020204020204" pitchFamily="34" charset="-122"/>
              </a:rPr>
              <a:t>移动定位技术认知</a:t>
            </a:r>
            <a:endParaRPr lang="zh-CN" altLang="zh-CN" sz="1867"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4556991"/>
      </p:ext>
    </p:extLst>
  </p:cSld>
  <p:clrMapOvr>
    <a:masterClrMapping/>
  </p:clrMapOvr>
  <mc:AlternateContent xmlns:mc="http://schemas.openxmlformats.org/markup-compatibility/2006">
    <mc:Choice xmlns:p14="http://schemas.microsoft.com/office/powerpoint/2010/main" Requires="p14">
      <p:transition p14:dur="0" advTm="3334"/>
    </mc:Choice>
    <mc:Fallback>
      <p:transition advTm="333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88336" y="2246372"/>
            <a:ext cx="2387192" cy="400110"/>
          </a:xfrm>
          <a:prstGeom prst="rect">
            <a:avLst/>
          </a:prstGeom>
        </p:spPr>
        <p:txBody>
          <a:bodyPr wrap="none">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zh-CN" sz="2000" dirty="0">
                <a:solidFill>
                  <a:schemeClr val="bg1"/>
                </a:solidFill>
                <a:latin typeface="微软雅黑" panose="020B0503020204020204" pitchFamily="34" charset="-122"/>
                <a:ea typeface="微软雅黑" panose="020B0503020204020204" pitchFamily="34" charset="-122"/>
              </a:rPr>
              <a:t>）订阅信息推送</a:t>
            </a:r>
          </a:p>
        </p:txBody>
      </p:sp>
      <p:sp>
        <p:nvSpPr>
          <p:cNvPr id="8" name="MH_SubTitle_1"/>
          <p:cNvSpPr txBox="1">
            <a:spLocks noChangeArrowheads="1"/>
          </p:cNvSpPr>
          <p:nvPr>
            <p:custDataLst>
              <p:tags r:id="rId1"/>
            </p:custDataLst>
          </p:nvPr>
        </p:nvSpPr>
        <p:spPr bwMode="auto">
          <a:xfrm>
            <a:off x="3744663" y="3037775"/>
            <a:ext cx="6327915"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不定期出现且推送内容变化的信息，例如新闻类</a:t>
            </a:r>
            <a:r>
              <a:rPr lang="en-US" altLang="zh-CN" sz="1600" dirty="0">
                <a:solidFill>
                  <a:schemeClr val="bg1"/>
                </a:solidFill>
                <a:latin typeface="微软雅黑" panose="020B0503020204020204" pitchFamily="34" charset="-122"/>
                <a:ea typeface="微软雅黑" panose="020B0503020204020204" pitchFamily="34" charset="-122"/>
              </a:rPr>
              <a:t>APP</a:t>
            </a:r>
            <a:r>
              <a:rPr lang="zh-CN" altLang="en-US" sz="1600" dirty="0">
                <a:solidFill>
                  <a:schemeClr val="bg1"/>
                </a:solidFill>
                <a:latin typeface="微软雅黑" panose="020B0503020204020204" pitchFamily="34" charset="-122"/>
                <a:ea typeface="微软雅黑" panose="020B0503020204020204" pitchFamily="34" charset="-122"/>
              </a:rPr>
              <a:t>不定时的新闻推送、优酷</a:t>
            </a:r>
            <a:r>
              <a:rPr lang="en-US" altLang="zh-CN" sz="1600" dirty="0">
                <a:solidFill>
                  <a:schemeClr val="bg1"/>
                </a:solidFill>
                <a:latin typeface="微软雅黑" panose="020B0503020204020204" pitchFamily="34" charset="-122"/>
                <a:ea typeface="微软雅黑" panose="020B0503020204020204" pitchFamily="34" charset="-122"/>
              </a:rPr>
              <a:t>APP</a:t>
            </a:r>
            <a:r>
              <a:rPr lang="zh-CN" altLang="en-US" sz="1600" dirty="0">
                <a:solidFill>
                  <a:schemeClr val="bg1"/>
                </a:solidFill>
                <a:latin typeface="微软雅黑" panose="020B0503020204020204" pitchFamily="34" charset="-122"/>
                <a:ea typeface="微软雅黑" panose="020B0503020204020204" pitchFamily="34" charset="-122"/>
              </a:rPr>
              <a:t>不定时的视频推送、订阅号不定时的消息推送等。</a:t>
            </a:r>
          </a:p>
        </p:txBody>
      </p:sp>
      <p:grpSp>
        <p:nvGrpSpPr>
          <p:cNvPr id="22" name="组合 21"/>
          <p:cNvGrpSpPr/>
          <p:nvPr/>
        </p:nvGrpSpPr>
        <p:grpSpPr>
          <a:xfrm>
            <a:off x="2440143" y="2816610"/>
            <a:ext cx="1049339" cy="857753"/>
            <a:chOff x="1120819" y="2156104"/>
            <a:chExt cx="1049338" cy="857753"/>
          </a:xfrm>
        </p:grpSpPr>
        <p:cxnSp>
          <p:nvCxnSpPr>
            <p:cNvPr id="6" name="MH_Other_1"/>
            <p:cNvCxnSpPr/>
            <p:nvPr>
              <p:custDataLst>
                <p:tags r:id="rId10"/>
              </p:custDataLst>
            </p:nvPr>
          </p:nvCxnSpPr>
          <p:spPr>
            <a:xfrm flipH="1">
              <a:off x="1654220" y="2504270"/>
              <a:ext cx="515937" cy="509587"/>
            </a:xfrm>
            <a:prstGeom prst="line">
              <a:avLst/>
            </a:prstGeom>
            <a:ln w="38100">
              <a:solidFill>
                <a:srgbClr val="00A8E7"/>
              </a:solidFill>
            </a:ln>
          </p:spPr>
          <p:style>
            <a:lnRef idx="1">
              <a:schemeClr val="accent1"/>
            </a:lnRef>
            <a:fillRef idx="0">
              <a:schemeClr val="accent1"/>
            </a:fillRef>
            <a:effectRef idx="0">
              <a:schemeClr val="accent1"/>
            </a:effectRef>
            <a:fontRef idx="minor">
              <a:schemeClr val="tx1"/>
            </a:fontRef>
          </p:style>
        </p:cxnSp>
        <p:sp>
          <p:nvSpPr>
            <p:cNvPr id="7" name="MH_Other_2"/>
            <p:cNvSpPr/>
            <p:nvPr>
              <p:custDataLst>
                <p:tags r:id="rId11"/>
              </p:custDataLst>
            </p:nvPr>
          </p:nvSpPr>
          <p:spPr>
            <a:xfrm>
              <a:off x="1206761" y="2659373"/>
              <a:ext cx="591705" cy="267645"/>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MH_Other_3"/>
            <p:cNvSpPr txBox="1">
              <a:spLocks noChangeArrowheads="1"/>
            </p:cNvSpPr>
            <p:nvPr>
              <p:custDataLst>
                <p:tags r:id="rId12"/>
              </p:custDataLst>
            </p:nvPr>
          </p:nvSpPr>
          <p:spPr bwMode="auto">
            <a:xfrm>
              <a:off x="1120819" y="2156104"/>
              <a:ext cx="758825" cy="47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da-DK" altLang="zh-CN" sz="2400" b="1" dirty="0">
                  <a:solidFill>
                    <a:srgbClr val="00A8E7"/>
                  </a:solidFill>
                  <a:latin typeface="微软雅黑" panose="020B0503020204020204" pitchFamily="34" charset="-122"/>
                  <a:ea typeface="微软雅黑" panose="020B0503020204020204" pitchFamily="34" charset="-122"/>
                </a:rPr>
                <a:t>A</a:t>
              </a:r>
              <a:endParaRPr lang="zh-CN" altLang="en-US" sz="2400" b="1" dirty="0">
                <a:solidFill>
                  <a:srgbClr val="00A8E7"/>
                </a:solidFill>
                <a:latin typeface="微软雅黑" panose="020B0503020204020204" pitchFamily="34" charset="-122"/>
                <a:ea typeface="微软雅黑" panose="020B0503020204020204" pitchFamily="34" charset="-122"/>
              </a:endParaRPr>
            </a:p>
          </p:txBody>
        </p:sp>
      </p:grpSp>
      <p:sp>
        <p:nvSpPr>
          <p:cNvPr id="12" name="MH_SubTitle_2"/>
          <p:cNvSpPr txBox="1">
            <a:spLocks noChangeArrowheads="1"/>
          </p:cNvSpPr>
          <p:nvPr>
            <p:custDataLst>
              <p:tags r:id="rId2"/>
            </p:custDataLst>
          </p:nvPr>
        </p:nvSpPr>
        <p:spPr bwMode="auto">
          <a:xfrm>
            <a:off x="3744663" y="4046903"/>
            <a:ext cx="6554741"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867" dirty="0">
                <a:solidFill>
                  <a:schemeClr val="bg1"/>
                </a:solidFill>
                <a:latin typeface="微软雅黑" panose="020B0503020204020204" pitchFamily="34" charset="-122"/>
                <a:ea typeface="微软雅黑" panose="020B0503020204020204" pitchFamily="34" charset="-122"/>
              </a:rPr>
              <a:t>不定期出现但内容不变的信息，例如</a:t>
            </a:r>
            <a:r>
              <a:rPr lang="en-US" altLang="zh-CN" sz="1867" dirty="0">
                <a:solidFill>
                  <a:schemeClr val="bg1"/>
                </a:solidFill>
                <a:latin typeface="微软雅黑" panose="020B0503020204020204" pitchFamily="34" charset="-122"/>
                <a:ea typeface="微软雅黑" panose="020B0503020204020204" pitchFamily="34" charset="-122"/>
              </a:rPr>
              <a:t>QQ</a:t>
            </a:r>
            <a:r>
              <a:rPr lang="zh-CN" altLang="en-US" sz="1867" dirty="0">
                <a:solidFill>
                  <a:schemeClr val="bg1"/>
                </a:solidFill>
                <a:latin typeface="微软雅黑" panose="020B0503020204020204" pitchFamily="34" charset="-122"/>
                <a:ea typeface="微软雅黑" panose="020B0503020204020204" pitchFamily="34" charset="-122"/>
              </a:rPr>
              <a:t>好友上线通知。</a:t>
            </a:r>
          </a:p>
        </p:txBody>
      </p:sp>
      <p:grpSp>
        <p:nvGrpSpPr>
          <p:cNvPr id="24" name="组合 23"/>
          <p:cNvGrpSpPr/>
          <p:nvPr/>
        </p:nvGrpSpPr>
        <p:grpSpPr>
          <a:xfrm>
            <a:off x="2440143" y="3810257"/>
            <a:ext cx="1049339" cy="906572"/>
            <a:chOff x="1210239" y="3216166"/>
            <a:chExt cx="1049338" cy="906572"/>
          </a:xfrm>
        </p:grpSpPr>
        <p:grpSp>
          <p:nvGrpSpPr>
            <p:cNvPr id="23" name="组合 22"/>
            <p:cNvGrpSpPr/>
            <p:nvPr/>
          </p:nvGrpSpPr>
          <p:grpSpPr>
            <a:xfrm>
              <a:off x="1296181" y="3614738"/>
              <a:ext cx="963396" cy="508000"/>
              <a:chOff x="1296181" y="3614738"/>
              <a:chExt cx="963396" cy="508000"/>
            </a:xfrm>
          </p:grpSpPr>
          <p:cxnSp>
            <p:nvCxnSpPr>
              <p:cNvPr id="10" name="MH_Other_4"/>
              <p:cNvCxnSpPr/>
              <p:nvPr>
                <p:custDataLst>
                  <p:tags r:id="rId8"/>
                </p:custDataLst>
              </p:nvPr>
            </p:nvCxnSpPr>
            <p:spPr>
              <a:xfrm flipH="1">
                <a:off x="1743640" y="3614738"/>
                <a:ext cx="515937" cy="508000"/>
              </a:xfrm>
              <a:prstGeom prst="line">
                <a:avLst/>
              </a:prstGeom>
              <a:ln w="38100">
                <a:solidFill>
                  <a:srgbClr val="58B933"/>
                </a:solidFill>
              </a:ln>
            </p:spPr>
            <p:style>
              <a:lnRef idx="1">
                <a:schemeClr val="accent1"/>
              </a:lnRef>
              <a:fillRef idx="0">
                <a:schemeClr val="accent1"/>
              </a:fillRef>
              <a:effectRef idx="0">
                <a:schemeClr val="accent1"/>
              </a:effectRef>
              <a:fontRef idx="minor">
                <a:schemeClr val="tx1"/>
              </a:fontRef>
            </p:style>
          </p:cxnSp>
          <p:sp>
            <p:nvSpPr>
              <p:cNvPr id="11" name="MH_Other_5"/>
              <p:cNvSpPr/>
              <p:nvPr>
                <p:custDataLst>
                  <p:tags r:id="rId9"/>
                </p:custDataLst>
              </p:nvPr>
            </p:nvSpPr>
            <p:spPr>
              <a:xfrm>
                <a:off x="1296181" y="3769841"/>
                <a:ext cx="591705" cy="267645"/>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58B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13" name="MH_Other_6"/>
            <p:cNvSpPr txBox="1">
              <a:spLocks noChangeArrowheads="1"/>
            </p:cNvSpPr>
            <p:nvPr>
              <p:custDataLst>
                <p:tags r:id="rId7"/>
              </p:custDataLst>
            </p:nvPr>
          </p:nvSpPr>
          <p:spPr bwMode="auto">
            <a:xfrm>
              <a:off x="1210239" y="3216166"/>
              <a:ext cx="758825" cy="52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400" b="1">
                  <a:solidFill>
                    <a:srgbClr val="58B933"/>
                  </a:solidFill>
                  <a:latin typeface="微软雅黑" panose="020B0503020204020204" pitchFamily="34" charset="-122"/>
                  <a:ea typeface="微软雅黑" panose="020B0503020204020204" pitchFamily="34" charset="-122"/>
                </a:rPr>
                <a:t>B</a:t>
              </a:r>
              <a:endParaRPr lang="zh-CN" altLang="en-US" sz="2400" b="1">
                <a:solidFill>
                  <a:srgbClr val="58B933"/>
                </a:solidFill>
                <a:latin typeface="微软雅黑" panose="020B0503020204020204" pitchFamily="34" charset="-122"/>
                <a:ea typeface="微软雅黑" panose="020B0503020204020204" pitchFamily="34" charset="-122"/>
              </a:endParaRPr>
            </a:p>
          </p:txBody>
        </p:sp>
      </p:grpSp>
      <p:sp>
        <p:nvSpPr>
          <p:cNvPr id="16" name="MH_SubTitle_3"/>
          <p:cNvSpPr txBox="1">
            <a:spLocks noChangeArrowheads="1"/>
          </p:cNvSpPr>
          <p:nvPr>
            <p:custDataLst>
              <p:tags r:id="rId3"/>
            </p:custDataLst>
          </p:nvPr>
        </p:nvSpPr>
        <p:spPr bwMode="auto">
          <a:xfrm>
            <a:off x="3744663" y="5080046"/>
            <a:ext cx="655474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1867" dirty="0">
                <a:solidFill>
                  <a:schemeClr val="bg1"/>
                </a:solidFill>
                <a:latin typeface="微软雅黑" panose="020B0503020204020204" pitchFamily="34" charset="-122"/>
                <a:ea typeface="微软雅黑" panose="020B0503020204020204" pitchFamily="34" charset="-122"/>
              </a:rPr>
              <a:t>通知信息，例如快递是否发货、信用卡账单。</a:t>
            </a:r>
          </a:p>
        </p:txBody>
      </p:sp>
      <p:grpSp>
        <p:nvGrpSpPr>
          <p:cNvPr id="26" name="组合 25"/>
          <p:cNvGrpSpPr/>
          <p:nvPr/>
        </p:nvGrpSpPr>
        <p:grpSpPr>
          <a:xfrm>
            <a:off x="2452845" y="4793503"/>
            <a:ext cx="1023937" cy="931863"/>
            <a:chOff x="1210239" y="4686300"/>
            <a:chExt cx="1023937" cy="931863"/>
          </a:xfrm>
        </p:grpSpPr>
        <p:cxnSp>
          <p:nvCxnSpPr>
            <p:cNvPr id="14" name="MH_Other_7"/>
            <p:cNvCxnSpPr/>
            <p:nvPr>
              <p:custDataLst>
                <p:tags r:id="rId4"/>
              </p:custDataLst>
            </p:nvPr>
          </p:nvCxnSpPr>
          <p:spPr>
            <a:xfrm flipH="1">
              <a:off x="1743640" y="5157788"/>
              <a:ext cx="490536" cy="460375"/>
            </a:xfrm>
            <a:prstGeom prst="line">
              <a:avLst/>
            </a:prstGeom>
            <a:ln w="38100">
              <a:solidFill>
                <a:srgbClr val="F87C07"/>
              </a:solidFill>
            </a:ln>
          </p:spPr>
          <p:style>
            <a:lnRef idx="1">
              <a:schemeClr val="accent1"/>
            </a:lnRef>
            <a:fillRef idx="0">
              <a:schemeClr val="accent1"/>
            </a:fillRef>
            <a:effectRef idx="0">
              <a:schemeClr val="accent1"/>
            </a:effectRef>
            <a:fontRef idx="minor">
              <a:schemeClr val="tx1"/>
            </a:fontRef>
          </p:style>
        </p:cxnSp>
        <p:sp>
          <p:nvSpPr>
            <p:cNvPr id="15" name="MH_Other_8"/>
            <p:cNvSpPr/>
            <p:nvPr>
              <p:custDataLst>
                <p:tags r:id="rId5"/>
              </p:custDataLst>
            </p:nvPr>
          </p:nvSpPr>
          <p:spPr>
            <a:xfrm>
              <a:off x="1296181" y="5265266"/>
              <a:ext cx="591705" cy="267645"/>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87C0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MH_Other_9"/>
            <p:cNvSpPr txBox="1">
              <a:spLocks noChangeArrowheads="1"/>
            </p:cNvSpPr>
            <p:nvPr>
              <p:custDataLst>
                <p:tags r:id="rId6"/>
              </p:custDataLst>
            </p:nvPr>
          </p:nvSpPr>
          <p:spPr bwMode="auto">
            <a:xfrm>
              <a:off x="1210239" y="4686300"/>
              <a:ext cx="758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400" b="1" dirty="0">
                  <a:solidFill>
                    <a:srgbClr val="F87C07"/>
                  </a:solidFill>
                  <a:latin typeface="微软雅黑" panose="020B0503020204020204" pitchFamily="34" charset="-122"/>
                  <a:ea typeface="微软雅黑" panose="020B0503020204020204" pitchFamily="34" charset="-122"/>
                </a:rPr>
                <a:t>C</a:t>
              </a:r>
              <a:endParaRPr lang="zh-CN" altLang="en-US" sz="2400" b="1" dirty="0">
                <a:solidFill>
                  <a:srgbClr val="F87C07"/>
                </a:solidFill>
                <a:latin typeface="微软雅黑" panose="020B0503020204020204" pitchFamily="34" charset="-122"/>
                <a:ea typeface="微软雅黑" panose="020B0503020204020204" pitchFamily="34" charset="-122"/>
              </a:endParaRPr>
            </a:p>
          </p:txBody>
        </p:sp>
      </p:grpSp>
      <p:sp>
        <p:nvSpPr>
          <p:cNvPr id="27" name="Rectangle 2">
            <a:extLst>
              <a:ext uri="{FF2B5EF4-FFF2-40B4-BE49-F238E27FC236}">
                <a16:creationId xmlns="" xmlns:a16="http://schemas.microsoft.com/office/drawing/2014/main" id="{C4A4CACD-B14D-4249-AC8D-9BD1874F9CA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 xmlns:a16="http://schemas.microsoft.com/office/drawing/2014/main" id="{99C361E4-BB4C-4534-8E55-1597269C793E}"/>
              </a:ext>
            </a:extLst>
          </p:cNvPr>
          <p:cNvSpPr/>
          <p:nvPr/>
        </p:nvSpPr>
        <p:spPr>
          <a:xfrm>
            <a:off x="2237406" y="1455642"/>
            <a:ext cx="4366901"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、移动信息推送技术应用形式</a:t>
            </a:r>
          </a:p>
        </p:txBody>
      </p:sp>
    </p:spTree>
    <p:extLst>
      <p:ext uri="{BB962C8B-B14F-4D97-AF65-F5344CB8AC3E}">
        <p14:creationId xmlns:p14="http://schemas.microsoft.com/office/powerpoint/2010/main" val="66927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2237407" y="2970338"/>
            <a:ext cx="4003659" cy="992997"/>
          </a:xfrm>
          <a:prstGeom prst="rect">
            <a:avLst/>
          </a:prstGeom>
          <a:noFill/>
          <a:ln w="190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30000"/>
              </a:lnSpc>
            </a:pPr>
            <a:r>
              <a:rPr lang="zh-CN" altLang="zh-CN" sz="1600" dirty="0">
                <a:solidFill>
                  <a:schemeClr val="bg1"/>
                </a:solidFill>
                <a:latin typeface="微软雅黑" pitchFamily="34" charset="-122"/>
                <a:ea typeface="微软雅黑" pitchFamily="34" charset="-122"/>
              </a:rPr>
              <a:t>群发指用户并没有主动进行订阅，而是</a:t>
            </a:r>
            <a:r>
              <a:rPr lang="zh-CN" altLang="en-US" sz="1600" dirty="0">
                <a:solidFill>
                  <a:schemeClr val="bg1"/>
                </a:solidFill>
                <a:latin typeface="微软雅黑" pitchFamily="34" charset="-122"/>
                <a:ea typeface="微软雅黑" pitchFamily="34" charset="-122"/>
              </a:rPr>
              <a:t>被第三方</a:t>
            </a:r>
            <a:r>
              <a:rPr lang="zh-CN" altLang="zh-CN" sz="1600" dirty="0">
                <a:solidFill>
                  <a:schemeClr val="bg1"/>
                </a:solidFill>
                <a:latin typeface="微软雅黑" pitchFamily="34" charset="-122"/>
                <a:ea typeface="微软雅黑" pitchFamily="34" charset="-122"/>
              </a:rPr>
              <a:t>发起的内容</a:t>
            </a:r>
            <a:endParaRPr lang="zh-CN" altLang="en-US" sz="1600" dirty="0">
              <a:solidFill>
                <a:schemeClr val="bg1"/>
              </a:solidFill>
              <a:latin typeface="微软雅黑" pitchFamily="34" charset="-122"/>
              <a:ea typeface="微软雅黑" pitchFamily="34" charset="-122"/>
            </a:endParaRPr>
          </a:p>
        </p:txBody>
      </p:sp>
      <p:sp>
        <p:nvSpPr>
          <p:cNvPr id="5" name="矩形 4"/>
          <p:cNvSpPr/>
          <p:nvPr/>
        </p:nvSpPr>
        <p:spPr>
          <a:xfrm>
            <a:off x="2237406" y="3963335"/>
            <a:ext cx="4003660" cy="1492716"/>
          </a:xfrm>
          <a:prstGeom prst="rect">
            <a:avLst/>
          </a:prstGeom>
          <a:ln w="19050">
            <a:solidFill>
              <a:schemeClr val="accent1"/>
            </a:solidFill>
          </a:ln>
        </p:spPr>
        <p:txBody>
          <a:bodyPr wrap="square">
            <a:spAutoFit/>
          </a:bodyPr>
          <a:lstStyle/>
          <a:p>
            <a:pPr>
              <a:lnSpc>
                <a:spcPct val="130000"/>
              </a:lnSpc>
            </a:pPr>
            <a:r>
              <a:rPr lang="zh-CN" altLang="zh-CN" sz="1400" dirty="0">
                <a:solidFill>
                  <a:schemeClr val="bg1"/>
                </a:solidFill>
                <a:latin typeface="微软雅黑" pitchFamily="34" charset="-122"/>
                <a:ea typeface="微软雅黑" pitchFamily="34" charset="-122"/>
              </a:rPr>
              <a:t>信息发送者可以根据条件发送具有针对性的广告或是通知，其可根据用户的年龄、收入状况、性别等特征把用户区分为几种特定的用户群，或者根据某种爱好把某些用户归为特定群体成员，例如：主动向大学毕业生发送招聘信息。</a:t>
            </a:r>
          </a:p>
        </p:txBody>
      </p:sp>
      <p:pic>
        <p:nvPicPr>
          <p:cNvPr id="3074" name="Picture 2" descr="http://photocdn.sohu.com/20160120/mp55554287_1453276720189_1_t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867" y="2975547"/>
            <a:ext cx="4044688" cy="2426812"/>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10" name="Rectangle 2">
            <a:extLst>
              <a:ext uri="{FF2B5EF4-FFF2-40B4-BE49-F238E27FC236}">
                <a16:creationId xmlns="" xmlns:a16="http://schemas.microsoft.com/office/drawing/2014/main" id="{0514F624-F3B7-45E6-A8A3-003B982E1BD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D1CD87E1-21B6-4E3B-8912-859CAECC8896}"/>
              </a:ext>
            </a:extLst>
          </p:cNvPr>
          <p:cNvSpPr/>
          <p:nvPr/>
        </p:nvSpPr>
        <p:spPr>
          <a:xfrm>
            <a:off x="2088336" y="2246372"/>
            <a:ext cx="2387192"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a:t>
            </a:r>
            <a:r>
              <a:rPr lang="en-US" altLang="zh-CN" sz="2000" dirty="0">
                <a:solidFill>
                  <a:schemeClr val="bg1"/>
                </a:solidFill>
                <a:latin typeface="微软雅黑" pitchFamily="34" charset="-122"/>
                <a:ea typeface="微软雅黑" pitchFamily="34" charset="-122"/>
              </a:rPr>
              <a:t>2</a:t>
            </a:r>
            <a:r>
              <a:rPr lang="zh-CN" altLang="en-US" sz="2000" dirty="0">
                <a:solidFill>
                  <a:schemeClr val="bg1"/>
                </a:solidFill>
                <a:latin typeface="微软雅黑" pitchFamily="34" charset="-122"/>
                <a:ea typeface="微软雅黑" pitchFamily="34" charset="-122"/>
              </a:rPr>
              <a:t>）群发信息推送</a:t>
            </a:r>
            <a:endParaRPr lang="zh-CN" altLang="zh-CN" sz="2000" dirty="0">
              <a:solidFill>
                <a:schemeClr val="bg1"/>
              </a:solidFill>
              <a:latin typeface="微软雅黑" pitchFamily="34" charset="-122"/>
              <a:ea typeface="微软雅黑" pitchFamily="34" charset="-122"/>
            </a:endParaRPr>
          </a:p>
        </p:txBody>
      </p:sp>
      <p:sp>
        <p:nvSpPr>
          <p:cNvPr id="13" name="矩形 12">
            <a:extLst>
              <a:ext uri="{FF2B5EF4-FFF2-40B4-BE49-F238E27FC236}">
                <a16:creationId xmlns="" xmlns:a16="http://schemas.microsoft.com/office/drawing/2014/main" id="{6D45CF4E-FEDB-4325-8A9B-C9A29DEF517C}"/>
              </a:ext>
            </a:extLst>
          </p:cNvPr>
          <p:cNvSpPr/>
          <p:nvPr/>
        </p:nvSpPr>
        <p:spPr>
          <a:xfrm>
            <a:off x="2237406" y="1455642"/>
            <a:ext cx="4366901"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7</a:t>
            </a:r>
            <a:r>
              <a:rPr lang="zh-CN" altLang="en-US" sz="2400" dirty="0">
                <a:solidFill>
                  <a:schemeClr val="bg1"/>
                </a:solidFill>
                <a:latin typeface="微软雅黑" pitchFamily="34" charset="-122"/>
                <a:ea typeface="微软雅黑" pitchFamily="34" charset="-122"/>
              </a:rPr>
              <a:t>、移动信息推送技术应用形式</a:t>
            </a:r>
          </a:p>
        </p:txBody>
      </p:sp>
    </p:spTree>
    <p:extLst>
      <p:ext uri="{BB962C8B-B14F-4D97-AF65-F5344CB8AC3E}">
        <p14:creationId xmlns:p14="http://schemas.microsoft.com/office/powerpoint/2010/main" val="2328483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ZhangLT\Desktop\3333.png"/>
          <p:cNvPicPr/>
          <p:nvPr/>
        </p:nvPicPr>
        <p:blipFill>
          <a:blip r:embed="rId2">
            <a:extLst>
              <a:ext uri="{28A0092B-C50C-407E-A947-70E740481C1C}">
                <a14:useLocalDpi xmlns:a14="http://schemas.microsoft.com/office/drawing/2010/main" val="0"/>
              </a:ext>
            </a:extLst>
          </a:blip>
          <a:srcRect/>
          <a:stretch>
            <a:fillRect/>
          </a:stretch>
        </p:blipFill>
        <p:spPr bwMode="auto">
          <a:xfrm>
            <a:off x="7684665" y="1441291"/>
            <a:ext cx="2434443" cy="4330383"/>
          </a:xfrm>
          <a:prstGeom prst="rect">
            <a:avLst/>
          </a:prstGeom>
          <a:noFill/>
          <a:ln>
            <a:noFill/>
          </a:ln>
        </p:spPr>
      </p:pic>
      <p:sp>
        <p:nvSpPr>
          <p:cNvPr id="6" name="矩形 5"/>
          <p:cNvSpPr/>
          <p:nvPr/>
        </p:nvSpPr>
        <p:spPr>
          <a:xfrm>
            <a:off x="2237406" y="2851918"/>
            <a:ext cx="4985645" cy="2678426"/>
          </a:xfrm>
          <a:prstGeom prst="rect">
            <a:avLst/>
          </a:prstGeom>
        </p:spPr>
        <p:txBody>
          <a:bodyPr wrap="square">
            <a:spAutoFit/>
          </a:bodyPr>
          <a:lstStyle/>
          <a:p>
            <a:pPr indent="457189">
              <a:lnSpc>
                <a:spcPct val="150000"/>
              </a:lnSpc>
            </a:pPr>
            <a:r>
              <a:rPr lang="en-US" altLang="zh-CN" sz="1867" dirty="0">
                <a:solidFill>
                  <a:schemeClr val="bg1"/>
                </a:solidFill>
                <a:latin typeface="微软雅黑" pitchFamily="34" charset="-122"/>
                <a:ea typeface="微软雅黑" pitchFamily="34" charset="-122"/>
              </a:rPr>
              <a:t>P2P</a:t>
            </a:r>
            <a:r>
              <a:rPr lang="zh-CN" altLang="zh-CN" sz="1867" dirty="0">
                <a:solidFill>
                  <a:schemeClr val="bg1"/>
                </a:solidFill>
                <a:latin typeface="微软雅黑" pitchFamily="34" charset="-122"/>
                <a:ea typeface="微软雅黑" pitchFamily="34" charset="-122"/>
              </a:rPr>
              <a:t>信息推送主要指某一个用户将内容发给其他用户，发送的内容可能是自己制作的，也可能是转发他人的。</a:t>
            </a:r>
            <a:endParaRPr lang="en-US" altLang="zh-CN" sz="1867" dirty="0">
              <a:solidFill>
                <a:schemeClr val="bg1"/>
              </a:solidFill>
              <a:latin typeface="微软雅黑" pitchFamily="34" charset="-122"/>
              <a:ea typeface="微软雅黑" pitchFamily="34" charset="-122"/>
            </a:endParaRPr>
          </a:p>
          <a:p>
            <a:pPr indent="457189">
              <a:lnSpc>
                <a:spcPct val="150000"/>
              </a:lnSpc>
            </a:pPr>
            <a:r>
              <a:rPr lang="zh-CN" altLang="zh-CN" sz="1867" dirty="0">
                <a:solidFill>
                  <a:schemeClr val="bg1"/>
                </a:solidFill>
                <a:latin typeface="微软雅黑" pitchFamily="34" charset="-122"/>
                <a:ea typeface="微软雅黑" pitchFamily="34" charset="-122"/>
              </a:rPr>
              <a:t>最常见的就是用户将不错的图片或是链接通过</a:t>
            </a:r>
            <a:r>
              <a:rPr lang="en-US" altLang="zh-CN" sz="1867" dirty="0">
                <a:solidFill>
                  <a:schemeClr val="bg1"/>
                </a:solidFill>
                <a:latin typeface="微软雅黑" pitchFamily="34" charset="-122"/>
                <a:ea typeface="微软雅黑" pitchFamily="34" charset="-122"/>
              </a:rPr>
              <a:t>QQ</a:t>
            </a:r>
            <a:r>
              <a:rPr lang="zh-CN" altLang="zh-CN" sz="1867" dirty="0">
                <a:solidFill>
                  <a:schemeClr val="bg1"/>
                </a:solidFill>
                <a:latin typeface="微软雅黑" pitchFamily="34" charset="-122"/>
                <a:ea typeface="微软雅黑" pitchFamily="34" charset="-122"/>
              </a:rPr>
              <a:t>、微信、微博发送或是</a:t>
            </a:r>
            <a:r>
              <a:rPr lang="en-US" altLang="zh-CN" sz="1867" dirty="0">
                <a:solidFill>
                  <a:schemeClr val="bg1"/>
                </a:solidFill>
                <a:latin typeface="微软雅黑" pitchFamily="34" charset="-122"/>
                <a:ea typeface="微软雅黑" pitchFamily="34" charset="-122"/>
              </a:rPr>
              <a:t>@</a:t>
            </a:r>
            <a:r>
              <a:rPr lang="zh-CN" altLang="zh-CN" sz="1867" dirty="0">
                <a:solidFill>
                  <a:schemeClr val="bg1"/>
                </a:solidFill>
                <a:latin typeface="微软雅黑" pitchFamily="34" charset="-122"/>
                <a:ea typeface="微软雅黑" pitchFamily="34" charset="-122"/>
              </a:rPr>
              <a:t>给自己的好友。</a:t>
            </a:r>
          </a:p>
        </p:txBody>
      </p:sp>
      <p:sp>
        <p:nvSpPr>
          <p:cNvPr id="8" name="矩形 7">
            <a:extLst>
              <a:ext uri="{FF2B5EF4-FFF2-40B4-BE49-F238E27FC236}">
                <a16:creationId xmlns="" xmlns:a16="http://schemas.microsoft.com/office/drawing/2014/main" id="{75369567-CB6D-4A9B-918E-C135AD4EC23F}"/>
              </a:ext>
            </a:extLst>
          </p:cNvPr>
          <p:cNvSpPr/>
          <p:nvPr/>
        </p:nvSpPr>
        <p:spPr>
          <a:xfrm>
            <a:off x="2237406" y="1455642"/>
            <a:ext cx="4366901"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7</a:t>
            </a:r>
            <a:r>
              <a:rPr lang="zh-CN" altLang="en-US" sz="2400" dirty="0">
                <a:solidFill>
                  <a:schemeClr val="bg1"/>
                </a:solidFill>
                <a:latin typeface="微软雅黑" pitchFamily="34" charset="-122"/>
                <a:ea typeface="微软雅黑" pitchFamily="34" charset="-122"/>
              </a:rPr>
              <a:t>、移动信息推送技术应用形式</a:t>
            </a:r>
          </a:p>
        </p:txBody>
      </p:sp>
      <p:sp>
        <p:nvSpPr>
          <p:cNvPr id="9" name="矩形 8">
            <a:extLst>
              <a:ext uri="{FF2B5EF4-FFF2-40B4-BE49-F238E27FC236}">
                <a16:creationId xmlns="" xmlns:a16="http://schemas.microsoft.com/office/drawing/2014/main" id="{1A91B0D3-F904-474C-9D5D-2BD27C7A4577}"/>
              </a:ext>
            </a:extLst>
          </p:cNvPr>
          <p:cNvSpPr/>
          <p:nvPr/>
        </p:nvSpPr>
        <p:spPr>
          <a:xfrm>
            <a:off x="2088336" y="2246372"/>
            <a:ext cx="2339102"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a:t>
            </a:r>
            <a:r>
              <a:rPr lang="en-US" altLang="zh-CN" sz="2000" dirty="0">
                <a:solidFill>
                  <a:schemeClr val="bg1"/>
                </a:solidFill>
                <a:latin typeface="微软雅黑" pitchFamily="34" charset="-122"/>
                <a:ea typeface="微软雅黑" pitchFamily="34" charset="-122"/>
              </a:rPr>
              <a:t>3</a:t>
            </a:r>
            <a:r>
              <a:rPr lang="zh-CN" altLang="en-US" sz="2000" dirty="0">
                <a:solidFill>
                  <a:schemeClr val="bg1"/>
                </a:solidFill>
                <a:latin typeface="微软雅黑" pitchFamily="34" charset="-122"/>
                <a:ea typeface="微软雅黑" pitchFamily="34" charset="-122"/>
              </a:rPr>
              <a:t>）</a:t>
            </a:r>
            <a:r>
              <a:rPr lang="en-US" altLang="zh-CN" sz="2000" dirty="0">
                <a:solidFill>
                  <a:schemeClr val="bg1"/>
                </a:solidFill>
                <a:latin typeface="微软雅黑" pitchFamily="34" charset="-122"/>
                <a:ea typeface="微软雅黑" pitchFamily="34" charset="-122"/>
              </a:rPr>
              <a:t>P2P</a:t>
            </a:r>
            <a:r>
              <a:rPr lang="zh-CN" altLang="en-US" sz="2000" dirty="0">
                <a:solidFill>
                  <a:schemeClr val="bg1"/>
                </a:solidFill>
                <a:latin typeface="微软雅黑" pitchFamily="34" charset="-122"/>
                <a:ea typeface="微软雅黑" pitchFamily="34" charset="-122"/>
              </a:rPr>
              <a:t>信息推送</a:t>
            </a:r>
            <a:endParaRPr lang="zh-CN" altLang="zh-CN" sz="2000" dirty="0">
              <a:solidFill>
                <a:schemeClr val="bg1"/>
              </a:solidFill>
              <a:latin typeface="微软雅黑" pitchFamily="34" charset="-122"/>
              <a:ea typeface="微软雅黑" pitchFamily="34" charset="-122"/>
            </a:endParaRPr>
          </a:p>
        </p:txBody>
      </p:sp>
      <p:sp>
        <p:nvSpPr>
          <p:cNvPr id="10" name="Rectangle 2">
            <a:extLst>
              <a:ext uri="{FF2B5EF4-FFF2-40B4-BE49-F238E27FC236}">
                <a16:creationId xmlns="" xmlns:a16="http://schemas.microsoft.com/office/drawing/2014/main" id="{55636789-56AB-42AD-9411-6D1FBF2A7A4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6620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ZhangLT\Desktop\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666" y="1455641"/>
            <a:ext cx="2418999" cy="4301683"/>
          </a:xfrm>
          <a:prstGeom prst="rect">
            <a:avLst/>
          </a:prstGeom>
          <a:noFill/>
          <a:ln>
            <a:noFill/>
          </a:ln>
        </p:spPr>
      </p:pic>
      <p:sp>
        <p:nvSpPr>
          <p:cNvPr id="6" name="矩形 5"/>
          <p:cNvSpPr/>
          <p:nvPr/>
        </p:nvSpPr>
        <p:spPr>
          <a:xfrm>
            <a:off x="2372303" y="2851918"/>
            <a:ext cx="5020869" cy="2678426"/>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基于位置的信息推送是依据移动用户的所在的位置，进行的专属位置的信息推送，即当用户进入某一区域时，会收到信息发送者所推出的信息，例如时下比较流行的社区服务类</a:t>
            </a:r>
            <a:r>
              <a:rPr lang="en-US" altLang="zh-CN" sz="1867" dirty="0">
                <a:solidFill>
                  <a:schemeClr val="bg1"/>
                </a:solidFill>
                <a:latin typeface="微软雅黑" pitchFamily="34" charset="-122"/>
                <a:ea typeface="微软雅黑" pitchFamily="34" charset="-122"/>
              </a:rPr>
              <a:t>APP</a:t>
            </a:r>
            <a:r>
              <a:rPr lang="zh-CN" altLang="zh-CN" sz="1867" dirty="0">
                <a:solidFill>
                  <a:schemeClr val="bg1"/>
                </a:solidFill>
                <a:latin typeface="微软雅黑" pitchFamily="34" charset="-122"/>
                <a:ea typeface="微软雅黑" pitchFamily="34" charset="-122"/>
              </a:rPr>
              <a:t>，就会利用基于用户的位置信息推送商铺的促销信息。</a:t>
            </a:r>
          </a:p>
        </p:txBody>
      </p:sp>
      <p:sp>
        <p:nvSpPr>
          <p:cNvPr id="8" name="Rectangle 2">
            <a:extLst>
              <a:ext uri="{FF2B5EF4-FFF2-40B4-BE49-F238E27FC236}">
                <a16:creationId xmlns="" xmlns:a16="http://schemas.microsoft.com/office/drawing/2014/main" id="{CC102802-940B-49C7-874F-F8B7F75AD92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B1BA7CEA-A239-4FB8-ABBE-DEC4C4A58210}"/>
              </a:ext>
            </a:extLst>
          </p:cNvPr>
          <p:cNvSpPr/>
          <p:nvPr/>
        </p:nvSpPr>
        <p:spPr>
          <a:xfrm>
            <a:off x="2088337" y="2246372"/>
            <a:ext cx="3156633"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a:t>
            </a:r>
            <a:r>
              <a:rPr lang="en-US" altLang="zh-CN" sz="2000" dirty="0">
                <a:solidFill>
                  <a:schemeClr val="bg1"/>
                </a:solidFill>
                <a:latin typeface="微软雅黑" pitchFamily="34" charset="-122"/>
                <a:ea typeface="微软雅黑" pitchFamily="34" charset="-122"/>
              </a:rPr>
              <a:t>4</a:t>
            </a:r>
            <a:r>
              <a:rPr lang="zh-CN" altLang="en-US" sz="2000" dirty="0">
                <a:solidFill>
                  <a:schemeClr val="bg1"/>
                </a:solidFill>
                <a:latin typeface="微软雅黑" pitchFamily="34" charset="-122"/>
                <a:ea typeface="微软雅黑" pitchFamily="34" charset="-122"/>
              </a:rPr>
              <a:t>）基于位置的信息推送</a:t>
            </a:r>
            <a:endParaRPr lang="zh-CN" altLang="zh-CN" sz="2000" dirty="0">
              <a:solidFill>
                <a:schemeClr val="bg1"/>
              </a:solidFill>
              <a:latin typeface="微软雅黑" pitchFamily="34" charset="-122"/>
              <a:ea typeface="微软雅黑" pitchFamily="34" charset="-122"/>
            </a:endParaRPr>
          </a:p>
        </p:txBody>
      </p:sp>
      <p:sp>
        <p:nvSpPr>
          <p:cNvPr id="11" name="矩形 10">
            <a:extLst>
              <a:ext uri="{FF2B5EF4-FFF2-40B4-BE49-F238E27FC236}">
                <a16:creationId xmlns="" xmlns:a16="http://schemas.microsoft.com/office/drawing/2014/main" id="{189E5813-120D-456D-94EB-CEE073CBCB17}"/>
              </a:ext>
            </a:extLst>
          </p:cNvPr>
          <p:cNvSpPr/>
          <p:nvPr/>
        </p:nvSpPr>
        <p:spPr>
          <a:xfrm>
            <a:off x="2237406" y="1455642"/>
            <a:ext cx="4366901"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7</a:t>
            </a:r>
            <a:r>
              <a:rPr lang="zh-CN" altLang="en-US" sz="2400" dirty="0">
                <a:solidFill>
                  <a:schemeClr val="bg1"/>
                </a:solidFill>
                <a:latin typeface="微软雅黑" pitchFamily="34" charset="-122"/>
                <a:ea typeface="微软雅黑" pitchFamily="34" charset="-122"/>
              </a:rPr>
              <a:t>、移动信息推送技术应用形式</a:t>
            </a:r>
          </a:p>
        </p:txBody>
      </p:sp>
    </p:spTree>
    <p:extLst>
      <p:ext uri="{BB962C8B-B14F-4D97-AF65-F5344CB8AC3E}">
        <p14:creationId xmlns:p14="http://schemas.microsoft.com/office/powerpoint/2010/main" val="296263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Other_1"/>
          <p:cNvSpPr/>
          <p:nvPr>
            <p:custDataLst>
              <p:tags r:id="rId1"/>
            </p:custDataLst>
          </p:nvPr>
        </p:nvSpPr>
        <p:spPr>
          <a:xfrm>
            <a:off x="6485271" y="2440114"/>
            <a:ext cx="757239"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0A9B7"/>
          </a:solidFill>
          <a:ln w="25400" cap="flat" cmpd="sng" algn="ctr">
            <a:noFill/>
            <a:prstDash val="solid"/>
          </a:ln>
          <a:effectLst/>
        </p:spPr>
        <p:txBody>
          <a:bodyPr anchor="ctr">
            <a:normAutofit/>
          </a:bodyPr>
          <a:lstStyle/>
          <a:p>
            <a:pPr algn="ctr" defTabSz="914377">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4" name="MH_Other_2"/>
          <p:cNvSpPr/>
          <p:nvPr>
            <p:custDataLst>
              <p:tags r:id="rId2"/>
            </p:custDataLst>
          </p:nvPr>
        </p:nvSpPr>
        <p:spPr>
          <a:xfrm>
            <a:off x="6590045" y="2548064"/>
            <a:ext cx="547688" cy="566737"/>
          </a:xfrm>
          <a:prstGeom prst="rect">
            <a:avLst/>
          </a:prstGeom>
          <a:solidFill>
            <a:srgbClr val="0E9EB9"/>
          </a:solidFill>
          <a:ln w="25400" cap="flat" cmpd="sng" algn="ctr">
            <a:noFill/>
            <a:prstDash val="solid"/>
          </a:ln>
          <a:effectLst/>
        </p:spPr>
        <p:txBody>
          <a:bodyPr anchor="ctr">
            <a:normAutofit fontScale="77500" lnSpcReduction="20000"/>
          </a:bodyPr>
          <a:lstStyle/>
          <a:p>
            <a:pPr algn="ctr" defTabSz="914377">
              <a:defRPr/>
            </a:pPr>
            <a:r>
              <a:rPr lang="zh-CN" altLang="en-US" sz="2400" kern="0" dirty="0">
                <a:solidFill>
                  <a:srgbClr val="FFFFFF"/>
                </a:solidFill>
                <a:latin typeface="微软雅黑" panose="020B0503020204020204" pitchFamily="34" charset="-122"/>
                <a:ea typeface="微软雅黑" panose="020B0503020204020204" pitchFamily="34" charset="-122"/>
              </a:rPr>
              <a:t>（</a:t>
            </a:r>
            <a:r>
              <a:rPr lang="en-US" altLang="zh-CN" sz="2400" kern="0" dirty="0">
                <a:solidFill>
                  <a:srgbClr val="FFFFFF"/>
                </a:solidFill>
                <a:latin typeface="微软雅黑" panose="020B0503020204020204" pitchFamily="34" charset="-122"/>
                <a:ea typeface="微软雅黑" panose="020B0503020204020204" pitchFamily="34" charset="-122"/>
              </a:rPr>
              <a:t>1</a:t>
            </a:r>
            <a:r>
              <a:rPr lang="zh-CN" altLang="en-US" sz="2400" kern="0" dirty="0">
                <a:solidFill>
                  <a:srgbClr val="FFFFFF"/>
                </a:solidFill>
                <a:latin typeface="微软雅黑" panose="020B0503020204020204" pitchFamily="34" charset="-122"/>
                <a:ea typeface="微软雅黑" panose="020B0503020204020204" pitchFamily="34" charset="-122"/>
              </a:rPr>
              <a:t>）</a:t>
            </a:r>
          </a:p>
        </p:txBody>
      </p:sp>
      <p:sp>
        <p:nvSpPr>
          <p:cNvPr id="15" name="MH_SubTitle_1"/>
          <p:cNvSpPr txBox="1">
            <a:spLocks noChangeArrowheads="1"/>
          </p:cNvSpPr>
          <p:nvPr>
            <p:custDataLst>
              <p:tags r:id="rId3"/>
            </p:custDataLst>
          </p:nvPr>
        </p:nvSpPr>
        <p:spPr bwMode="auto">
          <a:xfrm>
            <a:off x="7385384" y="2363912"/>
            <a:ext cx="2836315" cy="38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dirty="0">
                <a:solidFill>
                  <a:srgbClr val="01A7B4"/>
                </a:solidFill>
                <a:latin typeface="微软雅黑" panose="020B0503020204020204" pitchFamily="34" charset="-122"/>
                <a:ea typeface="微软雅黑" panose="020B0503020204020204" pitchFamily="34" charset="-122"/>
              </a:rPr>
              <a:t>信息传送和获取的及时性</a:t>
            </a:r>
          </a:p>
        </p:txBody>
      </p:sp>
      <p:sp>
        <p:nvSpPr>
          <p:cNvPr id="16" name="MH_Text_1"/>
          <p:cNvSpPr txBox="1"/>
          <p:nvPr>
            <p:custDataLst>
              <p:tags r:id="rId4"/>
            </p:custDataLst>
          </p:nvPr>
        </p:nvSpPr>
        <p:spPr>
          <a:xfrm>
            <a:off x="7385384" y="2885209"/>
            <a:ext cx="2938301" cy="2575188"/>
          </a:xfrm>
          <a:prstGeom prst="rect">
            <a:avLst/>
          </a:prstGeom>
          <a:noFill/>
        </p:spPr>
        <p:txBody>
          <a:bodyPr lIns="0" tIns="0" rIns="0" bIns="0">
            <a:noAutofit/>
          </a:bodyPr>
          <a:lstStyle/>
          <a:p>
            <a:pPr defTabSz="914377">
              <a:lnSpc>
                <a:spcPct val="150000"/>
              </a:lnSpc>
              <a:defRPr/>
            </a:pPr>
            <a:r>
              <a:rPr lang="zh-CN" altLang="en-US" sz="1467" kern="0" dirty="0">
                <a:solidFill>
                  <a:schemeClr val="bg1"/>
                </a:solidFill>
                <a:latin typeface="微软雅黑" panose="020B0503020204020204" pitchFamily="34" charset="-122"/>
                <a:ea typeface="微软雅黑" panose="020B0503020204020204" pitchFamily="34" charset="-122"/>
              </a:rPr>
              <a:t>采用移动信息推送技术即可方便地实现相关内容的及时传送和用户的快捷获取。例如对于股民来说，通过移动信息推送技术那些实时变化的股票信息可以实时地传送到移动用户的终端上并被用户及时浏览。</a:t>
            </a:r>
          </a:p>
        </p:txBody>
      </p:sp>
      <p:sp>
        <p:nvSpPr>
          <p:cNvPr id="17" name="MH_Other_5"/>
          <p:cNvSpPr/>
          <p:nvPr>
            <p:custDataLst>
              <p:tags r:id="rId5"/>
            </p:custDataLst>
          </p:nvPr>
        </p:nvSpPr>
        <p:spPr>
          <a:xfrm>
            <a:off x="2460294" y="2440111"/>
            <a:ext cx="757239" cy="78263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FC8A05"/>
          </a:solidFill>
          <a:ln w="25400" cap="flat" cmpd="sng" algn="ctr">
            <a:noFill/>
            <a:prstDash val="solid"/>
          </a:ln>
          <a:effectLst/>
        </p:spPr>
        <p:txBody>
          <a:bodyPr anchor="ctr">
            <a:normAutofit/>
          </a:bodyPr>
          <a:lstStyle/>
          <a:p>
            <a:pPr algn="ctr" defTabSz="914377">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8" name="MH_Other_6"/>
          <p:cNvSpPr/>
          <p:nvPr>
            <p:custDataLst>
              <p:tags r:id="rId6"/>
            </p:custDataLst>
          </p:nvPr>
        </p:nvSpPr>
        <p:spPr>
          <a:xfrm>
            <a:off x="2565068" y="2548062"/>
            <a:ext cx="547688" cy="566737"/>
          </a:xfrm>
          <a:prstGeom prst="rect">
            <a:avLst/>
          </a:prstGeom>
          <a:solidFill>
            <a:srgbClr val="FD8B09"/>
          </a:solidFill>
          <a:ln w="25400" cap="flat" cmpd="sng" algn="ctr">
            <a:noFill/>
            <a:prstDash val="solid"/>
          </a:ln>
          <a:effectLst/>
        </p:spPr>
        <p:txBody>
          <a:bodyPr anchor="ctr">
            <a:normAutofit fontScale="77500" lnSpcReduction="20000"/>
          </a:bodyPr>
          <a:lstStyle/>
          <a:p>
            <a:pPr algn="ctr" defTabSz="914377">
              <a:defRPr/>
            </a:pPr>
            <a:r>
              <a:rPr lang="zh-CN" altLang="en-US" sz="2400" kern="0" dirty="0">
                <a:solidFill>
                  <a:srgbClr val="FFFFFF"/>
                </a:solidFill>
                <a:latin typeface="微软雅黑" panose="020B0503020204020204" pitchFamily="34" charset="-122"/>
                <a:ea typeface="微软雅黑" panose="020B0503020204020204" pitchFamily="34" charset="-122"/>
              </a:rPr>
              <a:t>（</a:t>
            </a:r>
            <a:r>
              <a:rPr lang="en-US" altLang="zh-CN" sz="2400" kern="0" dirty="0">
                <a:solidFill>
                  <a:srgbClr val="FFFFFF"/>
                </a:solidFill>
                <a:latin typeface="微软雅黑" panose="020B0503020204020204" pitchFamily="34" charset="-122"/>
                <a:ea typeface="微软雅黑" panose="020B0503020204020204" pitchFamily="34" charset="-122"/>
              </a:rPr>
              <a:t>2</a:t>
            </a:r>
            <a:r>
              <a:rPr lang="zh-CN" altLang="en-US" sz="2400" kern="0" dirty="0">
                <a:solidFill>
                  <a:srgbClr val="FFFFFF"/>
                </a:solidFill>
                <a:latin typeface="微软雅黑" panose="020B0503020204020204" pitchFamily="34" charset="-122"/>
                <a:ea typeface="微软雅黑" panose="020B0503020204020204" pitchFamily="34" charset="-122"/>
              </a:rPr>
              <a:t>）</a:t>
            </a:r>
          </a:p>
        </p:txBody>
      </p:sp>
      <p:sp>
        <p:nvSpPr>
          <p:cNvPr id="19" name="MH_SubTitle_3"/>
          <p:cNvSpPr txBox="1">
            <a:spLocks noChangeArrowheads="1"/>
          </p:cNvSpPr>
          <p:nvPr>
            <p:custDataLst>
              <p:tags r:id="rId7"/>
            </p:custDataLst>
          </p:nvPr>
        </p:nvSpPr>
        <p:spPr bwMode="auto">
          <a:xfrm>
            <a:off x="3360407" y="2363912"/>
            <a:ext cx="23463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r>
              <a:rPr lang="zh-CN" altLang="en-US" sz="2000" b="1" dirty="0">
                <a:solidFill>
                  <a:srgbClr val="FC8C0A"/>
                </a:solidFill>
                <a:latin typeface="微软雅黑" panose="020B0503020204020204" pitchFamily="34" charset="-122"/>
                <a:ea typeface="微软雅黑" panose="020B0503020204020204" pitchFamily="34" charset="-122"/>
              </a:rPr>
              <a:t>内容的载体多样化</a:t>
            </a:r>
          </a:p>
        </p:txBody>
      </p:sp>
      <p:sp>
        <p:nvSpPr>
          <p:cNvPr id="20" name="MH_Text_3"/>
          <p:cNvSpPr txBox="1"/>
          <p:nvPr>
            <p:custDataLst>
              <p:tags r:id="rId8"/>
            </p:custDataLst>
          </p:nvPr>
        </p:nvSpPr>
        <p:spPr>
          <a:xfrm>
            <a:off x="3360407" y="2837912"/>
            <a:ext cx="2938301" cy="2996592"/>
          </a:xfrm>
          <a:prstGeom prst="rect">
            <a:avLst/>
          </a:prstGeom>
          <a:noFill/>
        </p:spPr>
        <p:txBody>
          <a:bodyPr lIns="0" tIns="0" rIns="0" bIns="0">
            <a:noAutofit/>
          </a:bodyPr>
          <a:lstStyle/>
          <a:p>
            <a:pPr defTabSz="914377">
              <a:lnSpc>
                <a:spcPct val="150000"/>
              </a:lnSpc>
              <a:defRPr/>
            </a:pPr>
            <a:r>
              <a:rPr lang="zh-CN" altLang="en-US" sz="1467" kern="0" dirty="0">
                <a:solidFill>
                  <a:schemeClr val="bg1"/>
                </a:solidFill>
                <a:latin typeface="微软雅黑" panose="020B0503020204020204" pitchFamily="34" charset="-122"/>
                <a:ea typeface="微软雅黑" panose="020B0503020204020204" pitchFamily="34" charset="-122"/>
              </a:rPr>
              <a:t>随着技术的不断发展，移动终端的能力和表现力得到了很大的提高，信息推送的种类也由原先单纯的文字逐渐的发展为当今的图片、视频、链接等多种内容形式，而随着移动设备的多样化，更多种类的移动设备已经走进了人们的生活，像智能手表、眼镜及智能家居等，那么伴随着这些设备的发展移动信息的推送也呈现出多样化的趋势。</a:t>
            </a:r>
          </a:p>
        </p:txBody>
      </p:sp>
      <p:sp>
        <p:nvSpPr>
          <p:cNvPr id="25" name="Rectangle 2">
            <a:extLst>
              <a:ext uri="{FF2B5EF4-FFF2-40B4-BE49-F238E27FC236}">
                <a16:creationId xmlns="" xmlns:a16="http://schemas.microsoft.com/office/drawing/2014/main" id="{1F50D4FD-11B1-4E4A-A06F-2E54CFEA5C8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 xmlns:a16="http://schemas.microsoft.com/office/drawing/2014/main" id="{1DA1593C-09AF-468F-90E2-234DCE15A8F2}"/>
              </a:ext>
            </a:extLst>
          </p:cNvPr>
          <p:cNvSpPr/>
          <p:nvPr/>
        </p:nvSpPr>
        <p:spPr>
          <a:xfrm>
            <a:off x="2237406" y="1455642"/>
            <a:ext cx="3135795"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、移动信息推送特点</a:t>
            </a:r>
          </a:p>
        </p:txBody>
      </p:sp>
    </p:spTree>
    <p:extLst>
      <p:ext uri="{BB962C8B-B14F-4D97-AF65-F5344CB8AC3E}">
        <p14:creationId xmlns:p14="http://schemas.microsoft.com/office/powerpoint/2010/main" val="521171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EAAC5699-C6FA-462E-A190-BDD2860EC761}"/>
              </a:ext>
            </a:extLst>
          </p:cNvPr>
          <p:cNvSpPr/>
          <p:nvPr/>
        </p:nvSpPr>
        <p:spPr bwMode="auto">
          <a:xfrm>
            <a:off x="6023891" y="2856392"/>
            <a:ext cx="4541829" cy="2348603"/>
          </a:xfrm>
          <a:prstGeom prst="roundRect">
            <a:avLst>
              <a:gd name="adj" fmla="val 10615"/>
            </a:avLst>
          </a:prstGeom>
          <a:solidFill>
            <a:srgbClr val="EDEDE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1977234" y="2744708"/>
            <a:ext cx="3954463" cy="2678426"/>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百度云推送（</a:t>
            </a:r>
            <a:r>
              <a:rPr lang="en-US" altLang="zh-CN" sz="1867" dirty="0">
                <a:solidFill>
                  <a:schemeClr val="bg1"/>
                </a:solidFill>
                <a:latin typeface="微软雅黑" panose="020B0503020204020204" pitchFamily="34" charset="-122"/>
                <a:ea typeface="微软雅黑" panose="020B0503020204020204" pitchFamily="34" charset="-122"/>
              </a:rPr>
              <a:t>Push</a:t>
            </a:r>
            <a:r>
              <a:rPr lang="zh-CN" altLang="zh-CN" sz="1867" dirty="0">
                <a:solidFill>
                  <a:schemeClr val="bg1"/>
                </a:solidFill>
                <a:latin typeface="微软雅黑" panose="020B0503020204020204" pitchFamily="34" charset="-122"/>
                <a:ea typeface="微软雅黑" panose="020B0503020204020204" pitchFamily="34" charset="-122"/>
              </a:rPr>
              <a:t>）是一站式</a:t>
            </a:r>
            <a:r>
              <a:rPr lang="en-US" altLang="zh-CN" sz="1867" dirty="0">
                <a:solidFill>
                  <a:schemeClr val="bg1"/>
                </a:solidFill>
                <a:latin typeface="微软雅黑" panose="020B0503020204020204" pitchFamily="34" charset="-122"/>
                <a:ea typeface="微软雅黑" panose="020B0503020204020204" pitchFamily="34" charset="-122"/>
              </a:rPr>
              <a:t>APP</a:t>
            </a:r>
            <a:r>
              <a:rPr lang="zh-CN" altLang="zh-CN" sz="1867" dirty="0">
                <a:solidFill>
                  <a:schemeClr val="bg1"/>
                </a:solidFill>
                <a:latin typeface="微软雅黑" panose="020B0503020204020204" pitchFamily="34" charset="-122"/>
                <a:ea typeface="微软雅黑" panose="020B0503020204020204" pitchFamily="34" charset="-122"/>
              </a:rPr>
              <a:t>信息推送平台，为企业和开发者提供免费的消息推送服务，开发者可以通过云推送向用户精准推送通知和自定义消息以提升用户留存率和活跃度。</a:t>
            </a:r>
          </a:p>
        </p:txBody>
      </p:sp>
      <p:pic>
        <p:nvPicPr>
          <p:cNvPr id="7" name="图片 6" descr="C:\Documents and Settings\Administrator\桌面\插图\百度云推送.png"/>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3640"/>
          <a:stretch/>
        </p:blipFill>
        <p:spPr bwMode="auto">
          <a:xfrm>
            <a:off x="6023891" y="2856392"/>
            <a:ext cx="4541829" cy="117048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8" name="矩形 7"/>
          <p:cNvSpPr/>
          <p:nvPr/>
        </p:nvSpPr>
        <p:spPr>
          <a:xfrm>
            <a:off x="7152184" y="5217692"/>
            <a:ext cx="2220480" cy="338554"/>
          </a:xfrm>
          <a:prstGeom prst="rect">
            <a:avLst/>
          </a:prstGeom>
        </p:spPr>
        <p:txBody>
          <a:bodyPr wrap="none">
            <a:spAutoFit/>
          </a:bodyPr>
          <a:lstStyle/>
          <a:p>
            <a:r>
              <a:rPr lang="zh-CN" altLang="zh-CN" sz="1600" dirty="0">
                <a:solidFill>
                  <a:schemeClr val="bg1"/>
                </a:solidFill>
                <a:latin typeface="微软雅黑" panose="020B0503020204020204" pitchFamily="34" charset="-122"/>
                <a:ea typeface="微软雅黑" panose="020B0503020204020204" pitchFamily="34" charset="-122"/>
              </a:rPr>
              <a:t>使用百度云推送的</a:t>
            </a:r>
            <a:r>
              <a:rPr lang="en-US" altLang="zh-CN" sz="1600" dirty="0">
                <a:solidFill>
                  <a:schemeClr val="bg1"/>
                </a:solidFill>
                <a:latin typeface="微软雅黑" panose="020B0503020204020204" pitchFamily="34" charset="-122"/>
                <a:ea typeface="微软雅黑" panose="020B0503020204020204" pitchFamily="34" charset="-122"/>
              </a:rPr>
              <a:t>APP</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9" name="图片 8" descr="C:\Documents and Settings\Administrator\桌面\插图\百度云推送.png"/>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6570"/>
          <a:stretch/>
        </p:blipFill>
        <p:spPr bwMode="auto">
          <a:xfrm>
            <a:off x="6495723" y="4038745"/>
            <a:ext cx="3505971" cy="1150609"/>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11" name="Rectangle 2">
            <a:extLst>
              <a:ext uri="{FF2B5EF4-FFF2-40B4-BE49-F238E27FC236}">
                <a16:creationId xmlns="" xmlns:a16="http://schemas.microsoft.com/office/drawing/2014/main" id="{8BDA3BA8-5F77-4931-A8DA-306261A7BB4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2087DDC5-F748-46C9-A81C-F72CCD9D1055}"/>
              </a:ext>
            </a:extLst>
          </p:cNvPr>
          <p:cNvSpPr/>
          <p:nvPr/>
        </p:nvSpPr>
        <p:spPr>
          <a:xfrm>
            <a:off x="2237405" y="1455642"/>
            <a:ext cx="2520242"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、常见推送平台</a:t>
            </a:r>
          </a:p>
        </p:txBody>
      </p:sp>
      <p:sp>
        <p:nvSpPr>
          <p:cNvPr id="13" name="矩形 12">
            <a:extLst>
              <a:ext uri="{FF2B5EF4-FFF2-40B4-BE49-F238E27FC236}">
                <a16:creationId xmlns="" xmlns:a16="http://schemas.microsoft.com/office/drawing/2014/main" id="{E0F63BD7-2E03-4206-BDC7-42BE3E2E09B9}"/>
              </a:ext>
            </a:extLst>
          </p:cNvPr>
          <p:cNvSpPr/>
          <p:nvPr/>
        </p:nvSpPr>
        <p:spPr>
          <a:xfrm>
            <a:off x="2088337" y="2246372"/>
            <a:ext cx="2130711"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）百度云推送</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6509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88337" y="2636603"/>
            <a:ext cx="3843360" cy="3109441"/>
          </a:xfrm>
          <a:prstGeom prst="rect">
            <a:avLst/>
          </a:prstGeom>
        </p:spPr>
        <p:txBody>
          <a:bodyPr wrap="square">
            <a:spAutoFit/>
          </a:bodyPr>
          <a:lstStyle/>
          <a:p>
            <a:pPr indent="457189">
              <a:lnSpc>
                <a:spcPct val="150000"/>
              </a:lnSpc>
            </a:pPr>
            <a:r>
              <a:rPr lang="zh-CN" altLang="zh-CN" sz="1867" dirty="0">
                <a:solidFill>
                  <a:schemeClr val="bg1"/>
                </a:solidFill>
                <a:latin typeface="微软雅黑" panose="020B0503020204020204" pitchFamily="34" charset="-122"/>
                <a:ea typeface="微软雅黑" panose="020B0503020204020204" pitchFamily="34" charset="-122"/>
              </a:rPr>
              <a:t>华为</a:t>
            </a:r>
            <a:r>
              <a:rPr lang="en-US" altLang="zh-CN" sz="1867" dirty="0">
                <a:solidFill>
                  <a:schemeClr val="bg1"/>
                </a:solidFill>
                <a:latin typeface="微软雅黑" panose="020B0503020204020204" pitchFamily="34" charset="-122"/>
                <a:ea typeface="微软雅黑" panose="020B0503020204020204" pitchFamily="34" charset="-122"/>
              </a:rPr>
              <a:t>Push</a:t>
            </a:r>
            <a:r>
              <a:rPr lang="zh-CN" altLang="zh-CN" sz="1867" dirty="0">
                <a:solidFill>
                  <a:schemeClr val="bg1"/>
                </a:solidFill>
                <a:latin typeface="微软雅黑" panose="020B0503020204020204" pitchFamily="34" charset="-122"/>
                <a:ea typeface="微软雅黑" panose="020B0503020204020204" pitchFamily="34" charset="-122"/>
              </a:rPr>
              <a:t>是为开发者提供的消息推送平台，建立了从云端到手机端的消息推送通道，可以将最新信息及时通知用户，去构筑良好的用户关系，提升用户的感知和活跃度。华为</a:t>
            </a:r>
            <a:r>
              <a:rPr lang="en-US" altLang="zh-CN" sz="1867" dirty="0">
                <a:solidFill>
                  <a:schemeClr val="bg1"/>
                </a:solidFill>
                <a:latin typeface="微软雅黑" panose="020B0503020204020204" pitchFamily="34" charset="-122"/>
                <a:ea typeface="微软雅黑" panose="020B0503020204020204" pitchFamily="34" charset="-122"/>
              </a:rPr>
              <a:t>Push</a:t>
            </a:r>
            <a:r>
              <a:rPr lang="zh-CN" altLang="zh-CN" sz="1867" dirty="0">
                <a:solidFill>
                  <a:schemeClr val="bg1"/>
                </a:solidFill>
                <a:latin typeface="微软雅黑" panose="020B0503020204020204" pitchFamily="34" charset="-122"/>
                <a:ea typeface="微软雅黑" panose="020B0503020204020204" pitchFamily="34" charset="-122"/>
              </a:rPr>
              <a:t>支持透传消息、通知栏消息、富媒体消息、</a:t>
            </a:r>
            <a:r>
              <a:rPr lang="en-US" altLang="zh-CN" sz="1867" dirty="0">
                <a:solidFill>
                  <a:schemeClr val="bg1"/>
                </a:solidFill>
                <a:latin typeface="微软雅黑" panose="020B0503020204020204" pitchFamily="34" charset="-122"/>
                <a:ea typeface="微软雅黑" panose="020B0503020204020204" pitchFamily="34" charset="-122"/>
              </a:rPr>
              <a:t>LBS</a:t>
            </a:r>
            <a:r>
              <a:rPr lang="zh-CN" altLang="zh-CN" sz="1867" dirty="0">
                <a:solidFill>
                  <a:schemeClr val="bg1"/>
                </a:solidFill>
                <a:latin typeface="微软雅黑" panose="020B0503020204020204" pitchFamily="34" charset="-122"/>
                <a:ea typeface="微软雅黑" panose="020B0503020204020204" pitchFamily="34" charset="-122"/>
              </a:rPr>
              <a:t>消息</a:t>
            </a:r>
          </a:p>
        </p:txBody>
      </p:sp>
      <p:sp>
        <p:nvSpPr>
          <p:cNvPr id="9" name="Rectangle 2">
            <a:extLst>
              <a:ext uri="{FF2B5EF4-FFF2-40B4-BE49-F238E27FC236}">
                <a16:creationId xmlns="" xmlns:a16="http://schemas.microsoft.com/office/drawing/2014/main" id="{B7AEABBD-2F3F-4F5B-91F4-07E340126A9C}"/>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 xmlns:a16="http://schemas.microsoft.com/office/drawing/2014/main" id="{210C9D84-C7F2-4787-B297-2B7407478F8D}"/>
              </a:ext>
            </a:extLst>
          </p:cNvPr>
          <p:cNvSpPr/>
          <p:nvPr/>
        </p:nvSpPr>
        <p:spPr>
          <a:xfrm>
            <a:off x="2237405" y="1455642"/>
            <a:ext cx="2520242"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、常见推送平台</a:t>
            </a:r>
          </a:p>
        </p:txBody>
      </p:sp>
      <p:sp>
        <p:nvSpPr>
          <p:cNvPr id="11" name="矩形 10">
            <a:extLst>
              <a:ext uri="{FF2B5EF4-FFF2-40B4-BE49-F238E27FC236}">
                <a16:creationId xmlns="" xmlns:a16="http://schemas.microsoft.com/office/drawing/2014/main" id="{9279A9D3-38A4-4D43-9A9B-907A73B2DB2A}"/>
              </a:ext>
            </a:extLst>
          </p:cNvPr>
          <p:cNvSpPr/>
          <p:nvPr/>
        </p:nvSpPr>
        <p:spPr>
          <a:xfrm>
            <a:off x="2088336" y="2246372"/>
            <a:ext cx="2387192"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a:t>
            </a:r>
            <a:r>
              <a:rPr lang="zh-CN" altLang="en-US" sz="2000" dirty="0">
                <a:solidFill>
                  <a:schemeClr val="bg1"/>
                </a:solidFill>
                <a:latin typeface="微软雅黑" panose="020B0503020204020204" pitchFamily="34" charset="-122"/>
                <a:ea typeface="微软雅黑" panose="020B0503020204020204" pitchFamily="34" charset="-122"/>
              </a:rPr>
              <a:t>）华为推送平台</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 xmlns:a16="http://schemas.microsoft.com/office/drawing/2014/main" id="{985A66C1-F48A-42C0-A27A-BD19B3ECE517}"/>
              </a:ext>
            </a:extLst>
          </p:cNvPr>
          <p:cNvSpPr/>
          <p:nvPr/>
        </p:nvSpPr>
        <p:spPr bwMode="auto">
          <a:xfrm>
            <a:off x="6023891" y="2856392"/>
            <a:ext cx="4541829" cy="2348603"/>
          </a:xfrm>
          <a:prstGeom prst="roundRect">
            <a:avLst>
              <a:gd name="adj" fmla="val 10615"/>
            </a:avLst>
          </a:prstGeom>
          <a:solidFill>
            <a:srgbClr val="EDEDE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 xmlns:a16="http://schemas.microsoft.com/office/drawing/2014/main" id="{7FC88D28-5725-4AD0-A272-60AAD37E42D3}"/>
              </a:ext>
            </a:extLst>
          </p:cNvPr>
          <p:cNvPicPr>
            <a:picLocks noChangeAspect="1"/>
          </p:cNvPicPr>
          <p:nvPr/>
        </p:nvPicPr>
        <p:blipFill>
          <a:blip r:embed="rId2"/>
          <a:stretch>
            <a:fillRect/>
          </a:stretch>
        </p:blipFill>
        <p:spPr>
          <a:xfrm>
            <a:off x="7145455" y="2932143"/>
            <a:ext cx="2298700" cy="2197100"/>
          </a:xfrm>
          <a:prstGeom prst="rect">
            <a:avLst/>
          </a:prstGeom>
        </p:spPr>
      </p:pic>
    </p:spTree>
    <p:extLst>
      <p:ext uri="{BB962C8B-B14F-4D97-AF65-F5344CB8AC3E}">
        <p14:creationId xmlns:p14="http://schemas.microsoft.com/office/powerpoint/2010/main" val="199214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CAB082F-7BC1-46E8-BB0B-253600F9033B}"/>
              </a:ext>
            </a:extLst>
          </p:cNvPr>
          <p:cNvPicPr>
            <a:picLocks noChangeAspect="1"/>
          </p:cNvPicPr>
          <p:nvPr/>
        </p:nvPicPr>
        <p:blipFill>
          <a:blip r:embed="rId2"/>
          <a:stretch>
            <a:fillRect/>
          </a:stretch>
        </p:blipFill>
        <p:spPr>
          <a:xfrm>
            <a:off x="6019120" y="2847233"/>
            <a:ext cx="4546600" cy="234950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5" name="矩形 4"/>
          <p:cNvSpPr/>
          <p:nvPr/>
        </p:nvSpPr>
        <p:spPr>
          <a:xfrm>
            <a:off x="2237406" y="2985879"/>
            <a:ext cx="3590517" cy="1816395"/>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极光推送（</a:t>
            </a:r>
            <a:r>
              <a:rPr lang="en-US" altLang="zh-CN" sz="1867" dirty="0" err="1">
                <a:solidFill>
                  <a:schemeClr val="bg1"/>
                </a:solidFill>
                <a:latin typeface="微软雅黑" pitchFamily="34" charset="-122"/>
                <a:ea typeface="微软雅黑" pitchFamily="34" charset="-122"/>
              </a:rPr>
              <a:t>JPush</a:t>
            </a:r>
            <a:r>
              <a:rPr lang="zh-CN" altLang="zh-CN" sz="1867" dirty="0">
                <a:solidFill>
                  <a:schemeClr val="bg1"/>
                </a:solidFill>
                <a:latin typeface="微软雅黑" pitchFamily="34" charset="-122"/>
                <a:ea typeface="微软雅黑" pitchFamily="34" charset="-122"/>
              </a:rPr>
              <a:t>）是独立的第三方云推送平台，致力于为全球移动应用开发者提供专业、高效的移动消息推送服务。</a:t>
            </a:r>
          </a:p>
        </p:txBody>
      </p:sp>
      <p:sp>
        <p:nvSpPr>
          <p:cNvPr id="7" name="矩形 6"/>
          <p:cNvSpPr/>
          <p:nvPr/>
        </p:nvSpPr>
        <p:spPr>
          <a:xfrm>
            <a:off x="7034631" y="5384128"/>
            <a:ext cx="2438488" cy="338554"/>
          </a:xfrm>
          <a:prstGeom prst="rect">
            <a:avLst/>
          </a:prstGeom>
        </p:spPr>
        <p:txBody>
          <a:bodyPr wrap="none">
            <a:spAutoFit/>
          </a:bodyPr>
          <a:lstStyle/>
          <a:p>
            <a:r>
              <a:rPr lang="zh-CN" altLang="zh-CN" sz="1600" dirty="0">
                <a:solidFill>
                  <a:schemeClr val="bg1"/>
                </a:solidFill>
                <a:latin typeface="微软雅黑" pitchFamily="34" charset="-122"/>
                <a:ea typeface="微软雅黑" pitchFamily="34" charset="-122"/>
              </a:rPr>
              <a:t>使用极光推送平台的</a:t>
            </a:r>
            <a:r>
              <a:rPr lang="en-US" altLang="zh-CN" sz="1600" dirty="0">
                <a:solidFill>
                  <a:schemeClr val="bg1"/>
                </a:solidFill>
                <a:latin typeface="微软雅黑" pitchFamily="34" charset="-122"/>
                <a:ea typeface="微软雅黑" pitchFamily="34" charset="-122"/>
              </a:rPr>
              <a:t>App</a:t>
            </a:r>
            <a:endParaRPr lang="zh-CN" altLang="zh-CN" sz="1600" dirty="0">
              <a:solidFill>
                <a:schemeClr val="bg1"/>
              </a:solidFill>
              <a:latin typeface="微软雅黑" pitchFamily="34" charset="-122"/>
              <a:ea typeface="微软雅黑" pitchFamily="34" charset="-122"/>
            </a:endParaRPr>
          </a:p>
        </p:txBody>
      </p:sp>
      <p:sp>
        <p:nvSpPr>
          <p:cNvPr id="13" name="Rectangle 2">
            <a:extLst>
              <a:ext uri="{FF2B5EF4-FFF2-40B4-BE49-F238E27FC236}">
                <a16:creationId xmlns="" xmlns:a16="http://schemas.microsoft.com/office/drawing/2014/main" id="{2B5B5526-5D60-4504-B6D5-1E9F059AB13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移动信息推送技术认知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 xmlns:a16="http://schemas.microsoft.com/office/drawing/2014/main" id="{312FC7F0-3175-4276-B031-60A493DBC668}"/>
              </a:ext>
            </a:extLst>
          </p:cNvPr>
          <p:cNvSpPr/>
          <p:nvPr/>
        </p:nvSpPr>
        <p:spPr>
          <a:xfrm>
            <a:off x="2237405" y="1455642"/>
            <a:ext cx="2520242"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9</a:t>
            </a:r>
            <a:r>
              <a:rPr lang="zh-CN" altLang="en-US" sz="2400" dirty="0">
                <a:solidFill>
                  <a:schemeClr val="bg1"/>
                </a:solidFill>
                <a:latin typeface="微软雅黑" pitchFamily="34" charset="-122"/>
                <a:ea typeface="微软雅黑" pitchFamily="34" charset="-122"/>
              </a:rPr>
              <a:t>、常见推送平台</a:t>
            </a:r>
          </a:p>
        </p:txBody>
      </p:sp>
      <p:sp>
        <p:nvSpPr>
          <p:cNvPr id="15" name="矩形 14">
            <a:extLst>
              <a:ext uri="{FF2B5EF4-FFF2-40B4-BE49-F238E27FC236}">
                <a16:creationId xmlns="" xmlns:a16="http://schemas.microsoft.com/office/drawing/2014/main" id="{84E6061A-07DC-40DA-B99D-23D67E4E512F}"/>
              </a:ext>
            </a:extLst>
          </p:cNvPr>
          <p:cNvSpPr/>
          <p:nvPr/>
        </p:nvSpPr>
        <p:spPr>
          <a:xfrm>
            <a:off x="2088337" y="2246372"/>
            <a:ext cx="1874231" cy="400110"/>
          </a:xfrm>
          <a:prstGeom prst="rect">
            <a:avLst/>
          </a:prstGeom>
        </p:spPr>
        <p:txBody>
          <a:bodyPr wrap="none">
            <a:spAutoFit/>
          </a:bodyPr>
          <a:lstStyle/>
          <a:p>
            <a:r>
              <a:rPr lang="zh-CN" altLang="en-US" sz="2000" dirty="0">
                <a:solidFill>
                  <a:schemeClr val="bg1"/>
                </a:solidFill>
                <a:latin typeface="微软雅黑" pitchFamily="34" charset="-122"/>
                <a:ea typeface="微软雅黑" pitchFamily="34" charset="-122"/>
              </a:rPr>
              <a:t>（</a:t>
            </a:r>
            <a:r>
              <a:rPr lang="en-US" altLang="zh-CN" sz="2000" dirty="0">
                <a:solidFill>
                  <a:schemeClr val="bg1"/>
                </a:solidFill>
                <a:latin typeface="微软雅黑" pitchFamily="34" charset="-122"/>
                <a:ea typeface="微软雅黑" pitchFamily="34" charset="-122"/>
              </a:rPr>
              <a:t>1</a:t>
            </a:r>
            <a:r>
              <a:rPr lang="zh-CN" altLang="en-US" sz="2000" dirty="0">
                <a:solidFill>
                  <a:schemeClr val="bg1"/>
                </a:solidFill>
                <a:latin typeface="微软雅黑" pitchFamily="34" charset="-122"/>
                <a:ea typeface="微软雅黑" pitchFamily="34" charset="-122"/>
              </a:rPr>
              <a:t>）极光推送</a:t>
            </a:r>
            <a:endParaRPr lang="zh-CN" altLang="zh-CN"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5961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F322B70-F007-4D9F-8C8D-3E5FB6FF6024}"/>
              </a:ext>
            </a:extLst>
          </p:cNvPr>
          <p:cNvSpPr/>
          <p:nvPr/>
        </p:nvSpPr>
        <p:spPr>
          <a:xfrm>
            <a:off x="2357439" y="1346201"/>
            <a:ext cx="7469187" cy="4186239"/>
          </a:xfrm>
          <a:prstGeom prst="rect">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400">
                <a:solidFill>
                  <a:srgbClr val="000000"/>
                </a:solidFill>
                <a:latin typeface="微软雅黑" panose="020B0503020204020204" pitchFamily="34" charset="-122"/>
                <a:ea typeface="微软雅黑" panose="020B0503020204020204" pitchFamily="34" charset="-122"/>
                <a:sym typeface="+mn-ea"/>
              </a:rPr>
              <a:t>统一图片大小</a:t>
            </a:r>
          </a:p>
        </p:txBody>
      </p:sp>
      <p:sp>
        <p:nvSpPr>
          <p:cNvPr id="72706" name="Rectangle 3">
            <a:extLst>
              <a:ext uri="{FF2B5EF4-FFF2-40B4-BE49-F238E27FC236}">
                <a16:creationId xmlns="" xmlns:a16="http://schemas.microsoft.com/office/drawing/2014/main" id="{92669E16-DF62-4314-978A-B23AAACF1F6C}"/>
              </a:ext>
            </a:extLst>
          </p:cNvPr>
          <p:cNvSpPr txBox="1">
            <a:spLocks noChangeArrowheads="1"/>
          </p:cNvSpPr>
          <p:nvPr/>
        </p:nvSpPr>
        <p:spPr bwMode="auto">
          <a:xfrm>
            <a:off x="1520032" y="307811"/>
            <a:ext cx="914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ct val="50000"/>
              </a:spcBef>
              <a:buFont typeface="Arial" panose="020B0604020202020204" pitchFamily="34" charset="0"/>
              <a:buNone/>
              <a:defRPr/>
            </a:pPr>
            <a:r>
              <a:rPr lang="zh-CN" altLang="en-US" sz="2400">
                <a:solidFill>
                  <a:srgbClr val="FFFFFF"/>
                </a:solidFill>
                <a:latin typeface="微软雅黑" panose="020B0503020204020204" pitchFamily="34" charset="-122"/>
                <a:ea typeface="微软雅黑" panose="020B0503020204020204" pitchFamily="34" charset="-122"/>
              </a:rPr>
              <a:t>课后实训</a:t>
            </a:r>
            <a:r>
              <a:rPr lang="en-US" altLang="zh-CN" sz="2400">
                <a:solidFill>
                  <a:srgbClr val="FFFFFF"/>
                </a:solidFill>
                <a:latin typeface="微软雅黑" panose="020B0503020204020204" pitchFamily="34" charset="-122"/>
                <a:ea typeface="微软雅黑" panose="020B0503020204020204" pitchFamily="34" charset="-122"/>
              </a:rPr>
              <a:t>-</a:t>
            </a:r>
            <a:r>
              <a:rPr lang="zh-CN" altLang="en-US" sz="2400">
                <a:solidFill>
                  <a:srgbClr val="FFFFFF"/>
                </a:solidFill>
                <a:latin typeface="微软雅黑" panose="020B0503020204020204" pitchFamily="34" charset="-122"/>
                <a:ea typeface="微软雅黑" panose="020B0503020204020204" pitchFamily="34" charset="-122"/>
              </a:rPr>
              <a:t>更多初、中、高级</a:t>
            </a:r>
          </a:p>
        </p:txBody>
      </p:sp>
      <p:sp>
        <p:nvSpPr>
          <p:cNvPr id="72707" name="TextBox 3">
            <a:extLst>
              <a:ext uri="{FF2B5EF4-FFF2-40B4-BE49-F238E27FC236}">
                <a16:creationId xmlns="" xmlns:a16="http://schemas.microsoft.com/office/drawing/2014/main" id="{9AD1BB3D-6359-40D3-8ECA-D7F36B325502}"/>
              </a:ext>
            </a:extLst>
          </p:cNvPr>
          <p:cNvSpPr txBox="1">
            <a:spLocks noChangeArrowheads="1"/>
          </p:cNvSpPr>
          <p:nvPr/>
        </p:nvSpPr>
        <p:spPr bwMode="auto">
          <a:xfrm>
            <a:off x="2420939" y="5616576"/>
            <a:ext cx="7289800"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（您可安排学生，通过学生账号可直接使用）</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链接：</a:t>
            </a:r>
            <a:r>
              <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hlinkClick r:id="rId2"/>
              </a:rPr>
              <a:t>http://www.ibodao.com/User/Train/train/type/task/id/157.html</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rPr>
              <a:t>如任务为上传类。学生提交后需邀请教师进行点评</a:t>
            </a:r>
          </a:p>
        </p:txBody>
      </p:sp>
      <p:pic>
        <p:nvPicPr>
          <p:cNvPr id="3" name="图片 2">
            <a:extLst>
              <a:ext uri="{FF2B5EF4-FFF2-40B4-BE49-F238E27FC236}">
                <a16:creationId xmlns="" xmlns:a16="http://schemas.microsoft.com/office/drawing/2014/main" id="{C3BE5521-B6CA-4D40-ABA9-233AE0572895}"/>
              </a:ext>
            </a:extLst>
          </p:cNvPr>
          <p:cNvPicPr>
            <a:picLocks noChangeAspect="1"/>
          </p:cNvPicPr>
          <p:nvPr/>
        </p:nvPicPr>
        <p:blipFill>
          <a:blip r:embed="rId3"/>
          <a:stretch>
            <a:fillRect/>
          </a:stretch>
        </p:blipFill>
        <p:spPr>
          <a:xfrm>
            <a:off x="2357439" y="1346200"/>
            <a:ext cx="7469187" cy="4165600"/>
          </a:xfrm>
          <a:prstGeom prst="rect">
            <a:avLst/>
          </a:prstGeom>
        </p:spPr>
      </p:pic>
      <p:sp>
        <p:nvSpPr>
          <p:cNvPr id="4" name="矩形 3">
            <a:extLst>
              <a:ext uri="{FF2B5EF4-FFF2-40B4-BE49-F238E27FC236}">
                <a16:creationId xmlns="" xmlns:a16="http://schemas.microsoft.com/office/drawing/2014/main" id="{EA91FFCD-EE2D-4069-8EB5-3DB9623DDC48}"/>
              </a:ext>
            </a:extLst>
          </p:cNvPr>
          <p:cNvSpPr/>
          <p:nvPr/>
        </p:nvSpPr>
        <p:spPr bwMode="auto">
          <a:xfrm>
            <a:off x="2385793" y="1388733"/>
            <a:ext cx="1775083"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FD8BBA5B-7ED6-40F2-8094-FB25AEF3E536}"/>
              </a:ext>
            </a:extLst>
          </p:cNvPr>
          <p:cNvSpPr/>
          <p:nvPr/>
        </p:nvSpPr>
        <p:spPr bwMode="auto">
          <a:xfrm>
            <a:off x="2915060" y="4115393"/>
            <a:ext cx="976459"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959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61743" y="1459877"/>
            <a:ext cx="2138727" cy="400110"/>
          </a:xfrm>
          <a:prstGeom prst="rect">
            <a:avLst/>
          </a:prstGeom>
        </p:spPr>
        <p:txBody>
          <a:bodyPr wrap="none">
            <a:spAutoFit/>
          </a:bodyPr>
          <a:lstStyle/>
          <a:p>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、移动定位概念</a:t>
            </a:r>
          </a:p>
        </p:txBody>
      </p:sp>
      <p:sp>
        <p:nvSpPr>
          <p:cNvPr id="5" name="矩形 4"/>
          <p:cNvSpPr/>
          <p:nvPr/>
        </p:nvSpPr>
        <p:spPr>
          <a:xfrm>
            <a:off x="2061743" y="2310829"/>
            <a:ext cx="3204916" cy="2678426"/>
          </a:xfrm>
          <a:prstGeom prst="rect">
            <a:avLst/>
          </a:prstGeom>
        </p:spPr>
        <p:txBody>
          <a:bodyPr wrap="square">
            <a:spAutoFit/>
          </a:bodyPr>
          <a:lstStyle/>
          <a:p>
            <a:pPr indent="457189">
              <a:lnSpc>
                <a:spcPct val="150000"/>
              </a:lnSpc>
            </a:pPr>
            <a:r>
              <a:rPr lang="zh-CN" altLang="en-US" sz="1867" dirty="0">
                <a:solidFill>
                  <a:schemeClr val="bg1"/>
                </a:solidFill>
                <a:latin typeface="微软雅黑" pitchFamily="34" charset="-122"/>
                <a:ea typeface="微软雅黑" pitchFamily="34" charset="-122"/>
              </a:rPr>
              <a:t>移动定位是指通过特定的定位技术来获取移动手机或终端用户的位置信息（经纬度坐标），在电子地图上标出被定位对象的位置的技术或服务。</a:t>
            </a:r>
          </a:p>
        </p:txBody>
      </p:sp>
      <p:pic>
        <p:nvPicPr>
          <p:cNvPr id="2050" name="Picture 2" descr="http://www.jianiang.cn/uploads/allimg/141026/8490-141026131555J5.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764"/>
          <a:stretch/>
        </p:blipFill>
        <p:spPr bwMode="auto">
          <a:xfrm>
            <a:off x="5521226" y="2310830"/>
            <a:ext cx="4609031" cy="278710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7" name="Rectangle 2">
            <a:extLst>
              <a:ext uri="{FF2B5EF4-FFF2-40B4-BE49-F238E27FC236}">
                <a16:creationId xmlns:a16="http://schemas.microsoft.com/office/drawing/2014/main" xmlns="" id="{FAA670AD-9022-42BA-A6F7-9D03B3A954C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153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30532" y="2575099"/>
            <a:ext cx="2609109" cy="646331"/>
          </a:xfrm>
          <a:prstGeom prst="rect">
            <a:avLst/>
          </a:prstGeom>
        </p:spPr>
        <p:txBody>
          <a:bodyPr wrap="square">
            <a:spAutoFit/>
          </a:bodyPr>
          <a:lstStyle/>
          <a:p>
            <a:pPr indent="457189">
              <a:lnSpc>
                <a:spcPct val="150000"/>
              </a:lnSpc>
            </a:pPr>
            <a:r>
              <a:rPr lang="zh-CN" altLang="en-US" sz="2400" dirty="0">
                <a:solidFill>
                  <a:schemeClr val="bg1"/>
                </a:solidFill>
                <a:latin typeface="微软雅黑" pitchFamily="34" charset="-122"/>
                <a:ea typeface="微软雅黑" pitchFamily="34" charset="-122"/>
              </a:rPr>
              <a:t>两种定位技术</a:t>
            </a:r>
            <a:endParaRPr lang="en-US" altLang="zh-CN" sz="2400" dirty="0">
              <a:solidFill>
                <a:schemeClr val="bg1"/>
              </a:solidFill>
              <a:latin typeface="微软雅黑" pitchFamily="34" charset="-122"/>
              <a:ea typeface="微软雅黑" pitchFamily="34" charset="-122"/>
            </a:endParaRPr>
          </a:p>
        </p:txBody>
      </p:sp>
      <p:grpSp>
        <p:nvGrpSpPr>
          <p:cNvPr id="2" name="组合 1">
            <a:extLst>
              <a:ext uri="{FF2B5EF4-FFF2-40B4-BE49-F238E27FC236}">
                <a16:creationId xmlns:a16="http://schemas.microsoft.com/office/drawing/2014/main" xmlns="" id="{75417901-9E0B-4EB6-9616-8F548B0EEC74}"/>
              </a:ext>
            </a:extLst>
          </p:cNvPr>
          <p:cNvGrpSpPr/>
          <p:nvPr/>
        </p:nvGrpSpPr>
        <p:grpSpPr>
          <a:xfrm>
            <a:off x="4996955" y="2743415"/>
            <a:ext cx="2117380" cy="1976239"/>
            <a:chOff x="2604716" y="2057561"/>
            <a:chExt cx="1588035" cy="1482179"/>
          </a:xfrm>
        </p:grpSpPr>
        <p:sp>
          <p:nvSpPr>
            <p:cNvPr id="10" name="MH_Other_1"/>
            <p:cNvSpPr/>
            <p:nvPr/>
          </p:nvSpPr>
          <p:spPr>
            <a:xfrm>
              <a:off x="2636731" y="3114683"/>
              <a:ext cx="1488703" cy="425057"/>
            </a:xfrm>
            <a:prstGeom prst="ellipse">
              <a:avLst/>
            </a:prstGeom>
            <a:noFill/>
            <a:ln w="50800">
              <a:solidFill>
                <a:srgbClr val="5EA7F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1" name="MH_Other_2"/>
            <p:cNvSpPr/>
            <p:nvPr/>
          </p:nvSpPr>
          <p:spPr>
            <a:xfrm rot="8100000">
              <a:off x="2967853" y="2057561"/>
              <a:ext cx="850024" cy="853077"/>
            </a:xfrm>
            <a:prstGeom prst="teardrop">
              <a:avLst>
                <a:gd name="adj" fmla="val 124401"/>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2" name="MH_Other_3"/>
            <p:cNvSpPr/>
            <p:nvPr/>
          </p:nvSpPr>
          <p:spPr>
            <a:xfrm>
              <a:off x="3177956" y="3283306"/>
              <a:ext cx="364911" cy="64182"/>
            </a:xfrm>
            <a:prstGeom prst="ellipse">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3" name="MH_Other_4"/>
            <p:cNvSpPr/>
            <p:nvPr/>
          </p:nvSpPr>
          <p:spPr>
            <a:xfrm>
              <a:off x="2888815" y="3232953"/>
              <a:ext cx="980958" cy="174532"/>
            </a:xfrm>
            <a:prstGeom prst="ellipse">
              <a:avLst/>
            </a:prstGeom>
            <a:noFill/>
            <a:ln>
              <a:solidFill>
                <a:srgbClr val="9BDB6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4" name="MH_Title_1"/>
            <p:cNvSpPr txBox="1"/>
            <p:nvPr/>
          </p:nvSpPr>
          <p:spPr>
            <a:xfrm>
              <a:off x="2604716" y="2329125"/>
              <a:ext cx="1588035" cy="424488"/>
            </a:xfrm>
            <a:prstGeom prst="rect">
              <a:avLst/>
            </a:prstGeom>
            <a:noFill/>
          </p:spPr>
          <p:txBody>
            <a:bodyPr>
              <a:normAutofit/>
            </a:bodyPr>
            <a:lstStyle/>
            <a:p>
              <a:pPr algn="ctr">
                <a:lnSpc>
                  <a:spcPct val="110000"/>
                </a:lnSpc>
                <a:defRPr/>
              </a:pPr>
              <a:r>
                <a:rPr lang="zh-CN" altLang="en-US" sz="1867" b="1" dirty="0">
                  <a:solidFill>
                    <a:schemeClr val="bg1"/>
                  </a:solidFill>
                  <a:ea typeface="微软雅黑" panose="020B0503020204020204" pitchFamily="34" charset="-122"/>
                </a:rPr>
                <a:t>定位技术</a:t>
              </a:r>
            </a:p>
          </p:txBody>
        </p:sp>
        <p:sp>
          <p:nvSpPr>
            <p:cNvPr id="15" name="MH_Other_5"/>
            <p:cNvSpPr/>
            <p:nvPr/>
          </p:nvSpPr>
          <p:spPr>
            <a:xfrm rot="10800000">
              <a:off x="3238570" y="2890733"/>
              <a:ext cx="287323" cy="18637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grpSp>
      <p:sp>
        <p:nvSpPr>
          <p:cNvPr id="16" name="MH_Other_6"/>
          <p:cNvSpPr/>
          <p:nvPr/>
        </p:nvSpPr>
        <p:spPr>
          <a:xfrm>
            <a:off x="6884545" y="5152582"/>
            <a:ext cx="459583" cy="116681"/>
          </a:xfrm>
          <a:prstGeom prst="ellipse">
            <a:avLst/>
          </a:prstGeom>
          <a:noFill/>
          <a:ln w="50800">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7" name="MH_Other_7"/>
          <p:cNvSpPr/>
          <p:nvPr/>
        </p:nvSpPr>
        <p:spPr>
          <a:xfrm>
            <a:off x="6936931" y="4864448"/>
            <a:ext cx="334083" cy="279797"/>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8" name="MH_Other_8"/>
          <p:cNvSpPr>
            <a:spLocks/>
          </p:cNvSpPr>
          <p:nvPr/>
        </p:nvSpPr>
        <p:spPr bwMode="auto">
          <a:xfrm>
            <a:off x="6957569" y="4896595"/>
            <a:ext cx="282820" cy="190500"/>
          </a:xfrm>
          <a:custGeom>
            <a:avLst/>
            <a:gdLst>
              <a:gd name="T0" fmla="*/ 60 w 60"/>
              <a:gd name="T1" fmla="*/ 22 h 60"/>
              <a:gd name="T2" fmla="*/ 30 w 60"/>
              <a:gd name="T3" fmla="*/ 0 h 60"/>
              <a:gd name="T4" fmla="*/ 0 w 60"/>
              <a:gd name="T5" fmla="*/ 22 h 60"/>
              <a:gd name="T6" fmla="*/ 30 w 60"/>
              <a:gd name="T7" fmla="*/ 44 h 60"/>
              <a:gd name="T8" fmla="*/ 33 w 60"/>
              <a:gd name="T9" fmla="*/ 44 h 60"/>
              <a:gd name="T10" fmla="*/ 35 w 60"/>
              <a:gd name="T11" fmla="*/ 44 h 60"/>
              <a:gd name="T12" fmla="*/ 37 w 60"/>
              <a:gd name="T13" fmla="*/ 43 h 60"/>
              <a:gd name="T14" fmla="*/ 32 w 60"/>
              <a:gd name="T15" fmla="*/ 60 h 60"/>
              <a:gd name="T16" fmla="*/ 60 w 60"/>
              <a:gd name="T17" fmla="*/ 24 h 60"/>
              <a:gd name="T18" fmla="*/ 60 w 60"/>
              <a:gd name="T19" fmla="*/ 23 h 60"/>
              <a:gd name="T20" fmla="*/ 60 w 60"/>
              <a:gd name="T21"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60" y="22"/>
                </a:moveTo>
                <a:cubicBezTo>
                  <a:pt x="60" y="10"/>
                  <a:pt x="47" y="0"/>
                  <a:pt x="30" y="0"/>
                </a:cubicBezTo>
                <a:cubicBezTo>
                  <a:pt x="13" y="0"/>
                  <a:pt x="0" y="10"/>
                  <a:pt x="0" y="22"/>
                </a:cubicBezTo>
                <a:cubicBezTo>
                  <a:pt x="0" y="34"/>
                  <a:pt x="13" y="44"/>
                  <a:pt x="30" y="44"/>
                </a:cubicBezTo>
                <a:cubicBezTo>
                  <a:pt x="31" y="44"/>
                  <a:pt x="32" y="44"/>
                  <a:pt x="33" y="44"/>
                </a:cubicBezTo>
                <a:cubicBezTo>
                  <a:pt x="33" y="44"/>
                  <a:pt x="34" y="44"/>
                  <a:pt x="35" y="44"/>
                </a:cubicBezTo>
                <a:cubicBezTo>
                  <a:pt x="36" y="44"/>
                  <a:pt x="37" y="43"/>
                  <a:pt x="37" y="43"/>
                </a:cubicBezTo>
                <a:cubicBezTo>
                  <a:pt x="37" y="50"/>
                  <a:pt x="36" y="56"/>
                  <a:pt x="32" y="60"/>
                </a:cubicBezTo>
                <a:cubicBezTo>
                  <a:pt x="32" y="60"/>
                  <a:pt x="60" y="36"/>
                  <a:pt x="60" y="24"/>
                </a:cubicBezTo>
                <a:cubicBezTo>
                  <a:pt x="60" y="24"/>
                  <a:pt x="60" y="24"/>
                  <a:pt x="60" y="23"/>
                </a:cubicBezTo>
                <a:cubicBezTo>
                  <a:pt x="60" y="23"/>
                  <a:pt x="60" y="22"/>
                  <a:pt x="60" y="22"/>
                </a:cubicBezTo>
                <a:close/>
              </a:path>
            </a:pathLst>
          </a:custGeom>
          <a:solidFill>
            <a:srgbClr val="FFFFFF"/>
          </a:solidFill>
          <a:ln>
            <a:noFill/>
          </a:ln>
          <a:extLst/>
        </p:spPr>
        <p:txBody>
          <a:bodyPr>
            <a:normAutofit fontScale="55000" lnSpcReduction="20000"/>
          </a:bodyPr>
          <a:lstStyle/>
          <a:p>
            <a:pPr>
              <a:defRPr/>
            </a:pPr>
            <a:endParaRPr lang="zh-CN" altLang="en-US" sz="1400">
              <a:solidFill>
                <a:schemeClr val="bg1"/>
              </a:solidFill>
              <a:ea typeface="微软雅黑" panose="020B0503020204020204" pitchFamily="34" charset="-122"/>
            </a:endParaRPr>
          </a:p>
        </p:txBody>
      </p:sp>
      <p:sp>
        <p:nvSpPr>
          <p:cNvPr id="19" name="MH_SubTitle_2"/>
          <p:cNvSpPr>
            <a:spLocks noChangeArrowheads="1"/>
          </p:cNvSpPr>
          <p:nvPr/>
        </p:nvSpPr>
        <p:spPr bwMode="auto">
          <a:xfrm>
            <a:off x="7349680" y="4713891"/>
            <a:ext cx="2821133" cy="82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133" dirty="0">
                <a:solidFill>
                  <a:schemeClr val="bg1"/>
                </a:solidFill>
                <a:latin typeface="微软雅黑" pitchFamily="34" charset="-122"/>
                <a:ea typeface="微软雅黑" pitchFamily="34" charset="-122"/>
              </a:rPr>
              <a:t>基于移动运营网的</a:t>
            </a:r>
            <a:r>
              <a:rPr lang="en-US" altLang="zh-CN" sz="2133" dirty="0">
                <a:solidFill>
                  <a:schemeClr val="bg1"/>
                </a:solidFill>
                <a:latin typeface="微软雅黑" pitchFamily="34" charset="-122"/>
                <a:ea typeface="微软雅黑" pitchFamily="34" charset="-122"/>
              </a:rPr>
              <a:t>LBS</a:t>
            </a:r>
            <a:r>
              <a:rPr lang="zh-CN" altLang="en-US" sz="2133" dirty="0">
                <a:solidFill>
                  <a:schemeClr val="bg1"/>
                </a:solidFill>
                <a:latin typeface="微软雅黑" pitchFamily="34" charset="-122"/>
                <a:ea typeface="微软雅黑" pitchFamily="34" charset="-122"/>
              </a:rPr>
              <a:t>基站定位</a:t>
            </a:r>
          </a:p>
        </p:txBody>
      </p:sp>
      <p:sp>
        <p:nvSpPr>
          <p:cNvPr id="20" name="MH_Other_9"/>
          <p:cNvSpPr/>
          <p:nvPr/>
        </p:nvSpPr>
        <p:spPr>
          <a:xfrm>
            <a:off x="2850708" y="5125195"/>
            <a:ext cx="411163" cy="117872"/>
          </a:xfrm>
          <a:prstGeom prst="ellipse">
            <a:avLst/>
          </a:prstGeom>
          <a:noFill/>
          <a:ln w="50800">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21" name="MH_Other_10"/>
          <p:cNvSpPr/>
          <p:nvPr/>
        </p:nvSpPr>
        <p:spPr>
          <a:xfrm>
            <a:off x="2906271" y="4851351"/>
            <a:ext cx="300037" cy="279797"/>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22" name="MH_Other_11"/>
          <p:cNvSpPr>
            <a:spLocks noEditPoints="1"/>
          </p:cNvSpPr>
          <p:nvPr/>
        </p:nvSpPr>
        <p:spPr bwMode="auto">
          <a:xfrm>
            <a:off x="2928496" y="4888261"/>
            <a:ext cx="255587" cy="139303"/>
          </a:xfrm>
          <a:custGeom>
            <a:avLst/>
            <a:gdLst>
              <a:gd name="T0" fmla="*/ 52 w 60"/>
              <a:gd name="T1" fmla="*/ 0 h 44"/>
              <a:gd name="T2" fmla="*/ 8 w 60"/>
              <a:gd name="T3" fmla="*/ 0 h 44"/>
              <a:gd name="T4" fmla="*/ 0 w 60"/>
              <a:gd name="T5" fmla="*/ 8 h 44"/>
              <a:gd name="T6" fmla="*/ 0 w 60"/>
              <a:gd name="T7" fmla="*/ 36 h 44"/>
              <a:gd name="T8" fmla="*/ 8 w 60"/>
              <a:gd name="T9" fmla="*/ 44 h 44"/>
              <a:gd name="T10" fmla="*/ 52 w 60"/>
              <a:gd name="T11" fmla="*/ 44 h 44"/>
              <a:gd name="T12" fmla="*/ 60 w 60"/>
              <a:gd name="T13" fmla="*/ 36 h 44"/>
              <a:gd name="T14" fmla="*/ 60 w 60"/>
              <a:gd name="T15" fmla="*/ 8 h 44"/>
              <a:gd name="T16" fmla="*/ 52 w 60"/>
              <a:gd name="T17" fmla="*/ 0 h 44"/>
              <a:gd name="T18" fmla="*/ 52 w 60"/>
              <a:gd name="T19" fmla="*/ 32 h 44"/>
              <a:gd name="T20" fmla="*/ 48 w 60"/>
              <a:gd name="T21" fmla="*/ 36 h 44"/>
              <a:gd name="T22" fmla="*/ 38 w 60"/>
              <a:gd name="T23" fmla="*/ 26 h 44"/>
              <a:gd name="T24" fmla="*/ 32 w 60"/>
              <a:gd name="T25" fmla="*/ 32 h 44"/>
              <a:gd name="T26" fmla="*/ 28 w 60"/>
              <a:gd name="T27" fmla="*/ 32 h 44"/>
              <a:gd name="T28" fmla="*/ 22 w 60"/>
              <a:gd name="T29" fmla="*/ 26 h 44"/>
              <a:gd name="T30" fmla="*/ 12 w 60"/>
              <a:gd name="T31" fmla="*/ 36 h 44"/>
              <a:gd name="T32" fmla="*/ 8 w 60"/>
              <a:gd name="T33" fmla="*/ 32 h 44"/>
              <a:gd name="T34" fmla="*/ 18 w 60"/>
              <a:gd name="T35" fmla="*/ 22 h 44"/>
              <a:gd name="T36" fmla="*/ 16 w 60"/>
              <a:gd name="T37" fmla="*/ 20 h 44"/>
              <a:gd name="T38" fmla="*/ 8 w 60"/>
              <a:gd name="T39" fmla="*/ 12 h 44"/>
              <a:gd name="T40" fmla="*/ 12 w 60"/>
              <a:gd name="T41" fmla="*/ 8 h 44"/>
              <a:gd name="T42" fmla="*/ 28 w 60"/>
              <a:gd name="T43" fmla="*/ 24 h 44"/>
              <a:gd name="T44" fmla="*/ 32 w 60"/>
              <a:gd name="T45" fmla="*/ 24 h 44"/>
              <a:gd name="T46" fmla="*/ 48 w 60"/>
              <a:gd name="T47" fmla="*/ 8 h 44"/>
              <a:gd name="T48" fmla="*/ 52 w 60"/>
              <a:gd name="T49" fmla="*/ 12 h 44"/>
              <a:gd name="T50" fmla="*/ 44 w 60"/>
              <a:gd name="T51" fmla="*/ 20 h 44"/>
              <a:gd name="T52" fmla="*/ 42 w 60"/>
              <a:gd name="T53" fmla="*/ 22 h 44"/>
              <a:gd name="T54" fmla="*/ 52 w 60"/>
              <a:gd name="T5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4">
                <a:moveTo>
                  <a:pt x="52" y="0"/>
                </a:moveTo>
                <a:cubicBezTo>
                  <a:pt x="8" y="0"/>
                  <a:pt x="8" y="0"/>
                  <a:pt x="8" y="0"/>
                </a:cubicBezTo>
                <a:cubicBezTo>
                  <a:pt x="4" y="0"/>
                  <a:pt x="0" y="4"/>
                  <a:pt x="0" y="8"/>
                </a:cubicBezTo>
                <a:cubicBezTo>
                  <a:pt x="0" y="36"/>
                  <a:pt x="0" y="36"/>
                  <a:pt x="0" y="36"/>
                </a:cubicBezTo>
                <a:cubicBezTo>
                  <a:pt x="0" y="40"/>
                  <a:pt x="4" y="44"/>
                  <a:pt x="8" y="44"/>
                </a:cubicBezTo>
                <a:cubicBezTo>
                  <a:pt x="52" y="44"/>
                  <a:pt x="52" y="44"/>
                  <a:pt x="52" y="44"/>
                </a:cubicBezTo>
                <a:cubicBezTo>
                  <a:pt x="56" y="44"/>
                  <a:pt x="60" y="40"/>
                  <a:pt x="60" y="36"/>
                </a:cubicBezTo>
                <a:cubicBezTo>
                  <a:pt x="60" y="8"/>
                  <a:pt x="60" y="8"/>
                  <a:pt x="60" y="8"/>
                </a:cubicBezTo>
                <a:cubicBezTo>
                  <a:pt x="60" y="4"/>
                  <a:pt x="56" y="0"/>
                  <a:pt x="52" y="0"/>
                </a:cubicBezTo>
                <a:close/>
                <a:moveTo>
                  <a:pt x="52" y="32"/>
                </a:moveTo>
                <a:cubicBezTo>
                  <a:pt x="48" y="36"/>
                  <a:pt x="48" y="36"/>
                  <a:pt x="48" y="36"/>
                </a:cubicBezTo>
                <a:cubicBezTo>
                  <a:pt x="38" y="26"/>
                  <a:pt x="38" y="26"/>
                  <a:pt x="38" y="26"/>
                </a:cubicBezTo>
                <a:cubicBezTo>
                  <a:pt x="32" y="32"/>
                  <a:pt x="32" y="32"/>
                  <a:pt x="32" y="32"/>
                </a:cubicBezTo>
                <a:cubicBezTo>
                  <a:pt x="28" y="32"/>
                  <a:pt x="28" y="32"/>
                  <a:pt x="28" y="32"/>
                </a:cubicBezTo>
                <a:cubicBezTo>
                  <a:pt x="22" y="26"/>
                  <a:pt x="22" y="26"/>
                  <a:pt x="22" y="26"/>
                </a:cubicBezTo>
                <a:cubicBezTo>
                  <a:pt x="12" y="36"/>
                  <a:pt x="12" y="36"/>
                  <a:pt x="12" y="36"/>
                </a:cubicBezTo>
                <a:cubicBezTo>
                  <a:pt x="8" y="32"/>
                  <a:pt x="8" y="32"/>
                  <a:pt x="8" y="32"/>
                </a:cubicBezTo>
                <a:cubicBezTo>
                  <a:pt x="18" y="22"/>
                  <a:pt x="18" y="22"/>
                  <a:pt x="18" y="22"/>
                </a:cubicBezTo>
                <a:cubicBezTo>
                  <a:pt x="16" y="20"/>
                  <a:pt x="16" y="20"/>
                  <a:pt x="16" y="20"/>
                </a:cubicBezTo>
                <a:cubicBezTo>
                  <a:pt x="8" y="12"/>
                  <a:pt x="8" y="12"/>
                  <a:pt x="8" y="12"/>
                </a:cubicBezTo>
                <a:cubicBezTo>
                  <a:pt x="12" y="8"/>
                  <a:pt x="12" y="8"/>
                  <a:pt x="12" y="8"/>
                </a:cubicBezTo>
                <a:cubicBezTo>
                  <a:pt x="28" y="24"/>
                  <a:pt x="28" y="24"/>
                  <a:pt x="28" y="24"/>
                </a:cubicBezTo>
                <a:cubicBezTo>
                  <a:pt x="32" y="24"/>
                  <a:pt x="32" y="24"/>
                  <a:pt x="32" y="24"/>
                </a:cubicBezTo>
                <a:cubicBezTo>
                  <a:pt x="48" y="8"/>
                  <a:pt x="48" y="8"/>
                  <a:pt x="48" y="8"/>
                </a:cubicBezTo>
                <a:cubicBezTo>
                  <a:pt x="52" y="12"/>
                  <a:pt x="52" y="12"/>
                  <a:pt x="52" y="12"/>
                </a:cubicBezTo>
                <a:cubicBezTo>
                  <a:pt x="44" y="20"/>
                  <a:pt x="44" y="20"/>
                  <a:pt x="44" y="20"/>
                </a:cubicBezTo>
                <a:cubicBezTo>
                  <a:pt x="42" y="22"/>
                  <a:pt x="42" y="22"/>
                  <a:pt x="42" y="22"/>
                </a:cubicBezTo>
                <a:lnTo>
                  <a:pt x="52" y="32"/>
                </a:lnTo>
                <a:close/>
              </a:path>
            </a:pathLst>
          </a:custGeom>
          <a:solidFill>
            <a:srgbClr val="FFFFFF"/>
          </a:solidFill>
          <a:ln>
            <a:noFill/>
          </a:ln>
          <a:extLst/>
        </p:spPr>
        <p:txBody>
          <a:bodyPr>
            <a:normAutofit fontScale="25000" lnSpcReduction="20000"/>
          </a:bodyPr>
          <a:lstStyle/>
          <a:p>
            <a:pPr>
              <a:defRPr/>
            </a:pPr>
            <a:endParaRPr lang="zh-CN" altLang="en-US" sz="1400">
              <a:solidFill>
                <a:schemeClr val="bg1"/>
              </a:solidFill>
              <a:ea typeface="微软雅黑" panose="020B0503020204020204" pitchFamily="34" charset="-122"/>
            </a:endParaRPr>
          </a:p>
        </p:txBody>
      </p:sp>
      <p:sp>
        <p:nvSpPr>
          <p:cNvPr id="23" name="MH_SubTitle_1"/>
          <p:cNvSpPr>
            <a:spLocks noChangeArrowheads="1"/>
          </p:cNvSpPr>
          <p:nvPr/>
        </p:nvSpPr>
        <p:spPr bwMode="auto">
          <a:xfrm>
            <a:off x="3285683" y="4784677"/>
            <a:ext cx="2649539"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133" dirty="0">
                <a:solidFill>
                  <a:schemeClr val="bg1"/>
                </a:solidFill>
                <a:latin typeface="微软雅黑" pitchFamily="34" charset="-122"/>
                <a:ea typeface="微软雅黑" pitchFamily="34" charset="-122"/>
              </a:rPr>
              <a:t>基于</a:t>
            </a:r>
            <a:r>
              <a:rPr lang="en-US" altLang="zh-CN" sz="2133" dirty="0">
                <a:solidFill>
                  <a:schemeClr val="bg1"/>
                </a:solidFill>
                <a:latin typeface="微软雅黑" pitchFamily="34" charset="-122"/>
                <a:ea typeface="微软雅黑" pitchFamily="34" charset="-122"/>
              </a:rPr>
              <a:t>GPS</a:t>
            </a:r>
            <a:r>
              <a:rPr lang="zh-CN" altLang="en-US" sz="2133" dirty="0">
                <a:solidFill>
                  <a:schemeClr val="bg1"/>
                </a:solidFill>
                <a:latin typeface="微软雅黑" pitchFamily="34" charset="-122"/>
                <a:ea typeface="微软雅黑" pitchFamily="34" charset="-122"/>
              </a:rPr>
              <a:t>的定位</a:t>
            </a:r>
          </a:p>
        </p:txBody>
      </p:sp>
      <p:sp>
        <p:nvSpPr>
          <p:cNvPr id="24" name="Rectangle 2">
            <a:extLst>
              <a:ext uri="{FF2B5EF4-FFF2-40B4-BE49-F238E27FC236}">
                <a16:creationId xmlns:a16="http://schemas.microsoft.com/office/drawing/2014/main" xmlns="" id="{6AB77E39-2206-4069-A85B-CA3CC910C8A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xmlns="" id="{306185EE-40AF-425E-805E-320DEA018CE3}"/>
              </a:ext>
            </a:extLst>
          </p:cNvPr>
          <p:cNvSpPr/>
          <p:nvPr/>
        </p:nvSpPr>
        <p:spPr>
          <a:xfrm>
            <a:off x="2061743" y="1459877"/>
            <a:ext cx="2651688" cy="400110"/>
          </a:xfrm>
          <a:prstGeom prst="rect">
            <a:avLst/>
          </a:prstGeom>
        </p:spPr>
        <p:txBody>
          <a:bodyPr wrap="none">
            <a:spAutoFit/>
          </a:bodyPr>
          <a:lstStyle/>
          <a:p>
            <a:r>
              <a:rPr lang="en-US" altLang="zh-CN" sz="2000" b="1" dirty="0">
                <a:solidFill>
                  <a:schemeClr val="bg1"/>
                </a:solidFill>
                <a:latin typeface="微软雅黑" pitchFamily="34" charset="-122"/>
                <a:ea typeface="微软雅黑" pitchFamily="34" charset="-122"/>
              </a:rPr>
              <a:t>2</a:t>
            </a:r>
            <a:r>
              <a:rPr lang="zh-CN" altLang="en-US" sz="2000" b="1" dirty="0">
                <a:solidFill>
                  <a:schemeClr val="bg1"/>
                </a:solidFill>
                <a:latin typeface="微软雅黑" pitchFamily="34" charset="-122"/>
                <a:ea typeface="微软雅黑" pitchFamily="34" charset="-122"/>
              </a:rPr>
              <a:t>、移动定位技术种类</a:t>
            </a:r>
          </a:p>
        </p:txBody>
      </p:sp>
    </p:spTree>
    <p:extLst>
      <p:ext uri="{BB962C8B-B14F-4D97-AF65-F5344CB8AC3E}">
        <p14:creationId xmlns:p14="http://schemas.microsoft.com/office/powerpoint/2010/main" val="197188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F685F7CA-2A49-4BBA-A534-FE4EED4F3271}"/>
              </a:ext>
            </a:extLst>
          </p:cNvPr>
          <p:cNvGrpSpPr/>
          <p:nvPr/>
        </p:nvGrpSpPr>
        <p:grpSpPr>
          <a:xfrm>
            <a:off x="5060845" y="1801631"/>
            <a:ext cx="2117380" cy="1976239"/>
            <a:chOff x="2652633" y="1351223"/>
            <a:chExt cx="1588035" cy="1482179"/>
          </a:xfrm>
        </p:grpSpPr>
        <p:sp>
          <p:nvSpPr>
            <p:cNvPr id="10" name="MH_Other_1"/>
            <p:cNvSpPr/>
            <p:nvPr/>
          </p:nvSpPr>
          <p:spPr>
            <a:xfrm>
              <a:off x="2684648" y="2408345"/>
              <a:ext cx="1488703" cy="425057"/>
            </a:xfrm>
            <a:prstGeom prst="ellipse">
              <a:avLst/>
            </a:prstGeom>
            <a:noFill/>
            <a:ln w="50800">
              <a:solidFill>
                <a:srgbClr val="5EA7F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1" name="MH_Other_2"/>
            <p:cNvSpPr/>
            <p:nvPr/>
          </p:nvSpPr>
          <p:spPr>
            <a:xfrm rot="8100000">
              <a:off x="3015770" y="1351223"/>
              <a:ext cx="850024" cy="853077"/>
            </a:xfrm>
            <a:prstGeom prst="teardrop">
              <a:avLst>
                <a:gd name="adj" fmla="val 124401"/>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2" name="MH_Other_3"/>
            <p:cNvSpPr/>
            <p:nvPr/>
          </p:nvSpPr>
          <p:spPr>
            <a:xfrm>
              <a:off x="3225873" y="2576968"/>
              <a:ext cx="364911" cy="64182"/>
            </a:xfrm>
            <a:prstGeom prst="ellipse">
              <a:avLst/>
            </a:prstGeom>
            <a:solidFill>
              <a:srgbClr val="71C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3" name="MH_Other_4"/>
            <p:cNvSpPr/>
            <p:nvPr/>
          </p:nvSpPr>
          <p:spPr>
            <a:xfrm>
              <a:off x="2936732" y="2526615"/>
              <a:ext cx="980958" cy="174532"/>
            </a:xfrm>
            <a:prstGeom prst="ellipse">
              <a:avLst/>
            </a:prstGeom>
            <a:noFill/>
            <a:ln>
              <a:solidFill>
                <a:srgbClr val="9BDB6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14" name="MH_Title_1"/>
            <p:cNvSpPr txBox="1"/>
            <p:nvPr/>
          </p:nvSpPr>
          <p:spPr>
            <a:xfrm>
              <a:off x="2652633" y="1622787"/>
              <a:ext cx="1588035" cy="424488"/>
            </a:xfrm>
            <a:prstGeom prst="rect">
              <a:avLst/>
            </a:prstGeom>
            <a:noFill/>
          </p:spPr>
          <p:txBody>
            <a:bodyPr>
              <a:normAutofit/>
            </a:bodyPr>
            <a:lstStyle/>
            <a:p>
              <a:pPr algn="ctr">
                <a:lnSpc>
                  <a:spcPct val="110000"/>
                </a:lnSpc>
                <a:defRPr/>
              </a:pPr>
              <a:r>
                <a:rPr lang="zh-CN" altLang="en-US" sz="1867" b="1" dirty="0">
                  <a:solidFill>
                    <a:schemeClr val="bg1"/>
                  </a:solidFill>
                  <a:ea typeface="微软雅黑" panose="020B0503020204020204" pitchFamily="34" charset="-122"/>
                </a:rPr>
                <a:t>定位技术</a:t>
              </a:r>
            </a:p>
          </p:txBody>
        </p:sp>
        <p:sp>
          <p:nvSpPr>
            <p:cNvPr id="15" name="MH_Other_5"/>
            <p:cNvSpPr/>
            <p:nvPr/>
          </p:nvSpPr>
          <p:spPr>
            <a:xfrm rot="10800000">
              <a:off x="3286487" y="2184395"/>
              <a:ext cx="287323" cy="18637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grpSp>
      <p:sp>
        <p:nvSpPr>
          <p:cNvPr id="20" name="MH_Other_9"/>
          <p:cNvSpPr/>
          <p:nvPr/>
        </p:nvSpPr>
        <p:spPr>
          <a:xfrm>
            <a:off x="4873884" y="4513925"/>
            <a:ext cx="411163" cy="117872"/>
          </a:xfrm>
          <a:prstGeom prst="ellipse">
            <a:avLst/>
          </a:prstGeom>
          <a:noFill/>
          <a:ln w="50800">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21" name="MH_Other_10"/>
          <p:cNvSpPr/>
          <p:nvPr/>
        </p:nvSpPr>
        <p:spPr>
          <a:xfrm>
            <a:off x="4929447" y="4240082"/>
            <a:ext cx="300037" cy="279797"/>
          </a:xfrm>
          <a:custGeom>
            <a:avLst/>
            <a:gdLst>
              <a:gd name="connsiteX0" fmla="*/ 69058 w 414338"/>
              <a:gd name="connsiteY0" fmla="*/ 0 h 514350"/>
              <a:gd name="connsiteX1" fmla="*/ 345280 w 414338"/>
              <a:gd name="connsiteY1" fmla="*/ 0 h 514350"/>
              <a:gd name="connsiteX2" fmla="*/ 414338 w 414338"/>
              <a:gd name="connsiteY2" fmla="*/ 69058 h 514350"/>
              <a:gd name="connsiteX3" fmla="*/ 414338 w 414338"/>
              <a:gd name="connsiteY3" fmla="*/ 345280 h 514350"/>
              <a:gd name="connsiteX4" fmla="*/ 345280 w 414338"/>
              <a:gd name="connsiteY4" fmla="*/ 414338 h 514350"/>
              <a:gd name="connsiteX5" fmla="*/ 265176 w 414338"/>
              <a:gd name="connsiteY5" fmla="*/ 414338 h 514350"/>
              <a:gd name="connsiteX6" fmla="*/ 207169 w 414338"/>
              <a:gd name="connsiteY6" fmla="*/ 514350 h 514350"/>
              <a:gd name="connsiteX7" fmla="*/ 149162 w 414338"/>
              <a:gd name="connsiteY7" fmla="*/ 414338 h 514350"/>
              <a:gd name="connsiteX8" fmla="*/ 69058 w 414338"/>
              <a:gd name="connsiteY8" fmla="*/ 414338 h 514350"/>
              <a:gd name="connsiteX9" fmla="*/ 0 w 414338"/>
              <a:gd name="connsiteY9" fmla="*/ 345280 h 514350"/>
              <a:gd name="connsiteX10" fmla="*/ 0 w 414338"/>
              <a:gd name="connsiteY10" fmla="*/ 69058 h 514350"/>
              <a:gd name="connsiteX11" fmla="*/ 69058 w 414338"/>
              <a:gd name="connsiteY11"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4338" h="514350">
                <a:moveTo>
                  <a:pt x="69058" y="0"/>
                </a:moveTo>
                <a:lnTo>
                  <a:pt x="345280" y="0"/>
                </a:lnTo>
                <a:cubicBezTo>
                  <a:pt x="383420" y="0"/>
                  <a:pt x="414338" y="30918"/>
                  <a:pt x="414338" y="69058"/>
                </a:cubicBezTo>
                <a:lnTo>
                  <a:pt x="414338" y="345280"/>
                </a:lnTo>
                <a:cubicBezTo>
                  <a:pt x="414338" y="383420"/>
                  <a:pt x="383420" y="414338"/>
                  <a:pt x="345280" y="414338"/>
                </a:cubicBezTo>
                <a:lnTo>
                  <a:pt x="265176" y="414338"/>
                </a:lnTo>
                <a:lnTo>
                  <a:pt x="207169" y="514350"/>
                </a:lnTo>
                <a:lnTo>
                  <a:pt x="149162" y="414338"/>
                </a:lnTo>
                <a:lnTo>
                  <a:pt x="69058" y="414338"/>
                </a:lnTo>
                <a:cubicBezTo>
                  <a:pt x="30918" y="414338"/>
                  <a:pt x="0" y="383420"/>
                  <a:pt x="0" y="345280"/>
                </a:cubicBezTo>
                <a:lnTo>
                  <a:pt x="0" y="69058"/>
                </a:lnTo>
                <a:cubicBezTo>
                  <a:pt x="0" y="30918"/>
                  <a:pt x="30918" y="0"/>
                  <a:pt x="69058"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zh-CN" altLang="en-US" sz="1400">
              <a:solidFill>
                <a:schemeClr val="bg1"/>
              </a:solidFill>
              <a:latin typeface="Arial" panose="020B0604020202020204" pitchFamily="34" charset="0"/>
              <a:ea typeface="微软雅黑" panose="020B0503020204020204" pitchFamily="34" charset="-122"/>
            </a:endParaRPr>
          </a:p>
        </p:txBody>
      </p:sp>
      <p:sp>
        <p:nvSpPr>
          <p:cNvPr id="22" name="MH_Other_11"/>
          <p:cNvSpPr>
            <a:spLocks noEditPoints="1"/>
          </p:cNvSpPr>
          <p:nvPr/>
        </p:nvSpPr>
        <p:spPr bwMode="auto">
          <a:xfrm>
            <a:off x="4951672" y="4276991"/>
            <a:ext cx="255587" cy="139303"/>
          </a:xfrm>
          <a:custGeom>
            <a:avLst/>
            <a:gdLst>
              <a:gd name="T0" fmla="*/ 52 w 60"/>
              <a:gd name="T1" fmla="*/ 0 h 44"/>
              <a:gd name="T2" fmla="*/ 8 w 60"/>
              <a:gd name="T3" fmla="*/ 0 h 44"/>
              <a:gd name="T4" fmla="*/ 0 w 60"/>
              <a:gd name="T5" fmla="*/ 8 h 44"/>
              <a:gd name="T6" fmla="*/ 0 w 60"/>
              <a:gd name="T7" fmla="*/ 36 h 44"/>
              <a:gd name="T8" fmla="*/ 8 w 60"/>
              <a:gd name="T9" fmla="*/ 44 h 44"/>
              <a:gd name="T10" fmla="*/ 52 w 60"/>
              <a:gd name="T11" fmla="*/ 44 h 44"/>
              <a:gd name="T12" fmla="*/ 60 w 60"/>
              <a:gd name="T13" fmla="*/ 36 h 44"/>
              <a:gd name="T14" fmla="*/ 60 w 60"/>
              <a:gd name="T15" fmla="*/ 8 h 44"/>
              <a:gd name="T16" fmla="*/ 52 w 60"/>
              <a:gd name="T17" fmla="*/ 0 h 44"/>
              <a:gd name="T18" fmla="*/ 52 w 60"/>
              <a:gd name="T19" fmla="*/ 32 h 44"/>
              <a:gd name="T20" fmla="*/ 48 w 60"/>
              <a:gd name="T21" fmla="*/ 36 h 44"/>
              <a:gd name="T22" fmla="*/ 38 w 60"/>
              <a:gd name="T23" fmla="*/ 26 h 44"/>
              <a:gd name="T24" fmla="*/ 32 w 60"/>
              <a:gd name="T25" fmla="*/ 32 h 44"/>
              <a:gd name="T26" fmla="*/ 28 w 60"/>
              <a:gd name="T27" fmla="*/ 32 h 44"/>
              <a:gd name="T28" fmla="*/ 22 w 60"/>
              <a:gd name="T29" fmla="*/ 26 h 44"/>
              <a:gd name="T30" fmla="*/ 12 w 60"/>
              <a:gd name="T31" fmla="*/ 36 h 44"/>
              <a:gd name="T32" fmla="*/ 8 w 60"/>
              <a:gd name="T33" fmla="*/ 32 h 44"/>
              <a:gd name="T34" fmla="*/ 18 w 60"/>
              <a:gd name="T35" fmla="*/ 22 h 44"/>
              <a:gd name="T36" fmla="*/ 16 w 60"/>
              <a:gd name="T37" fmla="*/ 20 h 44"/>
              <a:gd name="T38" fmla="*/ 8 w 60"/>
              <a:gd name="T39" fmla="*/ 12 h 44"/>
              <a:gd name="T40" fmla="*/ 12 w 60"/>
              <a:gd name="T41" fmla="*/ 8 h 44"/>
              <a:gd name="T42" fmla="*/ 28 w 60"/>
              <a:gd name="T43" fmla="*/ 24 h 44"/>
              <a:gd name="T44" fmla="*/ 32 w 60"/>
              <a:gd name="T45" fmla="*/ 24 h 44"/>
              <a:gd name="T46" fmla="*/ 48 w 60"/>
              <a:gd name="T47" fmla="*/ 8 h 44"/>
              <a:gd name="T48" fmla="*/ 52 w 60"/>
              <a:gd name="T49" fmla="*/ 12 h 44"/>
              <a:gd name="T50" fmla="*/ 44 w 60"/>
              <a:gd name="T51" fmla="*/ 20 h 44"/>
              <a:gd name="T52" fmla="*/ 42 w 60"/>
              <a:gd name="T53" fmla="*/ 22 h 44"/>
              <a:gd name="T54" fmla="*/ 52 w 60"/>
              <a:gd name="T55"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4">
                <a:moveTo>
                  <a:pt x="52" y="0"/>
                </a:moveTo>
                <a:cubicBezTo>
                  <a:pt x="8" y="0"/>
                  <a:pt x="8" y="0"/>
                  <a:pt x="8" y="0"/>
                </a:cubicBezTo>
                <a:cubicBezTo>
                  <a:pt x="4" y="0"/>
                  <a:pt x="0" y="4"/>
                  <a:pt x="0" y="8"/>
                </a:cubicBezTo>
                <a:cubicBezTo>
                  <a:pt x="0" y="36"/>
                  <a:pt x="0" y="36"/>
                  <a:pt x="0" y="36"/>
                </a:cubicBezTo>
                <a:cubicBezTo>
                  <a:pt x="0" y="40"/>
                  <a:pt x="4" y="44"/>
                  <a:pt x="8" y="44"/>
                </a:cubicBezTo>
                <a:cubicBezTo>
                  <a:pt x="52" y="44"/>
                  <a:pt x="52" y="44"/>
                  <a:pt x="52" y="44"/>
                </a:cubicBezTo>
                <a:cubicBezTo>
                  <a:pt x="56" y="44"/>
                  <a:pt x="60" y="40"/>
                  <a:pt x="60" y="36"/>
                </a:cubicBezTo>
                <a:cubicBezTo>
                  <a:pt x="60" y="8"/>
                  <a:pt x="60" y="8"/>
                  <a:pt x="60" y="8"/>
                </a:cubicBezTo>
                <a:cubicBezTo>
                  <a:pt x="60" y="4"/>
                  <a:pt x="56" y="0"/>
                  <a:pt x="52" y="0"/>
                </a:cubicBezTo>
                <a:close/>
                <a:moveTo>
                  <a:pt x="52" y="32"/>
                </a:moveTo>
                <a:cubicBezTo>
                  <a:pt x="48" y="36"/>
                  <a:pt x="48" y="36"/>
                  <a:pt x="48" y="36"/>
                </a:cubicBezTo>
                <a:cubicBezTo>
                  <a:pt x="38" y="26"/>
                  <a:pt x="38" y="26"/>
                  <a:pt x="38" y="26"/>
                </a:cubicBezTo>
                <a:cubicBezTo>
                  <a:pt x="32" y="32"/>
                  <a:pt x="32" y="32"/>
                  <a:pt x="32" y="32"/>
                </a:cubicBezTo>
                <a:cubicBezTo>
                  <a:pt x="28" y="32"/>
                  <a:pt x="28" y="32"/>
                  <a:pt x="28" y="32"/>
                </a:cubicBezTo>
                <a:cubicBezTo>
                  <a:pt x="22" y="26"/>
                  <a:pt x="22" y="26"/>
                  <a:pt x="22" y="26"/>
                </a:cubicBezTo>
                <a:cubicBezTo>
                  <a:pt x="12" y="36"/>
                  <a:pt x="12" y="36"/>
                  <a:pt x="12" y="36"/>
                </a:cubicBezTo>
                <a:cubicBezTo>
                  <a:pt x="8" y="32"/>
                  <a:pt x="8" y="32"/>
                  <a:pt x="8" y="32"/>
                </a:cubicBezTo>
                <a:cubicBezTo>
                  <a:pt x="18" y="22"/>
                  <a:pt x="18" y="22"/>
                  <a:pt x="18" y="22"/>
                </a:cubicBezTo>
                <a:cubicBezTo>
                  <a:pt x="16" y="20"/>
                  <a:pt x="16" y="20"/>
                  <a:pt x="16" y="20"/>
                </a:cubicBezTo>
                <a:cubicBezTo>
                  <a:pt x="8" y="12"/>
                  <a:pt x="8" y="12"/>
                  <a:pt x="8" y="12"/>
                </a:cubicBezTo>
                <a:cubicBezTo>
                  <a:pt x="12" y="8"/>
                  <a:pt x="12" y="8"/>
                  <a:pt x="12" y="8"/>
                </a:cubicBezTo>
                <a:cubicBezTo>
                  <a:pt x="28" y="24"/>
                  <a:pt x="28" y="24"/>
                  <a:pt x="28" y="24"/>
                </a:cubicBezTo>
                <a:cubicBezTo>
                  <a:pt x="32" y="24"/>
                  <a:pt x="32" y="24"/>
                  <a:pt x="32" y="24"/>
                </a:cubicBezTo>
                <a:cubicBezTo>
                  <a:pt x="48" y="8"/>
                  <a:pt x="48" y="8"/>
                  <a:pt x="48" y="8"/>
                </a:cubicBezTo>
                <a:cubicBezTo>
                  <a:pt x="52" y="12"/>
                  <a:pt x="52" y="12"/>
                  <a:pt x="52" y="12"/>
                </a:cubicBezTo>
                <a:cubicBezTo>
                  <a:pt x="44" y="20"/>
                  <a:pt x="44" y="20"/>
                  <a:pt x="44" y="20"/>
                </a:cubicBezTo>
                <a:cubicBezTo>
                  <a:pt x="42" y="22"/>
                  <a:pt x="42" y="22"/>
                  <a:pt x="42" y="22"/>
                </a:cubicBezTo>
                <a:lnTo>
                  <a:pt x="52" y="32"/>
                </a:lnTo>
                <a:close/>
              </a:path>
            </a:pathLst>
          </a:custGeom>
          <a:solidFill>
            <a:srgbClr val="FFFFFF"/>
          </a:solidFill>
          <a:ln>
            <a:noFill/>
          </a:ln>
          <a:extLst/>
        </p:spPr>
        <p:txBody>
          <a:bodyPr>
            <a:normAutofit fontScale="25000" lnSpcReduction="20000"/>
          </a:bodyPr>
          <a:lstStyle/>
          <a:p>
            <a:pPr>
              <a:defRPr/>
            </a:pPr>
            <a:endParaRPr lang="zh-CN" altLang="en-US" sz="1400">
              <a:solidFill>
                <a:schemeClr val="bg1"/>
              </a:solidFill>
              <a:ea typeface="微软雅黑" panose="020B0503020204020204" pitchFamily="34" charset="-122"/>
            </a:endParaRPr>
          </a:p>
        </p:txBody>
      </p:sp>
      <p:sp>
        <p:nvSpPr>
          <p:cNvPr id="23" name="MH_SubTitle_1"/>
          <p:cNvSpPr>
            <a:spLocks noChangeArrowheads="1"/>
          </p:cNvSpPr>
          <p:nvPr/>
        </p:nvSpPr>
        <p:spPr bwMode="auto">
          <a:xfrm>
            <a:off x="5308859" y="4173408"/>
            <a:ext cx="2649539"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2133" dirty="0">
                <a:solidFill>
                  <a:schemeClr val="bg1"/>
                </a:solidFill>
                <a:latin typeface="微软雅黑" pitchFamily="34" charset="-122"/>
                <a:ea typeface="微软雅黑" pitchFamily="34" charset="-122"/>
              </a:rPr>
              <a:t>基于</a:t>
            </a:r>
            <a:r>
              <a:rPr lang="en-US" altLang="zh-CN" sz="2133" dirty="0">
                <a:solidFill>
                  <a:schemeClr val="bg1"/>
                </a:solidFill>
                <a:latin typeface="微软雅黑" pitchFamily="34" charset="-122"/>
                <a:ea typeface="微软雅黑" pitchFamily="34" charset="-122"/>
              </a:rPr>
              <a:t>GPS</a:t>
            </a:r>
            <a:r>
              <a:rPr lang="zh-CN" altLang="en-US" sz="2133" dirty="0">
                <a:solidFill>
                  <a:schemeClr val="bg1"/>
                </a:solidFill>
                <a:latin typeface="微软雅黑" pitchFamily="34" charset="-122"/>
                <a:ea typeface="微软雅黑" pitchFamily="34" charset="-122"/>
              </a:rPr>
              <a:t>的定位</a:t>
            </a:r>
          </a:p>
        </p:txBody>
      </p:sp>
      <p:sp>
        <p:nvSpPr>
          <p:cNvPr id="24" name="Rectangle 2">
            <a:extLst>
              <a:ext uri="{FF2B5EF4-FFF2-40B4-BE49-F238E27FC236}">
                <a16:creationId xmlns:a16="http://schemas.microsoft.com/office/drawing/2014/main" xmlns="" id="{6AB77E39-2206-4069-A85B-CA3CC910C8A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412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34639" y="2241765"/>
            <a:ext cx="4537636" cy="3046603"/>
          </a:xfrm>
          <a:prstGeom prst="rect">
            <a:avLst/>
          </a:prstGeom>
        </p:spPr>
        <p:txBody>
          <a:bodyPr wrap="square">
            <a:spAutoFit/>
          </a:bodyPr>
          <a:lstStyle/>
          <a:p>
            <a:pPr indent="457189">
              <a:lnSpc>
                <a:spcPct val="150000"/>
              </a:lnSpc>
            </a:pPr>
            <a:r>
              <a:rPr lang="en-US" altLang="zh-CN" sz="2133" dirty="0">
                <a:solidFill>
                  <a:schemeClr val="bg1"/>
                </a:solidFill>
                <a:latin typeface="微软雅黑" pitchFamily="34" charset="-122"/>
                <a:ea typeface="微软雅黑" pitchFamily="34" charset="-122"/>
              </a:rPr>
              <a:t>GPS</a:t>
            </a:r>
            <a:r>
              <a:rPr lang="zh-CN" altLang="zh-CN" sz="2133" dirty="0">
                <a:solidFill>
                  <a:schemeClr val="bg1"/>
                </a:solidFill>
                <a:latin typeface="微软雅黑" pitchFamily="34" charset="-122"/>
                <a:ea typeface="微软雅黑" pitchFamily="34" charset="-122"/>
              </a:rPr>
              <a:t>又称为全球定位系统（</a:t>
            </a:r>
            <a:r>
              <a:rPr lang="en-US" altLang="zh-CN" sz="2133" dirty="0">
                <a:solidFill>
                  <a:schemeClr val="bg1"/>
                </a:solidFill>
                <a:latin typeface="微软雅黑" pitchFamily="34" charset="-122"/>
                <a:ea typeface="微软雅黑" pitchFamily="34" charset="-122"/>
              </a:rPr>
              <a:t>Global Positioning System</a:t>
            </a:r>
            <a:r>
              <a:rPr lang="zh-CN" altLang="zh-CN" sz="2133" dirty="0">
                <a:solidFill>
                  <a:schemeClr val="bg1"/>
                </a:solidFill>
                <a:latin typeface="微软雅黑" pitchFamily="34" charset="-122"/>
                <a:ea typeface="微软雅黑" pitchFamily="34" charset="-122"/>
              </a:rPr>
              <a:t>），是美国从</a:t>
            </a:r>
            <a:r>
              <a:rPr lang="en-US" altLang="zh-CN" sz="2133" dirty="0">
                <a:solidFill>
                  <a:schemeClr val="bg1"/>
                </a:solidFill>
                <a:latin typeface="微软雅黑" pitchFamily="34" charset="-122"/>
                <a:ea typeface="微软雅黑" pitchFamily="34" charset="-122"/>
              </a:rPr>
              <a:t>20</a:t>
            </a:r>
            <a:r>
              <a:rPr lang="zh-CN" altLang="zh-CN" sz="2133" dirty="0">
                <a:solidFill>
                  <a:schemeClr val="bg1"/>
                </a:solidFill>
                <a:latin typeface="微软雅黑" pitchFamily="34" charset="-122"/>
                <a:ea typeface="微软雅黑" pitchFamily="34" charset="-122"/>
              </a:rPr>
              <a:t>世纪</a:t>
            </a:r>
            <a:r>
              <a:rPr lang="en-US" altLang="zh-CN" sz="2133" dirty="0">
                <a:solidFill>
                  <a:schemeClr val="bg1"/>
                </a:solidFill>
                <a:latin typeface="微软雅黑" pitchFamily="34" charset="-122"/>
                <a:ea typeface="微软雅黑" pitchFamily="34" charset="-122"/>
              </a:rPr>
              <a:t>70</a:t>
            </a:r>
            <a:r>
              <a:rPr lang="zh-CN" altLang="zh-CN" sz="2133" dirty="0">
                <a:solidFill>
                  <a:schemeClr val="bg1"/>
                </a:solidFill>
                <a:latin typeface="微软雅黑" pitchFamily="34" charset="-122"/>
                <a:ea typeface="微软雅黑" pitchFamily="34" charset="-122"/>
              </a:rPr>
              <a:t>年代开始研制，于</a:t>
            </a:r>
            <a:r>
              <a:rPr lang="en-US" altLang="zh-CN" sz="2133" dirty="0">
                <a:solidFill>
                  <a:schemeClr val="bg1"/>
                </a:solidFill>
                <a:latin typeface="微软雅黑" pitchFamily="34" charset="-122"/>
                <a:ea typeface="微软雅黑" pitchFamily="34" charset="-122"/>
              </a:rPr>
              <a:t>1994</a:t>
            </a:r>
            <a:r>
              <a:rPr lang="zh-CN" altLang="zh-CN" sz="2133" dirty="0">
                <a:solidFill>
                  <a:schemeClr val="bg1"/>
                </a:solidFill>
                <a:latin typeface="微软雅黑" pitchFamily="34" charset="-122"/>
                <a:ea typeface="微软雅黑" pitchFamily="34" charset="-122"/>
              </a:rPr>
              <a:t>年全面建成，具有海、陆、空全方位实时三维导航与定位能力的新一代卫星导航与定位系统。</a:t>
            </a:r>
          </a:p>
        </p:txBody>
      </p:sp>
      <p:pic>
        <p:nvPicPr>
          <p:cNvPr id="8" name="Picture 2" descr="http://pic37.nipic.com/20140104/2457331_145449025391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868"/>
          <a:stretch/>
        </p:blipFill>
        <p:spPr bwMode="auto">
          <a:xfrm>
            <a:off x="6999103" y="2359334"/>
            <a:ext cx="2958259" cy="2784663"/>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9" name="Rectangle 2">
            <a:extLst>
              <a:ext uri="{FF2B5EF4-FFF2-40B4-BE49-F238E27FC236}">
                <a16:creationId xmlns:a16="http://schemas.microsoft.com/office/drawing/2014/main" xmlns="" id="{0D260C57-8932-4CFF-858C-1C3E0836C42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BD6EB657-52E4-441E-890E-91A0779A269B}"/>
              </a:ext>
            </a:extLst>
          </p:cNvPr>
          <p:cNvSpPr/>
          <p:nvPr/>
        </p:nvSpPr>
        <p:spPr>
          <a:xfrm>
            <a:off x="2061743" y="1459877"/>
            <a:ext cx="2400016"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a:t>
            </a:r>
            <a:r>
              <a:rPr lang="en-US" altLang="zh-CN" sz="2000" b="1" dirty="0">
                <a:solidFill>
                  <a:schemeClr val="bg1"/>
                </a:solidFill>
                <a:latin typeface="微软雅黑" pitchFamily="34" charset="-122"/>
                <a:ea typeface="微软雅黑" pitchFamily="34" charset="-122"/>
              </a:rPr>
              <a:t>GPS</a:t>
            </a:r>
            <a:r>
              <a:rPr lang="zh-CN" altLang="en-US" sz="2000" b="1" dirty="0">
                <a:solidFill>
                  <a:schemeClr val="bg1"/>
                </a:solidFill>
                <a:latin typeface="微软雅黑" pitchFamily="34" charset="-122"/>
                <a:ea typeface="微软雅黑" pitchFamily="34" charset="-122"/>
              </a:rPr>
              <a:t>定位概念</a:t>
            </a:r>
          </a:p>
        </p:txBody>
      </p:sp>
    </p:spTree>
    <p:extLst>
      <p:ext uri="{BB962C8B-B14F-4D97-AF65-F5344CB8AC3E}">
        <p14:creationId xmlns:p14="http://schemas.microsoft.com/office/powerpoint/2010/main" val="221420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B44DB99-9A2D-4A16-9ECA-B01C1EC1E1CB}"/>
              </a:ext>
            </a:extLst>
          </p:cNvPr>
          <p:cNvGrpSpPr/>
          <p:nvPr/>
        </p:nvGrpSpPr>
        <p:grpSpPr>
          <a:xfrm>
            <a:off x="1994878" y="2060380"/>
            <a:ext cx="8349535" cy="4687664"/>
            <a:chOff x="353158" y="1577184"/>
            <a:chExt cx="6262151" cy="3515748"/>
          </a:xfrm>
        </p:grpSpPr>
        <p:cxnSp>
          <p:nvCxnSpPr>
            <p:cNvPr id="12" name="MH_Other_1"/>
            <p:cNvCxnSpPr/>
            <p:nvPr/>
          </p:nvCxnSpPr>
          <p:spPr>
            <a:xfrm rot="16200000" flipV="1">
              <a:off x="3030949" y="3606715"/>
              <a:ext cx="1029328" cy="3230"/>
            </a:xfrm>
            <a:prstGeom prst="bentConnector3">
              <a:avLst>
                <a:gd name="adj1" fmla="val 51693"/>
              </a:avLst>
            </a:prstGeom>
            <a:ln w="1905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3" name="MH_Other_2"/>
            <p:cNvCxnSpPr/>
            <p:nvPr/>
          </p:nvCxnSpPr>
          <p:spPr>
            <a:xfrm rot="10800000">
              <a:off x="1153621" y="3040134"/>
              <a:ext cx="2494946" cy="1084388"/>
            </a:xfrm>
            <a:prstGeom prst="bentConnector2">
              <a:avLst/>
            </a:prstGeom>
            <a:ln w="19050">
              <a:solidFill>
                <a:srgbClr val="B2B2B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MH_Other_3"/>
            <p:cNvCxnSpPr/>
            <p:nvPr/>
          </p:nvCxnSpPr>
          <p:spPr>
            <a:xfrm flipV="1">
              <a:off x="3220697" y="2954484"/>
              <a:ext cx="2574075" cy="1170038"/>
            </a:xfrm>
            <a:prstGeom prst="bentConnector2">
              <a:avLst/>
            </a:prstGeom>
            <a:ln w="19050">
              <a:solidFill>
                <a:srgbClr val="B2B2B2"/>
              </a:solidFill>
              <a:prstDash val="sysDash"/>
            </a:ln>
          </p:spPr>
          <p:style>
            <a:lnRef idx="1">
              <a:schemeClr val="accent1"/>
            </a:lnRef>
            <a:fillRef idx="0">
              <a:schemeClr val="accent1"/>
            </a:fillRef>
            <a:effectRef idx="0">
              <a:schemeClr val="accent1"/>
            </a:effectRef>
            <a:fontRef idx="minor">
              <a:schemeClr val="tx1"/>
            </a:fontRef>
          </p:style>
        </p:cxnSp>
        <p:sp>
          <p:nvSpPr>
            <p:cNvPr id="16" name="MH_Other_5"/>
            <p:cNvSpPr>
              <a:spLocks noChangeAspect="1"/>
            </p:cNvSpPr>
            <p:nvPr/>
          </p:nvSpPr>
          <p:spPr bwMode="auto">
            <a:xfrm>
              <a:off x="2722675" y="1577184"/>
              <a:ext cx="1633371" cy="1549056"/>
            </a:xfrm>
            <a:prstGeom prst="ellipse">
              <a:avLst/>
            </a:prstGeom>
            <a:solidFill>
              <a:srgbClr val="B0EE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17" name="MH_Other_6"/>
            <p:cNvSpPr>
              <a:spLocks noChangeAspect="1"/>
            </p:cNvSpPr>
            <p:nvPr/>
          </p:nvSpPr>
          <p:spPr bwMode="auto">
            <a:xfrm>
              <a:off x="2740437" y="1613911"/>
              <a:ext cx="1559621" cy="1477151"/>
            </a:xfrm>
            <a:prstGeom prst="ellipse">
              <a:avLst/>
            </a:prstGeom>
            <a:solidFill>
              <a:srgbClr val="25AC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18" name="MH_SubTitle_2"/>
            <p:cNvSpPr>
              <a:spLocks noChangeAspect="1"/>
            </p:cNvSpPr>
            <p:nvPr/>
          </p:nvSpPr>
          <p:spPr bwMode="auto">
            <a:xfrm>
              <a:off x="2832499" y="1715167"/>
              <a:ext cx="1353551" cy="1284032"/>
            </a:xfrm>
            <a:prstGeom prst="ellipse">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867" b="1" dirty="0">
                  <a:solidFill>
                    <a:srgbClr val="333333"/>
                  </a:solidFill>
                  <a:latin typeface="微软雅黑" panose="020B0503020204020204" pitchFamily="34" charset="-122"/>
                  <a:ea typeface="微软雅黑" panose="020B0503020204020204" pitchFamily="34" charset="-122"/>
                </a:rPr>
                <a:t>地面控制部分</a:t>
              </a:r>
              <a:endParaRPr lang="en-US" altLang="zh-CN" sz="1867" b="1" dirty="0">
                <a:solidFill>
                  <a:srgbClr val="333333"/>
                </a:solidFill>
                <a:latin typeface="微软雅黑" panose="020B0503020204020204" pitchFamily="34" charset="-122"/>
                <a:ea typeface="微软雅黑" panose="020B0503020204020204" pitchFamily="34" charset="-122"/>
              </a:endParaRPr>
            </a:p>
            <a:p>
              <a:pPr algn="ctr">
                <a:defRPr/>
              </a:pPr>
              <a:r>
                <a:rPr lang="en-US" altLang="zh-CN" sz="1867" b="1" dirty="0">
                  <a:solidFill>
                    <a:srgbClr val="333333"/>
                  </a:solidFill>
                  <a:latin typeface="微软雅黑" panose="020B0503020204020204" pitchFamily="34" charset="-122"/>
                  <a:ea typeface="微软雅黑" panose="020B0503020204020204" pitchFamily="34" charset="-122"/>
                </a:rPr>
                <a:t>—</a:t>
              </a:r>
              <a:r>
                <a:rPr lang="zh-CN" altLang="en-US" sz="1867" b="1" dirty="0">
                  <a:solidFill>
                    <a:srgbClr val="333333"/>
                  </a:solidFill>
                  <a:latin typeface="微软雅黑" panose="020B0503020204020204" pitchFamily="34" charset="-122"/>
                  <a:ea typeface="微软雅黑" panose="020B0503020204020204" pitchFamily="34" charset="-122"/>
                </a:rPr>
                <a:t>地面监控系统</a:t>
              </a:r>
              <a:endParaRPr lang="ko-KR" altLang="en-US" sz="1867" b="1" dirty="0">
                <a:solidFill>
                  <a:srgbClr val="333333"/>
                </a:solidFill>
                <a:latin typeface="微软雅黑" panose="020B0503020204020204" pitchFamily="34" charset="-122"/>
              </a:endParaRPr>
            </a:p>
          </p:txBody>
        </p:sp>
        <p:sp>
          <p:nvSpPr>
            <p:cNvPr id="21" name="MH_Other_9"/>
            <p:cNvSpPr>
              <a:spLocks noChangeAspect="1"/>
            </p:cNvSpPr>
            <p:nvPr/>
          </p:nvSpPr>
          <p:spPr bwMode="auto">
            <a:xfrm>
              <a:off x="353158" y="1642428"/>
              <a:ext cx="1633371" cy="1549056"/>
            </a:xfrm>
            <a:prstGeom prst="ellipse">
              <a:avLst/>
            </a:prstGeom>
            <a:solidFill>
              <a:srgbClr val="F9D2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22" name="MH_Other_10"/>
            <p:cNvSpPr>
              <a:spLocks noChangeAspect="1"/>
            </p:cNvSpPr>
            <p:nvPr/>
          </p:nvSpPr>
          <p:spPr bwMode="auto">
            <a:xfrm>
              <a:off x="380610" y="1688332"/>
              <a:ext cx="1559621" cy="1477151"/>
            </a:xfrm>
            <a:prstGeom prst="ellipse">
              <a:avLst/>
            </a:prstGeom>
            <a:solidFill>
              <a:srgbClr val="F3AB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24" name="MH_SubTitle_1"/>
            <p:cNvSpPr>
              <a:spLocks noChangeAspect="1"/>
            </p:cNvSpPr>
            <p:nvPr/>
          </p:nvSpPr>
          <p:spPr bwMode="auto">
            <a:xfrm>
              <a:off x="485975" y="1784891"/>
              <a:ext cx="1355719" cy="1284032"/>
            </a:xfrm>
            <a:prstGeom prst="ellipse">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867" b="1" dirty="0">
                  <a:solidFill>
                    <a:srgbClr val="333333"/>
                  </a:solidFill>
                  <a:latin typeface="微软雅黑" panose="020B0503020204020204" pitchFamily="34" charset="-122"/>
                  <a:ea typeface="微软雅黑" panose="020B0503020204020204" pitchFamily="34" charset="-122"/>
                </a:rPr>
                <a:t>空间</a:t>
              </a:r>
              <a:r>
                <a:rPr lang="zh-CN" altLang="en-US" sz="2133" b="1" dirty="0">
                  <a:solidFill>
                    <a:srgbClr val="333333"/>
                  </a:solidFill>
                  <a:latin typeface="微软雅黑" panose="020B0503020204020204" pitchFamily="34" charset="-122"/>
                  <a:ea typeface="微软雅黑" panose="020B0503020204020204" pitchFamily="34" charset="-122"/>
                </a:rPr>
                <a:t>部分</a:t>
              </a:r>
              <a:endParaRPr lang="en-US" altLang="zh-CN" sz="1867" b="1" dirty="0">
                <a:solidFill>
                  <a:srgbClr val="333333"/>
                </a:solidFill>
                <a:latin typeface="微软雅黑" panose="020B0503020204020204" pitchFamily="34" charset="-122"/>
                <a:ea typeface="微软雅黑" panose="020B0503020204020204" pitchFamily="34" charset="-122"/>
              </a:endParaRPr>
            </a:p>
            <a:p>
              <a:pPr algn="ctr">
                <a:defRPr/>
              </a:pPr>
              <a:r>
                <a:rPr lang="en-US" altLang="zh-CN" sz="1867" b="1" dirty="0">
                  <a:solidFill>
                    <a:srgbClr val="333333"/>
                  </a:solidFill>
                  <a:latin typeface="微软雅黑" panose="020B0503020204020204" pitchFamily="34" charset="-122"/>
                  <a:ea typeface="微软雅黑" panose="020B0503020204020204" pitchFamily="34" charset="-122"/>
                </a:rPr>
                <a:t>—GPS</a:t>
              </a:r>
              <a:r>
                <a:rPr lang="zh-CN" altLang="en-US" sz="1867" b="1" dirty="0">
                  <a:solidFill>
                    <a:srgbClr val="333333"/>
                  </a:solidFill>
                  <a:latin typeface="微软雅黑" panose="020B0503020204020204" pitchFamily="34" charset="-122"/>
                  <a:ea typeface="微软雅黑" panose="020B0503020204020204" pitchFamily="34" charset="-122"/>
                </a:rPr>
                <a:t>卫星星座</a:t>
              </a:r>
              <a:endParaRPr lang="ko-KR" altLang="en-US" sz="1867" b="1" dirty="0">
                <a:solidFill>
                  <a:srgbClr val="333333"/>
                </a:solidFill>
                <a:latin typeface="微软雅黑" panose="020B0503020204020204" pitchFamily="34" charset="-122"/>
              </a:endParaRPr>
            </a:p>
          </p:txBody>
        </p:sp>
        <p:sp>
          <p:nvSpPr>
            <p:cNvPr id="27" name="MH_Other_14"/>
            <p:cNvSpPr>
              <a:spLocks noChangeAspect="1"/>
            </p:cNvSpPr>
            <p:nvPr/>
          </p:nvSpPr>
          <p:spPr bwMode="auto">
            <a:xfrm>
              <a:off x="4981938" y="1674327"/>
              <a:ext cx="1633371" cy="1549056"/>
            </a:xfrm>
            <a:prstGeom prst="ellipse">
              <a:avLst/>
            </a:prstGeom>
            <a:solidFill>
              <a:srgbClr val="CCEA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28" name="MH_Other_15"/>
            <p:cNvSpPr>
              <a:spLocks noChangeAspect="1"/>
            </p:cNvSpPr>
            <p:nvPr/>
          </p:nvSpPr>
          <p:spPr bwMode="auto">
            <a:xfrm>
              <a:off x="5007774" y="1720233"/>
              <a:ext cx="1561790" cy="1477150"/>
            </a:xfrm>
            <a:prstGeom prst="ellipse">
              <a:avLst/>
            </a:prstGeom>
            <a:solidFill>
              <a:srgbClr val="92D0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30" name="MH_SubTitle_3"/>
            <p:cNvSpPr>
              <a:spLocks noChangeAspect="1"/>
            </p:cNvSpPr>
            <p:nvPr/>
          </p:nvSpPr>
          <p:spPr bwMode="auto">
            <a:xfrm>
              <a:off x="5126007" y="1816792"/>
              <a:ext cx="1351383" cy="1284032"/>
            </a:xfrm>
            <a:prstGeom prst="ellipse">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867" b="1" dirty="0">
                  <a:solidFill>
                    <a:srgbClr val="333333"/>
                  </a:solidFill>
                  <a:latin typeface="微软雅黑" panose="020B0503020204020204" pitchFamily="34" charset="-122"/>
                  <a:ea typeface="微软雅黑" panose="020B0503020204020204" pitchFamily="34" charset="-122"/>
                </a:rPr>
                <a:t>用户设备部分</a:t>
              </a:r>
              <a:endParaRPr lang="en-US" altLang="zh-CN" sz="1867" b="1" dirty="0">
                <a:solidFill>
                  <a:srgbClr val="333333"/>
                </a:solidFill>
                <a:latin typeface="微软雅黑" panose="020B0503020204020204" pitchFamily="34" charset="-122"/>
                <a:ea typeface="微软雅黑" panose="020B0503020204020204" pitchFamily="34" charset="-122"/>
              </a:endParaRPr>
            </a:p>
            <a:p>
              <a:pPr algn="ctr">
                <a:defRPr/>
              </a:pPr>
              <a:r>
                <a:rPr lang="en-US" altLang="zh-CN" sz="1867" b="1" dirty="0">
                  <a:solidFill>
                    <a:srgbClr val="333333"/>
                  </a:solidFill>
                  <a:latin typeface="微软雅黑" panose="020B0503020204020204" pitchFamily="34" charset="-122"/>
                  <a:ea typeface="微软雅黑" panose="020B0503020204020204" pitchFamily="34" charset="-122"/>
                </a:rPr>
                <a:t>—GPS</a:t>
              </a:r>
              <a:r>
                <a:rPr lang="zh-CN" altLang="en-US" sz="1867" b="1" dirty="0">
                  <a:solidFill>
                    <a:srgbClr val="333333"/>
                  </a:solidFill>
                  <a:latin typeface="微软雅黑" panose="020B0503020204020204" pitchFamily="34" charset="-122"/>
                  <a:ea typeface="微软雅黑" panose="020B0503020204020204" pitchFamily="34" charset="-122"/>
                </a:rPr>
                <a:t>信号接收机</a:t>
              </a:r>
              <a:endParaRPr lang="ko-KR" altLang="en-US" sz="1867" b="1" dirty="0">
                <a:solidFill>
                  <a:srgbClr val="333333"/>
                </a:solidFill>
                <a:latin typeface="微软雅黑" panose="020B0503020204020204" pitchFamily="34" charset="-122"/>
              </a:endParaRPr>
            </a:p>
          </p:txBody>
        </p:sp>
        <p:sp>
          <p:nvSpPr>
            <p:cNvPr id="33" name="MH_Other_19"/>
            <p:cNvSpPr>
              <a:spLocks noChangeAspect="1"/>
            </p:cNvSpPr>
            <p:nvPr/>
          </p:nvSpPr>
          <p:spPr bwMode="auto">
            <a:xfrm>
              <a:off x="2560441" y="3243113"/>
              <a:ext cx="1953096" cy="1849819"/>
            </a:xfrm>
            <a:prstGeom prst="ellipse">
              <a:avLst/>
            </a:prstGeom>
            <a:solidFill>
              <a:srgbClr val="F2DB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34" name="MH_Other_20"/>
            <p:cNvSpPr>
              <a:spLocks noChangeAspect="1"/>
            </p:cNvSpPr>
            <p:nvPr/>
          </p:nvSpPr>
          <p:spPr bwMode="auto">
            <a:xfrm>
              <a:off x="2597582" y="3289573"/>
              <a:ext cx="1866591" cy="1769711"/>
            </a:xfrm>
            <a:prstGeom prst="ellipse">
              <a:avLst/>
            </a:prstGeom>
            <a:gradFill>
              <a:gsLst>
                <a:gs pos="0">
                  <a:srgbClr val="EA8470"/>
                </a:gs>
                <a:gs pos="100000">
                  <a:srgbClr val="E2593D"/>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latin typeface="微软雅黑" panose="020B0503020204020204" pitchFamily="34" charset="-122"/>
              </a:endParaRPr>
            </a:p>
          </p:txBody>
        </p:sp>
        <p:sp>
          <p:nvSpPr>
            <p:cNvPr id="36" name="MH_Title_1"/>
            <p:cNvSpPr>
              <a:spLocks noChangeAspect="1"/>
            </p:cNvSpPr>
            <p:nvPr/>
          </p:nvSpPr>
          <p:spPr bwMode="auto">
            <a:xfrm>
              <a:off x="2700932" y="3426849"/>
              <a:ext cx="1616687" cy="1533020"/>
            </a:xfrm>
            <a:prstGeom prst="ellipse">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2667" b="1" dirty="0">
                  <a:solidFill>
                    <a:srgbClr val="333333"/>
                  </a:solidFill>
                  <a:latin typeface="微软雅黑" panose="020B0503020204020204" pitchFamily="34" charset="-122"/>
                  <a:ea typeface="微软雅黑" panose="020B0503020204020204" pitchFamily="34" charset="-122"/>
                </a:rPr>
                <a:t>GPS</a:t>
              </a:r>
              <a:r>
                <a:rPr lang="zh-CN" altLang="en-US" sz="2667" b="1" dirty="0">
                  <a:solidFill>
                    <a:srgbClr val="333333"/>
                  </a:solidFill>
                  <a:latin typeface="微软雅黑" panose="020B0503020204020204" pitchFamily="34" charset="-122"/>
                  <a:ea typeface="微软雅黑" panose="020B0503020204020204" pitchFamily="34" charset="-122"/>
                </a:rPr>
                <a:t>系统</a:t>
              </a:r>
              <a:endParaRPr lang="en-US" altLang="zh-CN" sz="2667" b="1" dirty="0">
                <a:solidFill>
                  <a:srgbClr val="333333"/>
                </a:solidFill>
                <a:latin typeface="微软雅黑" panose="020B0503020204020204" pitchFamily="34" charset="-122"/>
                <a:ea typeface="微软雅黑" panose="020B0503020204020204" pitchFamily="34" charset="-122"/>
              </a:endParaRPr>
            </a:p>
            <a:p>
              <a:pPr algn="ctr">
                <a:defRPr/>
              </a:pPr>
              <a:r>
                <a:rPr lang="zh-CN" altLang="en-US" sz="2667" b="1" dirty="0">
                  <a:solidFill>
                    <a:srgbClr val="333333"/>
                  </a:solidFill>
                  <a:latin typeface="微软雅黑" panose="020B0503020204020204" pitchFamily="34" charset="-122"/>
                  <a:ea typeface="微软雅黑" panose="020B0503020204020204" pitchFamily="34" charset="-122"/>
                </a:rPr>
                <a:t>三大部分</a:t>
              </a:r>
              <a:endParaRPr lang="ko-KR" altLang="en-US" sz="2667" b="1" dirty="0">
                <a:solidFill>
                  <a:srgbClr val="333333"/>
                </a:solidFill>
                <a:latin typeface="微软雅黑" panose="020B0503020204020204" pitchFamily="34" charset="-122"/>
              </a:endParaRPr>
            </a:p>
          </p:txBody>
        </p:sp>
        <p:sp>
          <p:nvSpPr>
            <p:cNvPr id="37" name="MH_Other_22"/>
            <p:cNvSpPr>
              <a:spLocks noChangeAspect="1"/>
            </p:cNvSpPr>
            <p:nvPr/>
          </p:nvSpPr>
          <p:spPr bwMode="auto">
            <a:xfrm flipV="1">
              <a:off x="2788134" y="3540892"/>
              <a:ext cx="1410997" cy="1336386"/>
            </a:xfrm>
            <a:prstGeom prst="blockArc">
              <a:avLst>
                <a:gd name="adj1" fmla="val 745992"/>
                <a:gd name="adj2" fmla="val 20865236"/>
                <a:gd name="adj3" fmla="val 975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467">
                <a:solidFill>
                  <a:schemeClr val="tx1"/>
                </a:solidFill>
                <a:latin typeface="微软雅黑" panose="020B0503020204020204" pitchFamily="34" charset="-122"/>
              </a:endParaRPr>
            </a:p>
          </p:txBody>
        </p:sp>
      </p:grpSp>
      <p:sp>
        <p:nvSpPr>
          <p:cNvPr id="39" name="Rectangle 2">
            <a:extLst>
              <a:ext uri="{FF2B5EF4-FFF2-40B4-BE49-F238E27FC236}">
                <a16:creationId xmlns:a16="http://schemas.microsoft.com/office/drawing/2014/main" xmlns="" id="{796DD341-FAF3-4521-A660-632392EC587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移动定位技术认知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xmlns="" id="{CA4A8196-C054-4668-8B02-FF7A39FFA72D}"/>
              </a:ext>
            </a:extLst>
          </p:cNvPr>
          <p:cNvSpPr/>
          <p:nvPr/>
        </p:nvSpPr>
        <p:spPr>
          <a:xfrm>
            <a:off x="2061743" y="1459877"/>
            <a:ext cx="2400016"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GPS</a:t>
            </a:r>
            <a:r>
              <a:rPr lang="zh-CN" altLang="en-US" sz="2000" b="1" dirty="0">
                <a:solidFill>
                  <a:schemeClr val="bg1"/>
                </a:solidFill>
                <a:latin typeface="微软雅黑" panose="020B0503020204020204" pitchFamily="34" charset="-122"/>
                <a:ea typeface="微软雅黑" panose="020B0503020204020204" pitchFamily="34" charset="-122"/>
              </a:rPr>
              <a:t>定位组成</a:t>
            </a:r>
          </a:p>
        </p:txBody>
      </p:sp>
    </p:spTree>
    <p:extLst>
      <p:ext uri="{BB962C8B-B14F-4D97-AF65-F5344CB8AC3E}">
        <p14:creationId xmlns:p14="http://schemas.microsoft.com/office/powerpoint/2010/main" val="205986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87256" y="1890438"/>
            <a:ext cx="7513673" cy="4827325"/>
            <a:chOff x="2189752" y="1371258"/>
            <a:chExt cx="5185434" cy="3552973"/>
          </a:xfrm>
        </p:grpSpPr>
        <p:grpSp>
          <p:nvGrpSpPr>
            <p:cNvPr id="10" name="组合 9"/>
            <p:cNvGrpSpPr/>
            <p:nvPr/>
          </p:nvGrpSpPr>
          <p:grpSpPr>
            <a:xfrm>
              <a:off x="5646196" y="2110881"/>
              <a:ext cx="1386559" cy="332109"/>
              <a:chOff x="5630881" y="2269944"/>
              <a:chExt cx="1848745" cy="442810"/>
            </a:xfrm>
          </p:grpSpPr>
          <p:sp>
            <p:nvSpPr>
              <p:cNvPr id="11" name="직사각형 12"/>
              <p:cNvSpPr/>
              <p:nvPr/>
            </p:nvSpPr>
            <p:spPr>
              <a:xfrm>
                <a:off x="5863569" y="2269944"/>
                <a:ext cx="1616057" cy="442810"/>
              </a:xfrm>
              <a:prstGeom prst="rect">
                <a:avLst/>
              </a:prstGeom>
            </p:spPr>
            <p:txBody>
              <a:bodyPr wrap="square" lIns="121801" tIns="60903" rIns="121801" bIns="60903">
                <a:spAutoFit/>
              </a:bodyPr>
              <a:lstStyle/>
              <a:p>
                <a:pP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观测时间短</a:t>
                </a:r>
              </a:p>
            </p:txBody>
          </p:sp>
          <p:sp>
            <p:nvSpPr>
              <p:cNvPr id="12" name="타원 11"/>
              <p:cNvSpPr/>
              <p:nvPr/>
            </p:nvSpPr>
            <p:spPr>
              <a:xfrm>
                <a:off x="5630881" y="2410995"/>
                <a:ext cx="180357" cy="180357"/>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grpSp>
        <p:grpSp>
          <p:nvGrpSpPr>
            <p:cNvPr id="13" name="组合 12"/>
            <p:cNvGrpSpPr/>
            <p:nvPr/>
          </p:nvGrpSpPr>
          <p:grpSpPr>
            <a:xfrm>
              <a:off x="2189752" y="2159466"/>
              <a:ext cx="1424870" cy="332109"/>
              <a:chOff x="1022289" y="2334725"/>
              <a:chExt cx="1899826" cy="442810"/>
            </a:xfrm>
          </p:grpSpPr>
          <p:sp>
            <p:nvSpPr>
              <p:cNvPr id="14" name="직사각형 12"/>
              <p:cNvSpPr/>
              <p:nvPr/>
            </p:nvSpPr>
            <p:spPr>
              <a:xfrm>
                <a:off x="1022289" y="2334725"/>
                <a:ext cx="1650640" cy="442810"/>
              </a:xfrm>
              <a:prstGeom prst="rect">
                <a:avLst/>
              </a:prstGeom>
            </p:spPr>
            <p:txBody>
              <a:bodyPr wrap="square" lIns="121801" tIns="60903" rIns="121801" bIns="60903">
                <a:spAutoFit/>
              </a:bodyPr>
              <a:lstStyle/>
              <a:p>
                <a:pPr algn="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全天候作业</a:t>
                </a:r>
              </a:p>
            </p:txBody>
          </p:sp>
          <p:sp>
            <p:nvSpPr>
              <p:cNvPr id="15" name="타원 28"/>
              <p:cNvSpPr/>
              <p:nvPr/>
            </p:nvSpPr>
            <p:spPr>
              <a:xfrm>
                <a:off x="2741758" y="2413203"/>
                <a:ext cx="180357" cy="180357"/>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grpSp>
        <p:grpSp>
          <p:nvGrpSpPr>
            <p:cNvPr id="16" name="组合 15"/>
            <p:cNvGrpSpPr/>
            <p:nvPr/>
          </p:nvGrpSpPr>
          <p:grpSpPr>
            <a:xfrm>
              <a:off x="2284149" y="3540982"/>
              <a:ext cx="1340002" cy="332109"/>
              <a:chOff x="1148148" y="4176740"/>
              <a:chExt cx="1786666" cy="442810"/>
            </a:xfrm>
          </p:grpSpPr>
          <p:sp>
            <p:nvSpPr>
              <p:cNvPr id="17" name="직사각형 12"/>
              <p:cNvSpPr/>
              <p:nvPr/>
            </p:nvSpPr>
            <p:spPr>
              <a:xfrm>
                <a:off x="1148148" y="4176740"/>
                <a:ext cx="1459553" cy="442810"/>
              </a:xfrm>
              <a:prstGeom prst="rect">
                <a:avLst/>
              </a:prstGeom>
            </p:spPr>
            <p:txBody>
              <a:bodyPr wrap="square" lIns="121801" tIns="60903" rIns="121801" bIns="60903">
                <a:spAutoFit/>
              </a:bodyPr>
              <a:lstStyle/>
              <a:p>
                <a:pPr algn="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操作简便</a:t>
                </a:r>
              </a:p>
            </p:txBody>
          </p:sp>
          <p:sp>
            <p:nvSpPr>
              <p:cNvPr id="18" name="타원 32"/>
              <p:cNvSpPr/>
              <p:nvPr/>
            </p:nvSpPr>
            <p:spPr>
              <a:xfrm>
                <a:off x="2754457" y="4306958"/>
                <a:ext cx="180357" cy="180357"/>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grpSp>
        <p:grpSp>
          <p:nvGrpSpPr>
            <p:cNvPr id="19" name="组合 18"/>
            <p:cNvGrpSpPr/>
            <p:nvPr/>
          </p:nvGrpSpPr>
          <p:grpSpPr>
            <a:xfrm>
              <a:off x="5593324" y="3557725"/>
              <a:ext cx="1781862" cy="332109"/>
              <a:chOff x="5560385" y="4199063"/>
              <a:chExt cx="2375816" cy="442810"/>
            </a:xfrm>
          </p:grpSpPr>
          <p:sp>
            <p:nvSpPr>
              <p:cNvPr id="20" name="직사각형 12"/>
              <p:cNvSpPr/>
              <p:nvPr/>
            </p:nvSpPr>
            <p:spPr>
              <a:xfrm>
                <a:off x="5875084" y="4199063"/>
                <a:ext cx="2061117" cy="442810"/>
              </a:xfrm>
              <a:prstGeom prst="rect">
                <a:avLst/>
              </a:prstGeom>
            </p:spPr>
            <p:txBody>
              <a:bodyPr wrap="square" lIns="121801" tIns="60903" rIns="121801" bIns="60903">
                <a:spAutoFit/>
              </a:bodyPr>
              <a:lstStyle/>
              <a:p>
                <a:pP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测站间无须通视</a:t>
                </a:r>
              </a:p>
            </p:txBody>
          </p:sp>
          <p:sp>
            <p:nvSpPr>
              <p:cNvPr id="21" name="타원 34"/>
              <p:cNvSpPr/>
              <p:nvPr/>
            </p:nvSpPr>
            <p:spPr>
              <a:xfrm>
                <a:off x="5560385" y="4314044"/>
                <a:ext cx="180357" cy="180357"/>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grpSp>
        <p:grpSp>
          <p:nvGrpSpPr>
            <p:cNvPr id="22" name="组合 21"/>
            <p:cNvGrpSpPr/>
            <p:nvPr/>
          </p:nvGrpSpPr>
          <p:grpSpPr>
            <a:xfrm>
              <a:off x="2938767" y="4236499"/>
              <a:ext cx="3374063" cy="687732"/>
              <a:chOff x="2020984" y="5104118"/>
              <a:chExt cx="4498749" cy="916977"/>
            </a:xfrm>
          </p:grpSpPr>
          <p:sp>
            <p:nvSpPr>
              <p:cNvPr id="23" name="직사각형 12"/>
              <p:cNvSpPr/>
              <p:nvPr/>
            </p:nvSpPr>
            <p:spPr>
              <a:xfrm>
                <a:off x="2020984" y="5256174"/>
                <a:ext cx="4498749" cy="764921"/>
              </a:xfrm>
              <a:prstGeom prst="rect">
                <a:avLst/>
              </a:prstGeom>
            </p:spPr>
            <p:txBody>
              <a:bodyPr wrap="square" lIns="121801" tIns="60903" rIns="121801" bIns="60903">
                <a:spAutoFit/>
              </a:bodyPr>
              <a:lstStyle/>
              <a:p>
                <a:pPr algn="ct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可提供三维坐标经典大地测量将平面与高程采用不同方法分别施测</a:t>
                </a:r>
              </a:p>
            </p:txBody>
          </p:sp>
          <p:sp>
            <p:nvSpPr>
              <p:cNvPr id="24" name="타원 34"/>
              <p:cNvSpPr/>
              <p:nvPr/>
            </p:nvSpPr>
            <p:spPr>
              <a:xfrm>
                <a:off x="4163804" y="5104118"/>
                <a:ext cx="180357" cy="180357"/>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grpSp>
        <p:grpSp>
          <p:nvGrpSpPr>
            <p:cNvPr id="25" name="组合 24"/>
            <p:cNvGrpSpPr/>
            <p:nvPr/>
          </p:nvGrpSpPr>
          <p:grpSpPr>
            <a:xfrm>
              <a:off x="3843353" y="1371258"/>
              <a:ext cx="1634205" cy="497797"/>
              <a:chOff x="3227090" y="1283786"/>
              <a:chExt cx="2178939" cy="663729"/>
            </a:xfrm>
          </p:grpSpPr>
          <p:sp>
            <p:nvSpPr>
              <p:cNvPr id="26" name="직사각형 12"/>
              <p:cNvSpPr/>
              <p:nvPr/>
            </p:nvSpPr>
            <p:spPr>
              <a:xfrm>
                <a:off x="3227090" y="1283786"/>
                <a:ext cx="2178939" cy="442811"/>
              </a:xfrm>
              <a:prstGeom prst="rect">
                <a:avLst/>
              </a:prstGeom>
            </p:spPr>
            <p:txBody>
              <a:bodyPr wrap="square" lIns="121801" tIns="60903" rIns="121801" bIns="60903">
                <a:spAutoFit/>
              </a:bodyPr>
              <a:lstStyle/>
              <a:p>
                <a:pPr algn="ctr">
                  <a:spcBef>
                    <a:spcPct val="50000"/>
                  </a:spcBef>
                  <a:buFont typeface="Wingdings" pitchFamily="2" charset="2"/>
                  <a:buNone/>
                </a:pPr>
                <a:r>
                  <a:rPr lang="zh-CN" altLang="en-US" sz="2133"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定位精度高</a:t>
                </a:r>
              </a:p>
            </p:txBody>
          </p:sp>
          <p:sp>
            <p:nvSpPr>
              <p:cNvPr id="27" name="타원 11"/>
              <p:cNvSpPr/>
              <p:nvPr/>
            </p:nvSpPr>
            <p:spPr>
              <a:xfrm>
                <a:off x="4163804" y="1767159"/>
                <a:ext cx="180356" cy="180356"/>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1" tIns="60903" rIns="121801" bIns="60903" rtlCol="0" anchor="ctr"/>
              <a:lstStyle/>
              <a:p>
                <a:pPr algn="ctr"/>
                <a:endParaRPr lang="ko-KR" altLang="en-US" sz="4267">
                  <a:solidFill>
                    <a:schemeClr val="bg1"/>
                  </a:solidFill>
                  <a:latin typeface="微软雅黑" panose="020B0503020204020204" pitchFamily="34" charset="-122"/>
                </a:endParaRPr>
              </a:p>
            </p:txBody>
          </p:sp>
        </p:grpSp>
        <p:grpSp>
          <p:nvGrpSpPr>
            <p:cNvPr id="28" name="组合 27"/>
            <p:cNvGrpSpPr/>
            <p:nvPr/>
          </p:nvGrpSpPr>
          <p:grpSpPr>
            <a:xfrm>
              <a:off x="3622760" y="1869055"/>
              <a:ext cx="1931315" cy="2236882"/>
              <a:chOff x="2932966" y="1947515"/>
              <a:chExt cx="2575087" cy="2982509"/>
            </a:xfrm>
          </p:grpSpPr>
          <p:sp>
            <p:nvSpPr>
              <p:cNvPr id="29" name="육각형 7"/>
              <p:cNvSpPr/>
              <p:nvPr/>
            </p:nvSpPr>
            <p:spPr>
              <a:xfrm rot="5400000">
                <a:off x="2799251" y="2221222"/>
                <a:ext cx="2909454" cy="2508150"/>
              </a:xfrm>
              <a:prstGeom prst="hexagon">
                <a:avLst/>
              </a:prstGeom>
              <a:solidFill>
                <a:srgbClr val="007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sp>
            <p:nvSpPr>
              <p:cNvPr id="30" name="육각형 2"/>
              <p:cNvSpPr/>
              <p:nvPr/>
            </p:nvSpPr>
            <p:spPr>
              <a:xfrm rot="5400000">
                <a:off x="3271102" y="2581788"/>
                <a:ext cx="2008846" cy="1731763"/>
              </a:xfrm>
              <a:prstGeom prst="hexagon">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bg1"/>
                  </a:solidFill>
                  <a:latin typeface="微软雅黑" panose="020B0503020204020204" pitchFamily="34" charset="-122"/>
                </a:endParaRPr>
              </a:p>
            </p:txBody>
          </p:sp>
          <p:cxnSp>
            <p:nvCxnSpPr>
              <p:cNvPr id="31" name="직선 연결선 9"/>
              <p:cNvCxnSpPr>
                <a:endCxn id="29" idx="4"/>
              </p:cNvCxnSpPr>
              <p:nvPr/>
            </p:nvCxnSpPr>
            <p:spPr>
              <a:xfrm flipV="1">
                <a:off x="5130842" y="2647608"/>
                <a:ext cx="377210" cy="2349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직선 연결선 26"/>
              <p:cNvCxnSpPr>
                <a:endCxn id="29" idx="2"/>
              </p:cNvCxnSpPr>
              <p:nvPr/>
            </p:nvCxnSpPr>
            <p:spPr>
              <a:xfrm flipH="1" flipV="1">
                <a:off x="2999904" y="2647608"/>
                <a:ext cx="411469" cy="2256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직선 연결선 30"/>
              <p:cNvCxnSpPr/>
              <p:nvPr/>
            </p:nvCxnSpPr>
            <p:spPr>
              <a:xfrm flipH="1">
                <a:off x="2932966" y="3967208"/>
                <a:ext cx="471618" cy="3841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a:endCxn id="29" idx="5"/>
              </p:cNvCxnSpPr>
              <p:nvPr/>
            </p:nvCxnSpPr>
            <p:spPr>
              <a:xfrm>
                <a:off x="5128637" y="4017907"/>
                <a:ext cx="379415" cy="285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직사각형 12"/>
              <p:cNvSpPr/>
              <p:nvPr/>
            </p:nvSpPr>
            <p:spPr>
              <a:xfrm>
                <a:off x="3419145" y="3168850"/>
                <a:ext cx="1709496" cy="603960"/>
              </a:xfrm>
              <a:prstGeom prst="rect">
                <a:avLst/>
              </a:prstGeom>
            </p:spPr>
            <p:txBody>
              <a:bodyPr wrap="square" lIns="121801" tIns="60903" rIns="121801" bIns="60903">
                <a:spAutoFit/>
              </a:bodyPr>
              <a:lstStyle/>
              <a:p>
                <a:pPr algn="ctr">
                  <a:spcBef>
                    <a:spcPts val="600"/>
                  </a:spcBef>
                </a:pPr>
                <a:r>
                  <a:rPr lang="zh-CN" altLang="en-US" sz="3200" b="1"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rPr>
                  <a:t>主要特点</a:t>
                </a:r>
                <a:endParaRPr lang="en-US" altLang="ko-KR" sz="3200" b="1" spc="-100" dirty="0">
                  <a:ln>
                    <a:solidFill>
                      <a:schemeClr val="bg1">
                        <a:alpha val="20000"/>
                      </a:schemeClr>
                    </a:solidFill>
                  </a:ln>
                  <a:solidFill>
                    <a:schemeClr val="bg1"/>
                  </a:solidFill>
                  <a:latin typeface="微软雅黑" panose="020B0503020204020204" pitchFamily="34" charset="-122"/>
                  <a:ea typeface="微软雅黑" panose="020B0503020204020204" pitchFamily="34" charset="-122"/>
                  <a:sym typeface="Wingdings" pitchFamily="2" charset="2"/>
                </a:endParaRPr>
              </a:p>
            </p:txBody>
          </p:sp>
          <p:cxnSp>
            <p:nvCxnSpPr>
              <p:cNvPr id="36" name="직선 연결선 33"/>
              <p:cNvCxnSpPr>
                <a:endCxn id="29" idx="0"/>
              </p:cNvCxnSpPr>
              <p:nvPr/>
            </p:nvCxnSpPr>
            <p:spPr>
              <a:xfrm>
                <a:off x="4250132" y="4424873"/>
                <a:ext cx="3846" cy="505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직선 연결선 33"/>
              <p:cNvCxnSpPr/>
              <p:nvPr/>
            </p:nvCxnSpPr>
            <p:spPr>
              <a:xfrm>
                <a:off x="4250132" y="1947515"/>
                <a:ext cx="3846" cy="505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9" name="Rectangle 2">
            <a:extLst>
              <a:ext uri="{FF2B5EF4-FFF2-40B4-BE49-F238E27FC236}">
                <a16:creationId xmlns:a16="http://schemas.microsoft.com/office/drawing/2014/main" xmlns="" id="{49C5E2BF-5905-4965-835B-C02CF40066F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移动定位技术认知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xmlns="" id="{F30A50DF-0E27-458D-B472-CE6F93073FE4}"/>
              </a:ext>
            </a:extLst>
          </p:cNvPr>
          <p:cNvSpPr/>
          <p:nvPr/>
        </p:nvSpPr>
        <p:spPr>
          <a:xfrm>
            <a:off x="2061743" y="1459877"/>
            <a:ext cx="2400016"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GPS</a:t>
            </a:r>
            <a:r>
              <a:rPr lang="zh-CN" altLang="en-US" sz="2000" b="1" dirty="0">
                <a:solidFill>
                  <a:schemeClr val="bg1"/>
                </a:solidFill>
                <a:latin typeface="微软雅黑" panose="020B0503020204020204" pitchFamily="34" charset="-122"/>
                <a:ea typeface="微软雅黑" panose="020B0503020204020204" pitchFamily="34" charset="-122"/>
              </a:rPr>
              <a:t>系统特点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878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6"/>
</p:tagLst>
</file>

<file path=ppt/tags/tag2.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7"/>
</p:tagLst>
</file>

<file path=ppt/tags/tag21.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8"/>
</p:tagLst>
</file>

<file path=ppt/tags/tag22.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9"/>
</p:tagLst>
</file>

<file path=ppt/tags/tag23.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20"/>
</p:tagLst>
</file>

<file path=ppt/tags/tag24.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9"/>
</p:tagLst>
</file>

<file path=ppt/tags/tag28.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0"/>
</p:tagLst>
</file>

<file path=ppt/tags/tag29.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Text"/>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6"/>
</p:tagLst>
</file>

<file path=ppt/tags/tag34.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7"/>
</p:tagLst>
</file>

<file path=ppt/tags/tag35.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8"/>
</p:tagLst>
</file>

<file path=ppt/tags/tag36.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9"/>
</p:tagLst>
</file>

<file path=ppt/tags/tag37.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20"/>
</p:tagLst>
</file>

<file path=ppt/tags/tag38.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SubTitl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8"/>
</p:tagLst>
</file>

<file path=ppt/tags/tag41.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9"/>
</p:tagLst>
</file>

<file path=ppt/tags/tag42.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0"/>
</p:tagLst>
</file>

<file path=ppt/tags/tag43.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Text"/>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Text"/>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SubTitle"/>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Text"/>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216141736"/>
  <p:tag name="MH_LIBRARY" val="GRAPHIC"/>
  <p:tag name="MH_TYPE" val="SubTitle"/>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1"/>
</p:tagLst>
</file>

<file path=ppt/tags/tag50.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Text"/>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SubTitle"/>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Text"/>
  <p:tag name="MH_ORDER" val="3"/>
</p:tagLst>
</file>

<file path=ppt/tags/tag54.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SubTitle"/>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Text"/>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217102415"/>
  <p:tag name="MH_LIBRARY" val="GRAPHIC"/>
  <p:tag name="MH_TYPE" val="SubTitle"/>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Text"/>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7"/>
</p:tagLst>
</file>

<file path=ppt/tags/tag59.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2"/>
</p:tagLst>
</file>

<file path=ppt/tags/tag60.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8"/>
</p:tagLst>
</file>

<file path=ppt/tags/tag61.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9"/>
</p:tagLst>
</file>

<file path=ppt/tags/tag62.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Text"/>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6"/>
</p:tagLst>
</file>

<file path=ppt/tags/tag67.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Text"/>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3"/>
</p:tagLst>
</file>

<file path=ppt/tags/tag70.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60217103236"/>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SubTitle"/>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SubTitle"/>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SubTitle"/>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7"/>
</p:tagLst>
</file>

<file path=ppt/tags/tag76.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8"/>
</p:tagLst>
</file>

<file path=ppt/tags/tag77.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9"/>
</p:tagLst>
</file>

<file path=ppt/tags/tag78.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6"/>
</p:tagLst>
</file>

<file path=ppt/tags/tag79.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4"/>
</p:tagLst>
</file>

<file path=ppt/tags/tag80.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5"/>
</p:tagLst>
</file>

<file path=ppt/tags/tag81.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60217105032"/>
  <p:tag name="MH_LIBRARY" val="GRAPHIC"/>
  <p:tag name="MH_TYPE" val="Other"/>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Text"/>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Other"/>
  <p:tag name="MH_ORDER" val="5"/>
</p:tagLst>
</file>

<file path=ppt/tags/tag89.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0216102148"/>
  <p:tag name="MH_LIBRARY" val="GRAPHIC"/>
  <p:tag name="MH_TYPE" val="Other"/>
  <p:tag name="MH_ORDER" val="15"/>
</p:tagLst>
</file>

<file path=ppt/tags/tag90.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SubTitle"/>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60217114959"/>
  <p:tag name="MH_LIBRARY" val="GRAPHIC"/>
  <p:tag name="MH_TYPE" val="Text"/>
  <p:tag name="MH_ORDER" val="3"/>
</p:tagLst>
</file>

<file path=ppt/theme/theme1.xml><?xml version="1.0" encoding="utf-8"?>
<a:theme xmlns:a="http://schemas.openxmlformats.org/drawingml/2006/main" name="2_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2219</Words>
  <Application>Microsoft Office PowerPoint</Application>
  <PresentationFormat>宽屏</PresentationFormat>
  <Paragraphs>217</Paragraphs>
  <Slides>38</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宋体</vt:lpstr>
      <vt:lpstr>微软雅黑</vt:lpstr>
      <vt:lpstr>微软雅黑 Light</vt:lpstr>
      <vt:lpstr>Arial</vt:lpstr>
      <vt:lpstr>Calibri</vt:lpstr>
      <vt:lpstr>Calibri Light</vt:lpstr>
      <vt:lpstr>Times New Roman</vt:lpstr>
      <vt:lpstr>Wingdings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China</cp:lastModifiedBy>
  <cp:revision>5</cp:revision>
  <dcterms:created xsi:type="dcterms:W3CDTF">2019-08-21T10:07:04Z</dcterms:created>
  <dcterms:modified xsi:type="dcterms:W3CDTF">2019-08-22T00:57:39Z</dcterms:modified>
</cp:coreProperties>
</file>