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74" r:id="rId39"/>
    <p:sldId id="257"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4" d="100"/>
          <a:sy n="84" d="100"/>
        </p:scale>
        <p:origin x="1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98216-19A5-45D2-AEA5-7A8AA371AB67}" type="datetimeFigureOut">
              <a:rPr lang="zh-CN" altLang="en-US" smtClean="0"/>
              <a:t>2019/8/21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088-06AA-40D0-B1C4-4B30D1031AE0}" type="slidenum">
              <a:rPr lang="zh-CN" altLang="en-US" smtClean="0"/>
              <a:t>‹#›</a:t>
            </a:fld>
            <a:endParaRPr lang="zh-CN" altLang="en-US"/>
          </a:p>
        </p:txBody>
      </p:sp>
    </p:spTree>
    <p:extLst>
      <p:ext uri="{BB962C8B-B14F-4D97-AF65-F5344CB8AC3E}">
        <p14:creationId xmlns:p14="http://schemas.microsoft.com/office/powerpoint/2010/main" val="271315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mn-lt"/>
                <a:ea typeface="微软雅黑 Light" panose="020B0502040204020203" pitchFamily="34" charset="-122"/>
                <a:cs typeface="+mn-cs"/>
              </a:rPr>
              <a:t>若要同某移动台通信，移动交换局通过各基台向全网发出呼叫，被叫台收到后发出应答信号，移动交换局收到应答后分配一个信道给该移动台并从此话路信道中传送一信令使其振铃。</a:t>
            </a:r>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3</a:t>
            </a:fld>
            <a:endParaRPr lang="zh-CN" altLang="en-US" dirty="0"/>
          </a:p>
        </p:txBody>
      </p:sp>
    </p:spTree>
    <p:extLst>
      <p:ext uri="{BB962C8B-B14F-4D97-AF65-F5344CB8AC3E}">
        <p14:creationId xmlns:p14="http://schemas.microsoft.com/office/powerpoint/2010/main" val="399274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900" kern="1200" dirty="0">
                <a:solidFill>
                  <a:schemeClr val="tx1"/>
                </a:solidFill>
                <a:effectLst/>
                <a:latin typeface="+mn-lt"/>
                <a:ea typeface="微软雅黑 Light" panose="020B0502040204020203" pitchFamily="34" charset="-122"/>
                <a:cs typeface="+mn-cs"/>
              </a:rPr>
              <a:t>在这期间，首先在短波几个频段上开发出专用移动通信系统，其代表是美国底特律市警察使用的车载无线电系统。该系统工作频率为</a:t>
            </a:r>
            <a:r>
              <a:rPr lang="en-US" altLang="zh-CN" sz="900" kern="1200" dirty="0">
                <a:solidFill>
                  <a:schemeClr val="tx1"/>
                </a:solidFill>
                <a:effectLst/>
                <a:latin typeface="+mn-lt"/>
                <a:ea typeface="微软雅黑 Light" panose="020B0502040204020203" pitchFamily="34" charset="-122"/>
                <a:cs typeface="+mn-cs"/>
              </a:rPr>
              <a:t>2MHz</a:t>
            </a:r>
            <a:r>
              <a:rPr lang="zh-CN" altLang="zh-CN" sz="900" kern="1200" dirty="0">
                <a:solidFill>
                  <a:schemeClr val="tx1"/>
                </a:solidFill>
                <a:effectLst/>
                <a:latin typeface="+mn-lt"/>
                <a:ea typeface="微软雅黑 Light" panose="020B0502040204020203" pitchFamily="34" charset="-122"/>
                <a:cs typeface="+mn-cs"/>
              </a:rPr>
              <a:t>，到</a:t>
            </a:r>
            <a:r>
              <a:rPr lang="en-US" altLang="zh-CN" sz="900" kern="1200" dirty="0">
                <a:solidFill>
                  <a:schemeClr val="tx1"/>
                </a:solidFill>
                <a:effectLst/>
                <a:latin typeface="+mn-lt"/>
                <a:ea typeface="微软雅黑 Light" panose="020B0502040204020203" pitchFamily="34" charset="-122"/>
                <a:cs typeface="+mn-cs"/>
              </a:rPr>
              <a:t>40</a:t>
            </a:r>
            <a:r>
              <a:rPr lang="zh-CN" altLang="zh-CN" sz="900" kern="1200" dirty="0">
                <a:solidFill>
                  <a:schemeClr val="tx1"/>
                </a:solidFill>
                <a:effectLst/>
                <a:latin typeface="+mn-lt"/>
                <a:ea typeface="微软雅黑 Light" panose="020B0502040204020203" pitchFamily="34" charset="-122"/>
                <a:cs typeface="+mn-cs"/>
              </a:rPr>
              <a:t>年代提高到</a:t>
            </a:r>
            <a:r>
              <a:rPr lang="en-US" altLang="zh-CN" sz="900" kern="1200" dirty="0">
                <a:solidFill>
                  <a:schemeClr val="tx1"/>
                </a:solidFill>
                <a:effectLst/>
                <a:latin typeface="+mn-lt"/>
                <a:ea typeface="微软雅黑 Light" panose="020B0502040204020203" pitchFamily="34" charset="-122"/>
                <a:cs typeface="+mn-cs"/>
              </a:rPr>
              <a:t>30</a:t>
            </a:r>
            <a:r>
              <a:rPr lang="zh-CN" altLang="zh-CN" sz="900" kern="1200" dirty="0">
                <a:solidFill>
                  <a:schemeClr val="tx1"/>
                </a:solidFill>
                <a:effectLst/>
                <a:latin typeface="+mn-lt"/>
                <a:ea typeface="微软雅黑 Light" panose="020B0502040204020203" pitchFamily="34" charset="-122"/>
                <a:cs typeface="+mn-cs"/>
              </a:rPr>
              <a:t>～</a:t>
            </a:r>
            <a:r>
              <a:rPr lang="en-US" altLang="zh-CN" sz="900" kern="1200" dirty="0">
                <a:solidFill>
                  <a:schemeClr val="tx1"/>
                </a:solidFill>
                <a:effectLst/>
                <a:latin typeface="+mn-lt"/>
                <a:ea typeface="微软雅黑 Light" panose="020B0502040204020203" pitchFamily="34" charset="-122"/>
                <a:cs typeface="+mn-cs"/>
              </a:rPr>
              <a:t>40MHz</a:t>
            </a:r>
            <a:r>
              <a:rPr lang="zh-CN" altLang="zh-CN" sz="900" kern="1200" dirty="0">
                <a:solidFill>
                  <a:schemeClr val="tx1"/>
                </a:solidFill>
                <a:effectLst/>
                <a:latin typeface="+mn-lt"/>
                <a:ea typeface="微软雅黑 Light" panose="020B0502040204020203" pitchFamily="34" charset="-122"/>
                <a:cs typeface="+mn-cs"/>
              </a:rPr>
              <a:t>，可以认为这个阶段是现代移动通信的起步阶段，特点是专用系统开发，工作频率较低。</a:t>
            </a:r>
          </a:p>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5</a:t>
            </a:fld>
            <a:endParaRPr lang="zh-CN" altLang="en-US" dirty="0"/>
          </a:p>
        </p:txBody>
      </p:sp>
    </p:spTree>
    <p:extLst>
      <p:ext uri="{BB962C8B-B14F-4D97-AF65-F5344CB8AC3E}">
        <p14:creationId xmlns:p14="http://schemas.microsoft.com/office/powerpoint/2010/main" val="175183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900" kern="1200" dirty="0">
                <a:solidFill>
                  <a:schemeClr val="tx1"/>
                </a:solidFill>
                <a:effectLst/>
                <a:latin typeface="+mn-lt"/>
                <a:ea typeface="微软雅黑 Light" panose="020B0502040204020203" pitchFamily="34" charset="-122"/>
                <a:cs typeface="+mn-cs"/>
              </a:rPr>
              <a:t>1946</a:t>
            </a:r>
            <a:r>
              <a:rPr lang="zh-CN" altLang="zh-CN" sz="900" kern="1200" dirty="0">
                <a:solidFill>
                  <a:schemeClr val="tx1"/>
                </a:solidFill>
                <a:effectLst/>
                <a:latin typeface="+mn-lt"/>
                <a:ea typeface="微软雅黑 Light" panose="020B0502040204020203" pitchFamily="34" charset="-122"/>
                <a:cs typeface="+mn-cs"/>
              </a:rPr>
              <a:t>年，根据美国联邦通信委员会（</a:t>
            </a:r>
            <a:r>
              <a:rPr lang="en-US" altLang="zh-CN" sz="900" kern="1200" dirty="0">
                <a:solidFill>
                  <a:schemeClr val="tx1"/>
                </a:solidFill>
                <a:effectLst/>
                <a:latin typeface="+mn-lt"/>
                <a:ea typeface="微软雅黑 Light" panose="020B0502040204020203" pitchFamily="34" charset="-122"/>
                <a:cs typeface="+mn-cs"/>
              </a:rPr>
              <a:t>FCC</a:t>
            </a:r>
            <a:r>
              <a:rPr lang="zh-CN" altLang="zh-CN" sz="900" kern="1200" dirty="0">
                <a:solidFill>
                  <a:schemeClr val="tx1"/>
                </a:solidFill>
                <a:effectLst/>
                <a:latin typeface="+mn-lt"/>
                <a:ea typeface="微软雅黑 Light" panose="020B0502040204020203" pitchFamily="34" charset="-122"/>
                <a:cs typeface="+mn-cs"/>
              </a:rPr>
              <a:t>）的计划，贝尔系统在圣路易斯城建立了世界上第一个公用汽车电话网，称为“城市系统”。当时使用三个频道，间隔为</a:t>
            </a:r>
            <a:r>
              <a:rPr lang="en-US" altLang="zh-CN" sz="900" kern="1200" dirty="0">
                <a:solidFill>
                  <a:schemeClr val="tx1"/>
                </a:solidFill>
                <a:effectLst/>
                <a:latin typeface="+mn-lt"/>
                <a:ea typeface="微软雅黑 Light" panose="020B0502040204020203" pitchFamily="34" charset="-122"/>
                <a:cs typeface="+mn-cs"/>
              </a:rPr>
              <a:t>120kHz</a:t>
            </a:r>
            <a:r>
              <a:rPr lang="zh-CN" altLang="zh-CN" sz="900" kern="1200" dirty="0">
                <a:solidFill>
                  <a:schemeClr val="tx1"/>
                </a:solidFill>
                <a:effectLst/>
                <a:latin typeface="+mn-lt"/>
                <a:ea typeface="微软雅黑 Light" panose="020B0502040204020203" pitchFamily="34" charset="-122"/>
                <a:cs typeface="+mn-cs"/>
              </a:rPr>
              <a:t>，通信方式为单工，随后，西德（</a:t>
            </a:r>
            <a:r>
              <a:rPr lang="en-US" altLang="zh-CN" sz="900" kern="1200" dirty="0">
                <a:solidFill>
                  <a:schemeClr val="tx1"/>
                </a:solidFill>
                <a:effectLst/>
                <a:latin typeface="+mn-lt"/>
                <a:ea typeface="微软雅黑 Light" panose="020B0502040204020203" pitchFamily="34" charset="-122"/>
                <a:cs typeface="+mn-cs"/>
              </a:rPr>
              <a:t>1950</a:t>
            </a:r>
            <a:r>
              <a:rPr lang="zh-CN" altLang="zh-CN" sz="900" kern="1200" dirty="0">
                <a:solidFill>
                  <a:schemeClr val="tx1"/>
                </a:solidFill>
                <a:effectLst/>
                <a:latin typeface="+mn-lt"/>
                <a:ea typeface="微软雅黑 Light" panose="020B0502040204020203" pitchFamily="34" charset="-122"/>
                <a:cs typeface="+mn-cs"/>
              </a:rPr>
              <a:t>年）、 法国（</a:t>
            </a:r>
            <a:r>
              <a:rPr lang="en-US" altLang="zh-CN" sz="900" kern="1200" dirty="0">
                <a:solidFill>
                  <a:schemeClr val="tx1"/>
                </a:solidFill>
                <a:effectLst/>
                <a:latin typeface="+mn-lt"/>
                <a:ea typeface="微软雅黑 Light" panose="020B0502040204020203" pitchFamily="34" charset="-122"/>
                <a:cs typeface="+mn-cs"/>
              </a:rPr>
              <a:t>1956</a:t>
            </a:r>
            <a:r>
              <a:rPr lang="zh-CN" altLang="zh-CN" sz="900" kern="1200" dirty="0">
                <a:solidFill>
                  <a:schemeClr val="tx1"/>
                </a:solidFill>
                <a:effectLst/>
                <a:latin typeface="+mn-lt"/>
                <a:ea typeface="微软雅黑 Light" panose="020B0502040204020203" pitchFamily="34" charset="-122"/>
                <a:cs typeface="+mn-cs"/>
              </a:rPr>
              <a:t>年）、英国（</a:t>
            </a:r>
            <a:r>
              <a:rPr lang="en-US" altLang="zh-CN" sz="900" kern="1200" dirty="0">
                <a:solidFill>
                  <a:schemeClr val="tx1"/>
                </a:solidFill>
                <a:effectLst/>
                <a:latin typeface="+mn-lt"/>
                <a:ea typeface="微软雅黑 Light" panose="020B0502040204020203" pitchFamily="34" charset="-122"/>
                <a:cs typeface="+mn-cs"/>
              </a:rPr>
              <a:t>1959</a:t>
            </a:r>
            <a:r>
              <a:rPr lang="zh-CN" altLang="zh-CN" sz="900" kern="1200" dirty="0">
                <a:solidFill>
                  <a:schemeClr val="tx1"/>
                </a:solidFill>
                <a:effectLst/>
                <a:latin typeface="+mn-lt"/>
                <a:ea typeface="微软雅黑 Light" panose="020B0502040204020203" pitchFamily="34" charset="-122"/>
                <a:cs typeface="+mn-cs"/>
              </a:rPr>
              <a:t>年）等国相继研制了公用移动电话系统。美国贝尔实验室完成了人工交换系统的接续问题。</a:t>
            </a:r>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6</a:t>
            </a:fld>
            <a:endParaRPr lang="zh-CN" altLang="en-US" dirty="0"/>
          </a:p>
        </p:txBody>
      </p:sp>
    </p:spTree>
    <p:extLst>
      <p:ext uri="{BB962C8B-B14F-4D97-AF65-F5344CB8AC3E}">
        <p14:creationId xmlns:p14="http://schemas.microsoft.com/office/powerpoint/2010/main" val="27337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mn-lt"/>
                <a:ea typeface="微软雅黑 Light" panose="020B0502040204020203" pitchFamily="34" charset="-122"/>
                <a:cs typeface="+mn-cs"/>
              </a:rPr>
              <a:t>在此期间，美国推出了改进型移动电话系统（</a:t>
            </a:r>
            <a:r>
              <a:rPr lang="en-US" altLang="zh-CN" sz="900" kern="1200" dirty="0">
                <a:solidFill>
                  <a:schemeClr val="tx1"/>
                </a:solidFill>
                <a:effectLst/>
                <a:latin typeface="+mn-lt"/>
                <a:ea typeface="微软雅黑 Light" panose="020B0502040204020203" pitchFamily="34" charset="-122"/>
                <a:cs typeface="+mn-cs"/>
              </a:rPr>
              <a:t>IMTS</a:t>
            </a:r>
            <a:r>
              <a:rPr lang="zh-CN" altLang="zh-CN" sz="900" kern="1200" dirty="0">
                <a:solidFill>
                  <a:schemeClr val="tx1"/>
                </a:solidFill>
                <a:effectLst/>
                <a:latin typeface="+mn-lt"/>
                <a:ea typeface="微软雅黑 Light" panose="020B0502040204020203" pitchFamily="34" charset="-122"/>
                <a:cs typeface="+mn-cs"/>
              </a:rPr>
              <a:t>），使用</a:t>
            </a:r>
            <a:r>
              <a:rPr lang="en-US" altLang="zh-CN" sz="900" kern="1200" dirty="0">
                <a:solidFill>
                  <a:schemeClr val="tx1"/>
                </a:solidFill>
                <a:effectLst/>
                <a:latin typeface="+mn-lt"/>
                <a:ea typeface="微软雅黑 Light" panose="020B0502040204020203" pitchFamily="34" charset="-122"/>
                <a:cs typeface="+mn-cs"/>
              </a:rPr>
              <a:t>150MHz</a:t>
            </a:r>
            <a:r>
              <a:rPr lang="zh-CN" altLang="zh-CN" sz="900" kern="1200" dirty="0">
                <a:solidFill>
                  <a:schemeClr val="tx1"/>
                </a:solidFill>
                <a:effectLst/>
                <a:latin typeface="+mn-lt"/>
                <a:ea typeface="微软雅黑 Light" panose="020B0502040204020203" pitchFamily="34" charset="-122"/>
                <a:cs typeface="+mn-cs"/>
              </a:rPr>
              <a:t>和</a:t>
            </a:r>
            <a:r>
              <a:rPr lang="en-US" altLang="zh-CN" sz="900" kern="1200" dirty="0">
                <a:solidFill>
                  <a:schemeClr val="tx1"/>
                </a:solidFill>
                <a:effectLst/>
                <a:latin typeface="+mn-lt"/>
                <a:ea typeface="微软雅黑 Light" panose="020B0502040204020203" pitchFamily="34" charset="-122"/>
                <a:cs typeface="+mn-cs"/>
              </a:rPr>
              <a:t>450MHz</a:t>
            </a:r>
            <a:r>
              <a:rPr lang="zh-CN" altLang="zh-CN" sz="900" kern="1200" dirty="0">
                <a:solidFill>
                  <a:schemeClr val="tx1"/>
                </a:solidFill>
                <a:effectLst/>
                <a:latin typeface="+mn-lt"/>
                <a:ea typeface="微软雅黑 Light" panose="020B0502040204020203" pitchFamily="34" charset="-122"/>
                <a:cs typeface="+mn-cs"/>
              </a:rPr>
              <a:t>频段，采用大区制、中小容量，实现了无线频道自动选择并能够自动连接到公用电话网。德国也推出了具有相同技术水准的</a:t>
            </a:r>
            <a:r>
              <a:rPr lang="en-US" altLang="zh-CN" sz="900" kern="1200" dirty="0">
                <a:solidFill>
                  <a:schemeClr val="tx1"/>
                </a:solidFill>
                <a:effectLst/>
                <a:latin typeface="+mn-lt"/>
                <a:ea typeface="微软雅黑 Light" panose="020B0502040204020203" pitchFamily="34" charset="-122"/>
                <a:cs typeface="+mn-cs"/>
              </a:rPr>
              <a:t>B</a:t>
            </a:r>
            <a:r>
              <a:rPr lang="zh-CN" altLang="zh-CN" sz="900" kern="1200" dirty="0">
                <a:solidFill>
                  <a:schemeClr val="tx1"/>
                </a:solidFill>
                <a:effectLst/>
                <a:latin typeface="+mn-lt"/>
                <a:ea typeface="微软雅黑 Light" panose="020B0502040204020203" pitchFamily="34" charset="-122"/>
                <a:cs typeface="+mn-cs"/>
              </a:rPr>
              <a:t>网。</a:t>
            </a:r>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7</a:t>
            </a:fld>
            <a:endParaRPr lang="zh-CN" altLang="en-US" dirty="0"/>
          </a:p>
        </p:txBody>
      </p:sp>
    </p:spTree>
    <p:extLst>
      <p:ext uri="{BB962C8B-B14F-4D97-AF65-F5344CB8AC3E}">
        <p14:creationId xmlns:p14="http://schemas.microsoft.com/office/powerpoint/2010/main" val="26232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20</a:t>
            </a:fld>
            <a:endParaRPr lang="zh-CN" altLang="en-US" dirty="0"/>
          </a:p>
        </p:txBody>
      </p:sp>
    </p:spTree>
    <p:extLst>
      <p:ext uri="{BB962C8B-B14F-4D97-AF65-F5344CB8AC3E}">
        <p14:creationId xmlns:p14="http://schemas.microsoft.com/office/powerpoint/2010/main" val="383446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900" kern="1200" dirty="0">
                <a:solidFill>
                  <a:schemeClr val="tx1"/>
                </a:solidFill>
                <a:effectLst/>
                <a:latin typeface="+mn-lt"/>
                <a:ea typeface="微软雅黑 Light" panose="020B0502040204020203" pitchFamily="34" charset="-122"/>
                <a:cs typeface="+mn-cs"/>
              </a:rPr>
              <a:t>Symbian</a:t>
            </a:r>
            <a:r>
              <a:rPr lang="zh-CN" altLang="zh-CN" sz="900" kern="1200" dirty="0">
                <a:solidFill>
                  <a:schemeClr val="tx1"/>
                </a:solidFill>
                <a:effectLst/>
                <a:latin typeface="+mn-lt"/>
                <a:ea typeface="微软雅黑 Light" panose="020B0502040204020203" pitchFamily="34" charset="-122"/>
                <a:cs typeface="+mn-cs"/>
              </a:rPr>
              <a:t>作为昔日智能手机的王者，在</a:t>
            </a:r>
            <a:r>
              <a:rPr lang="en-US" altLang="zh-CN" sz="900" kern="1200" dirty="0">
                <a:solidFill>
                  <a:schemeClr val="tx1"/>
                </a:solidFill>
                <a:effectLst/>
                <a:latin typeface="+mn-lt"/>
                <a:ea typeface="微软雅黑 Light" panose="020B0502040204020203" pitchFamily="34" charset="-122"/>
                <a:cs typeface="+mn-cs"/>
              </a:rPr>
              <a:t>2005</a:t>
            </a:r>
            <a:r>
              <a:rPr lang="zh-CN" altLang="zh-CN" sz="900" kern="1200" dirty="0">
                <a:solidFill>
                  <a:schemeClr val="tx1"/>
                </a:solidFill>
                <a:effectLst/>
                <a:latin typeface="+mn-lt"/>
                <a:ea typeface="微软雅黑 Light" panose="020B0502040204020203" pitchFamily="34" charset="-122"/>
                <a:cs typeface="+mn-cs"/>
              </a:rPr>
              <a:t>年至</a:t>
            </a:r>
            <a:r>
              <a:rPr lang="en-US" altLang="zh-CN" sz="900" kern="1200" dirty="0">
                <a:solidFill>
                  <a:schemeClr val="tx1"/>
                </a:solidFill>
                <a:effectLst/>
                <a:latin typeface="+mn-lt"/>
                <a:ea typeface="微软雅黑 Light" panose="020B0502040204020203" pitchFamily="34" charset="-122"/>
                <a:cs typeface="+mn-cs"/>
              </a:rPr>
              <a:t>2010</a:t>
            </a:r>
            <a:r>
              <a:rPr lang="zh-CN" altLang="zh-CN" sz="900" kern="1200" dirty="0">
                <a:solidFill>
                  <a:schemeClr val="tx1"/>
                </a:solidFill>
                <a:effectLst/>
                <a:latin typeface="+mn-lt"/>
                <a:ea typeface="微软雅黑 Light" panose="020B0502040204020203" pitchFamily="34" charset="-122"/>
                <a:cs typeface="+mn-cs"/>
              </a:rPr>
              <a:t>年曾一度独领风骚，街上大大小小拿的很多都是诺基亚的</a:t>
            </a:r>
            <a:r>
              <a:rPr lang="en-US" altLang="zh-CN" sz="900" kern="1200" dirty="0">
                <a:solidFill>
                  <a:schemeClr val="tx1"/>
                </a:solidFill>
                <a:effectLst/>
                <a:latin typeface="+mn-lt"/>
                <a:ea typeface="微软雅黑 Light" panose="020B0502040204020203" pitchFamily="34" charset="-122"/>
                <a:cs typeface="+mn-cs"/>
              </a:rPr>
              <a:t>Symbian</a:t>
            </a:r>
            <a:r>
              <a:rPr lang="zh-CN" altLang="zh-CN" sz="900" kern="1200" dirty="0">
                <a:solidFill>
                  <a:schemeClr val="tx1"/>
                </a:solidFill>
                <a:effectLst/>
                <a:latin typeface="+mn-lt"/>
                <a:ea typeface="微软雅黑 Light" panose="020B0502040204020203" pitchFamily="34" charset="-122"/>
                <a:cs typeface="+mn-cs"/>
              </a:rPr>
              <a:t>手机，对硬件的水平低，操作简单，省电，软件资源多是</a:t>
            </a:r>
            <a:r>
              <a:rPr lang="en-US" altLang="zh-CN" sz="900" kern="1200" dirty="0">
                <a:solidFill>
                  <a:schemeClr val="tx1"/>
                </a:solidFill>
                <a:effectLst/>
                <a:latin typeface="+mn-lt"/>
                <a:ea typeface="微软雅黑 Light" panose="020B0502040204020203" pitchFamily="34" charset="-122"/>
                <a:cs typeface="+mn-cs"/>
              </a:rPr>
              <a:t>Symbian</a:t>
            </a:r>
            <a:r>
              <a:rPr lang="zh-CN" altLang="zh-CN" sz="900" kern="1200" dirty="0">
                <a:solidFill>
                  <a:schemeClr val="tx1"/>
                </a:solidFill>
                <a:effectLst/>
                <a:latin typeface="+mn-lt"/>
                <a:ea typeface="微软雅黑 Light" panose="020B0502040204020203" pitchFamily="34" charset="-122"/>
                <a:cs typeface="+mn-cs"/>
              </a:rPr>
              <a:t>系统手机的重要特点。</a:t>
            </a:r>
          </a:p>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27</a:t>
            </a:fld>
            <a:endParaRPr lang="zh-CN" altLang="en-US" dirty="0"/>
          </a:p>
        </p:txBody>
      </p:sp>
    </p:spTree>
    <p:extLst>
      <p:ext uri="{BB962C8B-B14F-4D97-AF65-F5344CB8AC3E}">
        <p14:creationId xmlns:p14="http://schemas.microsoft.com/office/powerpoint/2010/main" val="366544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5543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4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33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63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6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934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966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78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998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69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3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1409D55-CDC6-4891-83BF-F3BE23A65D25}"/>
              </a:ext>
            </a:extLst>
          </p:cNvPr>
          <p:cNvSpPr/>
          <p:nvPr userDrawn="1"/>
        </p:nvSpPr>
        <p:spPr bwMode="auto">
          <a:xfrm>
            <a:off x="0" y="-5423"/>
            <a:ext cx="12192000" cy="6863423"/>
          </a:xfrm>
          <a:prstGeom prst="rect">
            <a:avLst/>
          </a:prstGeom>
          <a:solidFill>
            <a:srgbClr val="12A89D"/>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itchFamily="34" charset="0"/>
              <a:buNone/>
            </a:pPr>
            <a:endParaRPr kumimoji="0" lang="zh-CN" altLang="en-US" sz="1800" b="0" i="0" u="none" strike="noStrike" cap="none" normalizeH="0" baseline="0">
              <a:solidFill>
                <a:schemeClr val="tx1"/>
              </a:solidFill>
              <a:effectLst/>
              <a:latin typeface="Calibri" pitchFamily="34" charset="0"/>
              <a:ea typeface="宋体" pitchFamily="2" charset="-122"/>
            </a:endParaRPr>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B3572F5-89FF-454E-8DED-D9A66815EEB2}" type="datetimeFigureOut">
              <a:rPr lang="zh-CN" altLang="en-US" smtClean="0"/>
              <a:t>2019/8/21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39293E-2E28-46EB-A014-FC520C374C89}" type="slidenum">
              <a:rPr lang="zh-CN" altLang="en-US" smtClean="0"/>
              <a:t>‹#›</a:t>
            </a:fld>
            <a:endParaRPr lang="zh-CN" altLang="en-US"/>
          </a:p>
        </p:txBody>
      </p:sp>
    </p:spTree>
    <p:extLst>
      <p:ext uri="{BB962C8B-B14F-4D97-AF65-F5344CB8AC3E}">
        <p14:creationId xmlns:p14="http://schemas.microsoft.com/office/powerpoint/2010/main" val="3892448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23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58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874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132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225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35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B3572F5-89FF-454E-8DED-D9A66815EEB2}" type="datetimeFigureOut">
              <a:rPr lang="zh-CN" altLang="en-US" smtClean="0"/>
              <a:t>2019/8/21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39293E-2E28-46EB-A014-FC520C374C89}" type="slidenum">
              <a:rPr lang="zh-CN" altLang="en-US" smtClean="0"/>
              <a:t>‹#›</a:t>
            </a:fld>
            <a:endParaRPr lang="zh-CN" altLang="en-US"/>
          </a:p>
        </p:txBody>
      </p:sp>
    </p:spTree>
    <p:extLst>
      <p:ext uri="{BB962C8B-B14F-4D97-AF65-F5344CB8AC3E}">
        <p14:creationId xmlns:p14="http://schemas.microsoft.com/office/powerpoint/2010/main" val="330692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21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6"/>
            <a:ext cx="10515600" cy="1325563"/>
          </a:xfrm>
          <a:prstGeom prst="rect">
            <a:avLst/>
          </a:prstGeom>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xmlns="" id="{0858B450-6DC7-472E-BBD0-0CE3F766140E}"/>
              </a:ext>
            </a:extLst>
          </p:cNvPr>
          <p:cNvSpPr>
            <a:spLocks noGrp="1"/>
          </p:cNvSpPr>
          <p:nvPr>
            <p:ph type="dt" sz="half" idx="10"/>
          </p:nvPr>
        </p:nvSpPr>
        <p:spPr>
          <a:xfrm>
            <a:off x="838201" y="6356352"/>
            <a:ext cx="2743200" cy="365125"/>
          </a:xfrm>
          <a:prstGeom prst="rect">
            <a:avLst/>
          </a:prstGeom>
        </p:spPr>
        <p:txBody>
          <a:bodyPr/>
          <a:lstStyle>
            <a:lvl1pPr>
              <a:buFontTx/>
              <a:buNone/>
              <a:defRPr>
                <a:latin typeface="Arial" panose="020B0604020202020204" pitchFamily="34" charset="0"/>
              </a:defRPr>
            </a:lvl1pPr>
          </a:lstStyle>
          <a:p>
            <a:pPr>
              <a:defRPr/>
            </a:pPr>
            <a:endParaRPr lang="zh-CN" altLang="en-US"/>
          </a:p>
        </p:txBody>
      </p:sp>
      <p:sp>
        <p:nvSpPr>
          <p:cNvPr id="4" name="页脚占位符 3">
            <a:extLst>
              <a:ext uri="{FF2B5EF4-FFF2-40B4-BE49-F238E27FC236}">
                <a16:creationId xmlns:a16="http://schemas.microsoft.com/office/drawing/2014/main" xmlns="" id="{22174D93-C0F5-4507-93ED-7CF7A78A44D8}"/>
              </a:ext>
            </a:extLst>
          </p:cNvPr>
          <p:cNvSpPr>
            <a:spLocks noGrp="1"/>
          </p:cNvSpPr>
          <p:nvPr>
            <p:ph type="ftr" sz="quarter" idx="11"/>
          </p:nvPr>
        </p:nvSpPr>
        <p:spPr>
          <a:xfrm>
            <a:off x="4038601" y="6356352"/>
            <a:ext cx="4114800" cy="365125"/>
          </a:xfrm>
          <a:prstGeom prst="rect">
            <a:avLst/>
          </a:prstGeom>
        </p:spPr>
        <p:txBody>
          <a:bodyPr/>
          <a:lstStyle>
            <a:lvl1pPr>
              <a:buFontTx/>
              <a:buNone/>
              <a:defRPr>
                <a:latin typeface="Arial" panose="020B0604020202020204" pitchFamily="34" charset="0"/>
              </a:defRPr>
            </a:lvl1pPr>
          </a:lstStyle>
          <a:p>
            <a:pPr>
              <a:defRPr/>
            </a:pPr>
            <a:endParaRPr lang="zh-CN" altLang="en-US"/>
          </a:p>
        </p:txBody>
      </p:sp>
      <p:sp>
        <p:nvSpPr>
          <p:cNvPr id="5" name="灯片编号占位符 4">
            <a:extLst>
              <a:ext uri="{FF2B5EF4-FFF2-40B4-BE49-F238E27FC236}">
                <a16:creationId xmlns:a16="http://schemas.microsoft.com/office/drawing/2014/main" xmlns="" id="{BE669677-3717-430F-8272-5B586E9CF0E9}"/>
              </a:ext>
            </a:extLst>
          </p:cNvPr>
          <p:cNvSpPr>
            <a:spLocks noGrp="1"/>
          </p:cNvSpPr>
          <p:nvPr>
            <p:ph type="sldNum" sz="quarter" idx="12"/>
          </p:nvPr>
        </p:nvSpPr>
        <p:spPr>
          <a:xfrm>
            <a:off x="8610601" y="6356352"/>
            <a:ext cx="2743200" cy="365125"/>
          </a:xfrm>
          <a:prstGeom prst="rect">
            <a:avLst/>
          </a:prstGeom>
        </p:spPr>
        <p:txBody>
          <a:bodyPr/>
          <a:lstStyle>
            <a:lvl1pPr>
              <a:defRPr>
                <a:latin typeface="Arial" panose="020B0604020202020204" pitchFamily="34" charset="0"/>
              </a:defRPr>
            </a:lvl1pPr>
          </a:lstStyle>
          <a:p>
            <a:pPr>
              <a:defRPr/>
            </a:pPr>
            <a:fld id="{9FFF6F9C-2473-42EE-BCC5-ABE737392451}" type="slidenum">
              <a:rPr altLang="en-US"/>
              <a:pPr>
                <a:defRPr/>
              </a:pPr>
              <a:t>‹#›</a:t>
            </a:fld>
            <a:endParaRPr lang="zh-CN" altLang="en-US"/>
          </a:p>
        </p:txBody>
      </p:sp>
    </p:spTree>
    <p:extLst>
      <p:ext uri="{BB962C8B-B14F-4D97-AF65-F5344CB8AC3E}">
        <p14:creationId xmlns:p14="http://schemas.microsoft.com/office/powerpoint/2010/main" val="206703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9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29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94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67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08800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baike.baidu.com/item/iOS" TargetMode="External"/><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2.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3.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4.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25.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ibodao.com/User/Train/train/type/task/id/157.html"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55139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7DC54D5-0094-4D7E-99EB-A966237DE837}"/>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2116696" y="2564547"/>
            <a:ext cx="3332191" cy="1728907"/>
          </a:xfrm>
          <a:prstGeom prst="rect">
            <a:avLst/>
          </a:prstGeom>
          <a:noFill/>
          <a:ln>
            <a:noFill/>
          </a:ln>
        </p:spPr>
        <p:txBody>
          <a:bodyPr/>
          <a:lstStyle/>
          <a:p>
            <a:pPr indent="457189">
              <a:lnSpc>
                <a:spcPct val="150000"/>
              </a:lnSpc>
            </a:pPr>
            <a:r>
              <a:rPr lang="zh-CN" altLang="zh-CN" b="1" dirty="0">
                <a:solidFill>
                  <a:srgbClr val="FF0000"/>
                </a:solidFill>
                <a:latin typeface="微软雅黑" pitchFamily="34" charset="-122"/>
                <a:ea typeface="微软雅黑" panose="020B0503020204020204" pitchFamily="34" charset="-122"/>
              </a:rPr>
              <a:t>第五阶段</a:t>
            </a:r>
            <a:r>
              <a:rPr lang="zh-CN" altLang="zh-CN" dirty="0">
                <a:solidFill>
                  <a:schemeClr val="bg1"/>
                </a:solidFill>
                <a:latin typeface="微软雅黑" pitchFamily="34" charset="-122"/>
                <a:ea typeface="微软雅黑" panose="020B0503020204020204" pitchFamily="34" charset="-122"/>
              </a:rPr>
              <a:t>从上世纪</a:t>
            </a:r>
            <a:r>
              <a:rPr lang="en-US" altLang="zh-CN" dirty="0">
                <a:solidFill>
                  <a:schemeClr val="bg1"/>
                </a:solidFill>
                <a:latin typeface="微软雅黑" pitchFamily="34" charset="-122"/>
                <a:ea typeface="微软雅黑" panose="020B0503020204020204" pitchFamily="34" charset="-122"/>
              </a:rPr>
              <a:t>80</a:t>
            </a:r>
            <a:r>
              <a:rPr lang="zh-CN" altLang="zh-CN" dirty="0">
                <a:solidFill>
                  <a:schemeClr val="bg1"/>
                </a:solidFill>
                <a:latin typeface="微软雅黑" pitchFamily="34" charset="-122"/>
                <a:ea typeface="微软雅黑" panose="020B0503020204020204" pitchFamily="34" charset="-122"/>
              </a:rPr>
              <a:t>年代中期开始。这是数码移动通信系统发展和成熟时期。该阶段可以再分为</a:t>
            </a:r>
            <a:r>
              <a:rPr lang="en-US" altLang="zh-CN" b="1" dirty="0">
                <a:solidFill>
                  <a:srgbClr val="FF0000"/>
                </a:solidFill>
                <a:latin typeface="微软雅黑" pitchFamily="34" charset="-122"/>
                <a:ea typeface="微软雅黑" panose="020B0503020204020204" pitchFamily="34" charset="-122"/>
              </a:rPr>
              <a:t>2G</a:t>
            </a:r>
            <a:r>
              <a:rPr lang="zh-CN" altLang="zh-CN" b="1" dirty="0">
                <a:solidFill>
                  <a:srgbClr val="FF0000"/>
                </a:solidFill>
                <a:latin typeface="微软雅黑" pitchFamily="34" charset="-122"/>
                <a:ea typeface="微软雅黑" panose="020B0503020204020204" pitchFamily="34" charset="-122"/>
              </a:rPr>
              <a:t>、</a:t>
            </a:r>
            <a:r>
              <a:rPr lang="en-US" altLang="zh-CN" b="1" dirty="0">
                <a:solidFill>
                  <a:srgbClr val="FF0000"/>
                </a:solidFill>
                <a:latin typeface="微软雅黑" pitchFamily="34" charset="-122"/>
                <a:ea typeface="微软雅黑" panose="020B0503020204020204" pitchFamily="34" charset="-122"/>
              </a:rPr>
              <a:t>2.5G</a:t>
            </a:r>
            <a:r>
              <a:rPr lang="zh-CN" altLang="zh-CN" b="1" dirty="0">
                <a:solidFill>
                  <a:srgbClr val="FF0000"/>
                </a:solidFill>
                <a:latin typeface="微软雅黑" pitchFamily="34" charset="-122"/>
                <a:ea typeface="微软雅黑" panose="020B0503020204020204" pitchFamily="34" charset="-122"/>
              </a:rPr>
              <a:t>、</a:t>
            </a:r>
            <a:r>
              <a:rPr lang="en-US" altLang="zh-CN" b="1" dirty="0">
                <a:solidFill>
                  <a:srgbClr val="FF0000"/>
                </a:solidFill>
                <a:latin typeface="微软雅黑" pitchFamily="34" charset="-122"/>
                <a:ea typeface="微软雅黑" panose="020B0503020204020204" pitchFamily="34" charset="-122"/>
              </a:rPr>
              <a:t>3G</a:t>
            </a:r>
            <a:r>
              <a:rPr lang="zh-CN" altLang="zh-CN" b="1" dirty="0">
                <a:solidFill>
                  <a:srgbClr val="FF0000"/>
                </a:solidFill>
                <a:latin typeface="微软雅黑" pitchFamily="34" charset="-122"/>
                <a:ea typeface="微软雅黑" panose="020B0503020204020204" pitchFamily="34" charset="-122"/>
              </a:rPr>
              <a:t>、</a:t>
            </a:r>
            <a:r>
              <a:rPr lang="en-US" altLang="zh-CN" b="1" dirty="0">
                <a:solidFill>
                  <a:srgbClr val="FF0000"/>
                </a:solidFill>
                <a:latin typeface="微软雅黑" pitchFamily="34" charset="-122"/>
                <a:ea typeface="微软雅黑" panose="020B0503020204020204" pitchFamily="34" charset="-122"/>
              </a:rPr>
              <a:t>4G</a:t>
            </a:r>
            <a:r>
              <a:rPr lang="zh-CN" altLang="en-US" b="1" dirty="0">
                <a:solidFill>
                  <a:srgbClr val="FF0000"/>
                </a:solidFill>
                <a:latin typeface="微软雅黑" pitchFamily="34" charset="-122"/>
                <a:ea typeface="微软雅黑" panose="020B0503020204020204" pitchFamily="34" charset="-122"/>
              </a:rPr>
              <a:t>、</a:t>
            </a:r>
            <a:r>
              <a:rPr lang="en-US" altLang="zh-CN" b="1" dirty="0">
                <a:solidFill>
                  <a:srgbClr val="FF0000"/>
                </a:solidFill>
                <a:latin typeface="微软雅黑" pitchFamily="34" charset="-122"/>
                <a:ea typeface="微软雅黑" panose="020B0503020204020204" pitchFamily="34" charset="-122"/>
              </a:rPr>
              <a:t>5G</a:t>
            </a:r>
            <a:r>
              <a:rPr lang="zh-CN" altLang="zh-CN" dirty="0">
                <a:solidFill>
                  <a:schemeClr val="bg1"/>
                </a:solidFill>
                <a:latin typeface="微软雅黑" pitchFamily="34" charset="-122"/>
                <a:ea typeface="微软雅黑" panose="020B0503020204020204" pitchFamily="34" charset="-122"/>
              </a:rPr>
              <a:t>等。</a:t>
            </a:r>
          </a:p>
        </p:txBody>
      </p:sp>
      <p:pic>
        <p:nvPicPr>
          <p:cNvPr id="6" name="图片 5" descr="http://www.cgan.net/cganself/founder/wp-content/uploads/2012/09/05-480x359.jpg"/>
          <p:cNvPicPr/>
          <p:nvPr/>
        </p:nvPicPr>
        <p:blipFill>
          <a:blip r:embed="rId2">
            <a:extLst>
              <a:ext uri="{28A0092B-C50C-407E-A947-70E740481C1C}">
                <a14:useLocalDpi xmlns:a14="http://schemas.microsoft.com/office/drawing/2010/main" val="0"/>
              </a:ext>
            </a:extLst>
          </a:blip>
          <a:srcRect/>
          <a:stretch>
            <a:fillRect/>
          </a:stretch>
        </p:blipFill>
        <p:spPr bwMode="auto">
          <a:xfrm>
            <a:off x="6030332" y="2132584"/>
            <a:ext cx="4304393" cy="3078949"/>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7" name="矩形 6"/>
          <p:cNvSpPr/>
          <p:nvPr/>
        </p:nvSpPr>
        <p:spPr>
          <a:xfrm>
            <a:off x="7518396" y="5380521"/>
            <a:ext cx="1321196" cy="307777"/>
          </a:xfrm>
          <a:prstGeom prst="rect">
            <a:avLst/>
          </a:prstGeom>
        </p:spPr>
        <p:txBody>
          <a:bodyPr wrap="square">
            <a:spAutoFit/>
          </a:bodyPr>
          <a:lstStyle/>
          <a:p>
            <a:r>
              <a:rPr lang="zh-CN" altLang="zh-CN" sz="1400" dirty="0">
                <a:solidFill>
                  <a:schemeClr val="bg1"/>
                </a:solidFill>
                <a:latin typeface="微软雅黑" pitchFamily="34" charset="-122"/>
                <a:ea typeface="微软雅黑" pitchFamily="34" charset="-122"/>
              </a:rPr>
              <a:t>经典的</a:t>
            </a:r>
            <a:r>
              <a:rPr lang="en-US" altLang="zh-CN" sz="1400" dirty="0">
                <a:solidFill>
                  <a:schemeClr val="bg1"/>
                </a:solidFill>
                <a:latin typeface="微软雅黑" pitchFamily="34" charset="-122"/>
                <a:ea typeface="微软雅黑" pitchFamily="34" charset="-122"/>
              </a:rPr>
              <a:t>2G</a:t>
            </a:r>
            <a:r>
              <a:rPr lang="zh-CN" altLang="zh-CN" sz="1400" dirty="0">
                <a:solidFill>
                  <a:schemeClr val="bg1"/>
                </a:solidFill>
                <a:latin typeface="微软雅黑" pitchFamily="34" charset="-122"/>
                <a:ea typeface="微软雅黑" pitchFamily="34" charset="-122"/>
              </a:rPr>
              <a:t>手机</a:t>
            </a:r>
          </a:p>
        </p:txBody>
      </p:sp>
      <p:sp>
        <p:nvSpPr>
          <p:cNvPr id="8" name="Rectangle 2">
            <a:extLst>
              <a:ext uri="{FF2B5EF4-FFF2-40B4-BE49-F238E27FC236}">
                <a16:creationId xmlns:a16="http://schemas.microsoft.com/office/drawing/2014/main" xmlns="" id="{2F3ADB85-FD2C-4B04-9E5B-7893FDDB90D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0" name="TextBox 136">
            <a:extLst>
              <a:ext uri="{FF2B5EF4-FFF2-40B4-BE49-F238E27FC236}">
                <a16:creationId xmlns:a16="http://schemas.microsoft.com/office/drawing/2014/main" xmlns="" id="{8894811F-D609-4BFC-BB77-12D38BA21156}"/>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278497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A32ED943-5537-4153-920C-C7A4EB29EF1F}"/>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pic>
        <p:nvPicPr>
          <p:cNvPr id="4" name="图片 3" descr="http://www.cgan.net/cganself/founder/wp-content/uploads/2012/09/image008.jpg"/>
          <p:cNvPicPr/>
          <p:nvPr/>
        </p:nvPicPr>
        <p:blipFill>
          <a:blip r:embed="rId2">
            <a:extLst>
              <a:ext uri="{28A0092B-C50C-407E-A947-70E740481C1C}">
                <a14:useLocalDpi xmlns:a14="http://schemas.microsoft.com/office/drawing/2010/main" val="0"/>
              </a:ext>
            </a:extLst>
          </a:blip>
          <a:srcRect/>
          <a:stretch>
            <a:fillRect/>
          </a:stretch>
        </p:blipFill>
        <p:spPr bwMode="auto">
          <a:xfrm>
            <a:off x="6039369" y="2107223"/>
            <a:ext cx="4255650" cy="3129671"/>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6" name="矩形 5"/>
          <p:cNvSpPr/>
          <p:nvPr/>
        </p:nvSpPr>
        <p:spPr>
          <a:xfrm>
            <a:off x="7432057" y="5409421"/>
            <a:ext cx="1470275" cy="307777"/>
          </a:xfrm>
          <a:prstGeom prst="rect">
            <a:avLst/>
          </a:prstGeom>
        </p:spPr>
        <p:txBody>
          <a:bodyPr wrap="square">
            <a:spAutoFit/>
          </a:bodyPr>
          <a:lstStyle/>
          <a:p>
            <a:r>
              <a:rPr lang="zh-CN" altLang="zh-CN" sz="1400" dirty="0">
                <a:solidFill>
                  <a:schemeClr val="bg1"/>
                </a:solidFill>
                <a:latin typeface="微软雅黑" pitchFamily="34" charset="-122"/>
                <a:ea typeface="微软雅黑" pitchFamily="34" charset="-122"/>
              </a:rPr>
              <a:t>传统的</a:t>
            </a:r>
            <a:r>
              <a:rPr lang="en-US" altLang="zh-CN" sz="1400" dirty="0">
                <a:solidFill>
                  <a:schemeClr val="bg1"/>
                </a:solidFill>
                <a:latin typeface="微软雅黑" pitchFamily="34" charset="-122"/>
                <a:ea typeface="微软雅黑" pitchFamily="34" charset="-122"/>
              </a:rPr>
              <a:t>2.5G</a:t>
            </a:r>
            <a:r>
              <a:rPr lang="zh-CN" altLang="zh-CN" sz="1400" dirty="0">
                <a:solidFill>
                  <a:schemeClr val="bg1"/>
                </a:solidFill>
                <a:latin typeface="微软雅黑" pitchFamily="34" charset="-122"/>
                <a:ea typeface="微软雅黑" pitchFamily="34" charset="-122"/>
              </a:rPr>
              <a:t>手机</a:t>
            </a:r>
          </a:p>
        </p:txBody>
      </p:sp>
      <p:sp>
        <p:nvSpPr>
          <p:cNvPr id="7" name="矩形 6"/>
          <p:cNvSpPr/>
          <p:nvPr/>
        </p:nvSpPr>
        <p:spPr>
          <a:xfrm>
            <a:off x="2127250" y="2185821"/>
            <a:ext cx="3691934" cy="3416320"/>
          </a:xfrm>
          <a:prstGeom prst="rect">
            <a:avLst/>
          </a:prstGeom>
          <a:ln>
            <a:noFill/>
          </a:ln>
        </p:spPr>
        <p:txBody>
          <a:bodyPr wrap="square">
            <a:spAutoFit/>
          </a:bodyPr>
          <a:lstStyle/>
          <a:p>
            <a:pPr indent="457189">
              <a:lnSpc>
                <a:spcPct val="150000"/>
              </a:lnSpc>
            </a:pPr>
            <a:r>
              <a:rPr lang="en-US" altLang="zh-CN" b="1" dirty="0">
                <a:solidFill>
                  <a:srgbClr val="FF0000"/>
                </a:solidFill>
                <a:latin typeface="微软雅黑" panose="020B0503020204020204" pitchFamily="34" charset="-122"/>
                <a:ea typeface="微软雅黑" panose="020B0503020204020204" pitchFamily="34" charset="-122"/>
                <a:cs typeface="Times New Roman" pitchFamily="18" charset="0"/>
              </a:rPr>
              <a:t>2.5G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是从</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迈向</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的衔接性技术，由于</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是个相当浩大的工程，</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2.5G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手机牵扯的层面多且复杂，要从</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迈向</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不可能一下就衔接得上，因此出现了介于</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和</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之间的</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2.5G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a:t>
            </a:r>
            <a:endPar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endParaRPr>
          </a:p>
          <a:p>
            <a:pPr indent="457189">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较</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2G</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服务，</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2.5G</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无线技术可以提供更高的速率和更多的功能。</a:t>
            </a:r>
          </a:p>
        </p:txBody>
      </p:sp>
      <p:sp>
        <p:nvSpPr>
          <p:cNvPr id="8" name="Rectangle 2">
            <a:extLst>
              <a:ext uri="{FF2B5EF4-FFF2-40B4-BE49-F238E27FC236}">
                <a16:creationId xmlns:a16="http://schemas.microsoft.com/office/drawing/2014/main" xmlns="" id="{D17757F8-526F-42E5-8C67-846707FEE288}"/>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9" name="TextBox 136">
            <a:extLst>
              <a:ext uri="{FF2B5EF4-FFF2-40B4-BE49-F238E27FC236}">
                <a16:creationId xmlns:a16="http://schemas.microsoft.com/office/drawing/2014/main" xmlns="" id="{C23D09AD-1010-42C3-B2B1-36C9D3AF397E}"/>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208304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608165" y="5367481"/>
            <a:ext cx="1141659" cy="307777"/>
          </a:xfrm>
          <a:prstGeom prst="rect">
            <a:avLst/>
          </a:prstGeom>
        </p:spPr>
        <p:txBody>
          <a:bodyPr wrap="squar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3G</a:t>
            </a:r>
            <a:r>
              <a:rPr lang="zh-CN" altLang="zh-CN" sz="1400" dirty="0">
                <a:solidFill>
                  <a:schemeClr val="bg1"/>
                </a:solidFill>
                <a:latin typeface="微软雅黑" panose="020B0503020204020204" pitchFamily="34" charset="-122"/>
                <a:ea typeface="微软雅黑" panose="020B0503020204020204" pitchFamily="34" charset="-122"/>
              </a:rPr>
              <a:t>智能手机</a:t>
            </a:r>
          </a:p>
        </p:txBody>
      </p:sp>
      <p:sp>
        <p:nvSpPr>
          <p:cNvPr id="7" name="矩形 6"/>
          <p:cNvSpPr/>
          <p:nvPr/>
        </p:nvSpPr>
        <p:spPr>
          <a:xfrm>
            <a:off x="1843806" y="2216612"/>
            <a:ext cx="3858300" cy="2585323"/>
          </a:xfrm>
          <a:prstGeom prst="rect">
            <a:avLst/>
          </a:prstGeom>
          <a:ln>
            <a:noFill/>
          </a:ln>
        </p:spPr>
        <p:txBody>
          <a:bodyPr wrap="square">
            <a:spAutoFit/>
          </a:bodyPr>
          <a:lstStyle/>
          <a:p>
            <a:pPr indent="457189">
              <a:lnSpc>
                <a:spcPct val="150000"/>
              </a:lnSpc>
            </a:pPr>
            <a:r>
              <a:rPr lang="en-US" altLang="zh-CN" b="1" dirty="0">
                <a:solidFill>
                  <a:srgbClr val="FF0000"/>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是指支持高速数据传输的第三代移动通信技术。与以模拟技术为代表的第一代和第二代移动通信技术相比，</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将有更宽的带宽，其传输速度最低为</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384K</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，最高为</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2M</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，带宽可达</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5MHz</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以上。</a:t>
            </a:r>
            <a:endPar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8" name="Rectangle 2">
            <a:extLst>
              <a:ext uri="{FF2B5EF4-FFF2-40B4-BE49-F238E27FC236}">
                <a16:creationId xmlns:a16="http://schemas.microsoft.com/office/drawing/2014/main" xmlns="" id="{99F58648-5893-4B77-9CC4-0FB46E9F4199}"/>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9" name="TextBox 136">
            <a:extLst>
              <a:ext uri="{FF2B5EF4-FFF2-40B4-BE49-F238E27FC236}">
                <a16:creationId xmlns:a16="http://schemas.microsoft.com/office/drawing/2014/main" xmlns="" id="{F00C8B0E-CEC1-499C-BD18-58080F932C19}"/>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anose="020B0503020204020204" pitchFamily="34" charset="-122"/>
                <a:ea typeface="微软雅黑" panose="020B0503020204020204" pitchFamily="34" charset="-122"/>
              </a:rPr>
              <a:t>2.</a:t>
            </a:r>
            <a:r>
              <a:rPr lang="zh-CN" altLang="zh-CN" sz="2000" b="1" dirty="0">
                <a:solidFill>
                  <a:schemeClr val="accent2"/>
                </a:solidFill>
                <a:latin typeface="微软雅黑" panose="020B0503020204020204" pitchFamily="34" charset="-122"/>
                <a:ea typeface="微软雅黑" panose="020B0503020204020204" pitchFamily="34" charset="-122"/>
              </a:rPr>
              <a:t>移动通信的发展历程</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C1711CC2-A4F8-4949-9717-E9EF17ED5E16}"/>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pic>
        <p:nvPicPr>
          <p:cNvPr id="11" name="图片 10" descr="http://www.cgan.net/cganself/founder/wp-content/uploads/2012/09/image010-480x894.jpg">
            <a:extLst>
              <a:ext uri="{FF2B5EF4-FFF2-40B4-BE49-F238E27FC236}">
                <a16:creationId xmlns:a16="http://schemas.microsoft.com/office/drawing/2014/main" xmlns="" id="{DCBA83A3-68FB-413A-9A9D-B26D159C56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890" y="2216611"/>
            <a:ext cx="1674055" cy="2981498"/>
          </a:xfrm>
          <a:prstGeom prst="rect">
            <a:avLst/>
          </a:prstGeom>
          <a:noFill/>
          <a:ln>
            <a:noFill/>
          </a:ln>
        </p:spPr>
      </p:pic>
    </p:spTree>
    <p:extLst>
      <p:ext uri="{BB962C8B-B14F-4D97-AF65-F5344CB8AC3E}">
        <p14:creationId xmlns:p14="http://schemas.microsoft.com/office/powerpoint/2010/main" val="194111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D7FE798-CF5A-4738-B655-14124BE5A90A}"/>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2023361" y="2036635"/>
            <a:ext cx="3735015" cy="3416320"/>
          </a:xfrm>
          <a:prstGeom prst="rect">
            <a:avLst/>
          </a:prstGeom>
        </p:spPr>
        <p:txBody>
          <a:bodyPr wrap="square">
            <a:spAutoFit/>
          </a:bodyPr>
          <a:lstStyle/>
          <a:p>
            <a:pPr indent="457189">
              <a:lnSpc>
                <a:spcPct val="150000"/>
              </a:lnSpc>
            </a:pP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不仅能传输话音，还能传输数据，从而提供快捷、方便的无线应用，如无线接入互联网。能够实现高速数据传输和宽带多媒体服务是第三代移动通信的另一个主要特点。目前</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存在四种标准：</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         </a:t>
            </a:r>
          </a:p>
          <a:p>
            <a:pPr indent="457189">
              <a:lnSpc>
                <a:spcPct val="150000"/>
              </a:lnSpc>
            </a:pP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CDMA2000</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WCDMA</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a:t>
            </a:r>
            <a:endPar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endParaRPr>
          </a:p>
          <a:p>
            <a:pPr indent="457189">
              <a:lnSpc>
                <a:spcPct val="150000"/>
              </a:lnSpc>
            </a:pP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TD-SCDMA</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a:t>
            </a:r>
            <a:r>
              <a:rPr lang="en-US" altLang="zh-CN" dirty="0" err="1">
                <a:solidFill>
                  <a:schemeClr val="bg1"/>
                </a:solidFill>
                <a:latin typeface="微软雅黑" panose="020B0503020204020204" pitchFamily="34" charset="-122"/>
                <a:ea typeface="微软雅黑" panose="020B0503020204020204" pitchFamily="34" charset="-122"/>
                <a:cs typeface="Times New Roman" pitchFamily="18" charset="0"/>
              </a:rPr>
              <a:t>WiMAX</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a:t>
            </a:r>
            <a:endPar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7" name="Rectangle 2">
            <a:extLst>
              <a:ext uri="{FF2B5EF4-FFF2-40B4-BE49-F238E27FC236}">
                <a16:creationId xmlns:a16="http://schemas.microsoft.com/office/drawing/2014/main" xmlns="" id="{4753EB3D-D726-4E7B-A0B1-65F0869BF918}"/>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TextBox 136">
            <a:extLst>
              <a:ext uri="{FF2B5EF4-FFF2-40B4-BE49-F238E27FC236}">
                <a16:creationId xmlns:a16="http://schemas.microsoft.com/office/drawing/2014/main" xmlns="" id="{C2DB135E-C578-403E-AA74-51B7C92AF8AB}"/>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pic>
        <p:nvPicPr>
          <p:cNvPr id="6" name="图片 5">
            <a:extLst>
              <a:ext uri="{FF2B5EF4-FFF2-40B4-BE49-F238E27FC236}">
                <a16:creationId xmlns:a16="http://schemas.microsoft.com/office/drawing/2014/main" xmlns="" id="{5E01AA9C-F1D7-4BFF-AC9E-9A0451898DAC}"/>
              </a:ext>
            </a:extLst>
          </p:cNvPr>
          <p:cNvPicPr>
            <a:picLocks noChangeAspect="1"/>
          </p:cNvPicPr>
          <p:nvPr/>
        </p:nvPicPr>
        <p:blipFill>
          <a:blip r:embed="rId2"/>
          <a:stretch>
            <a:fillRect/>
          </a:stretch>
        </p:blipFill>
        <p:spPr>
          <a:xfrm>
            <a:off x="6005775" y="2533820"/>
            <a:ext cx="4368755" cy="2373028"/>
          </a:xfrm>
          <a:prstGeom prst="rect">
            <a:avLst/>
          </a:prstGeom>
          <a:effectLst>
            <a:softEdge rad="38100"/>
          </a:effectLst>
        </p:spPr>
      </p:pic>
    </p:spTree>
    <p:extLst>
      <p:ext uri="{BB962C8B-B14F-4D97-AF65-F5344CB8AC3E}">
        <p14:creationId xmlns:p14="http://schemas.microsoft.com/office/powerpoint/2010/main" val="213845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30866" y="2359250"/>
            <a:ext cx="3641578" cy="2169825"/>
          </a:xfrm>
          <a:prstGeom prst="rect">
            <a:avLst/>
          </a:prstGeom>
          <a:ln>
            <a:noFill/>
          </a:ln>
        </p:spPr>
        <p:txBody>
          <a:bodyPr wrap="square">
            <a:spAutoFit/>
          </a:bodyPr>
          <a:lstStyle/>
          <a:p>
            <a:pPr indent="457189">
              <a:lnSpc>
                <a:spcPct val="150000"/>
              </a:lnSpc>
            </a:pPr>
            <a:r>
              <a:rPr lang="en-US" altLang="zh-CN" b="1" dirty="0">
                <a:solidFill>
                  <a:srgbClr val="FF0000"/>
                </a:solidFill>
                <a:latin typeface="微软雅黑" panose="020B0503020204020204" pitchFamily="34" charset="-122"/>
                <a:ea typeface="微软雅黑" panose="020B0503020204020204" pitchFamily="34" charset="-122"/>
                <a:cs typeface="Times New Roman" pitchFamily="18" charset="0"/>
              </a:rPr>
              <a:t>4G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是第四代移动通信及其技术的简称，是集</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与</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WLAN</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于一体并能够传输高质量视频图像以及图像传输质量与高清晰度电视不相上下的技术产品。</a:t>
            </a:r>
            <a:endPar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9" name="Rectangle 2">
            <a:extLst>
              <a:ext uri="{FF2B5EF4-FFF2-40B4-BE49-F238E27FC236}">
                <a16:creationId xmlns:a16="http://schemas.microsoft.com/office/drawing/2014/main" xmlns="" id="{560AAE3E-8EEE-43EE-9077-330A7A24D118}"/>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0" name="TextBox 136">
            <a:extLst>
              <a:ext uri="{FF2B5EF4-FFF2-40B4-BE49-F238E27FC236}">
                <a16:creationId xmlns:a16="http://schemas.microsoft.com/office/drawing/2014/main" xmlns="" id="{2C802D02-F7E0-476A-9D78-7F725839BC65}"/>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anose="020B0503020204020204" pitchFamily="34" charset="-122"/>
                <a:ea typeface="微软雅黑" panose="020B0503020204020204" pitchFamily="34" charset="-122"/>
              </a:rPr>
              <a:t>2.</a:t>
            </a:r>
            <a:r>
              <a:rPr lang="zh-CN" altLang="zh-CN" sz="2000" b="1" dirty="0">
                <a:solidFill>
                  <a:schemeClr val="accent2"/>
                </a:solidFill>
                <a:latin typeface="微软雅黑" panose="020B0503020204020204" pitchFamily="34" charset="-122"/>
                <a:ea typeface="微软雅黑" panose="020B0503020204020204" pitchFamily="34" charset="-122"/>
              </a:rPr>
              <a:t>移动通信的发展历程</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65DD2BE1-0259-433A-A394-241544574D64}"/>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pic>
        <p:nvPicPr>
          <p:cNvPr id="12" name="Picture 2" descr="http://2e.zol-img.com.cn/product/128_500x2000/208/ceLWCoxiQ7ic.jpg">
            <a:extLst>
              <a:ext uri="{FF2B5EF4-FFF2-40B4-BE49-F238E27FC236}">
                <a16:creationId xmlns:a16="http://schemas.microsoft.com/office/drawing/2014/main" xmlns="" id="{65A8984B-402D-4A0F-BA51-6DED1C42FA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58"/>
          <a:stretch/>
        </p:blipFill>
        <p:spPr bwMode="auto">
          <a:xfrm>
            <a:off x="6025662" y="2247028"/>
            <a:ext cx="4334800" cy="285006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1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79596" y="1548812"/>
            <a:ext cx="6017107" cy="646331"/>
          </a:xfrm>
          <a:prstGeom prst="rect">
            <a:avLst/>
          </a:prstGeom>
        </p:spPr>
        <p:txBody>
          <a:bodyPr wrap="square">
            <a:spAutoFit/>
          </a:bodyPr>
          <a:lstStyle/>
          <a:p>
            <a:pPr indent="457189">
              <a:lnSpc>
                <a:spcPct val="150000"/>
              </a:lnSpc>
            </a:pPr>
            <a:r>
              <a:rPr lang="en-US" altLang="zh-CN" sz="2400" b="1" dirty="0">
                <a:solidFill>
                  <a:srgbClr val="FF9D00"/>
                </a:solidFill>
                <a:latin typeface="微软雅黑" panose="020B0503020204020204" pitchFamily="34" charset="-122"/>
                <a:ea typeface="微软雅黑" panose="020B0503020204020204" pitchFamily="34" charset="-122"/>
                <a:cs typeface="Times New Roman" pitchFamily="18" charset="0"/>
              </a:rPr>
              <a:t>4G</a:t>
            </a:r>
            <a:r>
              <a:rPr lang="zh-CN" altLang="zh-CN" sz="2400" b="1" dirty="0">
                <a:solidFill>
                  <a:srgbClr val="FF9D00"/>
                </a:solidFill>
                <a:latin typeface="微软雅黑" panose="020B0503020204020204" pitchFamily="34" charset="-122"/>
                <a:ea typeface="微软雅黑" panose="020B0503020204020204" pitchFamily="34" charset="-122"/>
                <a:cs typeface="Times New Roman" pitchFamily="18" charset="0"/>
              </a:rPr>
              <a:t>移动系统网络结构可分为三层：</a:t>
            </a:r>
            <a:endParaRPr lang="zh-CN" altLang="en-US" sz="2400" b="1" dirty="0">
              <a:solidFill>
                <a:srgbClr val="FF9D00"/>
              </a:solidFill>
              <a:latin typeface="微软雅黑" panose="020B0503020204020204" pitchFamily="34" charset="-122"/>
              <a:ea typeface="微软雅黑" panose="020B0503020204020204" pitchFamily="34" charset="-122"/>
              <a:cs typeface="Times New Roman" pitchFamily="18" charset="0"/>
            </a:endParaRPr>
          </a:p>
        </p:txBody>
      </p:sp>
      <p:grpSp>
        <p:nvGrpSpPr>
          <p:cNvPr id="9" name="组合 8"/>
          <p:cNvGrpSpPr/>
          <p:nvPr/>
        </p:nvGrpSpPr>
        <p:grpSpPr>
          <a:xfrm>
            <a:off x="2306639" y="2778433"/>
            <a:ext cx="7543801" cy="2544365"/>
            <a:chOff x="800100" y="1713310"/>
            <a:chExt cx="7543801" cy="2185988"/>
          </a:xfrm>
        </p:grpSpPr>
        <p:sp>
          <p:nvSpPr>
            <p:cNvPr id="10" name="MH_Other_1"/>
            <p:cNvSpPr/>
            <p:nvPr/>
          </p:nvSpPr>
          <p:spPr>
            <a:xfrm>
              <a:off x="800100" y="1713310"/>
              <a:ext cx="2159000" cy="2185988"/>
            </a:xfrm>
            <a:prstGeom prst="rect">
              <a:avLst/>
            </a:prstGeom>
            <a:solidFill>
              <a:srgbClr val="7BC6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1" name="MH_Other_2"/>
            <p:cNvSpPr/>
            <p:nvPr/>
          </p:nvSpPr>
          <p:spPr>
            <a:xfrm flipH="1">
              <a:off x="2066926" y="2984897"/>
              <a:ext cx="892175" cy="914400"/>
            </a:xfrm>
            <a:prstGeom prst="rtTriangle">
              <a:avLst/>
            </a:prstGeom>
            <a:pattFill prst="wdUpDiag">
              <a:fgClr>
                <a:srgbClr val="FFFFFF"/>
              </a:fgClr>
              <a:bgClr>
                <a:srgbClr val="7BC6A5"/>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2" name="MH_Other_3"/>
            <p:cNvSpPr/>
            <p:nvPr/>
          </p:nvSpPr>
          <p:spPr>
            <a:xfrm>
              <a:off x="1258889" y="1791891"/>
              <a:ext cx="1241425" cy="803672"/>
            </a:xfrm>
            <a:prstGeom prst="triangl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144000" anchor="ctr">
              <a:normAutofit fontScale="77500" lnSpcReduction="20000"/>
            </a:bodyPr>
            <a:lstStyle/>
            <a:p>
              <a:pPr algn="ctr">
                <a:defRPr/>
              </a:pPr>
              <a:r>
                <a:rPr lang="en-US" altLang="zh-CN" sz="2700">
                  <a:solidFill>
                    <a:srgbClr val="FFFFFF"/>
                  </a:solidFill>
                  <a:latin typeface="微软雅黑" panose="020B0503020204020204" pitchFamily="34" charset="-122"/>
                  <a:ea typeface="微软雅黑" panose="020B0503020204020204" pitchFamily="34" charset="-122"/>
                </a:rPr>
                <a:t>01</a:t>
              </a:r>
              <a:endParaRPr lang="zh-CN" altLang="en-US" sz="2700" dirty="0">
                <a:solidFill>
                  <a:srgbClr val="FFFFFF"/>
                </a:solidFill>
                <a:latin typeface="微软雅黑" panose="020B0503020204020204" pitchFamily="34" charset="-122"/>
                <a:ea typeface="微软雅黑" panose="020B0503020204020204" pitchFamily="34" charset="-122"/>
              </a:endParaRPr>
            </a:p>
          </p:txBody>
        </p:sp>
        <p:sp>
          <p:nvSpPr>
            <p:cNvPr id="13" name="MH_SubTitle_1"/>
            <p:cNvSpPr txBox="1">
              <a:spLocks noChangeArrowheads="1"/>
            </p:cNvSpPr>
            <p:nvPr/>
          </p:nvSpPr>
          <p:spPr bwMode="auto">
            <a:xfrm>
              <a:off x="800100" y="2687241"/>
              <a:ext cx="2159000" cy="59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2000" dirty="0">
                  <a:solidFill>
                    <a:srgbClr val="FFFFFF"/>
                  </a:solidFill>
                  <a:latin typeface="微软雅黑" panose="020B0503020204020204" pitchFamily="34" charset="-122"/>
                  <a:ea typeface="微软雅黑" panose="020B0503020204020204" pitchFamily="34" charset="-122"/>
                </a:rPr>
                <a:t>物理网络层</a:t>
              </a:r>
            </a:p>
          </p:txBody>
        </p:sp>
        <p:sp>
          <p:nvSpPr>
            <p:cNvPr id="14" name="MH_Other_4"/>
            <p:cNvSpPr/>
            <p:nvPr/>
          </p:nvSpPr>
          <p:spPr>
            <a:xfrm>
              <a:off x="3492500" y="1713310"/>
              <a:ext cx="2159000" cy="2185988"/>
            </a:xfrm>
            <a:prstGeom prst="rect">
              <a:avLst/>
            </a:prstGeom>
            <a:solidFill>
              <a:srgbClr val="F77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5" name="MH_Other_5"/>
            <p:cNvSpPr/>
            <p:nvPr/>
          </p:nvSpPr>
          <p:spPr>
            <a:xfrm flipH="1">
              <a:off x="4746626" y="2984897"/>
              <a:ext cx="893763" cy="914400"/>
            </a:xfrm>
            <a:prstGeom prst="rtTriangle">
              <a:avLst/>
            </a:prstGeom>
            <a:pattFill prst="wdUpDiag">
              <a:fgClr>
                <a:srgbClr val="FFFFFF"/>
              </a:fgClr>
              <a:bgClr>
                <a:srgbClr val="F7764E"/>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6" name="MH_Other_6"/>
            <p:cNvSpPr/>
            <p:nvPr/>
          </p:nvSpPr>
          <p:spPr>
            <a:xfrm>
              <a:off x="3951289" y="1791891"/>
              <a:ext cx="1241425" cy="803672"/>
            </a:xfrm>
            <a:prstGeom prst="triangl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144000" anchor="ctr">
              <a:normAutofit fontScale="77500" lnSpcReduction="20000"/>
            </a:bodyPr>
            <a:lstStyle/>
            <a:p>
              <a:pPr algn="ctr">
                <a:defRPr/>
              </a:pPr>
              <a:r>
                <a:rPr lang="en-US" altLang="zh-CN" sz="2700">
                  <a:solidFill>
                    <a:srgbClr val="FFFFFF"/>
                  </a:solidFill>
                  <a:latin typeface="微软雅黑" panose="020B0503020204020204" pitchFamily="34" charset="-122"/>
                  <a:ea typeface="微软雅黑" panose="020B0503020204020204" pitchFamily="34" charset="-122"/>
                </a:rPr>
                <a:t>02</a:t>
              </a:r>
              <a:endParaRPr lang="zh-CN" altLang="en-US" sz="2700" dirty="0">
                <a:solidFill>
                  <a:srgbClr val="FFFFFF"/>
                </a:solidFill>
                <a:latin typeface="微软雅黑" panose="020B0503020204020204" pitchFamily="34" charset="-122"/>
                <a:ea typeface="微软雅黑" panose="020B0503020204020204" pitchFamily="34" charset="-122"/>
              </a:endParaRPr>
            </a:p>
          </p:txBody>
        </p:sp>
        <p:sp>
          <p:nvSpPr>
            <p:cNvPr id="17" name="MH_SubTitle_2"/>
            <p:cNvSpPr txBox="1">
              <a:spLocks noChangeArrowheads="1"/>
            </p:cNvSpPr>
            <p:nvPr/>
          </p:nvSpPr>
          <p:spPr bwMode="auto">
            <a:xfrm>
              <a:off x="3484563" y="2687241"/>
              <a:ext cx="2159000" cy="59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2000" dirty="0">
                  <a:solidFill>
                    <a:srgbClr val="FFFFFF"/>
                  </a:solidFill>
                  <a:latin typeface="微软雅黑" panose="020B0503020204020204" pitchFamily="34" charset="-122"/>
                  <a:ea typeface="微软雅黑" panose="020B0503020204020204" pitchFamily="34" charset="-122"/>
                </a:rPr>
                <a:t>中间环境层</a:t>
              </a:r>
            </a:p>
          </p:txBody>
        </p:sp>
        <p:sp>
          <p:nvSpPr>
            <p:cNvPr id="18" name="MH_Other_7"/>
            <p:cNvSpPr/>
            <p:nvPr/>
          </p:nvSpPr>
          <p:spPr>
            <a:xfrm>
              <a:off x="6184900" y="1713310"/>
              <a:ext cx="2159000" cy="2185988"/>
            </a:xfrm>
            <a:prstGeom prst="rect">
              <a:avLst/>
            </a:prstGeom>
            <a:solidFill>
              <a:srgbClr val="6BC6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9" name="MH_Other_8"/>
            <p:cNvSpPr/>
            <p:nvPr/>
          </p:nvSpPr>
          <p:spPr>
            <a:xfrm flipH="1">
              <a:off x="7451726" y="2984897"/>
              <a:ext cx="892175" cy="914400"/>
            </a:xfrm>
            <a:prstGeom prst="rtTriangle">
              <a:avLst/>
            </a:prstGeom>
            <a:pattFill prst="wdUpDiag">
              <a:fgClr>
                <a:srgbClr val="FFFFFF"/>
              </a:fgClr>
              <a:bgClr>
                <a:srgbClr val="6BC6E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20" name="MH_Other_9"/>
            <p:cNvSpPr/>
            <p:nvPr/>
          </p:nvSpPr>
          <p:spPr>
            <a:xfrm>
              <a:off x="6643689" y="1791891"/>
              <a:ext cx="1241425" cy="803672"/>
            </a:xfrm>
            <a:prstGeom prst="triangl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144000" anchor="ctr">
              <a:normAutofit fontScale="77500" lnSpcReduction="20000"/>
            </a:bodyPr>
            <a:lstStyle/>
            <a:p>
              <a:pPr algn="ctr">
                <a:defRPr/>
              </a:pPr>
              <a:r>
                <a:rPr lang="en-US" altLang="zh-CN" sz="2700">
                  <a:solidFill>
                    <a:srgbClr val="FFFFFF"/>
                  </a:solidFill>
                  <a:latin typeface="微软雅黑" panose="020B0503020204020204" pitchFamily="34" charset="-122"/>
                  <a:ea typeface="微软雅黑" panose="020B0503020204020204" pitchFamily="34" charset="-122"/>
                </a:rPr>
                <a:t>03</a:t>
              </a:r>
              <a:endParaRPr lang="zh-CN" altLang="en-US" sz="2700" dirty="0">
                <a:solidFill>
                  <a:srgbClr val="FFFFFF"/>
                </a:solidFill>
                <a:latin typeface="微软雅黑" panose="020B0503020204020204" pitchFamily="34" charset="-122"/>
                <a:ea typeface="微软雅黑" panose="020B0503020204020204" pitchFamily="34" charset="-122"/>
              </a:endParaRPr>
            </a:p>
          </p:txBody>
        </p:sp>
        <p:sp>
          <p:nvSpPr>
            <p:cNvPr id="21" name="MH_SubTitle_3"/>
            <p:cNvSpPr txBox="1">
              <a:spLocks noChangeArrowheads="1"/>
            </p:cNvSpPr>
            <p:nvPr/>
          </p:nvSpPr>
          <p:spPr bwMode="auto">
            <a:xfrm>
              <a:off x="6167438" y="2687241"/>
              <a:ext cx="2159000" cy="59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2000" dirty="0">
                  <a:solidFill>
                    <a:srgbClr val="FFFFFF"/>
                  </a:solidFill>
                  <a:latin typeface="微软雅黑" panose="020B0503020204020204" pitchFamily="34" charset="-122"/>
                  <a:ea typeface="微软雅黑" panose="020B0503020204020204" pitchFamily="34" charset="-122"/>
                </a:rPr>
                <a:t>应用网络层</a:t>
              </a:r>
            </a:p>
          </p:txBody>
        </p:sp>
      </p:grpSp>
      <p:sp>
        <p:nvSpPr>
          <p:cNvPr id="22" name="Rectangle 2">
            <a:extLst>
              <a:ext uri="{FF2B5EF4-FFF2-40B4-BE49-F238E27FC236}">
                <a16:creationId xmlns:a16="http://schemas.microsoft.com/office/drawing/2014/main" xmlns="" id="{F6D32905-960A-488B-9C2E-571A50E2986C}"/>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98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44370" y="2091420"/>
            <a:ext cx="7923213" cy="923330"/>
          </a:xfrm>
          <a:prstGeom prst="rect">
            <a:avLst/>
          </a:prstGeom>
        </p:spPr>
        <p:txBody>
          <a:bodyPr wrap="square">
            <a:spAutoFit/>
          </a:bodyPr>
          <a:lstStyle/>
          <a:p>
            <a:pPr indent="457189">
              <a:lnSpc>
                <a:spcPct val="150000"/>
              </a:lnSpc>
            </a:pP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4G</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移动通信技术由于其具有</a:t>
            </a:r>
            <a:r>
              <a:rPr lang="zh-CN" altLang="zh-CN" b="1" dirty="0">
                <a:solidFill>
                  <a:srgbClr val="FF0000"/>
                </a:solidFill>
                <a:latin typeface="微软雅黑" panose="020B0503020204020204" pitchFamily="34" charset="-122"/>
                <a:ea typeface="微软雅黑" panose="020B0503020204020204" pitchFamily="34" charset="-122"/>
                <a:cs typeface="Times New Roman" pitchFamily="18" charset="0"/>
              </a:rPr>
              <a:t>传输速度快、移动范围广、融合业务多</a:t>
            </a:r>
            <a:r>
              <a:rPr lang="zh-CN" altLang="zh-CN" dirty="0">
                <a:solidFill>
                  <a:schemeClr val="bg1"/>
                </a:solidFill>
                <a:latin typeface="微软雅黑" panose="020B0503020204020204" pitchFamily="34" charset="-122"/>
                <a:ea typeface="微软雅黑" panose="020B0503020204020204" pitchFamily="34" charset="-122"/>
                <a:cs typeface="Times New Roman" pitchFamily="18" charset="0"/>
              </a:rPr>
              <a:t>等特点，可以应用于以下几个方面：</a:t>
            </a:r>
            <a:endPar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pic>
        <p:nvPicPr>
          <p:cNvPr id="7" name="图片 6" descr="C:\Documents and Settings\Administrator\桌面\插图\9142553212297197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0422" y="3014615"/>
            <a:ext cx="1658804" cy="3001377"/>
          </a:xfrm>
          <a:prstGeom prst="rect">
            <a:avLst/>
          </a:prstGeom>
          <a:noFill/>
          <a:ln>
            <a:noFill/>
          </a:ln>
        </p:spPr>
      </p:pic>
      <p:pic>
        <p:nvPicPr>
          <p:cNvPr id="9" name="图片 8" descr="C:\Documents and Settings\Administrator\桌面\插图\19973351424645771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6878" y="3014094"/>
            <a:ext cx="1670679" cy="2970405"/>
          </a:xfrm>
          <a:prstGeom prst="rect">
            <a:avLst/>
          </a:prstGeom>
          <a:noFill/>
          <a:ln>
            <a:solidFill>
              <a:schemeClr val="accent1"/>
            </a:solidFill>
          </a:ln>
        </p:spPr>
      </p:pic>
      <p:sp>
        <p:nvSpPr>
          <p:cNvPr id="18" name="Rectangle 2">
            <a:extLst>
              <a:ext uri="{FF2B5EF4-FFF2-40B4-BE49-F238E27FC236}">
                <a16:creationId xmlns:a16="http://schemas.microsoft.com/office/drawing/2014/main" xmlns="" id="{2FCB824B-7C54-4B20-8239-23D490FB7CC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xmlns="" id="{CC03C71D-D3AF-4C57-BE9D-E72F4F1D0D7D}"/>
              </a:ext>
            </a:extLst>
          </p:cNvPr>
          <p:cNvGrpSpPr/>
          <p:nvPr/>
        </p:nvGrpSpPr>
        <p:grpSpPr>
          <a:xfrm>
            <a:off x="2012194" y="3247951"/>
            <a:ext cx="3868250" cy="2386582"/>
            <a:chOff x="488194" y="3247951"/>
            <a:chExt cx="3868250" cy="2386582"/>
          </a:xfrm>
        </p:grpSpPr>
        <p:sp>
          <p:nvSpPr>
            <p:cNvPr id="12" name="MH_Other_1"/>
            <p:cNvSpPr/>
            <p:nvPr/>
          </p:nvSpPr>
          <p:spPr>
            <a:xfrm>
              <a:off x="488194" y="3247951"/>
              <a:ext cx="1425575" cy="1135237"/>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gradFill>
              <a:gsLst>
                <a:gs pos="0">
                  <a:srgbClr val="00A9EA"/>
                </a:gs>
                <a:gs pos="100000">
                  <a:srgbClr val="0083B8"/>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13" name="MH_SubTitle_1"/>
            <p:cNvSpPr/>
            <p:nvPr/>
          </p:nvSpPr>
          <p:spPr>
            <a:xfrm>
              <a:off x="659645" y="3384685"/>
              <a:ext cx="1084263" cy="862955"/>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080808"/>
                  </a:solidFill>
                  <a:latin typeface="微软雅黑" panose="020B0503020204020204" pitchFamily="34" charset="-122"/>
                  <a:ea typeface="微软雅黑" panose="020B0503020204020204" pitchFamily="34" charset="-122"/>
                </a:rPr>
                <a:t>播放高清视频</a:t>
              </a:r>
            </a:p>
          </p:txBody>
        </p:sp>
        <p:sp>
          <p:nvSpPr>
            <p:cNvPr id="14" name="MH_Other_2"/>
            <p:cNvSpPr/>
            <p:nvPr/>
          </p:nvSpPr>
          <p:spPr>
            <a:xfrm>
              <a:off x="488194" y="4499296"/>
              <a:ext cx="1425575" cy="1135237"/>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gradFill>
              <a:gsLst>
                <a:gs pos="0">
                  <a:srgbClr val="4A9A2A"/>
                </a:gs>
                <a:gs pos="100000">
                  <a:srgbClr val="479329"/>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15" name="MH_SubTitle_2"/>
            <p:cNvSpPr/>
            <p:nvPr/>
          </p:nvSpPr>
          <p:spPr>
            <a:xfrm>
              <a:off x="659645" y="4634843"/>
              <a:ext cx="1084263" cy="862955"/>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080808"/>
                  </a:solidFill>
                  <a:latin typeface="微软雅黑" panose="020B0503020204020204" pitchFamily="34" charset="-122"/>
                  <a:ea typeface="微软雅黑" panose="020B0503020204020204" pitchFamily="34" charset="-122"/>
                </a:rPr>
                <a:t>移动视频会议</a:t>
              </a:r>
            </a:p>
          </p:txBody>
        </p:sp>
        <p:sp>
          <p:nvSpPr>
            <p:cNvPr id="16" name="MH_Other_3"/>
            <p:cNvSpPr/>
            <p:nvPr/>
          </p:nvSpPr>
          <p:spPr>
            <a:xfrm>
              <a:off x="1729620" y="3853979"/>
              <a:ext cx="1425575" cy="1135237"/>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gradFill>
              <a:gsLst>
                <a:gs pos="0">
                  <a:srgbClr val="FB6F21"/>
                </a:gs>
                <a:gs pos="100000">
                  <a:srgbClr val="C14703"/>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17" name="MH_SubTitle_3"/>
            <p:cNvSpPr/>
            <p:nvPr/>
          </p:nvSpPr>
          <p:spPr>
            <a:xfrm>
              <a:off x="1901068" y="3990716"/>
              <a:ext cx="1082675" cy="862952"/>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080808"/>
                  </a:solidFill>
                  <a:latin typeface="微软雅黑" panose="020B0503020204020204" pitchFamily="34" charset="-122"/>
                  <a:ea typeface="微软雅黑" panose="020B0503020204020204" pitchFamily="34" charset="-122"/>
                </a:rPr>
                <a:t>电子图书馆</a:t>
              </a:r>
            </a:p>
          </p:txBody>
        </p:sp>
        <p:sp>
          <p:nvSpPr>
            <p:cNvPr id="20" name="MH_Other_1">
              <a:extLst>
                <a:ext uri="{FF2B5EF4-FFF2-40B4-BE49-F238E27FC236}">
                  <a16:creationId xmlns:a16="http://schemas.microsoft.com/office/drawing/2014/main" xmlns="" id="{F2A6C7C9-E45B-42B7-B500-090A55C6665F}"/>
                </a:ext>
              </a:extLst>
            </p:cNvPr>
            <p:cNvSpPr/>
            <p:nvPr/>
          </p:nvSpPr>
          <p:spPr>
            <a:xfrm>
              <a:off x="2930869" y="3247951"/>
              <a:ext cx="1425575" cy="1135237"/>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21" name="MH_SubTitle_1">
              <a:extLst>
                <a:ext uri="{FF2B5EF4-FFF2-40B4-BE49-F238E27FC236}">
                  <a16:creationId xmlns:a16="http://schemas.microsoft.com/office/drawing/2014/main" xmlns="" id="{6F5C410F-CE97-4069-8277-DFBDAE633F46}"/>
                </a:ext>
              </a:extLst>
            </p:cNvPr>
            <p:cNvSpPr/>
            <p:nvPr/>
          </p:nvSpPr>
          <p:spPr>
            <a:xfrm>
              <a:off x="3102320" y="3384685"/>
              <a:ext cx="1084263" cy="862955"/>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080808"/>
                  </a:solidFill>
                  <a:latin typeface="微软雅黑" panose="020B0503020204020204" pitchFamily="34" charset="-122"/>
                  <a:ea typeface="微软雅黑" panose="020B0503020204020204" pitchFamily="34" charset="-122"/>
                </a:rPr>
                <a:t>各种应用软件</a:t>
              </a:r>
            </a:p>
          </p:txBody>
        </p:sp>
        <p:sp>
          <p:nvSpPr>
            <p:cNvPr id="22" name="MH_Other_2">
              <a:extLst>
                <a:ext uri="{FF2B5EF4-FFF2-40B4-BE49-F238E27FC236}">
                  <a16:creationId xmlns:a16="http://schemas.microsoft.com/office/drawing/2014/main" xmlns="" id="{A639207A-7049-4F05-94A5-27716779DD67}"/>
                </a:ext>
              </a:extLst>
            </p:cNvPr>
            <p:cNvSpPr/>
            <p:nvPr/>
          </p:nvSpPr>
          <p:spPr>
            <a:xfrm>
              <a:off x="2930869" y="4499296"/>
              <a:ext cx="1425575" cy="1135237"/>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23" name="MH_SubTitle_2">
              <a:extLst>
                <a:ext uri="{FF2B5EF4-FFF2-40B4-BE49-F238E27FC236}">
                  <a16:creationId xmlns:a16="http://schemas.microsoft.com/office/drawing/2014/main" xmlns="" id="{424D1C3F-E22C-4BCA-BE73-F2FE79B056E7}"/>
                </a:ext>
              </a:extLst>
            </p:cNvPr>
            <p:cNvSpPr/>
            <p:nvPr/>
          </p:nvSpPr>
          <p:spPr>
            <a:xfrm>
              <a:off x="3102320" y="4634843"/>
              <a:ext cx="1084263" cy="862955"/>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dirty="0">
                  <a:solidFill>
                    <a:srgbClr val="080808"/>
                  </a:solidFill>
                  <a:latin typeface="微软雅黑" panose="020B0503020204020204" pitchFamily="34" charset="-122"/>
                  <a:ea typeface="微软雅黑" panose="020B0503020204020204" pitchFamily="34" charset="-122"/>
                </a:rPr>
                <a:t>各种线上服务</a:t>
              </a:r>
            </a:p>
          </p:txBody>
        </p:sp>
      </p:grpSp>
      <p:sp>
        <p:nvSpPr>
          <p:cNvPr id="24" name="矩形 23">
            <a:extLst>
              <a:ext uri="{FF2B5EF4-FFF2-40B4-BE49-F238E27FC236}">
                <a16:creationId xmlns:a16="http://schemas.microsoft.com/office/drawing/2014/main" xmlns="" id="{1E61F991-4AE2-4483-9966-05A1C81E527D}"/>
              </a:ext>
            </a:extLst>
          </p:cNvPr>
          <p:cNvSpPr/>
          <p:nvPr/>
        </p:nvSpPr>
        <p:spPr>
          <a:xfrm>
            <a:off x="1779596" y="1548812"/>
            <a:ext cx="6017107" cy="646331"/>
          </a:xfrm>
          <a:prstGeom prst="rect">
            <a:avLst/>
          </a:prstGeom>
        </p:spPr>
        <p:txBody>
          <a:bodyPr wrap="square">
            <a:spAutoFit/>
          </a:bodyPr>
          <a:lstStyle/>
          <a:p>
            <a:pPr indent="457189">
              <a:lnSpc>
                <a:spcPct val="150000"/>
              </a:lnSpc>
            </a:pPr>
            <a:r>
              <a:rPr lang="en-US" altLang="zh-CN" sz="2400" b="1" dirty="0">
                <a:solidFill>
                  <a:srgbClr val="FF9D00"/>
                </a:solidFill>
                <a:latin typeface="微软雅黑" panose="020B0503020204020204" pitchFamily="34" charset="-122"/>
                <a:ea typeface="微软雅黑" panose="020B0503020204020204" pitchFamily="34" charset="-122"/>
                <a:cs typeface="Times New Roman" pitchFamily="18" charset="0"/>
              </a:rPr>
              <a:t>4G</a:t>
            </a:r>
            <a:r>
              <a:rPr lang="zh-CN" altLang="zh-CN" sz="2400" b="1" dirty="0">
                <a:solidFill>
                  <a:srgbClr val="FF9D00"/>
                </a:solidFill>
                <a:latin typeface="微软雅黑" panose="020B0503020204020204" pitchFamily="34" charset="-122"/>
                <a:ea typeface="微软雅黑" panose="020B0503020204020204" pitchFamily="34" charset="-122"/>
                <a:cs typeface="Times New Roman" pitchFamily="18" charset="0"/>
              </a:rPr>
              <a:t>移动</a:t>
            </a:r>
            <a:r>
              <a:rPr lang="zh-CN" altLang="en-US" sz="2400" b="1" dirty="0">
                <a:solidFill>
                  <a:srgbClr val="FF9D00"/>
                </a:solidFill>
                <a:latin typeface="微软雅黑" panose="020B0503020204020204" pitchFamily="34" charset="-122"/>
                <a:ea typeface="微软雅黑" panose="020B0503020204020204" pitchFamily="34" charset="-122"/>
                <a:cs typeface="Times New Roman" pitchFamily="18" charset="0"/>
              </a:rPr>
              <a:t>通信技术的应用</a:t>
            </a:r>
          </a:p>
        </p:txBody>
      </p:sp>
    </p:spTree>
    <p:extLst>
      <p:ext uri="{BB962C8B-B14F-4D97-AF65-F5344CB8AC3E}">
        <p14:creationId xmlns:p14="http://schemas.microsoft.com/office/powerpoint/2010/main" val="317016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560AAE3E-8EEE-43EE-9077-330A7A24D118}"/>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0" name="TextBox 136">
            <a:extLst>
              <a:ext uri="{FF2B5EF4-FFF2-40B4-BE49-F238E27FC236}">
                <a16:creationId xmlns:a16="http://schemas.microsoft.com/office/drawing/2014/main" xmlns="" id="{2C802D02-F7E0-476A-9D78-7F725839BC65}"/>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anose="020B0503020204020204" pitchFamily="34" charset="-122"/>
                <a:ea typeface="微软雅黑" panose="020B0503020204020204" pitchFamily="34" charset="-122"/>
              </a:rPr>
              <a:t>2.</a:t>
            </a:r>
            <a:r>
              <a:rPr lang="zh-CN" altLang="zh-CN" sz="2000" b="1" dirty="0">
                <a:solidFill>
                  <a:schemeClr val="accent2"/>
                </a:solidFill>
                <a:latin typeface="微软雅黑" panose="020B0503020204020204" pitchFamily="34" charset="-122"/>
                <a:ea typeface="微软雅黑" panose="020B0503020204020204" pitchFamily="34" charset="-122"/>
              </a:rPr>
              <a:t>移动通信的发展历程</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65DD2BE1-0259-433A-A394-241544574D64}"/>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91FCDDE5-AB38-4CD4-8DB7-0A34A08EF119}"/>
              </a:ext>
            </a:extLst>
          </p:cNvPr>
          <p:cNvSpPr/>
          <p:nvPr/>
        </p:nvSpPr>
        <p:spPr>
          <a:xfrm>
            <a:off x="2130866" y="2021622"/>
            <a:ext cx="3641578" cy="3831818"/>
          </a:xfrm>
          <a:prstGeom prst="rect">
            <a:avLst/>
          </a:prstGeom>
          <a:ln>
            <a:noFill/>
          </a:ln>
        </p:spPr>
        <p:txBody>
          <a:bodyPr wrap="square">
            <a:spAutoFit/>
          </a:bodyPr>
          <a:lstStyle/>
          <a:p>
            <a:pPr indent="457189">
              <a:lnSpc>
                <a:spcPct val="150000"/>
              </a:lnSpc>
            </a:pPr>
            <a:r>
              <a:rPr lang="en-US" altLang="zh-CN" b="1" dirty="0">
                <a:solidFill>
                  <a:srgbClr val="FF0000"/>
                </a:solidFill>
                <a:latin typeface="微软雅黑" panose="020B0503020204020204" pitchFamily="34" charset="-122"/>
                <a:ea typeface="微软雅黑" panose="020B0503020204020204" pitchFamily="34" charset="-122"/>
                <a:cs typeface="Times New Roman" pitchFamily="18" charset="0"/>
              </a:rPr>
              <a:t>5G</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网络是第五代移动通信网络，其峰值理论传输速度可达每秒数十</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Gb</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，比</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4G</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网络的传输速度快数百倍。举例来说，整部超高画质电影可在</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1</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秒之内下载完成。</a:t>
            </a:r>
          </a:p>
          <a:p>
            <a:pPr indent="457189">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随着</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5G</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技术的诞生，用智能终端分享</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3D</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电影、游戏以及超高画质（</a:t>
            </a:r>
            <a:r>
              <a:rPr lang="en-US" altLang="zh-CN" dirty="0">
                <a:solidFill>
                  <a:schemeClr val="bg1"/>
                </a:solidFill>
                <a:latin typeface="微软雅黑" panose="020B0503020204020204" pitchFamily="34" charset="-122"/>
                <a:ea typeface="微软雅黑" panose="020B0503020204020204" pitchFamily="34" charset="-122"/>
                <a:cs typeface="Times New Roman" pitchFamily="18" charset="0"/>
              </a:rPr>
              <a:t>UHD</a:t>
            </a:r>
            <a:r>
              <a:rPr lang="zh-CN" altLang="en-US" dirty="0">
                <a:solidFill>
                  <a:schemeClr val="bg1"/>
                </a:solidFill>
                <a:latin typeface="微软雅黑" panose="020B0503020204020204" pitchFamily="34" charset="-122"/>
                <a:ea typeface="微软雅黑" panose="020B0503020204020204" pitchFamily="34" charset="-122"/>
                <a:cs typeface="Times New Roman" pitchFamily="18" charset="0"/>
              </a:rPr>
              <a:t>）节目的时代正向我们走来。</a:t>
            </a:r>
          </a:p>
        </p:txBody>
      </p:sp>
      <p:pic>
        <p:nvPicPr>
          <p:cNvPr id="2" name="图片 1">
            <a:extLst>
              <a:ext uri="{FF2B5EF4-FFF2-40B4-BE49-F238E27FC236}">
                <a16:creationId xmlns:a16="http://schemas.microsoft.com/office/drawing/2014/main" xmlns="" id="{487A71D3-BD3E-427B-AC4D-2A2D6DFEB7F9}"/>
              </a:ext>
            </a:extLst>
          </p:cNvPr>
          <p:cNvPicPr>
            <a:picLocks noChangeAspect="1"/>
          </p:cNvPicPr>
          <p:nvPr/>
        </p:nvPicPr>
        <p:blipFill>
          <a:blip r:embed="rId2"/>
          <a:stretch>
            <a:fillRect/>
          </a:stretch>
        </p:blipFill>
        <p:spPr>
          <a:xfrm>
            <a:off x="6033671" y="2106833"/>
            <a:ext cx="4290647" cy="3130451"/>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extLst>
      <p:ext uri="{BB962C8B-B14F-4D97-AF65-F5344CB8AC3E}">
        <p14:creationId xmlns:p14="http://schemas.microsoft.com/office/powerpoint/2010/main" val="76107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n58.com/uploadfile/2013/0409/20130409024842994.jpg"/>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16837" b="13145"/>
          <a:stretch/>
        </p:blipFill>
        <p:spPr bwMode="auto">
          <a:xfrm>
            <a:off x="4050006" y="2276475"/>
            <a:ext cx="6493087" cy="3033637"/>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02" y="2276475"/>
            <a:ext cx="2035417" cy="3224103"/>
          </a:xfrm>
          <a:prstGeom prst="rect">
            <a:avLst/>
          </a:prstGeom>
        </p:spPr>
      </p:pic>
      <p:sp>
        <p:nvSpPr>
          <p:cNvPr id="7" name="Rectangle 2">
            <a:extLst>
              <a:ext uri="{FF2B5EF4-FFF2-40B4-BE49-F238E27FC236}">
                <a16:creationId xmlns="" xmlns:a16="http://schemas.microsoft.com/office/drawing/2014/main" id="{C5C14157-AD80-468B-BB18-C78FD0D40F8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移动智能终端及</a:t>
            </a:r>
            <a:r>
              <a:rPr lang="en-US" altLang="zh-CN" sz="3200" dirty="0">
                <a:solidFill>
                  <a:prstClr val="white"/>
                </a:solidFill>
                <a:latin typeface="微软雅黑" panose="020B0503020204020204" pitchFamily="34" charset="-122"/>
                <a:ea typeface="微软雅黑" panose="020B0503020204020204" pitchFamily="34" charset="-122"/>
              </a:rPr>
              <a:t>APP</a:t>
            </a:r>
            <a:r>
              <a:rPr lang="zh-CN" altLang="en-US" sz="3200" dirty="0">
                <a:solidFill>
                  <a:prstClr val="white"/>
                </a:solidFill>
                <a:latin typeface="微软雅黑" panose="020B0503020204020204" pitchFamily="34" charset="-122"/>
                <a:ea typeface="微软雅黑" panose="020B0503020204020204" pitchFamily="34" charset="-122"/>
              </a:rPr>
              <a:t>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987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05411" y="1569545"/>
            <a:ext cx="2520242"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、移动智能终端</a:t>
            </a:r>
          </a:p>
        </p:txBody>
      </p:sp>
      <p:sp>
        <p:nvSpPr>
          <p:cNvPr id="10" name="矩形 9"/>
          <p:cNvSpPr/>
          <p:nvPr/>
        </p:nvSpPr>
        <p:spPr>
          <a:xfrm>
            <a:off x="1833418" y="2504303"/>
            <a:ext cx="4397260" cy="2554545"/>
          </a:xfrm>
          <a:prstGeom prst="rect">
            <a:avLst/>
          </a:prstGeom>
        </p:spPr>
        <p:txBody>
          <a:bodyPr wrap="square">
            <a:spAutoFit/>
          </a:bodyPr>
          <a:lstStyle/>
          <a:p>
            <a:pPr indent="457189">
              <a:lnSpc>
                <a:spcPct val="200000"/>
              </a:lnSpc>
            </a:pPr>
            <a:r>
              <a:rPr lang="zh-CN" altLang="zh-CN" sz="2000" dirty="0">
                <a:solidFill>
                  <a:schemeClr val="bg1"/>
                </a:solidFill>
                <a:latin typeface="Times New Roman" pitchFamily="18" charset="0"/>
                <a:ea typeface="微软雅黑" panose="020B0503020204020204" pitchFamily="34" charset="-122"/>
                <a:cs typeface="Times New Roman" pitchFamily="18" charset="0"/>
              </a:rPr>
              <a:t>移动智能终端是指可以移动使用的智能计算机设备，其拥有接入互联网的能力，通常搭载各种操作系统，可根据用户需求定制化各种功能。</a:t>
            </a:r>
            <a:endParaRPr lang="zh-CN" altLang="en-US" sz="2000" dirty="0">
              <a:solidFill>
                <a:schemeClr val="bg1"/>
              </a:solidFill>
              <a:latin typeface="Times New Roman" pitchFamily="18" charset="0"/>
              <a:ea typeface="微软雅黑" panose="020B0503020204020204" pitchFamily="34" charset="-122"/>
              <a:cs typeface="Times New Roman" pitchFamily="18" charset="0"/>
            </a:endParaRPr>
          </a:p>
        </p:txBody>
      </p:sp>
      <p:pic>
        <p:nvPicPr>
          <p:cNvPr id="2050" name="Picture 2" descr="http://photocdn.sohu.com/20130510/Img37551518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7347" y="2283871"/>
            <a:ext cx="4266431" cy="2933171"/>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11" name="Rectangle 2">
            <a:extLst>
              <a:ext uri="{FF2B5EF4-FFF2-40B4-BE49-F238E27FC236}">
                <a16:creationId xmlns="" xmlns:a16="http://schemas.microsoft.com/office/drawing/2014/main" id="{809AEE9E-9B5D-4728-85B8-1183901721D1}"/>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880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22ADD1EC-4624-4CB6-A5AE-86CAC4DD4701}"/>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sp>
        <p:nvSpPr>
          <p:cNvPr id="4" name="文本框 11"/>
          <p:cNvSpPr txBox="1"/>
          <p:nvPr/>
        </p:nvSpPr>
        <p:spPr>
          <a:xfrm>
            <a:off x="2130865" y="1992529"/>
            <a:ext cx="3511062" cy="3300906"/>
          </a:xfrm>
          <a:prstGeom prst="rect">
            <a:avLst/>
          </a:prstGeom>
          <a:noFill/>
          <a:ln>
            <a:noFill/>
          </a:ln>
        </p:spPr>
        <p:txBody>
          <a:bodyPr wrap="square" lIns="68580" tIns="34291" rIns="68580" bIns="34291">
            <a:spAutoFit/>
          </a:bodyPr>
          <a:lstStyle/>
          <a:p>
            <a:pPr indent="342891">
              <a:lnSpc>
                <a:spcPct val="150000"/>
              </a:lnSpc>
              <a:defRPr/>
            </a:pPr>
            <a:r>
              <a:rPr lang="zh-CN" altLang="en-US" sz="2000" dirty="0">
                <a:latin typeface="微软雅黑" panose="020B0503020204020204" pitchFamily="34" charset="-122"/>
                <a:ea typeface="微软雅黑" panose="020B0503020204020204" pitchFamily="34" charset="-122"/>
              </a:rPr>
              <a:t>移动通信是移动用户与固定点用户之间或移动用户之间沟通的一种通信方式。通信双方有一方或两方处于运动中的通信。包括陆、海、空移动通信。采用的频段遍及低频、中频、高频、甚高频和特高频</a:t>
            </a:r>
            <a:r>
              <a:rPr lang="zh-CN" altLang="en-US" sz="2000" dirty="0">
                <a:solidFill>
                  <a:schemeClr val="bg1"/>
                </a:solidFill>
                <a:latin typeface="微软雅黑" panose="020B0503020204020204" pitchFamily="34" charset="-122"/>
                <a:ea typeface="微软雅黑" panose="020B0503020204020204" pitchFamily="34" charset="-122"/>
              </a:rPr>
              <a:t>。</a:t>
            </a:r>
          </a:p>
        </p:txBody>
      </p:sp>
      <p:sp>
        <p:nvSpPr>
          <p:cNvPr id="5" name="TextBox 136"/>
          <p:cNvSpPr>
            <a:spLocks noChangeArrowheads="1"/>
          </p:cNvSpPr>
          <p:nvPr/>
        </p:nvSpPr>
        <p:spPr bwMode="auto">
          <a:xfrm>
            <a:off x="2130866" y="1439698"/>
            <a:ext cx="2624139"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2000" b="1"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移动通信概念</a:t>
            </a:r>
            <a:endParaRPr lang="zh-CN" altLang="en-US" sz="2000" b="1"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179" y="2199151"/>
            <a:ext cx="3415631" cy="3039911"/>
          </a:xfrm>
          <a:prstGeom prst="rect">
            <a:avLst/>
          </a:prstGeom>
        </p:spPr>
      </p:pic>
      <p:sp>
        <p:nvSpPr>
          <p:cNvPr id="7" name="Rectangle 2">
            <a:extLst>
              <a:ext uri="{FF2B5EF4-FFF2-40B4-BE49-F238E27FC236}">
                <a16:creationId xmlns:a16="http://schemas.microsoft.com/office/drawing/2014/main" xmlns="" id="{6661662E-44B3-49D0-9EDF-D12AAAA5080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272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c:\users\administrator\appdata\roaming\360se6\User Data\temp\164368099.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6174" y="2590724"/>
            <a:ext cx="1830489" cy="2203309"/>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5" name="矩形 4"/>
          <p:cNvSpPr/>
          <p:nvPr/>
        </p:nvSpPr>
        <p:spPr>
          <a:xfrm>
            <a:off x="2175115" y="4961718"/>
            <a:ext cx="1415772" cy="461665"/>
          </a:xfrm>
          <a:prstGeom prst="rect">
            <a:avLst/>
          </a:prstGeom>
        </p:spPr>
        <p:txBody>
          <a:bodyPr wrap="non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智能手机</a:t>
            </a:r>
          </a:p>
        </p:txBody>
      </p:sp>
      <p:pic>
        <p:nvPicPr>
          <p:cNvPr id="32" name="图片 31" descr="c:\users\administrator\appdata\roaming\360se6\User Data\temp\00036687.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5654" y="2591717"/>
            <a:ext cx="2934329" cy="220132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6" name="矩形 5"/>
          <p:cNvSpPr/>
          <p:nvPr/>
        </p:nvSpPr>
        <p:spPr>
          <a:xfrm>
            <a:off x="4618672" y="4961718"/>
            <a:ext cx="1415772" cy="461665"/>
          </a:xfrm>
          <a:prstGeom prst="rect">
            <a:avLst/>
          </a:prstGeom>
        </p:spPr>
        <p:txBody>
          <a:bodyPr wrap="non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平板电脑</a:t>
            </a:r>
          </a:p>
        </p:txBody>
      </p:sp>
      <p:pic>
        <p:nvPicPr>
          <p:cNvPr id="34" name="图片 33"/>
          <p:cNvPicPr/>
          <p:nvPr/>
        </p:nvPicPr>
        <p:blipFill>
          <a:blip r:embed="rId5">
            <a:clrChange>
              <a:clrFrom>
                <a:srgbClr val="FFFFFF"/>
              </a:clrFrom>
              <a:clrTo>
                <a:srgbClr val="FFFFFF">
                  <a:alpha val="0"/>
                </a:srgbClr>
              </a:clrTo>
            </a:clrChange>
          </a:blip>
          <a:stretch>
            <a:fillRect/>
          </a:stretch>
        </p:blipFill>
        <p:spPr>
          <a:xfrm>
            <a:off x="6783151" y="2589840"/>
            <a:ext cx="3714725" cy="220320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7" name="矩形 6"/>
          <p:cNvSpPr/>
          <p:nvPr/>
        </p:nvSpPr>
        <p:spPr>
          <a:xfrm>
            <a:off x="7747962" y="4961718"/>
            <a:ext cx="1723549" cy="461665"/>
          </a:xfrm>
          <a:prstGeom prst="rect">
            <a:avLst/>
          </a:prstGeom>
        </p:spPr>
        <p:txBody>
          <a:bodyPr wrap="non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笔记本电脑</a:t>
            </a:r>
          </a:p>
        </p:txBody>
      </p:sp>
      <p:sp>
        <p:nvSpPr>
          <p:cNvPr id="12" name="Rectangle 2">
            <a:extLst>
              <a:ext uri="{FF2B5EF4-FFF2-40B4-BE49-F238E27FC236}">
                <a16:creationId xmlns="" xmlns:a16="http://schemas.microsoft.com/office/drawing/2014/main" id="{B2234CD4-307F-4FEB-90BC-523E8305C65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258B0F46-7659-434D-88D8-E52F063D057D}"/>
              </a:ext>
            </a:extLst>
          </p:cNvPr>
          <p:cNvSpPr/>
          <p:nvPr/>
        </p:nvSpPr>
        <p:spPr>
          <a:xfrm>
            <a:off x="2005411" y="1569545"/>
            <a:ext cx="3443571"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、移动智能终端的分类</a:t>
            </a:r>
          </a:p>
        </p:txBody>
      </p:sp>
    </p:spTree>
    <p:extLst>
      <p:ext uri="{BB962C8B-B14F-4D97-AF65-F5344CB8AC3E}">
        <p14:creationId xmlns:p14="http://schemas.microsoft.com/office/powerpoint/2010/main" val="3937233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appdata\roaming\360se6\User Data\temp\1546821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2064" y="2636681"/>
            <a:ext cx="2864577" cy="2154479"/>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5" name="图片 4" descr="c:\users\administrator\appdata\roaming\360se6\User Data\temp\550196_135771034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979" y="2589840"/>
            <a:ext cx="2739307" cy="2201321"/>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2" name="矩形 1">
            <a:extLst>
              <a:ext uri="{FF2B5EF4-FFF2-40B4-BE49-F238E27FC236}">
                <a16:creationId xmlns="" xmlns:a16="http://schemas.microsoft.com/office/drawing/2014/main" id="{94FC95A6-1068-4486-A116-40AD9F2FCF39}"/>
              </a:ext>
            </a:extLst>
          </p:cNvPr>
          <p:cNvSpPr/>
          <p:nvPr/>
        </p:nvSpPr>
        <p:spPr bwMode="auto">
          <a:xfrm>
            <a:off x="7719237" y="3714308"/>
            <a:ext cx="1049079" cy="982273"/>
          </a:xfrm>
          <a:prstGeom prst="rect">
            <a:avLst/>
          </a:prstGeom>
          <a:solidFill>
            <a:srgbClr val="FFFFFF"/>
          </a:solidFill>
          <a:ln w="9525" cap="flat" cmpd="sng" algn="ctr">
            <a:noFill/>
            <a:prstDash val="solid"/>
            <a:round/>
            <a:headEnd type="none" w="med" len="med"/>
            <a:tailEnd type="none" w="med" len="med"/>
          </a:ln>
          <a:effectLst>
            <a:softEdge rad="0"/>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dirty="0">
              <a:latin typeface="微软雅黑" panose="020B0503020204020204" pitchFamily="34" charset="-122"/>
              <a:ea typeface="微软雅黑" panose="020B0503020204020204" pitchFamily="34" charset="-122"/>
            </a:endParaRPr>
          </a:p>
        </p:txBody>
      </p:sp>
      <p:sp>
        <p:nvSpPr>
          <p:cNvPr id="8" name="矩形 7"/>
          <p:cNvSpPr/>
          <p:nvPr/>
        </p:nvSpPr>
        <p:spPr>
          <a:xfrm>
            <a:off x="2553279" y="4915480"/>
            <a:ext cx="2048381"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PDA</a:t>
            </a:r>
            <a:r>
              <a:rPr lang="zh-CN" altLang="zh-CN" sz="2400" dirty="0">
                <a:solidFill>
                  <a:schemeClr val="bg1"/>
                </a:solidFill>
                <a:latin typeface="微软雅黑" panose="020B0503020204020204" pitchFamily="34" charset="-122"/>
                <a:ea typeface="微软雅黑" panose="020B0503020204020204" pitchFamily="34" charset="-122"/>
              </a:rPr>
              <a:t>智能终端</a:t>
            </a:r>
          </a:p>
        </p:txBody>
      </p:sp>
      <p:sp>
        <p:nvSpPr>
          <p:cNvPr id="9" name="矩形 8"/>
          <p:cNvSpPr/>
          <p:nvPr/>
        </p:nvSpPr>
        <p:spPr>
          <a:xfrm>
            <a:off x="5192108" y="4915480"/>
            <a:ext cx="2031325" cy="461665"/>
          </a:xfrm>
          <a:prstGeom prst="rect">
            <a:avLst/>
          </a:prstGeom>
        </p:spPr>
        <p:txBody>
          <a:bodyPr wrap="non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车载智能终端</a:t>
            </a:r>
          </a:p>
        </p:txBody>
      </p:sp>
      <p:sp>
        <p:nvSpPr>
          <p:cNvPr id="10" name="矩形 9"/>
          <p:cNvSpPr/>
          <p:nvPr/>
        </p:nvSpPr>
        <p:spPr>
          <a:xfrm>
            <a:off x="8039237" y="4905282"/>
            <a:ext cx="1723549" cy="461665"/>
          </a:xfrm>
          <a:prstGeom prst="rect">
            <a:avLst/>
          </a:prstGeom>
        </p:spPr>
        <p:txBody>
          <a:bodyPr wrap="non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可穿戴设备</a:t>
            </a:r>
          </a:p>
        </p:txBody>
      </p:sp>
      <p:pic>
        <p:nvPicPr>
          <p:cNvPr id="11" name="图片 10" descr="c:\users\administrator\appdata\roaming\360se6\User Data\temp\791702687873143516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1101" y="2636682"/>
            <a:ext cx="2310999" cy="129528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13" name="矩形 12">
            <a:extLst>
              <a:ext uri="{FF2B5EF4-FFF2-40B4-BE49-F238E27FC236}">
                <a16:creationId xmlns="" xmlns:a16="http://schemas.microsoft.com/office/drawing/2014/main" id="{CBF9A76F-440D-4584-9650-18B939D853F1}"/>
              </a:ext>
            </a:extLst>
          </p:cNvPr>
          <p:cNvSpPr/>
          <p:nvPr/>
        </p:nvSpPr>
        <p:spPr>
          <a:xfrm>
            <a:off x="2005411" y="1569545"/>
            <a:ext cx="3443571"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、移动智能终端的分类</a:t>
            </a:r>
          </a:p>
        </p:txBody>
      </p:sp>
      <p:sp>
        <p:nvSpPr>
          <p:cNvPr id="14" name="Rectangle 2">
            <a:extLst>
              <a:ext uri="{FF2B5EF4-FFF2-40B4-BE49-F238E27FC236}">
                <a16:creationId xmlns="" xmlns:a16="http://schemas.microsoft.com/office/drawing/2014/main" id="{57078D90-57CE-4775-829C-216891B5663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pic>
        <p:nvPicPr>
          <p:cNvPr id="15" name="图片 14" descr="c:\users\administrator\appdata\roaming\360se6\User Data\temp\7FD8DE7E1FA123DF7FDECCF07A5B66A0.jpg">
            <a:extLst>
              <a:ext uri="{FF2B5EF4-FFF2-40B4-BE49-F238E27FC236}">
                <a16:creationId xmlns="" xmlns:a16="http://schemas.microsoft.com/office/drawing/2014/main" id="{39C87C94-1D7C-427D-BD82-941DD6E9717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8958" y="3714307"/>
            <a:ext cx="1531433" cy="982275"/>
          </a:xfrm>
          <a:prstGeom prst="roundRect">
            <a:avLst>
              <a:gd name="adj" fmla="val 8659"/>
            </a:avLst>
          </a:prstGeom>
          <a:solidFill>
            <a:srgbClr val="FFFFFF">
              <a:shade val="85000"/>
            </a:srgbClr>
          </a:solidFill>
          <a:ln>
            <a:noFill/>
          </a:ln>
          <a:effectLst>
            <a:reflection blurRad="12700" stA="38000" endPos="0" dist="5000" dir="5400000" sy="-100000" algn="bl" rotWithShape="0"/>
          </a:effectLst>
        </p:spPr>
      </p:pic>
    </p:spTree>
    <p:extLst>
      <p:ext uri="{BB962C8B-B14F-4D97-AF65-F5344CB8AC3E}">
        <p14:creationId xmlns:p14="http://schemas.microsoft.com/office/powerpoint/2010/main" val="4202927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http://game.chinanews.com/uploadfile/2011/0831/20110831092612617.png">
            <a:extLst>
              <a:ext uri="{FF2B5EF4-FFF2-40B4-BE49-F238E27FC236}">
                <a16:creationId xmlns="" xmlns:a16="http://schemas.microsoft.com/office/drawing/2014/main" id="{9FE04002-8904-4C3D-B122-125366625C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411" y="2465876"/>
            <a:ext cx="2615608" cy="161310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8" name="Rectangle 2">
            <a:extLst>
              <a:ext uri="{FF2B5EF4-FFF2-40B4-BE49-F238E27FC236}">
                <a16:creationId xmlns="" xmlns:a16="http://schemas.microsoft.com/office/drawing/2014/main" id="{E8670640-4BA7-43C8-A780-521F399D03F4}"/>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570DC918-4A0E-4369-8F71-9D976BA8BC52}"/>
              </a:ext>
            </a:extLst>
          </p:cNvPr>
          <p:cNvSpPr/>
          <p:nvPr/>
        </p:nvSpPr>
        <p:spPr>
          <a:xfrm>
            <a:off x="2005412" y="1569545"/>
            <a:ext cx="3544785"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a:t>
            </a:r>
            <a:r>
              <a:rPr lang="zh-CN" altLang="zh-CN" sz="2400" dirty="0">
                <a:solidFill>
                  <a:schemeClr val="bg1"/>
                </a:solidFill>
                <a:latin typeface="微软雅黑" panose="020B0503020204020204" pitchFamily="34" charset="-122"/>
                <a:ea typeface="微软雅黑" panose="020B0503020204020204" pitchFamily="34" charset="-122"/>
              </a:rPr>
              <a:t>智能手机操作系统</a:t>
            </a:r>
          </a:p>
        </p:txBody>
      </p:sp>
      <p:pic>
        <p:nvPicPr>
          <p:cNvPr id="13" name="图片 12">
            <a:extLst>
              <a:ext uri="{FF2B5EF4-FFF2-40B4-BE49-F238E27FC236}">
                <a16:creationId xmlns="" xmlns:a16="http://schemas.microsoft.com/office/drawing/2014/main" id="{2B9E6255-DF85-4E30-9497-A740F498AD86}"/>
              </a:ext>
            </a:extLst>
          </p:cNvPr>
          <p:cNvPicPr>
            <a:picLocks noChangeAspect="1"/>
          </p:cNvPicPr>
          <p:nvPr/>
        </p:nvPicPr>
        <p:blipFill>
          <a:blip r:embed="rId3"/>
          <a:stretch>
            <a:fillRect/>
          </a:stretch>
        </p:blipFill>
        <p:spPr>
          <a:xfrm>
            <a:off x="4765500" y="2465876"/>
            <a:ext cx="2591721" cy="161310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4" name="图片 13">
            <a:extLst>
              <a:ext uri="{FF2B5EF4-FFF2-40B4-BE49-F238E27FC236}">
                <a16:creationId xmlns="" xmlns:a16="http://schemas.microsoft.com/office/drawing/2014/main" id="{90588B46-F676-437A-81D1-AA6551380530}"/>
              </a:ext>
            </a:extLst>
          </p:cNvPr>
          <p:cNvPicPr>
            <a:picLocks noChangeAspect="1"/>
          </p:cNvPicPr>
          <p:nvPr/>
        </p:nvPicPr>
        <p:blipFill>
          <a:blip r:embed="rId4"/>
          <a:stretch>
            <a:fillRect/>
          </a:stretch>
        </p:blipFill>
        <p:spPr>
          <a:xfrm>
            <a:off x="7570985" y="2465876"/>
            <a:ext cx="2627407" cy="163298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5" name="图片 14">
            <a:extLst>
              <a:ext uri="{FF2B5EF4-FFF2-40B4-BE49-F238E27FC236}">
                <a16:creationId xmlns="" xmlns:a16="http://schemas.microsoft.com/office/drawing/2014/main" id="{AFAAD16E-E12F-4720-A7C8-19AC8860B69B}"/>
              </a:ext>
            </a:extLst>
          </p:cNvPr>
          <p:cNvPicPr>
            <a:picLocks noChangeAspect="1"/>
          </p:cNvPicPr>
          <p:nvPr/>
        </p:nvPicPr>
        <p:blipFill>
          <a:blip r:embed="rId5"/>
          <a:stretch>
            <a:fillRect/>
          </a:stretch>
        </p:blipFill>
        <p:spPr>
          <a:xfrm>
            <a:off x="3460695" y="4240899"/>
            <a:ext cx="2655005" cy="163298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6" name="图片 15" descr="智能手机操作系统塞班">
            <a:extLst>
              <a:ext uri="{FF2B5EF4-FFF2-40B4-BE49-F238E27FC236}">
                <a16:creationId xmlns="" xmlns:a16="http://schemas.microsoft.com/office/drawing/2014/main" id="{CC86159E-CDD7-4CD1-9381-7CBA62F3259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3180" y="4240899"/>
            <a:ext cx="2615609" cy="161310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extLst>
      <p:ext uri="{BB962C8B-B14F-4D97-AF65-F5344CB8AC3E}">
        <p14:creationId xmlns:p14="http://schemas.microsoft.com/office/powerpoint/2010/main" val="2747217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http://game.chinanews.com/uploadfile/2011/0831/20110831092612617.png">
            <a:extLst>
              <a:ext uri="{FF2B5EF4-FFF2-40B4-BE49-F238E27FC236}">
                <a16:creationId xmlns="" xmlns:a16="http://schemas.microsoft.com/office/drawing/2014/main" id="{9FE04002-8904-4C3D-B122-125366625C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39517" y="2925656"/>
            <a:ext cx="3416593" cy="2107089"/>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8" name="Rectangle 2">
            <a:extLst>
              <a:ext uri="{FF2B5EF4-FFF2-40B4-BE49-F238E27FC236}">
                <a16:creationId xmlns="" xmlns:a16="http://schemas.microsoft.com/office/drawing/2014/main" id="{E8670640-4BA7-43C8-A780-521F399D03F4}"/>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570DC918-4A0E-4369-8F71-9D976BA8BC52}"/>
              </a:ext>
            </a:extLst>
          </p:cNvPr>
          <p:cNvSpPr/>
          <p:nvPr/>
        </p:nvSpPr>
        <p:spPr>
          <a:xfrm>
            <a:off x="2005411" y="1569545"/>
            <a:ext cx="7641864" cy="461665"/>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智能手机操作系统之当今潮流——</a:t>
            </a:r>
            <a:r>
              <a:rPr lang="en-US" altLang="zh-CN" sz="2400" dirty="0">
                <a:solidFill>
                  <a:schemeClr val="bg1"/>
                </a:solidFill>
                <a:latin typeface="微软雅黑" panose="020B0503020204020204" pitchFamily="34" charset="-122"/>
                <a:ea typeface="微软雅黑" panose="020B0503020204020204" pitchFamily="34" charset="-122"/>
              </a:rPr>
              <a:t>Android</a:t>
            </a:r>
            <a:r>
              <a:rPr lang="zh-CN" altLang="en-US" sz="2400" dirty="0">
                <a:solidFill>
                  <a:schemeClr val="bg1"/>
                </a:solidFill>
                <a:latin typeface="微软雅黑" panose="020B0503020204020204" pitchFamily="34" charset="-122"/>
                <a:ea typeface="微软雅黑" panose="020B0503020204020204" pitchFamily="34" charset="-122"/>
              </a:rPr>
              <a:t>（安卓）</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 xmlns:a16="http://schemas.microsoft.com/office/drawing/2014/main" id="{8CC915DE-A19D-47C4-BCE6-B6A838B66C1A}"/>
              </a:ext>
            </a:extLst>
          </p:cNvPr>
          <p:cNvSpPr/>
          <p:nvPr/>
        </p:nvSpPr>
        <p:spPr>
          <a:xfrm>
            <a:off x="2005412" y="2623538"/>
            <a:ext cx="4792337" cy="2677656"/>
          </a:xfrm>
          <a:prstGeom prst="rect">
            <a:avLst/>
          </a:prstGeom>
        </p:spPr>
        <p:txBody>
          <a:bodyPr wrap="square">
            <a:spAutoFit/>
          </a:bodyPr>
          <a:lstStyle/>
          <a:p>
            <a:pPr indent="457189">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Android</a:t>
            </a:r>
            <a:r>
              <a:rPr lang="zh-CN" altLang="en-US" sz="1600" dirty="0">
                <a:solidFill>
                  <a:schemeClr val="bg1"/>
                </a:solidFill>
                <a:latin typeface="微软雅黑" panose="020B0503020204020204" pitchFamily="34" charset="-122"/>
                <a:ea typeface="微软雅黑" panose="020B0503020204020204" pitchFamily="34" charset="-122"/>
              </a:rPr>
              <a:t>一词的本义指“机器人”。 </a:t>
            </a:r>
            <a:r>
              <a:rPr lang="en-US" altLang="zh-CN" sz="1600" dirty="0">
                <a:solidFill>
                  <a:schemeClr val="bg1"/>
                </a:solidFill>
                <a:latin typeface="微软雅黑" panose="020B0503020204020204" pitchFamily="34" charset="-122"/>
                <a:ea typeface="微软雅黑" panose="020B0503020204020204" pitchFamily="34" charset="-122"/>
              </a:rPr>
              <a:t>Android</a:t>
            </a:r>
            <a:r>
              <a:rPr lang="zh-CN" altLang="en-US" sz="1600" dirty="0">
                <a:solidFill>
                  <a:schemeClr val="bg1"/>
                </a:solidFill>
                <a:latin typeface="微软雅黑" panose="020B0503020204020204" pitchFamily="34" charset="-122"/>
                <a:ea typeface="微软雅黑" panose="020B0503020204020204" pitchFamily="34" charset="-122"/>
              </a:rPr>
              <a:t>是一种基于</a:t>
            </a:r>
            <a:r>
              <a:rPr lang="en-US" altLang="zh-CN" sz="1600" dirty="0">
                <a:solidFill>
                  <a:schemeClr val="bg1"/>
                </a:solidFill>
                <a:latin typeface="微软雅黑" panose="020B0503020204020204" pitchFamily="34" charset="-122"/>
                <a:ea typeface="微软雅黑" panose="020B0503020204020204" pitchFamily="34" charset="-122"/>
              </a:rPr>
              <a:t>Linux</a:t>
            </a:r>
            <a:r>
              <a:rPr lang="zh-CN" altLang="en-US" sz="1600" dirty="0">
                <a:solidFill>
                  <a:schemeClr val="bg1"/>
                </a:solidFill>
                <a:latin typeface="微软雅黑" panose="020B0503020204020204" pitchFamily="34" charset="-122"/>
                <a:ea typeface="微软雅黑" panose="020B0503020204020204" pitchFamily="34" charset="-122"/>
              </a:rPr>
              <a:t>的自由及开放源代码的操作系统。主要使用于移动设备，如智能手机和平板电脑，由</a:t>
            </a:r>
            <a:r>
              <a:rPr lang="en-US" altLang="zh-CN" sz="1600" dirty="0">
                <a:solidFill>
                  <a:schemeClr val="bg1"/>
                </a:solidFill>
                <a:latin typeface="微软雅黑" panose="020B0503020204020204" pitchFamily="34" charset="-122"/>
                <a:ea typeface="微软雅黑" panose="020B0503020204020204" pitchFamily="34" charset="-122"/>
              </a:rPr>
              <a:t>Google</a:t>
            </a:r>
            <a:r>
              <a:rPr lang="zh-CN" altLang="en-US" sz="1600" dirty="0">
                <a:solidFill>
                  <a:schemeClr val="bg1"/>
                </a:solidFill>
                <a:latin typeface="微软雅黑" panose="020B0503020204020204" pitchFamily="34" charset="-122"/>
                <a:ea typeface="微软雅黑" panose="020B0503020204020204" pitchFamily="34" charset="-122"/>
              </a:rPr>
              <a:t>（谷歌）公司和开放手机联盟领导及开发。尚未有统一中文名称，中国大陆地区较多人使用“安卓”。</a:t>
            </a:r>
            <a:r>
              <a:rPr lang="en-US" altLang="zh-CN" sz="1600" dirty="0">
                <a:solidFill>
                  <a:schemeClr val="bg1"/>
                </a:solidFill>
                <a:latin typeface="微软雅黑" panose="020B0503020204020204" pitchFamily="34" charset="-122"/>
                <a:ea typeface="微软雅黑" panose="020B0503020204020204" pitchFamily="34" charset="-122"/>
              </a:rPr>
              <a:t>Android</a:t>
            </a:r>
            <a:r>
              <a:rPr lang="zh-CN" altLang="en-US" sz="1600" dirty="0">
                <a:solidFill>
                  <a:schemeClr val="bg1"/>
                </a:solidFill>
                <a:latin typeface="微软雅黑" panose="020B0503020204020204" pitchFamily="34" charset="-122"/>
                <a:ea typeface="微软雅黑" panose="020B0503020204020204" pitchFamily="34" charset="-122"/>
              </a:rPr>
              <a:t>操作系统最初由</a:t>
            </a:r>
            <a:r>
              <a:rPr lang="en-US" altLang="zh-CN" sz="1600" dirty="0">
                <a:solidFill>
                  <a:schemeClr val="bg1"/>
                </a:solidFill>
                <a:latin typeface="微软雅黑" panose="020B0503020204020204" pitchFamily="34" charset="-122"/>
                <a:ea typeface="微软雅黑" panose="020B0503020204020204" pitchFamily="34" charset="-122"/>
              </a:rPr>
              <a:t>Andy Rubin</a:t>
            </a:r>
            <a:r>
              <a:rPr lang="zh-CN" altLang="en-US" sz="1600" dirty="0">
                <a:solidFill>
                  <a:schemeClr val="bg1"/>
                </a:solidFill>
                <a:latin typeface="微软雅黑" panose="020B0503020204020204" pitchFamily="34" charset="-122"/>
                <a:ea typeface="微软雅黑" panose="020B0503020204020204" pitchFamily="34" charset="-122"/>
              </a:rPr>
              <a:t>开发，主要支持手机。</a:t>
            </a:r>
          </a:p>
        </p:txBody>
      </p:sp>
    </p:spTree>
    <p:extLst>
      <p:ext uri="{BB962C8B-B14F-4D97-AF65-F5344CB8AC3E}">
        <p14:creationId xmlns:p14="http://schemas.microsoft.com/office/powerpoint/2010/main" val="3983027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38F90B04-810F-421E-99D2-26357BBDEFFC}"/>
              </a:ext>
            </a:extLst>
          </p:cNvPr>
          <p:cNvPicPr>
            <a:picLocks noChangeAspect="1"/>
          </p:cNvPicPr>
          <p:nvPr/>
        </p:nvPicPr>
        <p:blipFill>
          <a:blip r:embed="rId2"/>
          <a:stretch>
            <a:fillRect/>
          </a:stretch>
        </p:blipFill>
        <p:spPr>
          <a:xfrm>
            <a:off x="6970718" y="2925654"/>
            <a:ext cx="3385391" cy="2107089"/>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8" name="Rectangle 2">
            <a:extLst>
              <a:ext uri="{FF2B5EF4-FFF2-40B4-BE49-F238E27FC236}">
                <a16:creationId xmlns="" xmlns:a16="http://schemas.microsoft.com/office/drawing/2014/main" id="{4A01ECDE-934C-4178-84DE-71BC1C9E7A2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 xmlns:a16="http://schemas.microsoft.com/office/drawing/2014/main" id="{AD44CC8D-F02C-4CEE-8005-8647EC4F2DF5}"/>
              </a:ext>
            </a:extLst>
          </p:cNvPr>
          <p:cNvSpPr/>
          <p:nvPr/>
        </p:nvSpPr>
        <p:spPr>
          <a:xfrm>
            <a:off x="2005411" y="1569545"/>
            <a:ext cx="7641864" cy="461665"/>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智能手机操作系统之高贵华丽——</a:t>
            </a:r>
            <a:r>
              <a:rPr lang="en-US" altLang="zh-CN" sz="2400" dirty="0">
                <a:solidFill>
                  <a:schemeClr val="bg1"/>
                </a:solidFill>
                <a:latin typeface="微软雅黑" panose="020B0503020204020204" pitchFamily="34" charset="-122"/>
                <a:ea typeface="微软雅黑" panose="020B0503020204020204" pitchFamily="34" charset="-122"/>
              </a:rPr>
              <a:t>iOS</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 xmlns:a16="http://schemas.microsoft.com/office/drawing/2014/main" id="{2EB9B617-8AED-4599-91AE-EDC841AB47E7}"/>
              </a:ext>
            </a:extLst>
          </p:cNvPr>
          <p:cNvSpPr/>
          <p:nvPr/>
        </p:nvSpPr>
        <p:spPr>
          <a:xfrm>
            <a:off x="5826343" y="966788"/>
            <a:ext cx="4572000" cy="461665"/>
          </a:xfrm>
          <a:prstGeom prst="rect">
            <a:avLst/>
          </a:prstGeom>
        </p:spPr>
        <p:txBody>
          <a:bodyPr>
            <a:spAutoFit/>
          </a:bodyPr>
          <a:lstStyle/>
          <a:p>
            <a:endParaRPr lang="zh-CN" altLang="en-US" sz="2400" dirty="0">
              <a:solidFill>
                <a:srgbClr val="333333"/>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 xmlns:a16="http://schemas.microsoft.com/office/drawing/2014/main" id="{8921AE41-B505-47CD-8971-3239EDF83561}"/>
              </a:ext>
            </a:extLst>
          </p:cNvPr>
          <p:cNvSpPr/>
          <p:nvPr/>
        </p:nvSpPr>
        <p:spPr>
          <a:xfrm>
            <a:off x="2005412" y="2623538"/>
            <a:ext cx="4792337" cy="3785652"/>
          </a:xfrm>
          <a:prstGeom prst="rect">
            <a:avLst/>
          </a:prstGeom>
        </p:spPr>
        <p:txBody>
          <a:bodyPr wrap="square">
            <a:spAutoFit/>
          </a:bodyPr>
          <a:lstStyle/>
          <a:p>
            <a:pPr indent="457189">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iOS</a:t>
            </a:r>
            <a:r>
              <a:rPr lang="zh-CN" altLang="en-US" sz="1600" dirty="0">
                <a:solidFill>
                  <a:schemeClr val="bg1"/>
                </a:solidFill>
                <a:latin typeface="微软雅黑" panose="020B0503020204020204" pitchFamily="34" charset="-122"/>
                <a:ea typeface="微软雅黑" panose="020B0503020204020204" pitchFamily="34" charset="-122"/>
              </a:rPr>
              <a:t>系统的中文名称是：苹果移动设备操作系统。 </a:t>
            </a:r>
            <a:r>
              <a:rPr lang="en-US" altLang="zh-CN" sz="1600" dirty="0">
                <a:solidFill>
                  <a:schemeClr val="bg1"/>
                </a:solidFill>
                <a:latin typeface="微软雅黑" panose="020B0503020204020204" pitchFamily="34" charset="-122"/>
                <a:ea typeface="微软雅黑" panose="020B0503020204020204" pitchFamily="34" charset="-122"/>
              </a:rPr>
              <a:t>Cisco</a:t>
            </a:r>
            <a:r>
              <a:rPr lang="zh-CN" altLang="en-US" sz="1600" dirty="0">
                <a:solidFill>
                  <a:schemeClr val="bg1"/>
                </a:solidFill>
                <a:latin typeface="微软雅黑" panose="020B0503020204020204" pitchFamily="34" charset="-122"/>
                <a:ea typeface="微软雅黑" panose="020B0503020204020204" pitchFamily="34" charset="-122"/>
              </a:rPr>
              <a:t>的网际操作系统（</a:t>
            </a:r>
            <a:r>
              <a:rPr lang="en-US" altLang="zh-CN" sz="1600" dirty="0">
                <a:solidFill>
                  <a:schemeClr val="bg1"/>
                </a:solidFill>
                <a:latin typeface="微软雅黑" panose="020B0503020204020204" pitchFamily="34" charset="-122"/>
                <a:ea typeface="微软雅黑" panose="020B0503020204020204" pitchFamily="34" charset="-122"/>
              </a:rPr>
              <a:t>iOS</a:t>
            </a:r>
            <a:r>
              <a:rPr lang="zh-CN" altLang="en-US" sz="1600" dirty="0">
                <a:solidFill>
                  <a:schemeClr val="bg1"/>
                </a:solidFill>
                <a:latin typeface="微软雅黑" panose="020B0503020204020204" pitchFamily="34" charset="-122"/>
                <a:ea typeface="微软雅黑" panose="020B0503020204020204" pitchFamily="34" charset="-122"/>
              </a:rPr>
              <a:t>）是一个为网际互连优化的操作系统</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类似一个局域操作系统（</a:t>
            </a:r>
            <a:r>
              <a:rPr lang="en-US" altLang="zh-CN" sz="1600" dirty="0">
                <a:solidFill>
                  <a:schemeClr val="bg1"/>
                </a:solidFill>
                <a:latin typeface="微软雅黑" panose="020B0503020204020204" pitchFamily="34" charset="-122"/>
                <a:ea typeface="微软雅黑" panose="020B0503020204020204" pitchFamily="34" charset="-122"/>
              </a:rPr>
              <a:t>NOS</a:t>
            </a:r>
            <a:r>
              <a:rPr lang="zh-CN" altLang="en-US" sz="1600" dirty="0">
                <a:solidFill>
                  <a:schemeClr val="bg1"/>
                </a:solidFill>
                <a:latin typeface="微软雅黑" panose="020B0503020204020204" pitchFamily="34" charset="-122"/>
                <a:ea typeface="微软雅黑" panose="020B0503020204020204" pitchFamily="34" charset="-122"/>
              </a:rPr>
              <a:t>）。简而言之，它是一个与硬件分离的软件体系结构，随网络技术的不断发展，可动态地升级以适应不断变化的技术（硬件和软件）。</a:t>
            </a:r>
            <a:r>
              <a:rPr lang="en-US" altLang="zh-CN" sz="1600" dirty="0">
                <a:solidFill>
                  <a:schemeClr val="bg1"/>
                </a:solidFill>
                <a:latin typeface="微软雅黑" panose="020B0503020204020204" pitchFamily="34" charset="-122"/>
                <a:ea typeface="微软雅黑" panose="020B0503020204020204" pitchFamily="34" charset="-122"/>
              </a:rPr>
              <a:t>iOS</a:t>
            </a:r>
            <a:r>
              <a:rPr lang="zh-CN" altLang="en-US" sz="1600" dirty="0">
                <a:solidFill>
                  <a:schemeClr val="bg1"/>
                </a:solidFill>
                <a:latin typeface="微软雅黑" panose="020B0503020204020204" pitchFamily="34" charset="-122"/>
                <a:ea typeface="微软雅黑" panose="020B0503020204020204" pitchFamily="34" charset="-122"/>
              </a:rPr>
              <a:t>可以被视作一个网际互连中枢。一个高度智能的管理员，负责管理、控制复杂的分布式网络资源。</a:t>
            </a:r>
            <a:r>
              <a:rPr lang="en-US" altLang="zh-CN" sz="1600" dirty="0">
                <a:solidFill>
                  <a:schemeClr val="bg1"/>
                </a:solidFill>
                <a:latin typeface="微软雅黑" panose="020B0503020204020204" pitchFamily="34" charset="-122"/>
                <a:ea typeface="微软雅黑" panose="020B0503020204020204" pitchFamily="34" charset="-122"/>
              </a:rPr>
              <a:t>iPhone</a:t>
            </a:r>
            <a:r>
              <a:rPr lang="zh-CN" altLang="en-US" sz="1600" dirty="0">
                <a:solidFill>
                  <a:schemeClr val="bg1"/>
                </a:solidFill>
                <a:latin typeface="微软雅黑" panose="020B0503020204020204" pitchFamily="34" charset="-122"/>
                <a:ea typeface="微软雅黑" panose="020B0503020204020204" pitchFamily="34" charset="-122"/>
              </a:rPr>
              <a:t>是</a:t>
            </a:r>
            <a:r>
              <a:rPr lang="en-US" altLang="zh-CN" sz="1600" dirty="0">
                <a:solidFill>
                  <a:schemeClr val="bg1"/>
                </a:solidFill>
                <a:latin typeface="微软雅黑" panose="020B0503020204020204" pitchFamily="34" charset="-122"/>
                <a:ea typeface="微软雅黑" panose="020B0503020204020204" pitchFamily="34" charset="-122"/>
              </a:rPr>
              <a:t>Apple</a:t>
            </a:r>
            <a:r>
              <a:rPr lang="zh-CN" altLang="en-US" sz="1600" dirty="0">
                <a:solidFill>
                  <a:schemeClr val="bg1"/>
                </a:solidFill>
                <a:latin typeface="微软雅黑" panose="020B0503020204020204" pitchFamily="34" charset="-122"/>
                <a:ea typeface="微软雅黑" panose="020B0503020204020204" pitchFamily="34" charset="-122"/>
              </a:rPr>
              <a:t>出的封闭手机系统</a:t>
            </a:r>
            <a:r>
              <a:rPr lang="en-US" altLang="zh-CN" sz="1600" dirty="0">
                <a:solidFill>
                  <a:schemeClr val="bg1"/>
                </a:solidFill>
                <a:latin typeface="微软雅黑" panose="020B0503020204020204" pitchFamily="34" charset="-122"/>
                <a:ea typeface="微软雅黑" panose="020B0503020204020204" pitchFamily="34" charset="-122"/>
              </a:rPr>
              <a:t>,iPhone</a:t>
            </a:r>
            <a:r>
              <a:rPr lang="zh-CN" altLang="en-US" sz="1600" dirty="0">
                <a:solidFill>
                  <a:schemeClr val="bg1"/>
                </a:solidFill>
                <a:latin typeface="微软雅黑" panose="020B0503020204020204" pitchFamily="34" charset="-122"/>
                <a:ea typeface="微软雅黑" panose="020B0503020204020204" pitchFamily="34" charset="-122"/>
              </a:rPr>
              <a:t>相对要稳定，不开放源代码的，扩展相对不足，移植性很好。</a:t>
            </a:r>
          </a:p>
        </p:txBody>
      </p:sp>
    </p:spTree>
    <p:extLst>
      <p:ext uri="{BB962C8B-B14F-4D97-AF65-F5344CB8AC3E}">
        <p14:creationId xmlns:p14="http://schemas.microsoft.com/office/powerpoint/2010/main" val="362650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084DC98B-CE18-4473-B561-C268F61E01CC}"/>
              </a:ext>
            </a:extLst>
          </p:cNvPr>
          <p:cNvPicPr>
            <a:picLocks noChangeAspect="1"/>
          </p:cNvPicPr>
          <p:nvPr/>
        </p:nvPicPr>
        <p:blipFill>
          <a:blip r:embed="rId2"/>
          <a:stretch>
            <a:fillRect/>
          </a:stretch>
        </p:blipFill>
        <p:spPr>
          <a:xfrm>
            <a:off x="6941127" y="2925654"/>
            <a:ext cx="3432004" cy="213306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7" name="Rectangle 2">
            <a:extLst>
              <a:ext uri="{FF2B5EF4-FFF2-40B4-BE49-F238E27FC236}">
                <a16:creationId xmlns="" xmlns:a16="http://schemas.microsoft.com/office/drawing/2014/main" id="{6F2C51EB-D731-42C6-B9C8-2762EC193A76}"/>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 xmlns:a16="http://schemas.microsoft.com/office/drawing/2014/main" id="{160276EB-23C0-4600-A2B7-E95A4D17CC74}"/>
              </a:ext>
            </a:extLst>
          </p:cNvPr>
          <p:cNvSpPr/>
          <p:nvPr/>
        </p:nvSpPr>
        <p:spPr>
          <a:xfrm>
            <a:off x="2005411" y="1569545"/>
            <a:ext cx="7641864" cy="461665"/>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智能手机操作系统之全新面貌——</a:t>
            </a:r>
            <a:r>
              <a:rPr lang="en-US" altLang="zh-CN" sz="2400" dirty="0">
                <a:solidFill>
                  <a:schemeClr val="bg1"/>
                </a:solidFill>
                <a:latin typeface="微软雅黑" panose="020B0503020204020204" pitchFamily="34" charset="-122"/>
                <a:ea typeface="微软雅黑" panose="020B0503020204020204" pitchFamily="34" charset="-122"/>
              </a:rPr>
              <a:t>Windows Phone</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 xmlns:a16="http://schemas.microsoft.com/office/drawing/2014/main" id="{7655AA50-55AC-4C5C-8B3C-6C3BF811F46E}"/>
              </a:ext>
            </a:extLst>
          </p:cNvPr>
          <p:cNvSpPr/>
          <p:nvPr/>
        </p:nvSpPr>
        <p:spPr>
          <a:xfrm>
            <a:off x="2005412" y="5803840"/>
            <a:ext cx="8559209" cy="461665"/>
          </a:xfrm>
          <a:prstGeom prst="rect">
            <a:avLst/>
          </a:prstGeom>
        </p:spPr>
        <p:txBody>
          <a:bodyPr wrap="square">
            <a:spAutoFit/>
          </a:bodyPr>
          <a:lstStyle/>
          <a:p>
            <a:pPr indent="457189">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6" name="矩形 5">
            <a:extLst>
              <a:ext uri="{FF2B5EF4-FFF2-40B4-BE49-F238E27FC236}">
                <a16:creationId xmlns="" xmlns:a16="http://schemas.microsoft.com/office/drawing/2014/main" id="{5E8387AC-1DD4-47C3-BF3F-34D3EE843870}"/>
              </a:ext>
            </a:extLst>
          </p:cNvPr>
          <p:cNvSpPr/>
          <p:nvPr/>
        </p:nvSpPr>
        <p:spPr>
          <a:xfrm>
            <a:off x="6407644" y="1155882"/>
            <a:ext cx="4572000" cy="461665"/>
          </a:xfrm>
          <a:prstGeom prst="rect">
            <a:avLst/>
          </a:prstGeom>
        </p:spPr>
        <p:txBody>
          <a:bodyPr>
            <a:spAutoFit/>
          </a:bodyPr>
          <a:lstStyle/>
          <a:p>
            <a:endParaRPr lang="zh-CN" altLang="en-US" sz="2400" dirty="0">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 xmlns:a16="http://schemas.microsoft.com/office/drawing/2014/main" id="{61873C26-944F-49B6-9898-E979306A0E74}"/>
              </a:ext>
            </a:extLst>
          </p:cNvPr>
          <p:cNvSpPr/>
          <p:nvPr/>
        </p:nvSpPr>
        <p:spPr>
          <a:xfrm>
            <a:off x="2005412" y="2623538"/>
            <a:ext cx="4792337" cy="3785652"/>
          </a:xfrm>
          <a:prstGeom prst="rect">
            <a:avLst/>
          </a:prstGeom>
        </p:spPr>
        <p:txBody>
          <a:bodyPr wrap="square">
            <a:spAutoFit/>
          </a:bodyPr>
          <a:lstStyle/>
          <a:p>
            <a:pPr indent="457189">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Windows Phone(</a:t>
            </a:r>
            <a:r>
              <a:rPr lang="zh-CN" altLang="en-US" sz="1600" dirty="0">
                <a:solidFill>
                  <a:schemeClr val="bg1"/>
                </a:solidFill>
                <a:latin typeface="微软雅黑" panose="020B0503020204020204" pitchFamily="34" charset="-122"/>
                <a:ea typeface="微软雅黑" panose="020B0503020204020204" pitchFamily="34" charset="-122"/>
              </a:rPr>
              <a:t>简称为</a:t>
            </a:r>
            <a:r>
              <a:rPr lang="en-US" altLang="zh-CN" sz="1600" dirty="0">
                <a:solidFill>
                  <a:schemeClr val="bg1"/>
                </a:solidFill>
                <a:latin typeface="微软雅黑" panose="020B0503020204020204" pitchFamily="34" charset="-122"/>
                <a:ea typeface="微软雅黑" panose="020B0503020204020204" pitchFamily="34" charset="-122"/>
              </a:rPr>
              <a:t>WP)</a:t>
            </a:r>
            <a:r>
              <a:rPr lang="zh-CN" altLang="en-US" sz="1600" dirty="0">
                <a:solidFill>
                  <a:schemeClr val="bg1"/>
                </a:solidFill>
                <a:latin typeface="微软雅黑" panose="020B0503020204020204" pitchFamily="34" charset="-122"/>
                <a:ea typeface="微软雅黑" panose="020B0503020204020204" pitchFamily="34" charset="-122"/>
              </a:rPr>
              <a:t>是微软于</a:t>
            </a:r>
            <a:r>
              <a:rPr lang="en-US" altLang="zh-CN" sz="1600" dirty="0">
                <a:solidFill>
                  <a:schemeClr val="bg1"/>
                </a:solidFill>
                <a:latin typeface="微软雅黑" panose="020B0503020204020204" pitchFamily="34" charset="-122"/>
                <a:ea typeface="微软雅黑" panose="020B0503020204020204" pitchFamily="34" charset="-122"/>
              </a:rPr>
              <a:t>2010</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21</a:t>
            </a:r>
            <a:r>
              <a:rPr lang="zh-CN" altLang="en-US" sz="1600" dirty="0">
                <a:solidFill>
                  <a:schemeClr val="bg1"/>
                </a:solidFill>
                <a:latin typeface="微软雅黑" panose="020B0503020204020204" pitchFamily="34" charset="-122"/>
                <a:ea typeface="微软雅黑" panose="020B0503020204020204" pitchFamily="34" charset="-122"/>
              </a:rPr>
              <a:t>日正式发布的一款手机操作系统，基于</a:t>
            </a:r>
            <a:r>
              <a:rPr lang="en-US" altLang="zh-CN" sz="1600" dirty="0">
                <a:solidFill>
                  <a:schemeClr val="bg1"/>
                </a:solidFill>
                <a:latin typeface="微软雅黑" panose="020B0503020204020204" pitchFamily="34" charset="-122"/>
                <a:ea typeface="微软雅黑" panose="020B0503020204020204" pitchFamily="34" charset="-122"/>
              </a:rPr>
              <a:t>Windows CE</a:t>
            </a:r>
            <a:r>
              <a:rPr lang="zh-CN" altLang="en-US" sz="1600" dirty="0">
                <a:solidFill>
                  <a:schemeClr val="bg1"/>
                </a:solidFill>
                <a:latin typeface="微软雅黑" panose="020B0503020204020204" pitchFamily="34" charset="-122"/>
                <a:ea typeface="微软雅黑" panose="020B0503020204020204" pitchFamily="34" charset="-122"/>
              </a:rPr>
              <a:t>内核，采用了一种称为</a:t>
            </a:r>
            <a:r>
              <a:rPr lang="en-US" altLang="zh-CN" sz="1600" dirty="0">
                <a:solidFill>
                  <a:schemeClr val="bg1"/>
                </a:solidFill>
                <a:latin typeface="微软雅黑" panose="020B0503020204020204" pitchFamily="34" charset="-122"/>
                <a:ea typeface="微软雅黑" panose="020B0503020204020204" pitchFamily="34" charset="-122"/>
              </a:rPr>
              <a:t>Metro</a:t>
            </a:r>
            <a:r>
              <a:rPr lang="zh-CN" altLang="en-US" sz="1600" dirty="0">
                <a:solidFill>
                  <a:schemeClr val="bg1"/>
                </a:solidFill>
                <a:latin typeface="微软雅黑" panose="020B0503020204020204" pitchFamily="34" charset="-122"/>
                <a:ea typeface="微软雅黑" panose="020B0503020204020204" pitchFamily="34" charset="-122"/>
              </a:rPr>
              <a:t>的用户界面</a:t>
            </a:r>
            <a:r>
              <a:rPr lang="en-US" altLang="zh-CN" sz="1600" dirty="0">
                <a:solidFill>
                  <a:schemeClr val="bg1"/>
                </a:solidFill>
                <a:latin typeface="微软雅黑" panose="020B0503020204020204" pitchFamily="34" charset="-122"/>
                <a:ea typeface="微软雅黑" panose="020B0503020204020204" pitchFamily="34" charset="-122"/>
              </a:rPr>
              <a:t>(UI)</a:t>
            </a:r>
            <a:r>
              <a:rPr lang="zh-CN" altLang="en-US" sz="1600" dirty="0">
                <a:solidFill>
                  <a:schemeClr val="bg1"/>
                </a:solidFill>
                <a:latin typeface="微软雅黑" panose="020B0503020204020204" pitchFamily="34" charset="-122"/>
                <a:ea typeface="微软雅黑" panose="020B0503020204020204" pitchFamily="34" charset="-122"/>
              </a:rPr>
              <a:t>，并将微软旗下的</a:t>
            </a:r>
            <a:r>
              <a:rPr lang="en-US" altLang="zh-CN" sz="1600" dirty="0">
                <a:solidFill>
                  <a:schemeClr val="bg1"/>
                </a:solidFill>
                <a:latin typeface="微软雅黑" panose="020B0503020204020204" pitchFamily="34" charset="-122"/>
                <a:ea typeface="微软雅黑" panose="020B0503020204020204" pitchFamily="34" charset="-122"/>
              </a:rPr>
              <a:t>Xbox Live</a:t>
            </a:r>
            <a:r>
              <a:rPr lang="zh-CN" altLang="en-US" sz="1600" dirty="0">
                <a:solidFill>
                  <a:schemeClr val="bg1"/>
                </a:solidFill>
                <a:latin typeface="微软雅黑" panose="020B0503020204020204" pitchFamily="34" charset="-122"/>
                <a:ea typeface="微软雅黑" panose="020B0503020204020204" pitchFamily="34" charset="-122"/>
              </a:rPr>
              <a:t>游戏、</a:t>
            </a:r>
            <a:r>
              <a:rPr lang="en-US" altLang="zh-CN" sz="1600" dirty="0">
                <a:solidFill>
                  <a:schemeClr val="bg1"/>
                </a:solidFill>
                <a:latin typeface="微软雅黑" panose="020B0503020204020204" pitchFamily="34" charset="-122"/>
                <a:ea typeface="微软雅黑" panose="020B0503020204020204" pitchFamily="34" charset="-122"/>
              </a:rPr>
              <a:t>Xbox Music</a:t>
            </a:r>
            <a:r>
              <a:rPr lang="zh-CN" altLang="en-US" sz="1600" dirty="0">
                <a:solidFill>
                  <a:schemeClr val="bg1"/>
                </a:solidFill>
                <a:latin typeface="微软雅黑" panose="020B0503020204020204" pitchFamily="34" charset="-122"/>
                <a:ea typeface="微软雅黑" panose="020B0503020204020204" pitchFamily="34" charset="-122"/>
              </a:rPr>
              <a:t>音乐与独特的视频体验集成至手机中。</a:t>
            </a:r>
            <a:r>
              <a:rPr lang="en-US" altLang="zh-CN" sz="1600" dirty="0">
                <a:solidFill>
                  <a:schemeClr val="bg1"/>
                </a:solidFill>
                <a:latin typeface="微软雅黑" panose="020B0503020204020204" pitchFamily="34" charset="-122"/>
                <a:ea typeface="微软雅黑" panose="020B0503020204020204" pitchFamily="34" charset="-122"/>
              </a:rPr>
              <a:t>2011</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月，诺基亚与微软达成全球战略同盟并深度合作共同研发该系统。</a:t>
            </a:r>
          </a:p>
          <a:p>
            <a:pPr indent="457189">
              <a:lnSpc>
                <a:spcPct val="150000"/>
              </a:lnSpc>
            </a:pPr>
            <a:r>
              <a:rPr lang="zh-CN" altLang="zh-CN" sz="1600" dirty="0">
                <a:solidFill>
                  <a:schemeClr val="bg1"/>
                </a:solidFill>
                <a:latin typeface="微软雅黑" panose="020B0503020204020204" pitchFamily="34" charset="-122"/>
                <a:ea typeface="微软雅黑" panose="020B0503020204020204" pitchFamily="34" charset="-122"/>
                <a:cs typeface="Times New Roman" pitchFamily="18" charset="0"/>
              </a:rPr>
              <a:t>全新的</a:t>
            </a:r>
            <a:r>
              <a:rPr lang="en-US" altLang="zh-CN" sz="1600" dirty="0">
                <a:solidFill>
                  <a:schemeClr val="bg1"/>
                </a:solidFill>
                <a:latin typeface="微软雅黑" panose="020B0503020204020204" pitchFamily="34" charset="-122"/>
                <a:ea typeface="微软雅黑" panose="020B0503020204020204" pitchFamily="34" charset="-122"/>
                <a:cs typeface="Times New Roman" pitchFamily="18" charset="0"/>
              </a:rPr>
              <a:t>Windows</a:t>
            </a:r>
            <a:r>
              <a:rPr lang="zh-CN" altLang="zh-CN" sz="1600" dirty="0">
                <a:solidFill>
                  <a:schemeClr val="bg1"/>
                </a:solidFill>
                <a:latin typeface="微软雅黑" panose="020B0503020204020204" pitchFamily="34" charset="-122"/>
                <a:ea typeface="微软雅黑" panose="020B0503020204020204" pitchFamily="34" charset="-122"/>
                <a:cs typeface="Times New Roman" pitchFamily="18" charset="0"/>
              </a:rPr>
              <a:t>手机把网络、个人电脑和手机的优势集于一身，让人们可以随时随地享受到想要的体验。</a:t>
            </a:r>
            <a:endParaRPr lang="zh-CN" altLang="en-US" sz="160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375269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7B47873F-5E18-4783-8EB0-93581D151696}"/>
              </a:ext>
            </a:extLst>
          </p:cNvPr>
          <p:cNvPicPr>
            <a:picLocks noChangeAspect="1"/>
          </p:cNvPicPr>
          <p:nvPr/>
        </p:nvPicPr>
        <p:blipFill>
          <a:blip r:embed="rId2"/>
          <a:stretch>
            <a:fillRect/>
          </a:stretch>
        </p:blipFill>
        <p:spPr>
          <a:xfrm>
            <a:off x="6941127" y="2921659"/>
            <a:ext cx="3468055" cy="2133061"/>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7" name="Rectangle 2">
            <a:extLst>
              <a:ext uri="{FF2B5EF4-FFF2-40B4-BE49-F238E27FC236}">
                <a16:creationId xmlns="" xmlns:a16="http://schemas.microsoft.com/office/drawing/2014/main" id="{55C3FEAF-0FB6-41EA-AFEF-9F33E23AEFAA}"/>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7564CE46-A9B6-448A-9718-FA1B09A1280B}"/>
              </a:ext>
            </a:extLst>
          </p:cNvPr>
          <p:cNvSpPr/>
          <p:nvPr/>
        </p:nvSpPr>
        <p:spPr>
          <a:xfrm>
            <a:off x="2005411" y="1569545"/>
            <a:ext cx="8332083" cy="461665"/>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智能手机操作系统之</a:t>
            </a:r>
            <a:r>
              <a:rPr lang="zh-CN" altLang="en-US" sz="2400" dirty="0">
                <a:solidFill>
                  <a:schemeClr val="bg1"/>
                </a:solidFill>
                <a:latin typeface="微软雅黑" panose="020B0503020204020204" pitchFamily="34" charset="-122"/>
                <a:ea typeface="微软雅黑" panose="020B0503020204020204" pitchFamily="34" charset="-122"/>
              </a:rPr>
              <a:t>高端商务</a:t>
            </a:r>
            <a:r>
              <a:rPr lang="en-US" altLang="zh-CN" sz="2400" dirty="0">
                <a:solidFill>
                  <a:schemeClr val="bg1"/>
                </a:solidFill>
                <a:latin typeface="微软雅黑" panose="020B0503020204020204" pitchFamily="34" charset="-122"/>
                <a:ea typeface="微软雅黑" panose="020B0503020204020204" pitchFamily="34" charset="-122"/>
              </a:rPr>
              <a:t>——Blackberry OS(</a:t>
            </a:r>
            <a:r>
              <a:rPr lang="zh-CN" altLang="en-US" sz="2400" dirty="0">
                <a:solidFill>
                  <a:schemeClr val="bg1"/>
                </a:solidFill>
                <a:latin typeface="微软雅黑" panose="020B0503020204020204" pitchFamily="34" charset="-122"/>
                <a:ea typeface="微软雅黑" panose="020B0503020204020204" pitchFamily="34" charset="-122"/>
              </a:rPr>
              <a:t>黑莓</a:t>
            </a:r>
            <a:r>
              <a:rPr lang="en-US" altLang="zh-CN" sz="2400" dirty="0">
                <a:solidFill>
                  <a:schemeClr val="bg1"/>
                </a:solidFill>
                <a:latin typeface="微软雅黑" panose="020B0503020204020204" pitchFamily="34" charset="-122"/>
                <a:ea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 xmlns:a16="http://schemas.microsoft.com/office/drawing/2014/main" id="{A1B601F9-CA4C-4F83-A582-275F4DFC476D}"/>
              </a:ext>
            </a:extLst>
          </p:cNvPr>
          <p:cNvSpPr/>
          <p:nvPr/>
        </p:nvSpPr>
        <p:spPr>
          <a:xfrm>
            <a:off x="6978316" y="1707429"/>
            <a:ext cx="4572000" cy="461665"/>
          </a:xfrm>
          <a:prstGeom prst="rect">
            <a:avLst/>
          </a:prstGeom>
        </p:spPr>
        <p:txBody>
          <a:bodyPr>
            <a:spAutoFit/>
          </a:bodyPr>
          <a:lstStyle/>
          <a:p>
            <a:endParaRPr lang="zh-CN" altLang="en-US" sz="2400"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 xmlns:a16="http://schemas.microsoft.com/office/drawing/2014/main" id="{0A6DCBAC-BA2C-43D7-8FDD-5828F7F7E2D5}"/>
              </a:ext>
            </a:extLst>
          </p:cNvPr>
          <p:cNvSpPr/>
          <p:nvPr/>
        </p:nvSpPr>
        <p:spPr>
          <a:xfrm>
            <a:off x="2005412" y="2623538"/>
            <a:ext cx="4792337" cy="3785652"/>
          </a:xfrm>
          <a:prstGeom prst="rect">
            <a:avLst/>
          </a:prstGeom>
        </p:spPr>
        <p:txBody>
          <a:bodyPr wrap="square">
            <a:spAutoFit/>
          </a:bodyPr>
          <a:lstStyle/>
          <a:p>
            <a:pPr indent="457189">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Blackberry OS</a:t>
            </a:r>
            <a:r>
              <a:rPr lang="zh-CN" altLang="en-US" sz="1600" dirty="0">
                <a:solidFill>
                  <a:schemeClr val="bg1"/>
                </a:solidFill>
                <a:latin typeface="微软雅黑" panose="020B0503020204020204" pitchFamily="34" charset="-122"/>
                <a:ea typeface="微软雅黑" panose="020B0503020204020204" pitchFamily="34" charset="-122"/>
              </a:rPr>
              <a:t>黑莓系统，是加拿大</a:t>
            </a:r>
            <a:r>
              <a:rPr lang="en-US" altLang="zh-CN" sz="1600" dirty="0">
                <a:solidFill>
                  <a:schemeClr val="bg1"/>
                </a:solidFill>
                <a:latin typeface="微软雅黑" panose="020B0503020204020204" pitchFamily="34" charset="-122"/>
                <a:ea typeface="微软雅黑" panose="020B0503020204020204" pitchFamily="34" charset="-122"/>
              </a:rPr>
              <a:t>Research In Motion</a:t>
            </a:r>
            <a:r>
              <a:rPr lang="zh-CN" altLang="en-US" sz="1600" dirty="0">
                <a:solidFill>
                  <a:schemeClr val="bg1"/>
                </a:solidFill>
                <a:latin typeface="微软雅黑" panose="020B0503020204020204" pitchFamily="34" charset="-122"/>
                <a:ea typeface="微软雅黑" panose="020B0503020204020204" pitchFamily="34" charset="-122"/>
              </a:rPr>
              <a:t>（简称</a:t>
            </a:r>
            <a:r>
              <a:rPr lang="en-US" altLang="zh-CN" sz="1600" dirty="0">
                <a:solidFill>
                  <a:schemeClr val="bg1"/>
                </a:solidFill>
                <a:latin typeface="微软雅黑" panose="020B0503020204020204" pitchFamily="34" charset="-122"/>
                <a:ea typeface="微软雅黑" panose="020B0503020204020204" pitchFamily="34" charset="-122"/>
              </a:rPr>
              <a:t>RIM</a:t>
            </a:r>
            <a:r>
              <a:rPr lang="zh-CN" altLang="en-US" sz="1600" dirty="0">
                <a:solidFill>
                  <a:schemeClr val="bg1"/>
                </a:solidFill>
                <a:latin typeface="微软雅黑" panose="020B0503020204020204" pitchFamily="34" charset="-122"/>
                <a:ea typeface="微软雅黑" panose="020B0503020204020204" pitchFamily="34" charset="-122"/>
              </a:rPr>
              <a:t>）公司推出的一款无线手持邮件解决终端设备的操作系统，由</a:t>
            </a:r>
            <a:r>
              <a:rPr lang="en-US" altLang="zh-CN" sz="1600" dirty="0">
                <a:solidFill>
                  <a:schemeClr val="bg1"/>
                </a:solidFill>
                <a:latin typeface="微软雅黑" panose="020B0503020204020204" pitchFamily="34" charset="-122"/>
                <a:ea typeface="微软雅黑" panose="020B0503020204020204" pitchFamily="34" charset="-122"/>
              </a:rPr>
              <a:t>RIM</a:t>
            </a:r>
            <a:r>
              <a:rPr lang="zh-CN" altLang="en-US" sz="1600" dirty="0">
                <a:solidFill>
                  <a:schemeClr val="bg1"/>
                </a:solidFill>
                <a:latin typeface="微软雅黑" panose="020B0503020204020204" pitchFamily="34" charset="-122"/>
                <a:ea typeface="微软雅黑" panose="020B0503020204020204" pitchFamily="34" charset="-122"/>
              </a:rPr>
              <a:t>自主开发。</a:t>
            </a:r>
            <a:r>
              <a:rPr lang="en-US" altLang="zh-CN" sz="1600" dirty="0">
                <a:solidFill>
                  <a:schemeClr val="bg1"/>
                </a:solidFill>
                <a:latin typeface="微软雅黑" panose="020B0503020204020204" pitchFamily="34" charset="-122"/>
                <a:ea typeface="微软雅黑" panose="020B0503020204020204" pitchFamily="34" charset="-122"/>
              </a:rPr>
              <a:t>Blackberry</a:t>
            </a:r>
            <a:r>
              <a:rPr lang="zh-CN" altLang="en-US" sz="1600" dirty="0">
                <a:solidFill>
                  <a:schemeClr val="bg1"/>
                </a:solidFill>
                <a:latin typeface="微软雅黑" panose="020B0503020204020204" pitchFamily="34" charset="-122"/>
                <a:ea typeface="微软雅黑" panose="020B0503020204020204" pitchFamily="34" charset="-122"/>
              </a:rPr>
              <a:t>系统的加密性能更强，更安全。黑莓针对高级白领和企业人士。企业只要装一个移动网关，一个软件系统，用手机的平台实现无缝链接，无论何时何地，员工都可以用手机进行办公。仅次于</a:t>
            </a:r>
            <a:r>
              <a:rPr lang="en-US" altLang="zh-CN" sz="1600" dirty="0">
                <a:solidFill>
                  <a:schemeClr val="bg1"/>
                </a:solidFill>
                <a:latin typeface="微软雅黑" panose="020B0503020204020204" pitchFamily="34" charset="-122"/>
                <a:ea typeface="微软雅黑" panose="020B0503020204020204" pitchFamily="34" charset="-122"/>
              </a:rPr>
              <a:t>Google</a:t>
            </a:r>
            <a:r>
              <a:rPr lang="zh-CN" altLang="en-US" sz="1600" dirty="0">
                <a:solidFill>
                  <a:schemeClr val="bg1"/>
                </a:solidFill>
                <a:latin typeface="微软雅黑" panose="020B0503020204020204" pitchFamily="34" charset="-122"/>
                <a:ea typeface="微软雅黑" panose="020B0503020204020204" pitchFamily="34" charset="-122"/>
              </a:rPr>
              <a:t>操作系统</a:t>
            </a:r>
            <a:r>
              <a:rPr lang="en-US" altLang="zh-CN" sz="1600" dirty="0">
                <a:solidFill>
                  <a:schemeClr val="bg1"/>
                </a:solidFill>
                <a:latin typeface="微软雅黑" panose="020B0503020204020204" pitchFamily="34" charset="-122"/>
                <a:ea typeface="微软雅黑" panose="020B0503020204020204" pitchFamily="34" charset="-122"/>
              </a:rPr>
              <a:t>Android</a:t>
            </a:r>
            <a:r>
              <a:rPr lang="zh-CN" altLang="en-US" sz="1600" dirty="0">
                <a:solidFill>
                  <a:schemeClr val="bg1"/>
                </a:solidFill>
                <a:latin typeface="微软雅黑" panose="020B0503020204020204" pitchFamily="34" charset="-122"/>
                <a:ea typeface="微软雅黑" panose="020B0503020204020204" pitchFamily="34" charset="-122"/>
              </a:rPr>
              <a:t>、苹果公司操作系统</a:t>
            </a:r>
            <a:r>
              <a:rPr lang="en-US" altLang="zh-CN" sz="1600" dirty="0">
                <a:solidFill>
                  <a:schemeClr val="bg1"/>
                </a:solidFill>
                <a:latin typeface="微软雅黑" panose="020B0503020204020204" pitchFamily="34" charset="-122"/>
                <a:ea typeface="微软雅黑" panose="020B0503020204020204" pitchFamily="34" charset="-122"/>
                <a:hlinkClick r:id="rId3">
                  <a:extLst>
                    <a:ext uri="{A12FA001-AC4F-418D-AE19-62706E023703}">
                      <ahyp:hlinkClr xmlns="" xmlns:ahyp="http://schemas.microsoft.com/office/drawing/2018/hyperlinkcolor" val="tx"/>
                    </a:ext>
                  </a:extLst>
                </a:hlinkClick>
              </a:rPr>
              <a:t>iOS</a:t>
            </a:r>
            <a:r>
              <a:rPr lang="zh-CN" altLang="en-US" sz="1600" dirty="0">
                <a:solidFill>
                  <a:schemeClr val="bg1"/>
                </a:solidFill>
                <a:latin typeface="微软雅黑" panose="020B0503020204020204" pitchFamily="34" charset="-122"/>
                <a:ea typeface="微软雅黑" panose="020B0503020204020204" pitchFamily="34" charset="-122"/>
              </a:rPr>
              <a:t>和微软公司</a:t>
            </a:r>
            <a:r>
              <a:rPr lang="en-US" altLang="zh-CN" sz="1600" dirty="0">
                <a:solidFill>
                  <a:schemeClr val="bg1"/>
                </a:solidFill>
                <a:latin typeface="微软雅黑" panose="020B0503020204020204" pitchFamily="34" charset="-122"/>
                <a:ea typeface="微软雅黑" panose="020B0503020204020204" pitchFamily="34" charset="-122"/>
              </a:rPr>
              <a:t>windows phone</a:t>
            </a:r>
            <a:r>
              <a:rPr lang="zh-CN" altLang="en-US" sz="1600" dirty="0">
                <a:solidFill>
                  <a:schemeClr val="bg1"/>
                </a:solidFill>
                <a:latin typeface="微软雅黑" panose="020B0503020204020204" pitchFamily="34" charset="-122"/>
                <a:ea typeface="微软雅黑" panose="020B0503020204020204" pitchFamily="34" charset="-122"/>
              </a:rPr>
              <a:t>操作系统，成为全球第四大智慧型手机操作系统。</a:t>
            </a:r>
          </a:p>
        </p:txBody>
      </p:sp>
    </p:spTree>
    <p:extLst>
      <p:ext uri="{BB962C8B-B14F-4D97-AF65-F5344CB8AC3E}">
        <p14:creationId xmlns:p14="http://schemas.microsoft.com/office/powerpoint/2010/main" val="266418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智能手机操作系统塞班"/>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517" y="2925656"/>
            <a:ext cx="3416595" cy="2107089"/>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8" name="Rectangle 2">
            <a:extLst>
              <a:ext uri="{FF2B5EF4-FFF2-40B4-BE49-F238E27FC236}">
                <a16:creationId xmlns="" xmlns:a16="http://schemas.microsoft.com/office/drawing/2014/main" id="{F6CB7E1E-972B-408F-85F1-A6C4418C37B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 xmlns:a16="http://schemas.microsoft.com/office/drawing/2014/main" id="{04178B34-315E-4858-BB7B-060BBF8345C4}"/>
              </a:ext>
            </a:extLst>
          </p:cNvPr>
          <p:cNvSpPr/>
          <p:nvPr/>
        </p:nvSpPr>
        <p:spPr>
          <a:xfrm>
            <a:off x="2118826" y="2412267"/>
            <a:ext cx="4792337" cy="3785652"/>
          </a:xfrm>
          <a:prstGeom prst="rect">
            <a:avLst/>
          </a:prstGeom>
        </p:spPr>
        <p:txBody>
          <a:bodyPr wrap="square">
            <a:spAutoFit/>
          </a:bodyPr>
          <a:lstStyle/>
          <a:p>
            <a:pPr indent="457189">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Symbian</a:t>
            </a:r>
            <a:r>
              <a:rPr lang="zh-CN" altLang="en-US" sz="1600" dirty="0">
                <a:solidFill>
                  <a:schemeClr val="bg1"/>
                </a:solidFill>
                <a:latin typeface="微软雅黑" panose="020B0503020204020204" pitchFamily="34" charset="-122"/>
                <a:ea typeface="微软雅黑" panose="020B0503020204020204" pitchFamily="34" charset="-122"/>
              </a:rPr>
              <a:t>系统是塞班公司为手机而设计的操作系统。</a:t>
            </a:r>
            <a:r>
              <a:rPr lang="en-US" altLang="zh-CN" sz="1600" dirty="0">
                <a:solidFill>
                  <a:schemeClr val="bg1"/>
                </a:solidFill>
                <a:latin typeface="微软雅黑" panose="020B0503020204020204" pitchFamily="34" charset="-122"/>
                <a:ea typeface="微软雅黑" panose="020B0503020204020204" pitchFamily="34" charset="-122"/>
              </a:rPr>
              <a:t>2008</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日，塞班公司被诺基亚收购。</a:t>
            </a:r>
            <a:r>
              <a:rPr lang="en-US" altLang="zh-CN" sz="1600" dirty="0">
                <a:solidFill>
                  <a:schemeClr val="bg1"/>
                </a:solidFill>
                <a:latin typeface="微软雅黑" panose="020B0503020204020204" pitchFamily="34" charset="-122"/>
                <a:ea typeface="微软雅黑" panose="020B0503020204020204" pitchFamily="34" charset="-122"/>
              </a:rPr>
              <a:t>2011</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21</a:t>
            </a:r>
            <a:r>
              <a:rPr lang="zh-CN" altLang="en-US" sz="1600" dirty="0">
                <a:solidFill>
                  <a:schemeClr val="bg1"/>
                </a:solidFill>
                <a:latin typeface="微软雅黑" panose="020B0503020204020204" pitchFamily="34" charset="-122"/>
                <a:ea typeface="微软雅黑" panose="020B0503020204020204" pitchFamily="34" charset="-122"/>
              </a:rPr>
              <a:t>日，诺基亚官方宣布放弃塞班（</a:t>
            </a:r>
            <a:r>
              <a:rPr lang="en-US" altLang="zh-CN" sz="1600" dirty="0">
                <a:solidFill>
                  <a:schemeClr val="bg1"/>
                </a:solidFill>
                <a:latin typeface="微软雅黑" panose="020B0503020204020204" pitchFamily="34" charset="-122"/>
                <a:ea typeface="微软雅黑" panose="020B0503020204020204" pitchFamily="34" charset="-122"/>
              </a:rPr>
              <a:t>Symbian</a:t>
            </a:r>
            <a:r>
              <a:rPr lang="zh-CN" altLang="en-US" sz="1600" dirty="0">
                <a:solidFill>
                  <a:schemeClr val="bg1"/>
                </a:solidFill>
                <a:latin typeface="微软雅黑" panose="020B0503020204020204" pitchFamily="34" charset="-122"/>
                <a:ea typeface="微软雅黑" panose="020B0503020204020204" pitchFamily="34" charset="-122"/>
              </a:rPr>
              <a:t>）品牌。</a:t>
            </a:r>
            <a:r>
              <a:rPr lang="en-US" altLang="zh-CN" sz="1600" dirty="0">
                <a:solidFill>
                  <a:schemeClr val="bg1"/>
                </a:solidFill>
                <a:latin typeface="微软雅黑" panose="020B0503020204020204" pitchFamily="34" charset="-122"/>
                <a:ea typeface="微软雅黑" panose="020B0503020204020204" pitchFamily="34" charset="-122"/>
              </a:rPr>
              <a:t>Symbian</a:t>
            </a:r>
            <a:r>
              <a:rPr lang="zh-CN" altLang="en-US" sz="1600" dirty="0">
                <a:solidFill>
                  <a:schemeClr val="bg1"/>
                </a:solidFill>
                <a:latin typeface="微软雅黑" panose="020B0503020204020204" pitchFamily="34" charset="-122"/>
                <a:ea typeface="微软雅黑" panose="020B0503020204020204" pitchFamily="34" charset="-122"/>
              </a:rPr>
              <a:t>是一个实时性、多任务的纯</a:t>
            </a:r>
            <a:r>
              <a:rPr lang="en-US" altLang="zh-CN" sz="1600" dirty="0">
                <a:solidFill>
                  <a:schemeClr val="bg1"/>
                </a:solidFill>
                <a:latin typeface="微软雅黑" panose="020B0503020204020204" pitchFamily="34" charset="-122"/>
                <a:ea typeface="微软雅黑" panose="020B0503020204020204" pitchFamily="34" charset="-122"/>
              </a:rPr>
              <a:t>32</a:t>
            </a:r>
            <a:r>
              <a:rPr lang="zh-CN" altLang="en-US" sz="1600" dirty="0">
                <a:solidFill>
                  <a:schemeClr val="bg1"/>
                </a:solidFill>
                <a:latin typeface="微软雅黑" panose="020B0503020204020204" pitchFamily="34" charset="-122"/>
                <a:ea typeface="微软雅黑" panose="020B0503020204020204" pitchFamily="34" charset="-122"/>
              </a:rPr>
              <a:t>位操作系统，具有功耗低、内存占用少等特点，在有限的内存和运存情况下，非常适合手机等移动设备使用。由于缺乏新技术支持，塞班的市场份额日益萎缩。 </a:t>
            </a:r>
            <a:r>
              <a:rPr lang="en-US" altLang="zh-CN" sz="1600" dirty="0">
                <a:solidFill>
                  <a:schemeClr val="bg1"/>
                </a:solidFill>
                <a:latin typeface="微软雅黑" panose="020B0503020204020204" pitchFamily="34" charset="-122"/>
                <a:ea typeface="微软雅黑" panose="020B0503020204020204" pitchFamily="34" charset="-122"/>
              </a:rPr>
              <a:t>2014</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日，诺基亚正式停止了</a:t>
            </a:r>
            <a:r>
              <a:rPr lang="en-US" altLang="zh-CN" sz="1600" dirty="0">
                <a:solidFill>
                  <a:schemeClr val="bg1"/>
                </a:solidFill>
                <a:latin typeface="微软雅黑" panose="020B0503020204020204" pitchFamily="34" charset="-122"/>
                <a:ea typeface="微软雅黑" panose="020B0503020204020204" pitchFamily="34" charset="-122"/>
              </a:rPr>
              <a:t>Nokia Store</a:t>
            </a:r>
            <a:r>
              <a:rPr lang="zh-CN" altLang="en-US" sz="1600" dirty="0">
                <a:solidFill>
                  <a:schemeClr val="bg1"/>
                </a:solidFill>
                <a:latin typeface="微软雅黑" panose="020B0503020204020204" pitchFamily="34" charset="-122"/>
                <a:ea typeface="微软雅黑" panose="020B0503020204020204" pitchFamily="34" charset="-122"/>
              </a:rPr>
              <a:t>应用商店内对塞班应用的更新，也禁止开发人员发布新应用。 </a:t>
            </a:r>
            <a:endParaRPr lang="zh-CN" altLang="zh-CN" sz="1600" dirty="0">
              <a:solidFill>
                <a:schemeClr val="bg1"/>
              </a:solidFill>
              <a:latin typeface="微软雅黑" panose="020B0503020204020204" pitchFamily="34" charset="-122"/>
              <a:ea typeface="微软雅黑" panose="020B0503020204020204" pitchFamily="34" charset="-122"/>
              <a:cs typeface="Times New Roman" pitchFamily="18" charset="0"/>
            </a:endParaRPr>
          </a:p>
        </p:txBody>
      </p:sp>
      <p:sp>
        <p:nvSpPr>
          <p:cNvPr id="9" name="矩形 8">
            <a:extLst>
              <a:ext uri="{FF2B5EF4-FFF2-40B4-BE49-F238E27FC236}">
                <a16:creationId xmlns="" xmlns:a16="http://schemas.microsoft.com/office/drawing/2014/main" id="{E1778F95-E474-46FE-A1FC-E49434A1867B}"/>
              </a:ext>
            </a:extLst>
          </p:cNvPr>
          <p:cNvSpPr/>
          <p:nvPr/>
        </p:nvSpPr>
        <p:spPr>
          <a:xfrm>
            <a:off x="2005411" y="1569544"/>
            <a:ext cx="7641864" cy="523220"/>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智能手机操作系统</a:t>
            </a:r>
            <a:r>
              <a:rPr lang="zh-CN" altLang="en-US" sz="2400" dirty="0">
                <a:solidFill>
                  <a:schemeClr val="bg1"/>
                </a:solidFill>
                <a:latin typeface="微软雅黑" panose="020B0503020204020204" pitchFamily="34" charset="-122"/>
                <a:ea typeface="微软雅黑" panose="020B0503020204020204" pitchFamily="34" charset="-122"/>
              </a:rPr>
              <a:t>已被雪藏</a:t>
            </a:r>
            <a:r>
              <a:rPr lang="zh-CN" altLang="zh-CN" sz="2400" dirty="0">
                <a:solidFill>
                  <a:schemeClr val="bg1"/>
                </a:solidFill>
                <a:latin typeface="微软雅黑" panose="020B0503020204020204" pitchFamily="34" charset="-122"/>
                <a:ea typeface="微软雅黑" panose="020B0503020204020204" pitchFamily="34" charset="-122"/>
              </a:rPr>
              <a:t>——</a:t>
            </a:r>
            <a:r>
              <a:rPr lang="en-US" altLang="zh-CN" sz="2800" dirty="0">
                <a:solidFill>
                  <a:schemeClr val="bg1"/>
                </a:solidFill>
                <a:latin typeface="微软雅黑" panose="020B0503020204020204" pitchFamily="34" charset="-122"/>
                <a:ea typeface="微软雅黑" panose="020B0503020204020204" pitchFamily="34" charset="-122"/>
              </a:rPr>
              <a:t>Symbian(</a:t>
            </a:r>
            <a:r>
              <a:rPr lang="zh-CN" altLang="zh-CN" sz="2800" dirty="0">
                <a:solidFill>
                  <a:schemeClr val="bg1"/>
                </a:solidFill>
                <a:latin typeface="微软雅黑" panose="020B0503020204020204" pitchFamily="34" charset="-122"/>
                <a:ea typeface="微软雅黑" panose="020B0503020204020204" pitchFamily="34" charset="-122"/>
              </a:rPr>
              <a:t>塞班</a:t>
            </a:r>
            <a:r>
              <a:rPr lang="en-US" altLang="zh-CN" sz="2800" dirty="0">
                <a:solidFill>
                  <a:schemeClr val="bg1"/>
                </a:solidFill>
                <a:latin typeface="微软雅黑" panose="020B0503020204020204" pitchFamily="34" charset="-122"/>
                <a:ea typeface="微软雅黑" panose="020B0503020204020204" pitchFamily="34" charset="-122"/>
              </a:rPr>
              <a:t>)</a:t>
            </a:r>
            <a:endParaRPr lang="zh-CN" altLang="zh-CN"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997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86243" y="2776472"/>
            <a:ext cx="4649972" cy="2554225"/>
          </a:xfrm>
          <a:prstGeom prst="rect">
            <a:avLst/>
          </a:prstGeom>
        </p:spPr>
        <p:txBody>
          <a:bodyPr wrap="square">
            <a:spAutoFit/>
          </a:bodyPr>
          <a:lstStyle/>
          <a:p>
            <a:pPr indent="457189">
              <a:lnSpc>
                <a:spcPct val="150000"/>
              </a:lnSpc>
            </a:pPr>
            <a:r>
              <a:rPr lang="en-US"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APP</a:t>
            </a:r>
            <a:r>
              <a:rPr lang="zh-CN"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，即应用程序，英语全称</a:t>
            </a:r>
            <a:r>
              <a:rPr lang="en-US"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Application</a:t>
            </a:r>
            <a:r>
              <a:rPr lang="zh-CN"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，狭义的</a:t>
            </a:r>
            <a:r>
              <a:rPr lang="en-US"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APP</a:t>
            </a:r>
            <a:r>
              <a:rPr lang="zh-CN"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指的是智能手机的第三方应用程序，广义的</a:t>
            </a:r>
            <a:r>
              <a:rPr lang="en-US"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APP</a:t>
            </a:r>
            <a:r>
              <a:rPr lang="zh-CN" altLang="zh-CN" sz="2133" dirty="0">
                <a:solidFill>
                  <a:schemeClr val="bg1"/>
                </a:solidFill>
                <a:latin typeface="微软雅黑" panose="020B0503020204020204" pitchFamily="34" charset="-122"/>
                <a:ea typeface="微软雅黑" panose="020B0503020204020204" pitchFamily="34" charset="-122"/>
                <a:cs typeface="Times New Roman" pitchFamily="18" charset="0"/>
              </a:rPr>
              <a:t>指所有客户端软件，现多指移动应用程序。</a:t>
            </a:r>
          </a:p>
        </p:txBody>
      </p:sp>
      <p:pic>
        <p:nvPicPr>
          <p:cNvPr id="9" name="Picture 2" descr="http://www.kn58.com/uploadfile/2013/0409/20130409024842994.jpg"/>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16837" b="13145"/>
          <a:stretch/>
        </p:blipFill>
        <p:spPr bwMode="auto">
          <a:xfrm>
            <a:off x="1855786" y="3198696"/>
            <a:ext cx="3602039" cy="1682909"/>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11" name="Rectangle 2">
            <a:extLst>
              <a:ext uri="{FF2B5EF4-FFF2-40B4-BE49-F238E27FC236}">
                <a16:creationId xmlns="" xmlns:a16="http://schemas.microsoft.com/office/drawing/2014/main" id="{0AEC62B8-0857-459F-8B94-872DE9A5CFB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E11A95A7-07BA-40AA-9CFD-286CF3E45B94}"/>
              </a:ext>
            </a:extLst>
          </p:cNvPr>
          <p:cNvSpPr/>
          <p:nvPr/>
        </p:nvSpPr>
        <p:spPr>
          <a:xfrm>
            <a:off x="2005412" y="1569545"/>
            <a:ext cx="3544785"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App</a:t>
            </a:r>
            <a:r>
              <a:rPr lang="zh-CN" altLang="en-US" sz="2400" dirty="0">
                <a:solidFill>
                  <a:schemeClr val="bg1"/>
                </a:solidFill>
                <a:latin typeface="微软雅黑" panose="020B0503020204020204" pitchFamily="34" charset="-122"/>
                <a:ea typeface="微软雅黑" panose="020B0503020204020204" pitchFamily="34" charset="-122"/>
              </a:rPr>
              <a:t>的概念</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187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01A8DA29-5471-4228-8608-173999A5351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F3E01D11-89C9-4F05-BE92-2580A58A5095}"/>
              </a:ext>
            </a:extLst>
          </p:cNvPr>
          <p:cNvSpPr/>
          <p:nvPr/>
        </p:nvSpPr>
        <p:spPr>
          <a:xfrm>
            <a:off x="2005412" y="1569545"/>
            <a:ext cx="3544785"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App</a:t>
            </a:r>
            <a:r>
              <a:rPr lang="zh-CN" altLang="en-US" sz="2400" dirty="0">
                <a:solidFill>
                  <a:schemeClr val="bg1"/>
                </a:solidFill>
                <a:latin typeface="微软雅黑" panose="020B0503020204020204" pitchFamily="34" charset="-122"/>
                <a:ea typeface="微软雅黑" panose="020B0503020204020204" pitchFamily="34" charset="-122"/>
              </a:rPr>
              <a:t>的类型</a:t>
            </a:r>
            <a:endParaRPr lang="zh-CN" altLang="zh-CN"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119DFD51-6AC2-4E09-BE75-13AE1B91A175}"/>
              </a:ext>
            </a:extLst>
          </p:cNvPr>
          <p:cNvGraphicFramePr>
            <a:graphicFrameLocks noGrp="1"/>
          </p:cNvGraphicFramePr>
          <p:nvPr>
            <p:extLst/>
          </p:nvPr>
        </p:nvGraphicFramePr>
        <p:xfrm>
          <a:off x="1820563" y="2403548"/>
          <a:ext cx="8549724" cy="3528517"/>
        </p:xfrm>
        <a:graphic>
          <a:graphicData uri="http://schemas.openxmlformats.org/drawingml/2006/table">
            <a:tbl>
              <a:tblPr firstRow="1" bandRow="1">
                <a:tableStyleId>{21E4AEA4-8DFA-4A89-87EB-49C32662AFE0}</a:tableStyleId>
              </a:tblPr>
              <a:tblGrid>
                <a:gridCol w="2137431">
                  <a:extLst>
                    <a:ext uri="{9D8B030D-6E8A-4147-A177-3AD203B41FA5}">
                      <a16:colId xmlns="" xmlns:a16="http://schemas.microsoft.com/office/drawing/2014/main" val="2093882078"/>
                    </a:ext>
                  </a:extLst>
                </a:gridCol>
                <a:gridCol w="2137431">
                  <a:extLst>
                    <a:ext uri="{9D8B030D-6E8A-4147-A177-3AD203B41FA5}">
                      <a16:colId xmlns="" xmlns:a16="http://schemas.microsoft.com/office/drawing/2014/main" val="1801600717"/>
                    </a:ext>
                  </a:extLst>
                </a:gridCol>
                <a:gridCol w="2137431">
                  <a:extLst>
                    <a:ext uri="{9D8B030D-6E8A-4147-A177-3AD203B41FA5}">
                      <a16:colId xmlns="" xmlns:a16="http://schemas.microsoft.com/office/drawing/2014/main" val="2293351262"/>
                    </a:ext>
                  </a:extLst>
                </a:gridCol>
                <a:gridCol w="2137431">
                  <a:extLst>
                    <a:ext uri="{9D8B030D-6E8A-4147-A177-3AD203B41FA5}">
                      <a16:colId xmlns="" xmlns:a16="http://schemas.microsoft.com/office/drawing/2014/main" val="1014423880"/>
                    </a:ext>
                  </a:extLst>
                </a:gridCol>
              </a:tblGrid>
              <a:tr h="587745">
                <a:tc>
                  <a:txBody>
                    <a:bodyPr/>
                    <a:lstStyle/>
                    <a:p>
                      <a:pPr algn="ctr"/>
                      <a:r>
                        <a:rPr lang="zh-CN" altLang="en-US" sz="2700" dirty="0">
                          <a:latin typeface="微软雅黑" panose="020B0503020204020204" pitchFamily="34" charset="-122"/>
                          <a:ea typeface="微软雅黑" panose="020B0503020204020204" pitchFamily="34" charset="-122"/>
                        </a:rPr>
                        <a:t>社交</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出行</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购物</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视频</a:t>
                      </a:r>
                    </a:p>
                  </a:txBody>
                  <a:tcPr marL="121920" marR="121920" marT="60960" marB="60960"/>
                </a:tc>
                <a:extLst>
                  <a:ext uri="{0D108BD9-81ED-4DB2-BD59-A6C34878D82A}">
                    <a16:rowId xmlns="" xmlns:a16="http://schemas.microsoft.com/office/drawing/2014/main" val="827392847"/>
                  </a:ext>
                </a:extLst>
              </a:tr>
              <a:tr h="1259840">
                <a:tc>
                  <a:txBody>
                    <a:bodyPr/>
                    <a:lstStyle/>
                    <a:p>
                      <a:r>
                        <a:rPr lang="zh-CN" altLang="en-US" sz="1900" dirty="0">
                          <a:latin typeface="微软雅黑" panose="020B0503020204020204" pitchFamily="34" charset="-122"/>
                          <a:ea typeface="微软雅黑" panose="020B0503020204020204" pitchFamily="34" charset="-122"/>
                        </a:rPr>
                        <a:t>微信、</a:t>
                      </a:r>
                      <a:r>
                        <a:rPr lang="en-US" altLang="zh-CN" sz="1900" dirty="0">
                          <a:latin typeface="微软雅黑" panose="020B0503020204020204" pitchFamily="34" charset="-122"/>
                          <a:ea typeface="微软雅黑" panose="020B0503020204020204" pitchFamily="34" charset="-122"/>
                        </a:rPr>
                        <a:t>QQ</a:t>
                      </a:r>
                      <a:r>
                        <a:rPr lang="zh-CN" altLang="en-US" sz="1900" dirty="0">
                          <a:latin typeface="微软雅黑" panose="020B0503020204020204" pitchFamily="34" charset="-122"/>
                          <a:ea typeface="微软雅黑" panose="020B0503020204020204" pitchFamily="34" charset="-122"/>
                        </a:rPr>
                        <a:t>、微博、陌陌、百度贴吧、知乎、探探、</a:t>
                      </a:r>
                      <a:r>
                        <a:rPr lang="en-US" altLang="zh-CN" sz="1900" dirty="0">
                          <a:latin typeface="微软雅黑" panose="020B0503020204020204" pitchFamily="34" charset="-122"/>
                          <a:ea typeface="微软雅黑" panose="020B0503020204020204" pitchFamily="34" charset="-122"/>
                        </a:rPr>
                        <a:t>YY</a:t>
                      </a:r>
                      <a:r>
                        <a:rPr lang="zh-CN" altLang="en-US" sz="1900" dirty="0">
                          <a:latin typeface="微软雅黑" panose="020B0503020204020204" pitchFamily="34" charset="-122"/>
                          <a:ea typeface="微软雅黑" panose="020B0503020204020204" pitchFamily="34" charset="-122"/>
                        </a:rPr>
                        <a:t>、</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高德地图、百度地图、滴滴出行、铁路</a:t>
                      </a:r>
                      <a:r>
                        <a:rPr lang="en-US" altLang="zh-CN" sz="1900" dirty="0">
                          <a:latin typeface="微软雅黑" panose="020B0503020204020204" pitchFamily="34" charset="-122"/>
                          <a:ea typeface="微软雅黑" panose="020B0503020204020204" pitchFamily="34" charset="-122"/>
                        </a:rPr>
                        <a:t>12306</a:t>
                      </a:r>
                      <a:r>
                        <a:rPr lang="zh-CN" altLang="en-US" sz="1900" dirty="0">
                          <a:latin typeface="微软雅黑" panose="020B0503020204020204" pitchFamily="34" charset="-122"/>
                          <a:ea typeface="微软雅黑" panose="020B0503020204020204" pitchFamily="34" charset="-122"/>
                        </a:rPr>
                        <a:t>、哈罗出行、纵横航旅</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手机淘宝、天猫、京东、拼多多、唯品会、蘑菇街、聚美、当当</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优酷视频、腾讯视频、哔哩哔哩、爱奇艺、抖音、快手、虎牙直播</a:t>
                      </a:r>
                    </a:p>
                  </a:txBody>
                  <a:tcPr marL="121920" marR="121920" marT="60960" marB="60960"/>
                </a:tc>
                <a:extLst>
                  <a:ext uri="{0D108BD9-81ED-4DB2-BD59-A6C34878D82A}">
                    <a16:rowId xmlns="" xmlns:a16="http://schemas.microsoft.com/office/drawing/2014/main" val="3764379341"/>
                  </a:ext>
                </a:extLst>
              </a:tr>
              <a:tr h="1371052">
                <a:tc>
                  <a:txBody>
                    <a:bodyPr/>
                    <a:lstStyle/>
                    <a:p>
                      <a:endParaRPr lang="zh-CN" altLang="en-US" sz="240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extLst>
                  <a:ext uri="{0D108BD9-81ED-4DB2-BD59-A6C34878D82A}">
                    <a16:rowId xmlns="" xmlns:a16="http://schemas.microsoft.com/office/drawing/2014/main" val="3612608756"/>
                  </a:ext>
                </a:extLst>
              </a:tr>
            </a:tbl>
          </a:graphicData>
        </a:graphic>
      </p:graphicFrame>
      <p:grpSp>
        <p:nvGrpSpPr>
          <p:cNvPr id="15" name="组合 14">
            <a:extLst>
              <a:ext uri="{FF2B5EF4-FFF2-40B4-BE49-F238E27FC236}">
                <a16:creationId xmlns="" xmlns:a16="http://schemas.microsoft.com/office/drawing/2014/main" id="{2D45A7B0-E83E-4DAD-91C6-988BE9AE3B59}"/>
              </a:ext>
            </a:extLst>
          </p:cNvPr>
          <p:cNvGrpSpPr/>
          <p:nvPr/>
        </p:nvGrpSpPr>
        <p:grpSpPr>
          <a:xfrm>
            <a:off x="1902943" y="4429988"/>
            <a:ext cx="8323685" cy="977777"/>
            <a:chOff x="296564" y="3408989"/>
            <a:chExt cx="6242764" cy="733333"/>
          </a:xfrm>
        </p:grpSpPr>
        <p:pic>
          <p:nvPicPr>
            <p:cNvPr id="3" name="图片 2">
              <a:extLst>
                <a:ext uri="{FF2B5EF4-FFF2-40B4-BE49-F238E27FC236}">
                  <a16:creationId xmlns="" xmlns:a16="http://schemas.microsoft.com/office/drawing/2014/main" id="{A7A6BAFC-39CE-4ED7-A840-A4DF94089CAC}"/>
                </a:ext>
              </a:extLst>
            </p:cNvPr>
            <p:cNvPicPr>
              <a:picLocks noChangeAspect="1"/>
            </p:cNvPicPr>
            <p:nvPr/>
          </p:nvPicPr>
          <p:blipFill>
            <a:blip r:embed="rId2"/>
            <a:stretch>
              <a:fillRect/>
            </a:stretch>
          </p:blipFill>
          <p:spPr>
            <a:xfrm>
              <a:off x="296564" y="3428038"/>
              <a:ext cx="685714" cy="676190"/>
            </a:xfrm>
            <a:prstGeom prst="rect">
              <a:avLst/>
            </a:prstGeom>
          </p:spPr>
        </p:pic>
        <p:pic>
          <p:nvPicPr>
            <p:cNvPr id="5" name="图片 4">
              <a:extLst>
                <a:ext uri="{FF2B5EF4-FFF2-40B4-BE49-F238E27FC236}">
                  <a16:creationId xmlns="" xmlns:a16="http://schemas.microsoft.com/office/drawing/2014/main" id="{81BBD173-F2A8-4E8D-BE6C-9B4DA2672E8E}"/>
                </a:ext>
              </a:extLst>
            </p:cNvPr>
            <p:cNvPicPr>
              <a:picLocks noChangeAspect="1"/>
            </p:cNvPicPr>
            <p:nvPr/>
          </p:nvPicPr>
          <p:blipFill>
            <a:blip r:embed="rId3"/>
            <a:stretch>
              <a:fillRect/>
            </a:stretch>
          </p:blipFill>
          <p:spPr>
            <a:xfrm>
              <a:off x="988456" y="3447085"/>
              <a:ext cx="657143" cy="657143"/>
            </a:xfrm>
            <a:prstGeom prst="rect">
              <a:avLst/>
            </a:prstGeom>
          </p:spPr>
        </p:pic>
        <p:pic>
          <p:nvPicPr>
            <p:cNvPr id="6" name="图片 5">
              <a:extLst>
                <a:ext uri="{FF2B5EF4-FFF2-40B4-BE49-F238E27FC236}">
                  <a16:creationId xmlns="" xmlns:a16="http://schemas.microsoft.com/office/drawing/2014/main" id="{98B895B2-1B26-41E3-9C4B-83160F3BFF85}"/>
                </a:ext>
              </a:extLst>
            </p:cNvPr>
            <p:cNvPicPr>
              <a:picLocks noChangeAspect="1"/>
            </p:cNvPicPr>
            <p:nvPr/>
          </p:nvPicPr>
          <p:blipFill>
            <a:blip r:embed="rId4"/>
            <a:stretch>
              <a:fillRect/>
            </a:stretch>
          </p:blipFill>
          <p:spPr>
            <a:xfrm>
              <a:off x="1882898" y="3423916"/>
              <a:ext cx="714286" cy="714286"/>
            </a:xfrm>
            <a:prstGeom prst="rect">
              <a:avLst/>
            </a:prstGeom>
          </p:spPr>
        </p:pic>
        <p:pic>
          <p:nvPicPr>
            <p:cNvPr id="10" name="图片 9">
              <a:extLst>
                <a:ext uri="{FF2B5EF4-FFF2-40B4-BE49-F238E27FC236}">
                  <a16:creationId xmlns="" xmlns:a16="http://schemas.microsoft.com/office/drawing/2014/main" id="{C7C9C7D3-D984-4EE1-8110-0E561FA52DDD}"/>
                </a:ext>
              </a:extLst>
            </p:cNvPr>
            <p:cNvPicPr>
              <a:picLocks noChangeAspect="1"/>
            </p:cNvPicPr>
            <p:nvPr/>
          </p:nvPicPr>
          <p:blipFill>
            <a:blip r:embed="rId5"/>
            <a:stretch>
              <a:fillRect/>
            </a:stretch>
          </p:blipFill>
          <p:spPr>
            <a:xfrm>
              <a:off x="2661963" y="3408989"/>
              <a:ext cx="771429" cy="733333"/>
            </a:xfrm>
            <a:prstGeom prst="rect">
              <a:avLst/>
            </a:prstGeom>
          </p:spPr>
        </p:pic>
        <p:pic>
          <p:nvPicPr>
            <p:cNvPr id="11" name="图片 10">
              <a:extLst>
                <a:ext uri="{FF2B5EF4-FFF2-40B4-BE49-F238E27FC236}">
                  <a16:creationId xmlns="" xmlns:a16="http://schemas.microsoft.com/office/drawing/2014/main" id="{D27A85DE-7190-49F7-B0FB-580EF863B9CC}"/>
                </a:ext>
              </a:extLst>
            </p:cNvPr>
            <p:cNvPicPr>
              <a:picLocks noChangeAspect="1"/>
            </p:cNvPicPr>
            <p:nvPr/>
          </p:nvPicPr>
          <p:blipFill>
            <a:blip r:embed="rId6"/>
            <a:stretch>
              <a:fillRect/>
            </a:stretch>
          </p:blipFill>
          <p:spPr>
            <a:xfrm>
              <a:off x="3572107" y="3413752"/>
              <a:ext cx="724450" cy="724450"/>
            </a:xfrm>
            <a:prstGeom prst="rect">
              <a:avLst/>
            </a:prstGeom>
          </p:spPr>
        </p:pic>
        <p:pic>
          <p:nvPicPr>
            <p:cNvPr id="12" name="图片 11">
              <a:extLst>
                <a:ext uri="{FF2B5EF4-FFF2-40B4-BE49-F238E27FC236}">
                  <a16:creationId xmlns="" xmlns:a16="http://schemas.microsoft.com/office/drawing/2014/main" id="{2F402B13-EB56-4E5C-8A12-2FBC9B7E667A}"/>
                </a:ext>
              </a:extLst>
            </p:cNvPr>
            <p:cNvPicPr>
              <a:picLocks noChangeAspect="1"/>
            </p:cNvPicPr>
            <p:nvPr/>
          </p:nvPicPr>
          <p:blipFill>
            <a:blip r:embed="rId7"/>
            <a:stretch>
              <a:fillRect/>
            </a:stretch>
          </p:blipFill>
          <p:spPr>
            <a:xfrm>
              <a:off x="4334511" y="3413752"/>
              <a:ext cx="685714" cy="704762"/>
            </a:xfrm>
            <a:prstGeom prst="rect">
              <a:avLst/>
            </a:prstGeom>
          </p:spPr>
        </p:pic>
        <p:pic>
          <p:nvPicPr>
            <p:cNvPr id="13" name="图片 12">
              <a:extLst>
                <a:ext uri="{FF2B5EF4-FFF2-40B4-BE49-F238E27FC236}">
                  <a16:creationId xmlns="" xmlns:a16="http://schemas.microsoft.com/office/drawing/2014/main" id="{78077990-E28B-4A28-A115-7147C119425C}"/>
                </a:ext>
              </a:extLst>
            </p:cNvPr>
            <p:cNvPicPr>
              <a:picLocks noChangeAspect="1"/>
            </p:cNvPicPr>
            <p:nvPr/>
          </p:nvPicPr>
          <p:blipFill>
            <a:blip r:embed="rId8"/>
            <a:stretch>
              <a:fillRect/>
            </a:stretch>
          </p:blipFill>
          <p:spPr>
            <a:xfrm>
              <a:off x="5082185" y="3418514"/>
              <a:ext cx="761905" cy="695238"/>
            </a:xfrm>
            <a:prstGeom prst="rect">
              <a:avLst/>
            </a:prstGeom>
          </p:spPr>
        </p:pic>
        <p:pic>
          <p:nvPicPr>
            <p:cNvPr id="14" name="图片 13">
              <a:extLst>
                <a:ext uri="{FF2B5EF4-FFF2-40B4-BE49-F238E27FC236}">
                  <a16:creationId xmlns="" xmlns:a16="http://schemas.microsoft.com/office/drawing/2014/main" id="{85AA9104-1758-4942-88F7-866AA28DC338}"/>
                </a:ext>
              </a:extLst>
            </p:cNvPr>
            <p:cNvPicPr>
              <a:picLocks noChangeAspect="1"/>
            </p:cNvPicPr>
            <p:nvPr/>
          </p:nvPicPr>
          <p:blipFill>
            <a:blip r:embed="rId9"/>
            <a:stretch>
              <a:fillRect/>
            </a:stretch>
          </p:blipFill>
          <p:spPr>
            <a:xfrm>
              <a:off x="5844090" y="3413752"/>
              <a:ext cx="695238" cy="704762"/>
            </a:xfrm>
            <a:prstGeom prst="rect">
              <a:avLst/>
            </a:prstGeom>
          </p:spPr>
        </p:pic>
      </p:grpSp>
    </p:spTree>
    <p:extLst>
      <p:ext uri="{BB962C8B-B14F-4D97-AF65-F5344CB8AC3E}">
        <p14:creationId xmlns:p14="http://schemas.microsoft.com/office/powerpoint/2010/main" val="58721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3D695994-9B62-4BC6-8E38-CEC25A78887A}"/>
              </a:ext>
            </a:extLst>
          </p:cNvPr>
          <p:cNvSpPr/>
          <p:nvPr/>
        </p:nvSpPr>
        <p:spPr bwMode="auto">
          <a:xfrm>
            <a:off x="1524000" y="2663461"/>
            <a:ext cx="9144000" cy="3249637"/>
          </a:xfrm>
          <a:prstGeom prst="rect">
            <a:avLst/>
          </a:prstGeom>
          <a:solidFill>
            <a:srgbClr val="EDEDED"/>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sp>
        <p:nvSpPr>
          <p:cNvPr id="5" name="AutoShape 2" descr="http://img0.imgtn.bdimg.com/it/u=3396336091,2340754515&amp;fm=21&amp;gp=0.jpg"/>
          <p:cNvSpPr>
            <a:spLocks noChangeAspect="1" noChangeArrowheads="1"/>
          </p:cNvSpPr>
          <p:nvPr/>
        </p:nvSpPr>
        <p:spPr bwMode="auto">
          <a:xfrm>
            <a:off x="1679575" y="71279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2400">
              <a:latin typeface="微软雅黑" panose="020B0503020204020204" pitchFamily="34" charset="-122"/>
              <a:ea typeface="微软雅黑" panose="020B0503020204020204" pitchFamily="34" charset="-122"/>
            </a:endParaRPr>
          </a:p>
        </p:txBody>
      </p:sp>
      <p:pic>
        <p:nvPicPr>
          <p:cNvPr id="1026" name="Picture 2" descr="http://www.mbcom.cn/Upload/image/20160106/20160106154119_7319.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0648" y="2863165"/>
            <a:ext cx="8144877" cy="2878360"/>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11" name="Rectangle 2">
            <a:extLst>
              <a:ext uri="{FF2B5EF4-FFF2-40B4-BE49-F238E27FC236}">
                <a16:creationId xmlns:a16="http://schemas.microsoft.com/office/drawing/2014/main" xmlns="" id="{0D7B6DE8-AC63-4B27-8028-B5BDD9AD2914}"/>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58C78832-8888-42FF-9D3C-E60858ED23AA}"/>
              </a:ext>
            </a:extLst>
          </p:cNvPr>
          <p:cNvSpPr/>
          <p:nvPr/>
        </p:nvSpPr>
        <p:spPr>
          <a:xfrm>
            <a:off x="2130866" y="1783550"/>
            <a:ext cx="7359651" cy="738664"/>
          </a:xfrm>
          <a:prstGeom prst="rect">
            <a:avLst/>
          </a:prstGeom>
        </p:spPr>
        <p:txBody>
          <a:bodyPr wrap="square">
            <a:spAutoFit/>
          </a:bodyPr>
          <a:lstStyle/>
          <a:p>
            <a:pPr>
              <a:lnSpc>
                <a:spcPct val="150000"/>
              </a:lnSpc>
            </a:pPr>
            <a:r>
              <a:rPr lang="zh-CN" altLang="zh-CN" sz="2000" dirty="0">
                <a:latin typeface="微软雅黑" pitchFamily="34" charset="-122"/>
                <a:ea typeface="微软雅黑" pitchFamily="34" charset="-122"/>
              </a:rPr>
              <a:t>移动通信系统由</a:t>
            </a:r>
            <a:r>
              <a:rPr lang="zh-CN" altLang="zh-CN" sz="2800" dirty="0">
                <a:solidFill>
                  <a:srgbClr val="FF0000"/>
                </a:solidFill>
                <a:latin typeface="微软雅黑" pitchFamily="34" charset="-122"/>
                <a:ea typeface="微软雅黑" pitchFamily="34" charset="-122"/>
              </a:rPr>
              <a:t>移动台</a:t>
            </a:r>
            <a:r>
              <a:rPr lang="zh-CN" altLang="zh-CN" sz="2400" dirty="0">
                <a:latin typeface="微软雅黑" pitchFamily="34" charset="-122"/>
                <a:ea typeface="微软雅黑" pitchFamily="34" charset="-122"/>
              </a:rPr>
              <a:t>、</a:t>
            </a:r>
            <a:r>
              <a:rPr lang="zh-CN" altLang="zh-CN" sz="2800" dirty="0">
                <a:solidFill>
                  <a:schemeClr val="accent6"/>
                </a:solidFill>
                <a:latin typeface="微软雅黑" pitchFamily="34" charset="-122"/>
                <a:ea typeface="微软雅黑" pitchFamily="34" charset="-122"/>
              </a:rPr>
              <a:t>基台</a:t>
            </a:r>
            <a:r>
              <a:rPr lang="zh-CN" altLang="zh-CN" sz="2400" dirty="0">
                <a:latin typeface="微软雅黑" pitchFamily="34" charset="-122"/>
                <a:ea typeface="微软雅黑" pitchFamily="34" charset="-122"/>
              </a:rPr>
              <a:t>、</a:t>
            </a:r>
            <a:r>
              <a:rPr lang="zh-CN" altLang="zh-CN" sz="2800" dirty="0">
                <a:solidFill>
                  <a:schemeClr val="accent2"/>
                </a:solidFill>
                <a:latin typeface="微软雅黑" pitchFamily="34" charset="-122"/>
                <a:ea typeface="微软雅黑" pitchFamily="34" charset="-122"/>
              </a:rPr>
              <a:t>移动交换局</a:t>
            </a:r>
            <a:r>
              <a:rPr lang="zh-CN" altLang="zh-CN" sz="2000" dirty="0">
                <a:solidFill>
                  <a:schemeClr val="bg1"/>
                </a:solidFill>
                <a:latin typeface="微软雅黑" pitchFamily="34" charset="-122"/>
                <a:ea typeface="微软雅黑" pitchFamily="34" charset="-122"/>
              </a:rPr>
              <a:t>组成</a:t>
            </a:r>
            <a:r>
              <a:rPr lang="zh-CN" altLang="en-US" sz="2000" dirty="0">
                <a:solidFill>
                  <a:schemeClr val="bg1"/>
                </a:solidFill>
                <a:latin typeface="微软雅黑" pitchFamily="34" charset="-122"/>
                <a:ea typeface="微软雅黑" pitchFamily="34" charset="-122"/>
              </a:rPr>
              <a:t>。</a:t>
            </a:r>
          </a:p>
        </p:txBody>
      </p:sp>
      <p:sp>
        <p:nvSpPr>
          <p:cNvPr id="14" name="TextBox 136">
            <a:extLst>
              <a:ext uri="{FF2B5EF4-FFF2-40B4-BE49-F238E27FC236}">
                <a16:creationId xmlns:a16="http://schemas.microsoft.com/office/drawing/2014/main" xmlns="" id="{8950831D-D36F-4C82-BEE8-4E3048924D09}"/>
              </a:ext>
            </a:extLst>
          </p:cNvPr>
          <p:cNvSpPr>
            <a:spLocks noChangeArrowheads="1"/>
          </p:cNvSpPr>
          <p:nvPr/>
        </p:nvSpPr>
        <p:spPr bwMode="auto">
          <a:xfrm>
            <a:off x="2130866" y="1439698"/>
            <a:ext cx="2624139"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accent2"/>
                </a:solidFill>
                <a:latin typeface="微软雅黑" pitchFamily="34" charset="-122"/>
                <a:ea typeface="微软雅黑" pitchFamily="34" charset="-122"/>
                <a:sym typeface="宋体" panose="02010600030101010101" pitchFamily="2" charset="-122"/>
              </a:rPr>
              <a:t>1.</a:t>
            </a:r>
            <a:r>
              <a:rPr lang="zh-CN" altLang="en-US" sz="2000" b="1" dirty="0">
                <a:solidFill>
                  <a:schemeClr val="accent2"/>
                </a:solidFill>
                <a:latin typeface="微软雅黑" pitchFamily="34" charset="-122"/>
                <a:ea typeface="微软雅黑" pitchFamily="34" charset="-122"/>
                <a:sym typeface="宋体" panose="02010600030101010101" pitchFamily="2" charset="-122"/>
              </a:rPr>
              <a:t>移动通信组成</a:t>
            </a:r>
            <a:endParaRPr lang="zh-CN" altLang="en-US" sz="2000" b="1" dirty="0">
              <a:solidFill>
                <a:schemeClr val="accent2"/>
              </a:solidFill>
              <a:latin typeface="微软雅黑" pitchFamily="34" charset="-122"/>
              <a:ea typeface="微软雅黑" pitchFamily="34" charset="-122"/>
              <a:sym typeface="Calibri" panose="020F0502020204030204" pitchFamily="34" charset="0"/>
            </a:endParaRPr>
          </a:p>
        </p:txBody>
      </p:sp>
    </p:spTree>
    <p:extLst>
      <p:ext uri="{BB962C8B-B14F-4D97-AF65-F5344CB8AC3E}">
        <p14:creationId xmlns:p14="http://schemas.microsoft.com/office/powerpoint/2010/main" val="90538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01A8DA29-5471-4228-8608-173999A5351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F3E01D11-89C9-4F05-BE92-2580A58A5095}"/>
              </a:ext>
            </a:extLst>
          </p:cNvPr>
          <p:cNvSpPr/>
          <p:nvPr/>
        </p:nvSpPr>
        <p:spPr>
          <a:xfrm>
            <a:off x="2005412" y="1569545"/>
            <a:ext cx="3544785"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App</a:t>
            </a:r>
            <a:r>
              <a:rPr lang="zh-CN" altLang="en-US" sz="2400" dirty="0">
                <a:solidFill>
                  <a:schemeClr val="bg1"/>
                </a:solidFill>
                <a:latin typeface="微软雅黑" panose="020B0503020204020204" pitchFamily="34" charset="-122"/>
                <a:ea typeface="微软雅黑" panose="020B0503020204020204" pitchFamily="34" charset="-122"/>
              </a:rPr>
              <a:t>的类型</a:t>
            </a:r>
            <a:endParaRPr lang="zh-CN" altLang="zh-CN"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119DFD51-6AC2-4E09-BE75-13AE1B91A175}"/>
              </a:ext>
            </a:extLst>
          </p:cNvPr>
          <p:cNvGraphicFramePr>
            <a:graphicFrameLocks noGrp="1"/>
          </p:cNvGraphicFramePr>
          <p:nvPr>
            <p:extLst/>
          </p:nvPr>
        </p:nvGraphicFramePr>
        <p:xfrm>
          <a:off x="1820563" y="2403548"/>
          <a:ext cx="8549724" cy="3238957"/>
        </p:xfrm>
        <a:graphic>
          <a:graphicData uri="http://schemas.openxmlformats.org/drawingml/2006/table">
            <a:tbl>
              <a:tblPr firstRow="1" bandRow="1">
                <a:tableStyleId>{21E4AEA4-8DFA-4A89-87EB-49C32662AFE0}</a:tableStyleId>
              </a:tblPr>
              <a:tblGrid>
                <a:gridCol w="2137431">
                  <a:extLst>
                    <a:ext uri="{9D8B030D-6E8A-4147-A177-3AD203B41FA5}">
                      <a16:colId xmlns="" xmlns:a16="http://schemas.microsoft.com/office/drawing/2014/main" val="2093882078"/>
                    </a:ext>
                  </a:extLst>
                </a:gridCol>
                <a:gridCol w="2137431">
                  <a:extLst>
                    <a:ext uri="{9D8B030D-6E8A-4147-A177-3AD203B41FA5}">
                      <a16:colId xmlns="" xmlns:a16="http://schemas.microsoft.com/office/drawing/2014/main" val="1801600717"/>
                    </a:ext>
                  </a:extLst>
                </a:gridCol>
                <a:gridCol w="2137431">
                  <a:extLst>
                    <a:ext uri="{9D8B030D-6E8A-4147-A177-3AD203B41FA5}">
                      <a16:colId xmlns="" xmlns:a16="http://schemas.microsoft.com/office/drawing/2014/main" val="2293351262"/>
                    </a:ext>
                  </a:extLst>
                </a:gridCol>
                <a:gridCol w="2137431">
                  <a:extLst>
                    <a:ext uri="{9D8B030D-6E8A-4147-A177-3AD203B41FA5}">
                      <a16:colId xmlns="" xmlns:a16="http://schemas.microsoft.com/office/drawing/2014/main" val="1014423880"/>
                    </a:ext>
                  </a:extLst>
                </a:gridCol>
              </a:tblGrid>
              <a:tr h="587745">
                <a:tc>
                  <a:txBody>
                    <a:bodyPr/>
                    <a:lstStyle/>
                    <a:p>
                      <a:pPr algn="ctr"/>
                      <a:r>
                        <a:rPr lang="zh-CN" altLang="en-US" sz="2700" dirty="0">
                          <a:latin typeface="微软雅黑" panose="020B0503020204020204" pitchFamily="34" charset="-122"/>
                          <a:ea typeface="微软雅黑" panose="020B0503020204020204" pitchFamily="34" charset="-122"/>
                        </a:rPr>
                        <a:t>音乐</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阅读</a:t>
                      </a:r>
                    </a:p>
                  </a:txBody>
                  <a:tcPr marL="121920" marR="121920" marT="60960" marB="60960"/>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zh-CN" altLang="en-US" sz="2700" dirty="0">
                          <a:latin typeface="微软雅黑" panose="020B0503020204020204" pitchFamily="34" charset="-122"/>
                          <a:ea typeface="微软雅黑" panose="020B0503020204020204" pitchFamily="34" charset="-122"/>
                        </a:rPr>
                        <a:t>教育</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理财</a:t>
                      </a:r>
                    </a:p>
                  </a:txBody>
                  <a:tcPr marL="121920" marR="121920" marT="60960" marB="60960"/>
                </a:tc>
                <a:extLst>
                  <a:ext uri="{0D108BD9-81ED-4DB2-BD59-A6C34878D82A}">
                    <a16:rowId xmlns="" xmlns:a16="http://schemas.microsoft.com/office/drawing/2014/main" val="827392847"/>
                  </a:ext>
                </a:extLst>
              </a:tr>
              <a:tr h="1259840">
                <a:tc>
                  <a:txBody>
                    <a:bodyPr/>
                    <a:lstStyle/>
                    <a:p>
                      <a:r>
                        <a:rPr lang="zh-CN" altLang="en-US" sz="1900" dirty="0">
                          <a:latin typeface="微软雅黑" panose="020B0503020204020204" pitchFamily="34" charset="-122"/>
                          <a:ea typeface="微软雅黑" panose="020B0503020204020204" pitchFamily="34" charset="-122"/>
                        </a:rPr>
                        <a:t>酷狗音乐、网易云音乐、</a:t>
                      </a:r>
                      <a:r>
                        <a:rPr lang="en-US" altLang="zh-CN" sz="1900" dirty="0">
                          <a:latin typeface="微软雅黑" panose="020B0503020204020204" pitchFamily="34" charset="-122"/>
                          <a:ea typeface="微软雅黑" panose="020B0503020204020204" pitchFamily="34" charset="-122"/>
                        </a:rPr>
                        <a:t>QQ</a:t>
                      </a:r>
                      <a:r>
                        <a:rPr lang="zh-CN" altLang="en-US" sz="1900" dirty="0">
                          <a:latin typeface="微软雅黑" panose="020B0503020204020204" pitchFamily="34" charset="-122"/>
                          <a:ea typeface="微软雅黑" panose="020B0503020204020204" pitchFamily="34" charset="-122"/>
                        </a:rPr>
                        <a:t>音乐、荔枝</a:t>
                      </a:r>
                      <a:r>
                        <a:rPr lang="en-US" altLang="zh-CN" sz="1900" dirty="0">
                          <a:latin typeface="微软雅黑" panose="020B0503020204020204" pitchFamily="34" charset="-122"/>
                          <a:ea typeface="微软雅黑" panose="020B0503020204020204" pitchFamily="34" charset="-122"/>
                        </a:rPr>
                        <a:t>FM</a:t>
                      </a:r>
                      <a:r>
                        <a:rPr lang="zh-CN" altLang="en-US" sz="1900" dirty="0">
                          <a:latin typeface="微软雅黑" panose="020B0503020204020204" pitchFamily="34" charset="-122"/>
                          <a:ea typeface="微软雅黑" panose="020B0503020204020204" pitchFamily="34" charset="-122"/>
                        </a:rPr>
                        <a:t>、全民</a:t>
                      </a:r>
                      <a:r>
                        <a:rPr lang="en-US" altLang="zh-CN" sz="1900" dirty="0">
                          <a:latin typeface="微软雅黑" panose="020B0503020204020204" pitchFamily="34" charset="-122"/>
                          <a:ea typeface="微软雅黑" panose="020B0503020204020204" pitchFamily="34" charset="-122"/>
                        </a:rPr>
                        <a:t>K</a:t>
                      </a:r>
                      <a:r>
                        <a:rPr lang="zh-CN" altLang="en-US" sz="1900" dirty="0">
                          <a:latin typeface="微软雅黑" panose="020B0503020204020204" pitchFamily="34" charset="-122"/>
                          <a:ea typeface="微软雅黑" panose="020B0503020204020204" pitchFamily="34" charset="-122"/>
                        </a:rPr>
                        <a:t>歌、虾米音乐</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今日头条、腾讯新闻、</a:t>
                      </a:r>
                      <a:r>
                        <a:rPr lang="en-US" altLang="zh-CN" sz="1900" dirty="0">
                          <a:latin typeface="微软雅黑" panose="020B0503020204020204" pitchFamily="34" charset="-122"/>
                          <a:ea typeface="微软雅黑" panose="020B0503020204020204" pitchFamily="34" charset="-122"/>
                        </a:rPr>
                        <a:t>QQ</a:t>
                      </a:r>
                      <a:r>
                        <a:rPr lang="zh-CN" altLang="en-US" sz="1900" dirty="0">
                          <a:latin typeface="微软雅黑" panose="020B0503020204020204" pitchFamily="34" charset="-122"/>
                          <a:ea typeface="微软雅黑" panose="020B0503020204020204" pitchFamily="34" charset="-122"/>
                        </a:rPr>
                        <a:t>阅读、书旗小说、起点阅读、腾讯动漫</a:t>
                      </a:r>
                    </a:p>
                  </a:txBody>
                  <a:tcPr marL="121920" marR="121920" marT="60960" marB="60960"/>
                </a:tc>
                <a:tc>
                  <a:txBody>
                    <a:bodyPr/>
                    <a:lstStyle/>
                    <a:p>
                      <a:r>
                        <a:rPr lang="en-US" altLang="zh-CN" sz="1900" dirty="0" err="1">
                          <a:latin typeface="微软雅黑" panose="020B0503020204020204" pitchFamily="34" charset="-122"/>
                          <a:ea typeface="微软雅黑" panose="020B0503020204020204" pitchFamily="34" charset="-122"/>
                        </a:rPr>
                        <a:t>i</a:t>
                      </a:r>
                      <a:r>
                        <a:rPr lang="zh-CN" altLang="en-US" sz="1900" dirty="0">
                          <a:latin typeface="微软雅黑" panose="020B0503020204020204" pitchFamily="34" charset="-122"/>
                          <a:ea typeface="微软雅黑" panose="020B0503020204020204" pitchFamily="34" charset="-122"/>
                        </a:rPr>
                        <a:t>博导、作业帮、驾考宝典、有道翻译官、中国大学</a:t>
                      </a:r>
                      <a:r>
                        <a:rPr lang="en-US" altLang="zh-CN" sz="1900" dirty="0">
                          <a:latin typeface="微软雅黑" panose="020B0503020204020204" pitchFamily="34" charset="-122"/>
                          <a:ea typeface="微软雅黑" panose="020B0503020204020204" pitchFamily="34" charset="-122"/>
                        </a:rPr>
                        <a:t>MOOC</a:t>
                      </a:r>
                      <a:endParaRPr lang="zh-CN" altLang="en-US" sz="1900" dirty="0">
                        <a:latin typeface="微软雅黑" panose="020B0503020204020204" pitchFamily="34" charset="-122"/>
                        <a:ea typeface="微软雅黑" panose="020B0503020204020204" pitchFamily="34" charset="-122"/>
                      </a:endParaRP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支付宝、中国银行、中国建设银行、工商银行，各类银行</a:t>
                      </a:r>
                      <a:r>
                        <a:rPr lang="en-US" altLang="zh-CN" sz="1900" dirty="0">
                          <a:latin typeface="微软雅黑" panose="020B0503020204020204" pitchFamily="34" charset="-122"/>
                          <a:ea typeface="微软雅黑" panose="020B0503020204020204" pitchFamily="34" charset="-122"/>
                        </a:rPr>
                        <a:t>APP</a:t>
                      </a:r>
                      <a:endParaRPr lang="zh-CN" altLang="en-US" sz="1900" dirty="0">
                        <a:latin typeface="微软雅黑" panose="020B0503020204020204" pitchFamily="34" charset="-122"/>
                        <a:ea typeface="微软雅黑" panose="020B0503020204020204" pitchFamily="34" charset="-122"/>
                      </a:endParaRPr>
                    </a:p>
                  </a:txBody>
                  <a:tcPr marL="121920" marR="121920" marT="60960" marB="60960"/>
                </a:tc>
                <a:extLst>
                  <a:ext uri="{0D108BD9-81ED-4DB2-BD59-A6C34878D82A}">
                    <a16:rowId xmlns="" xmlns:a16="http://schemas.microsoft.com/office/drawing/2014/main" val="3764379341"/>
                  </a:ext>
                </a:extLst>
              </a:tr>
              <a:tr h="1371052">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extLst>
                  <a:ext uri="{0D108BD9-81ED-4DB2-BD59-A6C34878D82A}">
                    <a16:rowId xmlns="" xmlns:a16="http://schemas.microsoft.com/office/drawing/2014/main" val="3612608756"/>
                  </a:ext>
                </a:extLst>
              </a:tr>
            </a:tbl>
          </a:graphicData>
        </a:graphic>
      </p:graphicFrame>
      <p:pic>
        <p:nvPicPr>
          <p:cNvPr id="4" name="图片 3">
            <a:extLst>
              <a:ext uri="{FF2B5EF4-FFF2-40B4-BE49-F238E27FC236}">
                <a16:creationId xmlns="" xmlns:a16="http://schemas.microsoft.com/office/drawing/2014/main" id="{A49658A2-521B-42DD-93A8-D99E8D707371}"/>
              </a:ext>
            </a:extLst>
          </p:cNvPr>
          <p:cNvPicPr>
            <a:picLocks noChangeAspect="1"/>
          </p:cNvPicPr>
          <p:nvPr/>
        </p:nvPicPr>
        <p:blipFill>
          <a:blip r:embed="rId2"/>
          <a:stretch>
            <a:fillRect/>
          </a:stretch>
        </p:blipFill>
        <p:spPr>
          <a:xfrm>
            <a:off x="1902943" y="4374171"/>
            <a:ext cx="926984" cy="91428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9" name="图片 8">
            <a:extLst>
              <a:ext uri="{FF2B5EF4-FFF2-40B4-BE49-F238E27FC236}">
                <a16:creationId xmlns="" xmlns:a16="http://schemas.microsoft.com/office/drawing/2014/main" id="{EE6C7E62-D1C6-4511-A9E8-083FF796425C}"/>
              </a:ext>
            </a:extLst>
          </p:cNvPr>
          <p:cNvPicPr>
            <a:picLocks noChangeAspect="1"/>
          </p:cNvPicPr>
          <p:nvPr/>
        </p:nvPicPr>
        <p:blipFill>
          <a:blip r:embed="rId3"/>
          <a:stretch>
            <a:fillRect/>
          </a:stretch>
        </p:blipFill>
        <p:spPr>
          <a:xfrm>
            <a:off x="2907911" y="4367821"/>
            <a:ext cx="926984"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3" name="图片 12">
            <a:extLst>
              <a:ext uri="{FF2B5EF4-FFF2-40B4-BE49-F238E27FC236}">
                <a16:creationId xmlns="" xmlns:a16="http://schemas.microsoft.com/office/drawing/2014/main" id="{8740A547-1A94-4132-96AB-46FC9759952E}"/>
              </a:ext>
            </a:extLst>
          </p:cNvPr>
          <p:cNvPicPr>
            <a:picLocks noChangeAspect="1"/>
          </p:cNvPicPr>
          <p:nvPr/>
        </p:nvPicPr>
        <p:blipFill>
          <a:blip r:embed="rId4"/>
          <a:stretch>
            <a:fillRect/>
          </a:stretch>
        </p:blipFill>
        <p:spPr>
          <a:xfrm>
            <a:off x="4044495" y="4367822"/>
            <a:ext cx="939683" cy="97777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5" name="图片 14">
            <a:extLst>
              <a:ext uri="{FF2B5EF4-FFF2-40B4-BE49-F238E27FC236}">
                <a16:creationId xmlns="" xmlns:a16="http://schemas.microsoft.com/office/drawing/2014/main" id="{469934F6-301E-4C7A-A873-5972AD93EB5B}"/>
              </a:ext>
            </a:extLst>
          </p:cNvPr>
          <p:cNvPicPr>
            <a:picLocks noChangeAspect="1"/>
          </p:cNvPicPr>
          <p:nvPr/>
        </p:nvPicPr>
        <p:blipFill>
          <a:blip r:embed="rId5"/>
          <a:stretch>
            <a:fillRect/>
          </a:stretch>
        </p:blipFill>
        <p:spPr>
          <a:xfrm>
            <a:off x="5079807" y="4380520"/>
            <a:ext cx="926984" cy="90158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6" name="图片 15">
            <a:extLst>
              <a:ext uri="{FF2B5EF4-FFF2-40B4-BE49-F238E27FC236}">
                <a16:creationId xmlns="" xmlns:a16="http://schemas.microsoft.com/office/drawing/2014/main" id="{C9BC02BF-4BCF-4211-99C1-3D8C8FF8A9FA}"/>
              </a:ext>
            </a:extLst>
          </p:cNvPr>
          <p:cNvPicPr>
            <a:picLocks noChangeAspect="1"/>
          </p:cNvPicPr>
          <p:nvPr/>
        </p:nvPicPr>
        <p:blipFill>
          <a:blip r:embed="rId6"/>
          <a:stretch>
            <a:fillRect/>
          </a:stretch>
        </p:blipFill>
        <p:spPr>
          <a:xfrm>
            <a:off x="6202523" y="4380520"/>
            <a:ext cx="939683"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7" name="图片 16">
            <a:extLst>
              <a:ext uri="{FF2B5EF4-FFF2-40B4-BE49-F238E27FC236}">
                <a16:creationId xmlns="" xmlns:a16="http://schemas.microsoft.com/office/drawing/2014/main" id="{F0E91474-2EB5-4FBA-BD0C-B773EDD16331}"/>
              </a:ext>
            </a:extLst>
          </p:cNvPr>
          <p:cNvPicPr>
            <a:picLocks noChangeAspect="1"/>
          </p:cNvPicPr>
          <p:nvPr/>
        </p:nvPicPr>
        <p:blipFill>
          <a:blip r:embed="rId7"/>
          <a:stretch>
            <a:fillRect/>
          </a:stretch>
        </p:blipFill>
        <p:spPr>
          <a:xfrm>
            <a:off x="7195380" y="4367821"/>
            <a:ext cx="965080"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8" name="图片 17">
            <a:extLst>
              <a:ext uri="{FF2B5EF4-FFF2-40B4-BE49-F238E27FC236}">
                <a16:creationId xmlns="" xmlns:a16="http://schemas.microsoft.com/office/drawing/2014/main" id="{BDF4EE55-7D74-48B2-B330-243328EC0155}"/>
              </a:ext>
            </a:extLst>
          </p:cNvPr>
          <p:cNvPicPr>
            <a:picLocks noChangeAspect="1"/>
          </p:cNvPicPr>
          <p:nvPr/>
        </p:nvPicPr>
        <p:blipFill>
          <a:blip r:embed="rId8"/>
          <a:stretch>
            <a:fillRect/>
          </a:stretch>
        </p:blipFill>
        <p:spPr>
          <a:xfrm>
            <a:off x="8392901" y="4367821"/>
            <a:ext cx="926984"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9" name="图片 18">
            <a:extLst>
              <a:ext uri="{FF2B5EF4-FFF2-40B4-BE49-F238E27FC236}">
                <a16:creationId xmlns="" xmlns:a16="http://schemas.microsoft.com/office/drawing/2014/main" id="{3E1FA80D-F2EA-41B4-BA2D-C9358C918F48}"/>
              </a:ext>
            </a:extLst>
          </p:cNvPr>
          <p:cNvPicPr>
            <a:picLocks noChangeAspect="1"/>
          </p:cNvPicPr>
          <p:nvPr/>
        </p:nvPicPr>
        <p:blipFill>
          <a:blip r:embed="rId9"/>
          <a:stretch>
            <a:fillRect/>
          </a:stretch>
        </p:blipFill>
        <p:spPr>
          <a:xfrm>
            <a:off x="9415897" y="4367821"/>
            <a:ext cx="926984"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extLst>
      <p:ext uri="{BB962C8B-B14F-4D97-AF65-F5344CB8AC3E}">
        <p14:creationId xmlns:p14="http://schemas.microsoft.com/office/powerpoint/2010/main" val="326895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01A8DA29-5471-4228-8608-173999A5351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F3E01D11-89C9-4F05-BE92-2580A58A5095}"/>
              </a:ext>
            </a:extLst>
          </p:cNvPr>
          <p:cNvSpPr/>
          <p:nvPr/>
        </p:nvSpPr>
        <p:spPr>
          <a:xfrm>
            <a:off x="2005412" y="1569545"/>
            <a:ext cx="3544785"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App</a:t>
            </a:r>
            <a:r>
              <a:rPr lang="zh-CN" altLang="en-US" sz="2400" dirty="0">
                <a:solidFill>
                  <a:schemeClr val="bg1"/>
                </a:solidFill>
                <a:latin typeface="微软雅黑" panose="020B0503020204020204" pitchFamily="34" charset="-122"/>
                <a:ea typeface="微软雅黑" panose="020B0503020204020204" pitchFamily="34" charset="-122"/>
              </a:rPr>
              <a:t>的类型</a:t>
            </a:r>
            <a:endParaRPr lang="zh-CN" altLang="zh-CN"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119DFD51-6AC2-4E09-BE75-13AE1B91A175}"/>
              </a:ext>
            </a:extLst>
          </p:cNvPr>
          <p:cNvGraphicFramePr>
            <a:graphicFrameLocks noGrp="1"/>
          </p:cNvGraphicFramePr>
          <p:nvPr>
            <p:extLst/>
          </p:nvPr>
        </p:nvGraphicFramePr>
        <p:xfrm>
          <a:off x="1820563" y="2403549"/>
          <a:ext cx="8549724" cy="2987569"/>
        </p:xfrm>
        <a:graphic>
          <a:graphicData uri="http://schemas.openxmlformats.org/drawingml/2006/table">
            <a:tbl>
              <a:tblPr firstRow="1" bandRow="1">
                <a:tableStyleId>{21E4AEA4-8DFA-4A89-87EB-49C32662AFE0}</a:tableStyleId>
              </a:tblPr>
              <a:tblGrid>
                <a:gridCol w="2137431">
                  <a:extLst>
                    <a:ext uri="{9D8B030D-6E8A-4147-A177-3AD203B41FA5}">
                      <a16:colId xmlns="" xmlns:a16="http://schemas.microsoft.com/office/drawing/2014/main" val="2093882078"/>
                    </a:ext>
                  </a:extLst>
                </a:gridCol>
                <a:gridCol w="2137431">
                  <a:extLst>
                    <a:ext uri="{9D8B030D-6E8A-4147-A177-3AD203B41FA5}">
                      <a16:colId xmlns="" xmlns:a16="http://schemas.microsoft.com/office/drawing/2014/main" val="1801600717"/>
                    </a:ext>
                  </a:extLst>
                </a:gridCol>
                <a:gridCol w="2137431">
                  <a:extLst>
                    <a:ext uri="{9D8B030D-6E8A-4147-A177-3AD203B41FA5}">
                      <a16:colId xmlns="" xmlns:a16="http://schemas.microsoft.com/office/drawing/2014/main" val="2293351262"/>
                    </a:ext>
                  </a:extLst>
                </a:gridCol>
                <a:gridCol w="2137431">
                  <a:extLst>
                    <a:ext uri="{9D8B030D-6E8A-4147-A177-3AD203B41FA5}">
                      <a16:colId xmlns="" xmlns:a16="http://schemas.microsoft.com/office/drawing/2014/main" val="1014423880"/>
                    </a:ext>
                  </a:extLst>
                </a:gridCol>
              </a:tblGrid>
              <a:tr h="587745">
                <a:tc>
                  <a:txBody>
                    <a:bodyPr/>
                    <a:lstStyle/>
                    <a:p>
                      <a:pPr algn="ctr"/>
                      <a:r>
                        <a:rPr lang="zh-CN" altLang="en-US" sz="2700" dirty="0">
                          <a:latin typeface="微软雅黑" panose="020B0503020204020204" pitchFamily="34" charset="-122"/>
                          <a:ea typeface="微软雅黑" panose="020B0503020204020204" pitchFamily="34" charset="-122"/>
                        </a:rPr>
                        <a:t>摄影</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旅游</a:t>
                      </a:r>
                    </a:p>
                  </a:txBody>
                  <a:tcPr marL="121920" marR="121920" marT="60960" marB="60960"/>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zh-CN" altLang="en-US" sz="2700" dirty="0">
                          <a:latin typeface="微软雅黑" panose="020B0503020204020204" pitchFamily="34" charset="-122"/>
                          <a:ea typeface="微软雅黑" panose="020B0503020204020204" pitchFamily="34" charset="-122"/>
                        </a:rPr>
                        <a:t>工具</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服务</a:t>
                      </a:r>
                    </a:p>
                  </a:txBody>
                  <a:tcPr marL="121920" marR="121920" marT="60960" marB="60960"/>
                </a:tc>
                <a:extLst>
                  <a:ext uri="{0D108BD9-81ED-4DB2-BD59-A6C34878D82A}">
                    <a16:rowId xmlns="" xmlns:a16="http://schemas.microsoft.com/office/drawing/2014/main" val="827392847"/>
                  </a:ext>
                </a:extLst>
              </a:tr>
              <a:tr h="1028772">
                <a:tc>
                  <a:txBody>
                    <a:bodyPr/>
                    <a:lstStyle/>
                    <a:p>
                      <a:r>
                        <a:rPr lang="zh-CN" altLang="en-US" sz="1900" dirty="0">
                          <a:latin typeface="微软雅黑" panose="020B0503020204020204" pitchFamily="34" charset="-122"/>
                          <a:ea typeface="微软雅黑" panose="020B0503020204020204" pitchFamily="34" charset="-122"/>
                        </a:rPr>
                        <a:t>美图秀秀、美颜相机、</a:t>
                      </a:r>
                      <a:r>
                        <a:rPr lang="en-US" altLang="zh-CN" sz="1900" dirty="0">
                          <a:latin typeface="微软雅黑" panose="020B0503020204020204" pitchFamily="34" charset="-122"/>
                          <a:ea typeface="微软雅黑" panose="020B0503020204020204" pitchFamily="34" charset="-122"/>
                        </a:rPr>
                        <a:t>B612</a:t>
                      </a:r>
                      <a:r>
                        <a:rPr lang="zh-CN" altLang="en-US" sz="1900" dirty="0">
                          <a:latin typeface="微软雅黑" panose="020B0503020204020204" pitchFamily="34" charset="-122"/>
                          <a:ea typeface="微软雅黑" panose="020B0503020204020204" pitchFamily="34" charset="-122"/>
                        </a:rPr>
                        <a:t>咔叽、美拍、天天</a:t>
                      </a:r>
                      <a:r>
                        <a:rPr lang="en-US" altLang="zh-CN" sz="1900" dirty="0">
                          <a:latin typeface="微软雅黑" panose="020B0503020204020204" pitchFamily="34" charset="-122"/>
                          <a:ea typeface="微软雅黑" panose="020B0503020204020204" pitchFamily="34" charset="-122"/>
                        </a:rPr>
                        <a:t>P</a:t>
                      </a:r>
                      <a:r>
                        <a:rPr lang="zh-CN" altLang="en-US" sz="1900" dirty="0">
                          <a:latin typeface="微软雅黑" panose="020B0503020204020204" pitchFamily="34" charset="-122"/>
                          <a:ea typeface="微软雅黑" panose="020B0503020204020204" pitchFamily="34" charset="-122"/>
                        </a:rPr>
                        <a:t>图</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去哪儿旅行、携程旅行、飞猪、驴妈妈、华住会</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墨迹天气、迅雷、</a:t>
                      </a:r>
                      <a:endParaRPr lang="en-US" altLang="zh-CN" sz="1900" dirty="0">
                        <a:latin typeface="微软雅黑" panose="020B0503020204020204" pitchFamily="34" charset="-122"/>
                        <a:ea typeface="微软雅黑" panose="020B0503020204020204" pitchFamily="34" charset="-122"/>
                      </a:endParaRPr>
                    </a:p>
                    <a:p>
                      <a:r>
                        <a:rPr lang="zh-CN" altLang="en-US" sz="1900" dirty="0">
                          <a:latin typeface="微软雅黑" panose="020B0503020204020204" pitchFamily="34" charset="-122"/>
                          <a:ea typeface="微软雅黑" panose="020B0503020204020204" pitchFamily="34" charset="-122"/>
                        </a:rPr>
                        <a:t>手机助手、应用市场、炫酷桌面</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大众点评、美团外卖、饿了么、电信营业厅</a:t>
                      </a:r>
                    </a:p>
                  </a:txBody>
                  <a:tcPr marL="121920" marR="121920" marT="60960" marB="60960"/>
                </a:tc>
                <a:extLst>
                  <a:ext uri="{0D108BD9-81ED-4DB2-BD59-A6C34878D82A}">
                    <a16:rowId xmlns="" xmlns:a16="http://schemas.microsoft.com/office/drawing/2014/main" val="3764379341"/>
                  </a:ext>
                </a:extLst>
              </a:tr>
              <a:tr h="1371052">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extLst>
                  <a:ext uri="{0D108BD9-81ED-4DB2-BD59-A6C34878D82A}">
                    <a16:rowId xmlns="" xmlns:a16="http://schemas.microsoft.com/office/drawing/2014/main" val="3612608756"/>
                  </a:ext>
                </a:extLst>
              </a:tr>
            </a:tbl>
          </a:graphicData>
        </a:graphic>
      </p:graphicFrame>
      <p:pic>
        <p:nvPicPr>
          <p:cNvPr id="3" name="图片 2">
            <a:extLst>
              <a:ext uri="{FF2B5EF4-FFF2-40B4-BE49-F238E27FC236}">
                <a16:creationId xmlns="" xmlns:a16="http://schemas.microsoft.com/office/drawing/2014/main" id="{48732709-A643-41F2-A560-09B420F830BC}"/>
              </a:ext>
            </a:extLst>
          </p:cNvPr>
          <p:cNvPicPr>
            <a:picLocks noChangeAspect="1"/>
          </p:cNvPicPr>
          <p:nvPr/>
        </p:nvPicPr>
        <p:blipFill>
          <a:blip r:embed="rId2"/>
          <a:stretch>
            <a:fillRect/>
          </a:stretch>
        </p:blipFill>
        <p:spPr>
          <a:xfrm>
            <a:off x="1886467" y="4184708"/>
            <a:ext cx="926984"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5" name="图片 4">
            <a:extLst>
              <a:ext uri="{FF2B5EF4-FFF2-40B4-BE49-F238E27FC236}">
                <a16:creationId xmlns="" xmlns:a16="http://schemas.microsoft.com/office/drawing/2014/main" id="{E38EB9FD-A805-4ECF-B2AA-6E235C556CB7}"/>
              </a:ext>
            </a:extLst>
          </p:cNvPr>
          <p:cNvPicPr>
            <a:picLocks noChangeAspect="1"/>
          </p:cNvPicPr>
          <p:nvPr/>
        </p:nvPicPr>
        <p:blipFill>
          <a:blip r:embed="rId3"/>
          <a:stretch>
            <a:fillRect/>
          </a:stretch>
        </p:blipFill>
        <p:spPr>
          <a:xfrm>
            <a:off x="2879355" y="4197407"/>
            <a:ext cx="939683" cy="90158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6" name="图片 5">
            <a:extLst>
              <a:ext uri="{FF2B5EF4-FFF2-40B4-BE49-F238E27FC236}">
                <a16:creationId xmlns="" xmlns:a16="http://schemas.microsoft.com/office/drawing/2014/main" id="{E97F3080-896D-479C-A63A-5AE229762008}"/>
              </a:ext>
            </a:extLst>
          </p:cNvPr>
          <p:cNvPicPr>
            <a:picLocks noChangeAspect="1"/>
          </p:cNvPicPr>
          <p:nvPr/>
        </p:nvPicPr>
        <p:blipFill>
          <a:blip r:embed="rId4"/>
          <a:stretch>
            <a:fillRect/>
          </a:stretch>
        </p:blipFill>
        <p:spPr>
          <a:xfrm>
            <a:off x="4060972" y="4197407"/>
            <a:ext cx="939683"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0" name="图片 9">
            <a:extLst>
              <a:ext uri="{FF2B5EF4-FFF2-40B4-BE49-F238E27FC236}">
                <a16:creationId xmlns="" xmlns:a16="http://schemas.microsoft.com/office/drawing/2014/main" id="{ABE7A271-512F-49CA-893A-290E3AAEF627}"/>
              </a:ext>
            </a:extLst>
          </p:cNvPr>
          <p:cNvPicPr>
            <a:picLocks noChangeAspect="1"/>
          </p:cNvPicPr>
          <p:nvPr/>
        </p:nvPicPr>
        <p:blipFill>
          <a:blip r:embed="rId5"/>
          <a:stretch>
            <a:fillRect/>
          </a:stretch>
        </p:blipFill>
        <p:spPr>
          <a:xfrm>
            <a:off x="5066559" y="4184708"/>
            <a:ext cx="926984" cy="91428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2" name="图片 11">
            <a:extLst>
              <a:ext uri="{FF2B5EF4-FFF2-40B4-BE49-F238E27FC236}">
                <a16:creationId xmlns="" xmlns:a16="http://schemas.microsoft.com/office/drawing/2014/main" id="{89383841-D49F-4B6F-90F2-F4D266630884}"/>
              </a:ext>
            </a:extLst>
          </p:cNvPr>
          <p:cNvPicPr>
            <a:picLocks noChangeAspect="1"/>
          </p:cNvPicPr>
          <p:nvPr/>
        </p:nvPicPr>
        <p:blipFill>
          <a:blip r:embed="rId6"/>
          <a:stretch>
            <a:fillRect/>
          </a:stretch>
        </p:blipFill>
        <p:spPr>
          <a:xfrm>
            <a:off x="6199205" y="4172009"/>
            <a:ext cx="926984"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4" name="图片 13">
            <a:extLst>
              <a:ext uri="{FF2B5EF4-FFF2-40B4-BE49-F238E27FC236}">
                <a16:creationId xmlns="" xmlns:a16="http://schemas.microsoft.com/office/drawing/2014/main" id="{36EA1F58-7DC7-49A2-A694-41BD9983B49A}"/>
              </a:ext>
            </a:extLst>
          </p:cNvPr>
          <p:cNvPicPr>
            <a:picLocks noChangeAspect="1"/>
          </p:cNvPicPr>
          <p:nvPr/>
        </p:nvPicPr>
        <p:blipFill>
          <a:blip r:embed="rId7"/>
          <a:stretch>
            <a:fillRect/>
          </a:stretch>
        </p:blipFill>
        <p:spPr>
          <a:xfrm>
            <a:off x="8357694" y="4197407"/>
            <a:ext cx="914285"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20" name="图片 19">
            <a:extLst>
              <a:ext uri="{FF2B5EF4-FFF2-40B4-BE49-F238E27FC236}">
                <a16:creationId xmlns="" xmlns:a16="http://schemas.microsoft.com/office/drawing/2014/main" id="{C620D189-880A-49EF-9CDD-22234916FBBD}"/>
              </a:ext>
            </a:extLst>
          </p:cNvPr>
          <p:cNvPicPr>
            <a:picLocks noChangeAspect="1"/>
          </p:cNvPicPr>
          <p:nvPr/>
        </p:nvPicPr>
        <p:blipFill>
          <a:blip r:embed="rId8"/>
          <a:stretch>
            <a:fillRect/>
          </a:stretch>
        </p:blipFill>
        <p:spPr>
          <a:xfrm>
            <a:off x="9389117" y="4197407"/>
            <a:ext cx="901587" cy="93968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22" name="图片 21">
            <a:extLst>
              <a:ext uri="{FF2B5EF4-FFF2-40B4-BE49-F238E27FC236}">
                <a16:creationId xmlns="" xmlns:a16="http://schemas.microsoft.com/office/drawing/2014/main" id="{DF32E0CB-CFD5-4F9C-AD85-0023A484CD2A}"/>
              </a:ext>
            </a:extLst>
          </p:cNvPr>
          <p:cNvPicPr>
            <a:picLocks noChangeAspect="1"/>
          </p:cNvPicPr>
          <p:nvPr/>
        </p:nvPicPr>
        <p:blipFill>
          <a:blip r:embed="rId9"/>
          <a:stretch>
            <a:fillRect/>
          </a:stretch>
        </p:blipFill>
        <p:spPr>
          <a:xfrm>
            <a:off x="7219799" y="4172010"/>
            <a:ext cx="926984" cy="91428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extLst>
      <p:ext uri="{BB962C8B-B14F-4D97-AF65-F5344CB8AC3E}">
        <p14:creationId xmlns:p14="http://schemas.microsoft.com/office/powerpoint/2010/main" val="1920400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01A8DA29-5471-4228-8608-173999A5351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F3E01D11-89C9-4F05-BE92-2580A58A5095}"/>
              </a:ext>
            </a:extLst>
          </p:cNvPr>
          <p:cNvSpPr/>
          <p:nvPr/>
        </p:nvSpPr>
        <p:spPr>
          <a:xfrm>
            <a:off x="2005412" y="1569545"/>
            <a:ext cx="3544785"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App</a:t>
            </a:r>
            <a:r>
              <a:rPr lang="zh-CN" altLang="en-US" sz="2400" dirty="0">
                <a:solidFill>
                  <a:schemeClr val="bg1"/>
                </a:solidFill>
                <a:latin typeface="微软雅黑" panose="020B0503020204020204" pitchFamily="34" charset="-122"/>
                <a:ea typeface="微软雅黑" panose="020B0503020204020204" pitchFamily="34" charset="-122"/>
              </a:rPr>
              <a:t>的类型</a:t>
            </a:r>
            <a:endParaRPr lang="zh-CN" altLang="zh-CN"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119DFD51-6AC2-4E09-BE75-13AE1B91A175}"/>
              </a:ext>
            </a:extLst>
          </p:cNvPr>
          <p:cNvGraphicFramePr>
            <a:graphicFrameLocks noGrp="1"/>
          </p:cNvGraphicFramePr>
          <p:nvPr>
            <p:extLst/>
          </p:nvPr>
        </p:nvGraphicFramePr>
        <p:xfrm>
          <a:off x="1820563" y="2403548"/>
          <a:ext cx="8549724" cy="3238957"/>
        </p:xfrm>
        <a:graphic>
          <a:graphicData uri="http://schemas.openxmlformats.org/drawingml/2006/table">
            <a:tbl>
              <a:tblPr firstRow="1" bandRow="1">
                <a:tableStyleId>{21E4AEA4-8DFA-4A89-87EB-49C32662AFE0}</a:tableStyleId>
              </a:tblPr>
              <a:tblGrid>
                <a:gridCol w="2137431">
                  <a:extLst>
                    <a:ext uri="{9D8B030D-6E8A-4147-A177-3AD203B41FA5}">
                      <a16:colId xmlns="" xmlns:a16="http://schemas.microsoft.com/office/drawing/2014/main" val="2093882078"/>
                    </a:ext>
                  </a:extLst>
                </a:gridCol>
                <a:gridCol w="2137431">
                  <a:extLst>
                    <a:ext uri="{9D8B030D-6E8A-4147-A177-3AD203B41FA5}">
                      <a16:colId xmlns="" xmlns:a16="http://schemas.microsoft.com/office/drawing/2014/main" val="1801600717"/>
                    </a:ext>
                  </a:extLst>
                </a:gridCol>
                <a:gridCol w="2137431">
                  <a:extLst>
                    <a:ext uri="{9D8B030D-6E8A-4147-A177-3AD203B41FA5}">
                      <a16:colId xmlns="" xmlns:a16="http://schemas.microsoft.com/office/drawing/2014/main" val="2293351262"/>
                    </a:ext>
                  </a:extLst>
                </a:gridCol>
                <a:gridCol w="2137431">
                  <a:extLst>
                    <a:ext uri="{9D8B030D-6E8A-4147-A177-3AD203B41FA5}">
                      <a16:colId xmlns="" xmlns:a16="http://schemas.microsoft.com/office/drawing/2014/main" val="1014423880"/>
                    </a:ext>
                  </a:extLst>
                </a:gridCol>
              </a:tblGrid>
              <a:tr h="587745">
                <a:tc>
                  <a:txBody>
                    <a:bodyPr/>
                    <a:lstStyle/>
                    <a:p>
                      <a:pPr algn="ctr"/>
                      <a:r>
                        <a:rPr lang="zh-CN" altLang="en-US" sz="2700" dirty="0">
                          <a:latin typeface="微软雅黑" panose="020B0503020204020204" pitchFamily="34" charset="-122"/>
                          <a:ea typeface="微软雅黑" panose="020B0503020204020204" pitchFamily="34" charset="-122"/>
                        </a:rPr>
                        <a:t>办公</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浏览器</a:t>
                      </a:r>
                    </a:p>
                  </a:txBody>
                  <a:tcPr marL="121920" marR="121920" marT="60960" marB="60960"/>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zh-CN" altLang="en-US" sz="2700" dirty="0">
                          <a:latin typeface="微软雅黑" panose="020B0503020204020204" pitchFamily="34" charset="-122"/>
                          <a:ea typeface="微软雅黑" panose="020B0503020204020204" pitchFamily="34" charset="-122"/>
                        </a:rPr>
                        <a:t>安全</a:t>
                      </a:r>
                    </a:p>
                  </a:txBody>
                  <a:tcPr marL="121920" marR="121920" marT="60960" marB="60960"/>
                </a:tc>
                <a:tc>
                  <a:txBody>
                    <a:bodyPr/>
                    <a:lstStyle/>
                    <a:p>
                      <a:pPr algn="ctr"/>
                      <a:r>
                        <a:rPr lang="zh-CN" altLang="en-US" sz="2700" dirty="0">
                          <a:latin typeface="微软雅黑" panose="020B0503020204020204" pitchFamily="34" charset="-122"/>
                          <a:ea typeface="微软雅黑" panose="020B0503020204020204" pitchFamily="34" charset="-122"/>
                        </a:rPr>
                        <a:t>工具</a:t>
                      </a:r>
                    </a:p>
                  </a:txBody>
                  <a:tcPr marL="121920" marR="121920" marT="60960" marB="60960"/>
                </a:tc>
                <a:extLst>
                  <a:ext uri="{0D108BD9-81ED-4DB2-BD59-A6C34878D82A}">
                    <a16:rowId xmlns="" xmlns:a16="http://schemas.microsoft.com/office/drawing/2014/main" val="827392847"/>
                  </a:ext>
                </a:extLst>
              </a:tr>
              <a:tr h="1259840">
                <a:tc>
                  <a:txBody>
                    <a:bodyPr/>
                    <a:lstStyle/>
                    <a:p>
                      <a:r>
                        <a:rPr lang="zh-CN" altLang="en-US" sz="1900" dirty="0">
                          <a:latin typeface="微软雅黑" panose="020B0503020204020204" pitchFamily="34" charset="-122"/>
                          <a:ea typeface="微软雅黑" panose="020B0503020204020204" pitchFamily="34" charset="-122"/>
                        </a:rPr>
                        <a:t>网易邮箱、有道云笔记、钉钉、</a:t>
                      </a:r>
                      <a:r>
                        <a:rPr lang="en-US" altLang="zh-CN" sz="1900" b="0" dirty="0">
                          <a:latin typeface="微软雅黑" panose="020B0503020204020204" pitchFamily="34" charset="-122"/>
                          <a:ea typeface="微软雅黑" panose="020B0503020204020204" pitchFamily="34" charset="-122"/>
                        </a:rPr>
                        <a:t>Microsoft</a:t>
                      </a:r>
                      <a:r>
                        <a:rPr lang="zh-CN" altLang="en-US" sz="1900" b="0" dirty="0">
                          <a:latin typeface="微软雅黑" panose="020B0503020204020204" pitchFamily="34" charset="-122"/>
                          <a:ea typeface="微软雅黑" panose="020B0503020204020204" pitchFamily="34" charset="-122"/>
                        </a:rPr>
                        <a:t>办公、</a:t>
                      </a:r>
                      <a:endParaRPr lang="en-US" altLang="zh-CN" sz="1900" b="0" dirty="0">
                        <a:latin typeface="微软雅黑" panose="020B0503020204020204" pitchFamily="34" charset="-122"/>
                        <a:ea typeface="微软雅黑" panose="020B0503020204020204" pitchFamily="34" charset="-122"/>
                      </a:endParaRPr>
                    </a:p>
                    <a:p>
                      <a:r>
                        <a:rPr lang="en-US" altLang="zh-CN" sz="1900" b="0" dirty="0">
                          <a:latin typeface="微软雅黑" panose="020B0503020204020204" pitchFamily="34" charset="-122"/>
                          <a:ea typeface="微软雅黑" panose="020B0503020204020204" pitchFamily="34" charset="-122"/>
                        </a:rPr>
                        <a:t>WPS</a:t>
                      </a:r>
                      <a:r>
                        <a:rPr lang="zh-CN" altLang="en-US" sz="1900" b="0" dirty="0">
                          <a:latin typeface="微软雅黑" panose="020B0503020204020204" pitchFamily="34" charset="-122"/>
                          <a:ea typeface="微软雅黑" panose="020B0503020204020204" pitchFamily="34" charset="-122"/>
                        </a:rPr>
                        <a:t>、阿里云</a:t>
                      </a:r>
                    </a:p>
                  </a:txBody>
                  <a:tcPr marL="121920" marR="121920" marT="60960" marB="60960"/>
                </a:tc>
                <a:tc>
                  <a:txBody>
                    <a:bodyPr/>
                    <a:lstStyle/>
                    <a:p>
                      <a:r>
                        <a:rPr lang="en-US" altLang="zh-CN" sz="1900" dirty="0">
                          <a:latin typeface="微软雅黑" panose="020B0503020204020204" pitchFamily="34" charset="-122"/>
                          <a:ea typeface="微软雅黑" panose="020B0503020204020204" pitchFamily="34" charset="-122"/>
                        </a:rPr>
                        <a:t>QQ</a:t>
                      </a:r>
                      <a:r>
                        <a:rPr lang="zh-CN" altLang="en-US" sz="1900" dirty="0">
                          <a:latin typeface="微软雅黑" panose="020B0503020204020204" pitchFamily="34" charset="-122"/>
                          <a:ea typeface="微软雅黑" panose="020B0503020204020204" pitchFamily="34" charset="-122"/>
                        </a:rPr>
                        <a:t>浏览器、</a:t>
                      </a:r>
                      <a:r>
                        <a:rPr lang="en-US" altLang="zh-CN" sz="1900" dirty="0">
                          <a:latin typeface="微软雅黑" panose="020B0503020204020204" pitchFamily="34" charset="-122"/>
                          <a:ea typeface="微软雅黑" panose="020B0503020204020204" pitchFamily="34" charset="-122"/>
                        </a:rPr>
                        <a:t>360</a:t>
                      </a:r>
                      <a:r>
                        <a:rPr lang="zh-CN" altLang="en-US" sz="1900" dirty="0">
                          <a:latin typeface="微软雅黑" panose="020B0503020204020204" pitchFamily="34" charset="-122"/>
                          <a:ea typeface="微软雅黑" panose="020B0503020204020204" pitchFamily="34" charset="-122"/>
                        </a:rPr>
                        <a:t>浏览器、搜狗浏览器、</a:t>
                      </a:r>
                      <a:r>
                        <a:rPr lang="en-US" altLang="zh-CN" sz="1900" dirty="0">
                          <a:latin typeface="微软雅黑" panose="020B0503020204020204" pitchFamily="34" charset="-122"/>
                          <a:ea typeface="微软雅黑" panose="020B0503020204020204" pitchFamily="34" charset="-122"/>
                        </a:rPr>
                        <a:t>UC</a:t>
                      </a:r>
                      <a:r>
                        <a:rPr lang="zh-CN" altLang="en-US" sz="1900" dirty="0">
                          <a:latin typeface="微软雅黑" panose="020B0503020204020204" pitchFamily="34" charset="-122"/>
                          <a:ea typeface="微软雅黑" panose="020B0503020204020204" pitchFamily="34" charset="-122"/>
                        </a:rPr>
                        <a:t>浏览器</a:t>
                      </a:r>
                    </a:p>
                  </a:txBody>
                  <a:tcPr marL="121920" marR="121920" marT="60960" marB="60960"/>
                </a:tc>
                <a:tc>
                  <a:txBody>
                    <a:bodyPr/>
                    <a:lstStyle/>
                    <a:p>
                      <a:r>
                        <a:rPr lang="en-US" altLang="zh-CN" sz="1900" dirty="0">
                          <a:latin typeface="微软雅黑" panose="020B0503020204020204" pitchFamily="34" charset="-122"/>
                          <a:ea typeface="微软雅黑" panose="020B0503020204020204" pitchFamily="34" charset="-122"/>
                        </a:rPr>
                        <a:t>360</a:t>
                      </a:r>
                      <a:r>
                        <a:rPr lang="zh-CN" altLang="en-US" sz="1900" dirty="0">
                          <a:latin typeface="微软雅黑" panose="020B0503020204020204" pitchFamily="34" charset="-122"/>
                          <a:ea typeface="微软雅黑" panose="020B0503020204020204" pitchFamily="34" charset="-122"/>
                        </a:rPr>
                        <a:t>安全卫士、腾讯安全管家、百度手机卫士</a:t>
                      </a:r>
                    </a:p>
                  </a:txBody>
                  <a:tcPr marL="121920" marR="121920" marT="60960" marB="60960"/>
                </a:tc>
                <a:tc>
                  <a:txBody>
                    <a:bodyPr/>
                    <a:lstStyle/>
                    <a:p>
                      <a:r>
                        <a:rPr lang="zh-CN" altLang="en-US" sz="1900" dirty="0">
                          <a:latin typeface="微软雅黑" panose="020B0503020204020204" pitchFamily="34" charset="-122"/>
                          <a:ea typeface="微软雅黑" panose="020B0503020204020204" pitchFamily="34" charset="-122"/>
                        </a:rPr>
                        <a:t>万年历、万能计算器、手电筒</a:t>
                      </a:r>
                    </a:p>
                  </a:txBody>
                  <a:tcPr marL="121920" marR="121920" marT="60960" marB="60960"/>
                </a:tc>
                <a:extLst>
                  <a:ext uri="{0D108BD9-81ED-4DB2-BD59-A6C34878D82A}">
                    <a16:rowId xmlns="" xmlns:a16="http://schemas.microsoft.com/office/drawing/2014/main" val="3764379341"/>
                  </a:ext>
                </a:extLst>
              </a:tr>
              <a:tr h="1371052">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tc>
                  <a:txBody>
                    <a:bodyPr/>
                    <a:lstStyle/>
                    <a:p>
                      <a:endParaRPr lang="zh-CN" altLang="en-US" sz="2400" dirty="0">
                        <a:latin typeface="微软雅黑" panose="020B0503020204020204" pitchFamily="34" charset="-122"/>
                        <a:ea typeface="微软雅黑" panose="020B0503020204020204" pitchFamily="34" charset="-122"/>
                      </a:endParaRPr>
                    </a:p>
                  </a:txBody>
                  <a:tcPr marL="121920" marR="121920" marT="60960" marB="60960"/>
                </a:tc>
                <a:extLst>
                  <a:ext uri="{0D108BD9-81ED-4DB2-BD59-A6C34878D82A}">
                    <a16:rowId xmlns="" xmlns:a16="http://schemas.microsoft.com/office/drawing/2014/main" val="3612608756"/>
                  </a:ext>
                </a:extLst>
              </a:tr>
            </a:tbl>
          </a:graphicData>
        </a:graphic>
      </p:graphicFrame>
      <p:pic>
        <p:nvPicPr>
          <p:cNvPr id="4" name="图片 3">
            <a:extLst>
              <a:ext uri="{FF2B5EF4-FFF2-40B4-BE49-F238E27FC236}">
                <a16:creationId xmlns="" xmlns:a16="http://schemas.microsoft.com/office/drawing/2014/main" id="{B358A3E5-3D22-4EEE-B36B-F84A2D845E1C}"/>
              </a:ext>
            </a:extLst>
          </p:cNvPr>
          <p:cNvPicPr>
            <a:picLocks noChangeAspect="1"/>
          </p:cNvPicPr>
          <p:nvPr/>
        </p:nvPicPr>
        <p:blipFill>
          <a:blip r:embed="rId2"/>
          <a:stretch>
            <a:fillRect/>
          </a:stretch>
        </p:blipFill>
        <p:spPr>
          <a:xfrm>
            <a:off x="1886467" y="4401627"/>
            <a:ext cx="939683" cy="953301"/>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9" name="图片 8">
            <a:extLst>
              <a:ext uri="{FF2B5EF4-FFF2-40B4-BE49-F238E27FC236}">
                <a16:creationId xmlns="" xmlns:a16="http://schemas.microsoft.com/office/drawing/2014/main" id="{F6B6BE79-BC1C-418B-B809-0F3A1D5CA3E4}"/>
              </a:ext>
            </a:extLst>
          </p:cNvPr>
          <p:cNvPicPr>
            <a:picLocks noChangeAspect="1"/>
          </p:cNvPicPr>
          <p:nvPr/>
        </p:nvPicPr>
        <p:blipFill>
          <a:blip r:embed="rId3"/>
          <a:stretch>
            <a:fillRect/>
          </a:stretch>
        </p:blipFill>
        <p:spPr>
          <a:xfrm>
            <a:off x="2887548" y="4401627"/>
            <a:ext cx="939683" cy="93968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2" name="图片 11">
            <a:extLst>
              <a:ext uri="{FF2B5EF4-FFF2-40B4-BE49-F238E27FC236}">
                <a16:creationId xmlns="" xmlns:a16="http://schemas.microsoft.com/office/drawing/2014/main" id="{AE6D58B0-EC7B-4DC5-9EF7-2D29B52988E8}"/>
              </a:ext>
            </a:extLst>
          </p:cNvPr>
          <p:cNvPicPr>
            <a:picLocks noChangeAspect="1"/>
          </p:cNvPicPr>
          <p:nvPr/>
        </p:nvPicPr>
        <p:blipFill>
          <a:blip r:embed="rId4"/>
          <a:stretch>
            <a:fillRect/>
          </a:stretch>
        </p:blipFill>
        <p:spPr>
          <a:xfrm>
            <a:off x="6128376" y="4401627"/>
            <a:ext cx="1041269" cy="990476"/>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3" name="图片 12">
            <a:extLst>
              <a:ext uri="{FF2B5EF4-FFF2-40B4-BE49-F238E27FC236}">
                <a16:creationId xmlns="" xmlns:a16="http://schemas.microsoft.com/office/drawing/2014/main" id="{221EC86E-97C9-4316-857C-72D72DD640EC}"/>
              </a:ext>
            </a:extLst>
          </p:cNvPr>
          <p:cNvPicPr>
            <a:picLocks noChangeAspect="1"/>
          </p:cNvPicPr>
          <p:nvPr/>
        </p:nvPicPr>
        <p:blipFill>
          <a:blip r:embed="rId5"/>
          <a:stretch>
            <a:fillRect/>
          </a:stretch>
        </p:blipFill>
        <p:spPr>
          <a:xfrm>
            <a:off x="4034503" y="4401627"/>
            <a:ext cx="939683" cy="93968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4" name="图片 13">
            <a:extLst>
              <a:ext uri="{FF2B5EF4-FFF2-40B4-BE49-F238E27FC236}">
                <a16:creationId xmlns="" xmlns:a16="http://schemas.microsoft.com/office/drawing/2014/main" id="{A2CACE29-32EE-4136-ADBC-C51470B892E2}"/>
              </a:ext>
            </a:extLst>
          </p:cNvPr>
          <p:cNvPicPr>
            <a:picLocks noChangeAspect="1"/>
          </p:cNvPicPr>
          <p:nvPr/>
        </p:nvPicPr>
        <p:blipFill>
          <a:blip r:embed="rId6"/>
          <a:stretch>
            <a:fillRect/>
          </a:stretch>
        </p:blipFill>
        <p:spPr>
          <a:xfrm>
            <a:off x="5030849" y="4414325"/>
            <a:ext cx="926984"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5" name="图片 14">
            <a:extLst>
              <a:ext uri="{FF2B5EF4-FFF2-40B4-BE49-F238E27FC236}">
                <a16:creationId xmlns="" xmlns:a16="http://schemas.microsoft.com/office/drawing/2014/main" id="{7CC30DBC-6906-4755-BBDB-AF2EA6139E1C}"/>
              </a:ext>
            </a:extLst>
          </p:cNvPr>
          <p:cNvPicPr>
            <a:picLocks noChangeAspect="1"/>
          </p:cNvPicPr>
          <p:nvPr/>
        </p:nvPicPr>
        <p:blipFill>
          <a:blip r:embed="rId7"/>
          <a:stretch>
            <a:fillRect/>
          </a:stretch>
        </p:blipFill>
        <p:spPr>
          <a:xfrm>
            <a:off x="7244579" y="4401627"/>
            <a:ext cx="939683" cy="92698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6" name="图片 15">
            <a:extLst>
              <a:ext uri="{FF2B5EF4-FFF2-40B4-BE49-F238E27FC236}">
                <a16:creationId xmlns="" xmlns:a16="http://schemas.microsoft.com/office/drawing/2014/main" id="{CC8DB901-B462-43CC-97B4-82189C91D635}"/>
              </a:ext>
            </a:extLst>
          </p:cNvPr>
          <p:cNvPicPr>
            <a:picLocks noChangeAspect="1"/>
          </p:cNvPicPr>
          <p:nvPr/>
        </p:nvPicPr>
        <p:blipFill>
          <a:blip r:embed="rId8"/>
          <a:stretch>
            <a:fillRect/>
          </a:stretch>
        </p:blipFill>
        <p:spPr>
          <a:xfrm>
            <a:off x="8364772" y="4414325"/>
            <a:ext cx="939683" cy="93968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7" name="图片 16">
            <a:extLst>
              <a:ext uri="{FF2B5EF4-FFF2-40B4-BE49-F238E27FC236}">
                <a16:creationId xmlns="" xmlns:a16="http://schemas.microsoft.com/office/drawing/2014/main" id="{86CD15FD-7678-47A9-B3DC-61B5BB15D817}"/>
              </a:ext>
            </a:extLst>
          </p:cNvPr>
          <p:cNvPicPr>
            <a:picLocks noChangeAspect="1"/>
          </p:cNvPicPr>
          <p:nvPr/>
        </p:nvPicPr>
        <p:blipFill>
          <a:blip r:embed="rId9"/>
          <a:stretch>
            <a:fillRect/>
          </a:stretch>
        </p:blipFill>
        <p:spPr>
          <a:xfrm>
            <a:off x="9378549" y="4414325"/>
            <a:ext cx="926984" cy="90158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extLst>
      <p:ext uri="{BB962C8B-B14F-4D97-AF65-F5344CB8AC3E}">
        <p14:creationId xmlns:p14="http://schemas.microsoft.com/office/powerpoint/2010/main" val="269829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30866" y="2297922"/>
            <a:ext cx="7919597" cy="954364"/>
          </a:xfrm>
          <a:prstGeom prst="rect">
            <a:avLst/>
          </a:prstGeom>
        </p:spPr>
        <p:txBody>
          <a:bodyPr wrap="square">
            <a:spAutoFit/>
          </a:bodyPr>
          <a:lstStyle/>
          <a:p>
            <a:pPr indent="457189">
              <a:lnSpc>
                <a:spcPct val="150000"/>
              </a:lnSpc>
            </a:pPr>
            <a:r>
              <a:rPr lang="en-US" altLang="zh-CN" sz="1600" dirty="0">
                <a:solidFill>
                  <a:schemeClr val="bg1"/>
                </a:solidFill>
                <a:latin typeface="微软雅黑" panose="020B0503020204020204" pitchFamily="34" charset="-122"/>
                <a:ea typeface="微软雅黑" panose="020B0503020204020204" pitchFamily="34" charset="-122"/>
                <a:cs typeface="Times New Roman" pitchFamily="18" charset="0"/>
              </a:rPr>
              <a:t>APP</a:t>
            </a:r>
            <a:r>
              <a:rPr lang="zh-CN" altLang="zh-CN" sz="1600" dirty="0">
                <a:solidFill>
                  <a:schemeClr val="bg1"/>
                </a:solidFill>
                <a:latin typeface="微软雅黑" panose="020B0503020204020204" pitchFamily="34" charset="-122"/>
                <a:ea typeface="微软雅黑" panose="020B0503020204020204" pitchFamily="34" charset="-122"/>
                <a:cs typeface="Times New Roman" pitchFamily="18" charset="0"/>
              </a:rPr>
              <a:t>营销</a:t>
            </a:r>
            <a:r>
              <a:rPr lang="zh-CN" altLang="zh-CN" sz="1867" dirty="0">
                <a:solidFill>
                  <a:schemeClr val="bg1"/>
                </a:solidFill>
                <a:latin typeface="微软雅黑" panose="020B0503020204020204" pitchFamily="34" charset="-122"/>
                <a:ea typeface="微软雅黑" panose="020B0503020204020204" pitchFamily="34" charset="-122"/>
                <a:cs typeface="Times New Roman" pitchFamily="18" charset="0"/>
              </a:rPr>
              <a:t>是第三方</a:t>
            </a:r>
            <a:r>
              <a:rPr lang="en-US" altLang="zh-CN" sz="1867" dirty="0">
                <a:solidFill>
                  <a:schemeClr val="bg1"/>
                </a:solidFill>
                <a:latin typeface="微软雅黑" panose="020B0503020204020204" pitchFamily="34" charset="-122"/>
                <a:ea typeface="微软雅黑" panose="020B0503020204020204" pitchFamily="34" charset="-122"/>
                <a:cs typeface="Times New Roman" pitchFamily="18" charset="0"/>
              </a:rPr>
              <a:t>APP</a:t>
            </a:r>
            <a:r>
              <a:rPr lang="zh-CN" altLang="zh-CN" sz="1867" dirty="0">
                <a:solidFill>
                  <a:schemeClr val="bg1"/>
                </a:solidFill>
                <a:latin typeface="微软雅黑" panose="020B0503020204020204" pitchFamily="34" charset="-122"/>
                <a:ea typeface="微软雅黑" panose="020B0503020204020204" pitchFamily="34" charset="-122"/>
                <a:cs typeface="Times New Roman" pitchFamily="18" charset="0"/>
              </a:rPr>
              <a:t>为了能够获得广大用户下载和注册使用量而采用的多种营销活动的总称。</a:t>
            </a:r>
            <a:r>
              <a:rPr lang="en-US" altLang="zh-CN" sz="1867" dirty="0">
                <a:solidFill>
                  <a:schemeClr val="bg1"/>
                </a:solidFill>
                <a:latin typeface="微软雅黑" panose="020B0503020204020204" pitchFamily="34" charset="-122"/>
                <a:ea typeface="微软雅黑" panose="020B0503020204020204" pitchFamily="34" charset="-122"/>
                <a:cs typeface="Times New Roman" pitchFamily="18" charset="0"/>
              </a:rPr>
              <a:t>App</a:t>
            </a:r>
            <a:r>
              <a:rPr lang="zh-CN" altLang="en-US" sz="1867" dirty="0">
                <a:solidFill>
                  <a:schemeClr val="bg1"/>
                </a:solidFill>
                <a:latin typeface="微软雅黑" panose="020B0503020204020204" pitchFamily="34" charset="-122"/>
                <a:ea typeface="微软雅黑" panose="020B0503020204020204" pitchFamily="34" charset="-122"/>
                <a:cs typeface="Times New Roman" pitchFamily="18" charset="0"/>
              </a:rPr>
              <a:t>营销推广的方法包括：</a:t>
            </a:r>
          </a:p>
        </p:txBody>
      </p:sp>
      <p:grpSp>
        <p:nvGrpSpPr>
          <p:cNvPr id="2" name="组合 1">
            <a:extLst>
              <a:ext uri="{FF2B5EF4-FFF2-40B4-BE49-F238E27FC236}">
                <a16:creationId xmlns="" xmlns:a16="http://schemas.microsoft.com/office/drawing/2014/main" id="{643D54E5-8004-44E1-BB4C-3F7489DED705}"/>
              </a:ext>
            </a:extLst>
          </p:cNvPr>
          <p:cNvGrpSpPr/>
          <p:nvPr/>
        </p:nvGrpSpPr>
        <p:grpSpPr>
          <a:xfrm>
            <a:off x="2547937" y="3461883"/>
            <a:ext cx="7370763" cy="1996701"/>
            <a:chOff x="767953" y="2596412"/>
            <a:chExt cx="5528072" cy="1497526"/>
          </a:xfrm>
        </p:grpSpPr>
        <p:sp>
          <p:nvSpPr>
            <p:cNvPr id="6" name="MH_Other_1"/>
            <p:cNvSpPr/>
            <p:nvPr>
              <p:custDataLst>
                <p:tags r:id="rId1"/>
              </p:custDataLst>
            </p:nvPr>
          </p:nvSpPr>
          <p:spPr>
            <a:xfrm>
              <a:off x="767953" y="2922861"/>
              <a:ext cx="5528072" cy="1171077"/>
            </a:xfrm>
            <a:prstGeom prst="rect">
              <a:avLst/>
            </a:prstGeom>
            <a:solidFill>
              <a:srgbClr val="F2F2F2"/>
            </a:solidFill>
            <a:ln w="25400" cap="flat" cmpd="sng" algn="ctr">
              <a:noFill/>
              <a:prstDash val="solid"/>
            </a:ln>
            <a:effectLst/>
          </p:spPr>
          <p:txBody>
            <a:bodyPr anchor="ctr"/>
            <a:lstStyle/>
            <a:p>
              <a:pPr algn="ctr">
                <a:defRPr/>
              </a:pPr>
              <a:endParaRPr lang="zh-CN" altLang="en-US" sz="135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MH_Other_2"/>
            <p:cNvSpPr/>
            <p:nvPr>
              <p:custDataLst>
                <p:tags r:id="rId2"/>
              </p:custDataLst>
            </p:nvPr>
          </p:nvSpPr>
          <p:spPr>
            <a:xfrm flipH="1">
              <a:off x="1307307" y="2633322"/>
              <a:ext cx="289322" cy="292894"/>
            </a:xfrm>
            <a:custGeom>
              <a:avLst/>
              <a:gdLst>
                <a:gd name="connsiteX0" fmla="*/ 0 w 308606"/>
                <a:gd name="connsiteY0" fmla="*/ 432048 h 432048"/>
                <a:gd name="connsiteX1" fmla="*/ 0 w 308606"/>
                <a:gd name="connsiteY1" fmla="*/ 0 h 432048"/>
                <a:gd name="connsiteX2" fmla="*/ 308606 w 308606"/>
                <a:gd name="connsiteY2" fmla="*/ 432048 h 432048"/>
                <a:gd name="connsiteX3" fmla="*/ 0 w 308606"/>
                <a:gd name="connsiteY3" fmla="*/ 432048 h 432048"/>
                <a:gd name="connsiteX0" fmla="*/ 0 w 425837"/>
                <a:gd name="connsiteY0" fmla="*/ 432048 h 432048"/>
                <a:gd name="connsiteX1" fmla="*/ 117231 w 425837"/>
                <a:gd name="connsiteY1" fmla="*/ 0 h 432048"/>
                <a:gd name="connsiteX2" fmla="*/ 425837 w 425837"/>
                <a:gd name="connsiteY2" fmla="*/ 432048 h 432048"/>
                <a:gd name="connsiteX3" fmla="*/ 0 w 425837"/>
                <a:gd name="connsiteY3" fmla="*/ 432048 h 432048"/>
              </a:gdLst>
              <a:ahLst/>
              <a:cxnLst>
                <a:cxn ang="0">
                  <a:pos x="connsiteX0" y="connsiteY0"/>
                </a:cxn>
                <a:cxn ang="0">
                  <a:pos x="connsiteX1" y="connsiteY1"/>
                </a:cxn>
                <a:cxn ang="0">
                  <a:pos x="connsiteX2" y="connsiteY2"/>
                </a:cxn>
                <a:cxn ang="0">
                  <a:pos x="connsiteX3" y="connsiteY3"/>
                </a:cxn>
              </a:cxnLst>
              <a:rect l="l" t="t" r="r" b="b"/>
              <a:pathLst>
                <a:path w="425837" h="432048">
                  <a:moveTo>
                    <a:pt x="0" y="432048"/>
                  </a:moveTo>
                  <a:lnTo>
                    <a:pt x="117231" y="0"/>
                  </a:lnTo>
                  <a:lnTo>
                    <a:pt x="425837" y="432048"/>
                  </a:lnTo>
                  <a:lnTo>
                    <a:pt x="0" y="432048"/>
                  </a:lnTo>
                  <a:close/>
                </a:path>
              </a:pathLst>
            </a:custGeom>
            <a:solidFill>
              <a:srgbClr val="924032"/>
            </a:solidFill>
            <a:ln w="25400" cap="flat" cmpd="sng" algn="ctr">
              <a:noFill/>
              <a:prstDash val="solid"/>
            </a:ln>
            <a:effectLst/>
          </p:spPr>
          <p:txBody>
            <a:bodyPr anchor="ctr"/>
            <a:lstStyle/>
            <a:p>
              <a:pPr algn="ctr">
                <a:defRPr/>
              </a:pPr>
              <a:endParaRPr lang="zh-CN" altLang="en-US" sz="135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MH_SubTitle_1"/>
            <p:cNvSpPr/>
            <p:nvPr>
              <p:custDataLst>
                <p:tags r:id="rId3"/>
              </p:custDataLst>
            </p:nvPr>
          </p:nvSpPr>
          <p:spPr>
            <a:xfrm rot="21050905">
              <a:off x="1488281" y="2596412"/>
              <a:ext cx="534591" cy="881063"/>
            </a:xfrm>
            <a:custGeom>
              <a:avLst/>
              <a:gdLst>
                <a:gd name="connsiteX0" fmla="*/ 0 w 918392"/>
                <a:gd name="connsiteY0" fmla="*/ 1052972 h 1512168"/>
                <a:gd name="connsiteX1" fmla="*/ 170982 w 918392"/>
                <a:gd name="connsiteY1" fmla="*/ 1052972 h 1512168"/>
                <a:gd name="connsiteX2" fmla="*/ 170982 w 918392"/>
                <a:gd name="connsiteY2" fmla="*/ 0 h 1512168"/>
                <a:gd name="connsiteX3" fmla="*/ 747410 w 918392"/>
                <a:gd name="connsiteY3" fmla="*/ 0 h 1512168"/>
                <a:gd name="connsiteX4" fmla="*/ 747410 w 918392"/>
                <a:gd name="connsiteY4" fmla="*/ 1052972 h 1512168"/>
                <a:gd name="connsiteX5" fmla="*/ 918392 w 918392"/>
                <a:gd name="connsiteY5" fmla="*/ 1052972 h 1512168"/>
                <a:gd name="connsiteX6" fmla="*/ 459196 w 918392"/>
                <a:gd name="connsiteY6" fmla="*/ 1512168 h 1512168"/>
                <a:gd name="connsiteX7" fmla="*/ 0 w 918392"/>
                <a:gd name="connsiteY7" fmla="*/ 1052972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838850 w 918392"/>
                <a:gd name="connsiteY7" fmla="*/ 9144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47410 w 918392"/>
                <a:gd name="connsiteY7" fmla="*/ 0 h 1512168"/>
                <a:gd name="connsiteX0" fmla="*/ 725658 w 918392"/>
                <a:gd name="connsiteY0" fmla="*/ 135028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25658 w 918392"/>
                <a:gd name="connsiteY7" fmla="*/ 13502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392" h="1512168">
                  <a:moveTo>
                    <a:pt x="725658" y="135028"/>
                  </a:moveTo>
                  <a:lnTo>
                    <a:pt x="747410" y="1052972"/>
                  </a:lnTo>
                  <a:lnTo>
                    <a:pt x="918392" y="1052972"/>
                  </a:lnTo>
                  <a:lnTo>
                    <a:pt x="459196" y="1512168"/>
                  </a:lnTo>
                  <a:lnTo>
                    <a:pt x="0" y="1052972"/>
                  </a:lnTo>
                  <a:lnTo>
                    <a:pt x="170982" y="1052972"/>
                  </a:lnTo>
                  <a:lnTo>
                    <a:pt x="170982" y="0"/>
                  </a:lnTo>
                  <a:lnTo>
                    <a:pt x="725658" y="135028"/>
                  </a:lnTo>
                  <a:close/>
                </a:path>
              </a:pathLst>
            </a:custGeom>
            <a:solidFill>
              <a:srgbClr val="C97062"/>
            </a:solidFill>
            <a:ln w="25400" cap="flat" cmpd="sng" algn="ctr">
              <a:noFill/>
              <a:prstDash val="solid"/>
            </a:ln>
            <a:effectLst/>
          </p:spPr>
          <p:txBody>
            <a:bodyPr vert="eaVert" lIns="0" tIns="0" rIns="0" bIns="0" anchor="ctr">
              <a:normAutofit/>
            </a:bodyPr>
            <a:lstStyle/>
            <a:p>
              <a:pPr algn="ctr">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9" name="MH_Other_3"/>
            <p:cNvSpPr/>
            <p:nvPr>
              <p:custDataLst>
                <p:tags r:id="rId4"/>
              </p:custDataLst>
            </p:nvPr>
          </p:nvSpPr>
          <p:spPr>
            <a:xfrm flipH="1">
              <a:off x="2453878" y="2633322"/>
              <a:ext cx="289322" cy="292894"/>
            </a:xfrm>
            <a:custGeom>
              <a:avLst/>
              <a:gdLst>
                <a:gd name="connsiteX0" fmla="*/ 0 w 308606"/>
                <a:gd name="connsiteY0" fmla="*/ 432048 h 432048"/>
                <a:gd name="connsiteX1" fmla="*/ 0 w 308606"/>
                <a:gd name="connsiteY1" fmla="*/ 0 h 432048"/>
                <a:gd name="connsiteX2" fmla="*/ 308606 w 308606"/>
                <a:gd name="connsiteY2" fmla="*/ 432048 h 432048"/>
                <a:gd name="connsiteX3" fmla="*/ 0 w 308606"/>
                <a:gd name="connsiteY3" fmla="*/ 432048 h 432048"/>
                <a:gd name="connsiteX0" fmla="*/ 0 w 425837"/>
                <a:gd name="connsiteY0" fmla="*/ 432048 h 432048"/>
                <a:gd name="connsiteX1" fmla="*/ 117231 w 425837"/>
                <a:gd name="connsiteY1" fmla="*/ 0 h 432048"/>
                <a:gd name="connsiteX2" fmla="*/ 425837 w 425837"/>
                <a:gd name="connsiteY2" fmla="*/ 432048 h 432048"/>
                <a:gd name="connsiteX3" fmla="*/ 0 w 425837"/>
                <a:gd name="connsiteY3" fmla="*/ 432048 h 432048"/>
              </a:gdLst>
              <a:ahLst/>
              <a:cxnLst>
                <a:cxn ang="0">
                  <a:pos x="connsiteX0" y="connsiteY0"/>
                </a:cxn>
                <a:cxn ang="0">
                  <a:pos x="connsiteX1" y="connsiteY1"/>
                </a:cxn>
                <a:cxn ang="0">
                  <a:pos x="connsiteX2" y="connsiteY2"/>
                </a:cxn>
                <a:cxn ang="0">
                  <a:pos x="connsiteX3" y="connsiteY3"/>
                </a:cxn>
              </a:cxnLst>
              <a:rect l="l" t="t" r="r" b="b"/>
              <a:pathLst>
                <a:path w="425837" h="432048">
                  <a:moveTo>
                    <a:pt x="0" y="432048"/>
                  </a:moveTo>
                  <a:lnTo>
                    <a:pt x="117231" y="0"/>
                  </a:lnTo>
                  <a:lnTo>
                    <a:pt x="425837" y="432048"/>
                  </a:lnTo>
                  <a:lnTo>
                    <a:pt x="0" y="432048"/>
                  </a:lnTo>
                  <a:close/>
                </a:path>
              </a:pathLst>
            </a:custGeom>
            <a:solidFill>
              <a:srgbClr val="32717E"/>
            </a:solidFill>
            <a:ln w="25400" cap="flat" cmpd="sng" algn="ctr">
              <a:noFill/>
              <a:prstDash val="solid"/>
            </a:ln>
            <a:effectLst/>
          </p:spPr>
          <p:txBody>
            <a:bodyPr anchor="ctr"/>
            <a:lstStyle/>
            <a:p>
              <a:pPr algn="ctr">
                <a:defRPr/>
              </a:pPr>
              <a:endParaRPr lang="zh-CN" altLang="en-US" sz="135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MH_SubTitle_2"/>
            <p:cNvSpPr/>
            <p:nvPr>
              <p:custDataLst>
                <p:tags r:id="rId5"/>
              </p:custDataLst>
            </p:nvPr>
          </p:nvSpPr>
          <p:spPr>
            <a:xfrm rot="21050905">
              <a:off x="2633663" y="2596412"/>
              <a:ext cx="535781" cy="881063"/>
            </a:xfrm>
            <a:custGeom>
              <a:avLst/>
              <a:gdLst>
                <a:gd name="connsiteX0" fmla="*/ 0 w 918392"/>
                <a:gd name="connsiteY0" fmla="*/ 1052972 h 1512168"/>
                <a:gd name="connsiteX1" fmla="*/ 170982 w 918392"/>
                <a:gd name="connsiteY1" fmla="*/ 1052972 h 1512168"/>
                <a:gd name="connsiteX2" fmla="*/ 170982 w 918392"/>
                <a:gd name="connsiteY2" fmla="*/ 0 h 1512168"/>
                <a:gd name="connsiteX3" fmla="*/ 747410 w 918392"/>
                <a:gd name="connsiteY3" fmla="*/ 0 h 1512168"/>
                <a:gd name="connsiteX4" fmla="*/ 747410 w 918392"/>
                <a:gd name="connsiteY4" fmla="*/ 1052972 h 1512168"/>
                <a:gd name="connsiteX5" fmla="*/ 918392 w 918392"/>
                <a:gd name="connsiteY5" fmla="*/ 1052972 h 1512168"/>
                <a:gd name="connsiteX6" fmla="*/ 459196 w 918392"/>
                <a:gd name="connsiteY6" fmla="*/ 1512168 h 1512168"/>
                <a:gd name="connsiteX7" fmla="*/ 0 w 918392"/>
                <a:gd name="connsiteY7" fmla="*/ 1052972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838850 w 918392"/>
                <a:gd name="connsiteY7" fmla="*/ 9144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47410 w 918392"/>
                <a:gd name="connsiteY7" fmla="*/ 0 h 1512168"/>
                <a:gd name="connsiteX0" fmla="*/ 725658 w 918392"/>
                <a:gd name="connsiteY0" fmla="*/ 135028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25658 w 918392"/>
                <a:gd name="connsiteY7" fmla="*/ 13502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392" h="1512168">
                  <a:moveTo>
                    <a:pt x="725658" y="135028"/>
                  </a:moveTo>
                  <a:lnTo>
                    <a:pt x="747410" y="1052972"/>
                  </a:lnTo>
                  <a:lnTo>
                    <a:pt x="918392" y="1052972"/>
                  </a:lnTo>
                  <a:lnTo>
                    <a:pt x="459196" y="1512168"/>
                  </a:lnTo>
                  <a:lnTo>
                    <a:pt x="0" y="1052972"/>
                  </a:lnTo>
                  <a:lnTo>
                    <a:pt x="170982" y="1052972"/>
                  </a:lnTo>
                  <a:lnTo>
                    <a:pt x="170982" y="0"/>
                  </a:lnTo>
                  <a:lnTo>
                    <a:pt x="725658" y="135028"/>
                  </a:lnTo>
                  <a:close/>
                </a:path>
              </a:pathLst>
            </a:custGeom>
            <a:solidFill>
              <a:srgbClr val="51A8B9"/>
            </a:solidFill>
            <a:ln w="25400" cap="flat" cmpd="sng" algn="ctr">
              <a:noFill/>
              <a:prstDash val="solid"/>
            </a:ln>
            <a:effectLst/>
          </p:spPr>
          <p:txBody>
            <a:bodyPr vert="eaVert" lIns="0" tIns="0" rIns="0" bIns="0" anchor="ctr">
              <a:normAutofit/>
            </a:bodyPr>
            <a:lstStyle/>
            <a:p>
              <a:pPr algn="ctr">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MH_Other_4"/>
            <p:cNvSpPr/>
            <p:nvPr>
              <p:custDataLst>
                <p:tags r:id="rId6"/>
              </p:custDataLst>
            </p:nvPr>
          </p:nvSpPr>
          <p:spPr>
            <a:xfrm flipH="1">
              <a:off x="3599260" y="2633322"/>
              <a:ext cx="289322" cy="292894"/>
            </a:xfrm>
            <a:custGeom>
              <a:avLst/>
              <a:gdLst>
                <a:gd name="connsiteX0" fmla="*/ 0 w 308606"/>
                <a:gd name="connsiteY0" fmla="*/ 432048 h 432048"/>
                <a:gd name="connsiteX1" fmla="*/ 0 w 308606"/>
                <a:gd name="connsiteY1" fmla="*/ 0 h 432048"/>
                <a:gd name="connsiteX2" fmla="*/ 308606 w 308606"/>
                <a:gd name="connsiteY2" fmla="*/ 432048 h 432048"/>
                <a:gd name="connsiteX3" fmla="*/ 0 w 308606"/>
                <a:gd name="connsiteY3" fmla="*/ 432048 h 432048"/>
                <a:gd name="connsiteX0" fmla="*/ 0 w 425837"/>
                <a:gd name="connsiteY0" fmla="*/ 432048 h 432048"/>
                <a:gd name="connsiteX1" fmla="*/ 117231 w 425837"/>
                <a:gd name="connsiteY1" fmla="*/ 0 h 432048"/>
                <a:gd name="connsiteX2" fmla="*/ 425837 w 425837"/>
                <a:gd name="connsiteY2" fmla="*/ 432048 h 432048"/>
                <a:gd name="connsiteX3" fmla="*/ 0 w 425837"/>
                <a:gd name="connsiteY3" fmla="*/ 432048 h 432048"/>
              </a:gdLst>
              <a:ahLst/>
              <a:cxnLst>
                <a:cxn ang="0">
                  <a:pos x="connsiteX0" y="connsiteY0"/>
                </a:cxn>
                <a:cxn ang="0">
                  <a:pos x="connsiteX1" y="connsiteY1"/>
                </a:cxn>
                <a:cxn ang="0">
                  <a:pos x="connsiteX2" y="connsiteY2"/>
                </a:cxn>
                <a:cxn ang="0">
                  <a:pos x="connsiteX3" y="connsiteY3"/>
                </a:cxn>
              </a:cxnLst>
              <a:rect l="l" t="t" r="r" b="b"/>
              <a:pathLst>
                <a:path w="425837" h="432048">
                  <a:moveTo>
                    <a:pt x="0" y="432048"/>
                  </a:moveTo>
                  <a:lnTo>
                    <a:pt x="117231" y="0"/>
                  </a:lnTo>
                  <a:lnTo>
                    <a:pt x="425837" y="432048"/>
                  </a:lnTo>
                  <a:lnTo>
                    <a:pt x="0" y="432048"/>
                  </a:lnTo>
                  <a:close/>
                </a:path>
              </a:pathLst>
            </a:custGeom>
            <a:solidFill>
              <a:srgbClr val="64762C"/>
            </a:solidFill>
            <a:ln w="25400" cap="flat" cmpd="sng" algn="ctr">
              <a:noFill/>
              <a:prstDash val="solid"/>
            </a:ln>
            <a:effectLst/>
          </p:spPr>
          <p:txBody>
            <a:bodyPr anchor="ctr"/>
            <a:lstStyle/>
            <a:p>
              <a:pPr algn="ctr">
                <a:defRPr/>
              </a:pPr>
              <a:endParaRPr lang="zh-CN" altLang="en-US" sz="135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MH_SubTitle_3"/>
            <p:cNvSpPr/>
            <p:nvPr>
              <p:custDataLst>
                <p:tags r:id="rId7"/>
              </p:custDataLst>
            </p:nvPr>
          </p:nvSpPr>
          <p:spPr>
            <a:xfrm rot="21050905">
              <a:off x="3780235" y="2596412"/>
              <a:ext cx="534590" cy="881063"/>
            </a:xfrm>
            <a:custGeom>
              <a:avLst/>
              <a:gdLst>
                <a:gd name="connsiteX0" fmla="*/ 0 w 918392"/>
                <a:gd name="connsiteY0" fmla="*/ 1052972 h 1512168"/>
                <a:gd name="connsiteX1" fmla="*/ 170982 w 918392"/>
                <a:gd name="connsiteY1" fmla="*/ 1052972 h 1512168"/>
                <a:gd name="connsiteX2" fmla="*/ 170982 w 918392"/>
                <a:gd name="connsiteY2" fmla="*/ 0 h 1512168"/>
                <a:gd name="connsiteX3" fmla="*/ 747410 w 918392"/>
                <a:gd name="connsiteY3" fmla="*/ 0 h 1512168"/>
                <a:gd name="connsiteX4" fmla="*/ 747410 w 918392"/>
                <a:gd name="connsiteY4" fmla="*/ 1052972 h 1512168"/>
                <a:gd name="connsiteX5" fmla="*/ 918392 w 918392"/>
                <a:gd name="connsiteY5" fmla="*/ 1052972 h 1512168"/>
                <a:gd name="connsiteX6" fmla="*/ 459196 w 918392"/>
                <a:gd name="connsiteY6" fmla="*/ 1512168 h 1512168"/>
                <a:gd name="connsiteX7" fmla="*/ 0 w 918392"/>
                <a:gd name="connsiteY7" fmla="*/ 1052972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838850 w 918392"/>
                <a:gd name="connsiteY7" fmla="*/ 9144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47410 w 918392"/>
                <a:gd name="connsiteY7" fmla="*/ 0 h 1512168"/>
                <a:gd name="connsiteX0" fmla="*/ 725658 w 918392"/>
                <a:gd name="connsiteY0" fmla="*/ 135028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25658 w 918392"/>
                <a:gd name="connsiteY7" fmla="*/ 13502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392" h="1512168">
                  <a:moveTo>
                    <a:pt x="725658" y="135028"/>
                  </a:moveTo>
                  <a:lnTo>
                    <a:pt x="747410" y="1052972"/>
                  </a:lnTo>
                  <a:lnTo>
                    <a:pt x="918392" y="1052972"/>
                  </a:lnTo>
                  <a:lnTo>
                    <a:pt x="459196" y="1512168"/>
                  </a:lnTo>
                  <a:lnTo>
                    <a:pt x="0" y="1052972"/>
                  </a:lnTo>
                  <a:lnTo>
                    <a:pt x="170982" y="1052972"/>
                  </a:lnTo>
                  <a:lnTo>
                    <a:pt x="170982" y="0"/>
                  </a:lnTo>
                  <a:lnTo>
                    <a:pt x="725658" y="135028"/>
                  </a:lnTo>
                  <a:close/>
                </a:path>
              </a:pathLst>
            </a:custGeom>
            <a:solidFill>
              <a:srgbClr val="9FBB4A"/>
            </a:solidFill>
            <a:ln w="25400" cap="flat" cmpd="sng" algn="ctr">
              <a:noFill/>
              <a:prstDash val="solid"/>
            </a:ln>
            <a:effectLst/>
          </p:spPr>
          <p:txBody>
            <a:bodyPr vert="eaVert" lIns="0" tIns="0" rIns="0" bIns="0" anchor="ctr">
              <a:normAutofit/>
            </a:bodyPr>
            <a:lstStyle/>
            <a:p>
              <a:pPr algn="ctr">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MH_Other_5"/>
            <p:cNvSpPr/>
            <p:nvPr>
              <p:custDataLst>
                <p:tags r:id="rId8"/>
              </p:custDataLst>
            </p:nvPr>
          </p:nvSpPr>
          <p:spPr>
            <a:xfrm flipH="1">
              <a:off x="4745832" y="2633322"/>
              <a:ext cx="289322" cy="292894"/>
            </a:xfrm>
            <a:custGeom>
              <a:avLst/>
              <a:gdLst>
                <a:gd name="connsiteX0" fmla="*/ 0 w 308606"/>
                <a:gd name="connsiteY0" fmla="*/ 432048 h 432048"/>
                <a:gd name="connsiteX1" fmla="*/ 0 w 308606"/>
                <a:gd name="connsiteY1" fmla="*/ 0 h 432048"/>
                <a:gd name="connsiteX2" fmla="*/ 308606 w 308606"/>
                <a:gd name="connsiteY2" fmla="*/ 432048 h 432048"/>
                <a:gd name="connsiteX3" fmla="*/ 0 w 308606"/>
                <a:gd name="connsiteY3" fmla="*/ 432048 h 432048"/>
                <a:gd name="connsiteX0" fmla="*/ 0 w 425837"/>
                <a:gd name="connsiteY0" fmla="*/ 432048 h 432048"/>
                <a:gd name="connsiteX1" fmla="*/ 117231 w 425837"/>
                <a:gd name="connsiteY1" fmla="*/ 0 h 432048"/>
                <a:gd name="connsiteX2" fmla="*/ 425837 w 425837"/>
                <a:gd name="connsiteY2" fmla="*/ 432048 h 432048"/>
                <a:gd name="connsiteX3" fmla="*/ 0 w 425837"/>
                <a:gd name="connsiteY3" fmla="*/ 432048 h 432048"/>
              </a:gdLst>
              <a:ahLst/>
              <a:cxnLst>
                <a:cxn ang="0">
                  <a:pos x="connsiteX0" y="connsiteY0"/>
                </a:cxn>
                <a:cxn ang="0">
                  <a:pos x="connsiteX1" y="connsiteY1"/>
                </a:cxn>
                <a:cxn ang="0">
                  <a:pos x="connsiteX2" y="connsiteY2"/>
                </a:cxn>
                <a:cxn ang="0">
                  <a:pos x="connsiteX3" y="connsiteY3"/>
                </a:cxn>
              </a:cxnLst>
              <a:rect l="l" t="t" r="r" b="b"/>
              <a:pathLst>
                <a:path w="425837" h="432048">
                  <a:moveTo>
                    <a:pt x="0" y="432048"/>
                  </a:moveTo>
                  <a:lnTo>
                    <a:pt x="117231" y="0"/>
                  </a:lnTo>
                  <a:lnTo>
                    <a:pt x="425837" y="432048"/>
                  </a:lnTo>
                  <a:lnTo>
                    <a:pt x="0" y="432048"/>
                  </a:lnTo>
                  <a:close/>
                </a:path>
              </a:pathLst>
            </a:custGeom>
            <a:solidFill>
              <a:srgbClr val="9C8634"/>
            </a:solidFill>
            <a:ln w="25400" cap="flat" cmpd="sng" algn="ctr">
              <a:noFill/>
              <a:prstDash val="solid"/>
            </a:ln>
            <a:effectLst/>
          </p:spPr>
          <p:txBody>
            <a:bodyPr anchor="ctr"/>
            <a:lstStyle/>
            <a:p>
              <a:pPr algn="ctr">
                <a:defRPr/>
              </a:pPr>
              <a:endParaRPr lang="zh-CN" altLang="en-US" sz="135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MH_SubTitle_4"/>
            <p:cNvSpPr/>
            <p:nvPr>
              <p:custDataLst>
                <p:tags r:id="rId9"/>
              </p:custDataLst>
            </p:nvPr>
          </p:nvSpPr>
          <p:spPr>
            <a:xfrm rot="21050905">
              <a:off x="4925617" y="2596412"/>
              <a:ext cx="535781" cy="881063"/>
            </a:xfrm>
            <a:custGeom>
              <a:avLst/>
              <a:gdLst>
                <a:gd name="connsiteX0" fmla="*/ 0 w 918392"/>
                <a:gd name="connsiteY0" fmla="*/ 1052972 h 1512168"/>
                <a:gd name="connsiteX1" fmla="*/ 170982 w 918392"/>
                <a:gd name="connsiteY1" fmla="*/ 1052972 h 1512168"/>
                <a:gd name="connsiteX2" fmla="*/ 170982 w 918392"/>
                <a:gd name="connsiteY2" fmla="*/ 0 h 1512168"/>
                <a:gd name="connsiteX3" fmla="*/ 747410 w 918392"/>
                <a:gd name="connsiteY3" fmla="*/ 0 h 1512168"/>
                <a:gd name="connsiteX4" fmla="*/ 747410 w 918392"/>
                <a:gd name="connsiteY4" fmla="*/ 1052972 h 1512168"/>
                <a:gd name="connsiteX5" fmla="*/ 918392 w 918392"/>
                <a:gd name="connsiteY5" fmla="*/ 1052972 h 1512168"/>
                <a:gd name="connsiteX6" fmla="*/ 459196 w 918392"/>
                <a:gd name="connsiteY6" fmla="*/ 1512168 h 1512168"/>
                <a:gd name="connsiteX7" fmla="*/ 0 w 918392"/>
                <a:gd name="connsiteY7" fmla="*/ 1052972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838850 w 918392"/>
                <a:gd name="connsiteY7" fmla="*/ 9144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0" fmla="*/ 747410 w 918392"/>
                <a:gd name="connsiteY0" fmla="*/ 0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47410 w 918392"/>
                <a:gd name="connsiteY7" fmla="*/ 0 h 1512168"/>
                <a:gd name="connsiteX0" fmla="*/ 725658 w 918392"/>
                <a:gd name="connsiteY0" fmla="*/ 135028 h 1512168"/>
                <a:gd name="connsiteX1" fmla="*/ 747410 w 918392"/>
                <a:gd name="connsiteY1" fmla="*/ 1052972 h 1512168"/>
                <a:gd name="connsiteX2" fmla="*/ 918392 w 918392"/>
                <a:gd name="connsiteY2" fmla="*/ 1052972 h 1512168"/>
                <a:gd name="connsiteX3" fmla="*/ 459196 w 918392"/>
                <a:gd name="connsiteY3" fmla="*/ 1512168 h 1512168"/>
                <a:gd name="connsiteX4" fmla="*/ 0 w 918392"/>
                <a:gd name="connsiteY4" fmla="*/ 1052972 h 1512168"/>
                <a:gd name="connsiteX5" fmla="*/ 170982 w 918392"/>
                <a:gd name="connsiteY5" fmla="*/ 1052972 h 1512168"/>
                <a:gd name="connsiteX6" fmla="*/ 170982 w 918392"/>
                <a:gd name="connsiteY6" fmla="*/ 0 h 1512168"/>
                <a:gd name="connsiteX7" fmla="*/ 725658 w 918392"/>
                <a:gd name="connsiteY7" fmla="*/ 13502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392" h="1512168">
                  <a:moveTo>
                    <a:pt x="725658" y="135028"/>
                  </a:moveTo>
                  <a:lnTo>
                    <a:pt x="747410" y="1052972"/>
                  </a:lnTo>
                  <a:lnTo>
                    <a:pt x="918392" y="1052972"/>
                  </a:lnTo>
                  <a:lnTo>
                    <a:pt x="459196" y="1512168"/>
                  </a:lnTo>
                  <a:lnTo>
                    <a:pt x="0" y="1052972"/>
                  </a:lnTo>
                  <a:lnTo>
                    <a:pt x="170982" y="1052972"/>
                  </a:lnTo>
                  <a:lnTo>
                    <a:pt x="170982" y="0"/>
                  </a:lnTo>
                  <a:lnTo>
                    <a:pt x="725658" y="135028"/>
                  </a:lnTo>
                  <a:close/>
                </a:path>
              </a:pathLst>
            </a:custGeom>
            <a:solidFill>
              <a:srgbClr val="C3A94A"/>
            </a:solidFill>
            <a:ln w="25400" cap="flat" cmpd="sng" algn="ctr">
              <a:noFill/>
              <a:prstDash val="solid"/>
            </a:ln>
            <a:effectLst/>
          </p:spPr>
          <p:txBody>
            <a:bodyPr vert="eaVert" lIns="0" tIns="0" rIns="0" bIns="0" anchor="ctr">
              <a:normAutofit/>
            </a:bodyPr>
            <a:lstStyle/>
            <a:p>
              <a:pPr algn="ctr">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MH_Text_1"/>
            <p:cNvSpPr txBox="1"/>
            <p:nvPr>
              <p:custDataLst>
                <p:tags r:id="rId10"/>
              </p:custDataLst>
            </p:nvPr>
          </p:nvSpPr>
          <p:spPr>
            <a:xfrm>
              <a:off x="1285875" y="3496773"/>
              <a:ext cx="1065610" cy="339923"/>
            </a:xfrm>
            <a:prstGeom prst="rect">
              <a:avLst/>
            </a:prstGeom>
            <a:noFill/>
          </p:spPr>
          <p:txBody>
            <a:bodyPr>
              <a:norm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eaLnBrk="1" hangingPunct="1">
                <a:lnSpc>
                  <a:spcPct val="120000"/>
                </a:lnSpc>
                <a:defRPr/>
              </a:pPr>
              <a:r>
                <a:rPr lang="zh-CN" altLang="en-US" sz="1800" kern="1200" dirty="0">
                  <a:solidFill>
                    <a:schemeClr val="tx1"/>
                  </a:solidFill>
                </a:rPr>
                <a:t>应用商店</a:t>
              </a:r>
              <a:endParaRPr lang="en-US" altLang="zh-CN" sz="1800" kern="1200" dirty="0">
                <a:solidFill>
                  <a:schemeClr val="tx1"/>
                </a:solidFill>
              </a:endParaRPr>
            </a:p>
          </p:txBody>
        </p:sp>
        <p:sp>
          <p:nvSpPr>
            <p:cNvPr id="16" name="MH_Text_2"/>
            <p:cNvSpPr txBox="1"/>
            <p:nvPr>
              <p:custDataLst>
                <p:tags r:id="rId11"/>
              </p:custDataLst>
            </p:nvPr>
          </p:nvSpPr>
          <p:spPr>
            <a:xfrm>
              <a:off x="2443163" y="3496773"/>
              <a:ext cx="1064419" cy="339923"/>
            </a:xfrm>
            <a:prstGeom prst="rect">
              <a:avLst/>
            </a:prstGeom>
            <a:noFill/>
          </p:spPr>
          <p:txBody>
            <a:bodyPr>
              <a:no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eaLnBrk="1" hangingPunct="1">
                <a:lnSpc>
                  <a:spcPct val="120000"/>
                </a:lnSpc>
                <a:defRPr/>
              </a:pPr>
              <a:r>
                <a:rPr lang="zh-CN" altLang="en-US" sz="1800" kern="1200" dirty="0">
                  <a:solidFill>
                    <a:schemeClr val="tx1"/>
                  </a:solidFill>
                </a:rPr>
                <a:t>微博营销</a:t>
              </a:r>
              <a:endParaRPr lang="en-US" altLang="zh-CN" sz="1800" kern="1200" dirty="0">
                <a:solidFill>
                  <a:schemeClr val="tx1"/>
                </a:solidFill>
              </a:endParaRPr>
            </a:p>
          </p:txBody>
        </p:sp>
        <p:sp>
          <p:nvSpPr>
            <p:cNvPr id="17" name="MH_Text_3"/>
            <p:cNvSpPr txBox="1"/>
            <p:nvPr>
              <p:custDataLst>
                <p:tags r:id="rId12"/>
              </p:custDataLst>
            </p:nvPr>
          </p:nvSpPr>
          <p:spPr>
            <a:xfrm>
              <a:off x="3599260" y="3496773"/>
              <a:ext cx="1065609" cy="339923"/>
            </a:xfrm>
            <a:prstGeom prst="rect">
              <a:avLst/>
            </a:prstGeom>
            <a:noFill/>
          </p:spPr>
          <p:txBody>
            <a:bodyPr>
              <a:no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eaLnBrk="1" hangingPunct="1">
                <a:lnSpc>
                  <a:spcPct val="120000"/>
                </a:lnSpc>
                <a:defRPr/>
              </a:pPr>
              <a:r>
                <a:rPr lang="zh-CN" altLang="en-US" sz="1800" kern="1200" dirty="0">
                  <a:solidFill>
                    <a:schemeClr val="tx1"/>
                  </a:solidFill>
                </a:rPr>
                <a:t>内容营销</a:t>
              </a:r>
              <a:endParaRPr lang="en-US" altLang="zh-CN" sz="1800" kern="1200" dirty="0">
                <a:solidFill>
                  <a:schemeClr val="tx1"/>
                </a:solidFill>
              </a:endParaRPr>
            </a:p>
          </p:txBody>
        </p:sp>
        <p:sp>
          <p:nvSpPr>
            <p:cNvPr id="18" name="MH_Text_4"/>
            <p:cNvSpPr txBox="1"/>
            <p:nvPr>
              <p:custDataLst>
                <p:tags r:id="rId13"/>
              </p:custDataLst>
            </p:nvPr>
          </p:nvSpPr>
          <p:spPr>
            <a:xfrm>
              <a:off x="4755357" y="3496773"/>
              <a:ext cx="1065610" cy="339923"/>
            </a:xfrm>
            <a:prstGeom prst="rect">
              <a:avLst/>
            </a:prstGeom>
            <a:noFill/>
          </p:spPr>
          <p:txBody>
            <a:bodyPr>
              <a:no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eaLnBrk="1" hangingPunct="1">
                <a:lnSpc>
                  <a:spcPct val="120000"/>
                </a:lnSpc>
                <a:defRPr/>
              </a:pPr>
              <a:r>
                <a:rPr lang="zh-CN" altLang="en-US" sz="1800" kern="1200" dirty="0">
                  <a:solidFill>
                    <a:schemeClr val="tx1"/>
                  </a:solidFill>
                </a:rPr>
                <a:t>视频营销</a:t>
              </a:r>
              <a:endParaRPr lang="en-US" altLang="zh-CN" sz="1800" kern="1200" dirty="0">
                <a:solidFill>
                  <a:schemeClr val="tx1"/>
                </a:solidFill>
              </a:endParaRPr>
            </a:p>
          </p:txBody>
        </p:sp>
      </p:grpSp>
      <p:sp>
        <p:nvSpPr>
          <p:cNvPr id="19" name="Rectangle 2">
            <a:extLst>
              <a:ext uri="{FF2B5EF4-FFF2-40B4-BE49-F238E27FC236}">
                <a16:creationId xmlns="" xmlns:a16="http://schemas.microsoft.com/office/drawing/2014/main" id="{7E830166-1571-4F54-8241-E2FC6F45CB5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 xmlns:a16="http://schemas.microsoft.com/office/drawing/2014/main" id="{09859D9D-3B7C-4481-95D6-ABD45716A24A}"/>
              </a:ext>
            </a:extLst>
          </p:cNvPr>
          <p:cNvSpPr/>
          <p:nvPr/>
        </p:nvSpPr>
        <p:spPr>
          <a:xfrm>
            <a:off x="2005411" y="1569545"/>
            <a:ext cx="4470019"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App</a:t>
            </a:r>
            <a:r>
              <a:rPr lang="zh-CN" altLang="en-US" sz="2400" dirty="0">
                <a:solidFill>
                  <a:schemeClr val="bg1"/>
                </a:solidFill>
                <a:latin typeface="微软雅黑" panose="020B0503020204020204" pitchFamily="34" charset="-122"/>
                <a:ea typeface="微软雅黑" panose="020B0503020204020204" pitchFamily="34" charset="-122"/>
              </a:rPr>
              <a:t>营销推广方法</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469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Text_1"/>
          <p:cNvSpPr txBox="1"/>
          <p:nvPr>
            <p:custDataLst>
              <p:tags r:id="rId1"/>
            </p:custDataLst>
          </p:nvPr>
        </p:nvSpPr>
        <p:spPr>
          <a:xfrm>
            <a:off x="4897821" y="1788691"/>
            <a:ext cx="1625766" cy="400110"/>
          </a:xfrm>
          <a:prstGeom prst="rect">
            <a:avLst/>
          </a:prstGeom>
        </p:spPr>
        <p:txBody>
          <a:bodyPr wrap="none">
            <a:spAutoFit/>
          </a:bodyPr>
          <a:lstStyle>
            <a:defPPr>
              <a:defRPr lang="zh-CN"/>
            </a:defPPr>
            <a:lvl1pPr>
              <a:defRPr sz="2000" b="1">
                <a:solidFill>
                  <a:srgbClr val="2992CC"/>
                </a:solidFill>
                <a:latin typeface="微软雅黑" pitchFamily="34" charset="-122"/>
                <a:ea typeface="微软雅黑" pitchFamily="34" charset="-122"/>
              </a:defRPr>
            </a:lvl1pPr>
          </a:lstStyle>
          <a:p>
            <a:r>
              <a:rPr lang="en-US" altLang="zh-CN" dirty="0">
                <a:solidFill>
                  <a:schemeClr val="bg1"/>
                </a:solidFill>
              </a:rPr>
              <a:t>1</a:t>
            </a:r>
            <a:r>
              <a:rPr lang="zh-CN" altLang="en-US" dirty="0">
                <a:solidFill>
                  <a:schemeClr val="bg1"/>
                </a:solidFill>
              </a:rPr>
              <a:t>、应用商店</a:t>
            </a:r>
            <a:endParaRPr lang="en-US" altLang="zh-CN" dirty="0">
              <a:solidFill>
                <a:schemeClr val="bg1"/>
              </a:solidFill>
            </a:endParaRPr>
          </a:p>
        </p:txBody>
      </p:sp>
      <p:pic>
        <p:nvPicPr>
          <p:cNvPr id="6" name="图片 5" descr="C:\Documents and Settings\Administrator\桌面\插图\应用宝.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067" y="1618565"/>
            <a:ext cx="2331268" cy="4181344"/>
          </a:xfrm>
          <a:prstGeom prst="rect">
            <a:avLst/>
          </a:prstGeom>
          <a:noFill/>
          <a:ln>
            <a:noFill/>
          </a:ln>
        </p:spPr>
      </p:pic>
      <p:sp>
        <p:nvSpPr>
          <p:cNvPr id="7" name="矩形 6"/>
          <p:cNvSpPr/>
          <p:nvPr/>
        </p:nvSpPr>
        <p:spPr>
          <a:xfrm>
            <a:off x="2106135" y="5922588"/>
            <a:ext cx="2372765" cy="379656"/>
          </a:xfrm>
          <a:prstGeom prst="rect">
            <a:avLst/>
          </a:prstGeom>
        </p:spPr>
        <p:txBody>
          <a:bodyPr wrap="none">
            <a:spAutoFit/>
          </a:bodyPr>
          <a:lstStyle/>
          <a:p>
            <a:r>
              <a:rPr lang="zh-CN" altLang="zh-CN" sz="1867" dirty="0">
                <a:solidFill>
                  <a:schemeClr val="bg1"/>
                </a:solidFill>
                <a:latin typeface="微软雅黑" panose="020B0503020204020204" pitchFamily="34" charset="-122"/>
                <a:ea typeface="微软雅黑" panose="020B0503020204020204" pitchFamily="34" charset="-122"/>
              </a:rPr>
              <a:t>独立商店——应用宝</a:t>
            </a:r>
          </a:p>
        </p:txBody>
      </p:sp>
      <p:sp>
        <p:nvSpPr>
          <p:cNvPr id="9" name="Rectangle 2">
            <a:extLst>
              <a:ext uri="{FF2B5EF4-FFF2-40B4-BE49-F238E27FC236}">
                <a16:creationId xmlns="" xmlns:a16="http://schemas.microsoft.com/office/drawing/2014/main" id="{8473109A-02FB-46AB-98C5-C065045D2D8C}"/>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 xmlns:a16="http://schemas.microsoft.com/office/drawing/2014/main" id="{D121F429-E13F-4399-B27E-7B6A3A32890F}"/>
              </a:ext>
            </a:extLst>
          </p:cNvPr>
          <p:cNvSpPr/>
          <p:nvPr/>
        </p:nvSpPr>
        <p:spPr>
          <a:xfrm>
            <a:off x="4897821" y="2280485"/>
            <a:ext cx="5316523" cy="3109441"/>
          </a:xfrm>
          <a:prstGeom prst="rect">
            <a:avLst/>
          </a:prstGeom>
        </p:spPr>
        <p:txBody>
          <a:bodyPr wrap="square">
            <a:spAutoFit/>
          </a:bodyPr>
          <a:lstStyle/>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在国内市场中，主要由硬件开发商商店、网络运营商、独立商店等支撑着。</a:t>
            </a:r>
            <a:endParaRPr lang="en-US" altLang="zh-CN" sz="1867" dirty="0">
              <a:solidFill>
                <a:schemeClr val="bg1"/>
              </a:solidFill>
              <a:latin typeface="微软雅黑" panose="020B0503020204020204" pitchFamily="34" charset="-122"/>
              <a:ea typeface="微软雅黑" panose="020B0503020204020204" pitchFamily="34" charset="-122"/>
            </a:endParaRPr>
          </a:p>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硬件开发商商店：联想应用商店、智汇云</a:t>
            </a:r>
            <a:endParaRPr lang="en-US" altLang="zh-CN" sz="1867" dirty="0">
              <a:solidFill>
                <a:schemeClr val="bg1"/>
              </a:solidFill>
              <a:latin typeface="微软雅黑" panose="020B0503020204020204" pitchFamily="34" charset="-122"/>
              <a:ea typeface="微软雅黑" panose="020B0503020204020204" pitchFamily="34" charset="-122"/>
            </a:endParaRPr>
          </a:p>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网络运营商：移动</a:t>
            </a:r>
            <a:r>
              <a:rPr lang="en-US" altLang="zh-CN" sz="1867" dirty="0">
                <a:solidFill>
                  <a:schemeClr val="bg1"/>
                </a:solidFill>
                <a:latin typeface="微软雅黑" panose="020B0503020204020204" pitchFamily="34" charset="-122"/>
                <a:ea typeface="微软雅黑" panose="020B0503020204020204" pitchFamily="34" charset="-122"/>
              </a:rPr>
              <a:t> MM</a:t>
            </a:r>
            <a:r>
              <a:rPr lang="zh-CN" altLang="zh-CN" sz="1867" dirty="0">
                <a:solidFill>
                  <a:schemeClr val="bg1"/>
                </a:solidFill>
                <a:latin typeface="微软雅黑" panose="020B0503020204020204" pitchFamily="34" charset="-122"/>
                <a:ea typeface="微软雅黑" panose="020B0503020204020204" pitchFamily="34" charset="-122"/>
              </a:rPr>
              <a:t>、电信天翼空间、联通沃商店</a:t>
            </a:r>
            <a:endParaRPr lang="en-US" altLang="zh-CN" sz="1867" dirty="0">
              <a:solidFill>
                <a:schemeClr val="bg1"/>
              </a:solidFill>
              <a:latin typeface="微软雅黑" panose="020B0503020204020204" pitchFamily="34" charset="-122"/>
              <a:ea typeface="微软雅黑" panose="020B0503020204020204" pitchFamily="34" charset="-122"/>
            </a:endParaRPr>
          </a:p>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独立商店：安卓市场、应用宝、豌豆荚、百度应用市场、</a:t>
            </a:r>
            <a:r>
              <a:rPr lang="en-US" altLang="zh-CN" sz="1867" dirty="0">
                <a:solidFill>
                  <a:schemeClr val="bg1"/>
                </a:solidFill>
                <a:latin typeface="微软雅黑" panose="020B0503020204020204" pitchFamily="34" charset="-122"/>
                <a:ea typeface="微软雅黑" panose="020B0503020204020204" pitchFamily="34" charset="-122"/>
              </a:rPr>
              <a:t>360</a:t>
            </a:r>
            <a:r>
              <a:rPr lang="zh-CN" altLang="zh-CN" sz="1867" dirty="0">
                <a:solidFill>
                  <a:schemeClr val="bg1"/>
                </a:solidFill>
                <a:latin typeface="微软雅黑" panose="020B0503020204020204" pitchFamily="34" charset="-122"/>
                <a:ea typeface="微软雅黑" panose="020B0503020204020204" pitchFamily="34" charset="-122"/>
              </a:rPr>
              <a:t>应用</a:t>
            </a:r>
            <a:r>
              <a:rPr lang="zh-CN" altLang="en-US" sz="1867" dirty="0">
                <a:solidFill>
                  <a:schemeClr val="bg1"/>
                </a:solidFill>
                <a:latin typeface="微软雅黑" panose="020B0503020204020204" pitchFamily="34" charset="-122"/>
                <a:ea typeface="微软雅黑" panose="020B0503020204020204" pitchFamily="34" charset="-122"/>
              </a:rPr>
              <a:t>、</a:t>
            </a:r>
            <a:r>
              <a:rPr lang="zh-CN" altLang="zh-CN" sz="1867" dirty="0">
                <a:solidFill>
                  <a:schemeClr val="bg1"/>
                </a:solidFill>
                <a:latin typeface="微软雅黑" panose="020B0503020204020204" pitchFamily="34" charset="-122"/>
                <a:ea typeface="微软雅黑" panose="020B0503020204020204" pitchFamily="34" charset="-122"/>
              </a:rPr>
              <a:t>安智市场、市场等</a:t>
            </a:r>
            <a:endParaRPr lang="zh-CN" altLang="en-US" sz="18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1149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C:\Documents and Settings\Administrator\桌面\插图\足记.png">
            <a:extLst>
              <a:ext uri="{FF2B5EF4-FFF2-40B4-BE49-F238E27FC236}">
                <a16:creationId xmlns="" xmlns:a16="http://schemas.microsoft.com/office/drawing/2014/main" id="{63098238-481B-4208-8C0B-3D58157558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066" y="1618565"/>
            <a:ext cx="2331268" cy="4181344"/>
          </a:xfrm>
          <a:prstGeom prst="rect">
            <a:avLst/>
          </a:prstGeom>
          <a:noFill/>
          <a:ln>
            <a:noFill/>
          </a:ln>
        </p:spPr>
      </p:pic>
      <p:sp>
        <p:nvSpPr>
          <p:cNvPr id="8" name="Rectangle 2">
            <a:extLst>
              <a:ext uri="{FF2B5EF4-FFF2-40B4-BE49-F238E27FC236}">
                <a16:creationId xmlns="" xmlns:a16="http://schemas.microsoft.com/office/drawing/2014/main" id="{5D60774E-80A9-41D9-A4C7-B9976341D86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DC160855-99F7-424D-AE0B-B7134A2C0FC9}"/>
              </a:ext>
            </a:extLst>
          </p:cNvPr>
          <p:cNvSpPr/>
          <p:nvPr/>
        </p:nvSpPr>
        <p:spPr>
          <a:xfrm>
            <a:off x="2491923" y="5968292"/>
            <a:ext cx="1600118" cy="379656"/>
          </a:xfrm>
          <a:prstGeom prst="rect">
            <a:avLst/>
          </a:prstGeom>
        </p:spPr>
        <p:txBody>
          <a:bodyPr wrap="none">
            <a:spAutoFit/>
          </a:bodyPr>
          <a:lstStyle/>
          <a:p>
            <a:r>
              <a:rPr lang="en-US" altLang="zh-CN" sz="1867" dirty="0">
                <a:solidFill>
                  <a:schemeClr val="bg1"/>
                </a:solidFill>
                <a:latin typeface="微软雅黑" panose="020B0503020204020204" pitchFamily="34" charset="-122"/>
                <a:ea typeface="微软雅黑" panose="020B0503020204020204" pitchFamily="34" charset="-122"/>
              </a:rPr>
              <a:t>APP</a:t>
            </a:r>
            <a:r>
              <a:rPr lang="zh-CN" altLang="zh-CN" sz="1867" dirty="0">
                <a:solidFill>
                  <a:schemeClr val="bg1"/>
                </a:solidFill>
                <a:latin typeface="微软雅黑" panose="020B0503020204020204" pitchFamily="34" charset="-122"/>
                <a:ea typeface="微软雅黑" panose="020B0503020204020204" pitchFamily="34" charset="-122"/>
              </a:rPr>
              <a:t>微博营销</a:t>
            </a:r>
          </a:p>
        </p:txBody>
      </p:sp>
      <p:sp>
        <p:nvSpPr>
          <p:cNvPr id="15" name="MH_Text_1">
            <a:extLst>
              <a:ext uri="{FF2B5EF4-FFF2-40B4-BE49-F238E27FC236}">
                <a16:creationId xmlns="" xmlns:a16="http://schemas.microsoft.com/office/drawing/2014/main" id="{D7AD047A-2B1E-41F7-BE46-BA35FA1B2323}"/>
              </a:ext>
            </a:extLst>
          </p:cNvPr>
          <p:cNvSpPr txBox="1"/>
          <p:nvPr>
            <p:custDataLst>
              <p:tags r:id="rId1"/>
            </p:custDataLst>
          </p:nvPr>
        </p:nvSpPr>
        <p:spPr>
          <a:xfrm>
            <a:off x="4897821" y="1788691"/>
            <a:ext cx="1625766" cy="400110"/>
          </a:xfrm>
          <a:prstGeom prst="rect">
            <a:avLst/>
          </a:prstGeom>
        </p:spPr>
        <p:txBody>
          <a:bodyPr wrap="none">
            <a:spAutoFit/>
          </a:bodyPr>
          <a:lstStyle>
            <a:defPPr>
              <a:defRPr lang="zh-CN"/>
            </a:defPPr>
            <a:lvl1pPr>
              <a:defRPr sz="2000" b="1">
                <a:solidFill>
                  <a:srgbClr val="2992CC"/>
                </a:solidFill>
                <a:latin typeface="微软雅黑" pitchFamily="34" charset="-122"/>
                <a:ea typeface="微软雅黑" pitchFamily="34" charset="-122"/>
              </a:defRPr>
            </a:lvl1pPr>
          </a:lstStyle>
          <a:p>
            <a:r>
              <a:rPr lang="en-US" altLang="zh-CN" dirty="0">
                <a:solidFill>
                  <a:schemeClr val="bg1"/>
                </a:solidFill>
              </a:rPr>
              <a:t>2</a:t>
            </a:r>
            <a:r>
              <a:rPr lang="zh-CN" altLang="en-US" dirty="0">
                <a:solidFill>
                  <a:schemeClr val="bg1"/>
                </a:solidFill>
              </a:rPr>
              <a:t>、微博营销</a:t>
            </a:r>
            <a:endParaRPr lang="en-US" altLang="zh-CN" dirty="0">
              <a:solidFill>
                <a:schemeClr val="bg1"/>
              </a:solidFill>
            </a:endParaRPr>
          </a:p>
        </p:txBody>
      </p:sp>
      <p:sp>
        <p:nvSpPr>
          <p:cNvPr id="16" name="矩形 15">
            <a:extLst>
              <a:ext uri="{FF2B5EF4-FFF2-40B4-BE49-F238E27FC236}">
                <a16:creationId xmlns="" xmlns:a16="http://schemas.microsoft.com/office/drawing/2014/main" id="{E248DA81-7636-4CA5-8C88-745D1D969F8F}"/>
              </a:ext>
            </a:extLst>
          </p:cNvPr>
          <p:cNvSpPr/>
          <p:nvPr/>
        </p:nvSpPr>
        <p:spPr>
          <a:xfrm>
            <a:off x="4897821" y="2280484"/>
            <a:ext cx="5316523" cy="3540456"/>
          </a:xfrm>
          <a:prstGeom prst="rect">
            <a:avLst/>
          </a:prstGeom>
        </p:spPr>
        <p:txBody>
          <a:bodyPr wrap="square">
            <a:spAutoFit/>
          </a:bodyPr>
          <a:lstStyle/>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可以通过微博进行内容营销，这样可以近距离跟海量的用户进行沟通，所以微博营销力还是不容小视。在做微博营销时，要注意留心那些微博上的意见领袖、话题制造者、评测网站之类的帐号，尽量和他们取得联系，充分利用微博平台与用户产生互动，增加用户粘性，让一款</a:t>
            </a:r>
            <a:r>
              <a:rPr lang="en-US" altLang="zh-CN" sz="1867" dirty="0">
                <a:solidFill>
                  <a:schemeClr val="bg1"/>
                </a:solidFill>
                <a:latin typeface="微软雅黑" panose="020B0503020204020204" pitchFamily="34" charset="-122"/>
                <a:ea typeface="微软雅黑" panose="020B0503020204020204" pitchFamily="34" charset="-122"/>
              </a:rPr>
              <a:t>APP</a:t>
            </a:r>
            <a:r>
              <a:rPr lang="zh-CN" altLang="zh-CN" sz="1867" dirty="0">
                <a:solidFill>
                  <a:schemeClr val="bg1"/>
                </a:solidFill>
                <a:latin typeface="微软雅黑" panose="020B0503020204020204" pitchFamily="34" charset="-122"/>
                <a:ea typeface="微软雅黑" panose="020B0503020204020204" pitchFamily="34" charset="-122"/>
              </a:rPr>
              <a:t>更受欢迎。</a:t>
            </a:r>
            <a:endParaRPr lang="zh-CN" altLang="en-US" sz="1867" dirty="0">
              <a:solidFill>
                <a:schemeClr val="bg1"/>
              </a:solidFill>
              <a:latin typeface="微软雅黑" panose="020B0503020204020204" pitchFamily="34" charset="-122"/>
              <a:ea typeface="微软雅黑" panose="020B0503020204020204" pitchFamily="34" charset="-122"/>
            </a:endParaRPr>
          </a:p>
          <a:p>
            <a:pPr indent="457189">
              <a:lnSpc>
                <a:spcPct val="150000"/>
              </a:lnSpc>
            </a:pPr>
            <a:endParaRPr lang="zh-CN" altLang="en-US" sz="18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7300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B91D9339-D790-43A6-9D32-4112987E1E21}"/>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0" name="MH_Text_1">
            <a:extLst>
              <a:ext uri="{FF2B5EF4-FFF2-40B4-BE49-F238E27FC236}">
                <a16:creationId xmlns="" xmlns:a16="http://schemas.microsoft.com/office/drawing/2014/main" id="{86985C7A-0360-4219-BDD5-51A5F503532A}"/>
              </a:ext>
            </a:extLst>
          </p:cNvPr>
          <p:cNvSpPr txBox="1"/>
          <p:nvPr>
            <p:custDataLst>
              <p:tags r:id="rId1"/>
            </p:custDataLst>
          </p:nvPr>
        </p:nvSpPr>
        <p:spPr>
          <a:xfrm>
            <a:off x="4897821" y="1788691"/>
            <a:ext cx="1625766" cy="400110"/>
          </a:xfrm>
          <a:prstGeom prst="rect">
            <a:avLst/>
          </a:prstGeom>
        </p:spPr>
        <p:txBody>
          <a:bodyPr wrap="none">
            <a:spAutoFit/>
          </a:bodyPr>
          <a:lstStyle>
            <a:defPPr>
              <a:defRPr lang="zh-CN"/>
            </a:defPPr>
            <a:lvl1pPr>
              <a:defRPr sz="2000" b="1">
                <a:solidFill>
                  <a:srgbClr val="2992CC"/>
                </a:solidFill>
                <a:latin typeface="微软雅黑" pitchFamily="34" charset="-122"/>
                <a:ea typeface="微软雅黑" pitchFamily="34" charset="-122"/>
              </a:defRPr>
            </a:lvl1pPr>
          </a:lstStyle>
          <a:p>
            <a:r>
              <a:rPr lang="en-US" altLang="zh-CN" dirty="0">
                <a:solidFill>
                  <a:schemeClr val="bg1"/>
                </a:solidFill>
              </a:rPr>
              <a:t>3</a:t>
            </a:r>
            <a:r>
              <a:rPr lang="zh-CN" altLang="en-US" dirty="0">
                <a:solidFill>
                  <a:schemeClr val="bg1"/>
                </a:solidFill>
              </a:rPr>
              <a:t>、内容营销</a:t>
            </a:r>
            <a:endParaRPr lang="en-US" altLang="zh-CN" dirty="0">
              <a:solidFill>
                <a:schemeClr val="bg1"/>
              </a:solidFill>
            </a:endParaRPr>
          </a:p>
        </p:txBody>
      </p:sp>
      <p:sp>
        <p:nvSpPr>
          <p:cNvPr id="11" name="矩形 10">
            <a:extLst>
              <a:ext uri="{FF2B5EF4-FFF2-40B4-BE49-F238E27FC236}">
                <a16:creationId xmlns="" xmlns:a16="http://schemas.microsoft.com/office/drawing/2014/main" id="{EF6D104B-B2F5-4E4D-B284-901CF5E158A2}"/>
              </a:ext>
            </a:extLst>
          </p:cNvPr>
          <p:cNvSpPr/>
          <p:nvPr/>
        </p:nvSpPr>
        <p:spPr>
          <a:xfrm>
            <a:off x="4897821" y="2280484"/>
            <a:ext cx="5424985" cy="2678426"/>
          </a:xfrm>
          <a:prstGeom prst="rect">
            <a:avLst/>
          </a:prstGeom>
        </p:spPr>
        <p:txBody>
          <a:bodyPr wrap="square">
            <a:spAutoFit/>
          </a:bodyPr>
          <a:lstStyle/>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主要是通过网络媒介来增加</a:t>
            </a:r>
            <a:r>
              <a:rPr lang="en-US" altLang="zh-CN" sz="1867" dirty="0">
                <a:solidFill>
                  <a:schemeClr val="bg1"/>
                </a:solidFill>
                <a:latin typeface="微软雅黑" panose="020B0503020204020204" pitchFamily="34" charset="-122"/>
                <a:ea typeface="微软雅黑" panose="020B0503020204020204" pitchFamily="34" charset="-122"/>
              </a:rPr>
              <a:t>APP</a:t>
            </a:r>
            <a:r>
              <a:rPr lang="zh-CN" altLang="zh-CN" sz="1867" dirty="0">
                <a:solidFill>
                  <a:schemeClr val="bg1"/>
                </a:solidFill>
                <a:latin typeface="微软雅黑" panose="020B0503020204020204" pitchFamily="34" charset="-122"/>
                <a:ea typeface="微软雅黑" panose="020B0503020204020204" pitchFamily="34" charset="-122"/>
              </a:rPr>
              <a:t>的曝光率，这种方式选择网络平台比较重要的，要选择那些具有权威性、有评价应用的移动互联网媒体。当开始推广</a:t>
            </a:r>
            <a:r>
              <a:rPr lang="en-US" altLang="zh-CN" sz="1867" dirty="0">
                <a:solidFill>
                  <a:schemeClr val="bg1"/>
                </a:solidFill>
                <a:latin typeface="微软雅黑" panose="020B0503020204020204" pitchFamily="34" charset="-122"/>
                <a:ea typeface="微软雅黑" panose="020B0503020204020204" pitchFamily="34" charset="-122"/>
              </a:rPr>
              <a:t>APP</a:t>
            </a:r>
            <a:r>
              <a:rPr lang="zh-CN" altLang="zh-CN" sz="1867" dirty="0">
                <a:solidFill>
                  <a:schemeClr val="bg1"/>
                </a:solidFill>
                <a:latin typeface="微软雅黑" panose="020B0503020204020204" pitchFamily="34" charset="-122"/>
                <a:ea typeface="微软雅黑" panose="020B0503020204020204" pitchFamily="34" charset="-122"/>
              </a:rPr>
              <a:t>时开发商要有一名公关人员，来营销企业形象。通过新浪科技、腾讯科技、</a:t>
            </a:r>
            <a:r>
              <a:rPr lang="en-US" altLang="zh-CN" sz="1867" dirty="0" err="1">
                <a:solidFill>
                  <a:schemeClr val="bg1"/>
                </a:solidFill>
                <a:latin typeface="微软雅黑" panose="020B0503020204020204" pitchFamily="34" charset="-122"/>
                <a:ea typeface="微软雅黑" panose="020B0503020204020204" pitchFamily="34" charset="-122"/>
              </a:rPr>
              <a:t>Donews</a:t>
            </a:r>
            <a:r>
              <a:rPr lang="en-US" altLang="zh-CN" sz="1867" dirty="0">
                <a:solidFill>
                  <a:schemeClr val="bg1"/>
                </a:solidFill>
                <a:latin typeface="微软雅黑" panose="020B0503020204020204" pitchFamily="34" charset="-122"/>
                <a:ea typeface="微软雅黑" panose="020B0503020204020204" pitchFamily="34" charset="-122"/>
              </a:rPr>
              <a:t> </a:t>
            </a:r>
            <a:r>
              <a:rPr lang="zh-CN" altLang="zh-CN" sz="1867" dirty="0">
                <a:solidFill>
                  <a:schemeClr val="bg1"/>
                </a:solidFill>
                <a:latin typeface="微软雅黑" panose="020B0503020204020204" pitchFamily="34" charset="-122"/>
                <a:ea typeface="微软雅黑" panose="020B0503020204020204" pitchFamily="34" charset="-122"/>
              </a:rPr>
              <a:t>等这样的平台发布软文，提高用户口碑增加宣传力度。</a:t>
            </a:r>
          </a:p>
        </p:txBody>
      </p:sp>
      <p:pic>
        <p:nvPicPr>
          <p:cNvPr id="13" name="图片 12">
            <a:extLst>
              <a:ext uri="{FF2B5EF4-FFF2-40B4-BE49-F238E27FC236}">
                <a16:creationId xmlns="" xmlns:a16="http://schemas.microsoft.com/office/drawing/2014/main" id="{6F4F691F-34F7-41C4-84CE-D2719FC62E38}"/>
              </a:ext>
            </a:extLst>
          </p:cNvPr>
          <p:cNvPicPr>
            <a:picLocks noChangeAspect="1"/>
          </p:cNvPicPr>
          <p:nvPr/>
        </p:nvPicPr>
        <p:blipFill>
          <a:blip r:embed="rId3"/>
          <a:stretch>
            <a:fillRect/>
          </a:stretch>
        </p:blipFill>
        <p:spPr>
          <a:xfrm>
            <a:off x="2160065" y="1608909"/>
            <a:ext cx="2336800" cy="419100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extLst>
      <p:ext uri="{BB962C8B-B14F-4D97-AF65-F5344CB8AC3E}">
        <p14:creationId xmlns:p14="http://schemas.microsoft.com/office/powerpoint/2010/main" val="3992649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50665973665&amp;di=b578520c31d127f0ae5fddf248267985&amp;imgtype=0&amp;src=http%3A%2F%2Fbbsfiles.vivo.com.cn%2Fvivobbs%2Fattachment%2Fforum%2F201806%2F02%2F222421uwwppsrsqrr5odbq.jpg">
            <a:extLst>
              <a:ext uri="{FF2B5EF4-FFF2-40B4-BE49-F238E27FC236}">
                <a16:creationId xmlns="" xmlns:a16="http://schemas.microsoft.com/office/drawing/2014/main" id="{4BA0F51E-DD96-4D36-800A-AA532CDFF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782" y="1608909"/>
            <a:ext cx="2358085" cy="4190999"/>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4" name="矩形 3"/>
          <p:cNvSpPr/>
          <p:nvPr/>
        </p:nvSpPr>
        <p:spPr>
          <a:xfrm>
            <a:off x="-2878081" y="1875996"/>
            <a:ext cx="1625766" cy="400110"/>
          </a:xfrm>
          <a:prstGeom prst="rect">
            <a:avLst/>
          </a:prstGeom>
        </p:spPr>
        <p:txBody>
          <a:bodyPr wrap="none">
            <a:spAutoFit/>
          </a:bodyPr>
          <a:lstStyle/>
          <a:p>
            <a:r>
              <a:rPr lang="en-US" altLang="zh-CN" sz="2000" b="1" dirty="0">
                <a:solidFill>
                  <a:srgbClr val="2992CC"/>
                </a:solidFill>
                <a:latin typeface="微软雅黑" panose="020B0503020204020204" pitchFamily="34" charset="-122"/>
                <a:ea typeface="微软雅黑" panose="020B0503020204020204" pitchFamily="34" charset="-122"/>
              </a:rPr>
              <a:t>4</a:t>
            </a:r>
            <a:r>
              <a:rPr lang="zh-CN" altLang="zh-CN" sz="2000" b="1" dirty="0">
                <a:solidFill>
                  <a:srgbClr val="2992CC"/>
                </a:solidFill>
                <a:latin typeface="微软雅黑" panose="020B0503020204020204" pitchFamily="34" charset="-122"/>
                <a:ea typeface="微软雅黑" panose="020B0503020204020204" pitchFamily="34" charset="-122"/>
              </a:rPr>
              <a:t>）视频营销</a:t>
            </a:r>
          </a:p>
        </p:txBody>
      </p:sp>
      <p:sp>
        <p:nvSpPr>
          <p:cNvPr id="7" name="Rectangle 2">
            <a:extLst>
              <a:ext uri="{FF2B5EF4-FFF2-40B4-BE49-F238E27FC236}">
                <a16:creationId xmlns="" xmlns:a16="http://schemas.microsoft.com/office/drawing/2014/main" id="{857EB976-87D9-414F-8B75-8C9978EF85AC}"/>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移动智能终端及</a:t>
            </a:r>
            <a:r>
              <a:rPr lang="en-US" altLang="zh-CN" sz="3200" dirty="0">
                <a:solidFill>
                  <a:schemeClr val="bg1"/>
                </a:solidFill>
                <a:latin typeface="微软雅黑" panose="020B0503020204020204" pitchFamily="34" charset="-122"/>
                <a:ea typeface="微软雅黑" panose="020B0503020204020204" pitchFamily="34" charset="-122"/>
              </a:rPr>
              <a:t>APP</a:t>
            </a:r>
            <a:r>
              <a:rPr lang="zh-CN" altLang="en-US" sz="3200" dirty="0">
                <a:solidFill>
                  <a:schemeClr val="bg1"/>
                </a:solidFill>
                <a:latin typeface="微软雅黑" panose="020B0503020204020204" pitchFamily="34" charset="-122"/>
                <a:ea typeface="微软雅黑" panose="020B0503020204020204" pitchFamily="34" charset="-122"/>
              </a:rPr>
              <a:t>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MH_Text_1">
            <a:extLst>
              <a:ext uri="{FF2B5EF4-FFF2-40B4-BE49-F238E27FC236}">
                <a16:creationId xmlns="" xmlns:a16="http://schemas.microsoft.com/office/drawing/2014/main" id="{63170640-55FD-4F6E-B148-872FF838FD74}"/>
              </a:ext>
            </a:extLst>
          </p:cNvPr>
          <p:cNvSpPr txBox="1"/>
          <p:nvPr>
            <p:custDataLst>
              <p:tags r:id="rId1"/>
            </p:custDataLst>
          </p:nvPr>
        </p:nvSpPr>
        <p:spPr>
          <a:xfrm>
            <a:off x="4897821" y="1788691"/>
            <a:ext cx="1625766" cy="400110"/>
          </a:xfrm>
          <a:prstGeom prst="rect">
            <a:avLst/>
          </a:prstGeom>
        </p:spPr>
        <p:txBody>
          <a:bodyPr wrap="none">
            <a:spAutoFit/>
          </a:bodyPr>
          <a:lstStyle>
            <a:defPPr>
              <a:defRPr lang="zh-CN"/>
            </a:defPPr>
            <a:lvl1pPr>
              <a:defRPr sz="2000" b="1">
                <a:solidFill>
                  <a:srgbClr val="2992CC"/>
                </a:solidFill>
                <a:latin typeface="微软雅黑" pitchFamily="34" charset="-122"/>
                <a:ea typeface="微软雅黑" pitchFamily="34" charset="-122"/>
              </a:defRPr>
            </a:lvl1pPr>
          </a:lstStyle>
          <a:p>
            <a:r>
              <a:rPr lang="en-US" altLang="zh-CN" dirty="0">
                <a:solidFill>
                  <a:schemeClr val="bg1"/>
                </a:solidFill>
              </a:rPr>
              <a:t>4</a:t>
            </a:r>
            <a:r>
              <a:rPr lang="zh-CN" altLang="en-US" dirty="0">
                <a:solidFill>
                  <a:schemeClr val="bg1"/>
                </a:solidFill>
              </a:rPr>
              <a:t>、视频营销</a:t>
            </a:r>
            <a:endParaRPr lang="en-US" altLang="zh-CN" dirty="0">
              <a:solidFill>
                <a:schemeClr val="bg1"/>
              </a:solidFill>
            </a:endParaRPr>
          </a:p>
        </p:txBody>
      </p:sp>
      <p:sp>
        <p:nvSpPr>
          <p:cNvPr id="10" name="矩形 9">
            <a:extLst>
              <a:ext uri="{FF2B5EF4-FFF2-40B4-BE49-F238E27FC236}">
                <a16:creationId xmlns="" xmlns:a16="http://schemas.microsoft.com/office/drawing/2014/main" id="{8ABA9BB9-2B8B-4CEA-9441-8E8D07CCA0FF}"/>
              </a:ext>
            </a:extLst>
          </p:cNvPr>
          <p:cNvSpPr/>
          <p:nvPr/>
        </p:nvSpPr>
        <p:spPr>
          <a:xfrm>
            <a:off x="4897821" y="2280484"/>
            <a:ext cx="5424985" cy="1816395"/>
          </a:xfrm>
          <a:prstGeom prst="rect">
            <a:avLst/>
          </a:prstGeom>
        </p:spPr>
        <p:txBody>
          <a:bodyPr wrap="square">
            <a:spAutoFit/>
          </a:bodyPr>
          <a:lstStyle/>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在电商行业里，人们能够不间断的看到各类</a:t>
            </a:r>
            <a:r>
              <a:rPr lang="en-US" altLang="zh-CN" sz="1867" dirty="0">
                <a:solidFill>
                  <a:schemeClr val="bg1"/>
                </a:solidFill>
                <a:latin typeface="微软雅黑" panose="020B0503020204020204" pitchFamily="34" charset="-122"/>
                <a:ea typeface="微软雅黑" panose="020B0503020204020204" pitchFamily="34" charset="-122"/>
              </a:rPr>
              <a:t>APP</a:t>
            </a:r>
            <a:r>
              <a:rPr lang="zh-CN" altLang="zh-CN" sz="1867" dirty="0">
                <a:solidFill>
                  <a:schemeClr val="bg1"/>
                </a:solidFill>
                <a:latin typeface="微软雅黑" panose="020B0503020204020204" pitchFamily="34" charset="-122"/>
                <a:ea typeface="微软雅黑" panose="020B0503020204020204" pitchFamily="34" charset="-122"/>
              </a:rPr>
              <a:t>在视频网站上投放的广告，而且推广视频能传达的信息是文字和图片无法替代的</a:t>
            </a:r>
            <a:r>
              <a:rPr lang="zh-CN" altLang="en-US" sz="1867" dirty="0">
                <a:solidFill>
                  <a:schemeClr val="bg1"/>
                </a:solidFill>
                <a:latin typeface="微软雅黑" panose="020B0503020204020204" pitchFamily="34" charset="-122"/>
                <a:ea typeface="微软雅黑" panose="020B0503020204020204" pitchFamily="34" charset="-122"/>
              </a:rPr>
              <a:t>。</a:t>
            </a:r>
          </a:p>
          <a:p>
            <a:pPr indent="457189">
              <a:lnSpc>
                <a:spcPct val="150000"/>
              </a:lnSpc>
            </a:pPr>
            <a:endParaRPr lang="zh-CN" altLang="zh-CN" sz="18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2441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BF322B70-F007-4D9F-8C8D-3E5FB6FF6024}"/>
              </a:ext>
            </a:extLst>
          </p:cNvPr>
          <p:cNvSpPr/>
          <p:nvPr/>
        </p:nvSpPr>
        <p:spPr>
          <a:xfrm>
            <a:off x="2357440" y="1346202"/>
            <a:ext cx="7469187" cy="4186239"/>
          </a:xfrm>
          <a:prstGeom prst="rect">
            <a:avLst/>
          </a:prstGeom>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400">
                <a:solidFill>
                  <a:srgbClr val="000000"/>
                </a:solidFill>
                <a:latin typeface="微软雅黑" panose="020B0503020204020204" pitchFamily="34" charset="-122"/>
                <a:ea typeface="微软雅黑" panose="020B0503020204020204" pitchFamily="34" charset="-122"/>
                <a:sym typeface="+mn-ea"/>
              </a:rPr>
              <a:t>统一图片大小</a:t>
            </a:r>
          </a:p>
        </p:txBody>
      </p:sp>
      <p:sp>
        <p:nvSpPr>
          <p:cNvPr id="72706" name="Rectangle 3">
            <a:extLst>
              <a:ext uri="{FF2B5EF4-FFF2-40B4-BE49-F238E27FC236}">
                <a16:creationId xmlns:a16="http://schemas.microsoft.com/office/drawing/2014/main" xmlns="" id="{92669E16-DF62-4314-978A-B23AAACF1F6C}"/>
              </a:ext>
            </a:extLst>
          </p:cNvPr>
          <p:cNvSpPr txBox="1">
            <a:spLocks noChangeArrowheads="1"/>
          </p:cNvSpPr>
          <p:nvPr/>
        </p:nvSpPr>
        <p:spPr bwMode="auto">
          <a:xfrm>
            <a:off x="1520032" y="307812"/>
            <a:ext cx="9144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90000"/>
              </a:lnSpc>
              <a:spcBef>
                <a:spcPct val="50000"/>
              </a:spcBef>
              <a:buFont typeface="Arial" panose="020B0604020202020204" pitchFamily="34" charset="0"/>
              <a:buNone/>
              <a:defRPr/>
            </a:pPr>
            <a:r>
              <a:rPr lang="zh-CN" altLang="en-US" sz="2400">
                <a:solidFill>
                  <a:srgbClr val="FFFFFF"/>
                </a:solidFill>
                <a:latin typeface="微软雅黑" panose="020B0503020204020204" pitchFamily="34" charset="-122"/>
                <a:ea typeface="微软雅黑" panose="020B0503020204020204" pitchFamily="34" charset="-122"/>
              </a:rPr>
              <a:t>课后实训</a:t>
            </a:r>
            <a:r>
              <a:rPr lang="en-US" altLang="zh-CN" sz="2400">
                <a:solidFill>
                  <a:srgbClr val="FFFFFF"/>
                </a:solidFill>
                <a:latin typeface="微软雅黑" panose="020B0503020204020204" pitchFamily="34" charset="-122"/>
                <a:ea typeface="微软雅黑" panose="020B0503020204020204" pitchFamily="34" charset="-122"/>
              </a:rPr>
              <a:t>-</a:t>
            </a:r>
            <a:r>
              <a:rPr lang="zh-CN" altLang="en-US" sz="2400">
                <a:solidFill>
                  <a:srgbClr val="FFFFFF"/>
                </a:solidFill>
                <a:latin typeface="微软雅黑" panose="020B0503020204020204" pitchFamily="34" charset="-122"/>
                <a:ea typeface="微软雅黑" panose="020B0503020204020204" pitchFamily="34" charset="-122"/>
              </a:rPr>
              <a:t>更多初、中、高级</a:t>
            </a:r>
          </a:p>
        </p:txBody>
      </p:sp>
      <p:sp>
        <p:nvSpPr>
          <p:cNvPr id="72707" name="TextBox 3">
            <a:extLst>
              <a:ext uri="{FF2B5EF4-FFF2-40B4-BE49-F238E27FC236}">
                <a16:creationId xmlns:a16="http://schemas.microsoft.com/office/drawing/2014/main" xmlns="" id="{9AD1BB3D-6359-40D3-8ECA-D7F36B325502}"/>
              </a:ext>
            </a:extLst>
          </p:cNvPr>
          <p:cNvSpPr txBox="1">
            <a:spLocks noChangeArrowheads="1"/>
          </p:cNvSpPr>
          <p:nvPr/>
        </p:nvSpPr>
        <p:spPr bwMode="auto">
          <a:xfrm>
            <a:off x="2420939" y="5616576"/>
            <a:ext cx="7289800"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rPr>
              <a:t>（您可安排学生，通过学生账号可直接使用）</a:t>
            </a:r>
            <a:endPar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rPr>
              <a:t>链接：</a:t>
            </a:r>
            <a:r>
              <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hlinkClick r:id="rId2"/>
              </a:rPr>
              <a:t>http://www.ibodao.com/User/Train/train/type/task/id/157.html</a:t>
            </a:r>
            <a:endPar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rPr>
              <a:t>如任务为上传类。学生提交后需邀请教师进行点评</a:t>
            </a:r>
          </a:p>
        </p:txBody>
      </p:sp>
      <p:pic>
        <p:nvPicPr>
          <p:cNvPr id="3" name="图片 2">
            <a:extLst>
              <a:ext uri="{FF2B5EF4-FFF2-40B4-BE49-F238E27FC236}">
                <a16:creationId xmlns:a16="http://schemas.microsoft.com/office/drawing/2014/main" xmlns="" id="{C3BE5521-B6CA-4D40-ABA9-233AE0572895}"/>
              </a:ext>
            </a:extLst>
          </p:cNvPr>
          <p:cNvPicPr>
            <a:picLocks noChangeAspect="1"/>
          </p:cNvPicPr>
          <p:nvPr/>
        </p:nvPicPr>
        <p:blipFill>
          <a:blip r:embed="rId3"/>
          <a:stretch>
            <a:fillRect/>
          </a:stretch>
        </p:blipFill>
        <p:spPr>
          <a:xfrm>
            <a:off x="2357440" y="1346200"/>
            <a:ext cx="7469187" cy="4165600"/>
          </a:xfrm>
          <a:prstGeom prst="rect">
            <a:avLst/>
          </a:prstGeom>
        </p:spPr>
      </p:pic>
      <p:sp>
        <p:nvSpPr>
          <p:cNvPr id="4" name="矩形 3">
            <a:extLst>
              <a:ext uri="{FF2B5EF4-FFF2-40B4-BE49-F238E27FC236}">
                <a16:creationId xmlns:a16="http://schemas.microsoft.com/office/drawing/2014/main" xmlns="" id="{EA91FFCD-EE2D-4069-8EB5-3DB9623DDC48}"/>
              </a:ext>
            </a:extLst>
          </p:cNvPr>
          <p:cNvSpPr/>
          <p:nvPr/>
        </p:nvSpPr>
        <p:spPr bwMode="auto">
          <a:xfrm>
            <a:off x="2385794" y="1388734"/>
            <a:ext cx="1775083" cy="312479"/>
          </a:xfrm>
          <a:prstGeom prst="rect">
            <a:avLst/>
          </a:prstGeom>
          <a:noFill/>
          <a:ln w="31750"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FD8BBA5B-7ED6-40F2-8094-FB25AEF3E536}"/>
              </a:ext>
            </a:extLst>
          </p:cNvPr>
          <p:cNvSpPr/>
          <p:nvPr/>
        </p:nvSpPr>
        <p:spPr bwMode="auto">
          <a:xfrm>
            <a:off x="2915061" y="4115394"/>
            <a:ext cx="976459" cy="312479"/>
          </a:xfrm>
          <a:prstGeom prst="rect">
            <a:avLst/>
          </a:prstGeom>
          <a:noFill/>
          <a:ln w="31750"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9841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36823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a:extLst>
              <a:ext uri="{FF2B5EF4-FFF2-40B4-BE49-F238E27FC236}">
                <a16:creationId xmlns:a16="http://schemas.microsoft.com/office/drawing/2014/main" xmlns="" id="{B039117B-8019-4B69-8B13-8A196EE23904}"/>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9" name="TextBox 136">
            <a:extLst>
              <a:ext uri="{FF2B5EF4-FFF2-40B4-BE49-F238E27FC236}">
                <a16:creationId xmlns:a16="http://schemas.microsoft.com/office/drawing/2014/main" xmlns="" id="{793A61BD-0FEA-464F-861B-45626B224801}"/>
              </a:ext>
            </a:extLst>
          </p:cNvPr>
          <p:cNvSpPr>
            <a:spLocks noChangeArrowheads="1"/>
          </p:cNvSpPr>
          <p:nvPr/>
        </p:nvSpPr>
        <p:spPr bwMode="auto">
          <a:xfrm>
            <a:off x="2130866" y="1439698"/>
            <a:ext cx="2624139"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anose="020B0503020204020204" pitchFamily="34" charset="-122"/>
                <a:ea typeface="微软雅黑" panose="020B0503020204020204" pitchFamily="34" charset="-122"/>
              </a:rPr>
              <a:t>2.</a:t>
            </a:r>
            <a:r>
              <a:rPr lang="zh-CN" altLang="zh-CN" sz="2000" b="1" dirty="0">
                <a:solidFill>
                  <a:schemeClr val="accent2"/>
                </a:solidFill>
                <a:latin typeface="微软雅黑" panose="020B0503020204020204" pitchFamily="34" charset="-122"/>
                <a:ea typeface="微软雅黑" panose="020B0503020204020204" pitchFamily="34" charset="-122"/>
              </a:rPr>
              <a:t>移动通信的特点</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xmlns="" id="{00F7DD39-16DA-4211-8516-97BE48F4FD7C}"/>
              </a:ext>
            </a:extLst>
          </p:cNvPr>
          <p:cNvGrpSpPr/>
          <p:nvPr/>
        </p:nvGrpSpPr>
        <p:grpSpPr>
          <a:xfrm>
            <a:off x="2232934" y="2156770"/>
            <a:ext cx="7831244" cy="3430562"/>
            <a:chOff x="708934" y="2156770"/>
            <a:chExt cx="7831244" cy="3430562"/>
          </a:xfrm>
        </p:grpSpPr>
        <p:sp>
          <p:nvSpPr>
            <p:cNvPr id="170" name="MH_Other_1"/>
            <p:cNvSpPr/>
            <p:nvPr>
              <p:custDataLst>
                <p:tags r:id="rId2"/>
              </p:custDataLst>
            </p:nvPr>
          </p:nvSpPr>
          <p:spPr>
            <a:xfrm>
              <a:off x="2487238" y="2771055"/>
              <a:ext cx="1104596" cy="1004888"/>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1" name="MH_Other_2"/>
            <p:cNvSpPr/>
            <p:nvPr>
              <p:custDataLst>
                <p:tags r:id="rId3"/>
              </p:custDataLst>
            </p:nvPr>
          </p:nvSpPr>
          <p:spPr>
            <a:xfrm>
              <a:off x="1161457" y="3862731"/>
              <a:ext cx="1104596" cy="1006079"/>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2" name="MH_Other_3"/>
            <p:cNvSpPr/>
            <p:nvPr>
              <p:custDataLst>
                <p:tags r:id="rId4"/>
              </p:custDataLst>
            </p:nvPr>
          </p:nvSpPr>
          <p:spPr>
            <a:xfrm>
              <a:off x="3827089" y="3862731"/>
              <a:ext cx="1104596" cy="1006079"/>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3" name="MH_Other_4"/>
            <p:cNvSpPr/>
            <p:nvPr>
              <p:custDataLst>
                <p:tags r:id="rId5"/>
              </p:custDataLst>
            </p:nvPr>
          </p:nvSpPr>
          <p:spPr>
            <a:xfrm>
              <a:off x="5166938" y="2771055"/>
              <a:ext cx="1104596" cy="1004888"/>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4" name="MH_Other_5"/>
            <p:cNvSpPr/>
            <p:nvPr>
              <p:custDataLst>
                <p:tags r:id="rId6"/>
              </p:custDataLst>
            </p:nvPr>
          </p:nvSpPr>
          <p:spPr>
            <a:xfrm>
              <a:off x="6507070" y="3862731"/>
              <a:ext cx="1105903" cy="1006079"/>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5" name="MH_Other_6"/>
            <p:cNvSpPr/>
            <p:nvPr>
              <p:custDataLst>
                <p:tags r:id="rId7"/>
              </p:custDataLst>
            </p:nvPr>
          </p:nvSpPr>
          <p:spPr>
            <a:xfrm flipH="1">
              <a:off x="2487237" y="2771055"/>
              <a:ext cx="1104596" cy="1004888"/>
            </a:xfrm>
            <a:prstGeom prst="rtTriangle">
              <a:avLst/>
            </a:prstGeom>
            <a:solidFill>
              <a:srgbClr val="A5A5A5">
                <a:lumMod val="20000"/>
                <a:lumOff val="80000"/>
              </a:srgbClr>
            </a:solidFill>
            <a:ln w="12700" cap="flat" cmpd="sng" algn="ctr">
              <a:noFill/>
              <a:prstDash val="solid"/>
              <a:miter lim="800000"/>
            </a:ln>
            <a:effectLst>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6" name="MH_Other_7"/>
            <p:cNvSpPr/>
            <p:nvPr>
              <p:custDataLst>
                <p:tags r:id="rId8"/>
              </p:custDataLst>
            </p:nvPr>
          </p:nvSpPr>
          <p:spPr>
            <a:xfrm flipH="1">
              <a:off x="5166937" y="2771055"/>
              <a:ext cx="1104596" cy="1004888"/>
            </a:xfrm>
            <a:prstGeom prst="rtTriangle">
              <a:avLst/>
            </a:prstGeom>
            <a:solidFill>
              <a:srgbClr val="A5A5A5">
                <a:lumMod val="20000"/>
                <a:lumOff val="80000"/>
              </a:srgbClr>
            </a:solidFill>
            <a:ln w="12700" cap="flat" cmpd="sng" algn="ctr">
              <a:noFill/>
              <a:prstDash val="solid"/>
              <a:miter lim="800000"/>
            </a:ln>
            <a:effectLst>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7" name="MH_Other_8"/>
            <p:cNvSpPr/>
            <p:nvPr>
              <p:custDataLst>
                <p:tags r:id="rId9"/>
              </p:custDataLst>
            </p:nvPr>
          </p:nvSpPr>
          <p:spPr>
            <a:xfrm flipH="1">
              <a:off x="6507068" y="3862731"/>
              <a:ext cx="1105903" cy="1006079"/>
            </a:xfrm>
            <a:prstGeom prst="rtTriangle">
              <a:avLst/>
            </a:prstGeom>
            <a:solidFill>
              <a:srgbClr val="A5A5A5">
                <a:lumMod val="20000"/>
                <a:lumOff val="80000"/>
              </a:srgbClr>
            </a:solidFill>
            <a:ln w="12700" cap="flat" cmpd="sng" algn="ctr">
              <a:noFill/>
              <a:prstDash val="solid"/>
              <a:miter lim="800000"/>
            </a:ln>
            <a:effectLst>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8" name="MH_Other_9"/>
            <p:cNvSpPr/>
            <p:nvPr>
              <p:custDataLst>
                <p:tags r:id="rId10"/>
              </p:custDataLst>
            </p:nvPr>
          </p:nvSpPr>
          <p:spPr>
            <a:xfrm flipH="1">
              <a:off x="3830263" y="3862731"/>
              <a:ext cx="1104596" cy="1006079"/>
            </a:xfrm>
            <a:prstGeom prst="rtTriangle">
              <a:avLst/>
            </a:prstGeom>
            <a:solidFill>
              <a:srgbClr val="A5A5A5">
                <a:lumMod val="20000"/>
                <a:lumOff val="80000"/>
              </a:srgbClr>
            </a:solidFill>
            <a:ln w="12700" cap="flat" cmpd="sng" algn="ctr">
              <a:noFill/>
              <a:prstDash val="solid"/>
              <a:miter lim="800000"/>
            </a:ln>
            <a:effectLst>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79" name="MH_Other_10"/>
            <p:cNvSpPr/>
            <p:nvPr>
              <p:custDataLst>
                <p:tags r:id="rId11"/>
              </p:custDataLst>
            </p:nvPr>
          </p:nvSpPr>
          <p:spPr>
            <a:xfrm flipH="1">
              <a:off x="1152149" y="3862731"/>
              <a:ext cx="1104596" cy="1006079"/>
            </a:xfrm>
            <a:prstGeom prst="rtTriangle">
              <a:avLst/>
            </a:prstGeom>
            <a:solidFill>
              <a:srgbClr val="A5A5A5">
                <a:lumMod val="20000"/>
                <a:lumOff val="80000"/>
              </a:srgbClr>
            </a:solidFill>
            <a:ln w="12700" cap="flat" cmpd="sng" algn="ctr">
              <a:noFill/>
              <a:prstDash val="solid"/>
              <a:miter lim="800000"/>
            </a:ln>
            <a:effectLst>
              <a:softEdge rad="38100"/>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43036" name="MH_SubTitle_1"/>
            <p:cNvSpPr txBox="1">
              <a:spLocks noChangeArrowheads="1"/>
            </p:cNvSpPr>
            <p:nvPr>
              <p:custDataLst>
                <p:tags r:id="rId12"/>
              </p:custDataLst>
            </p:nvPr>
          </p:nvSpPr>
          <p:spPr bwMode="auto">
            <a:xfrm>
              <a:off x="708934" y="5003131"/>
              <a:ext cx="2463907"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2000" dirty="0">
                  <a:solidFill>
                    <a:schemeClr val="bg1"/>
                  </a:solidFill>
                  <a:latin typeface="微软雅黑" panose="020B0503020204020204" pitchFamily="34" charset="-122"/>
                </a:rPr>
                <a:t>噪声和干扰严重</a:t>
              </a:r>
              <a:endParaRPr lang="en-US" altLang="zh-CN" sz="2000" dirty="0">
                <a:solidFill>
                  <a:schemeClr val="bg1"/>
                </a:solidFill>
                <a:latin typeface="微软雅黑" panose="020B0503020204020204" pitchFamily="34" charset="-122"/>
              </a:endParaRPr>
            </a:p>
          </p:txBody>
        </p:sp>
        <p:sp>
          <p:nvSpPr>
            <p:cNvPr id="43037" name="MH_SubTitle_3"/>
            <p:cNvSpPr txBox="1">
              <a:spLocks noChangeArrowheads="1"/>
            </p:cNvSpPr>
            <p:nvPr>
              <p:custDataLst>
                <p:tags r:id="rId13"/>
              </p:custDataLst>
            </p:nvPr>
          </p:nvSpPr>
          <p:spPr bwMode="auto">
            <a:xfrm>
              <a:off x="3120437" y="5003131"/>
              <a:ext cx="3056172" cy="3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2000" dirty="0">
                  <a:solidFill>
                    <a:schemeClr val="bg1"/>
                  </a:solidFill>
                  <a:latin typeface="微软雅黑" panose="020B0503020204020204" pitchFamily="34" charset="-122"/>
                </a:rPr>
                <a:t>系统和网络结构复杂</a:t>
              </a:r>
              <a:endParaRPr lang="en-US" altLang="zh-CN" sz="2000" dirty="0">
                <a:solidFill>
                  <a:schemeClr val="bg1"/>
                </a:solidFill>
                <a:latin typeface="微软雅黑" panose="020B0503020204020204" pitchFamily="34" charset="-122"/>
              </a:endParaRPr>
            </a:p>
          </p:txBody>
        </p:sp>
        <p:sp>
          <p:nvSpPr>
            <p:cNvPr id="43038" name="MH_SubTitle_5"/>
            <p:cNvSpPr txBox="1">
              <a:spLocks noChangeArrowheads="1"/>
            </p:cNvSpPr>
            <p:nvPr>
              <p:custDataLst>
                <p:tags r:id="rId14"/>
              </p:custDataLst>
            </p:nvPr>
          </p:nvSpPr>
          <p:spPr bwMode="auto">
            <a:xfrm>
              <a:off x="6076271" y="5003131"/>
              <a:ext cx="246390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eaLnBrk="1" hangingPunct="1"/>
              <a:r>
                <a:rPr lang="zh-CN" altLang="en-US" sz="2000" dirty="0">
                  <a:solidFill>
                    <a:schemeClr val="bg1"/>
                  </a:solidFill>
                  <a:latin typeface="微软雅黑" panose="020B0503020204020204" pitchFamily="34" charset="-122"/>
                </a:rPr>
                <a:t>要求频带利用率高、</a:t>
              </a:r>
              <a:endParaRPr lang="en-US" altLang="zh-CN" sz="2000" dirty="0">
                <a:solidFill>
                  <a:schemeClr val="bg1"/>
                </a:solidFill>
                <a:latin typeface="微软雅黑" panose="020B0503020204020204" pitchFamily="34" charset="-122"/>
              </a:endParaRPr>
            </a:p>
            <a:p>
              <a:pPr algn="ctr" eaLnBrk="1" hangingPunct="1"/>
              <a:r>
                <a:rPr lang="zh-CN" altLang="en-US" sz="2000" dirty="0">
                  <a:solidFill>
                    <a:schemeClr val="bg1"/>
                  </a:solidFill>
                  <a:latin typeface="微软雅黑" panose="020B0503020204020204" pitchFamily="34" charset="-122"/>
                </a:rPr>
                <a:t>设备性能好</a:t>
              </a:r>
              <a:endParaRPr lang="en-US" altLang="zh-CN" sz="2000" dirty="0">
                <a:solidFill>
                  <a:schemeClr val="bg1"/>
                </a:solidFill>
                <a:latin typeface="微软雅黑" panose="020B0503020204020204" pitchFamily="34" charset="-122"/>
              </a:endParaRPr>
            </a:p>
          </p:txBody>
        </p:sp>
        <p:sp>
          <p:nvSpPr>
            <p:cNvPr id="43039" name="MH_SubTitle_4"/>
            <p:cNvSpPr txBox="1">
              <a:spLocks noChangeArrowheads="1"/>
            </p:cNvSpPr>
            <p:nvPr>
              <p:custDataLst>
                <p:tags r:id="rId15"/>
              </p:custDataLst>
            </p:nvPr>
          </p:nvSpPr>
          <p:spPr bwMode="auto">
            <a:xfrm>
              <a:off x="4517788" y="2157157"/>
              <a:ext cx="2463908" cy="34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2000" dirty="0">
                  <a:solidFill>
                    <a:schemeClr val="bg1"/>
                  </a:solidFill>
                  <a:latin typeface="微软雅黑" panose="020B0503020204020204" pitchFamily="34" charset="-122"/>
                </a:rPr>
                <a:t>电波传播条件复杂</a:t>
              </a:r>
              <a:endParaRPr lang="en-US" altLang="zh-CN" sz="2000" dirty="0">
                <a:solidFill>
                  <a:schemeClr val="bg1"/>
                </a:solidFill>
                <a:latin typeface="微软雅黑" panose="020B0503020204020204" pitchFamily="34" charset="-122"/>
              </a:endParaRPr>
            </a:p>
          </p:txBody>
        </p:sp>
        <p:sp>
          <p:nvSpPr>
            <p:cNvPr id="43040" name="MH_SubTitle_2"/>
            <p:cNvSpPr txBox="1">
              <a:spLocks noChangeArrowheads="1"/>
            </p:cNvSpPr>
            <p:nvPr>
              <p:custDataLst>
                <p:tags r:id="rId16"/>
              </p:custDataLst>
            </p:nvPr>
          </p:nvSpPr>
          <p:spPr bwMode="auto">
            <a:xfrm>
              <a:off x="2079093" y="2156770"/>
              <a:ext cx="1617247"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eaLnBrk="1" hangingPunct="1"/>
              <a:r>
                <a:rPr lang="zh-CN" altLang="en-US" sz="2000" dirty="0">
                  <a:solidFill>
                    <a:schemeClr val="bg1"/>
                  </a:solidFill>
                  <a:latin typeface="微软雅黑" panose="020B0503020204020204" pitchFamily="34" charset="-122"/>
                </a:rPr>
                <a:t>移动性</a:t>
              </a:r>
              <a:endParaRPr lang="en-US" altLang="zh-CN" sz="2000" dirty="0">
                <a:solidFill>
                  <a:schemeClr val="bg1"/>
                </a:solidFill>
                <a:latin typeface="微软雅黑" panose="020B0503020204020204" pitchFamily="34" charset="-122"/>
              </a:endParaRPr>
            </a:p>
          </p:txBody>
        </p:sp>
        <p:sp>
          <p:nvSpPr>
            <p:cNvPr id="100" name="MH_Other_11">
              <a:extLst>
                <a:ext uri="{FF2B5EF4-FFF2-40B4-BE49-F238E27FC236}">
                  <a16:creationId xmlns:a16="http://schemas.microsoft.com/office/drawing/2014/main" xmlns="" id="{4727497A-758D-4B74-861B-D92D6D7B71E8}"/>
                </a:ext>
              </a:extLst>
            </p:cNvPr>
            <p:cNvSpPr>
              <a:spLocks noChangeAspect="1"/>
            </p:cNvSpPr>
            <p:nvPr>
              <p:custDataLst>
                <p:tags r:id="rId17"/>
              </p:custDataLst>
            </p:nvPr>
          </p:nvSpPr>
          <p:spPr>
            <a:xfrm>
              <a:off x="2641386" y="2889589"/>
              <a:ext cx="839043" cy="763305"/>
            </a:xfrm>
            <a:prstGeom prst="ellipse">
              <a:avLst/>
            </a:prstGeom>
            <a:solidFill>
              <a:srgbClr val="FB9E00"/>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01" name="MH_Other_12">
              <a:extLst>
                <a:ext uri="{FF2B5EF4-FFF2-40B4-BE49-F238E27FC236}">
                  <a16:creationId xmlns:a16="http://schemas.microsoft.com/office/drawing/2014/main" xmlns="" id="{FF022061-A619-480D-BCC0-C2090992C825}"/>
                </a:ext>
              </a:extLst>
            </p:cNvPr>
            <p:cNvSpPr>
              <a:spLocks noChangeAspect="1"/>
            </p:cNvSpPr>
            <p:nvPr>
              <p:custDataLst>
                <p:tags r:id="rId18"/>
              </p:custDataLst>
            </p:nvPr>
          </p:nvSpPr>
          <p:spPr>
            <a:xfrm>
              <a:off x="5286632" y="2889589"/>
              <a:ext cx="839043" cy="763305"/>
            </a:xfrm>
            <a:prstGeom prst="ellipse">
              <a:avLst/>
            </a:prstGeom>
            <a:solidFill>
              <a:srgbClr val="A3D800"/>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02" name="MH_Other_13">
              <a:extLst>
                <a:ext uri="{FF2B5EF4-FFF2-40B4-BE49-F238E27FC236}">
                  <a16:creationId xmlns:a16="http://schemas.microsoft.com/office/drawing/2014/main" xmlns="" id="{59ED2668-D63F-46EF-A314-0DD0100A3F25}"/>
                </a:ext>
              </a:extLst>
            </p:cNvPr>
            <p:cNvSpPr>
              <a:spLocks noChangeAspect="1"/>
            </p:cNvSpPr>
            <p:nvPr>
              <p:custDataLst>
                <p:tags r:id="rId19"/>
              </p:custDataLst>
            </p:nvPr>
          </p:nvSpPr>
          <p:spPr>
            <a:xfrm>
              <a:off x="6626812" y="3969656"/>
              <a:ext cx="839043" cy="763305"/>
            </a:xfrm>
            <a:prstGeom prst="ellipse">
              <a:avLst/>
            </a:prstGeom>
            <a:solidFill>
              <a:srgbClr val="29ABE2"/>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03" name="MH_Other_14">
              <a:extLst>
                <a:ext uri="{FF2B5EF4-FFF2-40B4-BE49-F238E27FC236}">
                  <a16:creationId xmlns:a16="http://schemas.microsoft.com/office/drawing/2014/main" xmlns="" id="{B960703C-A3F8-44BF-83F7-278FDA3092BF}"/>
                </a:ext>
              </a:extLst>
            </p:cNvPr>
            <p:cNvSpPr>
              <a:spLocks noChangeAspect="1"/>
            </p:cNvSpPr>
            <p:nvPr>
              <p:custDataLst>
                <p:tags r:id="rId20"/>
              </p:custDataLst>
            </p:nvPr>
          </p:nvSpPr>
          <p:spPr>
            <a:xfrm>
              <a:off x="1280156" y="3969656"/>
              <a:ext cx="839043" cy="763305"/>
            </a:xfrm>
            <a:prstGeom prst="ellipse">
              <a:avLst/>
            </a:prstGeom>
            <a:solidFill>
              <a:srgbClr val="EE0076"/>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04" name="MH_Other_15">
              <a:extLst>
                <a:ext uri="{FF2B5EF4-FFF2-40B4-BE49-F238E27FC236}">
                  <a16:creationId xmlns:a16="http://schemas.microsoft.com/office/drawing/2014/main" xmlns="" id="{DC2922FF-ED1E-4A89-81FE-9AA20301F625}"/>
                </a:ext>
              </a:extLst>
            </p:cNvPr>
            <p:cNvSpPr>
              <a:spLocks noChangeAspect="1"/>
            </p:cNvSpPr>
            <p:nvPr>
              <p:custDataLst>
                <p:tags r:id="rId21"/>
              </p:custDataLst>
            </p:nvPr>
          </p:nvSpPr>
          <p:spPr>
            <a:xfrm>
              <a:off x="3946452" y="3969656"/>
              <a:ext cx="839043" cy="763305"/>
            </a:xfrm>
            <a:prstGeom prst="ellipse">
              <a:avLst/>
            </a:prstGeom>
            <a:solidFill>
              <a:srgbClr val="FFED00"/>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05" name="MH_Other_16">
              <a:extLst>
                <a:ext uri="{FF2B5EF4-FFF2-40B4-BE49-F238E27FC236}">
                  <a16:creationId xmlns:a16="http://schemas.microsoft.com/office/drawing/2014/main" xmlns="" id="{5B2F10B1-1492-4EBB-922C-5EBA13D7C445}"/>
                </a:ext>
              </a:extLst>
            </p:cNvPr>
            <p:cNvSpPr>
              <a:spLocks noEditPoints="1"/>
            </p:cNvSpPr>
            <p:nvPr>
              <p:custDataLst>
                <p:tags r:id="rId22"/>
              </p:custDataLst>
            </p:nvPr>
          </p:nvSpPr>
          <p:spPr bwMode="auto">
            <a:xfrm>
              <a:off x="2868154" y="3105088"/>
              <a:ext cx="370380" cy="303611"/>
            </a:xfrm>
            <a:custGeom>
              <a:avLst/>
              <a:gdLst>
                <a:gd name="T0" fmla="*/ 198935783 w 116"/>
                <a:gd name="T1" fmla="*/ 349570235 h 104"/>
                <a:gd name="T2" fmla="*/ 298402238 w 116"/>
                <a:gd name="T3" fmla="*/ 482740947 h 104"/>
                <a:gd name="T4" fmla="*/ 431025136 w 116"/>
                <a:gd name="T5" fmla="*/ 391186082 h 104"/>
                <a:gd name="T6" fmla="*/ 331558681 w 116"/>
                <a:gd name="T7" fmla="*/ 258015370 h 104"/>
                <a:gd name="T8" fmla="*/ 439313528 w 116"/>
                <a:gd name="T9" fmla="*/ 199756068 h 104"/>
                <a:gd name="T10" fmla="*/ 58021620 w 116"/>
                <a:gd name="T11" fmla="*/ 0 h 104"/>
                <a:gd name="T12" fmla="*/ 91178063 w 116"/>
                <a:gd name="T13" fmla="*/ 424478761 h 104"/>
                <a:gd name="T14" fmla="*/ 198935783 w 116"/>
                <a:gd name="T15" fmla="*/ 349570235 h 104"/>
                <a:gd name="T16" fmla="*/ 770872209 w 116"/>
                <a:gd name="T17" fmla="*/ 357893404 h 104"/>
                <a:gd name="T18" fmla="*/ 878627056 w 116"/>
                <a:gd name="T19" fmla="*/ 432801930 h 104"/>
                <a:gd name="T20" fmla="*/ 920071891 w 116"/>
                <a:gd name="T21" fmla="*/ 8323170 h 104"/>
                <a:gd name="T22" fmla="*/ 538779983 w 116"/>
                <a:gd name="T23" fmla="*/ 199756068 h 104"/>
                <a:gd name="T24" fmla="*/ 638249311 w 116"/>
                <a:gd name="T25" fmla="*/ 266338540 h 104"/>
                <a:gd name="T26" fmla="*/ 0 w 116"/>
                <a:gd name="T27" fmla="*/ 690817300 h 104"/>
                <a:gd name="T28" fmla="*/ 24868051 w 116"/>
                <a:gd name="T29" fmla="*/ 848957521 h 104"/>
                <a:gd name="T30" fmla="*/ 770872209 w 116"/>
                <a:gd name="T31" fmla="*/ 357893404 h 104"/>
                <a:gd name="T32" fmla="*/ 671402880 w 116"/>
                <a:gd name="T33" fmla="*/ 582618981 h 104"/>
                <a:gd name="T34" fmla="*/ 538779983 w 116"/>
                <a:gd name="T35" fmla="*/ 690817300 h 104"/>
                <a:gd name="T36" fmla="*/ 920071891 w 116"/>
                <a:gd name="T37" fmla="*/ 865603860 h 104"/>
                <a:gd name="T38" fmla="*/ 961516726 w 116"/>
                <a:gd name="T39" fmla="*/ 707463639 h 104"/>
                <a:gd name="T40" fmla="*/ 671402880 w 116"/>
                <a:gd name="T41" fmla="*/ 582618981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24" y="42"/>
                  </a:moveTo>
                  <a:cubicBezTo>
                    <a:pt x="28" y="48"/>
                    <a:pt x="32" y="53"/>
                    <a:pt x="36" y="58"/>
                  </a:cubicBezTo>
                  <a:cubicBezTo>
                    <a:pt x="41" y="55"/>
                    <a:pt x="47" y="51"/>
                    <a:pt x="52" y="47"/>
                  </a:cubicBezTo>
                  <a:cubicBezTo>
                    <a:pt x="48" y="42"/>
                    <a:pt x="44" y="37"/>
                    <a:pt x="40" y="31"/>
                  </a:cubicBezTo>
                  <a:cubicBezTo>
                    <a:pt x="53" y="24"/>
                    <a:pt x="53" y="24"/>
                    <a:pt x="53" y="24"/>
                  </a:cubicBezTo>
                  <a:cubicBezTo>
                    <a:pt x="7" y="0"/>
                    <a:pt x="7" y="0"/>
                    <a:pt x="7" y="0"/>
                  </a:cubicBezTo>
                  <a:cubicBezTo>
                    <a:pt x="11" y="51"/>
                    <a:pt x="11" y="51"/>
                    <a:pt x="11" y="51"/>
                  </a:cubicBezTo>
                  <a:lnTo>
                    <a:pt x="24" y="42"/>
                  </a:lnTo>
                  <a:close/>
                  <a:moveTo>
                    <a:pt x="93" y="43"/>
                  </a:moveTo>
                  <a:cubicBezTo>
                    <a:pt x="106" y="52"/>
                    <a:pt x="106" y="52"/>
                    <a:pt x="106" y="52"/>
                  </a:cubicBezTo>
                  <a:cubicBezTo>
                    <a:pt x="111" y="1"/>
                    <a:pt x="111" y="1"/>
                    <a:pt x="111" y="1"/>
                  </a:cubicBezTo>
                  <a:cubicBezTo>
                    <a:pt x="65" y="24"/>
                    <a:pt x="65" y="24"/>
                    <a:pt x="65" y="24"/>
                  </a:cubicBezTo>
                  <a:cubicBezTo>
                    <a:pt x="77" y="32"/>
                    <a:pt x="77" y="32"/>
                    <a:pt x="77" y="32"/>
                  </a:cubicBezTo>
                  <a:cubicBezTo>
                    <a:pt x="49" y="72"/>
                    <a:pt x="0" y="82"/>
                    <a:pt x="0" y="83"/>
                  </a:cubicBezTo>
                  <a:cubicBezTo>
                    <a:pt x="3" y="102"/>
                    <a:pt x="3" y="102"/>
                    <a:pt x="3" y="102"/>
                  </a:cubicBezTo>
                  <a:cubicBezTo>
                    <a:pt x="6" y="102"/>
                    <a:pt x="60" y="90"/>
                    <a:pt x="93" y="43"/>
                  </a:cubicBezTo>
                  <a:close/>
                  <a:moveTo>
                    <a:pt x="81" y="70"/>
                  </a:moveTo>
                  <a:cubicBezTo>
                    <a:pt x="76" y="75"/>
                    <a:pt x="71" y="79"/>
                    <a:pt x="65" y="83"/>
                  </a:cubicBezTo>
                  <a:cubicBezTo>
                    <a:pt x="88" y="98"/>
                    <a:pt x="110" y="104"/>
                    <a:pt x="111" y="104"/>
                  </a:cubicBezTo>
                  <a:cubicBezTo>
                    <a:pt x="116" y="85"/>
                    <a:pt x="116" y="85"/>
                    <a:pt x="116" y="85"/>
                  </a:cubicBezTo>
                  <a:cubicBezTo>
                    <a:pt x="115" y="85"/>
                    <a:pt x="100" y="81"/>
                    <a:pt x="81" y="7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a:defRPr/>
              </a:pPr>
              <a:endParaRPr lang="zh-CN" altLang="en-US" sz="2400" kern="0">
                <a:solidFill>
                  <a:prstClr val="black"/>
                </a:solidFill>
                <a:latin typeface="微软雅黑" panose="020B0503020204020204" pitchFamily="34" charset="-122"/>
                <a:ea typeface="微软雅黑" panose="020B0503020204020204" pitchFamily="34" charset="-122"/>
              </a:endParaRPr>
            </a:p>
          </p:txBody>
        </p:sp>
        <p:sp>
          <p:nvSpPr>
            <p:cNvPr id="106" name="MH_Other_17">
              <a:extLst>
                <a:ext uri="{FF2B5EF4-FFF2-40B4-BE49-F238E27FC236}">
                  <a16:creationId xmlns:a16="http://schemas.microsoft.com/office/drawing/2014/main" xmlns="" id="{AF0DD8A2-5058-452A-AFF3-ABEA84558261}"/>
                </a:ext>
              </a:extLst>
            </p:cNvPr>
            <p:cNvSpPr>
              <a:spLocks noEditPoints="1"/>
            </p:cNvSpPr>
            <p:nvPr>
              <p:custDataLst>
                <p:tags r:id="rId23"/>
              </p:custDataLst>
            </p:nvPr>
          </p:nvSpPr>
          <p:spPr bwMode="auto">
            <a:xfrm>
              <a:off x="5520418" y="3081277"/>
              <a:ext cx="353366" cy="352425"/>
            </a:xfrm>
            <a:custGeom>
              <a:avLst/>
              <a:gdLst>
                <a:gd name="T0" fmla="*/ 734054227 w 110"/>
                <a:gd name="T1" fmla="*/ 139634158 h 122"/>
                <a:gd name="T2" fmla="*/ 650638318 w 110"/>
                <a:gd name="T3" fmla="*/ 254626152 h 122"/>
                <a:gd name="T4" fmla="*/ 775759295 w 110"/>
                <a:gd name="T5" fmla="*/ 501036340 h 122"/>
                <a:gd name="T6" fmla="*/ 475464909 w 110"/>
                <a:gd name="T7" fmla="*/ 813157057 h 122"/>
                <a:gd name="T8" fmla="*/ 475464909 w 110"/>
                <a:gd name="T9" fmla="*/ 763875592 h 122"/>
                <a:gd name="T10" fmla="*/ 266928023 w 110"/>
                <a:gd name="T11" fmla="*/ 887080686 h 122"/>
                <a:gd name="T12" fmla="*/ 475464909 w 110"/>
                <a:gd name="T13" fmla="*/ 1002072680 h 122"/>
                <a:gd name="T14" fmla="*/ 475464909 w 110"/>
                <a:gd name="T15" fmla="*/ 952791215 h 122"/>
                <a:gd name="T16" fmla="*/ 917566341 w 110"/>
                <a:gd name="T17" fmla="*/ 501036340 h 122"/>
                <a:gd name="T18" fmla="*/ 734054227 w 110"/>
                <a:gd name="T19" fmla="*/ 139634158 h 122"/>
                <a:gd name="T20" fmla="*/ 417076659 w 110"/>
                <a:gd name="T21" fmla="*/ 0 h 122"/>
                <a:gd name="T22" fmla="*/ 417076659 w 110"/>
                <a:gd name="T23" fmla="*/ 49281465 h 122"/>
                <a:gd name="T24" fmla="*/ 0 w 110"/>
                <a:gd name="T25" fmla="*/ 501036340 h 122"/>
                <a:gd name="T26" fmla="*/ 158487341 w 110"/>
                <a:gd name="T27" fmla="*/ 846012322 h 122"/>
                <a:gd name="T28" fmla="*/ 250244841 w 110"/>
                <a:gd name="T29" fmla="*/ 739233428 h 122"/>
                <a:gd name="T30" fmla="*/ 141807045 w 110"/>
                <a:gd name="T31" fmla="*/ 501036340 h 122"/>
                <a:gd name="T32" fmla="*/ 417076659 w 110"/>
                <a:gd name="T33" fmla="*/ 188915623 h 122"/>
                <a:gd name="T34" fmla="*/ 417076659 w 110"/>
                <a:gd name="T35" fmla="*/ 238197088 h 122"/>
                <a:gd name="T36" fmla="*/ 625613545 w 110"/>
                <a:gd name="T37" fmla="*/ 123205094 h 122"/>
                <a:gd name="T38" fmla="*/ 417076659 w 110"/>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 h="122">
                  <a:moveTo>
                    <a:pt x="88" y="17"/>
                  </a:moveTo>
                  <a:cubicBezTo>
                    <a:pt x="78" y="31"/>
                    <a:pt x="78" y="31"/>
                    <a:pt x="78" y="31"/>
                  </a:cubicBezTo>
                  <a:cubicBezTo>
                    <a:pt x="88" y="38"/>
                    <a:pt x="93" y="49"/>
                    <a:pt x="93" y="61"/>
                  </a:cubicBezTo>
                  <a:cubicBezTo>
                    <a:pt x="93" y="81"/>
                    <a:pt x="77" y="98"/>
                    <a:pt x="57" y="99"/>
                  </a:cubicBezTo>
                  <a:cubicBezTo>
                    <a:pt x="57" y="93"/>
                    <a:pt x="57" y="93"/>
                    <a:pt x="57" y="93"/>
                  </a:cubicBezTo>
                  <a:cubicBezTo>
                    <a:pt x="32" y="108"/>
                    <a:pt x="32" y="108"/>
                    <a:pt x="32" y="108"/>
                  </a:cubicBezTo>
                  <a:cubicBezTo>
                    <a:pt x="57" y="122"/>
                    <a:pt x="57" y="122"/>
                    <a:pt x="57" y="122"/>
                  </a:cubicBezTo>
                  <a:cubicBezTo>
                    <a:pt x="57" y="116"/>
                    <a:pt x="57" y="116"/>
                    <a:pt x="57" y="116"/>
                  </a:cubicBezTo>
                  <a:cubicBezTo>
                    <a:pt x="87" y="115"/>
                    <a:pt x="110" y="91"/>
                    <a:pt x="110" y="61"/>
                  </a:cubicBezTo>
                  <a:cubicBezTo>
                    <a:pt x="110" y="44"/>
                    <a:pt x="102" y="27"/>
                    <a:pt x="88" y="17"/>
                  </a:cubicBezTo>
                  <a:moveTo>
                    <a:pt x="50" y="0"/>
                  </a:moveTo>
                  <a:cubicBezTo>
                    <a:pt x="50" y="6"/>
                    <a:pt x="50" y="6"/>
                    <a:pt x="50" y="6"/>
                  </a:cubicBezTo>
                  <a:cubicBezTo>
                    <a:pt x="22" y="9"/>
                    <a:pt x="0" y="32"/>
                    <a:pt x="0" y="61"/>
                  </a:cubicBezTo>
                  <a:cubicBezTo>
                    <a:pt x="0" y="77"/>
                    <a:pt x="7" y="92"/>
                    <a:pt x="19" y="103"/>
                  </a:cubicBezTo>
                  <a:cubicBezTo>
                    <a:pt x="30" y="90"/>
                    <a:pt x="30" y="90"/>
                    <a:pt x="30" y="90"/>
                  </a:cubicBezTo>
                  <a:cubicBezTo>
                    <a:pt x="22" y="83"/>
                    <a:pt x="17" y="72"/>
                    <a:pt x="17" y="61"/>
                  </a:cubicBezTo>
                  <a:cubicBezTo>
                    <a:pt x="17" y="42"/>
                    <a:pt x="32" y="26"/>
                    <a:pt x="50" y="23"/>
                  </a:cubicBezTo>
                  <a:cubicBezTo>
                    <a:pt x="50" y="29"/>
                    <a:pt x="50" y="29"/>
                    <a:pt x="50" y="29"/>
                  </a:cubicBezTo>
                  <a:cubicBezTo>
                    <a:pt x="75" y="15"/>
                    <a:pt x="75" y="15"/>
                    <a:pt x="75" y="15"/>
                  </a:cubicBezTo>
                  <a:cubicBezTo>
                    <a:pt x="50" y="0"/>
                    <a:pt x="50" y="0"/>
                    <a:pt x="50"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a:defRPr/>
              </a:pPr>
              <a:endParaRPr lang="zh-CN" altLang="en-US" sz="2400" kern="0">
                <a:solidFill>
                  <a:prstClr val="black"/>
                </a:solidFill>
                <a:latin typeface="微软雅黑" panose="020B0503020204020204" pitchFamily="34" charset="-122"/>
                <a:ea typeface="微软雅黑" panose="020B0503020204020204" pitchFamily="34" charset="-122"/>
              </a:endParaRPr>
            </a:p>
          </p:txBody>
        </p:sp>
        <p:sp>
          <p:nvSpPr>
            <p:cNvPr id="107" name="MH_Other_18">
              <a:extLst>
                <a:ext uri="{FF2B5EF4-FFF2-40B4-BE49-F238E27FC236}">
                  <a16:creationId xmlns:a16="http://schemas.microsoft.com/office/drawing/2014/main" xmlns="" id="{2FAF91A5-9CBE-46D4-98D3-2904917FA8B6}"/>
                </a:ext>
              </a:extLst>
            </p:cNvPr>
            <p:cNvSpPr>
              <a:spLocks noChangeAspect="1" noEditPoints="1"/>
            </p:cNvSpPr>
            <p:nvPr>
              <p:custDataLst>
                <p:tags r:id="rId24"/>
              </p:custDataLst>
            </p:nvPr>
          </p:nvSpPr>
          <p:spPr bwMode="auto">
            <a:xfrm>
              <a:off x="1485172" y="4146539"/>
              <a:ext cx="414879" cy="381000"/>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a:defRPr/>
              </a:pPr>
              <a:endParaRPr lang="zh-CN" altLang="en-US" sz="2400" kern="0">
                <a:solidFill>
                  <a:prstClr val="black"/>
                </a:solidFill>
                <a:latin typeface="微软雅黑" panose="020B0503020204020204" pitchFamily="34" charset="-122"/>
                <a:ea typeface="微软雅黑" panose="020B0503020204020204" pitchFamily="34" charset="-122"/>
              </a:endParaRPr>
            </a:p>
          </p:txBody>
        </p:sp>
        <p:sp>
          <p:nvSpPr>
            <p:cNvPr id="108" name="MH_Other_19">
              <a:extLst>
                <a:ext uri="{FF2B5EF4-FFF2-40B4-BE49-F238E27FC236}">
                  <a16:creationId xmlns:a16="http://schemas.microsoft.com/office/drawing/2014/main" xmlns="" id="{05EC3E52-5884-4B1C-8119-8F79DF63B19F}"/>
                </a:ext>
              </a:extLst>
            </p:cNvPr>
            <p:cNvSpPr>
              <a:spLocks noChangeAspect="1" noEditPoints="1"/>
            </p:cNvSpPr>
            <p:nvPr>
              <p:custDataLst>
                <p:tags r:id="rId25"/>
              </p:custDataLst>
            </p:nvPr>
          </p:nvSpPr>
          <p:spPr bwMode="auto">
            <a:xfrm>
              <a:off x="4136275" y="4146539"/>
              <a:ext cx="465920" cy="381000"/>
            </a:xfrm>
            <a:custGeom>
              <a:avLst/>
              <a:gdLst>
                <a:gd name="T0" fmla="*/ 812168355 w 106"/>
                <a:gd name="T1" fmla="*/ 965307081 h 95"/>
                <a:gd name="T2" fmla="*/ 577891455 w 106"/>
                <a:gd name="T3" fmla="*/ 1139377024 h 95"/>
                <a:gd name="T4" fmla="*/ 577891455 w 106"/>
                <a:gd name="T5" fmla="*/ 886182572 h 95"/>
                <a:gd name="T6" fmla="*/ 312371836 w 106"/>
                <a:gd name="T7" fmla="*/ 490564003 h 95"/>
                <a:gd name="T8" fmla="*/ 0 w 106"/>
                <a:gd name="T9" fmla="*/ 870357670 h 95"/>
                <a:gd name="T10" fmla="*/ 624743672 w 106"/>
                <a:gd name="T11" fmla="*/ 1297626043 h 95"/>
                <a:gd name="T12" fmla="*/ 827789714 w 106"/>
                <a:gd name="T13" fmla="*/ 1281801141 h 95"/>
                <a:gd name="T14" fmla="*/ 1046449208 w 106"/>
                <a:gd name="T15" fmla="*/ 1503345789 h 95"/>
                <a:gd name="T16" fmla="*/ 983975632 w 106"/>
                <a:gd name="T17" fmla="*/ 1234326435 h 95"/>
                <a:gd name="T18" fmla="*/ 1249491297 w 106"/>
                <a:gd name="T19" fmla="*/ 949482179 h 95"/>
                <a:gd name="T20" fmla="*/ 999593038 w 106"/>
                <a:gd name="T21" fmla="*/ 981131983 h 95"/>
                <a:gd name="T22" fmla="*/ 812168355 w 106"/>
                <a:gd name="T23" fmla="*/ 965307081 h 95"/>
                <a:gd name="T24" fmla="*/ 1030831803 w 106"/>
                <a:gd name="T25" fmla="*/ 0 h 95"/>
                <a:gd name="T26" fmla="*/ 406084177 w 106"/>
                <a:gd name="T27" fmla="*/ 427268373 h 95"/>
                <a:gd name="T28" fmla="*/ 671599842 w 106"/>
                <a:gd name="T29" fmla="*/ 791233161 h 95"/>
                <a:gd name="T30" fmla="*/ 671599842 w 106"/>
                <a:gd name="T31" fmla="*/ 965307081 h 95"/>
                <a:gd name="T32" fmla="*/ 843407120 w 106"/>
                <a:gd name="T33" fmla="*/ 838707866 h 95"/>
                <a:gd name="T34" fmla="*/ 1030831803 w 106"/>
                <a:gd name="T35" fmla="*/ 870357670 h 95"/>
                <a:gd name="T36" fmla="*/ 1655575475 w 106"/>
                <a:gd name="T37" fmla="*/ 42726837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a:defRPr/>
              </a:pPr>
              <a:endParaRPr lang="zh-CN" altLang="en-US" sz="2400" kern="0">
                <a:solidFill>
                  <a:prstClr val="black"/>
                </a:solidFill>
                <a:latin typeface="微软雅黑" panose="020B0503020204020204" pitchFamily="34" charset="-122"/>
                <a:ea typeface="微软雅黑" panose="020B0503020204020204" pitchFamily="34" charset="-122"/>
              </a:endParaRPr>
            </a:p>
          </p:txBody>
        </p:sp>
        <p:sp>
          <p:nvSpPr>
            <p:cNvPr id="109" name="MH_Other_20">
              <a:extLst>
                <a:ext uri="{FF2B5EF4-FFF2-40B4-BE49-F238E27FC236}">
                  <a16:creationId xmlns:a16="http://schemas.microsoft.com/office/drawing/2014/main" xmlns="" id="{64A9C45C-331A-4615-8BD8-C0A2C651EBE9}"/>
                </a:ext>
              </a:extLst>
            </p:cNvPr>
            <p:cNvSpPr>
              <a:spLocks noChangeAspect="1" noEditPoints="1"/>
            </p:cNvSpPr>
            <p:nvPr>
              <p:custDataLst>
                <p:tags r:id="rId26"/>
              </p:custDataLst>
            </p:nvPr>
          </p:nvSpPr>
          <p:spPr bwMode="auto">
            <a:xfrm>
              <a:off x="6726364" y="4153683"/>
              <a:ext cx="693644" cy="367904"/>
            </a:xfrm>
            <a:custGeom>
              <a:avLst/>
              <a:gdLst>
                <a:gd name="T0" fmla="*/ 2147483646 w 132"/>
                <a:gd name="T1" fmla="*/ 764995792 h 67"/>
                <a:gd name="T2" fmla="*/ 2147483646 w 132"/>
                <a:gd name="T3" fmla="*/ 941533700 h 67"/>
                <a:gd name="T4" fmla="*/ 2147483646 w 132"/>
                <a:gd name="T5" fmla="*/ 1088646815 h 67"/>
                <a:gd name="T6" fmla="*/ 2147483646 w 132"/>
                <a:gd name="T7" fmla="*/ 1618255113 h 67"/>
                <a:gd name="T8" fmla="*/ 2147483646 w 132"/>
                <a:gd name="T9" fmla="*/ 1618255113 h 67"/>
                <a:gd name="T10" fmla="*/ 2147483646 w 132"/>
                <a:gd name="T11" fmla="*/ 1441717205 h 67"/>
                <a:gd name="T12" fmla="*/ 2147483646 w 132"/>
                <a:gd name="T13" fmla="*/ 1971330929 h 67"/>
                <a:gd name="T14" fmla="*/ 2147483646 w 132"/>
                <a:gd name="T15" fmla="*/ 1971330929 h 67"/>
                <a:gd name="T16" fmla="*/ 2147483646 w 132"/>
                <a:gd name="T17" fmla="*/ 1765373653 h 67"/>
                <a:gd name="T18" fmla="*/ 2147483646 w 132"/>
                <a:gd name="T19" fmla="*/ 1971330929 h 67"/>
                <a:gd name="T20" fmla="*/ 2147483646 w 132"/>
                <a:gd name="T21" fmla="*/ 1971330929 h 67"/>
                <a:gd name="T22" fmla="*/ 2147483646 w 132"/>
                <a:gd name="T23" fmla="*/ 1441717205 h 67"/>
                <a:gd name="T24" fmla="*/ 2147483646 w 132"/>
                <a:gd name="T25" fmla="*/ 1618255113 h 67"/>
                <a:gd name="T26" fmla="*/ 2147483646 w 132"/>
                <a:gd name="T27" fmla="*/ 1618255113 h 67"/>
                <a:gd name="T28" fmla="*/ 2147483646 w 132"/>
                <a:gd name="T29" fmla="*/ 1088646815 h 67"/>
                <a:gd name="T30" fmla="*/ 2147483646 w 132"/>
                <a:gd name="T31" fmla="*/ 941533700 h 67"/>
                <a:gd name="T32" fmla="*/ 2147483646 w 132"/>
                <a:gd name="T33" fmla="*/ 764995792 h 67"/>
                <a:gd name="T34" fmla="*/ 404748663 w 132"/>
                <a:gd name="T35" fmla="*/ 764995792 h 67"/>
                <a:gd name="T36" fmla="*/ 247346932 w 132"/>
                <a:gd name="T37" fmla="*/ 941533700 h 67"/>
                <a:gd name="T38" fmla="*/ 292319532 w 132"/>
                <a:gd name="T39" fmla="*/ 1088646815 h 67"/>
                <a:gd name="T40" fmla="*/ 44972600 w 132"/>
                <a:gd name="T41" fmla="*/ 1618255113 h 67"/>
                <a:gd name="T42" fmla="*/ 67456531 w 132"/>
                <a:gd name="T43" fmla="*/ 1618255113 h 67"/>
                <a:gd name="T44" fmla="*/ 247346932 w 132"/>
                <a:gd name="T45" fmla="*/ 1441717205 h 67"/>
                <a:gd name="T46" fmla="*/ 157401731 w 132"/>
                <a:gd name="T47" fmla="*/ 1971330929 h 67"/>
                <a:gd name="T48" fmla="*/ 292319532 w 132"/>
                <a:gd name="T49" fmla="*/ 1971330929 h 67"/>
                <a:gd name="T50" fmla="*/ 404748663 w 132"/>
                <a:gd name="T51" fmla="*/ 1765373653 h 67"/>
                <a:gd name="T52" fmla="*/ 494693864 w 132"/>
                <a:gd name="T53" fmla="*/ 1971330929 h 67"/>
                <a:gd name="T54" fmla="*/ 629611664 w 132"/>
                <a:gd name="T55" fmla="*/ 1971330929 h 67"/>
                <a:gd name="T56" fmla="*/ 539666464 w 132"/>
                <a:gd name="T57" fmla="*/ 1441717205 h 67"/>
                <a:gd name="T58" fmla="*/ 719552126 w 132"/>
                <a:gd name="T59" fmla="*/ 1618255113 h 67"/>
                <a:gd name="T60" fmla="*/ 742040795 w 132"/>
                <a:gd name="T61" fmla="*/ 1618255113 h 67"/>
                <a:gd name="T62" fmla="*/ 494693864 w 132"/>
                <a:gd name="T63" fmla="*/ 1088646815 h 67"/>
                <a:gd name="T64" fmla="*/ 539666464 w 132"/>
                <a:gd name="T65" fmla="*/ 941533700 h 67"/>
                <a:gd name="T66" fmla="*/ 404748663 w 132"/>
                <a:gd name="T67" fmla="*/ 764995792 h 67"/>
                <a:gd name="T68" fmla="*/ 1506565522 w 132"/>
                <a:gd name="T69" fmla="*/ 0 h 67"/>
                <a:gd name="T70" fmla="*/ 1281702521 w 132"/>
                <a:gd name="T71" fmla="*/ 294226229 h 67"/>
                <a:gd name="T72" fmla="*/ 1349163790 w 132"/>
                <a:gd name="T73" fmla="*/ 529613724 h 67"/>
                <a:gd name="T74" fmla="*/ 944415127 w 132"/>
                <a:gd name="T75" fmla="*/ 1382873044 h 67"/>
                <a:gd name="T76" fmla="*/ 989387727 w 132"/>
                <a:gd name="T77" fmla="*/ 1412297838 h 67"/>
                <a:gd name="T78" fmla="*/ 1259218590 w 132"/>
                <a:gd name="T79" fmla="*/ 1118066182 h 67"/>
                <a:gd name="T80" fmla="*/ 1124300789 w 132"/>
                <a:gd name="T81" fmla="*/ 1971330929 h 67"/>
                <a:gd name="T82" fmla="*/ 1349163790 w 132"/>
                <a:gd name="T83" fmla="*/ 1971330929 h 67"/>
                <a:gd name="T84" fmla="*/ 1506565522 w 132"/>
                <a:gd name="T85" fmla="*/ 1618255113 h 67"/>
                <a:gd name="T86" fmla="*/ 1663967253 w 132"/>
                <a:gd name="T87" fmla="*/ 1971330929 h 67"/>
                <a:gd name="T88" fmla="*/ 1888830254 w 132"/>
                <a:gd name="T89" fmla="*/ 1971330929 h 67"/>
                <a:gd name="T90" fmla="*/ 1753912454 w 132"/>
                <a:gd name="T91" fmla="*/ 1118066182 h 67"/>
                <a:gd name="T92" fmla="*/ 2023743316 w 132"/>
                <a:gd name="T93" fmla="*/ 1412297838 h 67"/>
                <a:gd name="T94" fmla="*/ 2068715916 w 132"/>
                <a:gd name="T95" fmla="*/ 1382873044 h 67"/>
                <a:gd name="T96" fmla="*/ 1663967253 w 132"/>
                <a:gd name="T97" fmla="*/ 529613724 h 67"/>
                <a:gd name="T98" fmla="*/ 1731423784 w 132"/>
                <a:gd name="T99" fmla="*/ 294226229 h 67"/>
                <a:gd name="T100" fmla="*/ 1506565522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a:defRPr/>
              </a:pPr>
              <a:endParaRPr lang="zh-CN" altLang="en-US" sz="2400" kern="0">
                <a:solidFill>
                  <a:prstClr val="black"/>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18517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30865" y="1932213"/>
            <a:ext cx="3743666" cy="3109062"/>
          </a:xfrm>
          <a:prstGeom prst="rect">
            <a:avLst/>
          </a:prstGeom>
          <a:noFill/>
          <a:ln>
            <a:noFill/>
          </a:ln>
        </p:spPr>
        <p:txBody>
          <a:bodyPr/>
          <a:lstStyle/>
          <a:p>
            <a:pPr indent="457189">
              <a:lnSpc>
                <a:spcPct val="150000"/>
              </a:lnSpc>
            </a:pPr>
            <a:r>
              <a:rPr lang="zh-CN" altLang="zh-CN" dirty="0">
                <a:solidFill>
                  <a:schemeClr val="bg1"/>
                </a:solidFill>
                <a:latin typeface="微软雅黑" pitchFamily="34" charset="-122"/>
                <a:ea typeface="微软雅黑" panose="020B0503020204020204" pitchFamily="34" charset="-122"/>
              </a:rPr>
              <a:t>现代移动通信技术的发展始于上世纪</a:t>
            </a:r>
            <a:r>
              <a:rPr lang="en-US" altLang="zh-CN" dirty="0">
                <a:solidFill>
                  <a:schemeClr val="bg1"/>
                </a:solidFill>
                <a:latin typeface="微软雅黑" pitchFamily="34" charset="-122"/>
                <a:ea typeface="微软雅黑" panose="020B0503020204020204" pitchFamily="34" charset="-122"/>
              </a:rPr>
              <a:t>20</a:t>
            </a:r>
            <a:r>
              <a:rPr lang="zh-CN" altLang="zh-CN" dirty="0">
                <a:solidFill>
                  <a:schemeClr val="bg1"/>
                </a:solidFill>
                <a:latin typeface="微软雅黑" pitchFamily="34" charset="-122"/>
                <a:ea typeface="微软雅黑" panose="020B0503020204020204" pitchFamily="34" charset="-122"/>
              </a:rPr>
              <a:t>年代，大致经历了五个发展阶段。</a:t>
            </a:r>
            <a:r>
              <a:rPr lang="en-US" altLang="zh-CN" dirty="0">
                <a:solidFill>
                  <a:schemeClr val="bg1"/>
                </a:solidFill>
                <a:latin typeface="微软雅黑" pitchFamily="34" charset="-122"/>
                <a:ea typeface="微软雅黑" panose="020B0503020204020204" pitchFamily="34" charset="-122"/>
              </a:rPr>
              <a:t>35</a:t>
            </a:r>
            <a:r>
              <a:rPr lang="zh-CN" altLang="zh-CN" dirty="0">
                <a:solidFill>
                  <a:schemeClr val="bg1"/>
                </a:solidFill>
                <a:latin typeface="微软雅黑" pitchFamily="34" charset="-122"/>
                <a:ea typeface="微软雅黑" panose="020B0503020204020204" pitchFamily="34" charset="-122"/>
              </a:rPr>
              <a:t>年前，谁也无法想象有一天每个人身上都有一部电话，被连接到这个世界。</a:t>
            </a:r>
          </a:p>
          <a:p>
            <a:pPr indent="457189">
              <a:lnSpc>
                <a:spcPct val="150000"/>
              </a:lnSpc>
            </a:pPr>
            <a:r>
              <a:rPr lang="zh-CN" altLang="zh-CN" b="1" dirty="0">
                <a:solidFill>
                  <a:srgbClr val="FF0000"/>
                </a:solidFill>
                <a:latin typeface="微软雅黑" pitchFamily="34" charset="-122"/>
                <a:ea typeface="微软雅黑" panose="020B0503020204020204" pitchFamily="34" charset="-122"/>
              </a:rPr>
              <a:t>第一阶段</a:t>
            </a:r>
            <a:r>
              <a:rPr lang="zh-CN" altLang="zh-CN" dirty="0">
                <a:solidFill>
                  <a:schemeClr val="bg1"/>
                </a:solidFill>
                <a:latin typeface="微软雅黑" pitchFamily="34" charset="-122"/>
                <a:ea typeface="微软雅黑" panose="020B0503020204020204" pitchFamily="34" charset="-122"/>
              </a:rPr>
              <a:t>从上世纪</a:t>
            </a:r>
            <a:r>
              <a:rPr lang="en-US" altLang="zh-CN" dirty="0">
                <a:solidFill>
                  <a:schemeClr val="bg1"/>
                </a:solidFill>
                <a:latin typeface="微软雅黑" pitchFamily="34" charset="-122"/>
                <a:ea typeface="微软雅黑" panose="020B0503020204020204" pitchFamily="34" charset="-122"/>
              </a:rPr>
              <a:t>20</a:t>
            </a:r>
            <a:r>
              <a:rPr lang="zh-CN" altLang="zh-CN" dirty="0">
                <a:solidFill>
                  <a:schemeClr val="bg1"/>
                </a:solidFill>
                <a:latin typeface="微软雅黑" pitchFamily="34" charset="-122"/>
                <a:ea typeface="微软雅黑" panose="020B0503020204020204" pitchFamily="34" charset="-122"/>
              </a:rPr>
              <a:t>年代至</a:t>
            </a:r>
            <a:r>
              <a:rPr lang="en-US" altLang="zh-CN" dirty="0">
                <a:solidFill>
                  <a:schemeClr val="bg1"/>
                </a:solidFill>
                <a:latin typeface="微软雅黑" pitchFamily="34" charset="-122"/>
                <a:ea typeface="微软雅黑" panose="020B0503020204020204" pitchFamily="34" charset="-122"/>
              </a:rPr>
              <a:t>40</a:t>
            </a:r>
            <a:r>
              <a:rPr lang="zh-CN" altLang="zh-CN" dirty="0">
                <a:solidFill>
                  <a:schemeClr val="bg1"/>
                </a:solidFill>
                <a:latin typeface="微软雅黑" pitchFamily="34" charset="-122"/>
                <a:ea typeface="微软雅黑" panose="020B0503020204020204" pitchFamily="34" charset="-122"/>
              </a:rPr>
              <a:t>年代，为早期发展阶段。</a:t>
            </a:r>
          </a:p>
        </p:txBody>
      </p:sp>
      <p:pic>
        <p:nvPicPr>
          <p:cNvPr id="7" name="图片 6" descr="http://www.cgan.net/cganself/founder/wp-content/uploads/2012/09/01-480x359.jpg"/>
          <p:cNvPicPr/>
          <p:nvPr/>
        </p:nvPicPr>
        <p:blipFill>
          <a:blip r:embed="rId3">
            <a:extLst>
              <a:ext uri="{28A0092B-C50C-407E-A947-70E740481C1C}">
                <a14:useLocalDpi xmlns:a14="http://schemas.microsoft.com/office/drawing/2010/main" val="0"/>
              </a:ext>
            </a:extLst>
          </a:blip>
          <a:srcRect/>
          <a:stretch>
            <a:fillRect/>
          </a:stretch>
        </p:blipFill>
        <p:spPr bwMode="auto">
          <a:xfrm>
            <a:off x="5874531" y="1816727"/>
            <a:ext cx="4616048" cy="3227089"/>
          </a:xfrm>
          <a:prstGeom prst="rect">
            <a:avLst/>
          </a:prstGeom>
          <a:ln>
            <a:noFill/>
          </a:ln>
          <a:effectLst>
            <a:softEdge rad="112500"/>
          </a:effectLst>
        </p:spPr>
      </p:pic>
      <p:sp>
        <p:nvSpPr>
          <p:cNvPr id="8" name="矩形 7"/>
          <p:cNvSpPr/>
          <p:nvPr/>
        </p:nvSpPr>
        <p:spPr>
          <a:xfrm>
            <a:off x="6430371" y="5167564"/>
            <a:ext cx="4060209" cy="307777"/>
          </a:xfrm>
          <a:prstGeom prst="rect">
            <a:avLst/>
          </a:prstGeom>
        </p:spPr>
        <p:txBody>
          <a:bodyPr wrap="square">
            <a:spAutoFit/>
          </a:bodyPr>
          <a:lstStyle/>
          <a:p>
            <a:r>
              <a:rPr lang="en-US" altLang="zh-CN" sz="1400" dirty="0">
                <a:solidFill>
                  <a:schemeClr val="bg1"/>
                </a:solidFill>
                <a:latin typeface="微软雅黑" pitchFamily="34" charset="-122"/>
                <a:ea typeface="微软雅黑" pitchFamily="34" charset="-122"/>
              </a:rPr>
              <a:t>1946</a:t>
            </a:r>
            <a:r>
              <a:rPr lang="zh-CN" altLang="zh-CN" sz="1400" dirty="0">
                <a:solidFill>
                  <a:schemeClr val="bg1"/>
                </a:solidFill>
                <a:latin typeface="微软雅黑" pitchFamily="34" charset="-122"/>
                <a:ea typeface="微软雅黑" pitchFamily="34" charset="-122"/>
              </a:rPr>
              <a:t>年</a:t>
            </a:r>
            <a:r>
              <a:rPr lang="en-US" altLang="zh-CN" sz="1400" dirty="0">
                <a:solidFill>
                  <a:schemeClr val="bg1"/>
                </a:solidFill>
                <a:latin typeface="微软雅黑" pitchFamily="34" charset="-122"/>
                <a:ea typeface="微软雅黑" pitchFamily="34" charset="-122"/>
              </a:rPr>
              <a:t>10</a:t>
            </a:r>
            <a:r>
              <a:rPr lang="zh-CN" altLang="zh-CN" sz="1400" dirty="0">
                <a:solidFill>
                  <a:schemeClr val="bg1"/>
                </a:solidFill>
                <a:latin typeface="微软雅黑" pitchFamily="34" charset="-122"/>
                <a:ea typeface="微软雅黑" pitchFamily="34" charset="-122"/>
              </a:rPr>
              <a:t>月贝尔电话公司启动车载无线电话服务</a:t>
            </a:r>
            <a:endParaRPr lang="zh-CN" altLang="en-US" sz="1400" dirty="0">
              <a:solidFill>
                <a:schemeClr val="bg1"/>
              </a:solidFill>
              <a:latin typeface="微软雅黑" pitchFamily="34" charset="-122"/>
              <a:ea typeface="微软雅黑" pitchFamily="34" charset="-122"/>
            </a:endParaRPr>
          </a:p>
        </p:txBody>
      </p:sp>
      <p:sp>
        <p:nvSpPr>
          <p:cNvPr id="9" name="Rectangle 2">
            <a:extLst>
              <a:ext uri="{FF2B5EF4-FFF2-40B4-BE49-F238E27FC236}">
                <a16:creationId xmlns:a16="http://schemas.microsoft.com/office/drawing/2014/main" xmlns="" id="{FEB16B54-4CAC-42A4-8BC7-D253BE6BA5E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Times New Roman" pitchFamily="18" charset="0"/>
                <a:ea typeface="微软雅黑" pitchFamily="34" charset="-122"/>
                <a:cs typeface="Times New Roman" pitchFamily="18" charset="0"/>
              </a:rPr>
              <a:t>移动通信技术发展史</a:t>
            </a:r>
            <a:endParaRPr lang="zh-CN" altLang="en-US" sz="3200" dirty="0">
              <a:solidFill>
                <a:schemeClr val="bg1"/>
              </a:solidFill>
            </a:endParaRPr>
          </a:p>
        </p:txBody>
      </p:sp>
      <p:sp>
        <p:nvSpPr>
          <p:cNvPr id="10" name="TextBox 136">
            <a:extLst>
              <a:ext uri="{FF2B5EF4-FFF2-40B4-BE49-F238E27FC236}">
                <a16:creationId xmlns:a16="http://schemas.microsoft.com/office/drawing/2014/main" xmlns="" id="{0798AFBC-FB7E-46F4-9B00-D2744ECEBE64}"/>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315064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ttp://www.cgan.net/cganself/founder/wp-content/uploads/2012/09/02-480x324.jpg"/>
          <p:cNvPicPr/>
          <p:nvPr/>
        </p:nvPicPr>
        <p:blipFill>
          <a:blip r:embed="rId3">
            <a:extLst>
              <a:ext uri="{28A0092B-C50C-407E-A947-70E740481C1C}">
                <a14:useLocalDpi xmlns:a14="http://schemas.microsoft.com/office/drawing/2010/main" val="0"/>
              </a:ext>
            </a:extLst>
          </a:blip>
          <a:srcRect/>
          <a:stretch>
            <a:fillRect/>
          </a:stretch>
        </p:blipFill>
        <p:spPr bwMode="auto">
          <a:xfrm>
            <a:off x="5846395" y="1816726"/>
            <a:ext cx="4616048" cy="3180506"/>
          </a:xfrm>
          <a:prstGeom prst="rect">
            <a:avLst/>
          </a:prstGeom>
          <a:ln>
            <a:noFill/>
          </a:ln>
          <a:effectLst>
            <a:softEdge rad="112500"/>
          </a:effectLst>
        </p:spPr>
      </p:pic>
      <p:sp>
        <p:nvSpPr>
          <p:cNvPr id="4" name="矩形 3"/>
          <p:cNvSpPr/>
          <p:nvPr/>
        </p:nvSpPr>
        <p:spPr>
          <a:xfrm>
            <a:off x="2130866" y="1938714"/>
            <a:ext cx="3532653" cy="2964667"/>
          </a:xfrm>
          <a:prstGeom prst="rect">
            <a:avLst/>
          </a:prstGeom>
          <a:noFill/>
          <a:ln>
            <a:noFill/>
          </a:ln>
        </p:spPr>
        <p:txBody>
          <a:bodyPr/>
          <a:lstStyle/>
          <a:p>
            <a:pPr indent="457189">
              <a:lnSpc>
                <a:spcPct val="150000"/>
              </a:lnSpc>
            </a:pPr>
            <a:r>
              <a:rPr lang="zh-CN" altLang="zh-CN" b="1" dirty="0">
                <a:solidFill>
                  <a:srgbClr val="FF0000"/>
                </a:solidFill>
                <a:latin typeface="微软雅黑" pitchFamily="34" charset="-122"/>
                <a:ea typeface="微软雅黑" panose="020B0503020204020204" pitchFamily="34" charset="-122"/>
              </a:rPr>
              <a:t>第二阶段</a:t>
            </a:r>
            <a:r>
              <a:rPr lang="zh-CN" altLang="zh-CN" dirty="0">
                <a:solidFill>
                  <a:schemeClr val="bg1"/>
                </a:solidFill>
                <a:latin typeface="微软雅黑" pitchFamily="34" charset="-122"/>
                <a:ea typeface="微软雅黑" panose="020B0503020204020204" pitchFamily="34" charset="-122"/>
              </a:rPr>
              <a:t>从上世纪</a:t>
            </a:r>
            <a:r>
              <a:rPr lang="en-US" altLang="zh-CN" dirty="0">
                <a:solidFill>
                  <a:schemeClr val="bg1"/>
                </a:solidFill>
                <a:latin typeface="微软雅黑" pitchFamily="34" charset="-122"/>
                <a:ea typeface="微软雅黑" panose="020B0503020204020204" pitchFamily="34" charset="-122"/>
              </a:rPr>
              <a:t>40</a:t>
            </a:r>
            <a:r>
              <a:rPr lang="zh-CN" altLang="zh-CN" dirty="0">
                <a:solidFill>
                  <a:schemeClr val="bg1"/>
                </a:solidFill>
                <a:latin typeface="微软雅黑" pitchFamily="34" charset="-122"/>
                <a:ea typeface="微软雅黑" panose="020B0503020204020204" pitchFamily="34" charset="-122"/>
              </a:rPr>
              <a:t>年代中期至</a:t>
            </a:r>
            <a:r>
              <a:rPr lang="en-US" altLang="zh-CN" dirty="0">
                <a:solidFill>
                  <a:schemeClr val="bg1"/>
                </a:solidFill>
                <a:latin typeface="微软雅黑" pitchFamily="34" charset="-122"/>
                <a:ea typeface="微软雅黑" panose="020B0503020204020204" pitchFamily="34" charset="-122"/>
              </a:rPr>
              <a:t>60</a:t>
            </a:r>
            <a:r>
              <a:rPr lang="zh-CN" altLang="zh-CN" dirty="0">
                <a:solidFill>
                  <a:schemeClr val="bg1"/>
                </a:solidFill>
                <a:latin typeface="微软雅黑" pitchFamily="34" charset="-122"/>
                <a:ea typeface="微软雅黑" panose="020B0503020204020204" pitchFamily="34" charset="-122"/>
              </a:rPr>
              <a:t>年代初期。</a:t>
            </a:r>
            <a:endParaRPr lang="en-US" altLang="zh-CN" dirty="0">
              <a:solidFill>
                <a:schemeClr val="bg1"/>
              </a:solidFill>
              <a:latin typeface="微软雅黑" pitchFamily="34" charset="-122"/>
              <a:ea typeface="微软雅黑" panose="020B0503020204020204" pitchFamily="34" charset="-122"/>
            </a:endParaRPr>
          </a:p>
          <a:p>
            <a:pPr indent="457189">
              <a:lnSpc>
                <a:spcPct val="150000"/>
              </a:lnSpc>
            </a:pPr>
            <a:r>
              <a:rPr lang="zh-CN" altLang="en-US" dirty="0">
                <a:solidFill>
                  <a:schemeClr val="bg1"/>
                </a:solidFill>
                <a:latin typeface="微软雅黑" pitchFamily="34" charset="-122"/>
                <a:ea typeface="微软雅黑" panose="020B0503020204020204" pitchFamily="34" charset="-122"/>
              </a:rPr>
              <a:t>在此期间内，公用移动通信业务开始问世。</a:t>
            </a:r>
            <a:endParaRPr lang="en-US" altLang="zh-CN" dirty="0">
              <a:solidFill>
                <a:schemeClr val="bg1"/>
              </a:solidFill>
              <a:latin typeface="微软雅黑" pitchFamily="34" charset="-122"/>
              <a:ea typeface="微软雅黑" panose="020B0503020204020204" pitchFamily="34" charset="-122"/>
            </a:endParaRPr>
          </a:p>
          <a:p>
            <a:pPr indent="457189">
              <a:lnSpc>
                <a:spcPct val="150000"/>
              </a:lnSpc>
            </a:pPr>
            <a:r>
              <a:rPr lang="zh-CN" altLang="en-US" dirty="0">
                <a:solidFill>
                  <a:schemeClr val="bg1"/>
                </a:solidFill>
                <a:latin typeface="微软雅黑" pitchFamily="34" charset="-122"/>
                <a:ea typeface="微软雅黑" panose="020B0503020204020204" pitchFamily="34" charset="-122"/>
              </a:rPr>
              <a:t>这一阶段的特点是从专用移动网向公用移动网过渡，接续方式为人工，网的容量较小。</a:t>
            </a:r>
            <a:endParaRPr lang="zh-CN" altLang="zh-CN" dirty="0">
              <a:solidFill>
                <a:schemeClr val="bg1"/>
              </a:solidFill>
              <a:latin typeface="微软雅黑" pitchFamily="34" charset="-122"/>
              <a:ea typeface="微软雅黑" panose="020B0503020204020204" pitchFamily="34" charset="-122"/>
            </a:endParaRPr>
          </a:p>
        </p:txBody>
      </p:sp>
      <p:sp>
        <p:nvSpPr>
          <p:cNvPr id="5" name="矩形 4"/>
          <p:cNvSpPr/>
          <p:nvPr/>
        </p:nvSpPr>
        <p:spPr>
          <a:xfrm>
            <a:off x="7513849" y="5043136"/>
            <a:ext cx="1082348" cy="307777"/>
          </a:xfrm>
          <a:prstGeom prst="rect">
            <a:avLst/>
          </a:prstGeom>
        </p:spPr>
        <p:txBody>
          <a:bodyPr wrap="square">
            <a:spAutoFit/>
          </a:bodyPr>
          <a:lstStyle/>
          <a:p>
            <a:r>
              <a:rPr lang="zh-CN" altLang="zh-CN" sz="1400" dirty="0">
                <a:solidFill>
                  <a:schemeClr val="bg1"/>
                </a:solidFill>
                <a:latin typeface="微软雅黑" panose="020B0503020204020204" pitchFamily="34" charset="-122"/>
                <a:ea typeface="微软雅黑" panose="020B0503020204020204" pitchFamily="34" charset="-122"/>
              </a:rPr>
              <a:t>人工交换台</a:t>
            </a:r>
          </a:p>
        </p:txBody>
      </p:sp>
      <p:sp>
        <p:nvSpPr>
          <p:cNvPr id="9" name="Rectangle 2">
            <a:extLst>
              <a:ext uri="{FF2B5EF4-FFF2-40B4-BE49-F238E27FC236}">
                <a16:creationId xmlns:a16="http://schemas.microsoft.com/office/drawing/2014/main" xmlns="" id="{2F99307D-2338-4904-A1D6-B51378D45536}"/>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0" name="TextBox 136">
            <a:extLst>
              <a:ext uri="{FF2B5EF4-FFF2-40B4-BE49-F238E27FC236}">
                <a16:creationId xmlns:a16="http://schemas.microsoft.com/office/drawing/2014/main" xmlns="" id="{DEFF33D9-2691-4519-921D-4C3E83349438}"/>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239260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906F8EC6-688B-46D0-822C-6B5C8E3DA593}"/>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2130865" y="2216611"/>
            <a:ext cx="3760690" cy="2595200"/>
          </a:xfrm>
          <a:prstGeom prst="rect">
            <a:avLst/>
          </a:prstGeom>
          <a:noFill/>
          <a:ln>
            <a:noFill/>
          </a:ln>
        </p:spPr>
        <p:txBody>
          <a:bodyPr/>
          <a:lstStyle/>
          <a:p>
            <a:pPr indent="457189">
              <a:lnSpc>
                <a:spcPct val="150000"/>
              </a:lnSpc>
            </a:pPr>
            <a:r>
              <a:rPr lang="zh-CN" altLang="en-US" b="1" dirty="0">
                <a:solidFill>
                  <a:srgbClr val="FF0000"/>
                </a:solidFill>
                <a:latin typeface="微软雅黑" pitchFamily="34" charset="-122"/>
                <a:ea typeface="微软雅黑" panose="020B0503020204020204" pitchFamily="34" charset="-122"/>
              </a:rPr>
              <a:t>第三阶段</a:t>
            </a:r>
            <a:r>
              <a:rPr lang="zh-CN" altLang="en-US" dirty="0">
                <a:solidFill>
                  <a:schemeClr val="bg1"/>
                </a:solidFill>
                <a:latin typeface="微软雅黑" pitchFamily="34" charset="-122"/>
                <a:ea typeface="微软雅黑" panose="020B0503020204020204" pitchFamily="34" charset="-122"/>
              </a:rPr>
              <a:t>从上世纪</a:t>
            </a:r>
            <a:r>
              <a:rPr lang="en-US" altLang="zh-CN" dirty="0">
                <a:solidFill>
                  <a:schemeClr val="bg1"/>
                </a:solidFill>
                <a:latin typeface="微软雅黑" pitchFamily="34" charset="-122"/>
                <a:ea typeface="微软雅黑" panose="020B0503020204020204" pitchFamily="34" charset="-122"/>
              </a:rPr>
              <a:t>60</a:t>
            </a:r>
            <a:r>
              <a:rPr lang="zh-CN" altLang="en-US" dirty="0">
                <a:solidFill>
                  <a:schemeClr val="bg1"/>
                </a:solidFill>
                <a:latin typeface="微软雅黑" pitchFamily="34" charset="-122"/>
                <a:ea typeface="微软雅黑" panose="020B0503020204020204" pitchFamily="34" charset="-122"/>
              </a:rPr>
              <a:t>年代中期至</a:t>
            </a:r>
            <a:r>
              <a:rPr lang="en-US" altLang="zh-CN" dirty="0">
                <a:solidFill>
                  <a:schemeClr val="bg1"/>
                </a:solidFill>
                <a:latin typeface="微软雅黑" pitchFamily="34" charset="-122"/>
                <a:ea typeface="微软雅黑" panose="020B0503020204020204" pitchFamily="34" charset="-122"/>
              </a:rPr>
              <a:t>70</a:t>
            </a:r>
            <a:r>
              <a:rPr lang="zh-CN" altLang="en-US" dirty="0">
                <a:solidFill>
                  <a:schemeClr val="bg1"/>
                </a:solidFill>
                <a:latin typeface="微软雅黑" pitchFamily="34" charset="-122"/>
                <a:ea typeface="微软雅黑" panose="020B0503020204020204" pitchFamily="34" charset="-122"/>
              </a:rPr>
              <a:t>年代中期。</a:t>
            </a:r>
            <a:endParaRPr lang="en-US" altLang="zh-CN" dirty="0">
              <a:solidFill>
                <a:schemeClr val="bg1"/>
              </a:solidFill>
              <a:latin typeface="微软雅黑" pitchFamily="34" charset="-122"/>
              <a:ea typeface="微软雅黑" panose="020B0503020204020204" pitchFamily="34" charset="-122"/>
            </a:endParaRPr>
          </a:p>
          <a:p>
            <a:pPr indent="457189">
              <a:lnSpc>
                <a:spcPct val="150000"/>
              </a:lnSpc>
            </a:pPr>
            <a:r>
              <a:rPr lang="zh-CN" altLang="en-US" dirty="0">
                <a:solidFill>
                  <a:schemeClr val="bg1"/>
                </a:solidFill>
                <a:latin typeface="微软雅黑" pitchFamily="34" charset="-122"/>
                <a:ea typeface="微软雅黑" panose="020B0503020204020204" pitchFamily="34" charset="-122"/>
              </a:rPr>
              <a:t>这一阶段是移动通信系统改进与完善的阶段，其特点是采用大区制、中小容量，使用</a:t>
            </a:r>
            <a:r>
              <a:rPr lang="en-US" altLang="zh-CN" dirty="0">
                <a:solidFill>
                  <a:schemeClr val="bg1"/>
                </a:solidFill>
                <a:latin typeface="微软雅黑" pitchFamily="34" charset="-122"/>
                <a:ea typeface="微软雅黑" panose="020B0503020204020204" pitchFamily="34" charset="-122"/>
              </a:rPr>
              <a:t>450MHz</a:t>
            </a:r>
            <a:r>
              <a:rPr lang="zh-CN" altLang="en-US" dirty="0">
                <a:solidFill>
                  <a:schemeClr val="bg1"/>
                </a:solidFill>
                <a:latin typeface="微软雅黑" pitchFamily="34" charset="-122"/>
                <a:ea typeface="微软雅黑" panose="020B0503020204020204" pitchFamily="34" charset="-122"/>
              </a:rPr>
              <a:t>频段，实现了自动选频与自动连接。</a:t>
            </a:r>
            <a:endParaRPr lang="zh-CN" altLang="zh-CN" dirty="0">
              <a:solidFill>
                <a:schemeClr val="bg1"/>
              </a:solidFill>
              <a:latin typeface="微软雅黑" pitchFamily="34" charset="-122"/>
              <a:ea typeface="微软雅黑" panose="020B0503020204020204"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883" y="2154935"/>
            <a:ext cx="3631218" cy="2965116"/>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7" name="Rectangle 2">
            <a:extLst>
              <a:ext uri="{FF2B5EF4-FFF2-40B4-BE49-F238E27FC236}">
                <a16:creationId xmlns:a16="http://schemas.microsoft.com/office/drawing/2014/main" xmlns="" id="{A4586FC8-D613-497B-B235-F2E77E7A459C}"/>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TextBox 136">
            <a:extLst>
              <a:ext uri="{FF2B5EF4-FFF2-40B4-BE49-F238E27FC236}">
                <a16:creationId xmlns:a16="http://schemas.microsoft.com/office/drawing/2014/main" xmlns="" id="{9F65C56B-A7F0-4A6D-87DC-F7A74BAFC165}"/>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162257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50" y="2524853"/>
            <a:ext cx="3518585" cy="1653253"/>
          </a:xfrm>
          <a:prstGeom prst="rect">
            <a:avLst/>
          </a:prstGeom>
          <a:noFill/>
          <a:ln>
            <a:noFill/>
          </a:ln>
        </p:spPr>
        <p:txBody>
          <a:bodyPr/>
          <a:lstStyle/>
          <a:p>
            <a:pPr indent="457189">
              <a:lnSpc>
                <a:spcPct val="150000"/>
              </a:lnSpc>
            </a:pPr>
            <a:r>
              <a:rPr lang="zh-CN" altLang="en-US" b="1" dirty="0">
                <a:solidFill>
                  <a:srgbClr val="FF0000"/>
                </a:solidFill>
                <a:latin typeface="微软雅黑" pitchFamily="34" charset="-122"/>
                <a:ea typeface="微软雅黑" panose="020B0503020204020204" pitchFamily="34" charset="-122"/>
              </a:rPr>
              <a:t>第四阶段</a:t>
            </a:r>
            <a:r>
              <a:rPr lang="zh-CN" altLang="en-US" dirty="0">
                <a:solidFill>
                  <a:schemeClr val="bg1"/>
                </a:solidFill>
                <a:latin typeface="微软雅黑" pitchFamily="34" charset="-122"/>
                <a:ea typeface="微软雅黑" panose="020B0503020204020204" pitchFamily="34" charset="-122"/>
              </a:rPr>
              <a:t>从上世纪</a:t>
            </a:r>
            <a:r>
              <a:rPr lang="en-US" altLang="zh-CN" dirty="0">
                <a:solidFill>
                  <a:schemeClr val="bg1"/>
                </a:solidFill>
                <a:latin typeface="微软雅黑" pitchFamily="34" charset="-122"/>
                <a:ea typeface="微软雅黑" panose="020B0503020204020204" pitchFamily="34" charset="-122"/>
              </a:rPr>
              <a:t>70</a:t>
            </a:r>
            <a:r>
              <a:rPr lang="zh-CN" altLang="en-US" dirty="0">
                <a:solidFill>
                  <a:schemeClr val="bg1"/>
                </a:solidFill>
                <a:latin typeface="微软雅黑" pitchFamily="34" charset="-122"/>
                <a:ea typeface="微软雅黑" panose="020B0503020204020204" pitchFamily="34" charset="-122"/>
              </a:rPr>
              <a:t>年代中期至</a:t>
            </a:r>
            <a:r>
              <a:rPr lang="en-US" altLang="zh-CN" dirty="0">
                <a:solidFill>
                  <a:schemeClr val="bg1"/>
                </a:solidFill>
                <a:latin typeface="微软雅黑" pitchFamily="34" charset="-122"/>
                <a:ea typeface="微软雅黑" panose="020B0503020204020204" pitchFamily="34" charset="-122"/>
              </a:rPr>
              <a:t>80</a:t>
            </a:r>
            <a:r>
              <a:rPr lang="zh-CN" altLang="en-US" dirty="0">
                <a:solidFill>
                  <a:schemeClr val="bg1"/>
                </a:solidFill>
                <a:latin typeface="微软雅黑" pitchFamily="34" charset="-122"/>
                <a:ea typeface="微软雅黑" panose="020B0503020204020204" pitchFamily="34" charset="-122"/>
              </a:rPr>
              <a:t>年代中期。这是移动通信蓬勃发展时期。</a:t>
            </a:r>
            <a:endParaRPr lang="zh-CN" altLang="zh-CN" sz="2400" dirty="0">
              <a:solidFill>
                <a:schemeClr val="bg1"/>
              </a:solidFill>
              <a:latin typeface="微软雅黑" pitchFamily="34" charset="-122"/>
              <a:ea typeface="微软雅黑" panose="020B0503020204020204" pitchFamily="34" charset="-122"/>
            </a:endParaRPr>
          </a:p>
        </p:txBody>
      </p:sp>
      <p:sp>
        <p:nvSpPr>
          <p:cNvPr id="6" name="矩形 5"/>
          <p:cNvSpPr/>
          <p:nvPr/>
        </p:nvSpPr>
        <p:spPr>
          <a:xfrm>
            <a:off x="1997206" y="5390369"/>
            <a:ext cx="3980577"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1G</a:t>
            </a:r>
            <a:r>
              <a:rPr lang="zh-CN" altLang="zh-CN" sz="2400" dirty="0">
                <a:solidFill>
                  <a:schemeClr val="bg1"/>
                </a:solidFill>
                <a:latin typeface="微软雅黑" pitchFamily="34" charset="-122"/>
                <a:ea typeface="微软雅黑" pitchFamily="34" charset="-122"/>
              </a:rPr>
              <a:t>（第一代移动通讯技术）</a:t>
            </a:r>
            <a:endParaRPr lang="zh-CN" altLang="en-US" sz="2400" dirty="0">
              <a:solidFill>
                <a:schemeClr val="bg1"/>
              </a:solidFill>
              <a:latin typeface="微软雅黑" pitchFamily="34" charset="-122"/>
              <a:ea typeface="微软雅黑" pitchFamily="34" charset="-122"/>
            </a:endParaRPr>
          </a:p>
        </p:txBody>
      </p:sp>
      <p:sp>
        <p:nvSpPr>
          <p:cNvPr id="7" name="矩形 6"/>
          <p:cNvSpPr/>
          <p:nvPr/>
        </p:nvSpPr>
        <p:spPr>
          <a:xfrm>
            <a:off x="6628465" y="5328815"/>
            <a:ext cx="3354601" cy="584775"/>
          </a:xfrm>
          <a:prstGeom prst="rect">
            <a:avLst/>
          </a:prstGeom>
          <a:solidFill>
            <a:srgbClr val="01AEF0">
              <a:alpha val="71000"/>
            </a:srgbClr>
          </a:solidFill>
        </p:spPr>
        <p:txBody>
          <a:bodyPr wrap="square">
            <a:spAutoFit/>
          </a:bodyPr>
          <a:lstStyle/>
          <a:p>
            <a:pPr algn="ctr"/>
            <a:r>
              <a:rPr lang="en-US" altLang="zh-CN" sz="1600" dirty="0">
                <a:latin typeface="微软雅黑" panose="020B0503020204020204" pitchFamily="34" charset="-122"/>
                <a:ea typeface="微软雅黑" panose="020B0503020204020204" pitchFamily="34" charset="-122"/>
                <a:cs typeface="Times New Roman" pitchFamily="18" charset="0"/>
              </a:rPr>
              <a:t>1978</a:t>
            </a:r>
            <a:r>
              <a:rPr lang="zh-CN" altLang="zh-CN" sz="1600" dirty="0">
                <a:latin typeface="微软雅黑" panose="020B0503020204020204" pitchFamily="34" charset="-122"/>
                <a:ea typeface="微软雅黑" panose="020B0503020204020204" pitchFamily="34" charset="-122"/>
                <a:cs typeface="Times New Roman" pitchFamily="18" charset="0"/>
              </a:rPr>
              <a:t>年底，美国贝尔试验室研制成功先进的移动电话系统（</a:t>
            </a:r>
            <a:r>
              <a:rPr lang="en-US" altLang="zh-CN" sz="1600" dirty="0">
                <a:latin typeface="微软雅黑" panose="020B0503020204020204" pitchFamily="34" charset="-122"/>
                <a:ea typeface="微软雅黑" panose="020B0503020204020204" pitchFamily="34" charset="-122"/>
                <a:cs typeface="Times New Roman" pitchFamily="18" charset="0"/>
              </a:rPr>
              <a:t>AMPS</a:t>
            </a:r>
            <a:r>
              <a:rPr lang="zh-CN" altLang="zh-CN" sz="1600" dirty="0">
                <a:latin typeface="微软雅黑" panose="020B0503020204020204" pitchFamily="34" charset="-122"/>
                <a:ea typeface="微软雅黑" panose="020B0503020204020204" pitchFamily="34" charset="-122"/>
                <a:cs typeface="Times New Roman" pitchFamily="18" charset="0"/>
              </a:rPr>
              <a:t>）</a:t>
            </a:r>
            <a:endParaRPr lang="zh-CN" altLang="en-US" sz="1600" dirty="0">
              <a:latin typeface="微软雅黑" panose="020B0503020204020204" pitchFamily="34" charset="-122"/>
              <a:ea typeface="微软雅黑" panose="020B0503020204020204" pitchFamily="34" charset="-122"/>
              <a:cs typeface="Times New Roman" pitchFamily="18" charset="0"/>
            </a:endParaRPr>
          </a:p>
        </p:txBody>
      </p:sp>
      <p:sp>
        <p:nvSpPr>
          <p:cNvPr id="8" name="右箭头 7"/>
          <p:cNvSpPr/>
          <p:nvPr/>
        </p:nvSpPr>
        <p:spPr bwMode="auto">
          <a:xfrm>
            <a:off x="5930176" y="5475007"/>
            <a:ext cx="467756" cy="292388"/>
          </a:xfrm>
          <a:prstGeom prst="rightArrow">
            <a:avLst/>
          </a:prstGeom>
          <a:solidFill>
            <a:srgbClr val="01AE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latin typeface="微软雅黑" panose="020B0503020204020204" pitchFamily="34" charset="-122"/>
              <a:ea typeface="微软雅黑" panose="020B0503020204020204" pitchFamily="34" charset="-122"/>
            </a:endParaRPr>
          </a:p>
        </p:txBody>
      </p:sp>
      <p:sp>
        <p:nvSpPr>
          <p:cNvPr id="10" name="Rectangle 2">
            <a:extLst>
              <a:ext uri="{FF2B5EF4-FFF2-40B4-BE49-F238E27FC236}">
                <a16:creationId xmlns:a16="http://schemas.microsoft.com/office/drawing/2014/main" xmlns="" id="{12ED5EE9-47CA-4EEB-B0FB-43EF6D05B470}"/>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微软雅黑" panose="020B0503020204020204" pitchFamily="34" charset="-122"/>
                <a:ea typeface="微软雅黑" panose="020B0503020204020204" pitchFamily="34" charset="-122"/>
                <a:cs typeface="Times New Roman" pitchFamily="18" charset="0"/>
              </a:rPr>
              <a:t>移动通信技术发展史</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B6EBFE64-059C-4821-971A-B7C13AF7B392}"/>
              </a:ext>
            </a:extLst>
          </p:cNvPr>
          <p:cNvSpPr/>
          <p:nvPr/>
        </p:nvSpPr>
        <p:spPr bwMode="auto">
          <a:xfrm>
            <a:off x="5969390" y="2047241"/>
            <a:ext cx="4419208" cy="3249637"/>
          </a:xfrm>
          <a:prstGeom prst="rect">
            <a:avLst/>
          </a:prstGeom>
          <a:solidFill>
            <a:srgbClr val="EDEDED"/>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xmlns="" id="{E8DBAF96-4E9F-450E-A4AD-96C864804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6293" y="2163586"/>
            <a:ext cx="4042673" cy="3032005"/>
          </a:xfrm>
          <a:prstGeom prst="rect">
            <a:avLst/>
          </a:prstGeom>
        </p:spPr>
      </p:pic>
      <p:sp>
        <p:nvSpPr>
          <p:cNvPr id="13" name="TextBox 136">
            <a:extLst>
              <a:ext uri="{FF2B5EF4-FFF2-40B4-BE49-F238E27FC236}">
                <a16:creationId xmlns:a16="http://schemas.microsoft.com/office/drawing/2014/main" xmlns="" id="{CB0FBF2E-C9EC-4553-AFD2-8F3476FF6C53}"/>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15109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ttp://www.cgan.net/cganself/founder/wp-content/uploads/2012/09/03-480x4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1304" y="1936648"/>
            <a:ext cx="3063580" cy="2984704"/>
          </a:xfrm>
          <a:prstGeom prst="rect">
            <a:avLst/>
          </a:prstGeom>
          <a:ln>
            <a:noFill/>
          </a:ln>
          <a:effectLst>
            <a:outerShdw blurRad="292100" dist="139700" dir="2700000" algn="tl" rotWithShape="0">
              <a:srgbClr val="333333">
                <a:alpha val="65000"/>
              </a:srgbClr>
            </a:outerShdw>
          </a:effectLst>
        </p:spPr>
      </p:pic>
      <p:pic>
        <p:nvPicPr>
          <p:cNvPr id="6" name="图片 5" descr="http://www.cgan.net/cganself/founder/wp-content/uploads/2012/09/04-480x5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4888" y="1936648"/>
            <a:ext cx="2957939" cy="2984704"/>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3173679" y="5182074"/>
            <a:ext cx="1441420" cy="307777"/>
          </a:xfrm>
          <a:prstGeom prst="rect">
            <a:avLst/>
          </a:prstGeom>
        </p:spPr>
        <p:txBody>
          <a:bodyPr wrap="square">
            <a:spAutoFit/>
          </a:bodyPr>
          <a:lstStyle/>
          <a:p>
            <a:r>
              <a:rPr lang="zh-CN" altLang="zh-CN" sz="1400" dirty="0">
                <a:solidFill>
                  <a:schemeClr val="bg1"/>
                </a:solidFill>
                <a:latin typeface="微软雅黑" pitchFamily="34" charset="-122"/>
                <a:ea typeface="微软雅黑" pitchFamily="34" charset="-122"/>
              </a:rPr>
              <a:t>第一代移动电话</a:t>
            </a:r>
          </a:p>
        </p:txBody>
      </p:sp>
      <p:sp>
        <p:nvSpPr>
          <p:cNvPr id="8" name="矩形 7"/>
          <p:cNvSpPr/>
          <p:nvPr/>
        </p:nvSpPr>
        <p:spPr>
          <a:xfrm>
            <a:off x="5946482" y="5182075"/>
            <a:ext cx="3874753" cy="738664"/>
          </a:xfrm>
          <a:prstGeom prst="rect">
            <a:avLst/>
          </a:prstGeom>
        </p:spPr>
        <p:txBody>
          <a:bodyPr wrap="square">
            <a:spAutoFit/>
          </a:bodyPr>
          <a:lstStyle/>
          <a:p>
            <a:r>
              <a:rPr lang="zh-CN" altLang="zh-CN" sz="1400" dirty="0">
                <a:solidFill>
                  <a:schemeClr val="bg1"/>
                </a:solidFill>
                <a:latin typeface="微软雅黑" pitchFamily="34" charset="-122"/>
                <a:ea typeface="微软雅黑" pitchFamily="34" charset="-122"/>
              </a:rPr>
              <a:t>世界上第一台手机摩托罗拉</a:t>
            </a:r>
            <a:r>
              <a:rPr lang="en-US" altLang="zh-CN" sz="1400" dirty="0" err="1">
                <a:solidFill>
                  <a:schemeClr val="bg1"/>
                </a:solidFill>
                <a:latin typeface="微软雅黑" pitchFamily="34" charset="-122"/>
                <a:ea typeface="微软雅黑" pitchFamily="34" charset="-122"/>
              </a:rPr>
              <a:t>DynaTAC</a:t>
            </a:r>
            <a:r>
              <a:rPr lang="en-US" altLang="zh-CN" sz="1400" dirty="0">
                <a:solidFill>
                  <a:schemeClr val="bg1"/>
                </a:solidFill>
                <a:latin typeface="微软雅黑" pitchFamily="34" charset="-122"/>
                <a:ea typeface="微软雅黑" pitchFamily="34" charset="-122"/>
              </a:rPr>
              <a:t> 8000X</a:t>
            </a:r>
            <a:r>
              <a:rPr lang="zh-CN" altLang="zh-CN" sz="1400" dirty="0">
                <a:solidFill>
                  <a:schemeClr val="bg1"/>
                </a:solidFill>
                <a:latin typeface="微软雅黑" pitchFamily="34" charset="-122"/>
                <a:ea typeface="微软雅黑" pitchFamily="34" charset="-122"/>
              </a:rPr>
              <a:t>，重</a:t>
            </a:r>
            <a:r>
              <a:rPr lang="en-US" altLang="zh-CN" sz="1400" dirty="0">
                <a:solidFill>
                  <a:schemeClr val="bg1"/>
                </a:solidFill>
                <a:latin typeface="微软雅黑" pitchFamily="34" charset="-122"/>
                <a:ea typeface="微软雅黑" pitchFamily="34" charset="-122"/>
              </a:rPr>
              <a:t>2</a:t>
            </a:r>
            <a:r>
              <a:rPr lang="zh-CN" altLang="zh-CN" sz="1400" dirty="0">
                <a:solidFill>
                  <a:schemeClr val="bg1"/>
                </a:solidFill>
                <a:latin typeface="微软雅黑" pitchFamily="34" charset="-122"/>
                <a:ea typeface="微软雅黑" pitchFamily="34" charset="-122"/>
              </a:rPr>
              <a:t>磅，通话时间半小时，销售价格为</a:t>
            </a:r>
            <a:r>
              <a:rPr lang="en-US" altLang="zh-CN" sz="1400" dirty="0">
                <a:solidFill>
                  <a:schemeClr val="bg1"/>
                </a:solidFill>
                <a:latin typeface="微软雅黑" pitchFamily="34" charset="-122"/>
                <a:ea typeface="微软雅黑" pitchFamily="34" charset="-122"/>
              </a:rPr>
              <a:t>3,995</a:t>
            </a:r>
            <a:r>
              <a:rPr lang="zh-CN" altLang="zh-CN" sz="1400" dirty="0">
                <a:solidFill>
                  <a:schemeClr val="bg1"/>
                </a:solidFill>
                <a:latin typeface="微软雅黑" pitchFamily="34" charset="-122"/>
                <a:ea typeface="微软雅黑" pitchFamily="34" charset="-122"/>
              </a:rPr>
              <a:t>美元，是名副其实的最贵重的砖头。</a:t>
            </a:r>
            <a:endParaRPr lang="zh-CN" altLang="en-US" sz="1400" dirty="0">
              <a:solidFill>
                <a:schemeClr val="bg1"/>
              </a:solidFill>
              <a:latin typeface="微软雅黑" pitchFamily="34" charset="-122"/>
              <a:ea typeface="微软雅黑" pitchFamily="34" charset="-122"/>
            </a:endParaRPr>
          </a:p>
        </p:txBody>
      </p:sp>
      <p:sp>
        <p:nvSpPr>
          <p:cNvPr id="9" name="Rectangle 2">
            <a:extLst>
              <a:ext uri="{FF2B5EF4-FFF2-40B4-BE49-F238E27FC236}">
                <a16:creationId xmlns:a16="http://schemas.microsoft.com/office/drawing/2014/main" xmlns="" id="{B6A59277-DA6F-4C7A-90D0-2C50150C506C}"/>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19170" eaLnBrk="0" fontAlgn="base" hangingPunct="0">
              <a:lnSpc>
                <a:spcPts val="3839"/>
              </a:lnSpc>
              <a:spcBef>
                <a:spcPct val="0"/>
              </a:spcBef>
              <a:spcAft>
                <a:spcPct val="0"/>
              </a:spcAft>
              <a:buNone/>
            </a:pPr>
            <a:r>
              <a:rPr lang="zh-CN" altLang="en-US" sz="3200" dirty="0">
                <a:solidFill>
                  <a:schemeClr val="bg1"/>
                </a:solidFill>
                <a:latin typeface="Times New Roman" pitchFamily="18" charset="0"/>
                <a:ea typeface="微软雅黑" pitchFamily="34" charset="-122"/>
                <a:cs typeface="Times New Roman" pitchFamily="18" charset="0"/>
              </a:rPr>
              <a:t>移动通信技术发展史</a:t>
            </a:r>
            <a:endParaRPr lang="zh-CN" altLang="en-US" sz="3200" dirty="0">
              <a:solidFill>
                <a:schemeClr val="bg1"/>
              </a:solidFill>
            </a:endParaRPr>
          </a:p>
        </p:txBody>
      </p:sp>
      <p:sp>
        <p:nvSpPr>
          <p:cNvPr id="10" name="TextBox 136">
            <a:extLst>
              <a:ext uri="{FF2B5EF4-FFF2-40B4-BE49-F238E27FC236}">
                <a16:creationId xmlns:a16="http://schemas.microsoft.com/office/drawing/2014/main" xmlns="" id="{FAF54D7A-F069-4D8D-A8F1-E04AD3906D15}"/>
              </a:ext>
            </a:extLst>
          </p:cNvPr>
          <p:cNvSpPr>
            <a:spLocks noChangeArrowheads="1"/>
          </p:cNvSpPr>
          <p:nvPr/>
        </p:nvSpPr>
        <p:spPr bwMode="auto">
          <a:xfrm>
            <a:off x="2130865" y="1439698"/>
            <a:ext cx="3205480" cy="3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1" rIns="68580" bIns="342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chemeClr val="accent2"/>
                </a:solidFill>
                <a:latin typeface="微软雅黑" pitchFamily="34" charset="-122"/>
                <a:ea typeface="微软雅黑" pitchFamily="34" charset="-122"/>
              </a:rPr>
              <a:t>2.</a:t>
            </a:r>
            <a:r>
              <a:rPr lang="zh-CN" altLang="zh-CN" sz="2000" b="1" dirty="0">
                <a:solidFill>
                  <a:schemeClr val="accent2"/>
                </a:solidFill>
                <a:latin typeface="微软雅黑" pitchFamily="34" charset="-122"/>
                <a:ea typeface="微软雅黑" pitchFamily="34" charset="-122"/>
              </a:rPr>
              <a:t>移动通信的发展历程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2565167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0122172725"/>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SubTitle"/>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SubTitle"/>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1"/>
</p:tagLst>
</file>

<file path=ppt/tags/tag18.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2"/>
</p:tagLst>
</file>

<file path=ppt/tags/tag19.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3"/>
</p:tagLst>
</file>

<file path=ppt/tags/tag2.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4"/>
</p:tagLst>
</file>

<file path=ppt/tags/tag21.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5"/>
</p:tagLst>
</file>

<file path=ppt/tags/tag22.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6"/>
</p:tagLst>
</file>

<file path=ppt/tags/tag23.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7"/>
</p:tagLst>
</file>

<file path=ppt/tags/tag24.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8"/>
</p:tagLst>
</file>

<file path=ppt/tags/tag25.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19"/>
</p:tagLst>
</file>

<file path=ppt/tags/tag26.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20"/>
</p:tagLst>
</file>

<file path=ppt/tags/tag27.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SubTitle"/>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SubTitle"/>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215112005"/>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0122172725"/>
  <p:tag name="MH_LIBRARY" val="GRAPHIC"/>
  <p:tag name="MH_TYPE" val="Other"/>
  <p:tag name="MH_ORDER" val="8"/>
</p:tagLst>
</file>

<file path=ppt/theme/theme1.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2678</Words>
  <Application>Microsoft Office PowerPoint</Application>
  <PresentationFormat>宽屏</PresentationFormat>
  <Paragraphs>197</Paragraphs>
  <Slides>39</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宋体</vt:lpstr>
      <vt:lpstr>微软雅黑</vt:lpstr>
      <vt:lpstr>微软雅黑 Light</vt:lpstr>
      <vt:lpstr>Arial</vt:lpstr>
      <vt:lpstr>Calibri</vt:lpstr>
      <vt:lpstr>Calibri Light</vt:lpstr>
      <vt:lpstr>Times New Roman</vt:lpstr>
      <vt:lpstr>Wingdings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China</cp:lastModifiedBy>
  <cp:revision>3</cp:revision>
  <dcterms:created xsi:type="dcterms:W3CDTF">2019-08-21T10:07:04Z</dcterms:created>
  <dcterms:modified xsi:type="dcterms:W3CDTF">2019-08-21T10:14:05Z</dcterms:modified>
</cp:coreProperties>
</file>