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79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271" r:id="rId31"/>
    <p:sldId id="324" r:id="rId32"/>
    <p:sldId id="325" r:id="rId33"/>
    <p:sldId id="278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j" initials="h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60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支付方式多样化，物流信息跟踪更加方便快捷，同时，移动电子商务需求的多样性与分散性，为现代电子商务行业拓展了广阔的业务范围。</a:t>
            </a:r>
          </a:p>
          <a:p>
            <a:r>
              <a:rPr lang="zh-CN" altLang="en-US" smtClean="0"/>
              <a:t>移动电子商务可实现多种灵活的销售方式，并且可以根据顾客的需要和偏好供个性化服务，让服务行业随时随地性为客服提供高效的服务。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80437-5F51-411A-8F89-D19CCCB3EC64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06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80437-5F51-411A-8F89-D19CCCB3EC6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797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80437-5F51-411A-8F89-D19CCCB3EC6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335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80437-5F51-411A-8F89-D19CCCB3EC6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15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9"/>
          <p:cNvSpPr txBox="1"/>
          <p:nvPr userDrawn="1"/>
        </p:nvSpPr>
        <p:spPr>
          <a:xfrm>
            <a:off x="9412431" y="6500286"/>
            <a:ext cx="273224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b="1" dirty="0" smtClean="0">
                <a:solidFill>
                  <a:prstClr val="white">
                    <a:lumMod val="50000"/>
                  </a:prst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北京市商业学校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0" y="0"/>
            <a:ext cx="12192000" cy="908720"/>
          </a:xfrm>
          <a:prstGeom prst="rect">
            <a:avLst/>
          </a:prstGeom>
          <a:solidFill>
            <a:srgbClr val="E5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845666"/>
            <a:ext cx="12192000" cy="54101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335360" y="274340"/>
            <a:ext cx="719403" cy="360040"/>
          </a:xfrm>
          <a:prstGeom prst="round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214120" y="173990"/>
            <a:ext cx="67138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移动商务认知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2019/8/21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文本框 1"/>
          <p:cNvSpPr/>
          <p:nvPr/>
        </p:nvSpPr>
        <p:spPr>
          <a:xfrm>
            <a:off x="2278856" y="1244680"/>
            <a:ext cx="5768340" cy="7835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l"/>
            <a:r>
              <a:rPr lang="zh-CN" altLang="en-US" sz="4500" b="1" dirty="0">
                <a:solidFill>
                  <a:srgbClr val="2E2E2E"/>
                </a:solidFill>
                <a:latin typeface="Calibri" panose="020F0502020204030204" charset="0"/>
                <a:ea typeface="微软雅黑" panose="020B0503020204020204" charset="-122"/>
                <a:sym typeface="Calibri" panose="020F0502020204030204" charset="0"/>
              </a:rPr>
              <a:t>1.走进移动商务的世界</a:t>
            </a:r>
          </a:p>
        </p:txBody>
      </p:sp>
      <p:sp>
        <p:nvSpPr>
          <p:cNvPr id="3075" name="文本框 2"/>
          <p:cNvSpPr/>
          <p:nvPr/>
        </p:nvSpPr>
        <p:spPr>
          <a:xfrm>
            <a:off x="4145280" y="2927985"/>
            <a:ext cx="49987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rPr>
              <a:t>1-1移动商务认知</a:t>
            </a:r>
          </a:p>
        </p:txBody>
      </p:sp>
      <p:sp>
        <p:nvSpPr>
          <p:cNvPr id="3076" name="直接连接符 8"/>
          <p:cNvSpPr/>
          <p:nvPr/>
        </p:nvSpPr>
        <p:spPr>
          <a:xfrm>
            <a:off x="4743450" y="4670822"/>
            <a:ext cx="2855119" cy="1190"/>
          </a:xfrm>
          <a:prstGeom prst="line">
            <a:avLst/>
          </a:prstGeom>
          <a:ln w="9525" cap="flat" cmpd="sng">
            <a:solidFill>
              <a:srgbClr val="2E2E2E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350">
              <a:ea typeface="宋体" panose="02010600030101010101" pitchFamily="2" charset="-122"/>
            </a:endParaRPr>
          </a:p>
        </p:txBody>
      </p:sp>
      <p:sp>
        <p:nvSpPr>
          <p:cNvPr id="3077" name="文本框 12"/>
          <p:cNvSpPr/>
          <p:nvPr/>
        </p:nvSpPr>
        <p:spPr>
          <a:xfrm>
            <a:off x="4711303" y="4725591"/>
            <a:ext cx="2887265" cy="3448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/>
            <a:endParaRPr lang="zh-CN" altLang="en-US" sz="1650" dirty="0">
              <a:solidFill>
                <a:srgbClr val="2E2E2E"/>
              </a:solidFill>
              <a:latin typeface="Calibri" panose="020F0502020204030204" charset="0"/>
              <a:ea typeface="微软雅黑" panose="020B0503020204020204" charset="-122"/>
              <a:sym typeface="Calibri" panose="020F050202020403020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840" y="1052736"/>
            <a:ext cx="1778484" cy="7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2"/>
              </a:buBlip>
            </a:pPr>
            <a:r>
              <a:rPr lang="zh-CN" altLang="en-US" sz="2400" b="1" kern="100" dirty="0" smtClean="0">
                <a:solidFill>
                  <a:srgbClr val="F79646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技能学习</a:t>
            </a:r>
            <a:endParaRPr lang="zh-CN" altLang="zh-CN" sz="2400" b="1" kern="100" dirty="0">
              <a:solidFill>
                <a:srgbClr val="F79646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7568" y="1804754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一、技能支撑</a:t>
            </a:r>
          </a:p>
        </p:txBody>
      </p:sp>
      <p:sp>
        <p:nvSpPr>
          <p:cNvPr id="9" name="矩形 8"/>
          <p:cNvSpPr/>
          <p:nvPr/>
        </p:nvSpPr>
        <p:spPr>
          <a:xfrm>
            <a:off x="2351585" y="2420888"/>
            <a:ext cx="3357680" cy="36830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US" altLang="zh-CN" b="1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b="1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移动电子商务出现时的分类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51584" y="2790220"/>
            <a:ext cx="7632848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）按商务形式分类</a:t>
            </a:r>
          </a:p>
          <a:p>
            <a:pPr>
              <a:lnSpc>
                <a:spcPct val="150000"/>
              </a:lnSpc>
            </a:pPr>
            <a:r>
              <a:rPr lang="en-US" altLang="zh-CN" sz="160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O2O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Online to Offline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）是指将线下的商务机会与互联网结合，让互联网成为线下交易的平台。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G2C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Government to Citizen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）是指政府与公众之间的电子政务。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840" y="1052736"/>
            <a:ext cx="1778484" cy="7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2"/>
              </a:buBlip>
            </a:pPr>
            <a:r>
              <a:rPr lang="zh-CN" altLang="en-US" sz="2400" b="1" kern="100" dirty="0" smtClean="0">
                <a:solidFill>
                  <a:srgbClr val="F79646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技能学习</a:t>
            </a:r>
            <a:endParaRPr lang="zh-CN" altLang="zh-CN" sz="2400" b="1" kern="100" dirty="0">
              <a:solidFill>
                <a:srgbClr val="F79646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7568" y="1804754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一、技能支撑</a:t>
            </a:r>
          </a:p>
        </p:txBody>
      </p:sp>
      <p:sp>
        <p:nvSpPr>
          <p:cNvPr id="9" name="矩形 8"/>
          <p:cNvSpPr/>
          <p:nvPr/>
        </p:nvSpPr>
        <p:spPr>
          <a:xfrm>
            <a:off x="2351584" y="2420888"/>
            <a:ext cx="3744415" cy="36830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US" altLang="zh-CN" b="1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 b="1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移动电子商务发展现状与趋势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51584" y="2790220"/>
            <a:ext cx="7632848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我国移动电子商务目前处于刚刚起步阶段，其发展特点可以总结为以下三点：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）完善无线设施的基础建设，大力发展无线网络；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）国内运营商纷纷涉足移动电子商务领域。近些年，淘宝、京东都相继推出了手机端的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，微信也推出了微信钱包的业务；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）传统的行业开始涉足移动电子商务，例如万达集团与百度、腾讯合作成立万达电子商务公司。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移动电子商务的发展已经势不可挡，其将会与人们的生活越来越紧密，发展移动电子商务也将是未来传统电子商务的必然趋势。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840" y="1052736"/>
            <a:ext cx="1778484" cy="7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3"/>
              </a:buBlip>
            </a:pPr>
            <a:r>
              <a:rPr lang="zh-CN" altLang="en-US" sz="2400" b="1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技能学习</a:t>
            </a:r>
            <a:endParaRPr lang="zh-CN" altLang="zh-CN" sz="2400" b="1" kern="1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7568" y="1804754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二、案例学习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6" name="Picture 2" descr="http://p0.so.qhmsg.com/bdr/_240_/t01cbfabf193e0fbf9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63" y="2708920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840" y="1052736"/>
            <a:ext cx="1778484" cy="7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3"/>
              </a:buBlip>
            </a:pPr>
            <a:r>
              <a:rPr lang="zh-CN" altLang="en-US" sz="2400" b="1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技能学习</a:t>
            </a:r>
            <a:endParaRPr lang="zh-CN" altLang="zh-CN" sz="2400" b="1" kern="1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7568" y="1804754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二、案例学习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79576" y="2316936"/>
            <a:ext cx="7561337" cy="2999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为了紧跟移动电子商务的发展，传统家装服务转战移动电子商务，例如土巴兔装修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从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2012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年上线至今，凭借优质的一站式家装服务在众多家装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中脱颖而出。土巴兔是面向用户的一站式家装服务平台，目前已开通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250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个城市分站，累计服务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1600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万中国家庭。在土巴兔，用户可获得免费验房、免费设计与报价、装修质检、家居电商、品质施工、远程监控工地等服务。换句话说，用户可以通过一部手机，定制家装风格，并且可以远程看到自己家装修的进度，解决的大多数上班族的家装烦恼。 </a:t>
            </a:r>
            <a:endParaRPr lang="zh-CN" altLang="zh-CN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840" y="1052736"/>
            <a:ext cx="1778484" cy="7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3"/>
              </a:buBlip>
            </a:pPr>
            <a:r>
              <a:rPr lang="zh-CN" altLang="en-US" sz="2400" b="1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技能学习</a:t>
            </a:r>
            <a:endParaRPr lang="zh-CN" altLang="zh-CN" sz="2400" b="1" kern="1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7568" y="1804754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二、案例学习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" name="图片 7" descr="S70814-170533"/>
          <p:cNvPicPr/>
          <p:nvPr/>
        </p:nvPicPr>
        <p:blipFill>
          <a:blip r:embed="rId4"/>
          <a:stretch>
            <a:fillRect/>
          </a:stretch>
        </p:blipFill>
        <p:spPr>
          <a:xfrm>
            <a:off x="2423593" y="2492896"/>
            <a:ext cx="2016778" cy="3692373"/>
          </a:xfrm>
          <a:prstGeom prst="rect">
            <a:avLst/>
          </a:prstGeom>
        </p:spPr>
      </p:pic>
      <p:pic>
        <p:nvPicPr>
          <p:cNvPr id="10" name="图片 9" descr="S70814-170543"/>
          <p:cNvPicPr/>
          <p:nvPr/>
        </p:nvPicPr>
        <p:blipFill>
          <a:blip r:embed="rId5"/>
          <a:srcRect t="3996"/>
          <a:stretch>
            <a:fillRect/>
          </a:stretch>
        </p:blipFill>
        <p:spPr>
          <a:xfrm>
            <a:off x="4583832" y="2492896"/>
            <a:ext cx="2088232" cy="367240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683500" y="3140968"/>
            <a:ext cx="3024336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>
                <a:latin typeface="微软雅黑" panose="020B0503020204020204" charset="-122"/>
                <a:ea typeface="微软雅黑" panose="020B0503020204020204" charset="-122"/>
              </a:rPr>
              <a:t>通过本案例可以看到，传统行业积极加入到移动电子商务的大军当中，推出手机端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</a:rPr>
              <a:t>，这充分说明了移动电子商务正在被传统企业所重视。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D:\博导工作\图片素材\人\a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124" y="2830869"/>
            <a:ext cx="3184389" cy="369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77840" y="1052736"/>
            <a:ext cx="1778484" cy="7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3"/>
              </a:buBlip>
            </a:pPr>
            <a:r>
              <a:rPr lang="zh-CN" altLang="en-US" sz="2400" b="1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技能学习</a:t>
            </a:r>
            <a:endParaRPr lang="zh-CN" altLang="zh-CN" sz="2400" b="1" kern="1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7568" y="1804754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三、技能提升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07568" y="2276871"/>
            <a:ext cx="3744416" cy="55308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移动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电商相比于传统商务的优势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24586" y="3845282"/>
            <a:ext cx="971514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灵活</a:t>
            </a:r>
            <a:endParaRPr lang="en-US" altLang="zh-CN" b="1" dirty="0" smtClean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 smtClean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简单</a:t>
            </a:r>
            <a:endParaRPr lang="en-US" altLang="zh-CN" b="1" dirty="0" smtClean="0">
              <a:solidFill>
                <a:schemeClr val="accent5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b="1" dirty="0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方便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840" y="1052736"/>
            <a:ext cx="1778484" cy="7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2"/>
              </a:buBlip>
            </a:pPr>
            <a:r>
              <a:rPr lang="zh-CN" altLang="en-US" sz="2400" b="1" kern="100" dirty="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技能学习</a:t>
            </a:r>
            <a:endParaRPr lang="zh-CN" altLang="zh-CN" sz="2400" b="1" kern="1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7568" y="1804754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三、技能提升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24100" y="3044914"/>
            <a:ext cx="7344308" cy="2999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zh-CN" b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灵活。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</a:rPr>
              <a:t>移动电子商务不同于传统商务，它可以完全根据消费者的个性化需求和喜好进行定制。</a:t>
            </a:r>
          </a:p>
          <a:p>
            <a:pPr>
              <a:lnSpc>
                <a:spcPct val="150000"/>
              </a:lnSpc>
            </a:pPr>
            <a:r>
              <a:rPr lang="en-US" altLang="zh-CN" b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zh-CN" b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简单。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</a:rPr>
              <a:t>土巴兔的用户只需要轻点手机就能轻松了解到家装的各种装修信息。对于用户而言，简单的操作让用户更加便捷喜爱，对于商家而言，这种方式提升了营销效果，降低了成本，扩大了市场。</a:t>
            </a:r>
          </a:p>
          <a:p>
            <a:pPr>
              <a:lnSpc>
                <a:spcPct val="150000"/>
              </a:lnSpc>
            </a:pPr>
            <a:r>
              <a:rPr lang="en-US" altLang="zh-CN" b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zh-CN" b="1">
                <a:solidFill>
                  <a:schemeClr val="accent5"/>
                </a:solidFill>
                <a:latin typeface="微软雅黑" panose="020B0503020204020204" charset="-122"/>
                <a:ea typeface="微软雅黑" panose="020B0503020204020204" charset="-122"/>
              </a:rPr>
              <a:t>方便。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</a:rPr>
              <a:t>移动电子商务的用户通过手机就可以随时随地获取所需的服务信息，不受时间和空间的限制，从而很大程度上方便了用户。</a:t>
            </a:r>
          </a:p>
        </p:txBody>
      </p:sp>
      <p:sp>
        <p:nvSpPr>
          <p:cNvPr id="10" name="矩形 9"/>
          <p:cNvSpPr/>
          <p:nvPr/>
        </p:nvSpPr>
        <p:spPr>
          <a:xfrm>
            <a:off x="2207568" y="2276871"/>
            <a:ext cx="3744416" cy="55308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移动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电商相比于传统商务的优势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标题 54273"/>
          <p:cNvSpPr>
            <a:spLocks noGrp="1"/>
          </p:cNvSpPr>
          <p:nvPr>
            <p:ph type="title"/>
          </p:nvPr>
        </p:nvSpPr>
        <p:spPr>
          <a:xfrm>
            <a:off x="2135188" y="333375"/>
            <a:ext cx="8229600" cy="1143000"/>
          </a:xfrm>
        </p:spPr>
        <p:txBody>
          <a:bodyPr anchor="ctr"/>
          <a:lstStyle/>
          <a:p>
            <a:r>
              <a:rPr lang="zh-CN" altLang="en-US"/>
              <a:t>移动互联网时代的</a:t>
            </a:r>
            <a:r>
              <a:rPr lang="en-US" altLang="zh-CN"/>
              <a:t>5F</a:t>
            </a:r>
            <a:r>
              <a:rPr lang="zh-CN" altLang="en-US"/>
              <a:t>思维</a:t>
            </a:r>
          </a:p>
        </p:txBody>
      </p:sp>
      <p:sp>
        <p:nvSpPr>
          <p:cNvPr id="9218" name="文本占位符 54274"/>
          <p:cNvSpPr>
            <a:spLocks noGrp="1"/>
          </p:cNvSpPr>
          <p:nvPr>
            <p:ph idx="1"/>
          </p:nvPr>
        </p:nvSpPr>
        <p:spPr>
          <a:xfrm>
            <a:off x="1778000" y="1558925"/>
            <a:ext cx="8710613" cy="5038725"/>
          </a:xfrm>
        </p:spPr>
        <p:txBody>
          <a:bodyPr anchor="t"/>
          <a:lstStyle/>
          <a:p>
            <a:pPr>
              <a:lnSpc>
                <a:spcPct val="80000"/>
              </a:lnSpc>
              <a:buNone/>
            </a:pPr>
            <a:r>
              <a:rPr lang="zh-CN" altLang="en-US" sz="1800" dirty="0"/>
              <a:t>  从PC互联网时代进入了移动互联网时代，移动互联网具备5F思维：</a:t>
            </a: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Frament 碎片化思维</a:t>
            </a: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FANS 粉丝思维</a:t>
            </a: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FOCUS 焦点思维</a:t>
            </a: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FAST快一步思维</a:t>
            </a: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rgbClr val="FF0000"/>
                </a:solidFill>
              </a:rPr>
              <a:t>FIRST第一思维</a:t>
            </a:r>
          </a:p>
          <a:p>
            <a:pPr>
              <a:lnSpc>
                <a:spcPct val="80000"/>
              </a:lnSpc>
            </a:pPr>
            <a:r>
              <a:rPr lang="zh-CN" altLang="en-US" sz="1800" dirty="0"/>
              <a:t>行动指南：移动互联思维十大落地法则：</a:t>
            </a:r>
          </a:p>
          <a:p>
            <a:pPr>
              <a:lnSpc>
                <a:spcPct val="80000"/>
              </a:lnSpc>
            </a:pPr>
            <a:r>
              <a:rPr lang="zh-CN" altLang="en-US" dirty="0">
                <a:sym typeface="Arial" panose="020B0604020202020204" pitchFamily="34" charset="0"/>
              </a:rPr>
              <a:t>Love（</a:t>
            </a:r>
            <a:r>
              <a:rPr lang="zh-CN" altLang="en-US" b="1" dirty="0"/>
              <a:t>营造亲人般的爱</a:t>
            </a:r>
            <a:r>
              <a:rPr lang="zh-CN" altLang="en-US" dirty="0">
                <a:sym typeface="Arial" panose="020B0604020202020204" pitchFamily="34" charset="0"/>
              </a:rPr>
              <a:t>） </a:t>
            </a:r>
          </a:p>
          <a:p>
            <a:pPr>
              <a:lnSpc>
                <a:spcPct val="80000"/>
              </a:lnSpc>
            </a:pPr>
            <a:r>
              <a:rPr lang="zh-CN" altLang="en-US" dirty="0">
                <a:sym typeface="Arial" panose="020B0604020202020204" pitchFamily="34" charset="0"/>
              </a:rPr>
              <a:t>Simple</a:t>
            </a:r>
            <a:r>
              <a:rPr lang="zh-CN" altLang="en-US" b="1" dirty="0">
                <a:sym typeface="Arial" panose="020B0604020202020204" pitchFamily="34" charset="0"/>
              </a:rPr>
              <a:t>（简约到极致）</a:t>
            </a:r>
          </a:p>
          <a:p>
            <a:pPr>
              <a:lnSpc>
                <a:spcPct val="80000"/>
              </a:lnSpc>
            </a:pPr>
            <a:endParaRPr lang="zh-CN" altLang="en-US" sz="1800" dirty="0"/>
          </a:p>
        </p:txBody>
      </p:sp>
      <p:pic>
        <p:nvPicPr>
          <p:cNvPr id="9219" name="Picture 1" descr="20141101814312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0" y="2062163"/>
            <a:ext cx="4330700" cy="2809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5529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/>
          </a:p>
        </p:txBody>
      </p:sp>
      <p:sp>
        <p:nvSpPr>
          <p:cNvPr id="10242" name="文本占位符 55298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/>
          </a:p>
        </p:txBody>
      </p:sp>
      <p:pic>
        <p:nvPicPr>
          <p:cNvPr id="10243" name="Picture 9" descr="5F移动互联网思维＋Love Simple十大落地法则,互联网的一些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975" y="333375"/>
            <a:ext cx="8785225" cy="5962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标题 89089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Fragment</a:t>
            </a:r>
            <a:r>
              <a: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碎片化思维</a:t>
            </a:r>
          </a:p>
        </p:txBody>
      </p:sp>
      <p:sp>
        <p:nvSpPr>
          <p:cNvPr id="44034" name="文本占位符 89090"/>
          <p:cNvSpPr>
            <a:spLocks noGrp="1"/>
          </p:cNvSpPr>
          <p:nvPr>
            <p:ph idx="1"/>
          </p:nvPr>
        </p:nvSpPr>
        <p:spPr>
          <a:xfrm>
            <a:off x="1776413" y="1557338"/>
            <a:ext cx="8785225" cy="4681537"/>
          </a:xfrm>
        </p:spPr>
        <p:txBody>
          <a:bodyPr anchor="t"/>
          <a:lstStyle/>
          <a:p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移动互联网加剧了消费者的三个碎片化趋势：</a:t>
            </a:r>
          </a:p>
          <a:p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购物地点的碎片化；购物时间的碎片化；购物需求的碎片化</a:t>
            </a:r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</a:p>
          <a:p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碎片时间成为赢得消费者的黄金窗口，如何建立起碎片化思维，从碎片的世界中汇聚商业的力量？</a:t>
            </a:r>
          </a:p>
          <a:p>
            <a:r>
              <a:rPr lang="zh-CN" altLang="en-US" sz="24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我们有五个关键的课题需要研究：</a:t>
            </a:r>
            <a:endParaRPr lang="zh-CN" altLang="en-US" sz="2400">
              <a:solidFill>
                <a:srgbClr val="000000"/>
              </a:solidFill>
              <a:latin typeface="arial 宋体" charset="0"/>
              <a:ea typeface="arial 宋体" charset="0"/>
              <a:sym typeface="arial 宋体" charset="0"/>
            </a:endParaRPr>
          </a:p>
          <a:p>
            <a:r>
              <a:rPr lang="en-US" altLang="zh-CN" sz="2400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1.</a:t>
            </a:r>
            <a:r>
              <a:rPr lang="zh-CN" altLang="en-US" sz="2400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如何让消费者在碎片时间主动选择你？</a:t>
            </a:r>
          </a:p>
          <a:p>
            <a:r>
              <a:rPr lang="en-US" altLang="zh-CN" sz="2400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</a:t>
            </a:r>
            <a:r>
              <a:rPr lang="zh-CN" altLang="en-US" sz="2400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如何让消费者在一分钟内爱上你？</a:t>
            </a:r>
          </a:p>
          <a:p>
            <a:r>
              <a:rPr lang="en-US" altLang="zh-CN" sz="2400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</a:t>
            </a:r>
            <a:r>
              <a:rPr lang="zh-CN" altLang="en-US" sz="2400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如何在一小段时间里与消费者建立起令她心动的对话？</a:t>
            </a:r>
          </a:p>
          <a:p>
            <a:r>
              <a:rPr lang="en-US" altLang="zh-CN" sz="2400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4.</a:t>
            </a:r>
            <a:r>
              <a:rPr lang="zh-CN" altLang="en-US" sz="2400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如何在一个碎片的时间窗口提供令消费者尖叫的商品和服务？</a:t>
            </a:r>
          </a:p>
          <a:p>
            <a:r>
              <a:rPr lang="en-US" altLang="zh-CN" sz="2400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5.</a:t>
            </a:r>
            <a:r>
              <a:rPr lang="zh-CN" altLang="en-US" sz="2400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如何通过全渠道覆盖消费者更多的碎片时间？</a:t>
            </a:r>
          </a:p>
        </p:txBody>
      </p:sp>
      <p:pic>
        <p:nvPicPr>
          <p:cNvPr id="44035" name="Picture 4" descr="5F移动互联网思维＋Love Simple十大落地法则,互联网的一些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388" y="117475"/>
            <a:ext cx="1703387" cy="180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标题 4097"/>
          <p:cNvSpPr>
            <a:spLocks noGrp="1"/>
          </p:cNvSpPr>
          <p:nvPr>
            <p:ph type="title"/>
          </p:nvPr>
        </p:nvSpPr>
        <p:spPr>
          <a:xfrm>
            <a:off x="3126581" y="1293019"/>
            <a:ext cx="5940029" cy="485775"/>
          </a:xfrm>
        </p:spPr>
        <p:txBody>
          <a:bodyPr anchor="ctr"/>
          <a:lstStyle/>
          <a:p>
            <a:r>
              <a:rPr lang="zh-CN" altLang="en-US" sz="2700" b="1">
                <a:solidFill>
                  <a:srgbClr val="FFD03B"/>
                </a:solidFill>
                <a:latin typeface="微软雅黑" panose="020B0503020204020204" charset="-122"/>
                <a:ea typeface="宋体" panose="02010600030101010101" pitchFamily="2" charset="-122"/>
                <a:sym typeface="微软雅黑" panose="020B0503020204020204" charset="-122"/>
              </a:rPr>
              <a:t>学习目标</a:t>
            </a:r>
          </a:p>
        </p:txBody>
      </p:sp>
      <p:sp>
        <p:nvSpPr>
          <p:cNvPr id="4098" name="圆角矩形 4098"/>
          <p:cNvSpPr/>
          <p:nvPr/>
        </p:nvSpPr>
        <p:spPr>
          <a:xfrm>
            <a:off x="3352800" y="3176588"/>
            <a:ext cx="1767364" cy="2518886"/>
          </a:xfrm>
          <a:prstGeom prst="roundRect">
            <a:avLst>
              <a:gd name="adj" fmla="val 4690"/>
            </a:avLst>
          </a:prstGeom>
          <a:noFill/>
          <a:ln w="57150" cap="flat" cmpd="sng">
            <a:solidFill>
              <a:srgbClr val="88CE58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350">
              <a:ea typeface="宋体" panose="02010600030101010101" pitchFamily="2" charset="-122"/>
            </a:endParaRPr>
          </a:p>
        </p:txBody>
      </p:sp>
      <p:sp>
        <p:nvSpPr>
          <p:cNvPr id="4099" name="圆角矩形 4099"/>
          <p:cNvSpPr/>
          <p:nvPr/>
        </p:nvSpPr>
        <p:spPr>
          <a:xfrm>
            <a:off x="3514725" y="3069431"/>
            <a:ext cx="1397794" cy="215504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6B828"/>
              </a:gs>
              <a:gs pos="100000">
                <a:srgbClr val="2F611D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lstStyle/>
          <a:p>
            <a:pPr lvl="0"/>
            <a:endParaRPr lang="zh-CN" altLang="en-US" sz="1350">
              <a:ea typeface="宋体" panose="02010600030101010101" pitchFamily="2" charset="-122"/>
            </a:endParaRPr>
          </a:p>
        </p:txBody>
      </p:sp>
      <p:sp>
        <p:nvSpPr>
          <p:cNvPr id="4100" name="圆角矩形 4100"/>
          <p:cNvSpPr/>
          <p:nvPr/>
        </p:nvSpPr>
        <p:spPr>
          <a:xfrm>
            <a:off x="5235179" y="2853929"/>
            <a:ext cx="1721644" cy="2366963"/>
          </a:xfrm>
          <a:prstGeom prst="roundRect">
            <a:avLst>
              <a:gd name="adj" fmla="val 4690"/>
            </a:avLst>
          </a:prstGeom>
          <a:noFill/>
          <a:ln w="57150" cap="flat" cmpd="sng">
            <a:solidFill>
              <a:srgbClr val="D79133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350">
              <a:ea typeface="宋体" panose="02010600030101010101" pitchFamily="2" charset="-122"/>
            </a:endParaRPr>
          </a:p>
        </p:txBody>
      </p:sp>
      <p:sp>
        <p:nvSpPr>
          <p:cNvPr id="4101" name="圆角矩形 4101"/>
          <p:cNvSpPr/>
          <p:nvPr/>
        </p:nvSpPr>
        <p:spPr>
          <a:xfrm>
            <a:off x="5397104" y="2746772"/>
            <a:ext cx="1397794" cy="21550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D79133"/>
              </a:gs>
              <a:gs pos="100000">
                <a:srgbClr val="634318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lstStyle/>
          <a:p>
            <a:pPr lvl="0"/>
            <a:endParaRPr lang="zh-CN" altLang="en-US" sz="1350">
              <a:ea typeface="宋体" panose="02010600030101010101" pitchFamily="2" charset="-122"/>
            </a:endParaRPr>
          </a:p>
        </p:txBody>
      </p:sp>
      <p:sp>
        <p:nvSpPr>
          <p:cNvPr id="4102" name="圆角矩形 4102"/>
          <p:cNvSpPr/>
          <p:nvPr/>
        </p:nvSpPr>
        <p:spPr>
          <a:xfrm>
            <a:off x="7117556" y="2477929"/>
            <a:ext cx="1721644" cy="2582228"/>
          </a:xfrm>
          <a:prstGeom prst="roundRect">
            <a:avLst>
              <a:gd name="adj" fmla="val 4690"/>
            </a:avLst>
          </a:prstGeom>
          <a:noFill/>
          <a:ln w="57150" cap="flat" cmpd="sng">
            <a:solidFill>
              <a:srgbClr val="4B71DD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vl="0"/>
            <a:endParaRPr lang="zh-CN" altLang="en-US" sz="1350">
              <a:ea typeface="宋体" panose="02010600030101010101" pitchFamily="2" charset="-122"/>
            </a:endParaRPr>
          </a:p>
        </p:txBody>
      </p:sp>
      <p:sp>
        <p:nvSpPr>
          <p:cNvPr id="4103" name="圆角矩形 4103"/>
          <p:cNvSpPr/>
          <p:nvPr/>
        </p:nvSpPr>
        <p:spPr>
          <a:xfrm>
            <a:off x="7279481" y="2370535"/>
            <a:ext cx="1397794" cy="21550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6D8CE5"/>
              </a:gs>
              <a:gs pos="100000">
                <a:srgbClr val="32416A"/>
              </a:gs>
            </a:gsLst>
            <a:lin ang="5400000" scaled="1"/>
            <a:tileRect/>
          </a:gradFill>
          <a:ln w="9525">
            <a:noFill/>
          </a:ln>
        </p:spPr>
        <p:txBody>
          <a:bodyPr anchor="t"/>
          <a:lstStyle/>
          <a:p>
            <a:pPr lvl="0"/>
            <a:endParaRPr lang="zh-CN" altLang="en-US" sz="1350">
              <a:ea typeface="宋体" panose="02010600030101010101" pitchFamily="2" charset="-122"/>
            </a:endParaRPr>
          </a:p>
        </p:txBody>
      </p:sp>
      <p:sp>
        <p:nvSpPr>
          <p:cNvPr id="4104" name="任意多边形 4104"/>
          <p:cNvSpPr/>
          <p:nvPr/>
        </p:nvSpPr>
        <p:spPr>
          <a:xfrm>
            <a:off x="4536281" y="2155031"/>
            <a:ext cx="1100138" cy="867966"/>
          </a:xfrm>
          <a:custGeom>
            <a:avLst/>
            <a:gdLst/>
            <a:ahLst/>
            <a:cxnLst/>
            <a:rect l="0" t="0" r="0" b="0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93D267">
                  <a:alpha val="31999"/>
                </a:srgbClr>
              </a:gs>
              <a:gs pos="100000">
                <a:srgbClr val="88CE58"/>
              </a:gs>
            </a:gsLst>
            <a:lin ang="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105" name="任意多边形 4105"/>
          <p:cNvSpPr/>
          <p:nvPr/>
        </p:nvSpPr>
        <p:spPr>
          <a:xfrm>
            <a:off x="6472238" y="1778794"/>
            <a:ext cx="1100138" cy="866775"/>
          </a:xfrm>
          <a:custGeom>
            <a:avLst/>
            <a:gdLst/>
            <a:ahLst/>
            <a:cxnLst/>
            <a:rect l="0" t="0" r="0" b="0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B48EED">
                  <a:alpha val="31999"/>
                </a:srgbClr>
              </a:gs>
              <a:gs pos="100000">
                <a:srgbClr val="AD83EB"/>
              </a:gs>
            </a:gsLst>
            <a:lin ang="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4106" name="文本框 4106"/>
          <p:cNvSpPr txBox="1"/>
          <p:nvPr/>
        </p:nvSpPr>
        <p:spPr>
          <a:xfrm>
            <a:off x="3685064" y="3038475"/>
            <a:ext cx="873760" cy="299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ctr" eaLnBrk="0" hangingPunct="0"/>
            <a:r>
              <a:rPr lang="zh-CN" altLang="en-US" sz="1350" b="1">
                <a:ea typeface="宋体" panose="02010600030101010101" pitchFamily="2" charset="-122"/>
              </a:rPr>
              <a:t>知识目标</a:t>
            </a:r>
            <a:endParaRPr lang="zh-CN" altLang="en-US" sz="1050" b="1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4107" name="文本框 4107"/>
          <p:cNvSpPr txBox="1"/>
          <p:nvPr/>
        </p:nvSpPr>
        <p:spPr>
          <a:xfrm>
            <a:off x="5656739" y="2715816"/>
            <a:ext cx="873760" cy="299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ctr" eaLnBrk="0" hangingPunct="0"/>
            <a:r>
              <a:rPr lang="zh-CN" altLang="en-US" sz="1350" b="1">
                <a:ea typeface="宋体" panose="02010600030101010101" pitchFamily="2" charset="-122"/>
              </a:rPr>
              <a:t>能力目标</a:t>
            </a:r>
          </a:p>
        </p:txBody>
      </p:sp>
      <p:sp>
        <p:nvSpPr>
          <p:cNvPr id="4108" name="文本框 4108"/>
          <p:cNvSpPr txBox="1"/>
          <p:nvPr/>
        </p:nvSpPr>
        <p:spPr>
          <a:xfrm>
            <a:off x="7542689" y="2339579"/>
            <a:ext cx="873760" cy="2990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algn="ctr" eaLnBrk="0" hangingPunct="0"/>
            <a:r>
              <a:rPr lang="zh-CN" altLang="en-US" sz="1350" b="1">
                <a:ea typeface="宋体" panose="02010600030101010101" pitchFamily="2" charset="-122"/>
              </a:rPr>
              <a:t>素质目标</a:t>
            </a:r>
          </a:p>
        </p:txBody>
      </p:sp>
      <p:sp>
        <p:nvSpPr>
          <p:cNvPr id="4109" name="矩形 4109"/>
          <p:cNvSpPr/>
          <p:nvPr/>
        </p:nvSpPr>
        <p:spPr>
          <a:xfrm>
            <a:off x="3352800" y="3429000"/>
            <a:ext cx="1559719" cy="1454785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 anchor="t">
            <a:spAutoFit/>
          </a:bodyPr>
          <a:lstStyle/>
          <a:p>
            <a:pPr lvl="0"/>
            <a:r>
              <a:rPr lang="zh-CN" altLang="en-US" b="1" dirty="0"/>
              <a:t>1.了解移动商务的概念、特征；2.理解移动商务与传统商务的区别</a:t>
            </a:r>
          </a:p>
        </p:txBody>
      </p:sp>
      <p:sp>
        <p:nvSpPr>
          <p:cNvPr id="4110" name="矩形 4110"/>
          <p:cNvSpPr/>
          <p:nvPr/>
        </p:nvSpPr>
        <p:spPr>
          <a:xfrm>
            <a:off x="5339953" y="2943225"/>
            <a:ext cx="1559719" cy="136207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spAutoFit/>
          </a:bodyPr>
          <a:lstStyle/>
          <a:p>
            <a:pPr lvl="0" eaLnBrk="0" hangingPunct="0"/>
            <a:r>
              <a:rPr sz="2100" b="1"/>
              <a:t>能分析移动终端是如何影响消费者购买决策的</a:t>
            </a:r>
          </a:p>
        </p:txBody>
      </p:sp>
      <p:sp>
        <p:nvSpPr>
          <p:cNvPr id="4111" name="矩形 4111"/>
          <p:cNvSpPr/>
          <p:nvPr/>
        </p:nvSpPr>
        <p:spPr>
          <a:xfrm>
            <a:off x="7279481" y="2747486"/>
            <a:ext cx="1559719" cy="233172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spAutoFit/>
          </a:bodyPr>
          <a:lstStyle/>
          <a:p>
            <a:pPr lvl="0" algn="l" eaLnBrk="0" hangingPunct="0"/>
            <a:r>
              <a:rPr lang="zh-CN" altLang="en-US" b="1" dirty="0">
                <a:solidFill>
                  <a:srgbClr val="FFFF00"/>
                </a:solidFill>
                <a:ea typeface="黑体" panose="02010609060101010101" charset="-122"/>
              </a:rPr>
              <a:t>   </a:t>
            </a:r>
            <a:r>
              <a:rPr sz="2100" b="1">
                <a:sym typeface="微软雅黑" panose="020B0503020204020204" charset="-122"/>
              </a:rPr>
              <a:t>具有较强的系统分析问题、解决问题能力及</a:t>
            </a:r>
            <a:r>
              <a:rPr lang="zh-CN" sz="2100" b="1">
                <a:sym typeface="微软雅黑" panose="020B0503020204020204" charset="-122"/>
              </a:rPr>
              <a:t>实践操作</a:t>
            </a:r>
            <a:r>
              <a:rPr sz="2100" b="1">
                <a:sym typeface="微软雅黑" panose="020B0503020204020204" charset="-122"/>
              </a:rPr>
              <a:t>能力</a:t>
            </a:r>
          </a:p>
          <a:p>
            <a:pPr lvl="0" algn="l" eaLnBrk="0" hangingPunct="0"/>
            <a:endParaRPr sz="2100" b="1">
              <a:sym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标题 9011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/>
          </a:p>
        </p:txBody>
      </p:sp>
      <p:sp>
        <p:nvSpPr>
          <p:cNvPr id="45058" name="文本占位符 90114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/>
          </a:p>
        </p:txBody>
      </p:sp>
      <p:pic>
        <p:nvPicPr>
          <p:cNvPr id="45059" name="图片 90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1700213"/>
            <a:ext cx="7829550" cy="487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标题 91137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051425" cy="1143000"/>
          </a:xfrm>
        </p:spPr>
        <p:txBody>
          <a:bodyPr anchor="ctr"/>
          <a:lstStyle/>
          <a:p>
            <a:r>
              <a:rPr lang="en-US" altLang="zh-CN"/>
              <a:t>Fans</a:t>
            </a:r>
            <a:r>
              <a:rPr lang="zh-CN" altLang="en-US"/>
              <a:t>粉丝思维</a:t>
            </a:r>
          </a:p>
        </p:txBody>
      </p:sp>
      <p:sp>
        <p:nvSpPr>
          <p:cNvPr id="46082" name="文本占位符 91138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lnSpc>
                <a:spcPct val="80000"/>
              </a:lnSpc>
            </a:pPr>
            <a:r>
              <a:rPr lang="zh-CN" altLang="en-US" sz="2400"/>
              <a:t>移动互联网时代的法则是“</a:t>
            </a:r>
            <a:r>
              <a:rPr lang="zh-CN" altLang="en-US" sz="2800">
                <a:solidFill>
                  <a:srgbClr val="FF0000"/>
                </a:solidFill>
              </a:rPr>
              <a:t>得粉丝者，得天下</a:t>
            </a:r>
            <a:r>
              <a:rPr lang="zh-CN" altLang="en-US" sz="2400">
                <a:solidFill>
                  <a:srgbClr val="FF0000"/>
                </a:solidFill>
              </a:rPr>
              <a:t>”</a:t>
            </a:r>
            <a:r>
              <a:rPr lang="zh-CN" altLang="en-US" sz="2400"/>
              <a:t>。</a:t>
            </a:r>
            <a:r>
              <a:rPr lang="zh-CN" altLang="en-US" sz="2800">
                <a:solidFill>
                  <a:srgbClr val="FF0000"/>
                </a:solidFill>
              </a:rPr>
              <a:t>粉丝就是生产力</a:t>
            </a:r>
            <a:r>
              <a:rPr lang="zh-CN" altLang="en-US" sz="2400"/>
              <a:t>，粉丝经济学将大行其道。</a:t>
            </a:r>
          </a:p>
          <a:p>
            <a:pPr>
              <a:lnSpc>
                <a:spcPct val="80000"/>
              </a:lnSpc>
            </a:pPr>
            <a:r>
              <a:rPr lang="zh-CN" altLang="en-US" sz="2400"/>
              <a:t>我们的品牌需要粉丝，粉丝是最优质的目标消费者，一旦注入感情因素，有缺陷的产品也会被接受。粉丝对你的品牌、对你的企业拥有高度的忠诚和热情，还会向他的社交圈传播你的口碑，帮助你的业务获得非线性的增长甚至是爆炸性增长。</a:t>
            </a:r>
          </a:p>
          <a:p>
            <a:pPr>
              <a:lnSpc>
                <a:spcPct val="80000"/>
              </a:lnSpc>
            </a:pPr>
            <a:r>
              <a:rPr lang="zh-CN" altLang="en-US" sz="2400"/>
              <a:t>如何建立起粉丝思维，从市场中汇聚</a:t>
            </a:r>
            <a:r>
              <a:rPr lang="zh-CN" altLang="en-US" sz="2400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粉丝的力量？我们有三个关键的课题需要研究：</a:t>
            </a:r>
          </a:p>
          <a:p>
            <a:pPr>
              <a:lnSpc>
                <a:spcPct val="80000"/>
              </a:lnSpc>
            </a:pPr>
            <a:r>
              <a:rPr lang="en-US" altLang="zh-CN" sz="2400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1.</a:t>
            </a:r>
            <a:r>
              <a:rPr lang="zh-CN" altLang="en-US" sz="2400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如何重新定义品牌的理念和价值主张，吸引粉丝？</a:t>
            </a:r>
          </a:p>
          <a:p>
            <a:pPr>
              <a:lnSpc>
                <a:spcPct val="80000"/>
              </a:lnSpc>
            </a:pPr>
            <a:r>
              <a:rPr lang="en-US" altLang="zh-CN" sz="2400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</a:t>
            </a:r>
            <a:r>
              <a:rPr lang="zh-CN" altLang="en-US" sz="2400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如何将品牌的消费部落打造成粉丝们温暖的精神家园？</a:t>
            </a:r>
          </a:p>
          <a:p>
            <a:pPr>
              <a:lnSpc>
                <a:spcPct val="80000"/>
              </a:lnSpc>
            </a:pPr>
            <a:r>
              <a:rPr lang="en-US" altLang="zh-CN" sz="2400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</a:t>
            </a:r>
            <a:r>
              <a:rPr lang="zh-CN" altLang="en-US" sz="2400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如何激发粉丝的激情和参与感？</a:t>
            </a:r>
          </a:p>
        </p:txBody>
      </p:sp>
      <p:pic>
        <p:nvPicPr>
          <p:cNvPr id="46083" name="Picture 5" descr="5F移动互联网思维＋Love Simple十大落地法则,互联网的一些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425" y="46038"/>
            <a:ext cx="3122613" cy="1438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标题 9216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/>
          </a:p>
        </p:txBody>
      </p:sp>
      <p:sp>
        <p:nvSpPr>
          <p:cNvPr id="47106" name="文本占位符 9216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/>
          </a:p>
        </p:txBody>
      </p:sp>
      <p:pic>
        <p:nvPicPr>
          <p:cNvPr id="47107" name="图片 921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313" y="1484313"/>
            <a:ext cx="8410575" cy="4733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标题 9318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/>
          </a:p>
        </p:txBody>
      </p:sp>
      <p:pic>
        <p:nvPicPr>
          <p:cNvPr id="48130" name="文本占位符 9318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标题 94209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endParaRPr/>
          </a:p>
        </p:txBody>
      </p:sp>
      <p:sp>
        <p:nvSpPr>
          <p:cNvPr id="49154" name="文本占位符 94210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/>
          </a:p>
        </p:txBody>
      </p:sp>
      <p:pic>
        <p:nvPicPr>
          <p:cNvPr id="49155" name="图片 942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557338"/>
            <a:ext cx="8458200" cy="464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文本占位符 9523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endParaRPr/>
          </a:p>
        </p:txBody>
      </p:sp>
      <p:graphicFrame>
        <p:nvGraphicFramePr>
          <p:cNvPr id="50178" name="对象 95234"/>
          <p:cNvGraphicFramePr/>
          <p:nvPr/>
        </p:nvGraphicFramePr>
        <p:xfrm>
          <a:off x="1774825" y="476250"/>
          <a:ext cx="8466138" cy="569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3" imgW="8465820" imgH="5568315" progId="PBrush">
                  <p:embed/>
                </p:oleObj>
              </mc:Choice>
              <mc:Fallback>
                <p:oleObj r:id="rId3" imgW="8465820" imgH="5568315" progId="PBrush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4825" y="476250"/>
                        <a:ext cx="8466138" cy="56975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图片 962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188913"/>
            <a:ext cx="8424863" cy="6408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标题 9728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059488" cy="1143000"/>
          </a:xfrm>
        </p:spPr>
        <p:txBody>
          <a:bodyPr anchor="ctr"/>
          <a:lstStyle/>
          <a:p>
            <a:r>
              <a:rPr lang="en-US" altLang="zh-CN"/>
              <a:t>Focus</a:t>
            </a:r>
            <a:r>
              <a:rPr lang="zh-CN" altLang="en-US"/>
              <a:t>焦点思维</a:t>
            </a:r>
          </a:p>
        </p:txBody>
      </p:sp>
      <p:sp>
        <p:nvSpPr>
          <p:cNvPr id="52226" name="文本占位符 9728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lnSpc>
                <a:spcPct val="80000"/>
              </a:lnSpc>
            </a:pPr>
            <a:r>
              <a:rPr lang="zh-CN" altLang="en-US"/>
              <a:t>在移动互联网时代，</a:t>
            </a:r>
            <a:r>
              <a:rPr lang="zh-CN" altLang="en-US" b="1">
                <a:solidFill>
                  <a:srgbClr val="FF0000"/>
                </a:solidFill>
              </a:rPr>
              <a:t>“不做什么”比“做什么”更重要。专注才有力量，才能做到极致。</a:t>
            </a:r>
          </a:p>
          <a:p>
            <a:pPr>
              <a:lnSpc>
                <a:spcPct val="80000"/>
              </a:lnSpc>
            </a:pPr>
            <a:r>
              <a:rPr lang="zh-CN" altLang="en-US"/>
              <a:t>如何建立起焦点思维，从看似碎片的世界中汇聚商业的力量？</a:t>
            </a:r>
          </a:p>
          <a:p>
            <a:pPr>
              <a:lnSpc>
                <a:spcPct val="80000"/>
              </a:lnSpc>
            </a:pPr>
            <a:r>
              <a:rPr lang="zh-CN" altLang="en-US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我们有两个关键的课题需要研究：</a:t>
            </a:r>
          </a:p>
          <a:p>
            <a:pPr>
              <a:lnSpc>
                <a:spcPct val="80000"/>
              </a:lnSpc>
            </a:pPr>
            <a:r>
              <a:rPr lang="en-US" altLang="zh-CN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1.</a:t>
            </a:r>
            <a:r>
              <a:rPr lang="zh-CN" altLang="en-US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如何做减法，找到焦点战略？</a:t>
            </a:r>
          </a:p>
          <a:p>
            <a:pPr>
              <a:lnSpc>
                <a:spcPct val="80000"/>
              </a:lnSpc>
            </a:pPr>
            <a:r>
              <a:rPr lang="en-US" altLang="zh-CN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</a:t>
            </a:r>
            <a:r>
              <a:rPr lang="zh-CN" altLang="en-US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如何将焦点战略做到极致？</a:t>
            </a:r>
          </a:p>
        </p:txBody>
      </p:sp>
      <p:pic>
        <p:nvPicPr>
          <p:cNvPr id="52227" name="Picture 6" descr="5F移动互联网思维＋Love Simple十大落地法则,互联网的一些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888" y="4364038"/>
            <a:ext cx="3038475" cy="24336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标题 9830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/>
              <a:t>Fast</a:t>
            </a:r>
            <a:r>
              <a:rPr lang="zh-CN" altLang="en-US"/>
              <a:t>快一步思维</a:t>
            </a:r>
          </a:p>
        </p:txBody>
      </p:sp>
      <p:sp>
        <p:nvSpPr>
          <p:cNvPr id="53250" name="文本占位符 98306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lnSpc>
                <a:spcPct val="90000"/>
              </a:lnSpc>
            </a:pPr>
            <a:r>
              <a:rPr lang="zh-CN" altLang="en-US" sz="2800"/>
              <a:t>在移动互联网时代，你</a:t>
            </a:r>
            <a:r>
              <a:rPr lang="zh-CN" altLang="en-US" sz="2800">
                <a:solidFill>
                  <a:srgbClr val="FF0000"/>
                </a:solidFill>
              </a:rPr>
              <a:t>得到优势的时间和失去优势的时间可能是同样的短</a:t>
            </a:r>
            <a:r>
              <a:rPr lang="zh-CN" altLang="en-US" sz="2800"/>
              <a:t>。</a:t>
            </a:r>
          </a:p>
          <a:p>
            <a:pPr>
              <a:lnSpc>
                <a:spcPct val="90000"/>
              </a:lnSpc>
            </a:pPr>
            <a:r>
              <a:rPr lang="zh-CN" altLang="en-US" sz="2800"/>
              <a:t>如何建立起快一步思维，从变化多端的世界中找到“天下武功，无坚不破，唯快不破”的速度？</a:t>
            </a:r>
          </a:p>
          <a:p>
            <a:pPr>
              <a:lnSpc>
                <a:spcPct val="90000"/>
              </a:lnSpc>
            </a:pPr>
            <a:r>
              <a:rPr lang="zh-CN" altLang="en-US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我们有两个关键的课题需要研究：</a:t>
            </a:r>
          </a:p>
          <a:p>
            <a:pPr>
              <a:lnSpc>
                <a:spcPct val="90000"/>
              </a:lnSpc>
            </a:pPr>
            <a:r>
              <a:rPr lang="en-US" altLang="zh-CN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1.</a:t>
            </a:r>
            <a:r>
              <a:rPr lang="zh-CN" altLang="en-US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如何加速，找到快速发展的道路？</a:t>
            </a:r>
          </a:p>
          <a:p>
            <a:pPr>
              <a:lnSpc>
                <a:spcPct val="90000"/>
              </a:lnSpc>
            </a:pPr>
            <a:r>
              <a:rPr lang="en-US" altLang="zh-CN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</a:t>
            </a:r>
            <a:r>
              <a:rPr lang="zh-CN" altLang="en-US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如何将整个组织的速度与顾客的速度协调一致？</a:t>
            </a:r>
          </a:p>
        </p:txBody>
      </p:sp>
      <p:pic>
        <p:nvPicPr>
          <p:cNvPr id="53251" name="Picture 7" descr="5F移动互联网思维＋Love Simple十大落地法则,互联网的一些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475" y="4941888"/>
            <a:ext cx="5715000" cy="1927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标题 99329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zh-CN"/>
              <a:t>First</a:t>
            </a:r>
            <a:r>
              <a:rPr lang="zh-CN" altLang="en-US"/>
              <a:t>第一思维</a:t>
            </a:r>
          </a:p>
        </p:txBody>
      </p:sp>
      <p:sp>
        <p:nvSpPr>
          <p:cNvPr id="54274" name="文本占位符 99330"/>
          <p:cNvSpPr>
            <a:spLocks noGrp="1"/>
          </p:cNvSpPr>
          <p:nvPr>
            <p:ph idx="1"/>
          </p:nvPr>
        </p:nvSpPr>
        <p:spPr>
          <a:xfrm>
            <a:off x="1981200" y="1600200"/>
            <a:ext cx="8291513" cy="4781550"/>
          </a:xfrm>
        </p:spPr>
        <p:txBody>
          <a:bodyPr anchor="t"/>
          <a:lstStyle/>
          <a:p>
            <a:pPr>
              <a:lnSpc>
                <a:spcPct val="80000"/>
              </a:lnSpc>
            </a:pPr>
            <a:r>
              <a:rPr lang="zh-CN" altLang="en-US" sz="2800" b="1"/>
              <a:t>移动互联网时代，</a:t>
            </a:r>
            <a:r>
              <a:rPr lang="zh-CN" altLang="en-US" sz="2800" b="1">
                <a:solidFill>
                  <a:srgbClr val="FF0000"/>
                </a:solidFill>
              </a:rPr>
              <a:t>只有第一，没有第二。</a:t>
            </a:r>
            <a:r>
              <a:rPr lang="zh-CN" altLang="en-US" sz="2800" b="1"/>
              <a:t>第一，并不一定是销售额第一。如果想要成为第一，就必须</a:t>
            </a:r>
            <a:r>
              <a:rPr lang="zh-CN" altLang="en-US" sz="2800" b="1">
                <a:solidFill>
                  <a:srgbClr val="FF0000"/>
                </a:solidFill>
              </a:rPr>
              <a:t>打破消费者的思维定势，成为消费者心智里的第一。</a:t>
            </a:r>
          </a:p>
          <a:p>
            <a:pPr>
              <a:lnSpc>
                <a:spcPct val="80000"/>
              </a:lnSpc>
            </a:pPr>
            <a:r>
              <a:rPr lang="en-US" altLang="zh-CN" sz="2800"/>
              <a:t> </a:t>
            </a:r>
            <a:r>
              <a:rPr lang="zh-CN" altLang="en-US" sz="2800"/>
              <a:t>如何建立第一思维，在自己定位的焦点市场赢得消费者心中的第一？</a:t>
            </a:r>
          </a:p>
          <a:p>
            <a:pPr>
              <a:lnSpc>
                <a:spcPct val="80000"/>
              </a:lnSpc>
            </a:pPr>
            <a:r>
              <a:rPr lang="zh-CN" altLang="en-US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我们有两个关键的课题需要研究：</a:t>
            </a:r>
          </a:p>
          <a:p>
            <a:pPr>
              <a:lnSpc>
                <a:spcPct val="80000"/>
              </a:lnSpc>
            </a:pPr>
            <a:r>
              <a:rPr lang="en-US" altLang="zh-CN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1.</a:t>
            </a:r>
            <a:r>
              <a:rPr lang="zh-CN" altLang="en-US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如何定位，找到成为第一的路径？</a:t>
            </a:r>
          </a:p>
          <a:p>
            <a:pPr>
              <a:lnSpc>
                <a:spcPct val="80000"/>
              </a:lnSpc>
            </a:pPr>
            <a:r>
              <a:rPr lang="en-US" altLang="zh-CN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</a:t>
            </a:r>
            <a:r>
              <a:rPr lang="zh-CN" altLang="en-US">
                <a:solidFill>
                  <a:srgbClr val="0033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如何成为第一？</a:t>
            </a:r>
          </a:p>
        </p:txBody>
      </p:sp>
      <p:pic>
        <p:nvPicPr>
          <p:cNvPr id="54275" name="Picture 8" descr="5F移动互联网思维＋Love Simple十大落地法则,互联网的一些事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025" y="3789363"/>
            <a:ext cx="2279650" cy="3043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3832" y="1730191"/>
            <a:ext cx="2993938" cy="1261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lvl="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2"/>
              </a:buBlip>
              <a:defRPr sz="4400" b="1" kern="10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defRPr>
            </a:lvl1pPr>
          </a:lstStyle>
          <a:p>
            <a:r>
              <a:rPr lang="zh-CN" altLang="zh-CN" dirty="0">
                <a:solidFill>
                  <a:srgbClr val="F79646">
                    <a:lumMod val="75000"/>
                  </a:srgbClr>
                </a:solidFill>
              </a:rPr>
              <a:t>情境导入</a:t>
            </a:r>
          </a:p>
        </p:txBody>
      </p:sp>
      <p:pic>
        <p:nvPicPr>
          <p:cNvPr id="4" name="Picture 2" descr="http://p2.so.qhimgs1.com/bdr/_240_/t015a46b11463c1613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01" y="3501008"/>
            <a:ext cx="4191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840" y="1052736"/>
            <a:ext cx="1778484" cy="7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2"/>
              </a:buBlip>
            </a:pPr>
            <a:r>
              <a:rPr lang="zh-CN" altLang="en-US" sz="2400" b="1" kern="100">
                <a:solidFill>
                  <a:schemeClr val="accent6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要点回顾</a:t>
            </a:r>
            <a:endParaRPr lang="zh-CN" altLang="zh-CN" sz="2400" b="1" kern="100" dirty="0">
              <a:solidFill>
                <a:schemeClr val="accent6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3458845" y="1999327"/>
            <a:ext cx="5274310" cy="3877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</a:t>
            </a:r>
            <a:r>
              <a:rPr lang="zh-CN" altLang="en-US" dirty="0"/>
              <a:t>任务实训及考核</a:t>
            </a:r>
          </a:p>
        </p:txBody>
      </p:sp>
      <p:sp>
        <p:nvSpPr>
          <p:cNvPr id="32" name="内容占位符 2"/>
          <p:cNvSpPr txBox="1"/>
          <p:nvPr/>
        </p:nvSpPr>
        <p:spPr>
          <a:xfrm>
            <a:off x="840126" y="1851952"/>
            <a:ext cx="10376518" cy="3898178"/>
          </a:xfrm>
          <a:prstGeom prst="rect">
            <a:avLst/>
          </a:prstGeom>
        </p:spPr>
        <p:txBody>
          <a:bodyPr vert="horz" lIns="121876" tIns="60937" rIns="121876" bIns="60937" rtlCol="0">
            <a:normAutofit/>
          </a:bodyPr>
          <a:lstStyle>
            <a:lvl1pPr marL="0" indent="536575" algn="l" defTabSz="913765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5669993" y="1558022"/>
            <a:ext cx="555523" cy="555523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550894" y="1288476"/>
            <a:ext cx="678085" cy="672621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09"/>
            <p:cNvSpPr/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208130" y="1251096"/>
            <a:ext cx="787440" cy="781094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16"/>
            <p:cNvSpPr/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025173" y="1485862"/>
            <a:ext cx="692590" cy="687009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21"/>
            <p:cNvSpPr/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72239" y="1591190"/>
            <a:ext cx="639731" cy="634575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38"/>
            <p:cNvSpPr/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39"/>
            <p:cNvSpPr/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40"/>
            <p:cNvSpPr/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41"/>
            <p:cNvSpPr/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42"/>
            <p:cNvSpPr/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43"/>
            <p:cNvSpPr/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44"/>
            <p:cNvSpPr/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45"/>
            <p:cNvSpPr/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46"/>
            <p:cNvSpPr/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893465" y="1165197"/>
            <a:ext cx="686581" cy="683826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89"/>
            <p:cNvSpPr/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608942" y="1490672"/>
            <a:ext cx="634572" cy="634576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10"/>
            <p:cNvSpPr/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任意多边形 10"/>
          <p:cNvSpPr/>
          <p:nvPr/>
        </p:nvSpPr>
        <p:spPr>
          <a:xfrm>
            <a:off x="-265204" y="1640238"/>
            <a:ext cx="12723044" cy="518150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32820" y="1441617"/>
            <a:ext cx="12723044" cy="1125778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760022" y="3102670"/>
          <a:ext cx="10375900" cy="27095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3940"/>
                <a:gridCol w="4918075"/>
                <a:gridCol w="4413885"/>
              </a:tblGrid>
              <a:tr h="58991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dirty="0" smtClean="0"/>
                        <a:t>序号</a:t>
                      </a:r>
                      <a:endParaRPr lang="zh-CN" altLang="en-US" sz="2400" b="0" dirty="0"/>
                    </a:p>
                  </a:txBody>
                  <a:tcPr marL="91423" marR="91423"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dirty="0" smtClean="0"/>
                        <a:t>任务描述</a:t>
                      </a:r>
                      <a:endParaRPr lang="zh-CN" altLang="en-US" sz="2400" b="0" dirty="0"/>
                    </a:p>
                  </a:txBody>
                  <a:tcPr marL="91423" marR="91423"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dirty="0" smtClean="0"/>
                        <a:t>任务要求</a:t>
                      </a:r>
                      <a:endParaRPr lang="zh-CN" altLang="en-US" sz="2400" b="0" dirty="0"/>
                    </a:p>
                  </a:txBody>
                  <a:tcPr marL="91423" marR="91423" marT="45711" marB="45711" anchor="ctr"/>
                </a:tc>
              </a:tr>
              <a:tr h="11849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zh-CN" sz="2000" dirty="0" smtClean="0"/>
                        <a:t>1</a:t>
                      </a:r>
                      <a:endParaRPr lang="zh-CN" altLang="en-US" sz="2000" dirty="0"/>
                    </a:p>
                  </a:txBody>
                  <a:tcPr marL="91423" marR="91423" marT="45711" marB="4571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在百度中搜索淘宝，查看淘宝发展状态</a:t>
                      </a:r>
                      <a:endParaRPr lang="zh-CN" altLang="en-US" sz="2000" dirty="0"/>
                    </a:p>
                  </a:txBody>
                  <a:tcPr marL="91423" marR="91423" marT="45711" marB="4571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通过该任务了解移动商务的发展现</a:t>
                      </a: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状与趋势</a:t>
                      </a:r>
                      <a:endParaRPr lang="zh-CN" altLang="en-US" sz="2000" dirty="0"/>
                    </a:p>
                  </a:txBody>
                  <a:tcPr marL="91423" marR="91423" marT="45711" marB="45711" anchor="ctr"/>
                </a:tc>
              </a:tr>
              <a:tr h="9347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zh-CN" sz="2000" dirty="0" smtClean="0"/>
                        <a:t>2</a:t>
                      </a:r>
                      <a:endParaRPr lang="zh-CN" altLang="en-US" sz="2000" dirty="0"/>
                    </a:p>
                  </a:txBody>
                  <a:tcPr marL="91423" marR="91423" marT="45711" marB="4571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登录微博和微信，查看其表现形式</a:t>
                      </a:r>
                      <a:endParaRPr lang="zh-CN" altLang="en-US" sz="2000" dirty="0"/>
                    </a:p>
                  </a:txBody>
                  <a:tcPr marL="91423" marR="91423" marT="45711" marB="4571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分析微博和微信的不同</a:t>
                      </a:r>
                      <a:endParaRPr lang="zh-CN" altLang="en-US" sz="2000" dirty="0"/>
                    </a:p>
                  </a:txBody>
                  <a:tcPr marL="91423" marR="91423" marT="45711" marB="45711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1.1.5  </a:t>
            </a:r>
            <a:r>
              <a:rPr lang="zh-CN" altLang="en-US" dirty="0"/>
              <a:t>任务实训及考核</a:t>
            </a:r>
          </a:p>
        </p:txBody>
      </p:sp>
      <p:sp>
        <p:nvSpPr>
          <p:cNvPr id="32" name="内容占位符 2"/>
          <p:cNvSpPr txBox="1"/>
          <p:nvPr/>
        </p:nvSpPr>
        <p:spPr>
          <a:xfrm>
            <a:off x="840126" y="1851952"/>
            <a:ext cx="10376518" cy="3898178"/>
          </a:xfrm>
          <a:prstGeom prst="rect">
            <a:avLst/>
          </a:prstGeom>
        </p:spPr>
        <p:txBody>
          <a:bodyPr vert="horz" lIns="121876" tIns="60937" rIns="121876" bIns="60937" rtlCol="0">
            <a:normAutofit/>
          </a:bodyPr>
          <a:lstStyle>
            <a:lvl1pPr marL="0" indent="536575" algn="l" defTabSz="913765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endParaRPr lang="zh-CN" altLang="en-US" dirty="0"/>
          </a:p>
        </p:txBody>
      </p:sp>
      <p:grpSp>
        <p:nvGrpSpPr>
          <p:cNvPr id="17" name="组合 16"/>
          <p:cNvGrpSpPr/>
          <p:nvPr/>
        </p:nvGrpSpPr>
        <p:grpSpPr>
          <a:xfrm>
            <a:off x="5669993" y="1558022"/>
            <a:ext cx="555523" cy="555523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550894" y="1288476"/>
            <a:ext cx="678085" cy="672621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09"/>
            <p:cNvSpPr/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208130" y="1251096"/>
            <a:ext cx="787440" cy="781094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16"/>
            <p:cNvSpPr/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025173" y="1485862"/>
            <a:ext cx="692590" cy="687009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21"/>
            <p:cNvSpPr/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872239" y="1591190"/>
            <a:ext cx="639731" cy="634575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38"/>
            <p:cNvSpPr/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39"/>
            <p:cNvSpPr/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40"/>
            <p:cNvSpPr/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41"/>
            <p:cNvSpPr/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42"/>
            <p:cNvSpPr/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43"/>
            <p:cNvSpPr/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44"/>
            <p:cNvSpPr/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45"/>
            <p:cNvSpPr/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46"/>
            <p:cNvSpPr/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893465" y="1165197"/>
            <a:ext cx="686581" cy="683826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89"/>
            <p:cNvSpPr/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608942" y="1490672"/>
            <a:ext cx="634572" cy="634576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10"/>
            <p:cNvSpPr/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3" tIns="45711" rIns="91423" bIns="45711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任意多边形 10"/>
          <p:cNvSpPr/>
          <p:nvPr/>
        </p:nvSpPr>
        <p:spPr>
          <a:xfrm>
            <a:off x="-265204" y="1640238"/>
            <a:ext cx="12723044" cy="518150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32820" y="1441617"/>
            <a:ext cx="12723044" cy="1125778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840017" y="3383288"/>
          <a:ext cx="10375900" cy="22644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09980"/>
                <a:gridCol w="4952365"/>
                <a:gridCol w="2428240"/>
                <a:gridCol w="1885315"/>
              </a:tblGrid>
              <a:tr h="69786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dirty="0" smtClean="0"/>
                        <a:t>序号</a:t>
                      </a:r>
                      <a:endParaRPr lang="zh-CN" altLang="en-US" sz="2400" b="0" dirty="0"/>
                    </a:p>
                  </a:txBody>
                  <a:tcPr marL="91423" marR="91423"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dirty="0" smtClean="0"/>
                        <a:t>任务描述</a:t>
                      </a:r>
                      <a:endParaRPr lang="zh-CN" altLang="en-US" sz="2400" b="0" dirty="0"/>
                    </a:p>
                  </a:txBody>
                  <a:tcPr marL="91423" marR="91423"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dirty="0" smtClean="0"/>
                        <a:t>分值（</a:t>
                      </a:r>
                      <a:r>
                        <a:rPr lang="en-US" altLang="zh-CN" sz="2400" dirty="0" smtClean="0"/>
                        <a:t>100</a:t>
                      </a:r>
                      <a:r>
                        <a:rPr lang="zh-CN" altLang="en-US" sz="2400" dirty="0" smtClean="0"/>
                        <a:t>分）</a:t>
                      </a:r>
                      <a:endParaRPr lang="zh-CN" altLang="en-US" sz="2400" b="0" dirty="0"/>
                    </a:p>
                  </a:txBody>
                  <a:tcPr marL="91423" marR="91423" marT="45711" marB="4571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dirty="0" smtClean="0"/>
                        <a:t>说明</a:t>
                      </a:r>
                      <a:endParaRPr lang="zh-CN" altLang="en-US" sz="2400" b="0" dirty="0"/>
                    </a:p>
                  </a:txBody>
                  <a:tcPr marL="91423" marR="91423" marT="45711" marB="45711" anchor="ctr"/>
                </a:tc>
              </a:tr>
              <a:tr h="59118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zh-CN" sz="2000" dirty="0" smtClean="0"/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marL="91423" marR="91423" marT="45711" marB="4571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什么是移动商务？</a:t>
                      </a:r>
                      <a:endParaRPr lang="zh-CN" altLang="en-US" sz="2000" dirty="0"/>
                    </a:p>
                  </a:txBody>
                  <a:tcPr marL="91423" marR="91423" marT="45711" marB="4571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marL="91423" marR="91423" marT="45711" marB="4571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marL="91423" marR="91423" marT="45711" marB="45711" anchor="ctr"/>
                </a:tc>
              </a:tr>
              <a:tr h="48768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zh-CN" sz="2000" dirty="0" smtClean="0"/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marL="91423" marR="91423" marT="45711" marB="4571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移动商务有什么特征？</a:t>
                      </a:r>
                      <a:endParaRPr lang="zh-CN" altLang="en-US" sz="2000" dirty="0"/>
                    </a:p>
                  </a:txBody>
                  <a:tcPr marL="91423" marR="91423" marT="45711" marB="4571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marL="91423" marR="91423" marT="45711" marB="4571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marL="91423" marR="91423" marT="45711" marB="45711" anchor="ctr"/>
                </a:tc>
              </a:tr>
              <a:tr h="48768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zh-CN" sz="2000" dirty="0" smtClean="0"/>
                        <a:t>3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marL="91423" marR="91423" marT="45711" marB="4571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 smtClean="0"/>
                        <a:t>移动商务有哪些表现类型？</a:t>
                      </a:r>
                      <a:endParaRPr lang="zh-CN" altLang="en-US" sz="2000" dirty="0"/>
                    </a:p>
                  </a:txBody>
                  <a:tcPr marL="91423" marR="91423" marT="45711" marB="4571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marL="91423" marR="91423" marT="45711" marB="45711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marL="91423" marR="91423" marT="45711" marB="45711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2621857"/>
            <a:ext cx="9144000" cy="41195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39816" y="1556792"/>
            <a:ext cx="331236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prstClr val="black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谢  谢！</a:t>
            </a:r>
            <a:endParaRPr lang="zh-CN" altLang="en-US" sz="5400" b="1" dirty="0">
              <a:solidFill>
                <a:prstClr val="black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840" y="1052736"/>
            <a:ext cx="1778484" cy="7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2"/>
              </a:buBlip>
            </a:pPr>
            <a:r>
              <a:rPr lang="zh-CN" altLang="zh-CN" sz="2400" b="1" kern="100" dirty="0">
                <a:solidFill>
                  <a:srgbClr val="F79646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情境导入</a:t>
            </a:r>
          </a:p>
        </p:txBody>
      </p:sp>
      <p:sp>
        <p:nvSpPr>
          <p:cNvPr id="5" name="矩形 4"/>
          <p:cNvSpPr/>
          <p:nvPr/>
        </p:nvSpPr>
        <p:spPr>
          <a:xfrm>
            <a:off x="2495600" y="2388944"/>
            <a:ext cx="6408712" cy="216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小明毕业后进入一家企业从事移动运营推广工作</a:t>
            </a:r>
            <a:r>
              <a: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，他发现，如今有越来越多的人使用手机上网，人们只要轻触手机屏幕就能了解到自己关心的信息。看到移动电子商务的前景，可是周磊并不了解移动电子商务，因此他决定先从移动电子商务基础知识开始学习。</a:t>
            </a:r>
            <a:endParaRPr lang="zh-CN" altLang="zh-CN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050" name="Picture 2" descr="D:\博导工作\图片素材\人\a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2004809"/>
            <a:ext cx="1043292" cy="390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2207568" y="1804754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一、情境</a:t>
            </a:r>
            <a:r>
              <a:rPr lang="zh-CN" altLang="zh-CN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概述</a:t>
            </a:r>
            <a:endParaRPr lang="zh-CN" altLang="en-US" sz="2000" b="1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840" y="1052736"/>
            <a:ext cx="1778484" cy="7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2"/>
              </a:buBlip>
            </a:pPr>
            <a:r>
              <a:rPr lang="zh-CN" altLang="zh-CN" sz="2400" b="1" kern="100" dirty="0">
                <a:solidFill>
                  <a:srgbClr val="F79646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情境导入</a:t>
            </a:r>
          </a:p>
        </p:txBody>
      </p:sp>
      <p:sp>
        <p:nvSpPr>
          <p:cNvPr id="4" name="矩形 3"/>
          <p:cNvSpPr/>
          <p:nvPr/>
        </p:nvSpPr>
        <p:spPr>
          <a:xfrm>
            <a:off x="2207568" y="1804754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en-US" sz="2000" b="1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情境分析</a:t>
            </a:r>
          </a:p>
        </p:txBody>
      </p:sp>
      <p:sp>
        <p:nvSpPr>
          <p:cNvPr id="5" name="矩形 4"/>
          <p:cNvSpPr/>
          <p:nvPr/>
        </p:nvSpPr>
        <p:spPr>
          <a:xfrm>
            <a:off x="2599140" y="2260908"/>
            <a:ext cx="6970488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在学习移动电子商务前，了解移动电子商务的基本知识是非常重要的，</a:t>
            </a:r>
            <a:r>
              <a:rPr lang="zh-CN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首先</a:t>
            </a:r>
            <a:r>
              <a: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必须了解清楚下面几个问题：</a:t>
            </a: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移动电子商务的出现主要表现在哪些方面？</a:t>
            </a: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移动电子商务的特点是什么？与传统电子商务相比有什么优势？</a:t>
            </a: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移动电子商务都有哪些具体的分类？</a:t>
            </a: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CN" altLang="en-US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目前移动电子商务的发展现状是什么？未来又会怎么样？</a:t>
            </a:r>
            <a:endParaRPr lang="zh-CN" altLang="en-US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43356" y="1730191"/>
            <a:ext cx="3080578" cy="1261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2"/>
              </a:buBlip>
            </a:pPr>
            <a:r>
              <a:rPr lang="zh-CN" altLang="en-US" sz="4400" b="1" kern="100" dirty="0" smtClean="0">
                <a:solidFill>
                  <a:srgbClr val="F79646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技能学习</a:t>
            </a:r>
            <a:endParaRPr lang="zh-CN" altLang="zh-CN" sz="4400" b="1" kern="100" dirty="0">
              <a:solidFill>
                <a:srgbClr val="F79646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pic>
        <p:nvPicPr>
          <p:cNvPr id="4098" name="Picture 2" descr="C:\Users\ZhangLT\Desktop\5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645024"/>
            <a:ext cx="2520280" cy="2520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hangLT\Desktop\77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58"/>
          <a:stretch>
            <a:fillRect/>
          </a:stretch>
        </p:blipFill>
        <p:spPr bwMode="auto">
          <a:xfrm>
            <a:off x="4583832" y="3645025"/>
            <a:ext cx="3028226" cy="2520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ZhangLT\Desktop\6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58" y="3645024"/>
            <a:ext cx="2529768" cy="25202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840" y="1052736"/>
            <a:ext cx="1778484" cy="7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3"/>
              </a:buBlip>
            </a:pPr>
            <a:r>
              <a:rPr lang="zh-CN" altLang="en-US" sz="2400" b="1" kern="100" dirty="0" smtClean="0">
                <a:solidFill>
                  <a:srgbClr val="F79646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技能学习</a:t>
            </a:r>
            <a:endParaRPr lang="zh-CN" altLang="zh-CN" sz="2400" b="1" kern="100" dirty="0">
              <a:solidFill>
                <a:srgbClr val="F79646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7568" y="1804754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一、技能支撑</a:t>
            </a:r>
          </a:p>
        </p:txBody>
      </p:sp>
      <p:sp>
        <p:nvSpPr>
          <p:cNvPr id="6" name="矩形 5"/>
          <p:cNvSpPr/>
          <p:nvPr/>
        </p:nvSpPr>
        <p:spPr>
          <a:xfrm>
            <a:off x="2351585" y="2420888"/>
            <a:ext cx="3357680" cy="36830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US" altLang="zh-CN" b="1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b="1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移动电子商务出现时的表现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26864" y="4289321"/>
            <a:ext cx="292608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物流信息跟踪更加方便</a:t>
            </a:r>
            <a:r>
              <a:rPr lang="zh-CN" altLang="en-US" b="1" smtClean="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快捷</a:t>
            </a:r>
            <a:endParaRPr lang="zh-CN" altLang="zh-CN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16275" y="3604736"/>
            <a:ext cx="109728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在线</a:t>
            </a:r>
            <a:r>
              <a:rPr lang="zh-CN" altLang="en-US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交易</a:t>
            </a:r>
            <a:endParaRPr lang="zh-CN" altLang="zh-CN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26832" y="5157192"/>
            <a:ext cx="1325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79646"/>
                </a:solidFill>
                <a:latin typeface="微软雅黑" panose="020B0503020204020204" charset="-122"/>
                <a:ea typeface="微软雅黑" panose="020B0503020204020204" charset="-122"/>
              </a:rPr>
              <a:t>个性化服务</a:t>
            </a:r>
          </a:p>
        </p:txBody>
      </p:sp>
      <p:sp>
        <p:nvSpPr>
          <p:cNvPr id="10" name="矩形 9"/>
          <p:cNvSpPr/>
          <p:nvPr/>
        </p:nvSpPr>
        <p:spPr>
          <a:xfrm>
            <a:off x="5195753" y="3175084"/>
            <a:ext cx="1783080" cy="506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rgbClr val="00B0F0"/>
                </a:solidFill>
                <a:latin typeface="微软雅黑" panose="020B0503020204020204" charset="-122"/>
                <a:ea typeface="微软雅黑" panose="020B0503020204020204" charset="-122"/>
              </a:rPr>
              <a:t>支付方式多样化</a:t>
            </a:r>
            <a:endParaRPr lang="zh-CN" altLang="zh-CN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57637" y="3834190"/>
            <a:ext cx="2240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多种</a:t>
            </a:r>
            <a:r>
              <a:rPr lang="zh-CN" altLang="en-US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灵活的销售方式</a:t>
            </a:r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/>
      <p:bldP spid="5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hangLT\Desktop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6" y="3861048"/>
            <a:ext cx="2353050" cy="145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77840" y="1052736"/>
            <a:ext cx="1778484" cy="7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3"/>
              </a:buBlip>
            </a:pPr>
            <a:r>
              <a:rPr lang="zh-CN" altLang="en-US" sz="2400" b="1" kern="100" dirty="0" smtClean="0">
                <a:solidFill>
                  <a:srgbClr val="F79646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技能学习</a:t>
            </a:r>
            <a:endParaRPr lang="zh-CN" altLang="zh-CN" sz="2400" b="1" kern="100" dirty="0">
              <a:solidFill>
                <a:srgbClr val="F79646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7568" y="1804754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一、技能支撑</a:t>
            </a:r>
          </a:p>
        </p:txBody>
      </p:sp>
      <p:sp>
        <p:nvSpPr>
          <p:cNvPr id="9" name="矩形 8"/>
          <p:cNvSpPr/>
          <p:nvPr/>
        </p:nvSpPr>
        <p:spPr>
          <a:xfrm>
            <a:off x="2351585" y="2420888"/>
            <a:ext cx="3357680" cy="36830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US" altLang="zh-CN" b="1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b="1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移动电子商务出现时的分类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51585" y="2790220"/>
            <a:ext cx="5184576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）按服务类型分类</a:t>
            </a:r>
          </a:p>
          <a:p>
            <a:pPr>
              <a:lnSpc>
                <a:spcPct val="150000"/>
              </a:lnSpc>
            </a:pPr>
            <a:r>
              <a:rPr lang="en-US" altLang="zh-CN" sz="1600" b="1">
                <a:solidFill>
                  <a:srgbClr val="4BACC6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zh-CN" sz="1600" b="1">
                <a:solidFill>
                  <a:srgbClr val="4BACC6"/>
                </a:solidFill>
                <a:latin typeface="微软雅黑" panose="020B0503020204020204" charset="-122"/>
                <a:ea typeface="微软雅黑" panose="020B0503020204020204" charset="-122"/>
              </a:rPr>
              <a:t>）推式服务。</a:t>
            </a:r>
            <a:r>
              <a:rPr lang="zh-CN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移动电子商务的推式服务，就是根据用户的消费习惯、爱好，推送用户所需要的各种服务。</a:t>
            </a:r>
          </a:p>
          <a:p>
            <a:pPr>
              <a:lnSpc>
                <a:spcPct val="150000"/>
              </a:lnSpc>
            </a:pPr>
            <a:r>
              <a:rPr lang="en-US" altLang="zh-CN" sz="1600" b="1">
                <a:solidFill>
                  <a:srgbClr val="4BACC6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zh-CN" sz="1600" b="1">
                <a:solidFill>
                  <a:srgbClr val="4BACC6"/>
                </a:solidFill>
                <a:latin typeface="微软雅黑" panose="020B0503020204020204" charset="-122"/>
                <a:ea typeface="微软雅黑" panose="020B0503020204020204" charset="-122"/>
              </a:rPr>
              <a:t>）拉式服务。</a:t>
            </a:r>
            <a:r>
              <a:rPr lang="zh-CN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这是一种被动的服务方式，用户自主地进行信息的查询和服务的选择。</a:t>
            </a:r>
          </a:p>
          <a:p>
            <a:pPr>
              <a:lnSpc>
                <a:spcPct val="150000"/>
              </a:lnSpc>
            </a:pPr>
            <a:r>
              <a:rPr lang="en-US" altLang="zh-CN" sz="1600" b="1">
                <a:solidFill>
                  <a:srgbClr val="4BACC6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zh-CN" sz="1600" b="1">
                <a:solidFill>
                  <a:srgbClr val="4BACC6"/>
                </a:solidFill>
                <a:latin typeface="微软雅黑" panose="020B0503020204020204" charset="-122"/>
                <a:ea typeface="微软雅黑" panose="020B0503020204020204" charset="-122"/>
              </a:rPr>
              <a:t>）交互式服务。</a:t>
            </a:r>
            <a:r>
              <a:rPr lang="zh-CN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交互式服务是移动电子商务中最常用的服务方式，这里可以简单的理解为介于推式服务与拉式服务之间的一种服务，例如淘宝推出的支付宝钱包就属于交互式服务的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840" y="1052736"/>
            <a:ext cx="1778484" cy="72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73000"/>
              </a:lnSpc>
              <a:spcBef>
                <a:spcPts val="1300"/>
              </a:spcBef>
              <a:spcAft>
                <a:spcPts val="1300"/>
              </a:spcAft>
              <a:buFont typeface="Wingdings" panose="05000000000000000000"/>
              <a:buBlip>
                <a:blip r:embed="rId2"/>
              </a:buBlip>
            </a:pPr>
            <a:r>
              <a:rPr lang="zh-CN" altLang="en-US" sz="2400" b="1" kern="100" dirty="0" smtClean="0">
                <a:solidFill>
                  <a:srgbClr val="F79646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技能学习</a:t>
            </a:r>
            <a:endParaRPr lang="zh-CN" altLang="zh-CN" sz="2400" b="1" kern="100" dirty="0">
              <a:solidFill>
                <a:srgbClr val="F79646">
                  <a:lumMod val="7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07568" y="1804754"/>
            <a:ext cx="1706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一、技能支撑</a:t>
            </a:r>
          </a:p>
        </p:txBody>
      </p:sp>
      <p:sp>
        <p:nvSpPr>
          <p:cNvPr id="9" name="矩形 8"/>
          <p:cNvSpPr/>
          <p:nvPr/>
        </p:nvSpPr>
        <p:spPr>
          <a:xfrm>
            <a:off x="2351585" y="2420888"/>
            <a:ext cx="3357680" cy="36830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US" altLang="zh-CN" b="1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b="1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移动电子商务出现时的分类</a:t>
            </a:r>
            <a:endParaRPr lang="zh-CN" altLang="en-US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51584" y="2790220"/>
            <a:ext cx="7632848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）按商务形式分类</a:t>
            </a:r>
          </a:p>
          <a:p>
            <a:pPr>
              <a:lnSpc>
                <a:spcPct val="150000"/>
              </a:lnSpc>
            </a:pP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按商务形式划分，移动电子商务可分为：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B2C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C2C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B2B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O2O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G2C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等多种形式。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B2C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Business to Customer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）业务是企业对消费者的业务，也就是通常说的商业零售，直接面向消费者销售产品和服务。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C2C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Consumer to Consumer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）的移动电子商务是个人对个人的商务形式。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C2C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模式的特点是消费者与消费者之间的交易。</a:t>
            </a:r>
          </a:p>
          <a:p>
            <a:pPr>
              <a:lnSpc>
                <a:spcPct val="150000"/>
              </a:lnSpc>
            </a:pP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B2B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Business to Business</a:t>
            </a:r>
            <a:r>
              <a:rPr lang="zh-CN" altLang="en-US" sz="160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）业务是企业与企业之间通过移动互联网进行数据交换、传递，开展丰富的商业贸易活动</a:t>
            </a:r>
            <a:r>
              <a:rPr lang="zh-CN" altLang="en-US" sz="160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60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1808</Words>
  <Application>Microsoft Office PowerPoint</Application>
  <PresentationFormat>宽屏</PresentationFormat>
  <Paragraphs>153</Paragraphs>
  <Slides>33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33</vt:i4>
      </vt:variant>
    </vt:vector>
  </HeadingPairs>
  <TitlesOfParts>
    <vt:vector size="44" baseType="lpstr">
      <vt:lpstr>arial 宋体</vt:lpstr>
      <vt:lpstr>方正舒体</vt:lpstr>
      <vt:lpstr>黑体</vt:lpstr>
      <vt:lpstr>宋体</vt:lpstr>
      <vt:lpstr>微软雅黑</vt:lpstr>
      <vt:lpstr>幼圆</vt:lpstr>
      <vt:lpstr>Arial</vt:lpstr>
      <vt:lpstr>Calibri</vt:lpstr>
      <vt:lpstr>Calibri Light</vt:lpstr>
      <vt:lpstr>Wingdings</vt:lpstr>
      <vt:lpstr>Office 主题</vt:lpstr>
      <vt:lpstr>PowerPoint 演示文稿</vt:lpstr>
      <vt:lpstr>学习目标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移动互联网时代的5F思维</vt:lpstr>
      <vt:lpstr>PowerPoint 演示文稿</vt:lpstr>
      <vt:lpstr>Fragment碎片化思维</vt:lpstr>
      <vt:lpstr>PowerPoint 演示文稿</vt:lpstr>
      <vt:lpstr>Fans粉丝思维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Focus焦点思维</vt:lpstr>
      <vt:lpstr>Fast快一步思维</vt:lpstr>
      <vt:lpstr>First第一思维</vt:lpstr>
      <vt:lpstr>PowerPoint 演示文稿</vt:lpstr>
      <vt:lpstr>  任务实训及考核</vt:lpstr>
      <vt:lpstr>1.1.5  任务实训及考核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Gaoyang</dc:creator>
  <cp:lastModifiedBy>China</cp:lastModifiedBy>
  <cp:revision>13</cp:revision>
  <dcterms:created xsi:type="dcterms:W3CDTF">2019-02-13T06:52:00Z</dcterms:created>
  <dcterms:modified xsi:type="dcterms:W3CDTF">2019-08-21T01:13:17Z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2052-11.1.0.8412</vt:lpwstr>
  </property>
</Properties>
</file>