
<file path=[Content_Types].xml><?xml version="1.0" encoding="utf-8"?>
<Types xmlns="http://schemas.openxmlformats.org/package/2006/content-types">
  <Override PartName="/ppt/slides/slide29.xml" ContentType="application/vnd.openxmlformats-officedocument.presentationml.slide+xml"/>
  <Override PartName="/ppt/tags/tag8.xml" ContentType="application/vnd.openxmlformats-officedocument.presentationml.tags+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tags/tag16.xml" ContentType="application/vnd.openxmlformats-officedocument.presentationml.tags+xml"/>
  <Override PartName="/ppt/tags/tag18.xml" ContentType="application/vnd.openxmlformats-officedocument.presentationml.tags+xml"/>
  <Override PartName="/docProps/custom.xml" ContentType="application/vnd.openxmlformats-officedocument.custom-properties+xml"/>
  <Override PartName="/ppt/tags/tag14.xml" ContentType="application/vnd.openxmlformats-officedocument.presentationml.tag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tags/tag12.xml" ContentType="application/vnd.openxmlformats-officedocument.presentationml.tags+xml"/>
  <Override PartName="/ppt/tags/tag23.xml" ContentType="application/vnd.openxmlformats-officedocument.presentationml.tags+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ags/tag9.xml" ContentType="application/vnd.openxmlformats-officedocument.presentationml.tags+xml"/>
  <Override PartName="/ppt/tags/tag10.xml" ContentType="application/vnd.openxmlformats-officedocument.presentationml.tags+xml"/>
  <Override PartName="/ppt/tags/tag21.xml" ContentType="application/vnd.openxmlformats-officedocument.presentationml.tags+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Default Extension="png" ContentType="image/png"/>
  <Override PartName="/ppt/tags/tag7.xml" ContentType="application/vnd.openxmlformats-officedocument.presentationml.tags+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tags/tag3.xml" ContentType="application/vnd.openxmlformats-officedocument.presentationml.tags+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tags/tag19.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tags/tag17.xml" ContentType="application/vnd.openxmlformats-officedocument.presentationml.tags+xml"/>
  <Default Extension="wdp" ContentType="image/vnd.ms-photo"/>
  <Override PartName="/ppt/slideLayouts/slideLayout10.xml" ContentType="application/vnd.openxmlformats-officedocument.presentationml.slideLayout+xml"/>
  <Override PartName="/ppt/tags/tag15.xml" ContentType="application/vnd.openxmlformats-officedocument.presentationml.tags+xml"/>
  <Override PartName="/ppt/notesSlides/notesSlide8.xml" ContentType="application/vnd.openxmlformats-officedocument.presentationml.notesSlide+xml"/>
  <Override PartName="/ppt/notesSlides/notesSlide11.xml" ContentType="application/vnd.openxmlformats-officedocument.presentationml.notesSlide+xml"/>
  <Override PartName="/ppt/tags/tag13.xml" ContentType="application/vnd.openxmlformats-officedocument.presentationml.tags+xml"/>
  <Override PartName="/ppt/tags/tag22.xml" ContentType="application/vnd.openxmlformats-officedocument.presentationml.tags+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tags/tag11.xml" ContentType="application/vnd.openxmlformats-officedocument.presentationml.tags+xml"/>
  <Override PartName="/ppt/tags/tag20.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32"/>
  </p:notesMasterIdLst>
  <p:handoutMasterIdLst>
    <p:handoutMasterId r:id="rId33"/>
  </p:handoutMasterIdLst>
  <p:sldIdLst>
    <p:sldId id="257" r:id="rId3"/>
    <p:sldId id="375" r:id="rId4"/>
    <p:sldId id="362" r:id="rId5"/>
    <p:sldId id="260" r:id="rId6"/>
    <p:sldId id="258" r:id="rId7"/>
    <p:sldId id="259" r:id="rId8"/>
    <p:sldId id="300" r:id="rId9"/>
    <p:sldId id="363" r:id="rId10"/>
    <p:sldId id="305" r:id="rId11"/>
    <p:sldId id="365" r:id="rId12"/>
    <p:sldId id="374" r:id="rId13"/>
    <p:sldId id="366" r:id="rId14"/>
    <p:sldId id="367" r:id="rId15"/>
    <p:sldId id="368" r:id="rId16"/>
    <p:sldId id="369" r:id="rId17"/>
    <p:sldId id="283" r:id="rId18"/>
    <p:sldId id="335" r:id="rId19"/>
    <p:sldId id="337" r:id="rId20"/>
    <p:sldId id="370" r:id="rId21"/>
    <p:sldId id="339" r:id="rId22"/>
    <p:sldId id="371" r:id="rId23"/>
    <p:sldId id="343" r:id="rId24"/>
    <p:sldId id="342" r:id="rId25"/>
    <p:sldId id="372" r:id="rId26"/>
    <p:sldId id="345" r:id="rId27"/>
    <p:sldId id="346" r:id="rId28"/>
    <p:sldId id="360" r:id="rId29"/>
    <p:sldId id="373" r:id="rId30"/>
    <p:sldId id="277" r:id="rId3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3520"/>
    <a:srgbClr val="FF5050"/>
    <a:srgbClr val="D83928"/>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0" d="100"/>
          <a:sy n="70" d="100"/>
        </p:scale>
        <p:origin x="-702" y="-108"/>
      </p:cViewPr>
      <p:guideLst>
        <p:guide orient="horz" pos="2175"/>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pPr/>
              <a:t>2018/5/6</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pPr/>
              <a:t>‹#›</a:t>
            </a:fld>
            <a:endParaRPr lang="zh-CN" altLang="en-US"/>
          </a:p>
        </p:txBody>
      </p:sp>
    </p:spTree>
    <p:extLst>
      <p:ext uri="{BB962C8B-B14F-4D97-AF65-F5344CB8AC3E}">
        <p14:creationId xmlns="" xmlns:p14="http://schemas.microsoft.com/office/powerpoint/2010/main" val="42040584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pPr/>
              <a:t>2018/5/6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pPr/>
              <a:t>‹#›</a:t>
            </a:fld>
            <a:endParaRPr lang="zh-CN" altLang="en-US"/>
          </a:p>
        </p:txBody>
      </p:sp>
    </p:spTree>
    <p:extLst>
      <p:ext uri="{BB962C8B-B14F-4D97-AF65-F5344CB8AC3E}">
        <p14:creationId xmlns="" xmlns:p14="http://schemas.microsoft.com/office/powerpoint/2010/main" val="29813761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ln>
          <a:extLst>
            <a:ext uri="{909E8E84-426E-40DD-AFC4-6F175D3DCCD1}">
              <a14:hiddenFill xmlns=""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zh-CN" altLang="en-US" smtClean="0"/>
              <a:t>模板来自于 </a:t>
            </a:r>
            <a:r>
              <a:rPr lang="en-US" altLang="zh-CN" smtClean="0"/>
              <a:t>http://docer.wps.cn</a:t>
            </a:r>
            <a:endParaRPr lang="zh-CN" altLang="en-US" smtClean="0"/>
          </a:p>
        </p:txBody>
      </p:sp>
      <p:sp>
        <p:nvSpPr>
          <p:cNvPr id="6148" name="灯片编号占位符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09045C8D-F012-4D52-867C-D553626AF4A5}" type="slidenum">
              <a:rPr lang="zh-CN" altLang="en-US" smtClean="0">
                <a:latin typeface="Calibri" panose="020F0502020204030204" pitchFamily="34" charset="0"/>
                <a:ea typeface="宋体" panose="02010600030101010101" pitchFamily="2" charset="-122"/>
              </a:rPr>
              <a:pPr fontAlgn="base">
                <a:spcBef>
                  <a:spcPct val="0"/>
                </a:spcBef>
                <a:spcAft>
                  <a:spcPct val="0"/>
                </a:spcAft>
              </a:pPr>
              <a:t>3</a:t>
            </a:fld>
            <a:endParaRPr lang="zh-CN" altLang="en-US" smtClean="0">
              <a:latin typeface="Calibri" panose="020F0502020204030204" pitchFamily="34" charset="0"/>
              <a:ea typeface="宋体" panose="02010600030101010101" pitchFamily="2"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03ACA81-74D7-4DD5-A71C-F090A9B34D5E}" type="slidenum">
              <a:rPr lang="zh-CN" altLang="en-US" smtClean="0"/>
              <a:pPr/>
              <a:t>29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2.xml"/><Relationship Id="rId1" Type="http://schemas.openxmlformats.org/officeDocument/2006/relationships/tags" Target="../tags/tag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780C0A16-0259-47F8-9593-418EB23853D4}" type="datetimeFigureOut">
              <a:rPr lang="zh-CN" altLang="en-US" smtClean="0"/>
              <a:pPr/>
              <a:t>2018/5/6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529C571-CC98-407B-9284-28AFD26ECFE0}"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80C0A16-0259-47F8-9593-418EB23853D4}" type="datetimeFigureOut">
              <a:rPr lang="zh-CN" altLang="en-US" smtClean="0"/>
              <a:pPr/>
              <a:t>2018/5/6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529C571-CC98-407B-9284-28AFD26ECFE0}"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80C0A16-0259-47F8-9593-418EB23853D4}" type="datetimeFigureOut">
              <a:rPr lang="zh-CN" altLang="en-US" smtClean="0"/>
              <a:pPr/>
              <a:t>2018/5/6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529C571-CC98-407B-9284-28AFD26ECFE0}" type="slidenum">
              <a:rPr lang="zh-CN" altLang="en-US" smtClean="0"/>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标题幻灯片">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矩形 6"/>
          <p:cNvSpPr/>
          <p:nvPr/>
        </p:nvSpPr>
        <p:spPr bwMode="auto">
          <a:xfrm>
            <a:off x="1881" y="0"/>
            <a:ext cx="12188238" cy="6858001"/>
          </a:xfrm>
          <a:prstGeom prst="rect">
            <a:avLst/>
          </a:prstGeom>
          <a:solidFill>
            <a:schemeClr val="accent5">
              <a:alpha val="25000"/>
            </a:schemeClr>
          </a:solidFill>
          <a:ln w="9525" cap="flat" cmpd="sng" algn="ctr">
            <a:noFill/>
            <a:prstDash val="solid"/>
            <a:round/>
            <a:headEnd type="none" w="med" len="med"/>
            <a:tailEnd type="none" w="med" len="med"/>
          </a:ln>
          <a:effectLst>
            <a:outerShdw dist="17961" dir="13500000" algn="ctr" rotWithShape="0">
              <a:schemeClr val="tx1">
                <a:gamma/>
                <a:shade val="60000"/>
                <a:invGamma/>
              </a:schemeClr>
            </a:outerShdw>
          </a:effectLst>
        </p:spPr>
        <p:txBody>
          <a:bodyPr vert="horz" wrap="square" lIns="121882" tIns="60941" rIns="121882" bIns="60941" numCol="1" rtlCol="0" anchor="t" anchorCtr="0" compatLnSpc="1"/>
          <a:lstStyle/>
          <a:p>
            <a:endParaRPr lang="zh-CN" altLang="en-US">
              <a:ea typeface="微软雅黑" panose="020B0503020204020204" pitchFamily="34" charset="-122"/>
            </a:endParaRPr>
          </a:p>
        </p:txBody>
      </p:sp>
      <p:sp>
        <p:nvSpPr>
          <p:cNvPr id="8" name="椭圆 7"/>
          <p:cNvSpPr/>
          <p:nvPr/>
        </p:nvSpPr>
        <p:spPr bwMode="auto">
          <a:xfrm>
            <a:off x="3471512" y="837512"/>
            <a:ext cx="5400453" cy="5400453"/>
          </a:xfrm>
          <a:prstGeom prst="ellipse">
            <a:avLst/>
          </a:prstGeom>
          <a:solidFill>
            <a:schemeClr val="accent2"/>
          </a:solidFill>
          <a:ln w="9525" cap="flat" cmpd="sng" algn="ctr">
            <a:noFill/>
            <a:prstDash val="solid"/>
            <a:round/>
            <a:headEnd type="none" w="med" len="med"/>
            <a:tailEnd type="none" w="med" len="med"/>
          </a:ln>
          <a:effectLst/>
        </p:spPr>
        <p:txBody>
          <a:bodyPr vert="horz" wrap="square" lIns="121882" tIns="60941" rIns="121882" bIns="60941" numCol="1" rtlCol="0" anchor="t" anchorCtr="0" compatLnSpc="1"/>
          <a:lstStyle/>
          <a:p>
            <a:endParaRPr lang="zh-CN" altLang="en-US" sz="4800" dirty="0">
              <a:ea typeface="微软雅黑" panose="020B0503020204020204" pitchFamily="34" charset="-122"/>
            </a:endParaRPr>
          </a:p>
        </p:txBody>
      </p:sp>
      <p:grpSp>
        <p:nvGrpSpPr>
          <p:cNvPr id="12" name="组合 11"/>
          <p:cNvGrpSpPr/>
          <p:nvPr/>
        </p:nvGrpSpPr>
        <p:grpSpPr>
          <a:xfrm>
            <a:off x="3695714" y="2757136"/>
            <a:ext cx="4991774" cy="1059784"/>
            <a:chOff x="2915279" y="2137501"/>
            <a:chExt cx="3528929" cy="795083"/>
          </a:xfrm>
        </p:grpSpPr>
        <p:cxnSp>
          <p:nvCxnSpPr>
            <p:cNvPr id="13" name="直接连接符 12"/>
            <p:cNvCxnSpPr/>
            <p:nvPr/>
          </p:nvCxnSpPr>
          <p:spPr bwMode="auto">
            <a:xfrm>
              <a:off x="2915816" y="2137501"/>
              <a:ext cx="3528392" cy="0"/>
            </a:xfrm>
            <a:prstGeom prst="line">
              <a:avLst/>
            </a:prstGeom>
            <a:solidFill>
              <a:schemeClr val="accent1"/>
            </a:solidFill>
            <a:ln w="19050" cap="flat" cmpd="sng" algn="ctr">
              <a:solidFill>
                <a:schemeClr val="accent3"/>
              </a:solidFill>
              <a:prstDash val="solid"/>
              <a:round/>
              <a:headEnd type="none" w="med" len="med"/>
              <a:tailEnd type="none" w="med" len="med"/>
            </a:ln>
            <a:effectLst/>
          </p:spPr>
        </p:cxnSp>
        <p:cxnSp>
          <p:nvCxnSpPr>
            <p:cNvPr id="14" name="直接连接符 13"/>
            <p:cNvCxnSpPr/>
            <p:nvPr/>
          </p:nvCxnSpPr>
          <p:spPr bwMode="auto">
            <a:xfrm>
              <a:off x="2915279" y="2932584"/>
              <a:ext cx="3528392" cy="0"/>
            </a:xfrm>
            <a:prstGeom prst="line">
              <a:avLst/>
            </a:prstGeom>
            <a:solidFill>
              <a:schemeClr val="accent1"/>
            </a:solidFill>
            <a:ln w="19050" cap="flat" cmpd="sng" algn="ctr">
              <a:solidFill>
                <a:schemeClr val="accent3"/>
              </a:solidFill>
              <a:prstDash val="solid"/>
              <a:round/>
              <a:headEnd type="none" w="med" len="med"/>
              <a:tailEnd type="none" w="med" len="med"/>
            </a:ln>
            <a:effectLst/>
          </p:spPr>
        </p:cxnSp>
      </p:grpSp>
      <p:sp>
        <p:nvSpPr>
          <p:cNvPr id="2" name="标题 1"/>
          <p:cNvSpPr>
            <a:spLocks noGrp="1"/>
          </p:cNvSpPr>
          <p:nvPr>
            <p:ph type="ctrTitle" hasCustomPrompt="1"/>
          </p:nvPr>
        </p:nvSpPr>
        <p:spPr>
          <a:xfrm>
            <a:off x="3581400" y="2655700"/>
            <a:ext cx="5105328" cy="1200329"/>
          </a:xfrm>
        </p:spPr>
        <p:txBody>
          <a:bodyPr anchor="ctr">
            <a:normAutofit/>
          </a:bodyPr>
          <a:lstStyle>
            <a:lvl1pPr algn="ctr">
              <a:defRPr sz="6000" b="1">
                <a:solidFill>
                  <a:schemeClr val="bg1"/>
                </a:solidFill>
              </a:defRPr>
            </a:lvl1pPr>
          </a:lstStyle>
          <a:p>
            <a:r>
              <a:rPr lang="zh-CN" altLang="en-US" dirty="0" smtClean="0"/>
              <a:t>编辑标题</a:t>
            </a:r>
            <a:endParaRPr lang="zh-CN" altLang="en-US" dirty="0"/>
          </a:p>
        </p:txBody>
      </p:sp>
      <p:sp>
        <p:nvSpPr>
          <p:cNvPr id="3" name="副标题 2"/>
          <p:cNvSpPr>
            <a:spLocks noGrp="1"/>
          </p:cNvSpPr>
          <p:nvPr>
            <p:ph type="subTitle" idx="1"/>
          </p:nvPr>
        </p:nvSpPr>
        <p:spPr>
          <a:xfrm>
            <a:off x="3581400" y="3868729"/>
            <a:ext cx="5105328" cy="535531"/>
          </a:xfrm>
        </p:spPr>
        <p:txBody>
          <a:bodyPr>
            <a:normAutofit/>
          </a:bodyPr>
          <a:lstStyle>
            <a:lvl1pPr marL="0" indent="0" algn="ctr">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dirty="0"/>
          </a:p>
        </p:txBody>
      </p:sp>
      <p:sp>
        <p:nvSpPr>
          <p:cNvPr id="4" name="日期占位符 3"/>
          <p:cNvSpPr>
            <a:spLocks noGrp="1"/>
          </p:cNvSpPr>
          <p:nvPr>
            <p:ph type="dt" sz="half" idx="10"/>
          </p:nvPr>
        </p:nvSpPr>
        <p:spPr/>
        <p:txBody>
          <a:bodyPr/>
          <a:lstStyle/>
          <a:p>
            <a:fld id="{780C0A16-0259-47F8-9593-418EB23853D4}" type="datetimeFigureOut">
              <a:rPr lang="zh-CN" altLang="en-US" smtClean="0"/>
              <a:pPr/>
              <a:t>2018/5/6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529C571-CC98-407B-9284-28AFD26ECFE0}" type="slidenum">
              <a:rPr lang="zh-CN" altLang="en-US" smtClean="0"/>
              <a:pPr/>
              <a:t>‹#›</a:t>
            </a:fld>
            <a:endParaRPr lang="zh-CN" altLang="en-US"/>
          </a:p>
        </p:txBody>
      </p:sp>
      <p:sp>
        <p:nvSpPr>
          <p:cNvPr id="16" name="文本占位符 15"/>
          <p:cNvSpPr>
            <a:spLocks noGrp="1"/>
          </p:cNvSpPr>
          <p:nvPr>
            <p:ph type="body" sz="quarter" idx="13" hasCustomPrompt="1"/>
          </p:nvPr>
        </p:nvSpPr>
        <p:spPr>
          <a:xfrm>
            <a:off x="3581400" y="4424412"/>
            <a:ext cx="2549524" cy="424732"/>
          </a:xfrm>
        </p:spPr>
        <p:txBody>
          <a:bodyPr anchor="ctr">
            <a:normAutofit/>
          </a:bodyPr>
          <a:lstStyle>
            <a:lvl1pPr marL="0" indent="0" algn="r">
              <a:buNone/>
              <a:defRPr sz="1800">
                <a:solidFill>
                  <a:schemeClr val="bg1"/>
                </a:solidFill>
              </a:defRPr>
            </a:lvl1pPr>
          </a:lstStyle>
          <a:p>
            <a:pPr lvl="0"/>
            <a:r>
              <a:rPr lang="zh-CN" altLang="en-US" dirty="0" smtClean="0"/>
              <a:t>单击此处编辑文本</a:t>
            </a:r>
          </a:p>
        </p:txBody>
      </p:sp>
      <p:sp>
        <p:nvSpPr>
          <p:cNvPr id="19" name="文本占位符 18"/>
          <p:cNvSpPr>
            <a:spLocks noGrp="1"/>
          </p:cNvSpPr>
          <p:nvPr>
            <p:ph type="body" sz="quarter" idx="14" hasCustomPrompt="1"/>
          </p:nvPr>
        </p:nvSpPr>
        <p:spPr>
          <a:xfrm>
            <a:off x="6134100" y="4425378"/>
            <a:ext cx="2552628" cy="424732"/>
          </a:xfrm>
        </p:spPr>
        <p:txBody>
          <a:bodyPr anchor="ctr">
            <a:normAutofit/>
          </a:bodyPr>
          <a:lstStyle>
            <a:lvl1pPr marL="0" indent="0">
              <a:buNone/>
              <a:defRPr sz="1800">
                <a:solidFill>
                  <a:schemeClr val="bg1"/>
                </a:solidFill>
              </a:defRPr>
            </a:lvl1pPr>
          </a:lstStyle>
          <a:p>
            <a:pPr lvl="0"/>
            <a:r>
              <a:rPr lang="zh-CN" altLang="en-US" dirty="0" smtClean="0"/>
              <a:t>单击此处编辑文本</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780C0A16-0259-47F8-9593-418EB23853D4}" type="datetimeFigureOut">
              <a:rPr lang="zh-CN" altLang="en-US" smtClean="0"/>
              <a:pPr/>
              <a:t>2018/5/6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529C571-CC98-407B-9284-28AFD26ECFE0}" type="slidenum">
              <a:rPr lang="zh-CN" altLang="en-US" smtClean="0"/>
              <a:pPr/>
              <a:t>‹#›</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节标题">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11" name="矩形 10"/>
          <p:cNvSpPr/>
          <p:nvPr/>
        </p:nvSpPr>
        <p:spPr bwMode="auto">
          <a:xfrm>
            <a:off x="1881" y="0"/>
            <a:ext cx="12188238" cy="6858001"/>
          </a:xfrm>
          <a:prstGeom prst="rect">
            <a:avLst/>
          </a:prstGeom>
          <a:solidFill>
            <a:schemeClr val="accent5">
              <a:alpha val="25000"/>
            </a:schemeClr>
          </a:solidFill>
          <a:ln w="9525" cap="flat" cmpd="sng" algn="ctr">
            <a:noFill/>
            <a:prstDash val="solid"/>
            <a:round/>
            <a:headEnd type="none" w="med" len="med"/>
            <a:tailEnd type="none" w="med" len="med"/>
          </a:ln>
          <a:effectLst>
            <a:outerShdw dist="17961" dir="13500000" algn="ctr" rotWithShape="0">
              <a:schemeClr val="tx1">
                <a:gamma/>
                <a:shade val="60000"/>
                <a:invGamma/>
              </a:schemeClr>
            </a:outerShdw>
          </a:effectLst>
        </p:spPr>
        <p:txBody>
          <a:bodyPr vert="horz" wrap="square" lIns="121882" tIns="60941" rIns="121882" bIns="60941" numCol="1" rtlCol="0" anchor="t" anchorCtr="0" compatLnSpc="1"/>
          <a:lstStyle/>
          <a:p>
            <a:endParaRPr lang="zh-CN" altLang="en-US">
              <a:ea typeface="微软雅黑" panose="020B0503020204020204" pitchFamily="34" charset="-122"/>
            </a:endParaRPr>
          </a:p>
        </p:txBody>
      </p:sp>
      <p:sp>
        <p:nvSpPr>
          <p:cNvPr id="12" name="任意多边形 11"/>
          <p:cNvSpPr/>
          <p:nvPr>
            <p:custDataLst>
              <p:tags r:id="rId1"/>
            </p:custDataLst>
          </p:nvPr>
        </p:nvSpPr>
        <p:spPr bwMode="auto">
          <a:xfrm>
            <a:off x="1882" y="-12870"/>
            <a:ext cx="6189340" cy="6870870"/>
          </a:xfrm>
          <a:custGeom>
            <a:avLst/>
            <a:gdLst>
              <a:gd name="connsiteX0" fmla="*/ 0 w 6189340"/>
              <a:gd name="connsiteY0" fmla="*/ 0 h 6870870"/>
              <a:gd name="connsiteX1" fmla="*/ 4361859 w 6189340"/>
              <a:gd name="connsiteY1" fmla="*/ 0 h 6870870"/>
              <a:gd name="connsiteX2" fmla="*/ 4463492 w 6189340"/>
              <a:gd name="connsiteY2" fmla="*/ 72274 h 6870870"/>
              <a:gd name="connsiteX3" fmla="*/ 6189340 w 6189340"/>
              <a:gd name="connsiteY3" fmla="*/ 3515236 h 6870870"/>
              <a:gd name="connsiteX4" fmla="*/ 4625802 w 6189340"/>
              <a:gd name="connsiteY4" fmla="*/ 6830649 h 6870870"/>
              <a:gd name="connsiteX5" fmla="*/ 4572015 w 6189340"/>
              <a:gd name="connsiteY5" fmla="*/ 6870870 h 6870870"/>
              <a:gd name="connsiteX6" fmla="*/ 0 w 6189340"/>
              <a:gd name="connsiteY6" fmla="*/ 6870870 h 687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89340" h="6870870">
                <a:moveTo>
                  <a:pt x="0" y="0"/>
                </a:moveTo>
                <a:lnTo>
                  <a:pt x="4361859" y="0"/>
                </a:lnTo>
                <a:lnTo>
                  <a:pt x="4463492" y="72274"/>
                </a:lnTo>
                <a:cubicBezTo>
                  <a:pt x="5511188" y="855798"/>
                  <a:pt x="6189340" y="2106322"/>
                  <a:pt x="6189340" y="3515236"/>
                </a:cubicBezTo>
                <a:cubicBezTo>
                  <a:pt x="6189340" y="4849998"/>
                  <a:pt x="5580694" y="6042602"/>
                  <a:pt x="4625802" y="6830649"/>
                </a:cubicBezTo>
                <a:lnTo>
                  <a:pt x="4572015" y="6870870"/>
                </a:lnTo>
                <a:lnTo>
                  <a:pt x="0" y="6870870"/>
                </a:lnTo>
                <a:close/>
              </a:path>
            </a:pathLst>
          </a:custGeom>
          <a:solidFill>
            <a:schemeClr val="accent2"/>
          </a:solidFill>
          <a:ln w="9525" cap="flat" cmpd="sng" algn="ctr">
            <a:noFill/>
            <a:prstDash val="solid"/>
            <a:round/>
            <a:headEnd type="none" w="med" len="med"/>
            <a:tailEnd type="none" w="med" len="med"/>
          </a:ln>
          <a:effectLst/>
        </p:spPr>
        <p:txBody>
          <a:bodyPr vert="horz" wrap="square" lIns="121882" tIns="60941" rIns="121882" bIns="60941" numCol="1" rtlCol="0" anchor="t" anchorCtr="0" compatLnSpc="1">
            <a:noAutofit/>
          </a:bodyPr>
          <a:lstStyle/>
          <a:p>
            <a:endParaRPr lang="zh-CN" altLang="en-US" sz="4800" dirty="0">
              <a:ea typeface="微软雅黑" panose="020B0503020204020204" pitchFamily="34" charset="-122"/>
            </a:endParaRPr>
          </a:p>
        </p:txBody>
      </p:sp>
      <p:sp>
        <p:nvSpPr>
          <p:cNvPr id="2" name="标题 1"/>
          <p:cNvSpPr>
            <a:spLocks noGrp="1"/>
          </p:cNvSpPr>
          <p:nvPr>
            <p:ph type="title" hasCustomPrompt="1"/>
          </p:nvPr>
        </p:nvSpPr>
        <p:spPr>
          <a:xfrm>
            <a:off x="227016" y="3628889"/>
            <a:ext cx="5739072" cy="978729"/>
          </a:xfrm>
        </p:spPr>
        <p:txBody>
          <a:bodyPr anchor="t">
            <a:normAutofit/>
          </a:bodyPr>
          <a:lstStyle>
            <a:lvl1pPr>
              <a:defRPr sz="4800" b="1">
                <a:solidFill>
                  <a:schemeClr val="bg1"/>
                </a:solidFill>
              </a:defRPr>
            </a:lvl1pPr>
          </a:lstStyle>
          <a:p>
            <a:r>
              <a:rPr lang="zh-CN" altLang="en-US" dirty="0" smtClean="0"/>
              <a:t>单击此处编辑标题</a:t>
            </a:r>
            <a:endParaRPr lang="zh-CN" altLang="en-US" dirty="0"/>
          </a:p>
        </p:txBody>
      </p:sp>
      <p:sp>
        <p:nvSpPr>
          <p:cNvPr id="4" name="日期占位符 3"/>
          <p:cNvSpPr>
            <a:spLocks noGrp="1"/>
          </p:cNvSpPr>
          <p:nvPr>
            <p:ph type="dt" sz="half" idx="10"/>
          </p:nvPr>
        </p:nvSpPr>
        <p:spPr/>
        <p:txBody>
          <a:bodyPr/>
          <a:lstStyle/>
          <a:p>
            <a:fld id="{780C0A16-0259-47F8-9593-418EB23853D4}" type="datetimeFigureOut">
              <a:rPr lang="zh-CN" altLang="en-US" smtClean="0"/>
              <a:pPr/>
              <a:t>2018/5/6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529C571-CC98-407B-9284-28AFD26ECFE0}" type="slidenum">
              <a:rPr lang="zh-CN" altLang="en-US" smtClean="0"/>
              <a:pPr/>
              <a:t>‹#›</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780C0A16-0259-47F8-9593-418EB23853D4}" type="datetimeFigureOut">
              <a:rPr lang="zh-CN" altLang="en-US" smtClean="0"/>
              <a:pPr/>
              <a:t>2018/5/6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529C571-CC98-407B-9284-28AFD26ECFE0}" type="slidenum">
              <a:rPr lang="zh-CN" altLang="en-US" smtClean="0"/>
              <a:pPr/>
              <a:t>‹#›</a:t>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281107"/>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72850"/>
            <a:ext cx="5157787" cy="823912"/>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72850"/>
            <a:ext cx="5183188" cy="823912"/>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780C0A16-0259-47F8-9593-418EB23853D4}" type="datetimeFigureOut">
              <a:rPr lang="zh-CN" altLang="en-US" smtClean="0"/>
              <a:pPr/>
              <a:t>2018/5/6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529C571-CC98-407B-9284-28AFD26ECFE0}" type="slidenum">
              <a:rPr lang="zh-CN" altLang="en-US" smtClean="0"/>
              <a:pPr/>
              <a:t>‹#›</a:t>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Only" preserve="1">
  <p:cSld name="仅标题">
    <p:bg>
      <p:bgRef idx="1003">
        <a:schemeClr val="bg1"/>
      </p:bgRef>
    </p:bg>
    <p:spTree>
      <p:nvGrpSpPr>
        <p:cNvPr id="1" name=""/>
        <p:cNvGrpSpPr/>
        <p:nvPr/>
      </p:nvGrpSpPr>
      <p:grpSpPr>
        <a:xfrm>
          <a:off x="0" y="0"/>
          <a:ext cx="0" cy="0"/>
          <a:chOff x="0" y="0"/>
          <a:chExt cx="0" cy="0"/>
        </a:xfrm>
      </p:grpSpPr>
      <p:sp>
        <p:nvSpPr>
          <p:cNvPr id="7" name="椭圆 6"/>
          <p:cNvSpPr/>
          <p:nvPr/>
        </p:nvSpPr>
        <p:spPr bwMode="auto">
          <a:xfrm>
            <a:off x="3395774" y="837512"/>
            <a:ext cx="5400453" cy="5400453"/>
          </a:xfrm>
          <a:prstGeom prst="ellipse">
            <a:avLst/>
          </a:prstGeom>
          <a:solidFill>
            <a:schemeClr val="accent2"/>
          </a:solidFill>
          <a:ln w="9525" cap="flat" cmpd="sng" algn="ctr">
            <a:noFill/>
            <a:prstDash val="solid"/>
            <a:round/>
            <a:headEnd type="none" w="med" len="med"/>
            <a:tailEnd type="none" w="med" len="med"/>
          </a:ln>
          <a:effectLst/>
        </p:spPr>
        <p:txBody>
          <a:bodyPr vert="horz" wrap="square" lIns="121882" tIns="60941" rIns="121882" bIns="60941" numCol="1" rtlCol="0" anchor="t" anchorCtr="0" compatLnSpc="1"/>
          <a:lstStyle/>
          <a:p>
            <a:pPr>
              <a:defRPr/>
            </a:pPr>
            <a:endParaRPr lang="zh-CN" altLang="en-US" sz="4800" dirty="0">
              <a:solidFill>
                <a:prstClr val="black"/>
              </a:solidFill>
              <a:ea typeface="微软雅黑" panose="020B0503020204020204" pitchFamily="34" charset="-122"/>
            </a:endParaRPr>
          </a:p>
        </p:txBody>
      </p:sp>
      <p:grpSp>
        <p:nvGrpSpPr>
          <p:cNvPr id="9" name="组合 8"/>
          <p:cNvGrpSpPr/>
          <p:nvPr/>
        </p:nvGrpSpPr>
        <p:grpSpPr>
          <a:xfrm>
            <a:off x="3695714" y="3084943"/>
            <a:ext cx="4991774" cy="1059784"/>
            <a:chOff x="2915279" y="2137501"/>
            <a:chExt cx="3528929" cy="795083"/>
          </a:xfrm>
        </p:grpSpPr>
        <p:cxnSp>
          <p:nvCxnSpPr>
            <p:cNvPr id="10" name="直接连接符 9"/>
            <p:cNvCxnSpPr/>
            <p:nvPr/>
          </p:nvCxnSpPr>
          <p:spPr bwMode="auto">
            <a:xfrm>
              <a:off x="2915816" y="2137501"/>
              <a:ext cx="3528392" cy="0"/>
            </a:xfrm>
            <a:prstGeom prst="line">
              <a:avLst/>
            </a:prstGeom>
            <a:solidFill>
              <a:schemeClr val="accent1"/>
            </a:solidFill>
            <a:ln w="19050" cap="flat" cmpd="sng" algn="ctr">
              <a:solidFill>
                <a:schemeClr val="accent3"/>
              </a:solidFill>
              <a:prstDash val="solid"/>
              <a:round/>
              <a:headEnd type="none" w="med" len="med"/>
              <a:tailEnd type="none" w="med" len="med"/>
            </a:ln>
            <a:effectLst/>
          </p:spPr>
        </p:cxnSp>
        <p:cxnSp>
          <p:nvCxnSpPr>
            <p:cNvPr id="11" name="直接连接符 10"/>
            <p:cNvCxnSpPr/>
            <p:nvPr/>
          </p:nvCxnSpPr>
          <p:spPr bwMode="auto">
            <a:xfrm>
              <a:off x="2915279" y="2932584"/>
              <a:ext cx="3528392" cy="0"/>
            </a:xfrm>
            <a:prstGeom prst="line">
              <a:avLst/>
            </a:prstGeom>
            <a:solidFill>
              <a:schemeClr val="accent1"/>
            </a:solidFill>
            <a:ln w="19050" cap="flat" cmpd="sng" algn="ctr">
              <a:solidFill>
                <a:schemeClr val="accent3"/>
              </a:solidFill>
              <a:prstDash val="solid"/>
              <a:round/>
              <a:headEnd type="none" w="med" len="med"/>
              <a:tailEnd type="none" w="med" len="med"/>
            </a:ln>
            <a:effectLst/>
          </p:spPr>
        </p:cxnSp>
      </p:grpSp>
      <p:sp>
        <p:nvSpPr>
          <p:cNvPr id="3" name="日期占位符 2"/>
          <p:cNvSpPr>
            <a:spLocks noGrp="1"/>
          </p:cNvSpPr>
          <p:nvPr>
            <p:ph type="dt" sz="half" idx="10"/>
          </p:nvPr>
        </p:nvSpPr>
        <p:spPr/>
        <p:txBody>
          <a:bodyPr/>
          <a:lstStyle/>
          <a:p>
            <a:fld id="{780C0A16-0259-47F8-9593-418EB23853D4}" type="datetimeFigureOut">
              <a:rPr lang="zh-CN" altLang="en-US" smtClean="0"/>
              <a:pPr/>
              <a:t>2018/5/6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529C571-CC98-407B-9284-28AFD26ECFE0}" type="slidenum">
              <a:rPr lang="zh-CN" altLang="en-US" smtClean="0"/>
              <a:pPr/>
              <a:t>‹#›</a:t>
            </a:fld>
            <a:endParaRPr lang="zh-CN" altLang="en-US"/>
          </a:p>
        </p:txBody>
      </p:sp>
      <p:sp>
        <p:nvSpPr>
          <p:cNvPr id="2" name="标题 1"/>
          <p:cNvSpPr>
            <a:spLocks noGrp="1"/>
          </p:cNvSpPr>
          <p:nvPr>
            <p:ph type="title" hasCustomPrompt="1"/>
          </p:nvPr>
        </p:nvSpPr>
        <p:spPr>
          <a:xfrm>
            <a:off x="3543336" y="2959271"/>
            <a:ext cx="5105328" cy="1311128"/>
          </a:xfrm>
        </p:spPr>
        <p:txBody>
          <a:bodyPr>
            <a:normAutofit/>
          </a:bodyPr>
          <a:lstStyle>
            <a:lvl1pPr algn="ctr">
              <a:defRPr sz="6000" b="1">
                <a:solidFill>
                  <a:schemeClr val="bg1"/>
                </a:solidFill>
              </a:defRPr>
            </a:lvl1pPr>
          </a:lstStyle>
          <a:p>
            <a:r>
              <a:rPr lang="zh-CN" altLang="en-US" dirty="0" smtClean="0"/>
              <a:t>编辑标题</a:t>
            </a:r>
            <a:endParaRPr lang="zh-CN" alt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80C0A16-0259-47F8-9593-418EB23853D4}" type="datetimeFigureOut">
              <a:rPr lang="zh-CN" altLang="en-US" smtClean="0"/>
              <a:pPr/>
              <a:t>2018/5/6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529C571-CC98-407B-9284-28AFD26ECFE0}"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80C0A16-0259-47F8-9593-418EB23853D4}" type="datetimeFigureOut">
              <a:rPr lang="zh-CN" altLang="en-US" smtClean="0"/>
              <a:pPr/>
              <a:t>2018/5/6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529C571-CC98-407B-9284-28AFD26ECFE0}" type="slidenum">
              <a:rPr lang="zh-CN" altLang="en-US" smtClean="0"/>
              <a:pPr/>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7" y="457200"/>
            <a:ext cx="4165200" cy="1600200"/>
          </a:xfrm>
        </p:spPr>
        <p:txBody>
          <a:bodyPr anchor="t" anchorCtr="0">
            <a:normAutofit/>
          </a:bodyPr>
          <a:lstStyle>
            <a:lvl1pPr>
              <a:defRPr sz="3600"/>
            </a:lvl1pPr>
          </a:lstStyle>
          <a:p>
            <a:r>
              <a:rPr lang="zh-CN" altLang="en-US" smtClean="0"/>
              <a:t>单击此处编辑母版标题样式</a:t>
            </a:r>
            <a:endParaRPr lang="zh-CN" altLang="en-US" dirty="0"/>
          </a:p>
        </p:txBody>
      </p:sp>
      <p:sp>
        <p:nvSpPr>
          <p:cNvPr id="3" name="图片占位符 2"/>
          <p:cNvSpPr>
            <a:spLocks noGrp="1" noChangeAspect="1"/>
          </p:cNvSpPr>
          <p:nvPr>
            <p:ph type="pic" idx="1"/>
          </p:nvPr>
        </p:nvSpPr>
        <p:spPr>
          <a:xfrm>
            <a:off x="5184000" y="457200"/>
            <a:ext cx="6170400" cy="540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zh-CN" altLang="en-US" dirty="0"/>
          </a:p>
        </p:txBody>
      </p:sp>
      <p:sp>
        <p:nvSpPr>
          <p:cNvPr id="4" name="文本占位符 3"/>
          <p:cNvSpPr>
            <a:spLocks noGrp="1"/>
          </p:cNvSpPr>
          <p:nvPr>
            <p:ph type="body" sz="half" idx="2"/>
          </p:nvPr>
        </p:nvSpPr>
        <p:spPr>
          <a:xfrm>
            <a:off x="839787" y="2057400"/>
            <a:ext cx="4165200" cy="381158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780C0A16-0259-47F8-9593-418EB23853D4}" type="datetimeFigureOut">
              <a:rPr lang="zh-CN" altLang="en-US" smtClean="0"/>
              <a:pPr/>
              <a:t>2018/5/6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529C571-CC98-407B-9284-28AFD26ECFE0}" type="slidenum">
              <a:rPr lang="zh-CN" altLang="en-US" smtClean="0"/>
              <a:pPr/>
              <a:t>‹#›</a:t>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0416480" y="365125"/>
            <a:ext cx="937320" cy="5811838"/>
          </a:xfrm>
        </p:spPr>
        <p:txBody>
          <a:bodyPr vert="eaVert">
            <a:normAutofit/>
          </a:bodyPr>
          <a:lstStyle>
            <a:lvl1pPr>
              <a:defRPr sz="3600"/>
            </a:lvl1p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9434264"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780C0A16-0259-47F8-9593-418EB23853D4}" type="datetimeFigureOut">
              <a:rPr lang="zh-CN" altLang="en-US" smtClean="0"/>
              <a:pPr/>
              <a:t>2018/5/6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529C571-CC98-407B-9284-28AFD26ECFE0}" type="slidenum">
              <a:rPr lang="zh-CN" altLang="en-US" smtClean="0"/>
              <a:pPr/>
              <a:t>‹#›</a:t>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780C0A16-0259-47F8-9593-418EB23853D4}" type="datetimeFigureOut">
              <a:rPr lang="zh-CN" altLang="en-US" smtClean="0"/>
              <a:pPr/>
              <a:t>2018/5/6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529C571-CC98-407B-9284-28AFD26ECFE0}" type="slidenum">
              <a:rPr lang="zh-CN" altLang="en-US" smtClean="0"/>
              <a:pPr/>
              <a:t>‹#›</a:t>
            </a:fld>
            <a:endParaRPr lang="zh-CN" altLang="en-US"/>
          </a:p>
        </p:txBody>
      </p:sp>
      <p:sp>
        <p:nvSpPr>
          <p:cNvPr id="7" name="内容占位符 6"/>
          <p:cNvSpPr>
            <a:spLocks noGrp="1"/>
          </p:cNvSpPr>
          <p:nvPr>
            <p:ph sz="quarter" idx="13"/>
          </p:nvPr>
        </p:nvSpPr>
        <p:spPr>
          <a:xfrm>
            <a:off x="838200" y="551543"/>
            <a:ext cx="10515600" cy="555897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780C0A16-0259-47F8-9593-418EB23853D4}" type="datetimeFigureOut">
              <a:rPr lang="zh-CN" altLang="en-US" smtClean="0"/>
              <a:pPr/>
              <a:t>2018/5/6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529C571-CC98-407B-9284-28AFD26ECFE0}"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780C0A16-0259-47F8-9593-418EB23853D4}" type="datetimeFigureOut">
              <a:rPr lang="zh-CN" altLang="en-US" smtClean="0"/>
              <a:pPr/>
              <a:t>2018/5/6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529C571-CC98-407B-9284-28AFD26ECFE0}"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780C0A16-0259-47F8-9593-418EB23853D4}" type="datetimeFigureOut">
              <a:rPr lang="zh-CN" altLang="en-US" smtClean="0"/>
              <a:pPr/>
              <a:t>2018/5/6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529C571-CC98-407B-9284-28AFD26ECFE0}"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780C0A16-0259-47F8-9593-418EB23853D4}" type="datetimeFigureOut">
              <a:rPr lang="zh-CN" altLang="en-US" smtClean="0"/>
              <a:pPr/>
              <a:t>2018/5/6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529C571-CC98-407B-9284-28AFD26ECFE0}"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80C0A16-0259-47F8-9593-418EB23853D4}" type="datetimeFigureOut">
              <a:rPr lang="zh-CN" altLang="en-US" smtClean="0"/>
              <a:pPr/>
              <a:t>2018/5/6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529C571-CC98-407B-9284-28AFD26ECFE0}"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780C0A16-0259-47F8-9593-418EB23853D4}" type="datetimeFigureOut">
              <a:rPr lang="zh-CN" altLang="en-US" smtClean="0"/>
              <a:pPr/>
              <a:t>2018/5/6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529C571-CC98-407B-9284-28AFD26ECFE0}"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780C0A16-0259-47F8-9593-418EB23853D4}" type="datetimeFigureOut">
              <a:rPr lang="zh-CN" altLang="en-US" smtClean="0"/>
              <a:pPr/>
              <a:t>2018/5/6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529C571-CC98-407B-9284-28AFD26ECFE0}"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ags" Target="../tags/tag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ags" Target="../tags/tag1.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theme" Target="../theme/theme2.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0C0A16-0259-47F8-9593-418EB23853D4}" type="datetimeFigureOut">
              <a:rPr lang="zh-CN" altLang="en-US" smtClean="0"/>
              <a:pPr/>
              <a:t>2018/5/6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29C571-CC98-407B-9284-28AFD26ECFE0}"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838200" y="365125"/>
            <a:ext cx="10515600" cy="1325563"/>
          </a:xfrm>
          <a:prstGeom prst="rect">
            <a:avLst/>
          </a:prstGeom>
        </p:spPr>
        <p:txBody>
          <a:bodyPr vert="horz" lIns="91440" tIns="45720" rIns="91440" bIns="45720" rtlCol="0" anchor="ctr">
            <a:normAutofit/>
          </a:bodyPr>
          <a:lstStyle/>
          <a:p>
            <a:r>
              <a:rPr lang="zh-CN" altLang="en-US" dirty="0" smtClean="0"/>
              <a:t>单击此处编辑母版标题样式</a:t>
            </a:r>
            <a:endParaRPr lang="zh-CN" altLang="en-US" dirty="0"/>
          </a:p>
        </p:txBody>
      </p:sp>
      <p:sp>
        <p:nvSpPr>
          <p:cNvPr id="3" name="文本占位符 2"/>
          <p:cNvSpPr>
            <a:spLocks noGrp="1"/>
          </p:cNvSpPr>
          <p:nvPr>
            <p:ph type="body" idx="1"/>
            <p:custDataLst>
              <p:tags r:id="rId13"/>
            </p:custDataLst>
          </p:nvPr>
        </p:nvSpPr>
        <p:spPr>
          <a:xfrm>
            <a:off x="838200" y="1825625"/>
            <a:ext cx="10515600" cy="4351338"/>
          </a:xfrm>
          <a:prstGeom prst="rect">
            <a:avLst/>
          </a:prstGeom>
        </p:spPr>
        <p:txBody>
          <a:bodyPr vert="horz" lIns="91440" tIns="45720" rIns="91440" bIns="45720" rtlCol="0">
            <a:normAutofit/>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l">
              <a:lnSpc>
                <a:spcPct val="120000"/>
              </a:lnSpc>
              <a:defRPr sz="1200" b="0">
                <a:solidFill>
                  <a:schemeClr val="tx1">
                    <a:lumMod val="50000"/>
                    <a:lumOff val="50000"/>
                  </a:schemeClr>
                </a:solidFill>
                <a:latin typeface="+mn-lt"/>
                <a:ea typeface="+mn-ea"/>
              </a:defRPr>
            </a:lvl1pPr>
          </a:lstStyle>
          <a:p>
            <a:fld id="{780C0A16-0259-47F8-9593-418EB23853D4}" type="datetimeFigureOut">
              <a:rPr lang="zh-CN" altLang="en-US" smtClean="0"/>
              <a:pPr/>
              <a:t>2018/5/6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a:lnSpc>
                <a:spcPct val="120000"/>
              </a:lnSpc>
              <a:defRPr sz="1200" b="0">
                <a:solidFill>
                  <a:schemeClr val="tx1">
                    <a:lumMod val="50000"/>
                    <a:lumOff val="50000"/>
                  </a:schemeClr>
                </a:solidFill>
                <a:latin typeface="+mn-lt"/>
                <a:ea typeface="+mn-ea"/>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lgn="r">
              <a:lnSpc>
                <a:spcPct val="120000"/>
              </a:lnSpc>
              <a:defRPr sz="1200" b="0">
                <a:solidFill>
                  <a:schemeClr val="tx1">
                    <a:lumMod val="50000"/>
                    <a:lumOff val="50000"/>
                  </a:schemeClr>
                </a:solidFill>
                <a:latin typeface="+mn-lt"/>
                <a:ea typeface="+mn-ea"/>
              </a:defRPr>
            </a:lvl1pPr>
          </a:lstStyle>
          <a:p>
            <a:fld id="{2529C571-CC98-407B-9284-28AFD26ECFE0}" type="slidenum">
              <a:rPr lang="zh-CN" altLang="en-US" smtClean="0"/>
              <a:pPr/>
              <a:t>‹#›</a:t>
            </a:fld>
            <a:endParaRPr lang="zh-CN" altLang="en-US"/>
          </a:p>
        </p:txBody>
      </p:sp>
      <p:sp>
        <p:nvSpPr>
          <p:cNvPr id="7" name="KSO_TEMPLATE" hidden="1"/>
          <p:cNvSpPr/>
          <p:nvPr>
            <p:custDataLst>
              <p:tags r:id="rId1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Lst>
  <p:txStyles>
    <p:titleStyle>
      <a:lvl1pPr algn="l" defTabSz="914400" rtl="0" eaLnBrk="1" latinLnBrk="0" hangingPunct="1">
        <a:lnSpc>
          <a:spcPct val="12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tags" Target="../tags/tag12.xml"/><Relationship Id="rId13" Type="http://schemas.openxmlformats.org/officeDocument/2006/relationships/tags" Target="../tags/tag17.xml"/><Relationship Id="rId18" Type="http://schemas.openxmlformats.org/officeDocument/2006/relationships/tags" Target="../tags/tag22.xml"/><Relationship Id="rId26" Type="http://schemas.openxmlformats.org/officeDocument/2006/relationships/image" Target="../media/image3.png"/><Relationship Id="rId3" Type="http://schemas.openxmlformats.org/officeDocument/2006/relationships/tags" Target="../tags/tag7.xml"/><Relationship Id="rId21" Type="http://schemas.openxmlformats.org/officeDocument/2006/relationships/notesSlide" Target="../notesSlides/notesSlide1.xml"/><Relationship Id="rId7" Type="http://schemas.openxmlformats.org/officeDocument/2006/relationships/tags" Target="../tags/tag11.xml"/><Relationship Id="rId12" Type="http://schemas.openxmlformats.org/officeDocument/2006/relationships/tags" Target="../tags/tag16.xml"/><Relationship Id="rId17" Type="http://schemas.openxmlformats.org/officeDocument/2006/relationships/tags" Target="../tags/tag21.xml"/><Relationship Id="rId25" Type="http://schemas.openxmlformats.org/officeDocument/2006/relationships/slide" Target="slide16.xml"/><Relationship Id="rId2" Type="http://schemas.openxmlformats.org/officeDocument/2006/relationships/tags" Target="../tags/tag6.xml"/><Relationship Id="rId16" Type="http://schemas.openxmlformats.org/officeDocument/2006/relationships/tags" Target="../tags/tag20.xml"/><Relationship Id="rId20" Type="http://schemas.openxmlformats.org/officeDocument/2006/relationships/slideLayout" Target="../slideLayouts/slideLayout7.xml"/><Relationship Id="rId1" Type="http://schemas.openxmlformats.org/officeDocument/2006/relationships/tags" Target="../tags/tag5.xml"/><Relationship Id="rId6" Type="http://schemas.openxmlformats.org/officeDocument/2006/relationships/tags" Target="../tags/tag10.xml"/><Relationship Id="rId11" Type="http://schemas.openxmlformats.org/officeDocument/2006/relationships/tags" Target="../tags/tag15.xml"/><Relationship Id="rId24" Type="http://schemas.openxmlformats.org/officeDocument/2006/relationships/slide" Target="slide12.xml"/><Relationship Id="rId5" Type="http://schemas.openxmlformats.org/officeDocument/2006/relationships/tags" Target="../tags/tag9.xml"/><Relationship Id="rId15" Type="http://schemas.openxmlformats.org/officeDocument/2006/relationships/tags" Target="../tags/tag19.xml"/><Relationship Id="rId23" Type="http://schemas.openxmlformats.org/officeDocument/2006/relationships/slide" Target="slide5.xml"/><Relationship Id="rId10" Type="http://schemas.openxmlformats.org/officeDocument/2006/relationships/tags" Target="../tags/tag14.xml"/><Relationship Id="rId19" Type="http://schemas.openxmlformats.org/officeDocument/2006/relationships/tags" Target="../tags/tag23.xml"/><Relationship Id="rId4" Type="http://schemas.openxmlformats.org/officeDocument/2006/relationships/tags" Target="../tags/tag8.xml"/><Relationship Id="rId9" Type="http://schemas.openxmlformats.org/officeDocument/2006/relationships/tags" Target="../tags/tag13.xml"/><Relationship Id="rId14" Type="http://schemas.openxmlformats.org/officeDocument/2006/relationships/tags" Target="../tags/tag18.xml"/><Relationship Id="rId22" Type="http://schemas.openxmlformats.org/officeDocument/2006/relationships/slide" Target="slide27.xml"/><Relationship Id="rId27"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4144564" y="1791861"/>
            <a:ext cx="3934460" cy="2015490"/>
            <a:chOff x="4863376" y="1424029"/>
            <a:chExt cx="2485204" cy="2015490"/>
          </a:xfrm>
        </p:grpSpPr>
        <p:sp>
          <p:nvSpPr>
            <p:cNvPr id="3" name="矩形 2"/>
            <p:cNvSpPr/>
            <p:nvPr/>
          </p:nvSpPr>
          <p:spPr>
            <a:xfrm>
              <a:off x="4863376" y="2384149"/>
              <a:ext cx="2485204" cy="1055370"/>
            </a:xfrm>
            <a:prstGeom prst="rect">
              <a:avLst/>
            </a:prstGeom>
          </p:spPr>
          <p:txBody>
            <a:bodyPr wrap="square">
              <a:spAutoFit/>
            </a:bodyPr>
            <a:lstStyle/>
            <a:p>
              <a:pPr algn="ctr">
                <a:lnSpc>
                  <a:spcPts val="7520"/>
                </a:lnSpc>
              </a:pPr>
              <a:r>
                <a:rPr lang="zh-CN" altLang="en-US" sz="4800" b="1" dirty="0">
                  <a:solidFill>
                    <a:srgbClr val="FF3F3F"/>
                  </a:solidFill>
                  <a:latin typeface="Gill Sans MT Ext Condensed Bold" panose="020B0902020104020203" pitchFamily="34" charset="0"/>
                  <a:ea typeface="微软雅黑 Light" panose="020B0502040204020203" pitchFamily="34" charset="-122"/>
                  <a:sym typeface="Impact" panose="020B0806030902050204" pitchFamily="34" charset="0"/>
                </a:rPr>
                <a:t>营销调研策划</a:t>
              </a:r>
            </a:p>
          </p:txBody>
        </p:sp>
        <p:sp>
          <p:nvSpPr>
            <p:cNvPr id="5" name="文本框 4"/>
            <p:cNvSpPr txBox="1"/>
            <p:nvPr/>
          </p:nvSpPr>
          <p:spPr>
            <a:xfrm>
              <a:off x="5083260" y="1424029"/>
              <a:ext cx="2029976" cy="645160"/>
            </a:xfrm>
            <a:prstGeom prst="rect">
              <a:avLst/>
            </a:prstGeom>
            <a:noFill/>
          </p:spPr>
          <p:txBody>
            <a:bodyPr wrap="square" rtlCol="0">
              <a:spAutoFit/>
            </a:bodyPr>
            <a:lstStyle/>
            <a:p>
              <a:pPr algn="ctr"/>
              <a:r>
                <a:rPr lang="zh-CN" altLang="en-US" sz="3600" b="1" dirty="0" smtClean="0">
                  <a:latin typeface="黑体" pitchFamily="49" charset="-122"/>
                  <a:ea typeface="黑体" pitchFamily="49" charset="-122"/>
                  <a:cs typeface="Segoe UI Black" panose="020B0A02040204020203" pitchFamily="34" charset="0"/>
                </a:rPr>
                <a:t>项目四</a:t>
              </a:r>
              <a:endParaRPr lang="zh-CN" altLang="en-US" sz="3600" b="1" dirty="0">
                <a:latin typeface="黑体" pitchFamily="49" charset="-122"/>
                <a:ea typeface="黑体" pitchFamily="49" charset="-122"/>
                <a:cs typeface="Segoe UI Black" panose="020B0A02040204020203" pitchFamily="34" charset="0"/>
              </a:endParaRPr>
            </a:p>
          </p:txBody>
        </p:sp>
      </p:grpSp>
      <p:sp>
        <p:nvSpPr>
          <p:cNvPr id="9" name="椭圆 8"/>
          <p:cNvSpPr/>
          <p:nvPr/>
        </p:nvSpPr>
        <p:spPr>
          <a:xfrm>
            <a:off x="3582761" y="915761"/>
            <a:ext cx="5026479" cy="5026479"/>
          </a:xfrm>
          <a:prstGeom prst="ellipse">
            <a:avLst/>
          </a:prstGeom>
          <a:noFill/>
          <a:ln w="304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 name="组合 11"/>
          <p:cNvGrpSpPr/>
          <p:nvPr/>
        </p:nvGrpSpPr>
        <p:grpSpPr>
          <a:xfrm>
            <a:off x="7283737" y="852744"/>
            <a:ext cx="1376363" cy="1376363"/>
            <a:chOff x="7657704" y="561976"/>
            <a:chExt cx="1376363" cy="1376363"/>
          </a:xfrm>
        </p:grpSpPr>
        <p:sp>
          <p:nvSpPr>
            <p:cNvPr id="11" name="椭圆 10"/>
            <p:cNvSpPr/>
            <p:nvPr/>
          </p:nvSpPr>
          <p:spPr>
            <a:xfrm>
              <a:off x="7657704" y="561976"/>
              <a:ext cx="1376363" cy="137636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p:cNvPicPr>
              <a:picLocks noChangeAspect="1"/>
            </p:cNvPicPr>
            <p:nvPr/>
          </p:nvPicPr>
          <p:blipFill rotWithShape="1">
            <a:blip r:embed="rId2" cstate="print">
              <a:extLst>
                <a:ext uri="{28A0092B-C50C-407E-A947-70E740481C1C}">
                  <a14:useLocalDpi xmlns="" xmlns:a14="http://schemas.microsoft.com/office/drawing/2010/main" val="0"/>
                </a:ext>
              </a:extLst>
            </a:blip>
            <a:srcRect/>
            <a:stretch>
              <a:fillRect/>
            </a:stretch>
          </p:blipFill>
          <p:spPr>
            <a:xfrm>
              <a:off x="7857798" y="794433"/>
              <a:ext cx="976174" cy="911448"/>
            </a:xfrm>
            <a:prstGeom prst="rect">
              <a:avLst/>
            </a:prstGeom>
          </p:spPr>
        </p:pic>
      </p:grpSp>
      <p:sp>
        <p:nvSpPr>
          <p:cNvPr id="26" name="椭圆 25"/>
          <p:cNvSpPr/>
          <p:nvPr/>
        </p:nvSpPr>
        <p:spPr>
          <a:xfrm>
            <a:off x="1844266" y="3138267"/>
            <a:ext cx="1194595" cy="119459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a:off x="602050" y="3500558"/>
            <a:ext cx="470011" cy="470011"/>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p:nvPr/>
        </p:nvSpPr>
        <p:spPr>
          <a:xfrm>
            <a:off x="3075369" y="3039232"/>
            <a:ext cx="198070" cy="19807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p:nvPr/>
        </p:nvSpPr>
        <p:spPr>
          <a:xfrm>
            <a:off x="1033572" y="2986693"/>
            <a:ext cx="773344" cy="77334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p:nvPr/>
        </p:nvSpPr>
        <p:spPr>
          <a:xfrm>
            <a:off x="70393" y="3636528"/>
            <a:ext cx="198070" cy="19807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p:nvPr/>
        </p:nvSpPr>
        <p:spPr>
          <a:xfrm>
            <a:off x="3344882" y="4134792"/>
            <a:ext cx="198070" cy="19807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a:off x="3102256" y="2061148"/>
            <a:ext cx="470011" cy="470011"/>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7894666" y="2689684"/>
            <a:ext cx="1674415" cy="167441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10868131" y="3197225"/>
            <a:ext cx="773344" cy="77334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a:off x="9274057" y="4364099"/>
            <a:ext cx="470011" cy="470011"/>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a:off x="10026882" y="3322927"/>
            <a:ext cx="470011" cy="470011"/>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a:off x="11955830" y="3385827"/>
            <a:ext cx="198070" cy="19807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a:off x="9744068" y="2586900"/>
            <a:ext cx="198070" cy="19807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直接连接符 25"/>
          <p:cNvCxnSpPr/>
          <p:nvPr/>
        </p:nvCxnSpPr>
        <p:spPr>
          <a:xfrm>
            <a:off x="1718868" y="1343551"/>
            <a:ext cx="48298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1" name="组合 30"/>
          <p:cNvGrpSpPr/>
          <p:nvPr/>
        </p:nvGrpSpPr>
        <p:grpSpPr>
          <a:xfrm>
            <a:off x="0" y="2436102"/>
            <a:ext cx="1054100" cy="744733"/>
            <a:chOff x="11137900" y="860547"/>
            <a:chExt cx="1054100" cy="744733"/>
          </a:xfrm>
          <a:solidFill>
            <a:schemeClr val="tx1"/>
          </a:solidFill>
        </p:grpSpPr>
        <p:sp>
          <p:nvSpPr>
            <p:cNvPr id="32" name="矩形 31"/>
            <p:cNvSpPr/>
            <p:nvPr/>
          </p:nvSpPr>
          <p:spPr>
            <a:xfrm>
              <a:off x="11137900" y="860547"/>
              <a:ext cx="1054100" cy="1066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endParaRPr>
            </a:p>
          </p:txBody>
        </p:sp>
        <p:sp>
          <p:nvSpPr>
            <p:cNvPr id="33" name="矩形 32"/>
            <p:cNvSpPr/>
            <p:nvPr/>
          </p:nvSpPr>
          <p:spPr>
            <a:xfrm>
              <a:off x="11137900" y="1073256"/>
              <a:ext cx="1054100" cy="1066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endParaRPr>
            </a:p>
          </p:txBody>
        </p:sp>
        <p:sp>
          <p:nvSpPr>
            <p:cNvPr id="34" name="矩形 33"/>
            <p:cNvSpPr/>
            <p:nvPr/>
          </p:nvSpPr>
          <p:spPr>
            <a:xfrm>
              <a:off x="11137900" y="1285966"/>
              <a:ext cx="1054100" cy="1066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endParaRPr>
            </a:p>
          </p:txBody>
        </p:sp>
        <p:sp>
          <p:nvSpPr>
            <p:cNvPr id="35" name="矩形 34"/>
            <p:cNvSpPr/>
            <p:nvPr/>
          </p:nvSpPr>
          <p:spPr>
            <a:xfrm>
              <a:off x="11137900" y="1498676"/>
              <a:ext cx="1054100" cy="1066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endParaRPr>
            </a:p>
          </p:txBody>
        </p:sp>
      </p:grpSp>
      <p:sp>
        <p:nvSpPr>
          <p:cNvPr id="3" name="文本框 2"/>
          <p:cNvSpPr txBox="1"/>
          <p:nvPr/>
        </p:nvSpPr>
        <p:spPr>
          <a:xfrm>
            <a:off x="1600609" y="547709"/>
            <a:ext cx="5365115" cy="646331"/>
          </a:xfrm>
          <a:prstGeom prst="rect">
            <a:avLst/>
          </a:prstGeom>
          <a:noFill/>
        </p:spPr>
        <p:txBody>
          <a:bodyPr wrap="square" rtlCol="0">
            <a:spAutoFit/>
          </a:bodyPr>
          <a:lstStyle/>
          <a:p>
            <a:r>
              <a:rPr lang="en-US" altLang="zh-CN" sz="3600" b="1" dirty="0">
                <a:solidFill>
                  <a:srgbClr val="FF0000"/>
                </a:solidFill>
                <a:latin typeface="黑体" panose="02010609060101010101" charset="-122"/>
                <a:ea typeface="黑体" panose="02010609060101010101" charset="-122"/>
              </a:rPr>
              <a:t>4.2</a:t>
            </a:r>
            <a:r>
              <a:rPr lang="zh-CN" altLang="en-US" sz="3600" b="1" dirty="0">
                <a:solidFill>
                  <a:srgbClr val="FF0000"/>
                </a:solidFill>
                <a:latin typeface="黑体" panose="02010609060101010101" charset="-122"/>
                <a:ea typeface="黑体" panose="02010609060101010101" charset="-122"/>
              </a:rPr>
              <a:t>营销调研策划的流程 </a:t>
            </a:r>
          </a:p>
        </p:txBody>
      </p:sp>
      <p:sp>
        <p:nvSpPr>
          <p:cNvPr id="4" name="文本框 3"/>
          <p:cNvSpPr txBox="1"/>
          <p:nvPr/>
        </p:nvSpPr>
        <p:spPr>
          <a:xfrm>
            <a:off x="1664969" y="1560881"/>
            <a:ext cx="8501007" cy="3631763"/>
          </a:xfrm>
          <a:prstGeom prst="rect">
            <a:avLst/>
          </a:prstGeom>
          <a:noFill/>
        </p:spPr>
        <p:txBody>
          <a:bodyPr wrap="square" rtlCol="0" anchor="t">
            <a:spAutoFit/>
          </a:bodyPr>
          <a:lstStyle/>
          <a:p>
            <a:r>
              <a:rPr lang="en-US" altLang="zh-CN" sz="2000" dirty="0">
                <a:latin typeface="宋体" panose="02010600030101010101" pitchFamily="2" charset="-122"/>
                <a:ea typeface="宋体" panose="02010600030101010101" pitchFamily="2" charset="-122"/>
              </a:rPr>
              <a:t>2</a:t>
            </a:r>
            <a:r>
              <a:rPr lang="en-US" altLang="zh-CN" sz="2000" dirty="0" smtClean="0">
                <a:latin typeface="宋体" panose="02010600030101010101" pitchFamily="2" charset="-122"/>
                <a:ea typeface="宋体" panose="02010600030101010101" pitchFamily="2" charset="-122"/>
              </a:rPr>
              <a:t>.</a:t>
            </a:r>
            <a:r>
              <a:rPr lang="zh-CN" altLang="en-US" sz="2000" dirty="0" smtClean="0">
                <a:latin typeface="宋体" panose="02010600030101010101" pitchFamily="2" charset="-122"/>
                <a:ea typeface="宋体" panose="02010600030101010101" pitchFamily="2" charset="-122"/>
              </a:rPr>
              <a:t>确定调研计划 </a:t>
            </a:r>
            <a:endParaRPr lang="en-US" altLang="zh-CN" sz="2000" dirty="0" smtClean="0">
              <a:latin typeface="宋体" panose="02010600030101010101" pitchFamily="2" charset="-122"/>
              <a:ea typeface="宋体" panose="02010600030101010101" pitchFamily="2" charset="-122"/>
            </a:endParaRPr>
          </a:p>
          <a:p>
            <a:pPr indent="457200">
              <a:lnSpc>
                <a:spcPct val="150000"/>
              </a:lnSpc>
            </a:pPr>
            <a:r>
              <a:rPr lang="en-US" altLang="zh-CN" sz="2000" dirty="0">
                <a:latin typeface="宋体" panose="02010600030101010101" pitchFamily="2" charset="-122"/>
                <a:ea typeface="宋体" panose="02010600030101010101" pitchFamily="2" charset="-122"/>
              </a:rPr>
              <a:t>1</a:t>
            </a:r>
            <a:r>
              <a:rPr lang="zh-CN" altLang="en-US" sz="2000" dirty="0">
                <a:latin typeface="宋体" panose="02010600030101010101" pitchFamily="2" charset="-122"/>
                <a:ea typeface="宋体" panose="02010600030101010101" pitchFamily="2" charset="-122"/>
              </a:rPr>
              <a:t>）调研</a:t>
            </a:r>
            <a:r>
              <a:rPr lang="zh-CN" altLang="en-US" sz="2000" dirty="0" smtClean="0">
                <a:latin typeface="宋体" panose="02010600030101010101" pitchFamily="2" charset="-122"/>
                <a:ea typeface="宋体" panose="02010600030101010101" pitchFamily="2" charset="-122"/>
              </a:rPr>
              <a:t>项目</a:t>
            </a:r>
            <a:endParaRPr lang="en-US" altLang="zh-CN" sz="2000" dirty="0" smtClean="0">
              <a:latin typeface="宋体" panose="02010600030101010101" pitchFamily="2" charset="-122"/>
              <a:ea typeface="宋体" panose="02010600030101010101" pitchFamily="2" charset="-122"/>
            </a:endParaRPr>
          </a:p>
          <a:p>
            <a:pPr indent="457200">
              <a:lnSpc>
                <a:spcPct val="150000"/>
              </a:lnSpc>
            </a:pPr>
            <a:r>
              <a:rPr lang="zh-CN" altLang="en-US" sz="2000" dirty="0">
                <a:latin typeface="宋体" panose="02010600030101010101" pitchFamily="2" charset="-122"/>
                <a:ea typeface="宋体" panose="02010600030101010101" pitchFamily="2" charset="-122"/>
              </a:rPr>
              <a:t>选择调研项目取决于调研目的和调研目标，即根据调研目的和调研目标，对各项问题进行分类，规定每项问题应收集的资料。确定调研项目</a:t>
            </a:r>
            <a:r>
              <a:rPr lang="zh-CN" altLang="en-US" sz="2000" dirty="0" smtClean="0">
                <a:latin typeface="宋体" panose="02010600030101010101" pitchFamily="2" charset="-122"/>
                <a:ea typeface="宋体" panose="02010600030101010101" pitchFamily="2" charset="-122"/>
              </a:rPr>
              <a:t>时，首先要</a:t>
            </a:r>
            <a:r>
              <a:rPr lang="zh-CN" altLang="en-US" sz="2000" dirty="0">
                <a:latin typeface="宋体" panose="02010600030101010101" pitchFamily="2" charset="-122"/>
                <a:ea typeface="宋体" panose="02010600030101010101" pitchFamily="2" charset="-122"/>
              </a:rPr>
              <a:t>考虑可行性，无法胜任的项目不要包括进去；其次，调研项目的含义要明确和具体；最后，对先后进行的同一内容的调研，其基本项目尽可能保持一致</a:t>
            </a:r>
            <a:r>
              <a:rPr lang="zh-CN" altLang="en-US" sz="2000" dirty="0" smtClean="0">
                <a:latin typeface="宋体" panose="02010600030101010101" pitchFamily="2" charset="-122"/>
                <a:ea typeface="宋体" panose="02010600030101010101" pitchFamily="2" charset="-122"/>
              </a:rPr>
              <a:t>。</a:t>
            </a:r>
            <a:endParaRPr lang="en-US" altLang="zh-CN" sz="2000" dirty="0" smtClean="0">
              <a:latin typeface="宋体" panose="02010600030101010101" pitchFamily="2" charset="-122"/>
              <a:ea typeface="宋体" panose="02010600030101010101" pitchFamily="2" charset="-122"/>
            </a:endParaRPr>
          </a:p>
          <a:p>
            <a:pPr>
              <a:lnSpc>
                <a:spcPct val="150000"/>
              </a:lnSpc>
            </a:pPr>
            <a:endParaRPr lang="zh-CN" altLang="en-US" sz="2000" dirty="0">
              <a:latin typeface="宋体" panose="02010600030101010101" pitchFamily="2" charset="-122"/>
              <a:ea typeface="宋体" panose="02010600030101010101" pitchFamily="2" charset="-122"/>
            </a:endParaRPr>
          </a:p>
        </p:txBody>
      </p:sp>
    </p:spTree>
    <p:extLst>
      <p:ext uri="{BB962C8B-B14F-4D97-AF65-F5344CB8AC3E}">
        <p14:creationId xmlns="" xmlns:p14="http://schemas.microsoft.com/office/powerpoint/2010/main" val="29975267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直接连接符 25"/>
          <p:cNvCxnSpPr/>
          <p:nvPr/>
        </p:nvCxnSpPr>
        <p:spPr>
          <a:xfrm>
            <a:off x="1718868" y="1343551"/>
            <a:ext cx="48298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1" name="组合 30"/>
          <p:cNvGrpSpPr/>
          <p:nvPr/>
        </p:nvGrpSpPr>
        <p:grpSpPr>
          <a:xfrm>
            <a:off x="0" y="2436102"/>
            <a:ext cx="1054100" cy="744733"/>
            <a:chOff x="11137900" y="860547"/>
            <a:chExt cx="1054100" cy="744733"/>
          </a:xfrm>
          <a:solidFill>
            <a:schemeClr val="tx1"/>
          </a:solidFill>
        </p:grpSpPr>
        <p:sp>
          <p:nvSpPr>
            <p:cNvPr id="32" name="矩形 31"/>
            <p:cNvSpPr/>
            <p:nvPr/>
          </p:nvSpPr>
          <p:spPr>
            <a:xfrm>
              <a:off x="11137900" y="860547"/>
              <a:ext cx="1054100" cy="1066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endParaRPr>
            </a:p>
          </p:txBody>
        </p:sp>
        <p:sp>
          <p:nvSpPr>
            <p:cNvPr id="33" name="矩形 32"/>
            <p:cNvSpPr/>
            <p:nvPr/>
          </p:nvSpPr>
          <p:spPr>
            <a:xfrm>
              <a:off x="11137900" y="1073256"/>
              <a:ext cx="1054100" cy="1066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endParaRPr>
            </a:p>
          </p:txBody>
        </p:sp>
        <p:sp>
          <p:nvSpPr>
            <p:cNvPr id="34" name="矩形 33"/>
            <p:cNvSpPr/>
            <p:nvPr/>
          </p:nvSpPr>
          <p:spPr>
            <a:xfrm>
              <a:off x="11137900" y="1285966"/>
              <a:ext cx="1054100" cy="1066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endParaRPr>
            </a:p>
          </p:txBody>
        </p:sp>
        <p:sp>
          <p:nvSpPr>
            <p:cNvPr id="35" name="矩形 34"/>
            <p:cNvSpPr/>
            <p:nvPr/>
          </p:nvSpPr>
          <p:spPr>
            <a:xfrm>
              <a:off x="11137900" y="1498676"/>
              <a:ext cx="1054100" cy="1066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endParaRPr>
            </a:p>
          </p:txBody>
        </p:sp>
      </p:grpSp>
      <p:sp>
        <p:nvSpPr>
          <p:cNvPr id="3" name="文本框 2"/>
          <p:cNvSpPr txBox="1"/>
          <p:nvPr/>
        </p:nvSpPr>
        <p:spPr>
          <a:xfrm>
            <a:off x="1600609" y="547709"/>
            <a:ext cx="5365115" cy="646331"/>
          </a:xfrm>
          <a:prstGeom prst="rect">
            <a:avLst/>
          </a:prstGeom>
          <a:noFill/>
        </p:spPr>
        <p:txBody>
          <a:bodyPr wrap="square" rtlCol="0">
            <a:spAutoFit/>
          </a:bodyPr>
          <a:lstStyle/>
          <a:p>
            <a:r>
              <a:rPr lang="en-US" altLang="zh-CN" sz="3600" b="1" dirty="0">
                <a:solidFill>
                  <a:srgbClr val="FF0000"/>
                </a:solidFill>
                <a:latin typeface="黑体" panose="02010609060101010101" charset="-122"/>
                <a:ea typeface="黑体" panose="02010609060101010101" charset="-122"/>
              </a:rPr>
              <a:t>4.2</a:t>
            </a:r>
            <a:r>
              <a:rPr lang="zh-CN" altLang="en-US" sz="3600" b="1" dirty="0">
                <a:solidFill>
                  <a:srgbClr val="FF0000"/>
                </a:solidFill>
                <a:latin typeface="黑体" panose="02010609060101010101" charset="-122"/>
                <a:ea typeface="黑体" panose="02010609060101010101" charset="-122"/>
              </a:rPr>
              <a:t>营销调研策划的流程 </a:t>
            </a:r>
          </a:p>
        </p:txBody>
      </p:sp>
      <p:sp>
        <p:nvSpPr>
          <p:cNvPr id="4" name="文本框 3"/>
          <p:cNvSpPr txBox="1"/>
          <p:nvPr/>
        </p:nvSpPr>
        <p:spPr>
          <a:xfrm>
            <a:off x="1664969" y="1560881"/>
            <a:ext cx="9133019" cy="4555093"/>
          </a:xfrm>
          <a:prstGeom prst="rect">
            <a:avLst/>
          </a:prstGeom>
          <a:noFill/>
        </p:spPr>
        <p:txBody>
          <a:bodyPr wrap="square" rtlCol="0" anchor="t">
            <a:spAutoFit/>
          </a:bodyPr>
          <a:lstStyle/>
          <a:p>
            <a:r>
              <a:rPr lang="en-US" altLang="zh-CN" sz="2000" dirty="0">
                <a:latin typeface="宋体" panose="02010600030101010101" pitchFamily="2" charset="-122"/>
                <a:ea typeface="宋体" panose="02010600030101010101" pitchFamily="2" charset="-122"/>
              </a:rPr>
              <a:t>2</a:t>
            </a:r>
            <a:r>
              <a:rPr lang="en-US" altLang="zh-CN" sz="2000" dirty="0" smtClean="0">
                <a:latin typeface="宋体" panose="02010600030101010101" pitchFamily="2" charset="-122"/>
                <a:ea typeface="宋体" panose="02010600030101010101" pitchFamily="2" charset="-122"/>
              </a:rPr>
              <a:t>.</a:t>
            </a:r>
            <a:r>
              <a:rPr lang="zh-CN" altLang="en-US" sz="2000" dirty="0" smtClean="0">
                <a:latin typeface="宋体" panose="02010600030101010101" pitchFamily="2" charset="-122"/>
                <a:ea typeface="宋体" panose="02010600030101010101" pitchFamily="2" charset="-122"/>
              </a:rPr>
              <a:t>确定调研计划 </a:t>
            </a:r>
            <a:endParaRPr lang="en-US" altLang="zh-CN" sz="2000" dirty="0" smtClean="0">
              <a:latin typeface="宋体" panose="02010600030101010101" pitchFamily="2" charset="-122"/>
              <a:ea typeface="宋体" panose="02010600030101010101" pitchFamily="2" charset="-122"/>
            </a:endParaRPr>
          </a:p>
          <a:p>
            <a:pPr indent="457200">
              <a:lnSpc>
                <a:spcPct val="150000"/>
              </a:lnSpc>
            </a:pPr>
            <a:r>
              <a:rPr lang="en-US" altLang="zh-CN" sz="2000" dirty="0" smtClean="0">
                <a:latin typeface="宋体" panose="02010600030101010101" pitchFamily="2" charset="-122"/>
                <a:ea typeface="宋体" panose="02010600030101010101" pitchFamily="2" charset="-122"/>
              </a:rPr>
              <a:t>2</a:t>
            </a:r>
            <a:r>
              <a:rPr lang="zh-CN" altLang="en-US" sz="2000" dirty="0">
                <a:latin typeface="宋体" panose="02010600030101010101" pitchFamily="2" charset="-122"/>
                <a:ea typeface="宋体" panose="02010600030101010101" pitchFamily="2" charset="-122"/>
              </a:rPr>
              <a:t>）调研</a:t>
            </a:r>
            <a:r>
              <a:rPr lang="zh-CN" altLang="en-US" sz="2000" dirty="0" smtClean="0">
                <a:latin typeface="宋体" panose="02010600030101010101" pitchFamily="2" charset="-122"/>
                <a:ea typeface="宋体" panose="02010600030101010101" pitchFamily="2" charset="-122"/>
              </a:rPr>
              <a:t>方法</a:t>
            </a:r>
            <a:endParaRPr lang="en-US" altLang="zh-CN" sz="2000" dirty="0" smtClean="0">
              <a:latin typeface="宋体" panose="02010600030101010101" pitchFamily="2" charset="-122"/>
              <a:ea typeface="宋体" panose="02010600030101010101" pitchFamily="2" charset="-122"/>
            </a:endParaRPr>
          </a:p>
          <a:p>
            <a:pPr indent="457200">
              <a:lnSpc>
                <a:spcPct val="150000"/>
              </a:lnSpc>
            </a:pPr>
            <a:r>
              <a:rPr lang="zh-CN" altLang="en-US" sz="2000" dirty="0">
                <a:latin typeface="宋体" panose="02010600030101010101" pitchFamily="2" charset="-122"/>
                <a:ea typeface="宋体" panose="02010600030101010101" pitchFamily="2" charset="-122"/>
              </a:rPr>
              <a:t>调研方法指取得资料的方式，它包括确定调研地点、调研对象及调研方法。</a:t>
            </a:r>
          </a:p>
          <a:p>
            <a:pPr indent="457200">
              <a:lnSpc>
                <a:spcPct val="150000"/>
              </a:lnSpc>
            </a:pPr>
            <a:r>
              <a:rPr lang="zh-CN" altLang="en-US" sz="2000" dirty="0">
                <a:latin typeface="宋体" panose="02010600030101010101" pitchFamily="2" charset="-122"/>
                <a:ea typeface="宋体" panose="02010600030101010101" pitchFamily="2" charset="-122"/>
              </a:rPr>
              <a:t>确定调研地点，首先要考虑营销调研的范围，如调研一个城市的市场情况时，要考虑是在一个区调研还是在几个区调研；其次要考虑调研对象的居住地点是平均分布，还是分布在不同的地区，或是可以集中于某些地区</a:t>
            </a:r>
            <a:r>
              <a:rPr lang="zh-CN" altLang="en-US" sz="2000" dirty="0" smtClean="0">
                <a:latin typeface="宋体" panose="02010600030101010101" pitchFamily="2" charset="-122"/>
                <a:ea typeface="宋体" panose="02010600030101010101" pitchFamily="2" charset="-122"/>
              </a:rPr>
              <a:t>。</a:t>
            </a:r>
            <a:endParaRPr lang="en-US" altLang="zh-CN" sz="2000" dirty="0" smtClean="0">
              <a:latin typeface="宋体" panose="02010600030101010101" pitchFamily="2" charset="-122"/>
              <a:ea typeface="宋体" panose="02010600030101010101" pitchFamily="2" charset="-122"/>
            </a:endParaRPr>
          </a:p>
          <a:p>
            <a:pPr indent="457200">
              <a:lnSpc>
                <a:spcPct val="150000"/>
              </a:lnSpc>
            </a:pPr>
            <a:r>
              <a:rPr lang="zh-CN" altLang="en-US" sz="2000" dirty="0">
                <a:latin typeface="宋体" panose="02010600030101010101" pitchFamily="2" charset="-122"/>
                <a:ea typeface="宋体" panose="02010600030101010101" pitchFamily="2" charset="-122"/>
              </a:rPr>
              <a:t>确定调研对象主要是确定调研对象应具备的条件，如有关性别、文化水平、收入水平、职业等方面的选择要求。确定调研对象就是根据营销调研目的，选择符合条件的市场活动参与者。</a:t>
            </a:r>
          </a:p>
          <a:p>
            <a:pPr>
              <a:lnSpc>
                <a:spcPct val="150000"/>
              </a:lnSpc>
            </a:pPr>
            <a:endParaRPr lang="zh-CN" altLang="en-US" sz="2000" dirty="0">
              <a:latin typeface="宋体" panose="02010600030101010101" pitchFamily="2" charset="-122"/>
              <a:ea typeface="宋体" panose="02010600030101010101" pitchFamily="2" charset="-122"/>
            </a:endParaRPr>
          </a:p>
        </p:txBody>
      </p:sp>
    </p:spTree>
    <p:extLst>
      <p:ext uri="{BB962C8B-B14F-4D97-AF65-F5344CB8AC3E}">
        <p14:creationId xmlns="" xmlns:p14="http://schemas.microsoft.com/office/powerpoint/2010/main" val="22149640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直接连接符 25"/>
          <p:cNvCxnSpPr/>
          <p:nvPr/>
        </p:nvCxnSpPr>
        <p:spPr>
          <a:xfrm>
            <a:off x="1718868" y="1343551"/>
            <a:ext cx="48298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1" name="组合 30"/>
          <p:cNvGrpSpPr/>
          <p:nvPr/>
        </p:nvGrpSpPr>
        <p:grpSpPr>
          <a:xfrm>
            <a:off x="0" y="2436102"/>
            <a:ext cx="1054100" cy="744733"/>
            <a:chOff x="11137900" y="860547"/>
            <a:chExt cx="1054100" cy="744733"/>
          </a:xfrm>
          <a:solidFill>
            <a:schemeClr val="tx1"/>
          </a:solidFill>
        </p:grpSpPr>
        <p:sp>
          <p:nvSpPr>
            <p:cNvPr id="32" name="矩形 31"/>
            <p:cNvSpPr/>
            <p:nvPr/>
          </p:nvSpPr>
          <p:spPr>
            <a:xfrm>
              <a:off x="11137900" y="860547"/>
              <a:ext cx="1054100" cy="1066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endParaRPr>
            </a:p>
          </p:txBody>
        </p:sp>
        <p:sp>
          <p:nvSpPr>
            <p:cNvPr id="33" name="矩形 32"/>
            <p:cNvSpPr/>
            <p:nvPr/>
          </p:nvSpPr>
          <p:spPr>
            <a:xfrm>
              <a:off x="11137900" y="1073256"/>
              <a:ext cx="1054100" cy="1066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endParaRPr>
            </a:p>
          </p:txBody>
        </p:sp>
        <p:sp>
          <p:nvSpPr>
            <p:cNvPr id="34" name="矩形 33"/>
            <p:cNvSpPr/>
            <p:nvPr/>
          </p:nvSpPr>
          <p:spPr>
            <a:xfrm>
              <a:off x="11137900" y="1285966"/>
              <a:ext cx="1054100" cy="1066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endParaRPr>
            </a:p>
          </p:txBody>
        </p:sp>
        <p:sp>
          <p:nvSpPr>
            <p:cNvPr id="35" name="矩形 34"/>
            <p:cNvSpPr/>
            <p:nvPr/>
          </p:nvSpPr>
          <p:spPr>
            <a:xfrm>
              <a:off x="11137900" y="1498676"/>
              <a:ext cx="1054100" cy="1066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endParaRPr>
            </a:p>
          </p:txBody>
        </p:sp>
      </p:grpSp>
      <p:sp>
        <p:nvSpPr>
          <p:cNvPr id="3" name="文本框 2"/>
          <p:cNvSpPr txBox="1"/>
          <p:nvPr/>
        </p:nvSpPr>
        <p:spPr>
          <a:xfrm>
            <a:off x="1600609" y="547709"/>
            <a:ext cx="5365115" cy="646331"/>
          </a:xfrm>
          <a:prstGeom prst="rect">
            <a:avLst/>
          </a:prstGeom>
          <a:noFill/>
        </p:spPr>
        <p:txBody>
          <a:bodyPr wrap="square" rtlCol="0">
            <a:spAutoFit/>
          </a:bodyPr>
          <a:lstStyle/>
          <a:p>
            <a:r>
              <a:rPr lang="en-US" altLang="zh-CN" sz="3600" b="1" dirty="0">
                <a:solidFill>
                  <a:srgbClr val="FF0000"/>
                </a:solidFill>
                <a:latin typeface="黑体" panose="02010609060101010101" charset="-122"/>
                <a:ea typeface="黑体" panose="02010609060101010101" charset="-122"/>
              </a:rPr>
              <a:t>4.2</a:t>
            </a:r>
            <a:r>
              <a:rPr lang="zh-CN" altLang="en-US" sz="3600" b="1" dirty="0">
                <a:solidFill>
                  <a:srgbClr val="FF0000"/>
                </a:solidFill>
                <a:latin typeface="黑体" panose="02010609060101010101" charset="-122"/>
                <a:ea typeface="黑体" panose="02010609060101010101" charset="-122"/>
              </a:rPr>
              <a:t>营销调研策划的流程 </a:t>
            </a:r>
          </a:p>
        </p:txBody>
      </p:sp>
      <p:sp>
        <p:nvSpPr>
          <p:cNvPr id="4" name="文本框 3"/>
          <p:cNvSpPr txBox="1"/>
          <p:nvPr/>
        </p:nvSpPr>
        <p:spPr>
          <a:xfrm>
            <a:off x="1664969" y="1560881"/>
            <a:ext cx="9388513" cy="4555093"/>
          </a:xfrm>
          <a:prstGeom prst="rect">
            <a:avLst/>
          </a:prstGeom>
          <a:noFill/>
        </p:spPr>
        <p:txBody>
          <a:bodyPr wrap="square" rtlCol="0" anchor="t">
            <a:spAutoFit/>
          </a:bodyPr>
          <a:lstStyle/>
          <a:p>
            <a:r>
              <a:rPr lang="en-US" altLang="zh-CN" sz="2000" dirty="0" smtClean="0">
                <a:latin typeface="宋体" panose="02010600030101010101" pitchFamily="2" charset="-122"/>
                <a:ea typeface="宋体" panose="02010600030101010101" pitchFamily="2" charset="-122"/>
              </a:rPr>
              <a:t>3.</a:t>
            </a:r>
            <a:r>
              <a:rPr lang="zh-CN" altLang="en-US" sz="2000" dirty="0">
                <a:latin typeface="宋体" panose="02010600030101010101" pitchFamily="2" charset="-122"/>
                <a:ea typeface="宋体" panose="02010600030101010101" pitchFamily="2" charset="-122"/>
              </a:rPr>
              <a:t>搜集调研信息 </a:t>
            </a:r>
            <a:endParaRPr lang="en-US" altLang="zh-CN" sz="2000" dirty="0" smtClean="0">
              <a:latin typeface="宋体" panose="02010600030101010101" pitchFamily="2" charset="-122"/>
              <a:ea typeface="宋体" panose="02010600030101010101" pitchFamily="2" charset="-122"/>
            </a:endParaRPr>
          </a:p>
          <a:p>
            <a:pPr indent="457200">
              <a:lnSpc>
                <a:spcPct val="150000"/>
              </a:lnSpc>
            </a:pPr>
            <a:r>
              <a:rPr lang="zh-CN" altLang="en-US" sz="2000" dirty="0" smtClean="0">
                <a:latin typeface="宋体" panose="02010600030101010101" pitchFamily="2" charset="-122"/>
                <a:ea typeface="宋体" panose="02010600030101010101" pitchFamily="2" charset="-122"/>
              </a:rPr>
              <a:t>（</a:t>
            </a:r>
            <a:r>
              <a:rPr lang="en-US" altLang="zh-CN" sz="2000" dirty="0" smtClean="0">
                <a:latin typeface="宋体" panose="02010600030101010101" pitchFamily="2" charset="-122"/>
                <a:ea typeface="宋体" panose="02010600030101010101" pitchFamily="2" charset="-122"/>
              </a:rPr>
              <a:t>1</a:t>
            </a:r>
            <a:r>
              <a:rPr lang="zh-CN" altLang="en-US" sz="2000" dirty="0" smtClean="0">
                <a:latin typeface="宋体" panose="02010600030101010101" pitchFamily="2" charset="-122"/>
                <a:ea typeface="宋体" panose="02010600030101010101" pitchFamily="2" charset="-122"/>
              </a:rPr>
              <a:t>）保证</a:t>
            </a:r>
            <a:r>
              <a:rPr lang="zh-CN" altLang="en-US" sz="2000" dirty="0">
                <a:latin typeface="宋体" panose="02010600030101010101" pitchFamily="2" charset="-122"/>
                <a:ea typeface="宋体" panose="02010600030101010101" pitchFamily="2" charset="-122"/>
              </a:rPr>
              <a:t>获取信息的准确性 </a:t>
            </a:r>
          </a:p>
          <a:p>
            <a:pPr indent="457200">
              <a:lnSpc>
                <a:spcPct val="150000"/>
              </a:lnSpc>
            </a:pPr>
            <a:r>
              <a:rPr lang="zh-CN" altLang="en-US" sz="2000" dirty="0">
                <a:latin typeface="宋体" panose="02010600030101010101" pitchFamily="2" charset="-122"/>
                <a:ea typeface="宋体" panose="02010600030101010101" pitchFamily="2" charset="-122"/>
              </a:rPr>
              <a:t>策划获得成功的前提是信息要如实地反映客观情况，策划所需的信息能否准确，关键在两个方面</a:t>
            </a:r>
            <a:r>
              <a:rPr lang="en-US" altLang="zh-CN" sz="2000" dirty="0">
                <a:latin typeface="宋体" panose="02010600030101010101" pitchFamily="2" charset="-122"/>
                <a:ea typeface="宋体" panose="02010600030101010101" pitchFamily="2" charset="-122"/>
              </a:rPr>
              <a:t>: </a:t>
            </a:r>
            <a:r>
              <a:rPr lang="zh-CN" altLang="en-US" sz="2000" dirty="0">
                <a:latin typeface="宋体" panose="02010600030101010101" pitchFamily="2" charset="-122"/>
                <a:ea typeface="宋体" panose="02010600030101010101" pitchFamily="2" charset="-122"/>
              </a:rPr>
              <a:t>一是在信息源那里，二是在传输与加工环节中，真实的信息，可能会由于某个环节处理不当而引起信息失真。</a:t>
            </a:r>
          </a:p>
          <a:p>
            <a:pPr indent="457200">
              <a:lnSpc>
                <a:spcPct val="150000"/>
              </a:lnSpc>
            </a:pPr>
            <a:r>
              <a:rPr lang="zh-CN" altLang="en-US" sz="2000" dirty="0" smtClean="0">
                <a:latin typeface="宋体" panose="02010600030101010101" pitchFamily="2" charset="-122"/>
                <a:ea typeface="宋体" panose="02010600030101010101" pitchFamily="2" charset="-122"/>
              </a:rPr>
              <a:t>（</a:t>
            </a:r>
            <a:r>
              <a:rPr lang="en-US" altLang="zh-CN" sz="2000" dirty="0" smtClean="0">
                <a:latin typeface="宋体" panose="02010600030101010101" pitchFamily="2" charset="-122"/>
                <a:ea typeface="宋体" panose="02010600030101010101" pitchFamily="2" charset="-122"/>
              </a:rPr>
              <a:t>2</a:t>
            </a:r>
            <a:r>
              <a:rPr lang="zh-CN" altLang="en-US" sz="2000" dirty="0" smtClean="0">
                <a:latin typeface="宋体" panose="02010600030101010101" pitchFamily="2" charset="-122"/>
                <a:ea typeface="宋体" panose="02010600030101010101" pitchFamily="2" charset="-122"/>
              </a:rPr>
              <a:t>）保证</a:t>
            </a:r>
            <a:r>
              <a:rPr lang="zh-CN" altLang="en-US" sz="2000" dirty="0">
                <a:latin typeface="宋体" panose="02010600030101010101" pitchFamily="2" charset="-122"/>
                <a:ea typeface="宋体" panose="02010600030101010101" pitchFamily="2" charset="-122"/>
              </a:rPr>
              <a:t>获取信息的及时性 </a:t>
            </a:r>
          </a:p>
          <a:p>
            <a:pPr indent="457200">
              <a:lnSpc>
                <a:spcPct val="150000"/>
              </a:lnSpc>
            </a:pPr>
            <a:r>
              <a:rPr lang="zh-CN" altLang="en-US" sz="2000" dirty="0">
                <a:latin typeface="宋体" panose="02010600030101010101" pitchFamily="2" charset="-122"/>
                <a:ea typeface="宋体" panose="02010600030101010101" pitchFamily="2" charset="-122"/>
              </a:rPr>
              <a:t>在当代信息社会，资料越来越多，信息的变化速度也不断加快，变化周期大大缩短。因而信息的及时性也显得越来越突出，因此，再好的信息如果不及时获取，就会失去其效用。</a:t>
            </a:r>
          </a:p>
          <a:p>
            <a:pPr>
              <a:lnSpc>
                <a:spcPct val="150000"/>
              </a:lnSpc>
            </a:pPr>
            <a:endParaRPr lang="zh-CN" altLang="en-US" sz="2000" dirty="0">
              <a:latin typeface="宋体" panose="02010600030101010101" pitchFamily="2" charset="-122"/>
              <a:ea typeface="宋体" panose="02010600030101010101" pitchFamily="2" charset="-122"/>
            </a:endParaRPr>
          </a:p>
        </p:txBody>
      </p:sp>
    </p:spTree>
    <p:extLst>
      <p:ext uri="{BB962C8B-B14F-4D97-AF65-F5344CB8AC3E}">
        <p14:creationId xmlns="" xmlns:p14="http://schemas.microsoft.com/office/powerpoint/2010/main" val="28582361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直接连接符 25"/>
          <p:cNvCxnSpPr/>
          <p:nvPr/>
        </p:nvCxnSpPr>
        <p:spPr>
          <a:xfrm>
            <a:off x="1718868" y="1343551"/>
            <a:ext cx="48298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1" name="组合 30"/>
          <p:cNvGrpSpPr/>
          <p:nvPr/>
        </p:nvGrpSpPr>
        <p:grpSpPr>
          <a:xfrm>
            <a:off x="0" y="2436102"/>
            <a:ext cx="1054100" cy="744733"/>
            <a:chOff x="11137900" y="860547"/>
            <a:chExt cx="1054100" cy="744733"/>
          </a:xfrm>
          <a:solidFill>
            <a:schemeClr val="tx1"/>
          </a:solidFill>
        </p:grpSpPr>
        <p:sp>
          <p:nvSpPr>
            <p:cNvPr id="32" name="矩形 31"/>
            <p:cNvSpPr/>
            <p:nvPr/>
          </p:nvSpPr>
          <p:spPr>
            <a:xfrm>
              <a:off x="11137900" y="860547"/>
              <a:ext cx="1054100" cy="1066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endParaRPr>
            </a:p>
          </p:txBody>
        </p:sp>
        <p:sp>
          <p:nvSpPr>
            <p:cNvPr id="33" name="矩形 32"/>
            <p:cNvSpPr/>
            <p:nvPr/>
          </p:nvSpPr>
          <p:spPr>
            <a:xfrm>
              <a:off x="11137900" y="1073256"/>
              <a:ext cx="1054100" cy="1066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endParaRPr>
            </a:p>
          </p:txBody>
        </p:sp>
        <p:sp>
          <p:nvSpPr>
            <p:cNvPr id="34" name="矩形 33"/>
            <p:cNvSpPr/>
            <p:nvPr/>
          </p:nvSpPr>
          <p:spPr>
            <a:xfrm>
              <a:off x="11137900" y="1285966"/>
              <a:ext cx="1054100" cy="1066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endParaRPr>
            </a:p>
          </p:txBody>
        </p:sp>
        <p:sp>
          <p:nvSpPr>
            <p:cNvPr id="35" name="矩形 34"/>
            <p:cNvSpPr/>
            <p:nvPr/>
          </p:nvSpPr>
          <p:spPr>
            <a:xfrm>
              <a:off x="11137900" y="1498676"/>
              <a:ext cx="1054100" cy="1066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endParaRPr>
            </a:p>
          </p:txBody>
        </p:sp>
      </p:grpSp>
      <p:sp>
        <p:nvSpPr>
          <p:cNvPr id="3" name="文本框 2"/>
          <p:cNvSpPr txBox="1"/>
          <p:nvPr/>
        </p:nvSpPr>
        <p:spPr>
          <a:xfrm>
            <a:off x="1600609" y="547709"/>
            <a:ext cx="5365115" cy="646331"/>
          </a:xfrm>
          <a:prstGeom prst="rect">
            <a:avLst/>
          </a:prstGeom>
          <a:noFill/>
        </p:spPr>
        <p:txBody>
          <a:bodyPr wrap="square" rtlCol="0">
            <a:spAutoFit/>
          </a:bodyPr>
          <a:lstStyle/>
          <a:p>
            <a:r>
              <a:rPr lang="en-US" altLang="zh-CN" sz="3600" b="1" dirty="0">
                <a:solidFill>
                  <a:srgbClr val="FF0000"/>
                </a:solidFill>
                <a:latin typeface="黑体" panose="02010609060101010101" charset="-122"/>
                <a:ea typeface="黑体" panose="02010609060101010101" charset="-122"/>
              </a:rPr>
              <a:t>4.2</a:t>
            </a:r>
            <a:r>
              <a:rPr lang="zh-CN" altLang="en-US" sz="3600" b="1" dirty="0">
                <a:solidFill>
                  <a:srgbClr val="FF0000"/>
                </a:solidFill>
                <a:latin typeface="黑体" panose="02010609060101010101" charset="-122"/>
                <a:ea typeface="黑体" panose="02010609060101010101" charset="-122"/>
              </a:rPr>
              <a:t>营销调研策划的流程 </a:t>
            </a:r>
          </a:p>
        </p:txBody>
      </p:sp>
      <p:sp>
        <p:nvSpPr>
          <p:cNvPr id="4" name="文本框 3"/>
          <p:cNvSpPr txBox="1"/>
          <p:nvPr/>
        </p:nvSpPr>
        <p:spPr>
          <a:xfrm>
            <a:off x="1664969" y="1560881"/>
            <a:ext cx="9388513" cy="5786199"/>
          </a:xfrm>
          <a:prstGeom prst="rect">
            <a:avLst/>
          </a:prstGeom>
          <a:noFill/>
        </p:spPr>
        <p:txBody>
          <a:bodyPr wrap="square" rtlCol="0" anchor="t">
            <a:spAutoFit/>
          </a:bodyPr>
          <a:lstStyle/>
          <a:p>
            <a:r>
              <a:rPr lang="en-US" altLang="zh-CN" sz="2000" dirty="0" smtClean="0">
                <a:latin typeface="宋体" panose="02010600030101010101" pitchFamily="2" charset="-122"/>
                <a:ea typeface="宋体" panose="02010600030101010101" pitchFamily="2" charset="-122"/>
              </a:rPr>
              <a:t>3.</a:t>
            </a:r>
            <a:r>
              <a:rPr lang="zh-CN" altLang="en-US" sz="2000" dirty="0">
                <a:latin typeface="宋体" panose="02010600030101010101" pitchFamily="2" charset="-122"/>
                <a:ea typeface="宋体" panose="02010600030101010101" pitchFamily="2" charset="-122"/>
              </a:rPr>
              <a:t>搜集调研信息 </a:t>
            </a:r>
            <a:endParaRPr lang="en-US" altLang="zh-CN" sz="2000" dirty="0" smtClean="0">
              <a:latin typeface="宋体" panose="02010600030101010101" pitchFamily="2" charset="-122"/>
              <a:ea typeface="宋体" panose="02010600030101010101" pitchFamily="2" charset="-122"/>
            </a:endParaRPr>
          </a:p>
          <a:p>
            <a:pPr indent="457200">
              <a:lnSpc>
                <a:spcPct val="150000"/>
              </a:lnSpc>
            </a:pPr>
            <a:r>
              <a:rPr lang="zh-CN" altLang="en-US" sz="2000" dirty="0" smtClean="0">
                <a:latin typeface="宋体" panose="02010600030101010101" pitchFamily="2" charset="-122"/>
                <a:ea typeface="宋体" panose="02010600030101010101" pitchFamily="2" charset="-122"/>
              </a:rPr>
              <a:t>（</a:t>
            </a:r>
            <a:r>
              <a:rPr lang="en-US" altLang="zh-CN" sz="2000" dirty="0" smtClean="0">
                <a:latin typeface="宋体" panose="02010600030101010101" pitchFamily="2" charset="-122"/>
                <a:ea typeface="宋体" panose="02010600030101010101" pitchFamily="2" charset="-122"/>
              </a:rPr>
              <a:t>3</a:t>
            </a:r>
            <a:r>
              <a:rPr lang="zh-CN" altLang="en-US" sz="2000" dirty="0" smtClean="0">
                <a:latin typeface="宋体" panose="02010600030101010101" pitchFamily="2" charset="-122"/>
                <a:ea typeface="宋体" panose="02010600030101010101" pitchFamily="2" charset="-122"/>
              </a:rPr>
              <a:t>）保证</a:t>
            </a:r>
            <a:r>
              <a:rPr lang="zh-CN" altLang="en-US" sz="2000" dirty="0">
                <a:latin typeface="宋体" panose="02010600030101010101" pitchFamily="2" charset="-122"/>
                <a:ea typeface="宋体" panose="02010600030101010101" pitchFamily="2" charset="-122"/>
              </a:rPr>
              <a:t>获取信息的完整性 </a:t>
            </a:r>
          </a:p>
          <a:p>
            <a:pPr indent="457200">
              <a:lnSpc>
                <a:spcPct val="150000"/>
              </a:lnSpc>
            </a:pPr>
            <a:r>
              <a:rPr lang="zh-CN" altLang="en-US" sz="2000" dirty="0">
                <a:latin typeface="宋体" panose="02010600030101010101" pitchFamily="2" charset="-122"/>
                <a:ea typeface="宋体" panose="02010600030101010101" pitchFamily="2" charset="-122"/>
              </a:rPr>
              <a:t>如果策划者所获得的信息不完整，对信息进行利用时，容易犯以偏概全的错误。因而建立在不完整信息基础上的策划就不能保证能够获得成功。</a:t>
            </a:r>
          </a:p>
          <a:p>
            <a:pPr indent="457200">
              <a:lnSpc>
                <a:spcPct val="150000"/>
              </a:lnSpc>
            </a:pPr>
            <a:r>
              <a:rPr lang="zh-CN" altLang="en-US" sz="2000" dirty="0" smtClean="0">
                <a:latin typeface="宋体" panose="02010600030101010101" pitchFamily="2" charset="-122"/>
                <a:ea typeface="宋体" panose="02010600030101010101" pitchFamily="2" charset="-122"/>
              </a:rPr>
              <a:t>（</a:t>
            </a:r>
            <a:r>
              <a:rPr lang="en-US" altLang="zh-CN" sz="2000" dirty="0">
                <a:latin typeface="宋体" panose="02010600030101010101" pitchFamily="2" charset="-122"/>
                <a:ea typeface="宋体" panose="02010600030101010101" pitchFamily="2" charset="-122"/>
              </a:rPr>
              <a:t>4</a:t>
            </a:r>
            <a:r>
              <a:rPr lang="zh-CN" altLang="en-US" sz="2000" dirty="0" smtClean="0">
                <a:latin typeface="宋体" panose="02010600030101010101" pitchFamily="2" charset="-122"/>
                <a:ea typeface="宋体" panose="02010600030101010101" pitchFamily="2" charset="-122"/>
              </a:rPr>
              <a:t>）保证</a:t>
            </a:r>
            <a:r>
              <a:rPr lang="zh-CN" altLang="en-US" sz="2000" dirty="0">
                <a:latin typeface="宋体" panose="02010600030101010101" pitchFamily="2" charset="-122"/>
                <a:ea typeface="宋体" panose="02010600030101010101" pitchFamily="2" charset="-122"/>
              </a:rPr>
              <a:t>获取信息的总量适度 </a:t>
            </a:r>
          </a:p>
          <a:p>
            <a:pPr indent="457200">
              <a:lnSpc>
                <a:spcPct val="150000"/>
              </a:lnSpc>
            </a:pPr>
            <a:r>
              <a:rPr lang="zh-CN" altLang="en-US" sz="2000" dirty="0">
                <a:latin typeface="宋体" panose="02010600030101010101" pitchFamily="2" charset="-122"/>
                <a:ea typeface="宋体" panose="02010600030101010101" pitchFamily="2" charset="-122"/>
              </a:rPr>
              <a:t>过多杂乱的信息可能会使决策者无暇顾及其中的有用部分，也无法进行适当地判断分析</a:t>
            </a:r>
            <a:r>
              <a:rPr lang="zh-CN" altLang="en-US" sz="2000" dirty="0" smtClean="0">
                <a:latin typeface="宋体" panose="02010600030101010101" pitchFamily="2" charset="-122"/>
                <a:ea typeface="宋体" panose="02010600030101010101" pitchFamily="2" charset="-122"/>
              </a:rPr>
              <a:t>。</a:t>
            </a:r>
            <a:endParaRPr lang="en-US" altLang="zh-CN" sz="2000" dirty="0" smtClean="0">
              <a:latin typeface="宋体" panose="02010600030101010101" pitchFamily="2" charset="-122"/>
              <a:ea typeface="宋体" panose="02010600030101010101" pitchFamily="2" charset="-122"/>
            </a:endParaRPr>
          </a:p>
          <a:p>
            <a:pPr indent="457200">
              <a:lnSpc>
                <a:spcPct val="150000"/>
              </a:lnSpc>
            </a:pPr>
            <a:r>
              <a:rPr lang="zh-CN" altLang="en-US" sz="2000" dirty="0" smtClean="0">
                <a:latin typeface="宋体" panose="02010600030101010101" pitchFamily="2" charset="-122"/>
                <a:ea typeface="宋体" panose="02010600030101010101" pitchFamily="2" charset="-122"/>
              </a:rPr>
              <a:t>（</a:t>
            </a:r>
            <a:r>
              <a:rPr lang="en-US" altLang="zh-CN" sz="2000" dirty="0" smtClean="0">
                <a:latin typeface="宋体" panose="02010600030101010101" pitchFamily="2" charset="-122"/>
                <a:ea typeface="宋体" panose="02010600030101010101" pitchFamily="2" charset="-122"/>
              </a:rPr>
              <a:t>5</a:t>
            </a:r>
            <a:r>
              <a:rPr lang="zh-CN" altLang="en-US" sz="2000" dirty="0" smtClean="0">
                <a:latin typeface="宋体" panose="02010600030101010101" pitchFamily="2" charset="-122"/>
                <a:ea typeface="宋体" panose="02010600030101010101" pitchFamily="2" charset="-122"/>
              </a:rPr>
              <a:t>）要求</a:t>
            </a:r>
            <a:r>
              <a:rPr lang="zh-CN" altLang="en-US" sz="2000" dirty="0">
                <a:latin typeface="宋体" panose="02010600030101010101" pitchFamily="2" charset="-122"/>
                <a:ea typeface="宋体" panose="02010600030101010101" pitchFamily="2" charset="-122"/>
              </a:rPr>
              <a:t>提供的信息精度适当</a:t>
            </a:r>
          </a:p>
          <a:p>
            <a:pPr indent="457200">
              <a:lnSpc>
                <a:spcPct val="150000"/>
              </a:lnSpc>
            </a:pPr>
            <a:r>
              <a:rPr lang="zh-CN" altLang="en-US" sz="2000" dirty="0" smtClean="0">
                <a:latin typeface="宋体" panose="02010600030101010101" pitchFamily="2" charset="-122"/>
                <a:ea typeface="宋体" panose="02010600030101010101" pitchFamily="2" charset="-122"/>
              </a:rPr>
              <a:t>一般说来</a:t>
            </a:r>
            <a:r>
              <a:rPr lang="zh-CN" altLang="en-US" sz="2000" dirty="0">
                <a:latin typeface="宋体" panose="02010600030101010101" pitchFamily="2" charset="-122"/>
                <a:ea typeface="宋体" panose="02010600030101010101" pitchFamily="2" charset="-122"/>
              </a:rPr>
              <a:t>获取信息的精度愈高，对策划者的价值愈大。但当精度达到某个点以后，信息的价值增量随精度增加呈缓慢的渐进态势。相反，信息获取费用在低精度时很小，但随信息要求的精度增长，增长就愈来愈快</a:t>
            </a:r>
            <a:r>
              <a:rPr lang="zh-CN" altLang="en-US" sz="2000" dirty="0" smtClean="0">
                <a:latin typeface="宋体" panose="02010600030101010101" pitchFamily="2" charset="-122"/>
                <a:ea typeface="宋体" panose="02010600030101010101" pitchFamily="2" charset="-122"/>
              </a:rPr>
              <a:t>。</a:t>
            </a:r>
            <a:endParaRPr lang="zh-CN" altLang="en-US" sz="2000" dirty="0">
              <a:latin typeface="宋体" panose="02010600030101010101" pitchFamily="2" charset="-122"/>
              <a:ea typeface="宋体" panose="02010600030101010101" pitchFamily="2" charset="-122"/>
            </a:endParaRPr>
          </a:p>
          <a:p>
            <a:endParaRPr lang="zh-CN" altLang="en-US" sz="2000" dirty="0">
              <a:latin typeface="宋体" panose="02010600030101010101" pitchFamily="2" charset="-122"/>
              <a:ea typeface="宋体" panose="02010600030101010101" pitchFamily="2" charset="-122"/>
            </a:endParaRPr>
          </a:p>
          <a:p>
            <a:pPr>
              <a:lnSpc>
                <a:spcPct val="150000"/>
              </a:lnSpc>
            </a:pPr>
            <a:endParaRPr lang="zh-CN" altLang="en-US" sz="2000" dirty="0">
              <a:latin typeface="宋体" panose="02010600030101010101" pitchFamily="2" charset="-122"/>
              <a:ea typeface="宋体" panose="02010600030101010101" pitchFamily="2" charset="-122"/>
            </a:endParaRPr>
          </a:p>
        </p:txBody>
      </p:sp>
    </p:spTree>
    <p:extLst>
      <p:ext uri="{BB962C8B-B14F-4D97-AF65-F5344CB8AC3E}">
        <p14:creationId xmlns="" xmlns:p14="http://schemas.microsoft.com/office/powerpoint/2010/main" val="5924872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直接连接符 25"/>
          <p:cNvCxnSpPr/>
          <p:nvPr/>
        </p:nvCxnSpPr>
        <p:spPr>
          <a:xfrm>
            <a:off x="1718868" y="1343551"/>
            <a:ext cx="48298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1" name="组合 30"/>
          <p:cNvGrpSpPr/>
          <p:nvPr/>
        </p:nvGrpSpPr>
        <p:grpSpPr>
          <a:xfrm>
            <a:off x="0" y="2436102"/>
            <a:ext cx="1054100" cy="744733"/>
            <a:chOff x="11137900" y="860547"/>
            <a:chExt cx="1054100" cy="744733"/>
          </a:xfrm>
          <a:solidFill>
            <a:schemeClr val="tx1"/>
          </a:solidFill>
        </p:grpSpPr>
        <p:sp>
          <p:nvSpPr>
            <p:cNvPr id="32" name="矩形 31"/>
            <p:cNvSpPr/>
            <p:nvPr/>
          </p:nvSpPr>
          <p:spPr>
            <a:xfrm>
              <a:off x="11137900" y="860547"/>
              <a:ext cx="1054100" cy="1066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endParaRPr>
            </a:p>
          </p:txBody>
        </p:sp>
        <p:sp>
          <p:nvSpPr>
            <p:cNvPr id="33" name="矩形 32"/>
            <p:cNvSpPr/>
            <p:nvPr/>
          </p:nvSpPr>
          <p:spPr>
            <a:xfrm>
              <a:off x="11137900" y="1073256"/>
              <a:ext cx="1054100" cy="1066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endParaRPr>
            </a:p>
          </p:txBody>
        </p:sp>
        <p:sp>
          <p:nvSpPr>
            <p:cNvPr id="34" name="矩形 33"/>
            <p:cNvSpPr/>
            <p:nvPr/>
          </p:nvSpPr>
          <p:spPr>
            <a:xfrm>
              <a:off x="11137900" y="1285966"/>
              <a:ext cx="1054100" cy="1066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endParaRPr>
            </a:p>
          </p:txBody>
        </p:sp>
        <p:sp>
          <p:nvSpPr>
            <p:cNvPr id="35" name="矩形 34"/>
            <p:cNvSpPr/>
            <p:nvPr/>
          </p:nvSpPr>
          <p:spPr>
            <a:xfrm>
              <a:off x="11137900" y="1498676"/>
              <a:ext cx="1054100" cy="1066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endParaRPr>
            </a:p>
          </p:txBody>
        </p:sp>
      </p:grpSp>
      <p:sp>
        <p:nvSpPr>
          <p:cNvPr id="3" name="文本框 2"/>
          <p:cNvSpPr txBox="1"/>
          <p:nvPr/>
        </p:nvSpPr>
        <p:spPr>
          <a:xfrm>
            <a:off x="1600609" y="547709"/>
            <a:ext cx="5365115" cy="646331"/>
          </a:xfrm>
          <a:prstGeom prst="rect">
            <a:avLst/>
          </a:prstGeom>
          <a:noFill/>
        </p:spPr>
        <p:txBody>
          <a:bodyPr wrap="square" rtlCol="0">
            <a:spAutoFit/>
          </a:bodyPr>
          <a:lstStyle/>
          <a:p>
            <a:r>
              <a:rPr lang="en-US" altLang="zh-CN" sz="3600" b="1" dirty="0">
                <a:solidFill>
                  <a:srgbClr val="FF0000"/>
                </a:solidFill>
                <a:latin typeface="黑体" panose="02010609060101010101" charset="-122"/>
                <a:ea typeface="黑体" panose="02010609060101010101" charset="-122"/>
              </a:rPr>
              <a:t>4.2</a:t>
            </a:r>
            <a:r>
              <a:rPr lang="zh-CN" altLang="en-US" sz="3600" b="1" dirty="0">
                <a:solidFill>
                  <a:srgbClr val="FF0000"/>
                </a:solidFill>
                <a:latin typeface="黑体" panose="02010609060101010101" charset="-122"/>
                <a:ea typeface="黑体" panose="02010609060101010101" charset="-122"/>
              </a:rPr>
              <a:t>营销调研策划的流程 </a:t>
            </a:r>
          </a:p>
        </p:txBody>
      </p:sp>
      <p:sp>
        <p:nvSpPr>
          <p:cNvPr id="4" name="文本框 3"/>
          <p:cNvSpPr txBox="1"/>
          <p:nvPr/>
        </p:nvSpPr>
        <p:spPr>
          <a:xfrm>
            <a:off x="1664970" y="1560881"/>
            <a:ext cx="8070702" cy="3477875"/>
          </a:xfrm>
          <a:prstGeom prst="rect">
            <a:avLst/>
          </a:prstGeom>
          <a:noFill/>
        </p:spPr>
        <p:txBody>
          <a:bodyPr wrap="square" rtlCol="0" anchor="t">
            <a:spAutoFit/>
          </a:bodyPr>
          <a:lstStyle/>
          <a:p>
            <a:r>
              <a:rPr lang="en-US" altLang="zh-CN" sz="2000" dirty="0">
                <a:latin typeface="宋体" panose="02010600030101010101" pitchFamily="2" charset="-122"/>
                <a:ea typeface="宋体" panose="02010600030101010101" pitchFamily="2" charset="-122"/>
              </a:rPr>
              <a:t>4</a:t>
            </a:r>
            <a:r>
              <a:rPr lang="en-US" altLang="zh-CN" sz="2000" dirty="0" smtClean="0">
                <a:latin typeface="宋体" panose="02010600030101010101" pitchFamily="2" charset="-122"/>
                <a:ea typeface="宋体" panose="02010600030101010101" pitchFamily="2" charset="-122"/>
              </a:rPr>
              <a:t>.</a:t>
            </a:r>
            <a:r>
              <a:rPr lang="zh-CN" altLang="en-US" sz="2000" dirty="0">
                <a:latin typeface="宋体" panose="02010600030101010101" pitchFamily="2" charset="-122"/>
                <a:ea typeface="宋体" panose="02010600030101010101" pitchFamily="2" charset="-122"/>
              </a:rPr>
              <a:t>分析调研信息 </a:t>
            </a:r>
            <a:endParaRPr lang="en-US" altLang="zh-CN" sz="2000" dirty="0" smtClean="0">
              <a:latin typeface="宋体" panose="02010600030101010101" pitchFamily="2" charset="-122"/>
              <a:ea typeface="宋体" panose="02010600030101010101" pitchFamily="2" charset="-122"/>
            </a:endParaRPr>
          </a:p>
          <a:p>
            <a:pPr indent="457200">
              <a:lnSpc>
                <a:spcPct val="150000"/>
              </a:lnSpc>
            </a:pPr>
            <a:r>
              <a:rPr lang="zh-CN" altLang="en-US" sz="2000" dirty="0">
                <a:latin typeface="宋体" panose="02010600030101010101" pitchFamily="2" charset="-122"/>
                <a:ea typeface="宋体" panose="02010600030101010101" pitchFamily="2" charset="-122"/>
              </a:rPr>
              <a:t>实地调查结束后，及进入调查资料的整理和分析阶段。收集好已填写的调查表后，由调查人员对调查表进行逐份检查，提出不合格的调查表，然后将合格的调查表编号，以便于调查数据的统计。调查数据的统计可以借助各种软件来完成，利用统计结果，就可以按照调查目的的要求，针对调查内容进行全面的分析工作。</a:t>
            </a:r>
          </a:p>
          <a:p>
            <a:endParaRPr lang="zh-CN" altLang="en-US" sz="2000" dirty="0">
              <a:latin typeface="宋体" panose="02010600030101010101" pitchFamily="2" charset="-122"/>
              <a:ea typeface="宋体" panose="02010600030101010101" pitchFamily="2" charset="-122"/>
            </a:endParaRPr>
          </a:p>
          <a:p>
            <a:pPr>
              <a:lnSpc>
                <a:spcPct val="150000"/>
              </a:lnSpc>
            </a:pPr>
            <a:endParaRPr lang="zh-CN" altLang="en-US" sz="2000" dirty="0">
              <a:latin typeface="宋体" panose="02010600030101010101" pitchFamily="2" charset="-122"/>
              <a:ea typeface="宋体" panose="02010600030101010101" pitchFamily="2" charset="-122"/>
            </a:endParaRPr>
          </a:p>
        </p:txBody>
      </p:sp>
    </p:spTree>
    <p:extLst>
      <p:ext uri="{BB962C8B-B14F-4D97-AF65-F5344CB8AC3E}">
        <p14:creationId xmlns="" xmlns:p14="http://schemas.microsoft.com/office/powerpoint/2010/main" val="14735186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直接连接符 25"/>
          <p:cNvCxnSpPr/>
          <p:nvPr/>
        </p:nvCxnSpPr>
        <p:spPr>
          <a:xfrm>
            <a:off x="1718868" y="1343551"/>
            <a:ext cx="48298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1" name="组合 30"/>
          <p:cNvGrpSpPr/>
          <p:nvPr/>
        </p:nvGrpSpPr>
        <p:grpSpPr>
          <a:xfrm>
            <a:off x="0" y="2436102"/>
            <a:ext cx="1054100" cy="744733"/>
            <a:chOff x="11137900" y="860547"/>
            <a:chExt cx="1054100" cy="744733"/>
          </a:xfrm>
          <a:solidFill>
            <a:schemeClr val="tx1"/>
          </a:solidFill>
        </p:grpSpPr>
        <p:sp>
          <p:nvSpPr>
            <p:cNvPr id="32" name="矩形 31"/>
            <p:cNvSpPr/>
            <p:nvPr/>
          </p:nvSpPr>
          <p:spPr>
            <a:xfrm>
              <a:off x="11137900" y="860547"/>
              <a:ext cx="1054100" cy="1066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endParaRPr>
            </a:p>
          </p:txBody>
        </p:sp>
        <p:sp>
          <p:nvSpPr>
            <p:cNvPr id="33" name="矩形 32"/>
            <p:cNvSpPr/>
            <p:nvPr/>
          </p:nvSpPr>
          <p:spPr>
            <a:xfrm>
              <a:off x="11137900" y="1073256"/>
              <a:ext cx="1054100" cy="1066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endParaRPr>
            </a:p>
          </p:txBody>
        </p:sp>
        <p:sp>
          <p:nvSpPr>
            <p:cNvPr id="34" name="矩形 33"/>
            <p:cNvSpPr/>
            <p:nvPr/>
          </p:nvSpPr>
          <p:spPr>
            <a:xfrm>
              <a:off x="11137900" y="1285966"/>
              <a:ext cx="1054100" cy="1066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endParaRPr>
            </a:p>
          </p:txBody>
        </p:sp>
        <p:sp>
          <p:nvSpPr>
            <p:cNvPr id="35" name="矩形 34"/>
            <p:cNvSpPr/>
            <p:nvPr/>
          </p:nvSpPr>
          <p:spPr>
            <a:xfrm>
              <a:off x="11137900" y="1498676"/>
              <a:ext cx="1054100" cy="1066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endParaRPr>
            </a:p>
          </p:txBody>
        </p:sp>
      </p:grpSp>
      <p:sp>
        <p:nvSpPr>
          <p:cNvPr id="3" name="文本框 2"/>
          <p:cNvSpPr txBox="1"/>
          <p:nvPr/>
        </p:nvSpPr>
        <p:spPr>
          <a:xfrm>
            <a:off x="1600609" y="547709"/>
            <a:ext cx="5365115" cy="646331"/>
          </a:xfrm>
          <a:prstGeom prst="rect">
            <a:avLst/>
          </a:prstGeom>
          <a:noFill/>
        </p:spPr>
        <p:txBody>
          <a:bodyPr wrap="square" rtlCol="0">
            <a:spAutoFit/>
          </a:bodyPr>
          <a:lstStyle/>
          <a:p>
            <a:r>
              <a:rPr lang="en-US" altLang="zh-CN" sz="3600" b="1" dirty="0">
                <a:solidFill>
                  <a:srgbClr val="FF0000"/>
                </a:solidFill>
                <a:latin typeface="黑体" panose="02010609060101010101" charset="-122"/>
                <a:ea typeface="黑体" panose="02010609060101010101" charset="-122"/>
              </a:rPr>
              <a:t>4.2</a:t>
            </a:r>
            <a:r>
              <a:rPr lang="zh-CN" altLang="en-US" sz="3600" b="1" dirty="0">
                <a:solidFill>
                  <a:srgbClr val="FF0000"/>
                </a:solidFill>
                <a:latin typeface="黑体" panose="02010609060101010101" charset="-122"/>
                <a:ea typeface="黑体" panose="02010609060101010101" charset="-122"/>
              </a:rPr>
              <a:t>营销调研策划的流程 </a:t>
            </a:r>
          </a:p>
        </p:txBody>
      </p:sp>
      <p:sp>
        <p:nvSpPr>
          <p:cNvPr id="4" name="文本框 3"/>
          <p:cNvSpPr txBox="1"/>
          <p:nvPr/>
        </p:nvSpPr>
        <p:spPr>
          <a:xfrm>
            <a:off x="1664970" y="1560881"/>
            <a:ext cx="8070702" cy="4862870"/>
          </a:xfrm>
          <a:prstGeom prst="rect">
            <a:avLst/>
          </a:prstGeom>
          <a:noFill/>
        </p:spPr>
        <p:txBody>
          <a:bodyPr wrap="square" rtlCol="0" anchor="t">
            <a:spAutoFit/>
          </a:bodyPr>
          <a:lstStyle/>
          <a:p>
            <a:r>
              <a:rPr lang="en-US" altLang="zh-CN" sz="2000" dirty="0" smtClean="0">
                <a:latin typeface="宋体" panose="02010600030101010101" pitchFamily="2" charset="-122"/>
                <a:ea typeface="宋体" panose="02010600030101010101" pitchFamily="2" charset="-122"/>
              </a:rPr>
              <a:t>5.</a:t>
            </a:r>
            <a:r>
              <a:rPr lang="zh-CN" altLang="en-US" sz="2000" dirty="0">
                <a:latin typeface="宋体" panose="02010600030101010101" pitchFamily="2" charset="-122"/>
                <a:ea typeface="宋体" panose="02010600030101010101" pitchFamily="2" charset="-122"/>
              </a:rPr>
              <a:t>提交调研报告 </a:t>
            </a:r>
            <a:endParaRPr lang="en-US" altLang="zh-CN" sz="2000" dirty="0" smtClean="0">
              <a:latin typeface="宋体" panose="02010600030101010101" pitchFamily="2" charset="-122"/>
              <a:ea typeface="宋体" panose="02010600030101010101" pitchFamily="2" charset="-122"/>
            </a:endParaRPr>
          </a:p>
          <a:p>
            <a:pPr indent="457200">
              <a:lnSpc>
                <a:spcPct val="150000"/>
              </a:lnSpc>
            </a:pPr>
            <a:r>
              <a:rPr lang="zh-CN" altLang="en-US" sz="2000" dirty="0">
                <a:latin typeface="宋体" panose="02010600030101010101" pitchFamily="2" charset="-122"/>
                <a:ea typeface="宋体" panose="02010600030101010101" pitchFamily="2" charset="-122"/>
              </a:rPr>
              <a:t>调研报告的核心是实事求是地反映和分析客观事实。调研报告主要包括两个部分</a:t>
            </a:r>
            <a:r>
              <a:rPr lang="en-US" altLang="zh-CN" sz="2000" dirty="0">
                <a:latin typeface="宋体" panose="02010600030101010101" pitchFamily="2" charset="-122"/>
                <a:ea typeface="宋体" panose="02010600030101010101" pitchFamily="2" charset="-122"/>
              </a:rPr>
              <a:t>: </a:t>
            </a:r>
            <a:r>
              <a:rPr lang="zh-CN" altLang="en-US" sz="2000" dirty="0">
                <a:latin typeface="宋体" panose="02010600030101010101" pitchFamily="2" charset="-122"/>
                <a:ea typeface="宋体" panose="02010600030101010101" pitchFamily="2" charset="-122"/>
              </a:rPr>
              <a:t>一是调查，二是研究。调查，应该深入实际，准确地反映客观事实，不凭主观想象，应按事物的本来面目了解事物。研究，即在掌握客观事实的基础上，认真分析，透彻地揭示事物的本质。至于对策，调研报告中可以提出一些看法，但不是主要的。因为，对策的制定是 一个深入的、 复杂的、 综合的研究过程，调研报告提出的</a:t>
            </a:r>
            <a:r>
              <a:rPr lang="zh-CN" altLang="en-US" sz="2000" dirty="0" smtClean="0">
                <a:latin typeface="宋体" panose="02010600030101010101" pitchFamily="2" charset="-122"/>
                <a:ea typeface="宋体" panose="02010600030101010101" pitchFamily="2" charset="-122"/>
              </a:rPr>
              <a:t>对策是否</a:t>
            </a:r>
            <a:r>
              <a:rPr lang="zh-CN" altLang="en-US" sz="2000" dirty="0">
                <a:latin typeface="宋体" panose="02010600030101010101" pitchFamily="2" charset="-122"/>
                <a:ea typeface="宋体" panose="02010600030101010101" pitchFamily="2" charset="-122"/>
              </a:rPr>
              <a:t>被采纳，能否上升到政策，应该经过评估，最后决定是否采纳调研报告提出的对策。</a:t>
            </a:r>
          </a:p>
          <a:p>
            <a:endParaRPr lang="zh-CN" altLang="en-US" sz="2000" dirty="0">
              <a:latin typeface="宋体" panose="02010600030101010101" pitchFamily="2" charset="-122"/>
              <a:ea typeface="宋体" panose="02010600030101010101" pitchFamily="2" charset="-122"/>
            </a:endParaRPr>
          </a:p>
          <a:p>
            <a:pPr>
              <a:lnSpc>
                <a:spcPct val="150000"/>
              </a:lnSpc>
            </a:pPr>
            <a:endParaRPr lang="zh-CN" altLang="en-US" sz="2000" dirty="0">
              <a:latin typeface="宋体" panose="02010600030101010101" pitchFamily="2" charset="-122"/>
              <a:ea typeface="宋体" panose="02010600030101010101" pitchFamily="2" charset="-122"/>
            </a:endParaRPr>
          </a:p>
        </p:txBody>
      </p:sp>
    </p:spTree>
    <p:extLst>
      <p:ext uri="{BB962C8B-B14F-4D97-AF65-F5344CB8AC3E}">
        <p14:creationId xmlns="" xmlns:p14="http://schemas.microsoft.com/office/powerpoint/2010/main" val="41250263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011686" y="2383105"/>
            <a:ext cx="7605395" cy="646331"/>
          </a:xfrm>
          <a:prstGeom prst="rect">
            <a:avLst/>
          </a:prstGeom>
          <a:noFill/>
        </p:spPr>
        <p:txBody>
          <a:bodyPr vert="horz" wrap="square" rtlCol="0">
            <a:spAutoFit/>
          </a:bodyPr>
          <a:lstStyle/>
          <a:p>
            <a:r>
              <a:rPr lang="en-US" altLang="zh-CN" sz="3600" b="1" dirty="0" smtClean="0">
                <a:solidFill>
                  <a:srgbClr val="FC3520"/>
                </a:solidFill>
                <a:latin typeface="黑体" pitchFamily="49" charset="-122"/>
                <a:ea typeface="黑体" pitchFamily="49" charset="-122"/>
              </a:rPr>
              <a:t>4.3 </a:t>
            </a:r>
            <a:r>
              <a:rPr lang="zh-CN" altLang="en-US" sz="3600" b="1" dirty="0" smtClean="0">
                <a:solidFill>
                  <a:srgbClr val="FC3520"/>
                </a:solidFill>
                <a:latin typeface="黑体" pitchFamily="49" charset="-122"/>
                <a:ea typeface="黑体" pitchFamily="49" charset="-122"/>
              </a:rPr>
              <a:t>营销</a:t>
            </a:r>
            <a:r>
              <a:rPr lang="zh-CN" altLang="en-US" sz="3600" b="1" dirty="0">
                <a:solidFill>
                  <a:srgbClr val="FC3520"/>
                </a:solidFill>
                <a:latin typeface="黑体" pitchFamily="49" charset="-122"/>
                <a:ea typeface="黑体" pitchFamily="49" charset="-122"/>
              </a:rPr>
              <a:t>调研方法</a:t>
            </a:r>
          </a:p>
        </p:txBody>
      </p:sp>
      <p:sp>
        <p:nvSpPr>
          <p:cNvPr id="3" name="矩形 2"/>
          <p:cNvSpPr/>
          <p:nvPr/>
        </p:nvSpPr>
        <p:spPr>
          <a:xfrm>
            <a:off x="2011686" y="3291282"/>
            <a:ext cx="5763116" cy="1866858"/>
          </a:xfrm>
          <a:prstGeom prst="rect">
            <a:avLst/>
          </a:prstGeom>
          <a:solidFill>
            <a:schemeClr val="bg1">
              <a:lumMod val="95000"/>
            </a:schemeClr>
          </a:solidFill>
        </p:spPr>
        <p:txBody>
          <a:bodyPr wrap="square">
            <a:spAutoFit/>
          </a:bodyPr>
          <a:lstStyle/>
          <a:p>
            <a:pPr indent="457200">
              <a:lnSpc>
                <a:spcPct val="150000"/>
              </a:lnSpc>
            </a:pPr>
            <a:r>
              <a:rPr lang="zh-CN" altLang="en-US" sz="2000" kern="0" dirty="0">
                <a:latin typeface="宋体" panose="02010600030101010101" pitchFamily="2" charset="-122"/>
                <a:ea typeface="宋体" panose="02010600030101010101" pitchFamily="2" charset="-122"/>
                <a:cs typeface="Arial Unicode MS" panose="020B0604020202020204" pitchFamily="34" charset="-122"/>
              </a:rPr>
              <a:t>营销调研方法是指营销调研人员搜集资料的方法。主要包括两类：一是案头调研。这种方法主要用来搜集“二手”资料；另一种是实地调研。这种方法常用来搜集“一手”资料</a:t>
            </a:r>
            <a:r>
              <a:rPr lang="zh-CN" altLang="en-US" sz="2000" kern="0" dirty="0" smtClean="0">
                <a:latin typeface="宋体" panose="02010600030101010101" pitchFamily="2" charset="-122"/>
                <a:ea typeface="宋体" panose="02010600030101010101" pitchFamily="2" charset="-122"/>
                <a:cs typeface="Arial Unicode MS" panose="020B0604020202020204" pitchFamily="34" charset="-122"/>
              </a:rPr>
              <a:t>。</a:t>
            </a:r>
            <a:endParaRPr lang="zh-CN" altLang="en-US" sz="2000" kern="0" dirty="0">
              <a:latin typeface="宋体" panose="02010600030101010101" pitchFamily="2" charset="-122"/>
              <a:ea typeface="宋体" panose="02010600030101010101" pitchFamily="2" charset="-122"/>
              <a:cs typeface="Arial Unicode MS" panose="020B0604020202020204" pitchFamily="34" charset="-122"/>
            </a:endParaRPr>
          </a:p>
        </p:txBody>
      </p:sp>
      <p:sp>
        <p:nvSpPr>
          <p:cNvPr id="4" name="任意多边形: 形状 3"/>
          <p:cNvSpPr/>
          <p:nvPr/>
        </p:nvSpPr>
        <p:spPr>
          <a:xfrm rot="10800000">
            <a:off x="9617081" y="1366004"/>
            <a:ext cx="714327" cy="792575"/>
          </a:xfrm>
          <a:custGeom>
            <a:avLst/>
            <a:gdLst/>
            <a:ahLst/>
            <a:cxnLst/>
            <a:rect l="l" t="t" r="r" b="b"/>
            <a:pathLst>
              <a:path w="714327" h="792575">
                <a:moveTo>
                  <a:pt x="661321" y="0"/>
                </a:moveTo>
                <a:lnTo>
                  <a:pt x="714327" y="85820"/>
                </a:lnTo>
                <a:cubicBezTo>
                  <a:pt x="584756" y="149764"/>
                  <a:pt x="519970" y="296164"/>
                  <a:pt x="519970" y="525018"/>
                </a:cubicBezTo>
                <a:lnTo>
                  <a:pt x="666369" y="525018"/>
                </a:lnTo>
                <a:lnTo>
                  <a:pt x="666369" y="792575"/>
                </a:lnTo>
                <a:lnTo>
                  <a:pt x="403860" y="792575"/>
                </a:lnTo>
                <a:lnTo>
                  <a:pt x="403860" y="545211"/>
                </a:lnTo>
                <a:cubicBezTo>
                  <a:pt x="403860" y="425735"/>
                  <a:pt x="426156" y="315515"/>
                  <a:pt x="470749" y="214550"/>
                </a:cubicBezTo>
                <a:cubicBezTo>
                  <a:pt x="515342" y="113585"/>
                  <a:pt x="578866" y="42068"/>
                  <a:pt x="661321" y="0"/>
                </a:cubicBezTo>
                <a:close/>
                <a:moveTo>
                  <a:pt x="257461" y="0"/>
                </a:moveTo>
                <a:lnTo>
                  <a:pt x="310467" y="85820"/>
                </a:lnTo>
                <a:cubicBezTo>
                  <a:pt x="180896" y="149764"/>
                  <a:pt x="116110" y="296164"/>
                  <a:pt x="116110" y="525018"/>
                </a:cubicBezTo>
                <a:lnTo>
                  <a:pt x="262509" y="525018"/>
                </a:lnTo>
                <a:lnTo>
                  <a:pt x="262509" y="792575"/>
                </a:lnTo>
                <a:lnTo>
                  <a:pt x="0" y="792575"/>
                </a:lnTo>
                <a:lnTo>
                  <a:pt x="0" y="545211"/>
                </a:lnTo>
                <a:cubicBezTo>
                  <a:pt x="0" y="425735"/>
                  <a:pt x="22296" y="315515"/>
                  <a:pt x="66889" y="214550"/>
                </a:cubicBezTo>
                <a:cubicBezTo>
                  <a:pt x="111482" y="113585"/>
                  <a:pt x="175006" y="42068"/>
                  <a:pt x="257461" y="0"/>
                </a:cubicBezTo>
                <a:close/>
              </a:path>
            </a:pathLst>
          </a:cu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endParaRPr>
          </a:p>
        </p:txBody>
      </p:sp>
      <p:sp>
        <p:nvSpPr>
          <p:cNvPr id="6" name="矩形 5"/>
          <p:cNvSpPr/>
          <p:nvPr/>
        </p:nvSpPr>
        <p:spPr>
          <a:xfrm>
            <a:off x="1373413" y="0"/>
            <a:ext cx="1055462" cy="1829895"/>
          </a:xfrm>
          <a:prstGeom prst="rect">
            <a:avLst/>
          </a:prstGeom>
          <a:solidFill>
            <a:srgbClr val="FF3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p:cNvGrpSpPr/>
          <p:nvPr/>
        </p:nvGrpSpPr>
        <p:grpSpPr>
          <a:xfrm>
            <a:off x="1520144" y="953047"/>
            <a:ext cx="762000" cy="762000"/>
            <a:chOff x="2895600" y="953047"/>
            <a:chExt cx="762000" cy="762000"/>
          </a:xfrm>
        </p:grpSpPr>
        <p:sp>
          <p:nvSpPr>
            <p:cNvPr id="9" name="椭圆 8"/>
            <p:cNvSpPr/>
            <p:nvPr/>
          </p:nvSpPr>
          <p:spPr>
            <a:xfrm>
              <a:off x="2895600" y="953047"/>
              <a:ext cx="762000" cy="76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3048813" y="980104"/>
              <a:ext cx="441146" cy="707886"/>
            </a:xfrm>
            <a:prstGeom prst="rect">
              <a:avLst/>
            </a:prstGeom>
            <a:noFill/>
          </p:spPr>
          <p:txBody>
            <a:bodyPr wrap="none" rtlCol="0">
              <a:spAutoFit/>
            </a:bodyPr>
            <a:lstStyle/>
            <a:p>
              <a:r>
                <a:rPr lang="en-US" altLang="zh-CN" sz="4000" dirty="0">
                  <a:solidFill>
                    <a:srgbClr val="FF3F3F"/>
                  </a:solidFill>
                </a:rPr>
                <a:t>3</a:t>
              </a:r>
              <a:endParaRPr lang="zh-CN" altLang="en-US" sz="4000" dirty="0">
                <a:solidFill>
                  <a:srgbClr val="FF3F3F"/>
                </a:solidFill>
              </a:endParaRPr>
            </a:p>
          </p:txBody>
        </p:sp>
      </p:grpSp>
      <p:sp>
        <p:nvSpPr>
          <p:cNvPr id="77" name="椭圆 76"/>
          <p:cNvSpPr/>
          <p:nvPr/>
        </p:nvSpPr>
        <p:spPr>
          <a:xfrm>
            <a:off x="2524920" y="1318904"/>
            <a:ext cx="546100" cy="546100"/>
          </a:xfrm>
          <a:prstGeom prst="ellipse">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椭圆 77"/>
          <p:cNvSpPr/>
          <p:nvPr/>
        </p:nvSpPr>
        <p:spPr>
          <a:xfrm>
            <a:off x="-207168" y="5420763"/>
            <a:ext cx="1041400" cy="1041400"/>
          </a:xfrm>
          <a:prstGeom prst="ellipse">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椭圆 78"/>
          <p:cNvSpPr/>
          <p:nvPr/>
        </p:nvSpPr>
        <p:spPr>
          <a:xfrm>
            <a:off x="2740820" y="1558296"/>
            <a:ext cx="963442" cy="963442"/>
          </a:xfrm>
          <a:prstGeom prst="ellipse">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组合 30"/>
          <p:cNvGrpSpPr/>
          <p:nvPr/>
        </p:nvGrpSpPr>
        <p:grpSpPr>
          <a:xfrm>
            <a:off x="0" y="2126816"/>
            <a:ext cx="1054100" cy="744733"/>
            <a:chOff x="11137900" y="860547"/>
            <a:chExt cx="1054100" cy="744733"/>
          </a:xfrm>
          <a:solidFill>
            <a:schemeClr val="tx1"/>
          </a:solidFill>
        </p:grpSpPr>
        <p:sp>
          <p:nvSpPr>
            <p:cNvPr id="32" name="矩形 31"/>
            <p:cNvSpPr/>
            <p:nvPr/>
          </p:nvSpPr>
          <p:spPr>
            <a:xfrm>
              <a:off x="11137900" y="860547"/>
              <a:ext cx="1054100" cy="1066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endParaRPr>
            </a:p>
          </p:txBody>
        </p:sp>
        <p:sp>
          <p:nvSpPr>
            <p:cNvPr id="33" name="矩形 32"/>
            <p:cNvSpPr/>
            <p:nvPr/>
          </p:nvSpPr>
          <p:spPr>
            <a:xfrm>
              <a:off x="11137900" y="1073256"/>
              <a:ext cx="1054100" cy="1066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endParaRPr>
            </a:p>
          </p:txBody>
        </p:sp>
        <p:sp>
          <p:nvSpPr>
            <p:cNvPr id="34" name="矩形 33"/>
            <p:cNvSpPr/>
            <p:nvPr/>
          </p:nvSpPr>
          <p:spPr>
            <a:xfrm>
              <a:off x="11137900" y="1285966"/>
              <a:ext cx="1054100" cy="1066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endParaRPr>
            </a:p>
          </p:txBody>
        </p:sp>
        <p:sp>
          <p:nvSpPr>
            <p:cNvPr id="35" name="矩形 34"/>
            <p:cNvSpPr/>
            <p:nvPr/>
          </p:nvSpPr>
          <p:spPr>
            <a:xfrm>
              <a:off x="11137900" y="1498676"/>
              <a:ext cx="1054100" cy="1066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endParaRPr>
            </a:p>
          </p:txBody>
        </p:sp>
      </p:grpSp>
      <p:sp>
        <p:nvSpPr>
          <p:cNvPr id="4" name="文本框 3"/>
          <p:cNvSpPr txBox="1"/>
          <p:nvPr/>
        </p:nvSpPr>
        <p:spPr>
          <a:xfrm>
            <a:off x="1441746" y="1707778"/>
            <a:ext cx="10163065" cy="4247317"/>
          </a:xfrm>
          <a:prstGeom prst="rect">
            <a:avLst/>
          </a:prstGeom>
          <a:noFill/>
        </p:spPr>
        <p:txBody>
          <a:bodyPr wrap="square" rtlCol="0" anchor="t">
            <a:spAutoFit/>
          </a:bodyPr>
          <a:lstStyle/>
          <a:p>
            <a:pPr indent="457200">
              <a:lnSpc>
                <a:spcPct val="150000"/>
              </a:lnSpc>
            </a:pPr>
            <a:r>
              <a:rPr sz="2000" dirty="0" err="1">
                <a:latin typeface="宋体" panose="02010600030101010101" pitchFamily="2" charset="-122"/>
                <a:ea typeface="宋体" panose="02010600030101010101" pitchFamily="2" charset="-122"/>
              </a:rPr>
              <a:t>案头调研又称为间接调研、办公室调研、文献调研</a:t>
            </a:r>
            <a:r>
              <a:rPr lang="en-US" sz="2000" dirty="0" err="1">
                <a:latin typeface="宋体" panose="02010600030101010101" pitchFamily="2" charset="-122"/>
                <a:ea typeface="宋体" panose="02010600030101010101" pitchFamily="2" charset="-122"/>
              </a:rPr>
              <a:t>,</a:t>
            </a:r>
            <a:r>
              <a:rPr sz="2000" dirty="0" err="1">
                <a:latin typeface="宋体" panose="02010600030101010101" pitchFamily="2" charset="-122"/>
                <a:ea typeface="宋体" panose="02010600030101010101" pitchFamily="2" charset="-122"/>
              </a:rPr>
              <a:t>是对现有的、由他人所搜集、记录、整理和积累的资料</a:t>
            </a:r>
            <a:r>
              <a:rPr lang="en-US" sz="2000" dirty="0" err="1">
                <a:latin typeface="宋体" panose="02010600030101010101" pitchFamily="2" charset="-122"/>
                <a:ea typeface="宋体" panose="02010600030101010101" pitchFamily="2" charset="-122"/>
              </a:rPr>
              <a:t>,</a:t>
            </a:r>
            <a:r>
              <a:rPr sz="2000" dirty="0" err="1">
                <a:latin typeface="宋体" panose="02010600030101010101" pitchFamily="2" charset="-122"/>
                <a:ea typeface="宋体" panose="02010600030101010101" pitchFamily="2" charset="-122"/>
              </a:rPr>
              <a:t>即</a:t>
            </a:r>
            <a:r>
              <a:rPr sz="2000" dirty="0">
                <a:latin typeface="宋体" panose="02010600030101010101" pitchFamily="2" charset="-122"/>
                <a:ea typeface="宋体" panose="02010600030101010101" pitchFamily="2" charset="-122"/>
              </a:rPr>
              <a:t> “</a:t>
            </a:r>
            <a:r>
              <a:rPr sz="2000" dirty="0" err="1">
                <a:latin typeface="宋体" panose="02010600030101010101" pitchFamily="2" charset="-122"/>
                <a:ea typeface="宋体" panose="02010600030101010101" pitchFamily="2" charset="-122"/>
              </a:rPr>
              <a:t>二手</a:t>
            </a:r>
            <a:r>
              <a:rPr sz="2000" dirty="0">
                <a:latin typeface="宋体" panose="02010600030101010101" pitchFamily="2" charset="-122"/>
                <a:ea typeface="宋体" panose="02010600030101010101" pitchFamily="2" charset="-122"/>
              </a:rPr>
              <a:t>” </a:t>
            </a:r>
            <a:r>
              <a:rPr sz="2000" dirty="0" err="1">
                <a:latin typeface="宋体" panose="02010600030101010101" pitchFamily="2" charset="-122"/>
                <a:ea typeface="宋体" panose="02010600030101010101" pitchFamily="2" charset="-122"/>
              </a:rPr>
              <a:t>资料、间接资料</a:t>
            </a:r>
            <a:r>
              <a:rPr lang="en-US" sz="2000" dirty="0" err="1">
                <a:latin typeface="宋体" panose="02010600030101010101" pitchFamily="2" charset="-122"/>
                <a:ea typeface="宋体" panose="02010600030101010101" pitchFamily="2" charset="-122"/>
              </a:rPr>
              <a:t>,</a:t>
            </a:r>
            <a:r>
              <a:rPr sz="2000" dirty="0" err="1">
                <a:latin typeface="宋体" panose="02010600030101010101" pitchFamily="2" charset="-122"/>
                <a:ea typeface="宋体" panose="02010600030101010101" pitchFamily="2" charset="-122"/>
              </a:rPr>
              <a:t>进行再搜集</a:t>
            </a:r>
            <a:r>
              <a:rPr lang="zh-CN" sz="2000" dirty="0">
                <a:latin typeface="宋体" panose="02010600030101010101" pitchFamily="2" charset="-122"/>
                <a:ea typeface="宋体" panose="02010600030101010101" pitchFamily="2" charset="-122"/>
              </a:rPr>
              <a:t>、</a:t>
            </a:r>
            <a:r>
              <a:rPr sz="2000" dirty="0" err="1">
                <a:latin typeface="宋体" panose="02010600030101010101" pitchFamily="2" charset="-122"/>
                <a:ea typeface="宋体" panose="02010600030101010101" pitchFamily="2" charset="-122"/>
              </a:rPr>
              <a:t>整理和分析</a:t>
            </a:r>
            <a:r>
              <a:rPr lang="zh-CN" sz="2000" dirty="0">
                <a:latin typeface="宋体" panose="02010600030101010101" pitchFamily="2" charset="-122"/>
                <a:ea typeface="宋体" panose="02010600030101010101" pitchFamily="2" charset="-122"/>
              </a:rPr>
              <a:t>，</a:t>
            </a:r>
            <a:r>
              <a:rPr sz="2000" dirty="0" err="1" smtClean="0">
                <a:latin typeface="宋体" panose="02010600030101010101" pitchFamily="2" charset="-122"/>
                <a:ea typeface="宋体" panose="02010600030101010101" pitchFamily="2" charset="-122"/>
              </a:rPr>
              <a:t>从而间接地获得对自己有用的信息并加以利用的活动</a:t>
            </a:r>
            <a:r>
              <a:rPr lang="zh-CN" altLang="en-US" sz="2000" dirty="0" smtClean="0">
                <a:latin typeface="宋体" panose="02010600030101010101" pitchFamily="2" charset="-122"/>
                <a:ea typeface="宋体" panose="02010600030101010101" pitchFamily="2" charset="-122"/>
              </a:rPr>
              <a:t>。</a:t>
            </a:r>
            <a:endParaRPr lang="en-US" sz="2000" dirty="0">
              <a:latin typeface="宋体" panose="02010600030101010101" pitchFamily="2" charset="-122"/>
              <a:ea typeface="宋体" panose="02010600030101010101" pitchFamily="2" charset="-122"/>
            </a:endParaRPr>
          </a:p>
          <a:p>
            <a:pPr indent="457200">
              <a:lnSpc>
                <a:spcPct val="150000"/>
              </a:lnSpc>
            </a:pPr>
            <a:r>
              <a:rPr sz="2000" dirty="0" err="1" smtClean="0">
                <a:latin typeface="宋体" panose="02010600030101010101" pitchFamily="2" charset="-122"/>
                <a:ea typeface="宋体" panose="02010600030101010101" pitchFamily="2" charset="-122"/>
              </a:rPr>
              <a:t>其主要过程有</a:t>
            </a:r>
            <a:r>
              <a:rPr sz="2000" dirty="0">
                <a:latin typeface="宋体" panose="02010600030101010101" pitchFamily="2" charset="-122"/>
                <a:ea typeface="宋体" panose="02010600030101010101" pitchFamily="2" charset="-122"/>
              </a:rPr>
              <a:t>: (１) </a:t>
            </a:r>
            <a:r>
              <a:rPr sz="2000" dirty="0" err="1">
                <a:latin typeface="宋体" panose="02010600030101010101" pitchFamily="2" charset="-122"/>
                <a:ea typeface="宋体" panose="02010600030101010101" pitchFamily="2" charset="-122"/>
              </a:rPr>
              <a:t>制定调研课题</a:t>
            </a:r>
            <a:r>
              <a:rPr lang="zh-CN" sz="2000" dirty="0">
                <a:latin typeface="宋体" panose="02010600030101010101" pitchFamily="2" charset="-122"/>
                <a:ea typeface="宋体" panose="02010600030101010101" pitchFamily="2" charset="-122"/>
              </a:rPr>
              <a:t>，</a:t>
            </a:r>
            <a:r>
              <a:rPr sz="2000" dirty="0" err="1">
                <a:latin typeface="宋体" panose="02010600030101010101" pitchFamily="2" charset="-122"/>
                <a:ea typeface="宋体" panose="02010600030101010101" pitchFamily="2" charset="-122"/>
              </a:rPr>
              <a:t>明确调研目的</a:t>
            </a:r>
            <a:r>
              <a:rPr lang="zh-CN" sz="2000" dirty="0">
                <a:latin typeface="宋体" panose="02010600030101010101" pitchFamily="2" charset="-122"/>
                <a:ea typeface="宋体" panose="02010600030101010101" pitchFamily="2" charset="-122"/>
              </a:rPr>
              <a:t>；</a:t>
            </a:r>
            <a:r>
              <a:rPr sz="2000" dirty="0">
                <a:latin typeface="宋体" panose="02010600030101010101" pitchFamily="2" charset="-122"/>
                <a:ea typeface="宋体" panose="02010600030101010101" pitchFamily="2" charset="-122"/>
              </a:rPr>
              <a:t>(２) </a:t>
            </a:r>
            <a:r>
              <a:rPr sz="2000" dirty="0" err="1">
                <a:latin typeface="宋体" panose="02010600030101010101" pitchFamily="2" charset="-122"/>
                <a:ea typeface="宋体" panose="02010600030101010101" pitchFamily="2" charset="-122"/>
              </a:rPr>
              <a:t>具体化信息需求</a:t>
            </a:r>
            <a:r>
              <a:rPr lang="zh-CN" sz="2000" dirty="0">
                <a:latin typeface="宋体" panose="02010600030101010101" pitchFamily="2" charset="-122"/>
                <a:ea typeface="宋体" panose="02010600030101010101" pitchFamily="2" charset="-122"/>
              </a:rPr>
              <a:t>；</a:t>
            </a:r>
            <a:r>
              <a:rPr sz="2000" dirty="0">
                <a:latin typeface="宋体" panose="02010600030101010101" pitchFamily="2" charset="-122"/>
                <a:ea typeface="宋体" panose="02010600030101010101" pitchFamily="2" charset="-122"/>
              </a:rPr>
              <a:t>(３)</a:t>
            </a:r>
            <a:r>
              <a:rPr sz="2000" dirty="0" err="1">
                <a:latin typeface="宋体" panose="02010600030101010101" pitchFamily="2" charset="-122"/>
                <a:ea typeface="宋体" panose="02010600030101010101" pitchFamily="2" charset="-122"/>
              </a:rPr>
              <a:t>详细陈述调研设计并确定资料来源</a:t>
            </a:r>
            <a:r>
              <a:rPr lang="zh-CN" sz="2000" dirty="0">
                <a:latin typeface="宋体" panose="02010600030101010101" pitchFamily="2" charset="-122"/>
                <a:ea typeface="宋体" panose="02010600030101010101" pitchFamily="2" charset="-122"/>
              </a:rPr>
              <a:t>；</a:t>
            </a:r>
            <a:r>
              <a:rPr sz="2000" dirty="0">
                <a:latin typeface="宋体" panose="02010600030101010101" pitchFamily="2" charset="-122"/>
                <a:ea typeface="宋体" panose="02010600030101010101" pitchFamily="2" charset="-122"/>
              </a:rPr>
              <a:t>(４) </a:t>
            </a:r>
            <a:r>
              <a:rPr sz="2000" dirty="0" err="1">
                <a:latin typeface="宋体" panose="02010600030101010101" pitchFamily="2" charset="-122"/>
                <a:ea typeface="宋体" panose="02010600030101010101" pitchFamily="2" charset="-122"/>
              </a:rPr>
              <a:t>调研内部二手资料</a:t>
            </a:r>
            <a:r>
              <a:rPr lang="zh-CN" sz="2000" dirty="0">
                <a:latin typeface="宋体" panose="02010600030101010101" pitchFamily="2" charset="-122"/>
                <a:ea typeface="宋体" panose="02010600030101010101" pitchFamily="2" charset="-122"/>
              </a:rPr>
              <a:t>；</a:t>
            </a:r>
            <a:r>
              <a:rPr sz="2000" dirty="0">
                <a:latin typeface="宋体" panose="02010600030101010101" pitchFamily="2" charset="-122"/>
                <a:ea typeface="宋体" panose="02010600030101010101" pitchFamily="2" charset="-122"/>
              </a:rPr>
              <a:t>(５)</a:t>
            </a:r>
            <a:r>
              <a:rPr sz="2000" dirty="0" err="1" smtClean="0">
                <a:latin typeface="宋体" panose="02010600030101010101" pitchFamily="2" charset="-122"/>
                <a:ea typeface="宋体" panose="02010600030101010101" pitchFamily="2" charset="-122"/>
              </a:rPr>
              <a:t>调研外部“</a:t>
            </a:r>
            <a:r>
              <a:rPr sz="2000" dirty="0" err="1">
                <a:latin typeface="宋体" panose="02010600030101010101" pitchFamily="2" charset="-122"/>
                <a:ea typeface="宋体" panose="02010600030101010101" pitchFamily="2" charset="-122"/>
              </a:rPr>
              <a:t>二手</a:t>
            </a:r>
            <a:r>
              <a:rPr sz="2000" dirty="0" err="1" smtClean="0">
                <a:latin typeface="宋体" panose="02010600030101010101" pitchFamily="2" charset="-122"/>
                <a:ea typeface="宋体" panose="02010600030101010101" pitchFamily="2" charset="-122"/>
              </a:rPr>
              <a:t>”资料</a:t>
            </a:r>
            <a:r>
              <a:rPr lang="zh-CN" sz="2000" dirty="0">
                <a:latin typeface="宋体" panose="02010600030101010101" pitchFamily="2" charset="-122"/>
                <a:ea typeface="宋体" panose="02010600030101010101" pitchFamily="2" charset="-122"/>
              </a:rPr>
              <a:t>；</a:t>
            </a:r>
            <a:r>
              <a:rPr sz="2000" dirty="0">
                <a:latin typeface="宋体" panose="02010600030101010101" pitchFamily="2" charset="-122"/>
                <a:ea typeface="宋体" panose="02010600030101010101" pitchFamily="2" charset="-122"/>
              </a:rPr>
              <a:t>(６) </a:t>
            </a:r>
            <a:r>
              <a:rPr sz="2000" dirty="0" err="1">
                <a:latin typeface="宋体" panose="02010600030101010101" pitchFamily="2" charset="-122"/>
                <a:ea typeface="宋体" panose="02010600030101010101" pitchFamily="2" charset="-122"/>
              </a:rPr>
              <a:t>整理和编辑“二手</a:t>
            </a:r>
            <a:r>
              <a:rPr sz="2000" dirty="0" err="1" smtClean="0">
                <a:latin typeface="宋体" panose="02010600030101010101" pitchFamily="2" charset="-122"/>
                <a:ea typeface="宋体" panose="02010600030101010101" pitchFamily="2" charset="-122"/>
              </a:rPr>
              <a:t>”资料</a:t>
            </a:r>
            <a:r>
              <a:rPr lang="zh-CN" sz="2000" dirty="0">
                <a:latin typeface="宋体" panose="02010600030101010101" pitchFamily="2" charset="-122"/>
                <a:ea typeface="宋体" panose="02010600030101010101" pitchFamily="2" charset="-122"/>
              </a:rPr>
              <a:t>；</a:t>
            </a:r>
            <a:r>
              <a:rPr sz="2000" dirty="0">
                <a:latin typeface="宋体" panose="02010600030101010101" pitchFamily="2" charset="-122"/>
                <a:ea typeface="宋体" panose="02010600030101010101" pitchFamily="2" charset="-122"/>
              </a:rPr>
              <a:t>(７) </a:t>
            </a:r>
            <a:r>
              <a:rPr sz="2000" dirty="0" err="1">
                <a:latin typeface="宋体" panose="02010600030101010101" pitchFamily="2" charset="-122"/>
                <a:ea typeface="宋体" panose="02010600030101010101" pitchFamily="2" charset="-122"/>
              </a:rPr>
              <a:t>统计和分析“二手</a:t>
            </a:r>
            <a:r>
              <a:rPr sz="2000" dirty="0" err="1" smtClean="0">
                <a:latin typeface="宋体" panose="02010600030101010101" pitchFamily="2" charset="-122"/>
                <a:ea typeface="宋体" panose="02010600030101010101" pitchFamily="2" charset="-122"/>
              </a:rPr>
              <a:t>”资料</a:t>
            </a:r>
            <a:r>
              <a:rPr lang="zh-CN" sz="2000" dirty="0">
                <a:latin typeface="宋体" panose="02010600030101010101" pitchFamily="2" charset="-122"/>
                <a:ea typeface="宋体" panose="02010600030101010101" pitchFamily="2" charset="-122"/>
              </a:rPr>
              <a:t>；</a:t>
            </a:r>
            <a:r>
              <a:rPr sz="2000" dirty="0">
                <a:latin typeface="宋体" panose="02010600030101010101" pitchFamily="2" charset="-122"/>
                <a:ea typeface="宋体" panose="02010600030101010101" pitchFamily="2" charset="-122"/>
              </a:rPr>
              <a:t>(８) </a:t>
            </a:r>
            <a:r>
              <a:rPr sz="2000" dirty="0" err="1">
                <a:latin typeface="宋体" panose="02010600030101010101" pitchFamily="2" charset="-122"/>
                <a:ea typeface="宋体" panose="02010600030101010101" pitchFamily="2" charset="-122"/>
              </a:rPr>
              <a:t>撰写调研报告</a:t>
            </a:r>
            <a:r>
              <a:rPr lang="zh-CN" sz="2000" dirty="0" smtClean="0">
                <a:latin typeface="宋体" panose="02010600030101010101" pitchFamily="2" charset="-122"/>
                <a:ea typeface="宋体" panose="02010600030101010101" pitchFamily="2" charset="-122"/>
              </a:rPr>
              <a:t>。</a:t>
            </a:r>
            <a:endParaRPr lang="zh-CN" sz="2000" dirty="0">
              <a:latin typeface="宋体" panose="02010600030101010101" pitchFamily="2" charset="-122"/>
              <a:ea typeface="宋体" panose="02010600030101010101" pitchFamily="2" charset="-122"/>
            </a:endParaRPr>
          </a:p>
          <a:p>
            <a:pPr indent="457200">
              <a:lnSpc>
                <a:spcPct val="150000"/>
              </a:lnSpc>
            </a:pPr>
            <a:r>
              <a:rPr sz="2000" dirty="0" err="1">
                <a:latin typeface="宋体" panose="02010600030101010101" pitchFamily="2" charset="-122"/>
                <a:ea typeface="宋体" panose="02010600030101010101" pitchFamily="2" charset="-122"/>
              </a:rPr>
              <a:t>案头调研的好处</a:t>
            </a:r>
            <a:r>
              <a:rPr sz="2000" dirty="0">
                <a:latin typeface="宋体" panose="02010600030101010101" pitchFamily="2" charset="-122"/>
                <a:ea typeface="宋体" panose="02010600030101010101" pitchFamily="2" charset="-122"/>
              </a:rPr>
              <a:t>: </a:t>
            </a:r>
            <a:r>
              <a:rPr sz="2000" dirty="0" smtClean="0">
                <a:latin typeface="宋体" panose="02010600030101010101" pitchFamily="2" charset="-122"/>
                <a:ea typeface="宋体" panose="02010600030101010101" pitchFamily="2" charset="-122"/>
              </a:rPr>
              <a:t>１</a:t>
            </a:r>
            <a:r>
              <a:rPr sz="2000" dirty="0">
                <a:latin typeface="宋体" panose="02010600030101010101" pitchFamily="2" charset="-122"/>
                <a:ea typeface="宋体" panose="02010600030101010101" pitchFamily="2" charset="-122"/>
              </a:rPr>
              <a:t>) 节省费用；２) 缩短调研时间；３) 超越时空限制；４) </a:t>
            </a:r>
            <a:r>
              <a:rPr sz="2000" dirty="0" err="1">
                <a:latin typeface="宋体" panose="02010600030101010101" pitchFamily="2" charset="-122"/>
                <a:ea typeface="宋体" panose="02010600030101010101" pitchFamily="2" charset="-122"/>
              </a:rPr>
              <a:t>搜集信息方便</a:t>
            </a:r>
            <a:r>
              <a:rPr sz="2000" dirty="0">
                <a:latin typeface="宋体" panose="02010600030101010101" pitchFamily="2" charset="-122"/>
                <a:ea typeface="宋体" panose="02010600030101010101" pitchFamily="2" charset="-122"/>
              </a:rPr>
              <a:t>、 </a:t>
            </a:r>
            <a:r>
              <a:rPr sz="2000" dirty="0" err="1">
                <a:latin typeface="宋体" panose="02010600030101010101" pitchFamily="2" charset="-122"/>
                <a:ea typeface="宋体" panose="02010600030101010101" pitchFamily="2" charset="-122"/>
              </a:rPr>
              <a:t>自由</a:t>
            </a:r>
            <a:r>
              <a:rPr sz="2000" dirty="0">
                <a:latin typeface="宋体" panose="02010600030101010101" pitchFamily="2" charset="-122"/>
                <a:ea typeface="宋体" panose="02010600030101010101" pitchFamily="2" charset="-122"/>
              </a:rPr>
              <a:t>、 </a:t>
            </a:r>
            <a:r>
              <a:rPr sz="2000" dirty="0" err="1">
                <a:latin typeface="宋体" panose="02010600030101010101" pitchFamily="2" charset="-122"/>
                <a:ea typeface="宋体" panose="02010600030101010101" pitchFamily="2" charset="-122"/>
              </a:rPr>
              <a:t>迅速</a:t>
            </a:r>
            <a:r>
              <a:rPr lang="zh-CN" sz="2000" dirty="0" smtClean="0">
                <a:latin typeface="宋体" panose="02010600030101010101" pitchFamily="2" charset="-122"/>
                <a:ea typeface="宋体" panose="02010600030101010101" pitchFamily="2" charset="-122"/>
              </a:rPr>
              <a:t>。</a:t>
            </a:r>
            <a:endParaRPr lang="zh-CN" sz="2000" dirty="0">
              <a:latin typeface="宋体" panose="02010600030101010101" pitchFamily="2" charset="-122"/>
              <a:ea typeface="宋体" panose="02010600030101010101" pitchFamily="2" charset="-122"/>
            </a:endParaRPr>
          </a:p>
          <a:p>
            <a:pPr indent="457200">
              <a:lnSpc>
                <a:spcPct val="150000"/>
              </a:lnSpc>
            </a:pPr>
            <a:r>
              <a:rPr sz="2000" dirty="0" err="1">
                <a:latin typeface="宋体" panose="02010600030101010101" pitchFamily="2" charset="-122"/>
                <a:ea typeface="宋体" panose="02010600030101010101" pitchFamily="2" charset="-122"/>
              </a:rPr>
              <a:t>案头调研的局限性</a:t>
            </a:r>
            <a:r>
              <a:rPr lang="zh-CN" sz="2000" dirty="0" smtClean="0">
                <a:latin typeface="宋体" panose="02010600030101010101" pitchFamily="2" charset="-122"/>
                <a:ea typeface="宋体" panose="02010600030101010101" pitchFamily="2" charset="-122"/>
              </a:rPr>
              <a:t>：</a:t>
            </a:r>
            <a:r>
              <a:rPr sz="2000" dirty="0" smtClean="0">
                <a:latin typeface="宋体" panose="02010600030101010101" pitchFamily="2" charset="-122"/>
                <a:ea typeface="宋体" panose="02010600030101010101" pitchFamily="2" charset="-122"/>
              </a:rPr>
              <a:t>１</a:t>
            </a:r>
            <a:r>
              <a:rPr sz="2000" dirty="0">
                <a:latin typeface="宋体" panose="02010600030101010101" pitchFamily="2" charset="-122"/>
                <a:ea typeface="宋体" panose="02010600030101010101" pitchFamily="2" charset="-122"/>
              </a:rPr>
              <a:t>) 时效性差；２) 某些市场资料匮乏；３) </a:t>
            </a:r>
            <a:r>
              <a:rPr sz="2000" dirty="0" err="1">
                <a:latin typeface="宋体" panose="02010600030101010101" pitchFamily="2" charset="-122"/>
                <a:ea typeface="宋体" panose="02010600030101010101" pitchFamily="2" charset="-122"/>
              </a:rPr>
              <a:t>可靠性不稳定等</a:t>
            </a:r>
            <a:r>
              <a:rPr lang="zh-CN" sz="2000" dirty="0">
                <a:latin typeface="宋体" panose="02010600030101010101" pitchFamily="2" charset="-122"/>
                <a:ea typeface="宋体" panose="02010600030101010101" pitchFamily="2" charset="-122"/>
              </a:rPr>
              <a:t>。</a:t>
            </a:r>
            <a:r>
              <a:rPr sz="2000" dirty="0">
                <a:latin typeface="宋体" panose="02010600030101010101" pitchFamily="2" charset="-122"/>
                <a:ea typeface="宋体" panose="02010600030101010101" pitchFamily="2" charset="-122"/>
              </a:rPr>
              <a:t> </a:t>
            </a:r>
          </a:p>
        </p:txBody>
      </p:sp>
      <p:sp>
        <p:nvSpPr>
          <p:cNvPr id="3" name="文本框 2"/>
          <p:cNvSpPr txBox="1"/>
          <p:nvPr/>
        </p:nvSpPr>
        <p:spPr>
          <a:xfrm>
            <a:off x="1441747" y="735332"/>
            <a:ext cx="5365115" cy="646331"/>
          </a:xfrm>
          <a:prstGeom prst="rect">
            <a:avLst/>
          </a:prstGeom>
          <a:noFill/>
        </p:spPr>
        <p:txBody>
          <a:bodyPr wrap="square" rtlCol="0">
            <a:spAutoFit/>
          </a:bodyPr>
          <a:lstStyle/>
          <a:p>
            <a:r>
              <a:rPr lang="en-US" altLang="zh-CN" sz="3600" b="1" dirty="0" smtClean="0">
                <a:solidFill>
                  <a:srgbClr val="FF0000"/>
                </a:solidFill>
                <a:latin typeface="黑体" pitchFamily="49" charset="-122"/>
                <a:ea typeface="黑体" pitchFamily="49" charset="-122"/>
              </a:rPr>
              <a:t>4.3.1</a:t>
            </a:r>
            <a:r>
              <a:rPr lang="zh-CN" altLang="en-US" sz="3600" b="1" dirty="0" smtClean="0">
                <a:solidFill>
                  <a:srgbClr val="FF0000"/>
                </a:solidFill>
                <a:latin typeface="黑体" pitchFamily="49" charset="-122"/>
                <a:ea typeface="黑体" pitchFamily="49" charset="-122"/>
              </a:rPr>
              <a:t>案头</a:t>
            </a:r>
            <a:r>
              <a:rPr lang="zh-CN" altLang="en-US" sz="3600" b="1" dirty="0">
                <a:solidFill>
                  <a:srgbClr val="FF0000"/>
                </a:solidFill>
                <a:latin typeface="黑体" pitchFamily="49" charset="-122"/>
                <a:ea typeface="黑体" pitchFamily="49" charset="-122"/>
              </a:rPr>
              <a:t>调研 </a:t>
            </a:r>
          </a:p>
        </p:txBody>
      </p:sp>
      <p:cxnSp>
        <p:nvCxnSpPr>
          <p:cNvPr id="6" name="直接连接符 5"/>
          <p:cNvCxnSpPr/>
          <p:nvPr/>
        </p:nvCxnSpPr>
        <p:spPr>
          <a:xfrm flipV="1">
            <a:off x="1589664" y="1545256"/>
            <a:ext cx="3372299" cy="1714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组合 30"/>
          <p:cNvGrpSpPr/>
          <p:nvPr/>
        </p:nvGrpSpPr>
        <p:grpSpPr>
          <a:xfrm>
            <a:off x="-29210" y="2339977"/>
            <a:ext cx="1054100" cy="744733"/>
            <a:chOff x="11137900" y="860547"/>
            <a:chExt cx="1054100" cy="744733"/>
          </a:xfrm>
          <a:solidFill>
            <a:schemeClr val="tx1"/>
          </a:solidFill>
        </p:grpSpPr>
        <p:sp>
          <p:nvSpPr>
            <p:cNvPr id="32" name="矩形 31"/>
            <p:cNvSpPr/>
            <p:nvPr/>
          </p:nvSpPr>
          <p:spPr>
            <a:xfrm>
              <a:off x="11137900" y="860547"/>
              <a:ext cx="1054100" cy="1066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endParaRPr>
            </a:p>
          </p:txBody>
        </p:sp>
        <p:sp>
          <p:nvSpPr>
            <p:cNvPr id="33" name="矩形 32"/>
            <p:cNvSpPr/>
            <p:nvPr/>
          </p:nvSpPr>
          <p:spPr>
            <a:xfrm>
              <a:off x="11137900" y="1073256"/>
              <a:ext cx="1054100" cy="1066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endParaRPr>
            </a:p>
          </p:txBody>
        </p:sp>
        <p:sp>
          <p:nvSpPr>
            <p:cNvPr id="34" name="矩形 33"/>
            <p:cNvSpPr/>
            <p:nvPr/>
          </p:nvSpPr>
          <p:spPr>
            <a:xfrm>
              <a:off x="11137900" y="1285966"/>
              <a:ext cx="1054100" cy="1066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endParaRPr>
            </a:p>
          </p:txBody>
        </p:sp>
        <p:sp>
          <p:nvSpPr>
            <p:cNvPr id="35" name="矩形 34"/>
            <p:cNvSpPr/>
            <p:nvPr/>
          </p:nvSpPr>
          <p:spPr>
            <a:xfrm>
              <a:off x="11137900" y="1498676"/>
              <a:ext cx="1054100" cy="1066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endParaRPr>
            </a:p>
          </p:txBody>
        </p:sp>
      </p:grpSp>
      <p:sp>
        <p:nvSpPr>
          <p:cNvPr id="4" name="文本框 3"/>
          <p:cNvSpPr txBox="1"/>
          <p:nvPr/>
        </p:nvSpPr>
        <p:spPr>
          <a:xfrm>
            <a:off x="1361064" y="1413906"/>
            <a:ext cx="9167983" cy="4657685"/>
          </a:xfrm>
          <a:prstGeom prst="rect">
            <a:avLst/>
          </a:prstGeom>
          <a:noFill/>
        </p:spPr>
        <p:txBody>
          <a:bodyPr wrap="square" rtlCol="0" anchor="t">
            <a:spAutoFit/>
          </a:bodyPr>
          <a:lstStyle/>
          <a:p>
            <a:r>
              <a:rPr sz="2000" dirty="0" err="1">
                <a:latin typeface="宋体" panose="02010600030101010101" pitchFamily="2" charset="-122"/>
                <a:ea typeface="宋体" panose="02010600030101010101" pitchFamily="2" charset="-122"/>
              </a:rPr>
              <a:t>实地调研是指市场调研信息资料直接来源于市场</a:t>
            </a:r>
            <a:r>
              <a:rPr lang="zh-CN" sz="2000" dirty="0">
                <a:latin typeface="宋体" panose="02010600030101010101" pitchFamily="2" charset="-122"/>
                <a:ea typeface="宋体" panose="02010600030101010101" pitchFamily="2" charset="-122"/>
              </a:rPr>
              <a:t>，</a:t>
            </a:r>
            <a:r>
              <a:rPr sz="2000" dirty="0" err="1">
                <a:latin typeface="宋体" panose="02010600030101010101" pitchFamily="2" charset="-122"/>
                <a:ea typeface="宋体" panose="02010600030101010101" pitchFamily="2" charset="-122"/>
              </a:rPr>
              <a:t>从而取得第一手资料的调研方式</a:t>
            </a:r>
            <a:r>
              <a:rPr lang="zh-CN" sz="2000" dirty="0" smtClean="0">
                <a:latin typeface="宋体" panose="02010600030101010101" pitchFamily="2" charset="-122"/>
                <a:ea typeface="宋体" panose="02010600030101010101" pitchFamily="2" charset="-122"/>
              </a:rPr>
              <a:t>。</a:t>
            </a:r>
            <a:endParaRPr lang="en-US" altLang="zh-CN" sz="2000" dirty="0" smtClean="0">
              <a:latin typeface="宋体" panose="02010600030101010101" pitchFamily="2" charset="-122"/>
              <a:ea typeface="宋体" panose="02010600030101010101" pitchFamily="2" charset="-122"/>
            </a:endParaRPr>
          </a:p>
          <a:p>
            <a:pPr indent="457200">
              <a:lnSpc>
                <a:spcPts val="2800"/>
              </a:lnSpc>
            </a:pPr>
            <a:r>
              <a:rPr lang="en-US" sz="2000" dirty="0" smtClean="0">
                <a:latin typeface="宋体" panose="02010600030101010101" pitchFamily="2" charset="-122"/>
                <a:ea typeface="宋体" panose="02010600030101010101" pitchFamily="2" charset="-122"/>
              </a:rPr>
              <a:t>1.</a:t>
            </a:r>
            <a:r>
              <a:rPr sz="2000" dirty="0" smtClean="0">
                <a:latin typeface="宋体" panose="02010600030101010101" pitchFamily="2" charset="-122"/>
                <a:ea typeface="宋体" panose="02010600030101010101" pitchFamily="2" charset="-122"/>
              </a:rPr>
              <a:t>询问法 </a:t>
            </a:r>
            <a:endParaRPr sz="2000" dirty="0">
              <a:latin typeface="宋体" panose="02010600030101010101" pitchFamily="2" charset="-122"/>
              <a:ea typeface="宋体" panose="02010600030101010101" pitchFamily="2" charset="-122"/>
            </a:endParaRPr>
          </a:p>
          <a:p>
            <a:pPr indent="457200">
              <a:lnSpc>
                <a:spcPts val="2800"/>
              </a:lnSpc>
            </a:pPr>
            <a:r>
              <a:rPr sz="2000" dirty="0" err="1">
                <a:latin typeface="宋体" panose="02010600030101010101" pitchFamily="2" charset="-122"/>
                <a:ea typeface="宋体" panose="02010600030101010101" pitchFamily="2" charset="-122"/>
              </a:rPr>
              <a:t>访问法是指将调查的事项，以当面或电话或书面向被调查者提出询问</a:t>
            </a:r>
            <a:r>
              <a:rPr lang="zh-CN" sz="2000" dirty="0">
                <a:latin typeface="宋体" panose="02010600030101010101" pitchFamily="2" charset="-122"/>
                <a:ea typeface="宋体" panose="02010600030101010101" pitchFamily="2" charset="-122"/>
              </a:rPr>
              <a:t>，</a:t>
            </a:r>
            <a:r>
              <a:rPr sz="2000" dirty="0" err="1" smtClean="0">
                <a:latin typeface="宋体" panose="02010600030101010101" pitchFamily="2" charset="-122"/>
                <a:ea typeface="宋体" panose="02010600030101010101" pitchFamily="2" charset="-122"/>
              </a:rPr>
              <a:t>以获得所需资料的调查方法</a:t>
            </a:r>
            <a:r>
              <a:rPr lang="zh-CN" sz="2000" dirty="0">
                <a:latin typeface="宋体" panose="02010600030101010101" pitchFamily="2" charset="-122"/>
                <a:ea typeface="宋体" panose="02010600030101010101" pitchFamily="2" charset="-122"/>
              </a:rPr>
              <a:t>。</a:t>
            </a:r>
          </a:p>
          <a:p>
            <a:pPr indent="457200">
              <a:lnSpc>
                <a:spcPts val="2800"/>
              </a:lnSpc>
            </a:pPr>
            <a:r>
              <a:rPr lang="en-US" sz="2000" dirty="0" smtClean="0">
                <a:latin typeface="宋体" panose="02010600030101010101" pitchFamily="2" charset="-122"/>
                <a:ea typeface="宋体" panose="02010600030101010101" pitchFamily="2" charset="-122"/>
              </a:rPr>
              <a:t>2.</a:t>
            </a:r>
            <a:r>
              <a:rPr sz="2000" dirty="0" smtClean="0">
                <a:latin typeface="宋体" panose="02010600030101010101" pitchFamily="2" charset="-122"/>
                <a:ea typeface="宋体" panose="02010600030101010101" pitchFamily="2" charset="-122"/>
              </a:rPr>
              <a:t>观察法 </a:t>
            </a:r>
            <a:endParaRPr lang="en-US" sz="2000" dirty="0" smtClean="0">
              <a:latin typeface="宋体" panose="02010600030101010101" pitchFamily="2" charset="-122"/>
              <a:ea typeface="宋体" panose="02010600030101010101" pitchFamily="2" charset="-122"/>
            </a:endParaRPr>
          </a:p>
          <a:p>
            <a:pPr indent="457200">
              <a:lnSpc>
                <a:spcPts val="2800"/>
              </a:lnSpc>
            </a:pPr>
            <a:r>
              <a:rPr sz="2000" dirty="0" err="1" smtClean="0">
                <a:latin typeface="宋体" panose="02010600030101010101" pitchFamily="2" charset="-122"/>
                <a:ea typeface="宋体" panose="02010600030101010101" pitchFamily="2" charset="-122"/>
              </a:rPr>
              <a:t>观察法是指调查者在现场从侧面对被调查者的情况进行观察</a:t>
            </a:r>
            <a:r>
              <a:rPr sz="2000" dirty="0" err="1">
                <a:latin typeface="宋体" panose="02010600030101010101" pitchFamily="2" charset="-122"/>
                <a:ea typeface="宋体" panose="02010600030101010101" pitchFamily="2" charset="-122"/>
              </a:rPr>
              <a:t>、记录</a:t>
            </a:r>
            <a:r>
              <a:rPr lang="zh-CN" sz="2000" dirty="0">
                <a:latin typeface="宋体" panose="02010600030101010101" pitchFamily="2" charset="-122"/>
                <a:ea typeface="宋体" panose="02010600030101010101" pitchFamily="2" charset="-122"/>
              </a:rPr>
              <a:t>，</a:t>
            </a:r>
            <a:r>
              <a:rPr sz="2000" dirty="0" err="1">
                <a:latin typeface="宋体" panose="02010600030101010101" pitchFamily="2" charset="-122"/>
                <a:ea typeface="宋体" panose="02010600030101010101" pitchFamily="2" charset="-122"/>
              </a:rPr>
              <a:t>以搜集市场情况的一种方法</a:t>
            </a:r>
            <a:r>
              <a:rPr lang="zh-CN" sz="2000" dirty="0">
                <a:latin typeface="宋体" panose="02010600030101010101" pitchFamily="2" charset="-122"/>
                <a:ea typeface="宋体" panose="02010600030101010101" pitchFamily="2" charset="-122"/>
              </a:rPr>
              <a:t>。</a:t>
            </a:r>
          </a:p>
          <a:p>
            <a:pPr indent="457200">
              <a:lnSpc>
                <a:spcPts val="2800"/>
              </a:lnSpc>
            </a:pPr>
            <a:r>
              <a:rPr lang="en-US" sz="2000" dirty="0" smtClean="0">
                <a:latin typeface="宋体" panose="02010600030101010101" pitchFamily="2" charset="-122"/>
                <a:ea typeface="宋体" panose="02010600030101010101" pitchFamily="2" charset="-122"/>
              </a:rPr>
              <a:t>3.</a:t>
            </a:r>
            <a:r>
              <a:rPr sz="2000" dirty="0" smtClean="0">
                <a:latin typeface="宋体" panose="02010600030101010101" pitchFamily="2" charset="-122"/>
                <a:ea typeface="宋体" panose="02010600030101010101" pitchFamily="2" charset="-122"/>
              </a:rPr>
              <a:t>实验法 </a:t>
            </a:r>
            <a:endParaRPr lang="en-US" sz="2000" dirty="0" smtClean="0">
              <a:latin typeface="宋体" panose="02010600030101010101" pitchFamily="2" charset="-122"/>
              <a:ea typeface="宋体" panose="02010600030101010101" pitchFamily="2" charset="-122"/>
            </a:endParaRPr>
          </a:p>
          <a:p>
            <a:pPr indent="457200">
              <a:lnSpc>
                <a:spcPts val="2800"/>
              </a:lnSpc>
            </a:pPr>
            <a:r>
              <a:rPr sz="2000" dirty="0" err="1" smtClean="0">
                <a:latin typeface="宋体" panose="02010600030101010101" pitchFamily="2" charset="-122"/>
                <a:ea typeface="宋体" panose="02010600030101010101" pitchFamily="2" charset="-122"/>
              </a:rPr>
              <a:t>它是指在控制的条件下</a:t>
            </a:r>
            <a:r>
              <a:rPr lang="zh-CN" sz="2000" dirty="0">
                <a:latin typeface="宋体" panose="02010600030101010101" pitchFamily="2" charset="-122"/>
                <a:ea typeface="宋体" panose="02010600030101010101" pitchFamily="2" charset="-122"/>
              </a:rPr>
              <a:t>，对</a:t>
            </a:r>
            <a:r>
              <a:rPr sz="2000" dirty="0" err="1">
                <a:latin typeface="宋体" panose="02010600030101010101" pitchFamily="2" charset="-122"/>
                <a:ea typeface="宋体" panose="02010600030101010101" pitchFamily="2" charset="-122"/>
              </a:rPr>
              <a:t>所研究的对象从一个或多个因素进行控制</a:t>
            </a:r>
            <a:r>
              <a:rPr lang="zh-CN" sz="2000" dirty="0">
                <a:latin typeface="宋体" panose="02010600030101010101" pitchFamily="2" charset="-122"/>
                <a:ea typeface="宋体" panose="02010600030101010101" pitchFamily="2" charset="-122"/>
              </a:rPr>
              <a:t>，</a:t>
            </a:r>
            <a:r>
              <a:rPr sz="2000" dirty="0" err="1">
                <a:latin typeface="宋体" panose="02010600030101010101" pitchFamily="2" charset="-122"/>
                <a:ea typeface="宋体" panose="02010600030101010101" pitchFamily="2" charset="-122"/>
              </a:rPr>
              <a:t>以测定这些因素间的关系</a:t>
            </a:r>
            <a:r>
              <a:rPr lang="zh-CN" sz="2000" dirty="0">
                <a:latin typeface="宋体" panose="02010600030101010101" pitchFamily="2" charset="-122"/>
                <a:ea typeface="宋体" panose="02010600030101010101" pitchFamily="2" charset="-122"/>
              </a:rPr>
              <a:t>。</a:t>
            </a:r>
          </a:p>
          <a:p>
            <a:pPr indent="457200">
              <a:lnSpc>
                <a:spcPts val="2800"/>
              </a:lnSpc>
            </a:pPr>
            <a:r>
              <a:rPr lang="en-US" sz="2000" dirty="0" smtClean="0">
                <a:latin typeface="宋体" panose="02010600030101010101" pitchFamily="2" charset="-122"/>
                <a:ea typeface="宋体" panose="02010600030101010101" pitchFamily="2" charset="-122"/>
              </a:rPr>
              <a:t>4.</a:t>
            </a:r>
            <a:r>
              <a:rPr sz="2000" dirty="0" smtClean="0">
                <a:latin typeface="宋体" panose="02010600030101010101" pitchFamily="2" charset="-122"/>
                <a:ea typeface="宋体" panose="02010600030101010101" pitchFamily="2" charset="-122"/>
              </a:rPr>
              <a:t>抽样调查法 </a:t>
            </a:r>
            <a:endParaRPr lang="en-US" sz="2000" dirty="0" smtClean="0">
              <a:latin typeface="宋体" panose="02010600030101010101" pitchFamily="2" charset="-122"/>
              <a:ea typeface="宋体" panose="02010600030101010101" pitchFamily="2" charset="-122"/>
            </a:endParaRPr>
          </a:p>
          <a:p>
            <a:pPr indent="457200">
              <a:lnSpc>
                <a:spcPts val="2800"/>
              </a:lnSpc>
            </a:pPr>
            <a:r>
              <a:rPr sz="2000" dirty="0" err="1" smtClean="0">
                <a:latin typeface="宋体" panose="02010600030101010101" pitchFamily="2" charset="-122"/>
                <a:ea typeface="宋体" panose="02010600030101010101" pitchFamily="2" charset="-122"/>
              </a:rPr>
              <a:t>根据抽样规则的不同</a:t>
            </a:r>
            <a:r>
              <a:rPr lang="zh-CN" sz="2000" dirty="0">
                <a:latin typeface="宋体" panose="02010600030101010101" pitchFamily="2" charset="-122"/>
                <a:ea typeface="宋体" panose="02010600030101010101" pitchFamily="2" charset="-122"/>
              </a:rPr>
              <a:t>，</a:t>
            </a:r>
            <a:r>
              <a:rPr sz="2000" dirty="0" err="1">
                <a:latin typeface="宋体" panose="02010600030101010101" pitchFamily="2" charset="-122"/>
                <a:ea typeface="宋体" panose="02010600030101010101" pitchFamily="2" charset="-122"/>
              </a:rPr>
              <a:t>常用的抽样方法可以分为随机抽样和非随机抽样</a:t>
            </a:r>
            <a:r>
              <a:rPr lang="zh-CN" sz="2000" dirty="0">
                <a:latin typeface="宋体" panose="02010600030101010101" pitchFamily="2" charset="-122"/>
                <a:ea typeface="宋体" panose="02010600030101010101" pitchFamily="2" charset="-122"/>
              </a:rPr>
              <a:t>。</a:t>
            </a:r>
          </a:p>
        </p:txBody>
      </p:sp>
      <p:sp>
        <p:nvSpPr>
          <p:cNvPr id="3" name="文本框 2"/>
          <p:cNvSpPr txBox="1"/>
          <p:nvPr/>
        </p:nvSpPr>
        <p:spPr>
          <a:xfrm>
            <a:off x="1361065" y="550808"/>
            <a:ext cx="5365115" cy="646331"/>
          </a:xfrm>
          <a:prstGeom prst="rect">
            <a:avLst/>
          </a:prstGeom>
          <a:noFill/>
        </p:spPr>
        <p:txBody>
          <a:bodyPr wrap="square" rtlCol="0">
            <a:spAutoFit/>
          </a:bodyPr>
          <a:lstStyle/>
          <a:p>
            <a:r>
              <a:rPr lang="en-US" altLang="zh-CN" sz="3600" b="1" dirty="0" smtClean="0">
                <a:solidFill>
                  <a:srgbClr val="FF0000"/>
                </a:solidFill>
                <a:latin typeface="黑体" panose="02010609060101010101" charset="-122"/>
                <a:ea typeface="黑体" panose="02010609060101010101" charset="-122"/>
              </a:rPr>
              <a:t>4.3.2</a:t>
            </a:r>
            <a:r>
              <a:rPr lang="zh-CN" altLang="en-US" sz="3600" b="1" dirty="0" smtClean="0">
                <a:solidFill>
                  <a:srgbClr val="FF0000"/>
                </a:solidFill>
                <a:latin typeface="黑体" panose="02010609060101010101" charset="-122"/>
                <a:ea typeface="黑体" panose="02010609060101010101" charset="-122"/>
              </a:rPr>
              <a:t>实地</a:t>
            </a:r>
            <a:r>
              <a:rPr lang="zh-CN" altLang="en-US" sz="3600" b="1" dirty="0">
                <a:solidFill>
                  <a:srgbClr val="FF0000"/>
                </a:solidFill>
                <a:latin typeface="黑体" panose="02010609060101010101" charset="-122"/>
                <a:ea typeface="黑体" panose="02010609060101010101" charset="-122"/>
              </a:rPr>
              <a:t>调研</a:t>
            </a:r>
          </a:p>
        </p:txBody>
      </p:sp>
      <p:cxnSp>
        <p:nvCxnSpPr>
          <p:cNvPr id="6" name="直接连接符 5"/>
          <p:cNvCxnSpPr/>
          <p:nvPr/>
        </p:nvCxnSpPr>
        <p:spPr>
          <a:xfrm flipV="1">
            <a:off x="1475029" y="1197139"/>
            <a:ext cx="2962499" cy="343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011686" y="2383105"/>
            <a:ext cx="7605395" cy="646331"/>
          </a:xfrm>
          <a:prstGeom prst="rect">
            <a:avLst/>
          </a:prstGeom>
          <a:noFill/>
        </p:spPr>
        <p:txBody>
          <a:bodyPr vert="horz" wrap="square" rtlCol="0">
            <a:spAutoFit/>
          </a:bodyPr>
          <a:lstStyle/>
          <a:p>
            <a:r>
              <a:rPr lang="en-US" altLang="zh-CN" sz="3600" b="1" dirty="0">
                <a:solidFill>
                  <a:srgbClr val="FC3520"/>
                </a:solidFill>
                <a:latin typeface="黑体" pitchFamily="49" charset="-122"/>
                <a:ea typeface="黑体" pitchFamily="49" charset="-122"/>
              </a:rPr>
              <a:t>4.4</a:t>
            </a:r>
            <a:r>
              <a:rPr lang="zh-CN" altLang="en-US" sz="3600" b="1" dirty="0">
                <a:solidFill>
                  <a:srgbClr val="FC3520"/>
                </a:solidFill>
                <a:latin typeface="黑体" pitchFamily="49" charset="-122"/>
                <a:ea typeface="黑体" pitchFamily="49" charset="-122"/>
              </a:rPr>
              <a:t>问卷设计</a:t>
            </a:r>
          </a:p>
        </p:txBody>
      </p:sp>
      <p:sp>
        <p:nvSpPr>
          <p:cNvPr id="3" name="矩形 2"/>
          <p:cNvSpPr/>
          <p:nvPr/>
        </p:nvSpPr>
        <p:spPr>
          <a:xfrm>
            <a:off x="2011686" y="3291282"/>
            <a:ext cx="5763116" cy="1405193"/>
          </a:xfrm>
          <a:prstGeom prst="rect">
            <a:avLst/>
          </a:prstGeom>
          <a:solidFill>
            <a:schemeClr val="bg1">
              <a:lumMod val="95000"/>
            </a:schemeClr>
          </a:solidFill>
        </p:spPr>
        <p:txBody>
          <a:bodyPr wrap="square">
            <a:spAutoFit/>
          </a:bodyPr>
          <a:lstStyle/>
          <a:p>
            <a:pPr indent="457200">
              <a:lnSpc>
                <a:spcPct val="150000"/>
              </a:lnSpc>
            </a:pPr>
            <a:r>
              <a:rPr lang="zh-CN" altLang="en-US" sz="2000" kern="0" dirty="0">
                <a:latin typeface="宋体" panose="02010600030101010101" pitchFamily="2" charset="-122"/>
                <a:ea typeface="宋体" panose="02010600030101010101" pitchFamily="2" charset="-122"/>
                <a:cs typeface="Arial Unicode MS" panose="020B0604020202020204" pitchFamily="34" charset="-122"/>
              </a:rPr>
              <a:t>问卷设计是依据调研与预测的目的，开列所需了解的项目，并以一定的格式，将其有 序地排列，组合成调查表的活动过程。</a:t>
            </a:r>
          </a:p>
        </p:txBody>
      </p:sp>
      <p:sp>
        <p:nvSpPr>
          <p:cNvPr id="4" name="任意多边形: 形状 3"/>
          <p:cNvSpPr/>
          <p:nvPr/>
        </p:nvSpPr>
        <p:spPr>
          <a:xfrm rot="10800000">
            <a:off x="9617081" y="1366004"/>
            <a:ext cx="714327" cy="792575"/>
          </a:xfrm>
          <a:custGeom>
            <a:avLst/>
            <a:gdLst/>
            <a:ahLst/>
            <a:cxnLst/>
            <a:rect l="l" t="t" r="r" b="b"/>
            <a:pathLst>
              <a:path w="714327" h="792575">
                <a:moveTo>
                  <a:pt x="661321" y="0"/>
                </a:moveTo>
                <a:lnTo>
                  <a:pt x="714327" y="85820"/>
                </a:lnTo>
                <a:cubicBezTo>
                  <a:pt x="584756" y="149764"/>
                  <a:pt x="519970" y="296164"/>
                  <a:pt x="519970" y="525018"/>
                </a:cubicBezTo>
                <a:lnTo>
                  <a:pt x="666369" y="525018"/>
                </a:lnTo>
                <a:lnTo>
                  <a:pt x="666369" y="792575"/>
                </a:lnTo>
                <a:lnTo>
                  <a:pt x="403860" y="792575"/>
                </a:lnTo>
                <a:lnTo>
                  <a:pt x="403860" y="545211"/>
                </a:lnTo>
                <a:cubicBezTo>
                  <a:pt x="403860" y="425735"/>
                  <a:pt x="426156" y="315515"/>
                  <a:pt x="470749" y="214550"/>
                </a:cubicBezTo>
                <a:cubicBezTo>
                  <a:pt x="515342" y="113585"/>
                  <a:pt x="578866" y="42068"/>
                  <a:pt x="661321" y="0"/>
                </a:cubicBezTo>
                <a:close/>
                <a:moveTo>
                  <a:pt x="257461" y="0"/>
                </a:moveTo>
                <a:lnTo>
                  <a:pt x="310467" y="85820"/>
                </a:lnTo>
                <a:cubicBezTo>
                  <a:pt x="180896" y="149764"/>
                  <a:pt x="116110" y="296164"/>
                  <a:pt x="116110" y="525018"/>
                </a:cubicBezTo>
                <a:lnTo>
                  <a:pt x="262509" y="525018"/>
                </a:lnTo>
                <a:lnTo>
                  <a:pt x="262509" y="792575"/>
                </a:lnTo>
                <a:lnTo>
                  <a:pt x="0" y="792575"/>
                </a:lnTo>
                <a:lnTo>
                  <a:pt x="0" y="545211"/>
                </a:lnTo>
                <a:cubicBezTo>
                  <a:pt x="0" y="425735"/>
                  <a:pt x="22296" y="315515"/>
                  <a:pt x="66889" y="214550"/>
                </a:cubicBezTo>
                <a:cubicBezTo>
                  <a:pt x="111482" y="113585"/>
                  <a:pt x="175006" y="42068"/>
                  <a:pt x="257461" y="0"/>
                </a:cubicBezTo>
                <a:close/>
              </a:path>
            </a:pathLst>
          </a:cu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endParaRPr>
          </a:p>
        </p:txBody>
      </p:sp>
      <p:sp>
        <p:nvSpPr>
          <p:cNvPr id="6" name="矩形 5"/>
          <p:cNvSpPr/>
          <p:nvPr/>
        </p:nvSpPr>
        <p:spPr>
          <a:xfrm>
            <a:off x="1373413" y="0"/>
            <a:ext cx="1055462" cy="1829895"/>
          </a:xfrm>
          <a:prstGeom prst="rect">
            <a:avLst/>
          </a:prstGeom>
          <a:solidFill>
            <a:srgbClr val="FF3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p:cNvGrpSpPr/>
          <p:nvPr/>
        </p:nvGrpSpPr>
        <p:grpSpPr>
          <a:xfrm>
            <a:off x="1520144" y="953047"/>
            <a:ext cx="762000" cy="762000"/>
            <a:chOff x="2895600" y="953047"/>
            <a:chExt cx="762000" cy="762000"/>
          </a:xfrm>
        </p:grpSpPr>
        <p:sp>
          <p:nvSpPr>
            <p:cNvPr id="9" name="椭圆 8"/>
            <p:cNvSpPr/>
            <p:nvPr/>
          </p:nvSpPr>
          <p:spPr>
            <a:xfrm>
              <a:off x="2895600" y="953047"/>
              <a:ext cx="762000" cy="76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3048813" y="980104"/>
              <a:ext cx="441146" cy="707886"/>
            </a:xfrm>
            <a:prstGeom prst="rect">
              <a:avLst/>
            </a:prstGeom>
            <a:noFill/>
          </p:spPr>
          <p:txBody>
            <a:bodyPr wrap="none" rtlCol="0">
              <a:spAutoFit/>
            </a:bodyPr>
            <a:lstStyle/>
            <a:p>
              <a:r>
                <a:rPr lang="en-US" altLang="zh-CN" sz="4000" dirty="0">
                  <a:solidFill>
                    <a:srgbClr val="FF3F3F"/>
                  </a:solidFill>
                </a:rPr>
                <a:t>4</a:t>
              </a:r>
              <a:endParaRPr lang="zh-CN" altLang="en-US" sz="4000" dirty="0">
                <a:solidFill>
                  <a:srgbClr val="FF3F3F"/>
                </a:solidFill>
              </a:endParaRPr>
            </a:p>
          </p:txBody>
        </p:sp>
      </p:grpSp>
      <p:sp>
        <p:nvSpPr>
          <p:cNvPr id="77" name="椭圆 76"/>
          <p:cNvSpPr/>
          <p:nvPr/>
        </p:nvSpPr>
        <p:spPr>
          <a:xfrm>
            <a:off x="2524920" y="1318904"/>
            <a:ext cx="546100" cy="546100"/>
          </a:xfrm>
          <a:prstGeom prst="ellipse">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椭圆 77"/>
          <p:cNvSpPr/>
          <p:nvPr/>
        </p:nvSpPr>
        <p:spPr>
          <a:xfrm>
            <a:off x="-207168" y="5420763"/>
            <a:ext cx="1041400" cy="1041400"/>
          </a:xfrm>
          <a:prstGeom prst="ellipse">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椭圆 78"/>
          <p:cNvSpPr/>
          <p:nvPr/>
        </p:nvSpPr>
        <p:spPr>
          <a:xfrm>
            <a:off x="2740820" y="1558296"/>
            <a:ext cx="963442" cy="963442"/>
          </a:xfrm>
          <a:prstGeom prst="ellipse">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 xmlns:p14="http://schemas.microsoft.com/office/powerpoint/2010/main" val="8320804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792406" y="2950654"/>
            <a:ext cx="6096000" cy="1985159"/>
          </a:xfrm>
          <a:prstGeom prst="rect">
            <a:avLst/>
          </a:prstGeom>
        </p:spPr>
        <p:txBody>
          <a:bodyPr>
            <a:spAutoFit/>
          </a:bodyPr>
          <a:lstStyle/>
          <a:p>
            <a:pPr algn="just">
              <a:lnSpc>
                <a:spcPct val="150000"/>
              </a:lnSpc>
              <a:spcAft>
                <a:spcPts val="0"/>
              </a:spcAft>
            </a:pPr>
            <a:r>
              <a:rPr lang="zh-CN" altLang="en-US" sz="2800" b="1" kern="100" dirty="0" smtClean="0">
                <a:solidFill>
                  <a:srgbClr val="FF0000"/>
                </a:solidFill>
                <a:latin typeface="Times New Roman"/>
                <a:ea typeface="宋体"/>
              </a:rPr>
              <a:t>能力目标：</a:t>
            </a:r>
            <a:endParaRPr lang="en-US" altLang="zh-CN" sz="2800" b="1" kern="100" dirty="0" smtClean="0">
              <a:solidFill>
                <a:srgbClr val="FF0000"/>
              </a:solidFill>
              <a:latin typeface="Times New Roman"/>
              <a:ea typeface="宋体"/>
            </a:endParaRPr>
          </a:p>
          <a:p>
            <a:pPr algn="just">
              <a:lnSpc>
                <a:spcPct val="150000"/>
              </a:lnSpc>
              <a:spcAft>
                <a:spcPts val="0"/>
              </a:spcAft>
            </a:pPr>
            <a:r>
              <a:rPr lang="zh-CN" altLang="zh-CN" kern="100" dirty="0" smtClean="0">
                <a:latin typeface="Times New Roman"/>
                <a:ea typeface="宋体"/>
              </a:rPr>
              <a:t>能正确运用市场营销策划的知识对某个企业或某种产品的营销活动进行策划运作并能将策划构思、内容、步骤写成比较规范的市场营销策划书</a:t>
            </a:r>
            <a:endParaRPr lang="zh-CN" altLang="zh-CN" sz="1400" kern="100" dirty="0">
              <a:latin typeface="Times New Roman"/>
              <a:ea typeface="宋体"/>
            </a:endParaRPr>
          </a:p>
        </p:txBody>
      </p:sp>
      <p:sp>
        <p:nvSpPr>
          <p:cNvPr id="4" name="矩形 3"/>
          <p:cNvSpPr/>
          <p:nvPr/>
        </p:nvSpPr>
        <p:spPr>
          <a:xfrm>
            <a:off x="1815828" y="1469114"/>
            <a:ext cx="3647152" cy="1154162"/>
          </a:xfrm>
          <a:prstGeom prst="rect">
            <a:avLst/>
          </a:prstGeom>
        </p:spPr>
        <p:txBody>
          <a:bodyPr wrap="none">
            <a:spAutoFit/>
          </a:bodyPr>
          <a:lstStyle/>
          <a:p>
            <a:pPr algn="just">
              <a:lnSpc>
                <a:spcPct val="150000"/>
              </a:lnSpc>
              <a:spcAft>
                <a:spcPts val="0"/>
              </a:spcAft>
            </a:pPr>
            <a:r>
              <a:rPr lang="zh-CN" altLang="en-US" sz="2800" b="1" kern="100" dirty="0" smtClean="0">
                <a:solidFill>
                  <a:schemeClr val="bg2">
                    <a:lumMod val="10000"/>
                  </a:schemeClr>
                </a:solidFill>
                <a:latin typeface="Times New Roman"/>
                <a:ea typeface="宋体"/>
              </a:rPr>
              <a:t>知识目标：</a:t>
            </a:r>
            <a:endParaRPr lang="en-US" altLang="zh-CN" sz="2800" b="1" kern="100" dirty="0" smtClean="0">
              <a:solidFill>
                <a:schemeClr val="bg2">
                  <a:lumMod val="10000"/>
                </a:schemeClr>
              </a:solidFill>
              <a:latin typeface="Times New Roman"/>
              <a:ea typeface="宋体"/>
            </a:endParaRPr>
          </a:p>
          <a:p>
            <a:pPr algn="just">
              <a:lnSpc>
                <a:spcPct val="150000"/>
              </a:lnSpc>
              <a:spcAft>
                <a:spcPts val="0"/>
              </a:spcAft>
            </a:pPr>
            <a:r>
              <a:rPr lang="zh-CN" altLang="en-US" kern="100" dirty="0" smtClean="0">
                <a:latin typeface="Times New Roman"/>
                <a:ea typeface="宋体"/>
              </a:rPr>
              <a:t>掌握</a:t>
            </a:r>
            <a:r>
              <a:rPr lang="zh-CN" altLang="zh-CN" kern="100" dirty="0" smtClean="0">
                <a:latin typeface="Times New Roman"/>
                <a:ea typeface="宋体"/>
              </a:rPr>
              <a:t>市场营销策划的所有相关知识</a:t>
            </a:r>
            <a:endParaRPr lang="zh-CN" altLang="zh-CN" sz="1400" kern="100" dirty="0">
              <a:latin typeface="Times New Roman"/>
              <a:ea typeface="宋体"/>
            </a:endParaRPr>
          </a:p>
        </p:txBody>
      </p:sp>
      <p:sp>
        <p:nvSpPr>
          <p:cNvPr id="5" name="TextBox 4"/>
          <p:cNvSpPr txBox="1"/>
          <p:nvPr/>
        </p:nvSpPr>
        <p:spPr>
          <a:xfrm>
            <a:off x="1719618" y="709684"/>
            <a:ext cx="2565779" cy="523220"/>
          </a:xfrm>
          <a:prstGeom prst="rect">
            <a:avLst/>
          </a:prstGeom>
          <a:noFill/>
        </p:spPr>
        <p:txBody>
          <a:bodyPr wrap="square" rtlCol="0">
            <a:spAutoFit/>
          </a:bodyPr>
          <a:lstStyle/>
          <a:p>
            <a:r>
              <a:rPr lang="zh-CN" altLang="en-US" sz="2800" b="1" dirty="0" smtClean="0">
                <a:solidFill>
                  <a:srgbClr val="0070C0"/>
                </a:solidFill>
              </a:rPr>
              <a:t>教学目标：</a:t>
            </a:r>
            <a:endParaRPr lang="zh-CN" altLang="en-US" sz="2800" b="1" dirty="0">
              <a:solidFill>
                <a:srgbClr val="0070C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组合 30"/>
          <p:cNvGrpSpPr/>
          <p:nvPr/>
        </p:nvGrpSpPr>
        <p:grpSpPr>
          <a:xfrm>
            <a:off x="0" y="2336825"/>
            <a:ext cx="1054100" cy="744733"/>
            <a:chOff x="11137900" y="860547"/>
            <a:chExt cx="1054100" cy="744733"/>
          </a:xfrm>
          <a:solidFill>
            <a:schemeClr val="tx1"/>
          </a:solidFill>
        </p:grpSpPr>
        <p:sp>
          <p:nvSpPr>
            <p:cNvPr id="32" name="矩形 31"/>
            <p:cNvSpPr/>
            <p:nvPr/>
          </p:nvSpPr>
          <p:spPr>
            <a:xfrm>
              <a:off x="11137900" y="860547"/>
              <a:ext cx="1054100" cy="1066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endParaRPr>
            </a:p>
          </p:txBody>
        </p:sp>
        <p:sp>
          <p:nvSpPr>
            <p:cNvPr id="33" name="矩形 32"/>
            <p:cNvSpPr/>
            <p:nvPr/>
          </p:nvSpPr>
          <p:spPr>
            <a:xfrm>
              <a:off x="11137900" y="1073256"/>
              <a:ext cx="1054100" cy="1066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endParaRPr>
            </a:p>
          </p:txBody>
        </p:sp>
        <p:sp>
          <p:nvSpPr>
            <p:cNvPr id="34" name="矩形 33"/>
            <p:cNvSpPr/>
            <p:nvPr/>
          </p:nvSpPr>
          <p:spPr>
            <a:xfrm>
              <a:off x="11137900" y="1285966"/>
              <a:ext cx="1054100" cy="1066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endParaRPr>
            </a:p>
          </p:txBody>
        </p:sp>
        <p:sp>
          <p:nvSpPr>
            <p:cNvPr id="35" name="矩形 34"/>
            <p:cNvSpPr/>
            <p:nvPr/>
          </p:nvSpPr>
          <p:spPr>
            <a:xfrm>
              <a:off x="11137900" y="1498676"/>
              <a:ext cx="1054100" cy="1066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endParaRPr>
            </a:p>
          </p:txBody>
        </p:sp>
      </p:grpSp>
      <p:sp>
        <p:nvSpPr>
          <p:cNvPr id="4" name="文本框 3"/>
          <p:cNvSpPr txBox="1"/>
          <p:nvPr/>
        </p:nvSpPr>
        <p:spPr>
          <a:xfrm>
            <a:off x="1605427" y="1958173"/>
            <a:ext cx="8681573" cy="3713517"/>
          </a:xfrm>
          <a:prstGeom prst="rect">
            <a:avLst/>
          </a:prstGeom>
          <a:noFill/>
        </p:spPr>
        <p:txBody>
          <a:bodyPr wrap="square" rtlCol="0" anchor="t">
            <a:spAutoFit/>
          </a:bodyPr>
          <a:lstStyle/>
          <a:p>
            <a:pPr indent="457200">
              <a:lnSpc>
                <a:spcPct val="150000"/>
              </a:lnSpc>
            </a:pPr>
            <a:r>
              <a:rPr lang="zh-CN" altLang="en-US" sz="2000" dirty="0">
                <a:latin typeface="宋体" panose="02010600030101010101" pitchFamily="2" charset="-122"/>
                <a:ea typeface="宋体" panose="02010600030101010101" pitchFamily="2" charset="-122"/>
              </a:rPr>
              <a:t>设计问卷的目的是为了更好地收集市场信息，因而在问卷设计过程中，首先要把握调 查的目的和要求，同时力求使问卷取得被调查者的充分合作，保证提供准确有效的信息。具体可分为以下几个步骤</a:t>
            </a:r>
            <a:r>
              <a:rPr lang="en-US" altLang="zh-CN" sz="2000" dirty="0">
                <a:latin typeface="宋体" panose="02010600030101010101" pitchFamily="2" charset="-122"/>
                <a:ea typeface="宋体" panose="02010600030101010101" pitchFamily="2" charset="-122"/>
              </a:rPr>
              <a:t>: </a:t>
            </a:r>
            <a:r>
              <a:rPr lang="zh-CN" altLang="en-US" sz="2000" dirty="0">
                <a:latin typeface="宋体" panose="02010600030101010101" pitchFamily="2" charset="-122"/>
                <a:ea typeface="宋体" panose="02010600030101010101" pitchFamily="2" charset="-122"/>
              </a:rPr>
              <a:t>第一步，根据调查目的，确定所需的信息资料，在此基础上进行问题的设计与选择。第二步，是确定问题的顺序，一般简单的、容易回答的放在前面，逐渐移向难度较大的问题的排列要有关联、合乎逻辑，便于填卷人合作并产生兴趣。第三步，是问卷的测试与修改，问卷用于实地调查以前，先初选一些调查对象进行测试，根据发现的问题进行修改、补充、完善。 </a:t>
            </a:r>
          </a:p>
        </p:txBody>
      </p:sp>
      <p:sp>
        <p:nvSpPr>
          <p:cNvPr id="3" name="文本框 2"/>
          <p:cNvSpPr txBox="1"/>
          <p:nvPr/>
        </p:nvSpPr>
        <p:spPr>
          <a:xfrm>
            <a:off x="1605427" y="730636"/>
            <a:ext cx="5365115" cy="646331"/>
          </a:xfrm>
          <a:prstGeom prst="rect">
            <a:avLst/>
          </a:prstGeom>
          <a:noFill/>
        </p:spPr>
        <p:txBody>
          <a:bodyPr wrap="square" rtlCol="0">
            <a:spAutoFit/>
          </a:bodyPr>
          <a:lstStyle/>
          <a:p>
            <a:r>
              <a:rPr lang="en-US" altLang="zh-CN" sz="3600" b="1" dirty="0" smtClean="0">
                <a:solidFill>
                  <a:srgbClr val="FF0000"/>
                </a:solidFill>
                <a:latin typeface="黑体" panose="02010609060101010101" charset="-122"/>
                <a:ea typeface="黑体" panose="02010609060101010101" charset="-122"/>
              </a:rPr>
              <a:t>4.4.1 </a:t>
            </a:r>
            <a:r>
              <a:rPr lang="zh-CN" altLang="en-US" sz="3600" b="1" dirty="0" smtClean="0">
                <a:solidFill>
                  <a:srgbClr val="FF0000"/>
                </a:solidFill>
                <a:latin typeface="黑体" panose="02010609060101010101" charset="-122"/>
                <a:ea typeface="黑体" panose="02010609060101010101" charset="-122"/>
              </a:rPr>
              <a:t>问卷</a:t>
            </a:r>
            <a:r>
              <a:rPr lang="zh-CN" altLang="en-US" sz="3600" b="1" dirty="0">
                <a:solidFill>
                  <a:srgbClr val="FF0000"/>
                </a:solidFill>
                <a:latin typeface="黑体" panose="02010609060101010101" charset="-122"/>
                <a:ea typeface="黑体" panose="02010609060101010101" charset="-122"/>
              </a:rPr>
              <a:t>设计步骤 </a:t>
            </a:r>
          </a:p>
        </p:txBody>
      </p:sp>
      <p:cxnSp>
        <p:nvCxnSpPr>
          <p:cNvPr id="6" name="直接连接符 5"/>
          <p:cNvCxnSpPr/>
          <p:nvPr/>
        </p:nvCxnSpPr>
        <p:spPr>
          <a:xfrm flipV="1">
            <a:off x="1605427" y="1491466"/>
            <a:ext cx="4190253" cy="1714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组合 30"/>
          <p:cNvGrpSpPr/>
          <p:nvPr/>
        </p:nvGrpSpPr>
        <p:grpSpPr>
          <a:xfrm>
            <a:off x="0" y="2234393"/>
            <a:ext cx="1054100" cy="744733"/>
            <a:chOff x="11137900" y="860547"/>
            <a:chExt cx="1054100" cy="744733"/>
          </a:xfrm>
          <a:solidFill>
            <a:schemeClr val="tx1"/>
          </a:solidFill>
        </p:grpSpPr>
        <p:sp>
          <p:nvSpPr>
            <p:cNvPr id="32" name="矩形 31"/>
            <p:cNvSpPr/>
            <p:nvPr/>
          </p:nvSpPr>
          <p:spPr>
            <a:xfrm>
              <a:off x="11137900" y="860547"/>
              <a:ext cx="1054100" cy="1066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endParaRPr>
            </a:p>
          </p:txBody>
        </p:sp>
        <p:sp>
          <p:nvSpPr>
            <p:cNvPr id="33" name="矩形 32"/>
            <p:cNvSpPr/>
            <p:nvPr/>
          </p:nvSpPr>
          <p:spPr>
            <a:xfrm>
              <a:off x="11137900" y="1073256"/>
              <a:ext cx="1054100" cy="1066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endParaRPr>
            </a:p>
          </p:txBody>
        </p:sp>
        <p:sp>
          <p:nvSpPr>
            <p:cNvPr id="34" name="矩形 33"/>
            <p:cNvSpPr/>
            <p:nvPr/>
          </p:nvSpPr>
          <p:spPr>
            <a:xfrm>
              <a:off x="11137900" y="1285966"/>
              <a:ext cx="1054100" cy="1066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endParaRPr>
            </a:p>
          </p:txBody>
        </p:sp>
        <p:sp>
          <p:nvSpPr>
            <p:cNvPr id="35" name="矩形 34"/>
            <p:cNvSpPr/>
            <p:nvPr/>
          </p:nvSpPr>
          <p:spPr>
            <a:xfrm>
              <a:off x="11137900" y="1498676"/>
              <a:ext cx="1054100" cy="1066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endParaRPr>
            </a:p>
          </p:txBody>
        </p:sp>
      </p:grpSp>
      <p:sp>
        <p:nvSpPr>
          <p:cNvPr id="4" name="文本框 3"/>
          <p:cNvSpPr txBox="1"/>
          <p:nvPr/>
        </p:nvSpPr>
        <p:spPr>
          <a:xfrm>
            <a:off x="1562770" y="1990167"/>
            <a:ext cx="8199795" cy="4401205"/>
          </a:xfrm>
          <a:prstGeom prst="rect">
            <a:avLst/>
          </a:prstGeom>
          <a:noFill/>
        </p:spPr>
        <p:txBody>
          <a:bodyPr wrap="square" rtlCol="0" anchor="t">
            <a:spAutoFit/>
          </a:bodyPr>
          <a:lstStyle/>
          <a:p>
            <a:pPr indent="457200">
              <a:lnSpc>
                <a:spcPts val="2800"/>
              </a:lnSpc>
            </a:pPr>
            <a:r>
              <a:rPr sz="2000" dirty="0" err="1">
                <a:latin typeface="宋体" panose="02010600030101010101" pitchFamily="2" charset="-122"/>
                <a:ea typeface="宋体" panose="02010600030101010101" pitchFamily="2" charset="-122"/>
              </a:rPr>
              <a:t>设计是由一系列相关的工作过程所构成的</a:t>
            </a:r>
            <a:r>
              <a:rPr lang="zh-CN" sz="2000" dirty="0">
                <a:latin typeface="宋体" panose="02010600030101010101" pitchFamily="2" charset="-122"/>
                <a:ea typeface="宋体" panose="02010600030101010101" pitchFamily="2" charset="-122"/>
              </a:rPr>
              <a:t>。</a:t>
            </a:r>
            <a:r>
              <a:rPr sz="2000" dirty="0" err="1">
                <a:latin typeface="宋体" panose="02010600030101010101" pitchFamily="2" charset="-122"/>
                <a:ea typeface="宋体" panose="02010600030101010101" pitchFamily="2" charset="-122"/>
              </a:rPr>
              <a:t>为使问卷具有科学性、规范性和可行性，一般可以参照以下程序进行</a:t>
            </a:r>
            <a:r>
              <a:rPr sz="2000" dirty="0">
                <a:latin typeface="宋体" panose="02010600030101010101" pitchFamily="2" charset="-122"/>
                <a:ea typeface="宋体" panose="02010600030101010101" pitchFamily="2" charset="-122"/>
              </a:rPr>
              <a:t>: </a:t>
            </a:r>
          </a:p>
          <a:p>
            <a:pPr indent="457200">
              <a:lnSpc>
                <a:spcPts val="2800"/>
              </a:lnSpc>
            </a:pPr>
            <a:r>
              <a:rPr sz="2000" dirty="0">
                <a:latin typeface="宋体" panose="02010600030101010101" pitchFamily="2" charset="-122"/>
                <a:ea typeface="宋体" panose="02010600030101010101" pitchFamily="2" charset="-122"/>
              </a:rPr>
              <a:t>(１) </a:t>
            </a:r>
            <a:r>
              <a:rPr sz="2000" dirty="0" err="1">
                <a:latin typeface="宋体" panose="02010600030101010101" pitchFamily="2" charset="-122"/>
                <a:ea typeface="宋体" panose="02010600030101010101" pitchFamily="2" charset="-122"/>
              </a:rPr>
              <a:t>确定调研目的</a:t>
            </a:r>
            <a:r>
              <a:rPr lang="zh-CN" sz="2000" dirty="0">
                <a:latin typeface="宋体" panose="02010600030101010101" pitchFamily="2" charset="-122"/>
                <a:ea typeface="宋体" panose="02010600030101010101" pitchFamily="2" charset="-122"/>
              </a:rPr>
              <a:t>；</a:t>
            </a:r>
          </a:p>
          <a:p>
            <a:pPr indent="457200">
              <a:lnSpc>
                <a:spcPts val="2800"/>
              </a:lnSpc>
            </a:pPr>
            <a:r>
              <a:rPr sz="2000" dirty="0">
                <a:latin typeface="宋体" panose="02010600030101010101" pitchFamily="2" charset="-122"/>
                <a:ea typeface="宋体" panose="02010600030101010101" pitchFamily="2" charset="-122"/>
              </a:rPr>
              <a:t>(２) </a:t>
            </a:r>
            <a:r>
              <a:rPr sz="2000" dirty="0" err="1">
                <a:latin typeface="宋体" panose="02010600030101010101" pitchFamily="2" charset="-122"/>
                <a:ea typeface="宋体" panose="02010600030101010101" pitchFamily="2" charset="-122"/>
              </a:rPr>
              <a:t>确定数据收集方法</a:t>
            </a:r>
            <a:r>
              <a:rPr sz="2000" dirty="0">
                <a:latin typeface="宋体" panose="02010600030101010101" pitchFamily="2" charset="-122"/>
                <a:ea typeface="宋体" panose="02010600030101010101" pitchFamily="2" charset="-122"/>
              </a:rPr>
              <a:t>；</a:t>
            </a:r>
          </a:p>
          <a:p>
            <a:pPr indent="457200">
              <a:lnSpc>
                <a:spcPts val="2800"/>
              </a:lnSpc>
            </a:pPr>
            <a:r>
              <a:rPr sz="2000" dirty="0">
                <a:latin typeface="宋体" panose="02010600030101010101" pitchFamily="2" charset="-122"/>
                <a:ea typeface="宋体" panose="02010600030101010101" pitchFamily="2" charset="-122"/>
              </a:rPr>
              <a:t>(３) </a:t>
            </a:r>
            <a:r>
              <a:rPr sz="2000" dirty="0" err="1">
                <a:latin typeface="宋体" panose="02010600030101010101" pitchFamily="2" charset="-122"/>
                <a:ea typeface="宋体" panose="02010600030101010101" pitchFamily="2" charset="-122"/>
              </a:rPr>
              <a:t>确定问题回答形式</a:t>
            </a:r>
            <a:r>
              <a:rPr sz="2000" dirty="0">
                <a:latin typeface="宋体" panose="02010600030101010101" pitchFamily="2" charset="-122"/>
                <a:ea typeface="宋体" panose="02010600030101010101" pitchFamily="2" charset="-122"/>
              </a:rPr>
              <a:t>；</a:t>
            </a:r>
          </a:p>
          <a:p>
            <a:pPr indent="457200">
              <a:lnSpc>
                <a:spcPts val="2800"/>
              </a:lnSpc>
            </a:pPr>
            <a:r>
              <a:rPr sz="2000" dirty="0">
                <a:latin typeface="宋体" panose="02010600030101010101" pitchFamily="2" charset="-122"/>
                <a:ea typeface="宋体" panose="02010600030101010101" pitchFamily="2" charset="-122"/>
              </a:rPr>
              <a:t>(４) </a:t>
            </a:r>
            <a:r>
              <a:rPr sz="2000" dirty="0" err="1">
                <a:latin typeface="宋体" panose="02010600030101010101" pitchFamily="2" charset="-122"/>
                <a:ea typeface="宋体" panose="02010600030101010101" pitchFamily="2" charset="-122"/>
              </a:rPr>
              <a:t>决定问题的措辞</a:t>
            </a:r>
            <a:r>
              <a:rPr sz="2000" dirty="0">
                <a:latin typeface="宋体" panose="02010600030101010101" pitchFamily="2" charset="-122"/>
                <a:ea typeface="宋体" panose="02010600030101010101" pitchFamily="2" charset="-122"/>
              </a:rPr>
              <a:t>；</a:t>
            </a:r>
          </a:p>
          <a:p>
            <a:pPr indent="457200">
              <a:lnSpc>
                <a:spcPts val="2800"/>
              </a:lnSpc>
            </a:pPr>
            <a:r>
              <a:rPr sz="2000" dirty="0">
                <a:latin typeface="宋体" panose="02010600030101010101" pitchFamily="2" charset="-122"/>
                <a:ea typeface="宋体" panose="02010600030101010101" pitchFamily="2" charset="-122"/>
              </a:rPr>
              <a:t>(５) </a:t>
            </a:r>
            <a:r>
              <a:rPr sz="2000" dirty="0" err="1">
                <a:latin typeface="宋体" panose="02010600030101010101" pitchFamily="2" charset="-122"/>
                <a:ea typeface="宋体" panose="02010600030101010101" pitchFamily="2" charset="-122"/>
              </a:rPr>
              <a:t>确定问卷的流程和编排</a:t>
            </a:r>
            <a:r>
              <a:rPr sz="2000" dirty="0">
                <a:latin typeface="宋体" panose="02010600030101010101" pitchFamily="2" charset="-122"/>
                <a:ea typeface="宋体" panose="02010600030101010101" pitchFamily="2" charset="-122"/>
              </a:rPr>
              <a:t>；</a:t>
            </a:r>
          </a:p>
          <a:p>
            <a:pPr indent="457200">
              <a:lnSpc>
                <a:spcPts val="2800"/>
              </a:lnSpc>
            </a:pPr>
            <a:r>
              <a:rPr sz="2000" dirty="0">
                <a:latin typeface="宋体" panose="02010600030101010101" pitchFamily="2" charset="-122"/>
                <a:ea typeface="宋体" panose="02010600030101010101" pitchFamily="2" charset="-122"/>
              </a:rPr>
              <a:t>(６) </a:t>
            </a:r>
            <a:r>
              <a:rPr sz="2000" dirty="0" err="1">
                <a:latin typeface="宋体" panose="02010600030101010101" pitchFamily="2" charset="-122"/>
                <a:ea typeface="宋体" panose="02010600030101010101" pitchFamily="2" charset="-122"/>
              </a:rPr>
              <a:t>评价问卷和编排</a:t>
            </a:r>
            <a:r>
              <a:rPr sz="2000" dirty="0">
                <a:latin typeface="宋体" panose="02010600030101010101" pitchFamily="2" charset="-122"/>
                <a:ea typeface="宋体" panose="02010600030101010101" pitchFamily="2" charset="-122"/>
              </a:rPr>
              <a:t>；</a:t>
            </a:r>
          </a:p>
          <a:p>
            <a:pPr indent="457200">
              <a:lnSpc>
                <a:spcPts val="2800"/>
              </a:lnSpc>
            </a:pPr>
            <a:r>
              <a:rPr sz="2000" dirty="0">
                <a:latin typeface="宋体" panose="02010600030101010101" pitchFamily="2" charset="-122"/>
                <a:ea typeface="宋体" panose="02010600030101010101" pitchFamily="2" charset="-122"/>
              </a:rPr>
              <a:t>(７) </a:t>
            </a:r>
            <a:r>
              <a:rPr sz="2000" dirty="0" err="1">
                <a:latin typeface="宋体" panose="02010600030101010101" pitchFamily="2" charset="-122"/>
                <a:ea typeface="宋体" panose="02010600030101010101" pitchFamily="2" charset="-122"/>
              </a:rPr>
              <a:t>获得各相关方面的认可</a:t>
            </a:r>
            <a:r>
              <a:rPr sz="2000" dirty="0">
                <a:latin typeface="宋体" panose="02010600030101010101" pitchFamily="2" charset="-122"/>
                <a:ea typeface="宋体" panose="02010600030101010101" pitchFamily="2" charset="-122"/>
              </a:rPr>
              <a:t>；</a:t>
            </a:r>
          </a:p>
          <a:p>
            <a:pPr indent="457200">
              <a:lnSpc>
                <a:spcPts val="2800"/>
              </a:lnSpc>
            </a:pPr>
            <a:r>
              <a:rPr sz="2000" dirty="0">
                <a:latin typeface="宋体" panose="02010600030101010101" pitchFamily="2" charset="-122"/>
                <a:ea typeface="宋体" panose="02010600030101010101" pitchFamily="2" charset="-122"/>
              </a:rPr>
              <a:t>(８) </a:t>
            </a:r>
            <a:r>
              <a:rPr sz="2000" dirty="0" err="1">
                <a:latin typeface="宋体" panose="02010600030101010101" pitchFamily="2" charset="-122"/>
                <a:ea typeface="宋体" panose="02010600030101010101" pitchFamily="2" charset="-122"/>
              </a:rPr>
              <a:t>预先测试和修订</a:t>
            </a:r>
            <a:r>
              <a:rPr sz="2000" dirty="0">
                <a:latin typeface="宋体" panose="02010600030101010101" pitchFamily="2" charset="-122"/>
                <a:ea typeface="宋体" panose="02010600030101010101" pitchFamily="2" charset="-122"/>
              </a:rPr>
              <a:t>；</a:t>
            </a:r>
          </a:p>
          <a:p>
            <a:pPr indent="457200">
              <a:lnSpc>
                <a:spcPts val="2800"/>
              </a:lnSpc>
            </a:pPr>
            <a:r>
              <a:rPr sz="2000" dirty="0">
                <a:latin typeface="宋体" panose="02010600030101010101" pitchFamily="2" charset="-122"/>
                <a:ea typeface="宋体" panose="02010600030101010101" pitchFamily="2" charset="-122"/>
              </a:rPr>
              <a:t>(９) </a:t>
            </a:r>
            <a:r>
              <a:rPr sz="2000" dirty="0" err="1">
                <a:latin typeface="宋体" panose="02010600030101010101" pitchFamily="2" charset="-122"/>
                <a:ea typeface="宋体" panose="02010600030101010101" pitchFamily="2" charset="-122"/>
              </a:rPr>
              <a:t>准备最后的问卷，制表</a:t>
            </a:r>
            <a:r>
              <a:rPr sz="2000" dirty="0">
                <a:latin typeface="宋体" panose="02010600030101010101" pitchFamily="2" charset="-122"/>
                <a:ea typeface="宋体" panose="02010600030101010101" pitchFamily="2" charset="-122"/>
              </a:rPr>
              <a:t>、 </a:t>
            </a:r>
            <a:r>
              <a:rPr sz="2000" dirty="0" err="1">
                <a:latin typeface="宋体" panose="02010600030101010101" pitchFamily="2" charset="-122"/>
                <a:ea typeface="宋体" panose="02010600030101010101" pitchFamily="2" charset="-122"/>
              </a:rPr>
              <a:t>打印和印刷问卷</a:t>
            </a:r>
            <a:r>
              <a:rPr sz="2000" dirty="0">
                <a:latin typeface="宋体" panose="02010600030101010101" pitchFamily="2" charset="-122"/>
                <a:ea typeface="宋体" panose="02010600030101010101" pitchFamily="2" charset="-122"/>
              </a:rPr>
              <a:t>；</a:t>
            </a:r>
          </a:p>
          <a:p>
            <a:pPr indent="457200">
              <a:lnSpc>
                <a:spcPts val="2800"/>
              </a:lnSpc>
            </a:pPr>
            <a:r>
              <a:rPr sz="2000" dirty="0">
                <a:latin typeface="宋体" panose="02010600030101010101" pitchFamily="2" charset="-122"/>
                <a:ea typeface="宋体" panose="02010600030101010101" pitchFamily="2" charset="-122"/>
              </a:rPr>
              <a:t>(</a:t>
            </a:r>
            <a:r>
              <a:rPr lang="en-US" sz="2000" dirty="0">
                <a:latin typeface="宋体" panose="02010600030101010101" pitchFamily="2" charset="-122"/>
                <a:ea typeface="宋体" panose="02010600030101010101" pitchFamily="2" charset="-122"/>
              </a:rPr>
              <a:t>10</a:t>
            </a:r>
            <a:r>
              <a:rPr sz="2000" dirty="0">
                <a:latin typeface="宋体" panose="02010600030101010101" pitchFamily="2" charset="-122"/>
                <a:ea typeface="宋体" panose="02010600030101010101" pitchFamily="2" charset="-122"/>
              </a:rPr>
              <a:t>) </a:t>
            </a:r>
            <a:r>
              <a:rPr sz="2000" dirty="0" err="1" smtClean="0">
                <a:latin typeface="宋体" panose="02010600030101010101" pitchFamily="2" charset="-122"/>
                <a:ea typeface="宋体" panose="02010600030101010101" pitchFamily="2" charset="-122"/>
              </a:rPr>
              <a:t>实施</a:t>
            </a:r>
            <a:r>
              <a:rPr lang="zh-CN" altLang="en-US" sz="2000" dirty="0" smtClean="0">
                <a:latin typeface="宋体" panose="02010600030101010101" pitchFamily="2" charset="-122"/>
                <a:ea typeface="宋体" panose="02010600030101010101" pitchFamily="2" charset="-122"/>
              </a:rPr>
              <a:t>。</a:t>
            </a:r>
            <a:endParaRPr sz="2000" dirty="0">
              <a:latin typeface="宋体" panose="02010600030101010101" pitchFamily="2" charset="-122"/>
              <a:ea typeface="宋体" panose="02010600030101010101" pitchFamily="2" charset="-122"/>
            </a:endParaRPr>
          </a:p>
        </p:txBody>
      </p:sp>
      <p:sp>
        <p:nvSpPr>
          <p:cNvPr id="3" name="文本框 2"/>
          <p:cNvSpPr txBox="1"/>
          <p:nvPr/>
        </p:nvSpPr>
        <p:spPr>
          <a:xfrm>
            <a:off x="1562770" y="789120"/>
            <a:ext cx="5365115" cy="646331"/>
          </a:xfrm>
          <a:prstGeom prst="rect">
            <a:avLst/>
          </a:prstGeom>
          <a:noFill/>
        </p:spPr>
        <p:txBody>
          <a:bodyPr wrap="square" rtlCol="0">
            <a:spAutoFit/>
          </a:bodyPr>
          <a:lstStyle/>
          <a:p>
            <a:r>
              <a:rPr lang="en-US" altLang="zh-CN" sz="3600" b="1" dirty="0" smtClean="0">
                <a:solidFill>
                  <a:srgbClr val="FF0000"/>
                </a:solidFill>
                <a:latin typeface="黑体" panose="02010609060101010101" charset="-122"/>
                <a:ea typeface="黑体" panose="02010609060101010101" charset="-122"/>
              </a:rPr>
              <a:t>4.4.2 </a:t>
            </a:r>
            <a:r>
              <a:rPr lang="zh-CN" altLang="en-US" sz="3600" b="1" dirty="0" smtClean="0">
                <a:solidFill>
                  <a:srgbClr val="FF0000"/>
                </a:solidFill>
                <a:latin typeface="黑体" panose="02010609060101010101" charset="-122"/>
                <a:ea typeface="黑体" panose="02010609060101010101" charset="-122"/>
              </a:rPr>
              <a:t>问卷</a:t>
            </a:r>
            <a:r>
              <a:rPr lang="zh-CN" altLang="en-US" sz="3600" b="1" dirty="0">
                <a:solidFill>
                  <a:srgbClr val="FF0000"/>
                </a:solidFill>
                <a:latin typeface="黑体" panose="02010609060101010101" charset="-122"/>
                <a:ea typeface="黑体" panose="02010609060101010101" charset="-122"/>
              </a:rPr>
              <a:t>设计的程序 </a:t>
            </a:r>
          </a:p>
        </p:txBody>
      </p:sp>
      <p:cxnSp>
        <p:nvCxnSpPr>
          <p:cNvPr id="6" name="直接连接符 5"/>
          <p:cNvCxnSpPr/>
          <p:nvPr/>
        </p:nvCxnSpPr>
        <p:spPr>
          <a:xfrm flipV="1">
            <a:off x="1591980" y="1572150"/>
            <a:ext cx="4566771" cy="1714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1382923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组合 30"/>
          <p:cNvGrpSpPr/>
          <p:nvPr/>
        </p:nvGrpSpPr>
        <p:grpSpPr>
          <a:xfrm>
            <a:off x="0" y="2194052"/>
            <a:ext cx="1054100" cy="744733"/>
            <a:chOff x="11137900" y="860547"/>
            <a:chExt cx="1054100" cy="744733"/>
          </a:xfrm>
          <a:solidFill>
            <a:schemeClr val="tx1"/>
          </a:solidFill>
        </p:grpSpPr>
        <p:sp>
          <p:nvSpPr>
            <p:cNvPr id="32" name="矩形 31"/>
            <p:cNvSpPr/>
            <p:nvPr/>
          </p:nvSpPr>
          <p:spPr>
            <a:xfrm>
              <a:off x="11137900" y="860547"/>
              <a:ext cx="1054100" cy="1066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endParaRPr>
            </a:p>
          </p:txBody>
        </p:sp>
        <p:sp>
          <p:nvSpPr>
            <p:cNvPr id="33" name="矩形 32"/>
            <p:cNvSpPr/>
            <p:nvPr/>
          </p:nvSpPr>
          <p:spPr>
            <a:xfrm>
              <a:off x="11137900" y="1073256"/>
              <a:ext cx="1054100" cy="1066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endParaRPr>
            </a:p>
          </p:txBody>
        </p:sp>
        <p:sp>
          <p:nvSpPr>
            <p:cNvPr id="34" name="矩形 33"/>
            <p:cNvSpPr/>
            <p:nvPr/>
          </p:nvSpPr>
          <p:spPr>
            <a:xfrm>
              <a:off x="11137900" y="1285966"/>
              <a:ext cx="1054100" cy="1066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endParaRPr>
            </a:p>
          </p:txBody>
        </p:sp>
        <p:sp>
          <p:nvSpPr>
            <p:cNvPr id="35" name="矩形 34"/>
            <p:cNvSpPr/>
            <p:nvPr/>
          </p:nvSpPr>
          <p:spPr>
            <a:xfrm>
              <a:off x="11137900" y="1498676"/>
              <a:ext cx="1054100" cy="1066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endParaRPr>
            </a:p>
          </p:txBody>
        </p:sp>
      </p:grpSp>
      <p:sp>
        <p:nvSpPr>
          <p:cNvPr id="4" name="文本框 3"/>
          <p:cNvSpPr txBox="1"/>
          <p:nvPr/>
        </p:nvSpPr>
        <p:spPr>
          <a:xfrm>
            <a:off x="1430616" y="1819688"/>
            <a:ext cx="8775702" cy="4401205"/>
          </a:xfrm>
          <a:prstGeom prst="rect">
            <a:avLst/>
          </a:prstGeom>
          <a:noFill/>
        </p:spPr>
        <p:txBody>
          <a:bodyPr wrap="square" rtlCol="0" anchor="t">
            <a:spAutoFit/>
          </a:bodyPr>
          <a:lstStyle/>
          <a:p>
            <a:pPr indent="457200">
              <a:lnSpc>
                <a:spcPts val="2800"/>
              </a:lnSpc>
            </a:pPr>
            <a:r>
              <a:rPr sz="2000" dirty="0" err="1">
                <a:latin typeface="宋体" panose="02010600030101010101" pitchFamily="2" charset="-122"/>
                <a:ea typeface="宋体" panose="02010600030101010101" pitchFamily="2" charset="-122"/>
              </a:rPr>
              <a:t>问卷设计是一项十分细致的工作，一份好的问卷应做到</a:t>
            </a:r>
            <a:r>
              <a:rPr sz="2000" dirty="0">
                <a:latin typeface="宋体" panose="02010600030101010101" pitchFamily="2" charset="-122"/>
                <a:ea typeface="宋体" panose="02010600030101010101" pitchFamily="2" charset="-122"/>
              </a:rPr>
              <a:t>: </a:t>
            </a:r>
            <a:r>
              <a:rPr sz="2000" dirty="0" err="1">
                <a:latin typeface="宋体" panose="02010600030101010101" pitchFamily="2" charset="-122"/>
                <a:ea typeface="宋体" panose="02010600030101010101" pitchFamily="2" charset="-122"/>
              </a:rPr>
              <a:t>内容简明扼要，信息包含要全</a:t>
            </a:r>
            <a:r>
              <a:rPr lang="zh-CN" sz="2000" dirty="0">
                <a:latin typeface="宋体" panose="02010600030101010101" pitchFamily="2" charset="-122"/>
                <a:ea typeface="宋体" panose="02010600030101010101" pitchFamily="2" charset="-122"/>
              </a:rPr>
              <a:t>，</a:t>
            </a:r>
            <a:r>
              <a:rPr sz="2000" dirty="0" err="1">
                <a:latin typeface="宋体" panose="02010600030101010101" pitchFamily="2" charset="-122"/>
                <a:ea typeface="宋体" panose="02010600030101010101" pitchFamily="2" charset="-122"/>
              </a:rPr>
              <a:t>问卷问题安排合理，合乎逻辑，</a:t>
            </a:r>
            <a:r>
              <a:rPr sz="2000" dirty="0" err="1" smtClean="0">
                <a:latin typeface="宋体" panose="02010600030101010101" pitchFamily="2" charset="-122"/>
                <a:ea typeface="宋体" panose="02010600030101010101" pitchFamily="2" charset="-122"/>
              </a:rPr>
              <a:t>通俗易懂</a:t>
            </a:r>
            <a:r>
              <a:rPr lang="zh-CN" altLang="en-US" sz="2000" dirty="0">
                <a:latin typeface="宋体" panose="02010600030101010101" pitchFamily="2" charset="-122"/>
                <a:ea typeface="宋体" panose="02010600030101010101" pitchFamily="2" charset="-122"/>
              </a:rPr>
              <a:t>，</a:t>
            </a:r>
            <a:r>
              <a:rPr sz="2000" dirty="0" err="1" smtClean="0">
                <a:latin typeface="宋体" panose="02010600030101010101" pitchFamily="2" charset="-122"/>
                <a:ea typeface="宋体" panose="02010600030101010101" pitchFamily="2" charset="-122"/>
              </a:rPr>
              <a:t>便于对资料分析处理</a:t>
            </a:r>
            <a:r>
              <a:rPr lang="zh-CN" sz="2000" dirty="0">
                <a:latin typeface="宋体" panose="02010600030101010101" pitchFamily="2" charset="-122"/>
                <a:ea typeface="宋体" panose="02010600030101010101" pitchFamily="2" charset="-122"/>
              </a:rPr>
              <a:t>。</a:t>
            </a:r>
          </a:p>
          <a:p>
            <a:pPr indent="457200">
              <a:lnSpc>
                <a:spcPts val="2800"/>
              </a:lnSpc>
            </a:pPr>
            <a:r>
              <a:rPr sz="2000" dirty="0" err="1">
                <a:latin typeface="宋体" panose="02010600030101010101" pitchFamily="2" charset="-122"/>
                <a:ea typeface="宋体" panose="02010600030101010101" pitchFamily="2" charset="-122"/>
              </a:rPr>
              <a:t>一份问卷通常由三部分组成</a:t>
            </a:r>
            <a:r>
              <a:rPr sz="2000" dirty="0">
                <a:latin typeface="宋体" panose="02010600030101010101" pitchFamily="2" charset="-122"/>
                <a:ea typeface="宋体" panose="02010600030101010101" pitchFamily="2" charset="-122"/>
              </a:rPr>
              <a:t>: </a:t>
            </a:r>
            <a:r>
              <a:rPr sz="2000" dirty="0" err="1">
                <a:latin typeface="宋体" panose="02010600030101010101" pitchFamily="2" charset="-122"/>
                <a:ea typeface="宋体" panose="02010600030101010101" pitchFamily="2" charset="-122"/>
              </a:rPr>
              <a:t>前言</a:t>
            </a:r>
            <a:r>
              <a:rPr sz="2000" dirty="0" err="1" smtClean="0">
                <a:latin typeface="宋体" panose="02010600030101010101" pitchFamily="2" charset="-122"/>
                <a:ea typeface="宋体" panose="02010600030101010101" pitchFamily="2" charset="-122"/>
              </a:rPr>
              <a:t>、主体内容和结束语</a:t>
            </a:r>
            <a:r>
              <a:rPr sz="2000" dirty="0">
                <a:latin typeface="宋体" panose="02010600030101010101" pitchFamily="2" charset="-122"/>
                <a:ea typeface="宋体" panose="02010600030101010101" pitchFamily="2" charset="-122"/>
              </a:rPr>
              <a:t>；</a:t>
            </a:r>
          </a:p>
          <a:p>
            <a:pPr indent="457200">
              <a:lnSpc>
                <a:spcPts val="2800"/>
              </a:lnSpc>
            </a:pPr>
            <a:r>
              <a:rPr sz="2000" dirty="0" err="1">
                <a:latin typeface="宋体" panose="02010600030101010101" pitchFamily="2" charset="-122"/>
                <a:ea typeface="宋体" panose="02010600030101010101" pitchFamily="2" charset="-122"/>
              </a:rPr>
              <a:t>问卷前言主要是对调查目的</a:t>
            </a:r>
            <a:r>
              <a:rPr sz="2000" dirty="0" err="1" smtClean="0">
                <a:latin typeface="宋体" panose="02010600030101010101" pitchFamily="2" charset="-122"/>
                <a:ea typeface="宋体" panose="02010600030101010101" pitchFamily="2" charset="-122"/>
              </a:rPr>
              <a:t>、意义及填表要求等的说明</a:t>
            </a:r>
            <a:r>
              <a:rPr sz="2000" dirty="0" err="1">
                <a:latin typeface="宋体" panose="02010600030101010101" pitchFamily="2" charset="-122"/>
                <a:ea typeface="宋体" panose="02010600030101010101" pitchFamily="2" charset="-122"/>
              </a:rPr>
              <a:t>，包括问卷标题</a:t>
            </a:r>
            <a:r>
              <a:rPr sz="2000" dirty="0">
                <a:latin typeface="宋体" panose="02010600030101010101" pitchFamily="2" charset="-122"/>
                <a:ea typeface="宋体" panose="02010600030101010101" pitchFamily="2" charset="-122"/>
              </a:rPr>
              <a:t>、 </a:t>
            </a:r>
            <a:r>
              <a:rPr sz="2000" dirty="0" err="1" smtClean="0">
                <a:latin typeface="宋体" panose="02010600030101010101" pitchFamily="2" charset="-122"/>
                <a:ea typeface="宋体" panose="02010600030101010101" pitchFamily="2" charset="-122"/>
              </a:rPr>
              <a:t>调查说明及填表要求</a:t>
            </a:r>
            <a:r>
              <a:rPr sz="2000" dirty="0" err="1">
                <a:latin typeface="宋体" panose="02010600030101010101" pitchFamily="2" charset="-122"/>
                <a:ea typeface="宋体" panose="02010600030101010101" pitchFamily="2" charset="-122"/>
              </a:rPr>
              <a:t>；前言部分文字须简明易懂，能激发被调查者的兴趣</a:t>
            </a:r>
            <a:r>
              <a:rPr lang="zh-CN" sz="2000" dirty="0">
                <a:latin typeface="宋体" panose="02010600030101010101" pitchFamily="2" charset="-122"/>
                <a:ea typeface="宋体" panose="02010600030101010101" pitchFamily="2" charset="-122"/>
              </a:rPr>
              <a:t>。</a:t>
            </a:r>
          </a:p>
          <a:p>
            <a:pPr indent="457200">
              <a:lnSpc>
                <a:spcPts val="2800"/>
              </a:lnSpc>
            </a:pPr>
            <a:r>
              <a:rPr sz="2000" dirty="0">
                <a:latin typeface="宋体" panose="02010600030101010101" pitchFamily="2" charset="-122"/>
                <a:ea typeface="宋体" panose="02010600030101010101" pitchFamily="2" charset="-122"/>
              </a:rPr>
              <a:t>问卷主体是市场调查所要收集的主要信息，它由一个个问题及相应的选择项目组成；通过主体部分问题的设计和被调查者的答复，市场调查者可以对被调查者的个人基本情况和对某一特定事物的态度、意见倾向以及行为有较充分的了解</a:t>
            </a:r>
            <a:r>
              <a:rPr lang="zh-CN" sz="2000" dirty="0">
                <a:latin typeface="宋体" panose="02010600030101010101" pitchFamily="2" charset="-122"/>
                <a:ea typeface="宋体" panose="02010600030101010101" pitchFamily="2" charset="-122"/>
              </a:rPr>
              <a:t>。</a:t>
            </a:r>
          </a:p>
          <a:p>
            <a:pPr indent="457200">
              <a:lnSpc>
                <a:spcPts val="2800"/>
              </a:lnSpc>
            </a:pPr>
            <a:r>
              <a:rPr sz="2000" dirty="0" err="1">
                <a:latin typeface="宋体" panose="02010600030101010101" pitchFamily="2" charset="-122"/>
                <a:ea typeface="宋体" panose="02010600030101010101" pitchFamily="2" charset="-122"/>
              </a:rPr>
              <a:t>问卷结束语主要表示对被调查者合作的感谢，记录下调查人员姓名</a:t>
            </a:r>
            <a:r>
              <a:rPr sz="2000" dirty="0" err="1" smtClean="0">
                <a:latin typeface="宋体" panose="02010600030101010101" pitchFamily="2" charset="-122"/>
                <a:ea typeface="宋体" panose="02010600030101010101" pitchFamily="2" charset="-122"/>
              </a:rPr>
              <a:t>、调查时间、调查地点等</a:t>
            </a:r>
            <a:r>
              <a:rPr sz="2000" dirty="0" err="1">
                <a:latin typeface="宋体" panose="02010600030101010101" pitchFamily="2" charset="-122"/>
                <a:ea typeface="宋体" panose="02010600030101010101" pitchFamily="2" charset="-122"/>
              </a:rPr>
              <a:t>；结束语要简短明了，有的问卷也可以省略</a:t>
            </a:r>
            <a:r>
              <a:rPr lang="zh-CN" sz="2000" dirty="0">
                <a:latin typeface="宋体" panose="02010600030101010101" pitchFamily="2" charset="-122"/>
                <a:ea typeface="宋体" panose="02010600030101010101" pitchFamily="2" charset="-122"/>
              </a:rPr>
              <a:t>。</a:t>
            </a:r>
          </a:p>
        </p:txBody>
      </p:sp>
      <p:sp>
        <p:nvSpPr>
          <p:cNvPr id="3" name="文本框 2"/>
          <p:cNvSpPr txBox="1"/>
          <p:nvPr/>
        </p:nvSpPr>
        <p:spPr>
          <a:xfrm>
            <a:off x="1401406" y="694991"/>
            <a:ext cx="5365115" cy="646331"/>
          </a:xfrm>
          <a:prstGeom prst="rect">
            <a:avLst/>
          </a:prstGeom>
          <a:noFill/>
        </p:spPr>
        <p:txBody>
          <a:bodyPr wrap="square" rtlCol="0">
            <a:spAutoFit/>
          </a:bodyPr>
          <a:lstStyle/>
          <a:p>
            <a:r>
              <a:rPr lang="en-US" altLang="zh-CN" sz="3600" b="1" dirty="0" smtClean="0">
                <a:solidFill>
                  <a:srgbClr val="FF0000"/>
                </a:solidFill>
                <a:latin typeface="黑体" panose="02010609060101010101" charset="-122"/>
                <a:ea typeface="黑体" panose="02010609060101010101" charset="-122"/>
              </a:rPr>
              <a:t>4.4.3 </a:t>
            </a:r>
            <a:r>
              <a:rPr lang="zh-CN" altLang="en-US" sz="3600" b="1" dirty="0" smtClean="0">
                <a:solidFill>
                  <a:srgbClr val="FF0000"/>
                </a:solidFill>
                <a:latin typeface="黑体" panose="02010609060101010101" charset="-122"/>
                <a:ea typeface="黑体" panose="02010609060101010101" charset="-122"/>
              </a:rPr>
              <a:t>问卷</a:t>
            </a:r>
            <a:r>
              <a:rPr lang="zh-CN" altLang="en-US" sz="3600" b="1" dirty="0">
                <a:solidFill>
                  <a:srgbClr val="FF0000"/>
                </a:solidFill>
                <a:latin typeface="黑体" panose="02010609060101010101" charset="-122"/>
                <a:ea typeface="黑体" panose="02010609060101010101" charset="-122"/>
              </a:rPr>
              <a:t>设计的结构 </a:t>
            </a:r>
          </a:p>
        </p:txBody>
      </p:sp>
      <p:cxnSp>
        <p:nvCxnSpPr>
          <p:cNvPr id="6" name="直接连接符 5"/>
          <p:cNvCxnSpPr/>
          <p:nvPr/>
        </p:nvCxnSpPr>
        <p:spPr>
          <a:xfrm flipV="1">
            <a:off x="1430616" y="1464574"/>
            <a:ext cx="4634006" cy="1714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组合 30"/>
          <p:cNvGrpSpPr/>
          <p:nvPr/>
        </p:nvGrpSpPr>
        <p:grpSpPr>
          <a:xfrm>
            <a:off x="0" y="2443429"/>
            <a:ext cx="1054100" cy="744733"/>
            <a:chOff x="11137900" y="860547"/>
            <a:chExt cx="1054100" cy="744733"/>
          </a:xfrm>
          <a:solidFill>
            <a:schemeClr val="tx1"/>
          </a:solidFill>
        </p:grpSpPr>
        <p:sp>
          <p:nvSpPr>
            <p:cNvPr id="32" name="矩形 31"/>
            <p:cNvSpPr/>
            <p:nvPr/>
          </p:nvSpPr>
          <p:spPr>
            <a:xfrm>
              <a:off x="11137900" y="860547"/>
              <a:ext cx="1054100" cy="1066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endParaRPr>
            </a:p>
          </p:txBody>
        </p:sp>
        <p:sp>
          <p:nvSpPr>
            <p:cNvPr id="33" name="矩形 32"/>
            <p:cNvSpPr/>
            <p:nvPr/>
          </p:nvSpPr>
          <p:spPr>
            <a:xfrm>
              <a:off x="11137900" y="1073256"/>
              <a:ext cx="1054100" cy="1066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endParaRPr>
            </a:p>
          </p:txBody>
        </p:sp>
        <p:sp>
          <p:nvSpPr>
            <p:cNvPr id="34" name="矩形 33"/>
            <p:cNvSpPr/>
            <p:nvPr/>
          </p:nvSpPr>
          <p:spPr>
            <a:xfrm>
              <a:off x="11137900" y="1285966"/>
              <a:ext cx="1054100" cy="1066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endParaRPr>
            </a:p>
          </p:txBody>
        </p:sp>
        <p:sp>
          <p:nvSpPr>
            <p:cNvPr id="35" name="矩形 34"/>
            <p:cNvSpPr/>
            <p:nvPr/>
          </p:nvSpPr>
          <p:spPr>
            <a:xfrm>
              <a:off x="11137900" y="1498676"/>
              <a:ext cx="1054100" cy="1066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endParaRPr>
            </a:p>
          </p:txBody>
        </p:sp>
      </p:grpSp>
      <p:sp>
        <p:nvSpPr>
          <p:cNvPr id="4" name="文本框 3"/>
          <p:cNvSpPr txBox="1"/>
          <p:nvPr/>
        </p:nvSpPr>
        <p:spPr>
          <a:xfrm>
            <a:off x="1697238" y="2071819"/>
            <a:ext cx="8293925" cy="3785652"/>
          </a:xfrm>
          <a:prstGeom prst="rect">
            <a:avLst/>
          </a:prstGeom>
          <a:noFill/>
        </p:spPr>
        <p:txBody>
          <a:bodyPr wrap="square" rtlCol="0" anchor="t">
            <a:spAutoFit/>
          </a:bodyPr>
          <a:lstStyle/>
          <a:p>
            <a:pPr indent="457200">
              <a:lnSpc>
                <a:spcPct val="150000"/>
              </a:lnSpc>
            </a:pPr>
            <a:r>
              <a:rPr lang="zh-CN" altLang="en-US" sz="2000" dirty="0" smtClean="0">
                <a:latin typeface="宋体" panose="02010600030101010101" pitchFamily="2" charset="-122"/>
                <a:ea typeface="宋体" panose="02010600030101010101" pitchFamily="2" charset="-122"/>
              </a:rPr>
              <a:t>（</a:t>
            </a:r>
            <a:r>
              <a:rPr lang="en-US" altLang="zh-CN" sz="2000" dirty="0" smtClean="0">
                <a:latin typeface="宋体" panose="02010600030101010101" pitchFamily="2" charset="-122"/>
                <a:ea typeface="宋体" panose="02010600030101010101" pitchFamily="2" charset="-122"/>
              </a:rPr>
              <a:t>1</a:t>
            </a:r>
            <a:r>
              <a:rPr lang="zh-CN" altLang="en-US" sz="2000" dirty="0" smtClean="0">
                <a:latin typeface="宋体" panose="02010600030101010101" pitchFamily="2" charset="-122"/>
                <a:ea typeface="宋体" panose="02010600030101010101" pitchFamily="2" charset="-122"/>
              </a:rPr>
              <a:t>）</a:t>
            </a:r>
            <a:r>
              <a:rPr sz="2000" dirty="0" err="1" smtClean="0">
                <a:latin typeface="宋体" panose="02010600030101010101" pitchFamily="2" charset="-122"/>
                <a:ea typeface="宋体" panose="02010600030101010101" pitchFamily="2" charset="-122"/>
              </a:rPr>
              <a:t>文字要表达准确</a:t>
            </a:r>
            <a:r>
              <a:rPr lang="zh-CN" sz="2000" dirty="0">
                <a:latin typeface="宋体" panose="02010600030101010101" pitchFamily="2" charset="-122"/>
                <a:ea typeface="宋体" panose="02010600030101010101" pitchFamily="2" charset="-122"/>
              </a:rPr>
              <a:t>，</a:t>
            </a:r>
            <a:r>
              <a:rPr sz="2000" dirty="0" err="1">
                <a:latin typeface="宋体" panose="02010600030101010101" pitchFamily="2" charset="-122"/>
                <a:ea typeface="宋体" panose="02010600030101010101" pitchFamily="2" charset="-122"/>
              </a:rPr>
              <a:t>不应使填卷人有模糊认识</a:t>
            </a:r>
            <a:r>
              <a:rPr lang="zh-CN" sz="2000" dirty="0">
                <a:latin typeface="宋体" panose="02010600030101010101" pitchFamily="2" charset="-122"/>
                <a:ea typeface="宋体" panose="02010600030101010101" pitchFamily="2" charset="-122"/>
              </a:rPr>
              <a:t>；</a:t>
            </a:r>
          </a:p>
          <a:p>
            <a:pPr indent="457200">
              <a:lnSpc>
                <a:spcPct val="150000"/>
              </a:lnSpc>
            </a:pPr>
            <a:r>
              <a:rPr lang="zh-CN" altLang="en-US" sz="2000" dirty="0" smtClean="0">
                <a:latin typeface="宋体" panose="02010600030101010101" pitchFamily="2" charset="-122"/>
                <a:ea typeface="宋体" panose="02010600030101010101" pitchFamily="2" charset="-122"/>
              </a:rPr>
              <a:t>（</a:t>
            </a:r>
            <a:r>
              <a:rPr lang="en-US" altLang="zh-CN" sz="2000" dirty="0" smtClean="0">
                <a:latin typeface="宋体" panose="02010600030101010101" pitchFamily="2" charset="-122"/>
                <a:ea typeface="宋体" panose="02010600030101010101" pitchFamily="2" charset="-122"/>
              </a:rPr>
              <a:t>2</a:t>
            </a:r>
            <a:r>
              <a:rPr lang="zh-CN" altLang="en-US" sz="2000" dirty="0" smtClean="0">
                <a:latin typeface="宋体" panose="02010600030101010101" pitchFamily="2" charset="-122"/>
                <a:ea typeface="宋体" panose="02010600030101010101" pitchFamily="2" charset="-122"/>
              </a:rPr>
              <a:t>）</a:t>
            </a:r>
            <a:r>
              <a:rPr sz="2000" dirty="0" err="1" smtClean="0">
                <a:latin typeface="宋体" panose="02010600030101010101" pitchFamily="2" charset="-122"/>
                <a:ea typeface="宋体" panose="02010600030101010101" pitchFamily="2" charset="-122"/>
              </a:rPr>
              <a:t>问卷要避免使用引导性的语句</a:t>
            </a:r>
            <a:r>
              <a:rPr sz="2000" dirty="0">
                <a:latin typeface="宋体" panose="02010600030101010101" pitchFamily="2" charset="-122"/>
                <a:ea typeface="宋体" panose="02010600030101010101" pitchFamily="2" charset="-122"/>
              </a:rPr>
              <a:t>；</a:t>
            </a:r>
          </a:p>
          <a:p>
            <a:pPr indent="457200">
              <a:lnSpc>
                <a:spcPct val="150000"/>
              </a:lnSpc>
            </a:pPr>
            <a:r>
              <a:rPr lang="zh-CN" altLang="en-US" sz="2000" dirty="0" smtClean="0">
                <a:latin typeface="宋体" panose="02010600030101010101" pitchFamily="2" charset="-122"/>
                <a:ea typeface="宋体" panose="02010600030101010101" pitchFamily="2" charset="-122"/>
              </a:rPr>
              <a:t>（</a:t>
            </a:r>
            <a:r>
              <a:rPr lang="en-US" altLang="zh-CN" sz="2000" dirty="0" smtClean="0">
                <a:latin typeface="宋体" panose="02010600030101010101" pitchFamily="2" charset="-122"/>
                <a:ea typeface="宋体" panose="02010600030101010101" pitchFamily="2" charset="-122"/>
              </a:rPr>
              <a:t>3</a:t>
            </a:r>
            <a:r>
              <a:rPr lang="zh-CN" altLang="en-US" sz="2000" dirty="0" smtClean="0">
                <a:latin typeface="宋体" panose="02010600030101010101" pitchFamily="2" charset="-122"/>
                <a:ea typeface="宋体" panose="02010600030101010101" pitchFamily="2" charset="-122"/>
              </a:rPr>
              <a:t>）</a:t>
            </a:r>
            <a:r>
              <a:rPr sz="2000" dirty="0" err="1" smtClean="0">
                <a:latin typeface="宋体" panose="02010600030101010101" pitchFamily="2" charset="-122"/>
                <a:ea typeface="宋体" panose="02010600030101010101" pitchFamily="2" charset="-122"/>
              </a:rPr>
              <a:t>问卷问句设计要有艺术性</a:t>
            </a:r>
            <a:r>
              <a:rPr sz="2000" dirty="0" err="1">
                <a:latin typeface="宋体" panose="02010600030101010101" pitchFamily="2" charset="-122"/>
                <a:ea typeface="宋体" panose="02010600030101010101" pitchFamily="2" charset="-122"/>
              </a:rPr>
              <a:t>，避免对调查对象产生刺激而不能很好地合作</a:t>
            </a:r>
            <a:r>
              <a:rPr lang="zh-CN" sz="2000" dirty="0" smtClean="0">
                <a:latin typeface="宋体" panose="02010600030101010101" pitchFamily="2" charset="-122"/>
                <a:ea typeface="宋体" panose="02010600030101010101" pitchFamily="2" charset="-122"/>
              </a:rPr>
              <a:t>。</a:t>
            </a:r>
            <a:endParaRPr lang="en-US" altLang="zh-CN" sz="2000" dirty="0">
              <a:latin typeface="宋体" panose="02010600030101010101" pitchFamily="2" charset="-122"/>
              <a:ea typeface="宋体" panose="02010600030101010101" pitchFamily="2" charset="-122"/>
            </a:endParaRPr>
          </a:p>
          <a:p>
            <a:pPr indent="457200">
              <a:lnSpc>
                <a:spcPct val="150000"/>
              </a:lnSpc>
            </a:pPr>
            <a:r>
              <a:rPr lang="zh-CN" altLang="en-US" sz="2000" dirty="0" smtClean="0">
                <a:latin typeface="宋体" panose="02010600030101010101" pitchFamily="2" charset="-122"/>
                <a:ea typeface="宋体" panose="02010600030101010101" pitchFamily="2" charset="-122"/>
              </a:rPr>
              <a:t>（</a:t>
            </a:r>
            <a:r>
              <a:rPr lang="en-US" altLang="zh-CN" sz="2000" dirty="0" smtClean="0">
                <a:latin typeface="宋体" panose="02010600030101010101" pitchFamily="2" charset="-122"/>
                <a:ea typeface="宋体" panose="02010600030101010101" pitchFamily="2" charset="-122"/>
              </a:rPr>
              <a:t>4</a:t>
            </a:r>
            <a:r>
              <a:rPr lang="zh-CN" altLang="en-US" sz="2000" dirty="0" smtClean="0">
                <a:latin typeface="宋体" panose="02010600030101010101" pitchFamily="2" charset="-122"/>
                <a:ea typeface="宋体" panose="02010600030101010101" pitchFamily="2" charset="-122"/>
              </a:rPr>
              <a:t>）</a:t>
            </a:r>
            <a:r>
              <a:rPr sz="2000" dirty="0" err="1" smtClean="0">
                <a:latin typeface="宋体" panose="02010600030101010101" pitchFamily="2" charset="-122"/>
                <a:ea typeface="宋体" panose="02010600030101010101" pitchFamily="2" charset="-122"/>
              </a:rPr>
              <a:t>问卷不要提不易回答的问题</a:t>
            </a:r>
            <a:r>
              <a:rPr sz="2000" dirty="0" err="1">
                <a:latin typeface="宋体" panose="02010600030101010101" pitchFamily="2" charset="-122"/>
                <a:ea typeface="宋体" panose="02010600030101010101" pitchFamily="2" charset="-122"/>
              </a:rPr>
              <a:t>；这里可能有两种情况</a:t>
            </a:r>
            <a:r>
              <a:rPr sz="2000" dirty="0">
                <a:latin typeface="宋体" panose="02010600030101010101" pitchFamily="2" charset="-122"/>
                <a:ea typeface="宋体" panose="02010600030101010101" pitchFamily="2" charset="-122"/>
              </a:rPr>
              <a:t>: </a:t>
            </a:r>
            <a:r>
              <a:rPr sz="2000" dirty="0" err="1">
                <a:latin typeface="宋体" panose="02010600030101010101" pitchFamily="2" charset="-122"/>
                <a:ea typeface="宋体" panose="02010600030101010101" pitchFamily="2" charset="-122"/>
              </a:rPr>
              <a:t>一种是涉及填卷人的心理</a:t>
            </a:r>
            <a:r>
              <a:rPr sz="2000" dirty="0">
                <a:latin typeface="宋体" panose="02010600030101010101" pitchFamily="2" charset="-122"/>
                <a:ea typeface="宋体" panose="02010600030101010101" pitchFamily="2" charset="-122"/>
              </a:rPr>
              <a:t>、 </a:t>
            </a:r>
            <a:r>
              <a:rPr sz="2000" dirty="0" err="1">
                <a:latin typeface="宋体" panose="02010600030101010101" pitchFamily="2" charset="-122"/>
                <a:ea typeface="宋体" panose="02010600030101010101" pitchFamily="2" charset="-122"/>
              </a:rPr>
              <a:t>习惯和个人生活隐私而不愿回答的问题</a:t>
            </a:r>
            <a:r>
              <a:rPr lang="zh-CN" sz="2000" dirty="0">
                <a:latin typeface="宋体" panose="02010600030101010101" pitchFamily="2" charset="-122"/>
                <a:ea typeface="宋体" panose="02010600030101010101" pitchFamily="2" charset="-122"/>
              </a:rPr>
              <a:t>。</a:t>
            </a:r>
          </a:p>
          <a:p>
            <a:pPr indent="457200">
              <a:lnSpc>
                <a:spcPct val="150000"/>
              </a:lnSpc>
            </a:pPr>
            <a:r>
              <a:rPr lang="zh-CN" altLang="en-US" sz="2000" dirty="0" smtClean="0">
                <a:latin typeface="宋体" panose="02010600030101010101" pitchFamily="2" charset="-122"/>
                <a:ea typeface="宋体" panose="02010600030101010101" pitchFamily="2" charset="-122"/>
              </a:rPr>
              <a:t>（</a:t>
            </a:r>
            <a:r>
              <a:rPr lang="en-US" altLang="zh-CN" sz="2000" dirty="0" smtClean="0">
                <a:latin typeface="宋体" panose="02010600030101010101" pitchFamily="2" charset="-122"/>
                <a:ea typeface="宋体" panose="02010600030101010101" pitchFamily="2" charset="-122"/>
              </a:rPr>
              <a:t>5</a:t>
            </a:r>
            <a:r>
              <a:rPr lang="zh-CN" altLang="en-US" sz="2000" dirty="0" smtClean="0">
                <a:latin typeface="宋体" panose="02010600030101010101" pitchFamily="2" charset="-122"/>
                <a:ea typeface="宋体" panose="02010600030101010101" pitchFamily="2" charset="-122"/>
              </a:rPr>
              <a:t>）</a:t>
            </a:r>
            <a:r>
              <a:rPr sz="2000" dirty="0" err="1" smtClean="0">
                <a:latin typeface="宋体" panose="02010600030101010101" pitchFamily="2" charset="-122"/>
                <a:ea typeface="宋体" panose="02010600030101010101" pitchFamily="2" charset="-122"/>
              </a:rPr>
              <a:t>决定每个问题的措辞</a:t>
            </a:r>
            <a:r>
              <a:rPr sz="2000" dirty="0" err="1">
                <a:latin typeface="宋体" panose="02010600030101010101" pitchFamily="2" charset="-122"/>
                <a:ea typeface="宋体" panose="02010600030101010101" pitchFamily="2" charset="-122"/>
              </a:rPr>
              <a:t>；决定总的措辞，就是将已定类型和内容转化为标准提问的</a:t>
            </a:r>
            <a:r>
              <a:rPr sz="2000" dirty="0">
                <a:latin typeface="宋体" panose="02010600030101010101" pitchFamily="2" charset="-122"/>
                <a:ea typeface="宋体" panose="02010600030101010101" pitchFamily="2" charset="-122"/>
              </a:rPr>
              <a:t> </a:t>
            </a:r>
            <a:r>
              <a:rPr sz="2000" dirty="0" err="1" smtClean="0">
                <a:latin typeface="宋体" panose="02010600030101010101" pitchFamily="2" charset="-122"/>
                <a:ea typeface="宋体" panose="02010600030101010101" pitchFamily="2" charset="-122"/>
              </a:rPr>
              <a:t>依据以及被调查者能够理解并根据其回答的问题</a:t>
            </a:r>
            <a:r>
              <a:rPr lang="zh-CN" altLang="en-US" sz="2000" dirty="0">
                <a:latin typeface="宋体" panose="02010600030101010101" pitchFamily="2" charset="-122"/>
                <a:ea typeface="宋体" panose="02010600030101010101" pitchFamily="2" charset="-122"/>
              </a:rPr>
              <a:t>。</a:t>
            </a:r>
            <a:endParaRPr sz="2000" dirty="0">
              <a:latin typeface="宋体" panose="02010600030101010101" pitchFamily="2" charset="-122"/>
              <a:ea typeface="宋体" panose="02010600030101010101" pitchFamily="2" charset="-122"/>
            </a:endParaRPr>
          </a:p>
        </p:txBody>
      </p:sp>
      <p:sp>
        <p:nvSpPr>
          <p:cNvPr id="3" name="文本框 2"/>
          <p:cNvSpPr txBox="1"/>
          <p:nvPr/>
        </p:nvSpPr>
        <p:spPr>
          <a:xfrm>
            <a:off x="1791369" y="802567"/>
            <a:ext cx="7005955" cy="707886"/>
          </a:xfrm>
          <a:prstGeom prst="rect">
            <a:avLst/>
          </a:prstGeom>
          <a:noFill/>
        </p:spPr>
        <p:txBody>
          <a:bodyPr wrap="square" rtlCol="0">
            <a:spAutoFit/>
          </a:bodyPr>
          <a:lstStyle/>
          <a:p>
            <a:r>
              <a:rPr lang="en-US" altLang="zh-CN" sz="3600" b="1" dirty="0" smtClean="0">
                <a:solidFill>
                  <a:srgbClr val="FF0000"/>
                </a:solidFill>
                <a:latin typeface="黑体" pitchFamily="49" charset="-122"/>
                <a:ea typeface="黑体" pitchFamily="49" charset="-122"/>
              </a:rPr>
              <a:t>4.4.4 </a:t>
            </a:r>
            <a:r>
              <a:rPr lang="zh-CN" altLang="en-US" sz="3600" b="1" dirty="0" smtClean="0">
                <a:solidFill>
                  <a:srgbClr val="FF0000"/>
                </a:solidFill>
                <a:latin typeface="黑体" pitchFamily="49" charset="-122"/>
                <a:ea typeface="黑体" pitchFamily="49" charset="-122"/>
              </a:rPr>
              <a:t>问卷</a:t>
            </a:r>
            <a:r>
              <a:rPr lang="zh-CN" altLang="en-US" sz="3600" b="1" dirty="0">
                <a:solidFill>
                  <a:srgbClr val="FF0000"/>
                </a:solidFill>
                <a:latin typeface="黑体" pitchFamily="49" charset="-122"/>
                <a:ea typeface="黑体" pitchFamily="49" charset="-122"/>
              </a:rPr>
              <a:t>设计必须注意的问题</a:t>
            </a:r>
            <a:r>
              <a:rPr lang="zh-CN" altLang="en-US" sz="4000" b="1" dirty="0">
                <a:solidFill>
                  <a:srgbClr val="FF0000"/>
                </a:solidFill>
                <a:latin typeface="黑体" pitchFamily="49" charset="-122"/>
                <a:ea typeface="黑体" pitchFamily="49" charset="-122"/>
              </a:rPr>
              <a:t> </a:t>
            </a:r>
          </a:p>
        </p:txBody>
      </p:sp>
      <p:cxnSp>
        <p:nvCxnSpPr>
          <p:cNvPr id="6" name="直接连接符 5"/>
          <p:cNvCxnSpPr/>
          <p:nvPr/>
        </p:nvCxnSpPr>
        <p:spPr>
          <a:xfrm flipV="1">
            <a:off x="1820579" y="1625938"/>
            <a:ext cx="6516594" cy="1714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011686" y="2383105"/>
            <a:ext cx="7605395" cy="646331"/>
          </a:xfrm>
          <a:prstGeom prst="rect">
            <a:avLst/>
          </a:prstGeom>
          <a:noFill/>
        </p:spPr>
        <p:txBody>
          <a:bodyPr vert="horz" wrap="square" rtlCol="0">
            <a:spAutoFit/>
          </a:bodyPr>
          <a:lstStyle/>
          <a:p>
            <a:r>
              <a:rPr lang="en-US" altLang="zh-CN" sz="3600" b="1" dirty="0">
                <a:solidFill>
                  <a:srgbClr val="FC3520"/>
                </a:solidFill>
                <a:latin typeface="黑体" pitchFamily="49" charset="-122"/>
                <a:ea typeface="黑体" pitchFamily="49" charset="-122"/>
              </a:rPr>
              <a:t>4.5 </a:t>
            </a:r>
            <a:r>
              <a:rPr lang="zh-CN" altLang="en-US" sz="3600" b="1" dirty="0">
                <a:solidFill>
                  <a:srgbClr val="FC3520"/>
                </a:solidFill>
                <a:latin typeface="黑体" pitchFamily="49" charset="-122"/>
                <a:ea typeface="黑体" pitchFamily="49" charset="-122"/>
              </a:rPr>
              <a:t>营销调研报告的撰写</a:t>
            </a:r>
          </a:p>
        </p:txBody>
      </p:sp>
      <p:sp>
        <p:nvSpPr>
          <p:cNvPr id="3" name="矩形 2"/>
          <p:cNvSpPr/>
          <p:nvPr/>
        </p:nvSpPr>
        <p:spPr>
          <a:xfrm>
            <a:off x="2011684" y="3291282"/>
            <a:ext cx="7777775" cy="2862322"/>
          </a:xfrm>
          <a:prstGeom prst="rect">
            <a:avLst/>
          </a:prstGeom>
          <a:solidFill>
            <a:schemeClr val="bg1">
              <a:lumMod val="95000"/>
            </a:schemeClr>
          </a:solidFill>
        </p:spPr>
        <p:txBody>
          <a:bodyPr wrap="square">
            <a:spAutoFit/>
          </a:bodyPr>
          <a:lstStyle/>
          <a:p>
            <a:r>
              <a:rPr lang="zh-CN" altLang="en-US" sz="2000" kern="0" dirty="0">
                <a:latin typeface="宋体" panose="02010600030101010101" pitchFamily="2" charset="-122"/>
                <a:ea typeface="宋体" panose="02010600030101010101" pitchFamily="2" charset="-122"/>
                <a:cs typeface="Arial Unicode MS" panose="020B0604020202020204" pitchFamily="34" charset="-122"/>
              </a:rPr>
              <a:t>调研报告的核心是实事求是地反映和分析客观</a:t>
            </a:r>
            <a:r>
              <a:rPr lang="zh-CN" altLang="en-US" sz="2000" kern="0" dirty="0" smtClean="0">
                <a:latin typeface="宋体" panose="02010600030101010101" pitchFamily="2" charset="-122"/>
                <a:ea typeface="宋体" panose="02010600030101010101" pitchFamily="2" charset="-122"/>
                <a:cs typeface="Arial Unicode MS" panose="020B0604020202020204" pitchFamily="34" charset="-122"/>
              </a:rPr>
              <a:t>事实</a:t>
            </a:r>
            <a:r>
              <a:rPr lang="zh-CN" altLang="en-US" sz="2000" kern="0" dirty="0">
                <a:latin typeface="宋体" panose="02010600030101010101" pitchFamily="2" charset="-122"/>
                <a:ea typeface="宋体" panose="02010600030101010101" pitchFamily="2" charset="-122"/>
                <a:cs typeface="Arial Unicode MS" panose="020B0604020202020204" pitchFamily="34" charset="-122"/>
              </a:rPr>
              <a:t>，</a:t>
            </a:r>
            <a:r>
              <a:rPr lang="zh-CN" altLang="en-US" sz="2000" kern="0" dirty="0" smtClean="0">
                <a:latin typeface="宋体" panose="02010600030101010101" pitchFamily="2" charset="-122"/>
                <a:ea typeface="宋体" panose="02010600030101010101" pitchFamily="2" charset="-122"/>
                <a:cs typeface="Arial Unicode MS" panose="020B0604020202020204" pitchFamily="34" charset="-122"/>
              </a:rPr>
              <a:t>主要</a:t>
            </a:r>
            <a:r>
              <a:rPr lang="zh-CN" altLang="en-US" sz="2000" kern="0" dirty="0">
                <a:latin typeface="宋体" panose="02010600030101010101" pitchFamily="2" charset="-122"/>
                <a:ea typeface="宋体" panose="02010600030101010101" pitchFamily="2" charset="-122"/>
                <a:cs typeface="Arial Unicode MS" panose="020B0604020202020204" pitchFamily="34" charset="-122"/>
              </a:rPr>
              <a:t>包括两个部分</a:t>
            </a:r>
            <a:r>
              <a:rPr lang="en-US" altLang="zh-CN" sz="2000" kern="0" dirty="0">
                <a:latin typeface="宋体" panose="02010600030101010101" pitchFamily="2" charset="-122"/>
                <a:ea typeface="宋体" panose="02010600030101010101" pitchFamily="2" charset="-122"/>
                <a:cs typeface="Arial Unicode MS" panose="020B0604020202020204" pitchFamily="34" charset="-122"/>
              </a:rPr>
              <a:t>: </a:t>
            </a:r>
            <a:r>
              <a:rPr lang="zh-CN" altLang="en-US" sz="2000" kern="0" dirty="0">
                <a:latin typeface="宋体" panose="02010600030101010101" pitchFamily="2" charset="-122"/>
                <a:ea typeface="宋体" panose="02010600030101010101" pitchFamily="2" charset="-122"/>
                <a:cs typeface="Arial Unicode MS" panose="020B0604020202020204" pitchFamily="34" charset="-122"/>
              </a:rPr>
              <a:t>一是调查，二是研究。调查，应该深入实际，准确地反映客观事实，不凭主观想象，按事物的本来面目了解 ，详细地占有材料。研究，即在掌握客观事实的基础上，认真分析，透彻地揭示事物的本质。</a:t>
            </a:r>
          </a:p>
          <a:p>
            <a:r>
              <a:rPr lang="zh-CN" altLang="en-US" sz="2000" kern="0" dirty="0">
                <a:latin typeface="宋体" panose="02010600030101010101" pitchFamily="2" charset="-122"/>
                <a:ea typeface="宋体" panose="02010600030101010101" pitchFamily="2" charset="-122"/>
                <a:cs typeface="Arial Unicode MS" panose="020B0604020202020204" pitchFamily="34" charset="-122"/>
              </a:rPr>
              <a:t>调查报告是整个调查工作，包括计划、 实施、 收集、 整理等一系列过程的总结</a:t>
            </a:r>
            <a:r>
              <a:rPr lang="zh-CN" altLang="en-US" sz="2000" kern="0" dirty="0" smtClean="0">
                <a:latin typeface="宋体" panose="02010600030101010101" pitchFamily="2" charset="-122"/>
                <a:ea typeface="宋体" panose="02010600030101010101" pitchFamily="2" charset="-122"/>
                <a:cs typeface="Arial Unicode MS" panose="020B0604020202020204" pitchFamily="34" charset="-122"/>
              </a:rPr>
              <a:t>，它</a:t>
            </a:r>
            <a:r>
              <a:rPr lang="zh-CN" altLang="en-US" sz="2000" kern="0" dirty="0">
                <a:latin typeface="宋体" panose="02010600030101010101" pitchFamily="2" charset="-122"/>
                <a:ea typeface="宋体" panose="02010600030101010101" pitchFamily="2" charset="-122"/>
                <a:cs typeface="Arial Unicode MS" panose="020B0604020202020204" pitchFamily="34" charset="-122"/>
              </a:rPr>
              <a:t>是一种沟通、交流形式，其目的是将调查结果、战略性的建议以及其他结果传递给管理人员或其他担任专门职务的人员。</a:t>
            </a:r>
          </a:p>
        </p:txBody>
      </p:sp>
      <p:sp>
        <p:nvSpPr>
          <p:cNvPr id="4" name="任意多边形: 形状 3"/>
          <p:cNvSpPr/>
          <p:nvPr/>
        </p:nvSpPr>
        <p:spPr>
          <a:xfrm rot="10800000">
            <a:off x="9617081" y="1366004"/>
            <a:ext cx="714327" cy="792575"/>
          </a:xfrm>
          <a:custGeom>
            <a:avLst/>
            <a:gdLst/>
            <a:ahLst/>
            <a:cxnLst/>
            <a:rect l="l" t="t" r="r" b="b"/>
            <a:pathLst>
              <a:path w="714327" h="792575">
                <a:moveTo>
                  <a:pt x="661321" y="0"/>
                </a:moveTo>
                <a:lnTo>
                  <a:pt x="714327" y="85820"/>
                </a:lnTo>
                <a:cubicBezTo>
                  <a:pt x="584756" y="149764"/>
                  <a:pt x="519970" y="296164"/>
                  <a:pt x="519970" y="525018"/>
                </a:cubicBezTo>
                <a:lnTo>
                  <a:pt x="666369" y="525018"/>
                </a:lnTo>
                <a:lnTo>
                  <a:pt x="666369" y="792575"/>
                </a:lnTo>
                <a:lnTo>
                  <a:pt x="403860" y="792575"/>
                </a:lnTo>
                <a:lnTo>
                  <a:pt x="403860" y="545211"/>
                </a:lnTo>
                <a:cubicBezTo>
                  <a:pt x="403860" y="425735"/>
                  <a:pt x="426156" y="315515"/>
                  <a:pt x="470749" y="214550"/>
                </a:cubicBezTo>
                <a:cubicBezTo>
                  <a:pt x="515342" y="113585"/>
                  <a:pt x="578866" y="42068"/>
                  <a:pt x="661321" y="0"/>
                </a:cubicBezTo>
                <a:close/>
                <a:moveTo>
                  <a:pt x="257461" y="0"/>
                </a:moveTo>
                <a:lnTo>
                  <a:pt x="310467" y="85820"/>
                </a:lnTo>
                <a:cubicBezTo>
                  <a:pt x="180896" y="149764"/>
                  <a:pt x="116110" y="296164"/>
                  <a:pt x="116110" y="525018"/>
                </a:cubicBezTo>
                <a:lnTo>
                  <a:pt x="262509" y="525018"/>
                </a:lnTo>
                <a:lnTo>
                  <a:pt x="262509" y="792575"/>
                </a:lnTo>
                <a:lnTo>
                  <a:pt x="0" y="792575"/>
                </a:lnTo>
                <a:lnTo>
                  <a:pt x="0" y="545211"/>
                </a:lnTo>
                <a:cubicBezTo>
                  <a:pt x="0" y="425735"/>
                  <a:pt x="22296" y="315515"/>
                  <a:pt x="66889" y="214550"/>
                </a:cubicBezTo>
                <a:cubicBezTo>
                  <a:pt x="111482" y="113585"/>
                  <a:pt x="175006" y="42068"/>
                  <a:pt x="257461" y="0"/>
                </a:cubicBezTo>
                <a:close/>
              </a:path>
            </a:pathLst>
          </a:cu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endParaRPr>
          </a:p>
        </p:txBody>
      </p:sp>
      <p:sp>
        <p:nvSpPr>
          <p:cNvPr id="6" name="矩形 5"/>
          <p:cNvSpPr/>
          <p:nvPr/>
        </p:nvSpPr>
        <p:spPr>
          <a:xfrm>
            <a:off x="1373413" y="0"/>
            <a:ext cx="1055462" cy="1829895"/>
          </a:xfrm>
          <a:prstGeom prst="rect">
            <a:avLst/>
          </a:prstGeom>
          <a:solidFill>
            <a:srgbClr val="FF3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p:cNvGrpSpPr/>
          <p:nvPr/>
        </p:nvGrpSpPr>
        <p:grpSpPr>
          <a:xfrm>
            <a:off x="1520144" y="953047"/>
            <a:ext cx="762000" cy="762000"/>
            <a:chOff x="2895600" y="953047"/>
            <a:chExt cx="762000" cy="762000"/>
          </a:xfrm>
        </p:grpSpPr>
        <p:sp>
          <p:nvSpPr>
            <p:cNvPr id="9" name="椭圆 8"/>
            <p:cNvSpPr/>
            <p:nvPr/>
          </p:nvSpPr>
          <p:spPr>
            <a:xfrm>
              <a:off x="2895600" y="953047"/>
              <a:ext cx="762000" cy="76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3048813" y="980104"/>
              <a:ext cx="441146" cy="707886"/>
            </a:xfrm>
            <a:prstGeom prst="rect">
              <a:avLst/>
            </a:prstGeom>
            <a:noFill/>
          </p:spPr>
          <p:txBody>
            <a:bodyPr wrap="none" rtlCol="0">
              <a:spAutoFit/>
            </a:bodyPr>
            <a:lstStyle/>
            <a:p>
              <a:r>
                <a:rPr lang="en-US" altLang="zh-CN" sz="4000" dirty="0">
                  <a:solidFill>
                    <a:srgbClr val="FF3F3F"/>
                  </a:solidFill>
                </a:rPr>
                <a:t>5</a:t>
              </a:r>
              <a:endParaRPr lang="zh-CN" altLang="en-US" sz="4000" dirty="0">
                <a:solidFill>
                  <a:srgbClr val="FF3F3F"/>
                </a:solidFill>
              </a:endParaRPr>
            </a:p>
          </p:txBody>
        </p:sp>
      </p:grpSp>
      <p:sp>
        <p:nvSpPr>
          <p:cNvPr id="77" name="椭圆 76"/>
          <p:cNvSpPr/>
          <p:nvPr/>
        </p:nvSpPr>
        <p:spPr>
          <a:xfrm>
            <a:off x="2524920" y="1318904"/>
            <a:ext cx="546100" cy="546100"/>
          </a:xfrm>
          <a:prstGeom prst="ellipse">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椭圆 77"/>
          <p:cNvSpPr/>
          <p:nvPr/>
        </p:nvSpPr>
        <p:spPr>
          <a:xfrm>
            <a:off x="-207168" y="5420763"/>
            <a:ext cx="1041400" cy="1041400"/>
          </a:xfrm>
          <a:prstGeom prst="ellipse">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椭圆 78"/>
          <p:cNvSpPr/>
          <p:nvPr/>
        </p:nvSpPr>
        <p:spPr>
          <a:xfrm>
            <a:off x="2740820" y="1558296"/>
            <a:ext cx="963442" cy="963442"/>
          </a:xfrm>
          <a:prstGeom prst="ellipse">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 xmlns:p14="http://schemas.microsoft.com/office/powerpoint/2010/main" val="7647071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组合 30"/>
          <p:cNvGrpSpPr/>
          <p:nvPr/>
        </p:nvGrpSpPr>
        <p:grpSpPr>
          <a:xfrm>
            <a:off x="0" y="2140264"/>
            <a:ext cx="1054100" cy="744733"/>
            <a:chOff x="11137900" y="860547"/>
            <a:chExt cx="1054100" cy="744733"/>
          </a:xfrm>
          <a:solidFill>
            <a:schemeClr val="tx1"/>
          </a:solidFill>
        </p:grpSpPr>
        <p:sp>
          <p:nvSpPr>
            <p:cNvPr id="32" name="矩形 31"/>
            <p:cNvSpPr/>
            <p:nvPr/>
          </p:nvSpPr>
          <p:spPr>
            <a:xfrm>
              <a:off x="11137900" y="860547"/>
              <a:ext cx="1054100" cy="1066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endParaRPr>
            </a:p>
          </p:txBody>
        </p:sp>
        <p:sp>
          <p:nvSpPr>
            <p:cNvPr id="33" name="矩形 32"/>
            <p:cNvSpPr/>
            <p:nvPr/>
          </p:nvSpPr>
          <p:spPr>
            <a:xfrm>
              <a:off x="11137900" y="1073256"/>
              <a:ext cx="1054100" cy="1066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endParaRPr>
            </a:p>
          </p:txBody>
        </p:sp>
        <p:sp>
          <p:nvSpPr>
            <p:cNvPr id="34" name="矩形 33"/>
            <p:cNvSpPr/>
            <p:nvPr/>
          </p:nvSpPr>
          <p:spPr>
            <a:xfrm>
              <a:off x="11137900" y="1285966"/>
              <a:ext cx="1054100" cy="1066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endParaRPr>
            </a:p>
          </p:txBody>
        </p:sp>
        <p:sp>
          <p:nvSpPr>
            <p:cNvPr id="35" name="矩形 34"/>
            <p:cNvSpPr/>
            <p:nvPr/>
          </p:nvSpPr>
          <p:spPr>
            <a:xfrm>
              <a:off x="11137900" y="1498676"/>
              <a:ext cx="1054100" cy="1066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endParaRPr>
            </a:p>
          </p:txBody>
        </p:sp>
      </p:grpSp>
      <p:sp>
        <p:nvSpPr>
          <p:cNvPr id="4" name="文本框 3"/>
          <p:cNvSpPr txBox="1"/>
          <p:nvPr/>
        </p:nvSpPr>
        <p:spPr>
          <a:xfrm>
            <a:off x="1430616" y="1451522"/>
            <a:ext cx="10291445" cy="5072864"/>
          </a:xfrm>
          <a:prstGeom prst="rect">
            <a:avLst/>
          </a:prstGeom>
          <a:noFill/>
        </p:spPr>
        <p:txBody>
          <a:bodyPr wrap="square" rtlCol="0" anchor="t">
            <a:spAutoFit/>
          </a:bodyPr>
          <a:lstStyle/>
          <a:p>
            <a:pPr indent="457200">
              <a:lnSpc>
                <a:spcPts val="2800"/>
              </a:lnSpc>
            </a:pPr>
            <a:r>
              <a:rPr sz="2000" dirty="0">
                <a:latin typeface="宋体" panose="02010600030101010101" pitchFamily="2" charset="-122"/>
                <a:ea typeface="宋体" panose="02010600030101010101" pitchFamily="2" charset="-122"/>
              </a:rPr>
              <a:t>１) </a:t>
            </a:r>
            <a:r>
              <a:rPr sz="2000" dirty="0" err="1">
                <a:latin typeface="宋体" panose="02010600030101010101" pitchFamily="2" charset="-122"/>
                <a:ea typeface="宋体" panose="02010600030101010101" pitchFamily="2" charset="-122"/>
              </a:rPr>
              <a:t>题目</a:t>
            </a:r>
            <a:r>
              <a:rPr sz="2000" dirty="0">
                <a:latin typeface="宋体" panose="02010600030101010101" pitchFamily="2" charset="-122"/>
                <a:ea typeface="宋体" panose="02010600030101010101" pitchFamily="2" charset="-122"/>
              </a:rPr>
              <a:t> </a:t>
            </a:r>
          </a:p>
          <a:p>
            <a:pPr indent="457200">
              <a:lnSpc>
                <a:spcPts val="2800"/>
              </a:lnSpc>
            </a:pPr>
            <a:r>
              <a:rPr sz="2000" dirty="0" err="1">
                <a:latin typeface="宋体" panose="02010600030101010101" pitchFamily="2" charset="-122"/>
                <a:ea typeface="宋体" panose="02010600030101010101" pitchFamily="2" charset="-122"/>
              </a:rPr>
              <a:t>题目点明报告的主题</a:t>
            </a:r>
            <a:r>
              <a:rPr lang="zh-CN" sz="2000" dirty="0">
                <a:latin typeface="宋体" panose="02010600030101010101" pitchFamily="2" charset="-122"/>
                <a:ea typeface="宋体" panose="02010600030101010101" pitchFamily="2" charset="-122"/>
              </a:rPr>
              <a:t>，</a:t>
            </a:r>
            <a:r>
              <a:rPr sz="2000" dirty="0" err="1">
                <a:latin typeface="宋体" panose="02010600030101010101" pitchFamily="2" charset="-122"/>
                <a:ea typeface="宋体" panose="02010600030101010101" pitchFamily="2" charset="-122"/>
              </a:rPr>
              <a:t>包括委托客户的单位名称、市场调查的单位名称和报告日期</a:t>
            </a:r>
            <a:r>
              <a:rPr lang="zh-CN" sz="2000" dirty="0">
                <a:latin typeface="宋体" panose="02010600030101010101" pitchFamily="2" charset="-122"/>
                <a:ea typeface="宋体" panose="02010600030101010101" pitchFamily="2" charset="-122"/>
              </a:rPr>
              <a:t>，</a:t>
            </a:r>
            <a:r>
              <a:rPr sz="2000" dirty="0" err="1">
                <a:latin typeface="宋体" panose="02010600030101010101" pitchFamily="2" charset="-122"/>
                <a:ea typeface="宋体" panose="02010600030101010101" pitchFamily="2" charset="-122"/>
              </a:rPr>
              <a:t>调查报告的题目应尽可能贴切</a:t>
            </a:r>
            <a:r>
              <a:rPr lang="zh-CN" sz="2000" dirty="0">
                <a:latin typeface="宋体" panose="02010600030101010101" pitchFamily="2" charset="-122"/>
                <a:ea typeface="宋体" panose="02010600030101010101" pitchFamily="2" charset="-122"/>
              </a:rPr>
              <a:t>，</a:t>
            </a:r>
            <a:r>
              <a:rPr sz="2000" dirty="0" err="1">
                <a:latin typeface="宋体" panose="02010600030101010101" pitchFamily="2" charset="-122"/>
                <a:ea typeface="宋体" panose="02010600030101010101" pitchFamily="2" charset="-122"/>
              </a:rPr>
              <a:t>而又概括地表明调查项目的性质</a:t>
            </a:r>
            <a:r>
              <a:rPr lang="zh-CN" sz="2000" dirty="0">
                <a:latin typeface="宋体" panose="02010600030101010101" pitchFamily="2" charset="-122"/>
                <a:ea typeface="宋体" panose="02010600030101010101" pitchFamily="2" charset="-122"/>
              </a:rPr>
              <a:t>。</a:t>
            </a:r>
          </a:p>
          <a:p>
            <a:pPr indent="457200">
              <a:lnSpc>
                <a:spcPts val="2800"/>
              </a:lnSpc>
            </a:pPr>
            <a:r>
              <a:rPr sz="2000" dirty="0">
                <a:latin typeface="宋体" panose="02010600030101010101" pitchFamily="2" charset="-122"/>
                <a:ea typeface="宋体" panose="02010600030101010101" pitchFamily="2" charset="-122"/>
              </a:rPr>
              <a:t>２) </a:t>
            </a:r>
            <a:r>
              <a:rPr sz="2000" dirty="0" err="1">
                <a:latin typeface="宋体" panose="02010600030101010101" pitchFamily="2" charset="-122"/>
                <a:ea typeface="宋体" panose="02010600030101010101" pitchFamily="2" charset="-122"/>
              </a:rPr>
              <a:t>目录表</a:t>
            </a:r>
            <a:r>
              <a:rPr sz="2000" dirty="0">
                <a:latin typeface="宋体" panose="02010600030101010101" pitchFamily="2" charset="-122"/>
                <a:ea typeface="宋体" panose="02010600030101010101" pitchFamily="2" charset="-122"/>
              </a:rPr>
              <a:t> </a:t>
            </a:r>
          </a:p>
          <a:p>
            <a:pPr indent="457200">
              <a:lnSpc>
                <a:spcPts val="2800"/>
              </a:lnSpc>
            </a:pPr>
            <a:r>
              <a:rPr sz="2000" dirty="0" err="1">
                <a:latin typeface="宋体" panose="02010600030101010101" pitchFamily="2" charset="-122"/>
                <a:ea typeface="宋体" panose="02010600030101010101" pitchFamily="2" charset="-122"/>
              </a:rPr>
              <a:t>如果调查报告的内容、页数较多</a:t>
            </a:r>
            <a:r>
              <a:rPr lang="zh-CN" sz="2000" dirty="0">
                <a:latin typeface="宋体" panose="02010600030101010101" pitchFamily="2" charset="-122"/>
                <a:ea typeface="宋体" panose="02010600030101010101" pitchFamily="2" charset="-122"/>
              </a:rPr>
              <a:t>。</a:t>
            </a:r>
            <a:r>
              <a:rPr sz="2000" dirty="0" err="1">
                <a:latin typeface="宋体" panose="02010600030101010101" pitchFamily="2" charset="-122"/>
                <a:ea typeface="宋体" panose="02010600030101010101" pitchFamily="2" charset="-122"/>
              </a:rPr>
              <a:t>为了方便读者阅读</a:t>
            </a:r>
            <a:r>
              <a:rPr lang="zh-CN" sz="2000" dirty="0">
                <a:latin typeface="宋体" panose="02010600030101010101" pitchFamily="2" charset="-122"/>
                <a:ea typeface="宋体" panose="02010600030101010101" pitchFamily="2" charset="-122"/>
              </a:rPr>
              <a:t>，</a:t>
            </a:r>
            <a:r>
              <a:rPr sz="2000" dirty="0" err="1">
                <a:latin typeface="宋体" panose="02010600030101010101" pitchFamily="2" charset="-122"/>
                <a:ea typeface="宋体" panose="02010600030101010101" pitchFamily="2" charset="-122"/>
              </a:rPr>
              <a:t>应当使用目录或索引形式列出报告所分的主要章节和附录</a:t>
            </a:r>
            <a:r>
              <a:rPr lang="zh-CN" sz="2000" dirty="0">
                <a:latin typeface="宋体" panose="02010600030101010101" pitchFamily="2" charset="-122"/>
                <a:ea typeface="宋体" panose="02010600030101010101" pitchFamily="2" charset="-122"/>
              </a:rPr>
              <a:t>，</a:t>
            </a:r>
            <a:r>
              <a:rPr sz="2000" dirty="0" err="1">
                <a:latin typeface="宋体" panose="02010600030101010101" pitchFamily="2" charset="-122"/>
                <a:ea typeface="宋体" panose="02010600030101010101" pitchFamily="2" charset="-122"/>
              </a:rPr>
              <a:t>并注明标题、有关章节号码及页码</a:t>
            </a:r>
            <a:r>
              <a:rPr lang="zh-CN" sz="2000" dirty="0">
                <a:latin typeface="宋体" panose="02010600030101010101" pitchFamily="2" charset="-122"/>
                <a:ea typeface="宋体" panose="02010600030101010101" pitchFamily="2" charset="-122"/>
              </a:rPr>
              <a:t>。</a:t>
            </a:r>
            <a:r>
              <a:rPr sz="2000" dirty="0" err="1">
                <a:latin typeface="宋体" panose="02010600030101010101" pitchFamily="2" charset="-122"/>
                <a:ea typeface="宋体" panose="02010600030101010101" pitchFamily="2" charset="-122"/>
              </a:rPr>
              <a:t>一般来说</a:t>
            </a:r>
            <a:r>
              <a:rPr lang="zh-CN" sz="2000" dirty="0">
                <a:latin typeface="宋体" panose="02010600030101010101" pitchFamily="2" charset="-122"/>
                <a:ea typeface="宋体" panose="02010600030101010101" pitchFamily="2" charset="-122"/>
              </a:rPr>
              <a:t>，</a:t>
            </a:r>
            <a:r>
              <a:rPr sz="2000" dirty="0" err="1">
                <a:latin typeface="宋体" panose="02010600030101010101" pitchFamily="2" charset="-122"/>
                <a:ea typeface="宋体" panose="02010600030101010101" pitchFamily="2" charset="-122"/>
              </a:rPr>
              <a:t>目录的篇幅不宜超过一页</a:t>
            </a:r>
            <a:r>
              <a:rPr lang="zh-CN" sz="2000" dirty="0">
                <a:latin typeface="宋体" panose="02010600030101010101" pitchFamily="2" charset="-122"/>
                <a:ea typeface="宋体" panose="02010600030101010101" pitchFamily="2" charset="-122"/>
              </a:rPr>
              <a:t>。</a:t>
            </a:r>
          </a:p>
          <a:p>
            <a:pPr indent="457200">
              <a:lnSpc>
                <a:spcPts val="2800"/>
              </a:lnSpc>
            </a:pPr>
            <a:r>
              <a:rPr sz="2000" dirty="0">
                <a:latin typeface="宋体" panose="02010600030101010101" pitchFamily="2" charset="-122"/>
                <a:ea typeface="宋体" panose="02010600030101010101" pitchFamily="2" charset="-122"/>
              </a:rPr>
              <a:t>３) </a:t>
            </a:r>
            <a:r>
              <a:rPr sz="2000" dirty="0" err="1">
                <a:latin typeface="宋体" panose="02010600030101010101" pitchFamily="2" charset="-122"/>
                <a:ea typeface="宋体" panose="02010600030101010101" pitchFamily="2" charset="-122"/>
              </a:rPr>
              <a:t>调查结果和有关建议的概要</a:t>
            </a:r>
            <a:r>
              <a:rPr sz="2000" dirty="0">
                <a:latin typeface="宋体" panose="02010600030101010101" pitchFamily="2" charset="-122"/>
                <a:ea typeface="宋体" panose="02010600030101010101" pitchFamily="2" charset="-122"/>
              </a:rPr>
              <a:t> </a:t>
            </a:r>
          </a:p>
          <a:p>
            <a:pPr indent="457200">
              <a:lnSpc>
                <a:spcPts val="2800"/>
              </a:lnSpc>
            </a:pPr>
            <a:r>
              <a:rPr sz="2000" dirty="0" err="1">
                <a:latin typeface="宋体" panose="02010600030101010101" pitchFamily="2" charset="-122"/>
                <a:ea typeface="宋体" panose="02010600030101010101" pitchFamily="2" charset="-122"/>
              </a:rPr>
              <a:t>这是整个报告的核心</a:t>
            </a:r>
            <a:r>
              <a:rPr lang="zh-CN" sz="2000" dirty="0">
                <a:latin typeface="宋体" panose="02010600030101010101" pitchFamily="2" charset="-122"/>
                <a:ea typeface="宋体" panose="02010600030101010101" pitchFamily="2" charset="-122"/>
              </a:rPr>
              <a:t>，</a:t>
            </a:r>
            <a:r>
              <a:rPr sz="2000" dirty="0" err="1">
                <a:latin typeface="宋体" panose="02010600030101010101" pitchFamily="2" charset="-122"/>
                <a:ea typeface="宋体" panose="02010600030101010101" pitchFamily="2" charset="-122"/>
              </a:rPr>
              <a:t>应简短</a:t>
            </a:r>
            <a:r>
              <a:rPr lang="zh-CN" sz="2000" dirty="0">
                <a:latin typeface="宋体" panose="02010600030101010101" pitchFamily="2" charset="-122"/>
                <a:ea typeface="宋体" panose="02010600030101010101" pitchFamily="2" charset="-122"/>
              </a:rPr>
              <a:t>、</a:t>
            </a:r>
            <a:r>
              <a:rPr sz="2000" dirty="0" err="1">
                <a:latin typeface="宋体" panose="02010600030101010101" pitchFamily="2" charset="-122"/>
                <a:ea typeface="宋体" panose="02010600030101010101" pitchFamily="2" charset="-122"/>
              </a:rPr>
              <a:t>切中要害</a:t>
            </a:r>
            <a:r>
              <a:rPr lang="zh-CN" sz="2000" dirty="0">
                <a:latin typeface="宋体" panose="02010600030101010101" pitchFamily="2" charset="-122"/>
                <a:ea typeface="宋体" panose="02010600030101010101" pitchFamily="2" charset="-122"/>
              </a:rPr>
              <a:t>，</a:t>
            </a:r>
            <a:r>
              <a:rPr sz="2000" dirty="0" err="1">
                <a:latin typeface="宋体" panose="02010600030101010101" pitchFamily="2" charset="-122"/>
                <a:ea typeface="宋体" panose="02010600030101010101" pitchFamily="2" charset="-122"/>
              </a:rPr>
              <a:t>阅读者既可以从中大致了解调查的结果</a:t>
            </a:r>
            <a:r>
              <a:rPr lang="zh-CN" sz="2000" dirty="0">
                <a:latin typeface="宋体" panose="02010600030101010101" pitchFamily="2" charset="-122"/>
                <a:ea typeface="宋体" panose="02010600030101010101" pitchFamily="2" charset="-122"/>
              </a:rPr>
              <a:t>，</a:t>
            </a:r>
            <a:r>
              <a:rPr sz="2000" dirty="0" err="1">
                <a:latin typeface="宋体" panose="02010600030101010101" pitchFamily="2" charset="-122"/>
                <a:ea typeface="宋体" panose="02010600030101010101" pitchFamily="2" charset="-122"/>
              </a:rPr>
              <a:t>又可从后面的本文中获取更多的信息有关建议的概要部分则包括必要的背景、信息、重要发现和结论</a:t>
            </a:r>
            <a:r>
              <a:rPr lang="zh-CN" sz="2000" dirty="0">
                <a:latin typeface="宋体" panose="02010600030101010101" pitchFamily="2" charset="-122"/>
                <a:ea typeface="宋体" panose="02010600030101010101" pitchFamily="2" charset="-122"/>
              </a:rPr>
              <a:t>。</a:t>
            </a:r>
            <a:r>
              <a:rPr sz="2000" dirty="0" err="1">
                <a:latin typeface="宋体" panose="02010600030101010101" pitchFamily="2" charset="-122"/>
                <a:ea typeface="宋体" panose="02010600030101010101" pitchFamily="2" charset="-122"/>
              </a:rPr>
              <a:t>有时可以根据阅读者之需要</a:t>
            </a:r>
            <a:r>
              <a:rPr lang="zh-CN" sz="2000" dirty="0">
                <a:latin typeface="宋体" panose="02010600030101010101" pitchFamily="2" charset="-122"/>
                <a:ea typeface="宋体" panose="02010600030101010101" pitchFamily="2" charset="-122"/>
              </a:rPr>
              <a:t>，</a:t>
            </a:r>
            <a:r>
              <a:rPr sz="2000" dirty="0" err="1">
                <a:latin typeface="宋体" panose="02010600030101010101" pitchFamily="2" charset="-122"/>
                <a:ea typeface="宋体" panose="02010600030101010101" pitchFamily="2" charset="-122"/>
              </a:rPr>
              <a:t>提出一些合理化建议</a:t>
            </a:r>
            <a:r>
              <a:rPr lang="zh-CN" sz="2000" dirty="0">
                <a:latin typeface="宋体" panose="02010600030101010101" pitchFamily="2" charset="-122"/>
                <a:ea typeface="宋体" panose="02010600030101010101" pitchFamily="2" charset="-122"/>
              </a:rPr>
              <a:t>。</a:t>
            </a:r>
          </a:p>
          <a:p>
            <a:pPr indent="457200">
              <a:lnSpc>
                <a:spcPts val="2800"/>
              </a:lnSpc>
            </a:pPr>
            <a:r>
              <a:rPr sz="2000" dirty="0">
                <a:latin typeface="宋体" panose="02010600030101010101" pitchFamily="2" charset="-122"/>
                <a:ea typeface="宋体" panose="02010600030101010101" pitchFamily="2" charset="-122"/>
              </a:rPr>
              <a:t>４) </a:t>
            </a:r>
            <a:r>
              <a:rPr sz="2000" dirty="0" err="1">
                <a:latin typeface="宋体" panose="02010600030101010101" pitchFamily="2" charset="-122"/>
                <a:ea typeface="宋体" panose="02010600030101010101" pitchFamily="2" charset="-122"/>
              </a:rPr>
              <a:t>主体部分</a:t>
            </a:r>
            <a:r>
              <a:rPr sz="2000" dirty="0">
                <a:latin typeface="宋体" panose="02010600030101010101" pitchFamily="2" charset="-122"/>
                <a:ea typeface="宋体" panose="02010600030101010101" pitchFamily="2" charset="-122"/>
              </a:rPr>
              <a:t> </a:t>
            </a:r>
          </a:p>
          <a:p>
            <a:pPr indent="457200">
              <a:lnSpc>
                <a:spcPts val="2800"/>
              </a:lnSpc>
            </a:pPr>
            <a:r>
              <a:rPr sz="2000" dirty="0" err="1">
                <a:latin typeface="宋体" panose="02010600030101010101" pitchFamily="2" charset="-122"/>
                <a:ea typeface="宋体" panose="02010600030101010101" pitchFamily="2" charset="-122"/>
              </a:rPr>
              <a:t>它包括整个市场调查的详细内容含调查使用方法</a:t>
            </a:r>
            <a:r>
              <a:rPr lang="zh-CN" sz="2000" dirty="0">
                <a:latin typeface="宋体" panose="02010600030101010101" pitchFamily="2" charset="-122"/>
                <a:ea typeface="宋体" panose="02010600030101010101" pitchFamily="2" charset="-122"/>
              </a:rPr>
              <a:t>、</a:t>
            </a:r>
            <a:r>
              <a:rPr sz="2000" dirty="0" err="1">
                <a:latin typeface="宋体" panose="02010600030101010101" pitchFamily="2" charset="-122"/>
                <a:ea typeface="宋体" panose="02010600030101010101" pitchFamily="2" charset="-122"/>
              </a:rPr>
              <a:t>调查程序</a:t>
            </a:r>
            <a:r>
              <a:rPr lang="zh-CN" sz="2000" dirty="0">
                <a:latin typeface="宋体" panose="02010600030101010101" pitchFamily="2" charset="-122"/>
                <a:ea typeface="宋体" panose="02010600030101010101" pitchFamily="2" charset="-122"/>
              </a:rPr>
              <a:t>、</a:t>
            </a:r>
            <a:r>
              <a:rPr sz="2000" dirty="0" err="1">
                <a:latin typeface="宋体" panose="02010600030101010101" pitchFamily="2" charset="-122"/>
                <a:ea typeface="宋体" panose="02010600030101010101" pitchFamily="2" charset="-122"/>
              </a:rPr>
              <a:t>调查结果</a:t>
            </a:r>
            <a:r>
              <a:rPr lang="zh-CN" sz="2000" dirty="0">
                <a:latin typeface="宋体" panose="02010600030101010101" pitchFamily="2" charset="-122"/>
                <a:ea typeface="宋体" panose="02010600030101010101" pitchFamily="2" charset="-122"/>
              </a:rPr>
              <a:t>、</a:t>
            </a:r>
            <a:r>
              <a:rPr sz="2000" dirty="0" err="1">
                <a:latin typeface="宋体" panose="02010600030101010101" pitchFamily="2" charset="-122"/>
                <a:ea typeface="宋体" panose="02010600030101010101" pitchFamily="2" charset="-122"/>
              </a:rPr>
              <a:t>对调查方法的描述要尽量讲清是使用何种方法</a:t>
            </a:r>
            <a:r>
              <a:rPr lang="zh-CN" sz="2000" dirty="0">
                <a:latin typeface="宋体" panose="02010600030101010101" pitchFamily="2" charset="-122"/>
                <a:ea typeface="宋体" panose="02010600030101010101" pitchFamily="2" charset="-122"/>
              </a:rPr>
              <a:t>，</a:t>
            </a:r>
            <a:r>
              <a:rPr sz="2000" dirty="0" err="1">
                <a:latin typeface="宋体" panose="02010600030101010101" pitchFamily="2" charset="-122"/>
                <a:ea typeface="宋体" panose="02010600030101010101" pitchFamily="2" charset="-122"/>
              </a:rPr>
              <a:t>并提供选择此种方法的原因</a:t>
            </a:r>
            <a:r>
              <a:rPr lang="zh-CN" sz="2000" dirty="0">
                <a:latin typeface="宋体" panose="02010600030101010101" pitchFamily="2" charset="-122"/>
                <a:ea typeface="宋体" panose="02010600030101010101" pitchFamily="2" charset="-122"/>
              </a:rPr>
              <a:t>。</a:t>
            </a:r>
            <a:r>
              <a:rPr sz="2000" dirty="0">
                <a:latin typeface="宋体" panose="02010600030101010101" pitchFamily="2" charset="-122"/>
                <a:ea typeface="宋体" panose="02010600030101010101" pitchFamily="2" charset="-122"/>
              </a:rPr>
              <a:t> </a:t>
            </a:r>
          </a:p>
        </p:txBody>
      </p:sp>
      <p:sp>
        <p:nvSpPr>
          <p:cNvPr id="3" name="文本框 2"/>
          <p:cNvSpPr txBox="1"/>
          <p:nvPr/>
        </p:nvSpPr>
        <p:spPr>
          <a:xfrm>
            <a:off x="1497851" y="411779"/>
            <a:ext cx="7005955" cy="646331"/>
          </a:xfrm>
          <a:prstGeom prst="rect">
            <a:avLst/>
          </a:prstGeom>
          <a:noFill/>
        </p:spPr>
        <p:txBody>
          <a:bodyPr wrap="square" rtlCol="0">
            <a:spAutoFit/>
          </a:bodyPr>
          <a:lstStyle/>
          <a:p>
            <a:r>
              <a:rPr lang="en-US" altLang="zh-CN" sz="3600" b="1" dirty="0" smtClean="0">
                <a:solidFill>
                  <a:srgbClr val="FF0000"/>
                </a:solidFill>
                <a:latin typeface="黑体" pitchFamily="49" charset="-122"/>
                <a:ea typeface="黑体" pitchFamily="49" charset="-122"/>
              </a:rPr>
              <a:t>4.5.1</a:t>
            </a:r>
            <a:r>
              <a:rPr lang="zh-CN" altLang="en-US" sz="3600" b="1" dirty="0" smtClean="0">
                <a:solidFill>
                  <a:srgbClr val="FF0000"/>
                </a:solidFill>
                <a:latin typeface="黑体" pitchFamily="49" charset="-122"/>
                <a:ea typeface="黑体" pitchFamily="49" charset="-122"/>
              </a:rPr>
              <a:t>调研</a:t>
            </a:r>
            <a:r>
              <a:rPr lang="zh-CN" altLang="en-US" sz="3600" b="1" dirty="0">
                <a:solidFill>
                  <a:srgbClr val="FF0000"/>
                </a:solidFill>
                <a:latin typeface="黑体" pitchFamily="49" charset="-122"/>
                <a:ea typeface="黑体" pitchFamily="49" charset="-122"/>
              </a:rPr>
              <a:t>报告写作内容 </a:t>
            </a:r>
          </a:p>
        </p:txBody>
      </p:sp>
      <p:cxnSp>
        <p:nvCxnSpPr>
          <p:cNvPr id="6" name="直接连接符 5"/>
          <p:cNvCxnSpPr/>
          <p:nvPr/>
        </p:nvCxnSpPr>
        <p:spPr>
          <a:xfrm flipV="1">
            <a:off x="1594110" y="1236308"/>
            <a:ext cx="4712559" cy="1714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组合 30"/>
          <p:cNvGrpSpPr/>
          <p:nvPr/>
        </p:nvGrpSpPr>
        <p:grpSpPr>
          <a:xfrm>
            <a:off x="0" y="2443167"/>
            <a:ext cx="1054100" cy="744733"/>
            <a:chOff x="11137900" y="860547"/>
            <a:chExt cx="1054100" cy="744733"/>
          </a:xfrm>
          <a:solidFill>
            <a:schemeClr val="tx1"/>
          </a:solidFill>
        </p:grpSpPr>
        <p:sp>
          <p:nvSpPr>
            <p:cNvPr id="32" name="矩形 31"/>
            <p:cNvSpPr/>
            <p:nvPr/>
          </p:nvSpPr>
          <p:spPr>
            <a:xfrm>
              <a:off x="11137900" y="860547"/>
              <a:ext cx="1054100" cy="1066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endParaRPr>
            </a:p>
          </p:txBody>
        </p:sp>
        <p:sp>
          <p:nvSpPr>
            <p:cNvPr id="33" name="矩形 32"/>
            <p:cNvSpPr/>
            <p:nvPr/>
          </p:nvSpPr>
          <p:spPr>
            <a:xfrm>
              <a:off x="11137900" y="1073256"/>
              <a:ext cx="1054100" cy="1066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endParaRPr>
            </a:p>
          </p:txBody>
        </p:sp>
        <p:sp>
          <p:nvSpPr>
            <p:cNvPr id="34" name="矩形 33"/>
            <p:cNvSpPr/>
            <p:nvPr/>
          </p:nvSpPr>
          <p:spPr>
            <a:xfrm>
              <a:off x="11137900" y="1285966"/>
              <a:ext cx="1054100" cy="1066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endParaRPr>
            </a:p>
          </p:txBody>
        </p:sp>
        <p:sp>
          <p:nvSpPr>
            <p:cNvPr id="35" name="矩形 34"/>
            <p:cNvSpPr/>
            <p:nvPr/>
          </p:nvSpPr>
          <p:spPr>
            <a:xfrm>
              <a:off x="11137900" y="1498676"/>
              <a:ext cx="1054100" cy="1066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endParaRPr>
            </a:p>
          </p:txBody>
        </p:sp>
      </p:grpSp>
      <p:sp>
        <p:nvSpPr>
          <p:cNvPr id="4" name="文本框 3"/>
          <p:cNvSpPr txBox="1"/>
          <p:nvPr/>
        </p:nvSpPr>
        <p:spPr>
          <a:xfrm>
            <a:off x="1322814" y="1553099"/>
            <a:ext cx="9458178" cy="5170646"/>
          </a:xfrm>
          <a:prstGeom prst="rect">
            <a:avLst/>
          </a:prstGeom>
          <a:noFill/>
        </p:spPr>
        <p:txBody>
          <a:bodyPr wrap="square" rtlCol="0" anchor="t">
            <a:spAutoFit/>
          </a:bodyPr>
          <a:lstStyle/>
          <a:p>
            <a:r>
              <a:rPr lang="en-US" altLang="zh-CN" sz="2000" b="1" dirty="0" smtClean="0">
                <a:latin typeface="宋体" panose="02010600030101010101" pitchFamily="2" charset="-122"/>
                <a:ea typeface="宋体" panose="02010600030101010101" pitchFamily="2" charset="-122"/>
              </a:rPr>
              <a:t>1.</a:t>
            </a:r>
            <a:r>
              <a:rPr lang="zh-CN" sz="2000" b="1" dirty="0" smtClean="0">
                <a:latin typeface="宋体" panose="02010600030101010101" pitchFamily="2" charset="-122"/>
                <a:ea typeface="宋体" panose="02010600030101010101" pitchFamily="2" charset="-122"/>
              </a:rPr>
              <a:t>确定</a:t>
            </a:r>
            <a:r>
              <a:rPr lang="zh-CN" sz="2000" b="1" dirty="0">
                <a:latin typeface="宋体" panose="02010600030101010101" pitchFamily="2" charset="-122"/>
                <a:ea typeface="宋体" panose="02010600030101010101" pitchFamily="2" charset="-122"/>
              </a:rPr>
              <a:t>主题 </a:t>
            </a:r>
          </a:p>
          <a:p>
            <a:pPr>
              <a:lnSpc>
                <a:spcPct val="150000"/>
              </a:lnSpc>
            </a:pPr>
            <a:r>
              <a:rPr lang="zh-CN" sz="2000" dirty="0">
                <a:latin typeface="宋体" panose="02010600030101010101" pitchFamily="2" charset="-122"/>
                <a:ea typeface="宋体" panose="02010600030101010101" pitchFamily="2" charset="-122"/>
              </a:rPr>
              <a:t>主题是调研报告的灵魂，对调研报告写作的成败具有决定性的意义。因此，确定主题要注意: 报告的主题应与调查主题一致，要根据调研和分析的结果。重新确定主题、主题宜小且宜集中，与标题协调一致避免文题不符</a:t>
            </a:r>
            <a:r>
              <a:rPr lang="zh-CN" sz="2000" dirty="0" smtClean="0">
                <a:latin typeface="宋体" panose="02010600030101010101" pitchFamily="2" charset="-122"/>
                <a:ea typeface="宋体" panose="02010600030101010101" pitchFamily="2" charset="-122"/>
              </a:rPr>
              <a:t>。</a:t>
            </a:r>
            <a:endParaRPr lang="zh-CN" sz="2000" dirty="0">
              <a:latin typeface="宋体" panose="02010600030101010101" pitchFamily="2" charset="-122"/>
              <a:ea typeface="宋体" panose="02010600030101010101" pitchFamily="2" charset="-122"/>
            </a:endParaRPr>
          </a:p>
          <a:p>
            <a:r>
              <a:rPr lang="en-US" altLang="zh-CN" sz="2000" b="1" dirty="0" smtClean="0">
                <a:solidFill>
                  <a:schemeClr val="tx1"/>
                </a:solidFill>
                <a:latin typeface="宋体" panose="02010600030101010101" pitchFamily="2" charset="-122"/>
                <a:ea typeface="宋体" panose="02010600030101010101" pitchFamily="2" charset="-122"/>
              </a:rPr>
              <a:t>2.</a:t>
            </a:r>
            <a:r>
              <a:rPr lang="zh-CN" sz="2000" b="1" dirty="0" smtClean="0">
                <a:solidFill>
                  <a:schemeClr val="tx1"/>
                </a:solidFill>
                <a:latin typeface="宋体" panose="02010600030101010101" pitchFamily="2" charset="-122"/>
                <a:ea typeface="宋体" panose="02010600030101010101" pitchFamily="2" charset="-122"/>
              </a:rPr>
              <a:t>取舍</a:t>
            </a:r>
            <a:r>
              <a:rPr lang="zh-CN" sz="2000" b="1" dirty="0">
                <a:solidFill>
                  <a:schemeClr val="tx1"/>
                </a:solidFill>
                <a:latin typeface="宋体" panose="02010600030101010101" pitchFamily="2" charset="-122"/>
                <a:ea typeface="宋体" panose="02010600030101010101" pitchFamily="2" charset="-122"/>
              </a:rPr>
              <a:t>材料 </a:t>
            </a:r>
          </a:p>
          <a:p>
            <a:pPr>
              <a:lnSpc>
                <a:spcPct val="150000"/>
              </a:lnSpc>
            </a:pPr>
            <a:r>
              <a:rPr lang="zh-CN" sz="2000" dirty="0">
                <a:solidFill>
                  <a:schemeClr val="tx1"/>
                </a:solidFill>
                <a:latin typeface="宋体" panose="02010600030101010101" pitchFamily="2" charset="-122"/>
                <a:ea typeface="宋体" panose="02010600030101010101" pitchFamily="2" charset="-122"/>
              </a:rPr>
              <a:t>①选取与主题有关的材料，去掉无关的，关系不大的、次要的、非本质的材料，使主题集中、鲜明、突出</a:t>
            </a:r>
          </a:p>
          <a:p>
            <a:pPr>
              <a:lnSpc>
                <a:spcPct val="150000"/>
              </a:lnSpc>
            </a:pPr>
            <a:r>
              <a:rPr lang="zh-CN" sz="2000" dirty="0">
                <a:solidFill>
                  <a:schemeClr val="tx1"/>
                </a:solidFill>
                <a:latin typeface="宋体" panose="02010600030101010101" pitchFamily="2" charset="-122"/>
                <a:ea typeface="宋体" panose="02010600030101010101" pitchFamily="2" charset="-122"/>
              </a:rPr>
              <a:t>②注意材料点与面的结合 材料不仅要支持报告中某个观点，而且要相互支持，形成面上的 “大气”</a:t>
            </a:r>
          </a:p>
          <a:p>
            <a:pPr>
              <a:lnSpc>
                <a:spcPct val="150000"/>
              </a:lnSpc>
            </a:pPr>
            <a:r>
              <a:rPr lang="zh-CN" sz="2000" dirty="0">
                <a:solidFill>
                  <a:schemeClr val="tx1"/>
                </a:solidFill>
                <a:latin typeface="宋体" panose="02010600030101010101" pitchFamily="2" charset="-122"/>
                <a:ea typeface="宋体" panose="02010600030101010101" pitchFamily="2" charset="-122"/>
              </a:rPr>
              <a:t>③在现有有用的材料中，要比较、鉴别、精选材料，选择最好的材料来支持作者的意见，使每一材料以一当十。</a:t>
            </a:r>
          </a:p>
          <a:p>
            <a:endParaRPr lang="zh-CN" sz="2000" dirty="0">
              <a:solidFill>
                <a:schemeClr val="tx1"/>
              </a:solidFill>
              <a:latin typeface="宋体" panose="02010600030101010101" pitchFamily="2" charset="-122"/>
              <a:ea typeface="宋体" panose="02010600030101010101" pitchFamily="2" charset="-122"/>
            </a:endParaRPr>
          </a:p>
        </p:txBody>
      </p:sp>
      <p:sp>
        <p:nvSpPr>
          <p:cNvPr id="3" name="文本框 2"/>
          <p:cNvSpPr txBox="1"/>
          <p:nvPr/>
        </p:nvSpPr>
        <p:spPr>
          <a:xfrm>
            <a:off x="1214715" y="564554"/>
            <a:ext cx="6991985" cy="646331"/>
          </a:xfrm>
          <a:prstGeom prst="rect">
            <a:avLst/>
          </a:prstGeom>
          <a:noFill/>
        </p:spPr>
        <p:txBody>
          <a:bodyPr wrap="square" rtlCol="0">
            <a:spAutoFit/>
          </a:bodyPr>
          <a:lstStyle/>
          <a:p>
            <a:r>
              <a:rPr lang="en-US" altLang="zh-CN" sz="3600" b="1" dirty="0" smtClean="0">
                <a:solidFill>
                  <a:srgbClr val="FF0000"/>
                </a:solidFill>
                <a:latin typeface="黑体" panose="02010609060101010101" charset="-122"/>
                <a:ea typeface="黑体" panose="02010609060101010101" charset="-122"/>
              </a:rPr>
              <a:t>4.5.2</a:t>
            </a:r>
            <a:r>
              <a:rPr lang="zh-CN" altLang="en-US" sz="3600" b="1" dirty="0" smtClean="0">
                <a:solidFill>
                  <a:srgbClr val="FF0000"/>
                </a:solidFill>
                <a:latin typeface="黑体" panose="02010609060101010101" charset="-122"/>
                <a:ea typeface="黑体" panose="02010609060101010101" charset="-122"/>
              </a:rPr>
              <a:t>调研</a:t>
            </a:r>
            <a:r>
              <a:rPr lang="zh-CN" altLang="en-US" sz="3600" b="1" dirty="0">
                <a:solidFill>
                  <a:srgbClr val="FF0000"/>
                </a:solidFill>
                <a:latin typeface="黑体" panose="02010609060101010101" charset="-122"/>
                <a:ea typeface="黑体" panose="02010609060101010101" charset="-122"/>
              </a:rPr>
              <a:t>报告的写作程序</a:t>
            </a:r>
          </a:p>
        </p:txBody>
      </p:sp>
      <p:cxnSp>
        <p:nvCxnSpPr>
          <p:cNvPr id="6" name="直接连接符 5"/>
          <p:cNvCxnSpPr/>
          <p:nvPr/>
        </p:nvCxnSpPr>
        <p:spPr>
          <a:xfrm>
            <a:off x="1322814" y="1364841"/>
            <a:ext cx="5118325" cy="69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组合 30"/>
          <p:cNvGrpSpPr/>
          <p:nvPr/>
        </p:nvGrpSpPr>
        <p:grpSpPr>
          <a:xfrm>
            <a:off x="0" y="2166901"/>
            <a:ext cx="1054100" cy="744733"/>
            <a:chOff x="11137900" y="860547"/>
            <a:chExt cx="1054100" cy="744733"/>
          </a:xfrm>
          <a:solidFill>
            <a:schemeClr val="tx1"/>
          </a:solidFill>
        </p:grpSpPr>
        <p:sp>
          <p:nvSpPr>
            <p:cNvPr id="32" name="矩形 31"/>
            <p:cNvSpPr/>
            <p:nvPr/>
          </p:nvSpPr>
          <p:spPr>
            <a:xfrm>
              <a:off x="11137900" y="860547"/>
              <a:ext cx="1054100" cy="1066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endParaRPr>
            </a:p>
          </p:txBody>
        </p:sp>
        <p:sp>
          <p:nvSpPr>
            <p:cNvPr id="33" name="矩形 32"/>
            <p:cNvSpPr/>
            <p:nvPr/>
          </p:nvSpPr>
          <p:spPr>
            <a:xfrm>
              <a:off x="11137900" y="1073256"/>
              <a:ext cx="1054100" cy="1066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endParaRPr>
            </a:p>
          </p:txBody>
        </p:sp>
        <p:sp>
          <p:nvSpPr>
            <p:cNvPr id="34" name="矩形 33"/>
            <p:cNvSpPr/>
            <p:nvPr/>
          </p:nvSpPr>
          <p:spPr>
            <a:xfrm>
              <a:off x="11137900" y="1285966"/>
              <a:ext cx="1054100" cy="1066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endParaRPr>
            </a:p>
          </p:txBody>
        </p:sp>
        <p:sp>
          <p:nvSpPr>
            <p:cNvPr id="35" name="矩形 34"/>
            <p:cNvSpPr/>
            <p:nvPr/>
          </p:nvSpPr>
          <p:spPr>
            <a:xfrm>
              <a:off x="11137900" y="1498676"/>
              <a:ext cx="1054100" cy="1066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endParaRPr>
            </a:p>
          </p:txBody>
        </p:sp>
      </p:grpSp>
      <p:sp>
        <p:nvSpPr>
          <p:cNvPr id="4" name="文本框 3"/>
          <p:cNvSpPr txBox="1"/>
          <p:nvPr/>
        </p:nvSpPr>
        <p:spPr>
          <a:xfrm>
            <a:off x="1591980" y="1485899"/>
            <a:ext cx="8439525" cy="4093428"/>
          </a:xfrm>
          <a:prstGeom prst="rect">
            <a:avLst/>
          </a:prstGeom>
          <a:noFill/>
        </p:spPr>
        <p:txBody>
          <a:bodyPr wrap="square" rtlCol="0" anchor="t">
            <a:spAutoFit/>
          </a:bodyPr>
          <a:lstStyle/>
          <a:p>
            <a:r>
              <a:rPr lang="en-US" altLang="zh-CN" sz="2000" b="1" dirty="0" smtClean="0">
                <a:latin typeface="宋体" panose="02010600030101010101" pitchFamily="2" charset="-122"/>
                <a:ea typeface="宋体" panose="02010600030101010101" pitchFamily="2" charset="-122"/>
                <a:sym typeface="+mn-ea"/>
              </a:rPr>
              <a:t>3.</a:t>
            </a:r>
            <a:r>
              <a:rPr lang="zh-CN" sz="2000" b="1" dirty="0" smtClean="0">
                <a:latin typeface="宋体" panose="02010600030101010101" pitchFamily="2" charset="-122"/>
                <a:ea typeface="宋体" panose="02010600030101010101" pitchFamily="2" charset="-122"/>
                <a:sym typeface="+mn-ea"/>
              </a:rPr>
              <a:t>布局</a:t>
            </a:r>
            <a:r>
              <a:rPr lang="zh-CN" sz="2000" b="1" dirty="0">
                <a:latin typeface="宋体" panose="02010600030101010101" pitchFamily="2" charset="-122"/>
                <a:ea typeface="宋体" panose="02010600030101010101" pitchFamily="2" charset="-122"/>
                <a:sym typeface="+mn-ea"/>
              </a:rPr>
              <a:t>和拟定提纲 </a:t>
            </a:r>
            <a:endParaRPr lang="zh-CN" sz="2000" b="1" dirty="0">
              <a:solidFill>
                <a:schemeClr val="tx1"/>
              </a:solidFill>
              <a:latin typeface="宋体" panose="02010600030101010101" pitchFamily="2" charset="-122"/>
              <a:ea typeface="宋体" panose="02010600030101010101" pitchFamily="2" charset="-122"/>
            </a:endParaRPr>
          </a:p>
          <a:p>
            <a:pPr indent="457200">
              <a:lnSpc>
                <a:spcPct val="150000"/>
              </a:lnSpc>
            </a:pPr>
            <a:r>
              <a:rPr lang="zh-CN" sz="2000" dirty="0">
                <a:latin typeface="宋体" panose="02010600030101010101" pitchFamily="2" charset="-122"/>
                <a:ea typeface="宋体" panose="02010600030101010101" pitchFamily="2" charset="-122"/>
                <a:sym typeface="+mn-ea"/>
              </a:rPr>
              <a:t>这是调研报告构思中的一个关键环节，布局就是指调研报告的表现形式。它反映在提纲上就是文章的“骨架”。拟定提纲的过程实际上就是把调查材料进一步分类，构架的过程，构架的原则是: </a:t>
            </a:r>
            <a:r>
              <a:rPr lang="en-US" altLang="zh-CN" sz="2000" dirty="0">
                <a:latin typeface="宋体" panose="02010600030101010101" pitchFamily="2" charset="-122"/>
                <a:ea typeface="宋体" panose="02010600030101010101" pitchFamily="2" charset="-122"/>
                <a:sym typeface="+mn-ea"/>
              </a:rPr>
              <a:t>“</a:t>
            </a:r>
            <a:r>
              <a:rPr lang="zh-CN" sz="2000" dirty="0">
                <a:latin typeface="宋体" panose="02010600030101010101" pitchFamily="2" charset="-122"/>
                <a:ea typeface="宋体" panose="02010600030101010101" pitchFamily="2" charset="-122"/>
                <a:sym typeface="+mn-ea"/>
              </a:rPr>
              <a:t>围绕主题</a:t>
            </a:r>
            <a:r>
              <a:rPr lang="en-US" altLang="zh-CN" sz="2000" dirty="0">
                <a:latin typeface="宋体" panose="02010600030101010101" pitchFamily="2" charset="-122"/>
                <a:ea typeface="宋体" panose="02010600030101010101" pitchFamily="2" charset="-122"/>
                <a:sym typeface="+mn-ea"/>
              </a:rPr>
              <a:t>”“</a:t>
            </a:r>
            <a:r>
              <a:rPr lang="zh-CN" sz="2000" dirty="0">
                <a:latin typeface="宋体" panose="02010600030101010101" pitchFamily="2" charset="-122"/>
                <a:ea typeface="宋体" panose="02010600030101010101" pitchFamily="2" charset="-122"/>
                <a:sym typeface="+mn-ea"/>
              </a:rPr>
              <a:t>层层进逼</a:t>
            </a:r>
            <a:r>
              <a:rPr lang="en-US" altLang="zh-CN" sz="2000" dirty="0">
                <a:latin typeface="宋体" panose="02010600030101010101" pitchFamily="2" charset="-122"/>
                <a:ea typeface="宋体" panose="02010600030101010101" pitchFamily="2" charset="-122"/>
                <a:sym typeface="+mn-ea"/>
              </a:rPr>
              <a:t>”“</a:t>
            </a:r>
            <a:r>
              <a:rPr lang="zh-CN" sz="2000" dirty="0">
                <a:latin typeface="宋体" panose="02010600030101010101" pitchFamily="2" charset="-122"/>
                <a:ea typeface="宋体" panose="02010600030101010101" pitchFamily="2" charset="-122"/>
                <a:sym typeface="+mn-ea"/>
              </a:rPr>
              <a:t>环环相扣”，提纲或骨架的特点是它的内在的逻辑性，要求必须纲目分明、层次分明、调研报告的提纲有两种，一种是观点式提纲，即将调查者在调研中形成的观点按逻辑关系一一地列写出来；另一种是条目式提纲，即按层次意义表达上的章、节、目逐一地写成提纲，也可以将这两种提纲结合起来制作提纲</a:t>
            </a:r>
            <a:r>
              <a:rPr lang="zh-CN" sz="2000" dirty="0" smtClean="0">
                <a:latin typeface="宋体" panose="02010600030101010101" pitchFamily="2" charset="-122"/>
                <a:ea typeface="宋体" panose="02010600030101010101" pitchFamily="2" charset="-122"/>
                <a:sym typeface="+mn-ea"/>
              </a:rPr>
              <a:t>。</a:t>
            </a:r>
            <a:endParaRPr lang="zh-CN" sz="2000" dirty="0">
              <a:solidFill>
                <a:schemeClr val="tx1"/>
              </a:solidFill>
              <a:latin typeface="宋体" panose="02010600030101010101" pitchFamily="2" charset="-122"/>
              <a:ea typeface="宋体" panose="02010600030101010101" pitchFamily="2" charset="-122"/>
            </a:endParaRPr>
          </a:p>
        </p:txBody>
      </p:sp>
      <p:sp>
        <p:nvSpPr>
          <p:cNvPr id="3" name="文本框 2"/>
          <p:cNvSpPr txBox="1"/>
          <p:nvPr/>
        </p:nvSpPr>
        <p:spPr>
          <a:xfrm>
            <a:off x="1581856" y="410845"/>
            <a:ext cx="6991985" cy="646331"/>
          </a:xfrm>
          <a:prstGeom prst="rect">
            <a:avLst/>
          </a:prstGeom>
          <a:noFill/>
        </p:spPr>
        <p:txBody>
          <a:bodyPr wrap="square" rtlCol="0">
            <a:spAutoFit/>
          </a:bodyPr>
          <a:lstStyle/>
          <a:p>
            <a:r>
              <a:rPr lang="en-US" altLang="zh-CN" sz="3600" b="1" dirty="0" smtClean="0">
                <a:solidFill>
                  <a:srgbClr val="FF0000"/>
                </a:solidFill>
                <a:latin typeface="黑体" panose="02010609060101010101" charset="-122"/>
                <a:ea typeface="黑体" panose="02010609060101010101" charset="-122"/>
              </a:rPr>
              <a:t>4.5.2</a:t>
            </a:r>
            <a:r>
              <a:rPr lang="zh-CN" altLang="en-US" sz="3600" b="1" dirty="0" smtClean="0">
                <a:solidFill>
                  <a:srgbClr val="FF0000"/>
                </a:solidFill>
                <a:latin typeface="黑体" panose="02010609060101010101" charset="-122"/>
                <a:ea typeface="黑体" panose="02010609060101010101" charset="-122"/>
              </a:rPr>
              <a:t>调研</a:t>
            </a:r>
            <a:r>
              <a:rPr lang="zh-CN" altLang="en-US" sz="3600" b="1" dirty="0">
                <a:solidFill>
                  <a:srgbClr val="FF0000"/>
                </a:solidFill>
                <a:latin typeface="黑体" panose="02010609060101010101" charset="-122"/>
                <a:ea typeface="黑体" panose="02010609060101010101" charset="-122"/>
              </a:rPr>
              <a:t>报告的写作程序</a:t>
            </a:r>
          </a:p>
        </p:txBody>
      </p:sp>
      <p:cxnSp>
        <p:nvCxnSpPr>
          <p:cNvPr id="6" name="直接连接符 5"/>
          <p:cNvCxnSpPr/>
          <p:nvPr/>
        </p:nvCxnSpPr>
        <p:spPr>
          <a:xfrm>
            <a:off x="1658990" y="1233207"/>
            <a:ext cx="5185559" cy="139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组合 30"/>
          <p:cNvGrpSpPr/>
          <p:nvPr/>
        </p:nvGrpSpPr>
        <p:grpSpPr>
          <a:xfrm>
            <a:off x="0" y="2166901"/>
            <a:ext cx="1054100" cy="744733"/>
            <a:chOff x="11137900" y="860547"/>
            <a:chExt cx="1054100" cy="744733"/>
          </a:xfrm>
          <a:solidFill>
            <a:schemeClr val="tx1"/>
          </a:solidFill>
        </p:grpSpPr>
        <p:sp>
          <p:nvSpPr>
            <p:cNvPr id="32" name="矩形 31"/>
            <p:cNvSpPr/>
            <p:nvPr/>
          </p:nvSpPr>
          <p:spPr>
            <a:xfrm>
              <a:off x="11137900" y="860547"/>
              <a:ext cx="1054100" cy="1066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endParaRPr>
            </a:p>
          </p:txBody>
        </p:sp>
        <p:sp>
          <p:nvSpPr>
            <p:cNvPr id="33" name="矩形 32"/>
            <p:cNvSpPr/>
            <p:nvPr/>
          </p:nvSpPr>
          <p:spPr>
            <a:xfrm>
              <a:off x="11137900" y="1073256"/>
              <a:ext cx="1054100" cy="1066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endParaRPr>
            </a:p>
          </p:txBody>
        </p:sp>
        <p:sp>
          <p:nvSpPr>
            <p:cNvPr id="34" name="矩形 33"/>
            <p:cNvSpPr/>
            <p:nvPr/>
          </p:nvSpPr>
          <p:spPr>
            <a:xfrm>
              <a:off x="11137900" y="1285966"/>
              <a:ext cx="1054100" cy="1066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endParaRPr>
            </a:p>
          </p:txBody>
        </p:sp>
        <p:sp>
          <p:nvSpPr>
            <p:cNvPr id="35" name="矩形 34"/>
            <p:cNvSpPr/>
            <p:nvPr/>
          </p:nvSpPr>
          <p:spPr>
            <a:xfrm>
              <a:off x="11137900" y="1498676"/>
              <a:ext cx="1054100" cy="1066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endParaRPr>
            </a:p>
          </p:txBody>
        </p:sp>
      </p:grpSp>
      <p:sp>
        <p:nvSpPr>
          <p:cNvPr id="4" name="文本框 3"/>
          <p:cNvSpPr txBox="1"/>
          <p:nvPr/>
        </p:nvSpPr>
        <p:spPr>
          <a:xfrm>
            <a:off x="1591981" y="1485899"/>
            <a:ext cx="8130243" cy="4247317"/>
          </a:xfrm>
          <a:prstGeom prst="rect">
            <a:avLst/>
          </a:prstGeom>
          <a:noFill/>
        </p:spPr>
        <p:txBody>
          <a:bodyPr wrap="square" rtlCol="0" anchor="t">
            <a:spAutoFit/>
          </a:bodyPr>
          <a:lstStyle/>
          <a:p>
            <a:pPr>
              <a:lnSpc>
                <a:spcPct val="150000"/>
              </a:lnSpc>
            </a:pPr>
            <a:r>
              <a:rPr lang="en-US" altLang="zh-CN" sz="2000" b="1" dirty="0" smtClean="0">
                <a:latin typeface="宋体" panose="02010600030101010101" pitchFamily="2" charset="-122"/>
                <a:ea typeface="宋体" panose="02010600030101010101" pitchFamily="2" charset="-122"/>
                <a:sym typeface="+mn-ea"/>
              </a:rPr>
              <a:t>4.</a:t>
            </a:r>
            <a:r>
              <a:rPr lang="zh-CN" sz="2000" b="1" dirty="0" smtClean="0">
                <a:latin typeface="宋体" panose="02010600030101010101" pitchFamily="2" charset="-122"/>
                <a:ea typeface="宋体" panose="02010600030101010101" pitchFamily="2" charset="-122"/>
                <a:sym typeface="+mn-ea"/>
              </a:rPr>
              <a:t>起草</a:t>
            </a:r>
            <a:r>
              <a:rPr lang="zh-CN" sz="2000" b="1" dirty="0">
                <a:latin typeface="宋体" panose="02010600030101010101" pitchFamily="2" charset="-122"/>
                <a:ea typeface="宋体" panose="02010600030101010101" pitchFamily="2" charset="-122"/>
                <a:sym typeface="+mn-ea"/>
              </a:rPr>
              <a:t>报告 </a:t>
            </a:r>
          </a:p>
          <a:p>
            <a:pPr indent="457200">
              <a:lnSpc>
                <a:spcPct val="150000"/>
              </a:lnSpc>
            </a:pPr>
            <a:r>
              <a:rPr lang="zh-CN" sz="2000" dirty="0">
                <a:latin typeface="宋体" panose="02010600030101010101" pitchFamily="2" charset="-122"/>
                <a:ea typeface="宋体" panose="02010600030101010101" pitchFamily="2" charset="-122"/>
                <a:sym typeface="+mn-ea"/>
              </a:rPr>
              <a:t>这是调研报告写作的行文阶段，要根据已经确定的主题、选好的材料和写作提纲，有条不紊地行文写作过程中，要从实际需要出发选用语言灵活地划分段落</a:t>
            </a:r>
            <a:r>
              <a:rPr lang="zh-CN" sz="2000" dirty="0" smtClean="0">
                <a:latin typeface="宋体" panose="02010600030101010101" pitchFamily="2" charset="-122"/>
                <a:ea typeface="宋体" panose="02010600030101010101" pitchFamily="2" charset="-122"/>
                <a:sym typeface="+mn-ea"/>
              </a:rPr>
              <a:t>。</a:t>
            </a:r>
            <a:endParaRPr lang="zh-CN" sz="2000" dirty="0">
              <a:latin typeface="宋体" panose="02010600030101010101" pitchFamily="2" charset="-122"/>
              <a:ea typeface="宋体" panose="02010600030101010101" pitchFamily="2" charset="-122"/>
              <a:sym typeface="+mn-ea"/>
            </a:endParaRPr>
          </a:p>
          <a:p>
            <a:pPr>
              <a:lnSpc>
                <a:spcPct val="150000"/>
              </a:lnSpc>
            </a:pPr>
            <a:r>
              <a:rPr lang="en-US" altLang="zh-CN" sz="2000" b="1" dirty="0" smtClean="0">
                <a:latin typeface="宋体" panose="02010600030101010101" pitchFamily="2" charset="-122"/>
                <a:ea typeface="宋体" panose="02010600030101010101" pitchFamily="2" charset="-122"/>
                <a:sym typeface="+mn-ea"/>
              </a:rPr>
              <a:t>5.</a:t>
            </a:r>
            <a:r>
              <a:rPr lang="zh-CN" sz="2000" b="1" dirty="0" smtClean="0">
                <a:latin typeface="宋体" panose="02010600030101010101" pitchFamily="2" charset="-122"/>
                <a:ea typeface="宋体" panose="02010600030101010101" pitchFamily="2" charset="-122"/>
                <a:sym typeface="+mn-ea"/>
              </a:rPr>
              <a:t>修改</a:t>
            </a:r>
            <a:r>
              <a:rPr lang="zh-CN" sz="2000" b="1" dirty="0">
                <a:latin typeface="宋体" panose="02010600030101010101" pitchFamily="2" charset="-122"/>
                <a:ea typeface="宋体" panose="02010600030101010101" pitchFamily="2" charset="-122"/>
                <a:sym typeface="+mn-ea"/>
              </a:rPr>
              <a:t>报告</a:t>
            </a:r>
            <a:r>
              <a:rPr lang="zh-CN" sz="2000" dirty="0">
                <a:latin typeface="宋体" panose="02010600030101010101" pitchFamily="2" charset="-122"/>
                <a:ea typeface="宋体" panose="02010600030101010101" pitchFamily="2" charset="-122"/>
                <a:sym typeface="+mn-ea"/>
              </a:rPr>
              <a:t> </a:t>
            </a:r>
          </a:p>
          <a:p>
            <a:pPr indent="457200">
              <a:lnSpc>
                <a:spcPct val="150000"/>
              </a:lnSpc>
            </a:pPr>
            <a:r>
              <a:rPr lang="zh-CN" sz="2000" dirty="0">
                <a:latin typeface="宋体" panose="02010600030101010101" pitchFamily="2" charset="-122"/>
                <a:ea typeface="宋体" panose="02010600030101010101" pitchFamily="2" charset="-122"/>
                <a:sym typeface="+mn-ea"/>
              </a:rPr>
              <a:t>报告起草好以后要认真修改，主要是对报告的主题、材料、结构、语言文字和标点符号进行检查，加以增、减、改、调，在完成这些工作之后，才能定稿向上报送或发表。</a:t>
            </a:r>
            <a:endParaRPr lang="zh-CN" sz="2000" dirty="0">
              <a:solidFill>
                <a:schemeClr val="tx1"/>
              </a:solidFill>
              <a:latin typeface="宋体" panose="02010600030101010101" pitchFamily="2" charset="-122"/>
              <a:ea typeface="宋体" panose="02010600030101010101" pitchFamily="2" charset="-122"/>
            </a:endParaRPr>
          </a:p>
          <a:p>
            <a:pPr indent="457200">
              <a:lnSpc>
                <a:spcPct val="150000"/>
              </a:lnSpc>
            </a:pPr>
            <a:endParaRPr lang="zh-CN" sz="2000" dirty="0">
              <a:solidFill>
                <a:schemeClr val="tx1"/>
              </a:solidFill>
              <a:latin typeface="宋体" panose="02010600030101010101" pitchFamily="2" charset="-122"/>
              <a:ea typeface="宋体" panose="02010600030101010101" pitchFamily="2" charset="-122"/>
            </a:endParaRPr>
          </a:p>
        </p:txBody>
      </p:sp>
      <p:sp>
        <p:nvSpPr>
          <p:cNvPr id="3" name="文本框 2"/>
          <p:cNvSpPr txBox="1"/>
          <p:nvPr/>
        </p:nvSpPr>
        <p:spPr>
          <a:xfrm>
            <a:off x="1581856" y="410845"/>
            <a:ext cx="6991985" cy="646331"/>
          </a:xfrm>
          <a:prstGeom prst="rect">
            <a:avLst/>
          </a:prstGeom>
          <a:noFill/>
        </p:spPr>
        <p:txBody>
          <a:bodyPr wrap="square" rtlCol="0">
            <a:spAutoFit/>
          </a:bodyPr>
          <a:lstStyle/>
          <a:p>
            <a:r>
              <a:rPr lang="en-US" altLang="zh-CN" sz="3600" b="1" dirty="0" smtClean="0">
                <a:solidFill>
                  <a:srgbClr val="FF0000"/>
                </a:solidFill>
                <a:latin typeface="黑体" panose="02010609060101010101" charset="-122"/>
                <a:ea typeface="黑体" panose="02010609060101010101" charset="-122"/>
              </a:rPr>
              <a:t>4.5.2</a:t>
            </a:r>
            <a:r>
              <a:rPr lang="zh-CN" altLang="en-US" sz="3600" b="1" dirty="0" smtClean="0">
                <a:solidFill>
                  <a:srgbClr val="FF0000"/>
                </a:solidFill>
                <a:latin typeface="黑体" panose="02010609060101010101" charset="-122"/>
                <a:ea typeface="黑体" panose="02010609060101010101" charset="-122"/>
              </a:rPr>
              <a:t>调研</a:t>
            </a:r>
            <a:r>
              <a:rPr lang="zh-CN" altLang="en-US" sz="3600" b="1" dirty="0">
                <a:solidFill>
                  <a:srgbClr val="FF0000"/>
                </a:solidFill>
                <a:latin typeface="黑体" panose="02010609060101010101" charset="-122"/>
                <a:ea typeface="黑体" panose="02010609060101010101" charset="-122"/>
              </a:rPr>
              <a:t>报告的写作程序</a:t>
            </a:r>
          </a:p>
        </p:txBody>
      </p:sp>
      <p:cxnSp>
        <p:nvCxnSpPr>
          <p:cNvPr id="6" name="直接连接符 5"/>
          <p:cNvCxnSpPr/>
          <p:nvPr/>
        </p:nvCxnSpPr>
        <p:spPr>
          <a:xfrm>
            <a:off x="1658990" y="1233207"/>
            <a:ext cx="5185559" cy="139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7549669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9279249" y="6213310"/>
            <a:ext cx="246279" cy="415494"/>
          </a:xfrm>
          <a:prstGeom prst="rect">
            <a:avLst/>
          </a:prstGeom>
          <a:effectLst/>
        </p:spPr>
        <p:txBody>
          <a:bodyPr wrap="none" lIns="121917" tIns="60958" rIns="121917" bIns="60958">
            <a:spAutoFit/>
          </a:bodyPr>
          <a:lstStyle/>
          <a:p>
            <a:pPr algn="ctr"/>
            <a:endParaRPr lang="zh-CN" altLang="en-US" sz="1900" dirty="0">
              <a:solidFill>
                <a:srgbClr val="231815"/>
              </a:solidFill>
              <a:latin typeface="微软雅黑" panose="020B0503020204020204" pitchFamily="34" charset="-122"/>
              <a:ea typeface="微软雅黑" panose="020B0503020204020204" pitchFamily="34" charset="-122"/>
            </a:endParaRPr>
          </a:p>
        </p:txBody>
      </p:sp>
      <p:cxnSp>
        <p:nvCxnSpPr>
          <p:cNvPr id="9" name="直接连接符 8"/>
          <p:cNvCxnSpPr/>
          <p:nvPr/>
        </p:nvCxnSpPr>
        <p:spPr>
          <a:xfrm>
            <a:off x="3383699" y="2180861"/>
            <a:ext cx="542460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3383699" y="4485117"/>
            <a:ext cx="542460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280974" y="2372883"/>
            <a:ext cx="5630053" cy="574516"/>
          </a:xfrm>
          <a:prstGeom prst="rect">
            <a:avLst/>
          </a:prstGeom>
          <a:noFill/>
        </p:spPr>
        <p:txBody>
          <a:bodyPr wrap="square" lIns="121917" tIns="60958" rIns="121917" bIns="60958" rtlCol="0">
            <a:spAutoFit/>
          </a:bodyPr>
          <a:lstStyle/>
          <a:p>
            <a:pPr algn="ctr"/>
            <a:r>
              <a:rPr lang="en-US" altLang="zh-CN" sz="2900" dirty="0">
                <a:solidFill>
                  <a:srgbClr val="FF0000"/>
                </a:solidFill>
                <a:latin typeface="微软雅黑" panose="020B0503020204020204" pitchFamily="34" charset="-122"/>
                <a:ea typeface="微软雅黑" panose="020B0503020204020204" pitchFamily="34" charset="-122"/>
                <a:cs typeface="经典特宋简" panose="02010609010101010101" pitchFamily="49" charset="-122"/>
              </a:rPr>
              <a:t>THANK YOU FOR YOUR TIME</a:t>
            </a:r>
            <a:endParaRPr lang="zh-CN" altLang="en-US" sz="2900" dirty="0">
              <a:solidFill>
                <a:srgbClr val="FF0000"/>
              </a:solidFill>
              <a:latin typeface="微软雅黑" panose="020B0503020204020204" pitchFamily="34" charset="-122"/>
              <a:ea typeface="微软雅黑" panose="020B0503020204020204" pitchFamily="34" charset="-122"/>
              <a:cs typeface="经典特宋简" panose="02010609010101010101" pitchFamily="49" charset="-122"/>
            </a:endParaRPr>
          </a:p>
        </p:txBody>
      </p:sp>
      <p:sp>
        <p:nvSpPr>
          <p:cNvPr id="12" name="矩形 11"/>
          <p:cNvSpPr/>
          <p:nvPr/>
        </p:nvSpPr>
        <p:spPr>
          <a:xfrm>
            <a:off x="3526179" y="2852936"/>
            <a:ext cx="5139690" cy="1597660"/>
          </a:xfrm>
          <a:prstGeom prst="rect">
            <a:avLst/>
          </a:prstGeom>
          <a:effectLst/>
        </p:spPr>
        <p:txBody>
          <a:bodyPr wrap="none" lIns="121917" tIns="60958" rIns="121917" bIns="60958">
            <a:spAutoFit/>
          </a:bodyPr>
          <a:lstStyle/>
          <a:p>
            <a:pPr algn="ctr"/>
            <a:r>
              <a:rPr lang="zh-CN" altLang="en-US" sz="9600" b="1" dirty="0">
                <a:solidFill>
                  <a:srgbClr val="FF0000"/>
                </a:solidFill>
                <a:latin typeface="黑体" panose="02010609060101010101" charset="-122"/>
                <a:ea typeface="黑体" panose="02010609060101010101" charset="-122"/>
              </a:rPr>
              <a:t>谢谢聆听</a:t>
            </a:r>
          </a:p>
        </p:txBody>
      </p:sp>
      <p:sp>
        <p:nvSpPr>
          <p:cNvPr id="13" name="椭圆形标注 12"/>
          <p:cNvSpPr/>
          <p:nvPr/>
        </p:nvSpPr>
        <p:spPr>
          <a:xfrm>
            <a:off x="9072332" y="1291902"/>
            <a:ext cx="1697104" cy="888959"/>
          </a:xfrm>
          <a:prstGeom prst="wedgeEllipseCallout">
            <a:avLst>
              <a:gd name="adj1" fmla="val -34711"/>
              <a:gd name="adj2" fmla="val 7893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14" name="TextBox 13"/>
          <p:cNvSpPr txBox="1"/>
          <p:nvPr/>
        </p:nvSpPr>
        <p:spPr>
          <a:xfrm>
            <a:off x="9231892" y="1490158"/>
            <a:ext cx="1307403" cy="430883"/>
          </a:xfrm>
          <a:prstGeom prst="rect">
            <a:avLst/>
          </a:prstGeom>
          <a:noFill/>
        </p:spPr>
        <p:txBody>
          <a:bodyPr wrap="none" lIns="121917" tIns="60958" rIns="121917" bIns="60958" rtlCol="0">
            <a:spAutoFit/>
          </a:bodyPr>
          <a:lstStyle/>
          <a:p>
            <a:r>
              <a:rPr lang="en-US" altLang="zh-CN" sz="2000" b="1" dirty="0" smtClean="0">
                <a:solidFill>
                  <a:schemeClr val="bg1"/>
                </a:solidFill>
              </a:rPr>
              <a:t>Goodbye</a:t>
            </a:r>
            <a:endParaRPr lang="zh-CN" altLang="en-US" sz="2000" b="1" dirty="0">
              <a:solidFill>
                <a:schemeClr val="bg1"/>
              </a:solidFill>
            </a:endParaRPr>
          </a:p>
        </p:txBody>
      </p:sp>
      <p:sp>
        <p:nvSpPr>
          <p:cNvPr id="15" name="矩形 14"/>
          <p:cNvSpPr/>
          <p:nvPr/>
        </p:nvSpPr>
        <p:spPr>
          <a:xfrm>
            <a:off x="4269346" y="4549873"/>
            <a:ext cx="246280" cy="400105"/>
          </a:xfrm>
          <a:prstGeom prst="rect">
            <a:avLst/>
          </a:prstGeom>
        </p:spPr>
        <p:txBody>
          <a:bodyPr wrap="none" lIns="121917" tIns="60958" rIns="121917" bIns="60958">
            <a:spAutoFit/>
          </a:bodyPr>
          <a:lstStyle/>
          <a:p>
            <a:endParaRPr lang="zh-CN" altLang="en-US" dirty="0"/>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22" presetClass="entr" presetSubtype="2"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right)">
                                      <p:cBhvr>
                                        <p:cTn id="10" dur="500"/>
                                        <p:tgtEl>
                                          <p:spTgt spid="10"/>
                                        </p:tgtEl>
                                      </p:cBhvr>
                                    </p:animEffect>
                                  </p:childTnLst>
                                </p:cTn>
                              </p:par>
                            </p:childTnLst>
                          </p:cTn>
                        </p:par>
                        <p:par>
                          <p:cTn id="11" fill="hold">
                            <p:stCondLst>
                              <p:cond delay="5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11"/>
                                        </p:tgtEl>
                                        <p:attrNameLst>
                                          <p:attrName>ppt_y</p:attrName>
                                        </p:attrNameLst>
                                      </p:cBhvr>
                                      <p:tavLst>
                                        <p:tav tm="0">
                                          <p:val>
                                            <p:strVal val="#ppt_y"/>
                                          </p:val>
                                        </p:tav>
                                        <p:tav tm="100000">
                                          <p:val>
                                            <p:strVal val="#ppt_y"/>
                                          </p:val>
                                        </p:tav>
                                      </p:tavLst>
                                    </p:anim>
                                    <p:anim calcmode="lin" valueType="num">
                                      <p:cBhvr>
                                        <p:cTn id="16"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11"/>
                                        </p:tgtEl>
                                      </p:cBhvr>
                                    </p:animEffect>
                                  </p:childTnLst>
                                </p:cTn>
                              </p:par>
                            </p:childTnLst>
                          </p:cTn>
                        </p:par>
                        <p:par>
                          <p:cTn id="19" fill="hold">
                            <p:stCondLst>
                              <p:cond delay="1600"/>
                            </p:stCondLst>
                            <p:childTnLst>
                              <p:par>
                                <p:cTn id="20" presetID="47" presetClass="entr" presetSubtype="0"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anim calcmode="lin" valueType="num">
                                      <p:cBhvr>
                                        <p:cTn id="23" dur="1000" fill="hold"/>
                                        <p:tgtEl>
                                          <p:spTgt spid="12"/>
                                        </p:tgtEl>
                                        <p:attrNameLst>
                                          <p:attrName>ppt_x</p:attrName>
                                        </p:attrNameLst>
                                      </p:cBhvr>
                                      <p:tavLst>
                                        <p:tav tm="0">
                                          <p:val>
                                            <p:strVal val="#ppt_x"/>
                                          </p:val>
                                        </p:tav>
                                        <p:tav tm="100000">
                                          <p:val>
                                            <p:strVal val="#ppt_x"/>
                                          </p:val>
                                        </p:tav>
                                      </p:tavLst>
                                    </p:anim>
                                    <p:anim calcmode="lin" valueType="num">
                                      <p:cBhvr>
                                        <p:cTn id="24" dur="1000" fill="hold"/>
                                        <p:tgtEl>
                                          <p:spTgt spid="12"/>
                                        </p:tgtEl>
                                        <p:attrNameLst>
                                          <p:attrName>ppt_y</p:attrName>
                                        </p:attrNameLst>
                                      </p:cBhvr>
                                      <p:tavLst>
                                        <p:tav tm="0">
                                          <p:val>
                                            <p:strVal val="#ppt_y-.1"/>
                                          </p:val>
                                        </p:tav>
                                        <p:tav tm="100000">
                                          <p:val>
                                            <p:strVal val="#ppt_y"/>
                                          </p:val>
                                        </p:tav>
                                      </p:tavLst>
                                    </p:anim>
                                  </p:childTnLst>
                                </p:cTn>
                              </p:par>
                            </p:childTnLst>
                          </p:cTn>
                        </p:par>
                        <p:par>
                          <p:cTn id="25" fill="hold">
                            <p:stCondLst>
                              <p:cond delay="2600"/>
                            </p:stCondLst>
                            <p:childTnLst>
                              <p:par>
                                <p:cTn id="26" presetID="47"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childTnLst>
                          </p:cTn>
                        </p:par>
                        <p:par>
                          <p:cTn id="31" fill="hold">
                            <p:stCondLst>
                              <p:cond delay="3600"/>
                            </p:stCondLst>
                            <p:childTnLst>
                              <p:par>
                                <p:cTn id="32" presetID="53" presetClass="entr" presetSubtype="16"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500" fill="hold"/>
                                        <p:tgtEl>
                                          <p:spTgt spid="14"/>
                                        </p:tgtEl>
                                        <p:attrNameLst>
                                          <p:attrName>ppt_w</p:attrName>
                                        </p:attrNameLst>
                                      </p:cBhvr>
                                      <p:tavLst>
                                        <p:tav tm="0">
                                          <p:val>
                                            <p:fltVal val="0"/>
                                          </p:val>
                                        </p:tav>
                                        <p:tav tm="100000">
                                          <p:val>
                                            <p:strVal val="#ppt_w"/>
                                          </p:val>
                                        </p:tav>
                                      </p:tavLst>
                                    </p:anim>
                                    <p:anim calcmode="lin" valueType="num">
                                      <p:cBhvr>
                                        <p:cTn id="35" dur="500" fill="hold"/>
                                        <p:tgtEl>
                                          <p:spTgt spid="14"/>
                                        </p:tgtEl>
                                        <p:attrNameLst>
                                          <p:attrName>ppt_h</p:attrName>
                                        </p:attrNameLst>
                                      </p:cBhvr>
                                      <p:tavLst>
                                        <p:tav tm="0">
                                          <p:val>
                                            <p:fltVal val="0"/>
                                          </p:val>
                                        </p:tav>
                                        <p:tav tm="100000">
                                          <p:val>
                                            <p:strVal val="#ppt_h"/>
                                          </p:val>
                                        </p:tav>
                                      </p:tavLst>
                                    </p:anim>
                                    <p:animEffect transition="in" filter="fade">
                                      <p:cBhvr>
                                        <p:cTn id="36" dur="500"/>
                                        <p:tgtEl>
                                          <p:spTgt spid="14"/>
                                        </p:tgtEl>
                                      </p:cBhvr>
                                    </p:animEffect>
                                  </p:childTnLst>
                                </p:cTn>
                              </p:par>
                            </p:childTnLst>
                          </p:cTn>
                        </p:par>
                        <p:par>
                          <p:cTn id="37" fill="hold">
                            <p:stCondLst>
                              <p:cond delay="4100"/>
                            </p:stCondLst>
                            <p:childTnLst>
                              <p:par>
                                <p:cTn id="38" presetID="47" presetClass="entr" presetSubtype="0"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1000"/>
                                        <p:tgtEl>
                                          <p:spTgt spid="8"/>
                                        </p:tgtEl>
                                      </p:cBhvr>
                                    </p:animEffect>
                                    <p:anim calcmode="lin" valueType="num">
                                      <p:cBhvr>
                                        <p:cTn id="41" dur="1000" fill="hold"/>
                                        <p:tgtEl>
                                          <p:spTgt spid="8"/>
                                        </p:tgtEl>
                                        <p:attrNameLst>
                                          <p:attrName>ppt_x</p:attrName>
                                        </p:attrNameLst>
                                      </p:cBhvr>
                                      <p:tavLst>
                                        <p:tav tm="0">
                                          <p:val>
                                            <p:strVal val="#ppt_x"/>
                                          </p:val>
                                        </p:tav>
                                        <p:tav tm="100000">
                                          <p:val>
                                            <p:strVal val="#ppt_x"/>
                                          </p:val>
                                        </p:tav>
                                      </p:tavLst>
                                    </p:anim>
                                    <p:anim calcmode="lin" valueType="num">
                                      <p:cBhvr>
                                        <p:cTn id="4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11" grpId="0"/>
      <p:bldP spid="12" grpId="0" bldLvl="0" animBg="1"/>
      <p:bldP spid="13" grpId="0" animBg="1"/>
      <p:bldP spid="14" grpId="0"/>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MH_Entry_1">
            <a:hlinkClick r:id="rId22" action="ppaction://hlinksldjump"/>
          </p:cNvPr>
          <p:cNvSpPr txBox="1">
            <a:spLocks noChangeArrowheads="1"/>
          </p:cNvSpPr>
          <p:nvPr>
            <p:custDataLst>
              <p:tags r:id="rId2"/>
            </p:custDataLst>
          </p:nvPr>
        </p:nvSpPr>
        <p:spPr bwMode="auto">
          <a:xfrm>
            <a:off x="6128430" y="2139591"/>
            <a:ext cx="3159579" cy="4968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nchor="ctr" anchorCtr="0">
            <a:noAutofit/>
          </a:bodyPr>
          <a:lstStyle>
            <a:defPPr>
              <a:defRPr lang="zh-CN"/>
            </a:defPPr>
            <a:lvl1pPr indent="0">
              <a:lnSpc>
                <a:spcPct val="150000"/>
              </a:lnSpc>
              <a:spcBef>
                <a:spcPts val="600"/>
              </a:spcBef>
              <a:buClr>
                <a:srgbClr val="515151"/>
              </a:buClr>
              <a:buSzPct val="80000"/>
              <a:defRPr sz="2400" b="1">
                <a:latin typeface="宋体" panose="02010600030101010101" pitchFamily="2" charset="-122"/>
                <a:ea typeface="宋体" panose="02010600030101010101" pitchFamily="2" charset="-122"/>
              </a:defRPr>
            </a:lvl1pPr>
            <a:lvl2pPr marL="742950" indent="-285750">
              <a:defRPr>
                <a:latin typeface="Arial Narrow" panose="020B0606020202030204" pitchFamily="34" charset="0"/>
                <a:ea typeface="微软雅黑" panose="020B0503020204020204" pitchFamily="34" charset="-122"/>
              </a:defRPr>
            </a:lvl2pPr>
            <a:lvl3pPr marL="1143000" indent="-228600">
              <a:defRPr>
                <a:latin typeface="Arial Narrow" panose="020B0606020202030204" pitchFamily="34" charset="0"/>
                <a:ea typeface="微软雅黑" panose="020B0503020204020204" pitchFamily="34" charset="-122"/>
              </a:defRPr>
            </a:lvl3pPr>
            <a:lvl4pPr marL="1600200" indent="-228600">
              <a:defRPr>
                <a:latin typeface="Arial Narrow" panose="020B0606020202030204" pitchFamily="34" charset="0"/>
                <a:ea typeface="微软雅黑" panose="020B0503020204020204" pitchFamily="34" charset="-122"/>
              </a:defRPr>
            </a:lvl4pPr>
            <a:lvl5pPr marL="2057400" indent="-228600">
              <a:defRPr>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latin typeface="Arial Narrow" panose="020B0606020202030204" pitchFamily="34" charset="0"/>
                <a:ea typeface="微软雅黑" panose="020B0503020204020204" pitchFamily="34" charset="-122"/>
              </a:defRPr>
            </a:lvl9pPr>
          </a:lstStyle>
          <a:p>
            <a:r>
              <a:rPr lang="zh-CN" altLang="en-US" dirty="0"/>
              <a:t>营销调研策划</a:t>
            </a:r>
          </a:p>
        </p:txBody>
      </p:sp>
      <p:sp>
        <p:nvSpPr>
          <p:cNvPr id="23" name="MH_Number_1">
            <a:hlinkClick r:id="rId22" action="ppaction://hlinksldjump"/>
          </p:cNvPr>
          <p:cNvSpPr txBox="1">
            <a:spLocks noChangeArrowheads="1"/>
          </p:cNvSpPr>
          <p:nvPr>
            <p:custDataLst>
              <p:tags r:id="rId3"/>
            </p:custDataLst>
          </p:nvPr>
        </p:nvSpPr>
        <p:spPr bwMode="auto">
          <a:xfrm>
            <a:off x="5430382" y="2139591"/>
            <a:ext cx="271671" cy="4968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ctr" anchorCtr="0"/>
          <a:lstStyle>
            <a:lvl1pPr marL="342900" indent="-342900">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marL="0" indent="0" algn="ctr">
              <a:buClr>
                <a:srgbClr val="515151"/>
              </a:buClr>
              <a:buSzPct val="80000"/>
            </a:pPr>
            <a:r>
              <a:rPr lang="en-US" altLang="zh-CN" sz="2400" dirty="0">
                <a:solidFill>
                  <a:srgbClr val="FF0000"/>
                </a:solidFill>
                <a:latin typeface="方正姚体" panose="02010601030101010101" pitchFamily="2" charset="-122"/>
                <a:ea typeface="方正姚体" panose="02010601030101010101" pitchFamily="2" charset="-122"/>
              </a:rPr>
              <a:t>1</a:t>
            </a:r>
            <a:endParaRPr lang="zh-CN" altLang="en-US" sz="2400" dirty="0">
              <a:solidFill>
                <a:srgbClr val="FF0000"/>
              </a:solidFill>
              <a:latin typeface="方正姚体" panose="02010601030101010101" pitchFamily="2" charset="-122"/>
              <a:ea typeface="方正姚体" panose="02010601030101010101" pitchFamily="2" charset="-122"/>
            </a:endParaRPr>
          </a:p>
        </p:txBody>
      </p:sp>
      <p:cxnSp>
        <p:nvCxnSpPr>
          <p:cNvPr id="3" name="MH_Others_1"/>
          <p:cNvCxnSpPr/>
          <p:nvPr>
            <p:custDataLst>
              <p:tags r:id="rId4"/>
            </p:custDataLst>
          </p:nvPr>
        </p:nvCxnSpPr>
        <p:spPr>
          <a:xfrm rot="20700000" flipH="1">
            <a:off x="5646787" y="2294593"/>
            <a:ext cx="216024" cy="2520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8" name="MH_Entry_2">
            <a:hlinkClick r:id="rId23" action="ppaction://hlinksldjump"/>
          </p:cNvPr>
          <p:cNvSpPr txBox="1">
            <a:spLocks noChangeArrowheads="1"/>
          </p:cNvSpPr>
          <p:nvPr>
            <p:custDataLst>
              <p:tags r:id="rId5"/>
            </p:custDataLst>
          </p:nvPr>
        </p:nvSpPr>
        <p:spPr bwMode="auto">
          <a:xfrm>
            <a:off x="6128430" y="2784589"/>
            <a:ext cx="3159579" cy="4968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nchor="ctr" anchorCtr="0">
            <a:noAutofit/>
          </a:bodyPr>
          <a:lstStyle>
            <a:defPPr>
              <a:defRPr lang="zh-CN"/>
            </a:defPPr>
            <a:lvl1pPr indent="0">
              <a:lnSpc>
                <a:spcPct val="150000"/>
              </a:lnSpc>
              <a:spcBef>
                <a:spcPts val="600"/>
              </a:spcBef>
              <a:buClr>
                <a:srgbClr val="515151"/>
              </a:buClr>
              <a:buSzPct val="80000"/>
              <a:defRPr sz="2400" b="1">
                <a:latin typeface="宋体" panose="02010600030101010101" pitchFamily="2" charset="-122"/>
                <a:ea typeface="宋体" panose="02010600030101010101" pitchFamily="2" charset="-122"/>
              </a:defRPr>
            </a:lvl1pPr>
            <a:lvl2pPr marL="742950" indent="-285750">
              <a:defRPr>
                <a:latin typeface="Arial Narrow" panose="020B0606020202030204" pitchFamily="34" charset="0"/>
                <a:ea typeface="微软雅黑" panose="020B0503020204020204" pitchFamily="34" charset="-122"/>
              </a:defRPr>
            </a:lvl2pPr>
            <a:lvl3pPr marL="1143000" indent="-228600">
              <a:defRPr>
                <a:latin typeface="Arial Narrow" panose="020B0606020202030204" pitchFamily="34" charset="0"/>
                <a:ea typeface="微软雅黑" panose="020B0503020204020204" pitchFamily="34" charset="-122"/>
              </a:defRPr>
            </a:lvl3pPr>
            <a:lvl4pPr marL="1600200" indent="-228600">
              <a:defRPr>
                <a:latin typeface="Arial Narrow" panose="020B0606020202030204" pitchFamily="34" charset="0"/>
                <a:ea typeface="微软雅黑" panose="020B0503020204020204" pitchFamily="34" charset="-122"/>
              </a:defRPr>
            </a:lvl4pPr>
            <a:lvl5pPr marL="2057400" indent="-228600">
              <a:defRPr>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latin typeface="Arial Narrow" panose="020B0606020202030204" pitchFamily="34" charset="0"/>
                <a:ea typeface="微软雅黑" panose="020B0503020204020204" pitchFamily="34" charset="-122"/>
              </a:defRPr>
            </a:lvl9pPr>
          </a:lstStyle>
          <a:p>
            <a:r>
              <a:rPr lang="en-US" altLang="zh-CN" dirty="0" smtClean="0">
                <a:solidFill>
                  <a:schemeClr val="tx1"/>
                </a:solidFill>
                <a:sym typeface="Calibri" panose="020F0502020204030204" pitchFamily="34" charset="0"/>
              </a:rPr>
              <a:t>营销调研策划的流程</a:t>
            </a:r>
          </a:p>
        </p:txBody>
      </p:sp>
      <p:sp>
        <p:nvSpPr>
          <p:cNvPr id="39" name="MH_Number_2">
            <a:hlinkClick r:id="rId23" action="ppaction://hlinksldjump"/>
          </p:cNvPr>
          <p:cNvSpPr txBox="1">
            <a:spLocks noChangeArrowheads="1"/>
          </p:cNvSpPr>
          <p:nvPr>
            <p:custDataLst>
              <p:tags r:id="rId6"/>
            </p:custDataLst>
          </p:nvPr>
        </p:nvSpPr>
        <p:spPr bwMode="auto">
          <a:xfrm>
            <a:off x="5430382" y="2784589"/>
            <a:ext cx="271671" cy="4968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ctr" anchorCtr="0"/>
          <a:lstStyle>
            <a:lvl1pPr marL="342900" indent="-342900">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marL="0" indent="0" algn="ctr">
              <a:buClr>
                <a:srgbClr val="515151"/>
              </a:buClr>
              <a:buSzPct val="80000"/>
            </a:pPr>
            <a:r>
              <a:rPr lang="en-US" altLang="zh-CN" sz="2400" dirty="0">
                <a:solidFill>
                  <a:srgbClr val="FF0000"/>
                </a:solidFill>
                <a:latin typeface="方正姚体" panose="02010601030101010101" pitchFamily="2" charset="-122"/>
                <a:ea typeface="方正姚体" panose="02010601030101010101" pitchFamily="2" charset="-122"/>
              </a:rPr>
              <a:t>2</a:t>
            </a:r>
            <a:endParaRPr lang="zh-CN" altLang="en-US" sz="2400" dirty="0">
              <a:solidFill>
                <a:srgbClr val="FF0000"/>
              </a:solidFill>
              <a:latin typeface="方正姚体" panose="02010601030101010101" pitchFamily="2" charset="-122"/>
              <a:ea typeface="方正姚体" panose="02010601030101010101" pitchFamily="2" charset="-122"/>
            </a:endParaRPr>
          </a:p>
        </p:txBody>
      </p:sp>
      <p:cxnSp>
        <p:nvCxnSpPr>
          <p:cNvPr id="40" name="MH_Others_2"/>
          <p:cNvCxnSpPr/>
          <p:nvPr>
            <p:custDataLst>
              <p:tags r:id="rId7"/>
            </p:custDataLst>
          </p:nvPr>
        </p:nvCxnSpPr>
        <p:spPr>
          <a:xfrm rot="20700000" flipH="1">
            <a:off x="5646787" y="2939591"/>
            <a:ext cx="216024" cy="2520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58" name="MH_Entry_3">
            <a:hlinkClick r:id="rId23" action="ppaction://hlinksldjump"/>
          </p:cNvPr>
          <p:cNvSpPr txBox="1">
            <a:spLocks noChangeArrowheads="1"/>
          </p:cNvSpPr>
          <p:nvPr>
            <p:custDataLst>
              <p:tags r:id="rId8"/>
            </p:custDataLst>
          </p:nvPr>
        </p:nvSpPr>
        <p:spPr bwMode="auto">
          <a:xfrm>
            <a:off x="6128430" y="3429587"/>
            <a:ext cx="3159579" cy="4968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nchor="ctr" anchorCtr="0">
            <a:noAutofit/>
          </a:bodyPr>
          <a:lstStyle>
            <a:defPPr>
              <a:defRPr lang="zh-CN"/>
            </a:defPPr>
            <a:lvl1pPr indent="0">
              <a:lnSpc>
                <a:spcPct val="150000"/>
              </a:lnSpc>
              <a:spcBef>
                <a:spcPts val="600"/>
              </a:spcBef>
              <a:buClr>
                <a:srgbClr val="515151"/>
              </a:buClr>
              <a:buSzPct val="80000"/>
              <a:defRPr sz="2400" b="1">
                <a:latin typeface="宋体" panose="02010600030101010101" pitchFamily="2" charset="-122"/>
                <a:ea typeface="宋体" panose="02010600030101010101" pitchFamily="2" charset="-122"/>
              </a:defRPr>
            </a:lvl1pPr>
            <a:lvl2pPr marL="742950" indent="-285750">
              <a:defRPr>
                <a:latin typeface="Arial Narrow" panose="020B0606020202030204" pitchFamily="34" charset="0"/>
                <a:ea typeface="微软雅黑" panose="020B0503020204020204" pitchFamily="34" charset="-122"/>
              </a:defRPr>
            </a:lvl2pPr>
            <a:lvl3pPr marL="1143000" indent="-228600">
              <a:defRPr>
                <a:latin typeface="Arial Narrow" panose="020B0606020202030204" pitchFamily="34" charset="0"/>
                <a:ea typeface="微软雅黑" panose="020B0503020204020204" pitchFamily="34" charset="-122"/>
              </a:defRPr>
            </a:lvl3pPr>
            <a:lvl4pPr marL="1600200" indent="-228600">
              <a:defRPr>
                <a:latin typeface="Arial Narrow" panose="020B0606020202030204" pitchFamily="34" charset="0"/>
                <a:ea typeface="微软雅黑" panose="020B0503020204020204" pitchFamily="34" charset="-122"/>
              </a:defRPr>
            </a:lvl4pPr>
            <a:lvl5pPr marL="2057400" indent="-228600">
              <a:defRPr>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latin typeface="Arial Narrow" panose="020B0606020202030204" pitchFamily="34" charset="0"/>
                <a:ea typeface="微软雅黑" panose="020B0503020204020204" pitchFamily="34" charset="-122"/>
              </a:defRPr>
            </a:lvl9pPr>
          </a:lstStyle>
          <a:p>
            <a:r>
              <a:rPr dirty="0" smtClean="0">
                <a:solidFill>
                  <a:schemeClr val="tx1"/>
                </a:solidFill>
                <a:sym typeface="Calibri" panose="020F0502020204030204" pitchFamily="34" charset="0"/>
              </a:rPr>
              <a:t>营销调研方法</a:t>
            </a:r>
            <a:endParaRPr lang="zh-CN" altLang="en-US" dirty="0" smtClean="0">
              <a:solidFill>
                <a:schemeClr val="tx1"/>
              </a:solidFill>
              <a:sym typeface="Calibri" panose="020F0502020204030204" pitchFamily="34" charset="0"/>
            </a:endParaRPr>
          </a:p>
        </p:txBody>
      </p:sp>
      <p:sp>
        <p:nvSpPr>
          <p:cNvPr id="59" name="MH_Number_3">
            <a:hlinkClick r:id="rId23" action="ppaction://hlinksldjump"/>
          </p:cNvPr>
          <p:cNvSpPr txBox="1">
            <a:spLocks noChangeArrowheads="1"/>
          </p:cNvSpPr>
          <p:nvPr>
            <p:custDataLst>
              <p:tags r:id="rId9"/>
            </p:custDataLst>
          </p:nvPr>
        </p:nvSpPr>
        <p:spPr bwMode="auto">
          <a:xfrm>
            <a:off x="5430382" y="3429587"/>
            <a:ext cx="271671" cy="4968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ctr" anchorCtr="0"/>
          <a:lstStyle>
            <a:lvl1pPr marL="342900" indent="-342900">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marL="0" indent="0" algn="ctr">
              <a:buClr>
                <a:srgbClr val="515151"/>
              </a:buClr>
              <a:buSzPct val="80000"/>
            </a:pPr>
            <a:r>
              <a:rPr lang="en-US" altLang="zh-CN" sz="2400" dirty="0">
                <a:solidFill>
                  <a:srgbClr val="FF0000"/>
                </a:solidFill>
                <a:latin typeface="方正姚体" panose="02010601030101010101" pitchFamily="2" charset="-122"/>
                <a:ea typeface="方正姚体" panose="02010601030101010101" pitchFamily="2" charset="-122"/>
              </a:rPr>
              <a:t>3</a:t>
            </a:r>
            <a:endParaRPr lang="zh-CN" altLang="en-US" sz="2400" dirty="0">
              <a:solidFill>
                <a:srgbClr val="FF0000"/>
              </a:solidFill>
              <a:latin typeface="方正姚体" panose="02010601030101010101" pitchFamily="2" charset="-122"/>
              <a:ea typeface="方正姚体" panose="02010601030101010101" pitchFamily="2" charset="-122"/>
            </a:endParaRPr>
          </a:p>
        </p:txBody>
      </p:sp>
      <p:cxnSp>
        <p:nvCxnSpPr>
          <p:cNvPr id="60" name="MH_Others_3"/>
          <p:cNvCxnSpPr/>
          <p:nvPr>
            <p:custDataLst>
              <p:tags r:id="rId10"/>
            </p:custDataLst>
          </p:nvPr>
        </p:nvCxnSpPr>
        <p:spPr>
          <a:xfrm rot="20700000" flipH="1">
            <a:off x="5646787" y="3584589"/>
            <a:ext cx="216024" cy="2520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3" name="MH_Entry_4">
            <a:hlinkClick r:id="rId24" action="ppaction://hlinksldjump"/>
          </p:cNvPr>
          <p:cNvSpPr txBox="1">
            <a:spLocks noChangeArrowheads="1"/>
          </p:cNvSpPr>
          <p:nvPr>
            <p:custDataLst>
              <p:tags r:id="rId11"/>
            </p:custDataLst>
          </p:nvPr>
        </p:nvSpPr>
        <p:spPr bwMode="auto">
          <a:xfrm>
            <a:off x="6128430" y="4074585"/>
            <a:ext cx="3159579" cy="4968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nchor="ctr" anchorCtr="0">
            <a:noAutofit/>
          </a:bodyPr>
          <a:lstStyle>
            <a:defPPr>
              <a:defRPr lang="zh-CN"/>
            </a:defPPr>
            <a:lvl1pPr indent="0">
              <a:lnSpc>
                <a:spcPct val="150000"/>
              </a:lnSpc>
              <a:spcBef>
                <a:spcPts val="600"/>
              </a:spcBef>
              <a:buClr>
                <a:srgbClr val="515151"/>
              </a:buClr>
              <a:buSzPct val="80000"/>
              <a:defRPr sz="2400" b="1">
                <a:latin typeface="宋体" panose="02010600030101010101" pitchFamily="2" charset="-122"/>
                <a:ea typeface="宋体" panose="02010600030101010101" pitchFamily="2" charset="-122"/>
              </a:defRPr>
            </a:lvl1pPr>
            <a:lvl2pPr marL="742950" indent="-285750">
              <a:defRPr>
                <a:latin typeface="Arial Narrow" panose="020B0606020202030204" pitchFamily="34" charset="0"/>
                <a:ea typeface="微软雅黑" panose="020B0503020204020204" pitchFamily="34" charset="-122"/>
              </a:defRPr>
            </a:lvl2pPr>
            <a:lvl3pPr marL="1143000" indent="-228600">
              <a:defRPr>
                <a:latin typeface="Arial Narrow" panose="020B0606020202030204" pitchFamily="34" charset="0"/>
                <a:ea typeface="微软雅黑" panose="020B0503020204020204" pitchFamily="34" charset="-122"/>
              </a:defRPr>
            </a:lvl3pPr>
            <a:lvl4pPr marL="1600200" indent="-228600">
              <a:defRPr>
                <a:latin typeface="Arial Narrow" panose="020B0606020202030204" pitchFamily="34" charset="0"/>
                <a:ea typeface="微软雅黑" panose="020B0503020204020204" pitchFamily="34" charset="-122"/>
              </a:defRPr>
            </a:lvl4pPr>
            <a:lvl5pPr marL="2057400" indent="-228600">
              <a:defRPr>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latin typeface="Arial Narrow" panose="020B0606020202030204" pitchFamily="34" charset="0"/>
                <a:ea typeface="微软雅黑" panose="020B0503020204020204" pitchFamily="34" charset="-122"/>
              </a:defRPr>
            </a:lvl9pPr>
          </a:lstStyle>
          <a:p>
            <a:r>
              <a:rPr lang="zh-CN" altLang="en-US" dirty="0">
                <a:solidFill>
                  <a:schemeClr val="tx1"/>
                </a:solidFill>
                <a:sym typeface="Calibri" panose="020F0502020204030204" pitchFamily="34" charset="0"/>
              </a:rPr>
              <a:t>问卷设计</a:t>
            </a:r>
          </a:p>
        </p:txBody>
      </p:sp>
      <p:sp>
        <p:nvSpPr>
          <p:cNvPr id="64" name="MH_Number_4">
            <a:hlinkClick r:id="rId24" action="ppaction://hlinksldjump"/>
          </p:cNvPr>
          <p:cNvSpPr txBox="1">
            <a:spLocks noChangeArrowheads="1"/>
          </p:cNvSpPr>
          <p:nvPr>
            <p:custDataLst>
              <p:tags r:id="rId12"/>
            </p:custDataLst>
          </p:nvPr>
        </p:nvSpPr>
        <p:spPr bwMode="auto">
          <a:xfrm>
            <a:off x="5430382" y="4074585"/>
            <a:ext cx="271671" cy="4968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ctr" anchorCtr="0"/>
          <a:lstStyle>
            <a:lvl1pPr marL="342900" indent="-342900">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marL="0" indent="0" algn="ctr">
              <a:buClr>
                <a:srgbClr val="515151"/>
              </a:buClr>
              <a:buSzPct val="80000"/>
            </a:pPr>
            <a:r>
              <a:rPr lang="en-US" altLang="zh-CN" sz="2400" dirty="0">
                <a:solidFill>
                  <a:srgbClr val="FF0000"/>
                </a:solidFill>
                <a:latin typeface="方正姚体" panose="02010601030101010101" pitchFamily="2" charset="-122"/>
                <a:ea typeface="方正姚体" panose="02010601030101010101" pitchFamily="2" charset="-122"/>
              </a:rPr>
              <a:t>4</a:t>
            </a:r>
            <a:endParaRPr lang="zh-CN" altLang="en-US" sz="2400" dirty="0">
              <a:solidFill>
                <a:srgbClr val="FF0000"/>
              </a:solidFill>
              <a:latin typeface="方正姚体" panose="02010601030101010101" pitchFamily="2" charset="-122"/>
              <a:ea typeface="方正姚体" panose="02010601030101010101" pitchFamily="2" charset="-122"/>
            </a:endParaRPr>
          </a:p>
        </p:txBody>
      </p:sp>
      <p:cxnSp>
        <p:nvCxnSpPr>
          <p:cNvPr id="65" name="MH_Others_4"/>
          <p:cNvCxnSpPr/>
          <p:nvPr>
            <p:custDataLst>
              <p:tags r:id="rId13"/>
            </p:custDataLst>
          </p:nvPr>
        </p:nvCxnSpPr>
        <p:spPr>
          <a:xfrm rot="20700000" flipH="1">
            <a:off x="5646787" y="4229587"/>
            <a:ext cx="216024" cy="2520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7" name="MH_Entry_5">
            <a:hlinkClick r:id="rId25" action="ppaction://hlinksldjump"/>
          </p:cNvPr>
          <p:cNvSpPr txBox="1">
            <a:spLocks noChangeArrowheads="1"/>
          </p:cNvSpPr>
          <p:nvPr>
            <p:custDataLst>
              <p:tags r:id="rId14"/>
            </p:custDataLst>
          </p:nvPr>
        </p:nvSpPr>
        <p:spPr bwMode="auto">
          <a:xfrm>
            <a:off x="6128430" y="4719583"/>
            <a:ext cx="3159579" cy="4968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nchor="ctr" anchorCtr="0">
            <a:noAutofit/>
          </a:bodyPr>
          <a:lstStyle>
            <a:defPPr>
              <a:defRPr lang="zh-CN"/>
            </a:defPPr>
            <a:lvl1pPr indent="0">
              <a:lnSpc>
                <a:spcPct val="150000"/>
              </a:lnSpc>
              <a:spcBef>
                <a:spcPts val="600"/>
              </a:spcBef>
              <a:buClr>
                <a:srgbClr val="515151"/>
              </a:buClr>
              <a:buSzPct val="80000"/>
              <a:defRPr sz="2400" b="1">
                <a:latin typeface="宋体" panose="02010600030101010101" pitchFamily="2" charset="-122"/>
                <a:ea typeface="宋体" panose="02010600030101010101" pitchFamily="2" charset="-122"/>
              </a:defRPr>
            </a:lvl1pPr>
            <a:lvl2pPr marL="742950" indent="-285750">
              <a:defRPr>
                <a:latin typeface="Arial Narrow" panose="020B0606020202030204" pitchFamily="34" charset="0"/>
                <a:ea typeface="微软雅黑" panose="020B0503020204020204" pitchFamily="34" charset="-122"/>
              </a:defRPr>
            </a:lvl2pPr>
            <a:lvl3pPr marL="1143000" indent="-228600">
              <a:defRPr>
                <a:latin typeface="Arial Narrow" panose="020B0606020202030204" pitchFamily="34" charset="0"/>
                <a:ea typeface="微软雅黑" panose="020B0503020204020204" pitchFamily="34" charset="-122"/>
              </a:defRPr>
            </a:lvl3pPr>
            <a:lvl4pPr marL="1600200" indent="-228600">
              <a:defRPr>
                <a:latin typeface="Arial Narrow" panose="020B0606020202030204" pitchFamily="34" charset="0"/>
                <a:ea typeface="微软雅黑" panose="020B0503020204020204" pitchFamily="34" charset="-122"/>
              </a:defRPr>
            </a:lvl4pPr>
            <a:lvl5pPr marL="2057400" indent="-228600">
              <a:defRPr>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latin typeface="Arial Narrow" panose="020B0606020202030204" pitchFamily="34" charset="0"/>
                <a:ea typeface="微软雅黑" panose="020B0503020204020204" pitchFamily="34" charset="-122"/>
              </a:defRPr>
            </a:lvl9pPr>
          </a:lstStyle>
          <a:p>
            <a:r>
              <a:rPr lang="en-US" altLang="zh-CN" dirty="0" smtClean="0">
                <a:solidFill>
                  <a:schemeClr val="tx1"/>
                </a:solidFill>
                <a:sym typeface="Calibri" panose="020F0502020204030204" pitchFamily="34" charset="0"/>
              </a:rPr>
              <a:t>营销调研报告的撰写</a:t>
            </a:r>
          </a:p>
        </p:txBody>
      </p:sp>
      <p:sp>
        <p:nvSpPr>
          <p:cNvPr id="68" name="MH_Number_5">
            <a:hlinkClick r:id="rId25" action="ppaction://hlinksldjump"/>
          </p:cNvPr>
          <p:cNvSpPr txBox="1">
            <a:spLocks noChangeArrowheads="1"/>
          </p:cNvSpPr>
          <p:nvPr>
            <p:custDataLst>
              <p:tags r:id="rId15"/>
            </p:custDataLst>
          </p:nvPr>
        </p:nvSpPr>
        <p:spPr bwMode="auto">
          <a:xfrm>
            <a:off x="5430382" y="4719583"/>
            <a:ext cx="271671" cy="4968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ctr" anchorCtr="0"/>
          <a:lstStyle>
            <a:lvl1pPr marL="342900" indent="-342900">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marL="0" indent="0" algn="ctr">
              <a:buClr>
                <a:srgbClr val="515151"/>
              </a:buClr>
              <a:buSzPct val="80000"/>
            </a:pPr>
            <a:r>
              <a:rPr lang="en-US" altLang="zh-CN" sz="2400" dirty="0">
                <a:solidFill>
                  <a:srgbClr val="FF0000"/>
                </a:solidFill>
                <a:latin typeface="方正姚体" panose="02010601030101010101" pitchFamily="2" charset="-122"/>
                <a:ea typeface="方正姚体" panose="02010601030101010101" pitchFamily="2" charset="-122"/>
              </a:rPr>
              <a:t>5</a:t>
            </a:r>
            <a:endParaRPr lang="zh-CN" altLang="en-US" sz="2400" dirty="0">
              <a:solidFill>
                <a:srgbClr val="FF0000"/>
              </a:solidFill>
              <a:latin typeface="方正姚体" panose="02010601030101010101" pitchFamily="2" charset="-122"/>
              <a:ea typeface="方正姚体" panose="02010601030101010101" pitchFamily="2" charset="-122"/>
            </a:endParaRPr>
          </a:p>
        </p:txBody>
      </p:sp>
      <p:cxnSp>
        <p:nvCxnSpPr>
          <p:cNvPr id="69" name="MH_Others_5"/>
          <p:cNvCxnSpPr/>
          <p:nvPr>
            <p:custDataLst>
              <p:tags r:id="rId16"/>
            </p:custDataLst>
          </p:nvPr>
        </p:nvCxnSpPr>
        <p:spPr>
          <a:xfrm rot="20700000" flipH="1">
            <a:off x="5646787" y="4874585"/>
            <a:ext cx="216024" cy="2520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MH_Others_1"/>
          <p:cNvCxnSpPr/>
          <p:nvPr>
            <p:custDataLst>
              <p:tags r:id="rId17"/>
            </p:custDataLst>
          </p:nvPr>
        </p:nvCxnSpPr>
        <p:spPr>
          <a:xfrm>
            <a:off x="1909987" y="903060"/>
            <a:ext cx="838064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MH_Others_2"/>
          <p:cNvCxnSpPr/>
          <p:nvPr>
            <p:custDataLst>
              <p:tags r:id="rId18"/>
            </p:custDataLst>
          </p:nvPr>
        </p:nvCxnSpPr>
        <p:spPr>
          <a:xfrm>
            <a:off x="1917696" y="6192688"/>
            <a:ext cx="8380642"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MH_Others_3"/>
          <p:cNvCxnSpPr/>
          <p:nvPr>
            <p:custDataLst>
              <p:tags r:id="rId19"/>
            </p:custDataLst>
          </p:nvPr>
        </p:nvCxnSpPr>
        <p:spPr>
          <a:xfrm>
            <a:off x="4336740" y="903060"/>
            <a:ext cx="0" cy="51251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26" cstate="print">
            <a:extLst>
              <a:ext uri="{28A0092B-C50C-407E-A947-70E740481C1C}">
                <a14:useLocalDpi xmlns="" xmlns:a14="http://schemas.microsoft.com/office/drawing/2010/main" val="0"/>
              </a:ext>
            </a:extLst>
          </a:blip>
          <a:srcRect/>
          <a:stretch>
            <a:fillRect/>
          </a:stretch>
        </p:blipFill>
        <p:spPr bwMode="auto">
          <a:xfrm>
            <a:off x="1909988" y="6013168"/>
            <a:ext cx="8388350" cy="301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5" name="矩形 34"/>
          <p:cNvSpPr/>
          <p:nvPr/>
        </p:nvSpPr>
        <p:spPr>
          <a:xfrm>
            <a:off x="2696161" y="1324409"/>
            <a:ext cx="1055462" cy="1829895"/>
          </a:xfrm>
          <a:prstGeom prst="rect">
            <a:avLst/>
          </a:prstGeom>
          <a:solidFill>
            <a:srgbClr val="FF3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dirty="0" smtClean="0"/>
              <a:t>目录</a:t>
            </a:r>
            <a:endParaRPr lang="zh-CN" altLang="en-US" sz="4000" dirty="0"/>
          </a:p>
        </p:txBody>
      </p:sp>
      <p:pic>
        <p:nvPicPr>
          <p:cNvPr id="1027" name="Picture 3"/>
          <p:cNvPicPr>
            <a:picLocks noChangeAspect="1" noChangeArrowheads="1"/>
          </p:cNvPicPr>
          <p:nvPr/>
        </p:nvPicPr>
        <p:blipFill>
          <a:blip r:embed="rId27" cstate="print">
            <a:extLst>
              <a:ext uri="{28A0092B-C50C-407E-A947-70E740481C1C}">
                <a14:useLocalDpi xmlns="" xmlns:a14="http://schemas.microsoft.com/office/drawing/2010/main" val="0"/>
              </a:ext>
            </a:extLst>
          </a:blip>
          <a:srcRect/>
          <a:stretch>
            <a:fillRect/>
          </a:stretch>
        </p:blipFill>
        <p:spPr bwMode="auto">
          <a:xfrm>
            <a:off x="2696161" y="3971850"/>
            <a:ext cx="1060450" cy="1066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ustDataLst>
      <p:tags r:id="rId1"/>
    </p:custData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1779780" y="3259295"/>
            <a:ext cx="3957632" cy="645160"/>
          </a:xfrm>
          <a:prstGeom prst="rect">
            <a:avLst/>
          </a:prstGeom>
          <a:noFill/>
        </p:spPr>
        <p:txBody>
          <a:bodyPr wrap="square" rtlCol="0">
            <a:spAutoFit/>
          </a:bodyPr>
          <a:lstStyle/>
          <a:p>
            <a:r>
              <a:rPr lang="zh-CN" altLang="en-US" sz="3600" b="1" dirty="0" smtClean="0">
                <a:solidFill>
                  <a:srgbClr val="FF3F3F"/>
                </a:solidFill>
                <a:latin typeface="黑体" panose="02010609060101010101" charset="-122"/>
                <a:ea typeface="黑体" panose="02010609060101010101" charset="-122"/>
              </a:rPr>
              <a:t>案</a:t>
            </a:r>
            <a:r>
              <a:rPr lang="zh-CN" altLang="en-US" sz="3600" b="1" dirty="0" smtClean="0">
                <a:solidFill>
                  <a:srgbClr val="FF3F3F"/>
                </a:solidFill>
                <a:latin typeface="黑体" panose="02010609060101010101" charset="-122"/>
                <a:ea typeface="黑体" panose="02010609060101010101" charset="-122"/>
              </a:rPr>
              <a:t>例导入</a:t>
            </a:r>
            <a:endParaRPr lang="zh-CN" altLang="en-US" sz="3600" b="1" dirty="0">
              <a:solidFill>
                <a:srgbClr val="FF3F3F"/>
              </a:solidFill>
              <a:latin typeface="黑体" panose="02010609060101010101" charset="-122"/>
              <a:ea typeface="黑体" panose="02010609060101010101" charset="-122"/>
            </a:endParaRPr>
          </a:p>
        </p:txBody>
      </p:sp>
      <p:sp>
        <p:nvSpPr>
          <p:cNvPr id="17" name="正文"/>
          <p:cNvSpPr/>
          <p:nvPr/>
        </p:nvSpPr>
        <p:spPr>
          <a:xfrm>
            <a:off x="460375" y="4380230"/>
            <a:ext cx="11539220" cy="2168525"/>
          </a:xfrm>
          <a:prstGeom prst="rect">
            <a:avLst/>
          </a:prstGeom>
        </p:spPr>
        <p:txBody>
          <a:bodyPr wrap="square">
            <a:spAutoFit/>
          </a:bodyPr>
          <a:lstStyle/>
          <a:p>
            <a:pPr>
              <a:lnSpc>
                <a:spcPct val="150000"/>
              </a:lnSpc>
            </a:pPr>
            <a:r>
              <a:rPr lang="en-US" altLang="en-GB" sz="1400" kern="0" dirty="0">
                <a:solidFill>
                  <a:schemeClr val="tx1">
                    <a:lumMod val="50000"/>
                    <a:lumOff val="50000"/>
                  </a:schemeClr>
                </a:solidFill>
                <a:latin typeface="微软雅黑 Light" panose="020B0502040204020203" pitchFamily="34" charset="-122"/>
                <a:ea typeface="微软雅黑 Light" panose="020B0502040204020203" pitchFamily="34" charset="-122"/>
              </a:rPr>
              <a:t>    </a:t>
            </a:r>
            <a:r>
              <a:rPr lang="en-GB" altLang="zh-CN" kern="0" dirty="0">
                <a:solidFill>
                  <a:schemeClr val="tx1"/>
                </a:solidFill>
                <a:latin typeface="宋体" panose="02010600030101010101" pitchFamily="2" charset="-122"/>
                <a:ea typeface="宋体" panose="02010600030101010101" pitchFamily="2" charset="-122"/>
              </a:rPr>
              <a:t> </a:t>
            </a:r>
            <a:r>
              <a:rPr lang="en-GB" altLang="zh-CN" kern="0" dirty="0" err="1">
                <a:solidFill>
                  <a:schemeClr val="tx1"/>
                </a:solidFill>
                <a:latin typeface="宋体" panose="02010600030101010101" pitchFamily="2" charset="-122"/>
                <a:ea typeface="宋体" panose="02010600030101010101" pitchFamily="2" charset="-122"/>
              </a:rPr>
              <a:t>联合利华公司的冲浪超浓缩洗衣粉在进入日本市场前，做了大量的市场调研</a:t>
            </a:r>
            <a:r>
              <a:rPr lang="zh-CN" altLang="en-GB" kern="0" dirty="0">
                <a:solidFill>
                  <a:schemeClr val="tx1"/>
                </a:solidFill>
                <a:latin typeface="宋体" panose="02010600030101010101" pitchFamily="2" charset="-122"/>
                <a:ea typeface="宋体" panose="02010600030101010101" pitchFamily="2" charset="-122"/>
              </a:rPr>
              <a:t>，</a:t>
            </a:r>
            <a:r>
              <a:rPr lang="en-US" altLang="zh-CN" kern="0" dirty="0">
                <a:solidFill>
                  <a:schemeClr val="tx1"/>
                </a:solidFill>
                <a:latin typeface="宋体" panose="02010600030101010101" pitchFamily="2" charset="-122"/>
                <a:ea typeface="宋体" panose="02010600030101010101" pitchFamily="2" charset="-122"/>
              </a:rPr>
              <a:t>surf</a:t>
            </a:r>
            <a:r>
              <a:rPr lang="en-GB" altLang="zh-CN" kern="0" dirty="0" err="1">
                <a:solidFill>
                  <a:schemeClr val="tx1"/>
                </a:solidFill>
                <a:latin typeface="宋体" panose="02010600030101010101" pitchFamily="2" charset="-122"/>
                <a:ea typeface="宋体" panose="02010600030101010101" pitchFamily="2" charset="-122"/>
              </a:rPr>
              <a:t>的包装经过预先测试</a:t>
            </a:r>
            <a:r>
              <a:rPr lang="zh-CN" altLang="en-GB" kern="0" dirty="0">
                <a:solidFill>
                  <a:schemeClr val="tx1"/>
                </a:solidFill>
                <a:latin typeface="宋体" panose="02010600030101010101" pitchFamily="2" charset="-122"/>
                <a:ea typeface="宋体" panose="02010600030101010101" pitchFamily="2" charset="-122"/>
              </a:rPr>
              <a:t>，</a:t>
            </a:r>
            <a:r>
              <a:rPr lang="en-GB" altLang="zh-CN" kern="0" dirty="0" err="1">
                <a:solidFill>
                  <a:schemeClr val="tx1"/>
                </a:solidFill>
                <a:latin typeface="宋体" panose="02010600030101010101" pitchFamily="2" charset="-122"/>
                <a:ea typeface="宋体" panose="02010600030101010101" pitchFamily="2" charset="-122"/>
              </a:rPr>
              <a:t>设计成日本人装茶叶的香袋模样，很受欢迎</a:t>
            </a:r>
            <a:r>
              <a:rPr lang="zh-CN" altLang="en-GB" kern="0" dirty="0">
                <a:solidFill>
                  <a:schemeClr val="tx1"/>
                </a:solidFill>
                <a:latin typeface="宋体" panose="02010600030101010101" pitchFamily="2" charset="-122"/>
                <a:ea typeface="宋体" panose="02010600030101010101" pitchFamily="2" charset="-122"/>
              </a:rPr>
              <a:t>。</a:t>
            </a:r>
            <a:r>
              <a:rPr lang="en-GB" altLang="zh-CN" kern="0" dirty="0" err="1">
                <a:solidFill>
                  <a:schemeClr val="tx1"/>
                </a:solidFill>
                <a:latin typeface="宋体" panose="02010600030101010101" pitchFamily="2" charset="-122"/>
                <a:ea typeface="宋体" panose="02010600030101010101" pitchFamily="2" charset="-122"/>
              </a:rPr>
              <a:t>调研发现消费者使用</a:t>
            </a:r>
            <a:r>
              <a:rPr lang="en-US" altLang="en-GB" kern="0" dirty="0">
                <a:solidFill>
                  <a:schemeClr val="tx1"/>
                </a:solidFill>
                <a:latin typeface="宋体" panose="02010600030101010101" pitchFamily="2" charset="-122"/>
                <a:ea typeface="宋体" panose="02010600030101010101" pitchFamily="2" charset="-122"/>
              </a:rPr>
              <a:t>surf</a:t>
            </a:r>
            <a:r>
              <a:rPr lang="en-GB" altLang="zh-CN" kern="0" dirty="0" err="1">
                <a:solidFill>
                  <a:schemeClr val="tx1"/>
                </a:solidFill>
                <a:latin typeface="宋体" panose="02010600030101010101" pitchFamily="2" charset="-122"/>
                <a:ea typeface="宋体" panose="02010600030101010101" pitchFamily="2" charset="-122"/>
              </a:rPr>
              <a:t>时，方便性是很重要的性能指标，新产品又进行了改进</a:t>
            </a:r>
            <a:r>
              <a:rPr lang="zh-CN" altLang="en-GB" kern="0" dirty="0">
                <a:solidFill>
                  <a:schemeClr val="tx1"/>
                </a:solidFill>
                <a:latin typeface="宋体" panose="02010600030101010101" pitchFamily="2" charset="-122"/>
                <a:ea typeface="宋体" panose="02010600030101010101" pitchFamily="2" charset="-122"/>
              </a:rPr>
              <a:t>。</a:t>
            </a:r>
            <a:r>
              <a:rPr lang="en-GB" altLang="zh-CN" kern="0" dirty="0" err="1">
                <a:solidFill>
                  <a:schemeClr val="tx1"/>
                </a:solidFill>
                <a:latin typeface="宋体" panose="02010600030101010101" pitchFamily="2" charset="-122"/>
                <a:ea typeface="宋体" panose="02010600030101010101" pitchFamily="2" charset="-122"/>
              </a:rPr>
              <a:t>同时，消费者认为</a:t>
            </a:r>
            <a:r>
              <a:rPr lang="en-US" altLang="en-GB" kern="0" dirty="0">
                <a:solidFill>
                  <a:schemeClr val="tx1"/>
                </a:solidFill>
                <a:latin typeface="宋体" panose="02010600030101010101" pitchFamily="2" charset="-122"/>
                <a:ea typeface="宋体" panose="02010600030101010101" pitchFamily="2" charset="-122"/>
              </a:rPr>
              <a:t>surf</a:t>
            </a:r>
            <a:r>
              <a:rPr lang="en-GB" altLang="zh-CN" kern="0" dirty="0" err="1">
                <a:solidFill>
                  <a:schemeClr val="tx1"/>
                </a:solidFill>
                <a:latin typeface="宋体" panose="02010600030101010101" pitchFamily="2" charset="-122"/>
                <a:ea typeface="宋体" panose="02010600030101010101" pitchFamily="2" charset="-122"/>
              </a:rPr>
              <a:t>的气味也很吸引人，因而联合利华就把“气味清新”作为</a:t>
            </a:r>
            <a:r>
              <a:rPr lang="en-US" altLang="en-GB" kern="0" dirty="0">
                <a:solidFill>
                  <a:schemeClr val="tx1"/>
                </a:solidFill>
                <a:latin typeface="宋体" panose="02010600030101010101" pitchFamily="2" charset="-122"/>
                <a:ea typeface="宋体" panose="02010600030101010101" pitchFamily="2" charset="-122"/>
              </a:rPr>
              <a:t>surf</a:t>
            </a:r>
            <a:r>
              <a:rPr lang="en-GB" altLang="zh-CN" kern="0" dirty="0" err="1">
                <a:solidFill>
                  <a:schemeClr val="tx1"/>
                </a:solidFill>
                <a:latin typeface="宋体" panose="02010600030101010101" pitchFamily="2" charset="-122"/>
                <a:ea typeface="宋体" panose="02010600030101010101" pitchFamily="2" charset="-122"/>
              </a:rPr>
              <a:t>市场开拓的主要请诉求点</a:t>
            </a:r>
            <a:r>
              <a:rPr lang="zh-CN" altLang="en-GB" kern="0" dirty="0">
                <a:solidFill>
                  <a:schemeClr val="tx1"/>
                </a:solidFill>
                <a:latin typeface="宋体" panose="02010600030101010101" pitchFamily="2" charset="-122"/>
                <a:ea typeface="宋体" panose="02010600030101010101" pitchFamily="2" charset="-122"/>
              </a:rPr>
              <a:t>。</a:t>
            </a:r>
            <a:r>
              <a:rPr lang="en-GB" altLang="zh-CN" kern="0" dirty="0" err="1">
                <a:solidFill>
                  <a:schemeClr val="tx1"/>
                </a:solidFill>
                <a:latin typeface="宋体" panose="02010600030101010101" pitchFamily="2" charset="-122"/>
                <a:ea typeface="宋体" panose="02010600030101010101" pitchFamily="2" charset="-122"/>
              </a:rPr>
              <a:t>可是，当产品导入日本后，发现市场份额仅能占到</a:t>
            </a:r>
            <a:r>
              <a:rPr lang="en-US" altLang="en-GB" kern="0" dirty="0" smtClean="0">
                <a:solidFill>
                  <a:schemeClr val="tx1"/>
                </a:solidFill>
                <a:latin typeface="宋体" panose="02010600030101010101" pitchFamily="2" charset="-122"/>
                <a:ea typeface="宋体" panose="02010600030101010101" pitchFamily="2" charset="-122"/>
              </a:rPr>
              <a:t>2</a:t>
            </a:r>
            <a:r>
              <a:rPr lang="en-GB" altLang="en-GB" kern="0" dirty="0">
                <a:latin typeface="宋体" panose="02010600030101010101" pitchFamily="2" charset="-122"/>
                <a:ea typeface="宋体" panose="02010600030101010101" pitchFamily="2" charset="-122"/>
              </a:rPr>
              <a:t>8</a:t>
            </a:r>
            <a:r>
              <a:rPr lang="en-GB" altLang="zh-CN" kern="0" dirty="0" smtClean="0">
                <a:solidFill>
                  <a:schemeClr val="tx1"/>
                </a:solidFill>
                <a:latin typeface="宋体" panose="02010600030101010101" pitchFamily="2" charset="-122"/>
                <a:ea typeface="宋体" panose="02010600030101010101" pitchFamily="2" charset="-122"/>
              </a:rPr>
              <a:t>％，</a:t>
            </a:r>
            <a:r>
              <a:rPr lang="en-GB" altLang="zh-CN" kern="0" dirty="0" err="1">
                <a:solidFill>
                  <a:schemeClr val="tx1"/>
                </a:solidFill>
                <a:latin typeface="宋体" panose="02010600030101010101" pitchFamily="2" charset="-122"/>
                <a:ea typeface="宋体" panose="02010600030101010101" pitchFamily="2" charset="-122"/>
              </a:rPr>
              <a:t>远远低于原来的期望值，一时使得联合利华陷入窘境</a:t>
            </a:r>
            <a:r>
              <a:rPr lang="en-US" altLang="en-GB" kern="0" dirty="0">
                <a:solidFill>
                  <a:schemeClr val="tx1"/>
                </a:solidFill>
                <a:latin typeface="宋体" panose="02010600030101010101" pitchFamily="2" charset="-122"/>
                <a:ea typeface="宋体" panose="02010600030101010101" pitchFamily="2" charset="-122"/>
              </a:rPr>
              <a:t>——</a:t>
            </a:r>
            <a:r>
              <a:rPr lang="en-GB" altLang="zh-CN" kern="0" dirty="0" err="1">
                <a:solidFill>
                  <a:schemeClr val="tx1"/>
                </a:solidFill>
                <a:latin typeface="宋体" panose="02010600030101010101" pitchFamily="2" charset="-122"/>
                <a:ea typeface="宋体" panose="02010600030101010101" pitchFamily="2" charset="-122"/>
              </a:rPr>
              <a:t>问题出在哪里呢</a:t>
            </a:r>
            <a:r>
              <a:rPr lang="en-GB" altLang="zh-CN" kern="0" dirty="0">
                <a:solidFill>
                  <a:schemeClr val="tx1"/>
                </a:solidFill>
                <a:latin typeface="宋体" panose="02010600030101010101" pitchFamily="2" charset="-122"/>
                <a:ea typeface="宋体" panose="02010600030101010101" pitchFamily="2" charset="-122"/>
              </a:rPr>
              <a:t>?</a:t>
            </a:r>
          </a:p>
        </p:txBody>
      </p:sp>
      <p:grpSp>
        <p:nvGrpSpPr>
          <p:cNvPr id="27" name="组合 26"/>
          <p:cNvGrpSpPr/>
          <p:nvPr/>
        </p:nvGrpSpPr>
        <p:grpSpPr>
          <a:xfrm>
            <a:off x="0" y="3200982"/>
            <a:ext cx="1054100" cy="744733"/>
            <a:chOff x="11137900" y="860547"/>
            <a:chExt cx="1054100" cy="744733"/>
          </a:xfrm>
          <a:solidFill>
            <a:schemeClr val="tx1"/>
          </a:solidFill>
        </p:grpSpPr>
        <p:sp>
          <p:nvSpPr>
            <p:cNvPr id="28" name="矩形 27"/>
            <p:cNvSpPr/>
            <p:nvPr/>
          </p:nvSpPr>
          <p:spPr>
            <a:xfrm>
              <a:off x="11137900" y="860547"/>
              <a:ext cx="1054100" cy="1066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endParaRPr>
            </a:p>
          </p:txBody>
        </p:sp>
        <p:sp>
          <p:nvSpPr>
            <p:cNvPr id="29" name="矩形 28"/>
            <p:cNvSpPr/>
            <p:nvPr/>
          </p:nvSpPr>
          <p:spPr>
            <a:xfrm>
              <a:off x="11137900" y="1073256"/>
              <a:ext cx="1054100" cy="1066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endParaRPr>
            </a:p>
          </p:txBody>
        </p:sp>
        <p:sp>
          <p:nvSpPr>
            <p:cNvPr id="30" name="矩形 29"/>
            <p:cNvSpPr/>
            <p:nvPr/>
          </p:nvSpPr>
          <p:spPr>
            <a:xfrm>
              <a:off x="11137900" y="1285966"/>
              <a:ext cx="1054100" cy="1066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endParaRPr>
            </a:p>
          </p:txBody>
        </p:sp>
        <p:sp>
          <p:nvSpPr>
            <p:cNvPr id="31" name="矩形 30"/>
            <p:cNvSpPr/>
            <p:nvPr/>
          </p:nvSpPr>
          <p:spPr>
            <a:xfrm>
              <a:off x="11137900" y="1498676"/>
              <a:ext cx="1054100" cy="1066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endParaRPr>
            </a:p>
          </p:txBody>
        </p:sp>
      </p:grpSp>
      <p:sp>
        <p:nvSpPr>
          <p:cNvPr id="32" name="矩形 31"/>
          <p:cNvSpPr/>
          <p:nvPr/>
        </p:nvSpPr>
        <p:spPr>
          <a:xfrm>
            <a:off x="5334000" y="3254284"/>
            <a:ext cx="5429250" cy="26601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a:off x="5334000" y="3679703"/>
            <a:ext cx="3352800" cy="26601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10985176" y="3150963"/>
            <a:ext cx="309880" cy="460375"/>
          </a:xfrm>
          <a:prstGeom prst="rect">
            <a:avLst/>
          </a:prstGeom>
        </p:spPr>
        <p:txBody>
          <a:bodyPr wrap="none">
            <a:spAutoFit/>
          </a:bodyPr>
          <a:lstStyle/>
          <a:p>
            <a:pPr algn="ctr" hangingPunct="0"/>
            <a:endParaRPr lang="zh-CN" altLang="en-US" sz="2400" b="1" dirty="0">
              <a:latin typeface="微软雅黑" panose="020B0503020204020204" pitchFamily="34" charset="-122"/>
              <a:ea typeface="微软雅黑" panose="020B0503020204020204" pitchFamily="34" charset="-122"/>
              <a:sym typeface="Calibri" panose="020F0502020204030204"/>
            </a:endParaRPr>
          </a:p>
        </p:txBody>
      </p:sp>
      <p:sp>
        <p:nvSpPr>
          <p:cNvPr id="35" name="矩形 34"/>
          <p:cNvSpPr/>
          <p:nvPr/>
        </p:nvSpPr>
        <p:spPr>
          <a:xfrm>
            <a:off x="8908726" y="3581875"/>
            <a:ext cx="309880" cy="460375"/>
          </a:xfrm>
          <a:prstGeom prst="rect">
            <a:avLst/>
          </a:prstGeom>
        </p:spPr>
        <p:txBody>
          <a:bodyPr wrap="none">
            <a:spAutoFit/>
          </a:bodyPr>
          <a:lstStyle/>
          <a:p>
            <a:pPr algn="ctr" hangingPunct="0"/>
            <a:endParaRPr lang="zh-CN" altLang="en-US" sz="2400" b="1" dirty="0">
              <a:latin typeface="微软雅黑" panose="020B0503020204020204" pitchFamily="34" charset="-122"/>
              <a:ea typeface="微软雅黑" panose="020B0503020204020204" pitchFamily="34" charset="-122"/>
              <a:sym typeface="Calibri" panose="020F0502020204030204"/>
            </a:endParaRPr>
          </a:p>
        </p:txBody>
      </p:sp>
      <p:sp>
        <p:nvSpPr>
          <p:cNvPr id="42" name="椭圆 41"/>
          <p:cNvSpPr/>
          <p:nvPr/>
        </p:nvSpPr>
        <p:spPr>
          <a:xfrm>
            <a:off x="10065629" y="720290"/>
            <a:ext cx="546100" cy="546100"/>
          </a:xfrm>
          <a:prstGeom prst="ellipse">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p:nvPr/>
        </p:nvSpPr>
        <p:spPr>
          <a:xfrm>
            <a:off x="10281529" y="959682"/>
            <a:ext cx="963442" cy="963442"/>
          </a:xfrm>
          <a:prstGeom prst="ellipse">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4" name="图片 43"/>
          <p:cNvPicPr>
            <a:picLocks noChangeAspect="1"/>
          </p:cNvPicPr>
          <p:nvPr/>
        </p:nvPicPr>
        <p:blipFill rotWithShape="1">
          <a:blip r:embed="rId2" cstate="email">
            <a:grayscl/>
            <a:extLst>
              <a:ext uri="{BEBA8EAE-BF5A-486C-A8C5-ECC9F3942E4B}">
                <a14:imgProps xmlns="" xmlns:a14="http://schemas.microsoft.com/office/drawing/2010/main">
                  <a14:imgLayer r:embed="rId3">
                    <a14:imgEffect>
                      <a14:saturation sat="33000"/>
                    </a14:imgEffect>
                  </a14:imgLayer>
                </a14:imgProps>
              </a:ext>
              <a:ext uri="{28A0092B-C50C-407E-A947-70E740481C1C}">
                <a14:useLocalDpi xmlns="" xmlns:a14="http://schemas.microsoft.com/office/drawing/2010/main" val="0"/>
              </a:ext>
            </a:extLst>
          </a:blip>
          <a:srcRect/>
          <a:stretch>
            <a:fillRect/>
          </a:stretch>
        </p:blipFill>
        <p:spPr bwMode="auto">
          <a:xfrm>
            <a:off x="1486470" y="750753"/>
            <a:ext cx="4800600" cy="20102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901144" y="2059940"/>
            <a:ext cx="8001000" cy="646331"/>
          </a:xfrm>
          <a:prstGeom prst="rect">
            <a:avLst/>
          </a:prstGeom>
          <a:noFill/>
        </p:spPr>
        <p:txBody>
          <a:bodyPr vert="horz" wrap="square" rtlCol="0">
            <a:spAutoFit/>
          </a:bodyPr>
          <a:lstStyle/>
          <a:p>
            <a:r>
              <a:rPr lang="en-US" altLang="zh-CN" sz="3600" b="1" dirty="0">
                <a:solidFill>
                  <a:srgbClr val="FC3520"/>
                </a:solidFill>
                <a:latin typeface="黑体" panose="02010609060101010101" charset="-122"/>
                <a:ea typeface="黑体" panose="02010609060101010101" charset="-122"/>
              </a:rPr>
              <a:t>4.1</a:t>
            </a:r>
            <a:r>
              <a:rPr lang="zh-CN" altLang="en-US" sz="3600" b="1" dirty="0">
                <a:solidFill>
                  <a:srgbClr val="FC3520"/>
                </a:solidFill>
                <a:latin typeface="黑体" panose="02010609060101010101" charset="-122"/>
                <a:ea typeface="黑体" panose="02010609060101010101" charset="-122"/>
              </a:rPr>
              <a:t>营销调研策划</a:t>
            </a:r>
            <a:endParaRPr lang="zh-CN" altLang="en-US" sz="3600" b="1" dirty="0" smtClean="0">
              <a:solidFill>
                <a:srgbClr val="FC3520"/>
              </a:solidFill>
              <a:latin typeface="黑体" panose="02010609060101010101" charset="-122"/>
              <a:ea typeface="黑体" panose="02010609060101010101" charset="-122"/>
            </a:endParaRPr>
          </a:p>
        </p:txBody>
      </p:sp>
      <p:sp>
        <p:nvSpPr>
          <p:cNvPr id="3" name="矩形 2"/>
          <p:cNvSpPr/>
          <p:nvPr/>
        </p:nvSpPr>
        <p:spPr>
          <a:xfrm>
            <a:off x="2033187" y="3043592"/>
            <a:ext cx="6372225" cy="2790187"/>
          </a:xfrm>
          <a:prstGeom prst="rect">
            <a:avLst/>
          </a:prstGeom>
          <a:solidFill>
            <a:schemeClr val="bg1">
              <a:lumMod val="95000"/>
            </a:schemeClr>
          </a:solidFill>
        </p:spPr>
        <p:txBody>
          <a:bodyPr wrap="square">
            <a:spAutoFit/>
          </a:bodyPr>
          <a:lstStyle/>
          <a:p>
            <a:pPr indent="457200">
              <a:lnSpc>
                <a:spcPct val="150000"/>
              </a:lnSpc>
            </a:pPr>
            <a:r>
              <a:rPr lang="zh-CN" altLang="en-US" sz="2000" kern="0" dirty="0">
                <a:latin typeface="宋体" panose="02010600030101010101" pitchFamily="2" charset="-122"/>
                <a:ea typeface="宋体" panose="02010600030101010101" pitchFamily="2" charset="-122"/>
                <a:cs typeface="Arial Unicode MS" panose="020B0604020202020204" pitchFamily="34" charset="-122"/>
              </a:rPr>
              <a:t>市场营销调研策划是指策划者为某一特定的营销决策问题而进行的搜集、记录、整 理、分析研究市场各种状况及其影响因素并由此得出结论的系统活动过程。</a:t>
            </a:r>
          </a:p>
          <a:p>
            <a:pPr indent="457200">
              <a:lnSpc>
                <a:spcPct val="150000"/>
              </a:lnSpc>
            </a:pPr>
            <a:r>
              <a:rPr lang="zh-CN" altLang="en-US" sz="2000" kern="0" dirty="0">
                <a:latin typeface="宋体" panose="02010600030101010101" pitchFamily="2" charset="-122"/>
                <a:ea typeface="宋体" panose="02010600030101010101" pitchFamily="2" charset="-122"/>
                <a:cs typeface="Arial Unicode MS" panose="020B0604020202020204" pitchFamily="34" charset="-122"/>
              </a:rPr>
              <a:t>营销调研策划是展开其他各项营销策划活动的基础，其有利于制订科学的营销规划，有利于优化营销组合，有利于开拓新市场。 </a:t>
            </a:r>
          </a:p>
        </p:txBody>
      </p:sp>
      <p:sp>
        <p:nvSpPr>
          <p:cNvPr id="4" name="任意多边形: 形状 3"/>
          <p:cNvSpPr/>
          <p:nvPr/>
        </p:nvSpPr>
        <p:spPr>
          <a:xfrm rot="10800000">
            <a:off x="9617081" y="1366004"/>
            <a:ext cx="714327" cy="792575"/>
          </a:xfrm>
          <a:custGeom>
            <a:avLst/>
            <a:gdLst/>
            <a:ahLst/>
            <a:cxnLst/>
            <a:rect l="l" t="t" r="r" b="b"/>
            <a:pathLst>
              <a:path w="714327" h="792575">
                <a:moveTo>
                  <a:pt x="661321" y="0"/>
                </a:moveTo>
                <a:lnTo>
                  <a:pt x="714327" y="85820"/>
                </a:lnTo>
                <a:cubicBezTo>
                  <a:pt x="584756" y="149764"/>
                  <a:pt x="519970" y="296164"/>
                  <a:pt x="519970" y="525018"/>
                </a:cubicBezTo>
                <a:lnTo>
                  <a:pt x="666369" y="525018"/>
                </a:lnTo>
                <a:lnTo>
                  <a:pt x="666369" y="792575"/>
                </a:lnTo>
                <a:lnTo>
                  <a:pt x="403860" y="792575"/>
                </a:lnTo>
                <a:lnTo>
                  <a:pt x="403860" y="545211"/>
                </a:lnTo>
                <a:cubicBezTo>
                  <a:pt x="403860" y="425735"/>
                  <a:pt x="426156" y="315515"/>
                  <a:pt x="470749" y="214550"/>
                </a:cubicBezTo>
                <a:cubicBezTo>
                  <a:pt x="515342" y="113585"/>
                  <a:pt x="578866" y="42068"/>
                  <a:pt x="661321" y="0"/>
                </a:cubicBezTo>
                <a:close/>
                <a:moveTo>
                  <a:pt x="257461" y="0"/>
                </a:moveTo>
                <a:lnTo>
                  <a:pt x="310467" y="85820"/>
                </a:lnTo>
                <a:cubicBezTo>
                  <a:pt x="180896" y="149764"/>
                  <a:pt x="116110" y="296164"/>
                  <a:pt x="116110" y="525018"/>
                </a:cubicBezTo>
                <a:lnTo>
                  <a:pt x="262509" y="525018"/>
                </a:lnTo>
                <a:lnTo>
                  <a:pt x="262509" y="792575"/>
                </a:lnTo>
                <a:lnTo>
                  <a:pt x="0" y="792575"/>
                </a:lnTo>
                <a:lnTo>
                  <a:pt x="0" y="545211"/>
                </a:lnTo>
                <a:cubicBezTo>
                  <a:pt x="0" y="425735"/>
                  <a:pt x="22296" y="315515"/>
                  <a:pt x="66889" y="214550"/>
                </a:cubicBezTo>
                <a:cubicBezTo>
                  <a:pt x="111482" y="113585"/>
                  <a:pt x="175006" y="42068"/>
                  <a:pt x="257461" y="0"/>
                </a:cubicBezTo>
                <a:close/>
              </a:path>
            </a:pathLst>
          </a:cu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endParaRPr>
          </a:p>
        </p:txBody>
      </p:sp>
      <p:sp>
        <p:nvSpPr>
          <p:cNvPr id="6" name="矩形 5"/>
          <p:cNvSpPr/>
          <p:nvPr/>
        </p:nvSpPr>
        <p:spPr>
          <a:xfrm>
            <a:off x="1373413" y="0"/>
            <a:ext cx="1055462" cy="1829895"/>
          </a:xfrm>
          <a:prstGeom prst="rect">
            <a:avLst/>
          </a:prstGeom>
          <a:solidFill>
            <a:srgbClr val="FF3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p:cNvGrpSpPr/>
          <p:nvPr/>
        </p:nvGrpSpPr>
        <p:grpSpPr>
          <a:xfrm>
            <a:off x="1520144" y="953047"/>
            <a:ext cx="762000" cy="762000"/>
            <a:chOff x="2895600" y="953047"/>
            <a:chExt cx="762000" cy="762000"/>
          </a:xfrm>
        </p:grpSpPr>
        <p:sp>
          <p:nvSpPr>
            <p:cNvPr id="9" name="椭圆 8"/>
            <p:cNvSpPr/>
            <p:nvPr/>
          </p:nvSpPr>
          <p:spPr>
            <a:xfrm>
              <a:off x="2895600" y="953047"/>
              <a:ext cx="762000" cy="76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3048813" y="980104"/>
              <a:ext cx="455574" cy="707886"/>
            </a:xfrm>
            <a:prstGeom prst="rect">
              <a:avLst/>
            </a:prstGeom>
            <a:noFill/>
          </p:spPr>
          <p:txBody>
            <a:bodyPr wrap="none" rtlCol="0">
              <a:spAutoFit/>
            </a:bodyPr>
            <a:lstStyle/>
            <a:p>
              <a:r>
                <a:rPr lang="en-US" altLang="zh-CN" sz="4000" dirty="0">
                  <a:solidFill>
                    <a:srgbClr val="FF3F3F"/>
                  </a:solidFill>
                </a:rPr>
                <a:t>1</a:t>
              </a:r>
              <a:endParaRPr lang="zh-CN" altLang="en-US" sz="4000" dirty="0">
                <a:solidFill>
                  <a:srgbClr val="FF3F3F"/>
                </a:solidFill>
              </a:endParaRPr>
            </a:p>
          </p:txBody>
        </p:sp>
      </p:grpSp>
      <p:sp>
        <p:nvSpPr>
          <p:cNvPr id="77" name="椭圆 76"/>
          <p:cNvSpPr/>
          <p:nvPr/>
        </p:nvSpPr>
        <p:spPr>
          <a:xfrm>
            <a:off x="2524920" y="1318904"/>
            <a:ext cx="546100" cy="546100"/>
          </a:xfrm>
          <a:prstGeom prst="ellipse">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椭圆 77"/>
          <p:cNvSpPr/>
          <p:nvPr/>
        </p:nvSpPr>
        <p:spPr>
          <a:xfrm>
            <a:off x="-207168" y="5420763"/>
            <a:ext cx="1041400" cy="1041400"/>
          </a:xfrm>
          <a:prstGeom prst="ellipse">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椭圆 78"/>
          <p:cNvSpPr/>
          <p:nvPr/>
        </p:nvSpPr>
        <p:spPr>
          <a:xfrm>
            <a:off x="2740820" y="1558296"/>
            <a:ext cx="963442" cy="963442"/>
          </a:xfrm>
          <a:prstGeom prst="ellipse">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直接连接符 25"/>
          <p:cNvCxnSpPr/>
          <p:nvPr/>
        </p:nvCxnSpPr>
        <p:spPr>
          <a:xfrm>
            <a:off x="1382693" y="1209080"/>
            <a:ext cx="439954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1" name="组合 30"/>
          <p:cNvGrpSpPr/>
          <p:nvPr/>
        </p:nvGrpSpPr>
        <p:grpSpPr>
          <a:xfrm>
            <a:off x="-37726" y="1770330"/>
            <a:ext cx="1054100" cy="744733"/>
            <a:chOff x="11137900" y="860547"/>
            <a:chExt cx="1054100" cy="744733"/>
          </a:xfrm>
          <a:solidFill>
            <a:schemeClr val="tx1"/>
          </a:solidFill>
        </p:grpSpPr>
        <p:sp>
          <p:nvSpPr>
            <p:cNvPr id="32" name="矩形 31"/>
            <p:cNvSpPr/>
            <p:nvPr/>
          </p:nvSpPr>
          <p:spPr>
            <a:xfrm>
              <a:off x="11137900" y="860547"/>
              <a:ext cx="1054100" cy="1066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endParaRPr>
            </a:p>
          </p:txBody>
        </p:sp>
        <p:sp>
          <p:nvSpPr>
            <p:cNvPr id="33" name="矩形 32"/>
            <p:cNvSpPr/>
            <p:nvPr/>
          </p:nvSpPr>
          <p:spPr>
            <a:xfrm>
              <a:off x="11137900" y="1073256"/>
              <a:ext cx="1054100" cy="1066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endParaRPr>
            </a:p>
          </p:txBody>
        </p:sp>
        <p:sp>
          <p:nvSpPr>
            <p:cNvPr id="34" name="矩形 33"/>
            <p:cNvSpPr/>
            <p:nvPr/>
          </p:nvSpPr>
          <p:spPr>
            <a:xfrm>
              <a:off x="11137900" y="1285966"/>
              <a:ext cx="1054100" cy="1066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endParaRPr>
            </a:p>
          </p:txBody>
        </p:sp>
        <p:sp>
          <p:nvSpPr>
            <p:cNvPr id="35" name="矩形 34"/>
            <p:cNvSpPr/>
            <p:nvPr/>
          </p:nvSpPr>
          <p:spPr>
            <a:xfrm>
              <a:off x="11137900" y="1498676"/>
              <a:ext cx="1054100" cy="1066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endParaRPr>
            </a:p>
          </p:txBody>
        </p:sp>
      </p:grpSp>
      <p:sp>
        <p:nvSpPr>
          <p:cNvPr id="3" name="文本框 2"/>
          <p:cNvSpPr txBox="1"/>
          <p:nvPr/>
        </p:nvSpPr>
        <p:spPr>
          <a:xfrm>
            <a:off x="1282699" y="392881"/>
            <a:ext cx="5365115" cy="646331"/>
          </a:xfrm>
          <a:prstGeom prst="rect">
            <a:avLst/>
          </a:prstGeom>
          <a:noFill/>
        </p:spPr>
        <p:txBody>
          <a:bodyPr wrap="square" rtlCol="0">
            <a:spAutoFit/>
          </a:bodyPr>
          <a:lstStyle/>
          <a:p>
            <a:r>
              <a:rPr lang="en-US" altLang="zh-CN" sz="3600" b="1" dirty="0" smtClean="0">
                <a:solidFill>
                  <a:srgbClr val="FF0000"/>
                </a:solidFill>
                <a:latin typeface="黑体" pitchFamily="49" charset="-122"/>
                <a:ea typeface="黑体" pitchFamily="49" charset="-122"/>
              </a:rPr>
              <a:t>4.1.1</a:t>
            </a:r>
            <a:r>
              <a:rPr lang="zh-CN" altLang="en-US" sz="3600" b="1" dirty="0" smtClean="0">
                <a:solidFill>
                  <a:srgbClr val="FF0000"/>
                </a:solidFill>
                <a:latin typeface="黑体" pitchFamily="49" charset="-122"/>
                <a:ea typeface="黑体" pitchFamily="49" charset="-122"/>
              </a:rPr>
              <a:t>市场</a:t>
            </a:r>
            <a:r>
              <a:rPr lang="zh-CN" altLang="en-US" sz="3600" b="1" dirty="0">
                <a:solidFill>
                  <a:srgbClr val="FF0000"/>
                </a:solidFill>
                <a:latin typeface="黑体" pitchFamily="49" charset="-122"/>
                <a:ea typeface="黑体" pitchFamily="49" charset="-122"/>
              </a:rPr>
              <a:t>调研的类型</a:t>
            </a:r>
          </a:p>
        </p:txBody>
      </p:sp>
      <p:sp>
        <p:nvSpPr>
          <p:cNvPr id="4" name="文本框 3"/>
          <p:cNvSpPr txBox="1"/>
          <p:nvPr/>
        </p:nvSpPr>
        <p:spPr>
          <a:xfrm>
            <a:off x="1382692" y="1556350"/>
            <a:ext cx="9805261" cy="4133504"/>
          </a:xfrm>
          <a:prstGeom prst="rect">
            <a:avLst/>
          </a:prstGeom>
          <a:noFill/>
        </p:spPr>
        <p:txBody>
          <a:bodyPr wrap="square" rtlCol="0" anchor="t">
            <a:spAutoFit/>
          </a:bodyPr>
          <a:lstStyle/>
          <a:p>
            <a:pPr>
              <a:lnSpc>
                <a:spcPts val="2900"/>
              </a:lnSpc>
            </a:pPr>
            <a:r>
              <a:rPr lang="zh-CN" altLang="en-US" sz="2000" dirty="0">
                <a:latin typeface="宋体" panose="02010600030101010101" pitchFamily="2" charset="-122"/>
                <a:ea typeface="宋体" panose="02010600030101010101" pitchFamily="2" charset="-122"/>
              </a:rPr>
              <a:t>通常情况下，市场调研分为四种类型:</a:t>
            </a:r>
          </a:p>
          <a:p>
            <a:pPr indent="457200">
              <a:lnSpc>
                <a:spcPts val="2900"/>
              </a:lnSpc>
            </a:pPr>
            <a:r>
              <a:rPr lang="zh-CN" altLang="en-US" sz="2000" dirty="0">
                <a:latin typeface="宋体" panose="02010600030101010101" pitchFamily="2" charset="-122"/>
                <a:ea typeface="宋体" panose="02010600030101010101" pitchFamily="2" charset="-122"/>
              </a:rPr>
              <a:t>(１) 探索性研究: 探索性调研是在对市场很不清楚，无法确定调查的具体内容，不知从何下手时所做的初步调查，旨在搜集初步资料，寻找问题产生的原因及问题的症结所在，为进一步的调查活动做准备。</a:t>
            </a:r>
          </a:p>
          <a:p>
            <a:pPr indent="457200">
              <a:lnSpc>
                <a:spcPts val="2900"/>
              </a:lnSpc>
            </a:pPr>
            <a:r>
              <a:rPr lang="zh-CN" altLang="en-US" sz="2000" dirty="0">
                <a:latin typeface="宋体" panose="02010600030101010101" pitchFamily="2" charset="-122"/>
                <a:ea typeface="宋体" panose="02010600030101010101" pitchFamily="2" charset="-122"/>
              </a:rPr>
              <a:t>(２) 描述性研究: 描述性调研是比较深入、具体地反映调查对象全貌的一种调研活动，旨在摸清其过去、现在需实地调查以取得第一手资料</a:t>
            </a:r>
          </a:p>
          <a:p>
            <a:pPr indent="457200">
              <a:lnSpc>
                <a:spcPts val="2900"/>
              </a:lnSpc>
            </a:pPr>
            <a:r>
              <a:rPr lang="zh-CN" altLang="en-US" sz="2000" dirty="0">
                <a:latin typeface="宋体" panose="02010600030101010101" pitchFamily="2" charset="-122"/>
                <a:ea typeface="宋体" panose="02010600030101010101" pitchFamily="2" charset="-122"/>
              </a:rPr>
              <a:t>(３) 因果性研究: 因果关系调研主要是了解市场的各种变量之间的因果关系以及可能出现的相关反应，旨在弄清变量关系。</a:t>
            </a:r>
          </a:p>
          <a:p>
            <a:pPr indent="457200">
              <a:lnSpc>
                <a:spcPts val="2900"/>
              </a:lnSpc>
            </a:pPr>
            <a:r>
              <a:rPr lang="zh-CN" altLang="en-US" sz="2000" dirty="0">
                <a:latin typeface="宋体" panose="02010600030101010101" pitchFamily="2" charset="-122"/>
                <a:ea typeface="宋体" panose="02010600030101010101" pitchFamily="2" charset="-122"/>
              </a:rPr>
              <a:t>(４) 预测性研究: 预测性调研是在描述性调研和因果性调研的基础上，对市场未来可能出现的变化趋势进行的估算、预测和推断，其实质是市场营销调研结果在市场预测中的运用。</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直接连接符 25"/>
          <p:cNvCxnSpPr/>
          <p:nvPr/>
        </p:nvCxnSpPr>
        <p:spPr>
          <a:xfrm>
            <a:off x="1315458" y="1975560"/>
            <a:ext cx="699482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1" name="组合 30"/>
          <p:cNvGrpSpPr/>
          <p:nvPr/>
        </p:nvGrpSpPr>
        <p:grpSpPr>
          <a:xfrm>
            <a:off x="0" y="2761615"/>
            <a:ext cx="1054100" cy="744733"/>
            <a:chOff x="11137900" y="860547"/>
            <a:chExt cx="1054100" cy="744733"/>
          </a:xfrm>
          <a:solidFill>
            <a:schemeClr val="tx1"/>
          </a:solidFill>
        </p:grpSpPr>
        <p:sp>
          <p:nvSpPr>
            <p:cNvPr id="32" name="矩形 31"/>
            <p:cNvSpPr/>
            <p:nvPr/>
          </p:nvSpPr>
          <p:spPr>
            <a:xfrm>
              <a:off x="11137900" y="860547"/>
              <a:ext cx="1054100" cy="1066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endParaRPr>
            </a:p>
          </p:txBody>
        </p:sp>
        <p:sp>
          <p:nvSpPr>
            <p:cNvPr id="33" name="矩形 32"/>
            <p:cNvSpPr/>
            <p:nvPr/>
          </p:nvSpPr>
          <p:spPr>
            <a:xfrm>
              <a:off x="11137900" y="1073256"/>
              <a:ext cx="1054100" cy="1066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endParaRPr>
            </a:p>
          </p:txBody>
        </p:sp>
        <p:sp>
          <p:nvSpPr>
            <p:cNvPr id="34" name="矩形 33"/>
            <p:cNvSpPr/>
            <p:nvPr/>
          </p:nvSpPr>
          <p:spPr>
            <a:xfrm>
              <a:off x="11137900" y="1285966"/>
              <a:ext cx="1054100" cy="1066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endParaRPr>
            </a:p>
          </p:txBody>
        </p:sp>
        <p:sp>
          <p:nvSpPr>
            <p:cNvPr id="35" name="矩形 34"/>
            <p:cNvSpPr/>
            <p:nvPr/>
          </p:nvSpPr>
          <p:spPr>
            <a:xfrm>
              <a:off x="11137900" y="1498676"/>
              <a:ext cx="1054100" cy="1066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endParaRPr>
            </a:p>
          </p:txBody>
        </p:sp>
      </p:grpSp>
      <p:sp>
        <p:nvSpPr>
          <p:cNvPr id="3" name="文本框 2"/>
          <p:cNvSpPr txBox="1"/>
          <p:nvPr/>
        </p:nvSpPr>
        <p:spPr>
          <a:xfrm>
            <a:off x="1170305" y="1193165"/>
            <a:ext cx="7439025" cy="646331"/>
          </a:xfrm>
          <a:prstGeom prst="rect">
            <a:avLst/>
          </a:prstGeom>
          <a:noFill/>
        </p:spPr>
        <p:txBody>
          <a:bodyPr wrap="square" rtlCol="0">
            <a:spAutoFit/>
          </a:bodyPr>
          <a:lstStyle/>
          <a:p>
            <a:r>
              <a:rPr lang="en-US" altLang="zh-CN" sz="3600" b="1" dirty="0" smtClean="0">
                <a:solidFill>
                  <a:srgbClr val="FF0000"/>
                </a:solidFill>
                <a:latin typeface="黑体" panose="02010609060101010101" charset="-122"/>
                <a:ea typeface="黑体" panose="02010609060101010101" charset="-122"/>
              </a:rPr>
              <a:t>4.1.2</a:t>
            </a:r>
            <a:r>
              <a:rPr lang="zh-CN" altLang="en-US" sz="3600" b="1" dirty="0" smtClean="0">
                <a:solidFill>
                  <a:srgbClr val="FF0000"/>
                </a:solidFill>
                <a:latin typeface="黑体" panose="02010609060101010101" charset="-122"/>
                <a:ea typeface="黑体" panose="02010609060101010101" charset="-122"/>
              </a:rPr>
              <a:t>市场</a:t>
            </a:r>
            <a:r>
              <a:rPr lang="zh-CN" altLang="en-US" sz="3600" b="1" dirty="0">
                <a:solidFill>
                  <a:srgbClr val="FF0000"/>
                </a:solidFill>
                <a:latin typeface="黑体" panose="02010609060101010101" charset="-122"/>
                <a:ea typeface="黑体" panose="02010609060101010101" charset="-122"/>
              </a:rPr>
              <a:t>营销调研策划的主要内容</a:t>
            </a:r>
          </a:p>
        </p:txBody>
      </p:sp>
      <p:sp>
        <p:nvSpPr>
          <p:cNvPr id="4" name="文本框 3"/>
          <p:cNvSpPr txBox="1"/>
          <p:nvPr/>
        </p:nvSpPr>
        <p:spPr>
          <a:xfrm>
            <a:off x="1315459" y="2537338"/>
            <a:ext cx="7949566" cy="3251852"/>
          </a:xfrm>
          <a:prstGeom prst="rect">
            <a:avLst/>
          </a:prstGeom>
          <a:noFill/>
        </p:spPr>
        <p:txBody>
          <a:bodyPr wrap="square" rtlCol="0" anchor="t">
            <a:spAutoFit/>
          </a:bodyPr>
          <a:lstStyle/>
          <a:p>
            <a:pPr indent="457200">
              <a:lnSpc>
                <a:spcPct val="150000"/>
              </a:lnSpc>
            </a:pPr>
            <a:r>
              <a:rPr lang="zh-CN" altLang="en-US" sz="2000" dirty="0">
                <a:latin typeface="宋体" panose="02010600030101010101" pitchFamily="2" charset="-122"/>
                <a:ea typeface="宋体" panose="02010600030101010101" pitchFamily="2" charset="-122"/>
              </a:rPr>
              <a:t>市场调查的内容很多，有市场环境调查，包括政策环境、经济环境、社会文化环境的调查；有市场基本状况的调查，主要包括市场规范，总体需求量，市场的动向，同行业的市场分布占有率等；有销售可能性调查，包括现有和潜在用户的人数及需求量，市场需求变化趋势，本企业竞争对手的产品在市场上的占有率，扩大销售的可能性和具体途径等；还可对消费者及消费需求、企业产品、产品价格、影响销售的社会和自然因素、销售渠道等开展调查。</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901144" y="2059940"/>
            <a:ext cx="8001000" cy="646331"/>
          </a:xfrm>
          <a:prstGeom prst="rect">
            <a:avLst/>
          </a:prstGeom>
          <a:noFill/>
        </p:spPr>
        <p:txBody>
          <a:bodyPr vert="horz" wrap="square" rtlCol="0">
            <a:spAutoFit/>
          </a:bodyPr>
          <a:lstStyle/>
          <a:p>
            <a:r>
              <a:rPr lang="en-US" altLang="zh-CN" sz="3600" b="1" dirty="0">
                <a:solidFill>
                  <a:srgbClr val="FC3520"/>
                </a:solidFill>
                <a:latin typeface="黑体" panose="02010609060101010101" charset="-122"/>
                <a:ea typeface="黑体" panose="02010609060101010101" charset="-122"/>
              </a:rPr>
              <a:t>4.2</a:t>
            </a:r>
            <a:r>
              <a:rPr lang="zh-CN" altLang="en-US" sz="3600" b="1" dirty="0">
                <a:solidFill>
                  <a:srgbClr val="FC3520"/>
                </a:solidFill>
                <a:latin typeface="黑体" panose="02010609060101010101" charset="-122"/>
                <a:ea typeface="黑体" panose="02010609060101010101" charset="-122"/>
              </a:rPr>
              <a:t>营销调研策划的流程 </a:t>
            </a:r>
            <a:endParaRPr lang="zh-CN" altLang="en-US" sz="3600" b="1" dirty="0" smtClean="0">
              <a:solidFill>
                <a:srgbClr val="FC3520"/>
              </a:solidFill>
              <a:latin typeface="黑体" panose="02010609060101010101" charset="-122"/>
              <a:ea typeface="黑体" panose="02010609060101010101" charset="-122"/>
            </a:endParaRPr>
          </a:p>
        </p:txBody>
      </p:sp>
      <p:sp>
        <p:nvSpPr>
          <p:cNvPr id="3" name="矩形 2"/>
          <p:cNvSpPr/>
          <p:nvPr/>
        </p:nvSpPr>
        <p:spPr>
          <a:xfrm>
            <a:off x="2033187" y="3043592"/>
            <a:ext cx="6372225" cy="1866858"/>
          </a:xfrm>
          <a:prstGeom prst="rect">
            <a:avLst/>
          </a:prstGeom>
          <a:solidFill>
            <a:schemeClr val="bg1">
              <a:lumMod val="95000"/>
            </a:schemeClr>
          </a:solidFill>
        </p:spPr>
        <p:txBody>
          <a:bodyPr wrap="square">
            <a:spAutoFit/>
          </a:bodyPr>
          <a:lstStyle/>
          <a:p>
            <a:pPr indent="457200">
              <a:lnSpc>
                <a:spcPct val="150000"/>
              </a:lnSpc>
            </a:pPr>
            <a:r>
              <a:rPr lang="zh-CN" altLang="en-US" sz="2000" kern="0" dirty="0">
                <a:latin typeface="宋体" panose="02010600030101010101" pitchFamily="2" charset="-122"/>
                <a:ea typeface="宋体" panose="02010600030101010101" pitchFamily="2" charset="-122"/>
                <a:cs typeface="Arial Unicode MS" panose="020B0604020202020204" pitchFamily="34" charset="-122"/>
              </a:rPr>
              <a:t>掌握营销调研策划的程序有利于整个策划调查工作的实际运行。一个完整的营销调研 策划一般由确定调研目标、确定调研计划、搜集调研信息、分析调研信息及提交调研报告五个环节构成。</a:t>
            </a:r>
          </a:p>
        </p:txBody>
      </p:sp>
      <p:sp>
        <p:nvSpPr>
          <p:cNvPr id="4" name="任意多边形: 形状 3"/>
          <p:cNvSpPr/>
          <p:nvPr/>
        </p:nvSpPr>
        <p:spPr>
          <a:xfrm rot="10800000">
            <a:off x="9617081" y="1366004"/>
            <a:ext cx="714327" cy="792575"/>
          </a:xfrm>
          <a:custGeom>
            <a:avLst/>
            <a:gdLst/>
            <a:ahLst/>
            <a:cxnLst/>
            <a:rect l="l" t="t" r="r" b="b"/>
            <a:pathLst>
              <a:path w="714327" h="792575">
                <a:moveTo>
                  <a:pt x="661321" y="0"/>
                </a:moveTo>
                <a:lnTo>
                  <a:pt x="714327" y="85820"/>
                </a:lnTo>
                <a:cubicBezTo>
                  <a:pt x="584756" y="149764"/>
                  <a:pt x="519970" y="296164"/>
                  <a:pt x="519970" y="525018"/>
                </a:cubicBezTo>
                <a:lnTo>
                  <a:pt x="666369" y="525018"/>
                </a:lnTo>
                <a:lnTo>
                  <a:pt x="666369" y="792575"/>
                </a:lnTo>
                <a:lnTo>
                  <a:pt x="403860" y="792575"/>
                </a:lnTo>
                <a:lnTo>
                  <a:pt x="403860" y="545211"/>
                </a:lnTo>
                <a:cubicBezTo>
                  <a:pt x="403860" y="425735"/>
                  <a:pt x="426156" y="315515"/>
                  <a:pt x="470749" y="214550"/>
                </a:cubicBezTo>
                <a:cubicBezTo>
                  <a:pt x="515342" y="113585"/>
                  <a:pt x="578866" y="42068"/>
                  <a:pt x="661321" y="0"/>
                </a:cubicBezTo>
                <a:close/>
                <a:moveTo>
                  <a:pt x="257461" y="0"/>
                </a:moveTo>
                <a:lnTo>
                  <a:pt x="310467" y="85820"/>
                </a:lnTo>
                <a:cubicBezTo>
                  <a:pt x="180896" y="149764"/>
                  <a:pt x="116110" y="296164"/>
                  <a:pt x="116110" y="525018"/>
                </a:cubicBezTo>
                <a:lnTo>
                  <a:pt x="262509" y="525018"/>
                </a:lnTo>
                <a:lnTo>
                  <a:pt x="262509" y="792575"/>
                </a:lnTo>
                <a:lnTo>
                  <a:pt x="0" y="792575"/>
                </a:lnTo>
                <a:lnTo>
                  <a:pt x="0" y="545211"/>
                </a:lnTo>
                <a:cubicBezTo>
                  <a:pt x="0" y="425735"/>
                  <a:pt x="22296" y="315515"/>
                  <a:pt x="66889" y="214550"/>
                </a:cubicBezTo>
                <a:cubicBezTo>
                  <a:pt x="111482" y="113585"/>
                  <a:pt x="175006" y="42068"/>
                  <a:pt x="257461" y="0"/>
                </a:cubicBezTo>
                <a:close/>
              </a:path>
            </a:pathLst>
          </a:cu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endParaRPr>
          </a:p>
        </p:txBody>
      </p:sp>
      <p:sp>
        <p:nvSpPr>
          <p:cNvPr id="6" name="矩形 5"/>
          <p:cNvSpPr/>
          <p:nvPr/>
        </p:nvSpPr>
        <p:spPr>
          <a:xfrm>
            <a:off x="1373413" y="0"/>
            <a:ext cx="1055462" cy="1829895"/>
          </a:xfrm>
          <a:prstGeom prst="rect">
            <a:avLst/>
          </a:prstGeom>
          <a:solidFill>
            <a:srgbClr val="FF3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p:cNvGrpSpPr/>
          <p:nvPr/>
        </p:nvGrpSpPr>
        <p:grpSpPr>
          <a:xfrm>
            <a:off x="1520144" y="953047"/>
            <a:ext cx="762000" cy="762000"/>
            <a:chOff x="2895600" y="953047"/>
            <a:chExt cx="762000" cy="762000"/>
          </a:xfrm>
        </p:grpSpPr>
        <p:sp>
          <p:nvSpPr>
            <p:cNvPr id="9" name="椭圆 8"/>
            <p:cNvSpPr/>
            <p:nvPr/>
          </p:nvSpPr>
          <p:spPr>
            <a:xfrm>
              <a:off x="2895600" y="953047"/>
              <a:ext cx="762000" cy="76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3048813" y="980104"/>
              <a:ext cx="441146" cy="707886"/>
            </a:xfrm>
            <a:prstGeom prst="rect">
              <a:avLst/>
            </a:prstGeom>
            <a:noFill/>
          </p:spPr>
          <p:txBody>
            <a:bodyPr wrap="none" rtlCol="0">
              <a:spAutoFit/>
            </a:bodyPr>
            <a:lstStyle/>
            <a:p>
              <a:r>
                <a:rPr lang="en-US" altLang="zh-CN" sz="4000" dirty="0">
                  <a:solidFill>
                    <a:srgbClr val="FF3F3F"/>
                  </a:solidFill>
                </a:rPr>
                <a:t>2</a:t>
              </a:r>
              <a:endParaRPr lang="zh-CN" altLang="en-US" sz="4000" dirty="0">
                <a:solidFill>
                  <a:srgbClr val="FF3F3F"/>
                </a:solidFill>
              </a:endParaRPr>
            </a:p>
          </p:txBody>
        </p:sp>
      </p:grpSp>
      <p:sp>
        <p:nvSpPr>
          <p:cNvPr id="77" name="椭圆 76"/>
          <p:cNvSpPr/>
          <p:nvPr/>
        </p:nvSpPr>
        <p:spPr>
          <a:xfrm>
            <a:off x="2524920" y="1318904"/>
            <a:ext cx="546100" cy="546100"/>
          </a:xfrm>
          <a:prstGeom prst="ellipse">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椭圆 77"/>
          <p:cNvSpPr/>
          <p:nvPr/>
        </p:nvSpPr>
        <p:spPr>
          <a:xfrm>
            <a:off x="-207168" y="5420763"/>
            <a:ext cx="1041400" cy="1041400"/>
          </a:xfrm>
          <a:prstGeom prst="ellipse">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椭圆 78"/>
          <p:cNvSpPr/>
          <p:nvPr/>
        </p:nvSpPr>
        <p:spPr>
          <a:xfrm>
            <a:off x="2740820" y="1558296"/>
            <a:ext cx="963442" cy="963442"/>
          </a:xfrm>
          <a:prstGeom prst="ellipse">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 xmlns:p14="http://schemas.microsoft.com/office/powerpoint/2010/main" val="7385421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直接连接符 25"/>
          <p:cNvCxnSpPr/>
          <p:nvPr/>
        </p:nvCxnSpPr>
        <p:spPr>
          <a:xfrm>
            <a:off x="1718868" y="1343551"/>
            <a:ext cx="48298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1" name="组合 30"/>
          <p:cNvGrpSpPr/>
          <p:nvPr/>
        </p:nvGrpSpPr>
        <p:grpSpPr>
          <a:xfrm>
            <a:off x="0" y="2436102"/>
            <a:ext cx="1054100" cy="744733"/>
            <a:chOff x="11137900" y="860547"/>
            <a:chExt cx="1054100" cy="744733"/>
          </a:xfrm>
          <a:solidFill>
            <a:schemeClr val="tx1"/>
          </a:solidFill>
        </p:grpSpPr>
        <p:sp>
          <p:nvSpPr>
            <p:cNvPr id="32" name="矩形 31"/>
            <p:cNvSpPr/>
            <p:nvPr/>
          </p:nvSpPr>
          <p:spPr>
            <a:xfrm>
              <a:off x="11137900" y="860547"/>
              <a:ext cx="1054100" cy="1066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endParaRPr>
            </a:p>
          </p:txBody>
        </p:sp>
        <p:sp>
          <p:nvSpPr>
            <p:cNvPr id="33" name="矩形 32"/>
            <p:cNvSpPr/>
            <p:nvPr/>
          </p:nvSpPr>
          <p:spPr>
            <a:xfrm>
              <a:off x="11137900" y="1073256"/>
              <a:ext cx="1054100" cy="1066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endParaRPr>
            </a:p>
          </p:txBody>
        </p:sp>
        <p:sp>
          <p:nvSpPr>
            <p:cNvPr id="34" name="矩形 33"/>
            <p:cNvSpPr/>
            <p:nvPr/>
          </p:nvSpPr>
          <p:spPr>
            <a:xfrm>
              <a:off x="11137900" y="1285966"/>
              <a:ext cx="1054100" cy="1066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endParaRPr>
            </a:p>
          </p:txBody>
        </p:sp>
        <p:sp>
          <p:nvSpPr>
            <p:cNvPr id="35" name="矩形 34"/>
            <p:cNvSpPr/>
            <p:nvPr/>
          </p:nvSpPr>
          <p:spPr>
            <a:xfrm>
              <a:off x="11137900" y="1498676"/>
              <a:ext cx="1054100" cy="1066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endParaRPr>
            </a:p>
          </p:txBody>
        </p:sp>
      </p:grpSp>
      <p:sp>
        <p:nvSpPr>
          <p:cNvPr id="3" name="文本框 2"/>
          <p:cNvSpPr txBox="1"/>
          <p:nvPr/>
        </p:nvSpPr>
        <p:spPr>
          <a:xfrm>
            <a:off x="1600609" y="547709"/>
            <a:ext cx="5365115" cy="646331"/>
          </a:xfrm>
          <a:prstGeom prst="rect">
            <a:avLst/>
          </a:prstGeom>
          <a:noFill/>
        </p:spPr>
        <p:txBody>
          <a:bodyPr wrap="square" rtlCol="0">
            <a:spAutoFit/>
          </a:bodyPr>
          <a:lstStyle/>
          <a:p>
            <a:r>
              <a:rPr lang="en-US" altLang="zh-CN" sz="3600" b="1" dirty="0">
                <a:solidFill>
                  <a:srgbClr val="FF0000"/>
                </a:solidFill>
                <a:latin typeface="黑体" panose="02010609060101010101" charset="-122"/>
                <a:ea typeface="黑体" panose="02010609060101010101" charset="-122"/>
              </a:rPr>
              <a:t>4.2</a:t>
            </a:r>
            <a:r>
              <a:rPr lang="zh-CN" altLang="en-US" sz="3600" b="1" dirty="0">
                <a:solidFill>
                  <a:srgbClr val="FF0000"/>
                </a:solidFill>
                <a:latin typeface="黑体" panose="02010609060101010101" charset="-122"/>
                <a:ea typeface="黑体" panose="02010609060101010101" charset="-122"/>
              </a:rPr>
              <a:t>营销调研策划的流程 </a:t>
            </a:r>
          </a:p>
        </p:txBody>
      </p:sp>
      <p:sp>
        <p:nvSpPr>
          <p:cNvPr id="4" name="文本框 3"/>
          <p:cNvSpPr txBox="1"/>
          <p:nvPr/>
        </p:nvSpPr>
        <p:spPr>
          <a:xfrm>
            <a:off x="1718868" y="1950846"/>
            <a:ext cx="6887359" cy="2246769"/>
          </a:xfrm>
          <a:prstGeom prst="rect">
            <a:avLst/>
          </a:prstGeom>
          <a:noFill/>
        </p:spPr>
        <p:txBody>
          <a:bodyPr wrap="square" rtlCol="0" anchor="t">
            <a:spAutoFit/>
          </a:bodyPr>
          <a:lstStyle/>
          <a:p>
            <a:r>
              <a:rPr lang="en-US" altLang="zh-CN" sz="2000" dirty="0" smtClean="0">
                <a:latin typeface="宋体" panose="02010600030101010101" pitchFamily="2" charset="-122"/>
                <a:ea typeface="宋体" panose="02010600030101010101" pitchFamily="2" charset="-122"/>
              </a:rPr>
              <a:t>1.</a:t>
            </a:r>
            <a:r>
              <a:rPr lang="zh-CN" altLang="en-US" sz="2000" dirty="0" smtClean="0">
                <a:latin typeface="宋体" panose="02010600030101010101" pitchFamily="2" charset="-122"/>
                <a:ea typeface="宋体" panose="02010600030101010101" pitchFamily="2" charset="-122"/>
              </a:rPr>
              <a:t>确定</a:t>
            </a:r>
            <a:r>
              <a:rPr lang="zh-CN" altLang="en-US" sz="2000" dirty="0">
                <a:latin typeface="宋体" panose="02010600030101010101" pitchFamily="2" charset="-122"/>
                <a:ea typeface="宋体" panose="02010600030101010101" pitchFamily="2" charset="-122"/>
              </a:rPr>
              <a:t>调研目标 </a:t>
            </a:r>
            <a:endParaRPr lang="en-US" altLang="zh-CN" sz="2000" dirty="0" smtClean="0">
              <a:latin typeface="宋体" panose="02010600030101010101" pitchFamily="2" charset="-122"/>
              <a:ea typeface="宋体" panose="02010600030101010101" pitchFamily="2" charset="-122"/>
            </a:endParaRPr>
          </a:p>
          <a:p>
            <a:pPr indent="457200">
              <a:lnSpc>
                <a:spcPct val="150000"/>
              </a:lnSpc>
            </a:pPr>
            <a:r>
              <a:rPr lang="zh-CN" altLang="en-US" sz="2000" dirty="0">
                <a:latin typeface="宋体" panose="02010600030101010101" pitchFamily="2" charset="-122"/>
                <a:ea typeface="宋体" panose="02010600030101010101" pitchFamily="2" charset="-122"/>
              </a:rPr>
              <a:t>市场调研的目的在于帮助企业准确地做出经营战略和营销决策。在市场调研之前须针对企业所面临的市场现状和亟待解决的问题，如产品销量、产品寿命、广告效果等确定市场调研目标和范围。</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20181598"/>
</p:tagLst>
</file>

<file path=ppt/tags/tag10.xml><?xml version="1.0" encoding="utf-8"?>
<p:tagLst xmlns:a="http://schemas.openxmlformats.org/drawingml/2006/main" xmlns:r="http://schemas.openxmlformats.org/officeDocument/2006/relationships" xmlns:p="http://schemas.openxmlformats.org/presentationml/2006/main">
  <p:tag name="MH" val="20171219152754"/>
  <p:tag name="MH_LIBRARY" val="CONTENTS"/>
  <p:tag name="MH_TYPE" val="NUMBER"/>
  <p:tag name="ID" val="547148"/>
  <p:tag name="MH_ORDER" val="2"/>
</p:tagLst>
</file>

<file path=ppt/tags/tag11.xml><?xml version="1.0" encoding="utf-8"?>
<p:tagLst xmlns:a="http://schemas.openxmlformats.org/drawingml/2006/main" xmlns:r="http://schemas.openxmlformats.org/officeDocument/2006/relationships" xmlns:p="http://schemas.openxmlformats.org/presentationml/2006/main">
  <p:tag name="MH" val="20171219152754"/>
  <p:tag name="MH_LIBRARY" val="CONTENTS"/>
  <p:tag name="MH_TYPE" val="OTHERS"/>
  <p:tag name="ID" val="547148"/>
</p:tagLst>
</file>

<file path=ppt/tags/tag12.xml><?xml version="1.0" encoding="utf-8"?>
<p:tagLst xmlns:a="http://schemas.openxmlformats.org/drawingml/2006/main" xmlns:r="http://schemas.openxmlformats.org/officeDocument/2006/relationships" xmlns:p="http://schemas.openxmlformats.org/presentationml/2006/main">
  <p:tag name="MH" val="20171219152754"/>
  <p:tag name="MH_LIBRARY" val="CONTENTS"/>
  <p:tag name="MH_TYPE" val="ENTRY"/>
  <p:tag name="ID" val="547148"/>
  <p:tag name="MH_ORDER" val="3"/>
</p:tagLst>
</file>

<file path=ppt/tags/tag13.xml><?xml version="1.0" encoding="utf-8"?>
<p:tagLst xmlns:a="http://schemas.openxmlformats.org/drawingml/2006/main" xmlns:r="http://schemas.openxmlformats.org/officeDocument/2006/relationships" xmlns:p="http://schemas.openxmlformats.org/presentationml/2006/main">
  <p:tag name="MH" val="20171219152754"/>
  <p:tag name="MH_LIBRARY" val="CONTENTS"/>
  <p:tag name="MH_TYPE" val="NUMBER"/>
  <p:tag name="ID" val="547148"/>
  <p:tag name="MH_ORDER" val="3"/>
</p:tagLst>
</file>

<file path=ppt/tags/tag14.xml><?xml version="1.0" encoding="utf-8"?>
<p:tagLst xmlns:a="http://schemas.openxmlformats.org/drawingml/2006/main" xmlns:r="http://schemas.openxmlformats.org/officeDocument/2006/relationships" xmlns:p="http://schemas.openxmlformats.org/presentationml/2006/main">
  <p:tag name="MH" val="20171219152754"/>
  <p:tag name="MH_LIBRARY" val="CONTENTS"/>
  <p:tag name="MH_TYPE" val="OTHERS"/>
  <p:tag name="ID" val="547148"/>
</p:tagLst>
</file>

<file path=ppt/tags/tag15.xml><?xml version="1.0" encoding="utf-8"?>
<p:tagLst xmlns:a="http://schemas.openxmlformats.org/drawingml/2006/main" xmlns:r="http://schemas.openxmlformats.org/officeDocument/2006/relationships" xmlns:p="http://schemas.openxmlformats.org/presentationml/2006/main">
  <p:tag name="MH" val="20171219152754"/>
  <p:tag name="MH_LIBRARY" val="CONTENTS"/>
  <p:tag name="MH_TYPE" val="ENTRY"/>
  <p:tag name="ID" val="547148"/>
  <p:tag name="MH_ORDER" val="4"/>
</p:tagLst>
</file>

<file path=ppt/tags/tag16.xml><?xml version="1.0" encoding="utf-8"?>
<p:tagLst xmlns:a="http://schemas.openxmlformats.org/drawingml/2006/main" xmlns:r="http://schemas.openxmlformats.org/officeDocument/2006/relationships" xmlns:p="http://schemas.openxmlformats.org/presentationml/2006/main">
  <p:tag name="MH" val="20171219152754"/>
  <p:tag name="MH_LIBRARY" val="CONTENTS"/>
  <p:tag name="MH_TYPE" val="NUMBER"/>
  <p:tag name="ID" val="547148"/>
  <p:tag name="MH_ORDER" val="4"/>
</p:tagLst>
</file>

<file path=ppt/tags/tag17.xml><?xml version="1.0" encoding="utf-8"?>
<p:tagLst xmlns:a="http://schemas.openxmlformats.org/drawingml/2006/main" xmlns:r="http://schemas.openxmlformats.org/officeDocument/2006/relationships" xmlns:p="http://schemas.openxmlformats.org/presentationml/2006/main">
  <p:tag name="MH" val="20171219152754"/>
  <p:tag name="MH_LIBRARY" val="CONTENTS"/>
  <p:tag name="MH_TYPE" val="OTHERS"/>
  <p:tag name="ID" val="547148"/>
</p:tagLst>
</file>

<file path=ppt/tags/tag18.xml><?xml version="1.0" encoding="utf-8"?>
<p:tagLst xmlns:a="http://schemas.openxmlformats.org/drawingml/2006/main" xmlns:r="http://schemas.openxmlformats.org/officeDocument/2006/relationships" xmlns:p="http://schemas.openxmlformats.org/presentationml/2006/main">
  <p:tag name="MH" val="20171219152754"/>
  <p:tag name="MH_LIBRARY" val="CONTENTS"/>
  <p:tag name="MH_TYPE" val="ENTRY"/>
  <p:tag name="ID" val="547148"/>
  <p:tag name="MH_ORDER" val="5"/>
</p:tagLst>
</file>

<file path=ppt/tags/tag19.xml><?xml version="1.0" encoding="utf-8"?>
<p:tagLst xmlns:a="http://schemas.openxmlformats.org/drawingml/2006/main" xmlns:r="http://schemas.openxmlformats.org/officeDocument/2006/relationships" xmlns:p="http://schemas.openxmlformats.org/presentationml/2006/main">
  <p:tag name="MH" val="20171219152754"/>
  <p:tag name="MH_LIBRARY" val="CONTENTS"/>
  <p:tag name="MH_TYPE" val="NUMBER"/>
  <p:tag name="ID" val="547148"/>
  <p:tag name="MH_ORDER" val="5"/>
</p:tagLst>
</file>

<file path=ppt/tags/tag2.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20181598"/>
</p:tagLst>
</file>

<file path=ppt/tags/tag20.xml><?xml version="1.0" encoding="utf-8"?>
<p:tagLst xmlns:a="http://schemas.openxmlformats.org/drawingml/2006/main" xmlns:r="http://schemas.openxmlformats.org/officeDocument/2006/relationships" xmlns:p="http://schemas.openxmlformats.org/presentationml/2006/main">
  <p:tag name="MH" val="20171219152754"/>
  <p:tag name="MH_LIBRARY" val="CONTENTS"/>
  <p:tag name="MH_TYPE" val="OTHERS"/>
  <p:tag name="ID" val="547148"/>
</p:tagLst>
</file>

<file path=ppt/tags/tag21.xml><?xml version="1.0" encoding="utf-8"?>
<p:tagLst xmlns:a="http://schemas.openxmlformats.org/drawingml/2006/main" xmlns:r="http://schemas.openxmlformats.org/officeDocument/2006/relationships" xmlns:p="http://schemas.openxmlformats.org/presentationml/2006/main">
  <p:tag name="MH" val="20171219152754"/>
  <p:tag name="MH_LIBRARY" val="CONTENTS"/>
  <p:tag name="MH_TYPE" val="OTHERS"/>
  <p:tag name="ID" val="547148"/>
</p:tagLst>
</file>

<file path=ppt/tags/tag22.xml><?xml version="1.0" encoding="utf-8"?>
<p:tagLst xmlns:a="http://schemas.openxmlformats.org/drawingml/2006/main" xmlns:r="http://schemas.openxmlformats.org/officeDocument/2006/relationships" xmlns:p="http://schemas.openxmlformats.org/presentationml/2006/main">
  <p:tag name="MH" val="20171219152754"/>
  <p:tag name="MH_LIBRARY" val="CONTENTS"/>
  <p:tag name="MH_TYPE" val="OTHERS"/>
  <p:tag name="ID" val="547148"/>
</p:tagLst>
</file>

<file path=ppt/tags/tag23.xml><?xml version="1.0" encoding="utf-8"?>
<p:tagLst xmlns:a="http://schemas.openxmlformats.org/drawingml/2006/main" xmlns:r="http://schemas.openxmlformats.org/officeDocument/2006/relationships" xmlns:p="http://schemas.openxmlformats.org/presentationml/2006/main">
  <p:tag name="MH" val="20171219152754"/>
  <p:tag name="MH_LIBRARY" val="CONTENTS"/>
  <p:tag name="MH_TYPE" val="OTHERS"/>
  <p:tag name="ID" val="547148"/>
</p:tagLst>
</file>

<file path=ppt/tags/tag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COMBINE_RELATE_SLIDE_ID" val="background20180954_1"/>
  <p:tag name="KSO_WM_TEMPLATE_CATEGORY" val="custom"/>
  <p:tag name="KSO_WM_TEMPLATE_INDEX" val="20181598"/>
  <p:tag name="KSO_WM_TEMPLATE_SUBCATEGORY" val="combine"/>
  <p:tag name="KSO_WM_TEMPLATE_THUMBS_INDEX" val="1、4、5、6、11、12、16、19"/>
</p:tagLst>
</file>

<file path=ppt/tags/tag4.xml><?xml version="1.0" encoding="utf-8"?>
<p:tagLst xmlns:a="http://schemas.openxmlformats.org/drawingml/2006/main" xmlns:r="http://schemas.openxmlformats.org/officeDocument/2006/relationships" xmlns:p="http://schemas.openxmlformats.org/presentationml/2006/main">
  <p:tag name="PA" val="v3.2.0"/>
</p:tagLst>
</file>

<file path=ppt/tags/tag5.xml><?xml version="1.0" encoding="utf-8"?>
<p:tagLst xmlns:a="http://schemas.openxmlformats.org/drawingml/2006/main" xmlns:r="http://schemas.openxmlformats.org/officeDocument/2006/relationships" xmlns:p="http://schemas.openxmlformats.org/presentationml/2006/main">
  <p:tag name="MH" val="20171219152754"/>
  <p:tag name="MH_LIBRARY" val="CONTENTS"/>
  <p:tag name="MH_AUTOCOLOR" val="TRUE"/>
  <p:tag name="MH_TYPE" val="CONTENTS"/>
  <p:tag name="ID" val="547148"/>
</p:tagLst>
</file>

<file path=ppt/tags/tag6.xml><?xml version="1.0" encoding="utf-8"?>
<p:tagLst xmlns:a="http://schemas.openxmlformats.org/drawingml/2006/main" xmlns:r="http://schemas.openxmlformats.org/officeDocument/2006/relationships" xmlns:p="http://schemas.openxmlformats.org/presentationml/2006/main">
  <p:tag name="MH" val="20171219152754"/>
  <p:tag name="MH_LIBRARY" val="CONTENTS"/>
  <p:tag name="MH_TYPE" val="ENTRY"/>
  <p:tag name="ID" val="547148"/>
  <p:tag name="MH_ORDER" val="1"/>
</p:tagLst>
</file>

<file path=ppt/tags/tag7.xml><?xml version="1.0" encoding="utf-8"?>
<p:tagLst xmlns:a="http://schemas.openxmlformats.org/drawingml/2006/main" xmlns:r="http://schemas.openxmlformats.org/officeDocument/2006/relationships" xmlns:p="http://schemas.openxmlformats.org/presentationml/2006/main">
  <p:tag name="MH" val="20171219152754"/>
  <p:tag name="MH_LIBRARY" val="CONTENTS"/>
  <p:tag name="MH_TYPE" val="NUMBER"/>
  <p:tag name="ID" val="547148"/>
  <p:tag name="MH_ORDER" val="1"/>
</p:tagLst>
</file>

<file path=ppt/tags/tag8.xml><?xml version="1.0" encoding="utf-8"?>
<p:tagLst xmlns:a="http://schemas.openxmlformats.org/drawingml/2006/main" xmlns:r="http://schemas.openxmlformats.org/officeDocument/2006/relationships" xmlns:p="http://schemas.openxmlformats.org/presentationml/2006/main">
  <p:tag name="MH" val="20171219152754"/>
  <p:tag name="MH_LIBRARY" val="CONTENTS"/>
  <p:tag name="MH_TYPE" val="OTHERS"/>
  <p:tag name="ID" val="547148"/>
</p:tagLst>
</file>

<file path=ppt/tags/tag9.xml><?xml version="1.0" encoding="utf-8"?>
<p:tagLst xmlns:a="http://schemas.openxmlformats.org/drawingml/2006/main" xmlns:r="http://schemas.openxmlformats.org/officeDocument/2006/relationships" xmlns:p="http://schemas.openxmlformats.org/presentationml/2006/main">
  <p:tag name="MH" val="20171219152754"/>
  <p:tag name="MH_LIBRARY" val="CONTENTS"/>
  <p:tag name="MH_TYPE" val="ENTRY"/>
  <p:tag name="ID" val="547148"/>
  <p:tag name="MH_ORDER" val="2"/>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rgbClr val="000000"/>
      </a:dk1>
      <a:lt1>
        <a:srgbClr val="FFFFFF"/>
      </a:lt1>
      <a:dk2>
        <a:srgbClr val="44546A"/>
      </a:dk2>
      <a:lt2>
        <a:srgbClr val="E7E6E6"/>
      </a:lt2>
      <a:accent1>
        <a:srgbClr val="5B9BD5"/>
      </a:accent1>
      <a:accent2>
        <a:srgbClr val="BF3F3F"/>
      </a:accent2>
      <a:accent3>
        <a:srgbClr val="FFFFFF"/>
      </a:accent3>
      <a:accent4>
        <a:srgbClr val="FFC000"/>
      </a:accent4>
      <a:accent5>
        <a:srgbClr val="000000"/>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TotalTime>
  <Words>4027</Words>
  <Application>Microsoft Office PowerPoint</Application>
  <PresentationFormat>自定义</PresentationFormat>
  <Paragraphs>149</Paragraphs>
  <Slides>29</Slides>
  <Notes>12</Notes>
  <HiddenSlides>0</HiddenSlides>
  <MMClips>0</MMClips>
  <ScaleCrop>false</ScaleCrop>
  <HeadingPairs>
    <vt:vector size="4" baseType="variant">
      <vt:variant>
        <vt:lpstr>主题</vt:lpstr>
      </vt:variant>
      <vt:variant>
        <vt:i4>2</vt:i4>
      </vt:variant>
      <vt:variant>
        <vt:lpstr>幻灯片标题</vt:lpstr>
      </vt:variant>
      <vt:variant>
        <vt:i4>29</vt:i4>
      </vt:variant>
    </vt:vector>
  </HeadingPairs>
  <TitlesOfParts>
    <vt:vector size="31" baseType="lpstr">
      <vt:lpstr>Office 主题​​</vt:lpstr>
      <vt:lpstr>自定义设计方案</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李益达</dc:creator>
  <cp:lastModifiedBy>Administrator</cp:lastModifiedBy>
  <cp:revision>87</cp:revision>
  <dcterms:created xsi:type="dcterms:W3CDTF">2017-06-15T09:31:00Z</dcterms:created>
  <dcterms:modified xsi:type="dcterms:W3CDTF">2018-05-06T12:41:30Z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2052-10.1.0.7023</vt:lpwstr>
  </property>
</Properties>
</file>