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9" r:id="rId15"/>
    <p:sldId id="280" r:id="rId16"/>
    <p:sldId id="281" r:id="rId17"/>
    <p:sldId id="282" r:id="rId18"/>
    <p:sldId id="272" r:id="rId19"/>
    <p:sldId id="274" r:id="rId20"/>
    <p:sldId id="275" r:id="rId21"/>
    <p:sldId id="273" r:id="rId22"/>
    <p:sldId id="278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8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9E67A-79FB-4424-A404-2BDED4EBC20F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9B8E5-F4C9-4109-B40C-7E8100D3AE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87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B8E5-F4C9-4109-B40C-7E8100D3AEE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032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35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5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46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6740" y="252415"/>
            <a:ext cx="8008937" cy="7572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66740" y="1206500"/>
            <a:ext cx="8008937" cy="5254625"/>
          </a:xfrm>
        </p:spPr>
        <p:txBody>
          <a:bodyPr rtlCol="0">
            <a:normAutofit/>
          </a:bodyPr>
          <a:lstStyle/>
          <a:p>
            <a:pPr lvl="0"/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986"/>
            <a:ext cx="2057400" cy="36385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986"/>
            <a:ext cx="3086100" cy="36385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986"/>
            <a:ext cx="2057400" cy="36385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538F4-9EFD-4B39-8F93-A443744BE7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656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601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97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32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87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92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689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97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20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6521-4DD1-4187-B766-6EFF0F6A0237}" type="datetimeFigureOut">
              <a:rPr lang="zh-CN" altLang="en-US" smtClean="0"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681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050925" y="1230630"/>
            <a:ext cx="7042150" cy="4168140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1" name="任意多边形 10"/>
          <p:cNvSpPr/>
          <p:nvPr/>
        </p:nvSpPr>
        <p:spPr>
          <a:xfrm flipH="1">
            <a:off x="5989639" y="4682490"/>
            <a:ext cx="2103437" cy="716280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2" name="任意多边形 11"/>
          <p:cNvSpPr/>
          <p:nvPr/>
        </p:nvSpPr>
        <p:spPr>
          <a:xfrm flipV="1">
            <a:off x="1050925" y="1230630"/>
            <a:ext cx="2103438" cy="716280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578100" y="1905000"/>
            <a:ext cx="4108450" cy="28194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latinLnBrk="0"/>
            <a:r>
              <a:rPr kumimoji="0" lang="zh-CN" altLang="en-US" sz="4500">
                <a:solidFill>
                  <a:srgbClr val="FFFFFF"/>
                </a:solidFill>
                <a:sym typeface="Times New Roman" pitchFamily="18" charset="0"/>
              </a:rPr>
              <a:t>单元设计</a:t>
            </a:r>
          </a:p>
        </p:txBody>
      </p:sp>
      <p:cxnSp>
        <p:nvCxnSpPr>
          <p:cNvPr id="18" name="直接连接符 17"/>
          <p:cNvCxnSpPr>
            <a:stCxn id="16" idx="3"/>
            <a:endCxn id="10" idx="0"/>
          </p:cNvCxnSpPr>
          <p:nvPr/>
        </p:nvCxnSpPr>
        <p:spPr>
          <a:xfrm flipH="1" flipV="1">
            <a:off x="4572000" y="1230631"/>
            <a:ext cx="2114550" cy="208407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16" idx="1"/>
            <a:endCxn id="10" idx="0"/>
          </p:cNvCxnSpPr>
          <p:nvPr/>
        </p:nvCxnSpPr>
        <p:spPr>
          <a:xfrm flipV="1">
            <a:off x="2578100" y="1230631"/>
            <a:ext cx="1993900" cy="208407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75794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93040025"/>
              </p:ext>
            </p:extLst>
          </p:nvPr>
        </p:nvGraphicFramePr>
        <p:xfrm>
          <a:off x="250825" y="1354456"/>
          <a:ext cx="8496300" cy="5473078"/>
        </p:xfrm>
        <a:graphic>
          <a:graphicData uri="http://schemas.openxmlformats.org/drawingml/2006/table">
            <a:tbl>
              <a:tblPr/>
              <a:tblGrid>
                <a:gridCol w="512763"/>
                <a:gridCol w="1431925"/>
                <a:gridCol w="2951162"/>
                <a:gridCol w="2720975"/>
                <a:gridCol w="879475"/>
              </a:tblGrid>
              <a:tr h="933450"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步骤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教学内容及能力</a:t>
                      </a:r>
                      <a:r>
                        <a:rPr kumimoji="0" lang="en-US" altLang="zh-CN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知识目标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教师活动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学生活动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时间（分钟）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118236">
                <a:tc rowSpan="4"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课堂任务</a:t>
                      </a:r>
                      <a:endParaRPr kumimoji="0" lang="en-US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问题分类解析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教师针对本次课堂提问的问题与学生展开互动，说明分析问题的方法，解析问题的内容；</a:t>
                      </a:r>
                      <a:endParaRPr kumimoji="0" lang="en-US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教师对学生的疑问进行释疑。</a:t>
                      </a:r>
                    </a:p>
                  </a:txBody>
                  <a:tcPr marL="75142" marR="75142" marT="47005" marB="47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学生思考问题与回答问题，展开与教师的互动；</a:t>
                      </a:r>
                      <a:endParaRPr kumimoji="0" lang="en-US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学会提出自己对问题的疑问。</a:t>
                      </a:r>
                      <a:endParaRPr kumimoji="0" lang="en-US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2" marR="75142" marT="47005" marB="47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25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0297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给出任务</a:t>
                      </a:r>
                      <a:endParaRPr kumimoji="0" lang="en-US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（项目1）</a:t>
                      </a: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给出任务</a:t>
                      </a: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学生分组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讨论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endParaRPr kumimoji="0" lang="zh-CN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39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教师点评任务</a:t>
                      </a:r>
                    </a:p>
                  </a:txBody>
                  <a:tcPr marL="75149" marR="75149" marT="46985" marB="469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教师点评学生的任务完成情况，解答学生在完成任务过程中存在的共性问题并示范。</a:t>
                      </a:r>
                    </a:p>
                  </a:txBody>
                  <a:tcPr marL="75149" marR="75149" marT="46985" marB="469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通过教师对各小组任务完成情况的点评，归纳总结，掌握与本任务相关的知识点和操作技能。</a:t>
                      </a:r>
                    </a:p>
                  </a:txBody>
                  <a:tcPr marL="75149" marR="75149" marT="46985" marB="469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25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39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反思总结，完成考评</a:t>
                      </a:r>
                    </a:p>
                  </a:txBody>
                  <a:tcPr marL="75149" marR="75149" marT="46980" marB="469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教师引领学生对学习内容进行知识归纳或方法梳理。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完成本次任务考评。</a:t>
                      </a:r>
                    </a:p>
                  </a:txBody>
                  <a:tcPr marL="75149" marR="75149" marT="46980" marB="469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学生在教师指导下进行知识归纳或方法梳理；</a:t>
                      </a:r>
                      <a:endParaRPr kumimoji="0" lang="en-US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组内评价、小组互评。</a:t>
                      </a: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9" marR="75149" marT="46980" marB="469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endParaRPr kumimoji="0" lang="zh-CN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9" marR="75149" marT="46980" marB="469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1750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6" name="流程图: 合并 5"/>
          <p:cNvSpPr/>
          <p:nvPr/>
        </p:nvSpPr>
        <p:spPr>
          <a:xfrm>
            <a:off x="7885114" y="447676"/>
            <a:ext cx="287337" cy="249554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37938" name="组合 18"/>
          <p:cNvGrpSpPr>
            <a:grpSpLocks/>
          </p:cNvGrpSpPr>
          <p:nvPr/>
        </p:nvGrpSpPr>
        <p:grpSpPr bwMode="auto">
          <a:xfrm>
            <a:off x="323851" y="491490"/>
            <a:ext cx="2232025" cy="406047"/>
            <a:chOff x="323528" y="527933"/>
            <a:chExt cx="2232248" cy="338474"/>
          </a:xfrm>
        </p:grpSpPr>
        <p:grpSp>
          <p:nvGrpSpPr>
            <p:cNvPr id="37939" name="组合 19"/>
            <p:cNvGrpSpPr>
              <a:grpSpLocks/>
            </p:cNvGrpSpPr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79512" y="589864"/>
                <a:ext cx="1150718" cy="276308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394445" y="589864"/>
                <a:ext cx="66783" cy="276308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520304" y="720078"/>
                <a:ext cx="56508" cy="142918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37940" name="文本框 20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>
                  <a:latin typeface="宋体" pitchFamily="2" charset="-122"/>
                  <a:ea typeface="宋体" pitchFamily="2" charset="-122"/>
                </a:rPr>
                <a:t>课堂任务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29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Group 3"/>
          <p:cNvGraphicFramePr>
            <a:graphicFrameLocks noGrp="1"/>
          </p:cNvGraphicFramePr>
          <p:nvPr>
            <p:ph type="tbl" idx="1"/>
          </p:nvPr>
        </p:nvGraphicFramePr>
        <p:xfrm>
          <a:off x="450851" y="1786890"/>
          <a:ext cx="8208963" cy="4147186"/>
        </p:xfrm>
        <a:graphic>
          <a:graphicData uri="http://schemas.openxmlformats.org/drawingml/2006/table">
            <a:tbl>
              <a:tblPr/>
              <a:tblGrid>
                <a:gridCol w="360363"/>
                <a:gridCol w="361950"/>
                <a:gridCol w="1566862"/>
                <a:gridCol w="2408238"/>
                <a:gridCol w="2616200"/>
                <a:gridCol w="895350"/>
              </a:tblGrid>
              <a:tr h="1095376">
                <a:tc gridSpan="2"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步骤</a:t>
                      </a:r>
                    </a:p>
                  </a:txBody>
                  <a:tcPr marL="75142" marR="75142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教学内容及能力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知识目标</a:t>
                      </a:r>
                    </a:p>
                  </a:txBody>
                  <a:tcPr marL="75142" marR="75142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教师活动</a:t>
                      </a:r>
                    </a:p>
                  </a:txBody>
                  <a:tcPr marL="75142" marR="75142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学生活动</a:t>
                      </a:r>
                    </a:p>
                  </a:txBody>
                  <a:tcPr marL="75142" marR="75142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时间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（分钟）</a:t>
                      </a:r>
                    </a:p>
                  </a:txBody>
                  <a:tcPr marL="75142" marR="75142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051810"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课堂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</a:t>
                      </a: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任务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2" marR="75142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4</a:t>
                      </a:r>
                    </a:p>
                  </a:txBody>
                  <a:tcPr marL="75142" marR="75142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问题分类解析</a:t>
                      </a:r>
                    </a:p>
                  </a:txBody>
                  <a:tcPr marL="75142" marR="75142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教师针对本次课堂提问的问题与学生展开互动，说明分析问题的方法，解析问题的内容；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教师对学生的疑问进行释疑。</a:t>
                      </a:r>
                    </a:p>
                  </a:txBody>
                  <a:tcPr marL="75142" marR="75142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1.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学生思考问题与回答问题，展开与教师的互动；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2.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学会提出自己对问题的疑问。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2" marR="75142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25</a:t>
                      </a:r>
                    </a:p>
                  </a:txBody>
                  <a:tcPr marL="75142" marR="75142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1750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6" name="流程图: 合并 5"/>
          <p:cNvSpPr/>
          <p:nvPr/>
        </p:nvSpPr>
        <p:spPr>
          <a:xfrm>
            <a:off x="7956550" y="447676"/>
            <a:ext cx="287338" cy="249554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38949" name="组合 11"/>
          <p:cNvGrpSpPr>
            <a:grpSpLocks/>
          </p:cNvGrpSpPr>
          <p:nvPr/>
        </p:nvGrpSpPr>
        <p:grpSpPr bwMode="auto">
          <a:xfrm>
            <a:off x="323851" y="634366"/>
            <a:ext cx="2232025" cy="406108"/>
            <a:chOff x="323528" y="527933"/>
            <a:chExt cx="2232248" cy="338474"/>
          </a:xfrm>
        </p:grpSpPr>
        <p:grpSp>
          <p:nvGrpSpPr>
            <p:cNvPr id="38950" name="组合 12"/>
            <p:cNvGrpSpPr>
              <a:grpSpLocks/>
            </p:cNvGrpSpPr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179512" y="589854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394445" y="589854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520304" y="720049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38951" name="文本框 13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>
                  <a:latin typeface="宋体" pitchFamily="2" charset="-122"/>
                  <a:ea typeface="宋体" pitchFamily="2" charset="-122"/>
                </a:rPr>
                <a:t>课堂任务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236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41448130"/>
              </p:ext>
            </p:extLst>
          </p:nvPr>
        </p:nvGraphicFramePr>
        <p:xfrm>
          <a:off x="487364" y="2219326"/>
          <a:ext cx="8137525" cy="2764806"/>
        </p:xfrm>
        <a:graphic>
          <a:graphicData uri="http://schemas.openxmlformats.org/drawingml/2006/table">
            <a:tbl>
              <a:tblPr/>
              <a:tblGrid>
                <a:gridCol w="344487"/>
                <a:gridCol w="344488"/>
                <a:gridCol w="1655762"/>
                <a:gridCol w="2276475"/>
                <a:gridCol w="2555875"/>
                <a:gridCol w="960438"/>
              </a:tblGrid>
              <a:tr h="886476">
                <a:tc gridSpan="2"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步骤</a:t>
                      </a: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教学内容及能力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知识目标</a:t>
                      </a: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教师活动</a:t>
                      </a: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学生活动</a:t>
                      </a: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时间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（分钟）</a:t>
                      </a: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680210"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课堂任务</a:t>
                      </a: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给出任务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（项目1）</a:t>
                      </a: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给出任务</a:t>
                      </a: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学生分组讨论新玛特百货的服务消费特征。</a:t>
                      </a: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8" marR="75148" marT="46998" marB="469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1750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6" name="流程图: 合并 5"/>
          <p:cNvSpPr/>
          <p:nvPr/>
        </p:nvSpPr>
        <p:spPr>
          <a:xfrm>
            <a:off x="7956550" y="447676"/>
            <a:ext cx="287338" cy="249554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39973" name="组合 22"/>
          <p:cNvGrpSpPr>
            <a:grpSpLocks/>
          </p:cNvGrpSpPr>
          <p:nvPr/>
        </p:nvGrpSpPr>
        <p:grpSpPr bwMode="auto">
          <a:xfrm>
            <a:off x="323851" y="634366"/>
            <a:ext cx="2232025" cy="406108"/>
            <a:chOff x="323528" y="527933"/>
            <a:chExt cx="2232248" cy="338474"/>
          </a:xfrm>
        </p:grpSpPr>
        <p:grpSp>
          <p:nvGrpSpPr>
            <p:cNvPr id="39974" name="组合 23"/>
            <p:cNvGrpSpPr>
              <a:grpSpLocks/>
            </p:cNvGrpSpPr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179512" y="589854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394445" y="589854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520304" y="720049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39975" name="文本框 24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>
                  <a:latin typeface="宋体" pitchFamily="2" charset="-122"/>
                  <a:ea typeface="宋体" pitchFamily="2" charset="-122"/>
                </a:rPr>
                <a:t>课堂任务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17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Group 3"/>
          <p:cNvGraphicFramePr>
            <a:graphicFrameLocks noGrp="1"/>
          </p:cNvGraphicFramePr>
          <p:nvPr>
            <p:ph type="tbl" idx="1"/>
          </p:nvPr>
        </p:nvGraphicFramePr>
        <p:xfrm>
          <a:off x="523875" y="1373505"/>
          <a:ext cx="8064500" cy="3865892"/>
        </p:xfrm>
        <a:graphic>
          <a:graphicData uri="http://schemas.openxmlformats.org/drawingml/2006/table">
            <a:tbl>
              <a:tblPr/>
              <a:tblGrid>
                <a:gridCol w="344488"/>
                <a:gridCol w="344487"/>
                <a:gridCol w="1585913"/>
                <a:gridCol w="2687637"/>
                <a:gridCol w="2211388"/>
                <a:gridCol w="890587"/>
              </a:tblGrid>
              <a:tr h="886471">
                <a:tc gridSpan="2"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步骤</a:t>
                      </a: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教学内容及能力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知识目标</a:t>
                      </a: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教师活动</a:t>
                      </a: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学生活动</a:t>
                      </a: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时间（分钟）</a:t>
                      </a: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101090">
                <a:tc rowSpan="2"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课堂任务</a:t>
                      </a: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学生独立完成任务</a:t>
                      </a: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1.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师生共同解决与该任务相关的知识点。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1.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学生通过讨论发现需要解决的知识点。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25</a:t>
                      </a: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6802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2.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学生完成任务的过程中，教师指导、示范、答疑、纠错。</a:t>
                      </a: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2.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学生在教师的指导下，进入角色，独立完成任务。</a:t>
                      </a: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8" marR="75138" marT="46996" marB="469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1750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6" name="流程图: 合并 5"/>
          <p:cNvSpPr/>
          <p:nvPr/>
        </p:nvSpPr>
        <p:spPr>
          <a:xfrm>
            <a:off x="7956550" y="447676"/>
            <a:ext cx="287338" cy="249554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42024" name="组合 11"/>
          <p:cNvGrpSpPr>
            <a:grpSpLocks/>
          </p:cNvGrpSpPr>
          <p:nvPr/>
        </p:nvGrpSpPr>
        <p:grpSpPr bwMode="auto">
          <a:xfrm>
            <a:off x="323851" y="634366"/>
            <a:ext cx="2232025" cy="406108"/>
            <a:chOff x="323528" y="527933"/>
            <a:chExt cx="2232248" cy="338474"/>
          </a:xfrm>
        </p:grpSpPr>
        <p:grpSp>
          <p:nvGrpSpPr>
            <p:cNvPr id="42025" name="组合 12"/>
            <p:cNvGrpSpPr>
              <a:grpSpLocks/>
            </p:cNvGrpSpPr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179512" y="589854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394445" y="589854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520304" y="720049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42026" name="文本框 13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>
                  <a:latin typeface="宋体" pitchFamily="2" charset="-122"/>
                  <a:ea typeface="宋体" pitchFamily="2" charset="-122"/>
                </a:rPr>
                <a:t>课堂任务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47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37217"/>
          <p:cNvSpPr>
            <a:spLocks noChangeArrowheads="1"/>
          </p:cNvSpPr>
          <p:nvPr/>
        </p:nvSpPr>
        <p:spPr bwMode="auto">
          <a:xfrm>
            <a:off x="611560" y="1673621"/>
            <a:ext cx="8356848" cy="4798237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indent="3048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200" b="1" dirty="0" smtClean="0">
                <a:latin typeface="宋体" pitchFamily="2" charset="-122"/>
              </a:rPr>
              <a:t>  合作</a:t>
            </a:r>
            <a:r>
              <a:rPr lang="zh-CN" altLang="en-US" sz="2200" b="1" dirty="0">
                <a:latin typeface="宋体" pitchFamily="2" charset="-122"/>
              </a:rPr>
              <a:t>博弈的案例：囚犯两难困境</a:t>
            </a:r>
            <a:r>
              <a:rPr lang="en-US" altLang="zh-CN" sz="2200" b="1" dirty="0">
                <a:latin typeface="宋体" pitchFamily="2" charset="-122"/>
              </a:rPr>
              <a:t>(prisoners’ dilemma</a:t>
            </a:r>
            <a:r>
              <a:rPr lang="en-US" altLang="zh-CN" sz="2200" b="1" dirty="0" smtClean="0">
                <a:latin typeface="宋体" pitchFamily="2" charset="-122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200" b="1" dirty="0">
                <a:latin typeface="宋体" pitchFamily="2" charset="-122"/>
              </a:rPr>
              <a:t> </a:t>
            </a:r>
            <a:r>
              <a:rPr lang="en-US" altLang="zh-CN" sz="2200" b="1" dirty="0" smtClean="0">
                <a:latin typeface="宋体" pitchFamily="2" charset="-122"/>
              </a:rPr>
              <a:t> </a:t>
            </a:r>
            <a:r>
              <a:rPr lang="zh-CN" altLang="en-US" sz="2200" dirty="0" smtClean="0">
                <a:latin typeface="宋体" pitchFamily="2" charset="-122"/>
              </a:rPr>
              <a:t>甲</a:t>
            </a:r>
            <a:r>
              <a:rPr lang="zh-CN" altLang="en-US" sz="2200" dirty="0">
                <a:latin typeface="宋体" pitchFamily="2" charset="-122"/>
              </a:rPr>
              <a:t>乙两名嫌疑犯作案后被警察抓住，分别被关在不同的屋子里受审，双方不能互通消息，每名嫌疑犯都面临坦白和不坦白两种选择。</a:t>
            </a:r>
            <a:endParaRPr lang="en-US" altLang="zh-CN" sz="2200" dirty="0">
              <a:latin typeface="宋体" pitchFamily="2" charset="-122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200" dirty="0">
                <a:latin typeface="宋体" pitchFamily="2" charset="-122"/>
              </a:rPr>
              <a:t>  </a:t>
            </a:r>
            <a:r>
              <a:rPr lang="zh-CN" altLang="en-US" sz="2200" dirty="0">
                <a:latin typeface="宋体" pitchFamily="2" charset="-122"/>
              </a:rPr>
              <a:t>警察告诉他们：在两人都坦白的情况下，各判刑</a:t>
            </a:r>
            <a:r>
              <a:rPr lang="en-US" altLang="zh-CN" sz="2200" dirty="0">
                <a:latin typeface="宋体" pitchFamily="2" charset="-122"/>
              </a:rPr>
              <a:t>5</a:t>
            </a:r>
            <a:r>
              <a:rPr lang="zh-CN" altLang="en-US" sz="2200" dirty="0">
                <a:latin typeface="宋体" pitchFamily="2" charset="-122"/>
              </a:rPr>
              <a:t>年；在两人都不坦白的情况下，各判刑</a:t>
            </a:r>
            <a:r>
              <a:rPr lang="en-US" altLang="zh-CN" sz="2200" dirty="0">
                <a:latin typeface="宋体" pitchFamily="2" charset="-122"/>
              </a:rPr>
              <a:t>0</a:t>
            </a:r>
            <a:r>
              <a:rPr lang="zh-CN" altLang="en-US" sz="2200" dirty="0">
                <a:latin typeface="宋体" pitchFamily="2" charset="-122"/>
              </a:rPr>
              <a:t>年；在一人坦白另一人不坦白的情况下，坦白的一方会被从轻处罚，只被判刑</a:t>
            </a:r>
            <a:r>
              <a:rPr lang="en-US" altLang="zh-CN" sz="2200" dirty="0">
                <a:latin typeface="宋体" pitchFamily="2" charset="-122"/>
              </a:rPr>
              <a:t>1</a:t>
            </a:r>
            <a:r>
              <a:rPr lang="zh-CN" altLang="en-US" sz="2200" dirty="0">
                <a:latin typeface="宋体" pitchFamily="2" charset="-122"/>
              </a:rPr>
              <a:t>年，不坦白的一方则被重判</a:t>
            </a:r>
            <a:r>
              <a:rPr lang="en-US" altLang="zh-CN" sz="2200" dirty="0">
                <a:latin typeface="宋体" pitchFamily="2" charset="-122"/>
              </a:rPr>
              <a:t>10</a:t>
            </a:r>
            <a:r>
              <a:rPr lang="zh-CN" altLang="en-US" sz="2200" dirty="0">
                <a:latin typeface="宋体" pitchFamily="2" charset="-122"/>
              </a:rPr>
              <a:t>年。可以根据坦白后是否会受到制裁两种情况来讨论最终的均衡结果</a:t>
            </a:r>
            <a:r>
              <a:rPr lang="zh-CN" altLang="en-US" sz="2200" dirty="0" smtClean="0">
                <a:latin typeface="宋体" pitchFamily="2" charset="-122"/>
              </a:rPr>
              <a:t>。</a:t>
            </a:r>
            <a:endParaRPr lang="zh-CN" altLang="en-US" sz="2200" dirty="0">
              <a:latin typeface="宋体" pitchFamily="2" charset="-122"/>
            </a:endParaRPr>
          </a:p>
        </p:txBody>
      </p:sp>
      <p:sp>
        <p:nvSpPr>
          <p:cNvPr id="4" name="文本框 17"/>
          <p:cNvSpPr txBox="1"/>
          <p:nvPr/>
        </p:nvSpPr>
        <p:spPr>
          <a:xfrm>
            <a:off x="1365251" y="1059606"/>
            <a:ext cx="5853113" cy="52322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/>
            <a:r>
              <a:rPr kumimoji="0" lang="zh-CN" altLang="en-US" sz="2800" b="1" dirty="0" smtClean="0">
                <a:solidFill>
                  <a:srgbClr val="262626"/>
                </a:solidFill>
                <a:latin typeface="宋体" pitchFamily="2" charset="-122"/>
                <a:ea typeface="宋体" pitchFamily="2" charset="-122"/>
              </a:rPr>
              <a:t>项目</a:t>
            </a:r>
            <a:endParaRPr kumimoji="0" lang="en-US" altLang="zh-CN" sz="2800" b="1" dirty="0">
              <a:solidFill>
                <a:srgbClr val="262626"/>
              </a:solidFill>
              <a:latin typeface="宋体" pitchFamily="2" charset="-122"/>
              <a:ea typeface="宋体" pitchFamily="2" charset="-122"/>
            </a:endParaRPr>
          </a:p>
        </p:txBody>
      </p:sp>
      <p:grpSp>
        <p:nvGrpSpPr>
          <p:cNvPr id="5" name="组合 1"/>
          <p:cNvGrpSpPr>
            <a:grpSpLocks/>
          </p:cNvGrpSpPr>
          <p:nvPr/>
        </p:nvGrpSpPr>
        <p:grpSpPr bwMode="auto">
          <a:xfrm>
            <a:off x="922339" y="116632"/>
            <a:ext cx="7610475" cy="784860"/>
            <a:chOff x="922610" y="294016"/>
            <a:chExt cx="7609830" cy="654324"/>
          </a:xfrm>
        </p:grpSpPr>
        <p:grpSp>
          <p:nvGrpSpPr>
            <p:cNvPr id="6" name="组合 18"/>
            <p:cNvGrpSpPr>
              <a:grpSpLocks/>
            </p:cNvGrpSpPr>
            <p:nvPr/>
          </p:nvGrpSpPr>
          <p:grpSpPr bwMode="auto">
            <a:xfrm>
              <a:off x="922610" y="394625"/>
              <a:ext cx="548089" cy="553715"/>
              <a:chOff x="611187" y="261275"/>
              <a:chExt cx="666069" cy="664458"/>
            </a:xfrm>
          </p:grpSpPr>
          <p:sp>
            <p:nvSpPr>
              <p:cNvPr id="9" name="矩形 8"/>
              <p:cNvSpPr>
                <a:spLocks noChangeAspect="1"/>
              </p:cNvSpPr>
              <p:nvPr/>
            </p:nvSpPr>
            <p:spPr>
              <a:xfrm>
                <a:off x="611187" y="260609"/>
                <a:ext cx="538207" cy="537435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00"/>
              </a:p>
            </p:txBody>
          </p:sp>
          <p:sp>
            <p:nvSpPr>
              <p:cNvPr id="10" name="矩形 9"/>
              <p:cNvSpPr>
                <a:spLocks noChangeAspect="1"/>
              </p:cNvSpPr>
              <p:nvPr/>
            </p:nvSpPr>
            <p:spPr>
              <a:xfrm>
                <a:off x="881255" y="529327"/>
                <a:ext cx="395456" cy="3964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00"/>
              </a:p>
            </p:txBody>
          </p:sp>
        </p:grpSp>
        <p:sp>
          <p:nvSpPr>
            <p:cNvPr id="7" name="标题 1"/>
            <p:cNvSpPr txBox="1">
              <a:spLocks/>
            </p:cNvSpPr>
            <p:nvPr/>
          </p:nvSpPr>
          <p:spPr>
            <a:xfrm>
              <a:off x="2124245" y="294016"/>
              <a:ext cx="4043020" cy="640030"/>
            </a:xfrm>
            <a:prstGeom prst="rect">
              <a:avLst/>
            </a:prstGeom>
          </p:spPr>
          <p:txBody>
            <a:bodyPr anchor="ctr">
              <a:norm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algn="ctr" eaLnBrk="1" latinLnBrk="0" hangingPunct="1"/>
              <a:r>
                <a:rPr kumimoji="0" lang="zh-CN" altLang="en-US" sz="3200">
                  <a:ea typeface="宋体" pitchFamily="2" charset="-122"/>
                  <a:sym typeface="Times New Roman" pitchFamily="18" charset="0"/>
                </a:rPr>
                <a:t>给出任务</a:t>
              </a:r>
            </a:p>
          </p:txBody>
        </p:sp>
        <p:cxnSp>
          <p:nvCxnSpPr>
            <p:cNvPr id="8" name="直接连接符 7"/>
            <p:cNvCxnSpPr/>
            <p:nvPr/>
          </p:nvCxnSpPr>
          <p:spPr>
            <a:xfrm flipV="1">
              <a:off x="1197224" y="934046"/>
              <a:ext cx="7335216" cy="9529"/>
            </a:xfrm>
            <a:prstGeom prst="line">
              <a:avLst/>
            </a:prstGeom>
            <a:ln w="19050">
              <a:solidFill>
                <a:srgbClr val="21A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0454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文本占位符 14745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589853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37217"/>
          <p:cNvSpPr>
            <a:spLocks noChangeArrowheads="1"/>
          </p:cNvSpPr>
          <p:nvPr/>
        </p:nvSpPr>
        <p:spPr bwMode="auto">
          <a:xfrm>
            <a:off x="107504" y="1575019"/>
            <a:ext cx="9036496" cy="5238357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indent="3048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200" b="1" dirty="0">
                <a:latin typeface="宋体" pitchFamily="2" charset="-122"/>
              </a:rPr>
              <a:t>   假设猪圈里有一大一小两头猪，猪圈的一头有一个猪食槽，另一头有一个按钮，控制着猪食的供应。按一下按钮就会有</a:t>
            </a:r>
            <a:r>
              <a:rPr lang="en-US" altLang="zh-CN" sz="2200" b="1" dirty="0">
                <a:latin typeface="宋体" pitchFamily="2" charset="-122"/>
              </a:rPr>
              <a:t>10</a:t>
            </a:r>
            <a:r>
              <a:rPr lang="zh-CN" altLang="en-US" sz="2200" b="1" dirty="0">
                <a:latin typeface="宋体" pitchFamily="2" charset="-122"/>
              </a:rPr>
              <a:t>个单位的猪食进槽，供猪食用，但谁按按钮谁就得付出</a:t>
            </a:r>
            <a:r>
              <a:rPr lang="en-US" altLang="zh-CN" sz="2200" b="1" dirty="0">
                <a:latin typeface="宋体" pitchFamily="2" charset="-122"/>
              </a:rPr>
              <a:t>2</a:t>
            </a:r>
            <a:r>
              <a:rPr lang="zh-CN" altLang="en-US" sz="2200" b="1" dirty="0">
                <a:latin typeface="宋体" pitchFamily="2" charset="-122"/>
              </a:rPr>
              <a:t>个单位的效用成本。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200" b="1" dirty="0">
                <a:latin typeface="宋体" pitchFamily="2" charset="-122"/>
              </a:rPr>
              <a:t>  如图，如果大猪与小猪同时去按按钮，大猪吃到</a:t>
            </a:r>
            <a:r>
              <a:rPr lang="en-US" altLang="zh-CN" sz="2200" b="1" dirty="0">
                <a:latin typeface="宋体" pitchFamily="2" charset="-122"/>
              </a:rPr>
              <a:t>7</a:t>
            </a:r>
            <a:r>
              <a:rPr lang="zh-CN" altLang="en-US" sz="2200" b="1" dirty="0">
                <a:latin typeface="宋体" pitchFamily="2" charset="-122"/>
              </a:rPr>
              <a:t>个单位的猪食，小猪吃到</a:t>
            </a:r>
            <a:r>
              <a:rPr lang="en-US" altLang="zh-CN" sz="2200" b="1" dirty="0">
                <a:latin typeface="宋体" pitchFamily="2" charset="-122"/>
              </a:rPr>
              <a:t>3</a:t>
            </a:r>
            <a:r>
              <a:rPr lang="zh-CN" altLang="en-US" sz="2200" b="1" dirty="0">
                <a:latin typeface="宋体" pitchFamily="2" charset="-122"/>
              </a:rPr>
              <a:t>个单位的猪食；如果小猪去按按钮，等奔过来后只能吃到</a:t>
            </a:r>
            <a:r>
              <a:rPr lang="en-US" altLang="zh-CN" sz="2200" b="1" dirty="0">
                <a:latin typeface="宋体" pitchFamily="2" charset="-122"/>
              </a:rPr>
              <a:t>1</a:t>
            </a:r>
            <a:r>
              <a:rPr lang="zh-CN" altLang="en-US" sz="2200" b="1" dirty="0">
                <a:latin typeface="宋体" pitchFamily="2" charset="-122"/>
              </a:rPr>
              <a:t>个单位的猪食（扣去成本，得到的效用为</a:t>
            </a:r>
            <a:r>
              <a:rPr lang="en-US" altLang="zh-CN" sz="2200" b="1" dirty="0">
                <a:latin typeface="宋体" pitchFamily="2" charset="-122"/>
              </a:rPr>
              <a:t>-1</a:t>
            </a:r>
            <a:r>
              <a:rPr lang="zh-CN" altLang="en-US" sz="2200" b="1" dirty="0">
                <a:latin typeface="宋体" pitchFamily="2" charset="-122"/>
              </a:rPr>
              <a:t>），先吃的大猪则可吃到</a:t>
            </a:r>
            <a:r>
              <a:rPr lang="en-US" altLang="zh-CN" sz="2200" b="1" dirty="0">
                <a:latin typeface="宋体" pitchFamily="2" charset="-122"/>
              </a:rPr>
              <a:t>9</a:t>
            </a:r>
            <a:r>
              <a:rPr lang="zh-CN" altLang="en-US" sz="2200" b="1" dirty="0">
                <a:latin typeface="宋体" pitchFamily="2" charset="-122"/>
              </a:rPr>
              <a:t>个单位猪食，即得到</a:t>
            </a:r>
            <a:r>
              <a:rPr lang="en-US" altLang="zh-CN" sz="2200" b="1" dirty="0">
                <a:latin typeface="宋体" pitchFamily="2" charset="-122"/>
              </a:rPr>
              <a:t>9</a:t>
            </a:r>
            <a:r>
              <a:rPr lang="zh-CN" altLang="en-US" sz="2200" b="1" dirty="0">
                <a:latin typeface="宋体" pitchFamily="2" charset="-122"/>
              </a:rPr>
              <a:t>个单位的效用；如果大猪去按的情况下，小猪能吃到</a:t>
            </a:r>
            <a:r>
              <a:rPr lang="en-US" altLang="zh-CN" sz="2200" b="1" dirty="0">
                <a:latin typeface="宋体" pitchFamily="2" charset="-122"/>
              </a:rPr>
              <a:t>4</a:t>
            </a:r>
            <a:r>
              <a:rPr lang="zh-CN" altLang="en-US" sz="2200" b="1" dirty="0">
                <a:latin typeface="宋体" pitchFamily="2" charset="-122"/>
              </a:rPr>
              <a:t>个单位的猪食，大猪能能吃到</a:t>
            </a:r>
            <a:r>
              <a:rPr lang="en-US" altLang="zh-CN" sz="2200" b="1" dirty="0">
                <a:latin typeface="宋体" pitchFamily="2" charset="-122"/>
              </a:rPr>
              <a:t>6</a:t>
            </a:r>
            <a:r>
              <a:rPr lang="zh-CN" altLang="en-US" sz="2200" b="1" dirty="0">
                <a:latin typeface="宋体" pitchFamily="2" charset="-122"/>
              </a:rPr>
              <a:t>个单位的猪食（扣除成本，得到效用为</a:t>
            </a:r>
            <a:r>
              <a:rPr lang="en-US" altLang="zh-CN" sz="2200" b="1" dirty="0">
                <a:latin typeface="宋体" pitchFamily="2" charset="-122"/>
              </a:rPr>
              <a:t>4</a:t>
            </a:r>
            <a:r>
              <a:rPr lang="zh-CN" altLang="en-US" sz="2200" b="1" dirty="0">
                <a:latin typeface="宋体" pitchFamily="2" charset="-122"/>
              </a:rPr>
              <a:t>）；当然，如果都不去揿按钮，原地等待，则无猪食进槽，得到的效用均为</a:t>
            </a:r>
            <a:r>
              <a:rPr lang="en-US" altLang="zh-CN" sz="2200" b="1" dirty="0">
                <a:latin typeface="宋体" pitchFamily="2" charset="-122"/>
              </a:rPr>
              <a:t>0</a:t>
            </a:r>
            <a:r>
              <a:rPr lang="zh-CN" altLang="en-US" sz="2200" b="1" dirty="0">
                <a:latin typeface="宋体" pitchFamily="2" charset="-122"/>
              </a:rPr>
              <a:t>。</a:t>
            </a:r>
            <a:endParaRPr lang="zh-CN" altLang="en-US" sz="2200" dirty="0">
              <a:latin typeface="宋体" pitchFamily="2" charset="-122"/>
            </a:endParaRPr>
          </a:p>
        </p:txBody>
      </p:sp>
      <p:sp>
        <p:nvSpPr>
          <p:cNvPr id="4" name="文本框 17"/>
          <p:cNvSpPr txBox="1"/>
          <p:nvPr/>
        </p:nvSpPr>
        <p:spPr>
          <a:xfrm>
            <a:off x="1365251" y="1059606"/>
            <a:ext cx="5853113" cy="52322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/>
            <a:r>
              <a:rPr kumimoji="0" lang="zh-CN" altLang="en-US" sz="2800" b="1" dirty="0" smtClean="0">
                <a:solidFill>
                  <a:srgbClr val="262626"/>
                </a:solidFill>
                <a:latin typeface="宋体" pitchFamily="2" charset="-122"/>
                <a:ea typeface="宋体" pitchFamily="2" charset="-122"/>
              </a:rPr>
              <a:t>项目</a:t>
            </a:r>
            <a:endParaRPr kumimoji="0" lang="en-US" altLang="zh-CN" sz="2800" b="1" dirty="0">
              <a:solidFill>
                <a:srgbClr val="262626"/>
              </a:solidFill>
              <a:latin typeface="宋体" pitchFamily="2" charset="-122"/>
              <a:ea typeface="宋体" pitchFamily="2" charset="-122"/>
            </a:endParaRPr>
          </a:p>
        </p:txBody>
      </p:sp>
      <p:grpSp>
        <p:nvGrpSpPr>
          <p:cNvPr id="5" name="组合 1"/>
          <p:cNvGrpSpPr>
            <a:grpSpLocks/>
          </p:cNvGrpSpPr>
          <p:nvPr/>
        </p:nvGrpSpPr>
        <p:grpSpPr bwMode="auto">
          <a:xfrm>
            <a:off x="922339" y="116632"/>
            <a:ext cx="7610475" cy="784860"/>
            <a:chOff x="922610" y="294016"/>
            <a:chExt cx="7609830" cy="654324"/>
          </a:xfrm>
        </p:grpSpPr>
        <p:grpSp>
          <p:nvGrpSpPr>
            <p:cNvPr id="6" name="组合 18"/>
            <p:cNvGrpSpPr>
              <a:grpSpLocks/>
            </p:cNvGrpSpPr>
            <p:nvPr/>
          </p:nvGrpSpPr>
          <p:grpSpPr bwMode="auto">
            <a:xfrm>
              <a:off x="922610" y="394625"/>
              <a:ext cx="548089" cy="553715"/>
              <a:chOff x="611187" y="261275"/>
              <a:chExt cx="666069" cy="664458"/>
            </a:xfrm>
          </p:grpSpPr>
          <p:sp>
            <p:nvSpPr>
              <p:cNvPr id="9" name="矩形 8"/>
              <p:cNvSpPr>
                <a:spLocks noChangeAspect="1"/>
              </p:cNvSpPr>
              <p:nvPr/>
            </p:nvSpPr>
            <p:spPr>
              <a:xfrm>
                <a:off x="611187" y="260609"/>
                <a:ext cx="538207" cy="537435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00"/>
              </a:p>
            </p:txBody>
          </p:sp>
          <p:sp>
            <p:nvSpPr>
              <p:cNvPr id="10" name="矩形 9"/>
              <p:cNvSpPr>
                <a:spLocks noChangeAspect="1"/>
              </p:cNvSpPr>
              <p:nvPr/>
            </p:nvSpPr>
            <p:spPr>
              <a:xfrm>
                <a:off x="881255" y="529327"/>
                <a:ext cx="395456" cy="3964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00"/>
              </a:p>
            </p:txBody>
          </p:sp>
        </p:grpSp>
        <p:sp>
          <p:nvSpPr>
            <p:cNvPr id="7" name="标题 1"/>
            <p:cNvSpPr txBox="1">
              <a:spLocks/>
            </p:cNvSpPr>
            <p:nvPr/>
          </p:nvSpPr>
          <p:spPr>
            <a:xfrm>
              <a:off x="2124245" y="294016"/>
              <a:ext cx="4043020" cy="640030"/>
            </a:xfrm>
            <a:prstGeom prst="rect">
              <a:avLst/>
            </a:prstGeom>
          </p:spPr>
          <p:txBody>
            <a:bodyPr anchor="ctr">
              <a:norm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algn="ctr" eaLnBrk="1" latinLnBrk="0" hangingPunct="1"/>
              <a:r>
                <a:rPr kumimoji="0" lang="zh-CN" altLang="en-US" sz="3200">
                  <a:ea typeface="宋体" pitchFamily="2" charset="-122"/>
                  <a:sym typeface="Times New Roman" pitchFamily="18" charset="0"/>
                </a:rPr>
                <a:t>给出任务</a:t>
              </a:r>
            </a:p>
          </p:txBody>
        </p:sp>
        <p:cxnSp>
          <p:nvCxnSpPr>
            <p:cNvPr id="8" name="直接连接符 7"/>
            <p:cNvCxnSpPr/>
            <p:nvPr/>
          </p:nvCxnSpPr>
          <p:spPr>
            <a:xfrm flipV="1">
              <a:off x="1197224" y="934046"/>
              <a:ext cx="7335216" cy="9529"/>
            </a:xfrm>
            <a:prstGeom prst="line">
              <a:avLst/>
            </a:prstGeom>
            <a:ln w="19050">
              <a:solidFill>
                <a:srgbClr val="21A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2345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575"/>
            <a:ext cx="2881313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直接连接符 3"/>
          <p:cNvSpPr>
            <a:spLocks noChangeShapeType="1"/>
          </p:cNvSpPr>
          <p:nvPr/>
        </p:nvSpPr>
        <p:spPr bwMode="auto">
          <a:xfrm>
            <a:off x="179388" y="6143625"/>
            <a:ext cx="871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等腰三角形 4"/>
          <p:cNvSpPr>
            <a:spLocks noChangeArrowheads="1"/>
          </p:cNvSpPr>
          <p:nvPr/>
        </p:nvSpPr>
        <p:spPr bwMode="auto">
          <a:xfrm>
            <a:off x="4211638" y="6137275"/>
            <a:ext cx="863600" cy="7207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" name="椭圆 5"/>
          <p:cNvSpPr>
            <a:spLocks noChangeArrowheads="1"/>
          </p:cNvSpPr>
          <p:nvPr/>
        </p:nvSpPr>
        <p:spPr bwMode="auto">
          <a:xfrm>
            <a:off x="4283075" y="5345113"/>
            <a:ext cx="720725" cy="7207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" name="圆角矩形 6"/>
          <p:cNvSpPr>
            <a:spLocks noChangeArrowheads="1"/>
          </p:cNvSpPr>
          <p:nvPr/>
        </p:nvSpPr>
        <p:spPr bwMode="auto">
          <a:xfrm>
            <a:off x="395288" y="2636838"/>
            <a:ext cx="2447925" cy="302577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zh-CN" sz="2000" b="1">
              <a:latin typeface="Arial" pitchFamily="34" charset="0"/>
              <a:ea typeface="楷体" pitchFamily="49" charset="-122"/>
            </a:endParaRPr>
          </a:p>
        </p:txBody>
      </p:sp>
      <p:sp>
        <p:nvSpPr>
          <p:cNvPr id="8" name="圆角矩形 7"/>
          <p:cNvSpPr>
            <a:spLocks noChangeArrowheads="1"/>
          </p:cNvSpPr>
          <p:nvPr/>
        </p:nvSpPr>
        <p:spPr bwMode="auto">
          <a:xfrm>
            <a:off x="6156325" y="2205038"/>
            <a:ext cx="2987675" cy="345598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" name="文本框 8198"/>
          <p:cNvSpPr txBox="1">
            <a:spLocks noChangeArrowheads="1"/>
          </p:cNvSpPr>
          <p:nvPr/>
        </p:nvSpPr>
        <p:spPr bwMode="auto">
          <a:xfrm>
            <a:off x="827088" y="6430963"/>
            <a:ext cx="23034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itchFamily="34" charset="0"/>
                <a:ea typeface="楷体" pitchFamily="49" charset="-122"/>
              </a:rPr>
              <a:t>大猪（</a:t>
            </a:r>
            <a:r>
              <a:rPr lang="en-US" altLang="zh-CN" sz="2400" b="1">
                <a:latin typeface="Arial" pitchFamily="34" charset="0"/>
                <a:ea typeface="楷体" pitchFamily="49" charset="-122"/>
              </a:rPr>
              <a:t>big pig</a:t>
            </a:r>
            <a:r>
              <a:rPr lang="zh-CN" altLang="en-US" sz="2400" b="1">
                <a:latin typeface="Arial" pitchFamily="34" charset="0"/>
                <a:ea typeface="楷体" pitchFamily="49" charset="-122"/>
              </a:rPr>
              <a:t>）</a:t>
            </a:r>
          </a:p>
        </p:txBody>
      </p:sp>
      <p:sp>
        <p:nvSpPr>
          <p:cNvPr id="10" name="文本框 8199"/>
          <p:cNvSpPr txBox="1">
            <a:spLocks noChangeArrowheads="1"/>
          </p:cNvSpPr>
          <p:nvPr/>
        </p:nvSpPr>
        <p:spPr bwMode="auto">
          <a:xfrm>
            <a:off x="6229350" y="6426200"/>
            <a:ext cx="23034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Arial" pitchFamily="34" charset="0"/>
                <a:ea typeface="楷体" pitchFamily="49" charset="-122"/>
              </a:rPr>
              <a:t>小猪（</a:t>
            </a:r>
            <a:r>
              <a:rPr lang="en-US" altLang="zh-CN" sz="2400" b="1">
                <a:latin typeface="Arial" pitchFamily="34" charset="0"/>
                <a:ea typeface="楷体" pitchFamily="49" charset="-122"/>
              </a:rPr>
              <a:t>little pig</a:t>
            </a:r>
            <a:r>
              <a:rPr lang="zh-CN" altLang="en-US" sz="2400" b="1">
                <a:latin typeface="Arial" pitchFamily="34" charset="0"/>
                <a:ea typeface="楷体" pitchFamily="49" charset="-122"/>
              </a:rPr>
              <a:t>）</a:t>
            </a: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3563938" y="4868863"/>
            <a:ext cx="21605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8205"/>
          <p:cNvSpPr txBox="1">
            <a:spLocks noChangeArrowheads="1"/>
          </p:cNvSpPr>
          <p:nvPr/>
        </p:nvSpPr>
        <p:spPr bwMode="auto">
          <a:xfrm>
            <a:off x="4356100" y="4292600"/>
            <a:ext cx="1368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atin typeface="Arial" pitchFamily="34" charset="0"/>
                <a:ea typeface="楷体" pitchFamily="49" charset="-122"/>
              </a:rPr>
              <a:t>V S</a:t>
            </a:r>
          </a:p>
        </p:txBody>
      </p:sp>
      <p:pic>
        <p:nvPicPr>
          <p:cNvPr id="13" name="图片 12" descr="aac9b639294cbe907fe3161917ce46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03225"/>
            <a:ext cx="17272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椭圆形标注 13"/>
          <p:cNvSpPr>
            <a:spLocks noChangeArrowheads="1"/>
          </p:cNvSpPr>
          <p:nvPr/>
        </p:nvSpPr>
        <p:spPr bwMode="auto">
          <a:xfrm rot="20781570">
            <a:off x="5703888" y="107950"/>
            <a:ext cx="1577975" cy="1031875"/>
          </a:xfrm>
          <a:prstGeom prst="wedgeEllipseCallout">
            <a:avLst>
              <a:gd name="adj1" fmla="val 25250"/>
              <a:gd name="adj2" fmla="val 100264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itchFamily="34" charset="0"/>
              </a:rPr>
              <a:t>Hi,</a:t>
            </a:r>
            <a:r>
              <a:rPr lang="zh-CN" altLang="en-US" b="1">
                <a:latin typeface="Arial" pitchFamily="34" charset="0"/>
              </a:rPr>
              <a:t>我是小猪</a:t>
            </a:r>
          </a:p>
          <a:p>
            <a:pPr eaLnBrk="1" hangingPunct="1"/>
            <a:endParaRPr lang="zh-CN" altLang="en-US">
              <a:latin typeface="Arial" pitchFamily="34" charset="0"/>
            </a:endParaRPr>
          </a:p>
        </p:txBody>
      </p:sp>
      <p:sp>
        <p:nvSpPr>
          <p:cNvPr id="15" name="圆角矩形标注 14"/>
          <p:cNvSpPr>
            <a:spLocks noChangeArrowheads="1"/>
          </p:cNvSpPr>
          <p:nvPr/>
        </p:nvSpPr>
        <p:spPr bwMode="auto">
          <a:xfrm rot="1020599">
            <a:off x="3394075" y="211138"/>
            <a:ext cx="1924050" cy="1108075"/>
          </a:xfrm>
          <a:prstGeom prst="wedgeRoundRectCallout">
            <a:avLst>
              <a:gd name="adj1" fmla="val -43199"/>
              <a:gd name="adj2" fmla="val 91019"/>
              <a:gd name="adj3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Arial" pitchFamily="34" charset="0"/>
              </a:rPr>
              <a:t>Hello</a:t>
            </a:r>
            <a:r>
              <a:rPr lang="zh-CN" altLang="en-US">
                <a:latin typeface="Arial" pitchFamily="34" charset="0"/>
              </a:rPr>
              <a:t>，</a:t>
            </a:r>
            <a:r>
              <a:rPr lang="en-US" altLang="zh-CN">
                <a:latin typeface="Arial" pitchFamily="34" charset="0"/>
              </a:rPr>
              <a:t>I am the big pig</a:t>
            </a:r>
          </a:p>
        </p:txBody>
      </p:sp>
      <p:sp>
        <p:nvSpPr>
          <p:cNvPr id="16" name="文本框 8213"/>
          <p:cNvSpPr txBox="1">
            <a:spLocks noChangeArrowheads="1"/>
          </p:cNvSpPr>
          <p:nvPr/>
        </p:nvSpPr>
        <p:spPr bwMode="auto">
          <a:xfrm>
            <a:off x="3205163" y="2420938"/>
            <a:ext cx="2814637" cy="168433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latin typeface="Arial" pitchFamily="34" charset="0"/>
              </a:rPr>
              <a:t>1.</a:t>
            </a:r>
            <a:r>
              <a:rPr lang="zh-CN" altLang="en-US" b="1" dirty="0">
                <a:latin typeface="Arial" pitchFamily="34" charset="0"/>
              </a:rPr>
              <a:t>食槽里共有</a:t>
            </a:r>
            <a:r>
              <a:rPr lang="en-US" altLang="zh-CN" b="1" dirty="0">
                <a:latin typeface="Arial" pitchFamily="34" charset="0"/>
              </a:rPr>
              <a:t>10</a:t>
            </a:r>
            <a:r>
              <a:rPr lang="zh-CN" altLang="en-US" b="1" dirty="0">
                <a:latin typeface="Arial" pitchFamily="34" charset="0"/>
              </a:rPr>
              <a:t>个单位的猪食</a:t>
            </a:r>
            <a:r>
              <a:rPr lang="en-US" altLang="zh-CN" b="1" dirty="0">
                <a:latin typeface="Arial" pitchFamily="34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latin typeface="Arial" pitchFamily="34" charset="0"/>
              </a:rPr>
              <a:t>2.</a:t>
            </a:r>
            <a:r>
              <a:rPr lang="zh-CN" altLang="en-US" b="1" dirty="0">
                <a:latin typeface="Arial" pitchFamily="34" charset="0"/>
              </a:rPr>
              <a:t>按按钮者会先消耗两个单位的能量；</a:t>
            </a:r>
          </a:p>
        </p:txBody>
      </p:sp>
      <p:sp>
        <p:nvSpPr>
          <p:cNvPr id="17" name="文本框 8214"/>
          <p:cNvSpPr txBox="1">
            <a:spLocks noChangeArrowheads="1"/>
          </p:cNvSpPr>
          <p:nvPr/>
        </p:nvSpPr>
        <p:spPr bwMode="auto">
          <a:xfrm>
            <a:off x="395288" y="2852738"/>
            <a:ext cx="251936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a.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小猪按按钮，大猪吃掉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9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个单位的猪食，不消耗能量</a:t>
            </a:r>
          </a:p>
        </p:txBody>
      </p:sp>
      <p:sp>
        <p:nvSpPr>
          <p:cNvPr id="18" name="文本框 8215"/>
          <p:cNvSpPr txBox="1">
            <a:spLocks noChangeArrowheads="1"/>
          </p:cNvSpPr>
          <p:nvPr/>
        </p:nvSpPr>
        <p:spPr bwMode="auto">
          <a:xfrm>
            <a:off x="6229350" y="2205038"/>
            <a:ext cx="2878138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chemeClr val="bg1"/>
                </a:solidFill>
                <a:latin typeface="Arial" pitchFamily="34" charset="0"/>
              </a:rPr>
              <a:t>a.</a:t>
            </a:r>
            <a:r>
              <a:rPr lang="zh-CN" altLang="en-US" b="1" dirty="0">
                <a:solidFill>
                  <a:schemeClr val="bg1"/>
                </a:solidFill>
                <a:latin typeface="Arial" pitchFamily="34" charset="0"/>
              </a:rPr>
              <a:t>小猪只能吃到</a:t>
            </a:r>
            <a:r>
              <a:rPr lang="en-US" altLang="zh-CN" b="1" dirty="0">
                <a:solidFill>
                  <a:schemeClr val="bg1"/>
                </a:solidFill>
                <a:latin typeface="Arial" pitchFamily="34" charset="0"/>
              </a:rPr>
              <a:t>1</a:t>
            </a:r>
            <a:r>
              <a:rPr lang="zh-CN" altLang="en-US" b="1" dirty="0">
                <a:solidFill>
                  <a:schemeClr val="bg1"/>
                </a:solidFill>
                <a:latin typeface="Arial" pitchFamily="34" charset="0"/>
              </a:rPr>
              <a:t>个单位的猪食，消耗</a:t>
            </a:r>
            <a:r>
              <a:rPr lang="en-US" altLang="zh-CN" b="1" dirty="0">
                <a:solidFill>
                  <a:schemeClr val="bg1"/>
                </a:solidFill>
                <a:latin typeface="Arial" pitchFamily="34" charset="0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latin typeface="Arial" pitchFamily="34" charset="0"/>
              </a:rPr>
              <a:t>个单位的能量</a:t>
            </a:r>
          </a:p>
        </p:txBody>
      </p:sp>
      <p:sp>
        <p:nvSpPr>
          <p:cNvPr id="19" name="文本框 8216"/>
          <p:cNvSpPr txBox="1">
            <a:spLocks noChangeArrowheads="1"/>
          </p:cNvSpPr>
          <p:nvPr/>
        </p:nvSpPr>
        <p:spPr bwMode="auto">
          <a:xfrm>
            <a:off x="395288" y="3933825"/>
            <a:ext cx="2447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b.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如果同时到食槽，大猪吃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7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个，损失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</a:t>
            </a:r>
          </a:p>
        </p:txBody>
      </p:sp>
      <p:sp>
        <p:nvSpPr>
          <p:cNvPr id="20" name="文本框 8217"/>
          <p:cNvSpPr txBox="1">
            <a:spLocks noChangeArrowheads="1"/>
          </p:cNvSpPr>
          <p:nvPr/>
        </p:nvSpPr>
        <p:spPr bwMode="auto">
          <a:xfrm>
            <a:off x="6262688" y="3532188"/>
            <a:ext cx="288131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chemeClr val="bg1"/>
                </a:solidFill>
                <a:latin typeface="Arial" pitchFamily="34" charset="0"/>
              </a:rPr>
              <a:t>b.</a:t>
            </a:r>
            <a:r>
              <a:rPr lang="zh-CN" altLang="en-US" b="1">
                <a:solidFill>
                  <a:schemeClr val="bg1"/>
                </a:solidFill>
                <a:latin typeface="Arial" pitchFamily="34" charset="0"/>
              </a:rPr>
              <a:t>同时到食槽，小猪吃到</a:t>
            </a:r>
            <a:r>
              <a:rPr lang="en-US" altLang="zh-CN" b="1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zh-CN" altLang="en-US" b="1">
                <a:solidFill>
                  <a:schemeClr val="bg1"/>
                </a:solidFill>
                <a:latin typeface="Arial" pitchFamily="34" charset="0"/>
              </a:rPr>
              <a:t>个，损失</a:t>
            </a:r>
            <a:r>
              <a:rPr lang="en-US" altLang="zh-CN" b="1">
                <a:solidFill>
                  <a:schemeClr val="bg1"/>
                </a:solidFill>
                <a:latin typeface="Arial" pitchFamily="34" charset="0"/>
              </a:rPr>
              <a:t>2</a:t>
            </a:r>
            <a:r>
              <a:rPr lang="zh-CN" altLang="en-US" b="1">
                <a:solidFill>
                  <a:schemeClr val="bg1"/>
                </a:solidFill>
                <a:latin typeface="Arial" pitchFamily="34" charset="0"/>
              </a:rPr>
              <a:t>个</a:t>
            </a:r>
          </a:p>
        </p:txBody>
      </p:sp>
      <p:sp>
        <p:nvSpPr>
          <p:cNvPr id="21" name="文本框 8218"/>
          <p:cNvSpPr txBox="1">
            <a:spLocks noChangeArrowheads="1"/>
          </p:cNvSpPr>
          <p:nvPr/>
        </p:nvSpPr>
        <p:spPr bwMode="auto">
          <a:xfrm>
            <a:off x="6227763" y="4516438"/>
            <a:ext cx="2916237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chemeClr val="bg1"/>
                </a:solidFill>
                <a:latin typeface="Arial" pitchFamily="34" charset="0"/>
              </a:rPr>
              <a:t>c.</a:t>
            </a:r>
            <a:r>
              <a:rPr lang="zh-CN" altLang="en-US" b="1">
                <a:solidFill>
                  <a:schemeClr val="bg1"/>
                </a:solidFill>
                <a:latin typeface="Arial" pitchFamily="34" charset="0"/>
              </a:rPr>
              <a:t>小猪可以吃到</a:t>
            </a:r>
            <a:r>
              <a:rPr lang="en-US" altLang="zh-CN" b="1">
                <a:solidFill>
                  <a:schemeClr val="bg1"/>
                </a:solidFill>
                <a:latin typeface="Arial" pitchFamily="34" charset="0"/>
              </a:rPr>
              <a:t>4</a:t>
            </a:r>
            <a:r>
              <a:rPr lang="zh-CN" altLang="en-US" b="1">
                <a:solidFill>
                  <a:schemeClr val="bg1"/>
                </a:solidFill>
                <a:latin typeface="Arial" pitchFamily="34" charset="0"/>
              </a:rPr>
              <a:t>个单位的猪食，不损失能量</a:t>
            </a:r>
          </a:p>
        </p:txBody>
      </p:sp>
      <p:sp>
        <p:nvSpPr>
          <p:cNvPr id="22" name="文本框 8219"/>
          <p:cNvSpPr txBox="1">
            <a:spLocks noChangeArrowheads="1"/>
          </p:cNvSpPr>
          <p:nvPr/>
        </p:nvSpPr>
        <p:spPr bwMode="auto">
          <a:xfrm>
            <a:off x="395288" y="4581525"/>
            <a:ext cx="25209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c.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大猪按按钮，大猪可以吃到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6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个单位，损失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个单位</a:t>
            </a:r>
          </a:p>
        </p:txBody>
      </p:sp>
      <p:sp>
        <p:nvSpPr>
          <p:cNvPr id="23" name="文本框 8223"/>
          <p:cNvSpPr txBox="1">
            <a:spLocks noChangeArrowheads="1"/>
          </p:cNvSpPr>
          <p:nvPr/>
        </p:nvSpPr>
        <p:spPr bwMode="auto">
          <a:xfrm>
            <a:off x="395288" y="3933825"/>
            <a:ext cx="2447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b.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如果同时到食槽，大猪吃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7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个，损失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</a:t>
            </a:r>
          </a:p>
        </p:txBody>
      </p:sp>
      <p:sp>
        <p:nvSpPr>
          <p:cNvPr id="24" name="文本框 8224"/>
          <p:cNvSpPr txBox="1">
            <a:spLocks noChangeArrowheads="1"/>
          </p:cNvSpPr>
          <p:nvPr/>
        </p:nvSpPr>
        <p:spPr bwMode="auto">
          <a:xfrm>
            <a:off x="395288" y="4581525"/>
            <a:ext cx="25209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c.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大猪按按钮，大猪可以吃到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6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个单位，损失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个单位</a:t>
            </a:r>
          </a:p>
        </p:txBody>
      </p:sp>
      <p:sp>
        <p:nvSpPr>
          <p:cNvPr id="25" name="文本框 8225"/>
          <p:cNvSpPr txBox="1">
            <a:spLocks noChangeArrowheads="1"/>
          </p:cNvSpPr>
          <p:nvPr/>
        </p:nvSpPr>
        <p:spPr bwMode="auto">
          <a:xfrm>
            <a:off x="395288" y="2852738"/>
            <a:ext cx="251936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a.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小猪按按钮，大猪吃掉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9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个单位的猪食，不消耗能量</a:t>
            </a:r>
          </a:p>
        </p:txBody>
      </p:sp>
      <p:sp>
        <p:nvSpPr>
          <p:cNvPr id="26" name="文本框 8226"/>
          <p:cNvSpPr txBox="1">
            <a:spLocks noChangeArrowheads="1"/>
          </p:cNvSpPr>
          <p:nvPr/>
        </p:nvSpPr>
        <p:spPr bwMode="auto">
          <a:xfrm>
            <a:off x="395288" y="3933825"/>
            <a:ext cx="2447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b.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如果同时到食槽，大猪吃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7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个，损失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</a:t>
            </a:r>
          </a:p>
        </p:txBody>
      </p:sp>
      <p:sp>
        <p:nvSpPr>
          <p:cNvPr id="27" name="文本框 8227"/>
          <p:cNvSpPr txBox="1">
            <a:spLocks noChangeArrowheads="1"/>
          </p:cNvSpPr>
          <p:nvPr/>
        </p:nvSpPr>
        <p:spPr bwMode="auto">
          <a:xfrm>
            <a:off x="395288" y="4581525"/>
            <a:ext cx="25209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c.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大猪按按钮，大猪可以吃到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6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个单位，损失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个单位</a:t>
            </a:r>
          </a:p>
        </p:txBody>
      </p:sp>
      <p:sp>
        <p:nvSpPr>
          <p:cNvPr id="28" name="圆角矩形 27"/>
          <p:cNvSpPr>
            <a:spLocks noChangeArrowheads="1"/>
          </p:cNvSpPr>
          <p:nvPr/>
        </p:nvSpPr>
        <p:spPr bwMode="auto">
          <a:xfrm>
            <a:off x="0" y="1897063"/>
            <a:ext cx="2843213" cy="376555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zh-CN" sz="2000" b="1">
              <a:latin typeface="Arial" pitchFamily="34" charset="0"/>
              <a:ea typeface="楷体" pitchFamily="49" charset="-122"/>
            </a:endParaRPr>
          </a:p>
        </p:txBody>
      </p:sp>
      <p:sp>
        <p:nvSpPr>
          <p:cNvPr id="29" name="文本框 8229"/>
          <p:cNvSpPr txBox="1">
            <a:spLocks noChangeArrowheads="1"/>
          </p:cNvSpPr>
          <p:nvPr/>
        </p:nvSpPr>
        <p:spPr bwMode="auto">
          <a:xfrm>
            <a:off x="0" y="2033588"/>
            <a:ext cx="2938463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FF00"/>
                </a:solidFill>
                <a:latin typeface="Arial" pitchFamily="34" charset="0"/>
              </a:rPr>
              <a:t>a.</a:t>
            </a:r>
            <a:r>
              <a:rPr lang="zh-CN" altLang="en-US" b="1" dirty="0">
                <a:solidFill>
                  <a:srgbClr val="FFFF00"/>
                </a:solidFill>
                <a:latin typeface="Arial" pitchFamily="34" charset="0"/>
              </a:rPr>
              <a:t>小猪按按钮，大猪吃掉</a:t>
            </a:r>
            <a:r>
              <a:rPr lang="en-US" altLang="zh-CN" b="1" dirty="0">
                <a:solidFill>
                  <a:srgbClr val="FFFF00"/>
                </a:solidFill>
                <a:latin typeface="Arial" pitchFamily="34" charset="0"/>
              </a:rPr>
              <a:t>9</a:t>
            </a:r>
            <a:r>
              <a:rPr lang="zh-CN" altLang="en-US" b="1" dirty="0">
                <a:solidFill>
                  <a:srgbClr val="FFFF00"/>
                </a:solidFill>
                <a:latin typeface="Arial" pitchFamily="34" charset="0"/>
              </a:rPr>
              <a:t>个单位的猪食，不消耗能量</a:t>
            </a:r>
          </a:p>
        </p:txBody>
      </p:sp>
      <p:sp>
        <p:nvSpPr>
          <p:cNvPr id="30" name="文本框 8230"/>
          <p:cNvSpPr txBox="1">
            <a:spLocks noChangeArrowheads="1"/>
          </p:cNvSpPr>
          <p:nvPr/>
        </p:nvSpPr>
        <p:spPr bwMode="auto">
          <a:xfrm>
            <a:off x="0" y="3190875"/>
            <a:ext cx="2843213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FF00"/>
                </a:solidFill>
                <a:latin typeface="Arial" pitchFamily="34" charset="0"/>
              </a:rPr>
              <a:t>b.</a:t>
            </a:r>
            <a:r>
              <a:rPr lang="zh-CN" altLang="en-US" b="1" dirty="0">
                <a:solidFill>
                  <a:srgbClr val="FFFF00"/>
                </a:solidFill>
                <a:latin typeface="Arial" pitchFamily="34" charset="0"/>
              </a:rPr>
              <a:t>如果同时到食槽，大猪吃</a:t>
            </a:r>
            <a:r>
              <a:rPr lang="en-US" altLang="zh-CN" b="1" dirty="0">
                <a:solidFill>
                  <a:srgbClr val="FFFF00"/>
                </a:solidFill>
                <a:latin typeface="Arial" pitchFamily="34" charset="0"/>
              </a:rPr>
              <a:t>7</a:t>
            </a:r>
            <a:r>
              <a:rPr lang="zh-CN" altLang="en-US" b="1" dirty="0">
                <a:solidFill>
                  <a:srgbClr val="FFFF00"/>
                </a:solidFill>
                <a:latin typeface="Arial" pitchFamily="34" charset="0"/>
              </a:rPr>
              <a:t>个，损失</a:t>
            </a:r>
            <a:r>
              <a:rPr lang="en-US" altLang="zh-CN" b="1" dirty="0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zh-CN" altLang="en-US" b="1" dirty="0">
                <a:solidFill>
                  <a:srgbClr val="FFFF00"/>
                </a:solidFill>
                <a:latin typeface="Arial" pitchFamily="34" charset="0"/>
              </a:rPr>
              <a:t>个</a:t>
            </a:r>
          </a:p>
        </p:txBody>
      </p:sp>
      <p:sp>
        <p:nvSpPr>
          <p:cNvPr id="31" name="文本框 8231"/>
          <p:cNvSpPr txBox="1">
            <a:spLocks noChangeArrowheads="1"/>
          </p:cNvSpPr>
          <p:nvPr/>
        </p:nvSpPr>
        <p:spPr bwMode="auto">
          <a:xfrm>
            <a:off x="22225" y="4357688"/>
            <a:ext cx="2916238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3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c.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大猪按按钮，大猪可以吃到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6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个单位，损失</a:t>
            </a:r>
            <a:r>
              <a:rPr lang="en-US" altLang="zh-CN" b="1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zh-CN" altLang="en-US" b="1">
                <a:solidFill>
                  <a:srgbClr val="FFFF00"/>
                </a:solidFill>
                <a:latin typeface="Arial" pitchFamily="34" charset="0"/>
              </a:rPr>
              <a:t>个单位</a:t>
            </a:r>
          </a:p>
        </p:txBody>
      </p:sp>
    </p:spTree>
    <p:extLst>
      <p:ext uri="{BB962C8B-B14F-4D97-AF65-F5344CB8AC3E}">
        <p14:creationId xmlns:p14="http://schemas.microsoft.com/office/powerpoint/2010/main" val="171541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bldLvl="0" animBg="1"/>
      <p:bldP spid="9" grpId="0"/>
      <p:bldP spid="11" grpId="0" animBg="1"/>
      <p:bldP spid="12" grpId="0"/>
      <p:bldP spid="14" grpId="0" bldLvl="0" animBg="1"/>
      <p:bldP spid="15" grpId="0" bldLvl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bldLvl="0" animBg="1"/>
      <p:bldP spid="29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组合 18"/>
          <p:cNvGrpSpPr>
            <a:grpSpLocks/>
          </p:cNvGrpSpPr>
          <p:nvPr/>
        </p:nvGrpSpPr>
        <p:grpSpPr bwMode="auto">
          <a:xfrm>
            <a:off x="939800" y="438150"/>
            <a:ext cx="547688" cy="664846"/>
            <a:chOff x="611187" y="261275"/>
            <a:chExt cx="666069" cy="664458"/>
          </a:xfrm>
        </p:grpSpPr>
        <p:sp>
          <p:nvSpPr>
            <p:cNvPr id="9" name="矩形 8"/>
            <p:cNvSpPr>
              <a:spLocks noChangeAspect="1"/>
            </p:cNvSpPr>
            <p:nvPr/>
          </p:nvSpPr>
          <p:spPr>
            <a:xfrm>
              <a:off x="611187" y="261275"/>
              <a:ext cx="538647" cy="5368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00"/>
            </a:p>
          </p:txBody>
        </p:sp>
        <p:sp>
          <p:nvSpPr>
            <p:cNvPr id="17" name="矩形 16"/>
            <p:cNvSpPr>
              <a:spLocks noChangeAspect="1"/>
            </p:cNvSpPr>
            <p:nvPr/>
          </p:nvSpPr>
          <p:spPr>
            <a:xfrm>
              <a:off x="881476" y="529724"/>
              <a:ext cx="395780" cy="39600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500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939800" y="1442086"/>
            <a:ext cx="7232650" cy="3329116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just" eaLnBrk="1" latinLnBrk="0" hangingPunct="1">
              <a:lnSpc>
                <a:spcPct val="200000"/>
              </a:lnSpc>
            </a:pPr>
            <a:r>
              <a:rPr kumimoji="0" lang="zh-CN" altLang="en-US" dirty="0">
                <a:ea typeface="宋体" pitchFamily="2" charset="-122"/>
                <a:sym typeface="Times New Roman" pitchFamily="18" charset="0"/>
              </a:rPr>
              <a:t>（</a:t>
            </a:r>
            <a:r>
              <a:rPr kumimoji="0" lang="en-US" altLang="zh-CN" dirty="0">
                <a:ea typeface="宋体" pitchFamily="2" charset="-122"/>
                <a:sym typeface="Times New Roman" pitchFamily="18" charset="0"/>
              </a:rPr>
              <a:t>1</a:t>
            </a:r>
            <a:r>
              <a:rPr kumimoji="0" lang="zh-CN" altLang="en-US" dirty="0" smtClean="0">
                <a:ea typeface="宋体" pitchFamily="2" charset="-122"/>
                <a:sym typeface="Times New Roman" pitchFamily="18" charset="0"/>
              </a:rPr>
              <a:t>）合作博弈的主要内容；</a:t>
            </a:r>
            <a:endParaRPr kumimoji="0" lang="en-US" altLang="zh-CN" dirty="0">
              <a:ea typeface="宋体" pitchFamily="2" charset="-122"/>
              <a:sym typeface="Times New Roman" pitchFamily="18" charset="0"/>
            </a:endParaRPr>
          </a:p>
          <a:p>
            <a:pPr algn="just" eaLnBrk="1" latinLnBrk="0" hangingPunct="1">
              <a:lnSpc>
                <a:spcPct val="200000"/>
              </a:lnSpc>
            </a:pPr>
            <a:r>
              <a:rPr kumimoji="0" lang="zh-CN" altLang="en-US" dirty="0">
                <a:ea typeface="宋体" pitchFamily="2" charset="-122"/>
                <a:sym typeface="Times New Roman" pitchFamily="18" charset="0"/>
              </a:rPr>
              <a:t>（</a:t>
            </a:r>
            <a:r>
              <a:rPr kumimoji="0" lang="en-US" altLang="zh-CN" dirty="0">
                <a:ea typeface="宋体" pitchFamily="2" charset="-122"/>
                <a:sym typeface="Times New Roman" pitchFamily="18" charset="0"/>
              </a:rPr>
              <a:t>2</a:t>
            </a:r>
            <a:r>
              <a:rPr kumimoji="0" lang="zh-CN" altLang="en-US" dirty="0" smtClean="0">
                <a:ea typeface="宋体" pitchFamily="2" charset="-122"/>
                <a:sym typeface="Times New Roman" pitchFamily="18" charset="0"/>
              </a:rPr>
              <a:t>）囚犯两难案例的主要结论是什么？</a:t>
            </a:r>
            <a:endParaRPr kumimoji="0" lang="en-US" altLang="zh-CN" dirty="0" smtClean="0">
              <a:ea typeface="宋体" pitchFamily="2" charset="-122"/>
              <a:sym typeface="Times New Roman" pitchFamily="18" charset="0"/>
            </a:endParaRPr>
          </a:p>
          <a:p>
            <a:pPr algn="just" eaLnBrk="1" hangingPunct="1">
              <a:lnSpc>
                <a:spcPct val="200000"/>
              </a:lnSpc>
            </a:pPr>
            <a:r>
              <a:rPr kumimoji="0" lang="zh-CN" altLang="en-US" dirty="0" smtClean="0">
                <a:ea typeface="宋体" pitchFamily="2" charset="-122"/>
                <a:sym typeface="Times New Roman" pitchFamily="18" charset="0"/>
              </a:rPr>
              <a:t>（</a:t>
            </a:r>
            <a:r>
              <a:rPr kumimoji="0" lang="en-US" altLang="zh-CN" dirty="0">
                <a:ea typeface="宋体" pitchFamily="2" charset="-122"/>
                <a:sym typeface="Times New Roman" pitchFamily="18" charset="0"/>
              </a:rPr>
              <a:t>3</a:t>
            </a:r>
            <a:r>
              <a:rPr kumimoji="0" lang="zh-CN" altLang="en-US" dirty="0">
                <a:ea typeface="宋体" pitchFamily="2" charset="-122"/>
                <a:sym typeface="Times New Roman" pitchFamily="18" charset="0"/>
              </a:rPr>
              <a:t>）为什么个体理性为反而会导致集体结果的不妙；（重点）</a:t>
            </a:r>
            <a:endParaRPr kumimoji="0" lang="en-US" altLang="zh-CN" dirty="0">
              <a:ea typeface="宋体" pitchFamily="2" charset="-122"/>
              <a:sym typeface="Times New Roman" pitchFamily="18" charset="0"/>
            </a:endParaRPr>
          </a:p>
          <a:p>
            <a:pPr algn="just" eaLnBrk="1" hangingPunct="1">
              <a:lnSpc>
                <a:spcPct val="200000"/>
              </a:lnSpc>
            </a:pPr>
            <a:r>
              <a:rPr kumimoji="0" lang="zh-CN" altLang="en-US" dirty="0" smtClean="0">
                <a:ea typeface="宋体" pitchFamily="2" charset="-122"/>
                <a:sym typeface="Times New Roman" pitchFamily="18" charset="0"/>
              </a:rPr>
              <a:t>（</a:t>
            </a:r>
            <a:r>
              <a:rPr kumimoji="0" lang="en-US" altLang="zh-CN" dirty="0">
                <a:ea typeface="宋体" pitchFamily="2" charset="-122"/>
                <a:sym typeface="Times New Roman" pitchFamily="18" charset="0"/>
              </a:rPr>
              <a:t>4</a:t>
            </a:r>
            <a:r>
              <a:rPr kumimoji="0" lang="zh-CN" altLang="en-US" dirty="0">
                <a:ea typeface="宋体" pitchFamily="2" charset="-122"/>
                <a:sym typeface="Times New Roman" pitchFamily="18" charset="0"/>
              </a:rPr>
              <a:t>）非合作博弈的主要内容（重点和难点）</a:t>
            </a:r>
            <a:endParaRPr kumimoji="0" lang="en-US" altLang="zh-CN" dirty="0">
              <a:ea typeface="宋体" pitchFamily="2" charset="-122"/>
              <a:sym typeface="Times New Roman" pitchFamily="18" charset="0"/>
            </a:endParaRPr>
          </a:p>
          <a:p>
            <a:pPr algn="just" eaLnBrk="1" hangingPunct="1">
              <a:lnSpc>
                <a:spcPct val="200000"/>
              </a:lnSpc>
            </a:pPr>
            <a:r>
              <a:rPr kumimoji="0" lang="zh-CN" altLang="en-US" dirty="0">
                <a:latin typeface="宋体" pitchFamily="2" charset="-122"/>
                <a:ea typeface="宋体" pitchFamily="2" charset="-122"/>
                <a:sym typeface="Times New Roman" pitchFamily="18" charset="0"/>
              </a:rPr>
              <a:t>（</a:t>
            </a:r>
            <a:r>
              <a:rPr kumimoji="0" lang="en-US" altLang="zh-CN" dirty="0">
                <a:latin typeface="宋体" pitchFamily="2" charset="-122"/>
                <a:ea typeface="宋体" pitchFamily="2" charset="-122"/>
                <a:sym typeface="Times New Roman" pitchFamily="18" charset="0"/>
              </a:rPr>
              <a:t>5</a:t>
            </a:r>
            <a:r>
              <a:rPr kumimoji="0" lang="zh-CN" altLang="en-US" dirty="0">
                <a:latin typeface="宋体" pitchFamily="2" charset="-122"/>
                <a:ea typeface="宋体" pitchFamily="2" charset="-122"/>
                <a:sym typeface="Times New Roman" pitchFamily="18" charset="0"/>
              </a:rPr>
              <a:t>）</a:t>
            </a:r>
            <a:r>
              <a:rPr kumimoji="0" lang="zh-CN" altLang="en-US" dirty="0" smtClean="0">
                <a:ea typeface="宋体" pitchFamily="2" charset="-122"/>
                <a:sym typeface="Times New Roman" pitchFamily="18" charset="0"/>
              </a:rPr>
              <a:t>智猪博弈的主要结论是什么？</a:t>
            </a:r>
            <a:endParaRPr kumimoji="0" lang="en-US" altLang="zh-CN" dirty="0" smtClean="0">
              <a:ea typeface="宋体" pitchFamily="2" charset="-122"/>
              <a:sym typeface="Times New Roman" pitchFamily="18" charset="0"/>
            </a:endParaRPr>
          </a:p>
          <a:p>
            <a:pPr algn="just" eaLnBrk="1" latinLnBrk="0" hangingPunct="1">
              <a:lnSpc>
                <a:spcPct val="200000"/>
              </a:lnSpc>
            </a:pPr>
            <a:r>
              <a:rPr kumimoji="0" lang="zh-CN" altLang="en-US" dirty="0" smtClean="0">
                <a:ea typeface="宋体" pitchFamily="2" charset="-122"/>
                <a:sym typeface="Times New Roman" pitchFamily="18" charset="0"/>
              </a:rPr>
              <a:t>（</a:t>
            </a:r>
            <a:r>
              <a:rPr kumimoji="0" lang="en-US" altLang="zh-CN" dirty="0" smtClean="0">
                <a:ea typeface="宋体" pitchFamily="2" charset="-122"/>
                <a:sym typeface="Times New Roman" pitchFamily="18" charset="0"/>
              </a:rPr>
              <a:t>6</a:t>
            </a:r>
            <a:r>
              <a:rPr kumimoji="0" lang="zh-CN" altLang="en-US" dirty="0" smtClean="0">
                <a:ea typeface="宋体" pitchFamily="2" charset="-122"/>
                <a:sym typeface="Times New Roman" pitchFamily="18" charset="0"/>
              </a:rPr>
              <a:t>）不同状态下非合作博弈所导致的结果不同；</a:t>
            </a:r>
            <a:r>
              <a:rPr kumimoji="0" lang="zh-CN" altLang="en-US" dirty="0">
                <a:ea typeface="宋体" pitchFamily="2" charset="-122"/>
                <a:sym typeface="Times New Roman" pitchFamily="18" charset="0"/>
              </a:rPr>
              <a:t>（难点</a:t>
            </a:r>
            <a:r>
              <a:rPr kumimoji="0" lang="zh-CN" altLang="en-US" dirty="0" smtClean="0">
                <a:ea typeface="宋体" pitchFamily="2" charset="-122"/>
                <a:sym typeface="Times New Roman" pitchFamily="18" charset="0"/>
              </a:rPr>
              <a:t>）</a:t>
            </a:r>
            <a:endParaRPr kumimoji="0" lang="en-US" altLang="zh-CN" dirty="0">
              <a:ea typeface="宋体" pitchFamily="2" charset="-122"/>
              <a:sym typeface="Times New Roman" pitchFamily="18" charset="0"/>
            </a:endParaRPr>
          </a:p>
        </p:txBody>
      </p:sp>
      <p:sp>
        <p:nvSpPr>
          <p:cNvPr id="33" name="标题 1"/>
          <p:cNvSpPr txBox="1">
            <a:spLocks/>
          </p:cNvSpPr>
          <p:nvPr/>
        </p:nvSpPr>
        <p:spPr>
          <a:xfrm>
            <a:off x="2124076" y="352426"/>
            <a:ext cx="4041775" cy="767714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lnSpc>
                <a:spcPct val="90000"/>
              </a:lnSpc>
            </a:pPr>
            <a:r>
              <a:rPr kumimoji="0" lang="zh-CN" altLang="en-US" sz="2700">
                <a:ea typeface="宋体" pitchFamily="2" charset="-122"/>
                <a:sym typeface="Times New Roman" pitchFamily="18" charset="0"/>
              </a:rPr>
              <a:t>师生共同解决相关知识点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1212850" y="1085851"/>
            <a:ext cx="6959600" cy="34290"/>
          </a:xfrm>
          <a:prstGeom prst="line">
            <a:avLst/>
          </a:prstGeom>
          <a:ln w="19050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0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1" name="Group 3"/>
          <p:cNvGraphicFramePr>
            <a:graphicFrameLocks noGrp="1"/>
          </p:cNvGraphicFramePr>
          <p:nvPr>
            <p:ph type="tbl" idx="1"/>
          </p:nvPr>
        </p:nvGraphicFramePr>
        <p:xfrm>
          <a:off x="611189" y="1786890"/>
          <a:ext cx="7921625" cy="3662636"/>
        </p:xfrm>
        <a:graphic>
          <a:graphicData uri="http://schemas.openxmlformats.org/drawingml/2006/table">
            <a:tbl>
              <a:tblPr/>
              <a:tblGrid>
                <a:gridCol w="344487"/>
                <a:gridCol w="344488"/>
                <a:gridCol w="1420812"/>
                <a:gridCol w="2711450"/>
                <a:gridCol w="2220913"/>
                <a:gridCol w="879475"/>
              </a:tblGrid>
              <a:tr h="971782">
                <a:tc gridSpan="2"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步骤</a:t>
                      </a:r>
                    </a:p>
                  </a:txBody>
                  <a:tcPr marL="75149" marR="75149" marT="46979" marB="46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教学内容及能力</a:t>
                      </a:r>
                      <a:r>
                        <a:rPr kumimoji="0" lang="en-US" altLang="zh-CN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知识目标</a:t>
                      </a:r>
                    </a:p>
                  </a:txBody>
                  <a:tcPr marL="75149" marR="75149" marT="46979" marB="46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教师活动</a:t>
                      </a:r>
                    </a:p>
                  </a:txBody>
                  <a:tcPr marL="75149" marR="75149" marT="46979" marB="46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学生活动</a:t>
                      </a:r>
                    </a:p>
                  </a:txBody>
                  <a:tcPr marL="75149" marR="75149" marT="46979" marB="46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时间（分钟）</a:t>
                      </a:r>
                    </a:p>
                  </a:txBody>
                  <a:tcPr marL="75149" marR="75149" marT="46979" marB="46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849756"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课堂任务</a:t>
                      </a:r>
                    </a:p>
                  </a:txBody>
                  <a:tcPr marL="75149" marR="75149" marT="46979" marB="46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</a:t>
                      </a:r>
                      <a:endParaRPr kumimoji="0" lang="zh-CN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9" marR="75149" marT="46979" marB="46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反思总结，完成考评</a:t>
                      </a:r>
                    </a:p>
                  </a:txBody>
                  <a:tcPr marL="75149" marR="75149" marT="46979" marB="46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1.</a:t>
                      </a: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教师引领学生对学习内容进行知识归纳或方法梳理。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2.</a:t>
                      </a: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完成本次任务考评。</a:t>
                      </a:r>
                    </a:p>
                  </a:txBody>
                  <a:tcPr marL="75149" marR="75149" marT="46979" marB="46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1.</a:t>
                      </a: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学生在教师指导下进行知识归纳或方法梳理；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2.</a:t>
                      </a: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组内评价、小组互评。</a:t>
                      </a:r>
                      <a:endParaRPr kumimoji="0" lang="zh-CN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9" marR="75149" marT="46979" marB="46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endParaRPr kumimoji="0" lang="zh-CN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9" marR="75149" marT="46979" marB="469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1750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6" name="流程图: 合并 5"/>
          <p:cNvSpPr/>
          <p:nvPr/>
        </p:nvSpPr>
        <p:spPr>
          <a:xfrm>
            <a:off x="7956550" y="447676"/>
            <a:ext cx="287338" cy="249554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45093" name="组合 6"/>
          <p:cNvGrpSpPr>
            <a:grpSpLocks/>
          </p:cNvGrpSpPr>
          <p:nvPr/>
        </p:nvGrpSpPr>
        <p:grpSpPr bwMode="auto">
          <a:xfrm>
            <a:off x="323851" y="634366"/>
            <a:ext cx="2232025" cy="406108"/>
            <a:chOff x="323528" y="527933"/>
            <a:chExt cx="2232248" cy="338474"/>
          </a:xfrm>
        </p:grpSpPr>
        <p:grpSp>
          <p:nvGrpSpPr>
            <p:cNvPr id="45094" name="组合 7"/>
            <p:cNvGrpSpPr>
              <a:grpSpLocks/>
            </p:cNvGrpSpPr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79512" y="589854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394445" y="589854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520304" y="720049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45095" name="文本框 8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>
                  <a:latin typeface="宋体" pitchFamily="2" charset="-122"/>
                  <a:ea typeface="宋体" pitchFamily="2" charset="-122"/>
                </a:rPr>
                <a:t>课堂任务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413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0" y="5191126"/>
            <a:ext cx="3890963" cy="1323974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4" name="任意多边形 3"/>
          <p:cNvSpPr/>
          <p:nvPr/>
        </p:nvSpPr>
        <p:spPr>
          <a:xfrm rot="10800000">
            <a:off x="5253038" y="342900"/>
            <a:ext cx="3890962" cy="1323976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28676" name="组合 24"/>
          <p:cNvGrpSpPr>
            <a:grpSpLocks/>
          </p:cNvGrpSpPr>
          <p:nvPr/>
        </p:nvGrpSpPr>
        <p:grpSpPr bwMode="auto">
          <a:xfrm>
            <a:off x="2447925" y="1988820"/>
            <a:ext cx="863600" cy="647700"/>
            <a:chOff x="3058140" y="2430077"/>
            <a:chExt cx="1151056" cy="720000"/>
          </a:xfrm>
        </p:grpSpPr>
        <p:grpSp>
          <p:nvGrpSpPr>
            <p:cNvPr id="28695" name="组合 21"/>
            <p:cNvGrpSpPr>
              <a:grpSpLocks/>
            </p:cNvGrpSpPr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350"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7" name="流程图: 延期 16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CN" sz="3000" dirty="0">
                    <a:cs typeface="+mn-ea"/>
                    <a:sym typeface="Times New Roman" panose="02020603050405020304" pitchFamily="18" charset="0"/>
                  </a:rPr>
                  <a:t>1</a:t>
                </a:r>
                <a:endParaRPr kumimoji="0" lang="zh-CN" altLang="en-US" sz="3000" dirty="0"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24" name="等腰三角形 23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350">
                <a:cs typeface="+mn-ea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28677" name="组合 25"/>
          <p:cNvGrpSpPr>
            <a:grpSpLocks/>
          </p:cNvGrpSpPr>
          <p:nvPr/>
        </p:nvGrpSpPr>
        <p:grpSpPr bwMode="auto">
          <a:xfrm>
            <a:off x="2470151" y="2876550"/>
            <a:ext cx="862013" cy="647700"/>
            <a:chOff x="3058140" y="2430077"/>
            <a:chExt cx="1151056" cy="720000"/>
          </a:xfrm>
        </p:grpSpPr>
        <p:grpSp>
          <p:nvGrpSpPr>
            <p:cNvPr id="28691" name="组合 26"/>
            <p:cNvGrpSpPr>
              <a:grpSpLocks/>
            </p:cNvGrpSpPr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4688666" y="2394857"/>
                <a:ext cx="72073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350"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0" name="流程图: 延期 29"/>
              <p:cNvSpPr/>
              <p:nvPr/>
            </p:nvSpPr>
            <p:spPr>
              <a:xfrm flipH="1">
                <a:off x="3609683" y="2394857"/>
                <a:ext cx="744053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CN" sz="3000" dirty="0">
                    <a:cs typeface="+mn-ea"/>
                    <a:sym typeface="Times New Roman" panose="02020603050405020304" pitchFamily="18" charset="0"/>
                  </a:rPr>
                  <a:t>2</a:t>
                </a:r>
                <a:endParaRPr kumimoji="0" lang="zh-CN" altLang="en-US" sz="3000" dirty="0"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28" name="等腰三角形 27"/>
            <p:cNvSpPr/>
            <p:nvPr/>
          </p:nvSpPr>
          <p:spPr>
            <a:xfrm rot="5400000">
              <a:off x="3609658" y="2622612"/>
              <a:ext cx="720000" cy="334930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350">
                <a:cs typeface="+mn-ea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28678" name="组合 30"/>
          <p:cNvGrpSpPr>
            <a:grpSpLocks/>
          </p:cNvGrpSpPr>
          <p:nvPr/>
        </p:nvGrpSpPr>
        <p:grpSpPr bwMode="auto">
          <a:xfrm>
            <a:off x="2465388" y="4514850"/>
            <a:ext cx="863600" cy="647700"/>
            <a:chOff x="3058140" y="2430077"/>
            <a:chExt cx="1151056" cy="720000"/>
          </a:xfrm>
        </p:grpSpPr>
        <p:grpSp>
          <p:nvGrpSpPr>
            <p:cNvPr id="28687" name="组合 31"/>
            <p:cNvGrpSpPr>
              <a:grpSpLocks/>
            </p:cNvGrpSpPr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350"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" name="流程图: 延期 34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CN" sz="3000" dirty="0">
                    <a:cs typeface="+mn-ea"/>
                    <a:sym typeface="Times New Roman" panose="02020603050405020304" pitchFamily="18" charset="0"/>
                  </a:rPr>
                  <a:t>4</a:t>
                </a:r>
                <a:endParaRPr kumimoji="0" lang="zh-CN" altLang="en-US" sz="3000" dirty="0"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33" name="等腰三角形 32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350"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50914" y="342901"/>
            <a:ext cx="2541587" cy="90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31963" y="411480"/>
            <a:ext cx="1617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3200" dirty="0">
                <a:solidFill>
                  <a:schemeClr val="bg1"/>
                </a:solidFill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目 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90963" y="2097226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>
                <a:solidFill>
                  <a:srgbClr val="31859C"/>
                </a:solidFill>
                <a:ea typeface="宋体" pitchFamily="2" charset="-122"/>
                <a:sym typeface="Times New Roman" pitchFamily="18" charset="0"/>
              </a:rPr>
              <a:t>课程</a:t>
            </a:r>
            <a:r>
              <a:rPr kumimoji="0" lang="zh-CN" altLang="en-US" sz="2200" b="1" dirty="0" smtClean="0">
                <a:solidFill>
                  <a:srgbClr val="31859C"/>
                </a:solidFill>
                <a:ea typeface="宋体" pitchFamily="2" charset="-122"/>
                <a:sym typeface="Times New Roman" pitchFamily="18" charset="0"/>
              </a:rPr>
              <a:t>定位</a:t>
            </a:r>
            <a:endParaRPr kumimoji="0" lang="zh-CN" altLang="en-US" sz="2200" b="1" dirty="0">
              <a:solidFill>
                <a:srgbClr val="31859C"/>
              </a:solidFill>
              <a:ea typeface="宋体" pitchFamily="2" charset="-122"/>
              <a:sym typeface="Times New Roman" pitchFamily="18" charset="0"/>
            </a:endParaRPr>
          </a:p>
        </p:txBody>
      </p:sp>
      <p:grpSp>
        <p:nvGrpSpPr>
          <p:cNvPr id="28682" name="组合 52"/>
          <p:cNvGrpSpPr>
            <a:grpSpLocks/>
          </p:cNvGrpSpPr>
          <p:nvPr/>
        </p:nvGrpSpPr>
        <p:grpSpPr bwMode="auto">
          <a:xfrm>
            <a:off x="2466976" y="3684270"/>
            <a:ext cx="862013" cy="647700"/>
            <a:chOff x="3059773" y="2430076"/>
            <a:chExt cx="1149423" cy="720001"/>
          </a:xfrm>
        </p:grpSpPr>
        <p:grpSp>
          <p:nvGrpSpPr>
            <p:cNvPr id="28683" name="组合 53"/>
            <p:cNvGrpSpPr>
              <a:grpSpLocks/>
            </p:cNvGrpSpPr>
            <p:nvPr/>
          </p:nvGrpSpPr>
          <p:grpSpPr bwMode="auto">
            <a:xfrm>
              <a:off x="3059773" y="2430076"/>
              <a:ext cx="1149423" cy="720001"/>
              <a:chOff x="3611316" y="2394856"/>
              <a:chExt cx="1149423" cy="720001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4688768" y="2394856"/>
                <a:ext cx="71971" cy="72000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350"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57" name="流程图: 延期 56"/>
              <p:cNvSpPr/>
              <p:nvPr/>
            </p:nvSpPr>
            <p:spPr>
              <a:xfrm flipH="1">
                <a:off x="3611316" y="2394856"/>
                <a:ext cx="745114" cy="720001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CN" sz="3000" dirty="0">
                    <a:cs typeface="+mn-ea"/>
                    <a:sym typeface="Times New Roman" panose="02020603050405020304" pitchFamily="18" charset="0"/>
                  </a:rPr>
                  <a:t>3</a:t>
                </a:r>
                <a:endParaRPr kumimoji="0" lang="zh-CN" altLang="en-US" sz="3000" dirty="0"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55" name="等腰三角形 54"/>
            <p:cNvSpPr/>
            <p:nvPr/>
          </p:nvSpPr>
          <p:spPr>
            <a:xfrm rot="5400000">
              <a:off x="3609998" y="2622849"/>
              <a:ext cx="720001" cy="33445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350"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27" name="文本框 10"/>
          <p:cNvSpPr txBox="1"/>
          <p:nvPr/>
        </p:nvSpPr>
        <p:spPr>
          <a:xfrm>
            <a:off x="3902476" y="2984955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 smtClean="0">
                <a:solidFill>
                  <a:srgbClr val="31859C"/>
                </a:solidFill>
                <a:ea typeface="宋体" pitchFamily="2" charset="-122"/>
                <a:sym typeface="Times New Roman" pitchFamily="18" charset="0"/>
              </a:rPr>
              <a:t>教学目标</a:t>
            </a:r>
            <a:endParaRPr kumimoji="0" lang="en-US" altLang="zh-CN" sz="2200" b="1" dirty="0">
              <a:solidFill>
                <a:srgbClr val="31859C"/>
              </a:solidFill>
              <a:ea typeface="宋体" pitchFamily="2" charset="-122"/>
              <a:sym typeface="Times New Roman" pitchFamily="18" charset="0"/>
            </a:endParaRPr>
          </a:p>
        </p:txBody>
      </p:sp>
      <p:sp>
        <p:nvSpPr>
          <p:cNvPr id="31" name="文本框 10"/>
          <p:cNvSpPr txBox="1"/>
          <p:nvPr/>
        </p:nvSpPr>
        <p:spPr>
          <a:xfrm>
            <a:off x="3931440" y="4623256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 smtClean="0">
                <a:solidFill>
                  <a:srgbClr val="31859C"/>
                </a:solidFill>
                <a:ea typeface="宋体" pitchFamily="2" charset="-122"/>
                <a:sym typeface="Times New Roman" pitchFamily="18" charset="0"/>
              </a:rPr>
              <a:t>单元</a:t>
            </a:r>
            <a:r>
              <a:rPr kumimoji="0" lang="zh-CN" altLang="en-US" sz="2200" b="1" dirty="0">
                <a:solidFill>
                  <a:srgbClr val="31859C"/>
                </a:solidFill>
                <a:ea typeface="宋体" pitchFamily="2" charset="-122"/>
                <a:sym typeface="Times New Roman" pitchFamily="18" charset="0"/>
              </a:rPr>
              <a:t>教学实施</a:t>
            </a:r>
            <a:endParaRPr kumimoji="0" lang="en-US" altLang="zh-CN" sz="2200" b="1" dirty="0">
              <a:solidFill>
                <a:srgbClr val="31859C"/>
              </a:solidFill>
              <a:ea typeface="宋体" pitchFamily="2" charset="-122"/>
              <a:sym typeface="Times New Roman" pitchFamily="18" charset="0"/>
            </a:endParaRPr>
          </a:p>
        </p:txBody>
      </p:sp>
      <p:sp>
        <p:nvSpPr>
          <p:cNvPr id="32" name="文本框 10"/>
          <p:cNvSpPr txBox="1"/>
          <p:nvPr/>
        </p:nvSpPr>
        <p:spPr>
          <a:xfrm>
            <a:off x="3931440" y="3877332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 smtClean="0">
                <a:solidFill>
                  <a:srgbClr val="31859C"/>
                </a:solidFill>
                <a:ea typeface="宋体" pitchFamily="2" charset="-122"/>
                <a:sym typeface="Times New Roman" pitchFamily="18" charset="0"/>
              </a:rPr>
              <a:t>单元任务</a:t>
            </a:r>
            <a:endParaRPr kumimoji="0" lang="en-US" altLang="zh-CN" sz="2200" b="1" dirty="0">
              <a:solidFill>
                <a:srgbClr val="31859C"/>
              </a:solidFill>
              <a:ea typeface="宋体" pitchFamily="2" charset="-122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255024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1" name="Group 3"/>
          <p:cNvGraphicFramePr>
            <a:graphicFrameLocks noGrp="1"/>
          </p:cNvGraphicFramePr>
          <p:nvPr>
            <p:ph type="tbl" idx="1"/>
          </p:nvPr>
        </p:nvGraphicFramePr>
        <p:xfrm>
          <a:off x="539750" y="1527810"/>
          <a:ext cx="7920038" cy="3755404"/>
        </p:xfrm>
        <a:graphic>
          <a:graphicData uri="http://schemas.openxmlformats.org/drawingml/2006/table">
            <a:tbl>
              <a:tblPr/>
              <a:tblGrid>
                <a:gridCol w="409575"/>
                <a:gridCol w="409575"/>
                <a:gridCol w="1341438"/>
                <a:gridCol w="2551112"/>
                <a:gridCol w="2336800"/>
                <a:gridCol w="871538"/>
              </a:tblGrid>
              <a:tr h="1282714">
                <a:tc gridSpan="2"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步骤</a:t>
                      </a:r>
                    </a:p>
                  </a:txBody>
                  <a:tcPr marL="75134" marR="75134" marT="46997" marB="46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教学内容及能力</a:t>
                      </a:r>
                      <a:r>
                        <a:rPr kumimoji="0" lang="en-US" altLang="zh-CN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知识目标</a:t>
                      </a:r>
                    </a:p>
                  </a:txBody>
                  <a:tcPr marL="75134" marR="75134" marT="46997" marB="46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教师活动</a:t>
                      </a:r>
                    </a:p>
                  </a:txBody>
                  <a:tcPr marL="75134" marR="75134" marT="46997" marB="46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学生活动</a:t>
                      </a:r>
                    </a:p>
                  </a:txBody>
                  <a:tcPr marL="75134" marR="75134" marT="46997" marB="46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时间（分钟）</a:t>
                      </a:r>
                    </a:p>
                  </a:txBody>
                  <a:tcPr marL="75134" marR="75134" marT="46997" marB="46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2472690"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课后任务</a:t>
                      </a:r>
                    </a:p>
                  </a:txBody>
                  <a:tcPr marL="75134" marR="75134" marT="46997" marB="46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10</a:t>
                      </a:r>
                      <a:endParaRPr kumimoji="0" lang="zh-CN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4" marR="75134" marT="46997" marB="46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课后任务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4" marR="75134" marT="46997" marB="46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1.</a:t>
                      </a: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布置课后拓展任务；</a:t>
                      </a: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2.</a:t>
                      </a: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布置下个单元的课前导学任务。</a:t>
                      </a:r>
                    </a:p>
                  </a:txBody>
                  <a:tcPr marL="75134" marR="75134" marT="46997" marB="46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1.</a:t>
                      </a: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学生完成课后拓展任务；</a:t>
                      </a: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2.</a:t>
                      </a:r>
                      <a:r>
                        <a:rPr kumimoji="0" lang="zh-CN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学生完成下次课的课前任务。</a:t>
                      </a:r>
                    </a:p>
                  </a:txBody>
                  <a:tcPr marL="75134" marR="75134" marT="46997" marB="46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10</a:t>
                      </a:r>
                      <a:endParaRPr kumimoji="0" lang="zh-CN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4" marR="75134" marT="46997" marB="46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1750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6" name="流程图: 合并 5"/>
          <p:cNvSpPr/>
          <p:nvPr/>
        </p:nvSpPr>
        <p:spPr>
          <a:xfrm>
            <a:off x="7956550" y="447676"/>
            <a:ext cx="287338" cy="249554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46117" name="组合 6"/>
          <p:cNvGrpSpPr>
            <a:grpSpLocks/>
          </p:cNvGrpSpPr>
          <p:nvPr/>
        </p:nvGrpSpPr>
        <p:grpSpPr bwMode="auto">
          <a:xfrm>
            <a:off x="323851" y="634366"/>
            <a:ext cx="2232025" cy="406108"/>
            <a:chOff x="323528" y="527933"/>
            <a:chExt cx="2232248" cy="338474"/>
          </a:xfrm>
        </p:grpSpPr>
        <p:grpSp>
          <p:nvGrpSpPr>
            <p:cNvPr id="46118" name="组合 7"/>
            <p:cNvGrpSpPr>
              <a:grpSpLocks/>
            </p:cNvGrpSpPr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79512" y="589854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394445" y="589854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520304" y="720049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46119" name="文本框 8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>
                  <a:latin typeface="宋体" pitchFamily="2" charset="-122"/>
                  <a:ea typeface="宋体" pitchFamily="2" charset="-122"/>
                </a:rPr>
                <a:t>课后任务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94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1451583" y="1332620"/>
            <a:ext cx="1536241" cy="559769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lnSpc>
                <a:spcPct val="150000"/>
              </a:lnSpc>
            </a:pPr>
            <a:r>
              <a:rPr kumimoji="0" lang="zh-CN" altLang="en-US" sz="2400" b="1" dirty="0" smtClean="0">
                <a:solidFill>
                  <a:srgbClr val="262626"/>
                </a:solidFill>
                <a:latin typeface="宋体" pitchFamily="2" charset="-122"/>
                <a:ea typeface="宋体" pitchFamily="2" charset="-122"/>
              </a:rPr>
              <a:t>课后作业</a:t>
            </a:r>
            <a:endParaRPr kumimoji="0" lang="en-US" altLang="zh-CN" sz="2400" b="1" dirty="0">
              <a:solidFill>
                <a:srgbClr val="262626"/>
              </a:solidFill>
              <a:latin typeface="宋体" pitchFamily="2" charset="-122"/>
              <a:ea typeface="宋体" pitchFamily="2" charset="-122"/>
            </a:endParaRPr>
          </a:p>
        </p:txBody>
      </p:sp>
      <p:grpSp>
        <p:nvGrpSpPr>
          <p:cNvPr id="44035" name="组合 2"/>
          <p:cNvGrpSpPr>
            <a:grpSpLocks/>
          </p:cNvGrpSpPr>
          <p:nvPr/>
        </p:nvGrpSpPr>
        <p:grpSpPr bwMode="auto">
          <a:xfrm>
            <a:off x="935039" y="91440"/>
            <a:ext cx="7234237" cy="767716"/>
            <a:chOff x="939382" y="294016"/>
            <a:chExt cx="7233018" cy="640071"/>
          </a:xfrm>
        </p:grpSpPr>
        <p:grpSp>
          <p:nvGrpSpPr>
            <p:cNvPr id="44037" name="组合 18"/>
            <p:cNvGrpSpPr>
              <a:grpSpLocks/>
            </p:cNvGrpSpPr>
            <p:nvPr/>
          </p:nvGrpSpPr>
          <p:grpSpPr bwMode="auto">
            <a:xfrm>
              <a:off x="939382" y="365224"/>
              <a:ext cx="548089" cy="553715"/>
              <a:chOff x="611187" y="261275"/>
              <a:chExt cx="666069" cy="664458"/>
            </a:xfrm>
          </p:grpSpPr>
          <p:sp>
            <p:nvSpPr>
              <p:cNvPr id="9" name="矩形 8"/>
              <p:cNvSpPr>
                <a:spLocks noChangeAspect="1"/>
              </p:cNvSpPr>
              <p:nvPr/>
            </p:nvSpPr>
            <p:spPr>
              <a:xfrm>
                <a:off x="611187" y="261592"/>
                <a:ext cx="538162" cy="53746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00"/>
              </a:p>
            </p:txBody>
          </p:sp>
          <p:sp>
            <p:nvSpPr>
              <p:cNvPr id="17" name="矩形 16"/>
              <p:cNvSpPr>
                <a:spLocks noChangeAspect="1"/>
              </p:cNvSpPr>
              <p:nvPr/>
            </p:nvSpPr>
            <p:spPr>
              <a:xfrm>
                <a:off x="881233" y="530325"/>
                <a:ext cx="395423" cy="3945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500"/>
              </a:p>
            </p:txBody>
          </p:sp>
        </p:grpSp>
        <p:sp>
          <p:nvSpPr>
            <p:cNvPr id="33" name="标题 1"/>
            <p:cNvSpPr txBox="1">
              <a:spLocks/>
            </p:cNvSpPr>
            <p:nvPr/>
          </p:nvSpPr>
          <p:spPr>
            <a:xfrm>
              <a:off x="2123457" y="294016"/>
              <a:ext cx="4042681" cy="640071"/>
            </a:xfrm>
            <a:prstGeom prst="rect">
              <a:avLst/>
            </a:prstGeom>
          </p:spPr>
          <p:txBody>
            <a:bodyPr anchor="ctr">
              <a:norm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algn="ctr" eaLnBrk="1" latinLnBrk="0" hangingPunct="1"/>
              <a:r>
                <a:rPr kumimoji="0" lang="zh-CN" altLang="en-US" sz="3200">
                  <a:ea typeface="宋体" pitchFamily="2" charset="-122"/>
                  <a:sym typeface="Times New Roman" pitchFamily="18" charset="0"/>
                </a:rPr>
                <a:t>学生独立完成任务</a:t>
              </a:r>
            </a:p>
          </p:txBody>
        </p:sp>
        <p:cxnSp>
          <p:nvCxnSpPr>
            <p:cNvPr id="40" name="直接连接符 39"/>
            <p:cNvCxnSpPr/>
            <p:nvPr/>
          </p:nvCxnSpPr>
          <p:spPr>
            <a:xfrm>
              <a:off x="1213973" y="903909"/>
              <a:ext cx="6958427" cy="30178"/>
            </a:xfrm>
            <a:prstGeom prst="line">
              <a:avLst/>
            </a:prstGeom>
            <a:ln w="19050">
              <a:solidFill>
                <a:srgbClr val="21A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17"/>
          <p:cNvSpPr txBox="1"/>
          <p:nvPr/>
        </p:nvSpPr>
        <p:spPr>
          <a:xfrm>
            <a:off x="1451583" y="2132856"/>
            <a:ext cx="7013575" cy="1113766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lnSpc>
                <a:spcPct val="150000"/>
              </a:lnSpc>
            </a:pPr>
            <a:r>
              <a:rPr kumimoji="0" lang="en-US" altLang="zh-CN" sz="2400" b="1" dirty="0">
                <a:solidFill>
                  <a:srgbClr val="262626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kumimoji="0" lang="en-US" altLang="zh-CN" sz="2400" b="1" dirty="0" smtClean="0">
                <a:solidFill>
                  <a:srgbClr val="262626"/>
                </a:solidFill>
                <a:latin typeface="宋体" pitchFamily="2" charset="-122"/>
                <a:ea typeface="宋体" pitchFamily="2" charset="-122"/>
              </a:rPr>
              <a:t>   </a:t>
            </a:r>
            <a:r>
              <a:rPr kumimoji="0" lang="zh-CN" altLang="en-US" sz="2400" b="1" dirty="0" smtClean="0">
                <a:solidFill>
                  <a:srgbClr val="262626"/>
                </a:solidFill>
                <a:latin typeface="宋体" pitchFamily="2" charset="-122"/>
                <a:ea typeface="宋体" pitchFamily="2" charset="-122"/>
              </a:rPr>
              <a:t>寻找日常生活中身边的合作博弈和非合作博弈的案例进行案例分析。</a:t>
            </a:r>
            <a:endParaRPr kumimoji="0" lang="en-US" altLang="zh-CN" sz="2000" dirty="0">
              <a:solidFill>
                <a:srgbClr val="262626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057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>
            <a:grpSpLocks/>
          </p:cNvGrpSpPr>
          <p:nvPr/>
        </p:nvGrpSpPr>
        <p:grpSpPr bwMode="auto">
          <a:xfrm>
            <a:off x="2787650" y="2527936"/>
            <a:ext cx="3568700" cy="1581774"/>
            <a:chOff x="4557443" y="2107769"/>
            <a:chExt cx="4757039" cy="1757386"/>
          </a:xfrm>
        </p:grpSpPr>
        <p:sp>
          <p:nvSpPr>
            <p:cNvPr id="5" name="文本框 4"/>
            <p:cNvSpPr txBox="1"/>
            <p:nvPr/>
          </p:nvSpPr>
          <p:spPr>
            <a:xfrm>
              <a:off x="4557443" y="2107769"/>
              <a:ext cx="1161751" cy="1703779"/>
            </a:xfrm>
            <a:custGeom>
              <a:avLst/>
              <a:gdLst/>
              <a:ahLst/>
              <a:cxnLst/>
              <a:rect l="l" t="t" r="r" b="b"/>
              <a:pathLst>
                <a:path w="1161433" h="1703808">
                  <a:moveTo>
                    <a:pt x="0" y="369936"/>
                  </a:moveTo>
                  <a:lnTo>
                    <a:pt x="804972" y="369936"/>
                  </a:lnTo>
                  <a:lnTo>
                    <a:pt x="804972" y="495946"/>
                  </a:lnTo>
                  <a:lnTo>
                    <a:pt x="986916" y="495946"/>
                  </a:lnTo>
                  <a:lnTo>
                    <a:pt x="986916" y="557832"/>
                  </a:lnTo>
                  <a:lnTo>
                    <a:pt x="603684" y="557832"/>
                  </a:lnTo>
                  <a:lnTo>
                    <a:pt x="603684" y="1703808"/>
                  </a:lnTo>
                  <a:lnTo>
                    <a:pt x="382302" y="1703808"/>
                  </a:lnTo>
                  <a:lnTo>
                    <a:pt x="382302" y="557832"/>
                  </a:lnTo>
                  <a:lnTo>
                    <a:pt x="0" y="557832"/>
                  </a:lnTo>
                  <a:close/>
                  <a:moveTo>
                    <a:pt x="804972" y="0"/>
                  </a:moveTo>
                  <a:lnTo>
                    <a:pt x="1161433" y="0"/>
                  </a:lnTo>
                  <a:lnTo>
                    <a:pt x="1161433" y="495946"/>
                  </a:lnTo>
                  <a:lnTo>
                    <a:pt x="986916" y="495946"/>
                  </a:lnTo>
                  <a:lnTo>
                    <a:pt x="986916" y="369936"/>
                  </a:lnTo>
                  <a:lnTo>
                    <a:pt x="804972" y="36993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lIns="68580" tIns="34290" rIns="68580" bIns="34290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1250" dirty="0">
                <a:solidFill>
                  <a:schemeClr val="accent5">
                    <a:lumMod val="75000"/>
                  </a:schemeClr>
                </a:solidFill>
                <a:ea typeface="宋体" panose="02010600030101010101" pitchFamily="2" charset="-122"/>
                <a:cs typeface="+mn-ea"/>
                <a:sym typeface="Times New Roman" panose="02020603050405020304" pitchFamily="18" charset="0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361569" y="2480271"/>
              <a:ext cx="3952913" cy="13848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7500" dirty="0">
                  <a:solidFill>
                    <a:schemeClr val="accent5">
                      <a:lumMod val="75000"/>
                    </a:schemeClr>
                  </a:solidFill>
                  <a:ea typeface="宋体" panose="02010600030101010101" pitchFamily="2" charset="-122"/>
                  <a:cs typeface="+mn-ea"/>
                  <a:sym typeface="Times New Roman" panose="02020603050405020304" pitchFamily="18" charset="0"/>
                </a:rPr>
                <a:t>hanks</a:t>
              </a:r>
              <a:endParaRPr kumimoji="0" lang="zh-CN" altLang="en-US" sz="7500" dirty="0">
                <a:solidFill>
                  <a:schemeClr val="accent5">
                    <a:lumMod val="75000"/>
                  </a:schemeClr>
                </a:solidFill>
                <a:ea typeface="宋体" panose="02010600030101010101" pitchFamily="2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cxnSp>
        <p:nvCxnSpPr>
          <p:cNvPr id="13" name="线1"/>
          <p:cNvCxnSpPr/>
          <p:nvPr/>
        </p:nvCxnSpPr>
        <p:spPr>
          <a:xfrm flipH="1">
            <a:off x="2243138" y="2527936"/>
            <a:ext cx="1149350" cy="0"/>
          </a:xfrm>
          <a:prstGeom prst="line">
            <a:avLst/>
          </a:prstGeom>
          <a:ln w="25400" cap="rnd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线2"/>
          <p:cNvCxnSpPr/>
          <p:nvPr/>
        </p:nvCxnSpPr>
        <p:spPr>
          <a:xfrm>
            <a:off x="2243138" y="2527936"/>
            <a:ext cx="0" cy="1985010"/>
          </a:xfrm>
          <a:prstGeom prst="line">
            <a:avLst/>
          </a:prstGeom>
          <a:ln w="25400" cap="rnd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线3"/>
          <p:cNvCxnSpPr/>
          <p:nvPr/>
        </p:nvCxnSpPr>
        <p:spPr>
          <a:xfrm>
            <a:off x="2243138" y="4512946"/>
            <a:ext cx="4235450" cy="0"/>
          </a:xfrm>
          <a:prstGeom prst="line">
            <a:avLst/>
          </a:prstGeom>
          <a:ln w="25400" cap="rnd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线4"/>
          <p:cNvCxnSpPr>
            <a:stCxn id="22" idx="2"/>
          </p:cNvCxnSpPr>
          <p:nvPr/>
        </p:nvCxnSpPr>
        <p:spPr>
          <a:xfrm>
            <a:off x="6478588" y="4061460"/>
            <a:ext cx="0" cy="451486"/>
          </a:xfrm>
          <a:prstGeom prst="line">
            <a:avLst/>
          </a:prstGeom>
          <a:ln w="25400" cap="rnd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6356350" y="3537586"/>
            <a:ext cx="242888" cy="5238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29" name="火焰"/>
          <p:cNvSpPr>
            <a:spLocks/>
          </p:cNvSpPr>
          <p:nvPr/>
        </p:nvSpPr>
        <p:spPr bwMode="auto">
          <a:xfrm>
            <a:off x="6338888" y="3095626"/>
            <a:ext cx="277812" cy="430530"/>
          </a:xfrm>
          <a:custGeom>
            <a:avLst/>
            <a:gdLst>
              <a:gd name="T0" fmla="*/ 127 w 128"/>
              <a:gd name="T1" fmla="*/ 122 h 165"/>
              <a:gd name="T2" fmla="*/ 128 w 128"/>
              <a:gd name="T3" fmla="*/ 120 h 165"/>
              <a:gd name="T4" fmla="*/ 128 w 128"/>
              <a:gd name="T5" fmla="*/ 119 h 165"/>
              <a:gd name="T6" fmla="*/ 128 w 128"/>
              <a:gd name="T7" fmla="*/ 117 h 165"/>
              <a:gd name="T8" fmla="*/ 128 w 128"/>
              <a:gd name="T9" fmla="*/ 113 h 165"/>
              <a:gd name="T10" fmla="*/ 127 w 128"/>
              <a:gd name="T11" fmla="*/ 105 h 165"/>
              <a:gd name="T12" fmla="*/ 126 w 128"/>
              <a:gd name="T13" fmla="*/ 101 h 165"/>
              <a:gd name="T14" fmla="*/ 125 w 128"/>
              <a:gd name="T15" fmla="*/ 99 h 165"/>
              <a:gd name="T16" fmla="*/ 124 w 128"/>
              <a:gd name="T17" fmla="*/ 96 h 165"/>
              <a:gd name="T18" fmla="*/ 123 w 128"/>
              <a:gd name="T19" fmla="*/ 93 h 165"/>
              <a:gd name="T20" fmla="*/ 123 w 128"/>
              <a:gd name="T21" fmla="*/ 91 h 165"/>
              <a:gd name="T22" fmla="*/ 121 w 128"/>
              <a:gd name="T23" fmla="*/ 86 h 165"/>
              <a:gd name="T24" fmla="*/ 121 w 128"/>
              <a:gd name="T25" fmla="*/ 86 h 165"/>
              <a:gd name="T26" fmla="*/ 121 w 128"/>
              <a:gd name="T27" fmla="*/ 86 h 165"/>
              <a:gd name="T28" fmla="*/ 120 w 128"/>
              <a:gd name="T29" fmla="*/ 85 h 165"/>
              <a:gd name="T30" fmla="*/ 113 w 128"/>
              <a:gd name="T31" fmla="*/ 62 h 165"/>
              <a:gd name="T32" fmla="*/ 113 w 128"/>
              <a:gd name="T33" fmla="*/ 54 h 165"/>
              <a:gd name="T34" fmla="*/ 113 w 128"/>
              <a:gd name="T35" fmla="*/ 54 h 165"/>
              <a:gd name="T36" fmla="*/ 120 w 128"/>
              <a:gd name="T37" fmla="*/ 35 h 165"/>
              <a:gd name="T38" fmla="*/ 120 w 128"/>
              <a:gd name="T39" fmla="*/ 33 h 165"/>
              <a:gd name="T40" fmla="*/ 118 w 128"/>
              <a:gd name="T41" fmla="*/ 32 h 165"/>
              <a:gd name="T42" fmla="*/ 86 w 128"/>
              <a:gd name="T43" fmla="*/ 67 h 165"/>
              <a:gd name="T44" fmla="*/ 73 w 128"/>
              <a:gd name="T45" fmla="*/ 2 h 165"/>
              <a:gd name="T46" fmla="*/ 72 w 128"/>
              <a:gd name="T47" fmla="*/ 1 h 165"/>
              <a:gd name="T48" fmla="*/ 70 w 128"/>
              <a:gd name="T49" fmla="*/ 1 h 165"/>
              <a:gd name="T50" fmla="*/ 48 w 128"/>
              <a:gd name="T51" fmla="*/ 43 h 165"/>
              <a:gd name="T52" fmla="*/ 38 w 128"/>
              <a:gd name="T53" fmla="*/ 80 h 165"/>
              <a:gd name="T54" fmla="*/ 14 w 128"/>
              <a:gd name="T55" fmla="*/ 53 h 165"/>
              <a:gd name="T56" fmla="*/ 6 w 128"/>
              <a:gd name="T57" fmla="*/ 48 h 165"/>
              <a:gd name="T58" fmla="*/ 4 w 128"/>
              <a:gd name="T59" fmla="*/ 48 h 165"/>
              <a:gd name="T60" fmla="*/ 4 w 128"/>
              <a:gd name="T61" fmla="*/ 50 h 165"/>
              <a:gd name="T62" fmla="*/ 5 w 128"/>
              <a:gd name="T63" fmla="*/ 92 h 165"/>
              <a:gd name="T64" fmla="*/ 27 w 128"/>
              <a:gd name="T65" fmla="*/ 158 h 165"/>
              <a:gd name="T66" fmla="*/ 43 w 128"/>
              <a:gd name="T67" fmla="*/ 164 h 165"/>
              <a:gd name="T68" fmla="*/ 44 w 128"/>
              <a:gd name="T69" fmla="*/ 164 h 165"/>
              <a:gd name="T70" fmla="*/ 44 w 128"/>
              <a:gd name="T71" fmla="*/ 164 h 165"/>
              <a:gd name="T72" fmla="*/ 45 w 128"/>
              <a:gd name="T73" fmla="*/ 162 h 165"/>
              <a:gd name="T74" fmla="*/ 44 w 128"/>
              <a:gd name="T75" fmla="*/ 161 h 165"/>
              <a:gd name="T76" fmla="*/ 37 w 128"/>
              <a:gd name="T77" fmla="*/ 131 h 165"/>
              <a:gd name="T78" fmla="*/ 37 w 128"/>
              <a:gd name="T79" fmla="*/ 112 h 165"/>
              <a:gd name="T80" fmla="*/ 37 w 128"/>
              <a:gd name="T81" fmla="*/ 112 h 165"/>
              <a:gd name="T82" fmla="*/ 49 w 128"/>
              <a:gd name="T83" fmla="*/ 126 h 165"/>
              <a:gd name="T84" fmla="*/ 50 w 128"/>
              <a:gd name="T85" fmla="*/ 128 h 165"/>
              <a:gd name="T86" fmla="*/ 52 w 128"/>
              <a:gd name="T87" fmla="*/ 127 h 165"/>
              <a:gd name="T88" fmla="*/ 59 w 128"/>
              <a:gd name="T89" fmla="*/ 105 h 165"/>
              <a:gd name="T90" fmla="*/ 67 w 128"/>
              <a:gd name="T91" fmla="*/ 87 h 165"/>
              <a:gd name="T92" fmla="*/ 75 w 128"/>
              <a:gd name="T93" fmla="*/ 121 h 165"/>
              <a:gd name="T94" fmla="*/ 77 w 128"/>
              <a:gd name="T95" fmla="*/ 121 h 165"/>
              <a:gd name="T96" fmla="*/ 78 w 128"/>
              <a:gd name="T97" fmla="*/ 120 h 165"/>
              <a:gd name="T98" fmla="*/ 89 w 128"/>
              <a:gd name="T99" fmla="*/ 103 h 165"/>
              <a:gd name="T100" fmla="*/ 92 w 128"/>
              <a:gd name="T101" fmla="*/ 128 h 165"/>
              <a:gd name="T102" fmla="*/ 95 w 128"/>
              <a:gd name="T103" fmla="*/ 138 h 165"/>
              <a:gd name="T104" fmla="*/ 95 w 128"/>
              <a:gd name="T105" fmla="*/ 142 h 165"/>
              <a:gd name="T106" fmla="*/ 82 w 128"/>
              <a:gd name="T107" fmla="*/ 162 h 165"/>
              <a:gd name="T108" fmla="*/ 82 w 128"/>
              <a:gd name="T109" fmla="*/ 164 h 165"/>
              <a:gd name="T110" fmla="*/ 83 w 128"/>
              <a:gd name="T111" fmla="*/ 165 h 165"/>
              <a:gd name="T112" fmla="*/ 84 w 128"/>
              <a:gd name="T113" fmla="*/ 165 h 165"/>
              <a:gd name="T114" fmla="*/ 88 w 128"/>
              <a:gd name="T115" fmla="*/ 164 h 165"/>
              <a:gd name="T116" fmla="*/ 127 w 128"/>
              <a:gd name="T117" fmla="*/ 123 h 165"/>
              <a:gd name="T118" fmla="*/ 127 w 128"/>
              <a:gd name="T119" fmla="*/ 122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" h="165">
                <a:moveTo>
                  <a:pt x="127" y="122"/>
                </a:moveTo>
                <a:cubicBezTo>
                  <a:pt x="127" y="121"/>
                  <a:pt x="127" y="121"/>
                  <a:pt x="128" y="120"/>
                </a:cubicBezTo>
                <a:cubicBezTo>
                  <a:pt x="128" y="119"/>
                  <a:pt x="128" y="119"/>
                  <a:pt x="128" y="119"/>
                </a:cubicBezTo>
                <a:cubicBezTo>
                  <a:pt x="128" y="118"/>
                  <a:pt x="128" y="117"/>
                  <a:pt x="128" y="117"/>
                </a:cubicBezTo>
                <a:cubicBezTo>
                  <a:pt x="128" y="116"/>
                  <a:pt x="128" y="115"/>
                  <a:pt x="128" y="113"/>
                </a:cubicBezTo>
                <a:cubicBezTo>
                  <a:pt x="128" y="111"/>
                  <a:pt x="128" y="108"/>
                  <a:pt x="127" y="105"/>
                </a:cubicBezTo>
                <a:cubicBezTo>
                  <a:pt x="127" y="104"/>
                  <a:pt x="126" y="102"/>
                  <a:pt x="126" y="101"/>
                </a:cubicBezTo>
                <a:cubicBezTo>
                  <a:pt x="126" y="100"/>
                  <a:pt x="126" y="99"/>
                  <a:pt x="125" y="99"/>
                </a:cubicBezTo>
                <a:cubicBezTo>
                  <a:pt x="125" y="98"/>
                  <a:pt x="125" y="97"/>
                  <a:pt x="124" y="96"/>
                </a:cubicBezTo>
                <a:cubicBezTo>
                  <a:pt x="124" y="95"/>
                  <a:pt x="124" y="94"/>
                  <a:pt x="123" y="93"/>
                </a:cubicBezTo>
                <a:cubicBezTo>
                  <a:pt x="123" y="92"/>
                  <a:pt x="123" y="91"/>
                  <a:pt x="123" y="91"/>
                </a:cubicBezTo>
                <a:cubicBezTo>
                  <a:pt x="122" y="89"/>
                  <a:pt x="121" y="87"/>
                  <a:pt x="121" y="86"/>
                </a:cubicBezTo>
                <a:cubicBezTo>
                  <a:pt x="121" y="86"/>
                  <a:pt x="121" y="86"/>
                  <a:pt x="121" y="86"/>
                </a:cubicBezTo>
                <a:cubicBezTo>
                  <a:pt x="121" y="86"/>
                  <a:pt x="121" y="86"/>
                  <a:pt x="121" y="86"/>
                </a:cubicBezTo>
                <a:cubicBezTo>
                  <a:pt x="121" y="85"/>
                  <a:pt x="121" y="85"/>
                  <a:pt x="120" y="85"/>
                </a:cubicBezTo>
                <a:cubicBezTo>
                  <a:pt x="118" y="77"/>
                  <a:pt x="115" y="70"/>
                  <a:pt x="113" y="62"/>
                </a:cubicBezTo>
                <a:cubicBezTo>
                  <a:pt x="113" y="60"/>
                  <a:pt x="113" y="57"/>
                  <a:pt x="113" y="54"/>
                </a:cubicBezTo>
                <a:cubicBezTo>
                  <a:pt x="113" y="54"/>
                  <a:pt x="113" y="54"/>
                  <a:pt x="113" y="54"/>
                </a:cubicBezTo>
                <a:cubicBezTo>
                  <a:pt x="113" y="47"/>
                  <a:pt x="115" y="41"/>
                  <a:pt x="120" y="35"/>
                </a:cubicBezTo>
                <a:cubicBezTo>
                  <a:pt x="120" y="34"/>
                  <a:pt x="120" y="33"/>
                  <a:pt x="120" y="33"/>
                </a:cubicBezTo>
                <a:cubicBezTo>
                  <a:pt x="120" y="32"/>
                  <a:pt x="119" y="32"/>
                  <a:pt x="118" y="32"/>
                </a:cubicBezTo>
                <a:cubicBezTo>
                  <a:pt x="97" y="35"/>
                  <a:pt x="89" y="56"/>
                  <a:pt x="86" y="67"/>
                </a:cubicBezTo>
                <a:cubicBezTo>
                  <a:pt x="77" y="49"/>
                  <a:pt x="73" y="30"/>
                  <a:pt x="73" y="2"/>
                </a:cubicBezTo>
                <a:cubicBezTo>
                  <a:pt x="73" y="2"/>
                  <a:pt x="73" y="1"/>
                  <a:pt x="72" y="1"/>
                </a:cubicBezTo>
                <a:cubicBezTo>
                  <a:pt x="72" y="0"/>
                  <a:pt x="71" y="0"/>
                  <a:pt x="70" y="1"/>
                </a:cubicBezTo>
                <a:cubicBezTo>
                  <a:pt x="54" y="11"/>
                  <a:pt x="51" y="27"/>
                  <a:pt x="48" y="43"/>
                </a:cubicBezTo>
                <a:cubicBezTo>
                  <a:pt x="48" y="58"/>
                  <a:pt x="45" y="69"/>
                  <a:pt x="38" y="80"/>
                </a:cubicBezTo>
                <a:cubicBezTo>
                  <a:pt x="34" y="67"/>
                  <a:pt x="24" y="60"/>
                  <a:pt x="14" y="53"/>
                </a:cubicBezTo>
                <a:cubicBezTo>
                  <a:pt x="12" y="52"/>
                  <a:pt x="9" y="50"/>
                  <a:pt x="6" y="48"/>
                </a:cubicBezTo>
                <a:cubicBezTo>
                  <a:pt x="6" y="48"/>
                  <a:pt x="5" y="48"/>
                  <a:pt x="4" y="48"/>
                </a:cubicBezTo>
                <a:cubicBezTo>
                  <a:pt x="4" y="48"/>
                  <a:pt x="4" y="49"/>
                  <a:pt x="4" y="50"/>
                </a:cubicBezTo>
                <a:cubicBezTo>
                  <a:pt x="8" y="63"/>
                  <a:pt x="7" y="78"/>
                  <a:pt x="5" y="92"/>
                </a:cubicBezTo>
                <a:cubicBezTo>
                  <a:pt x="3" y="116"/>
                  <a:pt x="0" y="141"/>
                  <a:pt x="27" y="158"/>
                </a:cubicBezTo>
                <a:cubicBezTo>
                  <a:pt x="32" y="160"/>
                  <a:pt x="38" y="162"/>
                  <a:pt x="43" y="164"/>
                </a:cubicBezTo>
                <a:cubicBezTo>
                  <a:pt x="43" y="164"/>
                  <a:pt x="44" y="164"/>
                  <a:pt x="44" y="164"/>
                </a:cubicBezTo>
                <a:cubicBezTo>
                  <a:pt x="44" y="164"/>
                  <a:pt x="44" y="164"/>
                  <a:pt x="44" y="164"/>
                </a:cubicBezTo>
                <a:cubicBezTo>
                  <a:pt x="45" y="164"/>
                  <a:pt x="45" y="163"/>
                  <a:pt x="45" y="162"/>
                </a:cubicBezTo>
                <a:cubicBezTo>
                  <a:pt x="45" y="162"/>
                  <a:pt x="45" y="161"/>
                  <a:pt x="44" y="161"/>
                </a:cubicBezTo>
                <a:cubicBezTo>
                  <a:pt x="35" y="153"/>
                  <a:pt x="36" y="142"/>
                  <a:pt x="37" y="131"/>
                </a:cubicBezTo>
                <a:cubicBezTo>
                  <a:pt x="38" y="124"/>
                  <a:pt x="38" y="118"/>
                  <a:pt x="37" y="112"/>
                </a:cubicBezTo>
                <a:cubicBezTo>
                  <a:pt x="37" y="112"/>
                  <a:pt x="37" y="112"/>
                  <a:pt x="37" y="112"/>
                </a:cubicBezTo>
                <a:cubicBezTo>
                  <a:pt x="43" y="116"/>
                  <a:pt x="48" y="119"/>
                  <a:pt x="49" y="126"/>
                </a:cubicBezTo>
                <a:cubicBezTo>
                  <a:pt x="49" y="127"/>
                  <a:pt x="50" y="128"/>
                  <a:pt x="50" y="128"/>
                </a:cubicBezTo>
                <a:cubicBezTo>
                  <a:pt x="51" y="128"/>
                  <a:pt x="52" y="128"/>
                  <a:pt x="52" y="127"/>
                </a:cubicBezTo>
                <a:cubicBezTo>
                  <a:pt x="57" y="121"/>
                  <a:pt x="59" y="114"/>
                  <a:pt x="59" y="105"/>
                </a:cubicBezTo>
                <a:cubicBezTo>
                  <a:pt x="60" y="98"/>
                  <a:pt x="62" y="92"/>
                  <a:pt x="67" y="87"/>
                </a:cubicBezTo>
                <a:cubicBezTo>
                  <a:pt x="67" y="97"/>
                  <a:pt x="69" y="109"/>
                  <a:pt x="75" y="121"/>
                </a:cubicBezTo>
                <a:cubicBezTo>
                  <a:pt x="76" y="121"/>
                  <a:pt x="76" y="121"/>
                  <a:pt x="77" y="121"/>
                </a:cubicBezTo>
                <a:cubicBezTo>
                  <a:pt x="78" y="121"/>
                  <a:pt x="78" y="121"/>
                  <a:pt x="78" y="120"/>
                </a:cubicBezTo>
                <a:cubicBezTo>
                  <a:pt x="79" y="117"/>
                  <a:pt x="82" y="107"/>
                  <a:pt x="89" y="103"/>
                </a:cubicBezTo>
                <a:cubicBezTo>
                  <a:pt x="85" y="111"/>
                  <a:pt x="89" y="120"/>
                  <a:pt x="92" y="128"/>
                </a:cubicBezTo>
                <a:cubicBezTo>
                  <a:pt x="93" y="131"/>
                  <a:pt x="95" y="135"/>
                  <a:pt x="95" y="138"/>
                </a:cubicBezTo>
                <a:cubicBezTo>
                  <a:pt x="95" y="139"/>
                  <a:pt x="95" y="140"/>
                  <a:pt x="95" y="142"/>
                </a:cubicBezTo>
                <a:cubicBezTo>
                  <a:pt x="96" y="149"/>
                  <a:pt x="92" y="156"/>
                  <a:pt x="82" y="162"/>
                </a:cubicBezTo>
                <a:cubicBezTo>
                  <a:pt x="82" y="163"/>
                  <a:pt x="81" y="163"/>
                  <a:pt x="82" y="164"/>
                </a:cubicBezTo>
                <a:cubicBezTo>
                  <a:pt x="82" y="165"/>
                  <a:pt x="82" y="165"/>
                  <a:pt x="83" y="165"/>
                </a:cubicBezTo>
                <a:cubicBezTo>
                  <a:pt x="83" y="165"/>
                  <a:pt x="83" y="165"/>
                  <a:pt x="84" y="165"/>
                </a:cubicBezTo>
                <a:cubicBezTo>
                  <a:pt x="85" y="165"/>
                  <a:pt x="86" y="164"/>
                  <a:pt x="88" y="164"/>
                </a:cubicBezTo>
                <a:cubicBezTo>
                  <a:pt x="111" y="152"/>
                  <a:pt x="124" y="138"/>
                  <a:pt x="127" y="123"/>
                </a:cubicBezTo>
                <a:cubicBezTo>
                  <a:pt x="127" y="123"/>
                  <a:pt x="127" y="122"/>
                  <a:pt x="127" y="1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0" y="5191126"/>
            <a:ext cx="3890963" cy="1323974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2" name="任意多边形 11"/>
          <p:cNvSpPr/>
          <p:nvPr/>
        </p:nvSpPr>
        <p:spPr>
          <a:xfrm rot="10800000">
            <a:off x="5253038" y="342900"/>
            <a:ext cx="3890962" cy="1323976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77019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3388996"/>
            <a:ext cx="133350" cy="8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-31750" y="1906"/>
          <a:ext cx="9175750" cy="45720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5001" marB="550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5001" marB="550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5001" marB="550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5001" marB="550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7" name="流程图: 合并 6"/>
          <p:cNvSpPr/>
          <p:nvPr/>
        </p:nvSpPr>
        <p:spPr>
          <a:xfrm>
            <a:off x="827089" y="459106"/>
            <a:ext cx="288925" cy="25527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572922" y="1484366"/>
            <a:ext cx="8175542" cy="45369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zh-CN" altLang="en-US" sz="24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    管理心理学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属于应用性课程，主要讲授如何将心理学的基本知识应用到组织人力管理的过程中。这一课程以普通心理学、人格心理学为基础，是心理学知识应用的延伸。课程的学习能够提高学生应用心理学知识的能力，增强学生的知识专业水平</a:t>
            </a:r>
            <a:r>
              <a:rPr lang="zh-CN" altLang="en-US" sz="24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。</a:t>
            </a:r>
            <a:endParaRPr lang="en-US" altLang="zh-CN" sz="24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just">
              <a:defRPr/>
            </a:pPr>
            <a:r>
              <a:rPr lang="zh-CN" altLang="en-US" sz="24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    在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教学过程中，对学生有这些要求：一是学习应该认真阅读指定教材，并且主动复习社会心理学、人格心理学等心理基本课程；二是学生要认真分析指定的案例，并且积极寻找与案例相关的知识或支撑性的资料；三是在课堂上要认真听讲，积极发言，主动参与老师安排的讨论活动。</a:t>
            </a:r>
            <a:endParaRPr kumimoji="0"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3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组合 6"/>
          <p:cNvGrpSpPr>
            <a:grpSpLocks/>
          </p:cNvGrpSpPr>
          <p:nvPr/>
        </p:nvGrpSpPr>
        <p:grpSpPr bwMode="auto">
          <a:xfrm>
            <a:off x="179513" y="1119668"/>
            <a:ext cx="8784976" cy="5549691"/>
            <a:chOff x="2387307" y="2974686"/>
            <a:chExt cx="8230806" cy="2149558"/>
          </a:xfrm>
        </p:grpSpPr>
        <p:sp>
          <p:nvSpPr>
            <p:cNvPr id="2052" name="MH_Text_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34878" y="3255560"/>
              <a:ext cx="2456044" cy="1868684"/>
            </a:xfrm>
            <a:prstGeom prst="rect">
              <a:avLst/>
            </a:prstGeom>
            <a:ln/>
            <a:ex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latinLnBrk="0"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❶具备运用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激发和调试社会性动机的能力；</a:t>
              </a:r>
              <a:endParaRPr kumimoji="0"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❷具备制定合理的激励措施和政策的能力；</a:t>
              </a:r>
              <a:endParaRPr kumimoji="0"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❸具备针对不同情况合理进行决策的能力；</a:t>
              </a:r>
              <a:endParaRPr kumimoji="0"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❹具备缓解工作倦怠、挫折管理和员工卷入管理的能力；</a:t>
              </a:r>
              <a:endParaRPr kumimoji="0"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❺具备合理处理人际关系的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能力，具备记性机构化面试和非结构化面试的能力；</a:t>
              </a:r>
              <a:endParaRPr kumimoji="0"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❻具备建设管理团队的能力，具备处理冲突的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能力。</a:t>
              </a:r>
              <a:endParaRPr kumimoji="0"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</p:txBody>
        </p:sp>
        <p:grpSp>
          <p:nvGrpSpPr>
            <p:cNvPr id="30737" name="组合 4"/>
            <p:cNvGrpSpPr>
              <a:grpSpLocks/>
            </p:cNvGrpSpPr>
            <p:nvPr/>
          </p:nvGrpSpPr>
          <p:grpSpPr bwMode="auto">
            <a:xfrm>
              <a:off x="2387307" y="2974686"/>
              <a:ext cx="8230806" cy="188389"/>
              <a:chOff x="2387307" y="2974686"/>
              <a:chExt cx="8230806" cy="188389"/>
            </a:xfrm>
          </p:grpSpPr>
          <p:sp>
            <p:nvSpPr>
              <p:cNvPr id="8" name="MH_SubTitle_1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5034878" y="2974686"/>
                <a:ext cx="2456044" cy="18838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>
                <a:spAutoFit/>
              </a:bodyPr>
              <a:lstStyle/>
              <a:p>
                <a:pPr algn="ctr" latinLnBrk="0">
                  <a:lnSpc>
                    <a:spcPct val="130000"/>
                  </a:lnSpc>
                </a:pPr>
                <a:r>
                  <a:rPr kumimoji="0" lang="zh-CN" altLang="en-US" sz="1600" b="1">
                    <a:solidFill>
                      <a:srgbClr val="FFFFFF"/>
                    </a:solidFill>
                    <a:sym typeface="Times New Roman" pitchFamily="18" charset="0"/>
                  </a:rPr>
                  <a:t>能力目标</a:t>
                </a:r>
                <a:endParaRPr kumimoji="0" lang="zh-CN" altLang="en-US" sz="1600">
                  <a:solidFill>
                    <a:srgbClr val="FFFFFF"/>
                  </a:solidFill>
                  <a:sym typeface="Times New Roman" pitchFamily="18" charset="0"/>
                </a:endParaRPr>
              </a:p>
            </p:txBody>
          </p:sp>
          <p:sp>
            <p:nvSpPr>
              <p:cNvPr id="14" name="MH_SubTitle_2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387307" y="2974686"/>
                <a:ext cx="2456044" cy="18838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>
                <a:spAutoFit/>
              </a:bodyPr>
              <a:lstStyle/>
              <a:p>
                <a:pPr algn="ctr" latinLnBrk="0">
                  <a:lnSpc>
                    <a:spcPct val="130000"/>
                  </a:lnSpc>
                </a:pPr>
                <a:r>
                  <a:rPr kumimoji="0" lang="zh-CN" altLang="en-US" sz="1600" b="1">
                    <a:solidFill>
                      <a:srgbClr val="FFFFFF"/>
                    </a:solidFill>
                    <a:sym typeface="Times New Roman" pitchFamily="18" charset="0"/>
                  </a:rPr>
                  <a:t>知识目标</a:t>
                </a:r>
              </a:p>
            </p:txBody>
          </p:sp>
          <p:sp>
            <p:nvSpPr>
              <p:cNvPr id="19" name="MH_SubTitle_3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7746827" y="2974686"/>
                <a:ext cx="2871286" cy="18838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>
                <a:spAutoFit/>
              </a:bodyPr>
              <a:lstStyle/>
              <a:p>
                <a:pPr algn="ctr" latinLnBrk="0">
                  <a:lnSpc>
                    <a:spcPct val="130000"/>
                  </a:lnSpc>
                </a:pPr>
                <a:r>
                  <a:rPr kumimoji="0" lang="en-US" altLang="zh-CN" sz="1500" b="1">
                    <a:solidFill>
                      <a:srgbClr val="FFFFFF"/>
                    </a:solidFill>
                    <a:sym typeface="Times New Roman" pitchFamily="18" charset="0"/>
                  </a:rPr>
                  <a:t> </a:t>
                </a:r>
                <a:r>
                  <a:rPr kumimoji="0" lang="zh-CN" altLang="en-US" sz="1600" b="1">
                    <a:solidFill>
                      <a:srgbClr val="FFFFFF"/>
                    </a:solidFill>
                    <a:sym typeface="Times New Roman" pitchFamily="18" charset="0"/>
                  </a:rPr>
                  <a:t>素质目标</a:t>
                </a:r>
                <a:endParaRPr kumimoji="0" lang="zh-CN" altLang="en-US" sz="1600">
                  <a:solidFill>
                    <a:srgbClr val="FFFFFF"/>
                  </a:solidFill>
                  <a:sym typeface="Times New Roman" pitchFamily="18" charset="0"/>
                </a:endParaRPr>
              </a:p>
            </p:txBody>
          </p:sp>
        </p:grpSp>
        <p:sp>
          <p:nvSpPr>
            <p:cNvPr id="38" name="MH_Text_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387307" y="3255560"/>
              <a:ext cx="2456044" cy="1868684"/>
            </a:xfrm>
            <a:prstGeom prst="rect">
              <a:avLst/>
            </a:prstGeom>
            <a:ln/>
            <a:ex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latinLnBrk="0"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❶了解管理心理学的研究内容、学科性质、研究逻辑和研究方法；</a:t>
              </a:r>
              <a:endParaRPr kumimoji="0" lang="en-US" altLang="zh-CN" sz="1600" dirty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❷了解管理心理学的博弈论；</a:t>
              </a:r>
              <a:endParaRPr kumimoji="0" lang="en-US" altLang="zh-CN" sz="1600" dirty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❸了解动机的内涵、类别；了解如何激发和调试动机；</a:t>
              </a:r>
              <a:endParaRPr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❹了解和理解中西方激励理论和文化相对性；</a:t>
              </a:r>
              <a:endParaRPr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❺了解知觉和社会知觉的内涵，理解组织中社会知觉的类别和归因及其作用；</a:t>
              </a:r>
              <a:endParaRPr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❻了解知识、组织学习内涵和模型，克服学习智障；</a:t>
              </a:r>
              <a:endParaRPr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❼了解情绪劳动、应激和心理契约的内涵和作用；</a:t>
              </a:r>
              <a:endParaRPr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❽了解领导、领导者内涵和胜任特征模型</a:t>
              </a:r>
              <a:endParaRPr kumimoji="0" lang="zh-CN" altLang="en-US" sz="1600" dirty="0">
                <a:solidFill>
                  <a:schemeClr val="tx1"/>
                </a:solidFill>
                <a:sym typeface="Times New Roman" pitchFamily="18" charset="0"/>
              </a:endParaRPr>
            </a:p>
          </p:txBody>
        </p:sp>
        <p:sp>
          <p:nvSpPr>
            <p:cNvPr id="39" name="MH_Text_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746827" y="3255560"/>
              <a:ext cx="2871286" cy="1868684"/>
            </a:xfrm>
            <a:prstGeom prst="rect">
              <a:avLst/>
            </a:prstGeom>
            <a:ln/>
            <a:ex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❶</a:t>
              </a: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分析</a:t>
              </a:r>
              <a:r>
                <a:rPr kumimoji="0" lang="zh-CN" altLang="en-US" sz="1600" dirty="0">
                  <a:solidFill>
                    <a:schemeClr val="tx1"/>
                  </a:solidFill>
                  <a:sym typeface="Times New Roman" pitchFamily="18" charset="0"/>
                </a:rPr>
                <a:t>能力：能准确</a:t>
              </a: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分析组织发展过程中的现象和问题，分析这些现象和问题产生的原因；</a:t>
              </a:r>
              <a:endParaRPr kumimoji="0" lang="en-US" altLang="zh-CN" sz="1600" dirty="0">
                <a:solidFill>
                  <a:schemeClr val="tx1"/>
                </a:solidFill>
                <a:sym typeface="Times New Roman" pitchFamily="18" charset="0"/>
              </a:endParaRPr>
            </a:p>
            <a:p>
              <a:pPr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❷</a:t>
              </a: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决策</a:t>
              </a:r>
              <a:r>
                <a:rPr kumimoji="0" lang="zh-CN" altLang="en-US" sz="1600" dirty="0">
                  <a:solidFill>
                    <a:schemeClr val="tx1"/>
                  </a:solidFill>
                  <a:sym typeface="Times New Roman" pitchFamily="18" charset="0"/>
                </a:rPr>
                <a:t>能力：能</a:t>
              </a: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准确地根据组织发展过程中的归因分析，进行准确合理的做出个体决策和群体决策；</a:t>
              </a:r>
              <a:endParaRPr kumimoji="0"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  <a:p>
              <a:pPr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❸管理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itchFamily="18" charset="0"/>
                </a:rPr>
                <a:t>能力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：能充分有效的发挥组织资源，实现</a:t>
              </a:r>
              <a:r>
                <a:rPr lang="en-US" altLang="zh-CN" sz="1600" dirty="0" smtClean="0">
                  <a:solidFill>
                    <a:schemeClr val="tx1"/>
                  </a:solidFill>
                  <a:sym typeface="Times New Roman" pitchFamily="18" charset="0"/>
                </a:rPr>
                <a:t>1+1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&gt;</a:t>
              </a:r>
              <a:r>
                <a:rPr lang="en-US" altLang="zh-CN" sz="1600" dirty="0" smtClean="0">
                  <a:solidFill>
                    <a:schemeClr val="tx1"/>
                  </a:solidFill>
                  <a:sym typeface="Times New Roman" pitchFamily="18" charset="0"/>
                </a:rPr>
                <a:t>2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，并能充分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itchFamily="18" charset="0"/>
                </a:rPr>
                <a:t>的利用组织的各类资源进行组织管理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itchFamily="18" charset="0"/>
                </a:rPr>
                <a:t>，实现组织的目标。</a:t>
              </a:r>
              <a:endParaRPr lang="en-US" altLang="zh-CN" sz="1600" dirty="0">
                <a:solidFill>
                  <a:schemeClr val="tx1"/>
                </a:solidFill>
                <a:sym typeface="Times New Roman" pitchFamily="18" charset="0"/>
              </a:endParaRPr>
            </a:p>
            <a:p>
              <a:pPr latinLnBrk="0">
                <a:lnSpc>
                  <a:spcPts val="2200"/>
                </a:lnSpc>
              </a:pPr>
              <a:endParaRPr kumimoji="0" lang="en-US" altLang="zh-CN" sz="1600" dirty="0" smtClean="0">
                <a:solidFill>
                  <a:schemeClr val="tx1"/>
                </a:solidFill>
                <a:sym typeface="Times New Roman" pitchFamily="18" charset="0"/>
              </a:endParaRPr>
            </a:p>
          </p:txBody>
        </p:sp>
      </p:grp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-31750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5" name="流程图: 合并 14"/>
          <p:cNvSpPr/>
          <p:nvPr/>
        </p:nvSpPr>
        <p:spPr>
          <a:xfrm>
            <a:off x="3276600" y="449580"/>
            <a:ext cx="287338" cy="249556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042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-31750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30" name="流程图: 合并 29"/>
          <p:cNvSpPr/>
          <p:nvPr/>
        </p:nvSpPr>
        <p:spPr>
          <a:xfrm>
            <a:off x="5580064" y="436246"/>
            <a:ext cx="287337" cy="249554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971600" y="1052736"/>
            <a:ext cx="7272808" cy="4968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 smtClean="0"/>
              <a:t>管理心理学的重要理论举例</a:t>
            </a:r>
            <a:endParaRPr lang="en-US" altLang="zh-CN" sz="5400" dirty="0" smtClean="0"/>
          </a:p>
          <a:p>
            <a:pPr algn="ctr"/>
            <a:r>
              <a:rPr lang="zh-CN" altLang="en-US" sz="8000" dirty="0" smtClean="0"/>
              <a:t>博 弈 论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6766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4139952" y="1400176"/>
            <a:ext cx="1800200" cy="36195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latinLnBrk="0"/>
            <a:r>
              <a:rPr kumimoji="0" lang="zh-CN" altLang="en-US" sz="1600" dirty="0">
                <a:ea typeface="宋体" pitchFamily="2" charset="-122"/>
                <a:sym typeface="Times New Roman" pitchFamily="18" charset="0"/>
              </a:rPr>
              <a:t>教师引导作用</a:t>
            </a:r>
          </a:p>
        </p:txBody>
      </p:sp>
      <p:sp>
        <p:nvSpPr>
          <p:cNvPr id="188424" name="Text Box 8"/>
          <p:cNvSpPr txBox="1">
            <a:spLocks noChangeArrowheads="1"/>
          </p:cNvSpPr>
          <p:nvPr/>
        </p:nvSpPr>
        <p:spPr bwMode="auto">
          <a:xfrm>
            <a:off x="1476375" y="2566036"/>
            <a:ext cx="433388" cy="181356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eaVert"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/>
            <a:r>
              <a:rPr kumimoji="0" lang="zh-CN" altLang="en-US">
                <a:ea typeface="宋体" pitchFamily="2" charset="-122"/>
                <a:sym typeface="Times New Roman" pitchFamily="18" charset="0"/>
              </a:rPr>
              <a:t>课前任务</a:t>
            </a:r>
          </a:p>
        </p:txBody>
      </p:sp>
      <p:sp>
        <p:nvSpPr>
          <p:cNvPr id="188425" name="AutoShape 9"/>
          <p:cNvSpPr>
            <a:spLocks noChangeArrowheads="1"/>
          </p:cNvSpPr>
          <p:nvPr/>
        </p:nvSpPr>
        <p:spPr bwMode="auto">
          <a:xfrm>
            <a:off x="2297114" y="3371850"/>
            <a:ext cx="219075" cy="198120"/>
          </a:xfrm>
          <a:prstGeom prst="rightArrow">
            <a:avLst>
              <a:gd name="adj1" fmla="val 50000"/>
              <a:gd name="adj2" fmla="val 33000"/>
            </a:avLst>
          </a:prstGeom>
          <a:solidFill>
            <a:srgbClr val="99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2678114" y="2566036"/>
            <a:ext cx="434975" cy="181356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eaVert"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/>
            <a:r>
              <a:rPr kumimoji="0" lang="zh-CN" altLang="en-US">
                <a:ea typeface="宋体" pitchFamily="2" charset="-122"/>
                <a:sym typeface="Times New Roman" pitchFamily="18" charset="0"/>
              </a:rPr>
              <a:t>课堂任务</a:t>
            </a:r>
          </a:p>
        </p:txBody>
      </p:sp>
      <p:sp>
        <p:nvSpPr>
          <p:cNvPr id="188428" name="AutoShape 12"/>
          <p:cNvSpPr>
            <a:spLocks noChangeArrowheads="1"/>
          </p:cNvSpPr>
          <p:nvPr/>
        </p:nvSpPr>
        <p:spPr bwMode="auto">
          <a:xfrm>
            <a:off x="3319464" y="3371850"/>
            <a:ext cx="217487" cy="198120"/>
          </a:xfrm>
          <a:prstGeom prst="rightArrow">
            <a:avLst>
              <a:gd name="adj1" fmla="val 50000"/>
              <a:gd name="adj2" fmla="val 32738"/>
            </a:avLst>
          </a:prstGeom>
          <a:solidFill>
            <a:srgbClr val="99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3779839" y="1876230"/>
            <a:ext cx="2619375" cy="36957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lIns="36000" rIns="36000"/>
          <a:lstStyle/>
          <a:p>
            <a:pPr algn="ctr" latinLnBrk="0"/>
            <a:r>
              <a:rPr kumimoji="0" lang="zh-CN" altLang="en-US" sz="2400" baseline="30000" dirty="0">
                <a:effectLst>
                  <a:outerShdw blurRad="38100" dist="38100" dir="2700000" algn="tl">
                    <a:srgbClr val="FFFFFF"/>
                  </a:outerShdw>
                </a:effectLst>
                <a:ea typeface="宋体" pitchFamily="2" charset="-122"/>
                <a:sym typeface="Times New Roman" pitchFamily="18" charset="0"/>
              </a:rPr>
              <a:t>引导、分析、答疑、纠错</a:t>
            </a:r>
            <a:endParaRPr kumimoji="0" lang="zh-CN" altLang="en-US" sz="2400" dirty="0">
              <a:effectLst>
                <a:outerShdw blurRad="38100" dist="38100" dir="2700000" algn="tl">
                  <a:srgbClr val="FFFFFF"/>
                </a:outerShdw>
              </a:effectLst>
              <a:ea typeface="宋体" pitchFamily="2" charset="-122"/>
              <a:sym typeface="Times New Roman" pitchFamily="18" charset="0"/>
            </a:endParaRPr>
          </a:p>
        </p:txBody>
      </p:sp>
      <p:sp>
        <p:nvSpPr>
          <p:cNvPr id="188430" name="Line 14"/>
          <p:cNvSpPr>
            <a:spLocks noChangeShapeType="1"/>
          </p:cNvSpPr>
          <p:nvPr/>
        </p:nvSpPr>
        <p:spPr bwMode="auto">
          <a:xfrm>
            <a:off x="4859338" y="2276872"/>
            <a:ext cx="0" cy="20002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88431" name="Line 15"/>
          <p:cNvSpPr>
            <a:spLocks noChangeShapeType="1"/>
          </p:cNvSpPr>
          <p:nvPr/>
        </p:nvSpPr>
        <p:spPr bwMode="auto">
          <a:xfrm>
            <a:off x="5157788" y="2276872"/>
            <a:ext cx="0" cy="20002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88432" name="Line 16"/>
          <p:cNvSpPr>
            <a:spLocks noChangeShapeType="1"/>
          </p:cNvSpPr>
          <p:nvPr/>
        </p:nvSpPr>
        <p:spPr bwMode="auto">
          <a:xfrm>
            <a:off x="5457825" y="2276872"/>
            <a:ext cx="0" cy="20002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88433" name="Rectangle 17"/>
          <p:cNvSpPr>
            <a:spLocks noChangeArrowheads="1"/>
          </p:cNvSpPr>
          <p:nvPr/>
        </p:nvSpPr>
        <p:spPr bwMode="auto">
          <a:xfrm>
            <a:off x="3779839" y="2476898"/>
            <a:ext cx="2619375" cy="1093072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spcBef>
                <a:spcPts val="650"/>
              </a:spcBef>
            </a:pPr>
            <a:r>
              <a:rPr lang="zh-CN" altLang="en-US" sz="2400" baseline="30000" dirty="0" smtClean="0">
                <a:ea typeface="宋体" pitchFamily="2" charset="-122"/>
                <a:sym typeface="Times New Roman" pitchFamily="18" charset="0"/>
              </a:rPr>
              <a:t>合作</a:t>
            </a:r>
            <a:r>
              <a:rPr lang="zh-CN" altLang="en-US" sz="2400" baseline="30000" dirty="0">
                <a:ea typeface="宋体" pitchFamily="2" charset="-122"/>
                <a:sym typeface="Times New Roman" pitchFamily="18" charset="0"/>
              </a:rPr>
              <a:t>博弈的案例</a:t>
            </a:r>
            <a:r>
              <a:rPr lang="zh-CN" altLang="en-US" sz="2400" baseline="30000" dirty="0" smtClean="0">
                <a:ea typeface="宋体" pitchFamily="2" charset="-122"/>
                <a:sym typeface="Times New Roman" pitchFamily="18" charset="0"/>
              </a:rPr>
              <a:t>：</a:t>
            </a:r>
            <a:endParaRPr lang="en-US" altLang="zh-CN" sz="2400" baseline="30000" dirty="0" smtClean="0">
              <a:ea typeface="宋体" pitchFamily="2" charset="-122"/>
              <a:sym typeface="Times New Roman" pitchFamily="18" charset="0"/>
            </a:endParaRPr>
          </a:p>
          <a:p>
            <a:pPr algn="ctr">
              <a:spcBef>
                <a:spcPts val="650"/>
              </a:spcBef>
            </a:pPr>
            <a:r>
              <a:rPr lang="zh-CN" altLang="en-US" sz="2400" baseline="30000" dirty="0" smtClean="0">
                <a:ea typeface="宋体" pitchFamily="2" charset="-122"/>
                <a:sym typeface="Times New Roman" pitchFamily="18" charset="0"/>
              </a:rPr>
              <a:t>囚犯</a:t>
            </a:r>
            <a:r>
              <a:rPr lang="zh-CN" altLang="en-US" sz="2400" baseline="30000" dirty="0">
                <a:ea typeface="宋体" pitchFamily="2" charset="-122"/>
                <a:sym typeface="Times New Roman" pitchFamily="18" charset="0"/>
              </a:rPr>
              <a:t>两难</a:t>
            </a:r>
            <a:r>
              <a:rPr lang="zh-CN" altLang="en-US" sz="2400" baseline="30000" dirty="0" smtClean="0">
                <a:ea typeface="宋体" pitchFamily="2" charset="-122"/>
                <a:sym typeface="Times New Roman" pitchFamily="18" charset="0"/>
              </a:rPr>
              <a:t>困境</a:t>
            </a:r>
            <a:endParaRPr lang="en-US" altLang="zh-CN" sz="2400" baseline="30000" dirty="0" smtClean="0">
              <a:ea typeface="宋体" pitchFamily="2" charset="-122"/>
              <a:sym typeface="Times New Roman" pitchFamily="18" charset="0"/>
            </a:endParaRPr>
          </a:p>
          <a:p>
            <a:pPr algn="ctr">
              <a:spcBef>
                <a:spcPts val="650"/>
              </a:spcBef>
            </a:pPr>
            <a:r>
              <a:rPr lang="en-US" altLang="zh-CN" sz="2400" baseline="30000" dirty="0" smtClean="0">
                <a:ea typeface="宋体" pitchFamily="2" charset="-122"/>
                <a:sym typeface="Times New Roman" pitchFamily="18" charset="0"/>
              </a:rPr>
              <a:t>(</a:t>
            </a:r>
            <a:r>
              <a:rPr lang="en-US" altLang="zh-CN" sz="2400" baseline="30000" dirty="0">
                <a:ea typeface="宋体" pitchFamily="2" charset="-122"/>
                <a:sym typeface="Times New Roman" pitchFamily="18" charset="0"/>
              </a:rPr>
              <a:t>prisoners’ dilemma)</a:t>
            </a:r>
            <a:r>
              <a:rPr kumimoji="0" lang="zh-CN" altLang="en-US" sz="2400" baseline="30000" dirty="0" smtClean="0">
                <a:ea typeface="宋体" pitchFamily="2" charset="-122"/>
                <a:sym typeface="Times New Roman" pitchFamily="18" charset="0"/>
              </a:rPr>
              <a:t>。</a:t>
            </a:r>
            <a:endParaRPr kumimoji="0" lang="zh-CN" altLang="en-US" sz="2400" baseline="30000" dirty="0">
              <a:ea typeface="宋体" pitchFamily="2" charset="-122"/>
              <a:sym typeface="Times New Roman" pitchFamily="18" charset="0"/>
            </a:endParaRPr>
          </a:p>
        </p:txBody>
      </p:sp>
      <p:sp>
        <p:nvSpPr>
          <p:cNvPr id="188434" name="AutoShape 18"/>
          <p:cNvSpPr>
            <a:spLocks noChangeArrowheads="1"/>
          </p:cNvSpPr>
          <p:nvPr/>
        </p:nvSpPr>
        <p:spPr bwMode="auto">
          <a:xfrm>
            <a:off x="7529514" y="3348990"/>
            <a:ext cx="217487" cy="200026"/>
          </a:xfrm>
          <a:prstGeom prst="rightArrow">
            <a:avLst>
              <a:gd name="adj1" fmla="val 50000"/>
              <a:gd name="adj2" fmla="val 32738"/>
            </a:avLst>
          </a:prstGeom>
          <a:solidFill>
            <a:srgbClr val="99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88435" name="AutoShape 19"/>
          <p:cNvSpPr>
            <a:spLocks noChangeArrowheads="1"/>
          </p:cNvSpPr>
          <p:nvPr/>
        </p:nvSpPr>
        <p:spPr bwMode="auto">
          <a:xfrm>
            <a:off x="6519864" y="3348990"/>
            <a:ext cx="217487" cy="200026"/>
          </a:xfrm>
          <a:prstGeom prst="rightArrow">
            <a:avLst>
              <a:gd name="adj1" fmla="val 50000"/>
              <a:gd name="adj2" fmla="val 32738"/>
            </a:avLst>
          </a:prstGeom>
          <a:solidFill>
            <a:srgbClr val="99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88436" name="Text Box 20"/>
          <p:cNvSpPr txBox="1">
            <a:spLocks noChangeArrowheads="1"/>
          </p:cNvSpPr>
          <p:nvPr/>
        </p:nvSpPr>
        <p:spPr bwMode="auto">
          <a:xfrm>
            <a:off x="6900863" y="2592706"/>
            <a:ext cx="431800" cy="181356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eaVert"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/>
            <a:r>
              <a:rPr kumimoji="0" lang="zh-CN" altLang="en-US">
                <a:ea typeface="宋体" pitchFamily="2" charset="-122"/>
                <a:sym typeface="Times New Roman" pitchFamily="18" charset="0"/>
              </a:rPr>
              <a:t>分析总结</a:t>
            </a:r>
          </a:p>
        </p:txBody>
      </p:sp>
      <p:sp>
        <p:nvSpPr>
          <p:cNvPr id="188438" name="Text Box 22"/>
          <p:cNvSpPr txBox="1">
            <a:spLocks noChangeArrowheads="1"/>
          </p:cNvSpPr>
          <p:nvPr/>
        </p:nvSpPr>
        <p:spPr bwMode="auto">
          <a:xfrm>
            <a:off x="7956550" y="2543176"/>
            <a:ext cx="469900" cy="181356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eaVert"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/>
            <a:r>
              <a:rPr kumimoji="0" lang="zh-CN" altLang="en-US">
                <a:ea typeface="宋体" pitchFamily="2" charset="-122"/>
                <a:sym typeface="Times New Roman" pitchFamily="18" charset="0"/>
              </a:rPr>
              <a:t>课后任务</a:t>
            </a:r>
          </a:p>
        </p:txBody>
      </p:sp>
      <p:sp>
        <p:nvSpPr>
          <p:cNvPr id="188442" name="AutoShape 26"/>
          <p:cNvSpPr>
            <a:spLocks noChangeArrowheads="1"/>
          </p:cNvSpPr>
          <p:nvPr/>
        </p:nvSpPr>
        <p:spPr bwMode="auto">
          <a:xfrm>
            <a:off x="3812175" y="5805652"/>
            <a:ext cx="2819400" cy="1005840"/>
          </a:xfrm>
          <a:prstGeom prst="upArrowCallout">
            <a:avLst>
              <a:gd name="adj1" fmla="val 60950"/>
              <a:gd name="adj2" fmla="val 60950"/>
              <a:gd name="adj3" fmla="val 16667"/>
              <a:gd name="adj4" fmla="val 6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latinLnBrk="0"/>
            <a:r>
              <a:rPr kumimoji="0" lang="zh-CN" altLang="en-US">
                <a:ea typeface="宋体" pitchFamily="2" charset="-122"/>
                <a:sym typeface="Times New Roman" pitchFamily="18" charset="0"/>
              </a:rPr>
              <a:t>自主式思考、角色式学习</a:t>
            </a:r>
          </a:p>
          <a:p>
            <a:pPr algn="ctr" latinLnBrk="0"/>
            <a:r>
              <a:rPr kumimoji="0" lang="zh-CN" altLang="en-US">
                <a:ea typeface="宋体" pitchFamily="2" charset="-122"/>
                <a:sym typeface="Times New Roman" pitchFamily="18" charset="0"/>
              </a:rPr>
              <a:t>协作式学习</a:t>
            </a:r>
          </a:p>
        </p:txBody>
      </p:sp>
      <p:sp>
        <p:nvSpPr>
          <p:cNvPr id="188453" name="AutoShape 7"/>
          <p:cNvSpPr>
            <a:spLocks noChangeArrowheads="1"/>
          </p:cNvSpPr>
          <p:nvPr/>
        </p:nvSpPr>
        <p:spPr bwMode="auto">
          <a:xfrm>
            <a:off x="323850" y="2133601"/>
            <a:ext cx="781050" cy="2487930"/>
          </a:xfrm>
          <a:prstGeom prst="homePlate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  <a:extLst/>
        </p:spPr>
        <p:txBody>
          <a:bodyPr wrap="none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 latinLnBrk="0">
              <a:spcAft>
                <a:spcPts val="0"/>
              </a:spcAft>
              <a:defRPr/>
            </a:pPr>
            <a:endParaRPr kumimoji="0" lang="zh-CN" altLang="en-US" sz="1600"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88454" name="Text Box 38"/>
          <p:cNvSpPr txBox="1">
            <a:spLocks noChangeArrowheads="1"/>
          </p:cNvSpPr>
          <p:nvPr/>
        </p:nvSpPr>
        <p:spPr bwMode="auto">
          <a:xfrm>
            <a:off x="307657" y="2276476"/>
            <a:ext cx="492443" cy="2232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>
            <a:spAutoFit/>
          </a:bodyPr>
          <a:lstStyle>
            <a:lvl1pPr defTabSz="449263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defTabSz="449263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defTabSz="449263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defTabSz="449263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defTabSz="449263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defTabSz="44926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defTabSz="44926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defTabSz="44926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defTabSz="449263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spcBef>
                <a:spcPct val="50000"/>
              </a:spcBef>
            </a:pPr>
            <a:r>
              <a:rPr kumimoji="0" lang="zh-CN" altLang="en-US" sz="2000" b="1">
                <a:solidFill>
                  <a:schemeClr val="bg1"/>
                </a:solidFill>
                <a:ea typeface="宋体" pitchFamily="2" charset="-122"/>
                <a:sym typeface="Times New Roman" pitchFamily="18" charset="0"/>
              </a:rPr>
              <a:t>项目 </a:t>
            </a:r>
            <a:r>
              <a:rPr kumimoji="0" lang="en-US" altLang="zh-CN" sz="2000" b="1">
                <a:solidFill>
                  <a:schemeClr val="bg1"/>
                </a:solidFill>
                <a:ea typeface="宋体" pitchFamily="2" charset="-122"/>
                <a:sym typeface="Times New Roman" pitchFamily="18" charset="0"/>
              </a:rPr>
              <a:t>+ </a:t>
            </a:r>
            <a:r>
              <a:rPr kumimoji="0" lang="zh-CN" altLang="en-US" sz="2000" b="1">
                <a:solidFill>
                  <a:schemeClr val="bg1"/>
                </a:solidFill>
                <a:ea typeface="宋体" pitchFamily="2" charset="-122"/>
                <a:sym typeface="Times New Roman" pitchFamily="18" charset="0"/>
              </a:rPr>
              <a:t>任务驱动</a:t>
            </a:r>
          </a:p>
        </p:txBody>
      </p:sp>
      <p:sp>
        <p:nvSpPr>
          <p:cNvPr id="188441" name="Rectangle 25"/>
          <p:cNvSpPr>
            <a:spLocks noChangeArrowheads="1"/>
          </p:cNvSpPr>
          <p:nvPr/>
        </p:nvSpPr>
        <p:spPr bwMode="auto">
          <a:xfrm>
            <a:off x="4139953" y="5447512"/>
            <a:ext cx="1944215" cy="35814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latinLnBrk="0"/>
            <a:r>
              <a:rPr kumimoji="0" lang="zh-CN" altLang="en-US" sz="1600" dirty="0">
                <a:ea typeface="宋体" pitchFamily="2" charset="-122"/>
                <a:sym typeface="Times New Roman" pitchFamily="18" charset="0"/>
              </a:rPr>
              <a:t>学生主体作用</a:t>
            </a:r>
          </a:p>
        </p:txBody>
      </p:sp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-41275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37" name="流程图: 合并 36"/>
          <p:cNvSpPr/>
          <p:nvPr/>
        </p:nvSpPr>
        <p:spPr>
          <a:xfrm>
            <a:off x="7956550" y="447676"/>
            <a:ext cx="287338" cy="249554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3" name="肘形连接符 2"/>
          <p:cNvCxnSpPr>
            <a:stCxn id="188420" idx="1"/>
            <a:endCxn id="188424" idx="0"/>
          </p:cNvCxnSpPr>
          <p:nvPr/>
        </p:nvCxnSpPr>
        <p:spPr>
          <a:xfrm rot="10800000" flipV="1">
            <a:off x="1693070" y="1581150"/>
            <a:ext cx="2446883" cy="98488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肘形连接符 4"/>
          <p:cNvCxnSpPr>
            <a:stCxn id="188420" idx="1"/>
            <a:endCxn id="188426" idx="0"/>
          </p:cNvCxnSpPr>
          <p:nvPr/>
        </p:nvCxnSpPr>
        <p:spPr>
          <a:xfrm rot="10800000" flipV="1">
            <a:off x="2895602" y="1581150"/>
            <a:ext cx="1244350" cy="98488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肘形连接符 8"/>
          <p:cNvCxnSpPr>
            <a:stCxn id="188420" idx="3"/>
            <a:endCxn id="188436" idx="0"/>
          </p:cNvCxnSpPr>
          <p:nvPr/>
        </p:nvCxnSpPr>
        <p:spPr>
          <a:xfrm>
            <a:off x="5940152" y="1581151"/>
            <a:ext cx="1176611" cy="101155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连接符 10"/>
          <p:cNvCxnSpPr>
            <a:stCxn id="188420" idx="3"/>
            <a:endCxn id="188438" idx="0"/>
          </p:cNvCxnSpPr>
          <p:nvPr/>
        </p:nvCxnSpPr>
        <p:spPr>
          <a:xfrm>
            <a:off x="5940152" y="1581151"/>
            <a:ext cx="2251348" cy="96202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连接符 18"/>
          <p:cNvCxnSpPr>
            <a:stCxn id="188441" idx="1"/>
            <a:endCxn id="188424" idx="2"/>
          </p:cNvCxnSpPr>
          <p:nvPr/>
        </p:nvCxnSpPr>
        <p:spPr>
          <a:xfrm rot="10800000">
            <a:off x="1693069" y="4379596"/>
            <a:ext cx="2446884" cy="124698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连接符 20"/>
          <p:cNvCxnSpPr>
            <a:stCxn id="188441" idx="1"/>
            <a:endCxn id="188426" idx="2"/>
          </p:cNvCxnSpPr>
          <p:nvPr/>
        </p:nvCxnSpPr>
        <p:spPr>
          <a:xfrm rot="10800000">
            <a:off x="2895603" y="4379596"/>
            <a:ext cx="1244351" cy="124698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416" name="肘形连接符 188415"/>
          <p:cNvCxnSpPr>
            <a:stCxn id="188441" idx="3"/>
            <a:endCxn id="188436" idx="2"/>
          </p:cNvCxnSpPr>
          <p:nvPr/>
        </p:nvCxnSpPr>
        <p:spPr>
          <a:xfrm flipV="1">
            <a:off x="6084168" y="4406266"/>
            <a:ext cx="1032595" cy="122031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418" name="肘形连接符 188417"/>
          <p:cNvCxnSpPr>
            <a:stCxn id="188441" idx="3"/>
            <a:endCxn id="188438" idx="2"/>
          </p:cNvCxnSpPr>
          <p:nvPr/>
        </p:nvCxnSpPr>
        <p:spPr>
          <a:xfrm flipV="1">
            <a:off x="6084168" y="4356736"/>
            <a:ext cx="2107332" cy="126984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13"/>
          <p:cNvSpPr>
            <a:spLocks noChangeArrowheads="1"/>
          </p:cNvSpPr>
          <p:nvPr/>
        </p:nvSpPr>
        <p:spPr bwMode="auto">
          <a:xfrm>
            <a:off x="3812175" y="5003089"/>
            <a:ext cx="2619375" cy="371474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lIns="36000" rIns="36000"/>
          <a:lstStyle/>
          <a:p>
            <a:pPr algn="ctr" latinLnBrk="0"/>
            <a:r>
              <a:rPr kumimoji="0" lang="zh-CN" altLang="en-US" sz="2400" baseline="30000">
                <a:effectLst>
                  <a:outerShdw blurRad="38100" dist="38100" dir="2700000" algn="tl">
                    <a:srgbClr val="FFFFFF"/>
                  </a:outerShdw>
                </a:effectLst>
                <a:ea typeface="宋体" pitchFamily="2" charset="-122"/>
                <a:sym typeface="Times New Roman" pitchFamily="18" charset="0"/>
              </a:rPr>
              <a:t>思考、分析、提问、提升</a:t>
            </a:r>
            <a:endParaRPr kumimoji="0" lang="zh-CN" altLang="en-US" sz="2400">
              <a:effectLst>
                <a:outerShdw blurRad="38100" dist="38100" dir="2700000" algn="tl">
                  <a:srgbClr val="FFFFFF"/>
                </a:outerShdw>
              </a:effectLst>
              <a:ea typeface="宋体" pitchFamily="2" charset="-122"/>
              <a:sym typeface="Times New Roman" pitchFamily="18" charset="0"/>
            </a:endParaRPr>
          </a:p>
        </p:txBody>
      </p:sp>
      <p:sp>
        <p:nvSpPr>
          <p:cNvPr id="66" name="Line 14"/>
          <p:cNvSpPr>
            <a:spLocks noChangeShapeType="1"/>
          </p:cNvSpPr>
          <p:nvPr/>
        </p:nvSpPr>
        <p:spPr bwMode="auto">
          <a:xfrm flipH="1" flipV="1">
            <a:off x="4932363" y="4710664"/>
            <a:ext cx="0" cy="2305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flipH="1" flipV="1">
            <a:off x="5221288" y="4710664"/>
            <a:ext cx="0" cy="2305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V="1">
            <a:off x="5508625" y="4733524"/>
            <a:ext cx="0" cy="20764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42" name="AutoShape 3"/>
          <p:cNvSpPr txBox="1">
            <a:spLocks noChangeArrowheads="1"/>
          </p:cNvSpPr>
          <p:nvPr/>
        </p:nvSpPr>
        <p:spPr>
          <a:xfrm>
            <a:off x="3662364" y="447676"/>
            <a:ext cx="2759075" cy="952500"/>
          </a:xfrm>
          <a:prstGeom prst="downArrowCallout">
            <a:avLst>
              <a:gd name="adj1" fmla="val 104509"/>
              <a:gd name="adj2" fmla="val 104509"/>
              <a:gd name="adj3" fmla="val 16667"/>
              <a:gd name="adj4" fmla="val 66667"/>
            </a:avLst>
          </a:prstGeom>
          <a:solidFill>
            <a:srgbClr val="FFFFFF"/>
          </a:solidFill>
          <a:ln algn="ctr">
            <a:solidFill>
              <a:srgbClr val="000000"/>
            </a:solidFill>
          </a:ln>
          <a:extLst/>
        </p:spPr>
        <p:txBody>
          <a:bodyPr vert="horz" lIns="76200" tIns="38100" rIns="76200" bIns="381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1800" smtClean="0">
                <a:sym typeface="Times New Roman" pitchFamily="18" charset="0"/>
              </a:rPr>
              <a:t>引导式教学、互动式教学、</a:t>
            </a:r>
            <a:endParaRPr lang="en-US" altLang="zh-CN" sz="1800" smtClean="0">
              <a:sym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1800" smtClean="0">
                <a:sym typeface="Times New Roman" pitchFamily="18" charset="0"/>
              </a:rPr>
              <a:t>情景式教学</a:t>
            </a:r>
            <a:endParaRPr lang="zh-CN" altLang="en-US" sz="1800" smtClean="0">
              <a:sym typeface="Times New Roman" pitchFamily="18" charset="0"/>
            </a:endParaRP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3779840" y="3569970"/>
            <a:ext cx="2619374" cy="1140694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spcBef>
                <a:spcPts val="650"/>
              </a:spcBef>
            </a:pPr>
            <a:r>
              <a:rPr lang="zh-CN" altLang="en-US" sz="2400" baseline="30000" dirty="0">
                <a:ea typeface="宋体" pitchFamily="2" charset="-122"/>
                <a:sym typeface="Times New Roman" pitchFamily="18" charset="0"/>
              </a:rPr>
              <a:t>非合作博弈的案例</a:t>
            </a:r>
            <a:r>
              <a:rPr lang="zh-CN" altLang="en-US" sz="2400" baseline="30000" dirty="0" smtClean="0">
                <a:ea typeface="宋体" pitchFamily="2" charset="-122"/>
                <a:sym typeface="Times New Roman" pitchFamily="18" charset="0"/>
              </a:rPr>
              <a:t>：</a:t>
            </a:r>
            <a:endParaRPr lang="en-US" altLang="zh-CN" sz="2400" baseline="30000" dirty="0" smtClean="0">
              <a:ea typeface="宋体" pitchFamily="2" charset="-122"/>
              <a:sym typeface="Times New Roman" pitchFamily="18" charset="0"/>
            </a:endParaRPr>
          </a:p>
          <a:p>
            <a:pPr algn="ctr">
              <a:spcBef>
                <a:spcPts val="650"/>
              </a:spcBef>
            </a:pPr>
            <a:r>
              <a:rPr lang="zh-CN" altLang="en-US" sz="2400" baseline="30000" dirty="0" smtClean="0">
                <a:ea typeface="宋体" pitchFamily="2" charset="-122"/>
                <a:sym typeface="Times New Roman" pitchFamily="18" charset="0"/>
              </a:rPr>
              <a:t>智</a:t>
            </a:r>
            <a:r>
              <a:rPr lang="zh-CN" altLang="en-US" sz="2400" baseline="30000" dirty="0">
                <a:ea typeface="宋体" pitchFamily="2" charset="-122"/>
                <a:sym typeface="Times New Roman" pitchFamily="18" charset="0"/>
              </a:rPr>
              <a:t>猪</a:t>
            </a:r>
            <a:r>
              <a:rPr lang="zh-CN" altLang="en-US" sz="2400" baseline="30000" dirty="0" smtClean="0">
                <a:ea typeface="宋体" pitchFamily="2" charset="-122"/>
                <a:sym typeface="Times New Roman" pitchFamily="18" charset="0"/>
              </a:rPr>
              <a:t>博弈</a:t>
            </a:r>
            <a:endParaRPr lang="en-US" altLang="zh-CN" sz="2400" baseline="30000" dirty="0" smtClean="0">
              <a:ea typeface="宋体" pitchFamily="2" charset="-122"/>
              <a:sym typeface="Times New Roman" pitchFamily="18" charset="0"/>
            </a:endParaRPr>
          </a:p>
          <a:p>
            <a:pPr algn="ctr">
              <a:spcBef>
                <a:spcPts val="650"/>
              </a:spcBef>
            </a:pPr>
            <a:r>
              <a:rPr lang="zh-CN" altLang="en-US" sz="2400" baseline="30000" dirty="0" smtClean="0">
                <a:ea typeface="宋体" pitchFamily="2" charset="-122"/>
                <a:sym typeface="Times New Roman" pitchFamily="18" charset="0"/>
              </a:rPr>
              <a:t>（</a:t>
            </a:r>
            <a:r>
              <a:rPr lang="en-US" altLang="zh-CN" sz="2400" baseline="30000" dirty="0">
                <a:ea typeface="宋体" pitchFamily="2" charset="-122"/>
                <a:sym typeface="Times New Roman" pitchFamily="18" charset="0"/>
              </a:rPr>
              <a:t>boxed pig game</a:t>
            </a:r>
            <a:r>
              <a:rPr lang="zh-CN" altLang="en-US" sz="2400" baseline="30000" dirty="0">
                <a:ea typeface="宋体" pitchFamily="2" charset="-122"/>
                <a:sym typeface="Times New Roman" pitchFamily="18" charset="0"/>
              </a:rPr>
              <a:t>） </a:t>
            </a:r>
            <a:endParaRPr kumimoji="0" lang="zh-CN" altLang="en-US" sz="2400" baseline="30000" dirty="0">
              <a:ea typeface="宋体" pitchFamily="2" charset="-122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3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Group 3"/>
          <p:cNvGraphicFramePr>
            <a:graphicFrameLocks noGrp="1"/>
          </p:cNvGraphicFramePr>
          <p:nvPr>
            <p:ph type="tbl" idx="1"/>
          </p:nvPr>
        </p:nvGraphicFramePr>
        <p:xfrm>
          <a:off x="250825" y="1354456"/>
          <a:ext cx="8496300" cy="4862814"/>
        </p:xfrm>
        <a:graphic>
          <a:graphicData uri="http://schemas.openxmlformats.org/drawingml/2006/table">
            <a:tbl>
              <a:tblPr/>
              <a:tblGrid>
                <a:gridCol w="512763"/>
                <a:gridCol w="1431925"/>
                <a:gridCol w="2951162"/>
                <a:gridCol w="2720975"/>
                <a:gridCol w="879475"/>
              </a:tblGrid>
              <a:tr h="933450"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步骤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教学内容及能力</a:t>
                      </a:r>
                      <a:r>
                        <a:rPr kumimoji="0" lang="en-US" altLang="zh-CN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知识目标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教师活动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学生活动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时间（分钟）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933450">
                <a:tc rowSpan="3"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课前任务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回顾上次</a:t>
                      </a:r>
                      <a:endParaRPr kumimoji="0" lang="en-US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课堂内容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1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对上次课堂内容进行适当的回顾与提问</a:t>
                      </a:r>
                      <a:endParaRPr kumimoji="0" lang="ko-KR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学生对上次内容进行回顾，并回答教师提问。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364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提出本次</a:t>
                      </a:r>
                      <a:endParaRPr kumimoji="0" lang="en-US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课堂问题</a:t>
                      </a: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教师根据本次课堂的任务，提出紧扣课堂内容的问题，了解学生对问题的认知程度，便于找出授课的出发点。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学生通过学前预习和对问题的思考和回答，找出本节课的学习方向。</a:t>
                      </a:r>
                      <a:endParaRPr kumimoji="0" lang="zh-CN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10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39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设计课前任务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说明本次课堂的</a:t>
                      </a:r>
                      <a:r>
                        <a:rPr kumimoji="0" lang="zh-CN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学习内容、学习目标、学习方法和</a:t>
                      </a: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重点难点。</a:t>
                      </a: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学生了解本次课堂主要学习内容、学习目标、内容的重点和难点。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1750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6" name="流程图: 合并 5"/>
          <p:cNvSpPr/>
          <p:nvPr/>
        </p:nvSpPr>
        <p:spPr>
          <a:xfrm>
            <a:off x="7885114" y="447676"/>
            <a:ext cx="287337" cy="249554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33837" name="组合 18"/>
          <p:cNvGrpSpPr>
            <a:grpSpLocks/>
          </p:cNvGrpSpPr>
          <p:nvPr/>
        </p:nvGrpSpPr>
        <p:grpSpPr bwMode="auto">
          <a:xfrm>
            <a:off x="323851" y="491490"/>
            <a:ext cx="2232025" cy="406108"/>
            <a:chOff x="323528" y="527933"/>
            <a:chExt cx="2232248" cy="338474"/>
          </a:xfrm>
        </p:grpSpPr>
        <p:grpSp>
          <p:nvGrpSpPr>
            <p:cNvPr id="33838" name="组合 19"/>
            <p:cNvGrpSpPr>
              <a:grpSpLocks/>
            </p:cNvGrpSpPr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79512" y="589855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394445" y="589855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520304" y="720050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33839" name="文本框 20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>
                  <a:latin typeface="宋体" pitchFamily="2" charset="-122"/>
                  <a:ea typeface="宋体" pitchFamily="2" charset="-122"/>
                </a:rPr>
                <a:t>课前任务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23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21944555"/>
              </p:ext>
            </p:extLst>
          </p:nvPr>
        </p:nvGraphicFramePr>
        <p:xfrm>
          <a:off x="611189" y="1527810"/>
          <a:ext cx="8353425" cy="4320540"/>
        </p:xfrm>
        <a:graphic>
          <a:graphicData uri="http://schemas.openxmlformats.org/drawingml/2006/table">
            <a:tbl>
              <a:tblPr/>
              <a:tblGrid>
                <a:gridCol w="363537"/>
                <a:gridCol w="363538"/>
                <a:gridCol w="1504950"/>
                <a:gridCol w="3673475"/>
                <a:gridCol w="1484312"/>
                <a:gridCol w="963613"/>
              </a:tblGrid>
              <a:tr h="1455420">
                <a:tc gridSpan="2"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步骤</a:t>
                      </a:r>
                    </a:p>
                  </a:txBody>
                  <a:tcPr marL="75146" marR="75146" marT="46981" marB="46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教学内容及能力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知识目标</a:t>
                      </a:r>
                    </a:p>
                  </a:txBody>
                  <a:tcPr marL="75146" marR="75146" marT="46981" marB="46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教师活动</a:t>
                      </a:r>
                    </a:p>
                  </a:txBody>
                  <a:tcPr marL="75146" marR="75146" marT="46981" marB="46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学生活动</a:t>
                      </a:r>
                    </a:p>
                  </a:txBody>
                  <a:tcPr marL="75146" marR="75146" marT="46981" marB="46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时间（分钟）</a:t>
                      </a:r>
                    </a:p>
                  </a:txBody>
                  <a:tcPr marL="75146" marR="75146" marT="46981" marB="46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2865120"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课堂任务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6" marR="75146" marT="46981" marB="46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</a:t>
                      </a:r>
                    </a:p>
                  </a:txBody>
                  <a:tcPr marL="75146" marR="75146" marT="46981" marB="46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回顾上次</a:t>
                      </a: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课堂内容</a:t>
                      </a:r>
                    </a:p>
                  </a:txBody>
                  <a:tcPr marL="75146" marR="75146" marT="46981" marB="46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教师对上次课堂的授课内容进行回顾，对学生适当的提问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。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6" marR="75146" marT="46981" marB="46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学生对上次课堂进行进行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分钟的回顾。</a:t>
                      </a:r>
                    </a:p>
                  </a:txBody>
                  <a:tcPr marL="75146" marR="75146" marT="46981" marB="46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</a:p>
                  </a:txBody>
                  <a:tcPr marL="75146" marR="75146" marT="46981" marB="469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1750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6" name="流程图: 合并 5"/>
          <p:cNvSpPr/>
          <p:nvPr/>
        </p:nvSpPr>
        <p:spPr>
          <a:xfrm>
            <a:off x="7885114" y="447676"/>
            <a:ext cx="287337" cy="249554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34853" name="组合 11"/>
          <p:cNvGrpSpPr>
            <a:grpSpLocks/>
          </p:cNvGrpSpPr>
          <p:nvPr/>
        </p:nvGrpSpPr>
        <p:grpSpPr bwMode="auto">
          <a:xfrm>
            <a:off x="323851" y="634366"/>
            <a:ext cx="2232025" cy="406108"/>
            <a:chOff x="323528" y="527933"/>
            <a:chExt cx="2232248" cy="338474"/>
          </a:xfrm>
        </p:grpSpPr>
        <p:grpSp>
          <p:nvGrpSpPr>
            <p:cNvPr id="34854" name="组合 12"/>
            <p:cNvGrpSpPr>
              <a:grpSpLocks/>
            </p:cNvGrpSpPr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179512" y="589854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394445" y="589854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520304" y="720049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34855" name="文本框 13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>
                  <a:latin typeface="宋体" pitchFamily="2" charset="-122"/>
                  <a:ea typeface="宋体" pitchFamily="2" charset="-122"/>
                </a:rPr>
                <a:t>课前任务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12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56531389"/>
              </p:ext>
            </p:extLst>
          </p:nvPr>
        </p:nvGraphicFramePr>
        <p:xfrm>
          <a:off x="539552" y="1484784"/>
          <a:ext cx="8353425" cy="4137819"/>
        </p:xfrm>
        <a:graphic>
          <a:graphicData uri="http://schemas.openxmlformats.org/drawingml/2006/table">
            <a:tbl>
              <a:tblPr/>
              <a:tblGrid>
                <a:gridCol w="363538"/>
                <a:gridCol w="363537"/>
                <a:gridCol w="2026047"/>
                <a:gridCol w="3312368"/>
                <a:gridCol w="1351310"/>
                <a:gridCol w="936625"/>
              </a:tblGrid>
              <a:tr h="978040">
                <a:tc gridSpan="2"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步骤</a:t>
                      </a:r>
                    </a:p>
                  </a:txBody>
                  <a:tcPr marL="75146" marR="75146" marT="46993" marB="46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教学内容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及能力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知识目标</a:t>
                      </a:r>
                    </a:p>
                  </a:txBody>
                  <a:tcPr marL="75146" marR="75146" marT="46993" marB="46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教师活动</a:t>
                      </a:r>
                    </a:p>
                  </a:txBody>
                  <a:tcPr marL="75146" marR="75146" marT="46993" marB="46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活动</a:t>
                      </a:r>
                    </a:p>
                  </a:txBody>
                  <a:tcPr marL="75146" marR="75146" marT="46993" marB="46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时间（分钟）</a:t>
                      </a:r>
                    </a:p>
                  </a:txBody>
                  <a:tcPr marL="75146" marR="75146" marT="46993" marB="46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092920"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课堂任务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6" marR="75146" marT="46993" marB="46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</a:p>
                  </a:txBody>
                  <a:tcPr marL="75146" marR="75146" marT="46993" marB="46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提出本次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课堂问题</a:t>
                      </a:r>
                    </a:p>
                  </a:txBody>
                  <a:tcPr marL="75146" marR="75146" marT="46993" marB="46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.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讲述案例的内容，并进行分析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.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进到案例结果的产生，并分析原因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.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阐述日常生活中相似的案例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75146" marR="75146" marT="46993" marB="46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学生进行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分钟的思考，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分钟的自我发挥。</a:t>
                      </a:r>
                    </a:p>
                  </a:txBody>
                  <a:tcPr marL="75146" marR="75146" marT="46993" marB="46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5763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10</a:t>
                      </a:r>
                    </a:p>
                  </a:txBody>
                  <a:tcPr marL="75146" marR="75146" marT="46993" marB="46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1750" y="1906"/>
          <a:ext cx="9175750" cy="445770"/>
        </p:xfrm>
        <a:graphic>
          <a:graphicData uri="http://schemas.openxmlformats.org/drawingml/2006/table">
            <a:tbl>
              <a:tblPr/>
              <a:tblGrid>
                <a:gridCol w="2293938"/>
                <a:gridCol w="2293937"/>
                <a:gridCol w="2293938"/>
                <a:gridCol w="2293937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课程定位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教学目标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单元任务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单元教学实施</a:t>
                      </a:r>
                    </a:p>
                  </a:txBody>
                  <a:tcPr marL="91438" marR="91438" marT="54958" marB="5495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6" name="流程图: 合并 5"/>
          <p:cNvSpPr/>
          <p:nvPr/>
        </p:nvSpPr>
        <p:spPr>
          <a:xfrm>
            <a:off x="7885114" y="447676"/>
            <a:ext cx="287337" cy="249554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35877" name="组合 11"/>
          <p:cNvGrpSpPr>
            <a:grpSpLocks/>
          </p:cNvGrpSpPr>
          <p:nvPr/>
        </p:nvGrpSpPr>
        <p:grpSpPr bwMode="auto">
          <a:xfrm>
            <a:off x="323851" y="634366"/>
            <a:ext cx="2232025" cy="406108"/>
            <a:chOff x="323528" y="527933"/>
            <a:chExt cx="2232248" cy="338474"/>
          </a:xfrm>
        </p:grpSpPr>
        <p:grpSp>
          <p:nvGrpSpPr>
            <p:cNvPr id="35878" name="组合 12"/>
            <p:cNvGrpSpPr>
              <a:grpSpLocks/>
            </p:cNvGrpSpPr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179512" y="589854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394445" y="589854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520304" y="720049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35879" name="文本框 13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>
                  <a:latin typeface="宋体" pitchFamily="2" charset="-122"/>
                  <a:ea typeface="宋体" pitchFamily="2" charset="-122"/>
                </a:rPr>
                <a:t>课前任务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47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Text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Text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Text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SubTitle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SubTitle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SubTitle"/>
  <p:tag name="MH_ORDER" val="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2235</Words>
  <Application>Microsoft Office PowerPoint</Application>
  <PresentationFormat>全屏显示(4:3)</PresentationFormat>
  <Paragraphs>299</Paragraphs>
  <Slides>22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ooo</dc:creator>
  <cp:lastModifiedBy>ooo</cp:lastModifiedBy>
  <cp:revision>15</cp:revision>
  <dcterms:created xsi:type="dcterms:W3CDTF">2018-11-04T03:57:51Z</dcterms:created>
  <dcterms:modified xsi:type="dcterms:W3CDTF">2019-02-20T16:48:53Z</dcterms:modified>
</cp:coreProperties>
</file>