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9" r:id="rId5"/>
    <p:sldId id="258" r:id="rId6"/>
    <p:sldId id="261" r:id="rId7"/>
    <p:sldId id="262" r:id="rId8"/>
    <p:sldId id="265" r:id="rId9"/>
    <p:sldId id="263" r:id="rId10"/>
    <p:sldId id="264" r:id="rId1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99"/>
    <a:srgbClr val="333399"/>
    <a:srgbClr val="0066CC"/>
    <a:srgbClr val="0066FF"/>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60" d="100"/>
          <a:sy n="60" d="100"/>
        </p:scale>
        <p:origin x="-1338" y="-96"/>
      </p:cViewPr>
      <p:guideLst>
        <p:guide orient="horz" pos="2160"/>
        <p:guide pos="2880"/>
      </p:guideLst>
    </p:cSldViewPr>
  </p:slideViewPr>
  <p:notesTextViewPr>
    <p:cViewPr>
      <p:scale>
        <a:sx n="1" d="1"/>
        <a:sy n="1" d="1"/>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E30E2307-1E40-4E12-8716-25BFDA8E7013}" type="datetime1">
              <a:rPr lang="en-US" smtClean="0"/>
              <a:pPr/>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E5CFCF5A-EA79-452C-A52C-1A2668C2E7DF}" type="datetime1">
              <a:rPr lang="en-US" smtClean="0"/>
              <a:pPr/>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E5C4C28-BD4B-4892-9A2D-6E19BD753A9A}" type="datetime1">
              <a:rPr lang="en-US" smtClean="0"/>
              <a:pPr/>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61FD9D02-426E-46C9-9EE9-0DE1EF8B2838}" type="datetime1">
              <a:rPr lang="en-US" smtClean="0"/>
              <a:pPr/>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
        <p:nvSpPr>
          <p:cNvPr id="7" name="Title 6"/>
          <p:cNvSpPr>
            <a:spLocks noGrp="1"/>
          </p:cNvSpPr>
          <p:nvPr>
            <p:ph type="title"/>
          </p:nvPr>
        </p:nvSpPr>
        <p:spPr/>
        <p:txBody>
          <a:bodyPr/>
          <a:lstStyle/>
          <a:p>
            <a:r>
              <a:rPr lang="zh-CN" altLang="en-US" smtClean="0"/>
              <a:t>单击此处编辑母版标题样式</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B8AEBBE-F8B2-42CF-9895-E86A608384EB}" type="datetime1">
              <a:rPr lang="en-US" smtClean="0"/>
              <a:pPr/>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5" name="Date Placeholder 4"/>
          <p:cNvSpPr>
            <a:spLocks noGrp="1"/>
          </p:cNvSpPr>
          <p:nvPr>
            <p:ph type="dt" sz="half" idx="10"/>
          </p:nvPr>
        </p:nvSpPr>
        <p:spPr/>
        <p:txBody>
          <a:bodyPr/>
          <a:lstStyle/>
          <a:p>
            <a:fld id="{E1FAA6B6-10E5-4810-BC9F-DA72D8452E73}" type="datetime1">
              <a:rPr lang="en-US" smtClean="0"/>
              <a:pPr/>
              <a:t>8/19/2018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6D18D072-EF12-4AA2-BD71-ABC68B06D0E2}" type="datetime1">
              <a:rPr lang="en-US" smtClean="0"/>
              <a:pPr/>
              <a:t>8/19/2018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B8CDBF60-6CC3-4B74-A60D-3486985E4346}" type="datetime1">
              <a:rPr lang="en-US" smtClean="0"/>
              <a:pPr/>
              <a:t>8/19/2018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2714818-984F-4759-BF72-A33BDC1963BD}" type="datetime1">
              <a:rPr lang="en-US" smtClean="0"/>
              <a:pPr/>
              <a:t>8/19/2018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EA7E191-5F94-4FC1-B823-BD7CABF7FA06}" type="datetime1">
              <a:rPr lang="en-US" smtClean="0"/>
              <a:pPr/>
              <a:t>8/19/2018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zh-CN" altLang="en-US" smtClean="0"/>
              <a:t>单击此处编辑母版标题样式</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88856D55-EFBE-4F9B-8A5F-09D42CA22A9B}" type="datetime1">
              <a:rPr lang="en-US" smtClean="0"/>
              <a:pPr/>
              <a:t>8/19/2018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D1D110F-3F4E-48D9-B8AA-5D0E825AFDBA}" type="datetime1">
              <a:rPr lang="en-US" smtClean="0"/>
              <a:pPr/>
              <a:t>8/19/2018</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87D7A59-36E2-48B9-B146-C1E59501F63F}"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191000" y="3068960"/>
            <a:ext cx="4953000" cy="1143000"/>
          </a:xfrm>
        </p:spPr>
        <p:txBody>
          <a:bodyPr>
            <a:normAutofit fontScale="90000"/>
          </a:bodyPr>
          <a:lstStyle/>
          <a:p>
            <a:r>
              <a:rPr lang="zh-CN" altLang="en-US" sz="4000" dirty="0" smtClean="0">
                <a:ea typeface="宋体" charset="-122"/>
              </a:rPr>
              <a:t>电子商务的产生和发展以及我国发展现状</a:t>
            </a:r>
            <a:endParaRPr lang="en-US" altLang="zh-CN" sz="4000" dirty="0">
              <a:ea typeface="宋体" charset="-122"/>
            </a:endParaRPr>
          </a:p>
        </p:txBody>
      </p:sp>
      <p:sp>
        <p:nvSpPr>
          <p:cNvPr id="3075" name="Rectangle 3"/>
          <p:cNvSpPr>
            <a:spLocks noGrp="1" noChangeArrowheads="1"/>
          </p:cNvSpPr>
          <p:nvPr>
            <p:ph type="subTitle" idx="1"/>
          </p:nvPr>
        </p:nvSpPr>
        <p:spPr/>
        <p:txBody>
          <a:bodyPr/>
          <a:lstStyle/>
          <a:p>
            <a:r>
              <a:rPr lang="en-US" altLang="zh-CN" dirty="0">
                <a:ea typeface="宋体" charset="-122"/>
              </a:rPr>
              <a:t>Add subtopics here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762000" y="2420888"/>
            <a:ext cx="7986464" cy="4464496"/>
          </a:xfrm>
        </p:spPr>
        <p:txBody>
          <a:bodyPr/>
          <a:lstStyle/>
          <a:p>
            <a:pPr marL="0" indent="0">
              <a:buNone/>
            </a:pPr>
            <a:r>
              <a:rPr lang="en-US" altLang="zh-CN" dirty="0" smtClean="0">
                <a:ea typeface="宋体" charset="-122"/>
              </a:rPr>
              <a:t>  1</a:t>
            </a:r>
            <a:r>
              <a:rPr lang="zh-CN" altLang="en-US" dirty="0" smtClean="0">
                <a:ea typeface="宋体" charset="-122"/>
              </a:rPr>
              <a:t>、电子商务将改变商务活动的方式</a:t>
            </a:r>
            <a:endParaRPr lang="en-US" altLang="zh-CN" dirty="0" smtClean="0">
              <a:ea typeface="宋体" charset="-122"/>
            </a:endParaRPr>
          </a:p>
          <a:p>
            <a:pPr marL="0" indent="0">
              <a:buNone/>
            </a:pPr>
            <a:r>
              <a:rPr lang="en-US" altLang="zh-CN" dirty="0" smtClean="0">
                <a:ea typeface="宋体" charset="-122"/>
              </a:rPr>
              <a:t>  2</a:t>
            </a:r>
            <a:r>
              <a:rPr lang="zh-CN" altLang="en-US" dirty="0" smtClean="0">
                <a:ea typeface="宋体" charset="-122"/>
              </a:rPr>
              <a:t>、电子商务将改变人们的消费方式</a:t>
            </a:r>
            <a:endParaRPr lang="en-US" altLang="zh-CN" dirty="0" smtClean="0">
              <a:ea typeface="宋体" charset="-122"/>
            </a:endParaRPr>
          </a:p>
          <a:p>
            <a:pPr marL="0" indent="0">
              <a:buNone/>
            </a:pPr>
            <a:r>
              <a:rPr lang="en-US" altLang="zh-CN" dirty="0" smtClean="0">
                <a:ea typeface="宋体" charset="-122"/>
              </a:rPr>
              <a:t>  3</a:t>
            </a:r>
            <a:r>
              <a:rPr lang="zh-CN" altLang="en-US" dirty="0" smtClean="0">
                <a:ea typeface="宋体" charset="-122"/>
              </a:rPr>
              <a:t>、电子商务将改变企业的生产方式</a:t>
            </a:r>
            <a:endParaRPr lang="en-US" altLang="zh-CN" dirty="0" smtClean="0">
              <a:ea typeface="宋体" charset="-122"/>
            </a:endParaRPr>
          </a:p>
          <a:p>
            <a:pPr marL="0" indent="0">
              <a:buNone/>
            </a:pPr>
            <a:r>
              <a:rPr lang="en-US" altLang="zh-CN" dirty="0" smtClean="0">
                <a:ea typeface="宋体" charset="-122"/>
              </a:rPr>
              <a:t>  4</a:t>
            </a:r>
            <a:r>
              <a:rPr lang="zh-CN" altLang="en-US" dirty="0" smtClean="0">
                <a:ea typeface="宋体" charset="-122"/>
              </a:rPr>
              <a:t>、电子商务将对传统行业带来一场革命</a:t>
            </a:r>
            <a:endParaRPr lang="en-US" altLang="zh-CN" dirty="0" smtClean="0">
              <a:ea typeface="宋体" charset="-122"/>
            </a:endParaRPr>
          </a:p>
          <a:p>
            <a:pPr marL="0" indent="0">
              <a:buNone/>
            </a:pPr>
            <a:r>
              <a:rPr lang="en-US" altLang="zh-CN" dirty="0" smtClean="0">
                <a:ea typeface="宋体" charset="-122"/>
              </a:rPr>
              <a:t>  5</a:t>
            </a:r>
            <a:r>
              <a:rPr lang="zh-CN" altLang="en-US" dirty="0" smtClean="0">
                <a:ea typeface="宋体" charset="-122"/>
              </a:rPr>
              <a:t>、电子商务将带来一个全新的金融业</a:t>
            </a:r>
            <a:endParaRPr lang="en-US" altLang="zh-CN" dirty="0" smtClean="0">
              <a:ea typeface="宋体" charset="-122"/>
            </a:endParaRPr>
          </a:p>
          <a:p>
            <a:pPr marL="0" indent="0">
              <a:buNone/>
            </a:pPr>
            <a:r>
              <a:rPr lang="en-US" altLang="zh-CN" dirty="0" smtClean="0">
                <a:ea typeface="宋体" charset="-122"/>
              </a:rPr>
              <a:t>  6</a:t>
            </a:r>
            <a:r>
              <a:rPr lang="zh-CN" altLang="en-US" dirty="0" smtClean="0">
                <a:ea typeface="宋体" charset="-122"/>
              </a:rPr>
              <a:t>、电子商务将转变政府的行为</a:t>
            </a:r>
            <a:endParaRPr lang="en-US" altLang="zh-CN" dirty="0">
              <a:ea typeface="宋体" charset="-122"/>
            </a:endParaRPr>
          </a:p>
        </p:txBody>
      </p:sp>
      <p:sp>
        <p:nvSpPr>
          <p:cNvPr id="4098" name="Rectangle 2"/>
          <p:cNvSpPr>
            <a:spLocks noGrp="1" noChangeArrowheads="1"/>
          </p:cNvSpPr>
          <p:nvPr>
            <p:ph type="title"/>
          </p:nvPr>
        </p:nvSpPr>
        <p:spPr/>
        <p:txBody>
          <a:bodyPr/>
          <a:lstStyle/>
          <a:p>
            <a:r>
              <a:rPr lang="zh-CN" altLang="en-US" sz="4800" dirty="0" smtClean="0">
                <a:ea typeface="宋体" charset="-122"/>
              </a:rPr>
              <a:t>电子商务对社会经济产生的影响</a:t>
            </a:r>
            <a:endParaRPr lang="en-US" altLang="zh-CN" sz="4800" dirty="0">
              <a:ea typeface="宋体" charset="-122"/>
            </a:endParaRPr>
          </a:p>
        </p:txBody>
      </p:sp>
    </p:spTree>
    <p:extLst>
      <p:ext uri="{BB962C8B-B14F-4D97-AF65-F5344CB8AC3E}">
        <p14:creationId xmlns:p14="http://schemas.microsoft.com/office/powerpoint/2010/main" val="3121122258"/>
      </p:ext>
    </p:extLst>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p:txBody>
          <a:bodyPr/>
          <a:lstStyle/>
          <a:p>
            <a:r>
              <a:rPr lang="zh-CN" altLang="en-US" dirty="0" smtClean="0">
                <a:ea typeface="宋体" charset="-122"/>
              </a:rPr>
              <a:t>计算机的广泛应用</a:t>
            </a:r>
            <a:endParaRPr lang="en-US" altLang="zh-CN" dirty="0" smtClean="0">
              <a:ea typeface="宋体" charset="-122"/>
            </a:endParaRPr>
          </a:p>
          <a:p>
            <a:r>
              <a:rPr lang="zh-CN" altLang="en-US" dirty="0" smtClean="0">
                <a:ea typeface="宋体" charset="-122"/>
              </a:rPr>
              <a:t>网络的普及和成熟</a:t>
            </a:r>
            <a:endParaRPr lang="en-US" altLang="zh-CN" dirty="0" smtClean="0">
              <a:ea typeface="宋体" charset="-122"/>
            </a:endParaRPr>
          </a:p>
          <a:p>
            <a:r>
              <a:rPr lang="zh-CN" altLang="en-US" dirty="0" smtClean="0">
                <a:ea typeface="宋体" charset="-122"/>
              </a:rPr>
              <a:t>信用卡的普及应用</a:t>
            </a:r>
            <a:endParaRPr lang="en-US" altLang="zh-CN" dirty="0" smtClean="0">
              <a:ea typeface="宋体" charset="-122"/>
            </a:endParaRPr>
          </a:p>
          <a:p>
            <a:r>
              <a:rPr lang="zh-CN" altLang="en-US" dirty="0" smtClean="0">
                <a:ea typeface="宋体" charset="-122"/>
              </a:rPr>
              <a:t>电子安全交易协议的制定</a:t>
            </a:r>
            <a:endParaRPr lang="en-US" altLang="zh-CN" dirty="0" smtClean="0">
              <a:ea typeface="宋体" charset="-122"/>
            </a:endParaRPr>
          </a:p>
          <a:p>
            <a:r>
              <a:rPr lang="zh-CN" altLang="en-US" dirty="0" smtClean="0">
                <a:ea typeface="宋体" charset="-122"/>
              </a:rPr>
              <a:t>政府的支持与推动</a:t>
            </a:r>
            <a:endParaRPr lang="en-US" altLang="zh-CN" dirty="0" smtClean="0">
              <a:ea typeface="宋体" charset="-122"/>
            </a:endParaRPr>
          </a:p>
          <a:p>
            <a:endParaRPr lang="en-US" altLang="zh-CN" dirty="0">
              <a:ea typeface="宋体" charset="-122"/>
            </a:endParaRPr>
          </a:p>
        </p:txBody>
      </p:sp>
      <p:sp>
        <p:nvSpPr>
          <p:cNvPr id="4098" name="Rectangle 2"/>
          <p:cNvSpPr>
            <a:spLocks noGrp="1" noChangeArrowheads="1"/>
          </p:cNvSpPr>
          <p:nvPr>
            <p:ph type="title"/>
          </p:nvPr>
        </p:nvSpPr>
        <p:spPr/>
        <p:txBody>
          <a:bodyPr/>
          <a:lstStyle/>
          <a:p>
            <a:r>
              <a:rPr lang="zh-CN" altLang="en-US" sz="4800" dirty="0" smtClean="0">
                <a:ea typeface="宋体" charset="-122"/>
              </a:rPr>
              <a:t>电子商务产生和发展的条件</a:t>
            </a:r>
            <a:endParaRPr lang="en-US" altLang="zh-CN" sz="4800" dirty="0">
              <a:ea typeface="宋体" charset="-122"/>
            </a:endParaRPr>
          </a:p>
        </p:txBody>
      </p:sp>
    </p:spTree>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762000" y="2438400"/>
            <a:ext cx="7986464" cy="4114800"/>
          </a:xfrm>
        </p:spPr>
        <p:txBody>
          <a:bodyPr/>
          <a:lstStyle/>
          <a:p>
            <a:r>
              <a:rPr lang="en-US" altLang="zh-CN" dirty="0" smtClean="0">
                <a:ea typeface="宋体" charset="-122"/>
              </a:rPr>
              <a:t>20</a:t>
            </a:r>
            <a:r>
              <a:rPr lang="zh-CN" altLang="en-US" dirty="0" smtClean="0">
                <a:ea typeface="宋体" charset="-122"/>
              </a:rPr>
              <a:t>世纪</a:t>
            </a:r>
            <a:r>
              <a:rPr lang="en-US" altLang="zh-CN" dirty="0" smtClean="0">
                <a:ea typeface="宋体" charset="-122"/>
              </a:rPr>
              <a:t>60-90</a:t>
            </a:r>
            <a:r>
              <a:rPr lang="zh-CN" altLang="en-US" dirty="0" smtClean="0">
                <a:ea typeface="宋体" charset="-122"/>
              </a:rPr>
              <a:t>年代：基于</a:t>
            </a:r>
            <a:r>
              <a:rPr lang="en-US" altLang="zh-CN" dirty="0" smtClean="0">
                <a:ea typeface="宋体" charset="-122"/>
              </a:rPr>
              <a:t>EDI</a:t>
            </a:r>
            <a:r>
              <a:rPr lang="zh-CN" altLang="en-US" dirty="0" smtClean="0">
                <a:ea typeface="宋体" charset="-122"/>
              </a:rPr>
              <a:t>的电子商务</a:t>
            </a:r>
            <a:endParaRPr lang="en-US" altLang="zh-CN" dirty="0">
              <a:ea typeface="宋体" charset="-122"/>
            </a:endParaRPr>
          </a:p>
          <a:p>
            <a:pPr marL="0" indent="0">
              <a:buNone/>
            </a:pPr>
            <a:r>
              <a:rPr lang="en-US" altLang="zh-CN" dirty="0" smtClean="0">
                <a:ea typeface="宋体" charset="-122"/>
              </a:rPr>
              <a:t>  </a:t>
            </a:r>
          </a:p>
          <a:p>
            <a:pPr marL="0" indent="0">
              <a:buNone/>
            </a:pPr>
            <a:r>
              <a:rPr lang="zh-CN" altLang="en-US" dirty="0" smtClean="0">
                <a:ea typeface="宋体" charset="-122"/>
              </a:rPr>
              <a:t>电报    传真机    </a:t>
            </a:r>
            <a:r>
              <a:rPr lang="en-US" altLang="zh-CN" dirty="0" smtClean="0">
                <a:ea typeface="宋体" charset="-122"/>
              </a:rPr>
              <a:t>EDI</a:t>
            </a:r>
            <a:r>
              <a:rPr lang="zh-CN" altLang="en-US" dirty="0" smtClean="0">
                <a:ea typeface="宋体" charset="-122"/>
              </a:rPr>
              <a:t>（电子数据交换）</a:t>
            </a:r>
            <a:endParaRPr lang="en-US" altLang="zh-CN" dirty="0" smtClean="0">
              <a:ea typeface="宋体" charset="-122"/>
            </a:endParaRPr>
          </a:p>
          <a:p>
            <a:pPr marL="0" indent="0">
              <a:buNone/>
            </a:pPr>
            <a:endParaRPr lang="en-US" altLang="zh-CN" b="1" dirty="0" smtClean="0">
              <a:ea typeface="宋体" charset="-122"/>
            </a:endParaRPr>
          </a:p>
          <a:p>
            <a:pPr marL="0" indent="0">
              <a:buNone/>
            </a:pPr>
            <a:r>
              <a:rPr lang="en-US" altLang="zh-CN" b="1" dirty="0" smtClean="0">
                <a:ea typeface="宋体" charset="-122"/>
              </a:rPr>
              <a:t>EDI</a:t>
            </a:r>
            <a:r>
              <a:rPr lang="zh-CN" altLang="en-US" dirty="0" smtClean="0">
                <a:ea typeface="宋体" charset="-122"/>
              </a:rPr>
              <a:t>：是将业务文件按一个公认的标准从一台计算机传输到另一台计算机上去的电子传输方法。“无纸贸易、无纸交易”。</a:t>
            </a:r>
            <a:endParaRPr lang="en-US" altLang="zh-CN" dirty="0" smtClean="0">
              <a:ea typeface="宋体" charset="-122"/>
            </a:endParaRPr>
          </a:p>
        </p:txBody>
      </p:sp>
      <p:sp>
        <p:nvSpPr>
          <p:cNvPr id="4098" name="Rectangle 2"/>
          <p:cNvSpPr>
            <a:spLocks noGrp="1" noChangeArrowheads="1"/>
          </p:cNvSpPr>
          <p:nvPr>
            <p:ph type="title"/>
          </p:nvPr>
        </p:nvSpPr>
        <p:spPr/>
        <p:txBody>
          <a:bodyPr/>
          <a:lstStyle/>
          <a:p>
            <a:r>
              <a:rPr lang="zh-CN" altLang="en-US" sz="4800" dirty="0" smtClean="0">
                <a:ea typeface="宋体" charset="-122"/>
              </a:rPr>
              <a:t>电子商务发展的两个阶段</a:t>
            </a:r>
            <a:endParaRPr lang="en-US" altLang="zh-CN" sz="4800" dirty="0">
              <a:ea typeface="宋体" charset="-122"/>
            </a:endParaRPr>
          </a:p>
        </p:txBody>
      </p:sp>
      <p:cxnSp>
        <p:nvCxnSpPr>
          <p:cNvPr id="3" name="直接箭头连接符 2"/>
          <p:cNvCxnSpPr/>
          <p:nvPr/>
        </p:nvCxnSpPr>
        <p:spPr>
          <a:xfrm>
            <a:off x="1763688" y="3933056"/>
            <a:ext cx="576064"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 name="直接箭头连接符 5"/>
          <p:cNvCxnSpPr/>
          <p:nvPr/>
        </p:nvCxnSpPr>
        <p:spPr>
          <a:xfrm>
            <a:off x="3779912" y="3933056"/>
            <a:ext cx="576064"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5885440"/>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099">
                                            <p:txEl>
                                              <p:pRg st="2" end="2"/>
                                            </p:txEl>
                                          </p:spTgt>
                                        </p:tgtEl>
                                        <p:attrNameLst>
                                          <p:attrName>style.visibility</p:attrName>
                                        </p:attrNameLst>
                                      </p:cBhvr>
                                      <p:to>
                                        <p:strVal val="visible"/>
                                      </p:to>
                                    </p:set>
                                    <p:animEffect transition="in" filter="circle(in)">
                                      <p:cBhvr>
                                        <p:cTn id="7" dur="2000"/>
                                        <p:tgtEl>
                                          <p:spTgt spid="409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4099">
                                            <p:txEl>
                                              <p:pRg st="4" end="4"/>
                                            </p:txEl>
                                          </p:spTgt>
                                        </p:tgtEl>
                                        <p:attrNameLst>
                                          <p:attrName>style.visibility</p:attrName>
                                        </p:attrNameLst>
                                      </p:cBhvr>
                                      <p:to>
                                        <p:strVal val="visible"/>
                                      </p:to>
                                    </p:set>
                                    <p:animEffect transition="in" filter="randombar(horizontal)">
                                      <p:cBhvr>
                                        <p:cTn id="22" dur="500"/>
                                        <p:tgtEl>
                                          <p:spTgt spid="40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762000" y="2050504"/>
            <a:ext cx="7986464" cy="3682752"/>
          </a:xfrm>
        </p:spPr>
        <p:txBody>
          <a:bodyPr/>
          <a:lstStyle/>
          <a:p>
            <a:r>
              <a:rPr lang="en-US" altLang="zh-CN" dirty="0">
                <a:ea typeface="宋体" charset="-122"/>
              </a:rPr>
              <a:t>90</a:t>
            </a:r>
            <a:r>
              <a:rPr lang="zh-CN" altLang="en-US" dirty="0">
                <a:ea typeface="宋体" charset="-122"/>
              </a:rPr>
              <a:t>年代以来：基于国际互联网的电子商务</a:t>
            </a:r>
            <a:endParaRPr lang="en-US" altLang="zh-CN" dirty="0">
              <a:ea typeface="宋体" charset="-122"/>
            </a:endParaRPr>
          </a:p>
          <a:p>
            <a:pPr marL="0" indent="0">
              <a:buNone/>
            </a:pPr>
            <a:r>
              <a:rPr lang="en-US" altLang="zh-CN" dirty="0">
                <a:ea typeface="宋体" charset="-122"/>
              </a:rPr>
              <a:t>  VAN</a:t>
            </a:r>
            <a:r>
              <a:rPr lang="zh-CN" altLang="en-US" dirty="0">
                <a:ea typeface="宋体" charset="-122"/>
              </a:rPr>
              <a:t>：增值网络（费用较高）</a:t>
            </a:r>
            <a:endParaRPr lang="en-US" altLang="zh-CN" dirty="0">
              <a:ea typeface="宋体" charset="-122"/>
            </a:endParaRPr>
          </a:p>
          <a:p>
            <a:pPr marL="0" indent="0">
              <a:buNone/>
            </a:pPr>
            <a:r>
              <a:rPr lang="en-US" altLang="zh-CN" dirty="0" smtClean="0">
                <a:ea typeface="宋体" charset="-122"/>
              </a:rPr>
              <a:t>  </a:t>
            </a:r>
            <a:endParaRPr lang="en-US" altLang="zh-CN" dirty="0">
              <a:ea typeface="宋体" charset="-122"/>
            </a:endParaRPr>
          </a:p>
        </p:txBody>
      </p:sp>
      <p:sp>
        <p:nvSpPr>
          <p:cNvPr id="4098" name="Rectangle 2"/>
          <p:cNvSpPr>
            <a:spLocks noGrp="1" noChangeArrowheads="1"/>
          </p:cNvSpPr>
          <p:nvPr>
            <p:ph type="title"/>
          </p:nvPr>
        </p:nvSpPr>
        <p:spPr/>
        <p:txBody>
          <a:bodyPr/>
          <a:lstStyle/>
          <a:p>
            <a:r>
              <a:rPr lang="zh-CN" altLang="en-US" sz="4800" dirty="0" smtClean="0">
                <a:ea typeface="宋体" charset="-122"/>
              </a:rPr>
              <a:t>电子商务发展的两个阶段</a:t>
            </a:r>
            <a:endParaRPr lang="en-US" altLang="zh-CN" sz="4800" dirty="0">
              <a:ea typeface="宋体" charset="-122"/>
            </a:endParaRPr>
          </a:p>
        </p:txBody>
      </p:sp>
      <p:sp>
        <p:nvSpPr>
          <p:cNvPr id="2" name="TextBox 1"/>
          <p:cNvSpPr txBox="1"/>
          <p:nvPr/>
        </p:nvSpPr>
        <p:spPr>
          <a:xfrm>
            <a:off x="323528" y="3284984"/>
            <a:ext cx="8820472" cy="3416320"/>
          </a:xfrm>
          <a:prstGeom prst="rect">
            <a:avLst/>
          </a:prstGeom>
          <a:noFill/>
        </p:spPr>
        <p:txBody>
          <a:bodyPr wrap="square" rtlCol="0">
            <a:spAutoFit/>
          </a:bodyPr>
          <a:lstStyle/>
          <a:p>
            <a:r>
              <a:rPr lang="en-US" altLang="zh-CN" dirty="0"/>
              <a:t>VAN</a:t>
            </a:r>
            <a:r>
              <a:rPr lang="zh-CN" altLang="en-US" dirty="0"/>
              <a:t>（增值网络，</a:t>
            </a:r>
            <a:r>
              <a:rPr lang="en-US" altLang="zh-CN" dirty="0"/>
              <a:t>Value Added Network</a:t>
            </a:r>
            <a:r>
              <a:rPr lang="zh-CN" altLang="en-US" dirty="0"/>
              <a:t>的缩写），其含义是指网络自身具有附加价值的、进行信息分配和加工的结构。它是一种由一台主机以及多台终端机构成的电脑通讯模式。增值网络是将制造业、批发业、物流业、零售业等之间的信息，通过计算机服务网络来相互交换的信息系统。</a:t>
            </a:r>
            <a:r>
              <a:rPr lang="en-US" altLang="zh-CN" dirty="0"/>
              <a:t>VAN</a:t>
            </a:r>
            <a:r>
              <a:rPr lang="zh-CN" altLang="en-US" dirty="0"/>
              <a:t>最大的特点是通过计算机服务网络，使不同企业、不同的网络系统可以相互连接，从而使不同形式的数据交换成为可能。由于</a:t>
            </a:r>
            <a:r>
              <a:rPr lang="en-US" altLang="zh-CN" dirty="0"/>
              <a:t>VAN</a:t>
            </a:r>
            <a:r>
              <a:rPr lang="zh-CN" altLang="en-US" dirty="0"/>
              <a:t>实现了不同系统的对接和不同格式的交换，为无数的使用者提供了交换数据的服务，创造了附加价值，因而被称作增值网络。</a:t>
            </a:r>
          </a:p>
        </p:txBody>
      </p:sp>
    </p:spTree>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5127" name="Picture 7" descr="Z:\newtek\_backgrounds_1.02\Ryan\PP Template 12\Transition_animation.gif"/>
          <p:cNvPicPr>
            <a:picLocks noChangeAspect="1" noChangeArrowheads="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2457450" cy="221297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466002" y="548680"/>
            <a:ext cx="6074990" cy="1815882"/>
          </a:xfrm>
          <a:prstGeom prst="rect">
            <a:avLst/>
          </a:prstGeom>
          <a:noFill/>
        </p:spPr>
        <p:txBody>
          <a:bodyPr wrap="square" rtlCol="0">
            <a:spAutoFit/>
          </a:bodyPr>
          <a:lstStyle/>
          <a:p>
            <a:r>
              <a:rPr lang="zh-CN" altLang="en-US" sz="2800" dirty="0" smtClean="0"/>
              <a:t>为什么基于国际互联网的电子商务对企业具有如此大的吸引力？是因为它</a:t>
            </a:r>
            <a:r>
              <a:rPr lang="zh-CN" altLang="en-US" sz="2800" dirty="0" smtClean="0">
                <a:solidFill>
                  <a:srgbClr val="FF0000"/>
                </a:solidFill>
              </a:rPr>
              <a:t>比基于</a:t>
            </a:r>
            <a:r>
              <a:rPr lang="en-US" altLang="zh-CN" sz="2800" dirty="0" smtClean="0">
                <a:solidFill>
                  <a:srgbClr val="FF0000"/>
                </a:solidFill>
              </a:rPr>
              <a:t>EDI</a:t>
            </a:r>
            <a:r>
              <a:rPr lang="zh-CN" altLang="en-US" sz="2800" dirty="0" smtClean="0">
                <a:solidFill>
                  <a:srgbClr val="FF0000"/>
                </a:solidFill>
              </a:rPr>
              <a:t>的电子商务具有以下明显的优势</a:t>
            </a:r>
            <a:r>
              <a:rPr lang="zh-CN" altLang="en-US" sz="2800" dirty="0" smtClean="0"/>
              <a:t>：</a:t>
            </a:r>
            <a:endParaRPr lang="zh-CN" altLang="en-US" sz="2800" dirty="0"/>
          </a:p>
        </p:txBody>
      </p:sp>
      <p:sp>
        <p:nvSpPr>
          <p:cNvPr id="3" name="TextBox 2"/>
          <p:cNvSpPr txBox="1"/>
          <p:nvPr/>
        </p:nvSpPr>
        <p:spPr>
          <a:xfrm>
            <a:off x="2466002" y="2773686"/>
            <a:ext cx="4248472" cy="3108543"/>
          </a:xfrm>
          <a:prstGeom prst="rect">
            <a:avLst/>
          </a:prstGeom>
          <a:noFill/>
        </p:spPr>
        <p:txBody>
          <a:bodyPr wrap="square" rtlCol="0">
            <a:spAutoFit/>
          </a:bodyPr>
          <a:lstStyle/>
          <a:p>
            <a:r>
              <a:rPr lang="en-US" altLang="zh-CN" sz="2800" dirty="0" smtClean="0"/>
              <a:t>1</a:t>
            </a:r>
            <a:r>
              <a:rPr lang="zh-CN" altLang="en-US" sz="2800" dirty="0" smtClean="0"/>
              <a:t>、费用低廉</a:t>
            </a:r>
            <a:endParaRPr lang="en-US" altLang="zh-CN" sz="2800" dirty="0" smtClean="0"/>
          </a:p>
          <a:p>
            <a:endParaRPr lang="en-US" altLang="zh-CN" sz="2800" dirty="0" smtClean="0"/>
          </a:p>
          <a:p>
            <a:r>
              <a:rPr lang="en-US" altLang="zh-CN" sz="2800" dirty="0" smtClean="0"/>
              <a:t>2</a:t>
            </a:r>
            <a:r>
              <a:rPr lang="zh-CN" altLang="en-US" sz="2800" dirty="0" smtClean="0"/>
              <a:t>、覆盖面广</a:t>
            </a:r>
            <a:endParaRPr lang="en-US" altLang="zh-CN" sz="2800" dirty="0" smtClean="0"/>
          </a:p>
          <a:p>
            <a:endParaRPr lang="en-US" altLang="zh-CN" sz="2800" dirty="0" smtClean="0"/>
          </a:p>
          <a:p>
            <a:r>
              <a:rPr lang="en-US" altLang="zh-CN" sz="2800" dirty="0" smtClean="0"/>
              <a:t>3</a:t>
            </a:r>
            <a:r>
              <a:rPr lang="zh-CN" altLang="en-US" sz="2800" dirty="0" smtClean="0"/>
              <a:t>、功能更全面</a:t>
            </a:r>
            <a:endParaRPr lang="en-US" altLang="zh-CN" sz="2800" dirty="0" smtClean="0"/>
          </a:p>
          <a:p>
            <a:endParaRPr lang="en-US" altLang="zh-CN" sz="2800" dirty="0" smtClean="0"/>
          </a:p>
          <a:p>
            <a:r>
              <a:rPr lang="en-US" altLang="zh-CN" sz="2800" dirty="0" smtClean="0"/>
              <a:t>4</a:t>
            </a:r>
            <a:r>
              <a:rPr lang="zh-CN" altLang="en-US" sz="2800" dirty="0" smtClean="0"/>
              <a:t>、使用更灵活</a:t>
            </a:r>
            <a:endParaRPr lang="zh-CN" altLang="en-US" sz="2800" dirty="0"/>
          </a:p>
        </p:txBody>
      </p:sp>
    </p:spTree>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762000" y="2132856"/>
            <a:ext cx="7986464" cy="3682752"/>
          </a:xfrm>
        </p:spPr>
        <p:txBody>
          <a:bodyPr/>
          <a:lstStyle/>
          <a:p>
            <a:r>
              <a:rPr lang="zh-CN" altLang="en-US" dirty="0" smtClean="0">
                <a:ea typeface="宋体" charset="-122"/>
              </a:rPr>
              <a:t>外国电子商务的发展状况</a:t>
            </a:r>
            <a:endParaRPr lang="en-US" altLang="zh-CN" dirty="0" smtClean="0">
              <a:ea typeface="宋体" charset="-122"/>
            </a:endParaRPr>
          </a:p>
          <a:p>
            <a:pPr marL="0" indent="0">
              <a:buNone/>
            </a:pPr>
            <a:r>
              <a:rPr lang="en-US" altLang="zh-CN" dirty="0">
                <a:ea typeface="宋体" charset="-122"/>
              </a:rPr>
              <a:t> </a:t>
            </a:r>
            <a:r>
              <a:rPr lang="en-US" altLang="zh-CN" dirty="0" smtClean="0">
                <a:ea typeface="宋体" charset="-122"/>
              </a:rPr>
              <a:t> 1</a:t>
            </a:r>
            <a:r>
              <a:rPr lang="zh-CN" altLang="en-US" dirty="0" smtClean="0">
                <a:ea typeface="宋体" charset="-122"/>
              </a:rPr>
              <a:t>、基础设施建设情况</a:t>
            </a:r>
            <a:endParaRPr lang="en-US" altLang="zh-CN" dirty="0" smtClean="0">
              <a:ea typeface="宋体" charset="-122"/>
            </a:endParaRPr>
          </a:p>
          <a:p>
            <a:pPr marL="0" indent="0">
              <a:buNone/>
            </a:pPr>
            <a:r>
              <a:rPr lang="en-US" altLang="zh-CN" dirty="0">
                <a:ea typeface="宋体" charset="-122"/>
              </a:rPr>
              <a:t> </a:t>
            </a:r>
            <a:r>
              <a:rPr lang="en-US" altLang="zh-CN" dirty="0" smtClean="0">
                <a:ea typeface="宋体" charset="-122"/>
              </a:rPr>
              <a:t>    </a:t>
            </a:r>
            <a:r>
              <a:rPr lang="zh-CN" altLang="en-US" dirty="0" smtClean="0">
                <a:ea typeface="宋体" charset="-122"/>
              </a:rPr>
              <a:t>当前国际互联网基础设施发展的主要热点是</a:t>
            </a:r>
            <a:r>
              <a:rPr lang="zh-CN" altLang="en-US" b="1" dirty="0" smtClean="0">
                <a:solidFill>
                  <a:srgbClr val="FF0000"/>
                </a:solidFill>
                <a:ea typeface="宋体" charset="-122"/>
              </a:rPr>
              <a:t>宽带网络</a:t>
            </a:r>
            <a:r>
              <a:rPr lang="zh-CN" altLang="en-US" dirty="0" smtClean="0">
                <a:ea typeface="宋体" charset="-122"/>
              </a:rPr>
              <a:t>和</a:t>
            </a:r>
            <a:r>
              <a:rPr lang="zh-CN" altLang="en-US" b="1" dirty="0" smtClean="0">
                <a:solidFill>
                  <a:srgbClr val="FF0000"/>
                </a:solidFill>
                <a:ea typeface="宋体" charset="-122"/>
              </a:rPr>
              <a:t>移动电话</a:t>
            </a:r>
            <a:r>
              <a:rPr lang="zh-CN" altLang="en-US" dirty="0" smtClean="0">
                <a:ea typeface="宋体" charset="-122"/>
              </a:rPr>
              <a:t>。</a:t>
            </a:r>
            <a:endParaRPr lang="en-US" altLang="zh-CN" dirty="0">
              <a:ea typeface="宋体" charset="-122"/>
            </a:endParaRPr>
          </a:p>
          <a:p>
            <a:pPr marL="0" indent="0">
              <a:buNone/>
            </a:pPr>
            <a:r>
              <a:rPr lang="en-US" altLang="zh-CN" dirty="0" smtClean="0">
                <a:ea typeface="宋体" charset="-122"/>
              </a:rPr>
              <a:t>  2</a:t>
            </a:r>
            <a:r>
              <a:rPr lang="zh-CN" altLang="en-US" dirty="0" smtClean="0">
                <a:ea typeface="宋体" charset="-122"/>
              </a:rPr>
              <a:t>、国际电子商务市场状况</a:t>
            </a:r>
            <a:endParaRPr lang="en-US" altLang="zh-CN" dirty="0" smtClean="0">
              <a:ea typeface="宋体" charset="-122"/>
            </a:endParaRPr>
          </a:p>
          <a:p>
            <a:pPr marL="0" indent="0">
              <a:buNone/>
            </a:pPr>
            <a:r>
              <a:rPr lang="en-US" altLang="zh-CN" dirty="0">
                <a:ea typeface="宋体" charset="-122"/>
              </a:rPr>
              <a:t> </a:t>
            </a:r>
            <a:r>
              <a:rPr lang="en-US" altLang="zh-CN" dirty="0" smtClean="0">
                <a:ea typeface="宋体" charset="-122"/>
              </a:rPr>
              <a:t>    </a:t>
            </a:r>
            <a:r>
              <a:rPr lang="zh-CN" altLang="en-US" dirty="0" smtClean="0">
                <a:ea typeface="宋体" charset="-122"/>
              </a:rPr>
              <a:t>美国       欧盟</a:t>
            </a:r>
            <a:endParaRPr lang="en-US" altLang="zh-CN" dirty="0">
              <a:ea typeface="宋体" charset="-122"/>
            </a:endParaRPr>
          </a:p>
        </p:txBody>
      </p:sp>
      <p:sp>
        <p:nvSpPr>
          <p:cNvPr id="4098" name="Rectangle 2"/>
          <p:cNvSpPr>
            <a:spLocks noGrp="1" noChangeArrowheads="1"/>
          </p:cNvSpPr>
          <p:nvPr>
            <p:ph type="title"/>
          </p:nvPr>
        </p:nvSpPr>
        <p:spPr/>
        <p:txBody>
          <a:bodyPr/>
          <a:lstStyle/>
          <a:p>
            <a:r>
              <a:rPr lang="zh-CN" altLang="en-US" sz="4800" dirty="0" smtClean="0">
                <a:ea typeface="宋体" charset="-122"/>
              </a:rPr>
              <a:t>电子商务发展的状况</a:t>
            </a:r>
            <a:endParaRPr lang="en-US" altLang="zh-CN" sz="4800" dirty="0">
              <a:ea typeface="宋体" charset="-122"/>
            </a:endParaRPr>
          </a:p>
        </p:txBody>
      </p:sp>
    </p:spTree>
    <p:extLst>
      <p:ext uri="{BB962C8B-B14F-4D97-AF65-F5344CB8AC3E}">
        <p14:creationId xmlns:p14="http://schemas.microsoft.com/office/powerpoint/2010/main" val="119868798"/>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animEffect transition="in" filter="fade">
                                      <p:cBhvr>
                                        <p:cTn id="7" dur="500"/>
                                        <p:tgtEl>
                                          <p:spTgt spid="409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4099">
                                            <p:txEl>
                                              <p:pRg st="3" end="3"/>
                                            </p:txEl>
                                          </p:spTgt>
                                        </p:tgtEl>
                                        <p:attrNameLst>
                                          <p:attrName>style.visibility</p:attrName>
                                        </p:attrNameLst>
                                      </p:cBhvr>
                                      <p:to>
                                        <p:strVal val="visible"/>
                                      </p:to>
                                    </p:set>
                                    <p:anim calcmode="lin" valueType="num">
                                      <p:cBhvr additive="base">
                                        <p:cTn id="16"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4099">
                                            <p:txEl>
                                              <p:pRg st="3" end="3"/>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4099">
                                            <p:txEl>
                                              <p:pRg st="4" end="4"/>
                                            </p:txEl>
                                          </p:spTgt>
                                        </p:tgtEl>
                                        <p:attrNameLst>
                                          <p:attrName>style.visibility</p:attrName>
                                        </p:attrNameLst>
                                      </p:cBhvr>
                                      <p:to>
                                        <p:strVal val="visible"/>
                                      </p:to>
                                    </p:set>
                                    <p:anim calcmode="lin" valueType="num">
                                      <p:cBhvr additive="base">
                                        <p:cTn id="20"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762000" y="2060848"/>
            <a:ext cx="7986464" cy="4464496"/>
          </a:xfrm>
        </p:spPr>
        <p:txBody>
          <a:bodyPr/>
          <a:lstStyle/>
          <a:p>
            <a:r>
              <a:rPr lang="zh-CN" altLang="en-US" dirty="0" smtClean="0">
                <a:ea typeface="宋体" charset="-122"/>
              </a:rPr>
              <a:t>我国电子商务的发展状况</a:t>
            </a:r>
            <a:endParaRPr lang="en-US" altLang="zh-CN" dirty="0" smtClean="0">
              <a:ea typeface="宋体" charset="-122"/>
            </a:endParaRPr>
          </a:p>
          <a:p>
            <a:pPr marL="0" indent="0">
              <a:buNone/>
            </a:pPr>
            <a:r>
              <a:rPr lang="en-US" altLang="zh-CN" dirty="0">
                <a:ea typeface="宋体" charset="-122"/>
              </a:rPr>
              <a:t> </a:t>
            </a:r>
            <a:r>
              <a:rPr lang="en-US" altLang="zh-CN" dirty="0" smtClean="0">
                <a:ea typeface="宋体" charset="-122"/>
              </a:rPr>
              <a:t> 1</a:t>
            </a:r>
            <a:r>
              <a:rPr lang="zh-CN" altLang="en-US" dirty="0" smtClean="0">
                <a:ea typeface="宋体" charset="-122"/>
              </a:rPr>
              <a:t>、基础环境不断改善</a:t>
            </a:r>
            <a:endParaRPr lang="en-US" altLang="zh-CN" dirty="0" smtClean="0">
              <a:ea typeface="宋体" charset="-122"/>
            </a:endParaRPr>
          </a:p>
          <a:p>
            <a:pPr marL="0" indent="0">
              <a:buNone/>
            </a:pPr>
            <a:r>
              <a:rPr lang="en-US" altLang="zh-CN" dirty="0">
                <a:ea typeface="宋体" charset="-122"/>
              </a:rPr>
              <a:t> </a:t>
            </a:r>
            <a:r>
              <a:rPr lang="en-US" altLang="zh-CN" dirty="0" smtClean="0">
                <a:ea typeface="宋体" charset="-122"/>
              </a:rPr>
              <a:t>    </a:t>
            </a:r>
          </a:p>
          <a:p>
            <a:pPr marL="0" indent="0">
              <a:buNone/>
            </a:pPr>
            <a:r>
              <a:rPr lang="en-US" altLang="zh-CN" dirty="0" smtClean="0">
                <a:ea typeface="宋体" charset="-122"/>
              </a:rPr>
              <a:t>  </a:t>
            </a:r>
            <a:endParaRPr lang="en-US" altLang="zh-CN" dirty="0">
              <a:ea typeface="宋体" charset="-122"/>
            </a:endParaRPr>
          </a:p>
        </p:txBody>
      </p:sp>
      <p:sp>
        <p:nvSpPr>
          <p:cNvPr id="4098" name="Rectangle 2"/>
          <p:cNvSpPr>
            <a:spLocks noGrp="1" noChangeArrowheads="1"/>
          </p:cNvSpPr>
          <p:nvPr>
            <p:ph type="title"/>
          </p:nvPr>
        </p:nvSpPr>
        <p:spPr/>
        <p:txBody>
          <a:bodyPr/>
          <a:lstStyle/>
          <a:p>
            <a:r>
              <a:rPr lang="zh-CN" altLang="en-US" sz="4800" dirty="0" smtClean="0">
                <a:ea typeface="宋体" charset="-122"/>
              </a:rPr>
              <a:t>电子商务发展的状况</a:t>
            </a:r>
            <a:endParaRPr lang="en-US" altLang="zh-CN" sz="4800" dirty="0">
              <a:ea typeface="宋体" charset="-122"/>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3284984"/>
            <a:ext cx="6551379" cy="34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54116432"/>
      </p:ext>
    </p:extLst>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762000" y="2276872"/>
            <a:ext cx="7986464" cy="4464496"/>
          </a:xfrm>
        </p:spPr>
        <p:txBody>
          <a:bodyPr/>
          <a:lstStyle/>
          <a:p>
            <a:r>
              <a:rPr lang="zh-CN" altLang="en-US" dirty="0" smtClean="0">
                <a:ea typeface="宋体" charset="-122"/>
              </a:rPr>
              <a:t>我国电子商务的发展状况</a:t>
            </a:r>
            <a:endParaRPr lang="en-US" altLang="zh-CN" dirty="0" smtClean="0">
              <a:ea typeface="宋体" charset="-122"/>
            </a:endParaRPr>
          </a:p>
          <a:p>
            <a:pPr marL="0" indent="0">
              <a:buNone/>
            </a:pPr>
            <a:r>
              <a:rPr lang="en-US" altLang="zh-CN" dirty="0" smtClean="0">
                <a:ea typeface="宋体" charset="-122"/>
              </a:rPr>
              <a:t>  </a:t>
            </a:r>
          </a:p>
          <a:p>
            <a:pPr marL="0" indent="0">
              <a:buNone/>
            </a:pPr>
            <a:r>
              <a:rPr lang="en-US" altLang="zh-CN" dirty="0">
                <a:ea typeface="宋体" charset="-122"/>
              </a:rPr>
              <a:t> </a:t>
            </a:r>
            <a:r>
              <a:rPr lang="en-US" altLang="zh-CN" dirty="0" smtClean="0">
                <a:ea typeface="宋体" charset="-122"/>
              </a:rPr>
              <a:t> 2</a:t>
            </a:r>
            <a:r>
              <a:rPr lang="zh-CN" altLang="en-US" dirty="0" smtClean="0">
                <a:ea typeface="宋体" charset="-122"/>
              </a:rPr>
              <a:t>、电子商务应用初见成效</a:t>
            </a:r>
            <a:endParaRPr lang="en-US" altLang="zh-CN" dirty="0" smtClean="0">
              <a:ea typeface="宋体" charset="-122"/>
            </a:endParaRPr>
          </a:p>
          <a:p>
            <a:pPr marL="0" indent="0">
              <a:buNone/>
            </a:pPr>
            <a:r>
              <a:rPr lang="en-US" altLang="zh-CN" dirty="0">
                <a:ea typeface="宋体" charset="-122"/>
              </a:rPr>
              <a:t> </a:t>
            </a:r>
            <a:r>
              <a:rPr lang="en-US" altLang="zh-CN" dirty="0" smtClean="0">
                <a:ea typeface="宋体" charset="-122"/>
              </a:rPr>
              <a:t> 3</a:t>
            </a:r>
            <a:r>
              <a:rPr lang="zh-CN" altLang="en-US" dirty="0" smtClean="0">
                <a:ea typeface="宋体" charset="-122"/>
              </a:rPr>
              <a:t>、电子商务支撑体系建设取得重要进展</a:t>
            </a:r>
            <a:endParaRPr lang="en-US" altLang="zh-CN" dirty="0" smtClean="0">
              <a:ea typeface="宋体" charset="-122"/>
            </a:endParaRPr>
          </a:p>
          <a:p>
            <a:pPr marL="0" indent="0">
              <a:buNone/>
            </a:pPr>
            <a:r>
              <a:rPr lang="en-US" altLang="zh-CN" dirty="0" smtClean="0">
                <a:ea typeface="宋体" charset="-122"/>
              </a:rPr>
              <a:t>  4</a:t>
            </a:r>
            <a:r>
              <a:rPr lang="zh-CN" altLang="en-US" dirty="0" smtClean="0">
                <a:ea typeface="宋体" charset="-122"/>
              </a:rPr>
              <a:t>、电子商务发展环境进一步改善</a:t>
            </a:r>
            <a:endParaRPr lang="en-US" altLang="zh-CN" dirty="0" smtClean="0">
              <a:ea typeface="宋体" charset="-122"/>
            </a:endParaRPr>
          </a:p>
          <a:p>
            <a:pPr marL="0" indent="0">
              <a:buNone/>
            </a:pPr>
            <a:r>
              <a:rPr lang="en-US" altLang="zh-CN" dirty="0" smtClean="0">
                <a:ea typeface="宋体" charset="-122"/>
              </a:rPr>
              <a:t>  5</a:t>
            </a:r>
            <a:r>
              <a:rPr lang="zh-CN" altLang="en-US" dirty="0" smtClean="0">
                <a:ea typeface="宋体" charset="-122"/>
              </a:rPr>
              <a:t>、我国电子商务发展面临的突出问题</a:t>
            </a:r>
            <a:r>
              <a:rPr lang="en-US" altLang="zh-CN" dirty="0" smtClean="0">
                <a:ea typeface="宋体" charset="-122"/>
              </a:rPr>
              <a:t>     </a:t>
            </a:r>
            <a:endParaRPr lang="en-US" altLang="zh-CN" dirty="0">
              <a:ea typeface="宋体" charset="-122"/>
            </a:endParaRPr>
          </a:p>
        </p:txBody>
      </p:sp>
      <p:sp>
        <p:nvSpPr>
          <p:cNvPr id="4098" name="Rectangle 2"/>
          <p:cNvSpPr>
            <a:spLocks noGrp="1" noChangeArrowheads="1"/>
          </p:cNvSpPr>
          <p:nvPr>
            <p:ph type="title"/>
          </p:nvPr>
        </p:nvSpPr>
        <p:spPr/>
        <p:txBody>
          <a:bodyPr/>
          <a:lstStyle/>
          <a:p>
            <a:r>
              <a:rPr lang="zh-CN" altLang="en-US" sz="4800" dirty="0" smtClean="0">
                <a:ea typeface="宋体" charset="-122"/>
              </a:rPr>
              <a:t>电子商务发展的状况</a:t>
            </a:r>
            <a:endParaRPr lang="en-US" altLang="zh-CN" sz="4800" dirty="0">
              <a:ea typeface="宋体" charset="-122"/>
            </a:endParaRPr>
          </a:p>
        </p:txBody>
      </p:sp>
    </p:spTree>
    <p:extLst>
      <p:ext uri="{BB962C8B-B14F-4D97-AF65-F5344CB8AC3E}">
        <p14:creationId xmlns:p14="http://schemas.microsoft.com/office/powerpoint/2010/main" val="1574918799"/>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099">
                                            <p:txEl>
                                              <p:pRg st="2" end="2"/>
                                            </p:txEl>
                                          </p:spTgt>
                                        </p:tgtEl>
                                        <p:attrNameLst>
                                          <p:attrName>style.visibility</p:attrName>
                                        </p:attrNameLst>
                                      </p:cBhvr>
                                      <p:to>
                                        <p:strVal val="visible"/>
                                      </p:to>
                                    </p:set>
                                    <p:animEffect transition="in" filter="barn(inVertical)">
                                      <p:cBhvr>
                                        <p:cTn id="7" dur="500"/>
                                        <p:tgtEl>
                                          <p:spTgt spid="409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099">
                                            <p:txEl>
                                              <p:pRg st="3" end="3"/>
                                            </p:txEl>
                                          </p:spTgt>
                                        </p:tgtEl>
                                        <p:attrNameLst>
                                          <p:attrName>style.visibility</p:attrName>
                                        </p:attrNameLst>
                                      </p:cBhvr>
                                      <p:to>
                                        <p:strVal val="visible"/>
                                      </p:to>
                                    </p:set>
                                    <p:animEffect transition="in" filter="circle(in)">
                                      <p:cBhvr>
                                        <p:cTn id="12" dur="2000"/>
                                        <p:tgtEl>
                                          <p:spTgt spid="409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4099">
                                            <p:txEl>
                                              <p:pRg st="4" end="4"/>
                                            </p:txEl>
                                          </p:spTgt>
                                        </p:tgtEl>
                                        <p:attrNameLst>
                                          <p:attrName>style.visibility</p:attrName>
                                        </p:attrNameLst>
                                      </p:cBhvr>
                                      <p:to>
                                        <p:strVal val="visible"/>
                                      </p:to>
                                    </p:set>
                                    <p:animEffect transition="in" filter="wheel(1)">
                                      <p:cBhvr>
                                        <p:cTn id="17" dur="2000"/>
                                        <p:tgtEl>
                                          <p:spTgt spid="409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4099">
                                            <p:txEl>
                                              <p:pRg st="5" end="5"/>
                                            </p:txEl>
                                          </p:spTgt>
                                        </p:tgtEl>
                                        <p:attrNameLst>
                                          <p:attrName>style.visibility</p:attrName>
                                        </p:attrNameLst>
                                      </p:cBhvr>
                                      <p:to>
                                        <p:strVal val="visible"/>
                                      </p:to>
                                    </p:set>
                                    <p:animEffect transition="in" filter="fade">
                                      <p:cBhvr>
                                        <p:cTn id="22" dur="1000"/>
                                        <p:tgtEl>
                                          <p:spTgt spid="4099">
                                            <p:txEl>
                                              <p:pRg st="5" end="5"/>
                                            </p:txEl>
                                          </p:spTgt>
                                        </p:tgtEl>
                                      </p:cBhvr>
                                    </p:animEffect>
                                    <p:anim calcmode="lin" valueType="num">
                                      <p:cBhvr>
                                        <p:cTn id="23" dur="1000" fill="hold"/>
                                        <p:tgtEl>
                                          <p:spTgt spid="4099">
                                            <p:txEl>
                                              <p:pRg st="5" end="5"/>
                                            </p:txEl>
                                          </p:spTgt>
                                        </p:tgtEl>
                                        <p:attrNameLst>
                                          <p:attrName>ppt_x</p:attrName>
                                        </p:attrNameLst>
                                      </p:cBhvr>
                                      <p:tavLst>
                                        <p:tav tm="0">
                                          <p:val>
                                            <p:strVal val="#ppt_x"/>
                                          </p:val>
                                        </p:tav>
                                        <p:tav tm="100000">
                                          <p:val>
                                            <p:strVal val="#ppt_x"/>
                                          </p:val>
                                        </p:tav>
                                      </p:tavLst>
                                    </p:anim>
                                    <p:anim calcmode="lin" valueType="num">
                                      <p:cBhvr>
                                        <p:cTn id="24" dur="1000" fill="hold"/>
                                        <p:tgtEl>
                                          <p:spTgt spid="409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762000" y="2420888"/>
            <a:ext cx="7986464" cy="4464496"/>
          </a:xfrm>
        </p:spPr>
        <p:txBody>
          <a:bodyPr/>
          <a:lstStyle/>
          <a:p>
            <a:pPr marL="0" indent="0">
              <a:buNone/>
            </a:pPr>
            <a:r>
              <a:rPr lang="en-US" altLang="zh-CN" dirty="0" smtClean="0">
                <a:ea typeface="宋体" charset="-122"/>
              </a:rPr>
              <a:t>  1</a:t>
            </a:r>
            <a:r>
              <a:rPr lang="zh-CN" altLang="en-US" dirty="0" smtClean="0">
                <a:ea typeface="宋体" charset="-122"/>
              </a:rPr>
              <a:t>、电子商务发展的国际化趋势</a:t>
            </a:r>
            <a:endParaRPr lang="en-US" altLang="zh-CN" dirty="0" smtClean="0">
              <a:ea typeface="宋体" charset="-122"/>
            </a:endParaRPr>
          </a:p>
          <a:p>
            <a:pPr marL="0" indent="0">
              <a:buNone/>
            </a:pPr>
            <a:r>
              <a:rPr lang="en-US" altLang="zh-CN" dirty="0" smtClean="0">
                <a:ea typeface="宋体" charset="-122"/>
              </a:rPr>
              <a:t>  2</a:t>
            </a:r>
            <a:r>
              <a:rPr lang="zh-CN" altLang="en-US" dirty="0" smtClean="0">
                <a:ea typeface="宋体" charset="-122"/>
              </a:rPr>
              <a:t>、电子商务发展的分散化趋势</a:t>
            </a:r>
            <a:endParaRPr lang="en-US" altLang="zh-CN" dirty="0" smtClean="0">
              <a:ea typeface="宋体" charset="-122"/>
            </a:endParaRPr>
          </a:p>
          <a:p>
            <a:pPr marL="0" indent="0">
              <a:buNone/>
            </a:pPr>
            <a:r>
              <a:rPr lang="en-US" altLang="zh-CN" dirty="0" smtClean="0">
                <a:ea typeface="宋体" charset="-122"/>
              </a:rPr>
              <a:t>  3</a:t>
            </a:r>
            <a:r>
              <a:rPr lang="zh-CN" altLang="en-US" dirty="0" smtClean="0">
                <a:ea typeface="宋体" charset="-122"/>
              </a:rPr>
              <a:t>、电子商务发展的个性化趋势</a:t>
            </a:r>
            <a:endParaRPr lang="en-US" altLang="zh-CN" dirty="0" smtClean="0">
              <a:ea typeface="宋体" charset="-122"/>
            </a:endParaRPr>
          </a:p>
          <a:p>
            <a:pPr marL="0" indent="0">
              <a:buNone/>
            </a:pPr>
            <a:r>
              <a:rPr lang="en-US" altLang="zh-CN" dirty="0" smtClean="0">
                <a:ea typeface="宋体" charset="-122"/>
              </a:rPr>
              <a:t>  4</a:t>
            </a:r>
            <a:r>
              <a:rPr lang="zh-CN" altLang="en-US" dirty="0" smtClean="0">
                <a:ea typeface="宋体" charset="-122"/>
              </a:rPr>
              <a:t>、电子商务发展的互联网逐渐弱化趋势</a:t>
            </a:r>
            <a:endParaRPr lang="en-US" altLang="zh-CN" dirty="0" smtClean="0">
              <a:ea typeface="宋体" charset="-122"/>
            </a:endParaRPr>
          </a:p>
          <a:p>
            <a:pPr marL="0" indent="0">
              <a:buNone/>
            </a:pPr>
            <a:r>
              <a:rPr lang="en-US" altLang="zh-CN" dirty="0" smtClean="0">
                <a:ea typeface="宋体" charset="-122"/>
              </a:rPr>
              <a:t>  5</a:t>
            </a:r>
            <a:r>
              <a:rPr lang="zh-CN" altLang="en-US" dirty="0" smtClean="0">
                <a:ea typeface="宋体" charset="-122"/>
              </a:rPr>
              <a:t>、电子商务发展的移动化趋势</a:t>
            </a:r>
            <a:endParaRPr lang="en-US" altLang="zh-CN" dirty="0" smtClean="0">
              <a:ea typeface="宋体" charset="-122"/>
            </a:endParaRPr>
          </a:p>
          <a:p>
            <a:pPr marL="0" indent="0">
              <a:buNone/>
            </a:pPr>
            <a:r>
              <a:rPr lang="en-US" altLang="zh-CN" dirty="0">
                <a:ea typeface="宋体" charset="-122"/>
              </a:rPr>
              <a:t> </a:t>
            </a:r>
            <a:r>
              <a:rPr lang="en-US" altLang="zh-CN" dirty="0" smtClean="0">
                <a:ea typeface="宋体" charset="-122"/>
              </a:rPr>
              <a:t> 6</a:t>
            </a:r>
            <a:r>
              <a:rPr lang="zh-CN" altLang="en-US" dirty="0" smtClean="0">
                <a:ea typeface="宋体" charset="-122"/>
              </a:rPr>
              <a:t>、电子商务发展的精确化趋势</a:t>
            </a:r>
            <a:endParaRPr lang="en-US" altLang="zh-CN" dirty="0">
              <a:ea typeface="宋体" charset="-122"/>
            </a:endParaRPr>
          </a:p>
        </p:txBody>
      </p:sp>
      <p:sp>
        <p:nvSpPr>
          <p:cNvPr id="4098" name="Rectangle 2"/>
          <p:cNvSpPr>
            <a:spLocks noGrp="1" noChangeArrowheads="1"/>
          </p:cNvSpPr>
          <p:nvPr>
            <p:ph type="title"/>
          </p:nvPr>
        </p:nvSpPr>
        <p:spPr/>
        <p:txBody>
          <a:bodyPr/>
          <a:lstStyle/>
          <a:p>
            <a:r>
              <a:rPr lang="zh-CN" altLang="en-US" sz="4800" dirty="0" smtClean="0">
                <a:ea typeface="宋体" charset="-122"/>
              </a:rPr>
              <a:t>电子商务的发展趋势</a:t>
            </a:r>
            <a:endParaRPr lang="en-US" altLang="zh-CN" sz="4800" dirty="0">
              <a:ea typeface="宋体" charset="-122"/>
            </a:endParaRPr>
          </a:p>
        </p:txBody>
      </p:sp>
    </p:spTree>
    <p:extLst>
      <p:ext uri="{BB962C8B-B14F-4D97-AF65-F5344CB8AC3E}">
        <p14:creationId xmlns:p14="http://schemas.microsoft.com/office/powerpoint/2010/main" val="2796270348"/>
      </p:ext>
    </p:extLst>
  </p:cSld>
  <p:clrMapOvr>
    <a:masterClrMapping/>
  </p:clrMapOvr>
  <p:transition spd="med">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波形">
  <a:themeElements>
    <a:clrScheme name="波形">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波形">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波形">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112</TotalTime>
  <Words>541</Words>
  <Application>Microsoft Office PowerPoint</Application>
  <PresentationFormat>全屏显示(4:3)</PresentationFormat>
  <Paragraphs>59</Paragraphs>
  <Slides>10</Slides>
  <Notes>0</Notes>
  <HiddenSlides>0</HiddenSlides>
  <MMClips>0</MMClips>
  <ScaleCrop>false</ScaleCrop>
  <HeadingPairs>
    <vt:vector size="4" baseType="variant">
      <vt:variant>
        <vt:lpstr>主题</vt:lpstr>
      </vt:variant>
      <vt:variant>
        <vt:i4>1</vt:i4>
      </vt:variant>
      <vt:variant>
        <vt:lpstr>幻灯片标题</vt:lpstr>
      </vt:variant>
      <vt:variant>
        <vt:i4>10</vt:i4>
      </vt:variant>
    </vt:vector>
  </HeadingPairs>
  <TitlesOfParts>
    <vt:vector size="11" baseType="lpstr">
      <vt:lpstr>波形</vt:lpstr>
      <vt:lpstr>电子商务的产生和发展以及我国发展现状</vt:lpstr>
      <vt:lpstr>电子商务产生和发展的条件</vt:lpstr>
      <vt:lpstr>电子商务发展的两个阶段</vt:lpstr>
      <vt:lpstr>电子商务发展的两个阶段</vt:lpstr>
      <vt:lpstr>PowerPoint 演示文稿</vt:lpstr>
      <vt:lpstr>电子商务发展的状况</vt:lpstr>
      <vt:lpstr>电子商务发展的状况</vt:lpstr>
      <vt:lpstr>电子商务发展的状况</vt:lpstr>
      <vt:lpstr>电子商务的发展趋势</vt:lpstr>
      <vt:lpstr>电子商务对社会经济产生的影响</vt:lpstr>
    </vt:vector>
  </TitlesOfParts>
  <Company>微软中国</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Summer Presentation</dc:title>
  <dc:creator>微软中国</dc:creator>
  <cp:lastModifiedBy>wangyiyuan</cp:lastModifiedBy>
  <cp:revision>13</cp:revision>
  <dcterms:created xsi:type="dcterms:W3CDTF">2014-02-20T06:25:05Z</dcterms:created>
  <dcterms:modified xsi:type="dcterms:W3CDTF">2018-08-19T02:22:47Z</dcterms:modified>
</cp:coreProperties>
</file>