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671" r:id="rId3"/>
    <p:sldId id="311" r:id="rId4"/>
    <p:sldId id="437" r:id="rId5"/>
    <p:sldId id="741" r:id="rId6"/>
    <p:sldId id="874" r:id="rId7"/>
    <p:sldId id="825" r:id="rId8"/>
    <p:sldId id="875" r:id="rId9"/>
    <p:sldId id="878" r:id="rId10"/>
    <p:sldId id="879" r:id="rId11"/>
    <p:sldId id="880" r:id="rId12"/>
    <p:sldId id="877" r:id="rId13"/>
    <p:sldId id="876" r:id="rId14"/>
    <p:sldId id="831" r:id="rId15"/>
    <p:sldId id="832" r:id="rId16"/>
    <p:sldId id="882" r:id="rId17"/>
    <p:sldId id="887" r:id="rId18"/>
    <p:sldId id="886" r:id="rId19"/>
    <p:sldId id="885" r:id="rId20"/>
    <p:sldId id="884" r:id="rId21"/>
    <p:sldId id="883" r:id="rId22"/>
    <p:sldId id="890" r:id="rId23"/>
    <p:sldId id="892" r:id="rId24"/>
    <p:sldId id="891" r:id="rId25"/>
  </p:sldIdLst>
  <p:sldSz cx="1219517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7819"/>
    <a:srgbClr val="5F5E5C"/>
    <a:srgbClr val="F8F8F8"/>
    <a:srgbClr val="F3F3F3"/>
    <a:srgbClr val="F6F6F6"/>
    <a:srgbClr val="F7F7F7"/>
    <a:srgbClr val="C8C8C8"/>
    <a:srgbClr val="D0D0D0"/>
    <a:srgbClr val="F9F9F9"/>
    <a:srgbClr val="D665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38" autoAdjust="0"/>
    <p:restoredTop sz="94660" autoAdjust="0"/>
  </p:normalViewPr>
  <p:slideViewPr>
    <p:cSldViewPr>
      <p:cViewPr varScale="1">
        <p:scale>
          <a:sx n="67" d="100"/>
          <a:sy n="67" d="100"/>
        </p:scale>
        <p:origin x="-576" y="-108"/>
      </p:cViewPr>
      <p:guideLst>
        <p:guide orient="horz" pos="2160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76"/>
    </p:cViewPr>
  </p:sorterViewPr>
  <p:notesViewPr>
    <p:cSldViewPr>
      <p:cViewPr varScale="1">
        <p:scale>
          <a:sx n="65" d="100"/>
          <a:sy n="65" d="100"/>
        </p:scale>
        <p:origin x="-284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6E4F5-AFD9-452D-978C-A65E37BD2A75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0C2A1-C45C-4D11-8087-34234E542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10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79D53-1687-4629-A7C4-5F633C48289A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48F07-6AC5-47AF-9B36-9B4E83AB2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07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6800" cy="6858000"/>
          </a:xfrm>
          <a:prstGeom prst="rect">
            <a:avLst/>
          </a:prstGeom>
          <a:gradFill>
            <a:gsLst>
              <a:gs pos="0">
                <a:srgbClr val="E67819"/>
              </a:gs>
              <a:gs pos="74000">
                <a:srgbClr val="D66519"/>
              </a:gs>
              <a:gs pos="83000">
                <a:srgbClr val="D46219"/>
              </a:gs>
              <a:gs pos="100000">
                <a:srgbClr val="D25F1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两栏内容">
    <p:bg>
      <p:bgPr>
        <a:gradFill>
          <a:gsLst>
            <a:gs pos="0">
              <a:srgbClr val="F3F3F3"/>
            </a:gs>
            <a:gs pos="74000">
              <a:srgbClr val="F7F7F7"/>
            </a:gs>
            <a:gs pos="83000">
              <a:srgbClr val="F8F8F8"/>
            </a:gs>
            <a:gs pos="100000">
              <a:srgbClr val="F6F6F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 userDrawn="1"/>
        </p:nvSpPr>
        <p:spPr>
          <a:xfrm>
            <a:off x="10130035" y="476672"/>
            <a:ext cx="162512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400"/>
              </a:spcBef>
              <a:defRPr/>
            </a:pPr>
            <a:r>
              <a:rPr lang="zh-CN" altLang="en-US" sz="16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第三章  </a:t>
            </a:r>
            <a:endParaRPr lang="en-US" altLang="zh-CN" sz="1600" b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>
              <a:spcBef>
                <a:spcPts val="0"/>
              </a:spcBef>
              <a:defRPr/>
            </a:pPr>
            <a:r>
              <a:rPr lang="zh-CN" altLang="en-US" sz="27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素质模型</a:t>
            </a:r>
            <a:endParaRPr lang="en-US" altLang="zh-CN" sz="27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>
              <a:spcBef>
                <a:spcPts val="0"/>
              </a:spcBef>
              <a:defRPr/>
            </a:pPr>
            <a:r>
              <a:rPr lang="zh-CN" altLang="en-US" sz="27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面试问题</a:t>
            </a:r>
          </a:p>
        </p:txBody>
      </p:sp>
      <p:sp>
        <p:nvSpPr>
          <p:cNvPr id="5" name="TextBox 8"/>
          <p:cNvSpPr txBox="1"/>
          <p:nvPr userDrawn="1"/>
        </p:nvSpPr>
        <p:spPr>
          <a:xfrm>
            <a:off x="336947" y="476672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5F5E5C"/>
                </a:solidFill>
                <a:latin typeface="Impact" panose="020B0806030902050204" pitchFamily="34" charset="0"/>
                <a:ea typeface="微软雅黑" pitchFamily="34" charset="-122"/>
              </a:rPr>
              <a:t>第一节   </a:t>
            </a:r>
            <a:r>
              <a:rPr lang="zh-CN" altLang="en-US" sz="2400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素质模型</a:t>
            </a:r>
            <a:endParaRPr lang="zh-CN" altLang="en-US" sz="2400" b="1" dirty="0">
              <a:solidFill>
                <a:srgbClr val="5F5E5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文本框 5"/>
          <p:cNvSpPr txBox="1"/>
          <p:nvPr userDrawn="1"/>
        </p:nvSpPr>
        <p:spPr>
          <a:xfrm>
            <a:off x="336947" y="971625"/>
            <a:ext cx="411711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3.1.2 </a:t>
            </a:r>
            <a:r>
              <a:rPr lang="zh-CN" altLang="en-US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素质</a:t>
            </a:r>
            <a:r>
              <a:rPr lang="zh-CN" altLang="en-US" b="1" dirty="0" smtClean="0">
                <a:solidFill>
                  <a:srgbClr val="E67819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800" b="0" kern="1200" dirty="0" smtClean="0">
                <a:solidFill>
                  <a:srgbClr val="E67819"/>
                </a:solidFill>
                <a:latin typeface="Impact" panose="020B0806030902050204" pitchFamily="34" charset="0"/>
                <a:ea typeface="微软雅黑" pitchFamily="34" charset="-122"/>
                <a:cs typeface="+mn-cs"/>
              </a:rPr>
              <a:t>Competency</a:t>
            </a:r>
            <a:r>
              <a:rPr lang="zh-CN" altLang="en-US" b="1" dirty="0" smtClean="0">
                <a:solidFill>
                  <a:srgbClr val="E67819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zh-CN" altLang="en-US" b="1" dirty="0">
              <a:solidFill>
                <a:srgbClr val="E67819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4194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尾页">
    <p:bg>
      <p:bgPr>
        <a:gradFill>
          <a:gsLst>
            <a:gs pos="0">
              <a:srgbClr val="F3F3F3"/>
            </a:gs>
            <a:gs pos="74000">
              <a:srgbClr val="F7F7F7"/>
            </a:gs>
            <a:gs pos="83000">
              <a:srgbClr val="F8F8F8"/>
            </a:gs>
            <a:gs pos="100000">
              <a:srgbClr val="F6F6F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 userDrawn="1"/>
        </p:nvSpPr>
        <p:spPr>
          <a:xfrm>
            <a:off x="10130035" y="476672"/>
            <a:ext cx="162512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400"/>
              </a:spcBef>
              <a:defRPr/>
            </a:pPr>
            <a:r>
              <a:rPr lang="zh-CN" altLang="en-US" sz="16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第三章  </a:t>
            </a:r>
            <a:endParaRPr lang="en-US" altLang="zh-CN" sz="1600" b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>
              <a:spcBef>
                <a:spcPts val="0"/>
              </a:spcBef>
              <a:defRPr/>
            </a:pPr>
            <a:r>
              <a:rPr lang="zh-CN" altLang="en-US" sz="27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素质模型</a:t>
            </a:r>
            <a:endParaRPr lang="en-US" altLang="zh-CN" sz="27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>
              <a:spcBef>
                <a:spcPts val="0"/>
              </a:spcBef>
              <a:defRPr/>
            </a:pPr>
            <a:r>
              <a:rPr lang="zh-CN" altLang="en-US" sz="27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面试问题</a:t>
            </a:r>
          </a:p>
        </p:txBody>
      </p:sp>
      <p:sp>
        <p:nvSpPr>
          <p:cNvPr id="3" name="TextBox 8"/>
          <p:cNvSpPr txBox="1"/>
          <p:nvPr userDrawn="1"/>
        </p:nvSpPr>
        <p:spPr>
          <a:xfrm>
            <a:off x="336947" y="476672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5F5E5C"/>
                </a:solidFill>
                <a:latin typeface="Impact" panose="020B0806030902050204" pitchFamily="34" charset="0"/>
                <a:ea typeface="微软雅黑" pitchFamily="34" charset="-122"/>
              </a:rPr>
              <a:t>第一节   </a:t>
            </a:r>
            <a:r>
              <a:rPr lang="zh-CN" altLang="en-US" sz="2400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素质模型</a:t>
            </a:r>
            <a:endParaRPr lang="zh-CN" altLang="en-US" sz="2400" b="1" dirty="0">
              <a:solidFill>
                <a:srgbClr val="5F5E5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336947" y="971625"/>
            <a:ext cx="6120680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3.1.3 </a:t>
            </a:r>
            <a:r>
              <a:rPr lang="zh-CN" altLang="en-US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胜任素质模型</a:t>
            </a:r>
            <a:r>
              <a:rPr lang="zh-CN" altLang="en-US" b="1" dirty="0" smtClean="0">
                <a:solidFill>
                  <a:srgbClr val="E67819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b="0" dirty="0" smtClean="0">
                <a:solidFill>
                  <a:srgbClr val="E67819"/>
                </a:solidFill>
                <a:latin typeface="Impact" panose="020B0806030902050204" pitchFamily="34" charset="0"/>
                <a:ea typeface="微软雅黑" pitchFamily="34" charset="-122"/>
              </a:rPr>
              <a:t>Competency Model</a:t>
            </a:r>
            <a:r>
              <a:rPr lang="zh-CN" altLang="en-US" b="1" dirty="0" smtClean="0">
                <a:solidFill>
                  <a:srgbClr val="E67819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zh-CN" altLang="en-US" b="1" dirty="0">
              <a:solidFill>
                <a:srgbClr val="E67819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两栏内容">
    <p:bg>
      <p:bgPr>
        <a:gradFill>
          <a:gsLst>
            <a:gs pos="0">
              <a:srgbClr val="F3F3F3"/>
            </a:gs>
            <a:gs pos="74000">
              <a:srgbClr val="F7F7F7"/>
            </a:gs>
            <a:gs pos="83000">
              <a:srgbClr val="F8F8F8"/>
            </a:gs>
            <a:gs pos="100000">
              <a:srgbClr val="F6F6F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80963" y="2014209"/>
            <a:ext cx="108000" cy="396000"/>
          </a:xfrm>
          <a:prstGeom prst="rect">
            <a:avLst/>
          </a:prstGeom>
          <a:solidFill>
            <a:srgbClr val="E678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612321" y="2003530"/>
            <a:ext cx="3466369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）选择什么类型的人</a:t>
            </a:r>
          </a:p>
        </p:txBody>
      </p:sp>
      <p:sp>
        <p:nvSpPr>
          <p:cNvPr id="4" name="TextBox 4"/>
          <p:cNvSpPr txBox="1"/>
          <p:nvPr userDrawn="1"/>
        </p:nvSpPr>
        <p:spPr>
          <a:xfrm>
            <a:off x="10130035" y="476672"/>
            <a:ext cx="162512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400"/>
              </a:spcBef>
              <a:defRPr/>
            </a:pPr>
            <a:r>
              <a:rPr lang="zh-CN" altLang="en-US" sz="16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第三章  </a:t>
            </a:r>
            <a:endParaRPr lang="en-US" altLang="zh-CN" sz="1600" b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>
              <a:spcBef>
                <a:spcPts val="0"/>
              </a:spcBef>
              <a:defRPr/>
            </a:pPr>
            <a:r>
              <a:rPr lang="zh-CN" altLang="en-US" sz="27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素质模型</a:t>
            </a:r>
            <a:endParaRPr lang="en-US" altLang="zh-CN" sz="27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>
              <a:spcBef>
                <a:spcPts val="0"/>
              </a:spcBef>
              <a:defRPr/>
            </a:pPr>
            <a:r>
              <a:rPr lang="zh-CN" altLang="en-US" sz="27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面试问题</a:t>
            </a:r>
          </a:p>
        </p:txBody>
      </p:sp>
      <p:sp>
        <p:nvSpPr>
          <p:cNvPr id="5" name="TextBox 8"/>
          <p:cNvSpPr txBox="1"/>
          <p:nvPr userDrawn="1"/>
        </p:nvSpPr>
        <p:spPr>
          <a:xfrm>
            <a:off x="336947" y="476672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5F5E5C"/>
                </a:solidFill>
                <a:latin typeface="Impact" panose="020B0806030902050204" pitchFamily="34" charset="0"/>
                <a:ea typeface="微软雅黑" pitchFamily="34" charset="-122"/>
              </a:rPr>
              <a:t>第一节   </a:t>
            </a:r>
            <a:r>
              <a:rPr lang="zh-CN" altLang="en-US" sz="2400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素质模型</a:t>
            </a:r>
            <a:endParaRPr lang="zh-CN" altLang="en-US" sz="2400" b="1" dirty="0">
              <a:solidFill>
                <a:srgbClr val="5F5E5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文本框 5"/>
          <p:cNvSpPr txBox="1"/>
          <p:nvPr userDrawn="1"/>
        </p:nvSpPr>
        <p:spPr>
          <a:xfrm>
            <a:off x="336947" y="971625"/>
            <a:ext cx="6120680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3.1.3 </a:t>
            </a:r>
            <a:r>
              <a:rPr lang="zh-CN" altLang="en-US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胜任素质模型</a:t>
            </a:r>
            <a:r>
              <a:rPr lang="zh-CN" altLang="en-US" b="1" dirty="0" smtClean="0">
                <a:solidFill>
                  <a:srgbClr val="E67819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b="0" dirty="0" smtClean="0">
                <a:solidFill>
                  <a:srgbClr val="E67819"/>
                </a:solidFill>
                <a:latin typeface="Impact" panose="020B0806030902050204" pitchFamily="34" charset="0"/>
                <a:ea typeface="微软雅黑" pitchFamily="34" charset="-122"/>
              </a:rPr>
              <a:t>Competency Model</a:t>
            </a:r>
            <a:r>
              <a:rPr lang="zh-CN" altLang="en-US" b="1" dirty="0" smtClean="0">
                <a:solidFill>
                  <a:srgbClr val="E67819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zh-CN" altLang="en-US" b="1" dirty="0">
              <a:solidFill>
                <a:srgbClr val="E67819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8553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两栏内容">
    <p:bg>
      <p:bgPr>
        <a:gradFill>
          <a:gsLst>
            <a:gs pos="0">
              <a:srgbClr val="F3F3F3"/>
            </a:gs>
            <a:gs pos="74000">
              <a:srgbClr val="F7F7F7"/>
            </a:gs>
            <a:gs pos="83000">
              <a:srgbClr val="F8F8F8"/>
            </a:gs>
            <a:gs pos="100000">
              <a:srgbClr val="F6F6F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 userDrawn="1"/>
        </p:nvSpPr>
        <p:spPr>
          <a:xfrm>
            <a:off x="10130035" y="476672"/>
            <a:ext cx="162512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400"/>
              </a:spcBef>
              <a:defRPr/>
            </a:pPr>
            <a:r>
              <a:rPr lang="zh-CN" altLang="en-US" sz="16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第三章  </a:t>
            </a:r>
            <a:endParaRPr lang="en-US" altLang="zh-CN" sz="1600" b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>
              <a:spcBef>
                <a:spcPts val="0"/>
              </a:spcBef>
              <a:defRPr/>
            </a:pPr>
            <a:r>
              <a:rPr lang="zh-CN" altLang="en-US" sz="27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素质模型</a:t>
            </a:r>
            <a:endParaRPr lang="en-US" altLang="zh-CN" sz="27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>
              <a:spcBef>
                <a:spcPts val="0"/>
              </a:spcBef>
              <a:defRPr/>
            </a:pPr>
            <a:r>
              <a:rPr lang="zh-CN" altLang="en-US" sz="27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面试问题</a:t>
            </a:r>
          </a:p>
        </p:txBody>
      </p:sp>
      <p:sp>
        <p:nvSpPr>
          <p:cNvPr id="3" name="TextBox 8"/>
          <p:cNvSpPr txBox="1"/>
          <p:nvPr userDrawn="1"/>
        </p:nvSpPr>
        <p:spPr>
          <a:xfrm>
            <a:off x="336947" y="476672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5F5E5C"/>
                </a:solidFill>
                <a:latin typeface="Impact" panose="020B0806030902050204" pitchFamily="34" charset="0"/>
                <a:ea typeface="微软雅黑" pitchFamily="34" charset="-122"/>
              </a:rPr>
              <a:t>第二节   </a:t>
            </a:r>
            <a:r>
              <a:rPr lang="zh-CN" altLang="en-US" sz="2400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面试问题</a:t>
            </a:r>
            <a:endParaRPr lang="zh-CN" altLang="en-US" sz="2400" b="1" dirty="0">
              <a:solidFill>
                <a:srgbClr val="5F5E5C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058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两栏内容">
    <p:bg>
      <p:bgPr>
        <a:gradFill>
          <a:gsLst>
            <a:gs pos="0">
              <a:srgbClr val="F3F3F3"/>
            </a:gs>
            <a:gs pos="74000">
              <a:srgbClr val="F7F7F7"/>
            </a:gs>
            <a:gs pos="83000">
              <a:srgbClr val="F8F8F8"/>
            </a:gs>
            <a:gs pos="100000">
              <a:srgbClr val="F6F6F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 userDrawn="1"/>
        </p:nvSpPr>
        <p:spPr>
          <a:xfrm>
            <a:off x="10130035" y="476672"/>
            <a:ext cx="162512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400"/>
              </a:spcBef>
              <a:defRPr/>
            </a:pPr>
            <a:r>
              <a:rPr lang="zh-CN" altLang="en-US" sz="16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第三章  </a:t>
            </a:r>
            <a:endParaRPr lang="en-US" altLang="zh-CN" sz="1600" b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>
              <a:spcBef>
                <a:spcPts val="0"/>
              </a:spcBef>
              <a:defRPr/>
            </a:pPr>
            <a:r>
              <a:rPr lang="zh-CN" altLang="en-US" sz="27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素质模型</a:t>
            </a:r>
            <a:endParaRPr lang="en-US" altLang="zh-CN" sz="27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>
              <a:spcBef>
                <a:spcPts val="0"/>
              </a:spcBef>
              <a:defRPr/>
            </a:pPr>
            <a:r>
              <a:rPr lang="zh-CN" altLang="en-US" sz="27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面试问题</a:t>
            </a:r>
          </a:p>
        </p:txBody>
      </p:sp>
      <p:sp>
        <p:nvSpPr>
          <p:cNvPr id="3" name="TextBox 8"/>
          <p:cNvSpPr txBox="1"/>
          <p:nvPr userDrawn="1"/>
        </p:nvSpPr>
        <p:spPr>
          <a:xfrm>
            <a:off x="336947" y="476672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5F5E5C"/>
                </a:solidFill>
                <a:latin typeface="Impact" panose="020B0806030902050204" pitchFamily="34" charset="0"/>
                <a:ea typeface="微软雅黑" pitchFamily="34" charset="-122"/>
              </a:rPr>
              <a:t>第二节   </a:t>
            </a:r>
            <a:r>
              <a:rPr lang="zh-CN" altLang="en-US" sz="2400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面试问题</a:t>
            </a:r>
            <a:endParaRPr lang="zh-CN" altLang="en-US" sz="2400" b="1" dirty="0">
              <a:solidFill>
                <a:srgbClr val="5F5E5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370325" y="899679"/>
            <a:ext cx="5256584" cy="4354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900" b="1" dirty="0" smtClean="0">
                <a:solidFill>
                  <a:srgbClr val="E67819"/>
                </a:solidFill>
                <a:latin typeface="微软雅黑" pitchFamily="34" charset="-122"/>
                <a:ea typeface="微软雅黑" pitchFamily="34" charset="-122"/>
              </a:rPr>
              <a:t>面试经典六问</a:t>
            </a:r>
            <a:endParaRPr lang="zh-CN" altLang="en-US" sz="1900" b="1" dirty="0">
              <a:solidFill>
                <a:srgbClr val="E67819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320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两栏内容">
    <p:bg>
      <p:bgPr>
        <a:gradFill>
          <a:gsLst>
            <a:gs pos="0">
              <a:srgbClr val="F3F3F3"/>
            </a:gs>
            <a:gs pos="74000">
              <a:srgbClr val="F7F7F7"/>
            </a:gs>
            <a:gs pos="83000">
              <a:srgbClr val="F8F8F8"/>
            </a:gs>
            <a:gs pos="100000">
              <a:srgbClr val="F6F6F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0130035" y="476672"/>
            <a:ext cx="162512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400"/>
              </a:spcBef>
              <a:defRPr/>
            </a:pPr>
            <a:r>
              <a:rPr lang="zh-CN" altLang="en-US" sz="16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第四章  </a:t>
            </a:r>
            <a:endParaRPr lang="en-US" altLang="zh-CN" sz="1600" b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>
              <a:spcBef>
                <a:spcPts val="0"/>
              </a:spcBef>
              <a:defRPr/>
            </a:pPr>
            <a:r>
              <a:rPr lang="zh-CN" altLang="en-US" sz="27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面试的过程及技巧</a:t>
            </a:r>
          </a:p>
        </p:txBody>
      </p:sp>
    </p:spTree>
    <p:extLst>
      <p:ext uri="{BB962C8B-B14F-4D97-AF65-F5344CB8AC3E}">
        <p14:creationId xmlns:p14="http://schemas.microsoft.com/office/powerpoint/2010/main" val="4487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两栏内容">
    <p:bg>
      <p:bgPr>
        <a:gradFill>
          <a:gsLst>
            <a:gs pos="0">
              <a:srgbClr val="F3F3F3"/>
            </a:gs>
            <a:gs pos="74000">
              <a:srgbClr val="F7F7F7"/>
            </a:gs>
            <a:gs pos="83000">
              <a:srgbClr val="F8F8F8"/>
            </a:gs>
            <a:gs pos="100000">
              <a:srgbClr val="F6F6F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0130035" y="476672"/>
            <a:ext cx="162512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400"/>
              </a:spcBef>
              <a:defRPr/>
            </a:pPr>
            <a:r>
              <a:rPr lang="zh-CN" altLang="en-US" sz="16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第四章  </a:t>
            </a:r>
            <a:endParaRPr lang="en-US" altLang="zh-CN" sz="1600" b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>
              <a:spcBef>
                <a:spcPts val="0"/>
              </a:spcBef>
              <a:defRPr/>
            </a:pPr>
            <a:r>
              <a:rPr lang="zh-CN" altLang="en-US" sz="27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面试的过程及技巧</a:t>
            </a:r>
          </a:p>
        </p:txBody>
      </p:sp>
      <p:sp>
        <p:nvSpPr>
          <p:cNvPr id="3" name="TextBox 8"/>
          <p:cNvSpPr txBox="1"/>
          <p:nvPr userDrawn="1"/>
        </p:nvSpPr>
        <p:spPr>
          <a:xfrm>
            <a:off x="336947" y="476672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5F5E5C"/>
                </a:solidFill>
                <a:latin typeface="Impact" panose="020B0806030902050204" pitchFamily="34" charset="0"/>
                <a:ea typeface="微软雅黑" pitchFamily="34" charset="-122"/>
              </a:rPr>
              <a:t>第一节   </a:t>
            </a:r>
            <a:r>
              <a:rPr lang="zh-CN" altLang="en-US" sz="2400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面试前</a:t>
            </a:r>
            <a:endParaRPr lang="zh-CN" altLang="en-US" sz="2400" b="1" dirty="0">
              <a:solidFill>
                <a:srgbClr val="5F5E5C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156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两栏内容">
    <p:bg>
      <p:bgPr>
        <a:gradFill>
          <a:gsLst>
            <a:gs pos="0">
              <a:srgbClr val="F3F3F3"/>
            </a:gs>
            <a:gs pos="74000">
              <a:srgbClr val="F7F7F7"/>
            </a:gs>
            <a:gs pos="83000">
              <a:srgbClr val="F8F8F8"/>
            </a:gs>
            <a:gs pos="100000">
              <a:srgbClr val="F6F6F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0130035" y="476672"/>
            <a:ext cx="162512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400"/>
              </a:spcBef>
              <a:defRPr/>
            </a:pPr>
            <a:r>
              <a:rPr lang="zh-CN" altLang="en-US" sz="16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第四章  </a:t>
            </a:r>
            <a:endParaRPr lang="en-US" altLang="zh-CN" sz="1600" b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>
              <a:spcBef>
                <a:spcPts val="0"/>
              </a:spcBef>
              <a:defRPr/>
            </a:pPr>
            <a:r>
              <a:rPr lang="zh-CN" altLang="en-US" sz="27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面试的过程及技巧</a:t>
            </a:r>
          </a:p>
        </p:txBody>
      </p:sp>
      <p:sp>
        <p:nvSpPr>
          <p:cNvPr id="3" name="TextBox 8"/>
          <p:cNvSpPr txBox="1"/>
          <p:nvPr userDrawn="1"/>
        </p:nvSpPr>
        <p:spPr>
          <a:xfrm>
            <a:off x="336947" y="476672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5F5E5C"/>
                </a:solidFill>
                <a:latin typeface="Impact" panose="020B0806030902050204" pitchFamily="34" charset="0"/>
                <a:ea typeface="微软雅黑" pitchFamily="34" charset="-122"/>
              </a:rPr>
              <a:t>第二节   </a:t>
            </a:r>
            <a:r>
              <a:rPr lang="zh-CN" altLang="en-US" sz="2400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面试中</a:t>
            </a:r>
            <a:endParaRPr lang="zh-CN" altLang="en-US" sz="2400" b="1" dirty="0">
              <a:solidFill>
                <a:srgbClr val="5F5E5C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799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两栏内容">
    <p:bg>
      <p:bgPr>
        <a:gradFill>
          <a:gsLst>
            <a:gs pos="0">
              <a:srgbClr val="F3F3F3"/>
            </a:gs>
            <a:gs pos="74000">
              <a:srgbClr val="F7F7F7"/>
            </a:gs>
            <a:gs pos="83000">
              <a:srgbClr val="F8F8F8"/>
            </a:gs>
            <a:gs pos="100000">
              <a:srgbClr val="F6F6F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0130035" y="476672"/>
            <a:ext cx="162512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400"/>
              </a:spcBef>
              <a:defRPr/>
            </a:pPr>
            <a:r>
              <a:rPr lang="zh-CN" altLang="en-US" sz="16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第四章  </a:t>
            </a:r>
            <a:endParaRPr lang="en-US" altLang="zh-CN" sz="1600" b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>
              <a:spcBef>
                <a:spcPts val="0"/>
              </a:spcBef>
              <a:defRPr/>
            </a:pPr>
            <a:r>
              <a:rPr lang="zh-CN" altLang="en-US" sz="27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面试的过程及技巧</a:t>
            </a:r>
          </a:p>
        </p:txBody>
      </p:sp>
      <p:sp>
        <p:nvSpPr>
          <p:cNvPr id="3" name="TextBox 8"/>
          <p:cNvSpPr txBox="1"/>
          <p:nvPr userDrawn="1"/>
        </p:nvSpPr>
        <p:spPr>
          <a:xfrm>
            <a:off x="336947" y="476672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5F5E5C"/>
                </a:solidFill>
                <a:latin typeface="Impact" panose="020B0806030902050204" pitchFamily="34" charset="0"/>
                <a:ea typeface="微软雅黑" pitchFamily="34" charset="-122"/>
              </a:rPr>
              <a:t>第二节   </a:t>
            </a:r>
            <a:r>
              <a:rPr lang="zh-CN" altLang="en-US" sz="2400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面试中</a:t>
            </a:r>
            <a:endParaRPr lang="zh-CN" altLang="en-US" sz="2400" b="1" dirty="0">
              <a:solidFill>
                <a:srgbClr val="5F5E5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文本框 5"/>
          <p:cNvSpPr txBox="1"/>
          <p:nvPr userDrawn="1"/>
        </p:nvSpPr>
        <p:spPr>
          <a:xfrm>
            <a:off x="336947" y="971625"/>
            <a:ext cx="411711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4.2.2 </a:t>
            </a:r>
            <a:r>
              <a:rPr lang="zh-CN" altLang="en-US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面试进行的技巧</a:t>
            </a:r>
            <a:endParaRPr lang="zh-CN" altLang="en-US" b="1" dirty="0">
              <a:solidFill>
                <a:srgbClr val="E67819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7570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两栏内容">
    <p:bg>
      <p:bgPr>
        <a:gradFill>
          <a:gsLst>
            <a:gs pos="0">
              <a:srgbClr val="F3F3F3"/>
            </a:gs>
            <a:gs pos="74000">
              <a:srgbClr val="F7F7F7"/>
            </a:gs>
            <a:gs pos="83000">
              <a:srgbClr val="F8F8F8"/>
            </a:gs>
            <a:gs pos="100000">
              <a:srgbClr val="F6F6F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0130035" y="476672"/>
            <a:ext cx="162512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400"/>
              </a:spcBef>
              <a:defRPr/>
            </a:pPr>
            <a:r>
              <a:rPr lang="zh-CN" altLang="en-US" sz="16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第四章  </a:t>
            </a:r>
            <a:endParaRPr lang="en-US" altLang="zh-CN" sz="1600" b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>
              <a:spcBef>
                <a:spcPts val="0"/>
              </a:spcBef>
              <a:defRPr/>
            </a:pPr>
            <a:r>
              <a:rPr lang="zh-CN" altLang="en-US" sz="27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面试的过程及技巧</a:t>
            </a:r>
          </a:p>
        </p:txBody>
      </p:sp>
      <p:sp>
        <p:nvSpPr>
          <p:cNvPr id="3" name="TextBox 8"/>
          <p:cNvSpPr txBox="1"/>
          <p:nvPr userDrawn="1"/>
        </p:nvSpPr>
        <p:spPr>
          <a:xfrm>
            <a:off x="336947" y="476672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5F5E5C"/>
                </a:solidFill>
                <a:latin typeface="Impact" panose="020B0806030902050204" pitchFamily="34" charset="0"/>
                <a:ea typeface="微软雅黑" pitchFamily="34" charset="-122"/>
              </a:rPr>
              <a:t>第三节   </a:t>
            </a:r>
            <a:r>
              <a:rPr lang="zh-CN" altLang="en-US" sz="2400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面试后</a:t>
            </a:r>
            <a:endParaRPr lang="zh-CN" altLang="en-US" sz="2400" b="1" dirty="0">
              <a:solidFill>
                <a:srgbClr val="5F5E5C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5486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/>
        </p:nvSpPr>
        <p:spPr>
          <a:xfrm>
            <a:off x="0" y="0"/>
            <a:ext cx="12196800" cy="6858000"/>
          </a:xfrm>
          <a:prstGeom prst="rect">
            <a:avLst/>
          </a:prstGeom>
          <a:gradFill>
            <a:gsLst>
              <a:gs pos="0">
                <a:srgbClr val="E67819"/>
              </a:gs>
              <a:gs pos="74000">
                <a:srgbClr val="D66519"/>
              </a:gs>
              <a:gs pos="83000">
                <a:srgbClr val="D46219"/>
              </a:gs>
              <a:gs pos="100000">
                <a:srgbClr val="D25F1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ectangle 3"/>
          <p:cNvSpPr/>
          <p:nvPr userDrawn="1"/>
        </p:nvSpPr>
        <p:spPr bwMode="auto">
          <a:xfrm>
            <a:off x="1057027" y="51460"/>
            <a:ext cx="1506961" cy="360040"/>
          </a:xfrm>
          <a:prstGeom prst="roundRect">
            <a:avLst/>
          </a:prstGeom>
          <a:solidFill>
            <a:srgbClr val="F8F8F8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109" tIns="38049" rIns="38049" bIns="7610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32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-4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Rectangle 3"/>
          <p:cNvSpPr/>
          <p:nvPr userDrawn="1"/>
        </p:nvSpPr>
        <p:spPr bwMode="auto">
          <a:xfrm>
            <a:off x="1051820" y="1"/>
            <a:ext cx="1512168" cy="260647"/>
          </a:xfrm>
          <a:prstGeom prst="roundRect">
            <a:avLst>
              <a:gd name="adj" fmla="val 0"/>
            </a:avLst>
          </a:prstGeom>
          <a:solidFill>
            <a:srgbClr val="F8F8F8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109" tIns="38049" rIns="38049" bIns="7610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32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-4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Rectangle 3"/>
          <p:cNvSpPr/>
          <p:nvPr userDrawn="1"/>
        </p:nvSpPr>
        <p:spPr bwMode="auto">
          <a:xfrm>
            <a:off x="1051820" y="462959"/>
            <a:ext cx="1512168" cy="856390"/>
          </a:xfrm>
          <a:prstGeom prst="roundRect">
            <a:avLst>
              <a:gd name="adj" fmla="val 6940"/>
            </a:avLst>
          </a:prstGeom>
          <a:solidFill>
            <a:srgbClr val="F8F8F8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109" tIns="38049" rIns="38049" bIns="7610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32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-4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3" name="TextBox 15"/>
          <p:cNvSpPr txBox="1"/>
          <p:nvPr userDrawn="1"/>
        </p:nvSpPr>
        <p:spPr>
          <a:xfrm>
            <a:off x="1051820" y="953248"/>
            <a:ext cx="1512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E67819"/>
                </a:solidFill>
                <a:latin typeface="Agency FB" panose="020B0503020202020204" pitchFamily="34" charset="0"/>
                <a:ea typeface="Adobe 宋体 Std L" pitchFamily="18" charset="-122"/>
              </a:rPr>
              <a:t>Contents Page</a:t>
            </a:r>
            <a:endParaRPr lang="zh-CN" altLang="en-US" sz="1600" dirty="0">
              <a:solidFill>
                <a:srgbClr val="E67819"/>
              </a:solidFill>
              <a:latin typeface="Agency FB" panose="020B0503020202020204" pitchFamily="34" charset="0"/>
              <a:ea typeface="Adobe 宋体 Std L" pitchFamily="18" charset="-122"/>
            </a:endParaRPr>
          </a:p>
        </p:txBody>
      </p:sp>
      <p:sp>
        <p:nvSpPr>
          <p:cNvPr id="64" name="文本框 63"/>
          <p:cNvSpPr txBox="1"/>
          <p:nvPr userDrawn="1"/>
        </p:nvSpPr>
        <p:spPr>
          <a:xfrm>
            <a:off x="1051820" y="512714"/>
            <a:ext cx="1512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E67819"/>
                </a:solidFill>
                <a:ea typeface="微软雅黑"/>
              </a:rPr>
              <a:t>目录页</a:t>
            </a:r>
            <a:endParaRPr lang="zh-CN" altLang="en-US" sz="2400" b="1" dirty="0">
              <a:solidFill>
                <a:srgbClr val="E67819"/>
              </a:solidFill>
              <a:ea typeface="微软雅黑"/>
            </a:endParaRPr>
          </a:p>
        </p:txBody>
      </p:sp>
      <p:grpSp>
        <p:nvGrpSpPr>
          <p:cNvPr id="3" name="组合 2"/>
          <p:cNvGrpSpPr/>
          <p:nvPr userDrawn="1"/>
        </p:nvGrpSpPr>
        <p:grpSpPr>
          <a:xfrm>
            <a:off x="10827024" y="6090541"/>
            <a:ext cx="1368151" cy="434803"/>
            <a:chOff x="10634092" y="6090541"/>
            <a:chExt cx="1368151" cy="434803"/>
          </a:xfrm>
        </p:grpSpPr>
        <p:sp>
          <p:nvSpPr>
            <p:cNvPr id="18" name="Rectangle 3"/>
            <p:cNvSpPr/>
            <p:nvPr userDrawn="1"/>
          </p:nvSpPr>
          <p:spPr bwMode="auto">
            <a:xfrm>
              <a:off x="10634092" y="6090541"/>
              <a:ext cx="792088" cy="432039"/>
            </a:xfrm>
            <a:prstGeom prst="roundRect">
              <a:avLst/>
            </a:prstGeom>
            <a:solidFill>
              <a:srgbClr val="F8F8F8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6109" tIns="38049" rIns="38049" bIns="7610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32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-4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" name="Rectangle 3"/>
            <p:cNvSpPr/>
            <p:nvPr userDrawn="1"/>
          </p:nvSpPr>
          <p:spPr bwMode="auto">
            <a:xfrm>
              <a:off x="10634092" y="6456944"/>
              <a:ext cx="1368151" cy="68400"/>
            </a:xfrm>
            <a:prstGeom prst="roundRect">
              <a:avLst>
                <a:gd name="adj" fmla="val 0"/>
              </a:avLst>
            </a:prstGeom>
            <a:solidFill>
              <a:srgbClr val="F8F8F8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6109" tIns="38049" rIns="38049" bIns="7610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32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-4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1" name="TextBox 15"/>
          <p:cNvSpPr txBox="1"/>
          <p:nvPr userDrawn="1"/>
        </p:nvSpPr>
        <p:spPr>
          <a:xfrm>
            <a:off x="10849329" y="6124288"/>
            <a:ext cx="769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1800" smtClean="0">
                <a:solidFill>
                  <a:srgbClr val="E67819"/>
                </a:solidFill>
                <a:latin typeface="Impact" pitchFamily="34" charset="0"/>
              </a:rPr>
              <a:pPr algn="ctr"/>
              <a:t>‹#›</a:t>
            </a:fld>
            <a:r>
              <a:rPr lang="zh-CN" altLang="en-US" sz="1800" dirty="0" smtClean="0">
                <a:solidFill>
                  <a:srgbClr val="E67819"/>
                </a:solidFill>
                <a:latin typeface="Impact" pitchFamily="34" charset="0"/>
              </a:rPr>
              <a:t> </a:t>
            </a:r>
            <a:endParaRPr lang="zh-CN" altLang="en-US" sz="1800" b="0" dirty="0">
              <a:solidFill>
                <a:srgbClr val="E67819"/>
              </a:solidFill>
              <a:latin typeface="Impact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951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66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25119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/>
        </p:nvSpPr>
        <p:spPr>
          <a:xfrm>
            <a:off x="1615095" y="2"/>
            <a:ext cx="108000" cy="6858000"/>
          </a:xfrm>
          <a:prstGeom prst="rect">
            <a:avLst/>
          </a:prstGeom>
          <a:solidFill>
            <a:srgbClr val="FFFFFF">
              <a:alpha val="1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6800" cy="6858000"/>
          </a:xfrm>
          <a:prstGeom prst="rect">
            <a:avLst/>
          </a:prstGeom>
          <a:gradFill>
            <a:gsLst>
              <a:gs pos="0">
                <a:srgbClr val="E67819"/>
              </a:gs>
              <a:gs pos="74000">
                <a:srgbClr val="D66519"/>
              </a:gs>
              <a:gs pos="83000">
                <a:srgbClr val="D46219"/>
              </a:gs>
              <a:gs pos="100000">
                <a:srgbClr val="D25F1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3"/>
          <p:cNvSpPr/>
          <p:nvPr userDrawn="1"/>
        </p:nvSpPr>
        <p:spPr bwMode="auto">
          <a:xfrm>
            <a:off x="1057027" y="51460"/>
            <a:ext cx="1506961" cy="360040"/>
          </a:xfrm>
          <a:prstGeom prst="roundRect">
            <a:avLst/>
          </a:prstGeom>
          <a:solidFill>
            <a:srgbClr val="F8F8F8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109" tIns="38049" rIns="38049" bIns="7610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32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-4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Rectangle 3"/>
          <p:cNvSpPr/>
          <p:nvPr userDrawn="1"/>
        </p:nvSpPr>
        <p:spPr bwMode="auto">
          <a:xfrm>
            <a:off x="1051820" y="1"/>
            <a:ext cx="1512168" cy="260647"/>
          </a:xfrm>
          <a:prstGeom prst="roundRect">
            <a:avLst>
              <a:gd name="adj" fmla="val 0"/>
            </a:avLst>
          </a:prstGeom>
          <a:solidFill>
            <a:srgbClr val="F8F8F8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109" tIns="38049" rIns="38049" bIns="7610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32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-4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Rectangle 3"/>
          <p:cNvSpPr/>
          <p:nvPr userDrawn="1"/>
        </p:nvSpPr>
        <p:spPr bwMode="auto">
          <a:xfrm>
            <a:off x="1051820" y="462959"/>
            <a:ext cx="1512168" cy="856390"/>
          </a:xfrm>
          <a:prstGeom prst="roundRect">
            <a:avLst>
              <a:gd name="adj" fmla="val 6940"/>
            </a:avLst>
          </a:prstGeom>
          <a:solidFill>
            <a:srgbClr val="F8F8F8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109" tIns="38049" rIns="38049" bIns="7610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32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-4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extBox 15"/>
          <p:cNvSpPr txBox="1"/>
          <p:nvPr userDrawn="1"/>
        </p:nvSpPr>
        <p:spPr>
          <a:xfrm>
            <a:off x="1051820" y="953248"/>
            <a:ext cx="1512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E67819"/>
                </a:solidFill>
                <a:latin typeface="Agency FB" panose="020B0503020202020204" pitchFamily="34" charset="0"/>
                <a:ea typeface="Adobe 宋体 Std L" pitchFamily="18" charset="-122"/>
              </a:rPr>
              <a:t>Transition Page</a:t>
            </a:r>
          </a:p>
        </p:txBody>
      </p:sp>
      <p:sp>
        <p:nvSpPr>
          <p:cNvPr id="18" name="文本框 17"/>
          <p:cNvSpPr txBox="1"/>
          <p:nvPr userDrawn="1"/>
        </p:nvSpPr>
        <p:spPr>
          <a:xfrm>
            <a:off x="1051820" y="512714"/>
            <a:ext cx="1512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E67819"/>
                </a:solidFill>
                <a:ea typeface="微软雅黑"/>
              </a:rPr>
              <a:t>过渡页</a:t>
            </a:r>
          </a:p>
        </p:txBody>
      </p:sp>
      <p:grpSp>
        <p:nvGrpSpPr>
          <p:cNvPr id="19" name="组合 18"/>
          <p:cNvGrpSpPr/>
          <p:nvPr userDrawn="1"/>
        </p:nvGrpSpPr>
        <p:grpSpPr>
          <a:xfrm>
            <a:off x="10827024" y="6090541"/>
            <a:ext cx="1368151" cy="434803"/>
            <a:chOff x="10634092" y="6090541"/>
            <a:chExt cx="1368151" cy="434803"/>
          </a:xfrm>
        </p:grpSpPr>
        <p:sp>
          <p:nvSpPr>
            <p:cNvPr id="21" name="Rectangle 3"/>
            <p:cNvSpPr/>
            <p:nvPr userDrawn="1"/>
          </p:nvSpPr>
          <p:spPr bwMode="auto">
            <a:xfrm>
              <a:off x="10634092" y="6090541"/>
              <a:ext cx="792088" cy="432039"/>
            </a:xfrm>
            <a:prstGeom prst="roundRect">
              <a:avLst/>
            </a:prstGeom>
            <a:solidFill>
              <a:srgbClr val="F8F8F8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6109" tIns="38049" rIns="38049" bIns="7610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32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-4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2" name="Rectangle 3"/>
            <p:cNvSpPr/>
            <p:nvPr userDrawn="1"/>
          </p:nvSpPr>
          <p:spPr bwMode="auto">
            <a:xfrm>
              <a:off x="10634092" y="6456944"/>
              <a:ext cx="1368151" cy="68400"/>
            </a:xfrm>
            <a:prstGeom prst="roundRect">
              <a:avLst>
                <a:gd name="adj" fmla="val 0"/>
              </a:avLst>
            </a:prstGeom>
            <a:solidFill>
              <a:srgbClr val="F8F8F8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6109" tIns="38049" rIns="38049" bIns="7610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32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-4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3" name="TextBox 15"/>
          <p:cNvSpPr txBox="1"/>
          <p:nvPr userDrawn="1"/>
        </p:nvSpPr>
        <p:spPr>
          <a:xfrm>
            <a:off x="10849329" y="6124288"/>
            <a:ext cx="769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1800" smtClean="0">
                <a:solidFill>
                  <a:srgbClr val="E67819"/>
                </a:solidFill>
                <a:latin typeface="Impact" pitchFamily="34" charset="0"/>
              </a:rPr>
              <a:pPr algn="ctr"/>
              <a:t>‹#›</a:t>
            </a:fld>
            <a:r>
              <a:rPr lang="zh-CN" altLang="en-US" sz="1800" dirty="0" smtClean="0">
                <a:solidFill>
                  <a:srgbClr val="E67819"/>
                </a:solidFill>
                <a:latin typeface="Impact" pitchFamily="34" charset="0"/>
              </a:rPr>
              <a:t> </a:t>
            </a:r>
            <a:endParaRPr lang="zh-CN" altLang="en-US" sz="1800" b="0" dirty="0">
              <a:solidFill>
                <a:srgbClr val="E67819"/>
              </a:solidFill>
              <a:latin typeface="Impact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035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1">
    <p:bg>
      <p:bgPr>
        <a:gradFill>
          <a:gsLst>
            <a:gs pos="0">
              <a:srgbClr val="F3F3F3"/>
            </a:gs>
            <a:gs pos="74000">
              <a:srgbClr val="F7F7F7"/>
            </a:gs>
            <a:gs pos="83000">
              <a:srgbClr val="F8F8F8"/>
            </a:gs>
            <a:gs pos="100000">
              <a:srgbClr val="F6F6F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0202043" y="548680"/>
            <a:ext cx="1553112" cy="1036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  <a:defRPr/>
            </a:pPr>
            <a:r>
              <a:rPr lang="zh-CN" altLang="en-US" sz="1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第</a:t>
            </a:r>
            <a:r>
              <a:rPr lang="en-US" altLang="zh-CN" sz="1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章  </a:t>
            </a:r>
            <a:endParaRPr lang="en-US" altLang="zh-CN" sz="1800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spcBef>
                <a:spcPts val="400"/>
              </a:spcBef>
              <a:defRPr/>
            </a:pPr>
            <a:r>
              <a:rPr lang="zh-CN" altLang="en-US" sz="20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配色基础与网店色调</a:t>
            </a:r>
          </a:p>
        </p:txBody>
      </p:sp>
    </p:spTree>
    <p:extLst>
      <p:ext uri="{BB962C8B-B14F-4D97-AF65-F5344CB8AC3E}">
        <p14:creationId xmlns:p14="http://schemas.microsoft.com/office/powerpoint/2010/main" val="203625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过渡页1">
    <p:bg>
      <p:bgPr>
        <a:gradFill>
          <a:gsLst>
            <a:gs pos="0">
              <a:srgbClr val="F3F3F3"/>
            </a:gs>
            <a:gs pos="74000">
              <a:srgbClr val="F7F7F7"/>
            </a:gs>
            <a:gs pos="83000">
              <a:srgbClr val="F8F8F8"/>
            </a:gs>
            <a:gs pos="100000">
              <a:srgbClr val="F6F6F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0130035" y="548680"/>
            <a:ext cx="1625120" cy="1005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  <a:defRPr/>
            </a:pPr>
            <a:r>
              <a:rPr lang="zh-CN" altLang="en-US" sz="16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第一章  </a:t>
            </a:r>
            <a:endParaRPr lang="en-US" altLang="zh-CN" sz="1600" b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spcBef>
                <a:spcPts val="400"/>
              </a:spcBef>
              <a:defRPr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开店之前要做的那些事</a:t>
            </a:r>
          </a:p>
        </p:txBody>
      </p:sp>
    </p:spTree>
    <p:extLst>
      <p:ext uri="{BB962C8B-B14F-4D97-AF65-F5344CB8AC3E}">
        <p14:creationId xmlns:p14="http://schemas.microsoft.com/office/powerpoint/2010/main" val="135513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过渡页1">
    <p:bg>
      <p:bgPr>
        <a:gradFill>
          <a:gsLst>
            <a:gs pos="0">
              <a:srgbClr val="F3F3F3"/>
            </a:gs>
            <a:gs pos="74000">
              <a:srgbClr val="F7F7F7"/>
            </a:gs>
            <a:gs pos="83000">
              <a:srgbClr val="F8F8F8"/>
            </a:gs>
            <a:gs pos="100000">
              <a:srgbClr val="F6F6F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 userDrawn="1"/>
        </p:nvSpPr>
        <p:spPr>
          <a:xfrm>
            <a:off x="336947" y="476672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5F5E5C"/>
                </a:solidFill>
                <a:latin typeface="Impact" panose="020B0806030902050204" pitchFamily="34" charset="0"/>
                <a:ea typeface="微软雅黑" pitchFamily="34" charset="-122"/>
              </a:rPr>
              <a:t>第四节   </a:t>
            </a:r>
            <a:r>
              <a:rPr lang="zh-CN" altLang="en-US" sz="2400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面试官的素质要求</a:t>
            </a:r>
            <a:endParaRPr lang="zh-CN" altLang="en-US" sz="2400" b="1" dirty="0">
              <a:solidFill>
                <a:srgbClr val="5F5E5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10130035" y="548680"/>
            <a:ext cx="1625120" cy="851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400"/>
              </a:spcBef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第一章  </a:t>
            </a:r>
            <a:endParaRPr lang="en-US" altLang="zh-CN" sz="1800" b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>
              <a:spcBef>
                <a:spcPts val="400"/>
              </a:spcBef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面试概述</a:t>
            </a:r>
          </a:p>
        </p:txBody>
      </p:sp>
    </p:spTree>
    <p:extLst>
      <p:ext uri="{BB962C8B-B14F-4D97-AF65-F5344CB8AC3E}">
        <p14:creationId xmlns:p14="http://schemas.microsoft.com/office/powerpoint/2010/main" val="142956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0130035" y="548680"/>
            <a:ext cx="1625120" cy="789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400"/>
              </a:spcBef>
              <a:defRPr/>
            </a:pPr>
            <a:r>
              <a:rPr lang="zh-CN" altLang="en-US" sz="16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第二章  </a:t>
            </a:r>
            <a:endParaRPr lang="en-US" altLang="zh-CN" sz="1600" b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>
              <a:spcBef>
                <a:spcPts val="400"/>
              </a:spcBef>
              <a:defRPr/>
            </a:pPr>
            <a:r>
              <a:rPr lang="zh-CN" altLang="en-US" sz="2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误区 原则</a:t>
            </a:r>
          </a:p>
        </p:txBody>
      </p:sp>
      <p:sp>
        <p:nvSpPr>
          <p:cNvPr id="3" name="TextBox 8"/>
          <p:cNvSpPr txBox="1"/>
          <p:nvPr userDrawn="1"/>
        </p:nvSpPr>
        <p:spPr>
          <a:xfrm>
            <a:off x="336947" y="476672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5F5E5C"/>
                </a:solidFill>
                <a:latin typeface="Impact" panose="020B0806030902050204" pitchFamily="34" charset="0"/>
                <a:ea typeface="微软雅黑" pitchFamily="34" charset="-122"/>
              </a:rPr>
              <a:t>第一节   </a:t>
            </a:r>
            <a:r>
              <a:rPr lang="zh-CN" altLang="en-US" sz="2400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面试的</a:t>
            </a:r>
            <a:r>
              <a:rPr lang="zh-CN" altLang="en-US" sz="2400" b="1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误区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0130035" y="548680"/>
            <a:ext cx="1625120" cy="789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400"/>
              </a:spcBef>
              <a:defRPr/>
            </a:pPr>
            <a:r>
              <a:rPr lang="zh-CN" altLang="en-US" sz="16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第二章  </a:t>
            </a:r>
            <a:endParaRPr lang="en-US" altLang="zh-CN" sz="1600" b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>
              <a:spcBef>
                <a:spcPts val="400"/>
              </a:spcBef>
              <a:defRPr/>
            </a:pPr>
            <a:r>
              <a:rPr lang="zh-CN" altLang="en-US" sz="2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误区 原则</a:t>
            </a:r>
          </a:p>
        </p:txBody>
      </p:sp>
      <p:sp>
        <p:nvSpPr>
          <p:cNvPr id="4" name="TextBox 8"/>
          <p:cNvSpPr txBox="1"/>
          <p:nvPr userDrawn="1"/>
        </p:nvSpPr>
        <p:spPr>
          <a:xfrm>
            <a:off x="336947" y="476672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5F5E5C"/>
                </a:solidFill>
                <a:latin typeface="Impact" panose="020B0806030902050204" pitchFamily="34" charset="0"/>
                <a:ea typeface="微软雅黑" pitchFamily="34" charset="-122"/>
              </a:rPr>
              <a:t>第二节   </a:t>
            </a:r>
            <a:r>
              <a:rPr lang="zh-CN" altLang="en-US" sz="2400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面试的原则</a:t>
            </a:r>
            <a:endParaRPr lang="zh-CN" altLang="en-US" sz="2400" b="1" dirty="0">
              <a:solidFill>
                <a:srgbClr val="5F5E5C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7502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两栏内容">
    <p:bg>
      <p:bgPr>
        <a:gradFill>
          <a:gsLst>
            <a:gs pos="0">
              <a:srgbClr val="F3F3F3"/>
            </a:gs>
            <a:gs pos="74000">
              <a:srgbClr val="F7F7F7"/>
            </a:gs>
            <a:gs pos="83000">
              <a:srgbClr val="F8F8F8"/>
            </a:gs>
            <a:gs pos="100000">
              <a:srgbClr val="F6F6F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0130035" y="476672"/>
            <a:ext cx="162512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400"/>
              </a:spcBef>
              <a:defRPr/>
            </a:pPr>
            <a:r>
              <a:rPr lang="zh-CN" altLang="en-US" sz="16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第三章  </a:t>
            </a:r>
            <a:endParaRPr lang="en-US" altLang="zh-CN" sz="1600" b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>
              <a:spcBef>
                <a:spcPts val="0"/>
              </a:spcBef>
              <a:defRPr/>
            </a:pPr>
            <a:r>
              <a:rPr lang="zh-CN" altLang="en-US" sz="27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素质模型</a:t>
            </a:r>
            <a:endParaRPr lang="en-US" altLang="zh-CN" sz="27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>
              <a:spcBef>
                <a:spcPts val="0"/>
              </a:spcBef>
              <a:defRPr/>
            </a:pPr>
            <a:r>
              <a:rPr lang="zh-CN" altLang="en-US" sz="27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面试问题</a:t>
            </a:r>
          </a:p>
        </p:txBody>
      </p:sp>
      <p:sp>
        <p:nvSpPr>
          <p:cNvPr id="6" name="TextBox 8"/>
          <p:cNvSpPr txBox="1"/>
          <p:nvPr userDrawn="1"/>
        </p:nvSpPr>
        <p:spPr>
          <a:xfrm>
            <a:off x="336947" y="476672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5F5E5C"/>
                </a:solidFill>
                <a:latin typeface="Impact" panose="020B0806030902050204" pitchFamily="34" charset="0"/>
                <a:ea typeface="微软雅黑" pitchFamily="34" charset="-122"/>
              </a:rPr>
              <a:t>第一节   </a:t>
            </a:r>
            <a:r>
              <a:rPr lang="zh-CN" altLang="en-US" sz="2400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素质模型</a:t>
            </a:r>
            <a:endParaRPr lang="zh-CN" altLang="en-US" sz="2400" b="1" dirty="0">
              <a:solidFill>
                <a:srgbClr val="5F5E5C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045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3F3F3"/>
            </a:gs>
            <a:gs pos="74000">
              <a:srgbClr val="F7F7F7"/>
            </a:gs>
            <a:gs pos="83000">
              <a:srgbClr val="F8F8F8"/>
            </a:gs>
            <a:gs pos="100000">
              <a:srgbClr val="F6F6F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 userDrawn="1"/>
        </p:nvSpPr>
        <p:spPr>
          <a:xfrm>
            <a:off x="10130035" y="421864"/>
            <a:ext cx="1644881" cy="1206936"/>
          </a:xfrm>
          <a:prstGeom prst="roundRect">
            <a:avLst>
              <a:gd name="adj" fmla="val 5813"/>
            </a:avLst>
          </a:prstGeom>
          <a:solidFill>
            <a:srgbClr val="E678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408955" y="332656"/>
            <a:ext cx="11365961" cy="0"/>
          </a:xfrm>
          <a:prstGeom prst="line">
            <a:avLst/>
          </a:prstGeom>
          <a:ln w="19050">
            <a:solidFill>
              <a:srgbClr val="C8C8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弦形 16"/>
          <p:cNvSpPr/>
          <p:nvPr userDrawn="1"/>
        </p:nvSpPr>
        <p:spPr>
          <a:xfrm rot="6746465">
            <a:off x="5737587" y="6451264"/>
            <a:ext cx="720000" cy="720000"/>
          </a:xfrm>
          <a:prstGeom prst="chord">
            <a:avLst>
              <a:gd name="adj1" fmla="val 3577158"/>
              <a:gd name="adj2" fmla="val 15329001"/>
            </a:avLst>
          </a:prstGeom>
          <a:solidFill>
            <a:srgbClr val="E678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4" name="TextBox 15"/>
          <p:cNvSpPr txBox="1"/>
          <p:nvPr userDrawn="1"/>
        </p:nvSpPr>
        <p:spPr>
          <a:xfrm>
            <a:off x="5695891" y="648866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18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pPr algn="ctr"/>
              <a:t>‹#›</a:t>
            </a:fld>
            <a:r>
              <a:rPr lang="zh-CN" altLang="en-US" sz="18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800" b="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26" name="直接箭头连接符 25"/>
          <p:cNvCxnSpPr/>
          <p:nvPr userDrawn="1"/>
        </p:nvCxnSpPr>
        <p:spPr>
          <a:xfrm>
            <a:off x="408955" y="6597352"/>
            <a:ext cx="5256000" cy="0"/>
          </a:xfrm>
          <a:prstGeom prst="straightConnector1">
            <a:avLst/>
          </a:prstGeom>
          <a:ln>
            <a:solidFill>
              <a:srgbClr val="E67819"/>
            </a:solidFill>
            <a:headEnd w="lg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 userDrawn="1"/>
        </p:nvCxnSpPr>
        <p:spPr>
          <a:xfrm flipH="1">
            <a:off x="6530219" y="6597352"/>
            <a:ext cx="5256000" cy="0"/>
          </a:xfrm>
          <a:prstGeom prst="straightConnector1">
            <a:avLst/>
          </a:prstGeom>
          <a:ln>
            <a:solidFill>
              <a:srgbClr val="E67819"/>
            </a:solidFill>
            <a:headEnd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80" r:id="rId3"/>
    <p:sldLayoutId id="2147483666" r:id="rId4"/>
    <p:sldLayoutId id="2147483681" r:id="rId5"/>
    <p:sldLayoutId id="2147483682" r:id="rId6"/>
    <p:sldLayoutId id="2147483650" r:id="rId7"/>
    <p:sldLayoutId id="2147483683" r:id="rId8"/>
    <p:sldLayoutId id="2147483673" r:id="rId9"/>
    <p:sldLayoutId id="2147483684" r:id="rId10"/>
    <p:sldLayoutId id="2147483655" r:id="rId11"/>
    <p:sldLayoutId id="2147483685" r:id="rId12"/>
    <p:sldLayoutId id="2147483687" r:id="rId13"/>
    <p:sldLayoutId id="2147483677" r:id="rId14"/>
    <p:sldLayoutId id="2147483688" r:id="rId15"/>
    <p:sldLayoutId id="2147483690" r:id="rId16"/>
    <p:sldLayoutId id="2147483691" r:id="rId17"/>
    <p:sldLayoutId id="2147483693" r:id="rId18"/>
    <p:sldLayoutId id="2147483692" r:id="rId19"/>
    <p:sldLayoutId id="2147483686" r:id="rId20"/>
    <p:sldLayoutId id="2147483689" r:id="rId2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形标注 1"/>
          <p:cNvSpPr/>
          <p:nvPr/>
        </p:nvSpPr>
        <p:spPr>
          <a:xfrm>
            <a:off x="942219" y="1515584"/>
            <a:ext cx="3641608" cy="3641608"/>
          </a:xfrm>
          <a:prstGeom prst="wedgeEllipseCallout">
            <a:avLst>
              <a:gd name="adj1" fmla="val 41387"/>
              <a:gd name="adj2" fmla="val 45037"/>
            </a:avLst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3"/>
          <p:cNvSpPr txBox="1"/>
          <p:nvPr/>
        </p:nvSpPr>
        <p:spPr>
          <a:xfrm>
            <a:off x="940628" y="2564904"/>
            <a:ext cx="36447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4000" b="1" dirty="0" smtClean="0">
                <a:ln w="19050">
                  <a:noFill/>
                </a:ln>
                <a:solidFill>
                  <a:srgbClr val="E67819"/>
                </a:solidFill>
                <a:latin typeface="微软雅黑" pitchFamily="34" charset="-122"/>
                <a:ea typeface="微软雅黑" pitchFamily="34" charset="-122"/>
              </a:rPr>
              <a:t>配色</a:t>
            </a:r>
            <a:r>
              <a:rPr lang="zh-CN" altLang="en-US" sz="4000" b="1" dirty="0" smtClean="0">
                <a:ln w="19050">
                  <a:noFill/>
                </a:ln>
                <a:solidFill>
                  <a:srgbClr val="E67819"/>
                </a:solidFill>
                <a:latin typeface="微软雅黑" pitchFamily="34" charset="-122"/>
                <a:ea typeface="微软雅黑" pitchFamily="34" charset="-122"/>
              </a:rPr>
              <a:t>基础与网店色调</a:t>
            </a:r>
            <a:endParaRPr lang="zh-CN" altLang="en-US" sz="4000" b="1" dirty="0">
              <a:ln w="19050">
                <a:noFill/>
              </a:ln>
              <a:solidFill>
                <a:srgbClr val="E6781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" r="13296"/>
          <a:stretch/>
        </p:blipFill>
        <p:spPr bwMode="auto">
          <a:xfrm>
            <a:off x="6121810" y="0"/>
            <a:ext cx="6074781" cy="6870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610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/>
        </p:nvSpPr>
        <p:spPr>
          <a:xfrm>
            <a:off x="336947" y="476672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en-US" altLang="zh-CN" sz="2400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2400" b="1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400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冷色</a:t>
            </a:r>
            <a:endParaRPr lang="zh-CN" altLang="en-US" sz="2400" b="1" dirty="0">
              <a:solidFill>
                <a:srgbClr val="5F5E5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85019" y="1556792"/>
            <a:ext cx="8568952" cy="102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zh-CN" altLang="zh-CN" sz="1600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冷色调色彩包括蓝色、绿色及紫色等，能给人理智、冷静、沉着及坚实的品质感受，适用于医药品、教育机构及高科技产品等行业；同样也适用于季节性活动使用，如春季和夏季等，如图所示。</a:t>
            </a:r>
          </a:p>
        </p:txBody>
      </p:sp>
      <p:pic>
        <p:nvPicPr>
          <p:cNvPr id="1026" name="Picture 2" descr="C:\书稿\2016年书稿\淘宝美工\三校样待改\3-8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582" y="2924944"/>
            <a:ext cx="6700006" cy="225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10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/>
        </p:nvSpPr>
        <p:spPr>
          <a:xfrm>
            <a:off x="336947" y="476672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2400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2400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 暖色</a:t>
            </a:r>
            <a:endParaRPr lang="zh-CN" altLang="en-US" sz="2400" b="1" dirty="0">
              <a:solidFill>
                <a:srgbClr val="5F5E5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85019" y="1556792"/>
            <a:ext cx="8568952" cy="102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zh-CN" altLang="zh-CN" sz="1600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暖色调色彩包括红色、黄色及橙色等，能给人温暖气、活泼、积极及健康的品质感受，适用于食品、儿童用品、保暖衣物等行业；同样也适用于季节性活动使用，如秋季和冬季等，如图所示。</a:t>
            </a:r>
          </a:p>
        </p:txBody>
      </p:sp>
      <p:pic>
        <p:nvPicPr>
          <p:cNvPr id="2050" name="Picture 2" descr="暖色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810" y="2636913"/>
            <a:ext cx="5668009" cy="314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83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/>
        </p:nvSpPr>
        <p:spPr>
          <a:xfrm>
            <a:off x="336947" y="476672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3.2.3 </a:t>
            </a:r>
            <a:r>
              <a:rPr lang="zh-CN" altLang="en-US" sz="2400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 巧用邻近色营造统一感</a:t>
            </a:r>
            <a:endParaRPr lang="zh-CN" altLang="en-US" sz="2400" b="1" dirty="0">
              <a:solidFill>
                <a:srgbClr val="5F5E5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13011" y="1700808"/>
            <a:ext cx="8772636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zh-CN" altLang="zh-CN" sz="1600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邻近色是指在色环上任选一色，与其相距</a:t>
            </a:r>
            <a:r>
              <a:rPr lang="en-US" altLang="zh-CN" sz="1600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90</a:t>
            </a:r>
            <a:r>
              <a:rPr lang="zh-CN" altLang="zh-CN" sz="1600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度以内的色彩即称为邻近色，如</a:t>
            </a:r>
            <a:r>
              <a:rPr lang="zh-CN" altLang="zh-CN" sz="1600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图所</a:t>
            </a:r>
            <a:r>
              <a:rPr lang="zh-CN" altLang="zh-CN" sz="1600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示。邻近色的特征往往是你有中我，我中有你，例如淡紫色与水蓝色，淡紫色以紫色为主，里面略有蓝色，水蓝色以蓝色为主，里面略有绿色，虽然这两种颜色在色相上有很大的差别，但视觉上的感受却相近。</a:t>
            </a:r>
          </a:p>
        </p:txBody>
      </p:sp>
      <p:pic>
        <p:nvPicPr>
          <p:cNvPr id="3074" name="Picture 2" descr="邻近色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47" y="3212976"/>
            <a:ext cx="2975564" cy="297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07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/>
        </p:nvSpPr>
        <p:spPr>
          <a:xfrm>
            <a:off x="336947" y="476672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3.2.4 </a:t>
            </a:r>
            <a:r>
              <a:rPr lang="zh-CN" altLang="en-US" sz="2400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 巧用互补色突出主次感</a:t>
            </a:r>
            <a:endParaRPr lang="zh-CN" altLang="en-US" sz="2400" b="1" dirty="0">
              <a:solidFill>
                <a:srgbClr val="5F5E5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85019" y="1916832"/>
            <a:ext cx="8712968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zh-CN" altLang="zh-CN" sz="1600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邻近色是指在色环上任选一色，与其相距</a:t>
            </a:r>
            <a:r>
              <a:rPr lang="en-US" altLang="zh-CN" sz="1600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180</a:t>
            </a:r>
            <a:r>
              <a:rPr lang="zh-CN" altLang="zh-CN" sz="1600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度的色彩即称为互补色，如</a:t>
            </a:r>
            <a:r>
              <a:rPr lang="zh-CN" altLang="zh-CN" sz="1600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图所</a:t>
            </a:r>
            <a:r>
              <a:rPr lang="zh-CN" altLang="zh-CN" sz="1600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示。例如红色与绿色互补，蓝色与橙色互补，紫色与黄色互补。</a:t>
            </a:r>
          </a:p>
        </p:txBody>
      </p:sp>
      <p:pic>
        <p:nvPicPr>
          <p:cNvPr id="4098" name="Picture 2" descr="互补色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800" y="3140968"/>
            <a:ext cx="3077406" cy="306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89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57027" y="3117454"/>
            <a:ext cx="756084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en-US" altLang="zh-CN" sz="4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.3 </a:t>
            </a:r>
            <a:r>
              <a:rPr lang="zh-CN" altLang="en-US" sz="4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挑选适合店铺的色系</a:t>
            </a:r>
            <a:endParaRPr lang="zh-CN" altLang="en-US" sz="4000" b="1" dirty="0">
              <a:solidFill>
                <a:schemeClr val="bg1"/>
              </a:solidFill>
              <a:latin typeface="Impact" panose="020B0806030902050204" pitchFamily="34" charset="0"/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89075" y="4323504"/>
            <a:ext cx="475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zh-CN" altLang="en-US" kern="0" dirty="0" smtClean="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</a:rPr>
              <a:t>红色系</a:t>
            </a:r>
            <a:endParaRPr lang="zh-CN" altLang="en-US" kern="0" dirty="0">
              <a:solidFill>
                <a:srgbClr val="F8F8F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489075" y="4755451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zh-CN" altLang="en-US" kern="0" dirty="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</a:rPr>
              <a:t>橙色系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1071175" y="3972454"/>
            <a:ext cx="1112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1071175" y="4038938"/>
            <a:ext cx="11124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489075" y="5219908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zh-CN" altLang="en-US" kern="0" dirty="0" smtClean="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</a:rPr>
              <a:t>黄色</a:t>
            </a:r>
            <a:endParaRPr lang="zh-CN" altLang="en-US" kern="0" dirty="0">
              <a:solidFill>
                <a:srgbClr val="F8F8F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89075" y="5723964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zh-CN" altLang="en-US" kern="0" dirty="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</a:rPr>
              <a:t>紫色</a:t>
            </a:r>
          </a:p>
        </p:txBody>
      </p:sp>
      <p:sp>
        <p:nvSpPr>
          <p:cNvPr id="9" name="矩形 8"/>
          <p:cNvSpPr/>
          <p:nvPr/>
        </p:nvSpPr>
        <p:spPr>
          <a:xfrm>
            <a:off x="4812929" y="4293096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zh-CN" altLang="en-US" kern="0" dirty="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</a:rPr>
              <a:t>绿色</a:t>
            </a:r>
          </a:p>
        </p:txBody>
      </p:sp>
      <p:sp>
        <p:nvSpPr>
          <p:cNvPr id="10" name="矩形 9"/>
          <p:cNvSpPr/>
          <p:nvPr/>
        </p:nvSpPr>
        <p:spPr>
          <a:xfrm>
            <a:off x="4812929" y="4755451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zh-CN" altLang="en-US" kern="0" dirty="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</a:rPr>
              <a:t>蓝色</a:t>
            </a:r>
          </a:p>
        </p:txBody>
      </p:sp>
      <p:sp>
        <p:nvSpPr>
          <p:cNvPr id="11" name="矩形 10"/>
          <p:cNvSpPr/>
          <p:nvPr/>
        </p:nvSpPr>
        <p:spPr>
          <a:xfrm>
            <a:off x="4837447" y="5219908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zh-CN" altLang="en-US" kern="0" dirty="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</a:rPr>
              <a:t>无</a:t>
            </a:r>
            <a:r>
              <a:rPr lang="zh-CN" altLang="en-US" kern="0" dirty="0" smtClean="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</a:rPr>
              <a:t>色彩系</a:t>
            </a:r>
            <a:endParaRPr lang="zh-CN" altLang="en-US" kern="0" dirty="0">
              <a:solidFill>
                <a:srgbClr val="F8F8F8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085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63" presetClass="path" presetSubtype="0" accel="50000" fill="hold" grpId="1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87919 -4.81481E-6 L -3.14501E-6 -4.81481E-6 " pathEditMode="relative" rAng="0" ptsTypes="AA" p14:bounceEnd="64000">
                                          <p:cBhvr>
                                            <p:cTn id="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396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14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52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19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2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4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2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9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2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4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2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9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2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4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44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2" grpId="1"/>
          <p:bldP spid="14" grpId="0"/>
          <p:bldP spid="15" grpId="0"/>
          <p:bldP spid="7" grpId="0"/>
          <p:bldP spid="8" grpId="0"/>
          <p:bldP spid="9" grpId="0"/>
          <p:bldP spid="10" grpId="0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63" presetClass="pat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87919 -4.81481E-6 L -3.14501E-6 -4.81481E-6 " pathEditMode="relative" rAng="0" ptsTypes="AA">
                                          <p:cBhvr>
                                            <p:cTn id="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396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14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52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19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2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4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2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9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2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4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2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9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2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4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44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2" grpId="1"/>
          <p:bldP spid="14" grpId="0"/>
          <p:bldP spid="15" grpId="0"/>
          <p:bldP spid="7" grpId="0"/>
          <p:bldP spid="8" grpId="0"/>
          <p:bldP spid="9" grpId="0"/>
          <p:bldP spid="10" grpId="0"/>
          <p:bldP spid="11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/>
        </p:nvSpPr>
        <p:spPr>
          <a:xfrm>
            <a:off x="336947" y="476672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en-US" altLang="zh-CN" sz="2400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.3.1  </a:t>
            </a:r>
            <a:r>
              <a:rPr lang="zh-CN" altLang="en-US" sz="2400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红色系</a:t>
            </a:r>
            <a:r>
              <a:rPr lang="en-US" altLang="zh-CN" sz="2400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400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庆典宣传活动的首选</a:t>
            </a:r>
            <a:endParaRPr lang="zh-CN" altLang="en-US" sz="2400" b="1" dirty="0">
              <a:solidFill>
                <a:srgbClr val="5F5E5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68995" y="1628800"/>
            <a:ext cx="9145016" cy="1061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zh-CN" altLang="zh-CN" sz="1600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淘宝店铺在制作和参与活动时，红色是页面设计中使用频率最高的一个颜色。在设计过程中，需要把握好红色的使用度，如果用色过度，容易造成视觉疲劳。在配色时，适当的加入黄色、橙色、白色和黑色等色彩点缀，能让页面视觉过渡更自然。常见的红色配色方案如</a:t>
            </a:r>
            <a:r>
              <a:rPr lang="zh-CN" altLang="zh-CN" sz="1600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图所</a:t>
            </a:r>
            <a:r>
              <a:rPr lang="zh-CN" altLang="zh-CN" sz="1600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示。</a:t>
            </a:r>
          </a:p>
        </p:txBody>
      </p:sp>
      <p:pic>
        <p:nvPicPr>
          <p:cNvPr id="5122" name="Picture 2" descr="红色配色方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035" y="2990891"/>
            <a:ext cx="5292936" cy="287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9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/>
        </p:nvSpPr>
        <p:spPr>
          <a:xfrm>
            <a:off x="336947" y="476672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3.3.2  </a:t>
            </a:r>
            <a:r>
              <a:rPr lang="zh-CN" altLang="en-US" sz="2400" b="1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橙色</a:t>
            </a:r>
            <a:r>
              <a:rPr lang="zh-CN" altLang="en-US" sz="2400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系</a:t>
            </a:r>
            <a:r>
              <a:rPr lang="en-US" altLang="zh-CN" sz="2400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400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食品、家居用品、儿童用品的主打色系</a:t>
            </a:r>
            <a:endParaRPr lang="zh-CN" altLang="en-US" sz="2400" b="1" dirty="0">
              <a:solidFill>
                <a:srgbClr val="5F5E5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68995" y="1628800"/>
            <a:ext cx="9145016" cy="102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zh-CN" altLang="zh-CN" sz="1600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橙色在红色和黄色的中间，其本身色调平衡性较好，它不但能强化视觉感受，还能通过改变其色调在而营造出不同的情绪氛围。橙色既能表现出年轻的活力，也能传达出稳重感，因此它在店铺页面中的使用率也比较高。常见的橙色配色方案如图所示。</a:t>
            </a:r>
          </a:p>
        </p:txBody>
      </p:sp>
      <p:pic>
        <p:nvPicPr>
          <p:cNvPr id="6146" name="Picture 2" descr="橙色配色方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091" y="2809329"/>
            <a:ext cx="4865688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33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/>
        </p:nvSpPr>
        <p:spPr>
          <a:xfrm>
            <a:off x="336947" y="476672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3.3.3  </a:t>
            </a:r>
            <a:r>
              <a:rPr lang="zh-CN" altLang="en-US" sz="2400" b="1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黄色</a:t>
            </a:r>
            <a:r>
              <a:rPr lang="en-US" altLang="zh-CN" sz="2400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400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家用电器、儿童玩具的主打色系</a:t>
            </a:r>
            <a:endParaRPr lang="zh-CN" altLang="en-US" sz="2400" b="1" dirty="0">
              <a:solidFill>
                <a:srgbClr val="5F5E5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68995" y="1623375"/>
            <a:ext cx="9145016" cy="1185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zh-CN" altLang="zh-CN" sz="1400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黄色是阳光的色彩，能表现无拘无束的快活感和轻松感。黄色与其他颜色搭配时会显得比较活泼，具有快乐、希望和充满阳光般的个性。</a:t>
            </a:r>
          </a:p>
          <a:p>
            <a:pPr indent="457200">
              <a:lnSpc>
                <a:spcPct val="130000"/>
              </a:lnSpc>
            </a:pPr>
            <a:r>
              <a:rPr lang="zh-CN" altLang="zh-CN" sz="1400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在进行颜色搭配时，建议黄色选用红色、黑色、白色来搭配，这些色彩的对比度大，容易形成画面层次的对比，突出商品主体；而与蓝色、绿色及紫色搭配时，能形成轻快的时尚感。常见的黄色配色方案如图所示。</a:t>
            </a:r>
          </a:p>
        </p:txBody>
      </p:sp>
      <p:pic>
        <p:nvPicPr>
          <p:cNvPr id="7170" name="Picture 2" descr="黄色配色方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091" y="2881337"/>
            <a:ext cx="4865688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01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/>
        </p:nvSpPr>
        <p:spPr>
          <a:xfrm>
            <a:off x="336947" y="476672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3.3.4  </a:t>
            </a:r>
            <a:r>
              <a:rPr lang="zh-CN" altLang="en-US" sz="2400" b="1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紫色</a:t>
            </a:r>
            <a:r>
              <a:rPr lang="en-US" altLang="zh-CN" sz="2400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400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首饰、化妆品、成人用品的主打色系</a:t>
            </a:r>
            <a:endParaRPr lang="zh-CN" altLang="en-US" sz="2400" b="1" dirty="0">
              <a:solidFill>
                <a:srgbClr val="5F5E5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68995" y="1628800"/>
            <a:ext cx="9145016" cy="1185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zh-CN" altLang="zh-CN" sz="1400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紫色属于冷色调，在使用紫色的同系色彩进行搭配时，能表现出宁静优雅的感觉；如果加入少补的互补色，则能在宁静的氛围中表现出华丽与开放感。紫色与红色、黄色、橙色搭配时，能让页面的整体色调对比强烈，表达出非凡的时尚感，更容易让买家感受到激昂的情绪；与白色搭配时，能让页面看起来更加简洁、大气和优雅，而与黑色搭配时，能让情绪氛围显得更神秘。常见的紫色配色方案如图所示。</a:t>
            </a:r>
          </a:p>
        </p:txBody>
      </p:sp>
      <p:pic>
        <p:nvPicPr>
          <p:cNvPr id="8194" name="Picture 2" descr="紫色配色方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099" y="2881337"/>
            <a:ext cx="4865688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64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/>
        </p:nvSpPr>
        <p:spPr>
          <a:xfrm>
            <a:off x="336947" y="476672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3.3.5  </a:t>
            </a:r>
            <a:r>
              <a:rPr lang="zh-CN" altLang="en-US" sz="2400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绿色</a:t>
            </a:r>
            <a:r>
              <a:rPr lang="en-US" altLang="zh-CN" sz="2400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400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保健品、土特产的主打色系</a:t>
            </a:r>
            <a:endParaRPr lang="zh-CN" altLang="en-US" sz="2400" b="1" dirty="0">
              <a:solidFill>
                <a:srgbClr val="5F5E5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68995" y="1628800"/>
            <a:ext cx="9145016" cy="102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zh-CN" altLang="zh-CN" sz="1600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由于绿色也是属于冷色调，如果整个页面单独使用这一种色彩，画面会变更冷静单调，缺少鲜艳感；如果加入少量的补色，例如红色，绿色便能表现出难以想象的力量，成为整个页面的主角。常见的绿色配色方案如图所示。</a:t>
            </a:r>
          </a:p>
        </p:txBody>
      </p:sp>
      <p:pic>
        <p:nvPicPr>
          <p:cNvPr id="9218" name="Picture 2" descr="绿色系配色方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259" y="2708920"/>
            <a:ext cx="4865688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52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AppData\Roaming\360se6\Application\User Data\temp\235093-14021Q00545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2063" y="1988840"/>
            <a:ext cx="5349593" cy="35681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组合 10"/>
          <p:cNvGrpSpPr/>
          <p:nvPr/>
        </p:nvGrpSpPr>
        <p:grpSpPr>
          <a:xfrm>
            <a:off x="6601643" y="2297754"/>
            <a:ext cx="4104456" cy="717062"/>
            <a:chOff x="6601643" y="2008351"/>
            <a:chExt cx="4104456" cy="717062"/>
          </a:xfrm>
        </p:grpSpPr>
        <p:sp>
          <p:nvSpPr>
            <p:cNvPr id="26" name="圆角矩形 25"/>
            <p:cNvSpPr/>
            <p:nvPr/>
          </p:nvSpPr>
          <p:spPr>
            <a:xfrm>
              <a:off x="6601643" y="2221357"/>
              <a:ext cx="4104456" cy="504056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324000"/>
              <a:r>
                <a:rPr lang="zh-CN" altLang="en-US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了解店铺装修必备的色彩知识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9914011" y="2008351"/>
              <a:ext cx="648072" cy="484545"/>
            </a:xfrm>
            <a:prstGeom prst="roundRect">
              <a:avLst>
                <a:gd name="adj" fmla="val 9725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E6781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en-US" altLang="zh-CN" dirty="0" smtClean="0">
                  <a:solidFill>
                    <a:srgbClr val="E6781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.1</a:t>
              </a:r>
              <a:endParaRPr lang="zh-CN" altLang="en-US" dirty="0">
                <a:solidFill>
                  <a:srgbClr val="E6781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601643" y="3214347"/>
            <a:ext cx="4104456" cy="727641"/>
            <a:chOff x="6601643" y="2924944"/>
            <a:chExt cx="4104456" cy="727641"/>
          </a:xfrm>
        </p:grpSpPr>
        <p:sp>
          <p:nvSpPr>
            <p:cNvPr id="25" name="圆角矩形 24"/>
            <p:cNvSpPr/>
            <p:nvPr/>
          </p:nvSpPr>
          <p:spPr>
            <a:xfrm>
              <a:off x="6601643" y="3148529"/>
              <a:ext cx="4104456" cy="504056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324000"/>
              <a:r>
                <a:rPr lang="zh-CN" altLang="en-US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店铺色彩搭配技巧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9914011" y="2924944"/>
              <a:ext cx="648072" cy="484545"/>
            </a:xfrm>
            <a:prstGeom prst="roundRect">
              <a:avLst>
                <a:gd name="adj" fmla="val 9725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rgbClr val="E6781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en-US" altLang="zh-CN" sz="1600" dirty="0" smtClean="0">
                  <a:solidFill>
                    <a:srgbClr val="E6781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.2</a:t>
              </a:r>
              <a:endParaRPr lang="zh-CN" altLang="en-US" sz="1600" dirty="0">
                <a:solidFill>
                  <a:srgbClr val="E6781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601643" y="4150451"/>
            <a:ext cx="4104456" cy="718709"/>
            <a:chOff x="6601643" y="3861048"/>
            <a:chExt cx="4104456" cy="718709"/>
          </a:xfrm>
        </p:grpSpPr>
        <p:sp>
          <p:nvSpPr>
            <p:cNvPr id="24" name="圆角矩形 23"/>
            <p:cNvSpPr/>
            <p:nvPr/>
          </p:nvSpPr>
          <p:spPr>
            <a:xfrm>
              <a:off x="6601643" y="4075701"/>
              <a:ext cx="4104456" cy="504056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324000"/>
              <a:r>
                <a:rPr lang="zh-CN" altLang="en-US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挑选合适店铺的色系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圆角矩形 27"/>
            <p:cNvSpPr/>
            <p:nvPr/>
          </p:nvSpPr>
          <p:spPr>
            <a:xfrm>
              <a:off x="9914011" y="3861048"/>
              <a:ext cx="648072" cy="484545"/>
            </a:xfrm>
            <a:prstGeom prst="roundRect">
              <a:avLst>
                <a:gd name="adj" fmla="val 9725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rgbClr val="E6781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en-US" altLang="zh-CN" sz="1600" dirty="0" smtClean="0">
                  <a:solidFill>
                    <a:srgbClr val="E6781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.3</a:t>
              </a:r>
              <a:endParaRPr lang="zh-CN" altLang="en-US" sz="1600" dirty="0">
                <a:solidFill>
                  <a:srgbClr val="E6781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52692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/>
        </p:nvSpPr>
        <p:spPr>
          <a:xfrm>
            <a:off x="336947" y="476672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3.3.6  </a:t>
            </a:r>
            <a:r>
              <a:rPr lang="zh-CN" altLang="en-US" sz="2400" b="1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蓝色</a:t>
            </a:r>
            <a:r>
              <a:rPr lang="en-US" altLang="zh-CN" sz="2400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400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清洁用品、海产品的主打色系</a:t>
            </a:r>
            <a:endParaRPr lang="zh-CN" altLang="en-US" sz="2400" b="1" dirty="0">
              <a:solidFill>
                <a:srgbClr val="5F5E5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68995" y="1628800"/>
            <a:ext cx="9145016" cy="1342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zh-CN" altLang="zh-CN" sz="1600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在店铺页面色彩的应用中，蓝色若使用得当，或小清新，或时尚大牌，是容易获得信任的色彩。在与红色、黄色、橙色等暖色系进行搭配时，页面的跳跃感会比较强，这种强烈的兴奋感容易感染买家的购买情绪；如果蓝色和白色搭配，页面则能表现出清新感、淡雅，强调品牌感。常见的蓝色配色方案如图所示。</a:t>
            </a:r>
          </a:p>
        </p:txBody>
      </p:sp>
      <p:pic>
        <p:nvPicPr>
          <p:cNvPr id="10242" name="Picture 2" descr="蓝色系配色方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259" y="2809329"/>
            <a:ext cx="4865688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046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/>
        </p:nvSpPr>
        <p:spPr>
          <a:xfrm>
            <a:off x="336947" y="476672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3.3.7  </a:t>
            </a:r>
            <a:r>
              <a:rPr lang="zh-CN" altLang="en-US" sz="2400" b="1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无</a:t>
            </a:r>
            <a:r>
              <a:rPr lang="zh-CN" altLang="en-US" sz="2400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色彩系</a:t>
            </a:r>
            <a:r>
              <a:rPr lang="en-US" altLang="zh-CN" sz="2400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400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服装、奢侈品的主打色系</a:t>
            </a:r>
            <a:endParaRPr lang="zh-CN" altLang="en-US" sz="2400" b="1" dirty="0">
              <a:solidFill>
                <a:srgbClr val="5F5E5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68995" y="1628800"/>
            <a:ext cx="9145016" cy="1342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zh-CN" altLang="zh-CN" sz="1600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无彩色系搭配是指用白色、灰色和黑色来设计页面，它是经典的潮流色，永不过时。无彩色系色彩既能作为主色调来设计页面，也能作为其他色彩的辅助色搭配使用，是一种百搭的色彩。</a:t>
            </a:r>
          </a:p>
          <a:p>
            <a:pPr indent="457200">
              <a:lnSpc>
                <a:spcPct val="130000"/>
              </a:lnSpc>
            </a:pPr>
            <a:r>
              <a:rPr lang="zh-CN" altLang="zh-CN" sz="1600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如果在最初设计店铺时，难以选择颜色，可以尝试使用无彩色系的色彩，它是新手的安全设计色系。</a:t>
            </a:r>
          </a:p>
        </p:txBody>
      </p:sp>
    </p:spTree>
    <p:extLst>
      <p:ext uri="{BB962C8B-B14F-4D97-AF65-F5344CB8AC3E}">
        <p14:creationId xmlns:p14="http://schemas.microsoft.com/office/powerpoint/2010/main" val="223482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/>
        </p:nvSpPr>
        <p:spPr>
          <a:xfrm>
            <a:off x="336947" y="476672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1. </a:t>
            </a:r>
            <a:r>
              <a:rPr lang="zh-CN" altLang="en-US" sz="2400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搭配白色的网店</a:t>
            </a:r>
            <a:endParaRPr lang="zh-CN" altLang="en-US" sz="2400" b="1" dirty="0">
              <a:solidFill>
                <a:srgbClr val="5F5E5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68995" y="1628800"/>
            <a:ext cx="9145016" cy="1021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zh-CN" altLang="zh-CN" sz="1600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白色能给人简洁、干净、明快、纯真的感受，是店铺中最常见的页面背景色。白色的明度最高，是一种能体现独特个性的色彩，容易与任何色彩搭配。白色极具时尚与扩张感，整体页面使用白色时，画面会显得非常优雅、明亮和简洁，如图所示。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565" y="2803503"/>
            <a:ext cx="442119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23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/>
        </p:nvSpPr>
        <p:spPr>
          <a:xfrm>
            <a:off x="336947" y="476672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2400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. </a:t>
            </a:r>
            <a:r>
              <a:rPr lang="zh-CN" altLang="en-US" sz="2400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搭配灰色的网店</a:t>
            </a:r>
            <a:endParaRPr lang="zh-CN" altLang="en-US" sz="2400" b="1" dirty="0">
              <a:solidFill>
                <a:srgbClr val="5F5E5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68995" y="1628800"/>
            <a:ext cx="9145016" cy="702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zh-CN" altLang="zh-CN" sz="1600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灰色主要适用于需要表现出优雅感的化妆品、居家用品、手表、家居服、奢侈品等行业网店，如图所示。值得注意的是，过多使用灰色会带给人消极感，因此页面常常会加入一些鲜艳的彩色。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689" y="2708920"/>
            <a:ext cx="379095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723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/>
        </p:nvSpPr>
        <p:spPr>
          <a:xfrm>
            <a:off x="336947" y="476672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en-US" altLang="zh-CN" sz="2400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. </a:t>
            </a:r>
            <a:r>
              <a:rPr lang="zh-CN" altLang="en-US" sz="2400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搭配黑色的网店</a:t>
            </a:r>
            <a:endParaRPr lang="zh-CN" altLang="en-US" sz="2400" b="1" dirty="0">
              <a:solidFill>
                <a:srgbClr val="5F5E5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68995" y="1484784"/>
            <a:ext cx="9145016" cy="1021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zh-CN" altLang="zh-CN" sz="1600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在页面色彩应用中，应尽量多采用接近黑色的暗色调色彩，这类色调的色彩属性几乎完全没有色相，能形成类似黑色的意象，但比黑色更富有表现力，如图所示。黑色适合需要表现出神秘感和力量感的服饰、箱包、数码产品、汽车用品等行业网店。</a:t>
            </a:r>
          </a:p>
        </p:txBody>
      </p:sp>
      <p:pic>
        <p:nvPicPr>
          <p:cNvPr id="7" name="Picture 2" descr="黑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827" y="2636912"/>
            <a:ext cx="2059832" cy="357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30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8"/>
          <p:cNvSpPr txBox="1"/>
          <p:nvPr/>
        </p:nvSpPr>
        <p:spPr>
          <a:xfrm>
            <a:off x="1057027" y="3068960"/>
            <a:ext cx="806489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en-US" altLang="zh-CN" sz="4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.1 </a:t>
            </a:r>
            <a:r>
              <a:rPr lang="zh-CN" altLang="en-US" sz="4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了解店铺装修必备的色彩知识</a:t>
            </a:r>
            <a:endParaRPr lang="zh-CN" altLang="en-US" sz="4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89075" y="4275010"/>
            <a:ext cx="3310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zh-CN" altLang="en-US" kern="0" dirty="0" smtClean="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</a:rPr>
              <a:t>无彩色系</a:t>
            </a:r>
            <a:endParaRPr lang="zh-CN" altLang="en-US" kern="0" dirty="0">
              <a:solidFill>
                <a:srgbClr val="F8F8F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89075" y="4706957"/>
            <a:ext cx="446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zh-CN" altLang="en-US" kern="0" dirty="0" smtClean="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</a:rPr>
              <a:t>有彩色系</a:t>
            </a:r>
            <a:endParaRPr lang="zh-CN" altLang="en-US" kern="0" dirty="0">
              <a:solidFill>
                <a:srgbClr val="F8F8F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071175" y="3923960"/>
            <a:ext cx="1112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071175" y="3990444"/>
            <a:ext cx="11124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489075" y="5157192"/>
            <a:ext cx="446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zh-CN" altLang="en-US" kern="0" dirty="0" smtClean="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</a:rPr>
              <a:t>构成色彩的三要素</a:t>
            </a:r>
            <a:endParaRPr lang="zh-CN" altLang="en-US" kern="0" dirty="0">
              <a:solidFill>
                <a:srgbClr val="F8F8F8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880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63" presetClass="path" presetSubtype="0" accel="50000" fill="hold" grpId="1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87919 -4.81481E-6 L -3.14501E-6 -4.81481E-6 " pathEditMode="relative" rAng="0" ptsTypes="AA" p14:bounceEnd="64000">
                                          <p:cBhvr>
                                            <p:cTn id="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396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14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52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19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2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4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14" grpId="1"/>
          <p:bldP spid="7" grpId="0"/>
          <p:bldP spid="8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63" presetClass="pat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87919 -4.81481E-6 L -3.14501E-6 -4.81481E-6 " pathEditMode="relative" rAng="0" ptsTypes="AA">
                                          <p:cBhvr>
                                            <p:cTn id="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396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14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52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19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2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4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14" grpId="1"/>
          <p:bldP spid="7" grpId="0"/>
          <p:bldP spid="8" grpId="0"/>
          <p:bldP spid="9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3F3F3"/>
            </a:gs>
            <a:gs pos="74000">
              <a:srgbClr val="F7F7F7"/>
            </a:gs>
            <a:gs pos="83000">
              <a:srgbClr val="F8F8F8"/>
            </a:gs>
            <a:gs pos="100000">
              <a:srgbClr val="F6F6F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336947" y="476672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1. </a:t>
            </a:r>
            <a:r>
              <a:rPr lang="zh-CN" altLang="en-US" sz="2400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色相</a:t>
            </a:r>
            <a:endParaRPr lang="zh-CN" altLang="en-US" sz="2400" b="1" dirty="0">
              <a:solidFill>
                <a:srgbClr val="5F5E5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文本框 7"/>
          <p:cNvSpPr txBox="1"/>
          <p:nvPr/>
        </p:nvSpPr>
        <p:spPr>
          <a:xfrm>
            <a:off x="612321" y="1643314"/>
            <a:ext cx="937369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zh-CN" altLang="zh-CN" sz="1600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色相是指各种色彩的名称，例如紫色、蓝绿色、红紫色等，它们代表着不同的色相。色相是色彩最基本的特征，是分辨各种色彩的主要因素。</a:t>
            </a:r>
          </a:p>
          <a:p>
            <a:pPr indent="457200">
              <a:lnSpc>
                <a:spcPct val="130000"/>
              </a:lnSpc>
            </a:pPr>
            <a:r>
              <a:rPr lang="zh-CN" altLang="zh-CN" sz="1600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最初的基本色相为红色、橙色、黄色、绿色、蓝色和紫色，在每个颜色中间加插一个中间色，即可制出十二基本色相，其彩调变化均匀，根据光谱顺序分别为：红色、橙红色、橙色、黄橙色、黄色、黄绿色、绿色、绿蓝色、蓝色、蓝紫色和紫色，如</a:t>
            </a:r>
            <a:r>
              <a:rPr lang="zh-CN" altLang="zh-CN" sz="1600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图所</a:t>
            </a:r>
            <a:r>
              <a:rPr lang="zh-CN" altLang="zh-CN" sz="1600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示。</a:t>
            </a:r>
          </a:p>
        </p:txBody>
      </p:sp>
      <p:pic>
        <p:nvPicPr>
          <p:cNvPr id="1026" name="Picture 2" descr="色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660" y="3482773"/>
            <a:ext cx="2746999" cy="2754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58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/>
        </p:nvSpPr>
        <p:spPr>
          <a:xfrm>
            <a:off x="336947" y="476672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2400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. </a:t>
            </a:r>
            <a:r>
              <a:rPr lang="zh-CN" altLang="en-US" sz="2400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提升形象与品质</a:t>
            </a:r>
            <a:endParaRPr lang="zh-CN" altLang="en-US" sz="2400" b="1" dirty="0">
              <a:solidFill>
                <a:srgbClr val="5F5E5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文本框 7"/>
          <p:cNvSpPr txBox="1"/>
          <p:nvPr/>
        </p:nvSpPr>
        <p:spPr>
          <a:xfrm>
            <a:off x="612321" y="1643314"/>
            <a:ext cx="9373698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zh-CN" altLang="zh-CN" sz="1600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饱和度是指色彩的鲜艳程度，即色彩的纯度。饱和度越高，色彩越鲜艳；饱和度越低，色彩越暗淡，如</a:t>
            </a:r>
            <a:r>
              <a:rPr lang="zh-CN" altLang="zh-CN" sz="1600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图所</a:t>
            </a:r>
            <a:r>
              <a:rPr lang="zh-CN" altLang="zh-CN" sz="1600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示。</a:t>
            </a:r>
          </a:p>
          <a:p>
            <a:pPr indent="457200">
              <a:lnSpc>
                <a:spcPct val="130000"/>
              </a:lnSpc>
            </a:pPr>
            <a:r>
              <a:rPr lang="zh-CN" altLang="zh-CN" sz="1600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饱和度的高低取决于色彩中含色成份和消色成份的比例，即色彩中如果掺加白色、灰色或是其他浅色调的颜色，那么该色彩的饱和度将大大降低。另外，无彩色系是没有饱和度的。</a:t>
            </a:r>
          </a:p>
        </p:txBody>
      </p:sp>
      <p:pic>
        <p:nvPicPr>
          <p:cNvPr id="2050" name="Picture 2" descr="饱和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063" y="3125220"/>
            <a:ext cx="5138732" cy="2968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09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/>
        </p:nvSpPr>
        <p:spPr>
          <a:xfrm>
            <a:off x="336947" y="476672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3. </a:t>
            </a:r>
            <a:r>
              <a:rPr lang="zh-CN" altLang="en-US" sz="2400" b="1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明度</a:t>
            </a:r>
          </a:p>
        </p:txBody>
      </p:sp>
      <p:sp>
        <p:nvSpPr>
          <p:cNvPr id="24" name="文本框 7"/>
          <p:cNvSpPr txBox="1"/>
          <p:nvPr/>
        </p:nvSpPr>
        <p:spPr>
          <a:xfrm>
            <a:off x="612321" y="1643314"/>
            <a:ext cx="9373698" cy="1342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zh-CN" altLang="zh-CN" sz="1600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明度是指颜色的亮度（即明暗程度），明度越大，颜色越亮，如</a:t>
            </a:r>
            <a:r>
              <a:rPr lang="zh-CN" altLang="zh-CN" sz="1600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图所</a:t>
            </a:r>
            <a:r>
              <a:rPr lang="zh-CN" altLang="zh-CN" sz="1600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示。同一色相的颜色明度也有从明到暗的变化，例如，同色相的红色就存在着从淡红、粉红到大红等明度变化。</a:t>
            </a:r>
          </a:p>
          <a:p>
            <a:pPr indent="457200">
              <a:lnSpc>
                <a:spcPct val="130000"/>
              </a:lnSpc>
            </a:pPr>
            <a:r>
              <a:rPr lang="zh-CN" altLang="zh-CN" sz="1600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明度不仅仅表现在同色相的颜色中，且不同色相的颜色，本身的明度也不同，例如黄色比紫色的明度更高，所有颜色的明度都是存在明暗对比的。</a:t>
            </a:r>
          </a:p>
        </p:txBody>
      </p:sp>
      <p:pic>
        <p:nvPicPr>
          <p:cNvPr id="3074" name="Picture 2" descr="明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159" y="3140968"/>
            <a:ext cx="4672021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326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57027" y="2388283"/>
            <a:ext cx="756084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en-US" altLang="zh-CN" sz="4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.2 </a:t>
            </a:r>
            <a:r>
              <a:rPr lang="zh-CN" altLang="en-US" sz="4000" b="1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  <a:t>店铺色彩搭配技巧</a:t>
            </a:r>
            <a:endParaRPr lang="zh-CN" altLang="en-US" sz="4000" b="1" dirty="0">
              <a:solidFill>
                <a:schemeClr val="bg1"/>
              </a:solidFill>
              <a:latin typeface="Impact" panose="020B0806030902050204" pitchFamily="34" charset="0"/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89075" y="3594333"/>
            <a:ext cx="475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zh-CN" altLang="en-US" kern="0" dirty="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</a:rPr>
              <a:t>巧</a:t>
            </a:r>
            <a:r>
              <a:rPr lang="zh-CN" altLang="en-US" kern="0" dirty="0" smtClean="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</a:rPr>
              <a:t>用单色调营造简洁感</a:t>
            </a:r>
            <a:endParaRPr lang="zh-CN" altLang="zh-CN" kern="0" dirty="0">
              <a:solidFill>
                <a:srgbClr val="F8F8F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071175" y="3243283"/>
            <a:ext cx="1112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1071175" y="3309767"/>
            <a:ext cx="11124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489075" y="4077072"/>
            <a:ext cx="475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zh-CN" altLang="en-US" kern="0" dirty="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</a:rPr>
              <a:t>巧</a:t>
            </a:r>
            <a:r>
              <a:rPr lang="zh-CN" altLang="en-US" kern="0" dirty="0" smtClean="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</a:rPr>
              <a:t>用冷、暖色色彩提升品质感</a:t>
            </a:r>
            <a:endParaRPr lang="zh-CN" altLang="zh-CN" kern="0" dirty="0">
              <a:solidFill>
                <a:srgbClr val="F8F8F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89075" y="4581128"/>
            <a:ext cx="475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zh-CN" altLang="en-US" kern="0" dirty="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</a:rPr>
              <a:t>巧</a:t>
            </a:r>
            <a:r>
              <a:rPr lang="zh-CN" altLang="en-US" kern="0" dirty="0" smtClean="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</a:rPr>
              <a:t>用邻近色营造统一感</a:t>
            </a:r>
            <a:endParaRPr lang="zh-CN" altLang="zh-CN" kern="0" dirty="0">
              <a:solidFill>
                <a:srgbClr val="F8F8F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89075" y="5075892"/>
            <a:ext cx="475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zh-CN" altLang="en-US" kern="0" dirty="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</a:rPr>
              <a:t>巧</a:t>
            </a:r>
            <a:r>
              <a:rPr lang="zh-CN" altLang="en-US" kern="0" dirty="0" smtClean="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</a:rPr>
              <a:t>用互补色突出主次感</a:t>
            </a:r>
            <a:endParaRPr lang="zh-CN" altLang="zh-CN" kern="0" dirty="0">
              <a:solidFill>
                <a:srgbClr val="F8F8F8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5277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63" presetClass="path" presetSubtype="0" accel="50000" fill="hold" grpId="1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87919 -4.81481E-6 L -3.14501E-6 -4.81481E-6 " pathEditMode="relative" rAng="0" ptsTypes="AA" p14:bounceEnd="64000">
                                          <p:cBhvr>
                                            <p:cTn id="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396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14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9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0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5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6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9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1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2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2" grpId="1"/>
          <p:bldP spid="14" grpId="0"/>
          <p:bldP spid="6" grpId="0"/>
          <p:bldP spid="7" grpId="0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63" presetClass="pat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87919 -4.81481E-6 L -3.14501E-6 -4.81481E-6 " pathEditMode="relative" rAng="0" ptsTypes="AA">
                                          <p:cBhvr>
                                            <p:cTn id="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396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14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9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0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5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6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9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1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2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2" grpId="1"/>
          <p:bldP spid="14" grpId="0"/>
          <p:bldP spid="6" grpId="0"/>
          <p:bldP spid="7" grpId="0"/>
          <p:bldP spid="8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/>
        </p:nvSpPr>
        <p:spPr>
          <a:xfrm>
            <a:off x="336947" y="476672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3.2.1 </a:t>
            </a:r>
            <a:r>
              <a:rPr lang="zh-CN" altLang="en-US" sz="2400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 巧用单色调营造简洁感</a:t>
            </a:r>
            <a:endParaRPr lang="zh-CN" altLang="en-US" sz="2400" b="1" dirty="0">
              <a:solidFill>
                <a:srgbClr val="5F5E5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97359" y="1556792"/>
            <a:ext cx="891665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zh-CN" altLang="zh-CN" sz="1600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页面设计既要避免使用过多的色彩，让人眼花缭乱；也要避免使用单一的色彩，以免产生单调的感觉。</a:t>
            </a:r>
          </a:p>
          <a:p>
            <a:pPr indent="457200">
              <a:lnSpc>
                <a:spcPct val="130000"/>
              </a:lnSpc>
            </a:pPr>
            <a:r>
              <a:rPr lang="zh-CN" altLang="zh-CN" sz="1600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在新装修店铺时，如果拿不准使用哪些颜色时，整个页面可以使用单一色彩，然后通过调整色彩的饱和度和透明度使其产生变化。这样设计出来的页面不但不会单调，而且看起来更简洁清爽，让人</a:t>
            </a:r>
            <a:r>
              <a:rPr lang="zh-CN" altLang="zh-CN" sz="1600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难忘。</a:t>
            </a:r>
            <a:endParaRPr lang="zh-CN" altLang="zh-CN" sz="1600" dirty="0">
              <a:solidFill>
                <a:srgbClr val="5F5E5C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288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/>
        </p:nvSpPr>
        <p:spPr>
          <a:xfrm>
            <a:off x="336947" y="476672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3.2.2 </a:t>
            </a:r>
            <a:r>
              <a:rPr lang="zh-CN" altLang="en-US" sz="2400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 巧用冷、暖色色彩提升品质感</a:t>
            </a:r>
            <a:endParaRPr lang="zh-CN" altLang="en-US" sz="2400" b="1" dirty="0">
              <a:solidFill>
                <a:srgbClr val="5F5E5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85019" y="1556792"/>
            <a:ext cx="8568952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zh-CN" altLang="zh-CN" sz="1600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不同的颜色给人的感受也不同，这取决于颜色的“色温”，冷色调色彩的亮度越高，给人的感受越偏暖；暖气调色彩的亮度越高，给人的感受越偏冷。冷、暖色系表如</a:t>
            </a:r>
            <a:r>
              <a:rPr lang="zh-CN" altLang="zh-CN" sz="1600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图所</a:t>
            </a:r>
            <a:r>
              <a:rPr lang="zh-CN" altLang="zh-CN" sz="1600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示。</a:t>
            </a:r>
          </a:p>
        </p:txBody>
      </p:sp>
      <p:pic>
        <p:nvPicPr>
          <p:cNvPr id="4098" name="Picture 2" descr="冷暖色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019" y="2780928"/>
            <a:ext cx="3259640" cy="318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64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28378</TotalTime>
  <Words>1751</Words>
  <Application>Microsoft Office PowerPoint</Application>
  <PresentationFormat>自定义</PresentationFormat>
  <Paragraphs>68</Paragraphs>
  <Slides>24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微软用户</cp:lastModifiedBy>
  <cp:revision>5356</cp:revision>
  <dcterms:created xsi:type="dcterms:W3CDTF">2012-10-07T00:28:30Z</dcterms:created>
  <dcterms:modified xsi:type="dcterms:W3CDTF">2018-12-19T14:21:31Z</dcterms:modified>
</cp:coreProperties>
</file>