
<file path=[Content_Types].xml><?xml version="1.0" encoding="utf-8"?>
<Types xmlns="http://schemas.openxmlformats.org/package/2006/content-types">
  <Default Extension="jpeg" ContentType="image/jpeg"/>
  <Default Extension="vml" ContentType="application/vnd.openxmlformats-officedocument.vmlDrawing"/>
  <Default Extension="doc" ContentType="application/msword"/>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1804" r:id="rId5"/>
    <p:sldId id="980" r:id="rId6"/>
    <p:sldId id="981" r:id="rId7"/>
    <p:sldId id="982" r:id="rId8"/>
    <p:sldId id="983" r:id="rId9"/>
    <p:sldId id="984" r:id="rId10"/>
    <p:sldId id="985" r:id="rId11"/>
    <p:sldId id="986" r:id="rId12"/>
    <p:sldId id="987" r:id="rId13"/>
    <p:sldId id="988" r:id="rId14"/>
    <p:sldId id="989" r:id="rId15"/>
    <p:sldId id="990" r:id="rId16"/>
    <p:sldId id="991" r:id="rId17"/>
    <p:sldId id="992" r:id="rId18"/>
    <p:sldId id="993" r:id="rId19"/>
    <p:sldId id="994" r:id="rId20"/>
    <p:sldId id="995" r:id="rId21"/>
    <p:sldId id="557" r:id="rId22"/>
    <p:sldId id="558" r:id="rId23"/>
    <p:sldId id="475" r:id="rId24"/>
    <p:sldId id="476" r:id="rId25"/>
    <p:sldId id="477" r:id="rId26"/>
    <p:sldId id="478" r:id="rId27"/>
    <p:sldId id="479" r:id="rId28"/>
    <p:sldId id="480" r:id="rId29"/>
    <p:sldId id="481" r:id="rId30"/>
    <p:sldId id="482" r:id="rId31"/>
    <p:sldId id="483" r:id="rId32"/>
    <p:sldId id="484" r:id="rId33"/>
    <p:sldId id="485" r:id="rId34"/>
    <p:sldId id="486" r:id="rId35"/>
    <p:sldId id="487" r:id="rId36"/>
    <p:sldId id="488" r:id="rId37"/>
    <p:sldId id="489" r:id="rId38"/>
    <p:sldId id="490" r:id="rId39"/>
    <p:sldId id="491" r:id="rId40"/>
    <p:sldId id="492" r:id="rId41"/>
    <p:sldId id="493" r:id="rId42"/>
    <p:sldId id="494" r:id="rId43"/>
    <p:sldId id="495" r:id="rId44"/>
    <p:sldId id="496" r:id="rId45"/>
    <p:sldId id="497" r:id="rId46"/>
    <p:sldId id="1805" r:id="rId47"/>
    <p:sldId id="1806" r:id="rId48"/>
    <p:sldId id="1807" r:id="rId49"/>
    <p:sldId id="1808" r:id="rId50"/>
    <p:sldId id="1809" r:id="rId51"/>
    <p:sldId id="513" r:id="rId52"/>
  </p:sldIdLst>
  <p:sldSz cx="12192000" cy="6858000"/>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Cambria" panose="02040503050406030204" pitchFamily="18" charset="0"/>
        <a:ea typeface="华文楷体" panose="02010600040101010101" pitchFamily="2"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微软用户" initials="微"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C0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9"/>
    <p:restoredTop sz="88596"/>
  </p:normalViewPr>
  <p:slideViewPr>
    <p:cSldViewPr showGuides="1">
      <p:cViewPr varScale="1">
        <p:scale>
          <a:sx n="62" d="100"/>
          <a:sy n="62" d="100"/>
        </p:scale>
        <p:origin x="1560" y="44"/>
      </p:cViewPr>
      <p:guideLst>
        <p:guide orient="horz" pos="2137"/>
        <p:guide pos="3897"/>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5175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6" Type="http://schemas.openxmlformats.org/officeDocument/2006/relationships/commentAuthors" Target="commentAuthors.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2.jpeg"/></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2.jpeg"/></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2.jpeg"/></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2.jpe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jpe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jpe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2.jpe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jpe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2.jpe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2.jpeg"/></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2.jpeg"/></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2.jpe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2.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页眉占位符 46081"/>
          <p:cNvSpPr>
            <a:spLocks noGrp="1"/>
          </p:cNvSpPr>
          <p:nvPr>
            <p:ph type="hdr" sz="quarter"/>
          </p:nvPr>
        </p:nvSpPr>
        <p:spPr>
          <a:xfrm>
            <a:off x="0" y="0"/>
            <a:ext cx="2971800" cy="457200"/>
          </a:xfrm>
          <a:prstGeom prst="rect">
            <a:avLst/>
          </a:prstGeom>
          <a:noFill/>
          <a:ln w="9525">
            <a:noFill/>
          </a:ln>
        </p:spPr>
        <p:txBody>
          <a:bodyPr/>
          <a:lstStyle/>
          <a:p>
            <a:pPr lvl="0"/>
            <a:endParaRPr lang="zh-CN" altLang="en-US" sz="1200" dirty="0"/>
          </a:p>
        </p:txBody>
      </p:sp>
      <p:sp>
        <p:nvSpPr>
          <p:cNvPr id="46083" name="日期占位符 46082"/>
          <p:cNvSpPr>
            <a:spLocks noGrp="1"/>
          </p:cNvSpPr>
          <p:nvPr>
            <p:ph type="dt" idx="1"/>
          </p:nvPr>
        </p:nvSpPr>
        <p:spPr>
          <a:xfrm>
            <a:off x="3884613" y="0"/>
            <a:ext cx="2971800" cy="457200"/>
          </a:xfrm>
          <a:prstGeom prst="rect">
            <a:avLst/>
          </a:prstGeom>
          <a:noFill/>
          <a:ln w="9525">
            <a:noFill/>
          </a:ln>
        </p:spPr>
        <p:txBody>
          <a:bodyPr/>
          <a:lstStyle/>
          <a:p>
            <a:pPr lvl="0" algn="r"/>
            <a:endParaRPr lang="zh-CN" altLang="en-US" sz="1200" dirty="0"/>
          </a:p>
        </p:txBody>
      </p:sp>
      <p:sp>
        <p:nvSpPr>
          <p:cNvPr id="46084" name="幻灯片图像占位符 46083"/>
          <p:cNvSpPr>
            <a:spLocks noGrp="1" noRot="1" noChangeAspect="1" noTextEdit="1"/>
          </p:cNvSpPr>
          <p:nvPr>
            <p:ph type="sldImg" idx="2"/>
          </p:nvPr>
        </p:nvSpPr>
        <p:spPr>
          <a:xfrm>
            <a:off x="381000" y="685800"/>
            <a:ext cx="6096000" cy="3429000"/>
          </a:xfrm>
          <a:prstGeom prst="rect">
            <a:avLst/>
          </a:prstGeom>
          <a:ln w="9525" cap="flat" cmpd="sng">
            <a:solidFill>
              <a:srgbClr val="000000"/>
            </a:solidFill>
            <a:prstDash val="solid"/>
            <a:miter/>
            <a:headEnd type="none" w="med" len="med"/>
            <a:tailEnd type="none" w="med" len="med"/>
          </a:ln>
        </p:spPr>
      </p:sp>
      <p:sp>
        <p:nvSpPr>
          <p:cNvPr id="46085" name="文本占位符 46084"/>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6086" name="页脚占位符 46085"/>
          <p:cNvSpPr>
            <a:spLocks noGrp="1"/>
          </p:cNvSpPr>
          <p:nvPr>
            <p:ph type="ftr" sz="quarter" idx="4"/>
          </p:nvPr>
        </p:nvSpPr>
        <p:spPr>
          <a:xfrm>
            <a:off x="0" y="8685213"/>
            <a:ext cx="2971800" cy="457200"/>
          </a:xfrm>
          <a:prstGeom prst="rect">
            <a:avLst/>
          </a:prstGeom>
          <a:noFill/>
          <a:ln w="9525">
            <a:noFill/>
          </a:ln>
        </p:spPr>
        <p:txBody>
          <a:bodyPr anchor="b"/>
          <a:lstStyle/>
          <a:p>
            <a:pPr lvl="0"/>
            <a:endParaRPr lang="zh-CN" altLang="en-US" sz="1200" dirty="0"/>
          </a:p>
        </p:txBody>
      </p:sp>
      <p:sp>
        <p:nvSpPr>
          <p:cNvPr id="46087" name="灯片编号占位符 46086"/>
          <p:cNvSpPr>
            <a:spLocks noGrp="1"/>
          </p:cNvSpPr>
          <p:nvPr>
            <p:ph type="sldNum" sz="quarter" idx="5"/>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Calibri" panose="020F050202020403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幻灯片图像占位符 80897"/>
          <p:cNvSpPr>
            <a:spLocks noGrp="1" noRot="1" noChangeAspect="1" noTextEdit="1"/>
          </p:cNvSpPr>
          <p:nvPr>
            <p:ph type="sldImg"/>
          </p:nvPr>
        </p:nvSpPr>
        <p:spPr/>
      </p:sp>
      <p:sp>
        <p:nvSpPr>
          <p:cNvPr id="80899" name="文本占位符 80898"/>
          <p:cNvSpPr>
            <a:spLocks noGrp="1"/>
          </p:cNvSpPr>
          <p:nvPr>
            <p:ph type="body" idx="1"/>
          </p:nvPr>
        </p:nvSpPr>
        <p:spPr/>
        <p:txBody>
          <a:bodyPr/>
          <a:lstStyle/>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30402" name="标题 230401"/>
          <p:cNvSpPr>
            <a:spLocks noGrp="1"/>
          </p:cNvSpPr>
          <p:nvPr>
            <p:ph type="ctrTitle"/>
          </p:nvPr>
        </p:nvSpPr>
        <p:spPr>
          <a:xfrm>
            <a:off x="1219200" y="1524000"/>
            <a:ext cx="10164233" cy="1752600"/>
          </a:xfrm>
          <a:prstGeom prst="rect">
            <a:avLst/>
          </a:prstGeom>
          <a:noFill/>
          <a:ln w="9525">
            <a:noFill/>
          </a:ln>
        </p:spPr>
        <p:txBody>
          <a:bodyPr anchor="t"/>
          <a:lstStyle>
            <a:lvl1pPr lvl="0">
              <a:defRPr sz="5000" kern="1200"/>
            </a:lvl1pPr>
          </a:lstStyle>
          <a:p>
            <a:pPr lvl="0"/>
            <a:r>
              <a:rPr lang="en-US" altLang="zh-CN" dirty="0"/>
              <a:t>单击此处编辑母版标题样式</a:t>
            </a:r>
            <a:endParaRPr lang="en-US" altLang="zh-CN" dirty="0"/>
          </a:p>
        </p:txBody>
      </p:sp>
      <p:sp>
        <p:nvSpPr>
          <p:cNvPr id="230403" name="副标题 230402"/>
          <p:cNvSpPr>
            <a:spLocks noGrp="1"/>
          </p:cNvSpPr>
          <p:nvPr>
            <p:ph type="subTitle" idx="1"/>
          </p:nvPr>
        </p:nvSpPr>
        <p:spPr>
          <a:xfrm>
            <a:off x="2641600" y="3962400"/>
            <a:ext cx="8737600" cy="1752600"/>
          </a:xfrm>
          <a:prstGeom prst="rect">
            <a:avLst/>
          </a:prstGeom>
          <a:noFill/>
          <a:ln w="9525">
            <a:noFill/>
          </a:ln>
        </p:spPr>
        <p:txBody>
          <a:bodyPr anchor="t"/>
          <a:lstStyle>
            <a:lvl1pPr marL="0" lvl="0" indent="0">
              <a:buNone/>
              <a:defRPr sz="2800" kern="1200"/>
            </a:lvl1pPr>
            <a:lvl2pPr marL="344805" lvl="1" indent="-344805" algn="ctr">
              <a:buNone/>
              <a:defRPr sz="2800" kern="1200"/>
            </a:lvl2pPr>
            <a:lvl3pPr marL="671830" lvl="2" indent="-671830" algn="ctr">
              <a:buNone/>
              <a:defRPr sz="2800" kern="1200"/>
            </a:lvl3pPr>
            <a:lvl4pPr marL="1024255" lvl="3" indent="-1024255" algn="ctr">
              <a:buNone/>
              <a:defRPr sz="2800" kern="1200"/>
            </a:lvl4pPr>
            <a:lvl5pPr marL="1341755" lvl="4" indent="-1341755" algn="ctr">
              <a:buNone/>
              <a:defRPr sz="2800" kern="1200"/>
            </a:lvl5pPr>
          </a:lstStyle>
          <a:p>
            <a:pPr lvl="0"/>
            <a:r>
              <a:rPr lang="en-US" altLang="zh-CN" dirty="0"/>
              <a:t>单击此处编辑母版副标题样式</a:t>
            </a:r>
            <a:endParaRPr lang="en-US" altLang="zh-CN" dirty="0"/>
          </a:p>
        </p:txBody>
      </p:sp>
      <p:sp>
        <p:nvSpPr>
          <p:cNvPr id="230404" name="日期占位符 230403"/>
          <p:cNvSpPr>
            <a:spLocks noGrp="1"/>
          </p:cNvSpPr>
          <p:nvPr>
            <p:ph type="dt" sz="half" idx="2"/>
          </p:nvPr>
        </p:nvSpPr>
        <p:spPr>
          <a:xfrm>
            <a:off x="609600" y="6243638"/>
            <a:ext cx="2844800" cy="457200"/>
          </a:xfrm>
          <a:prstGeom prst="rect">
            <a:avLst/>
          </a:prstGeom>
          <a:noFill/>
          <a:ln w="9525">
            <a:noFill/>
          </a:ln>
        </p:spPr>
        <p:txBody>
          <a:bodyPr anchor="b"/>
          <a:lstStyle/>
          <a:p>
            <a:endParaRPr lang="zh-CN" altLang="en-US" dirty="0">
              <a:latin typeface="Garamond" panose="02020404030301010803" pitchFamily="18" charset="0"/>
              <a:ea typeface="宋体" panose="02010600030101010101" pitchFamily="2" charset="-122"/>
            </a:endParaRPr>
          </a:p>
        </p:txBody>
      </p:sp>
      <p:sp>
        <p:nvSpPr>
          <p:cNvPr id="230405" name="页脚占位符 230404"/>
          <p:cNvSpPr>
            <a:spLocks noGrp="1"/>
          </p:cNvSpPr>
          <p:nvPr>
            <p:ph type="ftr" sz="quarter" idx="3"/>
          </p:nvPr>
        </p:nvSpPr>
        <p:spPr>
          <a:xfrm>
            <a:off x="4165600" y="6243638"/>
            <a:ext cx="3860800" cy="457200"/>
          </a:xfrm>
          <a:prstGeom prst="rect">
            <a:avLst/>
          </a:prstGeom>
          <a:noFill/>
          <a:ln w="9525">
            <a:noFill/>
          </a:ln>
        </p:spPr>
        <p:txBody>
          <a:bodyPr anchor="b"/>
          <a:lstStyle/>
          <a:p>
            <a:endParaRPr lang="en-US" altLang="zh-CN">
              <a:latin typeface="Garamond" panose="02020404030301010803" pitchFamily="18" charset="0"/>
              <a:ea typeface="宋体" panose="02010600030101010101" pitchFamily="2" charset="-122"/>
            </a:endParaRPr>
          </a:p>
        </p:txBody>
      </p:sp>
      <p:sp>
        <p:nvSpPr>
          <p:cNvPr id="230406" name="灯片编号占位符 230405"/>
          <p:cNvSpPr>
            <a:spLocks noGrp="1"/>
          </p:cNvSpPr>
          <p:nvPr>
            <p:ph type="sldNum" sz="quarter" idx="4"/>
          </p:nvPr>
        </p:nvSpPr>
        <p:spPr>
          <a:xfrm>
            <a:off x="8737600" y="6243638"/>
            <a:ext cx="2844800" cy="457200"/>
          </a:xfrm>
          <a:prstGeom prst="rect">
            <a:avLst/>
          </a:prstGeom>
          <a:noFill/>
          <a:ln w="9525">
            <a:noFill/>
          </a:ln>
        </p:spPr>
        <p:txBody>
          <a:bodyPr anchor="b"/>
          <a:lstStyle/>
          <a:p>
            <a:fld id="{9A0DB2DC-4C9A-4742-B13C-FB6460FD3503}" type="slidenum">
              <a:rPr lang="en-US" altLang="zh-CN">
                <a:latin typeface="Garamond" panose="02020404030301010803" pitchFamily="18" charset="0"/>
                <a:ea typeface="宋体" panose="02010600030101010101" pitchFamily="2" charset="-122"/>
              </a:rPr>
            </a:fld>
            <a:endParaRPr lang="en-US" altLang="zh-CN">
              <a:latin typeface="Garamond" panose="02020404030301010803" pitchFamily="18" charset="0"/>
              <a:ea typeface="宋体" panose="02010600030101010101" pitchFamily="2" charset="-122"/>
            </a:endParaRPr>
          </a:p>
        </p:txBody>
      </p:sp>
      <p:sp>
        <p:nvSpPr>
          <p:cNvPr id="230407" name="任意多边形 230406"/>
          <p:cNvSpPr/>
          <p:nvPr/>
        </p:nvSpPr>
        <p:spPr>
          <a:xfrm>
            <a:off x="812800" y="1219200"/>
            <a:ext cx="10566400" cy="914400"/>
          </a:xfrm>
          <a:custGeom>
            <a:avLst/>
            <a:gdLst/>
            <a:ahLst/>
            <a:cxnLst/>
            <a:rect l="0" t="0" r="0" b="0"/>
            <a:pathLst>
              <a:path w="1000" h="1000">
                <a:moveTo>
                  <a:pt x="0" y="1000"/>
                </a:moveTo>
                <a:lnTo>
                  <a:pt x="0" y="0"/>
                </a:lnTo>
                <a:lnTo>
                  <a:pt x="1000" y="0"/>
                </a:lnTo>
              </a:path>
            </a:pathLst>
          </a:custGeom>
          <a:noFill/>
          <a:ln w="25400" cap="flat" cmpd="sng">
            <a:solidFill>
              <a:schemeClr val="accent1">
                <a:alpha val="100000"/>
              </a:schemeClr>
            </a:solidFill>
            <a:prstDash val="solid"/>
            <a:miter/>
            <a:headEnd type="none" w="med" len="med"/>
            <a:tailEnd type="none" w="med" len="med"/>
          </a:ln>
        </p:spPr>
        <p:txBody>
          <a:bodyPr/>
          <a:lstStyle/>
          <a:p>
            <a:endParaRPr lang="zh-CN" altLang="en-US"/>
          </a:p>
        </p:txBody>
      </p:sp>
      <p:sp>
        <p:nvSpPr>
          <p:cNvPr id="230408" name="直接连接符 230407"/>
          <p:cNvSpPr/>
          <p:nvPr/>
        </p:nvSpPr>
        <p:spPr>
          <a:xfrm>
            <a:off x="2641600" y="3962400"/>
            <a:ext cx="8682567" cy="0"/>
          </a:xfrm>
          <a:prstGeom prst="line">
            <a:avLst/>
          </a:prstGeom>
          <a:ln w="19050" cap="flat" cmpd="sng">
            <a:solidFill>
              <a:schemeClr val="accent1"/>
            </a:solidFill>
            <a:prstDash val="solid"/>
            <a:headEnd type="none" w="med" len="med"/>
            <a:tailEnd type="none" w="med" len="med"/>
          </a:ln>
        </p:spPr>
      </p:sp>
    </p:spTree>
  </p:cSld>
  <p:clrMapOvr>
    <a:masterClrMapping/>
  </p:clrMapOvr>
  <p:transition>
    <p:pull dir="rd"/>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70573"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10515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38200" y="4076700"/>
            <a:ext cx="10515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6172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6172200" y="4076700"/>
            <a:ext cx="5181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dirty="0"/>
          </a:p>
        </p:txBody>
      </p:sp>
      <p:sp>
        <p:nvSpPr>
          <p:cNvPr id="7" name="页脚占位符 6"/>
          <p:cNvSpPr>
            <a:spLocks noGrp="1"/>
          </p:cNvSpPr>
          <p:nvPr>
            <p:ph type="ftr" sz="quarter" idx="11"/>
          </p:nvPr>
        </p:nvSpPr>
        <p:spPr/>
        <p:txBody>
          <a:bodyPr/>
          <a:lstStyle/>
          <a:p>
            <a:pPr lvl="0"/>
            <a:endParaRPr lang="en-US" altLang="zh-CN"/>
          </a:p>
        </p:txBody>
      </p:sp>
      <p:sp>
        <p:nvSpPr>
          <p:cNvPr id="8" name="灯片编号占位符 7"/>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7813"/>
            <a:ext cx="10972800" cy="58531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en-US" altLang="zh-CN"/>
          </a:p>
        </p:txBody>
      </p:sp>
      <p:sp>
        <p:nvSpPr>
          <p:cNvPr id="5" name="灯片编号占位符 4"/>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en-US" altLang="zh-CN"/>
          </a:p>
        </p:txBody>
      </p:sp>
      <p:sp>
        <p:nvSpPr>
          <p:cNvPr id="6" name="灯片编号占位符 5"/>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en-US" altLang="zh-CN"/>
          </a:p>
        </p:txBody>
      </p:sp>
      <p:sp>
        <p:nvSpPr>
          <p:cNvPr id="9" name="灯片编号占位符 8"/>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en-US" altLang="zh-CN"/>
          </a:p>
        </p:txBody>
      </p:sp>
      <p:sp>
        <p:nvSpPr>
          <p:cNvPr id="5" name="灯片编号占位符 4"/>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p>
        </p:txBody>
      </p:sp>
      <p:sp>
        <p:nvSpPr>
          <p:cNvPr id="3" name="页脚占位符 2"/>
          <p:cNvSpPr>
            <a:spLocks noGrp="1"/>
          </p:cNvSpPr>
          <p:nvPr>
            <p:ph type="ftr" sz="quarter" idx="11"/>
          </p:nvPr>
        </p:nvSpPr>
        <p:spPr/>
        <p:txBody>
          <a:bodyPr/>
          <a:lstStyle/>
          <a:p>
            <a:pPr lvl="0"/>
            <a:endParaRPr lang="en-US" altLang="zh-CN"/>
          </a:p>
        </p:txBody>
      </p:sp>
      <p:sp>
        <p:nvSpPr>
          <p:cNvPr id="4" name="灯片编号占位符 3"/>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en-US" altLang="zh-CN"/>
          </a:p>
        </p:txBody>
      </p:sp>
      <p:sp>
        <p:nvSpPr>
          <p:cNvPr id="7" name="灯片编号占位符 6"/>
          <p:cNvSpPr>
            <a:spLocks noGrp="1"/>
          </p:cNvSpPr>
          <p:nvPr>
            <p:ph type="sldNum" sz="quarter" idx="12"/>
          </p:nvPr>
        </p:nvSpPr>
        <p:spPr/>
        <p:txBody>
          <a:bodyPr/>
          <a:lstStyle/>
          <a:p>
            <a:pPr lvl="0"/>
            <a:fld id="{9A0DB2DC-4C9A-4742-B13C-FB6460FD3503}" type="slidenum">
              <a:rPr lang="en-US" altLang="zh-CN"/>
            </a:fld>
            <a:endParaRPr lang="en-US" altLang="zh-CN"/>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标题 229377"/>
          <p:cNvSpPr>
            <a:spLocks noGrp="1"/>
          </p:cNvSpPr>
          <p:nvPr>
            <p:ph type="title"/>
          </p:nvPr>
        </p:nvSpPr>
        <p:spPr>
          <a:xfrm>
            <a:off x="609600" y="277813"/>
            <a:ext cx="10972800" cy="1139825"/>
          </a:xfrm>
          <a:prstGeom prst="rect">
            <a:avLst/>
          </a:prstGeom>
          <a:noFill/>
          <a:ln w="9525">
            <a:noFill/>
          </a:ln>
        </p:spPr>
        <p:txBody>
          <a:bodyPr/>
          <a:lstStyle/>
          <a:p>
            <a:pPr lvl="0"/>
            <a:r>
              <a:rPr lang="en-US" altLang="zh-CN" dirty="0"/>
              <a:t>单击此处编辑母版标题样式</a:t>
            </a:r>
            <a:endParaRPr lang="en-US" altLang="zh-CN" dirty="0"/>
          </a:p>
        </p:txBody>
      </p:sp>
      <p:sp>
        <p:nvSpPr>
          <p:cNvPr id="229379" name="文本占位符 229378"/>
          <p:cNvSpPr>
            <a:spLocks noGrp="1"/>
          </p:cNvSpPr>
          <p:nvPr>
            <p:ph type="body" idx="1"/>
          </p:nvPr>
        </p:nvSpPr>
        <p:spPr>
          <a:xfrm>
            <a:off x="609600" y="1600200"/>
            <a:ext cx="10972800" cy="4530725"/>
          </a:xfrm>
          <a:prstGeom prst="rect">
            <a:avLst/>
          </a:prstGeom>
          <a:noFill/>
          <a:ln w="9525">
            <a:noFill/>
          </a:ln>
        </p:spPr>
        <p:txBody>
          <a:bodyPr/>
          <a:lstStyle/>
          <a:p>
            <a:pPr lvl="0"/>
            <a:r>
              <a:rPr lang="en-US" altLang="zh-CN" dirty="0"/>
              <a:t>单击此处编辑母版文本样式</a:t>
            </a:r>
            <a:endParaRPr lang="en-US" altLang="zh-CN" dirty="0"/>
          </a:p>
          <a:p>
            <a:pPr lvl="1"/>
            <a:r>
              <a:rPr lang="en-US" altLang="zh-CN" dirty="0"/>
              <a:t>第二级</a:t>
            </a:r>
            <a:endParaRPr lang="en-US" altLang="zh-CN" dirty="0"/>
          </a:p>
          <a:p>
            <a:pPr lvl="2"/>
            <a:r>
              <a:rPr lang="en-US" altLang="zh-CN" dirty="0"/>
              <a:t>第三级</a:t>
            </a:r>
            <a:endParaRPr lang="en-US" altLang="zh-CN" dirty="0"/>
          </a:p>
          <a:p>
            <a:pPr lvl="3"/>
            <a:r>
              <a:rPr lang="en-US" altLang="zh-CN" dirty="0"/>
              <a:t>第四级</a:t>
            </a:r>
            <a:endParaRPr lang="en-US" altLang="zh-CN" dirty="0"/>
          </a:p>
          <a:p>
            <a:pPr lvl="4"/>
            <a:r>
              <a:rPr lang="en-US" altLang="zh-CN" dirty="0"/>
              <a:t>第五级</a:t>
            </a:r>
            <a:endParaRPr lang="en-US" altLang="zh-CN" dirty="0"/>
          </a:p>
        </p:txBody>
      </p:sp>
      <p:sp>
        <p:nvSpPr>
          <p:cNvPr id="229380" name="日期占位符 229379"/>
          <p:cNvSpPr>
            <a:spLocks noGrp="1"/>
          </p:cNvSpPr>
          <p:nvPr>
            <p:ph type="dt" sz="half" idx="2"/>
          </p:nvPr>
        </p:nvSpPr>
        <p:spPr>
          <a:xfrm>
            <a:off x="609600" y="6243638"/>
            <a:ext cx="2844800" cy="457200"/>
          </a:xfrm>
          <a:prstGeom prst="rect">
            <a:avLst/>
          </a:prstGeom>
          <a:noFill/>
          <a:ln w="9525">
            <a:noFill/>
          </a:ln>
        </p:spPr>
        <p:txBody>
          <a:bodyPr anchor="b"/>
          <a:lstStyle>
            <a:lvl1pPr>
              <a:defRPr sz="1200">
                <a:latin typeface="Garamond" panose="02020404030301010803" pitchFamily="18" charset="0"/>
                <a:ea typeface="宋体" panose="02010600030101010101" pitchFamily="2" charset="-122"/>
              </a:defRPr>
            </a:lvl1pPr>
          </a:lstStyle>
          <a:p>
            <a:pPr lvl="0"/>
            <a:endParaRPr lang="zh-CN" altLang="en-US" dirty="0"/>
          </a:p>
        </p:txBody>
      </p:sp>
      <p:sp>
        <p:nvSpPr>
          <p:cNvPr id="229381" name="页脚占位符 229380"/>
          <p:cNvSpPr>
            <a:spLocks noGrp="1"/>
          </p:cNvSpPr>
          <p:nvPr>
            <p:ph type="ftr" sz="quarter" idx="3"/>
          </p:nvPr>
        </p:nvSpPr>
        <p:spPr>
          <a:xfrm>
            <a:off x="4165600" y="6248400"/>
            <a:ext cx="3860800" cy="457200"/>
          </a:xfrm>
          <a:prstGeom prst="rect">
            <a:avLst/>
          </a:prstGeom>
          <a:noFill/>
          <a:ln w="9525">
            <a:noFill/>
          </a:ln>
        </p:spPr>
        <p:txBody>
          <a:bodyPr anchor="b"/>
          <a:lstStyle>
            <a:lvl1pPr algn="ctr">
              <a:defRPr sz="1200">
                <a:latin typeface="Garamond" panose="02020404030301010803" pitchFamily="18" charset="0"/>
                <a:ea typeface="宋体" panose="02010600030101010101" pitchFamily="2" charset="-122"/>
              </a:defRPr>
            </a:lvl1pPr>
          </a:lstStyle>
          <a:p>
            <a:pPr lvl="0"/>
            <a:endParaRPr lang="en-US" altLang="zh-CN"/>
          </a:p>
        </p:txBody>
      </p:sp>
      <p:sp>
        <p:nvSpPr>
          <p:cNvPr id="229382" name="灯片编号占位符 229381"/>
          <p:cNvSpPr>
            <a:spLocks noGrp="1"/>
          </p:cNvSpPr>
          <p:nvPr>
            <p:ph type="sldNum" sz="quarter" idx="4"/>
          </p:nvPr>
        </p:nvSpPr>
        <p:spPr>
          <a:xfrm>
            <a:off x="8737600" y="6243638"/>
            <a:ext cx="2844800" cy="457200"/>
          </a:xfrm>
          <a:prstGeom prst="rect">
            <a:avLst/>
          </a:prstGeom>
          <a:noFill/>
          <a:ln w="9525">
            <a:noFill/>
          </a:ln>
        </p:spPr>
        <p:txBody>
          <a:bodyPr anchor="b"/>
          <a:lstStyle>
            <a:lvl1pPr algn="r">
              <a:defRPr sz="1200">
                <a:latin typeface="Garamond" panose="02020404030301010803" pitchFamily="18" charset="0"/>
                <a:ea typeface="宋体" panose="02010600030101010101" pitchFamily="2" charset="-122"/>
              </a:defRPr>
            </a:lvl1pPr>
          </a:lstStyle>
          <a:p>
            <a:pPr lvl="0"/>
            <a:fld id="{9A0DB2DC-4C9A-4742-B13C-FB6460FD3503}" type="slidenum">
              <a:rPr lang="en-US" altLang="zh-CN"/>
            </a:fld>
            <a:endParaRPr lang="en-US" altLang="zh-CN"/>
          </a:p>
        </p:txBody>
      </p:sp>
      <p:sp>
        <p:nvSpPr>
          <p:cNvPr id="229383" name="任意多边形 229382"/>
          <p:cNvSpPr/>
          <p:nvPr/>
        </p:nvSpPr>
        <p:spPr>
          <a:xfrm>
            <a:off x="508000" y="228600"/>
            <a:ext cx="10972800" cy="609600"/>
          </a:xfrm>
          <a:custGeom>
            <a:avLst/>
            <a:gdLst/>
            <a:ahLst/>
            <a:cxnLst/>
            <a:rect l="0" t="0" r="0" b="0"/>
            <a:pathLst>
              <a:path w="1000" h="1000">
                <a:moveTo>
                  <a:pt x="0" y="1000"/>
                </a:moveTo>
                <a:lnTo>
                  <a:pt x="0" y="0"/>
                </a:lnTo>
                <a:lnTo>
                  <a:pt x="1000" y="0"/>
                </a:lnTo>
              </a:path>
            </a:pathLst>
          </a:custGeom>
          <a:noFill/>
          <a:ln w="19050" cap="flat" cmpd="sng">
            <a:solidFill>
              <a:schemeClr val="accent1">
                <a:alpha val="100000"/>
              </a:schemeClr>
            </a:solidFill>
            <a:prstDash val="solid"/>
            <a:miter/>
            <a:headEnd type="none" w="med" len="med"/>
            <a:tailEnd type="none" w="med" len="med"/>
          </a:ln>
        </p:spPr>
        <p:txBody>
          <a:bodyPr/>
          <a:lstStyle/>
          <a:p>
            <a:endParaRPr lang="zh-CN" altLang="en-US"/>
          </a:p>
        </p:txBody>
      </p:sp>
      <p:sp>
        <p:nvSpPr>
          <p:cNvPr id="229384" name="直接连接符 229383"/>
          <p:cNvSpPr/>
          <p:nvPr/>
        </p:nvSpPr>
        <p:spPr>
          <a:xfrm>
            <a:off x="609600" y="6172200"/>
            <a:ext cx="10972800" cy="0"/>
          </a:xfrm>
          <a:prstGeom prst="line">
            <a:avLst/>
          </a:prstGeom>
          <a:ln w="19050" cap="flat" cmpd="sng">
            <a:solidFill>
              <a:schemeClr val="accent1"/>
            </a:solidFill>
            <a:prstDash val="solid"/>
            <a:headEnd type="none" w="med" len="med"/>
            <a:tailEnd type="none" w="med" len="me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p:pull dir="rd"/>
  </p:transition>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42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mn-lt"/>
          <a:ea typeface="+mn-ea"/>
          <a:cs typeface="+mn-cs"/>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7.xml"/><Relationship Id="rId4" Type="http://schemas.openxmlformats.org/officeDocument/2006/relationships/image" Target="../media/image4.wmf"/><Relationship Id="rId3" Type="http://schemas.openxmlformats.org/officeDocument/2006/relationships/oleObject" Target="../embeddings/oleObject2.bin"/><Relationship Id="rId2" Type="http://schemas.openxmlformats.org/officeDocument/2006/relationships/image" Target="../media/image2.jpeg"/><Relationship Id="rId1"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7.xml"/><Relationship Id="rId4" Type="http://schemas.openxmlformats.org/officeDocument/2006/relationships/image" Target="../media/image5.wmf"/><Relationship Id="rId3" Type="http://schemas.openxmlformats.org/officeDocument/2006/relationships/oleObject" Target="../embeddings/Document5.doc"/><Relationship Id="rId2" Type="http://schemas.openxmlformats.org/officeDocument/2006/relationships/image" Target="../media/image2.jpeg"/><Relationship Id="rId1" Type="http://schemas.openxmlformats.org/officeDocument/2006/relationships/oleObject" Target="../embeddings/Document4.doc"/></Relationships>
</file>

<file path=ppt/slides/_rels/slide12.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7.xml"/><Relationship Id="rId4" Type="http://schemas.openxmlformats.org/officeDocument/2006/relationships/image" Target="../media/image6.wmf"/><Relationship Id="rId3" Type="http://schemas.openxmlformats.org/officeDocument/2006/relationships/oleObject" Target="../embeddings/oleObject4.bin"/><Relationship Id="rId2" Type="http://schemas.openxmlformats.org/officeDocument/2006/relationships/image" Target="../media/image2.jpeg"/><Relationship Id="rId1"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6.vml"/><Relationship Id="rId5" Type="http://schemas.openxmlformats.org/officeDocument/2006/relationships/slideLayout" Target="../slideLayouts/slideLayout7.xml"/><Relationship Id="rId4" Type="http://schemas.openxmlformats.org/officeDocument/2006/relationships/image" Target="../media/image7.wmf"/><Relationship Id="rId3" Type="http://schemas.openxmlformats.org/officeDocument/2006/relationships/oleObject" Target="../embeddings/oleObject6.bin"/><Relationship Id="rId2" Type="http://schemas.openxmlformats.org/officeDocument/2006/relationships/image" Target="../media/image2.jpeg"/><Relationship Id="rId1"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6" Type="http://schemas.openxmlformats.org/officeDocument/2006/relationships/vmlDrawing" Target="../drawings/vmlDrawing7.vml"/><Relationship Id="rId5" Type="http://schemas.openxmlformats.org/officeDocument/2006/relationships/slideLayout" Target="../slideLayouts/slideLayout7.xml"/><Relationship Id="rId4" Type="http://schemas.openxmlformats.org/officeDocument/2006/relationships/image" Target="../media/image8.wmf"/><Relationship Id="rId3" Type="http://schemas.openxmlformats.org/officeDocument/2006/relationships/oleObject" Target="../embeddings/oleObject8.bin"/><Relationship Id="rId2" Type="http://schemas.openxmlformats.org/officeDocument/2006/relationships/image" Target="../media/image2.jpeg"/><Relationship Id="rId1"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6" Type="http://schemas.openxmlformats.org/officeDocument/2006/relationships/vmlDrawing" Target="../drawings/vmlDrawing8.vml"/><Relationship Id="rId5" Type="http://schemas.openxmlformats.org/officeDocument/2006/relationships/slideLayout" Target="../slideLayouts/slideLayout7.xml"/><Relationship Id="rId4" Type="http://schemas.openxmlformats.org/officeDocument/2006/relationships/image" Target="../media/image9.wmf"/><Relationship Id="rId3" Type="http://schemas.openxmlformats.org/officeDocument/2006/relationships/oleObject" Target="../embeddings/oleObject10.bin"/><Relationship Id="rId2" Type="http://schemas.openxmlformats.org/officeDocument/2006/relationships/image" Target="../media/image2.jpeg"/><Relationship Id="rId1"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6" Type="http://schemas.openxmlformats.org/officeDocument/2006/relationships/vmlDrawing" Target="../drawings/vmlDrawing9.vml"/><Relationship Id="rId5" Type="http://schemas.openxmlformats.org/officeDocument/2006/relationships/slideLayout" Target="../slideLayouts/slideLayout7.xml"/><Relationship Id="rId4" Type="http://schemas.openxmlformats.org/officeDocument/2006/relationships/image" Target="../media/image9.wmf"/><Relationship Id="rId3" Type="http://schemas.openxmlformats.org/officeDocument/2006/relationships/oleObject" Target="../embeddings/oleObject12.bin"/><Relationship Id="rId2" Type="http://schemas.openxmlformats.org/officeDocument/2006/relationships/image" Target="../media/image2.jpeg"/><Relationship Id="rId1" Type="http://schemas.openxmlformats.org/officeDocument/2006/relationships/oleObject" Target="../embeddings/oleObject11.bin"/></Relationships>
</file>

<file path=ppt/slides/_rels/slide31.xml.rels><?xml version="1.0" encoding="UTF-8" standalone="yes"?>
<Relationships xmlns="http://schemas.openxmlformats.org/package/2006/relationships"><Relationship Id="rId9" Type="http://schemas.openxmlformats.org/officeDocument/2006/relationships/vmlDrawing" Target="../drawings/vmlDrawing10.vml"/><Relationship Id="rId8" Type="http://schemas.openxmlformats.org/officeDocument/2006/relationships/slideLayout" Target="../slideLayouts/slideLayout7.xml"/><Relationship Id="rId7" Type="http://schemas.openxmlformats.org/officeDocument/2006/relationships/image" Target="../media/image11.wmf"/><Relationship Id="rId6" Type="http://schemas.openxmlformats.org/officeDocument/2006/relationships/oleObject" Target="../embeddings/oleObject16.bin"/><Relationship Id="rId5" Type="http://schemas.openxmlformats.org/officeDocument/2006/relationships/image" Target="../media/image10.wmf"/><Relationship Id="rId4" Type="http://schemas.openxmlformats.org/officeDocument/2006/relationships/oleObject" Target="../embeddings/oleObject15.bin"/><Relationship Id="rId3" Type="http://schemas.openxmlformats.org/officeDocument/2006/relationships/oleObject" Target="../embeddings/oleObject14.bin"/><Relationship Id="rId2" Type="http://schemas.openxmlformats.org/officeDocument/2006/relationships/image" Target="../media/image2.jpeg"/><Relationship Id="rId1"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6" Type="http://schemas.openxmlformats.org/officeDocument/2006/relationships/vmlDrawing" Target="../drawings/vmlDrawing11.vml"/><Relationship Id="rId5" Type="http://schemas.openxmlformats.org/officeDocument/2006/relationships/slideLayout" Target="../slideLayouts/slideLayout7.xml"/><Relationship Id="rId4" Type="http://schemas.openxmlformats.org/officeDocument/2006/relationships/image" Target="../media/image12.wmf"/><Relationship Id="rId3" Type="http://schemas.openxmlformats.org/officeDocument/2006/relationships/oleObject" Target="../embeddings/oleObject18.bin"/><Relationship Id="rId2" Type="http://schemas.openxmlformats.org/officeDocument/2006/relationships/image" Target="../media/image2.jpeg"/><Relationship Id="rId1" Type="http://schemas.openxmlformats.org/officeDocument/2006/relationships/oleObject" Target="../embeddings/oleObject17.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6" Type="http://schemas.openxmlformats.org/officeDocument/2006/relationships/vmlDrawing" Target="../drawings/vmlDrawing12.vml"/><Relationship Id="rId5" Type="http://schemas.openxmlformats.org/officeDocument/2006/relationships/slideLayout" Target="../slideLayouts/slideLayout7.xml"/><Relationship Id="rId4" Type="http://schemas.openxmlformats.org/officeDocument/2006/relationships/image" Target="../media/image13.wmf"/><Relationship Id="rId3" Type="http://schemas.openxmlformats.org/officeDocument/2006/relationships/oleObject" Target="../embeddings/oleObject20.bin"/><Relationship Id="rId2" Type="http://schemas.openxmlformats.org/officeDocument/2006/relationships/image" Target="../media/image2.jpeg"/><Relationship Id="rId1" Type="http://schemas.openxmlformats.org/officeDocument/2006/relationships/oleObject" Target="../embeddings/oleObject19.bin"/></Relationships>
</file>

<file path=ppt/slides/_rels/slide38.xml.rels><?xml version="1.0" encoding="UTF-8" standalone="yes"?>
<Relationships xmlns="http://schemas.openxmlformats.org/package/2006/relationships"><Relationship Id="rId6" Type="http://schemas.openxmlformats.org/officeDocument/2006/relationships/vmlDrawing" Target="../drawings/vmlDrawing13.vml"/><Relationship Id="rId5" Type="http://schemas.openxmlformats.org/officeDocument/2006/relationships/slideLayout" Target="../slideLayouts/slideLayout7.xml"/><Relationship Id="rId4" Type="http://schemas.openxmlformats.org/officeDocument/2006/relationships/image" Target="../media/image14.wmf"/><Relationship Id="rId3" Type="http://schemas.openxmlformats.org/officeDocument/2006/relationships/oleObject" Target="../embeddings/oleObject22.bin"/><Relationship Id="rId2" Type="http://schemas.openxmlformats.org/officeDocument/2006/relationships/image" Target="../media/image2.jpeg"/><Relationship Id="rId1"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3.xml.rels><?xml version="1.0" encoding="UTF-8" standalone="yes"?>
<Relationships xmlns="http://schemas.openxmlformats.org/package/2006/relationships"><Relationship Id="rId4" Type="http://schemas.openxmlformats.org/officeDocument/2006/relationships/vmlDrawing" Target="../drawings/vmlDrawing14.vml"/><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oleObject" Target="../embeddings/oleObject23.bin"/></Relationships>
</file>

<file path=ppt/slides/_rels/slide44.xml.rels><?xml version="1.0" encoding="UTF-8" standalone="yes"?>
<Relationships xmlns="http://schemas.openxmlformats.org/package/2006/relationships"><Relationship Id="rId4" Type="http://schemas.openxmlformats.org/officeDocument/2006/relationships/vmlDrawing" Target="../drawings/vmlDrawing15.vml"/><Relationship Id="rId3" Type="http://schemas.openxmlformats.org/officeDocument/2006/relationships/slideLayout" Target="../slideLayouts/slideLayout7.xml"/><Relationship Id="rId2" Type="http://schemas.openxmlformats.org/officeDocument/2006/relationships/image" Target="../media/image15.wmf"/><Relationship Id="rId1" Type="http://schemas.openxmlformats.org/officeDocument/2006/relationships/oleObject" Target="../embeddings/oleObject24.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1.wmf"/><Relationship Id="rId1" Type="http://schemas.openxmlformats.org/officeDocument/2006/relationships/oleObject" Target="../embeddings/Document1.doc"/></Relationships>
</file>

<file path=ppt/slides/_rels/slide9.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7.xml"/><Relationship Id="rId4" Type="http://schemas.openxmlformats.org/officeDocument/2006/relationships/image" Target="../media/image3.wmf"/><Relationship Id="rId3" Type="http://schemas.openxmlformats.org/officeDocument/2006/relationships/oleObject" Target="../embeddings/Document3.doc"/><Relationship Id="rId2" Type="http://schemas.openxmlformats.org/officeDocument/2006/relationships/image" Target="../media/image2.jpeg"/><Relationship Id="rId1" Type="http://schemas.openxmlformats.org/officeDocument/2006/relationships/oleObject" Target="../embeddings/Document2.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矩形 79873"/>
          <p:cNvSpPr/>
          <p:nvPr/>
        </p:nvSpPr>
        <p:spPr>
          <a:xfrm>
            <a:off x="3648075" y="6400800"/>
            <a:ext cx="2895600" cy="457200"/>
          </a:xfrm>
          <a:prstGeom prst="rect">
            <a:avLst/>
          </a:prstGeom>
          <a:noFill/>
          <a:ln w="9525">
            <a:noFill/>
          </a:ln>
        </p:spPr>
        <p:txBody>
          <a:bodyPr/>
          <a:lstStyle/>
          <a:p>
            <a:pPr lvl="0" algn="ctr">
              <a:buClr>
                <a:srgbClr val="000000"/>
              </a:buClr>
            </a:pPr>
            <a:endParaRPr lang="zh-CN" altLang="en-US" sz="1400" dirty="0">
              <a:latin typeface="Times New Roman" panose="02020603050405020304" pitchFamily="18" charset="0"/>
              <a:ea typeface="宋体" panose="02010600030101010101" pitchFamily="2" charset="-122"/>
            </a:endParaRPr>
          </a:p>
        </p:txBody>
      </p:sp>
      <p:sp>
        <p:nvSpPr>
          <p:cNvPr id="79875" name="矩形 79874"/>
          <p:cNvSpPr/>
          <p:nvPr/>
        </p:nvSpPr>
        <p:spPr>
          <a:xfrm>
            <a:off x="4648200" y="6248400"/>
            <a:ext cx="2895600" cy="457200"/>
          </a:xfrm>
          <a:prstGeom prst="rect">
            <a:avLst/>
          </a:prstGeom>
          <a:noFill/>
          <a:ln w="9525">
            <a:noFill/>
          </a:ln>
        </p:spPr>
        <p:txBody>
          <a:bodyPr/>
          <a:lstStyle/>
          <a:p>
            <a:pPr lvl="0" algn="ctr">
              <a:buClr>
                <a:srgbClr val="000000"/>
              </a:buClr>
            </a:pPr>
            <a:endParaRPr lang="zh-CN" altLang="en-US" sz="1400" dirty="0">
              <a:latin typeface="Times New Roman" panose="02020603050405020304" pitchFamily="18" charset="0"/>
              <a:ea typeface="宋体" panose="02010600030101010101" pitchFamily="2" charset="-122"/>
            </a:endParaRPr>
          </a:p>
        </p:txBody>
      </p:sp>
      <p:sp>
        <p:nvSpPr>
          <p:cNvPr id="79876" name="矩形 79875"/>
          <p:cNvSpPr/>
          <p:nvPr/>
        </p:nvSpPr>
        <p:spPr>
          <a:xfrm>
            <a:off x="1618615" y="2321560"/>
            <a:ext cx="8430895" cy="1271270"/>
          </a:xfrm>
          <a:prstGeom prst="rect">
            <a:avLst/>
          </a:prstGeom>
        </p:spPr>
        <p:txBody>
          <a:bodyPr wrap="none" fromWordArt="1">
            <a:prstTxWarp prst="textPlain">
              <a:avLst>
                <a:gd name="adj" fmla="val 50000"/>
              </a:avLst>
            </a:prstTxWarp>
            <a:normAutofit/>
          </a:bodyPr>
          <a:lstStyle/>
          <a:p>
            <a:pPr algn="l"/>
            <a:endParaRPr lang="zh-CN" altLang="en-US" sz="900" b="1">
              <a:solidFill>
                <a:srgbClr val="000000"/>
              </a:solidFill>
              <a:effectLst/>
              <a:latin typeface="华文楷体" panose="02010600040101010101" pitchFamily="2" charset="-122"/>
            </a:endParaRPr>
          </a:p>
          <a:p>
            <a:pPr algn="l"/>
            <a:r>
              <a:rPr lang="zh-CN" altLang="en-US" sz="2000" b="1">
                <a:solidFill>
                  <a:srgbClr val="000000"/>
                </a:solidFill>
                <a:effectLst/>
                <a:latin typeface="华文楷体" panose="02010600040101010101" pitchFamily="2" charset="-122"/>
              </a:rPr>
              <a:t>混凝土的选择与应用</a:t>
            </a:r>
            <a:endParaRPr lang="zh-CN" altLang="en-US" sz="2000" b="1">
              <a:solidFill>
                <a:srgbClr val="000000"/>
              </a:solidFill>
              <a:effectLst/>
              <a:latin typeface="华文楷体" panose="02010600040101010101" pitchFamily="2" charset="-122"/>
            </a:endParaRPr>
          </a:p>
        </p:txBody>
      </p:sp>
      <p:sp>
        <p:nvSpPr>
          <p:cNvPr id="2" name="文本框 1"/>
          <p:cNvSpPr txBox="1"/>
          <p:nvPr/>
        </p:nvSpPr>
        <p:spPr>
          <a:xfrm>
            <a:off x="4023995" y="4178935"/>
            <a:ext cx="5935345" cy="645160"/>
          </a:xfrm>
          <a:prstGeom prst="rect">
            <a:avLst/>
          </a:prstGeom>
          <a:noFill/>
        </p:spPr>
        <p:txBody>
          <a:bodyPr wrap="square" rtlCol="0">
            <a:spAutoFit/>
          </a:bodyPr>
          <a:p>
            <a:r>
              <a:rPr lang="en-US" altLang="zh-CN" sz="3600"/>
              <a:t>3.5 </a:t>
            </a:r>
            <a:r>
              <a:rPr lang="zh-CN" altLang="en-US" sz="3600"/>
              <a:t>普通</a:t>
            </a:r>
            <a:r>
              <a:rPr lang="zh-CN" altLang="en-US" sz="3600"/>
              <a:t>混凝土组成设计</a:t>
            </a:r>
            <a:endParaRPr lang="zh-CN" altLang="en-US" sz="360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plus(out)">
                                      <p:cBhvr>
                                        <p:cTn id="7" dur="20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215063"/>
          </a:xfrm>
        </p:spPr>
        <p:txBody>
          <a:bodyPr vert="horz" wrap="square" lIns="91440" tIns="45720" rIns="91440" bIns="45720" numCol="1" rtlCol="0" anchor="t" anchorCtr="0" compatLnSpc="1"/>
          <a:lstStyle/>
          <a:p>
            <a:pPr lvl="0">
              <a:lnSpc>
                <a:spcPct val="125000"/>
              </a:lnSpc>
              <a:buNone/>
            </a:pPr>
            <a:r>
              <a:rPr lang="zh-CN" altLang="en-US" sz="2600" dirty="0">
                <a:effectLst>
                  <a:outerShdw blurRad="38100" dist="38100" dir="2700000">
                    <a:srgbClr val="C0C0C0"/>
                  </a:outerShdw>
                </a:effectLst>
                <a:latin typeface="华文楷体" panose="02010600040101010101" pitchFamily="2" charset="-122"/>
              </a:rPr>
              <a:t> </a:t>
            </a:r>
            <a:r>
              <a:rPr lang="en-US" altLang="zh-CN" sz="2600">
                <a:effectLst>
                  <a:outerShdw blurRad="38100" dist="38100" dir="2700000">
                    <a:srgbClr val="C0C0C0"/>
                  </a:outerShdw>
                </a:effectLst>
                <a:latin typeface="华文楷体" panose="02010600040101010101" pitchFamily="2" charset="-122"/>
              </a:rPr>
              <a:t>2.</a:t>
            </a:r>
            <a:r>
              <a:rPr lang="zh-CN" altLang="en-US" sz="2600" dirty="0">
                <a:effectLst>
                  <a:outerShdw blurRad="38100" dist="38100" dir="2700000">
                    <a:srgbClr val="C0C0C0"/>
                  </a:outerShdw>
                </a:effectLst>
                <a:latin typeface="华文楷体" panose="02010600040101010101" pitchFamily="2" charset="-122"/>
              </a:rPr>
              <a:t> 标准差</a:t>
            </a: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endParaRPr lang="zh-CN" altLang="en-US" sz="2600" dirty="0">
              <a:effectLst>
                <a:outerShdw blurRad="38100" dist="38100" dir="2700000">
                  <a:srgbClr val="C0C0C0"/>
                </a:outerShdw>
              </a:effectLst>
              <a:latin typeface="华文楷体" panose="02010600040101010101" pitchFamily="2" charset="-122"/>
            </a:endParaRPr>
          </a:p>
          <a:p>
            <a:pPr lvl="0">
              <a:lnSpc>
                <a:spcPct val="125000"/>
              </a:lnSpc>
              <a:buNone/>
            </a:pPr>
            <a:r>
              <a:rPr lang="zh-CN" altLang="en-US" sz="2600" b="1" dirty="0">
                <a:solidFill>
                  <a:srgbClr val="FF0000"/>
                </a:solidFill>
                <a:latin typeface="华文楷体" panose="02010600040101010101" pitchFamily="2" charset="-122"/>
              </a:rPr>
              <a:t>注意：</a:t>
            </a:r>
            <a:r>
              <a:rPr lang="zh-CN" altLang="en-US" sz="2600" dirty="0">
                <a:latin typeface="华文楷体" panose="02010600040101010101" pitchFamily="2" charset="-122"/>
              </a:rPr>
              <a:t>标准差</a:t>
            </a:r>
            <a:r>
              <a:rPr lang="en-US" altLang="zh-CN" sz="2600">
                <a:latin typeface="华文楷体" panose="02010600040101010101" pitchFamily="2" charset="-122"/>
              </a:rPr>
              <a:t>σ</a:t>
            </a:r>
            <a:r>
              <a:rPr lang="zh-CN" altLang="en-US" sz="2600" dirty="0">
                <a:latin typeface="华文楷体" panose="02010600040101010101" pitchFamily="2" charset="-122"/>
              </a:rPr>
              <a:t>小，正态颁布曲线窄而高</a:t>
            </a:r>
            <a:r>
              <a:rPr lang="en-US" altLang="zh-CN" sz="2600">
                <a:latin typeface="华文楷体" panose="02010600040101010101" pitchFamily="2" charset="-122"/>
              </a:rPr>
              <a:t>,</a:t>
            </a:r>
            <a:r>
              <a:rPr lang="zh-CN" altLang="en-US" sz="2600" dirty="0">
                <a:latin typeface="华文楷体" panose="02010600040101010101" pitchFamily="2" charset="-122"/>
              </a:rPr>
              <a:t>说明强度分布集中，混凝土质量均匀性好；反之，混凝土的施工控制质量较差。</a:t>
            </a:r>
            <a:endParaRPr lang="zh-CN" altLang="en-US" sz="2600" dirty="0">
              <a:latin typeface="华文楷体" panose="02010600040101010101" pitchFamily="2" charset="-122"/>
            </a:endParaRPr>
          </a:p>
          <a:p>
            <a:pPr lvl="0">
              <a:lnSpc>
                <a:spcPct val="90000"/>
              </a:lnSpc>
              <a:buFont typeface="Wingdings" panose="05000000000000000000" pitchFamily="2" charset="2"/>
              <a:buNone/>
            </a:pPr>
            <a:endParaRPr lang="en-US" altLang="zh-CN" sz="3400">
              <a:ea typeface="隶书" panose="02010509060101010101" pitchFamily="49" charset="-122"/>
            </a:endParaRPr>
          </a:p>
          <a:p>
            <a:pPr lvl="0">
              <a:lnSpc>
                <a:spcPct val="90000"/>
              </a:lnSpc>
              <a:buFont typeface="Wingdings" panose="05000000000000000000" pitchFamily="2" charset="2"/>
              <a:buNone/>
            </a:pPr>
            <a:endParaRPr lang="zh-CN" altLang="en-US" sz="3400" dirty="0">
              <a:ea typeface="隶书" panose="02010509060101010101" pitchFamily="49" charset="-122"/>
            </a:endParaRPr>
          </a:p>
        </p:txBody>
      </p:sp>
      <p:graphicFrame>
        <p:nvGraphicFramePr>
          <p:cNvPr id="359427" name="Object 3"/>
          <p:cNvGraphicFramePr>
            <a:graphicFrameLocks noChangeAspect="1"/>
          </p:cNvGraphicFramePr>
          <p:nvPr/>
        </p:nvGraphicFramePr>
        <p:xfrm>
          <a:off x="3952875" y="1071563"/>
          <a:ext cx="3438525" cy="1703387"/>
        </p:xfrm>
        <a:graphic>
          <a:graphicData uri="http://schemas.openxmlformats.org/presentationml/2006/ole">
            <mc:AlternateContent xmlns:mc="http://schemas.openxmlformats.org/markup-compatibility/2006">
              <mc:Choice xmlns:v="urn:schemas-microsoft-com:vml" Requires="v">
                <p:oleObj spid="_x0000_s16399" name="" r:id="rId1" imgW="0" imgH="0" progId="Equation.3">
                  <p:embed/>
                </p:oleObj>
              </mc:Choice>
              <mc:Fallback>
                <p:oleObj name="" r:id="rId1" imgW="0" imgH="0" progId="Equation.3">
                  <p:embed/>
                  <p:pic>
                    <p:nvPicPr>
                      <p:cNvPr id="0" name="图片 3100"/>
                      <p:cNvPicPr/>
                      <p:nvPr/>
                    </p:nvPicPr>
                    <p:blipFill>
                      <a:blip r:embed="rId2"/>
                      <a:stretch>
                        <a:fillRect/>
                      </a:stretch>
                    </p:blipFill>
                    <p:spPr>
                      <a:xfrm>
                        <a:off x="3952875" y="1071563"/>
                        <a:ext cx="3438525" cy="1703387"/>
                      </a:xfrm>
                      <a:prstGeom prst="rect">
                        <a:avLst/>
                      </a:prstGeom>
                      <a:noFill/>
                      <a:ln w="38100">
                        <a:noFill/>
                        <a:miter/>
                      </a:ln>
                    </p:spPr>
                  </p:pic>
                </p:oleObj>
              </mc:Fallback>
            </mc:AlternateContent>
          </a:graphicData>
        </a:graphic>
      </p:graphicFrame>
      <p:graphicFrame>
        <p:nvGraphicFramePr>
          <p:cNvPr id="31746" name="Object 3"/>
          <p:cNvGraphicFramePr>
            <a:graphicFrameLocks noChangeAspect="1"/>
          </p:cNvGraphicFramePr>
          <p:nvPr/>
        </p:nvGraphicFramePr>
        <p:xfrm>
          <a:off x="2428875" y="1071563"/>
          <a:ext cx="3438525" cy="1703387"/>
        </p:xfrm>
        <a:graphic>
          <a:graphicData uri="http://schemas.openxmlformats.org/presentationml/2006/ole">
            <mc:AlternateContent xmlns:mc="http://schemas.openxmlformats.org/markup-compatibility/2006">
              <mc:Choice xmlns:v="urn:schemas-microsoft-com:vml" Requires="v">
                <p:oleObj spid="_x0000_s28676" name="" r:id="rId3" imgW="1332865" imgH="660400" progId="Equation.3">
                  <p:embed/>
                </p:oleObj>
              </mc:Choice>
              <mc:Fallback>
                <p:oleObj name="" r:id="rId3" imgW="1332865" imgH="660400" progId="Equation.3">
                  <p:embed/>
                  <p:pic>
                    <p:nvPicPr>
                      <p:cNvPr id="0" name="图片 3116"/>
                      <p:cNvPicPr/>
                      <p:nvPr/>
                    </p:nvPicPr>
                    <p:blipFill>
                      <a:blip r:embed="rId4"/>
                      <a:stretch>
                        <a:fillRect/>
                      </a:stretch>
                    </p:blipFill>
                    <p:spPr>
                      <a:xfrm>
                        <a:off x="2428875" y="1071563"/>
                        <a:ext cx="3438525" cy="1703387"/>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文本占位符 2"/>
          <p:cNvSpPr>
            <a:spLocks noGrp="1"/>
          </p:cNvSpPr>
          <p:nvPr>
            <p:ph type="body" idx="4294967295"/>
          </p:nvPr>
        </p:nvSpPr>
        <p:spPr>
          <a:xfrm>
            <a:off x="1881188" y="285750"/>
            <a:ext cx="8429625" cy="6215063"/>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en-US" altLang="zh-CN" sz="2600">
                <a:latin typeface="华文楷体" panose="02010600040101010101" pitchFamily="2" charset="-122"/>
              </a:rPr>
              <a:t> 3. </a:t>
            </a:r>
            <a:r>
              <a:rPr lang="zh-CN" altLang="en-US" sz="2600" dirty="0">
                <a:latin typeface="华文楷体" panose="02010600040101010101" pitchFamily="2" charset="-122"/>
              </a:rPr>
              <a:t>变异系数</a:t>
            </a:r>
            <a:endParaRPr lang="zh-CN" altLang="en-US" sz="2600" dirty="0">
              <a:latin typeface="华文楷体" panose="02010600040101010101" pitchFamily="2" charset="-122"/>
            </a:endParaRPr>
          </a:p>
          <a:p>
            <a:pPr lvl="0">
              <a:lnSpc>
                <a:spcPct val="120000"/>
              </a:lnSpc>
              <a:buNone/>
            </a:pPr>
            <a:endParaRPr lang="en-US" altLang="zh-CN" sz="2600">
              <a:latin typeface="华文楷体" panose="02010600040101010101" pitchFamily="2" charset="-122"/>
            </a:endParaRPr>
          </a:p>
          <a:p>
            <a:pPr lvl="0">
              <a:lnSpc>
                <a:spcPct val="120000"/>
              </a:lnSpc>
              <a:buNone/>
            </a:pPr>
            <a:endParaRPr lang="en-US" altLang="zh-CN" sz="2600">
              <a:latin typeface="华文楷体" panose="02010600040101010101" pitchFamily="2" charset="-122"/>
            </a:endParaRPr>
          </a:p>
          <a:p>
            <a:pPr lvl="0">
              <a:lnSpc>
                <a:spcPct val="120000"/>
              </a:lnSpc>
              <a:buNone/>
            </a:pPr>
            <a:endParaRPr lang="en-US" altLang="zh-CN" sz="2600">
              <a:latin typeface="华文楷体" panose="02010600040101010101" pitchFamily="2" charset="-122"/>
            </a:endParaRPr>
          </a:p>
          <a:p>
            <a:pPr lvl="0">
              <a:lnSpc>
                <a:spcPct val="120000"/>
              </a:lnSpc>
              <a:spcBef>
                <a:spcPct val="50000"/>
              </a:spcBef>
              <a:buClr>
                <a:srgbClr val="FF3300"/>
              </a:buClr>
              <a:buNone/>
            </a:pPr>
            <a:r>
              <a:rPr lang="zh-CN" altLang="en-US" sz="2600" dirty="0">
                <a:latin typeface="华文楷体" panose="02010600040101010101" pitchFamily="2" charset="-122"/>
              </a:rPr>
              <a:t>      Ｃ</a:t>
            </a:r>
            <a:r>
              <a:rPr lang="en-US" altLang="zh-CN" sz="2600">
                <a:latin typeface="华文楷体" panose="02010600040101010101" pitchFamily="2" charset="-122"/>
              </a:rPr>
              <a:t>v</a:t>
            </a:r>
            <a:r>
              <a:rPr lang="zh-CN" altLang="en-US" sz="2600" dirty="0">
                <a:latin typeface="华文楷体" panose="02010600040101010101" pitchFamily="2" charset="-122"/>
              </a:rPr>
              <a:t> ↓，表示混凝土质量↑；Ｃ</a:t>
            </a:r>
            <a:r>
              <a:rPr lang="en-US" altLang="zh-CN" sz="2600">
                <a:latin typeface="华文楷体" panose="02010600040101010101" pitchFamily="2" charset="-122"/>
              </a:rPr>
              <a:t>v↑</a:t>
            </a:r>
            <a:r>
              <a:rPr lang="zh-CN" altLang="en-US" sz="2600" dirty="0">
                <a:latin typeface="华文楷体" panose="02010600040101010101" pitchFamily="2" charset="-122"/>
              </a:rPr>
              <a:t>，则表示混凝土质量↓。</a:t>
            </a:r>
            <a:endParaRPr lang="zh-CN" altLang="en-US" sz="2600" dirty="0">
              <a:latin typeface="华文楷体" panose="02010600040101010101" pitchFamily="2" charset="-122"/>
            </a:endParaRPr>
          </a:p>
          <a:p>
            <a:pPr lvl="0">
              <a:lnSpc>
                <a:spcPct val="90000"/>
              </a:lnSpc>
              <a:buNone/>
            </a:pPr>
            <a:endParaRPr lang="en-US" altLang="zh-CN" sz="3900">
              <a:latin typeface="隶书" panose="02010509060101010101" pitchFamily="49" charset="-122"/>
              <a:ea typeface="隶书" panose="02010509060101010101" pitchFamily="49" charset="-122"/>
            </a:endParaRPr>
          </a:p>
          <a:p>
            <a:pPr lvl="0">
              <a:lnSpc>
                <a:spcPct val="90000"/>
              </a:lnSpc>
              <a:buFont typeface="Wingdings" panose="05000000000000000000" pitchFamily="2" charset="2"/>
              <a:buNone/>
            </a:pPr>
            <a:endParaRPr lang="en-US" altLang="zh-CN" sz="3400">
              <a:ea typeface="隶书" panose="02010509060101010101" pitchFamily="49" charset="-122"/>
            </a:endParaRPr>
          </a:p>
          <a:p>
            <a:pPr lvl="0">
              <a:lnSpc>
                <a:spcPct val="90000"/>
              </a:lnSpc>
              <a:buFont typeface="Wingdings" panose="05000000000000000000" pitchFamily="2" charset="2"/>
              <a:buNone/>
            </a:pPr>
            <a:endParaRPr lang="zh-CN" altLang="en-US" sz="3400" dirty="0">
              <a:ea typeface="隶书" panose="02010509060101010101" pitchFamily="49" charset="-122"/>
            </a:endParaRPr>
          </a:p>
        </p:txBody>
      </p:sp>
      <p:graphicFrame>
        <p:nvGraphicFramePr>
          <p:cNvPr id="360451" name="Object 3"/>
          <p:cNvGraphicFramePr>
            <a:graphicFrameLocks noChangeAspect="1"/>
          </p:cNvGraphicFramePr>
          <p:nvPr/>
        </p:nvGraphicFramePr>
        <p:xfrm>
          <a:off x="4953000" y="928688"/>
          <a:ext cx="1466850" cy="1471612"/>
        </p:xfrm>
        <a:graphic>
          <a:graphicData uri="http://schemas.openxmlformats.org/presentationml/2006/ole">
            <mc:AlternateContent xmlns:mc="http://schemas.openxmlformats.org/markup-compatibility/2006">
              <mc:Choice xmlns:v="urn:schemas-microsoft-com:vml" Requires="v">
                <p:oleObj spid="_x0000_s17423" name="" r:id="rId1" imgW="0" imgH="0" progId="Word.Document.8">
                  <p:embed/>
                </p:oleObj>
              </mc:Choice>
              <mc:Fallback>
                <p:oleObj name="" r:id="rId1" imgW="0" imgH="0" progId="Word.Document.8">
                  <p:embed/>
                  <p:pic>
                    <p:nvPicPr>
                      <p:cNvPr id="0" name="图片 3103"/>
                      <p:cNvPicPr/>
                      <p:nvPr/>
                    </p:nvPicPr>
                    <p:blipFill>
                      <a:blip r:embed="rId2"/>
                      <a:stretch>
                        <a:fillRect/>
                      </a:stretch>
                    </p:blipFill>
                    <p:spPr>
                      <a:xfrm>
                        <a:off x="4953000" y="928688"/>
                        <a:ext cx="1466850" cy="1471612"/>
                      </a:xfrm>
                      <a:prstGeom prst="rect">
                        <a:avLst/>
                      </a:prstGeom>
                      <a:noFill/>
                      <a:ln w="38100">
                        <a:noFill/>
                        <a:miter/>
                      </a:ln>
                    </p:spPr>
                  </p:pic>
                </p:oleObj>
              </mc:Fallback>
            </mc:AlternateContent>
          </a:graphicData>
        </a:graphic>
      </p:graphicFrame>
      <p:graphicFrame>
        <p:nvGraphicFramePr>
          <p:cNvPr id="32770" name="Object 3"/>
          <p:cNvGraphicFramePr>
            <a:graphicFrameLocks noChangeAspect="1"/>
          </p:cNvGraphicFramePr>
          <p:nvPr/>
        </p:nvGraphicFramePr>
        <p:xfrm>
          <a:off x="3429000" y="928688"/>
          <a:ext cx="1466850" cy="1471612"/>
        </p:xfrm>
        <a:graphic>
          <a:graphicData uri="http://schemas.openxmlformats.org/presentationml/2006/ole">
            <mc:AlternateContent xmlns:mc="http://schemas.openxmlformats.org/markup-compatibility/2006">
              <mc:Choice xmlns:v="urn:schemas-microsoft-com:vml" Requires="v">
                <p:oleObj spid="_x0000_s29700" name="" r:id="rId3" imgW="1467485" imgH="1470660" progId="Word.Document.8">
                  <p:embed/>
                </p:oleObj>
              </mc:Choice>
              <mc:Fallback>
                <p:oleObj name="" r:id="rId3" imgW="1467485" imgH="1470660" progId="Word.Document.8">
                  <p:embed/>
                  <p:pic>
                    <p:nvPicPr>
                      <p:cNvPr id="0" name="图片 3117"/>
                      <p:cNvPicPr/>
                      <p:nvPr/>
                    </p:nvPicPr>
                    <p:blipFill>
                      <a:blip r:embed="rId4"/>
                      <a:stretch>
                        <a:fillRect/>
                      </a:stretch>
                    </p:blipFill>
                    <p:spPr>
                      <a:xfrm>
                        <a:off x="3429000" y="928688"/>
                        <a:ext cx="1466850" cy="1471612"/>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文本占位符 2"/>
          <p:cNvSpPr>
            <a:spLocks noGrp="1"/>
          </p:cNvSpPr>
          <p:nvPr>
            <p:ph type="body" idx="4294967295"/>
          </p:nvPr>
        </p:nvSpPr>
        <p:spPr>
          <a:xfrm>
            <a:off x="1881188" y="285750"/>
            <a:ext cx="8429625" cy="6215063"/>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en-US" altLang="zh-CN" sz="2600">
                <a:latin typeface="华文楷体" panose="02010600040101010101" pitchFamily="2" charset="-122"/>
              </a:rPr>
              <a:t> 4</a:t>
            </a:r>
            <a:r>
              <a:rPr lang="zh-CN" altLang="en-US" sz="2600" dirty="0">
                <a:latin typeface="华文楷体" panose="02010600040101010101" pitchFamily="2" charset="-122"/>
              </a:rPr>
              <a:t>、强度保证率</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强度保证率指混凝土强度总体值中大于设计强度等级（</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cu,k</a:t>
            </a:r>
            <a:r>
              <a:rPr lang="zh-CN" altLang="en-US" sz="2600" dirty="0">
                <a:latin typeface="华文楷体" panose="02010600040101010101" pitchFamily="2" charset="-122"/>
              </a:rPr>
              <a:t>）的概率</a:t>
            </a:r>
            <a:r>
              <a:rPr lang="en-US" altLang="zh-CN" sz="2600">
                <a:latin typeface="华文楷体" panose="02010600040101010101" pitchFamily="2" charset="-122"/>
              </a:rPr>
              <a:t>P( f ≥ f</a:t>
            </a:r>
            <a:r>
              <a:rPr lang="en-US" altLang="zh-CN" sz="2600" baseline="-25000">
                <a:latin typeface="华文楷体" panose="02010600040101010101" pitchFamily="2" charset="-122"/>
              </a:rPr>
              <a:t>cu,k</a:t>
            </a:r>
            <a:r>
              <a:rPr lang="en-US" altLang="zh-CN" sz="2600">
                <a:latin typeface="华文楷体" panose="02010600040101010101" pitchFamily="2" charset="-122"/>
              </a:rPr>
              <a:t>)</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lnSpc>
                <a:spcPct val="120000"/>
              </a:lnSpc>
              <a:buNone/>
            </a:pPr>
            <a:endParaRPr lang="en-US" altLang="zh-CN" sz="2600">
              <a:latin typeface="华文楷体" panose="02010600040101010101" pitchFamily="2" charset="-122"/>
            </a:endParaRPr>
          </a:p>
          <a:p>
            <a:pPr lvl="0">
              <a:lnSpc>
                <a:spcPct val="120000"/>
              </a:lnSpc>
              <a:buNone/>
            </a:pPr>
            <a:endParaRPr lang="en-US" altLang="zh-CN" sz="2600">
              <a:latin typeface="华文楷体" panose="02010600040101010101" pitchFamily="2" charset="-122"/>
            </a:endParaRPr>
          </a:p>
          <a:p>
            <a:pPr lvl="0" algn="just">
              <a:lnSpc>
                <a:spcPct val="120000"/>
              </a:lnSpc>
              <a:buFont typeface="Wingdings" panose="05000000000000000000" pitchFamily="2" charset="2"/>
              <a:buNone/>
            </a:pPr>
            <a:endParaRPr lang="en-US" altLang="zh-CN" sz="2600">
              <a:latin typeface="华文楷体" panose="02010600040101010101" pitchFamily="2" charset="-122"/>
            </a:endParaRPr>
          </a:p>
          <a:p>
            <a:pPr lvl="0" algn="just">
              <a:lnSpc>
                <a:spcPct val="120000"/>
              </a:lnSpc>
              <a:buFont typeface="Wingdings" panose="05000000000000000000" pitchFamily="2" charset="2"/>
              <a:buNone/>
            </a:pPr>
            <a:r>
              <a:rPr lang="zh-CN" altLang="en-US" sz="2600" dirty="0">
                <a:latin typeface="华文楷体" panose="02010600040101010101" pitchFamily="2" charset="-122"/>
              </a:rPr>
              <a:t>式中：</a:t>
            </a:r>
            <a:r>
              <a:rPr lang="en-US" altLang="zh-CN" sz="2600">
                <a:latin typeface="华文楷体" panose="02010600040101010101" pitchFamily="2" charset="-122"/>
              </a:rPr>
              <a:t>No──</a:t>
            </a:r>
            <a:r>
              <a:rPr lang="zh-CN" altLang="en-US" sz="2600" dirty="0">
                <a:latin typeface="华文楷体" panose="02010600040101010101" pitchFamily="2" charset="-122"/>
              </a:rPr>
              <a:t>统计周期内同批混凝土试件强度大于</a:t>
            </a:r>
            <a:endParaRPr lang="en-US" altLang="zh-CN" sz="2600">
              <a:latin typeface="华文楷体" panose="02010600040101010101" pitchFamily="2" charset="-122"/>
            </a:endParaRPr>
          </a:p>
          <a:p>
            <a:pPr lvl="0" algn="just">
              <a:lnSpc>
                <a:spcPct val="120000"/>
              </a:lnSpc>
              <a:buFont typeface="Wingdings" panose="05000000000000000000" pitchFamily="2" charset="2"/>
              <a:buNone/>
            </a:pPr>
            <a:r>
              <a:rPr lang="zh-CN" altLang="en-US" sz="2600" dirty="0">
                <a:latin typeface="华文楷体" panose="02010600040101010101" pitchFamily="2" charset="-122"/>
              </a:rPr>
              <a:t>            或等于规定强度等级值的组数；</a:t>
            </a:r>
            <a:endParaRPr lang="zh-CN" altLang="en-US" sz="2600" dirty="0">
              <a:latin typeface="华文楷体" panose="02010600040101010101" pitchFamily="2" charset="-122"/>
            </a:endParaRPr>
          </a:p>
          <a:p>
            <a:pPr lvl="0" algn="just">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N──</a:t>
            </a:r>
            <a:r>
              <a:rPr lang="zh-CN" altLang="en-US" sz="2600" dirty="0">
                <a:latin typeface="华文楷体" panose="02010600040101010101" pitchFamily="2" charset="-122"/>
              </a:rPr>
              <a:t>统计周期内同批混凝土试件总组数，</a:t>
            </a:r>
            <a:endParaRPr lang="en-US" altLang="zh-CN" sz="2600">
              <a:latin typeface="华文楷体" panose="02010600040101010101" pitchFamily="2" charset="-122"/>
            </a:endParaRPr>
          </a:p>
          <a:p>
            <a:pPr lvl="0" algn="just">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N≥25</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lnSpc>
                <a:spcPct val="90000"/>
              </a:lnSpc>
              <a:buFont typeface="Wingdings" panose="05000000000000000000" pitchFamily="2" charset="2"/>
              <a:buNone/>
            </a:pPr>
            <a:endParaRPr lang="en-US" altLang="zh-CN" sz="3400">
              <a:ea typeface="隶书" panose="02010509060101010101" pitchFamily="49" charset="-122"/>
            </a:endParaRPr>
          </a:p>
          <a:p>
            <a:pPr lvl="0">
              <a:lnSpc>
                <a:spcPct val="90000"/>
              </a:lnSpc>
              <a:buFont typeface="Wingdings" panose="05000000000000000000" pitchFamily="2" charset="2"/>
              <a:buNone/>
            </a:pPr>
            <a:endParaRPr lang="zh-CN" altLang="en-US" sz="3400" dirty="0">
              <a:ea typeface="隶书" panose="02010509060101010101" pitchFamily="49" charset="-122"/>
            </a:endParaRPr>
          </a:p>
        </p:txBody>
      </p:sp>
      <p:graphicFrame>
        <p:nvGraphicFramePr>
          <p:cNvPr id="361475" name="Object 3"/>
          <p:cNvGraphicFramePr>
            <a:graphicFrameLocks noChangeAspect="1"/>
          </p:cNvGraphicFramePr>
          <p:nvPr/>
        </p:nvGraphicFramePr>
        <p:xfrm>
          <a:off x="4727575" y="2205038"/>
          <a:ext cx="2592388" cy="1042987"/>
        </p:xfrm>
        <a:graphic>
          <a:graphicData uri="http://schemas.openxmlformats.org/presentationml/2006/ole">
            <mc:AlternateContent xmlns:mc="http://schemas.openxmlformats.org/markup-compatibility/2006">
              <mc:Choice xmlns:v="urn:schemas-microsoft-com:vml" Requires="v">
                <p:oleObj spid="_x0000_s18447" name="" r:id="rId1" imgW="0" imgH="0" progId="Equation.3">
                  <p:embed/>
                </p:oleObj>
              </mc:Choice>
              <mc:Fallback>
                <p:oleObj name="" r:id="rId1" imgW="0" imgH="0" progId="Equation.3">
                  <p:embed/>
                  <p:pic>
                    <p:nvPicPr>
                      <p:cNvPr id="0" name="图片 3101"/>
                      <p:cNvPicPr/>
                      <p:nvPr/>
                    </p:nvPicPr>
                    <p:blipFill>
                      <a:blip r:embed="rId2"/>
                      <a:stretch>
                        <a:fillRect/>
                      </a:stretch>
                    </p:blipFill>
                    <p:spPr>
                      <a:xfrm>
                        <a:off x="4727575" y="2205038"/>
                        <a:ext cx="2592388" cy="1042987"/>
                      </a:xfrm>
                      <a:prstGeom prst="rect">
                        <a:avLst/>
                      </a:prstGeom>
                      <a:noFill/>
                      <a:ln w="38100">
                        <a:noFill/>
                        <a:miter/>
                      </a:ln>
                    </p:spPr>
                  </p:pic>
                </p:oleObj>
              </mc:Fallback>
            </mc:AlternateContent>
          </a:graphicData>
        </a:graphic>
      </p:graphicFrame>
      <p:graphicFrame>
        <p:nvGraphicFramePr>
          <p:cNvPr id="33794" name="Object 3"/>
          <p:cNvGraphicFramePr>
            <a:graphicFrameLocks noChangeAspect="1"/>
          </p:cNvGraphicFramePr>
          <p:nvPr/>
        </p:nvGraphicFramePr>
        <p:xfrm>
          <a:off x="3203575" y="2205038"/>
          <a:ext cx="2592388" cy="1042987"/>
        </p:xfrm>
        <a:graphic>
          <a:graphicData uri="http://schemas.openxmlformats.org/presentationml/2006/ole">
            <mc:AlternateContent xmlns:mc="http://schemas.openxmlformats.org/markup-compatibility/2006">
              <mc:Choice xmlns:v="urn:schemas-microsoft-com:vml" Requires="v">
                <p:oleObj spid="_x0000_s30724" name="" r:id="rId3" imgW="977265" imgH="393700" progId="Equation.3">
                  <p:embed/>
                </p:oleObj>
              </mc:Choice>
              <mc:Fallback>
                <p:oleObj name="" r:id="rId3" imgW="977265" imgH="393700" progId="Equation.3">
                  <p:embed/>
                  <p:pic>
                    <p:nvPicPr>
                      <p:cNvPr id="0" name="图片 3118"/>
                      <p:cNvPicPr/>
                      <p:nvPr/>
                    </p:nvPicPr>
                    <p:blipFill>
                      <a:blip r:embed="rId4"/>
                      <a:stretch>
                        <a:fillRect/>
                      </a:stretch>
                    </p:blipFill>
                    <p:spPr>
                      <a:xfrm>
                        <a:off x="3203575" y="2205038"/>
                        <a:ext cx="2592388" cy="1042987"/>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215063"/>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en-US" altLang="zh-CN" sz="2600" dirty="0">
                <a:latin typeface="华文楷体" panose="02010600040101010101" pitchFamily="2" charset="-122"/>
              </a:rPr>
              <a:t>5</a:t>
            </a:r>
            <a:r>
              <a:rPr lang="zh-CN" altLang="en-US" sz="2600" dirty="0">
                <a:latin typeface="华文楷体" panose="02010600040101010101" pitchFamily="2" charset="-122"/>
              </a:rPr>
              <a:t>、</a:t>
            </a:r>
            <a:r>
              <a:rPr lang="zh-CN" altLang="en-US" sz="2600" dirty="0">
                <a:latin typeface="华文楷体" panose="02010600040101010101" pitchFamily="2" charset="-122"/>
              </a:rPr>
              <a:t>混凝土强度的合格评定</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sz="2600" dirty="0">
                <a:latin typeface="华文楷体" panose="02010600040101010101" pitchFamily="2" charset="-122"/>
              </a:rPr>
              <a:t>（</a:t>
            </a:r>
            <a:r>
              <a:rPr lang="en-US" altLang="zh-CN" sz="2600" dirty="0">
                <a:latin typeface="华文楷体" panose="02010600040101010101" pitchFamily="2" charset="-122"/>
              </a:rPr>
              <a:t>1</a:t>
            </a:r>
            <a:r>
              <a:rPr lang="zh-CN" sz="2600" dirty="0">
                <a:latin typeface="华文楷体" panose="02010600040101010101" pitchFamily="2" charset="-122"/>
              </a:rPr>
              <a:t>）</a:t>
            </a:r>
            <a:r>
              <a:rPr lang="zh-CN" altLang="en-US" sz="2600" dirty="0">
                <a:latin typeface="华文楷体" panose="02010600040101010101" pitchFamily="2" charset="-122"/>
              </a:rPr>
              <a:t>统计方法</a:t>
            </a:r>
            <a:r>
              <a:rPr lang="en-US" altLang="zh-CN" sz="2600">
                <a:latin typeface="华文楷体" panose="02010600040101010101" pitchFamily="2" charset="-122"/>
              </a:rPr>
              <a:t>——</a:t>
            </a:r>
            <a:r>
              <a:rPr lang="zh-CN" altLang="en-US" sz="2600" dirty="0">
                <a:latin typeface="华文楷体" panose="02010600040101010101" pitchFamily="2" charset="-122"/>
              </a:rPr>
              <a:t>适用于预拌混凝土厂、预制混凝土构件厂和采用现场集中搅拌混凝土的施工单位。</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1</a:t>
            </a:r>
            <a:r>
              <a:rPr lang="zh-CN" altLang="en-US" sz="2600" dirty="0">
                <a:latin typeface="华文楷体" panose="02010600040101010101" pitchFamily="2" charset="-122"/>
              </a:rPr>
              <a:t>）标准差已知时的统计方法</a:t>
            </a:r>
            <a:r>
              <a:rPr lang="zh-CN" altLang="en-US" sz="2100" dirty="0">
                <a:latin typeface="华文楷体" panose="02010600040101010101" pitchFamily="2" charset="-122"/>
              </a:rPr>
              <a:t>（连续的三组试件组成一个验收批）</a:t>
            </a:r>
            <a:endParaRPr lang="zh-CN" altLang="en-US" sz="21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a</a:t>
            </a:r>
            <a:r>
              <a:rPr lang="zh-CN" altLang="en-US" sz="2600" dirty="0">
                <a:latin typeface="华文楷体" panose="02010600040101010101" pitchFamily="2" charset="-122"/>
              </a:rPr>
              <a:t>、其强度 应同时满足：</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f</a:t>
            </a:r>
            <a:r>
              <a:rPr lang="en-US" altLang="zh-CN" sz="2600" baseline="-25000">
                <a:latin typeface="华文楷体" panose="02010600040101010101" pitchFamily="2" charset="-122"/>
              </a:rPr>
              <a:t>cu</a:t>
            </a:r>
            <a:r>
              <a:rPr lang="en-US" altLang="zh-CN" sz="2600">
                <a:latin typeface="华文楷体" panose="02010600040101010101" pitchFamily="2" charset="-122"/>
              </a:rPr>
              <a:t>≥f</a:t>
            </a:r>
            <a:r>
              <a:rPr lang="en-US" altLang="zh-CN" sz="2600" baseline="-25000">
                <a:latin typeface="华文楷体" panose="02010600040101010101" pitchFamily="2" charset="-122"/>
              </a:rPr>
              <a:t>cu,k</a:t>
            </a:r>
            <a:r>
              <a:rPr lang="en-US" altLang="zh-CN" sz="2600">
                <a:latin typeface="华文楷体" panose="02010600040101010101" pitchFamily="2" charset="-122"/>
              </a:rPr>
              <a:t>+0.7σ</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cu,min</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cu,k</a:t>
            </a:r>
            <a:r>
              <a:rPr lang="zh-CN" altLang="en-US" sz="2600" dirty="0">
                <a:latin typeface="华文楷体" panose="02010600040101010101" pitchFamily="2" charset="-122"/>
              </a:rPr>
              <a:t>－</a:t>
            </a:r>
            <a:r>
              <a:rPr lang="en-US" altLang="zh-CN" sz="2600">
                <a:latin typeface="华文楷体" panose="02010600040101010101" pitchFamily="2" charset="-122"/>
              </a:rPr>
              <a:t>0.7σ</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b</a:t>
            </a:r>
            <a:r>
              <a:rPr lang="zh-CN" altLang="en-US" sz="2600" dirty="0">
                <a:latin typeface="华文楷体" panose="02010600040101010101" pitchFamily="2" charset="-122"/>
              </a:rPr>
              <a:t>、强度≤</a:t>
            </a:r>
            <a:r>
              <a:rPr lang="en-US" altLang="zh-CN" sz="2600">
                <a:latin typeface="华文楷体" panose="02010600040101010101" pitchFamily="2" charset="-122"/>
              </a:rPr>
              <a:t>C20</a:t>
            </a:r>
            <a:r>
              <a:rPr lang="zh-CN" altLang="en-US" sz="2600" dirty="0">
                <a:latin typeface="华文楷体" panose="02010600040101010101" pitchFamily="2" charset="-122"/>
              </a:rPr>
              <a:t>时，应同时满足：</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f</a:t>
            </a:r>
            <a:r>
              <a:rPr lang="en-US" altLang="zh-CN" sz="2600" baseline="-25000">
                <a:latin typeface="华文楷体" panose="02010600040101010101" pitchFamily="2" charset="-122"/>
              </a:rPr>
              <a:t>cu,min</a:t>
            </a:r>
            <a:r>
              <a:rPr lang="en-US" altLang="zh-CN" sz="2600">
                <a:latin typeface="华文楷体" panose="02010600040101010101" pitchFamily="2" charset="-122"/>
              </a:rPr>
              <a:t>≥0.85f</a:t>
            </a:r>
            <a:r>
              <a:rPr lang="en-US" altLang="zh-CN" sz="2600" baseline="-25000">
                <a:latin typeface="华文楷体" panose="02010600040101010101" pitchFamily="2" charset="-122"/>
              </a:rPr>
              <a:t>cu,k</a:t>
            </a:r>
            <a:endParaRPr lang="en-US" altLang="zh-CN" sz="2600" baseline="-250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c</a:t>
            </a:r>
            <a:r>
              <a:rPr lang="zh-CN" altLang="en-US" sz="2600" dirty="0">
                <a:latin typeface="华文楷体" panose="02010600040101010101" pitchFamily="2" charset="-122"/>
              </a:rPr>
              <a:t>、强度＞</a:t>
            </a:r>
            <a:r>
              <a:rPr lang="en-US" altLang="zh-CN" sz="2600">
                <a:latin typeface="华文楷体" panose="02010600040101010101" pitchFamily="2" charset="-122"/>
              </a:rPr>
              <a:t>C20</a:t>
            </a:r>
            <a:r>
              <a:rPr lang="zh-CN" altLang="en-US" sz="2600" dirty="0">
                <a:latin typeface="华文楷体" panose="02010600040101010101" pitchFamily="2" charset="-122"/>
              </a:rPr>
              <a:t>时，应同时满足：</a:t>
            </a:r>
            <a:endParaRPr lang="zh-CN" altLang="en-US" sz="2600" baseline="-250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f</a:t>
            </a:r>
            <a:r>
              <a:rPr lang="en-US" altLang="zh-CN" sz="2600" baseline="-25000">
                <a:latin typeface="华文楷体" panose="02010600040101010101" pitchFamily="2" charset="-122"/>
              </a:rPr>
              <a:t>cu,min</a:t>
            </a:r>
            <a:r>
              <a:rPr lang="en-US" altLang="zh-CN" sz="2600">
                <a:latin typeface="华文楷体" panose="02010600040101010101" pitchFamily="2" charset="-122"/>
              </a:rPr>
              <a:t>≥0.90f</a:t>
            </a:r>
            <a:r>
              <a:rPr lang="en-US" altLang="zh-CN" sz="2600" baseline="-25000">
                <a:latin typeface="华文楷体" panose="02010600040101010101" pitchFamily="2" charset="-122"/>
              </a:rPr>
              <a:t>cu,k</a:t>
            </a: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p:txBody>
      </p:sp>
      <p:sp>
        <p:nvSpPr>
          <p:cNvPr id="4" name="左大括号 3"/>
          <p:cNvSpPr/>
          <p:nvPr/>
        </p:nvSpPr>
        <p:spPr>
          <a:xfrm>
            <a:off x="2711450" y="3500438"/>
            <a:ext cx="285750" cy="842963"/>
          </a:xfrm>
          <a:prstGeom prst="leftBrace">
            <a:avLst>
              <a:gd name="adj1" fmla="val 0"/>
              <a:gd name="adj2" fmla="val 51298"/>
            </a:avLst>
          </a:prstGeom>
        </p:spPr>
        <p:style>
          <a:lnRef idx="2">
            <a:schemeClr val="accent4"/>
          </a:lnRef>
          <a:fillRef idx="0">
            <a:schemeClr val="accent4"/>
          </a:fillRef>
          <a:effectRef idx="1">
            <a:schemeClr val="accent4"/>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sp>
        <p:nvSpPr>
          <p:cNvPr id="362500" name="直接连接符 362499"/>
          <p:cNvSpPr/>
          <p:nvPr/>
        </p:nvSpPr>
        <p:spPr>
          <a:xfrm>
            <a:off x="4872038" y="3429000"/>
            <a:ext cx="71437" cy="0"/>
          </a:xfrm>
          <a:prstGeom prst="line">
            <a:avLst/>
          </a:prstGeom>
          <a:ln w="9525" cap="flat" cmpd="sng">
            <a:solidFill>
              <a:schemeClr val="tx1"/>
            </a:solidFill>
            <a:prstDash val="solid"/>
            <a:headEnd type="none" w="med" len="med"/>
            <a:tailEnd type="none" w="med" len="med"/>
          </a:ln>
        </p:spPr>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286500"/>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zh-CN" altLang="en-US" sz="2600" dirty="0">
                <a:latin typeface="华文楷体" panose="02010600040101010101" pitchFamily="2" charset="-122"/>
              </a:rPr>
              <a:t>式中：</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a:t>
            </a:r>
            <a:r>
              <a:rPr lang="en-US" altLang="zh-CN" sz="2600">
                <a:latin typeface="华文楷体" panose="02010600040101010101" pitchFamily="2" charset="-122"/>
              </a:rPr>
              <a:t> ——</a:t>
            </a:r>
            <a:r>
              <a:rPr lang="zh-CN" altLang="en-US" sz="2600" dirty="0">
                <a:latin typeface="华文楷体" panose="02010600040101010101" pitchFamily="2" charset="-122"/>
              </a:rPr>
              <a:t>同一验收批混凝土强度的平均值，</a:t>
            </a:r>
            <a:r>
              <a:rPr lang="en-US" altLang="zh-CN" sz="2600" err="1">
                <a:latin typeface="华文楷体" panose="02010600040101010101" pitchFamily="2" charset="-122"/>
              </a:rPr>
              <a:t>Mpa</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cu,k</a:t>
            </a:r>
            <a:r>
              <a:rPr lang="en-US" altLang="zh-CN" sz="2600">
                <a:latin typeface="华文楷体" panose="02010600040101010101" pitchFamily="2" charset="-122"/>
              </a:rPr>
              <a:t>——</a:t>
            </a:r>
            <a:r>
              <a:rPr lang="zh-CN" altLang="en-US" sz="2600" dirty="0">
                <a:latin typeface="华文楷体" panose="02010600040101010101" pitchFamily="2" charset="-122"/>
              </a:rPr>
              <a:t>混凝土立方体抗压强度标准值， </a:t>
            </a:r>
            <a:r>
              <a:rPr lang="en-US" altLang="zh-CN" sz="2600" err="1">
                <a:latin typeface="华文楷体" panose="02010600040101010101" pitchFamily="2" charset="-122"/>
              </a:rPr>
              <a:t>Mpa</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cu,min</a:t>
            </a:r>
            <a:r>
              <a:rPr lang="en-US" altLang="zh-CN" sz="2600">
                <a:latin typeface="华文楷体" panose="02010600040101010101" pitchFamily="2" charset="-122"/>
              </a:rPr>
              <a:t>——</a:t>
            </a:r>
            <a:r>
              <a:rPr lang="zh-CN" altLang="en-US" sz="2600" dirty="0">
                <a:latin typeface="华文楷体" panose="02010600040101010101" pitchFamily="2" charset="-122"/>
              </a:rPr>
              <a:t>同一验收批混凝土强度的最小值，</a:t>
            </a:r>
            <a:r>
              <a:rPr lang="en-US" altLang="zh-CN" sz="2600" err="1">
                <a:latin typeface="华文楷体" panose="02010600040101010101" pitchFamily="2" charset="-122"/>
              </a:rPr>
              <a:t>Mpa</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σ ——</a:t>
            </a:r>
            <a:r>
              <a:rPr lang="zh-CN" altLang="en-US" sz="2600" dirty="0">
                <a:latin typeface="华文楷体" panose="02010600040101010101" pitchFamily="2" charset="-122"/>
              </a:rPr>
              <a:t>验收批混凝土强度的标准差， </a:t>
            </a:r>
            <a:r>
              <a:rPr lang="en-US" altLang="zh-CN" sz="2600" err="1">
                <a:latin typeface="华文楷体" panose="02010600040101010101" pitchFamily="2" charset="-122"/>
              </a:rPr>
              <a:t>Mpa</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en-US" altLang="zh-CN" sz="2600">
                <a:latin typeface="华文楷体" panose="02010600040101010101" pitchFamily="2" charset="-122"/>
              </a:rPr>
              <a:t>     </a:t>
            </a:r>
            <a:r>
              <a:rPr lang="zh-CN" altLang="en-US" sz="2600" dirty="0">
                <a:latin typeface="华文楷体" panose="02010600040101010101" pitchFamily="2" charset="-122"/>
              </a:rPr>
              <a:t>验收批混凝土强度的标准差，应根据前一个检验期内同一品种混凝土试件的强度，按下式计算：</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式中：△</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cu,i</a:t>
            </a:r>
            <a:r>
              <a:rPr lang="en-US" altLang="zh-CN" sz="2600" baseline="-2500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前一检验期第</a:t>
            </a:r>
            <a:r>
              <a:rPr lang="en-US" altLang="zh-CN" sz="2600">
                <a:latin typeface="华文楷体" panose="02010600040101010101" pitchFamily="2" charset="-122"/>
              </a:rPr>
              <a:t>i</a:t>
            </a:r>
            <a:r>
              <a:rPr lang="zh-CN" altLang="en-US" sz="2600" dirty="0">
                <a:latin typeface="华文楷体" panose="02010600040101010101" pitchFamily="2" charset="-122"/>
              </a:rPr>
              <a:t>批试件强度最大与最小值之差；</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baseline="-25000" dirty="0">
                <a:latin typeface="华文楷体" panose="02010600040101010101" pitchFamily="2" charset="-122"/>
              </a:rPr>
              <a:t>        </a:t>
            </a:r>
            <a:r>
              <a:rPr lang="en-US" altLang="zh-CN" sz="2600">
                <a:latin typeface="华文楷体" panose="02010600040101010101" pitchFamily="2" charset="-122"/>
              </a:rPr>
              <a:t>m ——</a:t>
            </a:r>
            <a:r>
              <a:rPr lang="zh-CN" altLang="en-US" sz="2600" dirty="0">
                <a:latin typeface="华文楷体" panose="02010600040101010101" pitchFamily="2" charset="-122"/>
              </a:rPr>
              <a:t>前一检验期内验收的总批数</a:t>
            </a:r>
            <a:r>
              <a:rPr lang="en-US" altLang="zh-CN" sz="2600">
                <a:latin typeface="华文楷体" panose="02010600040101010101" pitchFamily="2" charset="-122"/>
              </a:rPr>
              <a:t>(m </a:t>
            </a:r>
            <a:r>
              <a:rPr lang="zh-CN" altLang="en-US" sz="2600" dirty="0">
                <a:latin typeface="华文楷体" panose="02010600040101010101" pitchFamily="2" charset="-122"/>
              </a:rPr>
              <a:t>≮</a:t>
            </a:r>
            <a:r>
              <a:rPr lang="en-US" altLang="zh-CN" sz="2600">
                <a:latin typeface="华文楷体" panose="02010600040101010101" pitchFamily="2" charset="-122"/>
              </a:rPr>
              <a:t>15)</a:t>
            </a: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p:txBody>
      </p:sp>
      <p:graphicFrame>
        <p:nvGraphicFramePr>
          <p:cNvPr id="363523" name="Object 2"/>
          <p:cNvGraphicFramePr/>
          <p:nvPr/>
        </p:nvGraphicFramePr>
        <p:xfrm>
          <a:off x="4452938" y="3643313"/>
          <a:ext cx="2938462" cy="1154112"/>
        </p:xfrm>
        <a:graphic>
          <a:graphicData uri="http://schemas.openxmlformats.org/presentationml/2006/ole">
            <mc:AlternateContent xmlns:mc="http://schemas.openxmlformats.org/markup-compatibility/2006">
              <mc:Choice xmlns:v="urn:schemas-microsoft-com:vml" Requires="v">
                <p:oleObj spid="_x0000_s19471" name="" r:id="rId1" imgW="0" imgH="0" progId="Equation.3">
                  <p:embed/>
                </p:oleObj>
              </mc:Choice>
              <mc:Fallback>
                <p:oleObj name="" r:id="rId1" imgW="0" imgH="0" progId="Equation.3">
                  <p:embed/>
                  <p:pic>
                    <p:nvPicPr>
                      <p:cNvPr id="0" name="图片 3102"/>
                      <p:cNvPicPr/>
                      <p:nvPr/>
                    </p:nvPicPr>
                    <p:blipFill>
                      <a:blip r:embed="rId2"/>
                      <a:stretch>
                        <a:fillRect/>
                      </a:stretch>
                    </p:blipFill>
                    <p:spPr>
                      <a:xfrm>
                        <a:off x="4452938" y="3643313"/>
                        <a:ext cx="2938462" cy="1154112"/>
                      </a:xfrm>
                      <a:prstGeom prst="rect">
                        <a:avLst/>
                      </a:prstGeom>
                      <a:noFill/>
                      <a:ln w="38100">
                        <a:noFill/>
                        <a:miter/>
                      </a:ln>
                    </p:spPr>
                  </p:pic>
                </p:oleObj>
              </mc:Fallback>
            </mc:AlternateContent>
          </a:graphicData>
        </a:graphic>
      </p:graphicFrame>
      <p:graphicFrame>
        <p:nvGraphicFramePr>
          <p:cNvPr id="34818" name="Object 2"/>
          <p:cNvGraphicFramePr/>
          <p:nvPr/>
        </p:nvGraphicFramePr>
        <p:xfrm>
          <a:off x="2928938" y="3643313"/>
          <a:ext cx="2938462" cy="1154112"/>
        </p:xfrm>
        <a:graphic>
          <a:graphicData uri="http://schemas.openxmlformats.org/presentationml/2006/ole">
            <mc:AlternateContent xmlns:mc="http://schemas.openxmlformats.org/markup-compatibility/2006">
              <mc:Choice xmlns:v="urn:schemas-microsoft-com:vml" Requires="v">
                <p:oleObj spid="_x0000_s31748" name="" r:id="rId3" imgW="1104265" imgH="431800" progId="Equation.3">
                  <p:embed/>
                </p:oleObj>
              </mc:Choice>
              <mc:Fallback>
                <p:oleObj name="" r:id="rId3" imgW="1104265" imgH="431800" progId="Equation.3">
                  <p:embed/>
                  <p:pic>
                    <p:nvPicPr>
                      <p:cNvPr id="0" name="图片 3119"/>
                      <p:cNvPicPr/>
                      <p:nvPr/>
                    </p:nvPicPr>
                    <p:blipFill>
                      <a:blip r:embed="rId4"/>
                      <a:stretch>
                        <a:fillRect/>
                      </a:stretch>
                    </p:blipFill>
                    <p:spPr>
                      <a:xfrm>
                        <a:off x="2928938" y="3643313"/>
                        <a:ext cx="2938462" cy="1154112"/>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85750"/>
            <a:ext cx="8572500" cy="6215063"/>
          </a:xfrm>
        </p:spPr>
        <p:txBody>
          <a:bodyPr vert="horz" wrap="square" lIns="91440" tIns="45720" rIns="91440" bIns="45720" numCol="1" rtlCol="0" anchor="t" anchorCtr="0" compatLnSpc="1"/>
          <a:lstStyle/>
          <a:p>
            <a:pPr lvl="0">
              <a:lnSpc>
                <a:spcPct val="125000"/>
              </a:lnSpc>
              <a:buFont typeface="Wingdings" panose="05000000000000000000" pitchFamily="2" charset="2"/>
              <a:buNone/>
            </a:pPr>
            <a:r>
              <a:rPr lang="en-US" altLang="zh-CN" sz="2600">
                <a:latin typeface="华文楷体" panose="02010600040101010101" pitchFamily="2" charset="-122"/>
              </a:rPr>
              <a:t>2</a:t>
            </a:r>
            <a:r>
              <a:rPr lang="zh-CN" altLang="en-US" sz="2600" dirty="0">
                <a:latin typeface="华文楷体" panose="02010600040101010101" pitchFamily="2" charset="-122"/>
              </a:rPr>
              <a:t>）未知标准差方法</a:t>
            </a:r>
            <a:r>
              <a:rPr lang="zh-CN" altLang="en-US" sz="2100" dirty="0">
                <a:latin typeface="华文楷体" panose="02010600040101010101" pitchFamily="2" charset="-122"/>
              </a:rPr>
              <a:t>（不少于</a:t>
            </a:r>
            <a:r>
              <a:rPr lang="en-US" altLang="zh-CN" sz="2100">
                <a:latin typeface="华文楷体" panose="02010600040101010101" pitchFamily="2" charset="-122"/>
              </a:rPr>
              <a:t>10</a:t>
            </a:r>
            <a:r>
              <a:rPr lang="zh-CN" altLang="en-US" sz="2100" dirty="0">
                <a:latin typeface="华文楷体" panose="02010600040101010101" pitchFamily="2" charset="-122"/>
              </a:rPr>
              <a:t>组的试件组成一个验收批</a:t>
            </a:r>
            <a:endParaRPr lang="zh-CN" altLang="en-US" sz="2100" dirty="0">
              <a:latin typeface="华文楷体" panose="02010600040101010101" pitchFamily="2" charset="-122"/>
            </a:endParaRPr>
          </a:p>
          <a:p>
            <a:pPr lvl="0">
              <a:lnSpc>
                <a:spcPct val="125000"/>
              </a:lnSpc>
              <a:buFont typeface="Wingdings" panose="05000000000000000000" pitchFamily="2" charset="2"/>
              <a:buNone/>
            </a:pPr>
            <a:r>
              <a:rPr lang="zh-CN" altLang="en-US" sz="2600" dirty="0">
                <a:latin typeface="华文楷体" panose="02010600040101010101" pitchFamily="2" charset="-122"/>
              </a:rPr>
              <a:t>     其强度应同时满足：</a:t>
            </a:r>
            <a:endParaRPr lang="zh-CN" altLang="en-US" sz="2600" dirty="0">
              <a:latin typeface="华文楷体" panose="02010600040101010101" pitchFamily="2" charset="-122"/>
            </a:endParaRPr>
          </a:p>
          <a:p>
            <a:pPr lvl="0">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a:t>
            </a:r>
            <a:r>
              <a:rPr lang="zh-CN" altLang="en-US" sz="2600" dirty="0">
                <a:latin typeface="华文楷体" panose="02010600040101010101" pitchFamily="2" charset="-122"/>
              </a:rPr>
              <a:t>－</a:t>
            </a:r>
            <a:r>
              <a:rPr lang="en-US" altLang="zh-CN" sz="2600">
                <a:latin typeface="华文楷体" panose="02010600040101010101" pitchFamily="2" charset="-122"/>
              </a:rPr>
              <a:t>λ</a:t>
            </a:r>
            <a:r>
              <a:rPr lang="en-US" altLang="zh-CN" sz="2600" baseline="-25000">
                <a:latin typeface="华文楷体" panose="02010600040101010101" pitchFamily="2" charset="-122"/>
              </a:rPr>
              <a:t>1</a:t>
            </a:r>
            <a:r>
              <a:rPr lang="en-US" altLang="zh-CN" sz="2600">
                <a:latin typeface="华文楷体" panose="02010600040101010101" pitchFamily="2" charset="-122"/>
              </a:rPr>
              <a:t>S</a:t>
            </a:r>
            <a:r>
              <a:rPr lang="en-US" altLang="zh-CN" sz="1900">
                <a:latin typeface="华文楷体" panose="02010600040101010101" pitchFamily="2" charset="-122"/>
              </a:rPr>
              <a:t>f</a:t>
            </a:r>
            <a:r>
              <a:rPr lang="en-US" altLang="zh-CN" sz="1900" baseline="-25000">
                <a:latin typeface="华文楷体" panose="02010600040101010101" pitchFamily="2" charset="-122"/>
              </a:rPr>
              <a:t>cu</a:t>
            </a:r>
            <a:r>
              <a:rPr lang="en-US" altLang="zh-CN" sz="2600">
                <a:latin typeface="华文楷体" panose="02010600040101010101" pitchFamily="2" charset="-122"/>
              </a:rPr>
              <a:t>≥0.9f</a:t>
            </a:r>
            <a:r>
              <a:rPr lang="en-US" altLang="zh-CN" sz="2600" baseline="-25000">
                <a:latin typeface="华文楷体" panose="02010600040101010101" pitchFamily="2" charset="-122"/>
              </a:rPr>
              <a:t>cu,k</a:t>
            </a:r>
            <a:endParaRPr lang="en-US" altLang="zh-CN" sz="2600" baseline="-25000">
              <a:latin typeface="华文楷体" panose="02010600040101010101" pitchFamily="2" charset="-122"/>
            </a:endParaRPr>
          </a:p>
          <a:p>
            <a:pPr lvl="0">
              <a:lnSpc>
                <a:spcPct val="125000"/>
              </a:lnSpc>
              <a:buFont typeface="Wingdings" panose="05000000000000000000" pitchFamily="2" charset="2"/>
              <a:buNone/>
            </a:pPr>
            <a:r>
              <a:rPr lang="en-US" altLang="zh-CN" sz="2600" baseline="-25000">
                <a:latin typeface="华文楷体" panose="02010600040101010101" pitchFamily="2" charset="-122"/>
              </a:rPr>
              <a:t>           </a:t>
            </a:r>
            <a:r>
              <a:rPr lang="en-US" altLang="zh-CN" sz="2600">
                <a:latin typeface="华文楷体" panose="02010600040101010101" pitchFamily="2" charset="-122"/>
              </a:rPr>
              <a:t>   </a:t>
            </a:r>
            <a:r>
              <a:rPr lang="zh-CN" altLang="en-US" sz="2600" dirty="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cu,min</a:t>
            </a:r>
            <a:r>
              <a:rPr lang="en-US" altLang="zh-CN" sz="2600">
                <a:latin typeface="华文楷体" panose="02010600040101010101" pitchFamily="2" charset="-122"/>
              </a:rPr>
              <a:t>≥ λ</a:t>
            </a:r>
            <a:r>
              <a:rPr lang="en-US" altLang="zh-CN" sz="2600" baseline="-25000">
                <a:latin typeface="华文楷体" panose="02010600040101010101" pitchFamily="2" charset="-122"/>
              </a:rPr>
              <a:t>2</a:t>
            </a:r>
            <a:r>
              <a:rPr lang="en-US" altLang="zh-CN" sz="2600">
                <a:latin typeface="华文楷体" panose="02010600040101010101" pitchFamily="2" charset="-122"/>
              </a:rPr>
              <a:t>f</a:t>
            </a:r>
            <a:r>
              <a:rPr lang="en-US" altLang="zh-CN" sz="2600" baseline="-25000">
                <a:latin typeface="华文楷体" panose="02010600040101010101" pitchFamily="2" charset="-122"/>
              </a:rPr>
              <a:t>cu,k</a:t>
            </a:r>
            <a:endParaRPr lang="en-US" altLang="zh-CN" sz="2600" baseline="-25000">
              <a:latin typeface="华文楷体" panose="02010600040101010101" pitchFamily="2" charset="-122"/>
            </a:endParaRPr>
          </a:p>
          <a:p>
            <a:pPr lvl="0" algn="just">
              <a:lnSpc>
                <a:spcPct val="125000"/>
              </a:lnSpc>
              <a:buFont typeface="Wingdings" panose="05000000000000000000" pitchFamily="2" charset="2"/>
              <a:buNone/>
            </a:pPr>
            <a:r>
              <a:rPr lang="zh-CN" altLang="en-US" sz="2600" dirty="0">
                <a:latin typeface="华文楷体" panose="02010600040101010101" pitchFamily="2" charset="-122"/>
              </a:rPr>
              <a:t>式中：</a:t>
            </a:r>
            <a:r>
              <a:rPr lang="en-US" altLang="zh-CN" sz="2600" err="1">
                <a:latin typeface="华文楷体" panose="02010600040101010101" pitchFamily="2" charset="-122"/>
              </a:rPr>
              <a:t>S</a:t>
            </a:r>
            <a:r>
              <a:rPr lang="en-US" altLang="zh-CN" sz="1900" err="1">
                <a:latin typeface="华文楷体" panose="02010600040101010101" pitchFamily="2" charset="-122"/>
              </a:rPr>
              <a:t>f</a:t>
            </a:r>
            <a:r>
              <a:rPr lang="en-US" altLang="zh-CN" sz="1900" baseline="-25000" err="1">
                <a:latin typeface="华文楷体" panose="02010600040101010101" pitchFamily="2" charset="-122"/>
              </a:rPr>
              <a:t>cu</a:t>
            </a:r>
            <a:r>
              <a:rPr lang="en-US" altLang="zh-CN" sz="2600">
                <a:latin typeface="华文楷体" panose="02010600040101010101" pitchFamily="2" charset="-122"/>
              </a:rPr>
              <a:t>—</a:t>
            </a:r>
            <a:r>
              <a:rPr lang="zh-CN" altLang="en-US" sz="2600" dirty="0">
                <a:latin typeface="华文楷体" panose="02010600040101010101" pitchFamily="2" charset="-122"/>
              </a:rPr>
              <a:t>同一验收批混凝土立方体抗压强度标准差</a:t>
            </a:r>
            <a:endParaRPr lang="zh-CN" altLang="en-US" sz="2600" dirty="0">
              <a:latin typeface="华文楷体" panose="02010600040101010101" pitchFamily="2" charset="-122"/>
            </a:endParaRPr>
          </a:p>
          <a:p>
            <a:pPr lvl="0" algn="just">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λ</a:t>
            </a:r>
            <a:r>
              <a:rPr lang="en-US" altLang="zh-CN" sz="2600" baseline="-25000">
                <a:latin typeface="华文楷体" panose="02010600040101010101" pitchFamily="2" charset="-122"/>
              </a:rPr>
              <a:t>1 </a:t>
            </a:r>
            <a:r>
              <a:rPr lang="zh-CN" altLang="en-US" sz="2600" dirty="0">
                <a:latin typeface="华文楷体" panose="02010600040101010101" pitchFamily="2" charset="-122"/>
              </a:rPr>
              <a:t>、</a:t>
            </a:r>
            <a:r>
              <a:rPr lang="en-US" altLang="zh-CN" sz="2600">
                <a:latin typeface="华文楷体" panose="02010600040101010101" pitchFamily="2" charset="-122"/>
              </a:rPr>
              <a:t>λ</a:t>
            </a:r>
            <a:r>
              <a:rPr lang="en-US" altLang="zh-CN" sz="2600" baseline="-25000">
                <a:latin typeface="华文楷体" panose="02010600040101010101" pitchFamily="2" charset="-122"/>
              </a:rPr>
              <a:t>2</a:t>
            </a:r>
            <a:r>
              <a:rPr lang="zh-CN" altLang="en-US" sz="2600" baseline="-25000" dirty="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合格判定系数</a:t>
            </a:r>
            <a:endParaRPr lang="en-US" altLang="zh-CN" sz="2600">
              <a:latin typeface="华文楷体" panose="02010600040101010101" pitchFamily="2" charset="-122"/>
            </a:endParaRPr>
          </a:p>
          <a:p>
            <a:pPr lvl="0" algn="ctr">
              <a:lnSpc>
                <a:spcPct val="125000"/>
              </a:lnSpc>
              <a:buFont typeface="Wingdings" panose="05000000000000000000" pitchFamily="2" charset="2"/>
              <a:buNone/>
            </a:pPr>
            <a:r>
              <a:rPr lang="zh-CN" altLang="en-US" sz="2100" dirty="0"/>
              <a:t>混凝土强度的合格判定系数</a:t>
            </a:r>
            <a:endParaRPr lang="en-US" altLang="zh-CN" sz="2100"/>
          </a:p>
          <a:p>
            <a:pPr lvl="0" algn="ctr">
              <a:lnSpc>
                <a:spcPct val="120000"/>
              </a:lnSpc>
              <a:buFont typeface="Wingdings" panose="05000000000000000000" pitchFamily="2" charset="2"/>
              <a:buNone/>
            </a:pP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p:txBody>
      </p:sp>
      <p:graphicFrame>
        <p:nvGraphicFramePr>
          <p:cNvPr id="364570" name="表格 364569"/>
          <p:cNvGraphicFramePr/>
          <p:nvPr/>
        </p:nvGraphicFramePr>
        <p:xfrm>
          <a:off x="2738438" y="4071938"/>
          <a:ext cx="6934200" cy="1188720"/>
        </p:xfrm>
        <a:graphic>
          <a:graphicData uri="http://schemas.openxmlformats.org/drawingml/2006/table">
            <a:tbl>
              <a:tblPr/>
              <a:tblGrid>
                <a:gridCol w="1733550"/>
                <a:gridCol w="1733550"/>
                <a:gridCol w="1733550"/>
                <a:gridCol w="1733550"/>
              </a:tblGrid>
              <a:tr h="395288">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000" b="1" dirty="0">
                          <a:latin typeface="华文楷体" panose="02010600040101010101" pitchFamily="2" charset="-122"/>
                        </a:rPr>
                        <a:t>试件组数</a:t>
                      </a:r>
                      <a:endParaRPr lang="zh-CN" altLang="en-US" sz="2000" b="1" dirty="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b="1">
                          <a:latin typeface="华文楷体" panose="02010600040101010101" pitchFamily="2" charset="-122"/>
                        </a:rPr>
                        <a:t>10</a:t>
                      </a:r>
                      <a:r>
                        <a:rPr lang="zh-CN" altLang="en-US" sz="2000" b="1" dirty="0">
                          <a:latin typeface="华文楷体" panose="02010600040101010101" pitchFamily="2" charset="-122"/>
                        </a:rPr>
                        <a:t>～</a:t>
                      </a:r>
                      <a:r>
                        <a:rPr lang="en-US" altLang="zh-CN" sz="2000" b="1">
                          <a:latin typeface="华文楷体" panose="02010600040101010101" pitchFamily="2" charset="-122"/>
                        </a:rPr>
                        <a:t>14</a:t>
                      </a:r>
                      <a:endParaRPr lang="en-US" altLang="zh-CN" sz="2000" b="1">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b="1">
                          <a:latin typeface="华文楷体" panose="02010600040101010101" pitchFamily="2" charset="-122"/>
                        </a:rPr>
                        <a:t>15</a:t>
                      </a:r>
                      <a:r>
                        <a:rPr lang="zh-CN" altLang="en-US" sz="2000" b="1" dirty="0">
                          <a:latin typeface="华文楷体" panose="02010600040101010101" pitchFamily="2" charset="-122"/>
                        </a:rPr>
                        <a:t>～</a:t>
                      </a:r>
                      <a:r>
                        <a:rPr lang="en-US" altLang="zh-CN" sz="2000" b="1">
                          <a:latin typeface="华文楷体" panose="02010600040101010101" pitchFamily="2" charset="-122"/>
                        </a:rPr>
                        <a:t>24</a:t>
                      </a:r>
                      <a:endParaRPr lang="en-US" altLang="zh-CN" sz="2000" b="1">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b="1">
                          <a:latin typeface="华文楷体" panose="02010600040101010101" pitchFamily="2" charset="-122"/>
                        </a:rPr>
                        <a:t>≥25</a:t>
                      </a:r>
                      <a:endParaRPr lang="en-US" altLang="zh-CN" sz="2000" b="1">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r>
              <a:tr h="395287">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λ</a:t>
                      </a:r>
                      <a:r>
                        <a:rPr lang="en-US" altLang="zh-CN" sz="2000" baseline="-25000">
                          <a:latin typeface="华文楷体" panose="02010600040101010101" pitchFamily="2" charset="-122"/>
                        </a:rPr>
                        <a:t>1</a:t>
                      </a:r>
                      <a:endParaRPr lang="en-US" altLang="zh-CN" sz="2000" baseline="-25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1.70</a:t>
                      </a:r>
                      <a:endParaRPr lang="en-US" altLang="zh-CN" sz="2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1.65</a:t>
                      </a:r>
                      <a:endParaRPr lang="en-US" altLang="zh-CN" sz="2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1.60</a:t>
                      </a:r>
                      <a:endParaRPr lang="en-US" altLang="zh-CN" sz="2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r h="395288">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λ</a:t>
                      </a:r>
                      <a:r>
                        <a:rPr lang="en-US" altLang="zh-CN" sz="2000" baseline="-25000">
                          <a:latin typeface="华文楷体" panose="02010600040101010101" pitchFamily="2" charset="-122"/>
                        </a:rPr>
                        <a:t>2</a:t>
                      </a:r>
                      <a:endParaRPr lang="en-US" altLang="zh-CN" sz="2000" baseline="-25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000">
                          <a:latin typeface="华文楷体" panose="02010600040101010101" pitchFamily="2" charset="-122"/>
                        </a:rPr>
                        <a:t>0.90</a:t>
                      </a:r>
                      <a:endParaRPr lang="en-US" altLang="zh-CN" sz="2000">
                        <a:latin typeface="华文楷体" panose="02010600040101010101" pitchFamily="2" charset="-122"/>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000">
                          <a:latin typeface="华文楷体" panose="02010600040101010101" pitchFamily="2" charset="-122"/>
                        </a:rPr>
                        <a:t>0.85</a:t>
                      </a:r>
                      <a:endParaRPr lang="en-US" altLang="zh-CN" sz="2000">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000">
                          <a:latin typeface="华文楷体" panose="02010600040101010101" pitchFamily="2" charset="-122"/>
                        </a:rPr>
                        <a:t>0.85</a:t>
                      </a:r>
                      <a:endParaRPr lang="en-US" altLang="zh-CN" sz="2000">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r>
            </a:tbl>
          </a:graphicData>
        </a:graphic>
      </p:graphicFrame>
      <p:sp>
        <p:nvSpPr>
          <p:cNvPr id="5" name="左大括号 4"/>
          <p:cNvSpPr/>
          <p:nvPr/>
        </p:nvSpPr>
        <p:spPr>
          <a:xfrm>
            <a:off x="2855913" y="1628775"/>
            <a:ext cx="285750" cy="842963"/>
          </a:xfrm>
          <a:prstGeom prst="leftBrace">
            <a:avLst>
              <a:gd name="adj1" fmla="val 0"/>
              <a:gd name="adj2" fmla="val 51298"/>
            </a:avLst>
          </a:prstGeom>
        </p:spPr>
        <p:style>
          <a:lnRef idx="2">
            <a:schemeClr val="accent4"/>
          </a:lnRef>
          <a:fillRef idx="0">
            <a:schemeClr val="accent4"/>
          </a:fillRef>
          <a:effectRef idx="1">
            <a:schemeClr val="accent4"/>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85750"/>
            <a:ext cx="8572500" cy="6215063"/>
          </a:xfrm>
        </p:spPr>
        <p:txBody>
          <a:bodyPr vert="horz" wrap="square" lIns="91440" tIns="45720" rIns="91440" bIns="45720" numCol="1" rtlCol="0" anchor="t" anchorCtr="0" compatLnSpc="1"/>
          <a:lstStyle/>
          <a:p>
            <a:pPr lvl="0" algn="just">
              <a:lnSpc>
                <a:spcPct val="120000"/>
              </a:lnSpc>
              <a:buFont typeface="Wingdings" panose="05000000000000000000" pitchFamily="2" charset="2"/>
              <a:buNone/>
            </a:pPr>
            <a:r>
              <a:rPr lang="zh-CN" altLang="en-US" sz="2600" dirty="0">
                <a:latin typeface="华文楷体" panose="02010600040101010101" pitchFamily="2" charset="-122"/>
              </a:rPr>
              <a:t>验收批混凝土强度的标准差</a:t>
            </a:r>
            <a:r>
              <a:rPr lang="en-US" altLang="zh-CN" sz="2600" err="1">
                <a:latin typeface="华文楷体" panose="02010600040101010101" pitchFamily="2" charset="-122"/>
              </a:rPr>
              <a:t>S</a:t>
            </a:r>
            <a:r>
              <a:rPr lang="en-US" altLang="zh-CN" sz="1900" err="1">
                <a:latin typeface="华文楷体" panose="02010600040101010101" pitchFamily="2" charset="-122"/>
              </a:rPr>
              <a:t>f</a:t>
            </a:r>
            <a:r>
              <a:rPr lang="en-US" altLang="zh-CN" sz="1900" baseline="-25000" err="1">
                <a:latin typeface="华文楷体" panose="02010600040101010101" pitchFamily="2" charset="-122"/>
              </a:rPr>
              <a:t>cu</a:t>
            </a:r>
            <a:r>
              <a:rPr lang="en-US" altLang="zh-CN" sz="2600">
                <a:latin typeface="华文楷体" panose="02010600040101010101" pitchFamily="2" charset="-122"/>
              </a:rPr>
              <a:t> </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lgn="just">
              <a:lnSpc>
                <a:spcPct val="120000"/>
              </a:lnSpc>
              <a:buFont typeface="Wingdings" panose="05000000000000000000" pitchFamily="2" charset="2"/>
              <a:buNone/>
            </a:pPr>
            <a:endParaRPr lang="en-US" altLang="zh-CN" sz="2600">
              <a:latin typeface="华文楷体" panose="02010600040101010101" pitchFamily="2" charset="-122"/>
            </a:endParaRPr>
          </a:p>
          <a:p>
            <a:pPr lvl="0" algn="just">
              <a:lnSpc>
                <a:spcPct val="120000"/>
              </a:lnSpc>
              <a:buFont typeface="Wingdings" panose="05000000000000000000" pitchFamily="2" charset="2"/>
              <a:buNone/>
            </a:pPr>
            <a:endParaRPr lang="en-US" altLang="zh-CN" sz="2600">
              <a:latin typeface="华文楷体" panose="02010600040101010101" pitchFamily="2" charset="-122"/>
            </a:endParaRPr>
          </a:p>
          <a:p>
            <a:pPr lvl="0" algn="just">
              <a:lnSpc>
                <a:spcPct val="120000"/>
              </a:lnSpc>
              <a:buFont typeface="Wingdings" panose="05000000000000000000" pitchFamily="2" charset="2"/>
              <a:buNone/>
            </a:pPr>
            <a:endParaRPr lang="en-US" altLang="zh-CN" sz="2600">
              <a:latin typeface="华文楷体" panose="02010600040101010101" pitchFamily="2" charset="-122"/>
            </a:endParaRPr>
          </a:p>
          <a:p>
            <a:pPr lvl="0" algn="just">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式中：</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cu,i</a:t>
            </a:r>
            <a:r>
              <a:rPr lang="en-US" altLang="zh-CN" sz="2600" baseline="-2500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验收批第</a:t>
            </a:r>
            <a:r>
              <a:rPr lang="en-US" altLang="zh-CN" sz="2600">
                <a:latin typeface="华文楷体" panose="02010600040101010101" pitchFamily="2" charset="-122"/>
              </a:rPr>
              <a:t>i</a:t>
            </a:r>
            <a:r>
              <a:rPr lang="zh-CN" altLang="en-US" sz="2600" dirty="0">
                <a:latin typeface="华文楷体" panose="02010600040101010101" pitchFamily="2" charset="-122"/>
              </a:rPr>
              <a:t>组试件的强度值，</a:t>
            </a:r>
            <a:r>
              <a:rPr lang="en-US" altLang="zh-CN" sz="2600">
                <a:latin typeface="华文楷体" panose="02010600040101010101" pitchFamily="2" charset="-122"/>
              </a:rPr>
              <a:t> </a:t>
            </a:r>
            <a:r>
              <a:rPr lang="en-US" altLang="zh-CN" sz="2600" err="1">
                <a:latin typeface="华文楷体" panose="02010600040101010101" pitchFamily="2" charset="-122"/>
              </a:rPr>
              <a:t>Mpa</a:t>
            </a:r>
            <a:r>
              <a:rPr lang="en-US" altLang="zh-CN" sz="2600">
                <a:latin typeface="华文楷体" panose="02010600040101010101" pitchFamily="2" charset="-122"/>
              </a:rPr>
              <a:t> </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baseline="-25000" dirty="0">
                <a:latin typeface="华文楷体" panose="02010600040101010101" pitchFamily="2" charset="-122"/>
              </a:rPr>
              <a:t>              </a:t>
            </a:r>
            <a:r>
              <a:rPr lang="en-US" altLang="zh-CN" sz="2600">
                <a:latin typeface="华文楷体" panose="02010600040101010101" pitchFamily="2" charset="-122"/>
              </a:rPr>
              <a:t>n——</a:t>
            </a:r>
            <a:r>
              <a:rPr lang="zh-CN" altLang="en-US" sz="2600" dirty="0">
                <a:latin typeface="华文楷体" panose="02010600040101010101" pitchFamily="2" charset="-122"/>
              </a:rPr>
              <a:t>验收批混凝土试件的总组数。</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sz="2600" dirty="0">
              <a:latin typeface="华文楷体" panose="02010600040101010101" pitchFamily="2" charset="-122"/>
            </a:endParaRPr>
          </a:p>
          <a:p>
            <a:pPr lvl="0" algn="just">
              <a:buFont typeface="Wingdings" panose="05000000000000000000" pitchFamily="2" charset="2"/>
              <a:buNone/>
            </a:pP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p:txBody>
      </p:sp>
      <p:graphicFrame>
        <p:nvGraphicFramePr>
          <p:cNvPr id="365571" name="Object 2"/>
          <p:cNvGraphicFramePr>
            <a:graphicFrameLocks noChangeAspect="1"/>
          </p:cNvGraphicFramePr>
          <p:nvPr/>
        </p:nvGraphicFramePr>
        <p:xfrm>
          <a:off x="3952875" y="1000125"/>
          <a:ext cx="4230688" cy="1774825"/>
        </p:xfrm>
        <a:graphic>
          <a:graphicData uri="http://schemas.openxmlformats.org/presentationml/2006/ole">
            <mc:AlternateContent xmlns:mc="http://schemas.openxmlformats.org/markup-compatibility/2006">
              <mc:Choice xmlns:v="urn:schemas-microsoft-com:vml" Requires="v">
                <p:oleObj spid="_x0000_s20495" name="" r:id="rId1" imgW="0" imgH="0" progId="Equation.3">
                  <p:embed/>
                </p:oleObj>
              </mc:Choice>
              <mc:Fallback>
                <p:oleObj name="" r:id="rId1" imgW="0" imgH="0" progId="Equation.3">
                  <p:embed/>
                  <p:pic>
                    <p:nvPicPr>
                      <p:cNvPr id="0" name="图片 3104"/>
                      <p:cNvPicPr/>
                      <p:nvPr/>
                    </p:nvPicPr>
                    <p:blipFill>
                      <a:blip r:embed="rId2"/>
                      <a:stretch>
                        <a:fillRect/>
                      </a:stretch>
                    </p:blipFill>
                    <p:spPr>
                      <a:xfrm>
                        <a:off x="3952875" y="1000125"/>
                        <a:ext cx="4230688" cy="1774825"/>
                      </a:xfrm>
                      <a:prstGeom prst="rect">
                        <a:avLst/>
                      </a:prstGeom>
                      <a:noFill/>
                      <a:ln w="38100">
                        <a:noFill/>
                        <a:miter/>
                      </a:ln>
                    </p:spPr>
                  </p:pic>
                </p:oleObj>
              </mc:Fallback>
            </mc:AlternateContent>
          </a:graphicData>
        </a:graphic>
      </p:graphicFrame>
      <p:graphicFrame>
        <p:nvGraphicFramePr>
          <p:cNvPr id="35842" name="Object 2"/>
          <p:cNvGraphicFramePr>
            <a:graphicFrameLocks noChangeAspect="1"/>
          </p:cNvGraphicFramePr>
          <p:nvPr/>
        </p:nvGraphicFramePr>
        <p:xfrm>
          <a:off x="2428875" y="1000125"/>
          <a:ext cx="4230688" cy="1774825"/>
        </p:xfrm>
        <a:graphic>
          <a:graphicData uri="http://schemas.openxmlformats.org/presentationml/2006/ole">
            <mc:AlternateContent xmlns:mc="http://schemas.openxmlformats.org/markup-compatibility/2006">
              <mc:Choice xmlns:v="urn:schemas-microsoft-com:vml" Requires="v">
                <p:oleObj spid="_x0000_s32772" name="" r:id="rId3" imgW="1574165" imgH="660400" progId="Equation.3">
                  <p:embed/>
                </p:oleObj>
              </mc:Choice>
              <mc:Fallback>
                <p:oleObj name="" r:id="rId3" imgW="1574165" imgH="660400" progId="Equation.3">
                  <p:embed/>
                  <p:pic>
                    <p:nvPicPr>
                      <p:cNvPr id="0" name="图片 3120"/>
                      <p:cNvPicPr/>
                      <p:nvPr/>
                    </p:nvPicPr>
                    <p:blipFill>
                      <a:blip r:embed="rId4"/>
                      <a:stretch>
                        <a:fillRect/>
                      </a:stretch>
                    </p:blipFill>
                    <p:spPr>
                      <a:xfrm>
                        <a:off x="2428875" y="1000125"/>
                        <a:ext cx="4230688" cy="1774825"/>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85750"/>
            <a:ext cx="8429625" cy="6215063"/>
          </a:xfrm>
        </p:spPr>
        <p:txBody>
          <a:bodyPr vert="horz" wrap="square" lIns="91440" tIns="45720" rIns="91440" bIns="45720" numCol="1" rtlCol="0" anchor="t" anchorCtr="0" compatLnSpc="1"/>
          <a:lstStyle/>
          <a:p>
            <a:pPr lvl="0">
              <a:lnSpc>
                <a:spcPct val="120000"/>
              </a:lnSpc>
              <a:buNone/>
            </a:pPr>
            <a:r>
              <a:rPr lang="zh-CN" sz="2600">
                <a:latin typeface="华文楷体" panose="02010600040101010101" pitchFamily="2" charset="-122"/>
              </a:rPr>
              <a:t>（</a:t>
            </a:r>
            <a:r>
              <a:rPr lang="en-US" altLang="zh-CN" sz="2600">
                <a:latin typeface="华文楷体" panose="02010600040101010101" pitchFamily="2" charset="-122"/>
              </a:rPr>
              <a:t>2</a:t>
            </a:r>
            <a:r>
              <a:rPr lang="zh-CN" sz="2600">
                <a:latin typeface="华文楷体" panose="02010600040101010101" pitchFamily="2" charset="-122"/>
              </a:rPr>
              <a:t>）</a:t>
            </a:r>
            <a:r>
              <a:rPr lang="zh-CN" altLang="en-US" sz="2600" dirty="0">
                <a:latin typeface="华文楷体" panose="02010600040101010101" pitchFamily="2" charset="-122"/>
              </a:rPr>
              <a:t>非统计方法</a:t>
            </a:r>
            <a:r>
              <a:rPr lang="en-US" altLang="zh-CN" sz="2600">
                <a:latin typeface="华文楷体" panose="02010600040101010101" pitchFamily="2" charset="-122"/>
              </a:rPr>
              <a:t>——</a:t>
            </a:r>
            <a:r>
              <a:rPr lang="zh-CN" altLang="en-US" sz="2600" dirty="0">
                <a:latin typeface="华文楷体" panose="02010600040101010101" pitchFamily="2" charset="-122"/>
              </a:rPr>
              <a:t>适用于零星生产的预制构件厂或现场搅拌批量不大的混凝土。</a:t>
            </a:r>
            <a:endParaRPr lang="zh-CN" altLang="en-US" sz="2600" dirty="0">
              <a:latin typeface="华文楷体" panose="02010600040101010101" pitchFamily="2" charset="-122"/>
            </a:endParaRPr>
          </a:p>
          <a:p>
            <a:pPr lvl="0" algn="just">
              <a:lnSpc>
                <a:spcPct val="120000"/>
              </a:lnSpc>
              <a:buFont typeface="Wingdings" panose="05000000000000000000" pitchFamily="2" charset="2"/>
              <a:buNone/>
            </a:pPr>
            <a:r>
              <a:rPr lang="en-US" altLang="zh-CN" sz="2600">
                <a:latin typeface="华文楷体" panose="02010600040101010101" pitchFamily="2" charset="-122"/>
              </a:rPr>
              <a:t> </a:t>
            </a:r>
            <a:r>
              <a:rPr lang="zh-CN" altLang="en-US" sz="2600" dirty="0">
                <a:latin typeface="华文楷体" panose="02010600040101010101" pitchFamily="2" charset="-122"/>
              </a:rPr>
              <a:t>        对小批量零星混凝土的生产，不具备统计方法评定混凝土强度的条件，可采用非统计方法。</a:t>
            </a:r>
            <a:endParaRPr lang="zh-CN" altLang="en-US" sz="2600" dirty="0">
              <a:latin typeface="华文楷体" panose="02010600040101010101" pitchFamily="2" charset="-122"/>
            </a:endParaRPr>
          </a:p>
          <a:p>
            <a:pPr lvl="0" algn="just">
              <a:lnSpc>
                <a:spcPct val="120000"/>
              </a:lnSpc>
              <a:buFont typeface="Wingdings" panose="05000000000000000000" pitchFamily="2" charset="2"/>
              <a:buNone/>
            </a:pPr>
            <a:r>
              <a:rPr lang="zh-CN" altLang="en-US" sz="2600" dirty="0">
                <a:latin typeface="华文楷体" panose="02010600040101010101" pitchFamily="2" charset="-122"/>
              </a:rPr>
              <a:t>         其强度应同时满足：</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f</a:t>
            </a:r>
            <a:r>
              <a:rPr lang="en-US" altLang="zh-CN" sz="2600" baseline="-25000">
                <a:latin typeface="华文楷体" panose="02010600040101010101" pitchFamily="2" charset="-122"/>
              </a:rPr>
              <a:t>cu</a:t>
            </a:r>
            <a:r>
              <a:rPr lang="en-US" altLang="zh-CN" sz="2600">
                <a:latin typeface="华文楷体" panose="02010600040101010101" pitchFamily="2" charset="-122"/>
              </a:rPr>
              <a:t>≥1.15f</a:t>
            </a:r>
            <a:r>
              <a:rPr lang="en-US" altLang="zh-CN" sz="2600" baseline="-25000">
                <a:latin typeface="华文楷体" panose="02010600040101010101" pitchFamily="2" charset="-122"/>
              </a:rPr>
              <a:t>cu,k</a:t>
            </a:r>
            <a:endParaRPr lang="en-US" altLang="zh-CN" sz="2600" baseline="-25000">
              <a:latin typeface="华文楷体" panose="02010600040101010101" pitchFamily="2" charset="-122"/>
            </a:endParaRPr>
          </a:p>
          <a:p>
            <a:pPr lvl="0">
              <a:lnSpc>
                <a:spcPct val="120000"/>
              </a:lnSpc>
              <a:buFont typeface="Wingdings" panose="05000000000000000000" pitchFamily="2" charset="2"/>
              <a:buNone/>
            </a:pPr>
            <a:r>
              <a:rPr lang="en-US" altLang="zh-CN" sz="2600" baseline="-25000">
                <a:latin typeface="华文楷体" panose="02010600040101010101" pitchFamily="2" charset="-122"/>
              </a:rPr>
              <a:t>           </a:t>
            </a:r>
            <a:r>
              <a:rPr lang="en-US" altLang="zh-CN" sz="2600">
                <a:latin typeface="华文楷体" panose="02010600040101010101" pitchFamily="2" charset="-122"/>
              </a:rPr>
              <a:t>    </a:t>
            </a:r>
            <a:r>
              <a:rPr lang="zh-CN" altLang="en-US" sz="2600" dirty="0">
                <a:latin typeface="华文楷体" panose="02010600040101010101" pitchFamily="2" charset="-122"/>
              </a:rPr>
              <a:t>      </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cu,min</a:t>
            </a:r>
            <a:r>
              <a:rPr lang="en-US" altLang="zh-CN" sz="2600">
                <a:latin typeface="华文楷体" panose="02010600040101010101" pitchFamily="2" charset="-122"/>
              </a:rPr>
              <a:t>≥ 0.95f</a:t>
            </a:r>
            <a:r>
              <a:rPr lang="en-US" altLang="zh-CN" sz="2600" baseline="-25000">
                <a:latin typeface="华文楷体" panose="02010600040101010101" pitchFamily="2" charset="-122"/>
              </a:rPr>
              <a:t>cu,k</a:t>
            </a:r>
            <a:endParaRPr lang="zh-CN" altLang="en-US" sz="2600" dirty="0">
              <a:latin typeface="华文楷体" panose="02010600040101010101" pitchFamily="2" charset="-122"/>
            </a:endParaRPr>
          </a:p>
        </p:txBody>
      </p:sp>
      <p:sp>
        <p:nvSpPr>
          <p:cNvPr id="4" name="左大括号 3"/>
          <p:cNvSpPr/>
          <p:nvPr/>
        </p:nvSpPr>
        <p:spPr>
          <a:xfrm>
            <a:off x="3000375" y="3068638"/>
            <a:ext cx="285750" cy="842963"/>
          </a:xfrm>
          <a:prstGeom prst="leftBrace">
            <a:avLst>
              <a:gd name="adj1" fmla="val 0"/>
              <a:gd name="adj2" fmla="val 51298"/>
            </a:avLst>
          </a:prstGeom>
        </p:spPr>
        <p:style>
          <a:lnRef idx="2">
            <a:schemeClr val="accent4"/>
          </a:lnRef>
          <a:fillRef idx="0">
            <a:schemeClr val="accent4"/>
          </a:fillRef>
          <a:effectRef idx="1">
            <a:schemeClr val="accent4"/>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85750"/>
            <a:ext cx="8429625" cy="6215063"/>
          </a:xfrm>
        </p:spPr>
        <p:txBody>
          <a:bodyPr vert="horz" wrap="square" lIns="91440" tIns="45720" rIns="91440" bIns="45720" numCol="1" rtlCol="0" anchor="t" anchorCtr="0" compatLnSpc="1"/>
          <a:lstStyle/>
          <a:p>
            <a:pPr lvl="0">
              <a:lnSpc>
                <a:spcPct val="120000"/>
              </a:lnSpc>
              <a:buNone/>
            </a:pPr>
            <a:r>
              <a:rPr lang="zh-CN" sz="2600">
                <a:latin typeface="华文楷体" panose="02010600040101010101" pitchFamily="2" charset="-122"/>
              </a:rPr>
              <a:t>（</a:t>
            </a:r>
            <a:r>
              <a:rPr lang="en-US" altLang="zh-CN" sz="2600">
                <a:latin typeface="华文楷体" panose="02010600040101010101" pitchFamily="2" charset="-122"/>
              </a:rPr>
              <a:t>3</a:t>
            </a:r>
            <a:r>
              <a:rPr lang="zh-CN" sz="2600">
                <a:latin typeface="华文楷体" panose="02010600040101010101" pitchFamily="2" charset="-122"/>
              </a:rPr>
              <a:t>）</a:t>
            </a:r>
            <a:r>
              <a:rPr lang="zh-CN" altLang="en-US" sz="2600" dirty="0">
                <a:latin typeface="华文楷体" panose="02010600040101010101" pitchFamily="2" charset="-122"/>
              </a:rPr>
              <a:t>混凝土强度的合格性判定</a:t>
            </a:r>
            <a:endParaRPr lang="en-US" altLang="zh-CN" sz="260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混凝土强度应分批进行检验评定，当检验结果能满足以上评定公式的时，则该批混凝土判为合格，否则为不合格。</a:t>
            </a:r>
            <a:endParaRPr lang="en-US" altLang="zh-CN" sz="260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不合格批混凝土制成的结构或构件，应进行鉴定。</a:t>
            </a:r>
            <a:endParaRPr lang="zh-CN" altLang="en-US" sz="2600" dirty="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对不合格的结构或构件必须及时处理。</a:t>
            </a:r>
            <a:endParaRPr lang="en-US" altLang="zh-CN" sz="2600">
              <a:latin typeface="华文楷体" panose="02010600040101010101" pitchFamily="2" charset="-122"/>
            </a:endParaRPr>
          </a:p>
          <a:p>
            <a:pPr lvl="0">
              <a:lnSpc>
                <a:spcPct val="120000"/>
              </a:lnSpc>
              <a:buNone/>
            </a:pPr>
            <a:endParaRPr lang="zh-CN" altLang="en-US" sz="2600" dirty="0">
              <a:latin typeface="华文楷体" panose="02010600040101010101" pitchFamily="2" charset="-122"/>
            </a:endParaRPr>
          </a:p>
        </p:txBody>
      </p:sp>
    </p:spTree>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p:nvPr>
        </p:nvSpPr>
        <p:spPr>
          <a:xfrm>
            <a:off x="1881188" y="285750"/>
            <a:ext cx="8429625" cy="6215063"/>
          </a:xfrm>
        </p:spPr>
        <p:txBody>
          <a:bodyPr vert="horz" wrap="square" lIns="91440" tIns="45720" rIns="91440" bIns="45720" anchor="t"/>
          <a:lstStyle/>
          <a:p>
            <a:pPr lvl="0" algn="ctr">
              <a:lnSpc>
                <a:spcPct val="120000"/>
              </a:lnSpc>
              <a:buNone/>
            </a:pPr>
            <a:r>
              <a:rPr lang="en-US" altLang="zh-CN" sz="3400" dirty="0">
                <a:latin typeface="华文楷体" panose="02010600040101010101" pitchFamily="2" charset="-122"/>
              </a:rPr>
              <a:t>3.5.3</a:t>
            </a:r>
            <a:r>
              <a:rPr lang="zh-CN" altLang="en-US" sz="3400" dirty="0">
                <a:latin typeface="华文楷体" panose="02010600040101010101" pitchFamily="2" charset="-122"/>
              </a:rPr>
              <a:t>     </a:t>
            </a:r>
            <a:r>
              <a:rPr lang="zh-CN" altLang="en-US" sz="3400" dirty="0"/>
              <a:t>混凝土配合比设计</a:t>
            </a:r>
            <a:endParaRPr lang="zh-CN" altLang="en-US" sz="3400" dirty="0">
              <a:latin typeface="华文楷体" panose="02010600040101010101" pitchFamily="2" charset="-122"/>
            </a:endParaRPr>
          </a:p>
          <a:p>
            <a:pPr lvl="0">
              <a:lnSpc>
                <a:spcPct val="120000"/>
              </a:lnSpc>
              <a:buFont typeface="Wingdings" panose="05000000000000000000" pitchFamily="2" charset="2"/>
              <a:buNone/>
            </a:pPr>
            <a:endParaRPr lang="en-US" altLang="zh-CN" sz="1200">
              <a:latin typeface="华文楷体" panose="02010600040101010101" pitchFamily="2" charset="-122"/>
            </a:endParaRPr>
          </a:p>
          <a:p>
            <a:pPr lvl="0">
              <a:lnSpc>
                <a:spcPct val="120000"/>
              </a:lnSpc>
              <a:buFont typeface="Wingdings" panose="05000000000000000000" pitchFamily="2" charset="2"/>
              <a:buNone/>
            </a:pPr>
            <a:r>
              <a:rPr lang="zh-CN" altLang="en-US" sz="2600" dirty="0"/>
              <a:t>          混凝土中各组成材料用量之比即为混凝土的配合比。</a:t>
            </a:r>
            <a:endParaRPr lang="zh-CN" altLang="en-US" sz="2600" dirty="0">
              <a:latin typeface="华文楷体" panose="02010600040101010101" pitchFamily="2" charset="-122"/>
            </a:endParaRPr>
          </a:p>
        </p:txBody>
      </p:sp>
      <p:sp>
        <p:nvSpPr>
          <p:cNvPr id="4" name="矩形 3"/>
          <p:cNvSpPr/>
          <p:nvPr/>
        </p:nvSpPr>
        <p:spPr>
          <a:xfrm>
            <a:off x="2309813" y="3500438"/>
            <a:ext cx="1000125" cy="142875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lt1"/>
                </a:solidFill>
                <a:effectLst/>
                <a:uLnTx/>
                <a:uFillTx/>
                <a:latin typeface="+mn-lt"/>
                <a:ea typeface="+mn-ea"/>
                <a:cs typeface="+mn-cs"/>
              </a:rPr>
              <a:t>混凝土配合比设计</a:t>
            </a:r>
            <a:endParaRPr kumimoji="0" lang="zh-CN" alt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5" name="左中括号 4"/>
          <p:cNvSpPr/>
          <p:nvPr/>
        </p:nvSpPr>
        <p:spPr>
          <a:xfrm>
            <a:off x="3595688" y="3071813"/>
            <a:ext cx="287338" cy="2143125"/>
          </a:xfrm>
          <a:prstGeom prst="leftBracket">
            <a:avLst/>
          </a:prstGeom>
        </p:spPr>
        <p:style>
          <a:lnRef idx="2">
            <a:schemeClr val="accent4"/>
          </a:lnRef>
          <a:fillRef idx="0">
            <a:schemeClr val="accent4"/>
          </a:fillRef>
          <a:effectRef idx="1">
            <a:schemeClr val="accent4"/>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cxnSp>
        <p:nvCxnSpPr>
          <p:cNvPr id="7" name="直接连接符 6"/>
          <p:cNvCxnSpPr/>
          <p:nvPr/>
        </p:nvCxnSpPr>
        <p:spPr>
          <a:xfrm>
            <a:off x="3309938" y="4214813"/>
            <a:ext cx="285750" cy="1588"/>
          </a:xfrm>
          <a:prstGeom prst="line">
            <a:avLst/>
          </a:prstGeom>
        </p:spPr>
        <p:style>
          <a:lnRef idx="2">
            <a:schemeClr val="accent4"/>
          </a:lnRef>
          <a:fillRef idx="0">
            <a:schemeClr val="accent4"/>
          </a:fillRef>
          <a:effectRef idx="1">
            <a:schemeClr val="accent4"/>
          </a:effectRef>
          <a:fontRef idx="minor">
            <a:schemeClr val="tx1"/>
          </a:fontRef>
        </p:style>
      </p:cxnSp>
      <p:sp>
        <p:nvSpPr>
          <p:cNvPr id="18" name="矩形 17"/>
          <p:cNvSpPr/>
          <p:nvPr/>
        </p:nvSpPr>
        <p:spPr>
          <a:xfrm>
            <a:off x="3881438" y="2714625"/>
            <a:ext cx="914400"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dk1"/>
                </a:solidFill>
                <a:effectLst/>
                <a:uLnTx/>
                <a:uFillTx/>
                <a:latin typeface="+mn-lt"/>
                <a:ea typeface="+mn-ea"/>
                <a:cs typeface="+mn-cs"/>
              </a:rPr>
              <a:t>选料</a:t>
            </a:r>
            <a:endParaRPr kumimoji="0" lang="zh-CN" altLang="en-US"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矩形 18"/>
          <p:cNvSpPr/>
          <p:nvPr/>
        </p:nvSpPr>
        <p:spPr>
          <a:xfrm>
            <a:off x="3881438" y="4929188"/>
            <a:ext cx="914400" cy="5715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dk1"/>
                </a:solidFill>
                <a:effectLst/>
                <a:uLnTx/>
                <a:uFillTx/>
                <a:latin typeface="+mn-lt"/>
                <a:ea typeface="+mn-ea"/>
                <a:cs typeface="+mn-cs"/>
              </a:rPr>
              <a:t>配料</a:t>
            </a:r>
            <a:endParaRPr kumimoji="0" lang="zh-CN" altLang="en-US" sz="2000" b="0" i="0" u="none" strike="noStrike" kern="1200" cap="none" spc="0" normalizeH="0" baseline="0" noProof="0" dirty="0">
              <a:ln>
                <a:noFill/>
              </a:ln>
              <a:solidFill>
                <a:schemeClr val="dk1"/>
              </a:solidFill>
              <a:effectLst/>
              <a:uLnTx/>
              <a:uFillTx/>
              <a:latin typeface="+mn-lt"/>
              <a:ea typeface="+mn-ea"/>
              <a:cs typeface="+mn-cs"/>
            </a:endParaRPr>
          </a:p>
        </p:txBody>
      </p:sp>
      <p:cxnSp>
        <p:nvCxnSpPr>
          <p:cNvPr id="20" name="直接连接符 19"/>
          <p:cNvCxnSpPr/>
          <p:nvPr/>
        </p:nvCxnSpPr>
        <p:spPr>
          <a:xfrm>
            <a:off x="4810125" y="3000375"/>
            <a:ext cx="28575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21" name="直接连接符 20"/>
          <p:cNvCxnSpPr/>
          <p:nvPr/>
        </p:nvCxnSpPr>
        <p:spPr>
          <a:xfrm>
            <a:off x="4810125" y="5214938"/>
            <a:ext cx="285750" cy="1588"/>
          </a:xfrm>
          <a:prstGeom prst="line">
            <a:avLst/>
          </a:prstGeom>
        </p:spPr>
        <p:style>
          <a:lnRef idx="2">
            <a:schemeClr val="accent4"/>
          </a:lnRef>
          <a:fillRef idx="0">
            <a:schemeClr val="accent4"/>
          </a:fillRef>
          <a:effectRef idx="1">
            <a:schemeClr val="accent4"/>
          </a:effectRef>
          <a:fontRef idx="minor">
            <a:schemeClr val="tx1"/>
          </a:fontRef>
        </p:style>
      </p:cxnSp>
      <p:sp>
        <p:nvSpPr>
          <p:cNvPr id="22" name="矩形 21"/>
          <p:cNvSpPr/>
          <p:nvPr/>
        </p:nvSpPr>
        <p:spPr>
          <a:xfrm>
            <a:off x="5095875" y="2571750"/>
            <a:ext cx="4643438" cy="85725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dk1"/>
                </a:solidFill>
                <a:effectLst/>
                <a:uLnTx/>
                <a:uFillTx/>
                <a:latin typeface="+mn-lt"/>
                <a:ea typeface="+mn-ea"/>
                <a:cs typeface="+mn-cs"/>
              </a:rPr>
              <a:t>根据工程设计和施工要求，选择适合的原材料</a:t>
            </a:r>
            <a:endParaRPr kumimoji="0" lang="zh-CN" altLang="en-US"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3" name="矩形 22"/>
          <p:cNvSpPr/>
          <p:nvPr/>
        </p:nvSpPr>
        <p:spPr>
          <a:xfrm>
            <a:off x="5095875" y="4786313"/>
            <a:ext cx="4643438" cy="85725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dk1"/>
                </a:solidFill>
                <a:effectLst/>
                <a:uLnTx/>
                <a:uFillTx/>
                <a:latin typeface="+mn-lt"/>
                <a:ea typeface="+mn-ea"/>
                <a:cs typeface="+mn-cs"/>
              </a:rPr>
              <a:t>根据混凝土的技术要求，确定各组成材料的用量</a:t>
            </a:r>
            <a:endParaRPr kumimoji="0" lang="zh-CN" altLang="en-US"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charRg st="0" end="21"/>
                                            </p:txEl>
                                          </p:spTgt>
                                        </p:tgtEl>
                                        <p:attrNameLst>
                                          <p:attrName>style.visibility</p:attrName>
                                        </p:attrNameLst>
                                      </p:cBhvr>
                                      <p:to>
                                        <p:strVal val="visible"/>
                                      </p:to>
                                    </p:set>
                                    <p:anim calcmode="lin" valueType="num">
                                      <p:cBhvr>
                                        <p:cTn id="7" dur="1000" fill="hold"/>
                                        <p:tgtEl>
                                          <p:spTgt spid="3">
                                            <p:txEl>
                                              <p:charRg st="0" end="2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charRg st="0" end="2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charRg st="0" end="2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xEl>
                                              <p:charRg st="27" end="54"/>
                                            </p:txEl>
                                          </p:spTgt>
                                        </p:tgtEl>
                                        <p:attrNameLst>
                                          <p:attrName>style.visibility</p:attrName>
                                        </p:attrNameLst>
                                      </p:cBhvr>
                                      <p:to>
                                        <p:strVal val="visible"/>
                                      </p:to>
                                    </p:set>
                                    <p:anim calcmode="lin" valueType="num">
                                      <p:cBhvr additive="base">
                                        <p:cTn id="14" dur="1000" fill="hold"/>
                                        <p:tgtEl>
                                          <p:spTgt spid="3">
                                            <p:txEl>
                                              <p:charRg st="27" end="54"/>
                                            </p:txEl>
                                          </p:spTgt>
                                        </p:tgtEl>
                                        <p:attrNameLst>
                                          <p:attrName>ppt_x</p:attrName>
                                        </p:attrNameLst>
                                      </p:cBhvr>
                                      <p:tavLst>
                                        <p:tav tm="0">
                                          <p:val>
                                            <p:strVal val="0-#ppt_w/2"/>
                                          </p:val>
                                        </p:tav>
                                        <p:tav tm="100000">
                                          <p:val>
                                            <p:strVal val="#ppt_x"/>
                                          </p:val>
                                        </p:tav>
                                      </p:tavLst>
                                    </p:anim>
                                    <p:anim calcmode="lin" valueType="num">
                                      <p:cBhvr additive="base">
                                        <p:cTn id="15" dur="1000" fill="hold"/>
                                        <p:tgtEl>
                                          <p:spTgt spid="3">
                                            <p:txEl>
                                              <p:charRg st="27" end="54"/>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Left)">
                                      <p:cBhvr>
                                        <p:cTn id="20" dur="1000"/>
                                        <p:tgtEl>
                                          <p:spTgt spid="4"/>
                                        </p:tgtEl>
                                      </p:cBhvr>
                                    </p:animEffect>
                                  </p:childTnLst>
                                </p:cTn>
                              </p:par>
                            </p:childTnLst>
                          </p:cTn>
                        </p:par>
                        <p:par>
                          <p:cTn id="21" fill="hold">
                            <p:stCondLst>
                              <p:cond delay="1000"/>
                            </p:stCondLst>
                            <p:childTnLst>
                              <p:par>
                                <p:cTn id="22" presetID="12" presetClass="entr" presetSubtype="8"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lide(fromLeft)">
                                      <p:cBhvr>
                                        <p:cTn id="24" dur="1000"/>
                                        <p:tgtEl>
                                          <p:spTgt spid="7"/>
                                        </p:tgtEl>
                                      </p:cBhvr>
                                    </p:animEffect>
                                  </p:childTnLst>
                                </p:cTn>
                              </p:par>
                            </p:childTnLst>
                          </p:cTn>
                        </p:par>
                        <p:par>
                          <p:cTn id="25" fill="hold">
                            <p:stCondLst>
                              <p:cond delay="2000"/>
                            </p:stCondLst>
                            <p:childTnLst>
                              <p:par>
                                <p:cTn id="26" presetID="12" presetClass="entr" presetSubtype="8"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slide(fromLeft)">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lide(fromLeft)">
                                      <p:cBhvr>
                                        <p:cTn id="33" dur="1000"/>
                                        <p:tgtEl>
                                          <p:spTgt spid="18"/>
                                        </p:tgtEl>
                                      </p:cBhvr>
                                    </p:animEffect>
                                  </p:childTnLst>
                                </p:cTn>
                              </p:par>
                            </p:childTnLst>
                          </p:cTn>
                        </p:par>
                        <p:par>
                          <p:cTn id="34" fill="hold">
                            <p:stCondLst>
                              <p:cond delay="1000"/>
                            </p:stCondLst>
                            <p:childTnLst>
                              <p:par>
                                <p:cTn id="35" presetID="12" presetClass="entr" presetSubtype="8"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slide(fromLeft)">
                                      <p:cBhvr>
                                        <p:cTn id="37" dur="1000"/>
                                        <p:tgtEl>
                                          <p:spTgt spid="20"/>
                                        </p:tgtEl>
                                      </p:cBhvr>
                                    </p:animEffect>
                                  </p:childTnLst>
                                </p:cTn>
                              </p:par>
                            </p:childTnLst>
                          </p:cTn>
                        </p:par>
                        <p:par>
                          <p:cTn id="38" fill="hold">
                            <p:stCondLst>
                              <p:cond delay="2000"/>
                            </p:stCondLst>
                            <p:childTnLst>
                              <p:par>
                                <p:cTn id="39" presetID="12" presetClass="entr" presetSubtype="8"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lide(fromLeft)">
                                      <p:cBhvr>
                                        <p:cTn id="41" dur="10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8"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slide(fromLeft)">
                                      <p:cBhvr>
                                        <p:cTn id="46" dur="1000"/>
                                        <p:tgtEl>
                                          <p:spTgt spid="19"/>
                                        </p:tgtEl>
                                      </p:cBhvr>
                                    </p:animEffect>
                                  </p:childTnLst>
                                </p:cTn>
                              </p:par>
                            </p:childTnLst>
                          </p:cTn>
                        </p:par>
                        <p:par>
                          <p:cTn id="47" fill="hold">
                            <p:stCondLst>
                              <p:cond delay="1000"/>
                            </p:stCondLst>
                            <p:childTnLst>
                              <p:par>
                                <p:cTn id="48" presetID="12" presetClass="entr" presetSubtype="8"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lide(fromLeft)">
                                      <p:cBhvr>
                                        <p:cTn id="50" dur="1000"/>
                                        <p:tgtEl>
                                          <p:spTgt spid="21"/>
                                        </p:tgtEl>
                                      </p:cBhvr>
                                    </p:animEffect>
                                  </p:childTnLst>
                                </p:cTn>
                              </p:par>
                            </p:childTnLst>
                          </p:cTn>
                        </p:par>
                        <p:par>
                          <p:cTn id="51" fill="hold">
                            <p:stCondLst>
                              <p:cond delay="2000"/>
                            </p:stCondLst>
                            <p:childTnLst>
                              <p:par>
                                <p:cTn id="52" presetID="12" presetClass="entr" presetSubtype="8"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slide(fromLeft)">
                                      <p:cBhvr>
                                        <p:cTn id="54"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8" grpId="0" bldLvl="0" animBg="1"/>
      <p:bldP spid="19" grpId="0" bldLvl="0" animBg="1"/>
      <p:bldP spid="22" grpId="0" bldLvl="0" animBg="1"/>
      <p:bldP spid="2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31745" y="467360"/>
            <a:ext cx="5669280" cy="645160"/>
          </a:xfrm>
          <a:prstGeom prst="rect">
            <a:avLst/>
          </a:prstGeom>
          <a:noFill/>
        </p:spPr>
        <p:txBody>
          <a:bodyPr wrap="none" rtlCol="0">
            <a:spAutoFit/>
          </a:bodyPr>
          <a:lstStyle/>
          <a:p>
            <a:pPr algn="l"/>
            <a:r>
              <a:rPr lang="en-US" altLang="zh-CN" sz="3600">
                <a:latin typeface="+mn-ea"/>
                <a:ea typeface="+mn-ea"/>
                <a:cs typeface="+mn-ea"/>
              </a:rPr>
              <a:t>3.5  </a:t>
            </a:r>
            <a:r>
              <a:rPr lang="zh-CN" altLang="en-US" sz="3600">
                <a:latin typeface="+mn-ea"/>
                <a:ea typeface="+mn-ea"/>
                <a:cs typeface="+mn-ea"/>
              </a:rPr>
              <a:t> </a:t>
            </a:r>
            <a:r>
              <a:rPr lang="zh-CN" altLang="en-US" sz="3600">
                <a:latin typeface="+mn-ea"/>
                <a:ea typeface="+mn-ea"/>
                <a:cs typeface="+mn-ea"/>
                <a:sym typeface="+mn-ea"/>
              </a:rPr>
              <a:t>普通混凝土组成设计</a:t>
            </a:r>
            <a:endParaRPr lang="zh-CN" altLang="en-US" sz="3600">
              <a:latin typeface="+mn-ea"/>
              <a:ea typeface="+mn-ea"/>
              <a:cs typeface="+mn-ea"/>
            </a:endParaRPr>
          </a:p>
        </p:txBody>
      </p:sp>
      <p:sp>
        <p:nvSpPr>
          <p:cNvPr id="3" name="文本框 2"/>
          <p:cNvSpPr txBox="1"/>
          <p:nvPr/>
        </p:nvSpPr>
        <p:spPr>
          <a:xfrm>
            <a:off x="2531745" y="1278255"/>
            <a:ext cx="7129780" cy="3046095"/>
          </a:xfrm>
          <a:prstGeom prst="rect">
            <a:avLst/>
          </a:prstGeom>
          <a:noFill/>
        </p:spPr>
        <p:txBody>
          <a:bodyPr wrap="none" rtlCol="0">
            <a:spAutoFit/>
          </a:bodyPr>
          <a:lstStyle/>
          <a:p>
            <a:pPr algn="l">
              <a:lnSpc>
                <a:spcPct val="200000"/>
              </a:lnSpc>
            </a:pPr>
            <a:r>
              <a:rPr lang="en-US" altLang="zh-CN" sz="3200" dirty="0">
                <a:latin typeface="华文楷体" panose="02010600040101010101" pitchFamily="2" charset="-122"/>
                <a:cs typeface="+mn-ea"/>
              </a:rPr>
              <a:t>3.5.1     混凝土质量</a:t>
            </a:r>
            <a:r>
              <a:rPr lang="zh-CN" altLang="en-US" sz="3200" dirty="0">
                <a:latin typeface="华文楷体" panose="02010600040101010101" pitchFamily="2" charset="-122"/>
                <a:cs typeface="+mn-ea"/>
              </a:rPr>
              <a:t>质量控制</a:t>
            </a:r>
            <a:endParaRPr lang="en-US" altLang="zh-CN" sz="3200" dirty="0">
              <a:latin typeface="华文楷体" panose="02010600040101010101" pitchFamily="2" charset="-122"/>
              <a:cs typeface="+mn-ea"/>
            </a:endParaRPr>
          </a:p>
          <a:p>
            <a:pPr algn="l">
              <a:lnSpc>
                <a:spcPct val="200000"/>
              </a:lnSpc>
            </a:pPr>
            <a:r>
              <a:rPr lang="en-US" altLang="zh-CN" sz="3200" dirty="0">
                <a:latin typeface="华文楷体" panose="02010600040101010101" pitchFamily="2" charset="-122"/>
                <a:cs typeface="+mn-ea"/>
                <a:sym typeface="+mn-ea"/>
              </a:rPr>
              <a:t>3.5.2</a:t>
            </a:r>
            <a:r>
              <a:rPr lang="en-US" altLang="zh-CN" sz="3200">
                <a:latin typeface="幼圆" panose="02010509060101010101" charset="-122"/>
                <a:ea typeface="幼圆" panose="02010509060101010101" charset="-122"/>
                <a:sym typeface="+mn-ea"/>
              </a:rPr>
              <a:t> </a:t>
            </a:r>
            <a:r>
              <a:rPr lang="en-US" altLang="zh-CN" sz="3200" dirty="0">
                <a:latin typeface="华文楷体" panose="02010600040101010101" pitchFamily="2" charset="-122"/>
                <a:cs typeface="+mn-ea"/>
                <a:sym typeface="+mn-ea"/>
              </a:rPr>
              <a:t>   混凝土强度评定的数理统计方法</a:t>
            </a:r>
            <a:endParaRPr lang="en-US" altLang="zh-CN" sz="3200" dirty="0">
              <a:latin typeface="华文楷体" panose="02010600040101010101" pitchFamily="2" charset="-122"/>
              <a:cs typeface="+mn-ea"/>
            </a:endParaRPr>
          </a:p>
          <a:p>
            <a:pPr algn="l">
              <a:lnSpc>
                <a:spcPct val="200000"/>
              </a:lnSpc>
            </a:pPr>
            <a:r>
              <a:rPr lang="en-US" altLang="zh-CN" sz="3200" dirty="0">
                <a:latin typeface="华文楷体" panose="02010600040101010101" pitchFamily="2" charset="-122"/>
                <a:cs typeface="+mn-ea"/>
                <a:sym typeface="+mn-ea"/>
              </a:rPr>
              <a:t>3.5.3     混凝土配合比设计</a:t>
            </a:r>
            <a:endParaRPr lang="en-US" altLang="zh-CN" sz="3200" dirty="0">
              <a:latin typeface="华文楷体" panose="02010600040101010101" pitchFamily="2" charset="-122"/>
              <a:cs typeface="+mn-ea"/>
            </a:endParaRPr>
          </a:p>
        </p:txBody>
      </p:sp>
    </p:spTree>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646430" y="357505"/>
            <a:ext cx="10046335" cy="6143625"/>
          </a:xfrm>
        </p:spPr>
        <p:txBody>
          <a:bodyPr vert="horz" wrap="square" lIns="91440" tIns="45720" rIns="91440" bIns="45720" numCol="1" rtlCol="0" anchor="t" anchorCtr="0" compatLnSpc="1"/>
          <a:lstStyle/>
          <a:p>
            <a:pPr lvl="0">
              <a:lnSpc>
                <a:spcPct val="150000"/>
              </a:lnSpc>
              <a:buNone/>
            </a:pPr>
            <a:r>
              <a:rPr lang="en-US" altLang="zh-CN">
                <a:latin typeface="华文楷体" panose="02010600040101010101" pitchFamily="2" charset="-122"/>
              </a:rPr>
              <a:t>1</a:t>
            </a:r>
            <a:r>
              <a:rPr lang="zh-CN" altLang="en-US" dirty="0">
                <a:latin typeface="华文楷体" panose="02010600040101010101" pitchFamily="2" charset="-122"/>
              </a:rPr>
              <a:t>、混凝土配合比表示方法</a:t>
            </a:r>
            <a:endParaRPr lang="en-US" altLang="zh-CN">
              <a:latin typeface="华文楷体" panose="02010600040101010101" pitchFamily="2" charset="-122"/>
            </a:endParaRPr>
          </a:p>
          <a:p>
            <a:pPr lvl="0" algn="just">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单位用量表示法</a:t>
            </a:r>
            <a:endParaRPr lang="en-US" altLang="zh-CN" sz="2600">
              <a:latin typeface="华文楷体" panose="02010600040101010101" pitchFamily="2" charset="-122"/>
            </a:endParaRPr>
          </a:p>
          <a:p>
            <a:pPr lvl="0" algn="just">
              <a:lnSpc>
                <a:spcPct val="150000"/>
              </a:lnSpc>
              <a:buClr>
                <a:srgbClr val="FFFF00"/>
              </a:buClr>
              <a:buNone/>
            </a:pPr>
            <a:r>
              <a:rPr lang="zh-CN" altLang="en-US" sz="2600" dirty="0">
                <a:latin typeface="华文楷体" panose="02010600040101010101" pitchFamily="2" charset="-122"/>
              </a:rPr>
              <a:t>    以每</a:t>
            </a:r>
            <a:r>
              <a:rPr lang="en-US" altLang="zh-CN" sz="2600">
                <a:latin typeface="华文楷体" panose="02010600040101010101" pitchFamily="2" charset="-122"/>
              </a:rPr>
              <a:t>1</a:t>
            </a:r>
            <a:r>
              <a:rPr lang="en-US" altLang="zh-CN" sz="2600"/>
              <a:t> m</a:t>
            </a:r>
            <a:r>
              <a:rPr lang="en-US" altLang="zh-CN" sz="2600" baseline="30000"/>
              <a:t>3</a:t>
            </a:r>
            <a:r>
              <a:rPr lang="zh-CN" altLang="en-US" sz="2600" dirty="0">
                <a:latin typeface="华文楷体" panose="02010600040101010101" pitchFamily="2" charset="-122"/>
              </a:rPr>
              <a:t>混凝土中各种材料的质量表示：</a:t>
            </a:r>
            <a:endParaRPr lang="zh-CN" altLang="en-US" sz="2600" dirty="0">
              <a:latin typeface="华文楷体" panose="02010600040101010101" pitchFamily="2" charset="-122"/>
            </a:endParaRPr>
          </a:p>
          <a:p>
            <a:pPr lvl="0" algn="just">
              <a:lnSpc>
                <a:spcPct val="150000"/>
              </a:lnSpc>
              <a:buFont typeface="Wingdings" panose="05000000000000000000" pitchFamily="2" charset="2"/>
              <a:buNone/>
            </a:pPr>
            <a:r>
              <a:rPr lang="zh-CN" altLang="en-US" sz="2600" dirty="0">
                <a:latin typeface="华文楷体" panose="02010600040101010101" pitchFamily="2" charset="-122"/>
              </a:rPr>
              <a:t>    水泥：水：砂：石子</a:t>
            </a:r>
            <a:r>
              <a:rPr lang="en-US" altLang="zh-CN" sz="2600">
                <a:latin typeface="华文楷体" panose="02010600040101010101" pitchFamily="2" charset="-122"/>
              </a:rPr>
              <a:t>=300 kg</a:t>
            </a:r>
            <a:r>
              <a:rPr lang="zh-CN" altLang="en-US" sz="2600" dirty="0">
                <a:latin typeface="华文楷体" panose="02010600040101010101" pitchFamily="2" charset="-122"/>
              </a:rPr>
              <a:t>：</a:t>
            </a:r>
            <a:r>
              <a:rPr lang="en-US" altLang="zh-CN" sz="2600">
                <a:latin typeface="华文楷体" panose="02010600040101010101" pitchFamily="2" charset="-122"/>
              </a:rPr>
              <a:t>180 kg</a:t>
            </a:r>
            <a:r>
              <a:rPr lang="zh-CN" altLang="en-US" sz="2600" dirty="0">
                <a:latin typeface="华文楷体" panose="02010600040101010101" pitchFamily="2" charset="-122"/>
              </a:rPr>
              <a:t>：</a:t>
            </a:r>
            <a:r>
              <a:rPr lang="en-US" altLang="zh-CN" sz="2600">
                <a:latin typeface="华文楷体" panose="02010600040101010101" pitchFamily="2" charset="-122"/>
              </a:rPr>
              <a:t>720 kg</a:t>
            </a:r>
            <a:r>
              <a:rPr lang="zh-CN" altLang="en-US" sz="2600" dirty="0">
                <a:latin typeface="华文楷体" panose="02010600040101010101" pitchFamily="2" charset="-122"/>
              </a:rPr>
              <a:t>：</a:t>
            </a:r>
            <a:r>
              <a:rPr lang="en-US" altLang="zh-CN" sz="2600">
                <a:latin typeface="华文楷体" panose="02010600040101010101" pitchFamily="2" charset="-122"/>
              </a:rPr>
              <a:t>1200 kg</a:t>
            </a:r>
            <a:endParaRPr lang="zh-CN" altLang="en-US" sz="2600" dirty="0">
              <a:latin typeface="华文楷体" panose="02010600040101010101" pitchFamily="2" charset="-122"/>
            </a:endParaRPr>
          </a:p>
          <a:p>
            <a:pPr lvl="0" algn="just">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相对用量表示法</a:t>
            </a:r>
            <a:endParaRPr lang="en-US" altLang="zh-CN" sz="2600">
              <a:latin typeface="华文楷体" panose="02010600040101010101" pitchFamily="2" charset="-122"/>
            </a:endParaRPr>
          </a:p>
          <a:p>
            <a:pPr lvl="0" algn="just">
              <a:lnSpc>
                <a:spcPct val="150000"/>
              </a:lnSpc>
              <a:buClr>
                <a:srgbClr val="FFFF00"/>
              </a:buClr>
              <a:buNone/>
            </a:pPr>
            <a:r>
              <a:rPr lang="zh-CN" altLang="en-US" sz="2600" dirty="0">
                <a:latin typeface="华文楷体" panose="02010600040101010101" pitchFamily="2" charset="-122"/>
              </a:rPr>
              <a:t>    以各种材料的质量比来表示（以水泥质量为</a:t>
            </a:r>
            <a:r>
              <a:rPr lang="en-US" altLang="zh-CN" sz="2600">
                <a:latin typeface="华文楷体" panose="02010600040101010101" pitchFamily="2" charset="-122"/>
              </a:rPr>
              <a:t>1</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150000"/>
              </a:lnSpc>
              <a:buFont typeface="Wingdings" panose="05000000000000000000" pitchFamily="2" charset="2"/>
              <a:buNone/>
            </a:pPr>
            <a:r>
              <a:rPr lang="zh-CN" altLang="en-US" sz="2600" dirty="0">
                <a:latin typeface="华文楷体" panose="02010600040101010101" pitchFamily="2" charset="-122"/>
              </a:rPr>
              <a:t>    水泥：水：砂：石子＝</a:t>
            </a:r>
            <a:r>
              <a:rPr lang="en-US" altLang="zh-CN" sz="2600">
                <a:latin typeface="华文楷体" panose="02010600040101010101" pitchFamily="2" charset="-122"/>
              </a:rPr>
              <a:t>1</a:t>
            </a:r>
            <a:r>
              <a:rPr lang="zh-CN" altLang="en-US" sz="2600" dirty="0">
                <a:latin typeface="华文楷体" panose="02010600040101010101" pitchFamily="2" charset="-122"/>
              </a:rPr>
              <a:t>：</a:t>
            </a:r>
            <a:r>
              <a:rPr lang="en-US" altLang="zh-CN" sz="2600">
                <a:latin typeface="华文楷体" panose="02010600040101010101" pitchFamily="2" charset="-122"/>
              </a:rPr>
              <a:t>0.6</a:t>
            </a:r>
            <a:r>
              <a:rPr lang="zh-CN" altLang="en-US" sz="2600" dirty="0">
                <a:latin typeface="华文楷体" panose="02010600040101010101" pitchFamily="2" charset="-122"/>
              </a:rPr>
              <a:t>：</a:t>
            </a:r>
            <a:r>
              <a:rPr lang="en-US" altLang="zh-CN" sz="2600">
                <a:latin typeface="华文楷体" panose="02010600040101010101" pitchFamily="2" charset="-122"/>
              </a:rPr>
              <a:t>2.4</a:t>
            </a:r>
            <a:r>
              <a:rPr lang="zh-CN" altLang="en-US" sz="2600" dirty="0">
                <a:latin typeface="华文楷体" panose="02010600040101010101" pitchFamily="2" charset="-122"/>
              </a:rPr>
              <a:t>：</a:t>
            </a:r>
            <a:r>
              <a:rPr lang="en-US" altLang="zh-CN" sz="2600">
                <a:latin typeface="华文楷体" panose="02010600040101010101" pitchFamily="2" charset="-122"/>
              </a:rPr>
              <a:t>4</a:t>
            </a:r>
            <a:endParaRPr lang="en-US" altLang="zh-CN" sz="2600">
              <a:latin typeface="华文楷体" panose="02010600040101010101" pitchFamily="2" charset="-122"/>
            </a:endParaRPr>
          </a:p>
          <a:p>
            <a:pPr lvl="0">
              <a:buNone/>
            </a:pP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981200" y="357188"/>
            <a:ext cx="8229600" cy="6143625"/>
          </a:xfrm>
        </p:spPr>
        <p:txBody>
          <a:bodyPr vert="horz" wrap="square" lIns="91440" tIns="45720" rIns="91440" bIns="45720" numCol="1" rtlCol="0" anchor="t" anchorCtr="0" compatLnSpc="1"/>
          <a:lstStyle/>
          <a:p>
            <a:pPr lvl="0">
              <a:lnSpc>
                <a:spcPct val="150000"/>
              </a:lnSpc>
              <a:buNone/>
            </a:pPr>
            <a:r>
              <a:rPr lang="en-US" altLang="zh-CN">
                <a:latin typeface="华文楷体" panose="02010600040101010101" pitchFamily="2" charset="-122"/>
              </a:rPr>
              <a:t>2</a:t>
            </a:r>
            <a:r>
              <a:rPr lang="zh-CN" altLang="en-US" dirty="0">
                <a:latin typeface="华文楷体" panose="02010600040101010101" pitchFamily="2" charset="-122"/>
              </a:rPr>
              <a:t>、混凝土配合比设计的</a:t>
            </a:r>
            <a:r>
              <a:rPr lang="zh-CN" altLang="en-US" dirty="0"/>
              <a:t>基本要求</a:t>
            </a:r>
            <a:endParaRPr lang="en-US" altLang="zh-CN">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dirty="0"/>
              <a:t>施工和易性的要求</a:t>
            </a:r>
            <a:endParaRPr lang="en-US" altLang="zh-CN"/>
          </a:p>
          <a:p>
            <a:pPr lvl="0">
              <a:lnSpc>
                <a:spcPct val="150000"/>
              </a:lnSpc>
              <a:buClr>
                <a:srgbClr val="FFFF00"/>
              </a:buClr>
              <a:buFont typeface="Wingdings" panose="05000000000000000000" pitchFamily="2" charset="2"/>
              <a:buChar char="Ø"/>
            </a:pPr>
            <a:r>
              <a:rPr lang="zh-CN" altLang="en-US" dirty="0"/>
              <a:t>结构物强度要求</a:t>
            </a:r>
            <a:endParaRPr lang="en-US" altLang="zh-CN"/>
          </a:p>
          <a:p>
            <a:pPr lvl="0">
              <a:lnSpc>
                <a:spcPct val="150000"/>
              </a:lnSpc>
              <a:buClr>
                <a:srgbClr val="FFFF00"/>
              </a:buClr>
              <a:buFont typeface="Wingdings" panose="05000000000000000000" pitchFamily="2" charset="2"/>
              <a:buChar char="Ø"/>
            </a:pPr>
            <a:r>
              <a:rPr lang="zh-CN" altLang="en-US" dirty="0"/>
              <a:t>环境耐久性要求</a:t>
            </a:r>
            <a:endParaRPr lang="en-US" altLang="zh-CN"/>
          </a:p>
          <a:p>
            <a:pPr lvl="0">
              <a:lnSpc>
                <a:spcPct val="150000"/>
              </a:lnSpc>
              <a:buClr>
                <a:srgbClr val="FFFF00"/>
              </a:buClr>
              <a:buFont typeface="Wingdings" panose="05000000000000000000" pitchFamily="2" charset="2"/>
              <a:buChar char="Ø"/>
            </a:pPr>
            <a:r>
              <a:rPr lang="zh-CN" altLang="en-US" dirty="0"/>
              <a:t>经济性的要求</a:t>
            </a:r>
            <a:endParaRPr lang="zh-CN" altLang="en-US" dirty="0"/>
          </a:p>
          <a:p>
            <a:pPr lvl="0">
              <a:buNone/>
            </a:pPr>
            <a:endParaRPr lang="zh-CN" altLang="en-US"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02945" y="357505"/>
            <a:ext cx="10369550" cy="6143625"/>
          </a:xfrm>
        </p:spPr>
        <p:txBody>
          <a:bodyPr vert="horz" wrap="square" lIns="91440" tIns="45720" rIns="91440" bIns="45720" numCol="1" rtlCol="0" anchor="t" anchorCtr="0" compatLnSpc="1"/>
          <a:lstStyle/>
          <a:p>
            <a:pPr lvl="0">
              <a:lnSpc>
                <a:spcPct val="120000"/>
              </a:lnSpc>
              <a:buNone/>
            </a:pPr>
            <a:r>
              <a:rPr lang="en-US" altLang="zh-CN">
                <a:latin typeface="华文楷体" panose="02010600040101010101" pitchFamily="2" charset="-122"/>
              </a:rPr>
              <a:t>3</a:t>
            </a:r>
            <a:r>
              <a:rPr lang="zh-CN" altLang="en-US" dirty="0">
                <a:latin typeface="华文楷体" panose="02010600040101010101" pitchFamily="2" charset="-122"/>
              </a:rPr>
              <a:t>、混凝土配合比设计的准备资料</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混凝土设计强度等级；</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工程特征（工程结构断面尺寸、钢筋最小净距等）；</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耐久性要求（如抗冻性、抗侵蚀、耐磨、碱</a:t>
            </a:r>
            <a:r>
              <a:rPr lang="en-US" altLang="zh-CN">
                <a:latin typeface="华文楷体" panose="02010600040101010101" pitchFamily="2" charset="-122"/>
              </a:rPr>
              <a:t>—</a:t>
            </a:r>
            <a:r>
              <a:rPr lang="zh-CN" altLang="en-US" dirty="0">
                <a:latin typeface="华文楷体" panose="02010600040101010101" pitchFamily="2" charset="-122"/>
              </a:rPr>
              <a:t>集料等）；</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水泥强度等级和品种；</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砂、石的种类，石子最大粒径、密度等；</a:t>
            </a:r>
            <a:endParaRPr lang="en-US" altLang="zh-CN">
              <a:latin typeface="华文楷体" panose="02010600040101010101" pitchFamily="2" charset="-122"/>
            </a:endParaRPr>
          </a:p>
          <a:p>
            <a:pPr lvl="0">
              <a:lnSpc>
                <a:spcPct val="120000"/>
              </a:lnSpc>
              <a:buClr>
                <a:srgbClr val="FFFF00"/>
              </a:buClr>
              <a:buFont typeface="Wingdings" panose="05000000000000000000" pitchFamily="2" charset="2"/>
              <a:buChar char="Ø"/>
            </a:pPr>
            <a:r>
              <a:rPr lang="zh-CN" altLang="en-US" dirty="0">
                <a:latin typeface="华文楷体" panose="02010600040101010101" pitchFamily="2" charset="-122"/>
              </a:rPr>
              <a:t>施工方法等。</a:t>
            </a:r>
            <a:endParaRPr lang="zh-CN" altLang="en-US" dirty="0">
              <a:latin typeface="华文楷体" panose="02010600040101010101" pitchFamily="2" charset="-122"/>
            </a:endParaRPr>
          </a:p>
          <a:p>
            <a:pPr lvl="0">
              <a:buNone/>
            </a:pPr>
            <a:endParaRPr lang="zh-CN" altLang="en-US"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981200" y="357188"/>
            <a:ext cx="8229600" cy="6143625"/>
          </a:xfrm>
        </p:spPr>
        <p:txBody>
          <a:bodyPr vert="horz" wrap="square" lIns="91440" tIns="45720" rIns="91440" bIns="45720" numCol="1" rtlCol="0" anchor="t" anchorCtr="0" compatLnSpc="1"/>
          <a:lstStyle/>
          <a:p>
            <a:pPr lvl="0">
              <a:lnSpc>
                <a:spcPct val="120000"/>
              </a:lnSpc>
              <a:buNone/>
            </a:pPr>
            <a:r>
              <a:rPr lang="en-US" altLang="zh-CN" dirty="0">
                <a:latin typeface="华文楷体" panose="02010600040101010101" pitchFamily="2" charset="-122"/>
              </a:rPr>
              <a:t>4</a:t>
            </a:r>
            <a:r>
              <a:rPr lang="zh-CN" altLang="en-US" dirty="0">
                <a:latin typeface="华文楷体" panose="02010600040101010101" pitchFamily="2" charset="-122"/>
              </a:rPr>
              <a:t>、混凝土配合比设计的三参数</a:t>
            </a:r>
            <a:endParaRPr lang="en-US" altLang="zh-CN" dirty="0">
              <a:latin typeface="华文楷体" panose="02010600040101010101" pitchFamily="2" charset="-122"/>
            </a:endParaRPr>
          </a:p>
          <a:p>
            <a:pPr lvl="0">
              <a:buNone/>
            </a:pPr>
            <a:endParaRPr lang="zh-CN" altLang="en-US" dirty="0">
              <a:latin typeface="华文楷体" panose="02010600040101010101" pitchFamily="2" charset="-122"/>
            </a:endParaRPr>
          </a:p>
        </p:txBody>
      </p:sp>
      <p:sp>
        <p:nvSpPr>
          <p:cNvPr id="4" name="矩形 3"/>
          <p:cNvSpPr/>
          <p:nvPr/>
        </p:nvSpPr>
        <p:spPr>
          <a:xfrm>
            <a:off x="2381250" y="1571625"/>
            <a:ext cx="1071563" cy="642938"/>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schemeClr val="dk1"/>
                </a:solidFill>
                <a:effectLst/>
                <a:uLnTx/>
                <a:uFillTx/>
                <a:latin typeface="+mn-lt"/>
                <a:ea typeface="+mn-ea"/>
                <a:cs typeface="+mn-cs"/>
              </a:rPr>
              <a:t>胶凝材料</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5" name="矩形 4"/>
          <p:cNvSpPr/>
          <p:nvPr/>
        </p:nvSpPr>
        <p:spPr>
          <a:xfrm>
            <a:off x="2381250" y="2714625"/>
            <a:ext cx="1071563" cy="642938"/>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dk1"/>
                </a:solidFill>
                <a:effectLst/>
                <a:uLnTx/>
                <a:uFillTx/>
                <a:latin typeface="+mn-lt"/>
                <a:ea typeface="+mn-ea"/>
                <a:cs typeface="+mn-cs"/>
              </a:rPr>
              <a:t>水</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矩形 5"/>
          <p:cNvSpPr/>
          <p:nvPr/>
        </p:nvSpPr>
        <p:spPr>
          <a:xfrm>
            <a:off x="2381250" y="3857625"/>
            <a:ext cx="1071563" cy="6429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dk1"/>
                </a:solidFill>
                <a:effectLst/>
                <a:uLnTx/>
                <a:uFillTx/>
                <a:latin typeface="+mn-lt"/>
                <a:ea typeface="+mn-ea"/>
                <a:cs typeface="+mn-cs"/>
              </a:rPr>
              <a:t>砂</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矩形 6"/>
          <p:cNvSpPr/>
          <p:nvPr/>
        </p:nvSpPr>
        <p:spPr>
          <a:xfrm>
            <a:off x="2381250" y="5000625"/>
            <a:ext cx="1071563" cy="64293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dk1"/>
                </a:solidFill>
                <a:effectLst/>
                <a:uLnTx/>
                <a:uFillTx/>
                <a:latin typeface="+mn-lt"/>
                <a:ea typeface="+mn-ea"/>
                <a:cs typeface="+mn-cs"/>
              </a:rPr>
              <a:t>石</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8" name="右中括号 7"/>
          <p:cNvSpPr/>
          <p:nvPr/>
        </p:nvSpPr>
        <p:spPr>
          <a:xfrm>
            <a:off x="3524250" y="1785938"/>
            <a:ext cx="358775" cy="1271588"/>
          </a:xfrm>
          <a:prstGeom prst="rightBracket">
            <a:avLst/>
          </a:prstGeom>
        </p:spPr>
        <p:style>
          <a:lnRef idx="2">
            <a:schemeClr val="accent3"/>
          </a:lnRef>
          <a:fillRef idx="0">
            <a:schemeClr val="accent3"/>
          </a:fillRef>
          <a:effectRef idx="1">
            <a:schemeClr val="accent3"/>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cxnSp>
        <p:nvCxnSpPr>
          <p:cNvPr id="10" name="直接连接符 9"/>
          <p:cNvCxnSpPr/>
          <p:nvPr/>
        </p:nvCxnSpPr>
        <p:spPr>
          <a:xfrm>
            <a:off x="3881438" y="2428875"/>
            <a:ext cx="428625" cy="1588"/>
          </a:xfrm>
          <a:prstGeom prst="line">
            <a:avLst/>
          </a:prstGeom>
        </p:spPr>
        <p:style>
          <a:lnRef idx="2">
            <a:schemeClr val="accent3"/>
          </a:lnRef>
          <a:fillRef idx="0">
            <a:schemeClr val="accent3"/>
          </a:fillRef>
          <a:effectRef idx="1">
            <a:schemeClr val="accent3"/>
          </a:effectRef>
          <a:fontRef idx="minor">
            <a:schemeClr val="tx1"/>
          </a:fontRef>
        </p:style>
      </p:cxnSp>
      <p:sp>
        <p:nvSpPr>
          <p:cNvPr id="12" name="右中括号 11"/>
          <p:cNvSpPr/>
          <p:nvPr/>
        </p:nvSpPr>
        <p:spPr>
          <a:xfrm>
            <a:off x="3524250" y="4071938"/>
            <a:ext cx="358775" cy="1271588"/>
          </a:xfrm>
          <a:prstGeom prst="rightBracket">
            <a:avLst/>
          </a:prstGeom>
        </p:spPr>
        <p:style>
          <a:lnRef idx="2">
            <a:schemeClr val="accent3"/>
          </a:lnRef>
          <a:fillRef idx="0">
            <a:schemeClr val="accent3"/>
          </a:fillRef>
          <a:effectRef idx="1">
            <a:schemeClr val="accent3"/>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cxnSp>
        <p:nvCxnSpPr>
          <p:cNvPr id="13" name="直接连接符 12"/>
          <p:cNvCxnSpPr/>
          <p:nvPr/>
        </p:nvCxnSpPr>
        <p:spPr>
          <a:xfrm>
            <a:off x="3881438" y="4714875"/>
            <a:ext cx="428625" cy="1588"/>
          </a:xfrm>
          <a:prstGeom prst="line">
            <a:avLst/>
          </a:prstGeom>
        </p:spPr>
        <p:style>
          <a:lnRef idx="2">
            <a:schemeClr val="accent3"/>
          </a:lnRef>
          <a:fillRef idx="0">
            <a:schemeClr val="accent3"/>
          </a:fillRef>
          <a:effectRef idx="1">
            <a:schemeClr val="accent3"/>
          </a:effectRef>
          <a:fontRef idx="minor">
            <a:schemeClr val="tx1"/>
          </a:fontRef>
        </p:style>
      </p:cxnSp>
      <p:sp>
        <p:nvSpPr>
          <p:cNvPr id="14" name="矩形 13"/>
          <p:cNvSpPr/>
          <p:nvPr/>
        </p:nvSpPr>
        <p:spPr>
          <a:xfrm>
            <a:off x="4381500" y="2071688"/>
            <a:ext cx="1214438" cy="64293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smtClean="0">
                <a:ln>
                  <a:noFill/>
                </a:ln>
                <a:solidFill>
                  <a:schemeClr val="lt1"/>
                </a:solidFill>
                <a:effectLst/>
                <a:uLnTx/>
                <a:uFillTx/>
                <a:latin typeface="+mn-lt"/>
                <a:ea typeface="+mn-ea"/>
                <a:cs typeface="+mn-cs"/>
              </a:rPr>
              <a:t>水胶比</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
        <p:nvSpPr>
          <p:cNvPr id="15" name="矩形 14"/>
          <p:cNvSpPr/>
          <p:nvPr/>
        </p:nvSpPr>
        <p:spPr>
          <a:xfrm>
            <a:off x="4381500" y="4357688"/>
            <a:ext cx="1214438" cy="64293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lt"/>
                <a:ea typeface="+mn-ea"/>
                <a:cs typeface="+mn-cs"/>
              </a:rPr>
              <a:t>砂率</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右中括号 15"/>
          <p:cNvSpPr/>
          <p:nvPr/>
        </p:nvSpPr>
        <p:spPr>
          <a:xfrm>
            <a:off x="5667375" y="2428875"/>
            <a:ext cx="358775" cy="2214563"/>
          </a:xfrm>
          <a:prstGeom prst="rightBracket">
            <a:avLst/>
          </a:prstGeom>
        </p:spPr>
        <p:style>
          <a:lnRef idx="2">
            <a:schemeClr val="accent3"/>
          </a:lnRef>
          <a:fillRef idx="0">
            <a:schemeClr val="accent3"/>
          </a:fillRef>
          <a:effectRef idx="1">
            <a:schemeClr val="accent3"/>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b="0" i="0" u="none" strike="noStrike" kern="1200" cap="none" spc="0" normalizeH="0" baseline="0" noProof="0">
              <a:ln>
                <a:noFill/>
              </a:ln>
              <a:solidFill>
                <a:schemeClr val="tx1"/>
              </a:solidFill>
              <a:effectLst/>
              <a:uLnTx/>
              <a:uFillTx/>
              <a:latin typeface="+mn-lt"/>
              <a:ea typeface="+mn-ea"/>
              <a:cs typeface="+mn-cs"/>
            </a:endParaRPr>
          </a:p>
        </p:txBody>
      </p:sp>
      <p:cxnSp>
        <p:nvCxnSpPr>
          <p:cNvPr id="17" name="直接连接符 16"/>
          <p:cNvCxnSpPr/>
          <p:nvPr/>
        </p:nvCxnSpPr>
        <p:spPr>
          <a:xfrm>
            <a:off x="6024563" y="3500438"/>
            <a:ext cx="428625" cy="1588"/>
          </a:xfrm>
          <a:prstGeom prst="line">
            <a:avLst/>
          </a:prstGeom>
        </p:spPr>
        <p:style>
          <a:lnRef idx="2">
            <a:schemeClr val="accent3"/>
          </a:lnRef>
          <a:fillRef idx="0">
            <a:schemeClr val="accent3"/>
          </a:fillRef>
          <a:effectRef idx="1">
            <a:schemeClr val="accent3"/>
          </a:effectRef>
          <a:fontRef idx="minor">
            <a:schemeClr val="tx1"/>
          </a:fontRef>
        </p:style>
      </p:cxnSp>
      <p:sp>
        <p:nvSpPr>
          <p:cNvPr id="19" name="矩形 18"/>
          <p:cNvSpPr/>
          <p:nvPr/>
        </p:nvSpPr>
        <p:spPr>
          <a:xfrm>
            <a:off x="6524625" y="3071813"/>
            <a:ext cx="1214438" cy="78581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mn-lt"/>
                <a:ea typeface="+mn-ea"/>
                <a:cs typeface="+mn-cs"/>
              </a:rPr>
              <a:t>单位用水量</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20" name="直接连接符 19"/>
          <p:cNvCxnSpPr/>
          <p:nvPr/>
        </p:nvCxnSpPr>
        <p:spPr>
          <a:xfrm>
            <a:off x="7810500" y="3500438"/>
            <a:ext cx="571500" cy="1588"/>
          </a:xfrm>
          <a:prstGeom prst="line">
            <a:avLst/>
          </a:prstGeom>
        </p:spPr>
        <p:style>
          <a:lnRef idx="2">
            <a:schemeClr val="dk1"/>
          </a:lnRef>
          <a:fillRef idx="0">
            <a:schemeClr val="dk1"/>
          </a:fillRef>
          <a:effectRef idx="1">
            <a:schemeClr val="dk1"/>
          </a:effectRef>
          <a:fontRef idx="minor">
            <a:schemeClr val="tx1"/>
          </a:fontRef>
        </p:style>
      </p:cxnSp>
      <p:sp>
        <p:nvSpPr>
          <p:cNvPr id="22" name="矩形 21"/>
          <p:cNvSpPr/>
          <p:nvPr/>
        </p:nvSpPr>
        <p:spPr>
          <a:xfrm>
            <a:off x="8453438" y="3071813"/>
            <a:ext cx="1214438" cy="7858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dk1"/>
                </a:solidFill>
                <a:effectLst/>
                <a:uLnTx/>
                <a:uFillTx/>
                <a:latin typeface="+mn-lt"/>
                <a:ea typeface="+mn-ea"/>
                <a:cs typeface="+mn-cs"/>
              </a:rPr>
              <a:t>混凝土</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2" name="右大括号 1"/>
          <p:cNvSpPr/>
          <p:nvPr/>
        </p:nvSpPr>
        <p:spPr>
          <a:xfrm>
            <a:off x="5596255" y="2430145"/>
            <a:ext cx="791845" cy="22136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9" name="右大括号 8"/>
          <p:cNvSpPr/>
          <p:nvPr/>
        </p:nvSpPr>
        <p:spPr>
          <a:xfrm>
            <a:off x="3632835" y="1745615"/>
            <a:ext cx="678180" cy="13684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1" name="右大括号 10"/>
          <p:cNvSpPr/>
          <p:nvPr/>
        </p:nvSpPr>
        <p:spPr>
          <a:xfrm>
            <a:off x="3524250" y="4023995"/>
            <a:ext cx="678180" cy="13684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cxnSp>
        <p:nvCxnSpPr>
          <p:cNvPr id="18" name="直接箭头连接符 17"/>
          <p:cNvCxnSpPr/>
          <p:nvPr/>
        </p:nvCxnSpPr>
        <p:spPr>
          <a:xfrm>
            <a:off x="7842250" y="3484245"/>
            <a:ext cx="558165" cy="16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Left)">
                                      <p:cBhvr>
                                        <p:cTn id="13" dur="1000"/>
                                        <p:tgtEl>
                                          <p:spTgt spid="4"/>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Left)">
                                      <p:cBhvr>
                                        <p:cTn id="17" dur="1000"/>
                                        <p:tgtEl>
                                          <p:spTgt spid="5"/>
                                        </p:tgtEl>
                                      </p:cBhvr>
                                    </p:animEffect>
                                  </p:childTnLst>
                                </p:cTn>
                              </p:par>
                            </p:childTnLst>
                          </p:cTn>
                        </p:par>
                        <p:par>
                          <p:cTn id="18" fill="hold">
                            <p:stCondLst>
                              <p:cond delay="2000"/>
                            </p:stCondLst>
                            <p:childTnLst>
                              <p:par>
                                <p:cTn id="19" presetID="12" presetClass="entr" presetSubtype="8"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Left)">
                                      <p:cBhvr>
                                        <p:cTn id="21" dur="1000"/>
                                        <p:tgtEl>
                                          <p:spTgt spid="6"/>
                                        </p:tgtEl>
                                      </p:cBhvr>
                                    </p:animEffect>
                                  </p:childTnLst>
                                </p:cTn>
                              </p:par>
                            </p:childTnLst>
                          </p:cTn>
                        </p:par>
                        <p:par>
                          <p:cTn id="22" fill="hold">
                            <p:stCondLst>
                              <p:cond delay="3000"/>
                            </p:stCondLst>
                            <p:childTnLst>
                              <p:par>
                                <p:cTn id="23" presetID="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0-#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Left)">
                                      <p:cBhvr>
                                        <p:cTn id="31" dur="1000"/>
                                        <p:tgtEl>
                                          <p:spTgt spid="8"/>
                                        </p:tgtEl>
                                      </p:cBhvr>
                                    </p:animEffect>
                                  </p:childTnLst>
                                </p:cTn>
                              </p:par>
                            </p:childTnLst>
                          </p:cTn>
                        </p:par>
                        <p:par>
                          <p:cTn id="32" fill="hold">
                            <p:stCondLst>
                              <p:cond delay="1000"/>
                            </p:stCondLst>
                            <p:childTnLst>
                              <p:par>
                                <p:cTn id="33" presetID="1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slide(fromLeft)">
                                      <p:cBhvr>
                                        <p:cTn id="35" dur="1000"/>
                                        <p:tgtEl>
                                          <p:spTgt spid="10"/>
                                        </p:tgtEl>
                                      </p:cBhvr>
                                    </p:animEffect>
                                  </p:childTnLst>
                                </p:cTn>
                              </p:par>
                            </p:childTnLst>
                          </p:cTn>
                        </p:par>
                        <p:par>
                          <p:cTn id="36" fill="hold">
                            <p:stCondLst>
                              <p:cond delay="2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slide(fromLeft)">
                                      <p:cBhvr>
                                        <p:cTn id="39" dur="1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slide(fromLeft)">
                                      <p:cBhvr>
                                        <p:cTn id="44" dur="1000"/>
                                        <p:tgtEl>
                                          <p:spTgt spid="12"/>
                                        </p:tgtEl>
                                      </p:cBhvr>
                                    </p:animEffect>
                                  </p:childTnLst>
                                </p:cTn>
                              </p:par>
                            </p:childTnLst>
                          </p:cTn>
                        </p:par>
                        <p:par>
                          <p:cTn id="45" fill="hold">
                            <p:stCondLst>
                              <p:cond delay="1000"/>
                            </p:stCondLst>
                            <p:childTnLst>
                              <p:par>
                                <p:cTn id="46" presetID="12" presetClass="entr" presetSubtype="8"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slide(fromLeft)">
                                      <p:cBhvr>
                                        <p:cTn id="48" dur="1000"/>
                                        <p:tgtEl>
                                          <p:spTgt spid="13"/>
                                        </p:tgtEl>
                                      </p:cBhvr>
                                    </p:animEffect>
                                  </p:childTnLst>
                                </p:cTn>
                              </p:par>
                            </p:childTnLst>
                          </p:cTn>
                        </p:par>
                        <p:par>
                          <p:cTn id="49" fill="hold">
                            <p:stCondLst>
                              <p:cond delay="2000"/>
                            </p:stCondLst>
                            <p:childTnLst>
                              <p:par>
                                <p:cTn id="50" presetID="12" presetClass="entr" presetSubtype="8"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slide(fromLeft)">
                                      <p:cBhvr>
                                        <p:cTn id="52" dur="1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slide(fromLeft)">
                                      <p:cBhvr>
                                        <p:cTn id="57" dur="1000"/>
                                        <p:tgtEl>
                                          <p:spTgt spid="16"/>
                                        </p:tgtEl>
                                      </p:cBhvr>
                                    </p:animEffect>
                                  </p:childTnLst>
                                </p:cTn>
                              </p:par>
                            </p:childTnLst>
                          </p:cTn>
                        </p:par>
                        <p:par>
                          <p:cTn id="58" fill="hold">
                            <p:stCondLst>
                              <p:cond delay="1000"/>
                            </p:stCondLst>
                            <p:childTnLst>
                              <p:par>
                                <p:cTn id="59" presetID="12" presetClass="entr" presetSubtype="8"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slide(fromLeft)">
                                      <p:cBhvr>
                                        <p:cTn id="61" dur="1000"/>
                                        <p:tgtEl>
                                          <p:spTgt spid="17"/>
                                        </p:tgtEl>
                                      </p:cBhvr>
                                    </p:animEffect>
                                  </p:childTnLst>
                                </p:cTn>
                              </p:par>
                            </p:childTnLst>
                          </p:cTn>
                        </p:par>
                        <p:par>
                          <p:cTn id="62" fill="hold">
                            <p:stCondLst>
                              <p:cond delay="2000"/>
                            </p:stCondLst>
                            <p:childTnLst>
                              <p:par>
                                <p:cTn id="63" presetID="12" presetClass="entr" presetSubtype="8"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slide(fromLeft)">
                                      <p:cBhvr>
                                        <p:cTn id="65" dur="10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8" fill="hold"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slide(fromLeft)">
                                      <p:cBhvr>
                                        <p:cTn id="70" dur="1000"/>
                                        <p:tgtEl>
                                          <p:spTgt spid="20"/>
                                        </p:tgtEl>
                                      </p:cBhvr>
                                    </p:animEffect>
                                  </p:childTnLst>
                                </p:cTn>
                              </p:par>
                            </p:childTnLst>
                          </p:cTn>
                        </p:par>
                        <p:par>
                          <p:cTn id="71" fill="hold">
                            <p:stCondLst>
                              <p:cond delay="1000"/>
                            </p:stCondLst>
                            <p:childTnLst>
                              <p:par>
                                <p:cTn id="72" presetID="12" presetClass="entr" presetSubtype="8"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slide(fromLeft)">
                                      <p:cBhvr>
                                        <p:cTn id="7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8" grpId="0" bldLvl="0" animBg="1"/>
      <p:bldP spid="12" grpId="0" bldLvl="0" animBg="1"/>
      <p:bldP spid="14" grpId="0" bldLvl="0" animBg="1"/>
      <p:bldP spid="15" grpId="0" bldLvl="0" animBg="1"/>
      <p:bldP spid="16" grpId="0" bldLvl="0" animBg="1"/>
      <p:bldP spid="19" grpId="0" bldLvl="0" animBg="1"/>
      <p:bldP spid="2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934720" y="357505"/>
            <a:ext cx="10768330" cy="6143625"/>
          </a:xfrm>
        </p:spPr>
        <p:txBody>
          <a:bodyPr vert="horz" wrap="square" lIns="91440" tIns="45720" rIns="91440" bIns="45720" numCol="1" rtlCol="0" anchor="t" anchorCtr="0" compatLnSpc="1"/>
          <a:lstStyle/>
          <a:p>
            <a:pPr lvl="0">
              <a:lnSpc>
                <a:spcPct val="120000"/>
              </a:lnSpc>
              <a:buClr>
                <a:srgbClr val="FFC000"/>
              </a:buClr>
              <a:buFont typeface="Wingdings" panose="05000000000000000000" pitchFamily="2" charset="2"/>
              <a:buChar char="l"/>
            </a:pPr>
            <a:r>
              <a:rPr lang="zh-CN" altLang="en-US" dirty="0">
                <a:latin typeface="华文楷体" panose="02010600040101010101" pitchFamily="2" charset="-122"/>
              </a:rPr>
              <a:t>确定三个参数的基本原则</a:t>
            </a:r>
            <a:endParaRPr lang="en-US" altLang="zh-CN" dirty="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dirty="0">
                <a:latin typeface="华文楷体" panose="02010600040101010101" pitchFamily="2" charset="-122"/>
              </a:rPr>
              <a:t>（</a:t>
            </a:r>
            <a:r>
              <a:rPr lang="en-US" altLang="zh-CN" dirty="0">
                <a:latin typeface="华文楷体" panose="02010600040101010101" pitchFamily="2" charset="-122"/>
              </a:rPr>
              <a:t>1</a:t>
            </a:r>
            <a:r>
              <a:rPr lang="zh-CN" altLang="en-US" dirty="0">
                <a:latin typeface="华文楷体" panose="02010600040101010101" pitchFamily="2" charset="-122"/>
              </a:rPr>
              <a:t>）在满足混凝土强度和耐久性的基础上，确定混凝土的</a:t>
            </a:r>
            <a:r>
              <a:rPr lang="zh-CN" altLang="en-US" dirty="0" smtClean="0">
                <a:latin typeface="华文楷体" panose="02010600040101010101" pitchFamily="2" charset="-122"/>
              </a:rPr>
              <a:t>水胶比</a:t>
            </a:r>
            <a:r>
              <a:rPr lang="zh-CN" altLang="en-US" dirty="0">
                <a:latin typeface="华文楷体" panose="02010600040101010101" pitchFamily="2" charset="-122"/>
              </a:rPr>
              <a:t>；</a:t>
            </a:r>
            <a:endParaRPr lang="en-US" altLang="zh-CN" dirty="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dirty="0">
                <a:latin typeface="华文楷体" panose="02010600040101010101" pitchFamily="2" charset="-122"/>
              </a:rPr>
              <a:t>（</a:t>
            </a:r>
            <a:r>
              <a:rPr lang="en-US" altLang="zh-CN" dirty="0">
                <a:latin typeface="华文楷体" panose="02010600040101010101" pitchFamily="2" charset="-122"/>
              </a:rPr>
              <a:t>2</a:t>
            </a:r>
            <a:r>
              <a:rPr lang="zh-CN" altLang="en-US" dirty="0">
                <a:latin typeface="华文楷体" panose="02010600040101010101" pitchFamily="2" charset="-122"/>
              </a:rPr>
              <a:t>）在满足混凝土施工要求的和易性基础上，根据粗骨料的种类和规格确定混凝土的单位用水量；</a:t>
            </a:r>
            <a:endParaRPr lang="en-US" altLang="zh-CN" dirty="0">
              <a:latin typeface="华文楷体" panose="02010600040101010101" pitchFamily="2" charset="-122"/>
            </a:endParaRPr>
          </a:p>
          <a:p>
            <a:pPr lvl="0">
              <a:lnSpc>
                <a:spcPct val="150000"/>
              </a:lnSpc>
              <a:buClr>
                <a:srgbClr val="FFFF00"/>
              </a:buClr>
              <a:buFont typeface="Wingdings" panose="05000000000000000000" pitchFamily="2" charset="2"/>
              <a:buChar char="Ø"/>
            </a:pPr>
            <a:r>
              <a:rPr lang="zh-CN" altLang="en-US" dirty="0">
                <a:latin typeface="华文楷体" panose="02010600040101010101" pitchFamily="2" charset="-122"/>
              </a:rPr>
              <a:t>（</a:t>
            </a:r>
            <a:r>
              <a:rPr lang="en-US" altLang="zh-CN" dirty="0">
                <a:latin typeface="华文楷体" panose="02010600040101010101" pitchFamily="2" charset="-122"/>
              </a:rPr>
              <a:t>3</a:t>
            </a:r>
            <a:r>
              <a:rPr lang="zh-CN" altLang="en-US" dirty="0">
                <a:latin typeface="华文楷体" panose="02010600040101010101" pitchFamily="2" charset="-122"/>
              </a:rPr>
              <a:t>）砂在骨料中的数量应以填充石子空隙后略有富余的原则来确定砂率。</a:t>
            </a:r>
            <a:endParaRPr lang="zh-CN" altLang="en-US" dirty="0">
              <a:latin typeface="华文楷体" panose="02010600040101010101" pitchFamily="2" charset="-122"/>
            </a:endParaRPr>
          </a:p>
          <a:p>
            <a:pPr lvl="0">
              <a:buNone/>
            </a:pPr>
            <a:endParaRPr lang="zh-CN" altLang="en-US"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952625" y="285750"/>
            <a:ext cx="8229600" cy="6143625"/>
          </a:xfrm>
        </p:spPr>
        <p:txBody>
          <a:bodyPr vert="horz" wrap="square" lIns="91440" tIns="45720" rIns="91440" bIns="45720" numCol="1" rtlCol="0" anchor="t" anchorCtr="0" compatLnSpc="1"/>
          <a:lstStyle/>
          <a:p>
            <a:pPr lvl="0">
              <a:lnSpc>
                <a:spcPct val="120000"/>
              </a:lnSpc>
              <a:buNone/>
            </a:pPr>
            <a:r>
              <a:rPr lang="en-US" altLang="zh-CN">
                <a:latin typeface="华文楷体" panose="02010600040101010101" pitchFamily="2" charset="-122"/>
              </a:rPr>
              <a:t>5</a:t>
            </a:r>
            <a:r>
              <a:rPr lang="zh-CN" altLang="en-US" dirty="0">
                <a:latin typeface="华文楷体" panose="02010600040101010101" pitchFamily="2" charset="-122"/>
              </a:rPr>
              <a:t>、混凝土配合比设计的步骤</a:t>
            </a:r>
            <a:endParaRPr lang="en-US" altLang="zh-CN">
              <a:latin typeface="华文楷体" panose="02010600040101010101" pitchFamily="2" charset="-122"/>
            </a:endParaRPr>
          </a:p>
          <a:p>
            <a:pPr lvl="0">
              <a:buNone/>
            </a:pPr>
            <a:endParaRPr lang="zh-CN" altLang="en-US" dirty="0">
              <a:latin typeface="华文楷体" panose="02010600040101010101" pitchFamily="2" charset="-122"/>
            </a:endParaRPr>
          </a:p>
        </p:txBody>
      </p:sp>
      <p:sp>
        <p:nvSpPr>
          <p:cNvPr id="18" name="右箭头标注 17"/>
          <p:cNvSpPr/>
          <p:nvPr/>
        </p:nvSpPr>
        <p:spPr>
          <a:xfrm>
            <a:off x="2667000" y="1500188"/>
            <a:ext cx="4643438" cy="914400"/>
          </a:xfrm>
          <a:prstGeom prst="rightArrowCallout">
            <a:avLst>
              <a:gd name="adj1" fmla="val 11110"/>
              <a:gd name="adj2" fmla="val 11112"/>
              <a:gd name="adj3" fmla="val 22222"/>
              <a:gd name="adj4" fmla="val 44285"/>
            </a:avLst>
          </a:prstGeom>
          <a:solidFill>
            <a:schemeClr val="accent1">
              <a:lumMod val="60000"/>
              <a:lumOff val="40000"/>
            </a:schemeClr>
          </a:solidFill>
        </p:spPr>
        <p:style>
          <a:lnRef idx="1">
            <a:schemeClr val="accent3"/>
          </a:lnRef>
          <a:fillRef idx="3">
            <a:schemeClr val="accent3"/>
          </a:fillRef>
          <a:effectRef idx="2">
            <a:schemeClr val="accent3"/>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初步配合比</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4" name="下箭头标注 23"/>
          <p:cNvSpPr/>
          <p:nvPr/>
        </p:nvSpPr>
        <p:spPr>
          <a:xfrm>
            <a:off x="7381875" y="1500188"/>
            <a:ext cx="2000250" cy="3214688"/>
          </a:xfrm>
          <a:prstGeom prst="downArrowCallout">
            <a:avLst>
              <a:gd name="adj1" fmla="val 4682"/>
              <a:gd name="adj2" fmla="val 5952"/>
              <a:gd name="adj3" fmla="val 12301"/>
              <a:gd name="adj4" fmla="val 29126"/>
            </a:avLst>
          </a:prstGeom>
        </p:spPr>
        <p:style>
          <a:lnRef idx="1">
            <a:schemeClr val="accent4"/>
          </a:lnRef>
          <a:fillRef idx="3">
            <a:schemeClr val="accent4"/>
          </a:fillRef>
          <a:effectRef idx="2">
            <a:schemeClr val="accent4"/>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mn-lt"/>
                <a:ea typeface="+mn-ea"/>
                <a:cs typeface="+mn-cs"/>
              </a:rPr>
              <a:t>基准配合比</a:t>
            </a:r>
            <a:endParaRPr kumimoji="0" lang="zh-CN" altLang="en-US" sz="2400" b="0" i="0" u="none" strike="noStrike" kern="1200" cap="none" spc="0" normalizeH="0" baseline="0" noProof="0" dirty="0">
              <a:ln>
                <a:noFill/>
              </a:ln>
              <a:solidFill>
                <a:schemeClr val="lt1"/>
              </a:solidFill>
              <a:effectLst/>
              <a:uLnTx/>
              <a:uFillTx/>
              <a:latin typeface="+mn-lt"/>
              <a:ea typeface="+mn-ea"/>
              <a:cs typeface="+mn-cs"/>
            </a:endParaRPr>
          </a:p>
        </p:txBody>
      </p:sp>
      <p:sp>
        <p:nvSpPr>
          <p:cNvPr id="25" name="左箭头标注 24"/>
          <p:cNvSpPr/>
          <p:nvPr/>
        </p:nvSpPr>
        <p:spPr>
          <a:xfrm>
            <a:off x="4810125" y="4786313"/>
            <a:ext cx="4572000" cy="928688"/>
          </a:xfrm>
          <a:prstGeom prst="leftArrowCallout">
            <a:avLst>
              <a:gd name="adj1" fmla="val 11325"/>
              <a:gd name="adj2" fmla="val 14060"/>
              <a:gd name="adj3" fmla="val 25000"/>
              <a:gd name="adj4" fmla="val 43119"/>
            </a:avLst>
          </a:prstGeom>
        </p:spPr>
        <p:style>
          <a:lnRef idx="1">
            <a:schemeClr val="accent1"/>
          </a:lnRef>
          <a:fillRef idx="3">
            <a:schemeClr val="accent1"/>
          </a:fillRef>
          <a:effectRef idx="2">
            <a:schemeClr val="accent1"/>
          </a:effectRef>
          <a:fontRef idx="minor">
            <a:schemeClr val="lt1"/>
          </a:fontRef>
        </p:style>
        <p:txBody>
          <a:bodyPr anchor="ctr"/>
          <a:lstStyle/>
          <a:p>
            <a:pPr lvl="0" algn="ctr"/>
            <a:r>
              <a:rPr lang="zh-CN" altLang="en-US" sz="2400" b="1" dirty="0">
                <a:solidFill>
                  <a:schemeClr val="bg1"/>
                </a:solidFill>
                <a:latin typeface="Corbel" panose="020B0503020204020204" pitchFamily="34" charset="0"/>
              </a:rPr>
              <a:t>设计配合比</a:t>
            </a:r>
            <a:endParaRPr lang="zh-CN" altLang="en-US" sz="2400" dirty="0">
              <a:solidFill>
                <a:srgbClr val="FFFFFF"/>
              </a:solidFill>
              <a:latin typeface="Corbel" panose="020B0503020204020204" pitchFamily="34" charset="0"/>
            </a:endParaRPr>
          </a:p>
        </p:txBody>
      </p:sp>
      <p:sp>
        <p:nvSpPr>
          <p:cNvPr id="26" name="矩形 25"/>
          <p:cNvSpPr/>
          <p:nvPr/>
        </p:nvSpPr>
        <p:spPr>
          <a:xfrm>
            <a:off x="2738438" y="4786313"/>
            <a:ext cx="2000250" cy="10001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施工配合比</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7" name="矩形 26"/>
          <p:cNvSpPr/>
          <p:nvPr/>
        </p:nvSpPr>
        <p:spPr>
          <a:xfrm>
            <a:off x="4996180" y="1253808"/>
            <a:ext cx="2143125" cy="5715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000" b="1" i="0" u="none" strike="noStrike" kern="1200" cap="none" spc="0" normalizeH="0" baseline="0" noProof="0" dirty="0">
                <a:ln>
                  <a:noFill/>
                </a:ln>
                <a:solidFill>
                  <a:schemeClr val="tx1"/>
                </a:solidFill>
                <a:effectLst/>
                <a:uLnTx/>
                <a:uFillTx/>
                <a:latin typeface="+mn-lt"/>
                <a:ea typeface="+mn-ea"/>
                <a:cs typeface="+mn-cs"/>
              </a:rPr>
              <a:t>调整坍落度</a:t>
            </a:r>
            <a:endParaRPr kumimoji="0" lang="zh-CN" alt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28" name="矩形 27"/>
          <p:cNvSpPr/>
          <p:nvPr/>
        </p:nvSpPr>
        <p:spPr>
          <a:xfrm>
            <a:off x="8596313" y="2571750"/>
            <a:ext cx="714375" cy="18573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000" b="1" i="0" u="none" strike="noStrike" kern="1200" cap="none" spc="0" normalizeH="0" baseline="0" noProof="0" dirty="0">
                <a:ln>
                  <a:noFill/>
                </a:ln>
                <a:solidFill>
                  <a:schemeClr val="tx1"/>
                </a:solidFill>
                <a:effectLst/>
                <a:uLnTx/>
                <a:uFillTx/>
                <a:latin typeface="+mn-lt"/>
                <a:ea typeface="+mn-ea"/>
                <a:cs typeface="+mn-cs"/>
              </a:rPr>
              <a:t>校核强度、耐久性</a:t>
            </a:r>
            <a:endParaRPr kumimoji="0" lang="zh-CN" alt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矩形 28"/>
          <p:cNvSpPr/>
          <p:nvPr/>
        </p:nvSpPr>
        <p:spPr>
          <a:xfrm>
            <a:off x="5095875" y="4429125"/>
            <a:ext cx="2143125" cy="64293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000" b="0" i="0" u="none" strike="noStrike" kern="1200" cap="none" spc="0" normalizeH="0" baseline="0" noProof="0" dirty="0">
                <a:ln>
                  <a:noFill/>
                </a:ln>
                <a:solidFill>
                  <a:schemeClr val="tx1"/>
                </a:solidFill>
                <a:effectLst/>
                <a:uLnTx/>
                <a:uFillTx/>
                <a:latin typeface="+mn-lt"/>
                <a:ea typeface="+mn-ea"/>
                <a:cs typeface="+mn-cs"/>
              </a:rPr>
              <a:t>考虑现场砂、石含水量</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Left)">
                                      <p:cBhvr>
                                        <p:cTn id="12" dur="1000"/>
                                        <p:tgtEl>
                                          <p:spTgt spid="18"/>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slide(fromLeft)">
                                      <p:cBhvr>
                                        <p:cTn id="16" dur="10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lide(fromLeft)">
                                      <p:cBhvr>
                                        <p:cTn id="21" dur="1000"/>
                                        <p:tgtEl>
                                          <p:spTgt spid="24"/>
                                        </p:tgtEl>
                                      </p:cBhvr>
                                    </p:animEffect>
                                  </p:childTnLst>
                                </p:cTn>
                              </p:par>
                            </p:childTnLst>
                          </p:cTn>
                        </p:par>
                        <p:par>
                          <p:cTn id="22" fill="hold">
                            <p:stCondLst>
                              <p:cond delay="1000"/>
                            </p:stCondLst>
                            <p:childTnLst>
                              <p:par>
                                <p:cTn id="23" presetID="1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slide(fromLeft)">
                                      <p:cBhvr>
                                        <p:cTn id="25" dur="10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slide(fromTop)">
                                      <p:cBhvr>
                                        <p:cTn id="30" dur="1000"/>
                                        <p:tgtEl>
                                          <p:spTgt spid="25"/>
                                        </p:tgtEl>
                                      </p:cBhvr>
                                    </p:animEffect>
                                  </p:childTnLst>
                                </p:cTn>
                              </p:par>
                            </p:childTnLst>
                          </p:cTn>
                        </p:par>
                        <p:par>
                          <p:cTn id="31" fill="hold">
                            <p:stCondLst>
                              <p:cond delay="1000"/>
                            </p:stCondLst>
                            <p:childTnLst>
                              <p:par>
                                <p:cTn id="32" presetID="12" presetClass="entr" presetSubtype="1" fill="hold" grpId="0"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slide(fromTop)">
                                      <p:cBhvr>
                                        <p:cTn id="34" dur="10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2"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slide(fromRight)">
                                      <p:cBhvr>
                                        <p:cTn id="3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4" grpId="0" bldLvl="0" animBg="1"/>
      <p:bldP spid="25" grpId="0" bldLvl="0" animBg="1"/>
      <p:bldP spid="26" grpId="0" bldLvl="0" animBg="1"/>
      <p:bldP spid="27" grpId="0" bldLvl="0" animBg="1"/>
      <p:bldP spid="28" grpId="0" bldLvl="0" animBg="1"/>
      <p:bldP spid="29"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矩形 334849"/>
          <p:cNvSpPr/>
          <p:nvPr/>
        </p:nvSpPr>
        <p:spPr>
          <a:xfrm>
            <a:off x="793750" y="374650"/>
            <a:ext cx="3600450" cy="521970"/>
          </a:xfrm>
          <a:prstGeom prst="rect">
            <a:avLst/>
          </a:prstGeom>
          <a:noFill/>
          <a:ln w="9525">
            <a:noFill/>
          </a:ln>
        </p:spPr>
        <p:txBody>
          <a:bodyPr>
            <a:spAutoFit/>
          </a:bodyPr>
          <a:lstStyle/>
          <a:p>
            <a:pPr lvl="0"/>
            <a:r>
              <a:rPr lang="zh-CN" sz="2800" b="1">
                <a:latin typeface="华文楷体" panose="02010600040101010101" pitchFamily="2" charset="-122"/>
                <a:ea typeface="华文楷体" panose="02010600040101010101" pitchFamily="2" charset="-122"/>
              </a:rPr>
              <a:t>（</a:t>
            </a:r>
            <a:r>
              <a:rPr lang="en-US" altLang="zh-CN" sz="2800" b="1">
                <a:latin typeface="华文楷体" panose="02010600040101010101" pitchFamily="2" charset="-122"/>
                <a:ea typeface="华文楷体" panose="02010600040101010101" pitchFamily="2" charset="-122"/>
              </a:rPr>
              <a:t>1</a:t>
            </a:r>
            <a:r>
              <a:rPr lang="zh-CN" sz="2800" b="1">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配合比设计指标</a:t>
            </a:r>
            <a:endParaRPr lang="en-US" altLang="zh-CN" sz="2800" b="1">
              <a:latin typeface="华文楷体" panose="02010600040101010101" pitchFamily="2" charset="-122"/>
              <a:ea typeface="华文楷体" panose="02010600040101010101" pitchFamily="2" charset="-122"/>
            </a:endParaRPr>
          </a:p>
        </p:txBody>
      </p:sp>
      <p:sp>
        <p:nvSpPr>
          <p:cNvPr id="334851" name="文本占位符 2"/>
          <p:cNvSpPr/>
          <p:nvPr/>
        </p:nvSpPr>
        <p:spPr>
          <a:xfrm>
            <a:off x="903605" y="1113790"/>
            <a:ext cx="8429625" cy="1006475"/>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3000" b="0" i="0" u="none" kern="1200" baseline="0">
                <a:solidFill>
                  <a:schemeClr val="tx1"/>
                </a:solidFill>
                <a:latin typeface="Arial" panose="020B0604020202020204" pitchFamily="34" charset="0"/>
                <a:ea typeface="宋体" panose="02010600030101010101" pitchFamily="2" charset="-122"/>
              </a:defRPr>
            </a:lvl1pPr>
            <a:lvl2pPr marL="669925" lvl="1" indent="-325120" algn="l" defTabSz="91440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q"/>
              <a:defRPr sz="2600" b="0" i="0" u="none" kern="1200" baseline="0">
                <a:solidFill>
                  <a:schemeClr val="tx1"/>
                </a:solidFill>
                <a:latin typeface="+mn-lt"/>
                <a:ea typeface="+mn-ea"/>
                <a:cs typeface="+mn-cs"/>
              </a:defRPr>
            </a:lvl2pPr>
            <a:lvl3pPr marL="1022350" lvl="2" indent="-35052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200" b="0" i="0" u="none" kern="1200" baseline="0">
                <a:solidFill>
                  <a:schemeClr val="tx1"/>
                </a:solidFill>
                <a:latin typeface="+mn-lt"/>
                <a:ea typeface="+mn-ea"/>
                <a:cs typeface="+mn-cs"/>
              </a:defRPr>
            </a:lvl3pPr>
            <a:lvl4pPr marL="1339850" lvl="3" indent="-315595" algn="l" defTabSz="91440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q"/>
              <a:defRPr sz="2000" b="0" i="0" u="none" kern="1200" baseline="0">
                <a:solidFill>
                  <a:schemeClr val="tx1"/>
                </a:solidFill>
                <a:latin typeface="+mn-lt"/>
                <a:ea typeface="+mn-ea"/>
                <a:cs typeface="+mn-cs"/>
              </a:defRPr>
            </a:lvl4pPr>
            <a:lvl5pPr marL="1681480" lvl="4" indent="-339725" algn="l" defTabSz="91440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
              <a:defRPr sz="2000" b="0" i="0" u="none" kern="1200" baseline="0">
                <a:solidFill>
                  <a:schemeClr val="tx1"/>
                </a:solidFill>
                <a:latin typeface="+mn-lt"/>
                <a:ea typeface="+mn-ea"/>
                <a:cs typeface="+mn-cs"/>
              </a:defRPr>
            </a:lvl5pPr>
          </a:lstStyle>
          <a:p>
            <a:pPr lvl="0">
              <a:lnSpc>
                <a:spcPct val="120000"/>
              </a:lnSpc>
              <a:buClr>
                <a:srgbClr val="FFC000"/>
              </a:buClr>
              <a:buNone/>
            </a:pPr>
            <a:r>
              <a:rPr lang="en-US" altLang="zh-CN" sz="2600">
                <a:latin typeface="华文楷体" panose="02010600040101010101" pitchFamily="2" charset="-122"/>
              </a:rPr>
              <a:t>1</a:t>
            </a:r>
            <a:r>
              <a:rPr lang="zh-CN" altLang="en-US" sz="2600" dirty="0">
                <a:latin typeface="华文楷体" panose="02010600040101010101" pitchFamily="2" charset="-122"/>
              </a:rPr>
              <a:t>）混凝土拌合物和易性的选择</a:t>
            </a:r>
            <a:endParaRPr lang="zh-CN" altLang="en-US" sz="900" dirty="0">
              <a:latin typeface="华文楷体" panose="02010600040101010101" pitchFamily="2" charset="-122"/>
            </a:endParaRPr>
          </a:p>
          <a:p>
            <a:pPr lvl="0">
              <a:lnSpc>
                <a:spcPct val="120000"/>
              </a:lnSpc>
              <a:buNone/>
            </a:pPr>
            <a:r>
              <a:rPr lang="zh-CN" altLang="en-US" sz="1700" dirty="0">
                <a:latin typeface="华文楷体" panose="02010600040101010101" pitchFamily="2" charset="-122"/>
              </a:rPr>
              <a:t>                                  </a:t>
            </a:r>
            <a:r>
              <a:rPr lang="zh-CN" altLang="en-US" sz="2400" b="1" dirty="0">
                <a:latin typeface="华文楷体" panose="02010600040101010101" pitchFamily="2" charset="-122"/>
              </a:rPr>
              <a:t>混凝土浇筑时的</a:t>
            </a:r>
            <a:r>
              <a:rPr lang="zh-CN" altLang="en-US" sz="2400" b="1" dirty="0"/>
              <a:t>坍落度要求</a:t>
            </a:r>
            <a:endParaRPr lang="zh-CN" altLang="en-US" sz="2400" b="1" dirty="0"/>
          </a:p>
        </p:txBody>
      </p:sp>
      <p:graphicFrame>
        <p:nvGraphicFramePr>
          <p:cNvPr id="334852" name="表格 334851"/>
          <p:cNvGraphicFramePr/>
          <p:nvPr/>
        </p:nvGraphicFramePr>
        <p:xfrm>
          <a:off x="476568" y="2420938"/>
          <a:ext cx="10946130" cy="2713355"/>
        </p:xfrm>
        <a:graphic>
          <a:graphicData uri="http://schemas.openxmlformats.org/drawingml/2006/table">
            <a:tbl>
              <a:tblPr/>
              <a:tblGrid>
                <a:gridCol w="7381240"/>
                <a:gridCol w="3564890"/>
              </a:tblGrid>
              <a:tr h="49720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结构种类</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坍落度（</a:t>
                      </a:r>
                      <a:r>
                        <a:rPr lang="en-US" altLang="zh-CN" sz="2400">
                          <a:latin typeface="华文楷体" panose="02010600040101010101" pitchFamily="2" charset="-122"/>
                          <a:ea typeface="Times New Roman" panose="02020603050405020304" pitchFamily="18" charset="0"/>
                        </a:rPr>
                        <a:t>mm</a:t>
                      </a:r>
                      <a:r>
                        <a:rPr lang="zh-CN" altLang="en-US" sz="2400" dirty="0">
                          <a:latin typeface="华文楷体" panose="02010600040101010101" pitchFamily="2" charset="-122"/>
                          <a:ea typeface="Times New Roman" panose="02020603050405020304" pitchFamily="18" charset="0"/>
                        </a:rPr>
                        <a:t>）</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067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基础或地面等的垫层、无配筋的大体积结构（挡土墙、基础等）或配筋稀的结构</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400">
                          <a:latin typeface="华文楷体" panose="02010600040101010101" pitchFamily="2" charset="-122"/>
                          <a:ea typeface="Times New Roman" panose="02020603050405020304" pitchFamily="18" charset="0"/>
                        </a:rPr>
                        <a:t>10~30</a:t>
                      </a:r>
                      <a:endParaRPr lang="en-US" altLang="zh-CN" sz="240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799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板、梁和大型及中型截面的柱子等</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400">
                          <a:latin typeface="华文楷体" panose="02010600040101010101" pitchFamily="2" charset="-122"/>
                          <a:ea typeface="Times New Roman" panose="02020603050405020304" pitchFamily="18" charset="0"/>
                        </a:rPr>
                        <a:t>30~50</a:t>
                      </a:r>
                      <a:endParaRPr lang="en-US" altLang="zh-CN" sz="240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0195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配筋密列的结构（薄壁、斗仓、筒仓、细柱等）</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400">
                          <a:latin typeface="华文楷体" panose="02010600040101010101" pitchFamily="2" charset="-122"/>
                          <a:ea typeface="Times New Roman" panose="02020603050405020304" pitchFamily="18" charset="0"/>
                        </a:rPr>
                        <a:t>50~70</a:t>
                      </a:r>
                      <a:endParaRPr lang="en-US" altLang="zh-CN" sz="240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799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2400" dirty="0">
                          <a:latin typeface="华文楷体" panose="02010600040101010101" pitchFamily="2" charset="-122"/>
                          <a:ea typeface="Times New Roman" panose="02020603050405020304" pitchFamily="18" charset="0"/>
                        </a:rPr>
                        <a:t>配筋特密的结构</a:t>
                      </a:r>
                      <a:endParaRPr lang="zh-CN" altLang="en-US" sz="2400" dirty="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2400">
                          <a:latin typeface="华文楷体" panose="02010600040101010101" pitchFamily="2" charset="-122"/>
                          <a:ea typeface="Times New Roman" panose="02020603050405020304" pitchFamily="18" charset="0"/>
                        </a:rPr>
                        <a:t>70~90</a:t>
                      </a:r>
                      <a:endParaRPr lang="en-US" altLang="zh-CN" sz="2400">
                        <a:latin typeface="华文楷体" panose="02010600040101010101" pitchFamily="2" charset="-122"/>
                        <a:ea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34851">
                                            <p:txEl>
                                              <p:pRg st="0" end="0"/>
                                            </p:txEl>
                                          </p:spTgt>
                                        </p:tgtEl>
                                        <p:attrNameLst>
                                          <p:attrName>style.visibility</p:attrName>
                                        </p:attrNameLst>
                                      </p:cBhvr>
                                      <p:to>
                                        <p:strVal val="visible"/>
                                      </p:to>
                                    </p:set>
                                    <p:anim calcmode="lin" valueType="num">
                                      <p:cBhvr>
                                        <p:cTn id="7" dur="1000" fill="hold"/>
                                        <p:tgtEl>
                                          <p:spTgt spid="33485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485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4851">
                                            <p:txEl>
                                              <p:pRg st="0" end="0"/>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34851">
                                            <p:txEl>
                                              <p:pRg st="1" end="1"/>
                                            </p:txEl>
                                          </p:spTgt>
                                        </p:tgtEl>
                                        <p:attrNameLst>
                                          <p:attrName>style.visibility</p:attrName>
                                        </p:attrNameLst>
                                      </p:cBhvr>
                                      <p:to>
                                        <p:strVal val="visible"/>
                                      </p:to>
                                    </p:set>
                                    <p:anim calcmode="lin" valueType="num">
                                      <p:cBhvr>
                                        <p:cTn id="13" dur="1000" fill="hold"/>
                                        <p:tgtEl>
                                          <p:spTgt spid="334851">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3485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348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47850" y="714375"/>
            <a:ext cx="8429625" cy="6143625"/>
          </a:xfrm>
        </p:spPr>
        <p:txBody>
          <a:bodyPr vert="horz" wrap="square" lIns="91440" tIns="45720" rIns="91440" bIns="45720" numCol="1" rtlCol="0" anchor="t" anchorCtr="0" compatLnSpc="1"/>
          <a:lstStyle/>
          <a:p>
            <a:pPr lvl="0">
              <a:lnSpc>
                <a:spcPct val="120000"/>
              </a:lnSpc>
              <a:buClr>
                <a:srgbClr val="FFC000"/>
              </a:buClr>
              <a:buNone/>
            </a:pPr>
            <a:r>
              <a:rPr lang="en-US" altLang="zh-CN" sz="2600">
                <a:latin typeface="华文楷体" panose="02010600040101010101" pitchFamily="2" charset="-122"/>
              </a:rPr>
              <a:t>2</a:t>
            </a:r>
            <a:r>
              <a:rPr lang="zh-CN" altLang="en-US" sz="2600" dirty="0">
                <a:latin typeface="华文楷体" panose="02010600040101010101" pitchFamily="2" charset="-122"/>
              </a:rPr>
              <a:t>）混凝土的配制强度</a:t>
            </a:r>
            <a:r>
              <a:rPr lang="en-US" altLang="zh-CN" sz="2600" i="1">
                <a:latin typeface="华文楷体" panose="02010600040101010101" pitchFamily="2" charset="-122"/>
              </a:rPr>
              <a:t>f</a:t>
            </a:r>
            <a:r>
              <a:rPr lang="en-US" altLang="zh-CN" sz="2600" i="1" baseline="-25000">
                <a:latin typeface="华文楷体" panose="02010600040101010101" pitchFamily="2" charset="-122"/>
              </a:rPr>
              <a:t>cu,0</a:t>
            </a:r>
            <a:r>
              <a:rPr lang="en-US" altLang="zh-CN" sz="2600" i="1">
                <a:latin typeface="华文楷体" panose="02010600040101010101" pitchFamily="2" charset="-122"/>
              </a:rPr>
              <a:t> </a:t>
            </a:r>
            <a:endParaRPr lang="en-US" altLang="zh-CN" sz="2600" i="1">
              <a:latin typeface="华文楷体" panose="02010600040101010101" pitchFamily="2" charset="-122"/>
            </a:endParaRPr>
          </a:p>
          <a:p>
            <a:pPr lvl="0">
              <a:buNone/>
            </a:pPr>
            <a:endParaRPr lang="en-US" altLang="zh-CN" sz="2600" i="1">
              <a:latin typeface="华文楷体" panose="02010600040101010101" pitchFamily="2" charset="-122"/>
            </a:endParaRPr>
          </a:p>
          <a:p>
            <a:pPr lvl="0">
              <a:buNone/>
            </a:pPr>
            <a:endParaRPr lang="en-US" altLang="zh-CN" sz="2600" i="1">
              <a:latin typeface="华文楷体" panose="02010600040101010101" pitchFamily="2" charset="-122"/>
            </a:endParaRPr>
          </a:p>
          <a:p>
            <a:pPr lvl="0" algn="just" fontAlgn="b">
              <a:spcBef>
                <a:spcPct val="50000"/>
              </a:spcBef>
              <a:buNone/>
            </a:pPr>
            <a:endParaRPr lang="zh-CN" altLang="en-US" sz="2600" dirty="0">
              <a:latin typeface="华文楷体" panose="02010600040101010101" pitchFamily="2" charset="-122"/>
            </a:endParaRPr>
          </a:p>
          <a:p>
            <a:pPr lvl="0" algn="just" fontAlgn="b">
              <a:spcBef>
                <a:spcPct val="50000"/>
              </a:spcBef>
              <a:buNone/>
            </a:pPr>
            <a:r>
              <a:rPr lang="zh-CN" altLang="en-US" sz="2600" dirty="0">
                <a:latin typeface="华文楷体" panose="02010600040101010101" pitchFamily="2" charset="-122"/>
              </a:rPr>
              <a:t> 式中：</a:t>
            </a:r>
            <a:r>
              <a:rPr lang="en-US" altLang="zh-CN" sz="2600" i="1">
                <a:latin typeface="华文楷体" panose="02010600040101010101" pitchFamily="2" charset="-122"/>
              </a:rPr>
              <a:t>f</a:t>
            </a:r>
            <a:r>
              <a:rPr lang="en-US" altLang="zh-CN" sz="2600" i="1" baseline="-25000">
                <a:latin typeface="华文楷体" panose="02010600040101010101" pitchFamily="2" charset="-122"/>
              </a:rPr>
              <a:t>cu,0</a:t>
            </a:r>
            <a:r>
              <a:rPr lang="en-US" altLang="zh-CN" sz="2600">
                <a:latin typeface="华文楷体" panose="02010600040101010101" pitchFamily="2" charset="-122"/>
              </a:rPr>
              <a:t>——</a:t>
            </a:r>
            <a:r>
              <a:rPr lang="zh-CN" altLang="en-US" sz="2600" dirty="0">
                <a:latin typeface="华文楷体" panose="02010600040101010101" pitchFamily="2" charset="-122"/>
              </a:rPr>
              <a:t>混凝土配制强度（</a:t>
            </a:r>
            <a:r>
              <a:rPr lang="en-US" altLang="zh-CN" sz="2600" err="1">
                <a:latin typeface="华文楷体" panose="02010600040101010101" pitchFamily="2" charset="-122"/>
              </a:rPr>
              <a:t>MPa</a:t>
            </a: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fontAlgn="b">
              <a:spcBef>
                <a:spcPct val="50000"/>
              </a:spcBef>
              <a:buNone/>
            </a:pPr>
            <a:r>
              <a:rPr lang="zh-CN" altLang="en-US" sz="2600" dirty="0">
                <a:latin typeface="华文楷体" panose="02010600040101010101" pitchFamily="2" charset="-122"/>
              </a:rPr>
              <a:t>   </a:t>
            </a:r>
            <a:r>
              <a:rPr lang="en-US" altLang="zh-CN" sz="2600" i="1">
                <a:latin typeface="华文楷体" panose="02010600040101010101" pitchFamily="2" charset="-122"/>
              </a:rPr>
              <a:t>f </a:t>
            </a:r>
            <a:r>
              <a:rPr lang="en-US" altLang="zh-CN" sz="2600" i="1" baseline="-25000">
                <a:latin typeface="华文楷体" panose="02010600040101010101" pitchFamily="2" charset="-122"/>
              </a:rPr>
              <a:t>cu, k</a:t>
            </a:r>
            <a:r>
              <a:rPr lang="en-US" altLang="zh-CN" sz="2600">
                <a:latin typeface="华文楷体" panose="02010600040101010101" pitchFamily="2" charset="-122"/>
              </a:rPr>
              <a:t>——</a:t>
            </a:r>
            <a:r>
              <a:rPr lang="zh-CN" altLang="en-US" sz="2600" dirty="0">
                <a:latin typeface="华文楷体" panose="02010600040101010101" pitchFamily="2" charset="-122"/>
              </a:rPr>
              <a:t>混凝土立方体抗压强度标准值（</a:t>
            </a:r>
            <a:r>
              <a:rPr lang="en-US" altLang="zh-CN" sz="2600" err="1">
                <a:latin typeface="华文楷体" panose="02010600040101010101" pitchFamily="2" charset="-122"/>
              </a:rPr>
              <a:t>MPa</a:t>
            </a: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fontAlgn="b">
              <a:spcBef>
                <a:spcPct val="50000"/>
              </a:spcBef>
              <a:buNone/>
            </a:pPr>
            <a:r>
              <a:rPr lang="zh-CN" altLang="en-US" sz="2600" dirty="0">
                <a:latin typeface="华文楷体" panose="02010600040101010101" pitchFamily="2" charset="-122"/>
              </a:rPr>
              <a:t>      </a:t>
            </a:r>
            <a:r>
              <a:rPr lang="en-US" altLang="zh-CN" sz="2600">
                <a:latin typeface="华文楷体" panose="02010600040101010101" pitchFamily="2" charset="-122"/>
              </a:rPr>
              <a:t>σ ——</a:t>
            </a:r>
            <a:r>
              <a:rPr lang="zh-CN" altLang="en-US" sz="2600" dirty="0">
                <a:latin typeface="华文楷体" panose="02010600040101010101" pitchFamily="2" charset="-122"/>
              </a:rPr>
              <a:t>混凝土强度标准差（</a:t>
            </a:r>
            <a:r>
              <a:rPr lang="en-US" altLang="zh-CN" sz="2600" err="1">
                <a:latin typeface="华文楷体" panose="02010600040101010101" pitchFamily="2" charset="-122"/>
              </a:rPr>
              <a:t>MPa</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buNone/>
            </a:pPr>
            <a:endParaRPr lang="zh-CN" altLang="en-US" sz="2600" dirty="0">
              <a:latin typeface="华文楷体" panose="02010600040101010101" pitchFamily="2" charset="-122"/>
            </a:endParaRPr>
          </a:p>
        </p:txBody>
      </p:sp>
      <p:graphicFrame>
        <p:nvGraphicFramePr>
          <p:cNvPr id="335875" name="Object 3"/>
          <p:cNvGraphicFramePr>
            <a:graphicFrameLocks noChangeAspect="1"/>
          </p:cNvGraphicFramePr>
          <p:nvPr/>
        </p:nvGraphicFramePr>
        <p:xfrm>
          <a:off x="3863975" y="1557338"/>
          <a:ext cx="4537075" cy="879475"/>
        </p:xfrm>
        <a:graphic>
          <a:graphicData uri="http://schemas.openxmlformats.org/presentationml/2006/ole">
            <mc:AlternateContent xmlns:mc="http://schemas.openxmlformats.org/markup-compatibility/2006">
              <mc:Choice xmlns:v="urn:schemas-microsoft-com:vml" Requires="v">
                <p:oleObj spid="_x0000_s21519" name="" r:id="rId1" imgW="0" imgH="0" progId="Equation.3">
                  <p:embed/>
                </p:oleObj>
              </mc:Choice>
              <mc:Fallback>
                <p:oleObj name="" r:id="rId1" imgW="0" imgH="0" progId="Equation.3">
                  <p:embed/>
                  <p:pic>
                    <p:nvPicPr>
                      <p:cNvPr id="0" name="图片 3090"/>
                      <p:cNvPicPr/>
                      <p:nvPr/>
                    </p:nvPicPr>
                    <p:blipFill>
                      <a:blip r:embed="rId2"/>
                      <a:stretch>
                        <a:fillRect/>
                      </a:stretch>
                    </p:blipFill>
                    <p:spPr>
                      <a:xfrm>
                        <a:off x="3863975" y="1557338"/>
                        <a:ext cx="4537075" cy="879475"/>
                      </a:xfrm>
                      <a:prstGeom prst="rect">
                        <a:avLst/>
                      </a:prstGeom>
                      <a:noFill/>
                      <a:ln w="38100">
                        <a:noFill/>
                        <a:miter/>
                      </a:ln>
                    </p:spPr>
                  </p:pic>
                </p:oleObj>
              </mc:Fallback>
            </mc:AlternateContent>
          </a:graphicData>
        </a:graphic>
      </p:graphicFrame>
      <p:graphicFrame>
        <p:nvGraphicFramePr>
          <p:cNvPr id="233475" name="Object 3"/>
          <p:cNvGraphicFramePr>
            <a:graphicFrameLocks noChangeAspect="1"/>
          </p:cNvGraphicFramePr>
          <p:nvPr/>
        </p:nvGraphicFramePr>
        <p:xfrm>
          <a:off x="2339975" y="1557338"/>
          <a:ext cx="4537075" cy="879475"/>
        </p:xfrm>
        <a:graphic>
          <a:graphicData uri="http://schemas.openxmlformats.org/presentationml/2006/ole">
            <mc:AlternateContent xmlns:mc="http://schemas.openxmlformats.org/markup-compatibility/2006">
              <mc:Choice xmlns:v="urn:schemas-microsoft-com:vml" Requires="v">
                <p:oleObj spid="_x0000_s16388" name="" r:id="rId3" imgW="1243965" imgH="241300" progId="Equation.3">
                  <p:embed/>
                </p:oleObj>
              </mc:Choice>
              <mc:Fallback>
                <p:oleObj name="" r:id="rId3" imgW="1243965" imgH="241300" progId="Equation.3">
                  <p:embed/>
                  <p:pic>
                    <p:nvPicPr>
                      <p:cNvPr id="0" name="图片 3093"/>
                      <p:cNvPicPr/>
                      <p:nvPr/>
                    </p:nvPicPr>
                    <p:blipFill>
                      <a:blip r:embed="rId4"/>
                      <a:stretch>
                        <a:fillRect/>
                      </a:stretch>
                    </p:blipFill>
                    <p:spPr>
                      <a:xfrm>
                        <a:off x="2339975" y="1557338"/>
                        <a:ext cx="4537075" cy="879475"/>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335875"/>
                                        </p:tgtEl>
                                        <p:attrNameLst>
                                          <p:attrName>style.visibility</p:attrName>
                                        </p:attrNameLst>
                                      </p:cBhvr>
                                      <p:to>
                                        <p:strVal val="visible"/>
                                      </p:to>
                                    </p:set>
                                    <p:animEffect transition="in" filter="slide(fromLeft)">
                                      <p:cBhvr>
                                        <p:cTn id="13" dur="1000"/>
                                        <p:tgtEl>
                                          <p:spTgt spid="33587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4" end="4"/>
                                            </p:txEl>
                                          </p:spTgt>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233475"/>
                                        </p:tgtEl>
                                        <p:attrNameLst>
                                          <p:attrName>style.visibility</p:attrName>
                                        </p:attrNameLst>
                                      </p:cBhvr>
                                      <p:to>
                                        <p:strVal val="visible"/>
                                      </p:to>
                                    </p:set>
                                    <p:animEffect transition="in" filter="slide(fromLeft)">
                                      <p:cBhvr>
                                        <p:cTn id="32" dur="1000"/>
                                        <p:tgtEl>
                                          <p:spTgt spid="233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47850" y="333375"/>
            <a:ext cx="8496300" cy="6143625"/>
          </a:xfrm>
        </p:spPr>
        <p:txBody>
          <a:bodyPr vert="horz" wrap="square" lIns="91440" tIns="45720" rIns="91440" bIns="45720" numCol="1" rtlCol="0" anchor="t" anchorCtr="0" compatLnSpc="1"/>
          <a:lstStyle/>
          <a:p>
            <a:pPr lvl="0" algn="just" fontAlgn="b">
              <a:spcBef>
                <a:spcPct val="50000"/>
              </a:spcBef>
              <a:buNone/>
            </a:pPr>
            <a:r>
              <a:rPr lang="zh-CN" altLang="en-US" sz="2100" dirty="0">
                <a:latin typeface="楷体_GB2312" pitchFamily="49" charset="-122"/>
              </a:rPr>
              <a:t>  </a:t>
            </a:r>
            <a:r>
              <a:rPr lang="en-US" altLang="zh-CN" b="1">
                <a:latin typeface="华文楷体" panose="02010600040101010101" pitchFamily="2" charset="-122"/>
              </a:rPr>
              <a:t>σ</a:t>
            </a:r>
            <a:r>
              <a:rPr lang="zh-CN" altLang="en-US" dirty="0">
                <a:latin typeface="华文楷体" panose="02010600040101010101" pitchFamily="2" charset="-122"/>
              </a:rPr>
              <a:t>的确定</a:t>
            </a:r>
            <a:r>
              <a:rPr lang="zh-CN" altLang="en-US" sz="2100" dirty="0">
                <a:latin typeface="华文楷体" panose="02010600040101010101" pitchFamily="2" charset="-122"/>
              </a:rPr>
              <a:t>：</a:t>
            </a:r>
            <a:endParaRPr lang="zh-CN" altLang="en-US" sz="2100" dirty="0">
              <a:latin typeface="华文楷体" panose="02010600040101010101" pitchFamily="2" charset="-122"/>
            </a:endParaRPr>
          </a:p>
          <a:p>
            <a:pPr lvl="0" algn="just" fontAlgn="b">
              <a:spcBef>
                <a:spcPct val="50000"/>
              </a:spcBef>
              <a:buNone/>
            </a:pPr>
            <a:r>
              <a:rPr lang="en-US" altLang="zh-CN" sz="2600">
                <a:latin typeface="华文楷体" panose="02010600040101010101" pitchFamily="2" charset="-122"/>
              </a:rPr>
              <a:t>A</a:t>
            </a:r>
            <a:r>
              <a:rPr lang="zh-CN" altLang="en-US" sz="2600" dirty="0">
                <a:latin typeface="华文楷体" panose="02010600040101010101" pitchFamily="2" charset="-122"/>
              </a:rPr>
              <a:t>、施工单位有强度历史资料时，按课本公式计算。</a:t>
            </a:r>
            <a:endParaRPr lang="zh-CN" altLang="en-US" sz="2600" dirty="0">
              <a:latin typeface="华文楷体" panose="02010600040101010101" pitchFamily="2" charset="-122"/>
            </a:endParaRPr>
          </a:p>
          <a:p>
            <a:pPr lvl="0" algn="just" fontAlgn="b">
              <a:spcBef>
                <a:spcPct val="50000"/>
              </a:spcBef>
              <a:buNone/>
            </a:pPr>
            <a:r>
              <a:rPr lang="zh-CN" altLang="en-US" sz="2100" dirty="0">
                <a:latin typeface="华文楷体" panose="02010600040101010101" pitchFamily="2" charset="-122"/>
              </a:rPr>
              <a:t>      </a:t>
            </a:r>
            <a:r>
              <a:rPr lang="en-US" altLang="zh-CN" sz="2100">
                <a:latin typeface="华文楷体" panose="02010600040101010101" pitchFamily="2" charset="-122"/>
              </a:rPr>
              <a:t>1</a:t>
            </a:r>
            <a:r>
              <a:rPr lang="zh-CN" altLang="en-US" sz="2100" dirty="0">
                <a:latin typeface="华文楷体" panose="02010600040101010101" pitchFamily="2" charset="-122"/>
              </a:rPr>
              <a:t>）当混凝土强度为</a:t>
            </a:r>
            <a:r>
              <a:rPr lang="en-US" altLang="zh-CN" sz="2100">
                <a:latin typeface="华文楷体" panose="02010600040101010101" pitchFamily="2" charset="-122"/>
              </a:rPr>
              <a:t>C20</a:t>
            </a:r>
            <a:r>
              <a:rPr lang="zh-CN" altLang="en-US" sz="2100" dirty="0">
                <a:latin typeface="华文楷体" panose="02010600040101010101" pitchFamily="2" charset="-122"/>
              </a:rPr>
              <a:t>或</a:t>
            </a:r>
            <a:r>
              <a:rPr lang="en-US" altLang="zh-CN" sz="2100">
                <a:latin typeface="华文楷体" panose="02010600040101010101" pitchFamily="2" charset="-122"/>
              </a:rPr>
              <a:t>C25</a:t>
            </a:r>
            <a:r>
              <a:rPr lang="zh-CN" altLang="en-US" sz="2100" dirty="0">
                <a:latin typeface="华文楷体" panose="02010600040101010101" pitchFamily="2" charset="-122"/>
              </a:rPr>
              <a:t>时，若计算值小于</a:t>
            </a:r>
            <a:r>
              <a:rPr lang="en-US" altLang="zh-CN" sz="2100">
                <a:latin typeface="华文楷体" panose="02010600040101010101" pitchFamily="2" charset="-122"/>
              </a:rPr>
              <a:t>2.5MPa   </a:t>
            </a:r>
            <a:r>
              <a:rPr lang="zh-CN" altLang="en-US" sz="2100" dirty="0">
                <a:latin typeface="华文楷体" panose="02010600040101010101" pitchFamily="2" charset="-122"/>
              </a:rPr>
              <a:t>时， </a:t>
            </a:r>
            <a:r>
              <a:rPr lang="en-US" altLang="zh-CN" sz="2100">
                <a:latin typeface="华文楷体" panose="02010600040101010101" pitchFamily="2" charset="-122"/>
              </a:rPr>
              <a:t>σ</a:t>
            </a:r>
            <a:r>
              <a:rPr lang="zh-CN" altLang="en-US" sz="2100" dirty="0">
                <a:latin typeface="华文楷体" panose="02010600040101010101" pitchFamily="2" charset="-122"/>
              </a:rPr>
              <a:t>取</a:t>
            </a:r>
            <a:r>
              <a:rPr lang="en-US" altLang="zh-CN" sz="2100">
                <a:latin typeface="华文楷体" panose="02010600040101010101" pitchFamily="2" charset="-122"/>
              </a:rPr>
              <a:t>2.5MPa</a:t>
            </a:r>
            <a:r>
              <a:rPr lang="zh-CN" altLang="en-US" sz="2100" dirty="0">
                <a:latin typeface="华文楷体" panose="02010600040101010101" pitchFamily="2" charset="-122"/>
              </a:rPr>
              <a:t>；</a:t>
            </a:r>
            <a:endParaRPr lang="zh-CN" altLang="en-US" sz="2100" dirty="0">
              <a:latin typeface="华文楷体" panose="02010600040101010101" pitchFamily="2" charset="-122"/>
            </a:endParaRPr>
          </a:p>
          <a:p>
            <a:pPr lvl="0" algn="just" fontAlgn="b">
              <a:spcBef>
                <a:spcPct val="50000"/>
              </a:spcBef>
              <a:buNone/>
            </a:pPr>
            <a:r>
              <a:rPr lang="en-US" altLang="zh-CN" sz="2100">
                <a:latin typeface="华文楷体" panose="02010600040101010101" pitchFamily="2" charset="-122"/>
              </a:rPr>
              <a:t>      2</a:t>
            </a:r>
            <a:r>
              <a:rPr lang="zh-CN" altLang="en-US" sz="2100" dirty="0">
                <a:latin typeface="华文楷体" panose="02010600040101010101" pitchFamily="2" charset="-122"/>
              </a:rPr>
              <a:t>）当强度等级大于</a:t>
            </a:r>
            <a:r>
              <a:rPr lang="en-US" altLang="zh-CN" sz="2100">
                <a:latin typeface="华文楷体" panose="02010600040101010101" pitchFamily="2" charset="-122"/>
              </a:rPr>
              <a:t>C30</a:t>
            </a:r>
            <a:r>
              <a:rPr lang="zh-CN" altLang="en-US" sz="2100" dirty="0">
                <a:latin typeface="华文楷体" panose="02010600040101010101" pitchFamily="2" charset="-122"/>
              </a:rPr>
              <a:t>时，若计算值小于</a:t>
            </a:r>
            <a:r>
              <a:rPr lang="en-US" altLang="zh-CN" sz="2100">
                <a:latin typeface="华文楷体" panose="02010600040101010101" pitchFamily="2" charset="-122"/>
              </a:rPr>
              <a:t>3.0MPa</a:t>
            </a:r>
            <a:r>
              <a:rPr lang="zh-CN" altLang="en-US" sz="2100" dirty="0">
                <a:latin typeface="华文楷体" panose="02010600040101010101" pitchFamily="2" charset="-122"/>
              </a:rPr>
              <a:t>，</a:t>
            </a:r>
            <a:r>
              <a:rPr lang="en-US" altLang="zh-CN" sz="2100">
                <a:latin typeface="华文楷体" panose="02010600040101010101" pitchFamily="2" charset="-122"/>
              </a:rPr>
              <a:t>σ</a:t>
            </a:r>
            <a:r>
              <a:rPr lang="zh-CN" altLang="en-US" sz="2100" dirty="0">
                <a:latin typeface="华文楷体" panose="02010600040101010101" pitchFamily="2" charset="-122"/>
              </a:rPr>
              <a:t>取</a:t>
            </a:r>
            <a:r>
              <a:rPr lang="en-US" altLang="zh-CN" sz="2100">
                <a:latin typeface="华文楷体" panose="02010600040101010101" pitchFamily="2" charset="-122"/>
              </a:rPr>
              <a:t>3.0MPa</a:t>
            </a:r>
            <a:r>
              <a:rPr lang="zh-CN" altLang="en-US" sz="2100" dirty="0">
                <a:latin typeface="华文楷体" panose="02010600040101010101" pitchFamily="2" charset="-122"/>
              </a:rPr>
              <a:t>。</a:t>
            </a:r>
            <a:endParaRPr lang="zh-CN" altLang="en-US" sz="2100" dirty="0">
              <a:latin typeface="华文楷体" panose="02010600040101010101" pitchFamily="2" charset="-122"/>
            </a:endParaRPr>
          </a:p>
          <a:p>
            <a:pPr lvl="0" algn="just" fontAlgn="b">
              <a:spcBef>
                <a:spcPct val="50000"/>
              </a:spcBef>
              <a:buNone/>
            </a:pPr>
            <a:r>
              <a:rPr lang="en-US" altLang="zh-CN" sz="2600">
                <a:latin typeface="华文楷体" panose="02010600040101010101" pitchFamily="2" charset="-122"/>
              </a:rPr>
              <a:t>B</a:t>
            </a:r>
            <a:r>
              <a:rPr lang="zh-CN" altLang="en-US" sz="2600" dirty="0">
                <a:latin typeface="华文楷体" panose="02010600040101010101" pitchFamily="2" charset="-122"/>
              </a:rPr>
              <a:t>、施工单位无强度历史资料时，按下表取用。</a:t>
            </a:r>
            <a:endParaRPr lang="en-US" altLang="zh-CN" sz="2600">
              <a:latin typeface="华文楷体" panose="02010600040101010101" pitchFamily="2" charset="-122"/>
            </a:endParaRPr>
          </a:p>
          <a:p>
            <a:pPr lvl="0" algn="ctr" fontAlgn="b">
              <a:spcBef>
                <a:spcPct val="50000"/>
              </a:spcBef>
              <a:buNone/>
            </a:pPr>
            <a:r>
              <a:rPr lang="zh-CN" altLang="en-US" sz="2100" dirty="0">
                <a:latin typeface="华文楷体" panose="02010600040101010101" pitchFamily="2" charset="-122"/>
              </a:rPr>
              <a:t>标准差</a:t>
            </a:r>
            <a:r>
              <a:rPr lang="en-US" altLang="zh-CN" sz="2100">
                <a:latin typeface="华文楷体" panose="02010600040101010101" pitchFamily="2" charset="-122"/>
              </a:rPr>
              <a:t>σ</a:t>
            </a:r>
            <a:r>
              <a:rPr lang="zh-CN" altLang="en-US" sz="2100" dirty="0">
                <a:latin typeface="华文楷体" panose="02010600040101010101" pitchFamily="2" charset="-122"/>
              </a:rPr>
              <a:t>值</a:t>
            </a:r>
            <a:endParaRPr lang="en-US" altLang="zh-CN" sz="2100">
              <a:latin typeface="华文楷体" panose="02010600040101010101" pitchFamily="2" charset="-122"/>
            </a:endParaRPr>
          </a:p>
          <a:p>
            <a:pPr lvl="0" algn="just" fontAlgn="b">
              <a:spcBef>
                <a:spcPct val="50000"/>
              </a:spcBef>
              <a:buNone/>
            </a:pPr>
            <a:endParaRPr lang="zh-CN" altLang="en-US" sz="2100" dirty="0">
              <a:latin typeface="华文楷体" panose="02010600040101010101" pitchFamily="2" charset="-122"/>
            </a:endParaRPr>
          </a:p>
          <a:p>
            <a:pPr lvl="0">
              <a:buNone/>
            </a:pPr>
            <a:endParaRPr lang="zh-CN" altLang="en-US" sz="2100" dirty="0">
              <a:latin typeface="华文楷体" panose="02010600040101010101" pitchFamily="2" charset="-122"/>
            </a:endParaRPr>
          </a:p>
        </p:txBody>
      </p:sp>
      <p:graphicFrame>
        <p:nvGraphicFramePr>
          <p:cNvPr id="336899" name="表格 336898"/>
          <p:cNvGraphicFramePr/>
          <p:nvPr/>
        </p:nvGraphicFramePr>
        <p:xfrm>
          <a:off x="2063750" y="4565650"/>
          <a:ext cx="8077200" cy="1143000"/>
        </p:xfrm>
        <a:graphic>
          <a:graphicData uri="http://schemas.openxmlformats.org/drawingml/2006/table">
            <a:tbl>
              <a:tblPr/>
              <a:tblGrid>
                <a:gridCol w="2019300"/>
                <a:gridCol w="2019300"/>
                <a:gridCol w="2019300"/>
                <a:gridCol w="2019300"/>
              </a:tblGrid>
              <a:tr h="72580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b="1" dirty="0">
                          <a:solidFill>
                            <a:srgbClr val="FFFFFF"/>
                          </a:solidFill>
                          <a:latin typeface="华文楷体" panose="02010600040101010101" pitchFamily="2" charset="-122"/>
                        </a:rPr>
                        <a:t>强度等级 </a:t>
                      </a:r>
                      <a:r>
                        <a:rPr lang="en-US" altLang="zh-CN" sz="1700" b="1">
                          <a:solidFill>
                            <a:srgbClr val="FFFFFF"/>
                          </a:solidFill>
                          <a:latin typeface="华文楷体" panose="02010600040101010101" pitchFamily="2" charset="-122"/>
                        </a:rPr>
                        <a:t>(M pa)</a:t>
                      </a:r>
                      <a:r>
                        <a:rPr lang="zh-CN" altLang="en-US" sz="1700" b="1" dirty="0">
                          <a:solidFill>
                            <a:srgbClr val="FFFFFF"/>
                          </a:solidFill>
                          <a:latin typeface="华文楷体" panose="02010600040101010101" pitchFamily="2" charset="-122"/>
                        </a:rPr>
                        <a:t> </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b="1" dirty="0">
                          <a:solidFill>
                            <a:srgbClr val="FFFFFF"/>
                          </a:solidFill>
                          <a:latin typeface="华文楷体" panose="02010600040101010101" pitchFamily="2" charset="-122"/>
                        </a:rPr>
                        <a:t>低于</a:t>
                      </a:r>
                      <a:r>
                        <a:rPr lang="en-US" altLang="zh-CN" sz="1700" b="1">
                          <a:solidFill>
                            <a:srgbClr val="FFFFFF"/>
                          </a:solidFill>
                          <a:latin typeface="华文楷体" panose="02010600040101010101" pitchFamily="2" charset="-122"/>
                        </a:rPr>
                        <a:t>C20</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b="1">
                          <a:solidFill>
                            <a:srgbClr val="FFFFFF"/>
                          </a:solidFill>
                          <a:latin typeface="华文楷体" panose="02010600040101010101" pitchFamily="2" charset="-122"/>
                        </a:rPr>
                        <a:t>C20~C35</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b="1" dirty="0">
                          <a:solidFill>
                            <a:srgbClr val="FFFFFF"/>
                          </a:solidFill>
                          <a:latin typeface="华文楷体" panose="02010600040101010101" pitchFamily="2" charset="-122"/>
                        </a:rPr>
                        <a:t>高于</a:t>
                      </a:r>
                      <a:r>
                        <a:rPr lang="en-US" altLang="zh-CN" sz="1700" b="1">
                          <a:solidFill>
                            <a:srgbClr val="FFFFFF"/>
                          </a:solidFill>
                          <a:latin typeface="华文楷体" panose="02010600040101010101" pitchFamily="2" charset="-122"/>
                        </a:rPr>
                        <a:t>C35</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r>
              <a:tr h="41719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标准差</a:t>
                      </a:r>
                      <a:r>
                        <a:rPr lang="en-US" altLang="zh-CN" sz="1700">
                          <a:solidFill>
                            <a:srgbClr val="000000"/>
                          </a:solidFill>
                          <a:latin typeface="华文楷体" panose="02010600040101010101" pitchFamily="2" charset="-122"/>
                        </a:rPr>
                        <a:t>σ (M pa)</a:t>
                      </a:r>
                      <a:r>
                        <a:rPr lang="zh-CN" altLang="en-US" sz="1700" dirty="0">
                          <a:solidFill>
                            <a:srgbClr val="000000"/>
                          </a:solidFill>
                          <a:latin typeface="华文楷体" panose="02010600040101010101" pitchFamily="2" charset="-122"/>
                        </a:rPr>
                        <a:t> </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a:solidFill>
                            <a:srgbClr val="000000"/>
                          </a:solidFill>
                          <a:latin typeface="华文楷体" panose="02010600040101010101" pitchFamily="2" charset="-122"/>
                        </a:rPr>
                        <a:t>4.0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a:solidFill>
                            <a:srgbClr val="000000"/>
                          </a:solidFill>
                          <a:latin typeface="华文楷体" panose="02010600040101010101" pitchFamily="2" charset="-122"/>
                        </a:rPr>
                        <a:t>5.0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a:solidFill>
                            <a:srgbClr val="000000"/>
                          </a:solidFill>
                          <a:latin typeface="华文楷体" panose="02010600040101010101" pitchFamily="2" charset="-122"/>
                        </a:rPr>
                        <a:t>6.0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1000"/>
                            </p:stCondLst>
                            <p:childTnLst>
                              <p:par>
                                <p:cTn id="34" presetID="2" presetClass="entr" presetSubtype="8"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12" presetClass="entr" presetSubtype="4" fill="hold" nodeType="afterEffect">
                                  <p:stCondLst>
                                    <p:cond delay="0"/>
                                  </p:stCondLst>
                                  <p:childTnLst>
                                    <p:set>
                                      <p:cBhvr>
                                        <p:cTn id="40" dur="1" fill="hold">
                                          <p:stCondLst>
                                            <p:cond delay="0"/>
                                          </p:stCondLst>
                                        </p:cTn>
                                        <p:tgtEl>
                                          <p:spTgt spid="336899"/>
                                        </p:tgtEl>
                                        <p:attrNameLst>
                                          <p:attrName>style.visibility</p:attrName>
                                        </p:attrNameLst>
                                      </p:cBhvr>
                                      <p:to>
                                        <p:strVal val="visible"/>
                                      </p:to>
                                    </p:set>
                                    <p:animEffect transition="in" filter="slide(fromBottom)">
                                      <p:cBhvr>
                                        <p:cTn id="41" dur="1000"/>
                                        <p:tgtEl>
                                          <p:spTgt spid="336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矩形 337921"/>
          <p:cNvSpPr/>
          <p:nvPr/>
        </p:nvSpPr>
        <p:spPr>
          <a:xfrm>
            <a:off x="1919288" y="404813"/>
            <a:ext cx="8424862" cy="953135"/>
          </a:xfrm>
          <a:prstGeom prst="rect">
            <a:avLst/>
          </a:prstGeom>
          <a:noFill/>
          <a:ln w="9525">
            <a:noFill/>
          </a:ln>
        </p:spPr>
        <p:txBody>
          <a:bodyPr>
            <a:spAutoFit/>
          </a:bodyPr>
          <a:lstStyle/>
          <a:p>
            <a:pPr lvl="0"/>
            <a:r>
              <a:rPr lang="en-US" altLang="zh-CN" sz="2800" b="1">
                <a:latin typeface="华文楷体" panose="02010600040101010101" pitchFamily="2" charset="-122"/>
                <a:ea typeface="华文楷体" panose="02010600040101010101" pitchFamily="2" charset="-122"/>
              </a:rPr>
              <a:t>3)</a:t>
            </a:r>
            <a:r>
              <a:rPr lang="zh-CN" altLang="en-US" sz="2800" b="1" dirty="0">
                <a:latin typeface="华文楷体" panose="02010600040101010101" pitchFamily="2" charset="-122"/>
                <a:ea typeface="华文楷体" panose="02010600040101010101" pitchFamily="2" charset="-122"/>
              </a:rPr>
              <a:t>混凝土的耐久性</a:t>
            </a:r>
            <a:endParaRPr lang="zh-CN" altLang="en-US" sz="2800" b="1" dirty="0">
              <a:latin typeface="华文楷体" panose="02010600040101010101" pitchFamily="2" charset="-122"/>
              <a:ea typeface="华文楷体" panose="02010600040101010101" pitchFamily="2" charset="-122"/>
            </a:endParaRPr>
          </a:p>
          <a:p>
            <a:pPr lvl="0"/>
            <a:r>
              <a:rPr lang="zh-CN" altLang="en-US" sz="2800" dirty="0">
                <a:latin typeface="华文楷体" panose="02010600040101010101" pitchFamily="2" charset="-122"/>
                <a:ea typeface="华文楷体" panose="02010600040101010101" pitchFamily="2" charset="-122"/>
              </a:rPr>
              <a:t>   </a:t>
            </a:r>
            <a:r>
              <a:rPr lang="zh-CN" altLang="en-US" sz="2400" dirty="0">
                <a:latin typeface="华文楷体" panose="02010600040101010101" pitchFamily="2" charset="-122"/>
                <a:ea typeface="华文楷体" panose="02010600040101010101" pitchFamily="2" charset="-122"/>
              </a:rPr>
              <a:t>水胶比和水泥用量是影响混凝土耐久性的两个重要因素。</a:t>
            </a:r>
            <a:endParaRPr lang="zh-CN" altLang="en-US" sz="2400" dirty="0">
              <a:latin typeface="华文楷体" panose="02010600040101010101" pitchFamily="2" charset="-122"/>
              <a:ea typeface="华文楷体" panose="02010600040101010101" pitchFamily="2" charset="-122"/>
            </a:endParaRPr>
          </a:p>
        </p:txBody>
      </p:sp>
      <p:graphicFrame>
        <p:nvGraphicFramePr>
          <p:cNvPr id="337923" name="表格 337922"/>
          <p:cNvGraphicFramePr/>
          <p:nvPr/>
        </p:nvGraphicFramePr>
        <p:xfrm>
          <a:off x="2063750" y="1412875"/>
          <a:ext cx="8305800" cy="5713095"/>
        </p:xfrm>
        <a:graphic>
          <a:graphicData uri="http://schemas.openxmlformats.org/drawingml/2006/table">
            <a:tbl>
              <a:tblPr/>
              <a:tblGrid>
                <a:gridCol w="208280"/>
                <a:gridCol w="622300"/>
                <a:gridCol w="2255520"/>
                <a:gridCol w="633730"/>
                <a:gridCol w="988695"/>
                <a:gridCol w="989330"/>
                <a:gridCol w="702945"/>
                <a:gridCol w="916305"/>
                <a:gridCol w="988695"/>
              </a:tblGrid>
              <a:tr h="320040">
                <a:tc rowSpan="2"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b="1">
                        <a:solidFill>
                          <a:srgbClr val="FFFFFF"/>
                        </a:solidFill>
                        <a:latin typeface="华文楷体" panose="02010600040101010101" pitchFamily="2" charset="-122"/>
                      </a:endParaRPr>
                    </a:p>
                    <a:p>
                      <a:pPr marL="0" lvl="0" indent="0" algn="ctr">
                        <a:buClr>
                          <a:srgbClr val="000000"/>
                        </a:buClr>
                        <a:buNone/>
                      </a:pPr>
                      <a:r>
                        <a:rPr lang="zh-CN" altLang="en-US" sz="1500" b="1" dirty="0">
                          <a:solidFill>
                            <a:srgbClr val="FFFFFF"/>
                          </a:solidFill>
                          <a:latin typeface="华文楷体" panose="02010600040101010101" pitchFamily="2" charset="-122"/>
                        </a:rPr>
                        <a:t>环境条件</a:t>
                      </a:r>
                      <a:endParaRPr lang="zh-CN" altLang="en-US" sz="15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rowSpan="2"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tcPr>
                </a:tc>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b="1">
                        <a:solidFill>
                          <a:srgbClr val="FFFFFF"/>
                        </a:solidFill>
                        <a:latin typeface="华文楷体" panose="02010600040101010101" pitchFamily="2" charset="-122"/>
                      </a:endParaRPr>
                    </a:p>
                    <a:p>
                      <a:pPr marL="0" lvl="0" indent="0" algn="ctr">
                        <a:buClr>
                          <a:srgbClr val="000000"/>
                        </a:buClr>
                        <a:buNone/>
                      </a:pPr>
                      <a:r>
                        <a:rPr lang="zh-CN" altLang="en-US" sz="1500" b="1" dirty="0">
                          <a:solidFill>
                            <a:srgbClr val="FFFFFF"/>
                          </a:solidFill>
                          <a:latin typeface="华文楷体" panose="02010600040101010101" pitchFamily="2" charset="-122"/>
                        </a:rPr>
                        <a:t>结构物类别</a:t>
                      </a:r>
                      <a:endParaRPr lang="zh-CN" altLang="en-US" sz="15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b="1" dirty="0">
                          <a:solidFill>
                            <a:srgbClr val="FFFFFF"/>
                          </a:solidFill>
                          <a:latin typeface="华文楷体" panose="02010600040101010101" pitchFamily="2" charset="-122"/>
                        </a:rPr>
                        <a:t>最大水胶比</a:t>
                      </a:r>
                      <a:endParaRPr lang="zh-CN" altLang="en-US" sz="15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b="1" dirty="0">
                          <a:solidFill>
                            <a:srgbClr val="FFFFFF"/>
                          </a:solidFill>
                          <a:latin typeface="华文楷体" panose="02010600040101010101" pitchFamily="2" charset="-122"/>
                        </a:rPr>
                        <a:t>最小水泥用量（</a:t>
                      </a:r>
                      <a:r>
                        <a:rPr lang="en-US" altLang="zh-CN" sz="1500" b="1">
                          <a:solidFill>
                            <a:srgbClr val="FFFFFF"/>
                          </a:solidFill>
                          <a:latin typeface="华文楷体" panose="02010600040101010101" pitchFamily="2" charset="-122"/>
                        </a:rPr>
                        <a:t>kg</a:t>
                      </a:r>
                      <a:r>
                        <a:rPr lang="zh-CN" altLang="en-US" sz="1500" b="1" dirty="0">
                          <a:solidFill>
                            <a:srgbClr val="FFFFFF"/>
                          </a:solidFill>
                          <a:latin typeface="华文楷体" panose="02010600040101010101" pitchFamily="2" charset="-122"/>
                        </a:rPr>
                        <a:t>）</a:t>
                      </a:r>
                      <a:endParaRPr lang="zh-CN" altLang="en-US" sz="15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868680">
                <a:tc vMerge="1" gridSpan="2">
                  <a:tcPr>
                    <a:lnL w="12700" cap="flat" cmpd="sng">
                      <a:solidFill>
                        <a:schemeClr val="tx1"/>
                      </a:solidFill>
                      <a:prstDash val="solid"/>
                      <a:headEnd type="none" w="med" len="med"/>
                      <a:tailEnd type="none" w="med" len="med"/>
                    </a:lnL>
                    <a:lnB w="38100" cap="flat" cmpd="sng">
                      <a:solidFill>
                        <a:schemeClr val="tx1"/>
                      </a:solidFill>
                      <a:prstDash val="solid"/>
                      <a:headEnd type="none" w="med" len="med"/>
                      <a:tailEnd type="none" w="med" len="med"/>
                    </a:lnB>
                  </a:tcPr>
                </a:tc>
                <a:tc vMerge="1" hMerge="1">
                  <a:tcPr>
                    <a:lnR w="12700" cap="flat" cmpd="sng">
                      <a:solidFill>
                        <a:schemeClr val="tx1"/>
                      </a:solidFill>
                      <a:prstDash val="solid"/>
                      <a:headEnd type="none" w="med" len="med"/>
                      <a:tailEnd type="none" w="med" len="med"/>
                    </a:lnR>
                    <a:lnB w="381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B w="381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素混凝土</a:t>
                      </a:r>
                      <a:endParaRPr lang="zh-CN" altLang="en-US" sz="1500" dirty="0">
                        <a:solidFill>
                          <a:srgbClr val="000000"/>
                        </a:solidFill>
                        <a:latin typeface="华文楷体" panose="02010600040101010101" pitchFamily="2" charset="-122"/>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钢筋混凝土</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预应力混凝土</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素混凝土</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钢筋混凝土</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预应力混凝土</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868045">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干燥环境</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hMerge="1">
                  <a:tcPr>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正常的居住或办公用房屋内部件</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不作规定</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0.65</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0.60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260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r>
              <a:tr h="1051560">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潮湿环境</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无</a:t>
                      </a: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冻</a:t>
                      </a: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害</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500">
                          <a:solidFill>
                            <a:srgbClr val="000000"/>
                          </a:solidFill>
                          <a:latin typeface="华文楷体" panose="02010600040101010101" pitchFamily="2" charset="-122"/>
                        </a:rPr>
                        <a:t>1)</a:t>
                      </a:r>
                      <a:r>
                        <a:rPr lang="zh-CN" altLang="en-US" sz="1500" dirty="0">
                          <a:solidFill>
                            <a:srgbClr val="000000"/>
                          </a:solidFill>
                          <a:latin typeface="华文楷体" panose="02010600040101010101" pitchFamily="2" charset="-122"/>
                        </a:rPr>
                        <a:t>高湿度的室内部件</a:t>
                      </a:r>
                      <a:r>
                        <a:rPr lang="en-US" altLang="zh-CN" sz="1500">
                          <a:solidFill>
                            <a:srgbClr val="000000"/>
                          </a:solidFill>
                          <a:latin typeface="华文楷体" panose="02010600040101010101" pitchFamily="2" charset="-122"/>
                        </a:rPr>
                        <a:t>2)</a:t>
                      </a:r>
                      <a:r>
                        <a:rPr lang="zh-CN" altLang="en-US" sz="1500" dirty="0">
                          <a:solidFill>
                            <a:srgbClr val="000000"/>
                          </a:solidFill>
                          <a:latin typeface="华文楷体" panose="02010600040101010101" pitchFamily="2" charset="-122"/>
                        </a:rPr>
                        <a:t>室外部件</a:t>
                      </a: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a:t>
                      </a:r>
                      <a:r>
                        <a:rPr lang="zh-CN" altLang="en-US" sz="1500" dirty="0">
                          <a:solidFill>
                            <a:srgbClr val="000000"/>
                          </a:solidFill>
                          <a:latin typeface="华文楷体" panose="02010600040101010101" pitchFamily="2" charset="-122"/>
                        </a:rPr>
                        <a:t>在非侵蚀性土</a:t>
                      </a:r>
                      <a:r>
                        <a:rPr lang="en-US" altLang="zh-CN" sz="1500">
                          <a:solidFill>
                            <a:srgbClr val="000000"/>
                          </a:solidFill>
                          <a:latin typeface="华文楷体" panose="02010600040101010101" pitchFamily="2" charset="-122"/>
                        </a:rPr>
                        <a:t>(</a:t>
                      </a:r>
                      <a:r>
                        <a:rPr lang="zh-CN" altLang="en-US" sz="1500" dirty="0">
                          <a:solidFill>
                            <a:srgbClr val="000000"/>
                          </a:solidFill>
                          <a:latin typeface="华文楷体" panose="02010600040101010101" pitchFamily="2" charset="-122"/>
                        </a:rPr>
                        <a:t>或</a:t>
                      </a:r>
                      <a:r>
                        <a:rPr lang="en-US" altLang="zh-CN" sz="1500">
                          <a:solidFill>
                            <a:srgbClr val="000000"/>
                          </a:solidFill>
                          <a:latin typeface="华文楷体" panose="02010600040101010101" pitchFamily="2" charset="-122"/>
                        </a:rPr>
                        <a:t>)</a:t>
                      </a:r>
                      <a:r>
                        <a:rPr lang="zh-CN" altLang="en-US" sz="1500" dirty="0">
                          <a:solidFill>
                            <a:srgbClr val="000000"/>
                          </a:solidFill>
                          <a:latin typeface="华文楷体" panose="02010600040101010101" pitchFamily="2" charset="-122"/>
                        </a:rPr>
                        <a:t>水中的部件</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0.70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0.60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0.60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225</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280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r h="134175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有</a:t>
                      </a: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冻</a:t>
                      </a:r>
                      <a:endParaRPr lang="en-US" altLang="zh-CN" sz="1500">
                        <a:solidFill>
                          <a:srgbClr val="000000"/>
                        </a:solidFill>
                        <a:latin typeface="华文楷体" panose="02010600040101010101" pitchFamily="2" charset="-122"/>
                      </a:endParaRPr>
                    </a:p>
                    <a:p>
                      <a:pPr marL="0" lvl="0" indent="0" algn="ctr">
                        <a:buClr>
                          <a:srgbClr val="000000"/>
                        </a:buClr>
                        <a:buNone/>
                      </a:pPr>
                      <a:r>
                        <a:rPr lang="zh-CN" altLang="en-US" sz="1500" dirty="0">
                          <a:solidFill>
                            <a:srgbClr val="000000"/>
                          </a:solidFill>
                          <a:latin typeface="华文楷体" panose="02010600040101010101" pitchFamily="2" charset="-122"/>
                        </a:rPr>
                        <a:t>害</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500">
                          <a:solidFill>
                            <a:srgbClr val="000000"/>
                          </a:solidFill>
                          <a:latin typeface="华文楷体" panose="02010600040101010101" pitchFamily="2" charset="-122"/>
                        </a:rPr>
                        <a:t>1)</a:t>
                      </a:r>
                      <a:r>
                        <a:rPr lang="zh-CN" altLang="en-US" sz="1500" dirty="0">
                          <a:solidFill>
                            <a:srgbClr val="000000"/>
                          </a:solidFill>
                          <a:latin typeface="华文楷体" panose="02010600040101010101" pitchFamily="2" charset="-122"/>
                        </a:rPr>
                        <a:t>高湿度且经受冻害的室内部件</a:t>
                      </a: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a:t>
                      </a:r>
                      <a:r>
                        <a:rPr lang="zh-CN" altLang="en-US" sz="1500" dirty="0">
                          <a:solidFill>
                            <a:srgbClr val="000000"/>
                          </a:solidFill>
                          <a:latin typeface="华文楷体" panose="02010600040101010101" pitchFamily="2" charset="-122"/>
                        </a:rPr>
                        <a:t>室外部件</a:t>
                      </a: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a:t>
                      </a:r>
                      <a:r>
                        <a:rPr lang="zh-CN" altLang="en-US" sz="1500" dirty="0">
                          <a:solidFill>
                            <a:srgbClr val="000000"/>
                          </a:solidFill>
                          <a:latin typeface="华文楷体" panose="02010600040101010101" pitchFamily="2" charset="-122"/>
                        </a:rPr>
                        <a:t>在非侵蚀性土</a:t>
                      </a:r>
                      <a:r>
                        <a:rPr lang="en-US" altLang="zh-CN" sz="1500">
                          <a:solidFill>
                            <a:srgbClr val="000000"/>
                          </a:solidFill>
                          <a:latin typeface="华文楷体" panose="02010600040101010101" pitchFamily="2" charset="-122"/>
                        </a:rPr>
                        <a:t>(</a:t>
                      </a:r>
                      <a:r>
                        <a:rPr lang="zh-CN" altLang="en-US" sz="1500" dirty="0">
                          <a:solidFill>
                            <a:srgbClr val="000000"/>
                          </a:solidFill>
                          <a:latin typeface="华文楷体" panose="02010600040101010101" pitchFamily="2" charset="-122"/>
                        </a:rPr>
                        <a:t>或</a:t>
                      </a:r>
                      <a:r>
                        <a:rPr lang="en-US" altLang="zh-CN" sz="1500">
                          <a:solidFill>
                            <a:srgbClr val="000000"/>
                          </a:solidFill>
                          <a:latin typeface="华文楷体" panose="02010600040101010101" pitchFamily="2" charset="-122"/>
                        </a:rPr>
                        <a:t>)</a:t>
                      </a:r>
                      <a:r>
                        <a:rPr lang="zh-CN" altLang="en-US" sz="1500" dirty="0">
                          <a:solidFill>
                            <a:srgbClr val="000000"/>
                          </a:solidFill>
                          <a:latin typeface="华文楷体" panose="02010600040101010101" pitchFamily="2" charset="-122"/>
                        </a:rPr>
                        <a:t>水中且经受冻害部件</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0.55</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0.55</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0.55</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250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280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r>
              <a:tr h="1263015">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有冻害和除冰剂的潮湿环境</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500" dirty="0">
                          <a:solidFill>
                            <a:srgbClr val="000000"/>
                          </a:solidFill>
                          <a:latin typeface="华文楷体" panose="02010600040101010101" pitchFamily="2" charset="-122"/>
                        </a:rPr>
                        <a:t>经受冻害和除冰剂作用的室内和室外部件</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0.50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500">
                        <a:solidFill>
                          <a:srgbClr val="000000"/>
                        </a:solidFill>
                        <a:latin typeface="华文楷体" panose="02010600040101010101" pitchFamily="2" charset="-122"/>
                      </a:endParaRPr>
                    </a:p>
                    <a:p>
                      <a:pPr marL="0" lvl="0" indent="0" algn="ctr">
                        <a:buClr>
                          <a:srgbClr val="000000"/>
                        </a:buClr>
                        <a:buNone/>
                      </a:pPr>
                      <a:r>
                        <a:rPr lang="en-US" altLang="zh-CN" sz="1500">
                          <a:solidFill>
                            <a:srgbClr val="000000"/>
                          </a:solidFill>
                          <a:latin typeface="华文楷体" panose="02010600040101010101" pitchFamily="2" charset="-122"/>
                        </a:rPr>
                        <a:t>300</a:t>
                      </a:r>
                      <a:endParaRPr lang="zh-CN" altLang="en-US" sz="15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337923"/>
                                        </p:tgtEl>
                                        <p:attrNameLst>
                                          <p:attrName>style.visibility</p:attrName>
                                        </p:attrNameLst>
                                      </p:cBhvr>
                                      <p:to>
                                        <p:strVal val="visible"/>
                                      </p:to>
                                    </p:set>
                                    <p:animEffect transition="in" filter="slide(fromBottom)">
                                      <p:cBhvr>
                                        <p:cTn id="7" dur="1000"/>
                                        <p:tgtEl>
                                          <p:spTgt spid="337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81530" y="588010"/>
            <a:ext cx="4450080" cy="583565"/>
          </a:xfrm>
          <a:prstGeom prst="rect">
            <a:avLst/>
          </a:prstGeom>
          <a:noFill/>
        </p:spPr>
        <p:txBody>
          <a:bodyPr wrap="none" rtlCol="0">
            <a:spAutoFit/>
          </a:bodyPr>
          <a:lstStyle/>
          <a:p>
            <a:pPr algn="l"/>
            <a:r>
              <a:rPr lang="en-US" altLang="zh-CN" sz="3200">
                <a:latin typeface="幼圆" panose="02010509060101010101" charset="-122"/>
                <a:ea typeface="幼圆" panose="02010509060101010101" charset="-122"/>
                <a:sym typeface="+mn-ea"/>
              </a:rPr>
              <a:t>3.5.1  </a:t>
            </a:r>
            <a:r>
              <a:rPr lang="zh-CN" altLang="en-US" sz="3200">
                <a:latin typeface="幼圆" panose="02010509060101010101" charset="-122"/>
                <a:ea typeface="幼圆" panose="02010509060101010101" charset="-122"/>
                <a:sym typeface="+mn-ea"/>
              </a:rPr>
              <a:t>混凝土质量控制</a:t>
            </a:r>
            <a:endParaRPr lang="zh-CN" altLang="en-US" sz="3200">
              <a:latin typeface="幼圆" panose="02010509060101010101" charset="-122"/>
              <a:ea typeface="幼圆" panose="02010509060101010101" charset="-122"/>
              <a:sym typeface="+mn-ea"/>
            </a:endParaRPr>
          </a:p>
        </p:txBody>
      </p:sp>
      <p:sp>
        <p:nvSpPr>
          <p:cNvPr id="3" name="文本框 2"/>
          <p:cNvSpPr txBox="1"/>
          <p:nvPr/>
        </p:nvSpPr>
        <p:spPr>
          <a:xfrm>
            <a:off x="2531745" y="1278255"/>
            <a:ext cx="6761480" cy="4292600"/>
          </a:xfrm>
          <a:prstGeom prst="rect">
            <a:avLst/>
          </a:prstGeom>
          <a:noFill/>
        </p:spPr>
        <p:txBody>
          <a:bodyPr wrap="none" rtlCol="0">
            <a:spAutoFit/>
          </a:bodyPr>
          <a:lstStyle/>
          <a:p>
            <a:pPr algn="l">
              <a:lnSpc>
                <a:spcPct val="150000"/>
              </a:lnSpc>
            </a:pPr>
            <a:r>
              <a:rPr lang="en-US" altLang="zh-CN" sz="2800">
                <a:latin typeface="幼圆" panose="02010509060101010101" charset="-122"/>
                <a:ea typeface="幼圆" panose="02010509060101010101" charset="-122"/>
              </a:rPr>
              <a:t>1</a:t>
            </a:r>
            <a:r>
              <a:rPr lang="zh-CN" altLang="en-US" sz="2800">
                <a:latin typeface="幼圆" panose="02010509060101010101" charset="-122"/>
                <a:ea typeface="幼圆" panose="02010509060101010101" charset="-122"/>
              </a:rPr>
              <a:t>、</a:t>
            </a:r>
            <a:r>
              <a:rPr lang="zh-CN" altLang="en-US" sz="2800">
                <a:latin typeface="幼圆" panose="02010509060101010101" charset="-122"/>
                <a:ea typeface="幼圆" panose="02010509060101010101" charset="-122"/>
              </a:rPr>
              <a:t>混凝土质量波动的原因</a:t>
            </a:r>
            <a:endParaRPr lang="zh-CN" altLang="en-US" sz="1000">
              <a:latin typeface="幼圆" panose="02010509060101010101" charset="-122"/>
              <a:ea typeface="幼圆" panose="02010509060101010101" charset="-122"/>
            </a:endParaRPr>
          </a:p>
          <a:p>
            <a:pPr algn="l">
              <a:lnSpc>
                <a:spcPct val="200000"/>
              </a:lnSpc>
            </a:pPr>
            <a:r>
              <a:rPr lang="zh-CN" sz="2800">
                <a:latin typeface="幼圆" panose="02010509060101010101" charset="-122"/>
                <a:ea typeface="幼圆" panose="02010509060101010101" charset="-122"/>
              </a:rPr>
              <a:t>（</a:t>
            </a:r>
            <a:r>
              <a:rPr lang="en-US" altLang="zh-CN" sz="2800">
                <a:latin typeface="幼圆" panose="02010509060101010101" charset="-122"/>
                <a:ea typeface="幼圆" panose="02010509060101010101" charset="-122"/>
              </a:rPr>
              <a:t>1</a:t>
            </a:r>
            <a:r>
              <a:rPr lang="zh-CN" sz="2800">
                <a:latin typeface="幼圆" panose="02010509060101010101" charset="-122"/>
                <a:ea typeface="幼圆" panose="02010509060101010101" charset="-122"/>
              </a:rPr>
              <a:t>）</a:t>
            </a:r>
            <a:r>
              <a:rPr lang="zh-CN" altLang="en-US" sz="2800">
                <a:latin typeface="幼圆" panose="02010509060101010101" charset="-122"/>
                <a:ea typeface="幼圆" panose="02010509060101010101" charset="-122"/>
              </a:rPr>
              <a:t>原材料的质量波动</a:t>
            </a:r>
            <a:endParaRPr lang="zh-CN" altLang="en-US" sz="2800">
              <a:latin typeface="幼圆" panose="02010509060101010101" charset="-122"/>
              <a:ea typeface="幼圆" panose="02010509060101010101" charset="-122"/>
            </a:endParaRPr>
          </a:p>
          <a:p>
            <a:pPr algn="l">
              <a:lnSpc>
                <a:spcPct val="200000"/>
              </a:lnSpc>
            </a:pPr>
            <a:r>
              <a:rPr lang="zh-CN" sz="2800">
                <a:latin typeface="幼圆" panose="02010509060101010101" charset="-122"/>
                <a:ea typeface="幼圆" panose="02010509060101010101" charset="-122"/>
              </a:rPr>
              <a:t>（</a:t>
            </a:r>
            <a:r>
              <a:rPr lang="en-US" altLang="zh-CN" sz="2800">
                <a:latin typeface="幼圆" panose="02010509060101010101" charset="-122"/>
                <a:ea typeface="幼圆" panose="02010509060101010101" charset="-122"/>
              </a:rPr>
              <a:t>2</a:t>
            </a:r>
            <a:r>
              <a:rPr lang="zh-CN" sz="2800">
                <a:latin typeface="幼圆" panose="02010509060101010101" charset="-122"/>
                <a:ea typeface="幼圆" panose="02010509060101010101" charset="-122"/>
              </a:rPr>
              <a:t>）</a:t>
            </a:r>
            <a:r>
              <a:rPr lang="zh-CN" altLang="en-US" sz="2800">
                <a:latin typeface="幼圆" panose="02010509060101010101" charset="-122"/>
                <a:ea typeface="幼圆" panose="02010509060101010101" charset="-122"/>
              </a:rPr>
              <a:t>施工养护引起的混凝土质量波动</a:t>
            </a:r>
            <a:endParaRPr lang="zh-CN" altLang="en-US" sz="2800">
              <a:latin typeface="幼圆" panose="02010509060101010101" charset="-122"/>
              <a:ea typeface="幼圆" panose="02010509060101010101" charset="-122"/>
            </a:endParaRPr>
          </a:p>
          <a:p>
            <a:pPr algn="l">
              <a:lnSpc>
                <a:spcPct val="200000"/>
              </a:lnSpc>
            </a:pPr>
            <a:r>
              <a:rPr lang="zh-CN" sz="2800">
                <a:latin typeface="幼圆" panose="02010509060101010101" charset="-122"/>
                <a:ea typeface="幼圆" panose="02010509060101010101" charset="-122"/>
              </a:rPr>
              <a:t>（</a:t>
            </a:r>
            <a:r>
              <a:rPr lang="en-US" altLang="zh-CN" sz="2800">
                <a:latin typeface="幼圆" panose="02010509060101010101" charset="-122"/>
                <a:ea typeface="幼圆" panose="02010509060101010101" charset="-122"/>
              </a:rPr>
              <a:t>3</a:t>
            </a:r>
            <a:r>
              <a:rPr lang="zh-CN" sz="2800">
                <a:latin typeface="幼圆" panose="02010509060101010101" charset="-122"/>
                <a:ea typeface="幼圆" panose="02010509060101010101" charset="-122"/>
              </a:rPr>
              <a:t>）</a:t>
            </a:r>
            <a:r>
              <a:rPr lang="zh-CN" altLang="en-US" sz="2800">
                <a:latin typeface="幼圆" panose="02010509060101010101" charset="-122"/>
                <a:ea typeface="幼圆" panose="02010509060101010101" charset="-122"/>
              </a:rPr>
              <a:t>实验条件变化引起的混凝土质量波动</a:t>
            </a:r>
            <a:endParaRPr lang="zh-CN" altLang="en-US" sz="2400">
              <a:latin typeface="幼圆" panose="02010509060101010101" charset="-122"/>
              <a:ea typeface="幼圆" panose="02010509060101010101" charset="-122"/>
            </a:endParaRPr>
          </a:p>
          <a:p>
            <a:pPr algn="l">
              <a:lnSpc>
                <a:spcPct val="150000"/>
              </a:lnSpc>
            </a:pPr>
            <a:endParaRPr lang="en-US" altLang="zh-CN" sz="1400">
              <a:latin typeface="幼圆" panose="02010509060101010101" charset="-122"/>
              <a:ea typeface="幼圆" panose="02010509060101010101" charset="-122"/>
              <a:sym typeface="+mn-ea"/>
            </a:endParaRPr>
          </a:p>
          <a:p>
            <a:pPr>
              <a:lnSpc>
                <a:spcPct val="150000"/>
              </a:lnSpc>
            </a:pPr>
            <a:endParaRPr lang="zh-CN" altLang="en-US" sz="2800">
              <a:latin typeface="幼圆" panose="02010509060101010101" charset="-122"/>
              <a:ea typeface="幼圆" panose="02010509060101010101" charset="-122"/>
            </a:endParaRPr>
          </a:p>
        </p:txBody>
      </p:sp>
    </p:spTree>
  </p:cSld>
  <p:clrMapOvr>
    <a:masterClrMapping/>
  </p:clrMapOvr>
  <p:transition>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矩形 338945"/>
          <p:cNvSpPr/>
          <p:nvPr/>
        </p:nvSpPr>
        <p:spPr>
          <a:xfrm>
            <a:off x="2208213" y="692150"/>
            <a:ext cx="6119812" cy="2061210"/>
          </a:xfrm>
          <a:prstGeom prst="rect">
            <a:avLst/>
          </a:prstGeom>
          <a:noFill/>
          <a:ln w="9525">
            <a:noFill/>
          </a:ln>
        </p:spPr>
        <p:txBody>
          <a:bodyPr>
            <a:spAutoFit/>
          </a:bodyPr>
          <a:lstStyle/>
          <a:p>
            <a:pPr lvl="0" eaLnBrk="0" hangingPunct="0">
              <a:lnSpc>
                <a:spcPts val="4000"/>
              </a:lnSpc>
              <a:buClr>
                <a:schemeClr val="accent1"/>
              </a:buClr>
              <a:buSzPct val="70000"/>
              <a:buFont typeface="Wingdings 2" panose="05020102010507070707" pitchFamily="18" charset="2"/>
              <a:buNone/>
            </a:pPr>
            <a:r>
              <a:rPr lang="en-US" altLang="zh-CN" sz="2800">
                <a:latin typeface="华文楷体" panose="02010600040101010101" pitchFamily="2" charset="-122"/>
                <a:ea typeface="华文楷体" panose="02010600040101010101" pitchFamily="2" charset="-122"/>
              </a:rPr>
              <a:t>2</a:t>
            </a:r>
            <a:r>
              <a:rPr lang="zh-CN" altLang="en-US" sz="2800" dirty="0">
                <a:latin typeface="华文楷体" panose="02010600040101010101" pitchFamily="2" charset="-122"/>
                <a:ea typeface="华文楷体" panose="02010600040101010101" pitchFamily="2" charset="-122"/>
              </a:rPr>
              <a:t>、混凝土初步配合比设计步骤</a:t>
            </a:r>
            <a:endParaRPr lang="zh-CN" altLang="en-US" sz="2800" dirty="0">
              <a:latin typeface="华文楷体" panose="02010600040101010101" pitchFamily="2" charset="-122"/>
              <a:ea typeface="华文楷体" panose="02010600040101010101" pitchFamily="2" charset="-122"/>
            </a:endParaRPr>
          </a:p>
          <a:p>
            <a:pPr lvl="0" eaLnBrk="0" hangingPunct="0">
              <a:lnSpc>
                <a:spcPts val="4000"/>
              </a:lnSpc>
              <a:buClr>
                <a:schemeClr val="accent1"/>
              </a:buClr>
              <a:buSzPct val="70000"/>
              <a:buFont typeface="Wingdings 2" panose="05020102010507070707" pitchFamily="18" charset="2"/>
              <a:buNone/>
            </a:pPr>
            <a:endParaRPr lang="en-US" altLang="zh-CN" sz="2800">
              <a:latin typeface="华文楷体" panose="02010600040101010101" pitchFamily="2" charset="-122"/>
              <a:ea typeface="华文楷体" panose="02010600040101010101" pitchFamily="2" charset="-122"/>
            </a:endParaRPr>
          </a:p>
          <a:p>
            <a:pPr lvl="0" eaLnBrk="0" hangingPunct="0">
              <a:lnSpc>
                <a:spcPts val="4000"/>
              </a:lnSpc>
              <a:buClr>
                <a:schemeClr val="accent1"/>
              </a:buClr>
              <a:buSzPct val="70000"/>
              <a:buFont typeface="Wingdings 2" panose="05020102010507070707" pitchFamily="18" charset="2"/>
              <a:buNone/>
            </a:pPr>
            <a:r>
              <a:rPr lang="en-US" altLang="zh-CN" sz="2800">
                <a:latin typeface="华文楷体" panose="02010600040101010101" pitchFamily="2" charset="-122"/>
                <a:ea typeface="华文楷体" panose="02010600040101010101" pitchFamily="2" charset="-122"/>
              </a:rPr>
              <a:t>1</a:t>
            </a:r>
            <a:r>
              <a:rPr lang="zh-CN" altLang="en-US" sz="2800" dirty="0">
                <a:latin typeface="华文楷体" panose="02010600040101010101" pitchFamily="2" charset="-122"/>
                <a:ea typeface="华文楷体" panose="02010600040101010101" pitchFamily="2" charset="-122"/>
              </a:rPr>
              <a:t>）计算混凝土的配制强度</a:t>
            </a:r>
            <a:r>
              <a:rPr lang="en-US" altLang="zh-CN" sz="2800" i="1">
                <a:latin typeface="Arial" panose="020B0604020202020204" pitchFamily="34" charset="0"/>
                <a:ea typeface="宋体" panose="02010600030101010101" pitchFamily="2" charset="-122"/>
              </a:rPr>
              <a:t>f</a:t>
            </a:r>
            <a:r>
              <a:rPr lang="en-US" altLang="zh-CN" i="1">
                <a:latin typeface="Arial" panose="020B0604020202020204" pitchFamily="34" charset="0"/>
                <a:ea typeface="宋体" panose="02010600030101010101" pitchFamily="2" charset="-122"/>
              </a:rPr>
              <a:t>cu,0</a:t>
            </a:r>
            <a:endParaRPr lang="en-US" altLang="zh-CN" i="1">
              <a:latin typeface="Arial" panose="020B0604020202020204" pitchFamily="34" charset="0"/>
              <a:ea typeface="宋体" panose="02010600030101010101" pitchFamily="2" charset="-122"/>
            </a:endParaRPr>
          </a:p>
          <a:p>
            <a:pPr lvl="0" eaLnBrk="0" hangingPunct="0">
              <a:buClr>
                <a:schemeClr val="accent1"/>
              </a:buClr>
              <a:buSzPct val="70000"/>
              <a:buFont typeface="Wingdings 2" panose="05020102010507070707" pitchFamily="18" charset="2"/>
              <a:buNone/>
            </a:pPr>
            <a:endParaRPr lang="zh-CN" altLang="en-US" sz="2800" i="1" dirty="0">
              <a:latin typeface="Arial" panose="020B0604020202020204" pitchFamily="34" charset="0"/>
              <a:ea typeface="宋体" panose="02010600030101010101" pitchFamily="2" charset="-122"/>
            </a:endParaRPr>
          </a:p>
        </p:txBody>
      </p:sp>
      <p:graphicFrame>
        <p:nvGraphicFramePr>
          <p:cNvPr id="338947" name="Object 3"/>
          <p:cNvGraphicFramePr>
            <a:graphicFrameLocks noChangeAspect="1"/>
          </p:cNvGraphicFramePr>
          <p:nvPr/>
        </p:nvGraphicFramePr>
        <p:xfrm>
          <a:off x="4151313" y="2636838"/>
          <a:ext cx="3889375" cy="754062"/>
        </p:xfrm>
        <a:graphic>
          <a:graphicData uri="http://schemas.openxmlformats.org/presentationml/2006/ole">
            <mc:AlternateContent xmlns:mc="http://schemas.openxmlformats.org/markup-compatibility/2006">
              <mc:Choice xmlns:v="urn:schemas-microsoft-com:vml" Requires="v">
                <p:oleObj spid="_x0000_s22543" name="" r:id="rId1" imgW="0" imgH="0" progId="Equation.3">
                  <p:embed/>
                </p:oleObj>
              </mc:Choice>
              <mc:Fallback>
                <p:oleObj name="" r:id="rId1" imgW="0" imgH="0" progId="Equation.3">
                  <p:embed/>
                  <p:pic>
                    <p:nvPicPr>
                      <p:cNvPr id="0" name="图片 3092"/>
                      <p:cNvPicPr/>
                      <p:nvPr/>
                    </p:nvPicPr>
                    <p:blipFill>
                      <a:blip r:embed="rId2"/>
                      <a:stretch>
                        <a:fillRect/>
                      </a:stretch>
                    </p:blipFill>
                    <p:spPr>
                      <a:xfrm>
                        <a:off x="4151313" y="2636838"/>
                        <a:ext cx="3889375" cy="754062"/>
                      </a:xfrm>
                      <a:prstGeom prst="rect">
                        <a:avLst/>
                      </a:prstGeom>
                      <a:noFill/>
                      <a:ln w="38100">
                        <a:noFill/>
                        <a:miter/>
                      </a:ln>
                    </p:spPr>
                  </p:pic>
                </p:oleObj>
              </mc:Fallback>
            </mc:AlternateContent>
          </a:graphicData>
        </a:graphic>
      </p:graphicFrame>
      <p:sp>
        <p:nvSpPr>
          <p:cNvPr id="338948" name="矩形 338947"/>
          <p:cNvSpPr/>
          <p:nvPr/>
        </p:nvSpPr>
        <p:spPr>
          <a:xfrm>
            <a:off x="2135188" y="3716338"/>
            <a:ext cx="7777162" cy="1383665"/>
          </a:xfrm>
          <a:prstGeom prst="rect">
            <a:avLst/>
          </a:prstGeom>
          <a:noFill/>
          <a:ln w="9525">
            <a:noFill/>
          </a:ln>
        </p:spPr>
        <p:txBody>
          <a:bodyPr>
            <a:spAutoFit/>
          </a:bodyPr>
          <a:lstStyle/>
          <a:p>
            <a:pPr lvl="0"/>
            <a:r>
              <a:rPr lang="zh-CN" altLang="en-US" sz="2800" dirty="0">
                <a:latin typeface="华文楷体" panose="02010600040101010101" pitchFamily="2" charset="-122"/>
                <a:ea typeface="华文楷体" panose="02010600040101010101" pitchFamily="2" charset="-122"/>
              </a:rPr>
              <a:t>式中：</a:t>
            </a:r>
            <a:r>
              <a:rPr lang="en-US" altLang="zh-CN" sz="2800" i="1">
                <a:latin typeface="华文楷体" panose="02010600040101010101" pitchFamily="2" charset="-122"/>
                <a:ea typeface="华文楷体" panose="02010600040101010101" pitchFamily="2" charset="-122"/>
              </a:rPr>
              <a:t>fcu,0</a:t>
            </a:r>
            <a:r>
              <a:rPr lang="en-US" altLang="zh-CN" sz="2800">
                <a:latin typeface="华文楷体" panose="02010600040101010101" pitchFamily="2" charset="-122"/>
                <a:ea typeface="华文楷体" panose="02010600040101010101" pitchFamily="2" charset="-122"/>
              </a:rPr>
              <a:t>——</a:t>
            </a:r>
            <a:r>
              <a:rPr lang="zh-CN" altLang="en-US" sz="2800" dirty="0">
                <a:latin typeface="华文楷体" panose="02010600040101010101" pitchFamily="2" charset="-122"/>
                <a:ea typeface="华文楷体" panose="02010600040101010101" pitchFamily="2" charset="-122"/>
              </a:rPr>
              <a:t>混凝土配制强度（</a:t>
            </a:r>
            <a:r>
              <a:rPr lang="en-US" altLang="zh-CN" sz="2800" err="1">
                <a:latin typeface="华文楷体" panose="02010600040101010101" pitchFamily="2" charset="-122"/>
                <a:ea typeface="华文楷体" panose="02010600040101010101" pitchFamily="2" charset="-122"/>
              </a:rPr>
              <a:t>MPa</a:t>
            </a:r>
            <a:r>
              <a:rPr lang="zh-CN" altLang="en-US" sz="2800" dirty="0">
                <a:latin typeface="华文楷体" panose="02010600040101010101" pitchFamily="2" charset="-122"/>
                <a:ea typeface="华文楷体" panose="02010600040101010101" pitchFamily="2" charset="-122"/>
              </a:rPr>
              <a:t>）         </a:t>
            </a:r>
            <a:endParaRPr lang="zh-CN" altLang="en-US" sz="2800" dirty="0">
              <a:latin typeface="华文楷体" panose="02010600040101010101" pitchFamily="2" charset="-122"/>
              <a:ea typeface="华文楷体" panose="02010600040101010101" pitchFamily="2" charset="-122"/>
            </a:endParaRPr>
          </a:p>
          <a:p>
            <a:pPr lvl="0"/>
            <a:r>
              <a:rPr lang="zh-CN" altLang="en-US" sz="2800" dirty="0">
                <a:latin typeface="华文楷体" panose="02010600040101010101" pitchFamily="2" charset="-122"/>
                <a:ea typeface="华文楷体" panose="02010600040101010101" pitchFamily="2" charset="-122"/>
              </a:rPr>
              <a:t>     </a:t>
            </a:r>
            <a:r>
              <a:rPr lang="en-US" altLang="zh-CN" sz="2800" i="1" err="1">
                <a:latin typeface="华文楷体" panose="02010600040101010101" pitchFamily="2" charset="-122"/>
                <a:ea typeface="华文楷体" panose="02010600040101010101" pitchFamily="2" charset="-122"/>
              </a:rPr>
              <a:t>fcu,k</a:t>
            </a:r>
            <a:r>
              <a:rPr lang="en-US" altLang="zh-CN" sz="2800">
                <a:latin typeface="华文楷体" panose="02010600040101010101" pitchFamily="2" charset="-122"/>
                <a:ea typeface="华文楷体" panose="02010600040101010101" pitchFamily="2" charset="-122"/>
              </a:rPr>
              <a:t>——</a:t>
            </a:r>
            <a:r>
              <a:rPr lang="zh-CN" altLang="en-US" sz="2800" dirty="0">
                <a:latin typeface="华文楷体" panose="02010600040101010101" pitchFamily="2" charset="-122"/>
                <a:ea typeface="华文楷体" panose="02010600040101010101" pitchFamily="2" charset="-122"/>
              </a:rPr>
              <a:t>混凝土立方体抗压强度标准值（</a:t>
            </a:r>
            <a:r>
              <a:rPr lang="en-US" altLang="zh-CN" sz="2800" err="1">
                <a:latin typeface="华文楷体" panose="02010600040101010101" pitchFamily="2" charset="-122"/>
                <a:ea typeface="华文楷体" panose="02010600040101010101" pitchFamily="2" charset="-122"/>
              </a:rPr>
              <a:t>MPa</a:t>
            </a:r>
            <a:r>
              <a:rPr lang="zh-CN" altLang="en-US" sz="2800" dirty="0">
                <a:latin typeface="华文楷体" panose="02010600040101010101" pitchFamily="2" charset="-122"/>
                <a:ea typeface="华文楷体" panose="02010600040101010101" pitchFamily="2" charset="-122"/>
              </a:rPr>
              <a:t>） </a:t>
            </a:r>
            <a:endParaRPr lang="zh-CN" altLang="en-US" sz="2800" dirty="0">
              <a:latin typeface="华文楷体" panose="02010600040101010101" pitchFamily="2" charset="-122"/>
              <a:ea typeface="华文楷体" panose="02010600040101010101" pitchFamily="2" charset="-122"/>
            </a:endParaRPr>
          </a:p>
          <a:p>
            <a:pPr lvl="0"/>
            <a:r>
              <a:rPr lang="zh-CN" altLang="en-US" sz="2800" dirty="0">
                <a:latin typeface="华文楷体" panose="02010600040101010101" pitchFamily="2" charset="-122"/>
                <a:ea typeface="华文楷体" panose="02010600040101010101" pitchFamily="2" charset="-122"/>
              </a:rPr>
              <a:t>       </a:t>
            </a:r>
            <a:r>
              <a:rPr lang="en-US" altLang="zh-CN" sz="2800">
                <a:latin typeface="华文楷体" panose="02010600040101010101" pitchFamily="2" charset="-122"/>
                <a:ea typeface="华文楷体" panose="02010600040101010101" pitchFamily="2" charset="-122"/>
              </a:rPr>
              <a:t>σ——</a:t>
            </a:r>
            <a:r>
              <a:rPr lang="zh-CN" altLang="en-US" sz="2800" dirty="0">
                <a:latin typeface="华文楷体" panose="02010600040101010101" pitchFamily="2" charset="-122"/>
                <a:ea typeface="华文楷体" panose="02010600040101010101" pitchFamily="2" charset="-122"/>
              </a:rPr>
              <a:t>混凝土强度标准差（</a:t>
            </a:r>
            <a:r>
              <a:rPr lang="en-US" altLang="zh-CN" sz="2800" err="1">
                <a:latin typeface="华文楷体" panose="02010600040101010101" pitchFamily="2" charset="-122"/>
                <a:ea typeface="华文楷体" panose="02010600040101010101" pitchFamily="2" charset="-122"/>
              </a:rPr>
              <a:t>MPa</a:t>
            </a:r>
            <a:r>
              <a:rPr lang="zh-CN" altLang="en-US" sz="2800" dirty="0">
                <a:latin typeface="华文楷体" panose="02010600040101010101" pitchFamily="2" charset="-122"/>
                <a:ea typeface="华文楷体" panose="02010600040101010101" pitchFamily="2" charset="-122"/>
              </a:rPr>
              <a:t>）</a:t>
            </a:r>
            <a:endParaRPr lang="zh-CN" altLang="en-US" sz="2800" dirty="0">
              <a:latin typeface="华文楷体" panose="02010600040101010101" pitchFamily="2" charset="-122"/>
              <a:ea typeface="华文楷体" panose="02010600040101010101" pitchFamily="2" charset="-122"/>
            </a:endParaRPr>
          </a:p>
        </p:txBody>
      </p:sp>
      <p:graphicFrame>
        <p:nvGraphicFramePr>
          <p:cNvPr id="233475" name="Object 3"/>
          <p:cNvGraphicFramePr>
            <a:graphicFrameLocks noChangeAspect="1"/>
          </p:cNvGraphicFramePr>
          <p:nvPr/>
        </p:nvGraphicFramePr>
        <p:xfrm>
          <a:off x="2627313" y="2636838"/>
          <a:ext cx="3889375" cy="754062"/>
        </p:xfrm>
        <a:graphic>
          <a:graphicData uri="http://schemas.openxmlformats.org/presentationml/2006/ole">
            <mc:AlternateContent xmlns:mc="http://schemas.openxmlformats.org/markup-compatibility/2006">
              <mc:Choice xmlns:v="urn:schemas-microsoft-com:vml" Requires="v">
                <p:oleObj spid="_x0000_s17412" name="" r:id="rId3" imgW="1243965" imgH="241300" progId="Equation.3">
                  <p:embed/>
                </p:oleObj>
              </mc:Choice>
              <mc:Fallback>
                <p:oleObj name="" r:id="rId3" imgW="1243965" imgH="241300" progId="Equation.3">
                  <p:embed/>
                  <p:pic>
                    <p:nvPicPr>
                      <p:cNvPr id="0" name="图片 3095"/>
                      <p:cNvPicPr/>
                      <p:nvPr/>
                    </p:nvPicPr>
                    <p:blipFill>
                      <a:blip r:embed="rId4"/>
                      <a:stretch>
                        <a:fillRect/>
                      </a:stretch>
                    </p:blipFill>
                    <p:spPr>
                      <a:xfrm>
                        <a:off x="2627313" y="2636838"/>
                        <a:ext cx="3889375" cy="754062"/>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38947"/>
                                        </p:tgtEl>
                                        <p:attrNameLst>
                                          <p:attrName>style.visibility</p:attrName>
                                        </p:attrNameLst>
                                      </p:cBhvr>
                                      <p:to>
                                        <p:strVal val="visible"/>
                                      </p:to>
                                    </p:set>
                                    <p:animEffect transition="in" filter="slide(fromLeft)">
                                      <p:cBhvr>
                                        <p:cTn id="7" dur="1000"/>
                                        <p:tgtEl>
                                          <p:spTgt spid="3389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33475"/>
                                        </p:tgtEl>
                                        <p:attrNameLst>
                                          <p:attrName>style.visibility</p:attrName>
                                        </p:attrNameLst>
                                      </p:cBhvr>
                                      <p:to>
                                        <p:strVal val="visible"/>
                                      </p:to>
                                    </p:set>
                                    <p:animEffect transition="in" filter="slide(fromLeft)">
                                      <p:cBhvr>
                                        <p:cTn id="12" dur="1000"/>
                                        <p:tgtEl>
                                          <p:spTgt spid="233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357188"/>
            <a:ext cx="8429625" cy="6143625"/>
          </a:xfrm>
        </p:spPr>
        <p:txBody>
          <a:bodyPr vert="horz" wrap="square" lIns="91440" tIns="45720" rIns="91440" bIns="45720" numCol="1" rtlCol="0" anchor="t" anchorCtr="0" compatLnSpc="1"/>
          <a:lstStyle/>
          <a:p>
            <a:pPr lvl="0">
              <a:buNone/>
            </a:pPr>
            <a:r>
              <a:rPr lang="en-US" altLang="zh-CN">
                <a:latin typeface="华文楷体" panose="02010600040101010101" pitchFamily="2" charset="-122"/>
              </a:rPr>
              <a:t>2</a:t>
            </a:r>
            <a:r>
              <a:rPr lang="zh-CN" altLang="en-US" dirty="0">
                <a:latin typeface="华文楷体" panose="02010600040101010101" pitchFamily="2" charset="-122"/>
              </a:rPr>
              <a:t>）计算水胶比（</a:t>
            </a:r>
            <a:r>
              <a:rPr lang="en-US" altLang="zh-CN">
                <a:latin typeface="华文楷体" panose="02010600040101010101" pitchFamily="2" charset="-122"/>
              </a:rPr>
              <a:t>W/B</a:t>
            </a:r>
            <a:r>
              <a:rPr lang="zh-CN" altLang="en-US" dirty="0">
                <a:latin typeface="华文楷体" panose="02010600040101010101" pitchFamily="2" charset="-122"/>
              </a:rPr>
              <a:t>），并校核</a:t>
            </a:r>
            <a:endParaRPr lang="zh-CN" altLang="en-US" i="1" dirty="0">
              <a:latin typeface="华文楷体" panose="02010600040101010101" pitchFamily="2" charset="-122"/>
            </a:endParaRPr>
          </a:p>
          <a:p>
            <a:pPr lvl="0" algn="just">
              <a:buClr>
                <a:srgbClr val="FFFF00"/>
              </a:buClr>
              <a:buFont typeface="Wingdings" panose="05000000000000000000" pitchFamily="2" charset="2"/>
              <a:buChar char="Ø"/>
            </a:pPr>
            <a:r>
              <a:rPr lang="zh-CN" altLang="en-US" sz="2600" dirty="0">
                <a:latin typeface="华文楷体" panose="02010600040101010101" pitchFamily="2" charset="-122"/>
              </a:rPr>
              <a:t>计算</a:t>
            </a:r>
            <a:r>
              <a:rPr lang="en-US" altLang="zh-CN" sz="2600">
                <a:latin typeface="华文楷体" panose="02010600040101010101" pitchFamily="2" charset="-122"/>
              </a:rPr>
              <a:t>——</a:t>
            </a:r>
            <a:r>
              <a:rPr lang="zh-CN" altLang="en-US" sz="2600" dirty="0">
                <a:latin typeface="华文楷体" panose="02010600040101010101" pitchFamily="2" charset="-122"/>
              </a:rPr>
              <a:t>根据混凝土强度公式：</a:t>
            </a:r>
            <a:endParaRPr lang="en-US" altLang="zh-CN" sz="2600">
              <a:latin typeface="华文楷体" panose="02010600040101010101" pitchFamily="2" charset="-122"/>
            </a:endParaRPr>
          </a:p>
          <a:p>
            <a:pPr lvl="0" algn="just">
              <a:buClr>
                <a:srgbClr val="FFFF00"/>
              </a:buClr>
              <a:buFont typeface="Wingdings" panose="05000000000000000000" pitchFamily="2" charset="2"/>
              <a:buChar char="Ø"/>
            </a:pPr>
            <a:endParaRPr lang="en-US" altLang="zh-CN" sz="2600">
              <a:latin typeface="华文楷体" panose="02010600040101010101" pitchFamily="2" charset="-122"/>
            </a:endParaRPr>
          </a:p>
          <a:p>
            <a:pPr lvl="0" algn="just">
              <a:buClr>
                <a:srgbClr val="FFFF00"/>
              </a:buClr>
              <a:buNone/>
            </a:pPr>
            <a:endParaRPr lang="en-US" altLang="zh-CN" sz="2600">
              <a:latin typeface="华文楷体" panose="02010600040101010101" pitchFamily="2" charset="-122"/>
            </a:endParaRPr>
          </a:p>
          <a:p>
            <a:pPr lvl="0" algn="just">
              <a:buClr>
                <a:srgbClr val="FFFF00"/>
              </a:buClr>
              <a:buFont typeface="Wingdings" panose="05000000000000000000" pitchFamily="2" charset="2"/>
              <a:buChar char="Ø"/>
            </a:pPr>
            <a:endParaRPr lang="en-US" altLang="zh-CN" sz="2600">
              <a:latin typeface="华文楷体" panose="02010600040101010101" pitchFamily="2" charset="-122"/>
            </a:endParaRPr>
          </a:p>
          <a:p>
            <a:pPr lvl="0" algn="just">
              <a:buClr>
                <a:srgbClr val="FFFF00"/>
              </a:buClr>
              <a:buNone/>
            </a:pPr>
            <a:r>
              <a:rPr lang="zh-CN" altLang="en-US" sz="2600" dirty="0">
                <a:latin typeface="华文楷体" panose="02010600040101010101" pitchFamily="2" charset="-122"/>
              </a:rPr>
              <a:t>得：</a:t>
            </a:r>
            <a:endParaRPr lang="zh-CN" altLang="en-US" sz="2600" dirty="0">
              <a:latin typeface="华文楷体" panose="02010600040101010101" pitchFamily="2" charset="-122"/>
            </a:endParaRPr>
          </a:p>
          <a:p>
            <a:pPr lvl="0" algn="ctr">
              <a:buFont typeface="Wingdings" panose="05000000000000000000" pitchFamily="2" charset="2"/>
              <a:buNone/>
            </a:pPr>
            <a:endParaRPr lang="en-US" altLang="zh-CN" sz="2600">
              <a:latin typeface="华文楷体" panose="02010600040101010101" pitchFamily="2" charset="-122"/>
            </a:endParaRPr>
          </a:p>
          <a:p>
            <a:pPr lvl="0" algn="just">
              <a:buNone/>
            </a:pPr>
            <a:endParaRPr lang="en-US" altLang="zh-CN" sz="2600">
              <a:latin typeface="华文楷体" panose="02010600040101010101" pitchFamily="2" charset="-122"/>
            </a:endParaRPr>
          </a:p>
          <a:p>
            <a:pPr lvl="0" algn="just">
              <a:buNone/>
            </a:pPr>
            <a:endParaRPr lang="en-US" altLang="zh-CN" sz="2600">
              <a:latin typeface="华文楷体" panose="02010600040101010101" pitchFamily="2" charset="-122"/>
            </a:endParaRPr>
          </a:p>
          <a:p>
            <a:pPr lvl="0" algn="just">
              <a:buNone/>
            </a:pPr>
            <a:endParaRPr lang="en-US" altLang="zh-CN" sz="2600">
              <a:latin typeface="华文楷体" panose="02010600040101010101" pitchFamily="2" charset="-122"/>
            </a:endParaRPr>
          </a:p>
          <a:p>
            <a:pPr lvl="0" algn="just">
              <a:buClr>
                <a:srgbClr val="FFFF00"/>
              </a:buClr>
              <a:buFont typeface="Wingdings" panose="05000000000000000000" pitchFamily="2" charset="2"/>
              <a:buChar char="Ø"/>
            </a:pPr>
            <a:r>
              <a:rPr lang="zh-CN" altLang="en-US" sz="2600" dirty="0">
                <a:latin typeface="华文楷体" panose="02010600040101010101" pitchFamily="2" charset="-122"/>
              </a:rPr>
              <a:t>耐久性校核</a:t>
            </a:r>
            <a:r>
              <a:rPr lang="en-US" altLang="zh-CN" sz="2600">
                <a:latin typeface="华文楷体" panose="02010600040101010101" pitchFamily="2" charset="-122"/>
              </a:rPr>
              <a:t>——</a:t>
            </a:r>
            <a:r>
              <a:rPr lang="zh-CN" altLang="en-US" sz="2600" dirty="0">
                <a:latin typeface="华文楷体" panose="02010600040101010101" pitchFamily="2" charset="-122"/>
              </a:rPr>
              <a:t>水胶比还不得大于规定的最大水胶比值；结果</a:t>
            </a:r>
            <a:r>
              <a:rPr lang="en-US" altLang="zh-CN" sz="2600">
                <a:latin typeface="华文楷体" panose="02010600040101010101" pitchFamily="2" charset="-122"/>
              </a:rPr>
              <a:t>——</a:t>
            </a:r>
            <a:r>
              <a:rPr lang="zh-CN" altLang="en-US" sz="2600" dirty="0">
                <a:latin typeface="华文楷体" panose="02010600040101010101" pitchFamily="2" charset="-122"/>
              </a:rPr>
              <a:t>两者中取最小值。</a:t>
            </a:r>
            <a:endParaRPr lang="zh-CN" altLang="en-US" sz="2600" dirty="0">
              <a:latin typeface="华文楷体" panose="02010600040101010101" pitchFamily="2" charset="-122"/>
            </a:endParaRPr>
          </a:p>
          <a:p>
            <a:pPr lvl="0">
              <a:buNone/>
            </a:pPr>
            <a:endParaRPr lang="zh-CN" altLang="en-US" sz="2600" dirty="0">
              <a:latin typeface="华文楷体" panose="02010600040101010101" pitchFamily="2" charset="-122"/>
            </a:endParaRPr>
          </a:p>
        </p:txBody>
      </p:sp>
      <p:graphicFrame>
        <p:nvGraphicFramePr>
          <p:cNvPr id="339971" name="Object 3"/>
          <p:cNvGraphicFramePr>
            <a:graphicFrameLocks noChangeAspect="1"/>
          </p:cNvGraphicFramePr>
          <p:nvPr/>
        </p:nvGraphicFramePr>
        <p:xfrm>
          <a:off x="4149884" y="3286125"/>
          <a:ext cx="3547745" cy="1292225"/>
        </p:xfrm>
        <a:graphic>
          <a:graphicData uri="http://schemas.openxmlformats.org/presentationml/2006/ole">
            <mc:AlternateContent xmlns:mc="http://schemas.openxmlformats.org/markup-compatibility/2006">
              <mc:Choice xmlns:v="urn:schemas-microsoft-com:vml" Requires="v">
                <p:oleObj spid="_x0000_s23581" name="" r:id="rId1" imgW="0" imgH="0" progId="Equation.3">
                  <p:embed/>
                </p:oleObj>
              </mc:Choice>
              <mc:Fallback>
                <p:oleObj name="" r:id="rId1" imgW="0" imgH="0" progId="Equation.3">
                  <p:embed/>
                  <p:pic>
                    <p:nvPicPr>
                      <p:cNvPr id="0" name="图片 3091"/>
                      <p:cNvPicPr/>
                      <p:nvPr/>
                    </p:nvPicPr>
                    <p:blipFill>
                      <a:blip r:embed="rId2"/>
                      <a:stretch>
                        <a:fillRect/>
                      </a:stretch>
                    </p:blipFill>
                    <p:spPr>
                      <a:xfrm>
                        <a:off x="4149884" y="3286125"/>
                        <a:ext cx="3547745" cy="1292225"/>
                      </a:xfrm>
                      <a:prstGeom prst="rect">
                        <a:avLst/>
                      </a:prstGeom>
                      <a:noFill/>
                      <a:ln w="38100">
                        <a:noFill/>
                        <a:miter/>
                      </a:ln>
                    </p:spPr>
                  </p:pic>
                </p:oleObj>
              </mc:Fallback>
            </mc:AlternateContent>
          </a:graphicData>
        </a:graphic>
      </p:graphicFrame>
      <p:graphicFrame>
        <p:nvGraphicFramePr>
          <p:cNvPr id="339972" name="Object 2"/>
          <p:cNvGraphicFramePr/>
          <p:nvPr/>
        </p:nvGraphicFramePr>
        <p:xfrm>
          <a:off x="4275138" y="1571467"/>
          <a:ext cx="3584575" cy="1144905"/>
        </p:xfrm>
        <a:graphic>
          <a:graphicData uri="http://schemas.openxmlformats.org/presentationml/2006/ole">
            <mc:AlternateContent xmlns:mc="http://schemas.openxmlformats.org/markup-compatibility/2006">
              <mc:Choice xmlns:v="urn:schemas-microsoft-com:vml" Requires="v">
                <p:oleObj spid="_x0000_s23582" name="" r:id="rId3" imgW="0" imgH="0" progId="Equation.3">
                  <p:embed/>
                </p:oleObj>
              </mc:Choice>
              <mc:Fallback>
                <p:oleObj name="" r:id="rId3" imgW="0" imgH="0" progId="Equation.3">
                  <p:embed/>
                  <p:pic>
                    <p:nvPicPr>
                      <p:cNvPr id="0" name="图片 3094"/>
                      <p:cNvPicPr/>
                      <p:nvPr/>
                    </p:nvPicPr>
                    <p:blipFill>
                      <a:blip r:embed="rId2"/>
                      <a:stretch>
                        <a:fillRect/>
                      </a:stretch>
                    </p:blipFill>
                    <p:spPr>
                      <a:xfrm>
                        <a:off x="4275138" y="1571467"/>
                        <a:ext cx="3584575" cy="1144905"/>
                      </a:xfrm>
                      <a:prstGeom prst="rect">
                        <a:avLst/>
                      </a:prstGeom>
                      <a:noFill/>
                      <a:ln w="38100">
                        <a:noFill/>
                        <a:miter/>
                      </a:ln>
                    </p:spPr>
                  </p:pic>
                </p:oleObj>
              </mc:Fallback>
            </mc:AlternateContent>
          </a:graphicData>
        </a:graphic>
      </p:graphicFrame>
      <p:graphicFrame>
        <p:nvGraphicFramePr>
          <p:cNvPr id="21507" name="Object 2"/>
          <p:cNvGraphicFramePr/>
          <p:nvPr/>
        </p:nvGraphicFramePr>
        <p:xfrm>
          <a:off x="2584451" y="1571467"/>
          <a:ext cx="3917950" cy="1144905"/>
        </p:xfrm>
        <a:graphic>
          <a:graphicData uri="http://schemas.openxmlformats.org/presentationml/2006/ole">
            <mc:AlternateContent xmlns:mc="http://schemas.openxmlformats.org/markup-compatibility/2006">
              <mc:Choice xmlns:v="urn:schemas-microsoft-com:vml" Requires="v">
                <p:oleObj spid="_x0000_s18440" name="" r:id="rId4" imgW="1346200" imgH="393700" progId="Equation.3">
                  <p:embed/>
                </p:oleObj>
              </mc:Choice>
              <mc:Fallback>
                <p:oleObj name="" r:id="rId4" imgW="1346200" imgH="393700" progId="Equation.3">
                  <p:embed/>
                  <p:pic>
                    <p:nvPicPr>
                      <p:cNvPr id="0" name="图片 3097"/>
                      <p:cNvPicPr/>
                      <p:nvPr/>
                    </p:nvPicPr>
                    <p:blipFill>
                      <a:blip r:embed="rId5"/>
                      <a:stretch>
                        <a:fillRect/>
                      </a:stretch>
                    </p:blipFill>
                    <p:spPr>
                      <a:xfrm>
                        <a:off x="2584451" y="1571467"/>
                        <a:ext cx="3917950" cy="1144905"/>
                      </a:xfrm>
                      <a:prstGeom prst="rect">
                        <a:avLst/>
                      </a:prstGeom>
                      <a:noFill/>
                      <a:ln w="38100">
                        <a:noFill/>
                        <a:miter/>
                      </a:ln>
                    </p:spPr>
                  </p:pic>
                </p:oleObj>
              </mc:Fallback>
            </mc:AlternateContent>
          </a:graphicData>
        </a:graphic>
      </p:graphicFrame>
      <p:graphicFrame>
        <p:nvGraphicFramePr>
          <p:cNvPr id="235523" name="Object 3"/>
          <p:cNvGraphicFramePr>
            <a:graphicFrameLocks noChangeAspect="1"/>
          </p:cNvGraphicFramePr>
          <p:nvPr/>
        </p:nvGraphicFramePr>
        <p:xfrm>
          <a:off x="2570639" y="3286125"/>
          <a:ext cx="3658235" cy="1292225"/>
        </p:xfrm>
        <a:graphic>
          <a:graphicData uri="http://schemas.openxmlformats.org/presentationml/2006/ole">
            <mc:AlternateContent xmlns:mc="http://schemas.openxmlformats.org/markup-compatibility/2006">
              <mc:Choice xmlns:v="urn:schemas-microsoft-com:vml" Requires="v">
                <p:oleObj spid="_x0000_s18439" name="" r:id="rId6" imgW="1257300" imgH="444500" progId="Equation.3">
                  <p:embed/>
                </p:oleObj>
              </mc:Choice>
              <mc:Fallback>
                <p:oleObj name="" r:id="rId6" imgW="1257300" imgH="444500" progId="Equation.3">
                  <p:embed/>
                  <p:pic>
                    <p:nvPicPr>
                      <p:cNvPr id="0" name="图片 3094"/>
                      <p:cNvPicPr/>
                      <p:nvPr/>
                    </p:nvPicPr>
                    <p:blipFill>
                      <a:blip r:embed="rId7"/>
                      <a:stretch>
                        <a:fillRect/>
                      </a:stretch>
                    </p:blipFill>
                    <p:spPr>
                      <a:xfrm>
                        <a:off x="2570639" y="3286125"/>
                        <a:ext cx="3658235" cy="1292225"/>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339972"/>
                                        </p:tgtEl>
                                        <p:attrNameLst>
                                          <p:attrName>style.visibility</p:attrName>
                                        </p:attrNameLst>
                                      </p:cBhvr>
                                      <p:to>
                                        <p:strVal val="visible"/>
                                      </p:to>
                                    </p:set>
                                    <p:animEffect transition="in" filter="slide(fromLeft)">
                                      <p:cBhvr>
                                        <p:cTn id="19" dur="1000"/>
                                        <p:tgtEl>
                                          <p:spTgt spid="339972"/>
                                        </p:tgtEl>
                                      </p:cBhvr>
                                    </p:animEffect>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39971"/>
                                        </p:tgtEl>
                                        <p:attrNameLst>
                                          <p:attrName>style.visibility</p:attrName>
                                        </p:attrNameLst>
                                      </p:cBhvr>
                                      <p:to>
                                        <p:strVal val="visible"/>
                                      </p:to>
                                    </p:set>
                                    <p:animEffect transition="in" filter="slide(fromLeft)">
                                      <p:cBhvr>
                                        <p:cTn id="29" dur="1000"/>
                                        <p:tgtEl>
                                          <p:spTgt spid="33997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 calcmode="lin" valueType="num">
                                      <p:cBhvr additive="base">
                                        <p:cTn id="34"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5"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nodeType="clickEffect">
                                  <p:stCondLst>
                                    <p:cond delay="0"/>
                                  </p:stCondLst>
                                  <p:childTnLst>
                                    <p:set>
                                      <p:cBhvr>
                                        <p:cTn id="39" dur="1" fill="hold">
                                          <p:stCondLst>
                                            <p:cond delay="0"/>
                                          </p:stCondLst>
                                        </p:cTn>
                                        <p:tgtEl>
                                          <p:spTgt spid="21507"/>
                                        </p:tgtEl>
                                        <p:attrNameLst>
                                          <p:attrName>style.visibility</p:attrName>
                                        </p:attrNameLst>
                                      </p:cBhvr>
                                      <p:to>
                                        <p:strVal val="visible"/>
                                      </p:to>
                                    </p:set>
                                    <p:animEffect transition="in" filter="slide(fromLeft)">
                                      <p:cBhvr>
                                        <p:cTn id="40" dur="1000"/>
                                        <p:tgtEl>
                                          <p:spTgt spid="21507"/>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8" fill="hold" nodeType="clickEffect">
                                  <p:stCondLst>
                                    <p:cond delay="0"/>
                                  </p:stCondLst>
                                  <p:childTnLst>
                                    <p:set>
                                      <p:cBhvr>
                                        <p:cTn id="44" dur="1" fill="hold">
                                          <p:stCondLst>
                                            <p:cond delay="0"/>
                                          </p:stCondLst>
                                        </p:cTn>
                                        <p:tgtEl>
                                          <p:spTgt spid="235523"/>
                                        </p:tgtEl>
                                        <p:attrNameLst>
                                          <p:attrName>style.visibility</p:attrName>
                                        </p:attrNameLst>
                                      </p:cBhvr>
                                      <p:to>
                                        <p:strVal val="visible"/>
                                      </p:to>
                                    </p:set>
                                    <p:animEffect transition="in" filter="slide(fromLeft)">
                                      <p:cBhvr>
                                        <p:cTn id="45" dur="1000"/>
                                        <p:tgtEl>
                                          <p:spTgt spid="235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09750" y="214313"/>
            <a:ext cx="8572500" cy="6429375"/>
          </a:xfrm>
        </p:spPr>
        <p:txBody>
          <a:bodyPr vert="horz" wrap="square" lIns="91440" tIns="45720" rIns="91440" bIns="45720" numCol="1" rtlCol="0" anchor="t" anchorCtr="0" compatLnSpc="1"/>
          <a:lstStyle/>
          <a:p>
            <a:pPr lvl="0" algn="ctr">
              <a:buNone/>
            </a:pPr>
            <a:r>
              <a:rPr lang="zh-CN" altLang="en-US" sz="2600" dirty="0"/>
              <a:t>    普通混凝土的最大水胶比和最小水泥用量</a:t>
            </a:r>
            <a:endParaRPr lang="zh-CN" altLang="en-US" sz="1900" dirty="0"/>
          </a:p>
        </p:txBody>
      </p:sp>
      <p:graphicFrame>
        <p:nvGraphicFramePr>
          <p:cNvPr id="340995" name="表格 340994"/>
          <p:cNvGraphicFramePr/>
          <p:nvPr/>
        </p:nvGraphicFramePr>
        <p:xfrm>
          <a:off x="1738313" y="714375"/>
          <a:ext cx="8715375" cy="6031230"/>
        </p:xfrm>
        <a:graphic>
          <a:graphicData uri="http://schemas.openxmlformats.org/drawingml/2006/table">
            <a:tbl>
              <a:tblPr/>
              <a:tblGrid>
                <a:gridCol w="500380"/>
                <a:gridCol w="642620"/>
                <a:gridCol w="2286000"/>
                <a:gridCol w="643255"/>
                <a:gridCol w="1000125"/>
                <a:gridCol w="1000125"/>
                <a:gridCol w="714375"/>
                <a:gridCol w="928370"/>
                <a:gridCol w="1000125"/>
              </a:tblGrid>
              <a:tr h="350520">
                <a:tc rowSpan="2"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b="1">
                        <a:solidFill>
                          <a:srgbClr val="FFFFFF"/>
                        </a:solidFill>
                        <a:latin typeface="华文楷体" panose="02010600040101010101" pitchFamily="2" charset="-122"/>
                      </a:endParaRPr>
                    </a:p>
                    <a:p>
                      <a:pPr marL="0" lvl="0" indent="0" algn="ctr">
                        <a:buClr>
                          <a:srgbClr val="000000"/>
                        </a:buClr>
                        <a:buNone/>
                      </a:pPr>
                      <a:r>
                        <a:rPr lang="zh-CN" altLang="en-US" sz="1700" b="1" dirty="0">
                          <a:solidFill>
                            <a:srgbClr val="FFFFFF"/>
                          </a:solidFill>
                          <a:latin typeface="华文楷体" panose="02010600040101010101" pitchFamily="2" charset="-122"/>
                        </a:rPr>
                        <a:t>环境条件</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rowSpan="2"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tcPr>
                </a:tc>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b="1">
                        <a:solidFill>
                          <a:srgbClr val="FFFFFF"/>
                        </a:solidFill>
                        <a:latin typeface="华文楷体" panose="02010600040101010101" pitchFamily="2" charset="-122"/>
                      </a:endParaRPr>
                    </a:p>
                    <a:p>
                      <a:pPr marL="0" lvl="0" indent="0" algn="ctr">
                        <a:buClr>
                          <a:srgbClr val="000000"/>
                        </a:buClr>
                        <a:buNone/>
                      </a:pPr>
                      <a:r>
                        <a:rPr lang="zh-CN" altLang="en-US" sz="1700" b="1" dirty="0">
                          <a:solidFill>
                            <a:srgbClr val="FFFFFF"/>
                          </a:solidFill>
                          <a:latin typeface="华文楷体" panose="02010600040101010101" pitchFamily="2" charset="-122"/>
                        </a:rPr>
                        <a:t>结构物类别</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b="1" dirty="0">
                          <a:solidFill>
                            <a:srgbClr val="FFFFFF"/>
                          </a:solidFill>
                          <a:latin typeface="华文楷体" panose="02010600040101010101" pitchFamily="2" charset="-122"/>
                        </a:rPr>
                        <a:t>最大水胶比</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b="1" dirty="0">
                          <a:solidFill>
                            <a:srgbClr val="FFFFFF"/>
                          </a:solidFill>
                          <a:latin typeface="华文楷体" panose="02010600040101010101" pitchFamily="2" charset="-122"/>
                        </a:rPr>
                        <a:t>最小水泥用量（</a:t>
                      </a:r>
                      <a:r>
                        <a:rPr lang="en-US" altLang="zh-CN" sz="1700" b="1">
                          <a:solidFill>
                            <a:srgbClr val="FFFFFF"/>
                          </a:solidFill>
                          <a:latin typeface="华文楷体" panose="02010600040101010101" pitchFamily="2" charset="-122"/>
                        </a:rPr>
                        <a:t>kg</a:t>
                      </a:r>
                      <a:r>
                        <a:rPr lang="zh-CN" altLang="en-US" sz="1700" b="1" dirty="0">
                          <a:solidFill>
                            <a:srgbClr val="FFFFFF"/>
                          </a:solidFill>
                          <a:latin typeface="华文楷体" panose="02010600040101010101" pitchFamily="2" charset="-122"/>
                        </a:rPr>
                        <a:t>）</a:t>
                      </a:r>
                      <a:endParaRPr lang="zh-CN" altLang="en-US" sz="1700" b="1" dirty="0">
                        <a:solidFill>
                          <a:srgbClr val="FFFFFF"/>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hMerge="1">
                  <a:tcP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r>
              <a:tr h="989330">
                <a:tc vMerge="1" gridSpan="2">
                  <a:tcPr>
                    <a:lnL w="12700" cap="flat" cmpd="sng">
                      <a:solidFill>
                        <a:schemeClr val="tx1"/>
                      </a:solidFill>
                      <a:prstDash val="solid"/>
                      <a:headEnd type="none" w="med" len="med"/>
                      <a:tailEnd type="none" w="med" len="med"/>
                    </a:lnL>
                    <a:lnB w="38100" cap="flat" cmpd="sng">
                      <a:solidFill>
                        <a:schemeClr val="tx1"/>
                      </a:solidFill>
                      <a:prstDash val="solid"/>
                      <a:headEnd type="none" w="med" len="med"/>
                      <a:tailEnd type="none" w="med" len="med"/>
                    </a:lnB>
                  </a:tcPr>
                </a:tc>
                <a:tc vMerge="1" hMerge="1">
                  <a:tcPr>
                    <a:lnR w="12700" cap="flat" cmpd="sng">
                      <a:solidFill>
                        <a:schemeClr val="tx1"/>
                      </a:solidFill>
                      <a:prstDash val="solid"/>
                      <a:headEnd type="none" w="med" len="med"/>
                      <a:tailEnd type="none" w="med" len="med"/>
                    </a:lnR>
                    <a:lnB w="381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38100" cap="flat" cmpd="sng">
                      <a:solidFill>
                        <a:schemeClr val="tx1"/>
                      </a:solidFill>
                      <a:prstDash val="solid"/>
                      <a:headEnd type="none" w="med" len="med"/>
                      <a:tailEnd type="none" w="med" len="med"/>
                    </a:lnR>
                    <a:lnB w="381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素混凝土</a:t>
                      </a:r>
                      <a:endParaRPr lang="zh-CN" altLang="en-US" sz="1700" dirty="0">
                        <a:solidFill>
                          <a:srgbClr val="000000"/>
                        </a:solidFill>
                        <a:latin typeface="华文楷体" panose="02010600040101010101" pitchFamily="2" charset="-122"/>
                      </a:endParaRPr>
                    </a:p>
                  </a:txBody>
                  <a:tcPr>
                    <a:lnL w="381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钢筋混凝土</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预应力混凝土</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素混凝土</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钢筋混凝土</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预应力混凝土</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solidFill>
                  </a:tcPr>
                </a:tc>
              </a:tr>
              <a:tr h="989330">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干燥环境</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hMerge="1">
                  <a:tcPr>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正常的居住或办公用房屋内部件</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381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不作规定</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0.65</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0.60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260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r>
              <a:tr h="117919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潮湿环境</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无</a:t>
                      </a: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冻</a:t>
                      </a: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害</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a:solidFill>
                            <a:srgbClr val="000000"/>
                          </a:solidFill>
                          <a:latin typeface="华文楷体" panose="02010600040101010101" pitchFamily="2" charset="-122"/>
                        </a:rPr>
                        <a:t>1)</a:t>
                      </a:r>
                      <a:r>
                        <a:rPr lang="zh-CN" altLang="en-US" sz="1700" dirty="0">
                          <a:solidFill>
                            <a:srgbClr val="000000"/>
                          </a:solidFill>
                          <a:latin typeface="华文楷体" panose="02010600040101010101" pitchFamily="2" charset="-122"/>
                        </a:rPr>
                        <a:t>高湿度的室内部件</a:t>
                      </a:r>
                      <a:r>
                        <a:rPr lang="en-US" altLang="zh-CN" sz="1700">
                          <a:solidFill>
                            <a:srgbClr val="000000"/>
                          </a:solidFill>
                          <a:latin typeface="华文楷体" panose="02010600040101010101" pitchFamily="2" charset="-122"/>
                        </a:rPr>
                        <a:t>2)</a:t>
                      </a:r>
                      <a:r>
                        <a:rPr lang="zh-CN" altLang="en-US" sz="1700" dirty="0">
                          <a:solidFill>
                            <a:srgbClr val="000000"/>
                          </a:solidFill>
                          <a:latin typeface="华文楷体" panose="02010600040101010101" pitchFamily="2" charset="-122"/>
                        </a:rPr>
                        <a:t>室外部件</a:t>
                      </a: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a:t>
                      </a:r>
                      <a:r>
                        <a:rPr lang="zh-CN" altLang="en-US" sz="1700" dirty="0">
                          <a:solidFill>
                            <a:srgbClr val="000000"/>
                          </a:solidFill>
                          <a:latin typeface="华文楷体" panose="02010600040101010101" pitchFamily="2" charset="-122"/>
                        </a:rPr>
                        <a:t>在非侵蚀性土</a:t>
                      </a:r>
                      <a:r>
                        <a:rPr lang="en-US" altLang="zh-CN" sz="1700">
                          <a:solidFill>
                            <a:srgbClr val="000000"/>
                          </a:solidFill>
                          <a:latin typeface="华文楷体" panose="02010600040101010101" pitchFamily="2" charset="-122"/>
                        </a:rPr>
                        <a:t>(</a:t>
                      </a:r>
                      <a:r>
                        <a:rPr lang="zh-CN" altLang="en-US" sz="1700" dirty="0">
                          <a:solidFill>
                            <a:srgbClr val="000000"/>
                          </a:solidFill>
                          <a:latin typeface="华文楷体" panose="02010600040101010101" pitchFamily="2" charset="-122"/>
                        </a:rPr>
                        <a:t>或</a:t>
                      </a:r>
                      <a:r>
                        <a:rPr lang="en-US" altLang="zh-CN" sz="1700">
                          <a:solidFill>
                            <a:srgbClr val="000000"/>
                          </a:solidFill>
                          <a:latin typeface="华文楷体" panose="02010600040101010101" pitchFamily="2" charset="-122"/>
                        </a:rPr>
                        <a:t>)</a:t>
                      </a:r>
                      <a:r>
                        <a:rPr lang="zh-CN" altLang="en-US" sz="1700" dirty="0">
                          <a:solidFill>
                            <a:srgbClr val="000000"/>
                          </a:solidFill>
                          <a:latin typeface="华文楷体" panose="02010600040101010101" pitchFamily="2" charset="-122"/>
                        </a:rPr>
                        <a:t>水中的部件</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0.70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0.60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0.60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225</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280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r h="15335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有</a:t>
                      </a: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冻</a:t>
                      </a:r>
                      <a:endParaRPr lang="en-US" altLang="zh-CN" sz="1700">
                        <a:solidFill>
                          <a:srgbClr val="000000"/>
                        </a:solidFill>
                        <a:latin typeface="华文楷体" panose="02010600040101010101" pitchFamily="2" charset="-122"/>
                      </a:endParaRPr>
                    </a:p>
                    <a:p>
                      <a:pPr marL="0" lvl="0" indent="0" algn="ctr">
                        <a:buClr>
                          <a:srgbClr val="000000"/>
                        </a:buClr>
                        <a:buNone/>
                      </a:pPr>
                      <a:r>
                        <a:rPr lang="zh-CN" altLang="en-US" sz="1700" dirty="0">
                          <a:solidFill>
                            <a:srgbClr val="000000"/>
                          </a:solidFill>
                          <a:latin typeface="华文楷体" panose="02010600040101010101" pitchFamily="2" charset="-122"/>
                        </a:rPr>
                        <a:t>害</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en-US" altLang="zh-CN" sz="1700">
                          <a:solidFill>
                            <a:srgbClr val="000000"/>
                          </a:solidFill>
                          <a:latin typeface="华文楷体" panose="02010600040101010101" pitchFamily="2" charset="-122"/>
                        </a:rPr>
                        <a:t>1)</a:t>
                      </a:r>
                      <a:r>
                        <a:rPr lang="zh-CN" altLang="en-US" sz="1700" dirty="0">
                          <a:solidFill>
                            <a:srgbClr val="000000"/>
                          </a:solidFill>
                          <a:latin typeface="华文楷体" panose="02010600040101010101" pitchFamily="2" charset="-122"/>
                        </a:rPr>
                        <a:t>高湿度且经受冻害的室内部件</a:t>
                      </a: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a:t>
                      </a:r>
                      <a:r>
                        <a:rPr lang="zh-CN" altLang="en-US" sz="1700" dirty="0">
                          <a:solidFill>
                            <a:srgbClr val="000000"/>
                          </a:solidFill>
                          <a:latin typeface="华文楷体" panose="02010600040101010101" pitchFamily="2" charset="-122"/>
                        </a:rPr>
                        <a:t>室外部件</a:t>
                      </a: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a:t>
                      </a:r>
                      <a:r>
                        <a:rPr lang="zh-CN" altLang="en-US" sz="1700" dirty="0">
                          <a:solidFill>
                            <a:srgbClr val="000000"/>
                          </a:solidFill>
                          <a:latin typeface="华文楷体" panose="02010600040101010101" pitchFamily="2" charset="-122"/>
                        </a:rPr>
                        <a:t>在非侵蚀性土</a:t>
                      </a:r>
                      <a:r>
                        <a:rPr lang="en-US" altLang="zh-CN" sz="1700">
                          <a:solidFill>
                            <a:srgbClr val="000000"/>
                          </a:solidFill>
                          <a:latin typeface="华文楷体" panose="02010600040101010101" pitchFamily="2" charset="-122"/>
                        </a:rPr>
                        <a:t>(</a:t>
                      </a:r>
                      <a:r>
                        <a:rPr lang="zh-CN" altLang="en-US" sz="1700" dirty="0">
                          <a:solidFill>
                            <a:srgbClr val="000000"/>
                          </a:solidFill>
                          <a:latin typeface="华文楷体" panose="02010600040101010101" pitchFamily="2" charset="-122"/>
                        </a:rPr>
                        <a:t>或</a:t>
                      </a:r>
                      <a:r>
                        <a:rPr lang="en-US" altLang="zh-CN" sz="1700">
                          <a:solidFill>
                            <a:srgbClr val="000000"/>
                          </a:solidFill>
                          <a:latin typeface="华文楷体" panose="02010600040101010101" pitchFamily="2" charset="-122"/>
                        </a:rPr>
                        <a:t>)</a:t>
                      </a:r>
                      <a:r>
                        <a:rPr lang="zh-CN" altLang="en-US" sz="1700" dirty="0">
                          <a:solidFill>
                            <a:srgbClr val="000000"/>
                          </a:solidFill>
                          <a:latin typeface="华文楷体" panose="02010600040101010101" pitchFamily="2" charset="-122"/>
                        </a:rPr>
                        <a:t>水中且经受冻害部件</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0.55</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0.55</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0.55</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250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280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EDEDE7"/>
                    </a:solidFill>
                  </a:tcPr>
                </a:tc>
              </a:tr>
              <a:tr h="989330">
                <a:tc grid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有冻害和除冰剂的潮湿环境</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hMerge="1">
                  <a:tcPr>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r>
                        <a:rPr lang="zh-CN" altLang="en-US" sz="1700" dirty="0">
                          <a:solidFill>
                            <a:srgbClr val="000000"/>
                          </a:solidFill>
                          <a:latin typeface="华文楷体" panose="02010600040101010101" pitchFamily="2" charset="-122"/>
                        </a:rPr>
                        <a:t>经受冻害和除冰剂作用的室内和室外部件</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0.50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None/>
                      </a:pPr>
                      <a:endParaRPr lang="en-US" altLang="zh-CN" sz="1700">
                        <a:solidFill>
                          <a:srgbClr val="000000"/>
                        </a:solidFill>
                        <a:latin typeface="华文楷体" panose="02010600040101010101" pitchFamily="2" charset="-122"/>
                      </a:endParaRPr>
                    </a:p>
                    <a:p>
                      <a:pPr marL="0" lvl="0" indent="0" algn="ctr">
                        <a:buClr>
                          <a:srgbClr val="000000"/>
                        </a:buClr>
                        <a:buNone/>
                      </a:pPr>
                      <a:r>
                        <a:rPr lang="en-US" altLang="zh-CN" sz="1700">
                          <a:solidFill>
                            <a:srgbClr val="000000"/>
                          </a:solidFill>
                          <a:latin typeface="华文楷体" panose="02010600040101010101" pitchFamily="2" charset="-122"/>
                        </a:rPr>
                        <a:t>300</a:t>
                      </a:r>
                      <a:endParaRPr lang="zh-CN" altLang="en-US" sz="1700" dirty="0">
                        <a:solidFill>
                          <a:srgbClr val="000000"/>
                        </a:solidFill>
                        <a:latin typeface="华文楷体" panose="0201060004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D8D8CB"/>
                    </a:solid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2" presetClass="entr" presetSubtype="4" fill="hold" nodeType="afterEffect">
                                  <p:stCondLst>
                                    <p:cond delay="0"/>
                                  </p:stCondLst>
                                  <p:childTnLst>
                                    <p:set>
                                      <p:cBhvr>
                                        <p:cTn id="11" dur="1" fill="hold">
                                          <p:stCondLst>
                                            <p:cond delay="0"/>
                                          </p:stCondLst>
                                        </p:cTn>
                                        <p:tgtEl>
                                          <p:spTgt spid="340995"/>
                                        </p:tgtEl>
                                        <p:attrNameLst>
                                          <p:attrName>style.visibility</p:attrName>
                                        </p:attrNameLst>
                                      </p:cBhvr>
                                      <p:to>
                                        <p:strVal val="visible"/>
                                      </p:to>
                                    </p:set>
                                    <p:animEffect transition="in" filter="slide(fromBottom)">
                                      <p:cBhvr>
                                        <p:cTn id="12" dur="1000"/>
                                        <p:tgtEl>
                                          <p:spTgt spid="340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14313"/>
            <a:ext cx="8429625" cy="6429375"/>
          </a:xfrm>
        </p:spPr>
        <p:txBody>
          <a:bodyPr vert="horz" wrap="square" lIns="91440" tIns="45720" rIns="91440" bIns="45720" numCol="1" rtlCol="0" anchor="t" anchorCtr="0" compatLnSpc="1"/>
          <a:lstStyle/>
          <a:p>
            <a:pPr lvl="0">
              <a:lnSpc>
                <a:spcPct val="105000"/>
              </a:lnSpc>
              <a:buNone/>
            </a:pPr>
            <a:r>
              <a:rPr lang="en-US" altLang="zh-CN">
                <a:latin typeface="华文楷体" panose="02010600040101010101" pitchFamily="2" charset="-122"/>
              </a:rPr>
              <a:t>3</a:t>
            </a:r>
            <a:r>
              <a:rPr lang="zh-CN" altLang="en-US" dirty="0">
                <a:latin typeface="华文楷体" panose="02010600040101010101" pitchFamily="2" charset="-122"/>
              </a:rPr>
              <a:t>）选定单位用水量（</a:t>
            </a:r>
            <a:r>
              <a:rPr lang="en-US" altLang="zh-CN">
                <a:latin typeface="华文楷体" panose="02010600040101010101" pitchFamily="2" charset="-122"/>
              </a:rPr>
              <a:t>m</a:t>
            </a:r>
            <a:r>
              <a:rPr lang="zh-CN" altLang="en-US" dirty="0">
                <a:latin typeface="华文楷体" panose="02010600040101010101" pitchFamily="2" charset="-122"/>
              </a:rPr>
              <a:t> </a:t>
            </a:r>
            <a:r>
              <a:rPr lang="en-US" altLang="zh-CN" baseline="-25000" err="1">
                <a:latin typeface="华文楷体" panose="02010600040101010101" pitchFamily="2" charset="-122"/>
              </a:rPr>
              <a:t>wo</a:t>
            </a:r>
            <a:r>
              <a:rPr lang="en-US" altLang="zh-CN">
                <a:latin typeface="华文楷体" panose="02010600040101010101" pitchFamily="2" charset="-122"/>
              </a:rPr>
              <a:t>)</a:t>
            </a:r>
            <a:endParaRPr lang="en-US" altLang="zh-CN" i="1">
              <a:latin typeface="华文楷体" panose="02010600040101010101" pitchFamily="2" charset="-122"/>
            </a:endParaRPr>
          </a:p>
          <a:p>
            <a:pPr lvl="0" algn="just">
              <a:lnSpc>
                <a:spcPct val="105000"/>
              </a:lnSpc>
              <a:buNone/>
            </a:pPr>
            <a:r>
              <a:rPr lang="zh-CN" altLang="en-US" sz="2600" dirty="0">
                <a:latin typeface="华文楷体" panose="02010600040101010101" pitchFamily="2" charset="-122"/>
              </a:rPr>
              <a:t>      根据所用粗骨料的种类、最大粒径及施工所要求的坍落度值，按下表选取。</a:t>
            </a:r>
            <a:endParaRPr lang="en-US" altLang="zh-CN" sz="2600">
              <a:latin typeface="华文楷体" panose="02010600040101010101" pitchFamily="2" charset="-122"/>
            </a:endParaRPr>
          </a:p>
          <a:p>
            <a:pPr lvl="0" algn="just">
              <a:lnSpc>
                <a:spcPct val="105000"/>
              </a:lnSpc>
              <a:buNone/>
            </a:pPr>
            <a:r>
              <a:rPr lang="zh-CN" altLang="en-US" sz="2600" dirty="0">
                <a:latin typeface="华文楷体" panose="02010600040101010101" pitchFamily="2" charset="-122"/>
              </a:rPr>
              <a:t>           </a:t>
            </a:r>
            <a:r>
              <a:rPr lang="zh-CN" altLang="en-US" sz="1700" b="1" dirty="0">
                <a:latin typeface="华文楷体" panose="02010600040101010101" pitchFamily="2" charset="-122"/>
              </a:rPr>
              <a:t>塑性和干硬性混凝土的用水量（</a:t>
            </a:r>
            <a:r>
              <a:rPr lang="en-US" altLang="zh-CN" sz="1700" b="1">
                <a:latin typeface="华文楷体" panose="02010600040101010101" pitchFamily="2" charset="-122"/>
              </a:rPr>
              <a:t>kg/m</a:t>
            </a:r>
            <a:r>
              <a:rPr lang="en-US" altLang="zh-CN" sz="1700" b="1" baseline="30000">
                <a:latin typeface="华文楷体" panose="02010600040101010101" pitchFamily="2" charset="-122"/>
              </a:rPr>
              <a:t>3</a:t>
            </a:r>
            <a:r>
              <a:rPr lang="zh-CN" altLang="en-US" sz="1700" b="1" dirty="0">
                <a:latin typeface="华文楷体" panose="02010600040101010101" pitchFamily="2" charset="-122"/>
              </a:rPr>
              <a:t>）（</a:t>
            </a:r>
            <a:r>
              <a:rPr lang="en-US" altLang="zh-CN" sz="1700" b="1">
                <a:latin typeface="华文楷体" panose="02010600040101010101" pitchFamily="2" charset="-122"/>
              </a:rPr>
              <a:t>JGJ/T 55-2000</a:t>
            </a:r>
            <a:r>
              <a:rPr lang="zh-CN" altLang="en-US" sz="1700" b="1" dirty="0">
                <a:latin typeface="华文楷体" panose="02010600040101010101" pitchFamily="2" charset="-122"/>
              </a:rPr>
              <a:t>）</a:t>
            </a:r>
            <a:endParaRPr lang="zh-CN" altLang="en-US" sz="1700" b="1" dirty="0">
              <a:latin typeface="华文楷体" panose="02010600040101010101" pitchFamily="2" charset="-122"/>
            </a:endParaRPr>
          </a:p>
        </p:txBody>
      </p:sp>
      <p:graphicFrame>
        <p:nvGraphicFramePr>
          <p:cNvPr id="342019" name="表格 342018"/>
          <p:cNvGraphicFramePr/>
          <p:nvPr/>
        </p:nvGraphicFramePr>
        <p:xfrm>
          <a:off x="1919288" y="2276475"/>
          <a:ext cx="8471535" cy="4641850"/>
        </p:xfrm>
        <a:graphic>
          <a:graphicData uri="http://schemas.openxmlformats.org/drawingml/2006/table">
            <a:tbl>
              <a:tblPr/>
              <a:tblGrid>
                <a:gridCol w="852805"/>
                <a:gridCol w="1219200"/>
                <a:gridCol w="1065530"/>
                <a:gridCol w="1066800"/>
                <a:gridCol w="1066800"/>
                <a:gridCol w="1066800"/>
                <a:gridCol w="1066800"/>
                <a:gridCol w="1066800"/>
              </a:tblGrid>
              <a:tr h="541020">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项目</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指标</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卵石最大粒径（</a:t>
                      </a:r>
                      <a:r>
                        <a:rPr lang="en-US" altLang="zh-CN" sz="2200" b="1">
                          <a:solidFill>
                            <a:srgbClr val="000000"/>
                          </a:solidFill>
                          <a:latin typeface="华文楷体" panose="02010600040101010101" pitchFamily="2" charset="-122"/>
                        </a:rPr>
                        <a:t>mm</a:t>
                      </a:r>
                      <a:r>
                        <a:rPr lang="zh-CN" altLang="en-US" sz="2200" b="1" dirty="0">
                          <a:solidFill>
                            <a:srgbClr val="000000"/>
                          </a:solidFill>
                          <a:latin typeface="华文楷体" panose="02010600040101010101" pitchFamily="2" charset="-122"/>
                        </a:rPr>
                        <a:t>）</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hMerge="1">
                  <a:tcP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hMerge="1">
                  <a:tcPr>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碎石最大粒径（</a:t>
                      </a:r>
                      <a:r>
                        <a:rPr lang="en-US" altLang="zh-CN" sz="2200" b="1">
                          <a:solidFill>
                            <a:srgbClr val="000000"/>
                          </a:solidFill>
                          <a:latin typeface="华文楷体" panose="02010600040101010101" pitchFamily="2" charset="-122"/>
                        </a:rPr>
                        <a:t>mm</a:t>
                      </a:r>
                      <a:r>
                        <a:rPr lang="zh-CN" altLang="en-US" sz="2200" b="1" dirty="0">
                          <a:solidFill>
                            <a:srgbClr val="000000"/>
                          </a:solidFill>
                          <a:latin typeface="华文楷体" panose="02010600040101010101" pitchFamily="2" charset="-122"/>
                        </a:rPr>
                        <a:t>）</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hMerge="1">
                  <a:tcP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hMerge="1">
                  <a:tcPr>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r>
              <a:tr h="427355">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B w="12700" cap="flat" cmpd="sng">
                      <a:solidFill>
                        <a:schemeClr val="accent2"/>
                      </a:solidFill>
                      <a:prstDash val="solid"/>
                      <a:headEnd type="none" w="med" len="med"/>
                      <a:tailEnd type="none" w="med" len="med"/>
                    </a:lnB>
                  </a:tcPr>
                </a:tc>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B w="12700" cap="flat" cmpd="sng">
                      <a:solidFill>
                        <a:schemeClr val="accent2"/>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10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16</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rowSpan="4">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dirty="0">
                          <a:solidFill>
                            <a:srgbClr val="000000"/>
                          </a:solidFill>
                          <a:latin typeface="华文楷体" panose="02010600040101010101" pitchFamily="2" charset="-122"/>
                        </a:rPr>
                        <a:t>坍</a:t>
                      </a:r>
                      <a:endParaRPr lang="zh-CN" altLang="en-US" sz="2200" dirty="0">
                        <a:solidFill>
                          <a:srgbClr val="000000"/>
                        </a:solidFill>
                        <a:latin typeface="华文楷体" panose="02010600040101010101" pitchFamily="2" charset="-122"/>
                      </a:endParaRPr>
                    </a:p>
                    <a:p>
                      <a:pPr marL="0" lvl="0" indent="0" algn="ctr">
                        <a:buClr>
                          <a:srgbClr val="000000"/>
                        </a:buClr>
                        <a:buFont typeface="Wingdings" panose="05000000000000000000" pitchFamily="2" charset="2"/>
                        <a:buNone/>
                      </a:pPr>
                      <a:r>
                        <a:rPr lang="zh-CN" altLang="en-US" sz="2200" dirty="0">
                          <a:solidFill>
                            <a:srgbClr val="000000"/>
                          </a:solidFill>
                          <a:latin typeface="华文楷体" panose="02010600040101010101" pitchFamily="2" charset="-122"/>
                        </a:rPr>
                        <a:t>落</a:t>
                      </a:r>
                      <a:endParaRPr lang="zh-CN" altLang="en-US" sz="2200" dirty="0">
                        <a:solidFill>
                          <a:srgbClr val="000000"/>
                        </a:solidFill>
                        <a:latin typeface="华文楷体" panose="02010600040101010101" pitchFamily="2" charset="-122"/>
                      </a:endParaRPr>
                    </a:p>
                    <a:p>
                      <a:pPr marL="0" lvl="0" indent="0" algn="ctr">
                        <a:buClr>
                          <a:srgbClr val="000000"/>
                        </a:buClr>
                        <a:buFont typeface="Wingdings" panose="05000000000000000000" pitchFamily="2" charset="2"/>
                        <a:buNone/>
                      </a:pPr>
                      <a:r>
                        <a:rPr lang="zh-CN" altLang="en-US" sz="2200" dirty="0">
                          <a:solidFill>
                            <a:srgbClr val="000000"/>
                          </a:solidFill>
                          <a:latin typeface="华文楷体" panose="02010600040101010101" pitchFamily="2" charset="-122"/>
                        </a:rPr>
                        <a:t>度</a:t>
                      </a:r>
                      <a:endParaRPr lang="zh-CN" altLang="en-US" sz="2200" dirty="0">
                        <a:solidFill>
                          <a:srgbClr val="000000"/>
                        </a:solidFill>
                        <a:latin typeface="华文楷体" panose="02010600040101010101" pitchFamily="2" charset="-122"/>
                      </a:endParaRPr>
                    </a:p>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mm</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10</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150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200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50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200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210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55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210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205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B w="12700" cap="flat" cmpd="sng">
                      <a:solidFill>
                        <a:schemeClr val="accent2"/>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75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90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215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230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215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row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dirty="0">
                          <a:solidFill>
                            <a:srgbClr val="000000"/>
                          </a:solidFill>
                          <a:latin typeface="华文楷体" panose="02010600040101010101" pitchFamily="2" charset="-122"/>
                        </a:rPr>
                        <a:t>维勃稠度</a:t>
                      </a:r>
                      <a:endParaRPr lang="en-US" altLang="zh-CN" sz="2200">
                        <a:solidFill>
                          <a:srgbClr val="000000"/>
                        </a:solidFill>
                        <a:latin typeface="华文楷体" panose="02010600040101010101" pitchFamily="2" charset="-122"/>
                      </a:endParaRPr>
                    </a:p>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s</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145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155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541020">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11</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15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150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427355">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B w="12700" cap="flat" cmpd="sng">
                      <a:solidFill>
                        <a:schemeClr val="accent2"/>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10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155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190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180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165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2" presetClass="entr" presetSubtype="4" fill="hold" nodeType="afterEffect">
                                  <p:stCondLst>
                                    <p:cond delay="0"/>
                                  </p:stCondLst>
                                  <p:childTnLst>
                                    <p:set>
                                      <p:cBhvr>
                                        <p:cTn id="23" dur="1" fill="hold">
                                          <p:stCondLst>
                                            <p:cond delay="0"/>
                                          </p:stCondLst>
                                        </p:cTn>
                                        <p:tgtEl>
                                          <p:spTgt spid="342019"/>
                                        </p:tgtEl>
                                        <p:attrNameLst>
                                          <p:attrName>style.visibility</p:attrName>
                                        </p:attrNameLst>
                                      </p:cBhvr>
                                      <p:to>
                                        <p:strVal val="visible"/>
                                      </p:to>
                                    </p:set>
                                    <p:animEffect transition="in" filter="slide(fromBottom)">
                                      <p:cBhvr>
                                        <p:cTn id="24" dur="1000"/>
                                        <p:tgtEl>
                                          <p:spTgt spid="342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695960" y="357505"/>
            <a:ext cx="10837545" cy="6143625"/>
          </a:xfrm>
        </p:spPr>
        <p:txBody>
          <a:bodyPr vert="horz" wrap="square" lIns="91440" tIns="45720" rIns="91440" bIns="45720" numCol="1" rtlCol="0" anchor="t" anchorCtr="0" compatLnSpc="1"/>
          <a:lstStyle/>
          <a:p>
            <a:pPr lvl="0" algn="just">
              <a:lnSpc>
                <a:spcPct val="125000"/>
              </a:lnSpc>
              <a:buNone/>
            </a:pPr>
            <a:r>
              <a:rPr lang="zh-CN" altLang="en-US" sz="2600" i="1" dirty="0">
                <a:latin typeface="华文楷体" panose="02010600040101010101" pitchFamily="2" charset="-122"/>
              </a:rPr>
              <a:t>    </a:t>
            </a:r>
            <a:r>
              <a:rPr lang="zh-CN" altLang="en-US" sz="2600" dirty="0">
                <a:latin typeface="华文楷体" panose="02010600040101010101" pitchFamily="2" charset="-122"/>
              </a:rPr>
              <a:t>对流动性和大流动性混凝土的用水量的确定，按下列步骤进行：</a:t>
            </a:r>
            <a:endParaRPr lang="zh-CN" altLang="en-US" sz="2600" dirty="0">
              <a:latin typeface="华文楷体" panose="02010600040101010101" pitchFamily="2" charset="-122"/>
            </a:endParaRPr>
          </a:p>
          <a:p>
            <a:pPr lvl="0" algn="just">
              <a:lnSpc>
                <a:spcPct val="125000"/>
              </a:lnSpc>
              <a:buFont typeface="Wingdings" panose="05000000000000000000" pitchFamily="2" charset="2"/>
              <a:buNone/>
            </a:pPr>
            <a:r>
              <a:rPr lang="en-US" altLang="zh-CN" sz="2600">
                <a:latin typeface="华文楷体" panose="02010600040101010101" pitchFamily="2" charset="-122"/>
              </a:rPr>
              <a:t>1</a:t>
            </a:r>
            <a:r>
              <a:rPr lang="zh-CN" altLang="en-US" sz="2600" dirty="0">
                <a:latin typeface="华文楷体" panose="02010600040101010101" pitchFamily="2" charset="-122"/>
              </a:rPr>
              <a:t>、以上表中坍落度为</a:t>
            </a:r>
            <a:r>
              <a:rPr lang="en-US" altLang="zh-CN" sz="2600">
                <a:latin typeface="华文楷体" panose="02010600040101010101" pitchFamily="2" charset="-122"/>
              </a:rPr>
              <a:t>90mm</a:t>
            </a:r>
            <a:r>
              <a:rPr lang="zh-CN" altLang="en-US" sz="2600" dirty="0">
                <a:latin typeface="华文楷体" panose="02010600040101010101" pitchFamily="2" charset="-122"/>
              </a:rPr>
              <a:t>的用水量为基础，按坍落度每增加</a:t>
            </a:r>
            <a:r>
              <a:rPr lang="en-US" altLang="zh-CN" sz="2600">
                <a:latin typeface="华文楷体" panose="02010600040101010101" pitchFamily="2" charset="-122"/>
              </a:rPr>
              <a:t>20mm</a:t>
            </a:r>
            <a:r>
              <a:rPr lang="zh-CN" altLang="en-US" sz="2600" dirty="0">
                <a:latin typeface="华文楷体" panose="02010600040101010101" pitchFamily="2" charset="-122"/>
              </a:rPr>
              <a:t>用水量增加</a:t>
            </a:r>
            <a:r>
              <a:rPr lang="en-US" altLang="zh-CN" sz="2600">
                <a:latin typeface="华文楷体" panose="02010600040101010101" pitchFamily="2" charset="-122"/>
              </a:rPr>
              <a:t>5kg</a:t>
            </a:r>
            <a:r>
              <a:rPr lang="zh-CN" altLang="en-US" sz="2600" dirty="0">
                <a:latin typeface="华文楷体" panose="02010600040101010101" pitchFamily="2" charset="-122"/>
              </a:rPr>
              <a:t>计算；</a:t>
            </a:r>
            <a:endParaRPr lang="zh-CN" altLang="en-US" sz="2600" dirty="0">
              <a:latin typeface="华文楷体" panose="02010600040101010101" pitchFamily="2" charset="-122"/>
            </a:endParaRPr>
          </a:p>
          <a:p>
            <a:pPr lvl="0" algn="just">
              <a:lnSpc>
                <a:spcPct val="125000"/>
              </a:lnSpc>
              <a:buFont typeface="Wingdings" panose="05000000000000000000" pitchFamily="2" charset="2"/>
              <a:buNone/>
            </a:pPr>
            <a:r>
              <a:rPr lang="en-US" altLang="zh-CN" sz="2600">
                <a:latin typeface="华文楷体" panose="02010600040101010101" pitchFamily="2" charset="-122"/>
              </a:rPr>
              <a:t>2</a:t>
            </a:r>
            <a:r>
              <a:rPr lang="zh-CN" altLang="en-US" sz="2600" dirty="0">
                <a:latin typeface="华文楷体" panose="02010600040101010101" pitchFamily="2" charset="-122"/>
              </a:rPr>
              <a:t>、掺外加剂时的混凝土用水量</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err="1">
                <a:latin typeface="华文楷体" panose="02010600040101010101" pitchFamily="2" charset="-122"/>
              </a:rPr>
              <a:t>wα</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err="1">
                <a:latin typeface="华文楷体" panose="02010600040101010101" pitchFamily="2" charset="-122"/>
              </a:rPr>
              <a:t>wα</a:t>
            </a:r>
            <a:r>
              <a:rPr lang="en-US" altLang="zh-CN" sz="2600">
                <a:latin typeface="华文楷体" panose="02010600040101010101" pitchFamily="2" charset="-122"/>
              </a:rPr>
              <a:t> </a:t>
            </a:r>
            <a:r>
              <a:rPr lang="zh-CN" altLang="en-US" sz="2600" dirty="0">
                <a:latin typeface="华文楷体" panose="02010600040101010101" pitchFamily="2" charset="-122"/>
              </a:rPr>
              <a:t>＝ </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wo</a:t>
            </a:r>
            <a:r>
              <a:rPr lang="en-US" altLang="zh-CN" sz="2600">
                <a:latin typeface="华文楷体" panose="02010600040101010101" pitchFamily="2" charset="-122"/>
              </a:rPr>
              <a:t>(1-β)</a:t>
            </a:r>
            <a:endParaRPr lang="en-US" altLang="zh-CN" sz="2600">
              <a:latin typeface="华文楷体" panose="02010600040101010101" pitchFamily="2" charset="-122"/>
            </a:endParaRPr>
          </a:p>
          <a:p>
            <a:pPr lvl="0">
              <a:lnSpc>
                <a:spcPct val="125000"/>
              </a:lnSpc>
              <a:buFont typeface="Wingdings" panose="05000000000000000000" pitchFamily="2" charset="2"/>
              <a:buNone/>
            </a:pPr>
            <a:r>
              <a:rPr lang="zh-CN" altLang="en-US" sz="2600" dirty="0">
                <a:latin typeface="华文楷体" panose="02010600040101010101" pitchFamily="2" charset="-122"/>
              </a:rPr>
              <a:t>式中： </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err="1">
                <a:latin typeface="华文楷体" panose="02010600040101010101" pitchFamily="2" charset="-122"/>
              </a:rPr>
              <a:t>wo</a:t>
            </a:r>
            <a:r>
              <a:rPr lang="zh-CN" altLang="en-US" sz="2600" baseline="-25000" dirty="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未掺外加剂时混凝土的用水量</a:t>
            </a:r>
            <a:endParaRPr lang="zh-CN" altLang="en-US" sz="2600" dirty="0">
              <a:latin typeface="华文楷体" panose="02010600040101010101" pitchFamily="2" charset="-122"/>
            </a:endParaRPr>
          </a:p>
          <a:p>
            <a:pPr lvl="0">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β——</a:t>
            </a:r>
            <a:r>
              <a:rPr lang="zh-CN" altLang="en-US" sz="2600" dirty="0">
                <a:latin typeface="华文楷体" panose="02010600040101010101" pitchFamily="2" charset="-122"/>
              </a:rPr>
              <a:t>外加剂的减水率，％</a:t>
            </a: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357188"/>
            <a:ext cx="8429625" cy="6143625"/>
          </a:xfrm>
        </p:spPr>
        <p:txBody>
          <a:bodyPr vert="horz" wrap="square" lIns="91440" tIns="45720" rIns="91440" bIns="45720" numCol="1" rtlCol="0" anchor="t" anchorCtr="0" compatLnSpc="1"/>
          <a:lstStyle/>
          <a:p>
            <a:pPr lvl="0">
              <a:lnSpc>
                <a:spcPct val="120000"/>
              </a:lnSpc>
              <a:buNone/>
            </a:pPr>
            <a:r>
              <a:rPr lang="en-US" altLang="zh-CN">
                <a:latin typeface="华文楷体" panose="02010600040101010101" pitchFamily="2" charset="-122"/>
              </a:rPr>
              <a:t>4</a:t>
            </a:r>
            <a:r>
              <a:rPr lang="zh-CN" altLang="en-US" dirty="0">
                <a:latin typeface="华文楷体" panose="02010600040101010101" pitchFamily="2" charset="-122"/>
              </a:rPr>
              <a:t>）计算单位水泥用量（</a:t>
            </a:r>
            <a:r>
              <a:rPr lang="en-US" altLang="zh-CN">
                <a:latin typeface="华文楷体" panose="02010600040101010101" pitchFamily="2" charset="-122"/>
              </a:rPr>
              <a:t>m </a:t>
            </a:r>
            <a:r>
              <a:rPr lang="en-US" altLang="zh-CN" baseline="-25000">
                <a:latin typeface="华文楷体" panose="02010600040101010101" pitchFamily="2" charset="-122"/>
              </a:rPr>
              <a:t>co</a:t>
            </a:r>
            <a:r>
              <a:rPr lang="zh-CN" altLang="en-US" dirty="0">
                <a:latin typeface="华文楷体" panose="02010600040101010101" pitchFamily="2" charset="-122"/>
              </a:rPr>
              <a:t>）</a:t>
            </a:r>
            <a:endParaRPr lang="en-US" altLang="zh-CN" i="1">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计算</a:t>
            </a:r>
            <a:r>
              <a:rPr lang="en-US" altLang="zh-CN" sz="2600">
                <a:latin typeface="华文楷体" panose="02010600040101010101" pitchFamily="2" charset="-122"/>
              </a:rPr>
              <a:t>——</a:t>
            </a:r>
            <a:r>
              <a:rPr lang="zh-CN" altLang="en-US" sz="2600" dirty="0">
                <a:latin typeface="华文楷体" panose="02010600040101010101" pitchFamily="2" charset="-122"/>
              </a:rPr>
              <a:t>根据确定的水胶比（</a:t>
            </a:r>
            <a:r>
              <a:rPr lang="en-US" altLang="zh-CN" sz="2600">
                <a:latin typeface="华文楷体" panose="02010600040101010101" pitchFamily="2" charset="-122"/>
              </a:rPr>
              <a:t>W/B</a:t>
            </a:r>
            <a:r>
              <a:rPr lang="zh-CN" altLang="en-US" sz="2600" dirty="0">
                <a:latin typeface="华文楷体" panose="02010600040101010101" pitchFamily="2" charset="-122"/>
              </a:rPr>
              <a:t>）和选用的单位用水量（</a:t>
            </a:r>
            <a:r>
              <a:rPr lang="en-US" altLang="zh-CN" sz="2600">
                <a:latin typeface="华文楷体" panose="02010600040101010101" pitchFamily="2" charset="-122"/>
              </a:rPr>
              <a:t>m </a:t>
            </a:r>
            <a:r>
              <a:rPr lang="en-US" altLang="zh-CN" sz="2600" baseline="-25000" err="1">
                <a:latin typeface="华文楷体" panose="02010600040101010101" pitchFamily="2" charset="-122"/>
              </a:rPr>
              <a:t>wo</a:t>
            </a:r>
            <a:r>
              <a:rPr lang="zh-CN" altLang="en-US" sz="2600" dirty="0">
                <a:latin typeface="华文楷体" panose="02010600040101010101" pitchFamily="2" charset="-122"/>
              </a:rPr>
              <a:t>），可计算出水泥用量（</a:t>
            </a:r>
            <a:r>
              <a:rPr lang="en-US" altLang="zh-CN" sz="2600">
                <a:latin typeface="华文楷体" panose="02010600040101010101" pitchFamily="2" charset="-122"/>
              </a:rPr>
              <a:t>m </a:t>
            </a:r>
            <a:r>
              <a:rPr lang="en-US" altLang="zh-CN" sz="2600" baseline="-25000">
                <a:latin typeface="华文楷体" panose="02010600040101010101" pitchFamily="2" charset="-122"/>
              </a:rPr>
              <a:t>co</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lgn="just">
              <a:lnSpc>
                <a:spcPct val="120000"/>
              </a:lnSpc>
              <a:buClr>
                <a:srgbClr val="FFFF00"/>
              </a:buClr>
              <a:buFont typeface="Wingdings" panose="05000000000000000000" pitchFamily="2" charset="2"/>
              <a:buChar char="Ø"/>
            </a:pPr>
            <a:endParaRPr lang="en-US" altLang="zh-CN" sz="2600">
              <a:latin typeface="华文楷体" panose="02010600040101010101" pitchFamily="2" charset="-122"/>
            </a:endParaRPr>
          </a:p>
          <a:p>
            <a:pPr lvl="0" algn="just">
              <a:lnSpc>
                <a:spcPct val="120000"/>
              </a:lnSpc>
              <a:buClr>
                <a:srgbClr val="FFFF00"/>
              </a:buClr>
              <a:buNone/>
            </a:pPr>
            <a:endParaRPr lang="en-US" altLang="zh-CN" sz="2600">
              <a:latin typeface="华文楷体" panose="02010600040101010101" pitchFamily="2" charset="-122"/>
            </a:endParaRPr>
          </a:p>
          <a:p>
            <a:pPr lvl="0" algn="just">
              <a:lnSpc>
                <a:spcPct val="120000"/>
              </a:lnSpc>
              <a:buClr>
                <a:srgbClr val="FFFF00"/>
              </a:buClr>
              <a:buNone/>
            </a:pPr>
            <a:endParaRPr lang="en-US" altLang="zh-CN" sz="2600">
              <a:latin typeface="华文楷体" panose="02010600040101010101" pitchFamily="2" charset="-122"/>
            </a:endParaRPr>
          </a:p>
          <a:p>
            <a:pPr lvl="0" algn="just">
              <a:lnSpc>
                <a:spcPct val="120000"/>
              </a:lnSpc>
              <a:buClr>
                <a:srgbClr val="FFFF00"/>
              </a:buClr>
              <a:buNone/>
            </a:pPr>
            <a:endParaRPr lang="en-US" altLang="zh-CN" sz="260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校核</a:t>
            </a:r>
            <a:r>
              <a:rPr lang="en-US" altLang="zh-CN" sz="2600">
                <a:latin typeface="华文楷体" panose="02010600040101010101" pitchFamily="2" charset="-122"/>
              </a:rPr>
              <a:t>——</a:t>
            </a:r>
            <a:r>
              <a:rPr lang="zh-CN" altLang="en-US" sz="2600" dirty="0">
                <a:latin typeface="华文楷体" panose="02010600040101010101" pitchFamily="2" charset="-122"/>
              </a:rPr>
              <a:t>为保证混凝土的耐久性，由上式计算得出的水泥用量还应满足规定的最小水泥用量的要求；</a:t>
            </a:r>
            <a:endParaRPr lang="en-US" altLang="zh-CN" sz="260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取值</a:t>
            </a:r>
            <a:r>
              <a:rPr lang="en-US" altLang="zh-CN" sz="2600">
                <a:latin typeface="华文楷体" panose="02010600040101010101" pitchFamily="2" charset="-122"/>
              </a:rPr>
              <a:t>——</a:t>
            </a:r>
            <a:r>
              <a:rPr lang="zh-CN" altLang="en-US" sz="2600" dirty="0">
                <a:latin typeface="华文楷体" panose="02010600040101010101" pitchFamily="2" charset="-122"/>
              </a:rPr>
              <a:t>两者最大值。</a:t>
            </a:r>
            <a:endParaRPr lang="zh-CN" altLang="en-US" sz="2600" dirty="0">
              <a:latin typeface="华文楷体" panose="02010600040101010101" pitchFamily="2" charset="-122"/>
            </a:endParaRPr>
          </a:p>
        </p:txBody>
      </p:sp>
      <p:graphicFrame>
        <p:nvGraphicFramePr>
          <p:cNvPr id="344067" name="Object 3"/>
          <p:cNvGraphicFramePr>
            <a:graphicFrameLocks noChangeAspect="1"/>
          </p:cNvGraphicFramePr>
          <p:nvPr/>
        </p:nvGraphicFramePr>
        <p:xfrm>
          <a:off x="5095875" y="2285842"/>
          <a:ext cx="1936750" cy="1681480"/>
        </p:xfrm>
        <a:graphic>
          <a:graphicData uri="http://schemas.openxmlformats.org/presentationml/2006/ole">
            <mc:AlternateContent xmlns:mc="http://schemas.openxmlformats.org/markup-compatibility/2006">
              <mc:Choice xmlns:v="urn:schemas-microsoft-com:vml" Requires="v">
                <p:oleObj spid="_x0000_s24591" name="" r:id="rId1" imgW="0" imgH="0" progId="Equation.3">
                  <p:embed/>
                </p:oleObj>
              </mc:Choice>
              <mc:Fallback>
                <p:oleObj name="" r:id="rId1" imgW="0" imgH="0" progId="Equation.3">
                  <p:embed/>
                  <p:pic>
                    <p:nvPicPr>
                      <p:cNvPr id="0" name="图片 3095"/>
                      <p:cNvPicPr/>
                      <p:nvPr/>
                    </p:nvPicPr>
                    <p:blipFill>
                      <a:blip r:embed="rId2"/>
                      <a:stretch>
                        <a:fillRect/>
                      </a:stretch>
                    </p:blipFill>
                    <p:spPr>
                      <a:xfrm>
                        <a:off x="5095875" y="2285842"/>
                        <a:ext cx="1936750" cy="1681480"/>
                      </a:xfrm>
                      <a:prstGeom prst="rect">
                        <a:avLst/>
                      </a:prstGeom>
                      <a:noFill/>
                      <a:ln w="38100">
                        <a:noFill/>
                        <a:miter/>
                      </a:ln>
                    </p:spPr>
                  </p:pic>
                </p:oleObj>
              </mc:Fallback>
            </mc:AlternateContent>
          </a:graphicData>
        </a:graphic>
      </p:graphicFrame>
      <p:graphicFrame>
        <p:nvGraphicFramePr>
          <p:cNvPr id="239619" name="Object 3"/>
          <p:cNvGraphicFramePr>
            <a:graphicFrameLocks noChangeAspect="1"/>
          </p:cNvGraphicFramePr>
          <p:nvPr/>
        </p:nvGraphicFramePr>
        <p:xfrm>
          <a:off x="3571875" y="2285842"/>
          <a:ext cx="1936750" cy="1681480"/>
        </p:xfrm>
        <a:graphic>
          <a:graphicData uri="http://schemas.openxmlformats.org/presentationml/2006/ole">
            <mc:AlternateContent xmlns:mc="http://schemas.openxmlformats.org/markup-compatibility/2006">
              <mc:Choice xmlns:v="urn:schemas-microsoft-com:vml" Requires="v">
                <p:oleObj spid="_x0000_s19460" name="" r:id="rId3" imgW="673100" imgH="584200" progId="Equation.3">
                  <p:embed/>
                </p:oleObj>
              </mc:Choice>
              <mc:Fallback>
                <p:oleObj name="" r:id="rId3" imgW="673100" imgH="584200" progId="Equation.3">
                  <p:embed/>
                  <p:pic>
                    <p:nvPicPr>
                      <p:cNvPr id="0" name="图片 3098"/>
                      <p:cNvPicPr/>
                      <p:nvPr/>
                    </p:nvPicPr>
                    <p:blipFill>
                      <a:blip r:embed="rId4"/>
                      <a:stretch>
                        <a:fillRect/>
                      </a:stretch>
                    </p:blipFill>
                    <p:spPr>
                      <a:xfrm>
                        <a:off x="3571875" y="2285842"/>
                        <a:ext cx="1936750" cy="1681480"/>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344067"/>
                                        </p:tgtEl>
                                        <p:attrNameLst>
                                          <p:attrName>style.visibility</p:attrName>
                                        </p:attrNameLst>
                                      </p:cBhvr>
                                      <p:to>
                                        <p:strVal val="visible"/>
                                      </p:to>
                                    </p:set>
                                    <p:animEffect transition="in" filter="slide(fromLeft)">
                                      <p:cBhvr>
                                        <p:cTn id="19" dur="1000"/>
                                        <p:tgtEl>
                                          <p:spTgt spid="34406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8" fill="hold" nodeType="clickEffect">
                                  <p:stCondLst>
                                    <p:cond delay="0"/>
                                  </p:stCondLst>
                                  <p:childTnLst>
                                    <p:set>
                                      <p:cBhvr>
                                        <p:cTn id="35" dur="1" fill="hold">
                                          <p:stCondLst>
                                            <p:cond delay="0"/>
                                          </p:stCondLst>
                                        </p:cTn>
                                        <p:tgtEl>
                                          <p:spTgt spid="239619"/>
                                        </p:tgtEl>
                                        <p:attrNameLst>
                                          <p:attrName>style.visibility</p:attrName>
                                        </p:attrNameLst>
                                      </p:cBhvr>
                                      <p:to>
                                        <p:strVal val="visible"/>
                                      </p:to>
                                    </p:set>
                                    <p:animEffect transition="in" filter="slide(fromLeft)">
                                      <p:cBhvr>
                                        <p:cTn id="36" dur="1000"/>
                                        <p:tgtEl>
                                          <p:spTgt spid="239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357938"/>
          </a:xfrm>
        </p:spPr>
        <p:txBody>
          <a:bodyPr vert="horz" wrap="square" lIns="91440" tIns="45720" rIns="91440" bIns="45720" numCol="1" rtlCol="0" anchor="t" anchorCtr="0" compatLnSpc="1"/>
          <a:lstStyle/>
          <a:p>
            <a:pPr lvl="0">
              <a:buNone/>
            </a:pPr>
            <a:r>
              <a:rPr lang="en-US" altLang="zh-CN">
                <a:latin typeface="华文楷体" panose="02010600040101010101" pitchFamily="2" charset="-122"/>
              </a:rPr>
              <a:t>5</a:t>
            </a:r>
            <a:r>
              <a:rPr lang="zh-CN" altLang="en-US" dirty="0">
                <a:latin typeface="华文楷体" panose="02010600040101010101" pitchFamily="2" charset="-122"/>
              </a:rPr>
              <a:t>）选定砂率（</a:t>
            </a:r>
            <a:r>
              <a:rPr lang="en-US" altLang="zh-CN">
                <a:latin typeface="华文楷体" panose="02010600040101010101" pitchFamily="2" charset="-122"/>
              </a:rPr>
              <a:t>β</a:t>
            </a:r>
            <a:r>
              <a:rPr lang="zh-CN" altLang="en-US" dirty="0">
                <a:latin typeface="华文楷体" panose="02010600040101010101" pitchFamily="2" charset="-122"/>
              </a:rPr>
              <a:t> </a:t>
            </a:r>
            <a:r>
              <a:rPr lang="en-US" altLang="zh-CN" baseline="-25000">
                <a:latin typeface="华文楷体" panose="02010600040101010101" pitchFamily="2" charset="-122"/>
              </a:rPr>
              <a:t>s</a:t>
            </a:r>
            <a:r>
              <a:rPr lang="zh-CN" altLang="en-US" dirty="0">
                <a:latin typeface="华文楷体" panose="02010600040101010101" pitchFamily="2" charset="-122"/>
              </a:rPr>
              <a:t>）</a:t>
            </a:r>
            <a:endParaRPr lang="en-US" altLang="zh-CN">
              <a:latin typeface="华文楷体" panose="02010600040101010101" pitchFamily="2" charset="-122"/>
            </a:endParaRPr>
          </a:p>
          <a:p>
            <a:pPr lvl="0">
              <a:buNone/>
            </a:pPr>
            <a:r>
              <a:rPr lang="zh-CN" altLang="en-US" dirty="0">
                <a:latin typeface="华文楷体" panose="02010600040101010101" pitchFamily="2" charset="-122"/>
              </a:rPr>
              <a:t>    </a:t>
            </a:r>
            <a:r>
              <a:rPr lang="zh-CN" altLang="en-US" sz="2600" dirty="0">
                <a:latin typeface="华文楷体" panose="02010600040101010101" pitchFamily="2" charset="-122"/>
              </a:rPr>
              <a:t>一般可根据粗集料品种、最大粒径和水胶比，按下表选用。</a:t>
            </a:r>
            <a:endParaRPr lang="en-US" altLang="zh-CN" sz="2600">
              <a:latin typeface="华文楷体" panose="02010600040101010101" pitchFamily="2" charset="-122"/>
            </a:endParaRPr>
          </a:p>
          <a:p>
            <a:pPr lvl="0">
              <a:buNone/>
            </a:pPr>
            <a:r>
              <a:rPr lang="zh-CN" altLang="en-US" sz="2600" dirty="0">
                <a:latin typeface="华文楷体" panose="02010600040101010101" pitchFamily="2" charset="-122"/>
              </a:rPr>
              <a:t>             </a:t>
            </a:r>
            <a:r>
              <a:rPr lang="zh-CN" altLang="en-US" sz="1700" b="1" dirty="0">
                <a:latin typeface="华文楷体" panose="02010600040101010101" pitchFamily="2" charset="-122"/>
              </a:rPr>
              <a:t>混凝土的砂率选用表（％） （</a:t>
            </a:r>
            <a:r>
              <a:rPr lang="en-US" altLang="zh-CN" sz="1700" b="1">
                <a:latin typeface="华文楷体" panose="02010600040101010101" pitchFamily="2" charset="-122"/>
              </a:rPr>
              <a:t>JGJ/T55-2000</a:t>
            </a:r>
            <a:r>
              <a:rPr lang="zh-CN" altLang="en-US" sz="1900" dirty="0">
                <a:latin typeface="华文楷体" panose="02010600040101010101" pitchFamily="2" charset="-122"/>
              </a:rPr>
              <a:t>）</a:t>
            </a:r>
            <a:endParaRPr lang="en-US" altLang="zh-CN" sz="1900" i="1">
              <a:latin typeface="华文楷体" panose="02010600040101010101" pitchFamily="2" charset="-122"/>
            </a:endParaRPr>
          </a:p>
          <a:p>
            <a:pPr lvl="0">
              <a:buNone/>
            </a:pPr>
            <a:endParaRPr lang="zh-CN" altLang="en-US" sz="2600" dirty="0"/>
          </a:p>
        </p:txBody>
      </p:sp>
      <p:graphicFrame>
        <p:nvGraphicFramePr>
          <p:cNvPr id="345091" name="表格 345090"/>
          <p:cNvGraphicFramePr/>
          <p:nvPr/>
        </p:nvGraphicFramePr>
        <p:xfrm>
          <a:off x="2024063" y="2143125"/>
          <a:ext cx="8229600" cy="4110990"/>
        </p:xfrm>
        <a:graphic>
          <a:graphicData uri="http://schemas.openxmlformats.org/drawingml/2006/table">
            <a:tbl>
              <a:tblPr/>
              <a:tblGrid>
                <a:gridCol w="1176655"/>
                <a:gridCol w="1174750"/>
                <a:gridCol w="1176020"/>
                <a:gridCol w="1174750"/>
                <a:gridCol w="1176655"/>
                <a:gridCol w="1174750"/>
                <a:gridCol w="1176020"/>
              </a:tblGrid>
              <a:tr h="427355">
                <a:tc rowSpan="2">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水胶比（</a:t>
                      </a:r>
                      <a:r>
                        <a:rPr lang="en-US" altLang="zh-CN" sz="2200" b="1">
                          <a:solidFill>
                            <a:srgbClr val="000000"/>
                          </a:solidFill>
                          <a:latin typeface="华文楷体" panose="02010600040101010101" pitchFamily="2" charset="-122"/>
                        </a:rPr>
                        <a:t>W/B</a:t>
                      </a:r>
                      <a:r>
                        <a:rPr lang="zh-CN" altLang="en-US" sz="2200" b="1" dirty="0">
                          <a:solidFill>
                            <a:srgbClr val="000000"/>
                          </a:solidFill>
                          <a:latin typeface="华文楷体" panose="02010600040101010101" pitchFamily="2" charset="-122"/>
                        </a:rPr>
                        <a:t>）</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卵石最大粒径（</a:t>
                      </a:r>
                      <a:r>
                        <a:rPr lang="en-US" altLang="zh-CN" sz="2200" b="1">
                          <a:solidFill>
                            <a:srgbClr val="000000"/>
                          </a:solidFill>
                          <a:latin typeface="华文楷体" panose="02010600040101010101" pitchFamily="2" charset="-122"/>
                        </a:rPr>
                        <a:t>mm</a:t>
                      </a:r>
                      <a:r>
                        <a:rPr lang="zh-CN" altLang="en-US" sz="2200" b="1" dirty="0">
                          <a:solidFill>
                            <a:srgbClr val="000000"/>
                          </a:solidFill>
                          <a:latin typeface="华文楷体" panose="02010600040101010101" pitchFamily="2" charset="-122"/>
                        </a:rPr>
                        <a:t>）</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hMerge="1">
                  <a:tcP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hMerge="1">
                  <a:tcPr>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gridSpan="3">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zh-CN" altLang="en-US" sz="2200" b="1" dirty="0">
                          <a:solidFill>
                            <a:srgbClr val="000000"/>
                          </a:solidFill>
                          <a:latin typeface="华文楷体" panose="02010600040101010101" pitchFamily="2" charset="-122"/>
                        </a:rPr>
                        <a:t>碎石最大粒径（</a:t>
                      </a:r>
                      <a:r>
                        <a:rPr lang="en-US" altLang="zh-CN" sz="2200" b="1">
                          <a:solidFill>
                            <a:srgbClr val="000000"/>
                          </a:solidFill>
                          <a:latin typeface="华文楷体" panose="02010600040101010101" pitchFamily="2" charset="-122"/>
                        </a:rPr>
                        <a:t>mm</a:t>
                      </a:r>
                      <a:r>
                        <a:rPr lang="zh-CN" altLang="en-US" sz="2200" b="1" dirty="0">
                          <a:solidFill>
                            <a:srgbClr val="000000"/>
                          </a:solidFill>
                          <a:latin typeface="华文楷体" panose="02010600040101010101" pitchFamily="2" charset="-122"/>
                        </a:rPr>
                        <a:t>）</a:t>
                      </a:r>
                      <a:endParaRPr lang="zh-CN" altLang="en-US" sz="2200" b="1" dirty="0">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hMerge="1">
                  <a:tcP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c hMerge="1">
                  <a:tcPr>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tcPr>
                </a:tc>
              </a:tr>
              <a:tr h="914400">
                <a:tc vMerge="1">
                  <a:tcP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B w="12700" cap="flat" cmpd="sng">
                      <a:solidFill>
                        <a:schemeClr val="accent2"/>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10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16</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20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b="1">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69215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0.40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26</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32</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31</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24</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30</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29</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34</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27</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32</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69215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0.50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30</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29</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34</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28</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33</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33</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38</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32</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37</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30</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35</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692785">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0.60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33</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38</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32</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37</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31</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36</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36</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41</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33</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38</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r h="692150">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0.70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36</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41</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35</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40</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34</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39</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39</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44</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38</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43</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c>
                  <a:txBody>
                    <a:bodyPr/>
                    <a:lstStyle>
                      <a:lvl1pPr marL="342900" lvl="0" indent="-342900" algn="l" defTabSz="914400" eaLnBrk="1" fontAlgn="base" latinLnBrk="0" hangingPunct="1">
                        <a:lnSpc>
                          <a:spcPct val="100000"/>
                        </a:lnSpc>
                        <a:spcBef>
                          <a:spcPct val="20000"/>
                        </a:spcBef>
                        <a:spcAft>
                          <a:spcPct val="0"/>
                        </a:spcAft>
                        <a:buClr>
                          <a:schemeClr val="accent1"/>
                        </a:buClr>
                        <a:buSzPct val="65000"/>
                        <a:buFont typeface="Wingdings" panose="05000000000000000000" pitchFamily="2" charset="2"/>
                        <a:buChar char="n"/>
                        <a:defRPr sz="2600" b="0" i="0" u="none" kern="1200" baseline="0">
                          <a:solidFill>
                            <a:schemeClr val="tx1"/>
                          </a:solidFill>
                          <a:latin typeface="Arial" panose="020B0604020202020204" pitchFamily="34" charset="0"/>
                          <a:ea typeface="宋体" panose="02010600030101010101" pitchFamily="2" charset="-122"/>
                        </a:defRPr>
                      </a:lvl1pPr>
                      <a:lvl2pPr marL="669925" lvl="1" indent="-325120">
                        <a:buClr>
                          <a:schemeClr val="accent2"/>
                        </a:buClr>
                        <a:defRPr sz="2200" kern="1200"/>
                      </a:lvl2pPr>
                      <a:lvl3pPr marL="1022350" lvl="2" indent="-350520">
                        <a:buClr>
                          <a:schemeClr val="accent1"/>
                        </a:buClr>
                        <a:defRPr sz="2000" kern="1200"/>
                      </a:lvl3pPr>
                      <a:lvl4pPr marL="1339850" lvl="3" indent="-315595">
                        <a:buClr>
                          <a:schemeClr val="accent2"/>
                        </a:buClr>
                        <a:defRPr sz="1800" kern="1200"/>
                      </a:lvl4pPr>
                      <a:lvl5pPr marL="1681480" lvl="4" indent="-339725">
                        <a:buClr>
                          <a:schemeClr val="accent1"/>
                        </a:buClr>
                        <a:defRPr sz="1800" kern="1200"/>
                      </a:lvl5pPr>
                    </a:lstStyle>
                    <a:p>
                      <a:pPr marL="0" lvl="0" indent="0" algn="ctr">
                        <a:buClr>
                          <a:srgbClr val="000000"/>
                        </a:buClr>
                        <a:buFont typeface="Wingdings" panose="05000000000000000000" pitchFamily="2" charset="2"/>
                        <a:buNone/>
                      </a:pPr>
                      <a:r>
                        <a:rPr lang="en-US" altLang="zh-CN" sz="2200">
                          <a:solidFill>
                            <a:srgbClr val="000000"/>
                          </a:solidFill>
                          <a:latin typeface="华文楷体" panose="02010600040101010101" pitchFamily="2" charset="-122"/>
                        </a:rPr>
                        <a:t>36</a:t>
                      </a:r>
                      <a:r>
                        <a:rPr lang="zh-CN" altLang="en-US" sz="2200" dirty="0">
                          <a:solidFill>
                            <a:srgbClr val="000000"/>
                          </a:solidFill>
                          <a:latin typeface="华文楷体" panose="02010600040101010101" pitchFamily="2" charset="-122"/>
                        </a:rPr>
                        <a:t>－</a:t>
                      </a:r>
                      <a:r>
                        <a:rPr lang="en-US" altLang="zh-CN" sz="2200">
                          <a:solidFill>
                            <a:srgbClr val="000000"/>
                          </a:solidFill>
                          <a:latin typeface="华文楷体" panose="02010600040101010101" pitchFamily="2" charset="-122"/>
                        </a:rPr>
                        <a:t>41</a:t>
                      </a:r>
                      <a:endParaRPr lang="en-US" altLang="zh-CN" sz="2200" b="1">
                        <a:latin typeface="华文楷体" panose="02010600040101010101" pitchFamily="2" charset="-122"/>
                      </a:endParaRPr>
                    </a:p>
                  </a:txBody>
                  <a:tcPr anchor="ctr">
                    <a:lnL w="12700" cap="flat" cmpd="sng">
                      <a:solidFill>
                        <a:schemeClr val="accent2"/>
                      </a:solidFill>
                      <a:prstDash val="solid"/>
                      <a:headEnd type="none" w="med" len="med"/>
                      <a:tailEnd type="none" w="med" len="med"/>
                    </a:lnL>
                    <a:lnR w="12700" cap="flat" cmpd="sng">
                      <a:solidFill>
                        <a:schemeClr val="accent2"/>
                      </a:solidFill>
                      <a:prstDash val="solid"/>
                      <a:headEnd type="none" w="med" len="med"/>
                      <a:tailEnd type="none" w="med" len="med"/>
                    </a:lnR>
                    <a:lnT w="12700" cap="flat" cmpd="sng">
                      <a:solidFill>
                        <a:schemeClr val="accent2"/>
                      </a:solidFill>
                      <a:prstDash val="solid"/>
                      <a:headEnd type="none" w="med" len="med"/>
                      <a:tailEnd type="none" w="med" len="med"/>
                    </a:lnT>
                    <a:lnB w="12700" cap="flat" cmpd="sng">
                      <a:solidFill>
                        <a:schemeClr val="accent2"/>
                      </a:solidFill>
                      <a:prstDash val="solid"/>
                      <a:headEnd type="none" w="med" len="med"/>
                      <a:tailEnd type="none" w="med" len="med"/>
                    </a:lnB>
                    <a:lnTlToBr>
                      <a:noFill/>
                    </a:lnTlToBr>
                    <a:lnBlToTr>
                      <a:noFill/>
                    </a:lnBlToTr>
                    <a:solidFill>
                      <a:srgbClr val="E7EAE8"/>
                    </a:solidFill>
                  </a:tcPr>
                </a:tc>
              </a:tr>
            </a:tbl>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12" presetClass="entr" presetSubtype="4" fill="hold" nodeType="afterEffect">
                                  <p:stCondLst>
                                    <p:cond delay="0"/>
                                  </p:stCondLst>
                                  <p:childTnLst>
                                    <p:set>
                                      <p:cBhvr>
                                        <p:cTn id="23" dur="1" fill="hold">
                                          <p:stCondLst>
                                            <p:cond delay="0"/>
                                          </p:stCondLst>
                                        </p:cTn>
                                        <p:tgtEl>
                                          <p:spTgt spid="345091"/>
                                        </p:tgtEl>
                                        <p:attrNameLst>
                                          <p:attrName>style.visibility</p:attrName>
                                        </p:attrNameLst>
                                      </p:cBhvr>
                                      <p:to>
                                        <p:strVal val="visible"/>
                                      </p:to>
                                    </p:set>
                                    <p:animEffect transition="in" filter="slide(fromBottom)">
                                      <p:cBhvr>
                                        <p:cTn id="24" dur="1000"/>
                                        <p:tgtEl>
                                          <p:spTgt spid="345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357188"/>
            <a:ext cx="8429625" cy="6143625"/>
          </a:xfrm>
        </p:spPr>
        <p:txBody>
          <a:bodyPr vert="horz" wrap="square" lIns="91440" tIns="45720" rIns="91440" bIns="45720" numCol="1" rtlCol="0" anchor="t" anchorCtr="0" compatLnSpc="1"/>
          <a:lstStyle/>
          <a:p>
            <a:pPr lvl="0" algn="just">
              <a:buNone/>
            </a:pPr>
            <a:r>
              <a:rPr lang="en-US" altLang="zh-CN">
                <a:latin typeface="华文楷体" panose="02010600040101010101" pitchFamily="2" charset="-122"/>
              </a:rPr>
              <a:t>6</a:t>
            </a:r>
            <a:r>
              <a:rPr lang="zh-CN" altLang="en-US" dirty="0">
                <a:latin typeface="华文楷体" panose="02010600040101010101" pitchFamily="2" charset="-122"/>
              </a:rPr>
              <a:t>） 计算粗、细集料单位用量（</a:t>
            </a:r>
            <a:r>
              <a:rPr lang="en-US" altLang="zh-CN">
                <a:latin typeface="华文楷体" panose="02010600040101010101" pitchFamily="2" charset="-122"/>
              </a:rPr>
              <a:t>m</a:t>
            </a:r>
            <a:r>
              <a:rPr lang="zh-CN" altLang="en-US" dirty="0">
                <a:latin typeface="华文楷体" panose="02010600040101010101" pitchFamily="2" charset="-122"/>
              </a:rPr>
              <a:t> </a:t>
            </a:r>
            <a:r>
              <a:rPr lang="en-US" altLang="zh-CN" baseline="-25000">
                <a:latin typeface="华文楷体" panose="02010600040101010101" pitchFamily="2" charset="-122"/>
              </a:rPr>
              <a:t>go</a:t>
            </a:r>
            <a:r>
              <a:rPr lang="zh-CN" altLang="en-US" dirty="0">
                <a:latin typeface="华文楷体" panose="02010600040101010101" pitchFamily="2" charset="-122"/>
              </a:rPr>
              <a:t>、</a:t>
            </a:r>
            <a:r>
              <a:rPr lang="en-US" altLang="zh-CN">
                <a:latin typeface="华文楷体" panose="02010600040101010101" pitchFamily="2" charset="-122"/>
              </a:rPr>
              <a:t>m</a:t>
            </a:r>
            <a:r>
              <a:rPr lang="zh-CN" altLang="en-US" dirty="0">
                <a:latin typeface="华文楷体" panose="02010600040101010101" pitchFamily="2" charset="-122"/>
              </a:rPr>
              <a:t> </a:t>
            </a:r>
            <a:r>
              <a:rPr lang="en-US" altLang="zh-CN" baseline="-25000">
                <a:latin typeface="华文楷体" panose="02010600040101010101" pitchFamily="2" charset="-122"/>
              </a:rPr>
              <a:t>so</a:t>
            </a:r>
            <a:r>
              <a:rPr lang="zh-CN" altLang="en-US" dirty="0">
                <a:latin typeface="华文楷体" panose="02010600040101010101" pitchFamily="2" charset="-122"/>
              </a:rPr>
              <a:t>）</a:t>
            </a:r>
            <a:endParaRPr lang="en-US" altLang="zh-CN">
              <a:latin typeface="华文楷体" panose="02010600040101010101" pitchFamily="2" charset="-122"/>
            </a:endParaRPr>
          </a:p>
          <a:p>
            <a:pPr lvl="0" algn="just">
              <a:buFont typeface="Wingdings" panose="05000000000000000000" pitchFamily="2" charset="2"/>
              <a:buNone/>
            </a:pPr>
            <a:r>
              <a:rPr lang="zh-CN" altLang="en-US" sz="2600" dirty="0">
                <a:latin typeface="华文楷体" panose="02010600040101010101" pitchFamily="2" charset="-122"/>
              </a:rPr>
              <a:t>（</a:t>
            </a:r>
            <a:r>
              <a:rPr lang="en-US" altLang="zh-CN" sz="2600">
                <a:latin typeface="华文楷体" panose="02010600040101010101" pitchFamily="2" charset="-122"/>
              </a:rPr>
              <a:t>1</a:t>
            </a:r>
            <a:r>
              <a:rPr lang="zh-CN" altLang="en-US" sz="2600" dirty="0">
                <a:latin typeface="华文楷体" panose="02010600040101010101" pitchFamily="2" charset="-122"/>
              </a:rPr>
              <a:t>）密度法（质量法）</a:t>
            </a:r>
            <a:endParaRPr lang="zh-CN" altLang="en-US" sz="2600" dirty="0">
              <a:latin typeface="华文楷体" panose="02010600040101010101" pitchFamily="2" charset="-122"/>
            </a:endParaRPr>
          </a:p>
          <a:p>
            <a:pPr lvl="0">
              <a:buFont typeface="Wingdings" panose="05000000000000000000" pitchFamily="2" charset="2"/>
              <a:buNone/>
            </a:pPr>
            <a:r>
              <a:rPr lang="zh-CN" altLang="en-US" sz="2600" dirty="0">
                <a:latin typeface="华文楷体" panose="02010600040101010101" pitchFamily="2" charset="-122"/>
              </a:rPr>
              <a:t>      假设</a:t>
            </a:r>
            <a:r>
              <a:rPr lang="en-US" altLang="zh-CN" sz="2600">
                <a:latin typeface="华文楷体" panose="02010600040101010101" pitchFamily="2" charset="-122"/>
              </a:rPr>
              <a:t>1m</a:t>
            </a:r>
            <a:r>
              <a:rPr lang="en-US" altLang="zh-CN" sz="2600" baseline="30000">
                <a:latin typeface="华文楷体" panose="02010600040101010101" pitchFamily="2" charset="-122"/>
              </a:rPr>
              <a:t>3</a:t>
            </a:r>
            <a:r>
              <a:rPr lang="zh-CN" altLang="en-US" sz="2600" dirty="0">
                <a:latin typeface="华文楷体" panose="02010600040101010101" pitchFamily="2" charset="-122"/>
              </a:rPr>
              <a:t>混凝土拌和物质量为某一确定值</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cp</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buFont typeface="Wingdings" panose="05000000000000000000" pitchFamily="2" charset="2"/>
              <a:buNone/>
            </a:pPr>
            <a:r>
              <a:rPr lang="zh-CN" altLang="en-US" sz="2600" dirty="0">
                <a:latin typeface="华文楷体" panose="02010600040101010101" pitchFamily="2" charset="-122"/>
              </a:rPr>
              <a:t>则可列方程：</a:t>
            </a:r>
            <a:endParaRPr lang="zh-CN" altLang="en-US" sz="2600" dirty="0">
              <a:latin typeface="华文楷体" panose="02010600040101010101" pitchFamily="2" charset="-122"/>
            </a:endParaRPr>
          </a:p>
          <a:p>
            <a:pPr lvl="0" algn="just">
              <a:buFont typeface="Wingdings" panose="05000000000000000000" pitchFamily="2" charset="2"/>
              <a:buNone/>
            </a:pPr>
            <a:endParaRPr lang="zh-CN" altLang="en-US" sz="2600" dirty="0">
              <a:latin typeface="华文楷体" panose="02010600040101010101" pitchFamily="2" charset="-122"/>
            </a:endParaRPr>
          </a:p>
          <a:p>
            <a:pPr lvl="0" algn="just">
              <a:buFont typeface="Wingdings" panose="05000000000000000000" pitchFamily="2" charset="2"/>
              <a:buNone/>
            </a:pPr>
            <a:endParaRPr lang="zh-CN" altLang="en-US" sz="2600" dirty="0">
              <a:latin typeface="华文楷体" panose="02010600040101010101" pitchFamily="2" charset="-122"/>
            </a:endParaRPr>
          </a:p>
          <a:p>
            <a:pPr lvl="0" algn="just">
              <a:buFont typeface="Wingdings" panose="05000000000000000000" pitchFamily="2" charset="2"/>
              <a:buNone/>
            </a:pPr>
            <a:endParaRPr lang="zh-CN" altLang="en-US" sz="2600" dirty="0">
              <a:latin typeface="华文楷体" panose="02010600040101010101" pitchFamily="2" charset="-122"/>
            </a:endParaRPr>
          </a:p>
          <a:p>
            <a:pPr lvl="0" algn="just">
              <a:buFont typeface="Wingdings" panose="05000000000000000000" pitchFamily="2" charset="2"/>
              <a:buNone/>
            </a:pPr>
            <a:r>
              <a:rPr lang="zh-CN" altLang="en-US" sz="2600" dirty="0">
                <a:latin typeface="华文楷体" panose="02010600040101010101" pitchFamily="2" charset="-122"/>
              </a:rPr>
              <a:t>式中：</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co</a:t>
            </a:r>
            <a:r>
              <a:rPr lang="en-US" altLang="zh-CN" sz="2600">
                <a:latin typeface="华文楷体" panose="02010600040101010101" pitchFamily="2" charset="-122"/>
              </a:rPr>
              <a:t>──</a:t>
            </a:r>
            <a:r>
              <a:rPr lang="zh-CN" altLang="en-US" sz="2600" dirty="0">
                <a:latin typeface="华文楷体" panose="02010600040101010101" pitchFamily="2" charset="-122"/>
              </a:rPr>
              <a:t>每立方米混凝土的水泥用量（</a:t>
            </a:r>
            <a:r>
              <a:rPr lang="en-US" altLang="zh-CN" sz="2600">
                <a:latin typeface="华文楷体" panose="02010600040101010101" pitchFamily="2" charset="-122"/>
              </a:rPr>
              <a:t>kg</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go</a:t>
            </a:r>
            <a:r>
              <a:rPr lang="en-US" altLang="zh-CN" sz="2600">
                <a:latin typeface="华文楷体" panose="02010600040101010101" pitchFamily="2" charset="-122"/>
              </a:rPr>
              <a:t> ──</a:t>
            </a:r>
            <a:r>
              <a:rPr lang="zh-CN" altLang="en-US" sz="2600" dirty="0">
                <a:latin typeface="华文楷体" panose="02010600040101010101" pitchFamily="2" charset="-122"/>
              </a:rPr>
              <a:t>每立方米混凝土的粗骨料用量（</a:t>
            </a:r>
            <a:r>
              <a:rPr lang="en-US" altLang="zh-CN" sz="2600">
                <a:latin typeface="华文楷体" panose="02010600040101010101" pitchFamily="2" charset="-122"/>
              </a:rPr>
              <a:t>kg</a:t>
            </a:r>
            <a:endParaRPr lang="en-US" altLang="zh-CN" sz="2600">
              <a:latin typeface="华文楷体" panose="02010600040101010101" pitchFamily="2" charset="-122"/>
            </a:endParaRPr>
          </a:p>
          <a:p>
            <a:pPr lvl="0" algn="just">
              <a:buFont typeface="Wingdings" panose="05000000000000000000" pitchFamily="2" charset="2"/>
              <a:buNone/>
            </a:pPr>
            <a:r>
              <a:rPr lang="en-US" altLang="zh-CN" sz="2600">
                <a:latin typeface="华文楷体" panose="02010600040101010101" pitchFamily="2" charset="-122"/>
              </a:rPr>
              <a:t>      m</a:t>
            </a:r>
            <a:r>
              <a:rPr lang="zh-CN" altLang="en-US" sz="2600" dirty="0">
                <a:latin typeface="华文楷体" panose="02010600040101010101" pitchFamily="2" charset="-122"/>
              </a:rPr>
              <a:t> </a:t>
            </a:r>
            <a:r>
              <a:rPr lang="en-US" altLang="zh-CN" sz="2600" baseline="-25000">
                <a:latin typeface="华文楷体" panose="02010600040101010101" pitchFamily="2" charset="-122"/>
              </a:rPr>
              <a:t>so</a:t>
            </a:r>
            <a:r>
              <a:rPr lang="en-US" altLang="zh-CN" sz="2600">
                <a:latin typeface="华文楷体" panose="02010600040101010101" pitchFamily="2" charset="-122"/>
              </a:rPr>
              <a:t>──</a:t>
            </a:r>
            <a:r>
              <a:rPr lang="zh-CN" altLang="en-US" sz="2600" dirty="0">
                <a:latin typeface="华文楷体" panose="02010600040101010101" pitchFamily="2" charset="-122"/>
              </a:rPr>
              <a:t>每立方米混凝土的细骨料用量（</a:t>
            </a:r>
            <a:r>
              <a:rPr lang="en-US" altLang="zh-CN" sz="2600">
                <a:latin typeface="华文楷体" panose="02010600040101010101" pitchFamily="2" charset="-122"/>
              </a:rPr>
              <a:t>kg</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β</a:t>
            </a:r>
            <a:r>
              <a:rPr lang="zh-CN" altLang="en-US" sz="2600" dirty="0">
                <a:latin typeface="华文楷体" panose="02010600040101010101" pitchFamily="2" charset="-122"/>
              </a:rPr>
              <a:t> </a:t>
            </a:r>
            <a:r>
              <a:rPr lang="en-US" altLang="zh-CN" sz="2600" baseline="-25000">
                <a:latin typeface="华文楷体" panose="02010600040101010101" pitchFamily="2" charset="-122"/>
              </a:rPr>
              <a:t>s</a:t>
            </a:r>
            <a:r>
              <a:rPr lang="en-US" altLang="zh-CN" sz="2600">
                <a:latin typeface="华文楷体" panose="02010600040101010101" pitchFamily="2" charset="-122"/>
              </a:rPr>
              <a:t> ──</a:t>
            </a:r>
            <a:r>
              <a:rPr lang="zh-CN" altLang="en-US" sz="2600" dirty="0">
                <a:latin typeface="华文楷体" panose="02010600040101010101" pitchFamily="2" charset="-122"/>
              </a:rPr>
              <a:t>砂率（％）</a:t>
            </a:r>
            <a:endParaRPr lang="zh-CN" altLang="en-US" sz="2600" dirty="0">
              <a:latin typeface="华文楷体" panose="02010600040101010101" pitchFamily="2" charset="-122"/>
            </a:endParaRPr>
          </a:p>
          <a:p>
            <a:pPr lvl="0" algn="just">
              <a:buFont typeface="Wingdings" panose="05000000000000000000" pitchFamily="2" charset="2"/>
              <a:buNone/>
            </a:pPr>
            <a:r>
              <a:rPr lang="zh-CN" altLang="en-US" sz="2600" dirty="0">
                <a:latin typeface="华文楷体" panose="02010600040101010101" pitchFamily="2" charset="-122"/>
              </a:rPr>
              <a:t>      </a:t>
            </a:r>
            <a:r>
              <a:rPr lang="en-US" altLang="zh-CN" sz="2600" b="1">
                <a:latin typeface="华文楷体" panose="02010600040101010101" pitchFamily="2" charset="-122"/>
              </a:rPr>
              <a:t>m</a:t>
            </a:r>
            <a:r>
              <a:rPr lang="en-US" altLang="zh-CN" sz="2600" b="1" baseline="-25000">
                <a:latin typeface="华文楷体" panose="02010600040101010101" pitchFamily="2" charset="-122"/>
              </a:rPr>
              <a:t>cp</a:t>
            </a:r>
            <a:r>
              <a:rPr lang="en-US" altLang="zh-CN" sz="2600">
                <a:latin typeface="华文楷体" panose="02010600040101010101" pitchFamily="2" charset="-122"/>
              </a:rPr>
              <a:t>──1m</a:t>
            </a:r>
            <a:r>
              <a:rPr lang="en-US" altLang="zh-CN" sz="2600" baseline="30000">
                <a:latin typeface="华文楷体" panose="02010600040101010101" pitchFamily="2" charset="-122"/>
              </a:rPr>
              <a:t>3</a:t>
            </a:r>
            <a:r>
              <a:rPr lang="zh-CN" altLang="en-US" sz="2400" dirty="0">
                <a:latin typeface="华文楷体" panose="02010600040101010101" pitchFamily="2" charset="-122"/>
              </a:rPr>
              <a:t>混凝土拌和物的假定质量，其值可              取</a:t>
            </a:r>
            <a:r>
              <a:rPr lang="en-US" altLang="zh-CN" sz="2400">
                <a:latin typeface="华文楷体" panose="02010600040101010101" pitchFamily="2" charset="-122"/>
              </a:rPr>
              <a:t>2400</a:t>
            </a:r>
            <a:r>
              <a:rPr lang="zh-CN" altLang="en-US" sz="2400" dirty="0">
                <a:latin typeface="华文楷体" panose="02010600040101010101" pitchFamily="2" charset="-122"/>
              </a:rPr>
              <a:t>～</a:t>
            </a:r>
            <a:r>
              <a:rPr lang="en-US" altLang="zh-CN" sz="2400">
                <a:latin typeface="华文楷体" panose="02010600040101010101" pitchFamily="2" charset="-122"/>
              </a:rPr>
              <a:t>2450kg</a:t>
            </a:r>
            <a:r>
              <a:rPr lang="zh-CN" altLang="en-US" sz="2400" dirty="0">
                <a:latin typeface="华文楷体" panose="02010600040101010101" pitchFamily="2" charset="-122"/>
              </a:rPr>
              <a:t>。</a:t>
            </a:r>
            <a:endParaRPr lang="en-US" altLang="zh-CN" sz="2400">
              <a:latin typeface="华文楷体" panose="02010600040101010101" pitchFamily="2" charset="-122"/>
            </a:endParaRPr>
          </a:p>
          <a:p>
            <a:pPr lvl="0" algn="just">
              <a:buNone/>
            </a:pPr>
            <a:r>
              <a:rPr lang="zh-CN" altLang="en-US" sz="2600" dirty="0">
                <a:latin typeface="华文楷体" panose="02010600040101010101" pitchFamily="2" charset="-122"/>
              </a:rPr>
              <a:t>   </a:t>
            </a:r>
            <a:r>
              <a:rPr lang="zh-CN" altLang="en-US" sz="2400" dirty="0">
                <a:latin typeface="华文楷体" panose="02010600040101010101" pitchFamily="2" charset="-122"/>
              </a:rPr>
              <a:t> 联立两式，即可求出</a:t>
            </a:r>
            <a:r>
              <a:rPr lang="en-US" altLang="zh-CN" sz="2400">
                <a:latin typeface="华文楷体" panose="02010600040101010101" pitchFamily="2" charset="-122"/>
              </a:rPr>
              <a:t>m</a:t>
            </a:r>
            <a:r>
              <a:rPr lang="zh-CN" altLang="en-US" sz="2400" dirty="0">
                <a:latin typeface="华文楷体" panose="02010600040101010101" pitchFamily="2" charset="-122"/>
              </a:rPr>
              <a:t> </a:t>
            </a:r>
            <a:r>
              <a:rPr lang="en-US" altLang="zh-CN" sz="2400" baseline="-25000">
                <a:latin typeface="华文楷体" panose="02010600040101010101" pitchFamily="2" charset="-122"/>
              </a:rPr>
              <a:t>go</a:t>
            </a:r>
            <a:r>
              <a:rPr lang="en-US" altLang="zh-CN" sz="2400">
                <a:latin typeface="华文楷体" panose="02010600040101010101" pitchFamily="2" charset="-122"/>
              </a:rPr>
              <a:t> </a:t>
            </a:r>
            <a:r>
              <a:rPr lang="zh-CN" altLang="en-US" sz="2400" dirty="0">
                <a:latin typeface="华文楷体" panose="02010600040101010101" pitchFamily="2" charset="-122"/>
              </a:rPr>
              <a:t>、</a:t>
            </a:r>
            <a:r>
              <a:rPr lang="en-US" altLang="zh-CN" sz="2400">
                <a:latin typeface="华文楷体" panose="02010600040101010101" pitchFamily="2" charset="-122"/>
              </a:rPr>
              <a:t>m</a:t>
            </a:r>
            <a:r>
              <a:rPr lang="zh-CN" altLang="en-US" sz="2400" dirty="0">
                <a:latin typeface="华文楷体" panose="02010600040101010101" pitchFamily="2" charset="-122"/>
              </a:rPr>
              <a:t> </a:t>
            </a:r>
            <a:r>
              <a:rPr lang="en-US" altLang="zh-CN" sz="2400" baseline="-25000">
                <a:latin typeface="华文楷体" panose="02010600040101010101" pitchFamily="2" charset="-122"/>
              </a:rPr>
              <a:t>so</a:t>
            </a:r>
            <a:r>
              <a:rPr lang="zh-CN" altLang="en-US" sz="2400" dirty="0">
                <a:latin typeface="华文楷体" panose="02010600040101010101" pitchFamily="2" charset="-122"/>
              </a:rPr>
              <a:t>。</a:t>
            </a:r>
            <a:endParaRPr lang="en-US" altLang="zh-CN" sz="2400">
              <a:latin typeface="华文楷体" panose="02010600040101010101" pitchFamily="2" charset="-122"/>
            </a:endParaRPr>
          </a:p>
        </p:txBody>
      </p:sp>
      <p:graphicFrame>
        <p:nvGraphicFramePr>
          <p:cNvPr id="346115" name="Object 2"/>
          <p:cNvGraphicFramePr>
            <a:graphicFrameLocks noChangeAspect="1"/>
          </p:cNvGraphicFramePr>
          <p:nvPr/>
        </p:nvGraphicFramePr>
        <p:xfrm>
          <a:off x="4381500" y="1857375"/>
          <a:ext cx="3586163" cy="1520825"/>
        </p:xfrm>
        <a:graphic>
          <a:graphicData uri="http://schemas.openxmlformats.org/presentationml/2006/ole">
            <mc:AlternateContent xmlns:mc="http://schemas.openxmlformats.org/markup-compatibility/2006">
              <mc:Choice xmlns:v="urn:schemas-microsoft-com:vml" Requires="v">
                <p:oleObj spid="_x0000_s25615" name="" r:id="rId1" imgW="0" imgH="0" progId="Equation.3">
                  <p:embed/>
                </p:oleObj>
              </mc:Choice>
              <mc:Fallback>
                <p:oleObj name="" r:id="rId1" imgW="0" imgH="0" progId="Equation.3">
                  <p:embed/>
                  <p:pic>
                    <p:nvPicPr>
                      <p:cNvPr id="0" name="图片 3093"/>
                      <p:cNvPicPr/>
                      <p:nvPr/>
                    </p:nvPicPr>
                    <p:blipFill>
                      <a:blip r:embed="rId2"/>
                      <a:stretch>
                        <a:fillRect/>
                      </a:stretch>
                    </p:blipFill>
                    <p:spPr>
                      <a:xfrm>
                        <a:off x="4381500" y="1857375"/>
                        <a:ext cx="3586163" cy="1520825"/>
                      </a:xfrm>
                      <a:prstGeom prst="rect">
                        <a:avLst/>
                      </a:prstGeom>
                      <a:noFill/>
                      <a:ln w="38100">
                        <a:noFill/>
                        <a:miter/>
                      </a:ln>
                    </p:spPr>
                  </p:pic>
                </p:oleObj>
              </mc:Fallback>
            </mc:AlternateContent>
          </a:graphicData>
        </a:graphic>
      </p:graphicFrame>
      <p:graphicFrame>
        <p:nvGraphicFramePr>
          <p:cNvPr id="258051" name="Object 2"/>
          <p:cNvGraphicFramePr>
            <a:graphicFrameLocks noChangeAspect="1"/>
          </p:cNvGraphicFramePr>
          <p:nvPr/>
        </p:nvGraphicFramePr>
        <p:xfrm>
          <a:off x="4090035" y="2014855"/>
          <a:ext cx="3586163" cy="1520825"/>
        </p:xfrm>
        <a:graphic>
          <a:graphicData uri="http://schemas.openxmlformats.org/presentationml/2006/ole">
            <mc:AlternateContent xmlns:mc="http://schemas.openxmlformats.org/markup-compatibility/2006">
              <mc:Choice xmlns:v="urn:schemas-microsoft-com:vml" Requires="v">
                <p:oleObj spid="_x0000_s20484" name="" r:id="rId3" imgW="1675765" imgH="711200" progId="Equation.3">
                  <p:embed/>
                </p:oleObj>
              </mc:Choice>
              <mc:Fallback>
                <p:oleObj name="" r:id="rId3" imgW="1675765" imgH="711200" progId="Equation.3">
                  <p:embed/>
                  <p:pic>
                    <p:nvPicPr>
                      <p:cNvPr id="0" name="图片 3096"/>
                      <p:cNvPicPr/>
                      <p:nvPr/>
                    </p:nvPicPr>
                    <p:blipFill>
                      <a:blip r:embed="rId4"/>
                      <a:stretch>
                        <a:fillRect/>
                      </a:stretch>
                    </p:blipFill>
                    <p:spPr>
                      <a:xfrm>
                        <a:off x="4090035" y="2014855"/>
                        <a:ext cx="3586163" cy="1520825"/>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nodeType="clickEffect">
                                  <p:stCondLst>
                                    <p:cond delay="0"/>
                                  </p:stCondLst>
                                  <p:childTnLst>
                                    <p:set>
                                      <p:cBhvr>
                                        <p:cTn id="28" dur="1" fill="hold">
                                          <p:stCondLst>
                                            <p:cond delay="0"/>
                                          </p:stCondLst>
                                        </p:cTn>
                                        <p:tgtEl>
                                          <p:spTgt spid="346115"/>
                                        </p:tgtEl>
                                        <p:attrNameLst>
                                          <p:attrName>style.visibility</p:attrName>
                                        </p:attrNameLst>
                                      </p:cBhvr>
                                      <p:to>
                                        <p:strVal val="visible"/>
                                      </p:to>
                                    </p:set>
                                    <p:animEffect transition="in" filter="slide(fromLeft)">
                                      <p:cBhvr>
                                        <p:cTn id="29" dur="1000"/>
                                        <p:tgtEl>
                                          <p:spTgt spid="3461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5" dur="1000" fill="hold"/>
                                        <p:tgtEl>
                                          <p:spTgt spid="3">
                                            <p:txEl>
                                              <p:pRg st="7" end="7"/>
                                            </p:txEl>
                                          </p:spTgt>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9" dur="1000" fill="hold"/>
                                        <p:tgtEl>
                                          <p:spTgt spid="3">
                                            <p:txEl>
                                              <p:pRg st="8" end="8"/>
                                            </p:txEl>
                                          </p:spTgt>
                                        </p:tgtEl>
                                        <p:attrNameLst>
                                          <p:attrName>ppt_y</p:attrName>
                                        </p:attrNameLst>
                                      </p:cBhvr>
                                      <p:tavLst>
                                        <p:tav tm="0">
                                          <p:val>
                                            <p:strVal val="#ppt_y"/>
                                          </p:val>
                                        </p:tav>
                                        <p:tav tm="100000">
                                          <p:val>
                                            <p:strVal val="#ppt_y"/>
                                          </p:val>
                                        </p:tav>
                                      </p:tavLst>
                                    </p:anim>
                                  </p:childTnLst>
                                </p:cTn>
                              </p:par>
                              <p:par>
                                <p:cTn id="40" presetID="2" presetClass="entr" presetSubtype="8"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9" end="9"/>
                                            </p:txEl>
                                          </p:spTgt>
                                        </p:tgtEl>
                                        <p:attrNameLst>
                                          <p:attrName>ppt_y</p:attrName>
                                        </p:attrNameLst>
                                      </p:cBhvr>
                                      <p:tavLst>
                                        <p:tav tm="0">
                                          <p:val>
                                            <p:strVal val="#ppt_y"/>
                                          </p:val>
                                        </p:tav>
                                        <p:tav tm="100000">
                                          <p:val>
                                            <p:strVal val="#ppt_y"/>
                                          </p:val>
                                        </p:tav>
                                      </p:tavLst>
                                    </p:anim>
                                  </p:childTnLst>
                                </p:cTn>
                              </p:par>
                              <p:par>
                                <p:cTn id="44" presetID="2" presetClass="entr" presetSubtype="8"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 calcmode="lin" valueType="num">
                                      <p:cBhvr additive="base">
                                        <p:cTn id="46"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3">
                                            <p:txEl>
                                              <p:pRg st="10" end="10"/>
                                            </p:txEl>
                                          </p:spTgt>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3">
                                            <p:txEl>
                                              <p:charRg st="181" end="211"/>
                                            </p:txEl>
                                          </p:spTgt>
                                        </p:tgtEl>
                                        <p:attrNameLst>
                                          <p:attrName>style.visibility</p:attrName>
                                        </p:attrNameLst>
                                      </p:cBhvr>
                                      <p:to>
                                        <p:strVal val="visible"/>
                                      </p:to>
                                    </p:set>
                                    <p:anim calcmode="lin" valueType="num">
                                      <p:cBhvr additive="base">
                                        <p:cTn id="50" dur="1000" fill="hold"/>
                                        <p:tgtEl>
                                          <p:spTgt spid="3">
                                            <p:txEl>
                                              <p:charRg st="181" end="211"/>
                                            </p:txEl>
                                          </p:spTgt>
                                        </p:tgtEl>
                                        <p:attrNameLst>
                                          <p:attrName>ppt_x</p:attrName>
                                        </p:attrNameLst>
                                      </p:cBhvr>
                                      <p:tavLst>
                                        <p:tav tm="0">
                                          <p:val>
                                            <p:strVal val="0-#ppt_w/2"/>
                                          </p:val>
                                        </p:tav>
                                        <p:tav tm="100000">
                                          <p:val>
                                            <p:strVal val="#ppt_x"/>
                                          </p:val>
                                        </p:tav>
                                      </p:tavLst>
                                    </p:anim>
                                    <p:anim calcmode="lin" valueType="num">
                                      <p:cBhvr additive="base">
                                        <p:cTn id="51" dur="1000" fill="hold"/>
                                        <p:tgtEl>
                                          <p:spTgt spid="3">
                                            <p:txEl>
                                              <p:charRg st="181" end="211"/>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nodeType="clickEffect">
                                  <p:stCondLst>
                                    <p:cond delay="0"/>
                                  </p:stCondLst>
                                  <p:childTnLst>
                                    <p:set>
                                      <p:cBhvr>
                                        <p:cTn id="55" dur="1" fill="hold">
                                          <p:stCondLst>
                                            <p:cond delay="0"/>
                                          </p:stCondLst>
                                        </p:cTn>
                                        <p:tgtEl>
                                          <p:spTgt spid="3">
                                            <p:txEl>
                                              <p:charRg st="239" end="263"/>
                                            </p:txEl>
                                          </p:spTgt>
                                        </p:tgtEl>
                                        <p:attrNameLst>
                                          <p:attrName>style.visibility</p:attrName>
                                        </p:attrNameLst>
                                      </p:cBhvr>
                                      <p:to>
                                        <p:strVal val="visible"/>
                                      </p:to>
                                    </p:set>
                                    <p:anim calcmode="lin" valueType="num">
                                      <p:cBhvr additive="base">
                                        <p:cTn id="56" dur="1000" fill="hold"/>
                                        <p:tgtEl>
                                          <p:spTgt spid="3">
                                            <p:txEl>
                                              <p:charRg st="239" end="263"/>
                                            </p:txEl>
                                          </p:spTgt>
                                        </p:tgtEl>
                                        <p:attrNameLst>
                                          <p:attrName>ppt_x</p:attrName>
                                        </p:attrNameLst>
                                      </p:cBhvr>
                                      <p:tavLst>
                                        <p:tav tm="0">
                                          <p:val>
                                            <p:strVal val="0-#ppt_w/2"/>
                                          </p:val>
                                        </p:tav>
                                        <p:tav tm="100000">
                                          <p:val>
                                            <p:strVal val="#ppt_x"/>
                                          </p:val>
                                        </p:tav>
                                      </p:tavLst>
                                    </p:anim>
                                    <p:anim calcmode="lin" valueType="num">
                                      <p:cBhvr additive="base">
                                        <p:cTn id="57" dur="1000" fill="hold"/>
                                        <p:tgtEl>
                                          <p:spTgt spid="3">
                                            <p:txEl>
                                              <p:charRg st="239" end="263"/>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2" presetClass="entr" presetSubtype="8" fill="hold" nodeType="clickEffect">
                                  <p:stCondLst>
                                    <p:cond delay="0"/>
                                  </p:stCondLst>
                                  <p:childTnLst>
                                    <p:set>
                                      <p:cBhvr>
                                        <p:cTn id="61" dur="1" fill="hold">
                                          <p:stCondLst>
                                            <p:cond delay="0"/>
                                          </p:stCondLst>
                                        </p:cTn>
                                        <p:tgtEl>
                                          <p:spTgt spid="258051"/>
                                        </p:tgtEl>
                                        <p:attrNameLst>
                                          <p:attrName>style.visibility</p:attrName>
                                        </p:attrNameLst>
                                      </p:cBhvr>
                                      <p:to>
                                        <p:strVal val="visible"/>
                                      </p:to>
                                    </p:set>
                                    <p:animEffect transition="in" filter="slide(fromLeft)">
                                      <p:cBhvr>
                                        <p:cTn id="62" dur="1000"/>
                                        <p:tgtEl>
                                          <p:spTgt spid="258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32155" y="285750"/>
            <a:ext cx="9578975" cy="6286500"/>
          </a:xfrm>
        </p:spPr>
        <p:txBody>
          <a:bodyPr vert="horz" wrap="square" lIns="91440" tIns="45720" rIns="91440" bIns="45720" numCol="1" rtlCol="0" anchor="t" anchorCtr="0" compatLnSpc="1"/>
          <a:lstStyle/>
          <a:p>
            <a:pPr lvl="0" algn="just">
              <a:lnSpc>
                <a:spcPct val="90000"/>
              </a:lnSpc>
              <a:buNone/>
            </a:pPr>
            <a:r>
              <a:rPr lang="zh-CN" altLang="en-US" sz="2600" dirty="0">
                <a:latin typeface="华文楷体" panose="02010600040101010101" pitchFamily="2" charset="-122"/>
              </a:rPr>
              <a:t>（</a:t>
            </a:r>
            <a:r>
              <a:rPr lang="en-US" altLang="zh-CN" sz="2600">
                <a:latin typeface="华文楷体" panose="02010600040101010101" pitchFamily="2" charset="-122"/>
              </a:rPr>
              <a:t>2</a:t>
            </a:r>
            <a:r>
              <a:rPr lang="zh-CN" altLang="en-US" sz="2600" dirty="0">
                <a:latin typeface="华文楷体" panose="02010600040101010101" pitchFamily="2" charset="-122"/>
              </a:rPr>
              <a:t>）体积法</a:t>
            </a:r>
            <a:endParaRPr lang="en-US" altLang="zh-CN" sz="2600">
              <a:latin typeface="华文楷体" panose="02010600040101010101" pitchFamily="2" charset="-122"/>
            </a:endParaRPr>
          </a:p>
          <a:p>
            <a:pPr lvl="0" algn="just">
              <a:lnSpc>
                <a:spcPct val="90000"/>
              </a:lnSpc>
              <a:buNone/>
            </a:pPr>
            <a:r>
              <a:rPr lang="zh-CN" altLang="en-US" sz="2600" dirty="0">
                <a:latin typeface="华文楷体" panose="02010600040101010101" pitchFamily="2" charset="-122"/>
              </a:rPr>
              <a:t>    假定混凝土拌和物的体积等于各组成材料绝对体积和混凝土拌和物中所含空气体积之总和，可列出下式：</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endParaRPr lang="en-US" altLang="zh-CN" sz="260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式中：</a:t>
            </a:r>
            <a:r>
              <a:rPr lang="en-US" altLang="zh-CN" sz="2600">
                <a:latin typeface="华文楷体" panose="02010600040101010101" pitchFamily="2" charset="-122"/>
              </a:rPr>
              <a:t>ρ</a:t>
            </a:r>
            <a:r>
              <a:rPr lang="zh-CN" altLang="en-US" sz="2600" dirty="0">
                <a:latin typeface="华文楷体" panose="02010600040101010101" pitchFamily="2" charset="-122"/>
              </a:rPr>
              <a:t> </a:t>
            </a:r>
            <a:r>
              <a:rPr lang="en-US" altLang="zh-CN" sz="2600" baseline="-25000">
                <a:latin typeface="华文楷体" panose="02010600040101010101" pitchFamily="2" charset="-122"/>
              </a:rPr>
              <a:t>c</a:t>
            </a:r>
            <a:r>
              <a:rPr lang="en-US" altLang="zh-CN" sz="2600">
                <a:latin typeface="华文楷体" panose="02010600040101010101" pitchFamily="2" charset="-122"/>
              </a:rPr>
              <a:t>──</a:t>
            </a:r>
            <a:r>
              <a:rPr lang="zh-CN" altLang="en-US" sz="2600" dirty="0">
                <a:latin typeface="华文楷体" panose="02010600040101010101" pitchFamily="2" charset="-122"/>
              </a:rPr>
              <a:t>水泥密度</a:t>
            </a:r>
            <a:r>
              <a:rPr lang="en-US" altLang="zh-CN" sz="2600">
                <a:latin typeface="华文楷体" panose="02010600040101010101" pitchFamily="2" charset="-122"/>
              </a:rPr>
              <a:t>,</a:t>
            </a:r>
            <a:r>
              <a:rPr lang="zh-CN" altLang="en-US" sz="2600" dirty="0">
                <a:latin typeface="华文楷体" panose="02010600040101010101" pitchFamily="2" charset="-122"/>
              </a:rPr>
              <a:t>可取</a:t>
            </a:r>
            <a:r>
              <a:rPr lang="en-US" altLang="zh-CN" sz="2600">
                <a:latin typeface="华文楷体" panose="02010600040101010101" pitchFamily="2" charset="-122"/>
              </a:rPr>
              <a:t>2900</a:t>
            </a:r>
            <a:r>
              <a:rPr lang="zh-CN" altLang="en-US" sz="2600" dirty="0">
                <a:latin typeface="华文楷体" panose="02010600040101010101" pitchFamily="2" charset="-122"/>
              </a:rPr>
              <a:t>～</a:t>
            </a:r>
            <a:r>
              <a:rPr lang="en-US" altLang="zh-CN" sz="2600">
                <a:latin typeface="华文楷体" panose="02010600040101010101" pitchFamily="2" charset="-122"/>
              </a:rPr>
              <a:t>3100 </a:t>
            </a:r>
            <a:r>
              <a:rPr lang="zh-CN" altLang="en-US" sz="2600" dirty="0">
                <a:latin typeface="华文楷体" panose="02010600040101010101" pitchFamily="2" charset="-122"/>
              </a:rPr>
              <a:t>（</a:t>
            </a:r>
            <a:r>
              <a:rPr lang="en-US" altLang="zh-CN" sz="2600">
                <a:latin typeface="华文楷体" panose="02010600040101010101" pitchFamily="2" charset="-122"/>
              </a:rPr>
              <a:t>kg/m</a:t>
            </a:r>
            <a:r>
              <a:rPr lang="en-US" altLang="zh-CN" sz="2600" baseline="30000">
                <a:latin typeface="华文楷体" panose="02010600040101010101" pitchFamily="2" charset="-122"/>
              </a:rPr>
              <a:t>3</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ρ</a:t>
            </a:r>
            <a:r>
              <a:rPr lang="zh-CN" altLang="en-US" sz="2600" dirty="0">
                <a:latin typeface="华文楷体" panose="02010600040101010101" pitchFamily="2" charset="-122"/>
              </a:rPr>
              <a:t> </a:t>
            </a:r>
            <a:r>
              <a:rPr lang="en-US" altLang="zh-CN" sz="2600" baseline="-25000">
                <a:latin typeface="华文楷体" panose="02010600040101010101" pitchFamily="2" charset="-122"/>
              </a:rPr>
              <a:t>g</a:t>
            </a:r>
            <a:r>
              <a:rPr lang="en-US" altLang="zh-CN" sz="2600">
                <a:latin typeface="华文楷体" panose="02010600040101010101" pitchFamily="2" charset="-122"/>
              </a:rPr>
              <a:t>──</a:t>
            </a:r>
            <a:r>
              <a:rPr lang="zh-CN" altLang="en-US" sz="2600" dirty="0">
                <a:latin typeface="华文楷体" panose="02010600040101010101" pitchFamily="2" charset="-122"/>
              </a:rPr>
              <a:t>粗骨料的表观密度（ </a:t>
            </a:r>
            <a:r>
              <a:rPr lang="en-US" altLang="zh-CN" sz="2600">
                <a:latin typeface="华文楷体" panose="02010600040101010101" pitchFamily="2" charset="-122"/>
              </a:rPr>
              <a:t>kg/m</a:t>
            </a:r>
            <a:r>
              <a:rPr lang="en-US" altLang="zh-CN" sz="2600" baseline="30000">
                <a:latin typeface="华文楷体" panose="02010600040101010101" pitchFamily="2" charset="-122"/>
              </a:rPr>
              <a:t>3</a:t>
            </a:r>
            <a:r>
              <a:rPr lang="en-US" altLang="zh-CN" sz="2600">
                <a:latin typeface="华文楷体" panose="02010600040101010101" pitchFamily="2" charset="-122"/>
              </a:rPr>
              <a:t> </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ρ</a:t>
            </a:r>
            <a:r>
              <a:rPr lang="zh-CN" altLang="en-US" sz="2600" dirty="0">
                <a:latin typeface="华文楷体" panose="02010600040101010101" pitchFamily="2" charset="-122"/>
              </a:rPr>
              <a:t> </a:t>
            </a:r>
            <a:r>
              <a:rPr lang="en-US" altLang="zh-CN" sz="2600" baseline="-25000">
                <a:latin typeface="华文楷体" panose="02010600040101010101" pitchFamily="2" charset="-122"/>
              </a:rPr>
              <a:t>s</a:t>
            </a:r>
            <a:r>
              <a:rPr lang="zh-CN" altLang="en-US" sz="2600" baseline="-25000" dirty="0">
                <a:latin typeface="华文楷体" panose="02010600040101010101" pitchFamily="2" charset="-122"/>
              </a:rPr>
              <a:t> </a:t>
            </a:r>
            <a:r>
              <a:rPr lang="en-US" altLang="zh-CN" sz="2600">
                <a:latin typeface="华文楷体" panose="02010600040101010101" pitchFamily="2" charset="-122"/>
              </a:rPr>
              <a:t>──</a:t>
            </a:r>
            <a:r>
              <a:rPr lang="zh-CN" altLang="en-US" sz="2600" dirty="0">
                <a:latin typeface="华文楷体" panose="02010600040101010101" pitchFamily="2" charset="-122"/>
              </a:rPr>
              <a:t>细骨料的表观密度（ </a:t>
            </a:r>
            <a:r>
              <a:rPr lang="en-US" altLang="zh-CN" sz="2600">
                <a:latin typeface="华文楷体" panose="02010600040101010101" pitchFamily="2" charset="-122"/>
              </a:rPr>
              <a:t>kg/m</a:t>
            </a:r>
            <a:r>
              <a:rPr lang="en-US" altLang="zh-CN" sz="2600" baseline="30000">
                <a:latin typeface="华文楷体" panose="02010600040101010101" pitchFamily="2" charset="-122"/>
              </a:rPr>
              <a:t>3</a:t>
            </a:r>
            <a:r>
              <a:rPr lang="en-US" altLang="zh-CN" sz="2600">
                <a:latin typeface="华文楷体" panose="02010600040101010101" pitchFamily="2" charset="-122"/>
              </a:rPr>
              <a:t> </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ρ</a:t>
            </a:r>
            <a:r>
              <a:rPr lang="zh-CN" altLang="en-US" sz="2600" dirty="0">
                <a:latin typeface="华文楷体" panose="02010600040101010101" pitchFamily="2" charset="-122"/>
              </a:rPr>
              <a:t> </a:t>
            </a:r>
            <a:r>
              <a:rPr lang="en-US" altLang="zh-CN" sz="2600" baseline="-25000">
                <a:latin typeface="华文楷体" panose="02010600040101010101" pitchFamily="2" charset="-122"/>
              </a:rPr>
              <a:t>w</a:t>
            </a:r>
            <a:r>
              <a:rPr lang="en-US" altLang="zh-CN" sz="2600">
                <a:latin typeface="华文楷体" panose="02010600040101010101" pitchFamily="2" charset="-122"/>
              </a:rPr>
              <a:t>──</a:t>
            </a:r>
            <a:r>
              <a:rPr lang="zh-CN" altLang="en-US" sz="2600" dirty="0">
                <a:latin typeface="华文楷体" panose="02010600040101010101" pitchFamily="2" charset="-122"/>
              </a:rPr>
              <a:t>水的密度</a:t>
            </a:r>
            <a:r>
              <a:rPr lang="en-US" altLang="zh-CN" sz="2600">
                <a:latin typeface="华文楷体" panose="02010600040101010101" pitchFamily="2" charset="-122"/>
              </a:rPr>
              <a:t>,</a:t>
            </a:r>
            <a:r>
              <a:rPr lang="zh-CN" altLang="en-US" sz="2600" dirty="0">
                <a:latin typeface="华文楷体" panose="02010600040101010101" pitchFamily="2" charset="-122"/>
              </a:rPr>
              <a:t>可取</a:t>
            </a:r>
            <a:r>
              <a:rPr lang="en-US" altLang="zh-CN" sz="2600">
                <a:latin typeface="华文楷体" panose="02010600040101010101" pitchFamily="2" charset="-122"/>
              </a:rPr>
              <a:t>1000 </a:t>
            </a:r>
            <a:r>
              <a:rPr lang="zh-CN" altLang="en-US" sz="2600" dirty="0">
                <a:latin typeface="华文楷体" panose="02010600040101010101" pitchFamily="2" charset="-122"/>
              </a:rPr>
              <a:t>（ </a:t>
            </a:r>
            <a:r>
              <a:rPr lang="en-US" altLang="zh-CN" sz="2600">
                <a:latin typeface="华文楷体" panose="02010600040101010101" pitchFamily="2" charset="-122"/>
              </a:rPr>
              <a:t>kg/m</a:t>
            </a:r>
            <a:r>
              <a:rPr lang="en-US" altLang="zh-CN" sz="2600" baseline="30000">
                <a:latin typeface="华文楷体" panose="02010600040101010101" pitchFamily="2" charset="-122"/>
              </a:rPr>
              <a:t>3</a:t>
            </a:r>
            <a:r>
              <a:rPr lang="en-US" altLang="zh-CN" sz="2600">
                <a:latin typeface="华文楷体" panose="02010600040101010101" pitchFamily="2" charset="-122"/>
              </a:rPr>
              <a:t> </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9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α——</a:t>
            </a:r>
            <a:r>
              <a:rPr lang="zh-CN" altLang="en-US" sz="2600" dirty="0">
                <a:latin typeface="华文楷体" panose="02010600040101010101" pitchFamily="2" charset="-122"/>
              </a:rPr>
              <a:t>混凝土的含气量百分数，在不使用引气型外加剂时，可取为</a:t>
            </a:r>
            <a:r>
              <a:rPr lang="en-US" altLang="zh-CN" sz="2600">
                <a:latin typeface="华文楷体" panose="02010600040101010101" pitchFamily="2" charset="-122"/>
              </a:rPr>
              <a:t>1</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90000"/>
              </a:lnSpc>
              <a:buNone/>
            </a:pPr>
            <a:r>
              <a:rPr lang="zh-CN" altLang="en-US" sz="2600" dirty="0">
                <a:latin typeface="华文楷体" panose="02010600040101010101" pitchFamily="2" charset="-122"/>
              </a:rPr>
              <a:t>      联立两式，即可求出</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go</a:t>
            </a:r>
            <a:r>
              <a:rPr lang="zh-CN" altLang="en-US" sz="2600" dirty="0">
                <a:latin typeface="华文楷体" panose="02010600040101010101" pitchFamily="2" charset="-122"/>
              </a:rPr>
              <a:t>、</a:t>
            </a:r>
            <a:r>
              <a:rPr lang="en-US" altLang="zh-CN" sz="2600">
                <a:latin typeface="华文楷体" panose="02010600040101010101" pitchFamily="2" charset="-122"/>
              </a:rPr>
              <a:t>m</a:t>
            </a:r>
            <a:r>
              <a:rPr lang="zh-CN" altLang="en-US" sz="2600" dirty="0">
                <a:latin typeface="华文楷体" panose="02010600040101010101" pitchFamily="2" charset="-122"/>
              </a:rPr>
              <a:t> </a:t>
            </a:r>
            <a:r>
              <a:rPr lang="en-US" altLang="zh-CN" sz="2600" baseline="-25000">
                <a:latin typeface="华文楷体" panose="02010600040101010101" pitchFamily="2" charset="-122"/>
              </a:rPr>
              <a:t>so</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p:txBody>
      </p:sp>
      <p:graphicFrame>
        <p:nvGraphicFramePr>
          <p:cNvPr id="347139" name="Object 3"/>
          <p:cNvGraphicFramePr>
            <a:graphicFrameLocks noChangeAspect="1"/>
          </p:cNvGraphicFramePr>
          <p:nvPr/>
        </p:nvGraphicFramePr>
        <p:xfrm>
          <a:off x="3952875" y="1714500"/>
          <a:ext cx="3798888" cy="1684338"/>
        </p:xfrm>
        <a:graphic>
          <a:graphicData uri="http://schemas.openxmlformats.org/presentationml/2006/ole">
            <mc:AlternateContent xmlns:mc="http://schemas.openxmlformats.org/markup-compatibility/2006">
              <mc:Choice xmlns:v="urn:schemas-microsoft-com:vml" Requires="v">
                <p:oleObj spid="_x0000_s26639" name="" r:id="rId1" imgW="0" imgH="0" progId="Equation.3">
                  <p:embed/>
                </p:oleObj>
              </mc:Choice>
              <mc:Fallback>
                <p:oleObj name="" r:id="rId1" imgW="0" imgH="0" progId="Equation.3">
                  <p:embed/>
                  <p:pic>
                    <p:nvPicPr>
                      <p:cNvPr id="0" name="图片 3096"/>
                      <p:cNvPicPr/>
                      <p:nvPr/>
                    </p:nvPicPr>
                    <p:blipFill>
                      <a:blip r:embed="rId2"/>
                      <a:stretch>
                        <a:fillRect/>
                      </a:stretch>
                    </p:blipFill>
                    <p:spPr>
                      <a:xfrm>
                        <a:off x="3952875" y="1714500"/>
                        <a:ext cx="3798888" cy="1684338"/>
                      </a:xfrm>
                      <a:prstGeom prst="rect">
                        <a:avLst/>
                      </a:prstGeom>
                      <a:noFill/>
                      <a:ln w="38100">
                        <a:noFill/>
                        <a:miter/>
                      </a:ln>
                    </p:spPr>
                  </p:pic>
                </p:oleObj>
              </mc:Fallback>
            </mc:AlternateContent>
          </a:graphicData>
        </a:graphic>
      </p:graphicFrame>
      <p:graphicFrame>
        <p:nvGraphicFramePr>
          <p:cNvPr id="259075" name="Object 3"/>
          <p:cNvGraphicFramePr>
            <a:graphicFrameLocks noChangeAspect="1"/>
          </p:cNvGraphicFramePr>
          <p:nvPr/>
        </p:nvGraphicFramePr>
        <p:xfrm>
          <a:off x="2428875" y="1714500"/>
          <a:ext cx="3798888" cy="1684338"/>
        </p:xfrm>
        <a:graphic>
          <a:graphicData uri="http://schemas.openxmlformats.org/presentationml/2006/ole">
            <mc:AlternateContent xmlns:mc="http://schemas.openxmlformats.org/markup-compatibility/2006">
              <mc:Choice xmlns:v="urn:schemas-microsoft-com:vml" Requires="v">
                <p:oleObj spid="_x0000_s21508" name="" r:id="rId3" imgW="2120900" imgH="939800" progId="Equation.3">
                  <p:embed/>
                </p:oleObj>
              </mc:Choice>
              <mc:Fallback>
                <p:oleObj name="" r:id="rId3" imgW="2120900" imgH="939800" progId="Equation.3">
                  <p:embed/>
                  <p:pic>
                    <p:nvPicPr>
                      <p:cNvPr id="0" name="图片 3099"/>
                      <p:cNvPicPr/>
                      <p:nvPr/>
                    </p:nvPicPr>
                    <p:blipFill>
                      <a:blip r:embed="rId4"/>
                      <a:stretch>
                        <a:fillRect/>
                      </a:stretch>
                    </p:blipFill>
                    <p:spPr>
                      <a:xfrm>
                        <a:off x="2428875" y="1714500"/>
                        <a:ext cx="3798888" cy="1684338"/>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347139"/>
                                        </p:tgtEl>
                                        <p:attrNameLst>
                                          <p:attrName>style.visibility</p:attrName>
                                        </p:attrNameLst>
                                      </p:cBhvr>
                                      <p:to>
                                        <p:strVal val="visible"/>
                                      </p:to>
                                    </p:set>
                                    <p:animEffect transition="in" filter="slide(fromLeft)">
                                      <p:cBhvr>
                                        <p:cTn id="19" dur="1000"/>
                                        <p:tgtEl>
                                          <p:spTgt spid="34713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additive="base">
                                        <p:cTn id="24"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7" end="7"/>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additive="base">
                                        <p:cTn id="28"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3">
                                            <p:txEl>
                                              <p:pRg st="8" end="8"/>
                                            </p:txEl>
                                          </p:spTgt>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3">
                                            <p:txEl>
                                              <p:pRg st="9" end="9"/>
                                            </p:txEl>
                                          </p:spTgt>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 calcmode="lin" valueType="num">
                                      <p:cBhvr additive="base">
                                        <p:cTn id="36" dur="1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10" end="10"/>
                                            </p:txEl>
                                          </p:spTgt>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 calcmode="lin" valueType="num">
                                      <p:cBhvr additive="base">
                                        <p:cTn id="40" dur="1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nodeType="click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 calcmode="lin" valueType="num">
                                      <p:cBhvr additive="base">
                                        <p:cTn id="46" dur="1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nodeType="clickEffect">
                                  <p:stCondLst>
                                    <p:cond delay="0"/>
                                  </p:stCondLst>
                                  <p:childTnLst>
                                    <p:set>
                                      <p:cBhvr>
                                        <p:cTn id="51" dur="1" fill="hold">
                                          <p:stCondLst>
                                            <p:cond delay="0"/>
                                          </p:stCondLst>
                                        </p:cTn>
                                        <p:tgtEl>
                                          <p:spTgt spid="259075"/>
                                        </p:tgtEl>
                                        <p:attrNameLst>
                                          <p:attrName>style.visibility</p:attrName>
                                        </p:attrNameLst>
                                      </p:cBhvr>
                                      <p:to>
                                        <p:strVal val="visible"/>
                                      </p:to>
                                    </p:set>
                                    <p:animEffect transition="in" filter="slide(fromLeft)">
                                      <p:cBhvr>
                                        <p:cTn id="52" dur="1000"/>
                                        <p:tgtEl>
                                          <p:spTgt spid="259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732155" y="357505"/>
            <a:ext cx="10737215" cy="6143625"/>
          </a:xfrm>
        </p:spPr>
        <p:txBody>
          <a:bodyPr vert="horz" wrap="square" lIns="91440" tIns="45720" rIns="91440" bIns="45720" numCol="1" rtlCol="0" anchor="t" anchorCtr="0" compatLnSpc="1"/>
          <a:lstStyle/>
          <a:p>
            <a:pPr lvl="0">
              <a:lnSpc>
                <a:spcPct val="120000"/>
              </a:lnSpc>
              <a:buNone/>
            </a:pPr>
            <a:r>
              <a:rPr lang="en-US" altLang="zh-CN">
                <a:latin typeface="华文楷体" panose="02010600040101010101" pitchFamily="2" charset="-122"/>
              </a:rPr>
              <a:t>3</a:t>
            </a:r>
            <a:r>
              <a:rPr lang="zh-CN" altLang="en-US" dirty="0">
                <a:latin typeface="华文楷体" panose="02010600040101010101" pitchFamily="2" charset="-122"/>
              </a:rPr>
              <a:t>、试拌调整提出基准配合比</a:t>
            </a:r>
            <a:endParaRPr lang="en-US" altLang="zh-CN">
              <a:latin typeface="华文楷体" panose="02010600040101010101" pitchFamily="2" charset="-122"/>
            </a:endParaRPr>
          </a:p>
          <a:p>
            <a:pPr lvl="0">
              <a:lnSpc>
                <a:spcPct val="150000"/>
              </a:lnSpc>
              <a:buNone/>
            </a:pPr>
            <a:r>
              <a:rPr lang="en-US" altLang="zh-CN" sz="2600">
                <a:latin typeface="华文楷体" panose="02010600040101010101" pitchFamily="2" charset="-122"/>
              </a:rPr>
              <a:t>1</a:t>
            </a:r>
            <a:r>
              <a:rPr lang="zh-CN" altLang="en-US" sz="2600" dirty="0">
                <a:latin typeface="华文楷体" panose="02010600040101010101" pitchFamily="2" charset="-122"/>
              </a:rPr>
              <a:t>）按初步计算配合比称取实际工程中使用的材料进行试拌，混凝土的搅拌方法，应与生产时使用的方法相同。混凝土搅拌均匀后，检查拌和物的性能。</a:t>
            </a:r>
            <a:endParaRPr lang="zh-CN" altLang="en-US" sz="2600" dirty="0">
              <a:latin typeface="华文楷体" panose="02010600040101010101" pitchFamily="2" charset="-122"/>
            </a:endParaRPr>
          </a:p>
          <a:p>
            <a:pPr lvl="0">
              <a:lnSpc>
                <a:spcPct val="150000"/>
              </a:lnSpc>
              <a:buNone/>
            </a:pPr>
            <a:r>
              <a:rPr lang="en-US" altLang="zh-CN" sz="2600">
                <a:latin typeface="华文楷体" panose="02010600040101010101" pitchFamily="2" charset="-122"/>
              </a:rPr>
              <a:t>2</a:t>
            </a:r>
            <a:r>
              <a:rPr lang="zh-CN" altLang="en-US" sz="2600" dirty="0">
                <a:latin typeface="华文楷体" panose="02010600040101010101" pitchFamily="2" charset="-122"/>
              </a:rPr>
              <a:t>）当试拌出的拌和物坍落度或维勃稠度不能满足要求，或粘聚性和保水性不良时，应在保持水胶比不变的条件下相应调整用水量或砂率，直到符合要求为止。</a:t>
            </a:r>
            <a:endParaRPr lang="zh-CN" altLang="en-US" sz="2600" dirty="0">
              <a:latin typeface="华文楷体" panose="02010600040101010101" pitchFamily="2" charset="-122"/>
            </a:endParaRPr>
          </a:p>
          <a:p>
            <a:pPr lvl="0">
              <a:lnSpc>
                <a:spcPct val="150000"/>
              </a:lnSpc>
              <a:buNone/>
            </a:pPr>
            <a:r>
              <a:rPr lang="en-US" altLang="zh-CN" sz="2600">
                <a:latin typeface="华文楷体" panose="02010600040101010101" pitchFamily="2" charset="-122"/>
              </a:rPr>
              <a:t>3</a:t>
            </a:r>
            <a:r>
              <a:rPr lang="zh-CN" altLang="en-US" sz="2600" dirty="0">
                <a:latin typeface="华文楷体" panose="02010600040101010101" pitchFamily="2" charset="-122"/>
              </a:rPr>
              <a:t>）然后提出供检验强度用的基准配合比。</a:t>
            </a:r>
            <a:endParaRPr lang="zh-CN" altLang="en-US" sz="2600" dirty="0">
              <a:latin typeface="华文楷体" panose="02010600040101010101" pitchFamily="2" charset="-122"/>
            </a:endParaRPr>
          </a:p>
          <a:p>
            <a:pPr lvl="0">
              <a:buNone/>
            </a:pPr>
            <a:endParaRPr lang="en-US" altLang="zh-CN" i="1">
              <a:latin typeface="华文楷体" panose="02010600040101010101" pitchFamily="2" charset="-122"/>
            </a:endParaRPr>
          </a:p>
          <a:p>
            <a:pPr lvl="0">
              <a:buNone/>
            </a:pP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286500"/>
          </a:xfrm>
        </p:spPr>
        <p:txBody>
          <a:bodyPr vert="horz" wrap="square" lIns="91440" tIns="45720" rIns="91440" bIns="45720" numCol="1" rtlCol="0" anchor="t" anchorCtr="0" compatLnSpc="1"/>
          <a:lstStyle/>
          <a:p>
            <a:pPr lvl="0">
              <a:lnSpc>
                <a:spcPct val="120000"/>
              </a:lnSpc>
              <a:buNone/>
            </a:pPr>
            <a:r>
              <a:rPr lang="en-US" altLang="zh-CN" sz="3400" dirty="0">
                <a:latin typeface="华文楷体" panose="02010600040101010101" pitchFamily="2" charset="-122"/>
              </a:rPr>
              <a:t>2</a:t>
            </a:r>
            <a:r>
              <a:rPr lang="zh-CN" altLang="en-US" sz="3400" dirty="0">
                <a:latin typeface="华文楷体" panose="02010600040101010101" pitchFamily="2" charset="-122"/>
              </a:rPr>
              <a:t>、</a:t>
            </a:r>
            <a:r>
              <a:rPr lang="zh-CN" altLang="en-US" sz="3400" dirty="0"/>
              <a:t>普通水泥混凝土的质量控制</a:t>
            </a:r>
            <a:endParaRPr lang="zh-CN" altLang="en-US" sz="3400" dirty="0">
              <a:latin typeface="华文楷体" panose="02010600040101010101" pitchFamily="2" charset="-122"/>
            </a:endParaRPr>
          </a:p>
          <a:p>
            <a:pPr lvl="0">
              <a:lnSpc>
                <a:spcPct val="120000"/>
              </a:lnSpc>
              <a:buFont typeface="Wingdings" panose="05000000000000000000" pitchFamily="2" charset="2"/>
              <a:buNone/>
            </a:pPr>
            <a:r>
              <a:rPr lang="en-US" altLang="zh-CN" sz="2600" b="1">
                <a:solidFill>
                  <a:schemeClr val="bg1"/>
                </a:solidFill>
              </a:rPr>
              <a:t> </a:t>
            </a:r>
            <a:r>
              <a:rPr lang="zh-CN" altLang="en-US" sz="2600" b="1" dirty="0">
                <a:solidFill>
                  <a:schemeClr val="bg1"/>
                </a:solidFill>
              </a:rPr>
              <a:t>        </a:t>
            </a:r>
            <a:r>
              <a:rPr lang="zh-CN" altLang="en-US" sz="2600" dirty="0">
                <a:latin typeface="华文楷体" panose="02010600040101010101" pitchFamily="2" charset="-122"/>
              </a:rPr>
              <a:t>为保证结构的可靠，必须在施工过程的各个工序对原材料、混凝土拌和物及硬化后的混凝土进行必要的质量检验和控制。</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zh-CN" altLang="en-US" dirty="0">
                <a:latin typeface="华文楷体" panose="02010600040101010101" pitchFamily="2" charset="-122"/>
              </a:rPr>
              <a:t>（</a:t>
            </a:r>
            <a:r>
              <a:rPr lang="en-US" altLang="zh-CN" dirty="0">
                <a:latin typeface="华文楷体" panose="02010600040101010101" pitchFamily="2" charset="-122"/>
              </a:rPr>
              <a:t>1</a:t>
            </a:r>
            <a:r>
              <a:rPr lang="zh-CN" altLang="en-US" dirty="0">
                <a:latin typeface="华文楷体" panose="02010600040101010101" pitchFamily="2" charset="-122"/>
              </a:rPr>
              <a:t>）混凝土质量的波动</a:t>
            </a:r>
            <a:endParaRPr lang="en-US" altLang="zh-CN">
              <a:latin typeface="华文楷体" panose="02010600040101010101" pitchFamily="2" charset="-122"/>
            </a:endParaRPr>
          </a:p>
          <a:p>
            <a:pPr lvl="0" algn="just">
              <a:lnSpc>
                <a:spcPct val="120000"/>
              </a:lnSpc>
              <a:buClr>
                <a:srgbClr val="FFC000"/>
              </a:buClr>
              <a:buFont typeface="Wingdings" panose="05000000000000000000" pitchFamily="2" charset="2"/>
              <a:buChar char="l"/>
            </a:pPr>
            <a:r>
              <a:rPr lang="zh-CN" altLang="en-US" sz="2600" dirty="0">
                <a:latin typeface="华文楷体" panose="02010600040101010101" pitchFamily="2" charset="-122"/>
              </a:rPr>
              <a:t>波动的因素：</a:t>
            </a:r>
            <a:endParaRPr lang="zh-CN" altLang="en-US" sz="2600" dirty="0">
              <a:latin typeface="华文楷体" panose="02010600040101010101" pitchFamily="2" charset="-122"/>
            </a:endParaRPr>
          </a:p>
          <a:p>
            <a:pPr lvl="0" algn="just">
              <a:lnSpc>
                <a:spcPct val="120000"/>
              </a:lnSpc>
              <a:buClr>
                <a:srgbClr val="FFFF00"/>
              </a:buClr>
              <a:buFont typeface="Wingdings" panose="05000000000000000000" pitchFamily="2" charset="2"/>
              <a:buChar char="Ø"/>
            </a:pPr>
            <a:r>
              <a:rPr lang="zh-CN" altLang="en-US" sz="2600" dirty="0">
                <a:latin typeface="华文楷体" panose="02010600040101010101" pitchFamily="2" charset="-122"/>
              </a:rPr>
              <a:t>正常因素</a:t>
            </a:r>
            <a:r>
              <a:rPr lang="en-US" altLang="zh-CN" sz="2600">
                <a:latin typeface="华文楷体" panose="02010600040101010101" pitchFamily="2" charset="-122"/>
              </a:rPr>
              <a:t>——</a:t>
            </a:r>
            <a:r>
              <a:rPr lang="zh-CN" altLang="en-US" sz="2600" dirty="0">
                <a:latin typeface="华文楷体" panose="02010600040101010101" pitchFamily="2" charset="-122"/>
              </a:rPr>
              <a:t>是指施工中不可避免的正常变化因素，如砂、石质量的波动，称量时的微小误差，操作人员技术上的微小差异等。受正常因素的影响而引起的质量波动，是正常波动。</a:t>
            </a:r>
            <a:endParaRPr lang="en-US" altLang="zh-CN" sz="2600">
              <a:latin typeface="华文楷体" panose="02010600040101010101" pitchFamily="2" charset="-122"/>
            </a:endParaRPr>
          </a:p>
          <a:p>
            <a:pPr lvl="0">
              <a:buFont typeface="Wingdings" panose="05000000000000000000" pitchFamily="2" charset="2"/>
              <a:buNone/>
            </a:pPr>
            <a:endParaRPr lang="zh-CN" altLang="en-US" dirty="0">
              <a:latin typeface="隶书" panose="02010509060101010101" pitchFamily="49" charset="-122"/>
              <a:ea typeface="隶书" panose="02010509060101010101" pitchFamily="49" charset="-122"/>
            </a:endParaRPr>
          </a:p>
        </p:txBody>
      </p:sp>
    </p:spTree>
  </p:cSld>
  <p:clrMapOvr>
    <a:masterClrMapping/>
  </p:clrMapOvr>
  <p:transition>
    <p:pull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603250" y="357505"/>
            <a:ext cx="10763885" cy="6143625"/>
          </a:xfrm>
        </p:spPr>
        <p:txBody>
          <a:bodyPr vert="horz" wrap="square" lIns="91440" tIns="45720" rIns="91440" bIns="45720" numCol="1" rtlCol="0" anchor="t" anchorCtr="0" compatLnSpc="1"/>
          <a:lstStyle/>
          <a:p>
            <a:pPr lvl="0">
              <a:lnSpc>
                <a:spcPct val="120000"/>
              </a:lnSpc>
              <a:buNone/>
            </a:pPr>
            <a:r>
              <a:rPr lang="en-US" altLang="zh-CN">
                <a:latin typeface="华文楷体" panose="02010600040101010101" pitchFamily="2" charset="-122"/>
              </a:rPr>
              <a:t>4</a:t>
            </a:r>
            <a:r>
              <a:rPr lang="zh-CN" altLang="en-US" dirty="0">
                <a:latin typeface="华文楷体" panose="02010600040101010101" pitchFamily="2" charset="-122"/>
              </a:rPr>
              <a:t>、检验强度、确定实验室配合比</a:t>
            </a:r>
            <a:endParaRPr lang="en-US" altLang="zh-CN">
              <a:latin typeface="华文楷体" panose="02010600040101010101" pitchFamily="2" charset="-122"/>
            </a:endParaRPr>
          </a:p>
          <a:p>
            <a:pPr lvl="0" algn="just">
              <a:lnSpc>
                <a:spcPct val="150000"/>
              </a:lnSpc>
              <a:buNone/>
            </a:pPr>
            <a:r>
              <a:rPr lang="en-US" altLang="zh-CN" sz="2600">
                <a:latin typeface="华文楷体" panose="02010600040101010101" pitchFamily="2" charset="-122"/>
              </a:rPr>
              <a:t>1</a:t>
            </a:r>
            <a:r>
              <a:rPr lang="zh-CN" altLang="en-US" sz="2600" dirty="0">
                <a:latin typeface="华文楷体" panose="02010600040101010101" pitchFamily="2" charset="-122"/>
              </a:rPr>
              <a:t>）采用三个不同的配合比，其一为基准配合比，另外两个配合比的</a:t>
            </a:r>
            <a:r>
              <a:rPr lang="en-US" altLang="zh-CN" sz="2600">
                <a:latin typeface="华文楷体" panose="02010600040101010101" pitchFamily="2" charset="-122"/>
              </a:rPr>
              <a:t>W/B</a:t>
            </a:r>
            <a:r>
              <a:rPr lang="zh-CN" altLang="en-US" sz="2600" dirty="0">
                <a:latin typeface="华文楷体" panose="02010600040101010101" pitchFamily="2" charset="-122"/>
              </a:rPr>
              <a:t>较基准配合比分别增加或减少</a:t>
            </a:r>
            <a:r>
              <a:rPr lang="en-US" altLang="zh-CN" sz="2600">
                <a:latin typeface="华文楷体" panose="02010600040101010101" pitchFamily="2" charset="-122"/>
              </a:rPr>
              <a:t>0.05</a:t>
            </a:r>
            <a:r>
              <a:rPr lang="zh-CN" altLang="en-US" sz="2600" dirty="0">
                <a:latin typeface="华文楷体" panose="02010600040101010101" pitchFamily="2" charset="-122"/>
              </a:rPr>
              <a:t>。</a:t>
            </a:r>
            <a:endParaRPr lang="zh-CN" altLang="en-US" sz="2600" dirty="0">
              <a:latin typeface="华文楷体" panose="02010600040101010101" pitchFamily="2" charset="-122"/>
            </a:endParaRPr>
          </a:p>
          <a:p>
            <a:pPr lvl="0" algn="just">
              <a:lnSpc>
                <a:spcPct val="150000"/>
              </a:lnSpc>
              <a:buNone/>
            </a:pPr>
            <a:r>
              <a:rPr lang="en-US" altLang="zh-CN" sz="2600">
                <a:latin typeface="华文楷体" panose="02010600040101010101" pitchFamily="2" charset="-122"/>
              </a:rPr>
              <a:t>2</a:t>
            </a:r>
            <a:r>
              <a:rPr lang="zh-CN" altLang="en-US" sz="2600" dirty="0">
                <a:latin typeface="华文楷体" panose="02010600040101010101" pitchFamily="2" charset="-122"/>
              </a:rPr>
              <a:t>）每种配合比至少制作一组（三块）试件，标准养护到</a:t>
            </a:r>
            <a:r>
              <a:rPr lang="en-US" altLang="zh-CN" sz="2600">
                <a:latin typeface="华文楷体" panose="02010600040101010101" pitchFamily="2" charset="-122"/>
              </a:rPr>
              <a:t>28d</a:t>
            </a:r>
            <a:r>
              <a:rPr lang="zh-CN" altLang="en-US" sz="2600" dirty="0">
                <a:latin typeface="华文楷体" panose="02010600040101010101" pitchFamily="2" charset="-122"/>
              </a:rPr>
              <a:t>时进行强度（或耐久性）测试。</a:t>
            </a:r>
            <a:endParaRPr lang="zh-CN" altLang="en-US" sz="2600" dirty="0">
              <a:latin typeface="华文楷体" panose="02010600040101010101" pitchFamily="2" charset="-122"/>
            </a:endParaRPr>
          </a:p>
          <a:p>
            <a:pPr lvl="0" algn="just">
              <a:lnSpc>
                <a:spcPct val="150000"/>
              </a:lnSpc>
              <a:buNone/>
            </a:pPr>
            <a:r>
              <a:rPr lang="en-US" altLang="zh-CN" sz="2600">
                <a:latin typeface="华文楷体" panose="02010600040101010101" pitchFamily="2" charset="-122"/>
              </a:rPr>
              <a:t>3</a:t>
            </a:r>
            <a:r>
              <a:rPr lang="zh-CN" altLang="en-US" sz="2600" dirty="0">
                <a:latin typeface="华文楷体" panose="02010600040101010101" pitchFamily="2" charset="-122"/>
              </a:rPr>
              <a:t>）由试验得出的各胶水比及其对应的混凝土的强度（或耐久性）关系，用作图法或计算法求出与混凝土配制强度（</a:t>
            </a:r>
            <a:r>
              <a:rPr lang="en-US" altLang="zh-CN" sz="2600" err="1">
                <a:latin typeface="华文楷体" panose="02010600040101010101" pitchFamily="2" charset="-122"/>
              </a:rPr>
              <a:t>f</a:t>
            </a:r>
            <a:r>
              <a:rPr lang="en-US" altLang="zh-CN" sz="2600" baseline="-25000" err="1">
                <a:latin typeface="华文楷体" panose="02010600040101010101" pitchFamily="2" charset="-122"/>
              </a:rPr>
              <a:t>cu,o</a:t>
            </a:r>
            <a:r>
              <a:rPr lang="zh-CN" altLang="en-US" sz="2600" dirty="0">
                <a:latin typeface="华文楷体" panose="02010600040101010101" pitchFamily="2" charset="-122"/>
              </a:rPr>
              <a:t>）相对应的灰水比，并确定出设计配合比。</a:t>
            </a:r>
            <a:endParaRPr lang="zh-CN" altLang="en-US" sz="2600" dirty="0">
              <a:latin typeface="华文楷体" panose="02010600040101010101" pitchFamily="2" charset="-122"/>
            </a:endParaRPr>
          </a:p>
          <a:p>
            <a:pPr lvl="0">
              <a:buNone/>
            </a:pPr>
            <a:endParaRPr lang="en-US" altLang="zh-CN" i="1">
              <a:latin typeface="华文楷体" panose="02010600040101010101" pitchFamily="2" charset="-122"/>
            </a:endParaRPr>
          </a:p>
          <a:p>
            <a:pPr lvl="0">
              <a:buNone/>
            </a:pP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491490" y="357505"/>
            <a:ext cx="10764520" cy="6143625"/>
          </a:xfrm>
        </p:spPr>
        <p:txBody>
          <a:bodyPr vert="horz" wrap="square" lIns="91440" tIns="45720" rIns="91440" bIns="45720" numCol="1" rtlCol="0" anchor="t" anchorCtr="0" compatLnSpc="1"/>
          <a:lstStyle/>
          <a:p>
            <a:pPr lvl="0" algn="just">
              <a:lnSpc>
                <a:spcPct val="150000"/>
              </a:lnSpc>
              <a:buClr>
                <a:srgbClr val="FFFF00"/>
              </a:buClr>
              <a:buFont typeface="Wingdings" panose="05000000000000000000" pitchFamily="2" charset="2"/>
              <a:buChar char="Ø"/>
            </a:pPr>
            <a:r>
              <a:rPr lang="zh-CN" altLang="en-US" sz="2600" dirty="0">
                <a:latin typeface="华文楷体" panose="02010600040101010101" pitchFamily="2" charset="-122"/>
              </a:rPr>
              <a:t>实验室配合比的确定</a:t>
            </a:r>
            <a:endParaRPr lang="zh-CN" altLang="en-US" sz="2600" dirty="0">
              <a:latin typeface="华文楷体" panose="02010600040101010101" pitchFamily="2" charset="-122"/>
            </a:endParaRPr>
          </a:p>
          <a:p>
            <a:pPr lvl="0" algn="just">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用水量（</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wb</a:t>
            </a:r>
            <a:r>
              <a:rPr lang="zh-CN" altLang="en-US" sz="2600" dirty="0">
                <a:latin typeface="华文楷体" panose="02010600040101010101" pitchFamily="2" charset="-122"/>
              </a:rPr>
              <a:t>）──取基准配合比中的用水量，并根据制作强度试件时测得的坍落度或维勃稠度，进行适当的调整；</a:t>
            </a:r>
            <a:endParaRPr lang="en-US" altLang="zh-CN" sz="2600">
              <a:latin typeface="华文楷体" panose="02010600040101010101" pitchFamily="2" charset="-122"/>
            </a:endParaRPr>
          </a:p>
          <a:p>
            <a:pPr lvl="0" algn="just">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水泥用量（</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cb</a:t>
            </a:r>
            <a:r>
              <a:rPr lang="zh-CN" altLang="en-US" sz="2600" dirty="0">
                <a:latin typeface="华文楷体" panose="02010600040101010101" pitchFamily="2" charset="-122"/>
              </a:rPr>
              <a:t>）──以用水量乘以选定出的灰水比计算确定；</a:t>
            </a:r>
            <a:endParaRPr lang="en-US" altLang="zh-CN" sz="2600">
              <a:latin typeface="华文楷体" panose="02010600040101010101" pitchFamily="2" charset="-122"/>
            </a:endParaRPr>
          </a:p>
          <a:p>
            <a:pPr lvl="0" algn="just">
              <a:lnSpc>
                <a:spcPct val="150000"/>
              </a:lnSpc>
              <a:buClr>
                <a:srgbClr val="FFFF00"/>
              </a:buClr>
              <a:buFont typeface="Arial" panose="020B0604020202020204" pitchFamily="34" charset="0"/>
              <a:buChar char="•"/>
            </a:pPr>
            <a:r>
              <a:rPr lang="zh-CN" altLang="en-US" sz="2600" dirty="0">
                <a:latin typeface="华文楷体" panose="02010600040101010101" pitchFamily="2" charset="-122"/>
              </a:rPr>
              <a:t>粗、细骨料用量（</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gb</a:t>
            </a:r>
            <a:r>
              <a:rPr lang="zh-CN" altLang="en-US" sz="2600" dirty="0">
                <a:latin typeface="华文楷体" panose="02010600040101010101" pitchFamily="2" charset="-122"/>
              </a:rPr>
              <a:t>、</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sb</a:t>
            </a:r>
            <a:r>
              <a:rPr lang="zh-CN" altLang="en-US" sz="2600" dirty="0">
                <a:latin typeface="华文楷体" panose="02010600040101010101" pitchFamily="2" charset="-122"/>
              </a:rPr>
              <a:t>）──取基准配合比中的砂率，并按选定的单位用水量（</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wb</a:t>
            </a:r>
            <a:r>
              <a:rPr lang="zh-CN" altLang="en-US" sz="2600" dirty="0">
                <a:latin typeface="华文楷体" panose="02010600040101010101" pitchFamily="2" charset="-122"/>
              </a:rPr>
              <a:t>）和单位水泥用量（</a:t>
            </a:r>
            <a:r>
              <a:rPr lang="en-US" altLang="zh-CN" sz="2600" err="1">
                <a:latin typeface="华文楷体" panose="02010600040101010101" pitchFamily="2" charset="-122"/>
              </a:rPr>
              <a:t>m</a:t>
            </a:r>
            <a:r>
              <a:rPr lang="en-US" altLang="zh-CN" sz="2600" baseline="-25000" err="1">
                <a:latin typeface="华文楷体" panose="02010600040101010101" pitchFamily="2" charset="-122"/>
              </a:rPr>
              <a:t>cb</a:t>
            </a:r>
            <a:r>
              <a:rPr lang="zh-CN" altLang="en-US" sz="2600" dirty="0">
                <a:latin typeface="华文楷体" panose="02010600040101010101" pitchFamily="2" charset="-122"/>
              </a:rPr>
              <a:t>）采用体积法或密度法计算。</a:t>
            </a:r>
            <a:endParaRPr lang="zh-CN" altLang="en-US" sz="2600" dirty="0">
              <a:latin typeface="华文楷体" panose="02010600040101010101" pitchFamily="2" charset="-122"/>
            </a:endParaRPr>
          </a:p>
          <a:p>
            <a:pPr lvl="0">
              <a:lnSpc>
                <a:spcPct val="150000"/>
              </a:lnSpc>
              <a:buNone/>
            </a:pPr>
            <a:endParaRPr lang="en-US" altLang="zh-CN" i="1">
              <a:latin typeface="华文楷体" panose="02010600040101010101" pitchFamily="2" charset="-122"/>
            </a:endParaRPr>
          </a:p>
          <a:p>
            <a:pPr lvl="0">
              <a:buNone/>
            </a:pPr>
            <a:endParaRPr lang="zh-CN" altLang="en-US" sz="2600" dirty="0">
              <a:latin typeface="华文楷体" panose="02010600040101010101" pitchFamily="2" charset="-122"/>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矩形 351233"/>
          <p:cNvSpPr/>
          <p:nvPr/>
        </p:nvSpPr>
        <p:spPr>
          <a:xfrm>
            <a:off x="2135188" y="549275"/>
            <a:ext cx="7705725" cy="1383665"/>
          </a:xfrm>
          <a:prstGeom prst="rect">
            <a:avLst/>
          </a:prstGeom>
          <a:noFill/>
          <a:ln w="9525">
            <a:noFill/>
          </a:ln>
        </p:spPr>
        <p:txBody>
          <a:bodyPr>
            <a:spAutoFit/>
          </a:bodyPr>
          <a:lstStyle/>
          <a:p>
            <a:pPr lvl="0">
              <a:buClr>
                <a:schemeClr val="tx1"/>
              </a:buClr>
              <a:buFont typeface="Wingdings" panose="05000000000000000000" pitchFamily="2" charset="2"/>
              <a:buChar char="Ø"/>
            </a:pPr>
            <a:r>
              <a:rPr lang="zh-CN" altLang="en-US" sz="2800" dirty="0">
                <a:latin typeface="Arial" panose="020B0604020202020204" pitchFamily="34" charset="0"/>
                <a:ea typeface="华文楷体" panose="02010600040101010101" pitchFamily="2" charset="-122"/>
              </a:rPr>
              <a:t>混凝土组成材料用量的调整</a:t>
            </a:r>
            <a:endParaRPr lang="zh-CN" altLang="en-US" sz="2800" dirty="0">
              <a:latin typeface="Arial" panose="020B0604020202020204" pitchFamily="34" charset="0"/>
              <a:ea typeface="华文楷体" panose="02010600040101010101" pitchFamily="2" charset="-122"/>
            </a:endParaRPr>
          </a:p>
          <a:p>
            <a:pPr lvl="0">
              <a:buClr>
                <a:schemeClr val="tx1"/>
              </a:buClr>
              <a:buFont typeface="Wingdings" panose="05000000000000000000" pitchFamily="2" charset="2"/>
              <a:buNone/>
            </a:pPr>
            <a:r>
              <a:rPr lang="zh-CN" altLang="en-US" sz="2800" dirty="0">
                <a:latin typeface="Arial" panose="020B0604020202020204" pitchFamily="34" charset="0"/>
                <a:ea typeface="华文楷体" panose="02010600040101010101" pitchFamily="2" charset="-122"/>
              </a:rPr>
              <a:t>计算混凝土的表观密度及混凝土配合比校正系数</a:t>
            </a:r>
            <a:endParaRPr lang="zh-CN" altLang="en-US" sz="2800" dirty="0">
              <a:latin typeface="Arial" panose="020B0604020202020204" pitchFamily="34" charset="0"/>
              <a:ea typeface="华文楷体" panose="02010600040101010101" pitchFamily="2" charset="-122"/>
            </a:endParaRPr>
          </a:p>
          <a:p>
            <a:pPr lvl="0">
              <a:buClr>
                <a:schemeClr val="tx1"/>
              </a:buClr>
              <a:buFont typeface="Wingdings" panose="05000000000000000000" pitchFamily="2" charset="2"/>
              <a:buNone/>
            </a:pPr>
            <a:endParaRPr lang="en-US" altLang="zh-CN" sz="2800">
              <a:latin typeface="Arial" panose="020B0604020202020204" pitchFamily="34" charset="0"/>
              <a:ea typeface="华文楷体" panose="02010600040101010101" pitchFamily="2" charset="-122"/>
            </a:endParaRPr>
          </a:p>
        </p:txBody>
      </p:sp>
      <p:sp>
        <p:nvSpPr>
          <p:cNvPr id="351235" name="矩形 351234"/>
          <p:cNvSpPr/>
          <p:nvPr/>
        </p:nvSpPr>
        <p:spPr>
          <a:xfrm>
            <a:off x="2279650" y="1619885"/>
            <a:ext cx="5949950" cy="2122805"/>
          </a:xfrm>
          <a:prstGeom prst="rect">
            <a:avLst/>
          </a:prstGeom>
          <a:noFill/>
          <a:ln w="9525">
            <a:noFill/>
          </a:ln>
        </p:spPr>
        <p:txBody>
          <a:bodyPr wrap="none" anchor="ctr">
            <a:spAutoFit/>
          </a:bodyPr>
          <a:lstStyle/>
          <a:p>
            <a:pPr lvl="0" eaLnBrk="0" hangingPunct="0"/>
            <a:r>
              <a:rPr lang="zh-CN" altLang="en-US" sz="2800" dirty="0">
                <a:latin typeface="Arial" panose="020B0604020202020204" pitchFamily="34" charset="0"/>
                <a:ea typeface="华文楷体" panose="02010600040101010101" pitchFamily="2" charset="-122"/>
              </a:rPr>
              <a:t>表观密度</a:t>
            </a:r>
            <a:r>
              <a:rPr lang="zh-CN" altLang="en-US" sz="3200" b="1" dirty="0">
                <a:latin typeface="Arial" panose="020B0604020202020204" pitchFamily="34" charset="0"/>
                <a:ea typeface="宋体" panose="02010600030101010101" pitchFamily="2" charset="-122"/>
              </a:rPr>
              <a:t>：</a:t>
            </a:r>
            <a:endParaRPr lang="en-US" altLang="zh-CN" sz="3200" b="1">
              <a:latin typeface="Arial" panose="020B0604020202020204" pitchFamily="34" charset="0"/>
              <a:ea typeface="宋体" panose="02010600030101010101" pitchFamily="2" charset="-122"/>
            </a:endParaRPr>
          </a:p>
          <a:p>
            <a:pPr lvl="0" eaLnBrk="0" hangingPunct="0"/>
            <a:r>
              <a:rPr lang="en-US" altLang="zh-CN" sz="3600" b="1">
                <a:latin typeface="Times New Roman" panose="02020603050405020304" pitchFamily="18" charset="0"/>
                <a:ea typeface="宋体" panose="02010600030101010101" pitchFamily="2" charset="-122"/>
              </a:rPr>
              <a:t>      ρ</a:t>
            </a:r>
            <a:r>
              <a:rPr lang="en-US" altLang="zh-CN" sz="2400">
                <a:latin typeface="Times New Roman" panose="02020603050405020304" pitchFamily="18" charset="0"/>
                <a:ea typeface="宋体" panose="02010600030101010101" pitchFamily="2" charset="-122"/>
              </a:rPr>
              <a:t>c,c</a:t>
            </a:r>
            <a:r>
              <a:rPr lang="en-US" altLang="zh-CN" sz="3600">
                <a:latin typeface="Times New Roman" panose="02020603050405020304" pitchFamily="18" charset="0"/>
                <a:ea typeface="宋体" panose="02010600030101010101" pitchFamily="2" charset="-122"/>
              </a:rPr>
              <a:t> =</a:t>
            </a:r>
            <a:r>
              <a:rPr lang="en-US" altLang="zh-CN" sz="3600" err="1">
                <a:latin typeface="Times New Roman" panose="02020603050405020304" pitchFamily="18" charset="0"/>
                <a:ea typeface="宋体" panose="02010600030101010101" pitchFamily="2" charset="-122"/>
              </a:rPr>
              <a:t>m</a:t>
            </a:r>
            <a:r>
              <a:rPr lang="en-US" altLang="zh-CN" sz="2400" err="1">
                <a:latin typeface="Times New Roman" panose="02020603050405020304" pitchFamily="18" charset="0"/>
                <a:ea typeface="宋体" panose="02010600030101010101" pitchFamily="2" charset="-122"/>
              </a:rPr>
              <a:t>cb</a:t>
            </a:r>
            <a:r>
              <a:rPr lang="en-US" altLang="zh-CN" sz="3600">
                <a:latin typeface="Times New Roman" panose="02020603050405020304" pitchFamily="18" charset="0"/>
                <a:ea typeface="宋体" panose="02010600030101010101" pitchFamily="2" charset="-122"/>
              </a:rPr>
              <a:t> + </a:t>
            </a:r>
            <a:r>
              <a:rPr lang="en-US" altLang="zh-CN" sz="3600" err="1">
                <a:latin typeface="Times New Roman" panose="02020603050405020304" pitchFamily="18" charset="0"/>
                <a:ea typeface="宋体" panose="02010600030101010101" pitchFamily="2" charset="-122"/>
              </a:rPr>
              <a:t>m</a:t>
            </a:r>
            <a:r>
              <a:rPr lang="en-US" altLang="zh-CN" sz="2400" err="1">
                <a:latin typeface="Times New Roman" panose="02020603050405020304" pitchFamily="18" charset="0"/>
                <a:ea typeface="宋体" panose="02010600030101010101" pitchFamily="2" charset="-122"/>
              </a:rPr>
              <a:t>wb</a:t>
            </a:r>
            <a:r>
              <a:rPr lang="en-US" altLang="zh-CN" sz="3600">
                <a:latin typeface="Times New Roman" panose="02020603050405020304" pitchFamily="18" charset="0"/>
                <a:ea typeface="宋体" panose="02010600030101010101" pitchFamily="2" charset="-122"/>
              </a:rPr>
              <a:t> + </a:t>
            </a:r>
            <a:r>
              <a:rPr lang="en-US" altLang="zh-CN" sz="3600" err="1">
                <a:latin typeface="Times New Roman" panose="02020603050405020304" pitchFamily="18" charset="0"/>
                <a:ea typeface="宋体" panose="02010600030101010101" pitchFamily="2" charset="-122"/>
              </a:rPr>
              <a:t>m</a:t>
            </a:r>
            <a:r>
              <a:rPr lang="en-US" altLang="zh-CN" sz="2400" err="1">
                <a:latin typeface="Times New Roman" panose="02020603050405020304" pitchFamily="18" charset="0"/>
                <a:ea typeface="宋体" panose="02010600030101010101" pitchFamily="2" charset="-122"/>
              </a:rPr>
              <a:t>sb</a:t>
            </a:r>
            <a:r>
              <a:rPr lang="en-US" altLang="zh-CN" sz="3600">
                <a:latin typeface="Times New Roman" panose="02020603050405020304" pitchFamily="18" charset="0"/>
                <a:ea typeface="宋体" panose="02010600030101010101" pitchFamily="2" charset="-122"/>
              </a:rPr>
              <a:t> + </a:t>
            </a:r>
            <a:r>
              <a:rPr lang="en-US" altLang="zh-CN" sz="3600" err="1">
                <a:latin typeface="Times New Roman" panose="02020603050405020304" pitchFamily="18" charset="0"/>
                <a:ea typeface="宋体" panose="02010600030101010101" pitchFamily="2" charset="-122"/>
              </a:rPr>
              <a:t>m</a:t>
            </a:r>
            <a:r>
              <a:rPr lang="en-US" altLang="zh-CN" sz="2400" err="1">
                <a:latin typeface="Times New Roman" panose="02020603050405020304" pitchFamily="18" charset="0"/>
                <a:ea typeface="宋体" panose="02010600030101010101" pitchFamily="2" charset="-122"/>
              </a:rPr>
              <a:t>gb</a:t>
            </a:r>
            <a:endParaRPr lang="zh-CN" altLang="en-US" sz="2800" dirty="0">
              <a:latin typeface="Arial" panose="020B0604020202020204" pitchFamily="34" charset="0"/>
              <a:ea typeface="华文楷体" panose="02010600040101010101" pitchFamily="2" charset="-122"/>
            </a:endParaRPr>
          </a:p>
          <a:p>
            <a:pPr lvl="0" eaLnBrk="0" hangingPunct="0"/>
            <a:r>
              <a:rPr lang="zh-CN" altLang="en-US" sz="2800" dirty="0">
                <a:latin typeface="Arial" panose="020B0604020202020204" pitchFamily="34" charset="0"/>
                <a:ea typeface="华文楷体" panose="02010600040101010101" pitchFamily="2" charset="-122"/>
              </a:rPr>
              <a:t>校正系数：</a:t>
            </a:r>
            <a:endParaRPr lang="en-US" altLang="zh-CN" sz="2800">
              <a:latin typeface="Arial" panose="020B0604020202020204" pitchFamily="34" charset="0"/>
              <a:ea typeface="华文楷体" panose="02010600040101010101" pitchFamily="2" charset="-122"/>
            </a:endParaRPr>
          </a:p>
          <a:p>
            <a:pPr lvl="0" eaLnBrk="0" hangingPunct="0"/>
            <a:r>
              <a:rPr lang="en-US" altLang="zh-CN" sz="3600" b="1">
                <a:latin typeface="Arial" panose="020B0604020202020204" pitchFamily="34" charset="0"/>
                <a:ea typeface="宋体" panose="02010600030101010101" pitchFamily="2" charset="-122"/>
              </a:rPr>
              <a:t>      δ  = </a:t>
            </a:r>
            <a:r>
              <a:rPr lang="en-US" altLang="zh-CN" sz="3600" b="1" err="1">
                <a:latin typeface="Arial" panose="020B0604020202020204" pitchFamily="34" charset="0"/>
                <a:ea typeface="宋体" panose="02010600030101010101" pitchFamily="2" charset="-122"/>
              </a:rPr>
              <a:t>ρ</a:t>
            </a:r>
            <a:r>
              <a:rPr lang="en-US" altLang="zh-CN" sz="2400" err="1">
                <a:latin typeface="Arial" panose="020B0604020202020204" pitchFamily="34" charset="0"/>
                <a:ea typeface="宋体" panose="02010600030101010101" pitchFamily="2" charset="-122"/>
              </a:rPr>
              <a:t>c,t</a:t>
            </a:r>
            <a:r>
              <a:rPr lang="en-US" altLang="zh-CN" sz="3600" b="1">
                <a:latin typeface="Arial" panose="020B0604020202020204" pitchFamily="34" charset="0"/>
                <a:ea typeface="宋体" panose="02010600030101010101" pitchFamily="2" charset="-122"/>
              </a:rPr>
              <a:t> </a:t>
            </a:r>
            <a:r>
              <a:rPr lang="en-US" altLang="zh-CN" sz="3600">
                <a:latin typeface="Arial" panose="020B0604020202020204" pitchFamily="34" charset="0"/>
                <a:ea typeface="宋体" panose="02010600030101010101" pitchFamily="2" charset="-122"/>
              </a:rPr>
              <a:t>/</a:t>
            </a:r>
            <a:r>
              <a:rPr lang="en-US" altLang="zh-CN" sz="3600" b="1">
                <a:latin typeface="Arial" panose="020B0604020202020204" pitchFamily="34" charset="0"/>
                <a:ea typeface="宋体" panose="02010600030101010101" pitchFamily="2" charset="-122"/>
              </a:rPr>
              <a:t> ρ</a:t>
            </a:r>
            <a:r>
              <a:rPr lang="en-US" altLang="zh-CN" sz="2400">
                <a:latin typeface="Arial" panose="020B0604020202020204" pitchFamily="34" charset="0"/>
                <a:ea typeface="宋体" panose="02010600030101010101" pitchFamily="2" charset="-122"/>
              </a:rPr>
              <a:t>c,c</a:t>
            </a:r>
            <a:endParaRPr lang="en-US" altLang="zh-CN" sz="2400">
              <a:latin typeface="Arial" panose="020B0604020202020204" pitchFamily="34" charset="0"/>
              <a:ea typeface="宋体" panose="02010600030101010101" pitchFamily="2" charset="-122"/>
            </a:endParaRPr>
          </a:p>
        </p:txBody>
      </p:sp>
      <p:pic>
        <p:nvPicPr>
          <p:cNvPr id="351236" name="图片 351235"/>
          <p:cNvPicPr>
            <a:picLocks noChangeAspect="1"/>
          </p:cNvPicPr>
          <p:nvPr/>
        </p:nvPicPr>
        <p:blipFill>
          <a:blip r:embed="rId1"/>
          <a:stretch>
            <a:fillRect/>
          </a:stretch>
        </p:blipFill>
        <p:spPr>
          <a:xfrm>
            <a:off x="2495550" y="3860800"/>
            <a:ext cx="2905125" cy="942975"/>
          </a:xfrm>
          <a:prstGeom prst="rect">
            <a:avLst/>
          </a:prstGeom>
          <a:noFill/>
          <a:ln w="9525">
            <a:noFill/>
          </a:ln>
        </p:spPr>
      </p:pic>
      <p:pic>
        <p:nvPicPr>
          <p:cNvPr id="351237" name="图片 351236"/>
          <p:cNvPicPr>
            <a:picLocks noChangeAspect="1"/>
          </p:cNvPicPr>
          <p:nvPr/>
        </p:nvPicPr>
        <p:blipFill>
          <a:blip r:embed="rId1"/>
          <a:stretch>
            <a:fillRect/>
          </a:stretch>
        </p:blipFill>
        <p:spPr>
          <a:xfrm>
            <a:off x="2495550" y="5229225"/>
            <a:ext cx="2809875" cy="895350"/>
          </a:xfrm>
          <a:prstGeom prst="rect">
            <a:avLst/>
          </a:prstGeom>
          <a:noFill/>
          <a:ln w="9525">
            <a:noFill/>
          </a:ln>
        </p:spPr>
      </p:pic>
      <p:sp>
        <p:nvSpPr>
          <p:cNvPr id="351238" name="矩形 351237"/>
          <p:cNvSpPr/>
          <p:nvPr/>
        </p:nvSpPr>
        <p:spPr>
          <a:xfrm>
            <a:off x="6959600" y="4076700"/>
            <a:ext cx="3155950" cy="645160"/>
          </a:xfrm>
          <a:prstGeom prst="rect">
            <a:avLst/>
          </a:prstGeom>
          <a:noFill/>
          <a:ln w="9525">
            <a:noFill/>
          </a:ln>
        </p:spPr>
        <p:txBody>
          <a:bodyPr wrap="none" anchor="t">
            <a:spAutoFit/>
          </a:bodyPr>
          <a:lstStyle/>
          <a:p>
            <a:pPr lvl="0"/>
            <a:r>
              <a:rPr lang="zh-CN" altLang="en-US" b="1" dirty="0">
                <a:latin typeface="Arial" panose="020B0604020202020204" pitchFamily="34" charset="0"/>
                <a:ea typeface="楷体_GB2312" pitchFamily="49" charset="-122"/>
              </a:rPr>
              <a:t>       上述方法得到的材料用量</a:t>
            </a:r>
            <a:endParaRPr lang="zh-CN" altLang="en-US" b="1" dirty="0">
              <a:latin typeface="Arial" panose="020B0604020202020204" pitchFamily="34" charset="0"/>
              <a:ea typeface="楷体_GB2312" pitchFamily="49" charset="-122"/>
            </a:endParaRPr>
          </a:p>
          <a:p>
            <a:pPr lvl="0"/>
            <a:r>
              <a:rPr lang="zh-CN" altLang="en-US" b="1" dirty="0">
                <a:latin typeface="Arial" panose="020B0604020202020204" pitchFamily="34" charset="0"/>
                <a:ea typeface="楷体_GB2312" pitchFamily="49" charset="-122"/>
              </a:rPr>
              <a:t>即为混凝土设计配合比；</a:t>
            </a:r>
            <a:endParaRPr lang="en-US" altLang="zh-CN" b="1">
              <a:latin typeface="Arial" panose="020B0604020202020204" pitchFamily="34" charset="0"/>
              <a:ea typeface="楷体_GB2312" pitchFamily="49" charset="-122"/>
            </a:endParaRPr>
          </a:p>
        </p:txBody>
      </p:sp>
      <p:sp>
        <p:nvSpPr>
          <p:cNvPr id="351239" name="矩形 351238"/>
          <p:cNvSpPr/>
          <p:nvPr/>
        </p:nvSpPr>
        <p:spPr>
          <a:xfrm>
            <a:off x="7175500" y="5229225"/>
            <a:ext cx="2711450" cy="645160"/>
          </a:xfrm>
          <a:prstGeom prst="rect">
            <a:avLst/>
          </a:prstGeom>
          <a:noFill/>
          <a:ln w="9525">
            <a:noFill/>
          </a:ln>
        </p:spPr>
        <p:txBody>
          <a:bodyPr wrap="none" anchor="t">
            <a:spAutoFit/>
          </a:bodyPr>
          <a:lstStyle/>
          <a:p>
            <a:pPr lvl="0"/>
            <a:r>
              <a:rPr lang="zh-CN" altLang="en-US" b="1" dirty="0">
                <a:latin typeface="Arial" panose="020B0604020202020204" pitchFamily="34" charset="0"/>
                <a:ea typeface="楷体_GB2312" pitchFamily="49" charset="-122"/>
              </a:rPr>
              <a:t>       各项材料用量乘以</a:t>
            </a:r>
            <a:r>
              <a:rPr lang="en-US" altLang="zh-CN" b="1">
                <a:latin typeface="Arial" panose="020B0604020202020204" pitchFamily="34" charset="0"/>
                <a:ea typeface="宋体" panose="02010600030101010101" pitchFamily="2" charset="-122"/>
              </a:rPr>
              <a:t>δ</a:t>
            </a:r>
            <a:endParaRPr lang="en-US" altLang="zh-CN" b="1">
              <a:latin typeface="Arial" panose="020B0604020202020204" pitchFamily="34" charset="0"/>
              <a:ea typeface="楷体_GB2312" pitchFamily="49" charset="-122"/>
            </a:endParaRPr>
          </a:p>
          <a:p>
            <a:pPr lvl="0"/>
            <a:r>
              <a:rPr lang="zh-CN" altLang="en-US" b="1" dirty="0">
                <a:latin typeface="Arial" panose="020B0604020202020204" pitchFamily="34" charset="0"/>
                <a:ea typeface="楷体_GB2312" pitchFamily="49" charset="-122"/>
              </a:rPr>
              <a:t>即为混凝土设计配合比；</a:t>
            </a:r>
            <a:endParaRPr lang="en-US" altLang="zh-CN" b="1">
              <a:latin typeface="Arial" panose="020B0604020202020204" pitchFamily="34" charset="0"/>
              <a:ea typeface="楷体_GB2312" pitchFamily="49" charset="-122"/>
            </a:endParaRPr>
          </a:p>
        </p:txBody>
      </p:sp>
      <p:sp>
        <p:nvSpPr>
          <p:cNvPr id="351240" name="直接连接符 351239"/>
          <p:cNvSpPr/>
          <p:nvPr/>
        </p:nvSpPr>
        <p:spPr>
          <a:xfrm>
            <a:off x="5448300" y="4365625"/>
            <a:ext cx="1439863" cy="0"/>
          </a:xfrm>
          <a:prstGeom prst="line">
            <a:avLst/>
          </a:prstGeom>
          <a:ln w="104775" cap="flat" cmpd="sng">
            <a:solidFill>
              <a:srgbClr val="00CCFF"/>
            </a:solidFill>
            <a:prstDash val="solid"/>
            <a:headEnd type="none" w="med" len="med"/>
            <a:tailEnd type="triangle" w="med" len="med"/>
          </a:ln>
        </p:spPr>
      </p:sp>
      <p:sp>
        <p:nvSpPr>
          <p:cNvPr id="351241" name="直接连接符 351240"/>
          <p:cNvSpPr/>
          <p:nvPr/>
        </p:nvSpPr>
        <p:spPr>
          <a:xfrm>
            <a:off x="5448300" y="5661025"/>
            <a:ext cx="1368425" cy="0"/>
          </a:xfrm>
          <a:prstGeom prst="line">
            <a:avLst/>
          </a:prstGeom>
          <a:ln w="104775" cap="flat" cmpd="sng">
            <a:solidFill>
              <a:srgbClr val="00CCFF"/>
            </a:solidFill>
            <a:prstDash val="solid"/>
            <a:headEnd type="none" w="med" len="med"/>
            <a:tailEnd type="triangle" w="med" len="med"/>
          </a:ln>
        </p:spPr>
      </p:sp>
    </p:spTree>
  </p:cSld>
  <p:clrMapOvr>
    <a:masterClrMapping/>
  </p:clrMapOvr>
  <p:transition>
    <p:pull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686435" y="357505"/>
            <a:ext cx="10847070" cy="6143625"/>
          </a:xfrm>
        </p:spPr>
        <p:txBody>
          <a:bodyPr vert="horz" wrap="square" lIns="91440" tIns="45720" rIns="91440" bIns="45720" numCol="1" rtlCol="0" anchor="t" anchorCtr="0" compatLnSpc="1"/>
          <a:lstStyle/>
          <a:p>
            <a:pPr lvl="0">
              <a:lnSpc>
                <a:spcPct val="110000"/>
              </a:lnSpc>
              <a:buNone/>
            </a:pPr>
            <a:r>
              <a:rPr lang="en-US" altLang="zh-CN">
                <a:latin typeface="华文楷体" panose="02010600040101010101" pitchFamily="2" charset="-122"/>
              </a:rPr>
              <a:t>5</a:t>
            </a:r>
            <a:r>
              <a:rPr lang="zh-CN" altLang="en-US" dirty="0">
                <a:latin typeface="华文楷体" panose="02010600040101010101" pitchFamily="2" charset="-122"/>
              </a:rPr>
              <a:t>、施工配合比换算</a:t>
            </a:r>
            <a:endParaRPr lang="en-US" altLang="zh-CN">
              <a:latin typeface="华文楷体" panose="02010600040101010101" pitchFamily="2" charset="-122"/>
            </a:endParaRPr>
          </a:p>
          <a:p>
            <a:pPr lvl="0" algn="just">
              <a:lnSpc>
                <a:spcPct val="150000"/>
              </a:lnSpc>
              <a:buNone/>
            </a:pPr>
            <a:r>
              <a:rPr lang="zh-CN" altLang="en-US" sz="2600" dirty="0">
                <a:latin typeface="华文楷体" panose="02010600040101010101" pitchFamily="2" charset="-122"/>
              </a:rPr>
              <a:t>      </a:t>
            </a:r>
            <a:r>
              <a:rPr lang="zh-CN" altLang="en-US" sz="2800" dirty="0">
                <a:latin typeface="华文楷体" panose="02010600040101010101" pitchFamily="2" charset="-122"/>
              </a:rPr>
              <a:t>实验室配合比是以干燥材料为基准的，而工地存放的砂、石的水分随着气候的变化。所以现场材料的实际称量应按工地砂、石的含水情况进行修正，修正后的配合比，叫做施工配合比。</a:t>
            </a:r>
            <a:endParaRPr lang="zh-CN" altLang="en-US" sz="2800" dirty="0">
              <a:latin typeface="华文楷体" panose="02010600040101010101" pitchFamily="2" charset="-122"/>
            </a:endParaRPr>
          </a:p>
          <a:p>
            <a:pPr lvl="0" algn="just">
              <a:lnSpc>
                <a:spcPct val="150000"/>
              </a:lnSpc>
              <a:buNone/>
            </a:pPr>
            <a:r>
              <a:rPr lang="zh-CN" altLang="en-US" sz="2800" dirty="0">
                <a:latin typeface="华文楷体" panose="02010600040101010101" pitchFamily="2" charset="-122"/>
              </a:rPr>
              <a:t>      现假定工地存放砂的含水率为</a:t>
            </a:r>
            <a:r>
              <a:rPr lang="en-US" altLang="zh-CN" sz="2800">
                <a:latin typeface="华文楷体" panose="02010600040101010101" pitchFamily="2" charset="-122"/>
              </a:rPr>
              <a:t>a</a:t>
            </a:r>
            <a:r>
              <a:rPr lang="zh-CN" altLang="en-US" sz="2800" dirty="0">
                <a:latin typeface="华文楷体" panose="02010600040101010101" pitchFamily="2" charset="-122"/>
              </a:rPr>
              <a:t>（</a:t>
            </a:r>
            <a:r>
              <a:rPr lang="en-US" altLang="zh-CN" sz="2800">
                <a:latin typeface="华文楷体" panose="02010600040101010101" pitchFamily="2" charset="-122"/>
              </a:rPr>
              <a:t>%</a:t>
            </a:r>
            <a:r>
              <a:rPr lang="zh-CN" altLang="en-US" sz="2800" dirty="0">
                <a:latin typeface="华文楷体" panose="02010600040101010101" pitchFamily="2" charset="-122"/>
              </a:rPr>
              <a:t>），石子的含水率为</a:t>
            </a:r>
            <a:r>
              <a:rPr lang="en-US" altLang="zh-CN" sz="2800">
                <a:latin typeface="华文楷体" panose="02010600040101010101" pitchFamily="2" charset="-122"/>
              </a:rPr>
              <a:t>b</a:t>
            </a:r>
            <a:r>
              <a:rPr lang="zh-CN" altLang="en-US" sz="2800" dirty="0">
                <a:latin typeface="华文楷体" panose="02010600040101010101" pitchFamily="2" charset="-122"/>
              </a:rPr>
              <a:t>（％），则将设计配合比换算为施工配合比，其材料称量为：</a:t>
            </a:r>
            <a:endParaRPr lang="zh-CN" altLang="en-US" sz="2800" dirty="0">
              <a:latin typeface="华文楷体" panose="02010600040101010101" pitchFamily="2" charset="-122"/>
            </a:endParaRPr>
          </a:p>
          <a:p>
            <a:pPr lvl="0" algn="just">
              <a:lnSpc>
                <a:spcPct val="110000"/>
              </a:lnSpc>
              <a:buFont typeface="Wingdings" panose="05000000000000000000" pitchFamily="2" charset="2"/>
              <a:buNone/>
            </a:pPr>
            <a:r>
              <a:rPr lang="zh-CN" altLang="en-US" sz="2600" dirty="0">
                <a:latin typeface="华文楷体" panose="02010600040101010101" pitchFamily="2" charset="-122"/>
              </a:rPr>
              <a:t>             </a:t>
            </a:r>
            <a:endParaRPr lang="en-US" altLang="zh-CN" sz="2600">
              <a:latin typeface="华文楷体" panose="02010600040101010101" pitchFamily="2" charset="-122"/>
            </a:endParaRPr>
          </a:p>
          <a:p>
            <a:pPr lvl="0">
              <a:buNone/>
            </a:pPr>
            <a:endParaRPr lang="zh-CN" altLang="en-US" sz="2600" dirty="0">
              <a:latin typeface="华文楷体" panose="02010600040101010101" pitchFamily="2" charset="-122"/>
            </a:endParaRPr>
          </a:p>
        </p:txBody>
      </p:sp>
      <p:graphicFrame>
        <p:nvGraphicFramePr>
          <p:cNvPr id="352259" name="Object 2"/>
          <p:cNvGraphicFramePr>
            <a:graphicFrameLocks noChangeAspect="1"/>
          </p:cNvGraphicFramePr>
          <p:nvPr/>
        </p:nvGraphicFramePr>
        <p:xfrm>
          <a:off x="3738563" y="4286250"/>
          <a:ext cx="4157662" cy="1949450"/>
        </p:xfrm>
        <a:graphic>
          <a:graphicData uri="http://schemas.openxmlformats.org/presentationml/2006/ole">
            <mc:AlternateContent xmlns:mc="http://schemas.openxmlformats.org/markup-compatibility/2006">
              <mc:Choice xmlns:v="urn:schemas-microsoft-com:vml" Requires="v">
                <p:oleObj spid="_x0000_s27663" name="" r:id="rId1" imgW="0" imgH="0" progId="Equation.3">
                  <p:embed/>
                </p:oleObj>
              </mc:Choice>
              <mc:Fallback>
                <p:oleObj name="" r:id="rId1" imgW="0" imgH="0" progId="Equation.3">
                  <p:embed/>
                  <p:pic>
                    <p:nvPicPr>
                      <p:cNvPr id="0" name="图片 3097"/>
                      <p:cNvPicPr/>
                      <p:nvPr/>
                    </p:nvPicPr>
                    <p:blipFill>
                      <a:blip r:embed="rId2"/>
                      <a:stretch>
                        <a:fillRect/>
                      </a:stretch>
                    </p:blipFill>
                    <p:spPr>
                      <a:xfrm>
                        <a:off x="3738563" y="4286250"/>
                        <a:ext cx="4157662" cy="1949450"/>
                      </a:xfrm>
                      <a:prstGeom prst="rect">
                        <a:avLst/>
                      </a:prstGeom>
                      <a:noFill/>
                      <a:ln w="38100">
                        <a:noFill/>
                        <a:miter/>
                      </a:ln>
                    </p:spPr>
                  </p:pic>
                </p:oleObj>
              </mc:Fallback>
            </mc:AlternateContent>
          </a:graphicData>
        </a:graphic>
      </p:graphicFrame>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nodeType="clickEffect">
                                  <p:stCondLst>
                                    <p:cond delay="0"/>
                                  </p:stCondLst>
                                  <p:childTnLst>
                                    <p:set>
                                      <p:cBhvr>
                                        <p:cTn id="23" dur="1" fill="hold">
                                          <p:stCondLst>
                                            <p:cond delay="0"/>
                                          </p:stCondLst>
                                        </p:cTn>
                                        <p:tgtEl>
                                          <p:spTgt spid="352259"/>
                                        </p:tgtEl>
                                        <p:attrNameLst>
                                          <p:attrName>style.visibility</p:attrName>
                                        </p:attrNameLst>
                                      </p:cBhvr>
                                      <p:to>
                                        <p:strVal val="visible"/>
                                      </p:to>
                                    </p:set>
                                    <p:animEffect transition="in" filter="slide(fromLeft)">
                                      <p:cBhvr>
                                        <p:cTn id="24" dur="1000"/>
                                        <p:tgtEl>
                                          <p:spTgt spid="352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p:nvPr>
        </p:nvSpPr>
        <p:spPr>
          <a:xfrm>
            <a:off x="1881188" y="357188"/>
            <a:ext cx="8429625" cy="6143625"/>
          </a:xfrm>
        </p:spPr>
        <p:txBody>
          <a:bodyPr vert="horz" wrap="square" lIns="91440" tIns="45720" rIns="91440" bIns="45720" anchor="t"/>
          <a:lstStyle/>
          <a:p>
            <a:pPr lvl="0" eaLnBrk="1" hangingPunct="1">
              <a:lnSpc>
                <a:spcPct val="110000"/>
              </a:lnSpc>
              <a:buNone/>
            </a:pPr>
            <a:r>
              <a:rPr lang="zh-CN" altLang="en-US" sz="3200" b="1" dirty="0">
                <a:solidFill>
                  <a:schemeClr val="tx2"/>
                </a:solidFill>
                <a:latin typeface="华文楷体" panose="02010600040101010101" pitchFamily="2" charset="-122"/>
              </a:rPr>
              <a:t>施工配合比的确定</a:t>
            </a:r>
            <a:endParaRPr lang="en-US" altLang="zh-CN" sz="3200" b="1">
              <a:solidFill>
                <a:schemeClr val="tx2"/>
              </a:solidFill>
              <a:latin typeface="华文楷体" panose="02010600040101010101" pitchFamily="2" charset="-122"/>
            </a:endParaRPr>
          </a:p>
          <a:p>
            <a:pPr lvl="0" algn="just" eaLnBrk="1" hangingPunct="1">
              <a:lnSpc>
                <a:spcPct val="110000"/>
              </a:lnSpc>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a:p>
            <a:pPr lvl="0" algn="just" eaLnBrk="1" hangingPunct="1">
              <a:lnSpc>
                <a:spcPct val="110000"/>
              </a:lnSpc>
              <a:buNone/>
            </a:pPr>
            <a:r>
              <a:rPr lang="zh-CN" altLang="en-US" sz="2600" dirty="0">
                <a:latin typeface="华文楷体" panose="02010600040101010101" pitchFamily="2" charset="-122"/>
              </a:rPr>
              <a:t>   现假定工地存放砂的含水率为</a:t>
            </a:r>
            <a:r>
              <a:rPr lang="en-US" altLang="zh-CN" sz="2600">
                <a:latin typeface="华文楷体" panose="02010600040101010101" pitchFamily="2" charset="-122"/>
              </a:rPr>
              <a:t>a</a:t>
            </a:r>
            <a:r>
              <a:rPr lang="zh-CN" altLang="en-US" sz="2600" dirty="0">
                <a:latin typeface="华文楷体" panose="02010600040101010101" pitchFamily="2" charset="-122"/>
              </a:rPr>
              <a:t>（</a:t>
            </a:r>
            <a:r>
              <a:rPr lang="en-US" altLang="zh-CN" sz="2600">
                <a:latin typeface="华文楷体" panose="02010600040101010101" pitchFamily="2" charset="-122"/>
              </a:rPr>
              <a:t>%</a:t>
            </a:r>
            <a:r>
              <a:rPr lang="zh-CN" altLang="en-US" sz="2600" dirty="0">
                <a:latin typeface="华文楷体" panose="02010600040101010101" pitchFamily="2" charset="-122"/>
              </a:rPr>
              <a:t>），石子的含水率为</a:t>
            </a:r>
            <a:r>
              <a:rPr lang="en-US" altLang="zh-CN" sz="2600">
                <a:latin typeface="华文楷体" panose="02010600040101010101" pitchFamily="2" charset="-122"/>
              </a:rPr>
              <a:t>b</a:t>
            </a:r>
            <a:r>
              <a:rPr lang="zh-CN" altLang="en-US" sz="2600" dirty="0">
                <a:latin typeface="华文楷体" panose="02010600040101010101" pitchFamily="2" charset="-122"/>
              </a:rPr>
              <a:t>（％），则将设计配合比换算为施工配合比，其材料称量为：</a:t>
            </a:r>
            <a:endParaRPr lang="zh-CN" altLang="en-US" sz="2600" dirty="0">
              <a:latin typeface="华文楷体" panose="02010600040101010101" pitchFamily="2" charset="-122"/>
            </a:endParaRPr>
          </a:p>
          <a:p>
            <a:pPr lvl="0" algn="just" eaLnBrk="1" hangingPunct="1">
              <a:lnSpc>
                <a:spcPct val="110000"/>
              </a:lnSpc>
              <a:buNone/>
            </a:pPr>
            <a:r>
              <a:rPr lang="zh-CN" altLang="en-US" sz="2600" dirty="0">
                <a:latin typeface="华文楷体" panose="02010600040101010101" pitchFamily="2" charset="-122"/>
              </a:rPr>
              <a:t>             </a:t>
            </a:r>
            <a:endParaRPr lang="en-US" altLang="zh-CN" sz="2600">
              <a:latin typeface="华文楷体" panose="02010600040101010101" pitchFamily="2" charset="-122"/>
            </a:endParaRPr>
          </a:p>
          <a:p>
            <a:pPr lvl="0" eaLnBrk="1" hangingPunct="1">
              <a:buNone/>
            </a:pPr>
            <a:endParaRPr lang="zh-CN" altLang="en-US" sz="2600" dirty="0">
              <a:latin typeface="华文楷体" panose="02010600040101010101" pitchFamily="2" charset="-122"/>
            </a:endParaRPr>
          </a:p>
        </p:txBody>
      </p:sp>
      <p:graphicFrame>
        <p:nvGraphicFramePr>
          <p:cNvPr id="261122" name="Object 2"/>
          <p:cNvGraphicFramePr>
            <a:graphicFrameLocks noChangeAspect="1"/>
          </p:cNvGraphicFramePr>
          <p:nvPr/>
        </p:nvGraphicFramePr>
        <p:xfrm>
          <a:off x="2855913" y="2924175"/>
          <a:ext cx="5981700" cy="2736850"/>
        </p:xfrm>
        <a:graphic>
          <a:graphicData uri="http://schemas.openxmlformats.org/presentationml/2006/ole">
            <mc:AlternateContent xmlns:mc="http://schemas.openxmlformats.org/markup-compatibility/2006">
              <mc:Choice xmlns:v="urn:schemas-microsoft-com:vml" Requires="v">
                <p:oleObj spid="_x0000_s25604" name="" r:id="rId1" imgW="2222500" imgH="1016000" progId="Equation.DSMT4">
                  <p:embed/>
                </p:oleObj>
              </mc:Choice>
              <mc:Fallback>
                <p:oleObj name="" r:id="rId1" imgW="2222500" imgH="1016000" progId="Equation.DSMT4">
                  <p:embed/>
                  <p:pic>
                    <p:nvPicPr>
                      <p:cNvPr id="0" name="图片 3113"/>
                      <p:cNvPicPr/>
                      <p:nvPr/>
                    </p:nvPicPr>
                    <p:blipFill>
                      <a:blip r:embed="rId2"/>
                      <a:stretch>
                        <a:fillRect/>
                      </a:stretch>
                    </p:blipFill>
                    <p:spPr>
                      <a:xfrm>
                        <a:off x="2855913" y="2924175"/>
                        <a:ext cx="5981700" cy="2736850"/>
                      </a:xfrm>
                      <a:prstGeom prst="rect">
                        <a:avLst/>
                      </a:prstGeom>
                      <a:noFill/>
                      <a:ln w="38100">
                        <a:noFill/>
                        <a:miter/>
                      </a:ln>
                    </p:spPr>
                  </p:pic>
                </p:oleObj>
              </mc:Fallback>
            </mc:AlternateContent>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nodeType="clickEffect">
                                  <p:stCondLst>
                                    <p:cond delay="0"/>
                                  </p:stCondLst>
                                  <p:childTnLst>
                                    <p:set>
                                      <p:cBhvr>
                                        <p:cTn id="23" dur="1" fill="hold">
                                          <p:stCondLst>
                                            <p:cond delay="0"/>
                                          </p:stCondLst>
                                        </p:cTn>
                                        <p:tgtEl>
                                          <p:spTgt spid="261122"/>
                                        </p:tgtEl>
                                        <p:attrNameLst>
                                          <p:attrName>style.visibility</p:attrName>
                                        </p:attrNameLst>
                                      </p:cBhvr>
                                      <p:to>
                                        <p:strVal val="visible"/>
                                      </p:to>
                                    </p:set>
                                    <p:animEffect transition="in" filter="slide(fromLeft)">
                                      <p:cBhvr>
                                        <p:cTn id="24" dur="1000"/>
                                        <p:tgtEl>
                                          <p:spTgt spid="261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p:cNvSpPr>
          <p:nvPr>
            <p:ph type="title"/>
          </p:nvPr>
        </p:nvSpPr>
        <p:spPr>
          <a:xfrm>
            <a:off x="1981200" y="277813"/>
            <a:ext cx="8229600" cy="630237"/>
          </a:xfrm>
        </p:spPr>
        <p:txBody>
          <a:bodyPr vert="horz" wrap="square" lIns="91440" tIns="45720" rIns="91440" bIns="45720" anchor="t"/>
          <a:lstStyle/>
          <a:p>
            <a:pPr eaLnBrk="1" hangingPunct="1"/>
            <a:r>
              <a:rPr lang="zh-CN" altLang="en-US" sz="3800" dirty="0"/>
              <a:t>混凝土设计配合比</a:t>
            </a:r>
            <a:endParaRPr lang="zh-CN" altLang="en-US" sz="3800" dirty="0"/>
          </a:p>
        </p:txBody>
      </p:sp>
      <p:sp>
        <p:nvSpPr>
          <p:cNvPr id="235523" name="Rectangle 3"/>
          <p:cNvSpPr>
            <a:spLocks noGrp="1"/>
          </p:cNvSpPr>
          <p:nvPr>
            <p:ph idx="1"/>
          </p:nvPr>
        </p:nvSpPr>
        <p:spPr>
          <a:xfrm>
            <a:off x="1774825" y="981075"/>
            <a:ext cx="8893175" cy="5876925"/>
          </a:xfrm>
        </p:spPr>
        <p:txBody>
          <a:bodyPr vert="horz" wrap="square" lIns="91440" tIns="45720" rIns="91440" bIns="45720" anchor="t"/>
          <a:lstStyle/>
          <a:p>
            <a:pPr eaLnBrk="1" hangingPunct="1">
              <a:lnSpc>
                <a:spcPct val="110000"/>
              </a:lnSpc>
            </a:pPr>
            <a:r>
              <a:rPr lang="zh-CN" altLang="en-US" b="1" dirty="0">
                <a:latin typeface="宋体" panose="02010600030101010101" pitchFamily="2" charset="-122"/>
              </a:rPr>
              <a:t>例题</a:t>
            </a:r>
            <a:r>
              <a:rPr lang="en-US" altLang="zh-CN" b="1">
                <a:latin typeface="宋体" panose="02010600030101010101" pitchFamily="2" charset="-122"/>
              </a:rPr>
              <a:t>1</a:t>
            </a:r>
            <a:r>
              <a:rPr lang="zh-CN" altLang="en-US" dirty="0"/>
              <a:t>．</a:t>
            </a:r>
            <a:r>
              <a:rPr lang="zh-CN" altLang="en-US" sz="2800" dirty="0">
                <a:latin typeface="宋体" panose="02010600030101010101" pitchFamily="2" charset="-122"/>
              </a:rPr>
              <a:t>某水泥砼的初步配合比为</a:t>
            </a:r>
            <a:r>
              <a:rPr lang="en-US" altLang="zh-CN" sz="2800">
                <a:latin typeface="宋体" panose="02010600030101010101" pitchFamily="2" charset="-122"/>
              </a:rPr>
              <a:t>C</a:t>
            </a:r>
            <a:r>
              <a:rPr lang="zh-CN" altLang="en-US" sz="2800" dirty="0">
                <a:latin typeface="宋体" panose="02010600030101010101" pitchFamily="2" charset="-122"/>
              </a:rPr>
              <a:t>：</a:t>
            </a:r>
            <a:r>
              <a:rPr lang="en-US" altLang="zh-CN" sz="2800">
                <a:latin typeface="宋体" panose="02010600030101010101" pitchFamily="2" charset="-122"/>
              </a:rPr>
              <a:t>S</a:t>
            </a:r>
            <a:r>
              <a:rPr lang="zh-CN" altLang="en-US" sz="2800" dirty="0">
                <a:latin typeface="宋体" panose="02010600030101010101" pitchFamily="2" charset="-122"/>
              </a:rPr>
              <a:t>：</a:t>
            </a:r>
            <a:r>
              <a:rPr lang="en-US" altLang="zh-CN" sz="2800">
                <a:latin typeface="宋体" panose="02010600030101010101" pitchFamily="2" charset="-122"/>
              </a:rPr>
              <a:t>G</a:t>
            </a:r>
            <a:r>
              <a:rPr lang="zh-CN" altLang="en-US" sz="2800" dirty="0">
                <a:latin typeface="宋体" panose="02010600030101010101" pitchFamily="2" charset="-122"/>
              </a:rPr>
              <a:t>：</a:t>
            </a:r>
            <a:r>
              <a:rPr lang="en-US" altLang="zh-CN" sz="2800">
                <a:latin typeface="宋体" panose="02010600030101010101" pitchFamily="2" charset="-122"/>
              </a:rPr>
              <a:t>W=300</a:t>
            </a:r>
            <a:r>
              <a:rPr lang="zh-CN" altLang="en-US" sz="2800" dirty="0">
                <a:latin typeface="宋体" panose="02010600030101010101" pitchFamily="2" charset="-122"/>
              </a:rPr>
              <a:t>：</a:t>
            </a:r>
            <a:r>
              <a:rPr lang="en-US" altLang="zh-CN" sz="2800">
                <a:latin typeface="宋体" panose="02010600030101010101" pitchFamily="2" charset="-122"/>
              </a:rPr>
              <a:t>600</a:t>
            </a:r>
            <a:r>
              <a:rPr lang="zh-CN" altLang="en-US" sz="2800" dirty="0">
                <a:latin typeface="宋体" panose="02010600030101010101" pitchFamily="2" charset="-122"/>
              </a:rPr>
              <a:t>：</a:t>
            </a:r>
            <a:r>
              <a:rPr lang="en-US" altLang="zh-CN" sz="2800">
                <a:latin typeface="宋体" panose="02010600030101010101" pitchFamily="2" charset="-122"/>
              </a:rPr>
              <a:t>1320</a:t>
            </a:r>
            <a:r>
              <a:rPr lang="zh-CN" altLang="en-US" sz="2800" dirty="0">
                <a:latin typeface="宋体" panose="02010600030101010101" pitchFamily="2" charset="-122"/>
              </a:rPr>
              <a:t>：</a:t>
            </a:r>
            <a:r>
              <a:rPr lang="en-US" altLang="zh-CN" sz="2800">
                <a:latin typeface="宋体" panose="02010600030101010101" pitchFamily="2" charset="-122"/>
              </a:rPr>
              <a:t>180</a:t>
            </a:r>
            <a:r>
              <a:rPr lang="zh-CN" altLang="en-US" sz="2800" dirty="0">
                <a:latin typeface="宋体" panose="02010600030101010101" pitchFamily="2" charset="-122"/>
              </a:rPr>
              <a:t>。经测定，增加</a:t>
            </a:r>
            <a:r>
              <a:rPr lang="en-US" altLang="zh-CN" sz="2800">
                <a:latin typeface="宋体" panose="02010600030101010101" pitchFamily="2" charset="-122"/>
              </a:rPr>
              <a:t>5%</a:t>
            </a:r>
            <a:r>
              <a:rPr lang="zh-CN" altLang="en-US" sz="2800" dirty="0">
                <a:latin typeface="宋体" panose="02010600030101010101" pitchFamily="2" charset="-122"/>
              </a:rPr>
              <a:t>水泥浆其坍落度才可满足要求。</a:t>
            </a:r>
            <a:endParaRPr lang="zh-CN" altLang="en-US" sz="2800" dirty="0">
              <a:latin typeface="宋体" panose="02010600030101010101" pitchFamily="2" charset="-122"/>
            </a:endParaRPr>
          </a:p>
          <a:p>
            <a:pPr eaLnBrk="1" hangingPunct="1">
              <a:lnSpc>
                <a:spcPct val="110000"/>
              </a:lnSpc>
            </a:pPr>
            <a:r>
              <a:rPr lang="zh-CN" altLang="en-US" sz="2800" dirty="0">
                <a:latin typeface="宋体" panose="02010600030101010101" pitchFamily="2" charset="-122"/>
              </a:rPr>
              <a:t>①计算该混凝土的试拌配合比。</a:t>
            </a:r>
            <a:endParaRPr lang="zh-CN" altLang="en-US" sz="2800" dirty="0">
              <a:latin typeface="宋体" panose="02010600030101010101" pitchFamily="2" charset="-122"/>
            </a:endParaRPr>
          </a:p>
          <a:p>
            <a:pPr eaLnBrk="1" hangingPunct="1">
              <a:lnSpc>
                <a:spcPct val="110000"/>
              </a:lnSpc>
            </a:pPr>
            <a:r>
              <a:rPr lang="zh-CN" altLang="en-US" sz="2800" dirty="0">
                <a:latin typeface="宋体" panose="02010600030101010101" pitchFamily="2" charset="-122"/>
              </a:rPr>
              <a:t>②按试拌配合比拌和混凝土，测得其密度为</a:t>
            </a:r>
            <a:r>
              <a:rPr lang="en-US" altLang="zh-CN" sz="2800">
                <a:latin typeface="宋体" panose="02010600030101010101" pitchFamily="2" charset="-122"/>
              </a:rPr>
              <a:t>2370kg/m</a:t>
            </a:r>
            <a:r>
              <a:rPr lang="en-US" altLang="zh-CN" sz="2800" baseline="30000">
                <a:latin typeface="宋体" panose="02010600030101010101" pitchFamily="2" charset="-122"/>
              </a:rPr>
              <a:t>3</a:t>
            </a:r>
            <a:r>
              <a:rPr lang="zh-CN" altLang="en-US" sz="2800" dirty="0">
                <a:latin typeface="宋体" panose="02010600030101010101" pitchFamily="2" charset="-122"/>
              </a:rPr>
              <a:t>，计算密度校核后的设计配合比。</a:t>
            </a:r>
            <a:endParaRPr lang="zh-CN" altLang="en-US" sz="2800" dirty="0">
              <a:latin typeface="宋体" panose="02010600030101010101" pitchFamily="2" charset="-122"/>
            </a:endParaRPr>
          </a:p>
          <a:p>
            <a:pPr eaLnBrk="1" hangingPunct="1">
              <a:lnSpc>
                <a:spcPct val="110000"/>
              </a:lnSpc>
            </a:pPr>
            <a:r>
              <a:rPr lang="zh-CN" altLang="en-US" sz="2800" dirty="0">
                <a:latin typeface="宋体" panose="02010600030101010101" pitchFamily="2" charset="-122"/>
              </a:rPr>
              <a:t>③若工地用砂含水率为</a:t>
            </a:r>
            <a:r>
              <a:rPr lang="en-US" altLang="zh-CN" sz="2800">
                <a:latin typeface="宋体" panose="02010600030101010101" pitchFamily="2" charset="-122"/>
              </a:rPr>
              <a:t>1%</a:t>
            </a:r>
            <a:r>
              <a:rPr lang="zh-CN" altLang="en-US" sz="2800" dirty="0">
                <a:latin typeface="宋体" panose="02010600030101010101" pitchFamily="2" charset="-122"/>
              </a:rPr>
              <a:t>，石子含水率为</a:t>
            </a:r>
            <a:r>
              <a:rPr lang="en-US" altLang="zh-CN" sz="2800">
                <a:latin typeface="宋体" panose="02010600030101010101" pitchFamily="2" charset="-122"/>
              </a:rPr>
              <a:t>3%</a:t>
            </a:r>
            <a:r>
              <a:rPr lang="zh-CN" altLang="en-US" sz="2800" dirty="0">
                <a:latin typeface="宋体" panose="02010600030101010101" pitchFamily="2" charset="-122"/>
              </a:rPr>
              <a:t>。请换算工地配合比。</a:t>
            </a:r>
            <a:endParaRPr lang="zh-CN" altLang="en-US" sz="2800" dirty="0">
              <a:latin typeface="宋体" panose="02010600030101010101" pitchFamily="2" charset="-122"/>
            </a:endParaRPr>
          </a:p>
          <a:p>
            <a:pPr eaLnBrk="1" hangingPunct="1">
              <a:lnSpc>
                <a:spcPct val="110000"/>
              </a:lnSpc>
            </a:pPr>
            <a:r>
              <a:rPr lang="zh-CN" altLang="en-US" sz="2800" dirty="0">
                <a:latin typeface="宋体" panose="02010600030101010101" pitchFamily="2" charset="-122"/>
              </a:rPr>
              <a:t>④若工地上拌和每盘混凝土需水泥两包，计算每盘砼其他材料用量。</a:t>
            </a:r>
            <a:endParaRPr lang="zh-CN" altLang="en-US" sz="2800" dirty="0">
              <a:latin typeface="宋体" panose="02010600030101010101" pitchFamily="2" charset="-122"/>
            </a:endParaRPr>
          </a:p>
        </p:txBody>
      </p:sp>
    </p:spTree>
  </p:cSld>
  <p:clrMapOvr>
    <a:masterClrMapping/>
  </p:clrMapOvr>
  <p:transition>
    <p:wheel spokes="8"/>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p:cNvSpPr>
          <p:nvPr>
            <p:ph type="title"/>
          </p:nvPr>
        </p:nvSpPr>
        <p:spPr/>
        <p:txBody>
          <a:bodyPr vert="horz" wrap="square" lIns="91440" tIns="45720" rIns="91440" bIns="45720" anchor="t"/>
          <a:lstStyle/>
          <a:p>
            <a:pPr eaLnBrk="1" hangingPunct="1"/>
            <a:endParaRPr lang="zh-CN" altLang="en-US" dirty="0"/>
          </a:p>
        </p:txBody>
      </p:sp>
      <p:sp>
        <p:nvSpPr>
          <p:cNvPr id="236547" name="Rectangle 3"/>
          <p:cNvSpPr>
            <a:spLocks noGrp="1"/>
          </p:cNvSpPr>
          <p:nvPr>
            <p:ph idx="1"/>
          </p:nvPr>
        </p:nvSpPr>
        <p:spPr>
          <a:xfrm>
            <a:off x="1981200" y="260350"/>
            <a:ext cx="8229600" cy="6597650"/>
          </a:xfrm>
        </p:spPr>
        <p:txBody>
          <a:bodyPr vert="horz" wrap="square" lIns="91440" tIns="45720" rIns="91440" bIns="45720" anchor="t"/>
          <a:lstStyle/>
          <a:p>
            <a:pPr eaLnBrk="1" hangingPunct="1">
              <a:lnSpc>
                <a:spcPct val="90000"/>
              </a:lnSpc>
            </a:pPr>
            <a:r>
              <a:rPr lang="zh-CN" altLang="en-US" sz="2100" dirty="0"/>
              <a:t>①基准配合比：</a:t>
            </a:r>
            <a:r>
              <a:rPr lang="en-US" altLang="zh-CN" sz="2100"/>
              <a:t>C</a:t>
            </a:r>
            <a:r>
              <a:rPr lang="zh-CN" altLang="en-US" sz="2100" dirty="0"/>
              <a:t>：</a:t>
            </a:r>
            <a:r>
              <a:rPr lang="en-US" altLang="zh-CN" sz="2100"/>
              <a:t>S</a:t>
            </a:r>
            <a:r>
              <a:rPr lang="zh-CN" altLang="en-US" sz="2100" dirty="0"/>
              <a:t>：</a:t>
            </a:r>
            <a:r>
              <a:rPr lang="en-US" altLang="zh-CN" sz="2100"/>
              <a:t>G</a:t>
            </a:r>
            <a:r>
              <a:rPr lang="zh-CN" altLang="en-US" sz="2100" dirty="0"/>
              <a:t>：</a:t>
            </a:r>
            <a:r>
              <a:rPr lang="en-US" altLang="zh-CN" sz="2100"/>
              <a:t>W=300</a:t>
            </a:r>
            <a:r>
              <a:rPr lang="zh-CN" altLang="en-US" sz="2100" dirty="0"/>
              <a:t>（</a:t>
            </a:r>
            <a:r>
              <a:rPr lang="en-US" altLang="zh-CN" sz="2100"/>
              <a:t>1+5%</a:t>
            </a:r>
            <a:r>
              <a:rPr lang="zh-CN" altLang="en-US" sz="2100" dirty="0"/>
              <a:t>）：</a:t>
            </a:r>
            <a:r>
              <a:rPr lang="en-US" altLang="zh-CN" sz="2100"/>
              <a:t>600</a:t>
            </a:r>
            <a:r>
              <a:rPr lang="zh-CN" altLang="en-US" sz="2100" dirty="0"/>
              <a:t>：</a:t>
            </a:r>
            <a:r>
              <a:rPr lang="en-US" altLang="zh-CN" sz="2100"/>
              <a:t>1320</a:t>
            </a:r>
            <a:r>
              <a:rPr lang="zh-CN" altLang="en-US" sz="2100" dirty="0"/>
              <a:t>：</a:t>
            </a:r>
            <a:r>
              <a:rPr lang="en-US" altLang="zh-CN" sz="2100"/>
              <a:t>180</a:t>
            </a:r>
            <a:r>
              <a:rPr lang="zh-CN" altLang="en-US" sz="2100" dirty="0"/>
              <a:t>（</a:t>
            </a:r>
            <a:r>
              <a:rPr lang="en-US" altLang="zh-CN" sz="2100"/>
              <a:t>1+5%</a:t>
            </a:r>
            <a:r>
              <a:rPr lang="zh-CN" altLang="en-US" sz="2100" dirty="0"/>
              <a:t>）</a:t>
            </a:r>
            <a:endParaRPr lang="zh-CN" altLang="en-US" sz="2100" dirty="0"/>
          </a:p>
          <a:p>
            <a:pPr eaLnBrk="1" hangingPunct="1">
              <a:lnSpc>
                <a:spcPct val="90000"/>
              </a:lnSpc>
            </a:pPr>
            <a:r>
              <a:rPr lang="zh-CN" altLang="en-US" sz="2100" dirty="0"/>
              <a:t>                       </a:t>
            </a:r>
            <a:r>
              <a:rPr lang="en-US" altLang="zh-CN" sz="2100"/>
              <a:t>=315</a:t>
            </a:r>
            <a:r>
              <a:rPr lang="zh-CN" altLang="en-US" sz="2100" dirty="0"/>
              <a:t>：</a:t>
            </a:r>
            <a:r>
              <a:rPr lang="en-US" altLang="zh-CN" sz="2100"/>
              <a:t>600</a:t>
            </a:r>
            <a:r>
              <a:rPr lang="zh-CN" altLang="en-US" sz="2100" dirty="0"/>
              <a:t>：</a:t>
            </a:r>
            <a:r>
              <a:rPr lang="en-US" altLang="zh-CN" sz="2100"/>
              <a:t>1320</a:t>
            </a:r>
            <a:r>
              <a:rPr lang="zh-CN" altLang="en-US" sz="2100" dirty="0"/>
              <a:t>：</a:t>
            </a:r>
            <a:r>
              <a:rPr lang="en-US" altLang="zh-CN" sz="2100"/>
              <a:t>189=1</a:t>
            </a:r>
            <a:r>
              <a:rPr lang="zh-CN" altLang="en-US" sz="2100" dirty="0"/>
              <a:t>：</a:t>
            </a:r>
            <a:r>
              <a:rPr lang="en-US" altLang="zh-CN" sz="2100"/>
              <a:t>1.90</a:t>
            </a:r>
            <a:r>
              <a:rPr lang="zh-CN" altLang="en-US" sz="2100" dirty="0"/>
              <a:t>：</a:t>
            </a:r>
            <a:r>
              <a:rPr lang="en-US" altLang="zh-CN" sz="2100"/>
              <a:t>4.19</a:t>
            </a:r>
            <a:r>
              <a:rPr lang="zh-CN" altLang="en-US" sz="2100" dirty="0"/>
              <a:t>：</a:t>
            </a:r>
            <a:r>
              <a:rPr lang="en-US" altLang="zh-CN" sz="2100"/>
              <a:t>0.6</a:t>
            </a:r>
            <a:endParaRPr lang="en-US" altLang="zh-CN" sz="2100"/>
          </a:p>
          <a:p>
            <a:pPr eaLnBrk="1" hangingPunct="1">
              <a:lnSpc>
                <a:spcPct val="90000"/>
              </a:lnSpc>
            </a:pPr>
            <a:r>
              <a:rPr lang="en-US" altLang="zh-CN" sz="2100"/>
              <a:t>     ②ρ</a:t>
            </a:r>
            <a:r>
              <a:rPr lang="zh-CN" altLang="en-US" sz="2100" baseline="-25000" dirty="0"/>
              <a:t>计</a:t>
            </a:r>
            <a:r>
              <a:rPr lang="zh-CN" altLang="en-US" sz="2100" dirty="0"/>
              <a:t> </a:t>
            </a:r>
            <a:r>
              <a:rPr lang="en-US" altLang="zh-CN" sz="2100"/>
              <a:t>= 315+ 189 + 600 +1320 = 2424 kg/m</a:t>
            </a:r>
            <a:r>
              <a:rPr lang="en-US" altLang="zh-CN" sz="2100" baseline="30000"/>
              <a:t>3</a:t>
            </a:r>
            <a:r>
              <a:rPr lang="en-US" altLang="zh-CN" sz="2100"/>
              <a:t>­­­­­­­­­­­­­­­</a:t>
            </a:r>
            <a:r>
              <a:rPr lang="zh-CN" altLang="en-US" sz="2100" dirty="0"/>
              <a:t>，</a:t>
            </a:r>
            <a:endParaRPr lang="zh-CN" altLang="en-US" sz="2100" dirty="0"/>
          </a:p>
          <a:p>
            <a:pPr eaLnBrk="1" hangingPunct="1">
              <a:lnSpc>
                <a:spcPct val="90000"/>
              </a:lnSpc>
            </a:pPr>
            <a:r>
              <a:rPr lang="en-US" altLang="zh-CN" sz="2100"/>
              <a:t>ρ</a:t>
            </a:r>
            <a:r>
              <a:rPr lang="zh-CN" altLang="en-US" sz="2100" baseline="-25000" dirty="0"/>
              <a:t>测</a:t>
            </a:r>
            <a:r>
              <a:rPr lang="zh-CN" altLang="en-US" sz="2100" dirty="0"/>
              <a:t> </a:t>
            </a:r>
            <a:r>
              <a:rPr lang="en-US" altLang="zh-CN" sz="2100"/>
              <a:t>= 2370 kg/m</a:t>
            </a:r>
            <a:r>
              <a:rPr lang="en-US" altLang="zh-CN" sz="2100" baseline="30000"/>
              <a:t>3</a:t>
            </a:r>
            <a:r>
              <a:rPr lang="en-US" altLang="zh-CN" sz="2100"/>
              <a:t>­­­­­­­­­­­­­­­</a:t>
            </a:r>
            <a:r>
              <a:rPr lang="zh-CN" altLang="en-US" sz="2100" dirty="0"/>
              <a:t>，</a:t>
            </a:r>
            <a:endParaRPr lang="zh-CN" altLang="en-US" sz="2100" dirty="0"/>
          </a:p>
          <a:p>
            <a:pPr eaLnBrk="1" hangingPunct="1">
              <a:lnSpc>
                <a:spcPct val="90000"/>
              </a:lnSpc>
            </a:pPr>
            <a:r>
              <a:rPr lang="zh-CN" altLang="en-US" sz="2100" dirty="0"/>
              <a:t>（</a:t>
            </a:r>
            <a:r>
              <a:rPr lang="en-US" altLang="zh-CN" sz="2100"/>
              <a:t>2424-2370</a:t>
            </a:r>
            <a:r>
              <a:rPr lang="zh-CN" altLang="en-US" sz="2100" dirty="0"/>
              <a:t>）</a:t>
            </a:r>
            <a:r>
              <a:rPr lang="en-US" altLang="zh-CN" sz="2100"/>
              <a:t>/2424  × 100% = 2.2% </a:t>
            </a:r>
            <a:r>
              <a:rPr lang="zh-CN" altLang="en-US" sz="2100" dirty="0"/>
              <a:t>＞ </a:t>
            </a:r>
            <a:r>
              <a:rPr lang="en-US" altLang="zh-CN" sz="2100"/>
              <a:t>2% </a:t>
            </a:r>
            <a:endParaRPr lang="en-US" altLang="zh-CN" sz="2100"/>
          </a:p>
          <a:p>
            <a:pPr eaLnBrk="1" hangingPunct="1">
              <a:lnSpc>
                <a:spcPct val="90000"/>
              </a:lnSpc>
            </a:pPr>
            <a:r>
              <a:rPr lang="en-US" altLang="zh-CN" sz="2100"/>
              <a:t>δ=ρ</a:t>
            </a:r>
            <a:r>
              <a:rPr lang="zh-CN" altLang="en-US" sz="2100" baseline="-25000" dirty="0"/>
              <a:t>测</a:t>
            </a:r>
            <a:r>
              <a:rPr lang="en-US" altLang="zh-CN" sz="2100"/>
              <a:t>/ ρ</a:t>
            </a:r>
            <a:r>
              <a:rPr lang="zh-CN" altLang="en-US" sz="2100" baseline="-25000" dirty="0"/>
              <a:t>计</a:t>
            </a:r>
            <a:r>
              <a:rPr lang="en-US" altLang="zh-CN" sz="2100"/>
              <a:t>= 2370 /2424 = 0.98</a:t>
            </a:r>
            <a:endParaRPr lang="en-US" altLang="zh-CN" sz="2100"/>
          </a:p>
          <a:p>
            <a:pPr eaLnBrk="1" hangingPunct="1">
              <a:lnSpc>
                <a:spcPct val="90000"/>
              </a:lnSpc>
            </a:pPr>
            <a:r>
              <a:rPr lang="zh-CN" altLang="en-US" sz="2100" dirty="0"/>
              <a:t>修正后试验室配合比为：</a:t>
            </a:r>
            <a:endParaRPr lang="zh-CN" altLang="en-US" sz="2100" dirty="0"/>
          </a:p>
          <a:p>
            <a:pPr eaLnBrk="1" hangingPunct="1">
              <a:lnSpc>
                <a:spcPct val="90000"/>
              </a:lnSpc>
            </a:pPr>
            <a:r>
              <a:rPr lang="en-US" altLang="zh-CN" sz="2100"/>
              <a:t>C</a:t>
            </a:r>
            <a:r>
              <a:rPr lang="zh-CN" altLang="en-US" sz="2100" dirty="0"/>
              <a:t>：</a:t>
            </a:r>
            <a:r>
              <a:rPr lang="en-US" altLang="zh-CN" sz="2100"/>
              <a:t>W</a:t>
            </a:r>
            <a:r>
              <a:rPr lang="zh-CN" altLang="en-US" sz="2100" dirty="0"/>
              <a:t>：</a:t>
            </a:r>
            <a:r>
              <a:rPr lang="en-US" altLang="zh-CN" sz="2100"/>
              <a:t>S</a:t>
            </a:r>
            <a:r>
              <a:rPr lang="zh-CN" altLang="en-US" sz="2100" dirty="0"/>
              <a:t>：</a:t>
            </a:r>
            <a:r>
              <a:rPr lang="en-US" altLang="zh-CN" sz="2100"/>
              <a:t>G=315×0.98</a:t>
            </a:r>
            <a:r>
              <a:rPr lang="zh-CN" altLang="en-US" sz="2100" dirty="0"/>
              <a:t>：</a:t>
            </a:r>
            <a:r>
              <a:rPr lang="en-US" altLang="zh-CN" sz="2100"/>
              <a:t>600×0.98</a:t>
            </a:r>
            <a:r>
              <a:rPr lang="zh-CN" altLang="en-US" sz="2100" dirty="0"/>
              <a:t>：</a:t>
            </a:r>
            <a:r>
              <a:rPr lang="en-US" altLang="zh-CN" sz="2100"/>
              <a:t>1320×0.98</a:t>
            </a:r>
            <a:r>
              <a:rPr lang="zh-CN" altLang="en-US" sz="2100" dirty="0"/>
              <a:t>：</a:t>
            </a:r>
            <a:r>
              <a:rPr lang="en-US" altLang="zh-CN" sz="2100"/>
              <a:t>189×0.98</a:t>
            </a:r>
            <a:endParaRPr lang="en-US" altLang="zh-CN" sz="2100"/>
          </a:p>
          <a:p>
            <a:pPr eaLnBrk="1" hangingPunct="1">
              <a:lnSpc>
                <a:spcPct val="90000"/>
              </a:lnSpc>
            </a:pPr>
            <a:r>
              <a:rPr lang="en-US" altLang="zh-CN" sz="2100"/>
              <a:t>= 309</a:t>
            </a:r>
            <a:r>
              <a:rPr lang="zh-CN" altLang="en-US" sz="2100" dirty="0"/>
              <a:t>： </a:t>
            </a:r>
            <a:r>
              <a:rPr lang="en-US" altLang="zh-CN" sz="2100"/>
              <a:t>588</a:t>
            </a:r>
            <a:r>
              <a:rPr lang="zh-CN" altLang="en-US" sz="2100" dirty="0"/>
              <a:t>：</a:t>
            </a:r>
            <a:r>
              <a:rPr lang="en-US" altLang="zh-CN" sz="2100"/>
              <a:t>1294</a:t>
            </a:r>
            <a:r>
              <a:rPr lang="zh-CN" altLang="en-US" sz="2100" dirty="0"/>
              <a:t>：</a:t>
            </a:r>
            <a:r>
              <a:rPr lang="en-US" altLang="zh-CN" sz="2100"/>
              <a:t>185 = 1</a:t>
            </a:r>
            <a:r>
              <a:rPr lang="zh-CN" altLang="en-US" sz="2100" dirty="0"/>
              <a:t>：</a:t>
            </a:r>
            <a:r>
              <a:rPr lang="en-US" altLang="zh-CN" sz="2100"/>
              <a:t>1.90</a:t>
            </a:r>
            <a:r>
              <a:rPr lang="zh-CN" altLang="en-US" sz="2100" dirty="0"/>
              <a:t>：</a:t>
            </a:r>
            <a:r>
              <a:rPr lang="en-US" altLang="zh-CN" sz="2100"/>
              <a:t>4.19</a:t>
            </a:r>
            <a:r>
              <a:rPr lang="zh-CN" altLang="en-US" sz="2100" dirty="0"/>
              <a:t>：</a:t>
            </a:r>
            <a:r>
              <a:rPr lang="en-US" altLang="zh-CN" sz="2100"/>
              <a:t>0.6</a:t>
            </a:r>
            <a:endParaRPr lang="en-US" altLang="zh-CN" sz="2100"/>
          </a:p>
          <a:p>
            <a:pPr eaLnBrk="1" hangingPunct="1">
              <a:lnSpc>
                <a:spcPct val="90000"/>
              </a:lnSpc>
            </a:pPr>
            <a:r>
              <a:rPr lang="en-US" altLang="zh-CN" sz="2100"/>
              <a:t>③</a:t>
            </a:r>
            <a:r>
              <a:rPr lang="zh-CN" altLang="en-US" sz="2100" dirty="0"/>
              <a:t>工地配合比为：</a:t>
            </a:r>
            <a:endParaRPr lang="zh-CN" altLang="en-US" sz="2100" dirty="0"/>
          </a:p>
          <a:p>
            <a:pPr eaLnBrk="1" hangingPunct="1">
              <a:lnSpc>
                <a:spcPct val="90000"/>
              </a:lnSpc>
            </a:pPr>
            <a:r>
              <a:rPr lang="en-US" altLang="zh-CN" sz="2100"/>
              <a:t>C</a:t>
            </a:r>
            <a:r>
              <a:rPr lang="zh-CN" altLang="en-US" sz="2100" dirty="0"/>
              <a:t>：</a:t>
            </a:r>
            <a:r>
              <a:rPr lang="en-US" altLang="zh-CN" sz="2100"/>
              <a:t>W</a:t>
            </a:r>
            <a:r>
              <a:rPr lang="zh-CN" altLang="en-US" sz="2100" dirty="0"/>
              <a:t>：</a:t>
            </a:r>
            <a:r>
              <a:rPr lang="en-US" altLang="zh-CN" sz="2100"/>
              <a:t>S</a:t>
            </a:r>
            <a:r>
              <a:rPr lang="zh-CN" altLang="en-US" sz="2100" dirty="0"/>
              <a:t>：</a:t>
            </a:r>
            <a:r>
              <a:rPr lang="en-US" altLang="zh-CN" sz="2100"/>
              <a:t>G=309</a:t>
            </a:r>
            <a:r>
              <a:rPr lang="zh-CN" altLang="en-US" sz="2100" dirty="0"/>
              <a:t>：</a:t>
            </a:r>
            <a:r>
              <a:rPr lang="en-US" altLang="zh-CN" sz="2100"/>
              <a:t>588</a:t>
            </a:r>
            <a:r>
              <a:rPr lang="zh-CN" altLang="en-US" sz="2100" dirty="0"/>
              <a:t>（</a:t>
            </a:r>
            <a:r>
              <a:rPr lang="en-US" altLang="zh-CN" sz="2100"/>
              <a:t>1+1%</a:t>
            </a:r>
            <a:r>
              <a:rPr lang="zh-CN" altLang="en-US" sz="2100" dirty="0"/>
              <a:t>）：</a:t>
            </a:r>
            <a:r>
              <a:rPr lang="en-US" altLang="zh-CN" sz="2100"/>
              <a:t>1294</a:t>
            </a:r>
            <a:r>
              <a:rPr lang="zh-CN" altLang="en-US" sz="2100" dirty="0"/>
              <a:t>（</a:t>
            </a:r>
            <a:r>
              <a:rPr lang="en-US" altLang="zh-CN" sz="2100"/>
              <a:t>1+3%</a:t>
            </a:r>
            <a:r>
              <a:rPr lang="zh-CN" altLang="en-US" sz="2100" dirty="0"/>
              <a:t>）：（</a:t>
            </a:r>
            <a:r>
              <a:rPr lang="en-US" altLang="zh-CN" sz="2100"/>
              <a:t>185-588×1%-1294×3%</a:t>
            </a:r>
            <a:r>
              <a:rPr lang="zh-CN" altLang="en-US" sz="2100" dirty="0"/>
              <a:t>）</a:t>
            </a:r>
            <a:endParaRPr lang="zh-CN" altLang="en-US" sz="2100" dirty="0"/>
          </a:p>
          <a:p>
            <a:pPr eaLnBrk="1" hangingPunct="1">
              <a:lnSpc>
                <a:spcPct val="90000"/>
              </a:lnSpc>
            </a:pPr>
            <a:r>
              <a:rPr lang="zh-CN" altLang="en-US" sz="2100" dirty="0"/>
              <a:t> </a:t>
            </a:r>
            <a:r>
              <a:rPr lang="en-US" altLang="zh-CN" sz="2100"/>
              <a:t>= 309</a:t>
            </a:r>
            <a:r>
              <a:rPr lang="zh-CN" altLang="en-US" sz="2100" dirty="0"/>
              <a:t>：</a:t>
            </a:r>
            <a:r>
              <a:rPr lang="en-US" altLang="zh-CN" sz="2100"/>
              <a:t>594</a:t>
            </a:r>
            <a:r>
              <a:rPr lang="zh-CN" altLang="en-US" sz="2100" dirty="0"/>
              <a:t>：</a:t>
            </a:r>
            <a:r>
              <a:rPr lang="en-US" altLang="zh-CN" sz="2100"/>
              <a:t>1332</a:t>
            </a:r>
            <a:r>
              <a:rPr lang="zh-CN" altLang="en-US" sz="2100" dirty="0"/>
              <a:t>：</a:t>
            </a:r>
            <a:r>
              <a:rPr lang="en-US" altLang="zh-CN" sz="2100"/>
              <a:t>138 = 1</a:t>
            </a:r>
            <a:r>
              <a:rPr lang="zh-CN" altLang="en-US" sz="2100" dirty="0"/>
              <a:t>：</a:t>
            </a:r>
            <a:r>
              <a:rPr lang="en-US" altLang="zh-CN" sz="2100"/>
              <a:t>1.92</a:t>
            </a:r>
            <a:r>
              <a:rPr lang="zh-CN" altLang="en-US" sz="2100" dirty="0"/>
              <a:t>：</a:t>
            </a:r>
            <a:r>
              <a:rPr lang="en-US" altLang="zh-CN" sz="2100"/>
              <a:t>4.31</a:t>
            </a:r>
            <a:r>
              <a:rPr lang="zh-CN" altLang="en-US" sz="2100" dirty="0"/>
              <a:t>：</a:t>
            </a:r>
            <a:r>
              <a:rPr lang="en-US" altLang="zh-CN" sz="2100"/>
              <a:t>0.45</a:t>
            </a:r>
            <a:endParaRPr lang="en-US" altLang="zh-CN" sz="2100"/>
          </a:p>
          <a:p>
            <a:pPr eaLnBrk="1" hangingPunct="1">
              <a:lnSpc>
                <a:spcPct val="90000"/>
              </a:lnSpc>
            </a:pPr>
            <a:r>
              <a:rPr lang="en-US" altLang="zh-CN" sz="2100"/>
              <a:t>④</a:t>
            </a:r>
            <a:r>
              <a:rPr lang="zh-CN" altLang="en-US" sz="2100" dirty="0"/>
              <a:t>水泥：</a:t>
            </a:r>
            <a:r>
              <a:rPr lang="en-US" altLang="zh-CN" sz="2100"/>
              <a:t>50 × 2 = 100 kg      </a:t>
            </a:r>
            <a:r>
              <a:rPr lang="zh-CN" altLang="en-US" sz="2100" dirty="0"/>
              <a:t>砂：</a:t>
            </a:r>
            <a:r>
              <a:rPr lang="en-US" altLang="zh-CN" sz="2100"/>
              <a:t>1.92 × 100 = 192 kg</a:t>
            </a:r>
            <a:endParaRPr lang="en-US" altLang="zh-CN" sz="2100"/>
          </a:p>
          <a:p>
            <a:pPr eaLnBrk="1" hangingPunct="1">
              <a:lnSpc>
                <a:spcPct val="90000"/>
              </a:lnSpc>
            </a:pPr>
            <a:r>
              <a:rPr lang="en-US" altLang="zh-CN" sz="2100"/>
              <a:t>  </a:t>
            </a:r>
            <a:r>
              <a:rPr lang="zh-CN" altLang="en-US" sz="2100" dirty="0"/>
              <a:t>碎石：</a:t>
            </a:r>
            <a:r>
              <a:rPr lang="en-US" altLang="zh-CN" sz="2100"/>
              <a:t>4.31 × 100 = 431 kg   </a:t>
            </a:r>
            <a:r>
              <a:rPr lang="zh-CN" altLang="en-US" sz="2100" dirty="0"/>
              <a:t>水：</a:t>
            </a:r>
            <a:r>
              <a:rPr lang="en-US" altLang="zh-CN" sz="2100"/>
              <a:t>0.45 × 100 = 45 kg</a:t>
            </a:r>
            <a:endParaRPr lang="zh-CN" altLang="en-US" sz="2100" dirty="0"/>
          </a:p>
        </p:txBody>
      </p:sp>
    </p:spTree>
  </p:cSld>
  <p:clrMapOvr>
    <a:masterClrMapping/>
  </p:clrMapOvr>
  <p:transition>
    <p:wheel spokes="8"/>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p:cNvSpPr>
          <p:nvPr>
            <p:ph type="title"/>
          </p:nvPr>
        </p:nvSpPr>
        <p:spPr/>
        <p:txBody>
          <a:bodyPr vert="horz" wrap="square" lIns="91440" tIns="45720" rIns="91440" bIns="45720" anchor="t"/>
          <a:lstStyle/>
          <a:p>
            <a:pPr eaLnBrk="1" hangingPunct="1"/>
            <a:r>
              <a:rPr lang="zh-CN" altLang="en-US" dirty="0"/>
              <a:t>掺减水剂的普通混凝土配合比设计</a:t>
            </a:r>
            <a:br>
              <a:rPr lang="zh-CN" altLang="en-US" dirty="0"/>
            </a:br>
            <a:endParaRPr lang="zh-CN" altLang="en-US" dirty="0"/>
          </a:p>
        </p:txBody>
      </p:sp>
      <p:sp>
        <p:nvSpPr>
          <p:cNvPr id="237571" name="Rectangle 3"/>
          <p:cNvSpPr>
            <a:spLocks noGrp="1"/>
          </p:cNvSpPr>
          <p:nvPr>
            <p:ph idx="1"/>
          </p:nvPr>
        </p:nvSpPr>
        <p:spPr/>
        <p:txBody>
          <a:bodyPr vert="horz" wrap="square" lIns="91440" tIns="45720" rIns="91440" bIns="45720" anchor="t"/>
          <a:lstStyle/>
          <a:p>
            <a:pPr eaLnBrk="1" hangingPunct="1"/>
            <a:r>
              <a:rPr lang="zh-CN" altLang="en-US" dirty="0"/>
              <a:t>在给定的条件下，掺入</a:t>
            </a:r>
            <a:r>
              <a:rPr lang="en-US" altLang="zh-CN"/>
              <a:t>MF</a:t>
            </a:r>
            <a:r>
              <a:rPr lang="zh-CN" altLang="en-US" dirty="0"/>
              <a:t>型减水剂，减水剂的密度为</a:t>
            </a:r>
            <a:r>
              <a:rPr lang="en-US" altLang="zh-CN"/>
              <a:t>2.2g/cm</a:t>
            </a:r>
            <a:r>
              <a:rPr lang="en-US" altLang="zh-CN" baseline="30000"/>
              <a:t>3</a:t>
            </a:r>
            <a:r>
              <a:rPr lang="en-US" altLang="zh-CN"/>
              <a:t>,</a:t>
            </a:r>
            <a:r>
              <a:rPr lang="zh-CN" altLang="en-US" dirty="0"/>
              <a:t>掺入量为水泥质量的</a:t>
            </a:r>
            <a:r>
              <a:rPr lang="en-US" altLang="zh-CN"/>
              <a:t>5%</a:t>
            </a:r>
            <a:r>
              <a:rPr lang="zh-CN" altLang="en-US" dirty="0"/>
              <a:t>，混凝土设计强度、坍落度及原材料不变。假定</a:t>
            </a:r>
            <a:r>
              <a:rPr lang="en-US" altLang="zh-CN"/>
              <a:t>1m</a:t>
            </a:r>
            <a:r>
              <a:rPr lang="en-US" altLang="zh-CN" baseline="30000"/>
              <a:t>3</a:t>
            </a:r>
            <a:r>
              <a:rPr lang="zh-CN" altLang="en-US" dirty="0"/>
              <a:t>混凝土 水泥用量</a:t>
            </a:r>
            <a:r>
              <a:rPr lang="en-US" altLang="zh-CN"/>
              <a:t>294kg</a:t>
            </a:r>
            <a:r>
              <a:rPr lang="zh-CN" altLang="en-US" dirty="0"/>
              <a:t>，混凝土的理论配合比为：</a:t>
            </a:r>
            <a:r>
              <a:rPr lang="en-US" altLang="zh-CN" err="1"/>
              <a:t>m</a:t>
            </a:r>
            <a:r>
              <a:rPr lang="en-US" altLang="zh-CN" baseline="-25000" err="1"/>
              <a:t>co</a:t>
            </a:r>
            <a:r>
              <a:rPr lang="en-US" altLang="zh-CN"/>
              <a:t>: </a:t>
            </a:r>
            <a:r>
              <a:rPr lang="en-US" altLang="zh-CN" err="1"/>
              <a:t>m</a:t>
            </a:r>
            <a:r>
              <a:rPr lang="en-US" altLang="zh-CN" baseline="-25000" err="1"/>
              <a:t>so</a:t>
            </a:r>
            <a:r>
              <a:rPr lang="en-US" altLang="zh-CN"/>
              <a:t>: </a:t>
            </a:r>
            <a:r>
              <a:rPr lang="en-US" altLang="zh-CN" err="1"/>
              <a:t>m</a:t>
            </a:r>
            <a:r>
              <a:rPr lang="en-US" altLang="zh-CN" baseline="-25000" err="1"/>
              <a:t>go</a:t>
            </a:r>
            <a:r>
              <a:rPr lang="en-US" altLang="zh-CN"/>
              <a:t> : </a:t>
            </a:r>
            <a:r>
              <a:rPr lang="en-US" altLang="zh-CN" err="1"/>
              <a:t>m</a:t>
            </a:r>
            <a:r>
              <a:rPr lang="en-US" altLang="zh-CN" baseline="-25000" err="1"/>
              <a:t>go</a:t>
            </a:r>
            <a:r>
              <a:rPr lang="en-US" altLang="zh-CN"/>
              <a:t> =1:2.09:4.25:0.57, </a:t>
            </a:r>
            <a:r>
              <a:rPr lang="el-GR" altLang="zh-CN" dirty="0">
                <a:ea typeface="Arial" panose="020B0604020202020204" pitchFamily="34" charset="0"/>
              </a:rPr>
              <a:t>β</a:t>
            </a:r>
            <a:r>
              <a:rPr lang="en-US" altLang="zh-CN">
                <a:ea typeface="Arial" panose="020B0604020202020204" pitchFamily="34" charset="0"/>
              </a:rPr>
              <a:t>s=0.33</a:t>
            </a:r>
            <a:endParaRPr lang="el-GR" altLang="zh-CN" baseline="-25000" dirty="0">
              <a:ea typeface="Arial" panose="020B0604020202020204" pitchFamily="34" charset="0"/>
            </a:endParaRPr>
          </a:p>
          <a:p>
            <a:pPr eaLnBrk="1" hangingPunct="1"/>
            <a:endParaRPr lang="en-US" altLang="zh-CN" baseline="-25000"/>
          </a:p>
        </p:txBody>
      </p:sp>
    </p:spTree>
  </p:cSld>
  <p:clrMapOvr>
    <a:masterClrMapping/>
  </p:clrMapOvr>
  <p:transition>
    <p:wheel spokes="8"/>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p:cNvSpPr>
          <p:nvPr>
            <p:ph type="title"/>
          </p:nvPr>
        </p:nvSpPr>
        <p:spPr/>
        <p:txBody>
          <a:bodyPr vert="horz" wrap="square" lIns="91440" tIns="45720" rIns="91440" bIns="45720" anchor="t"/>
          <a:lstStyle/>
          <a:p>
            <a:pPr eaLnBrk="1" hangingPunct="1"/>
            <a:r>
              <a:rPr lang="zh-CN" altLang="en-US" dirty="0"/>
              <a:t>掺引气剂的混凝土配合比设计</a:t>
            </a:r>
            <a:endParaRPr lang="zh-CN" altLang="en-US" dirty="0"/>
          </a:p>
        </p:txBody>
      </p:sp>
      <p:sp>
        <p:nvSpPr>
          <p:cNvPr id="238595" name="Rectangle 3"/>
          <p:cNvSpPr>
            <a:spLocks noGrp="1"/>
          </p:cNvSpPr>
          <p:nvPr>
            <p:ph idx="1"/>
          </p:nvPr>
        </p:nvSpPr>
        <p:spPr>
          <a:xfrm>
            <a:off x="1847850" y="1412875"/>
            <a:ext cx="8229600" cy="4530725"/>
          </a:xfrm>
        </p:spPr>
        <p:txBody>
          <a:bodyPr vert="horz" wrap="square" lIns="91440" tIns="45720" rIns="91440" bIns="45720" anchor="t"/>
          <a:lstStyle/>
          <a:p>
            <a:pPr eaLnBrk="1" hangingPunct="1">
              <a:lnSpc>
                <a:spcPct val="90000"/>
              </a:lnSpc>
            </a:pPr>
            <a:r>
              <a:rPr lang="zh-CN" altLang="en-US" dirty="0"/>
              <a:t>某素混凝土设计强度</a:t>
            </a:r>
            <a:r>
              <a:rPr lang="en-US" altLang="zh-CN"/>
              <a:t>C20</a:t>
            </a:r>
            <a:r>
              <a:rPr lang="zh-CN" altLang="en-US" dirty="0"/>
              <a:t>，含气量为</a:t>
            </a:r>
            <a:r>
              <a:rPr lang="en-US" altLang="zh-CN"/>
              <a:t>5%</a:t>
            </a:r>
            <a:r>
              <a:rPr lang="zh-CN" altLang="en-US" dirty="0"/>
              <a:t>的引气混凝土，坍落度</a:t>
            </a:r>
            <a:r>
              <a:rPr lang="en-US" altLang="zh-CN"/>
              <a:t>10~30mm</a:t>
            </a:r>
            <a:r>
              <a:rPr lang="zh-CN" altLang="en-US" dirty="0"/>
              <a:t>，施工现场生产质量好，用机械搅拌、振捣，计算初步配合比。</a:t>
            </a:r>
            <a:endParaRPr lang="zh-CN" altLang="en-US" dirty="0"/>
          </a:p>
          <a:p>
            <a:pPr eaLnBrk="1" hangingPunct="1">
              <a:lnSpc>
                <a:spcPct val="90000"/>
              </a:lnSpc>
            </a:pPr>
            <a:r>
              <a:rPr lang="zh-CN" altLang="en-US" dirty="0"/>
              <a:t>原材料情况是：</a:t>
            </a:r>
            <a:endParaRPr lang="zh-CN" altLang="en-US" dirty="0"/>
          </a:p>
          <a:p>
            <a:pPr eaLnBrk="1" hangingPunct="1">
              <a:lnSpc>
                <a:spcPct val="90000"/>
              </a:lnSpc>
            </a:pPr>
            <a:r>
              <a:rPr lang="zh-CN" altLang="en-US" dirty="0"/>
              <a:t>普通水泥</a:t>
            </a:r>
            <a:r>
              <a:rPr lang="en-US" altLang="zh-CN"/>
              <a:t>42.5</a:t>
            </a:r>
            <a:r>
              <a:rPr lang="zh-CN" altLang="en-US" dirty="0"/>
              <a:t>级，</a:t>
            </a:r>
            <a:r>
              <a:rPr lang="el-GR" altLang="zh-CN" dirty="0">
                <a:latin typeface="宋体" panose="02010600030101010101" pitchFamily="2" charset="-122"/>
              </a:rPr>
              <a:t>ρ</a:t>
            </a:r>
            <a:r>
              <a:rPr lang="en-US" altLang="zh-CN" baseline="-25000">
                <a:latin typeface="宋体" panose="02010600030101010101" pitchFamily="2" charset="-122"/>
              </a:rPr>
              <a:t>c</a:t>
            </a:r>
            <a:r>
              <a:rPr lang="en-US" altLang="zh-CN">
                <a:latin typeface="宋体" panose="02010600030101010101" pitchFamily="2" charset="-122"/>
              </a:rPr>
              <a:t>=3.1g/cm</a:t>
            </a:r>
            <a:r>
              <a:rPr lang="en-US" altLang="zh-CN" baseline="30000">
                <a:latin typeface="宋体" panose="02010600030101010101" pitchFamily="2" charset="-122"/>
              </a:rPr>
              <a:t>3</a:t>
            </a:r>
            <a:r>
              <a:rPr lang="en-US" altLang="zh-CN">
                <a:latin typeface="宋体" panose="02010600030101010101" pitchFamily="2" charset="-122"/>
              </a:rPr>
              <a:t>,</a:t>
            </a:r>
            <a:r>
              <a:rPr lang="zh-CN" altLang="en-US" dirty="0"/>
              <a:t>水泥强度富裕系数</a:t>
            </a:r>
            <a:r>
              <a:rPr lang="en-US" altLang="zh-CN"/>
              <a:t>1.17</a:t>
            </a:r>
            <a:endParaRPr lang="en-US" altLang="zh-CN"/>
          </a:p>
          <a:p>
            <a:pPr eaLnBrk="1" hangingPunct="1">
              <a:lnSpc>
                <a:spcPct val="90000"/>
              </a:lnSpc>
            </a:pPr>
            <a:r>
              <a:rPr lang="zh-CN" altLang="en-US" dirty="0"/>
              <a:t>中砂， </a:t>
            </a:r>
            <a:r>
              <a:rPr lang="el-GR" altLang="zh-CN" dirty="0">
                <a:latin typeface="宋体" panose="02010600030101010101" pitchFamily="2" charset="-122"/>
              </a:rPr>
              <a:t>ρ</a:t>
            </a:r>
            <a:r>
              <a:rPr lang="en-US" altLang="zh-CN" baseline="-25000">
                <a:latin typeface="宋体" panose="02010600030101010101" pitchFamily="2" charset="-122"/>
              </a:rPr>
              <a:t>s</a:t>
            </a:r>
            <a:r>
              <a:rPr lang="en-US" altLang="zh-CN">
                <a:latin typeface="宋体" panose="02010600030101010101" pitchFamily="2" charset="-122"/>
              </a:rPr>
              <a:t>=2.65g/cm</a:t>
            </a:r>
            <a:r>
              <a:rPr lang="en-US" altLang="zh-CN" baseline="30000">
                <a:latin typeface="宋体" panose="02010600030101010101" pitchFamily="2" charset="-122"/>
              </a:rPr>
              <a:t>3</a:t>
            </a:r>
            <a:r>
              <a:rPr lang="el-GR" altLang="zh-CN" dirty="0">
                <a:latin typeface="宋体" panose="02010600030101010101" pitchFamily="2" charset="-122"/>
              </a:rPr>
              <a:t>ρ</a:t>
            </a:r>
            <a:r>
              <a:rPr lang="en-US" altLang="zh-CN" baseline="-25000">
                <a:latin typeface="宋体" panose="02010600030101010101" pitchFamily="2" charset="-122"/>
              </a:rPr>
              <a:t>so</a:t>
            </a:r>
            <a:r>
              <a:rPr lang="en-US" altLang="zh-CN">
                <a:latin typeface="宋体" panose="02010600030101010101" pitchFamily="2" charset="-122"/>
              </a:rPr>
              <a:t>=1490kg/m</a:t>
            </a:r>
            <a:r>
              <a:rPr lang="en-US" altLang="zh-CN" baseline="30000">
                <a:latin typeface="宋体" panose="02010600030101010101" pitchFamily="2" charset="-122"/>
              </a:rPr>
              <a:t>3</a:t>
            </a:r>
            <a:endParaRPr lang="en-US" altLang="zh-CN" baseline="30000">
              <a:latin typeface="宋体" panose="02010600030101010101" pitchFamily="2" charset="-122"/>
            </a:endParaRPr>
          </a:p>
          <a:p>
            <a:pPr eaLnBrk="1" hangingPunct="1">
              <a:lnSpc>
                <a:spcPct val="90000"/>
              </a:lnSpc>
            </a:pPr>
            <a:r>
              <a:rPr lang="zh-CN" altLang="en-US" dirty="0"/>
              <a:t>卵石，最大粒径</a:t>
            </a:r>
            <a:r>
              <a:rPr lang="en-US" altLang="zh-CN"/>
              <a:t>40mm</a:t>
            </a:r>
            <a:r>
              <a:rPr lang="zh-CN" altLang="en-US" dirty="0"/>
              <a:t>，</a:t>
            </a:r>
            <a:r>
              <a:rPr lang="el-GR" altLang="zh-CN" dirty="0">
                <a:latin typeface="宋体" panose="02010600030101010101" pitchFamily="2" charset="-122"/>
              </a:rPr>
              <a:t>ρ</a:t>
            </a:r>
            <a:r>
              <a:rPr lang="en-US" altLang="zh-CN" baseline="-25000">
                <a:latin typeface="宋体" panose="02010600030101010101" pitchFamily="2" charset="-122"/>
              </a:rPr>
              <a:t>g</a:t>
            </a:r>
            <a:r>
              <a:rPr lang="en-US" altLang="zh-CN">
                <a:latin typeface="宋体" panose="02010600030101010101" pitchFamily="2" charset="-122"/>
              </a:rPr>
              <a:t>=2.73g/cm</a:t>
            </a:r>
            <a:r>
              <a:rPr lang="en-US" altLang="zh-CN" baseline="30000">
                <a:latin typeface="宋体" panose="02010600030101010101" pitchFamily="2" charset="-122"/>
              </a:rPr>
              <a:t>3</a:t>
            </a:r>
            <a:r>
              <a:rPr lang="el-GR" altLang="zh-CN" dirty="0">
                <a:latin typeface="宋体" panose="02010600030101010101" pitchFamily="2" charset="-122"/>
              </a:rPr>
              <a:t>ρ</a:t>
            </a:r>
            <a:r>
              <a:rPr lang="en-US" altLang="zh-CN" err="1">
                <a:latin typeface="宋体" panose="02010600030101010101" pitchFamily="2" charset="-122"/>
              </a:rPr>
              <a:t>g</a:t>
            </a:r>
            <a:r>
              <a:rPr lang="en-US" altLang="zh-CN" baseline="-25000" err="1">
                <a:latin typeface="宋体" panose="02010600030101010101" pitchFamily="2" charset="-122"/>
              </a:rPr>
              <a:t>so</a:t>
            </a:r>
            <a:r>
              <a:rPr lang="en-US" altLang="zh-CN">
                <a:latin typeface="宋体" panose="02010600030101010101" pitchFamily="2" charset="-122"/>
              </a:rPr>
              <a:t>=1500kg/m</a:t>
            </a:r>
            <a:r>
              <a:rPr lang="en-US" altLang="zh-CN" baseline="30000">
                <a:latin typeface="宋体" panose="02010600030101010101" pitchFamily="2" charset="-122"/>
              </a:rPr>
              <a:t>3</a:t>
            </a:r>
            <a:endParaRPr lang="en-US" altLang="zh-CN" baseline="30000">
              <a:latin typeface="宋体" panose="02010600030101010101" pitchFamily="2" charset="-122"/>
            </a:endParaRPr>
          </a:p>
          <a:p>
            <a:pPr eaLnBrk="1" hangingPunct="1">
              <a:lnSpc>
                <a:spcPct val="90000"/>
              </a:lnSpc>
            </a:pPr>
            <a:endParaRPr lang="zh-CN" altLang="en-US" dirty="0"/>
          </a:p>
        </p:txBody>
      </p:sp>
    </p:spTree>
  </p:cSld>
  <p:clrMapOvr>
    <a:masterClrMapping/>
  </p:clrMapOvr>
  <p:transition>
    <p:wheel spokes="8"/>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标题 368641"/>
          <p:cNvSpPr>
            <a:spLocks noGrp="1"/>
          </p:cNvSpPr>
          <p:nvPr>
            <p:ph type="title"/>
          </p:nvPr>
        </p:nvSpPr>
        <p:spPr>
          <a:xfrm>
            <a:off x="1981200" y="552450"/>
            <a:ext cx="8229600" cy="865188"/>
          </a:xfrm>
        </p:spPr>
        <p:txBody>
          <a:bodyPr/>
          <a:lstStyle/>
          <a:p>
            <a:pPr algn="ctr"/>
            <a:r>
              <a:rPr lang="zh-CN" altLang="en-US" sz="3600" b="1" dirty="0">
                <a:solidFill>
                  <a:srgbClr val="FF9900"/>
                </a:solidFill>
                <a:latin typeface="华文楷体" panose="02010600040101010101" pitchFamily="2" charset="-122"/>
              </a:rPr>
              <a:t> 其他品种混凝土</a:t>
            </a:r>
            <a:endParaRPr lang="zh-CN" altLang="en-US" sz="3600" b="1" dirty="0">
              <a:solidFill>
                <a:srgbClr val="FF9900"/>
              </a:solidFill>
              <a:latin typeface="华文楷体" panose="02010600040101010101" pitchFamily="2" charset="-122"/>
            </a:endParaRPr>
          </a:p>
        </p:txBody>
      </p:sp>
      <p:sp>
        <p:nvSpPr>
          <p:cNvPr id="368643" name="文本占位符 368642"/>
          <p:cNvSpPr>
            <a:spLocks noGrp="1"/>
          </p:cNvSpPr>
          <p:nvPr>
            <p:ph type="body" idx="1"/>
          </p:nvPr>
        </p:nvSpPr>
        <p:spPr>
          <a:xfrm>
            <a:off x="2208213" y="1600200"/>
            <a:ext cx="8002587" cy="4530725"/>
          </a:xfrm>
        </p:spPr>
        <p:txBody>
          <a:bodyPr/>
          <a:lstStyle/>
          <a:p>
            <a:pPr>
              <a:lnSpc>
                <a:spcPct val="120000"/>
              </a:lnSpc>
              <a:buClr>
                <a:srgbClr val="3399FF"/>
              </a:buClr>
              <a:buFont typeface="Wingdings" panose="05000000000000000000" pitchFamily="2" charset="2"/>
              <a:buChar char="Ø"/>
            </a:pPr>
            <a:r>
              <a:rPr lang="zh-CN" altLang="en-US" b="1" dirty="0"/>
              <a:t>高强、高性能混凝土</a:t>
            </a:r>
            <a:endParaRPr lang="zh-CN" altLang="en-US" b="1" dirty="0"/>
          </a:p>
          <a:p>
            <a:pPr>
              <a:lnSpc>
                <a:spcPct val="120000"/>
              </a:lnSpc>
              <a:buClr>
                <a:srgbClr val="3399FF"/>
              </a:buClr>
              <a:buFont typeface="Wingdings" panose="05000000000000000000" pitchFamily="2" charset="2"/>
              <a:buChar char="Ø"/>
            </a:pPr>
            <a:r>
              <a:rPr lang="zh-CN" altLang="en-US" b="1" dirty="0"/>
              <a:t>轻骨料混凝土</a:t>
            </a:r>
            <a:endParaRPr lang="zh-CN" altLang="en-US" b="1" dirty="0"/>
          </a:p>
          <a:p>
            <a:pPr>
              <a:lnSpc>
                <a:spcPct val="120000"/>
              </a:lnSpc>
              <a:buClr>
                <a:srgbClr val="3399FF"/>
              </a:buClr>
              <a:buFont typeface="Wingdings" panose="05000000000000000000" pitchFamily="2" charset="2"/>
              <a:buChar char="Ø"/>
            </a:pPr>
            <a:r>
              <a:rPr lang="zh-CN" altLang="en-US" b="1" dirty="0"/>
              <a:t>加气混凝土</a:t>
            </a:r>
            <a:endParaRPr lang="zh-CN" altLang="en-US" b="1" dirty="0"/>
          </a:p>
          <a:p>
            <a:pPr>
              <a:lnSpc>
                <a:spcPct val="120000"/>
              </a:lnSpc>
              <a:buClr>
                <a:srgbClr val="3399FF"/>
              </a:buClr>
              <a:buFont typeface="Wingdings" panose="05000000000000000000" pitchFamily="2" charset="2"/>
              <a:buChar char="Ø"/>
            </a:pPr>
            <a:r>
              <a:rPr lang="zh-CN" altLang="en-US" b="1" dirty="0"/>
              <a:t>碾压混凝土</a:t>
            </a:r>
            <a:endParaRPr lang="zh-CN" altLang="en-US" b="1" dirty="0"/>
          </a:p>
          <a:p>
            <a:pPr>
              <a:lnSpc>
                <a:spcPct val="120000"/>
              </a:lnSpc>
              <a:buClr>
                <a:srgbClr val="3399FF"/>
              </a:buClr>
              <a:buFont typeface="Wingdings" panose="05000000000000000000" pitchFamily="2" charset="2"/>
              <a:buChar char="Ø"/>
            </a:pPr>
            <a:r>
              <a:rPr lang="zh-CN" altLang="en-US" b="1" dirty="0"/>
              <a:t>大体积混凝土</a:t>
            </a:r>
            <a:endParaRPr lang="zh-CN" altLang="en-US" b="1" dirty="0"/>
          </a:p>
          <a:p>
            <a:pPr>
              <a:lnSpc>
                <a:spcPct val="120000"/>
              </a:lnSpc>
              <a:buClr>
                <a:srgbClr val="3399FF"/>
              </a:buClr>
              <a:buFont typeface="Wingdings" panose="05000000000000000000" pitchFamily="2" charset="2"/>
              <a:buChar char="Ø"/>
            </a:pPr>
            <a:r>
              <a:rPr lang="zh-CN" altLang="en-US" b="1" dirty="0"/>
              <a:t>透水混凝土</a:t>
            </a:r>
            <a:endParaRPr lang="zh-CN" altLang="en-US" b="1" dirty="0"/>
          </a:p>
          <a:p>
            <a:pPr>
              <a:lnSpc>
                <a:spcPct val="120000"/>
              </a:lnSpc>
              <a:buClr>
                <a:srgbClr val="3399FF"/>
              </a:buClr>
              <a:buFont typeface="Wingdings" panose="05000000000000000000" pitchFamily="2" charset="2"/>
              <a:buChar char="Ø"/>
            </a:pPr>
            <a:r>
              <a:rPr lang="zh-CN" altLang="en-US" b="1" dirty="0"/>
              <a:t>绿化混凝土</a:t>
            </a:r>
            <a:endParaRPr lang="zh-CN" altLang="en-US" b="1" dirty="0"/>
          </a:p>
        </p:txBody>
      </p: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973455" y="285750"/>
            <a:ext cx="10356850" cy="6286500"/>
          </a:xfrm>
        </p:spPr>
        <p:txBody>
          <a:bodyPr vert="horz" wrap="square" lIns="91440" tIns="45720" rIns="91440" bIns="45720" numCol="1" rtlCol="0" anchor="t" anchorCtr="0" compatLnSpc="1"/>
          <a:lstStyle/>
          <a:p>
            <a:pPr lvl="0">
              <a:lnSpc>
                <a:spcPct val="150000"/>
              </a:lnSpc>
              <a:buClr>
                <a:srgbClr val="FFFF00"/>
              </a:buClr>
              <a:buFont typeface="Wingdings" panose="05000000000000000000" pitchFamily="2" charset="2"/>
              <a:buChar char="Ø"/>
            </a:pPr>
            <a:r>
              <a:rPr lang="en-US" altLang="zh-CN" sz="2600" dirty="0">
                <a:latin typeface="华文楷体" panose="02010600040101010101" pitchFamily="2" charset="-122"/>
              </a:rPr>
              <a:t>        </a:t>
            </a:r>
            <a:r>
              <a:rPr lang="zh-CN" altLang="en-US" sz="2600" dirty="0">
                <a:latin typeface="华文楷体" panose="02010600040101010101" pitchFamily="2" charset="-122"/>
              </a:rPr>
              <a:t>异常因素</a:t>
            </a:r>
            <a:r>
              <a:rPr lang="en-US" altLang="zh-CN" sz="2600">
                <a:latin typeface="华文楷体" panose="02010600040101010101" pitchFamily="2" charset="-122"/>
              </a:rPr>
              <a:t>——</a:t>
            </a:r>
            <a:r>
              <a:rPr lang="zh-CN" altLang="en-US" sz="2600" dirty="0">
                <a:latin typeface="华文楷体" panose="02010600040101010101" pitchFamily="2" charset="-122"/>
              </a:rPr>
              <a:t>是指施工中出现的不正常情况，如搅拌时任意改变水胶比而随意加水，混凝土组成材料称量误差等。它们是可以避免克服的因素。受异常因素影响引起的质量波动，是异常波动。</a:t>
            </a:r>
            <a:endParaRPr lang="en-US" altLang="zh-CN" sz="2600">
              <a:latin typeface="华文楷体" panose="02010600040101010101" pitchFamily="2" charset="-122"/>
            </a:endParaRPr>
          </a:p>
          <a:p>
            <a:pPr lvl="0">
              <a:lnSpc>
                <a:spcPct val="150000"/>
              </a:lnSpc>
              <a:buClr>
                <a:srgbClr val="FFC000"/>
              </a:buClr>
              <a:buFont typeface="Wingdings" panose="05000000000000000000" pitchFamily="2" charset="2"/>
              <a:buChar char="l"/>
            </a:pPr>
            <a:r>
              <a:rPr lang="zh-CN" altLang="en-US" sz="2600" dirty="0"/>
              <a:t>混凝土质量控制的目的</a:t>
            </a:r>
            <a:endParaRPr lang="en-US" altLang="zh-CN" sz="2600"/>
          </a:p>
          <a:p>
            <a:pPr lvl="0">
              <a:lnSpc>
                <a:spcPct val="150000"/>
              </a:lnSpc>
              <a:buClr>
                <a:srgbClr val="FFFF00"/>
              </a:buClr>
              <a:buNone/>
            </a:pPr>
            <a:r>
              <a:rPr lang="zh-CN" altLang="en-US" sz="2600" dirty="0"/>
              <a:t>         在于发现和排除异常因素，使混凝土质量波动呈正常波动状态。</a:t>
            </a:r>
            <a:endParaRPr lang="zh-CN" altLang="en-US" sz="2600" dirty="0">
              <a:latin typeface="华文楷体" panose="02010600040101010101" pitchFamily="2" charset="-122"/>
            </a:endParaRPr>
          </a:p>
          <a:p>
            <a:pPr lvl="0">
              <a:lnSpc>
                <a:spcPct val="120000"/>
              </a:lnSpc>
              <a:buFont typeface="Wingdings" panose="05000000000000000000" pitchFamily="2" charset="2"/>
              <a:buNone/>
            </a:pPr>
            <a:endParaRPr lang="zh-CN" altLang="en-US" dirty="0">
              <a:latin typeface="隶书" panose="02010509060101010101" pitchFamily="49" charset="-122"/>
              <a:ea typeface="隶书" panose="02010509060101010101" pitchFamily="49" charset="-122"/>
            </a:endParaRPr>
          </a:p>
        </p:txBody>
      </p:sp>
    </p:spTree>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844550" y="285750"/>
            <a:ext cx="10716895" cy="6215380"/>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zh-CN" altLang="en-US" dirty="0">
                <a:latin typeface="华文楷体" panose="02010600040101010101" pitchFamily="2" charset="-122"/>
              </a:rPr>
              <a:t>（</a:t>
            </a:r>
            <a:r>
              <a:rPr lang="en-US" altLang="zh-CN" dirty="0">
                <a:latin typeface="华文楷体" panose="02010600040101010101" pitchFamily="2" charset="-122"/>
              </a:rPr>
              <a:t>2</a:t>
            </a:r>
            <a:r>
              <a:rPr lang="zh-CN" altLang="en-US" dirty="0">
                <a:latin typeface="华文楷体" panose="02010600040101010101" pitchFamily="2" charset="-122"/>
              </a:rPr>
              <a:t>）混凝土的质量控制</a:t>
            </a:r>
            <a:endParaRPr lang="zh-CN" altLang="en-US" dirty="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1</a:t>
            </a:r>
            <a:r>
              <a:rPr lang="zh-CN" altLang="en-US" sz="2600">
                <a:latin typeface="华文楷体" panose="02010600040101010101" pitchFamily="2" charset="-122"/>
              </a:rPr>
              <a:t>）</a:t>
            </a:r>
            <a:r>
              <a:rPr lang="zh-CN" altLang="en-US" sz="2600" dirty="0">
                <a:latin typeface="华文楷体" panose="02010600040101010101" pitchFamily="2" charset="-122"/>
              </a:rPr>
              <a:t>混凝土生产前的初步控制，主要包括人员配备、设备调试、组成材料的检验及配合比的确定与调整等项内容。在施工过程中，一般不得随意改变配合比，应根据混凝土质量的动态信息，及时进行调整。</a:t>
            </a:r>
            <a:endParaRPr lang="en-US" altLang="zh-CN" sz="2600">
              <a:latin typeface="华文楷体" panose="02010600040101010101" pitchFamily="2"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2</a:t>
            </a:r>
            <a:r>
              <a:rPr lang="zh-CN" altLang="en-US" sz="2600">
                <a:latin typeface="华文楷体" panose="02010600040101010101" pitchFamily="2" charset="-122"/>
              </a:rPr>
              <a:t>）</a:t>
            </a:r>
            <a:r>
              <a:rPr lang="zh-CN" altLang="en-US" sz="2600" dirty="0">
                <a:latin typeface="华文楷体" panose="02010600040101010101" pitchFamily="2" charset="-122"/>
              </a:rPr>
              <a:t> 混凝土生产过程中的控制，包括控制称量、搅拌、运输、浇筑、振捣及养护等项内容。施工单位应根据设计要求，提出混凝土质量控制目标，建立混凝土质量保证体系，制定必要的混凝土生产质量管理制度，并应根据生产过程的质量动态分析，及时采取措施和对策。</a:t>
            </a:r>
            <a:endParaRPr lang="en-US" altLang="zh-CN" sz="2600">
              <a:latin typeface="华文楷体" panose="02010600040101010101" pitchFamily="2" charset="-122"/>
            </a:endParaRPr>
          </a:p>
          <a:p>
            <a:pPr lvl="0">
              <a:buFont typeface="Wingdings" panose="05000000000000000000" pitchFamily="2" charset="2"/>
              <a:buNone/>
            </a:pPr>
            <a:r>
              <a:rPr lang="zh-CN" altLang="en-US" sz="2600" dirty="0">
                <a:latin typeface="华文楷体" panose="02010600040101010101" pitchFamily="2" charset="-122"/>
              </a:rPr>
              <a:t> </a:t>
            </a:r>
            <a:endParaRPr lang="zh-CN" altLang="en-US" sz="2600" dirty="0">
              <a:latin typeface="华文楷体" panose="02010600040101010101" pitchFamily="2" charset="-122"/>
            </a:endParaRPr>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505" y="1120140"/>
            <a:ext cx="9022080" cy="5380990"/>
          </a:xfrm>
        </p:spPr>
        <p:txBody>
          <a:bodyPr vert="horz" wrap="square" lIns="91440" tIns="45720" rIns="91440" bIns="45720" numCol="1" rtlCol="0" anchor="t" anchorCtr="0" compatLnSpc="1"/>
          <a:lstStyle/>
          <a:p>
            <a:pPr lvl="0">
              <a:lnSpc>
                <a:spcPct val="150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3</a:t>
            </a:r>
            <a:r>
              <a:rPr lang="zh-CN" altLang="en-US" sz="2600">
                <a:latin typeface="华文楷体" panose="02010600040101010101" pitchFamily="2" charset="-122"/>
              </a:rPr>
              <a:t>）</a:t>
            </a:r>
            <a:r>
              <a:rPr lang="zh-CN" altLang="en-US" sz="2600" dirty="0">
                <a:latin typeface="华文楷体" panose="02010600040101010101" pitchFamily="2" charset="-122"/>
              </a:rPr>
              <a:t> 混凝土生产后的合格性控制，是指混凝土质量的验收，即对混凝土强度或其他技术指标进行检验评定。包括批量划分，确定批取样数，确定检测方法和验收界限等项内容。 </a:t>
            </a:r>
            <a:endParaRPr lang="en-US" altLang="zh-CN" sz="2600">
              <a:latin typeface="华文楷体" panose="02010600040101010101" pitchFamily="2" charset="-122"/>
            </a:endParaRPr>
          </a:p>
          <a:p>
            <a:pPr lvl="0">
              <a:lnSpc>
                <a:spcPct val="150000"/>
              </a:lnSpc>
              <a:buFont typeface="Wingdings" panose="05000000000000000000" pitchFamily="2" charset="2"/>
              <a:buNone/>
            </a:pPr>
            <a:r>
              <a:rPr lang="zh-CN" altLang="en-US" sz="2600" dirty="0">
                <a:latin typeface="华文楷体" panose="02010600040101010101" pitchFamily="2" charset="-122"/>
              </a:rPr>
              <a:t>      通过以上对混凝土进行质量控制的各项措施，使混凝土质量符合设计规定的要求。</a:t>
            </a:r>
            <a:endParaRPr lang="zh-CN" altLang="en-US" sz="2600" dirty="0">
              <a:latin typeface="华文楷体" panose="02010600040101010101" pitchFamily="2" charset="-122"/>
            </a:endParaRPr>
          </a:p>
        </p:txBody>
      </p:sp>
    </p:spTree>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14313"/>
            <a:ext cx="8429625" cy="6357938"/>
          </a:xfrm>
        </p:spPr>
        <p:txBody>
          <a:bodyPr vert="horz" wrap="square" lIns="91440" tIns="45720" rIns="91440" bIns="45720" numCol="1" rtlCol="0" anchor="t" anchorCtr="0" compatLnSpc="1"/>
          <a:lstStyle/>
          <a:p>
            <a:pPr lvl="0">
              <a:lnSpc>
                <a:spcPct val="120000"/>
              </a:lnSpc>
              <a:buFont typeface="Wingdings" panose="05000000000000000000" pitchFamily="2" charset="2"/>
              <a:buNone/>
            </a:pPr>
            <a:r>
              <a:rPr lang="en-US" altLang="zh-CN">
                <a:latin typeface="幼圆" panose="02010509060101010101" charset="-122"/>
                <a:ea typeface="幼圆" panose="02010509060101010101" charset="-122"/>
                <a:sym typeface="+mn-ea"/>
              </a:rPr>
              <a:t>3.5.2  </a:t>
            </a:r>
            <a:r>
              <a:rPr lang="zh-CN" altLang="en-US">
                <a:latin typeface="幼圆" panose="02010509060101010101" charset="-122"/>
                <a:ea typeface="幼圆" panose="02010509060101010101" charset="-122"/>
                <a:sym typeface="+mn-ea"/>
              </a:rPr>
              <a:t>混凝土强度评定的数理统计方法</a:t>
            </a:r>
            <a:endParaRPr lang="zh-CN" altLang="en-US">
              <a:latin typeface="幼圆" panose="02010509060101010101" charset="-122"/>
              <a:ea typeface="幼圆" panose="02010509060101010101" charset="-122"/>
            </a:endParaRPr>
          </a:p>
          <a:p>
            <a:pPr lvl="0">
              <a:lnSpc>
                <a:spcPct val="120000"/>
              </a:lnSpc>
              <a:buFont typeface="Wingdings" panose="05000000000000000000" pitchFamily="2" charset="2"/>
              <a:buNone/>
            </a:pPr>
            <a:r>
              <a:rPr lang="zh-CN" altLang="en-US" sz="2600" dirty="0">
                <a:latin typeface="华文楷体" panose="02010600040101010101" pitchFamily="2" charset="-122"/>
              </a:rPr>
              <a:t>      混凝土强度概率的正态分布</a:t>
            </a: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Font typeface="Wingdings" panose="05000000000000000000" pitchFamily="2" charset="2"/>
              <a:buNone/>
            </a:pPr>
            <a:endParaRPr lang="en-US" altLang="zh-CN" sz="2600">
              <a:latin typeface="华文楷体" panose="02010600040101010101" pitchFamily="2" charset="-122"/>
            </a:endParaRPr>
          </a:p>
          <a:p>
            <a:pPr lvl="0">
              <a:lnSpc>
                <a:spcPct val="120000"/>
              </a:lnSpc>
              <a:buNone/>
            </a:pPr>
            <a:r>
              <a:rPr lang="zh-CN" altLang="en-US" sz="2600" dirty="0">
                <a:latin typeface="华文楷体" panose="02010600040101010101" pitchFamily="2" charset="-122"/>
              </a:rPr>
              <a:t>      </a:t>
            </a:r>
            <a:endParaRPr lang="en-US" altLang="zh-CN" sz="2600">
              <a:latin typeface="华文楷体" panose="02010600040101010101" pitchFamily="2" charset="-122"/>
            </a:endParaRPr>
          </a:p>
          <a:p>
            <a:pPr lvl="0">
              <a:lnSpc>
                <a:spcPct val="120000"/>
              </a:lnSpc>
              <a:buNone/>
            </a:pPr>
            <a:r>
              <a:rPr lang="zh-CN" altLang="en-US" sz="2600" dirty="0">
                <a:latin typeface="华文楷体" panose="02010600040101010101" pitchFamily="2" charset="-122"/>
              </a:rPr>
              <a:t>       特点：曲线以平均强度为对称轴</a:t>
            </a:r>
            <a:r>
              <a:rPr lang="en-US" altLang="zh-CN" sz="2600">
                <a:latin typeface="华文楷体" panose="02010600040101010101" pitchFamily="2" charset="-122"/>
              </a:rPr>
              <a:t>,</a:t>
            </a:r>
            <a:r>
              <a:rPr lang="zh-CN" altLang="en-US" sz="2600" dirty="0">
                <a:latin typeface="华文楷体" panose="02010600040101010101" pitchFamily="2" charset="-122"/>
              </a:rPr>
              <a:t>曲线与横轴之间的面积和为</a:t>
            </a:r>
            <a:r>
              <a:rPr lang="en-US" altLang="zh-CN" sz="2600">
                <a:latin typeface="华文楷体" panose="02010600040101010101" pitchFamily="2" charset="-122"/>
              </a:rPr>
              <a:t>100%</a:t>
            </a:r>
            <a:r>
              <a:rPr lang="zh-CN" altLang="en-US" sz="2600" dirty="0">
                <a:latin typeface="华文楷体" panose="02010600040101010101" pitchFamily="2" charset="-122"/>
              </a:rPr>
              <a:t>。</a:t>
            </a:r>
            <a:endParaRPr lang="en-US" altLang="zh-CN" sz="2600">
              <a:latin typeface="华文楷体" panose="02010600040101010101" pitchFamily="2" charset="-122"/>
            </a:endParaRPr>
          </a:p>
          <a:p>
            <a:pPr lvl="0">
              <a:buFont typeface="Wingdings" panose="05000000000000000000" pitchFamily="2" charset="2"/>
              <a:buNone/>
            </a:pPr>
            <a:endParaRPr lang="en-US" altLang="zh-CN" sz="3400">
              <a:ea typeface="隶书" panose="02010509060101010101" pitchFamily="49" charset="-122"/>
            </a:endParaRPr>
          </a:p>
        </p:txBody>
      </p:sp>
      <p:graphicFrame>
        <p:nvGraphicFramePr>
          <p:cNvPr id="29698" name="Object 2"/>
          <p:cNvGraphicFramePr/>
          <p:nvPr/>
        </p:nvGraphicFramePr>
        <p:xfrm>
          <a:off x="2124710" y="1564958"/>
          <a:ext cx="4618038" cy="3897312"/>
        </p:xfrm>
        <a:graphic>
          <a:graphicData uri="http://schemas.openxmlformats.org/presentationml/2006/ole">
            <mc:AlternateContent xmlns:mc="http://schemas.openxmlformats.org/markup-compatibility/2006">
              <mc:Choice xmlns:v="urn:schemas-microsoft-com:vml" Requires="v">
                <p:oleObj spid="_x0000_s26628" name="" r:id="rId1" imgW="6153785" imgH="5193665" progId="Word.Document.8">
                  <p:embed/>
                </p:oleObj>
              </mc:Choice>
              <mc:Fallback>
                <p:oleObj name="" r:id="rId1" imgW="6153785" imgH="5193665" progId="Word.Document.8">
                  <p:embed/>
                  <p:pic>
                    <p:nvPicPr>
                      <p:cNvPr id="0" name="图片 3114"/>
                      <p:cNvPicPr/>
                      <p:nvPr/>
                    </p:nvPicPr>
                    <p:blipFill>
                      <a:blip r:embed="rId2"/>
                      <a:stretch>
                        <a:fillRect/>
                      </a:stretch>
                    </p:blipFill>
                    <p:spPr>
                      <a:xfrm>
                        <a:off x="2124710" y="1564958"/>
                        <a:ext cx="4618038" cy="3897312"/>
                      </a:xfrm>
                      <a:prstGeom prst="rect">
                        <a:avLst/>
                      </a:prstGeom>
                      <a:noFill/>
                      <a:ln w="38100">
                        <a:noFill/>
                        <a:miter/>
                      </a:ln>
                    </p:spPr>
                  </p:pic>
                </p:oleObj>
              </mc:Fallback>
            </mc:AlternateContent>
          </a:graphicData>
        </a:graphic>
      </p:graphicFrame>
    </p:spTree>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4294967295"/>
          </p:nvPr>
        </p:nvSpPr>
        <p:spPr>
          <a:xfrm>
            <a:off x="1881188" y="285750"/>
            <a:ext cx="8429625" cy="6215063"/>
          </a:xfrm>
        </p:spPr>
        <p:txBody>
          <a:bodyPr vert="horz" wrap="square" lIns="91440" tIns="45720" rIns="91440" bIns="45720" numCol="1" rtlCol="0" anchor="t" anchorCtr="0" compatLnSpc="1"/>
          <a:lstStyle/>
          <a:p>
            <a:pPr lvl="0">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1.</a:t>
            </a:r>
            <a:r>
              <a:rPr lang="zh-CN" altLang="en-US" sz="2600" dirty="0">
                <a:latin typeface="华文楷体" panose="02010600040101010101" pitchFamily="2" charset="-122"/>
              </a:rPr>
              <a:t> 强度平均值</a:t>
            </a:r>
            <a:endParaRPr lang="en-US" altLang="zh-CN" sz="2600">
              <a:latin typeface="华文楷体" panose="02010600040101010101" pitchFamily="2" charset="-122"/>
            </a:endParaRPr>
          </a:p>
          <a:p>
            <a:pPr lvl="0">
              <a:lnSpc>
                <a:spcPct val="125000"/>
              </a:lnSpc>
              <a:buFont typeface="Wingdings" panose="05000000000000000000" pitchFamily="2" charset="2"/>
              <a:buNone/>
            </a:pPr>
            <a:endParaRPr lang="en-US" altLang="zh-CN" sz="2600">
              <a:latin typeface="华文楷体" panose="02010600040101010101" pitchFamily="2" charset="-122"/>
            </a:endParaRPr>
          </a:p>
          <a:p>
            <a:pPr lvl="0">
              <a:lnSpc>
                <a:spcPct val="125000"/>
              </a:lnSpc>
              <a:buFont typeface="Wingdings" panose="05000000000000000000" pitchFamily="2" charset="2"/>
              <a:buNone/>
            </a:pPr>
            <a:endParaRPr lang="en-US" altLang="zh-CN" sz="2600">
              <a:latin typeface="华文楷体" panose="02010600040101010101" pitchFamily="2" charset="-122"/>
            </a:endParaRPr>
          </a:p>
          <a:p>
            <a:pPr lvl="0" algn="just">
              <a:lnSpc>
                <a:spcPct val="125000"/>
              </a:lnSpc>
              <a:buFont typeface="Wingdings" panose="05000000000000000000" pitchFamily="2" charset="2"/>
              <a:buNone/>
            </a:pPr>
            <a:endParaRPr lang="en-US" altLang="zh-CN" sz="2600">
              <a:latin typeface="华文楷体" panose="02010600040101010101" pitchFamily="2" charset="-122"/>
            </a:endParaRPr>
          </a:p>
          <a:p>
            <a:pPr lvl="0" algn="just">
              <a:lnSpc>
                <a:spcPct val="125000"/>
              </a:lnSpc>
              <a:buFont typeface="Wingdings" panose="05000000000000000000" pitchFamily="2" charset="2"/>
              <a:buNone/>
            </a:pPr>
            <a:r>
              <a:rPr lang="zh-CN" altLang="en-US" sz="2600" dirty="0">
                <a:latin typeface="华文楷体" panose="02010600040101010101" pitchFamily="2" charset="-122"/>
              </a:rPr>
              <a:t>式中：    </a:t>
            </a:r>
            <a:r>
              <a:rPr lang="en-US" altLang="zh-CN" sz="2600">
                <a:latin typeface="华文楷体" panose="02010600040101010101" pitchFamily="2" charset="-122"/>
              </a:rPr>
              <a:t>n──</a:t>
            </a:r>
            <a:r>
              <a:rPr lang="zh-CN" altLang="en-US" sz="2600" dirty="0">
                <a:latin typeface="华文楷体" panose="02010600040101010101" pitchFamily="2" charset="-122"/>
              </a:rPr>
              <a:t>试件组数；</a:t>
            </a:r>
            <a:endParaRPr lang="zh-CN" altLang="en-US" sz="2600" dirty="0">
              <a:latin typeface="华文楷体" panose="02010600040101010101" pitchFamily="2" charset="-122"/>
            </a:endParaRPr>
          </a:p>
          <a:p>
            <a:pPr lvl="0" algn="just">
              <a:lnSpc>
                <a:spcPct val="125000"/>
              </a:lnSpc>
              <a:buFont typeface="Wingdings" panose="05000000000000000000" pitchFamily="2" charset="2"/>
              <a:buNone/>
            </a:pPr>
            <a:r>
              <a:rPr lang="zh-CN" altLang="en-US" sz="2600" dirty="0">
                <a:latin typeface="华文楷体" panose="02010600040101010101" pitchFamily="2" charset="-122"/>
              </a:rPr>
              <a:t>     </a:t>
            </a:r>
            <a:r>
              <a:rPr lang="en-US" altLang="zh-CN" sz="2600">
                <a:latin typeface="华文楷体" panose="02010600040101010101" pitchFamily="2" charset="-122"/>
              </a:rPr>
              <a:t>f</a:t>
            </a:r>
            <a:r>
              <a:rPr lang="zh-CN" altLang="en-US" sz="2600" dirty="0">
                <a:latin typeface="华文楷体" panose="02010600040101010101" pitchFamily="2" charset="-122"/>
              </a:rPr>
              <a:t> </a:t>
            </a:r>
            <a:r>
              <a:rPr lang="en-US" altLang="zh-CN" sz="2600" baseline="-25000">
                <a:latin typeface="华文楷体" panose="02010600040101010101" pitchFamily="2" charset="-122"/>
              </a:rPr>
              <a:t>cu</a:t>
            </a:r>
            <a:r>
              <a:rPr lang="zh-CN" altLang="en-US" sz="2600" baseline="-25000" dirty="0">
                <a:latin typeface="华文楷体" panose="02010600040101010101" pitchFamily="2" charset="-122"/>
              </a:rPr>
              <a:t>，</a:t>
            </a:r>
            <a:r>
              <a:rPr lang="en-US" altLang="zh-CN" sz="2600" baseline="-25000">
                <a:latin typeface="华文楷体" panose="02010600040101010101" pitchFamily="2" charset="-122"/>
              </a:rPr>
              <a:t>i</a:t>
            </a:r>
            <a:r>
              <a:rPr lang="en-US" altLang="zh-CN" sz="2600">
                <a:latin typeface="华文楷体" panose="02010600040101010101" pitchFamily="2" charset="-122"/>
              </a:rPr>
              <a:t>──</a:t>
            </a:r>
            <a:r>
              <a:rPr lang="zh-CN" altLang="en-US" sz="2600" dirty="0">
                <a:latin typeface="华文楷体" panose="02010600040101010101" pitchFamily="2" charset="-122"/>
              </a:rPr>
              <a:t>第</a:t>
            </a:r>
            <a:r>
              <a:rPr lang="en-US" altLang="zh-CN" sz="2600">
                <a:latin typeface="华文楷体" panose="02010600040101010101" pitchFamily="2" charset="-122"/>
              </a:rPr>
              <a:t>i</a:t>
            </a:r>
            <a:r>
              <a:rPr lang="zh-CN" altLang="en-US" sz="2600" dirty="0">
                <a:latin typeface="华文楷体" panose="02010600040101010101" pitchFamily="2" charset="-122"/>
              </a:rPr>
              <a:t>组试验值。</a:t>
            </a:r>
            <a:endParaRPr lang="en-US" altLang="zh-CN" sz="2600">
              <a:latin typeface="华文楷体" panose="02010600040101010101" pitchFamily="2" charset="-122"/>
            </a:endParaRPr>
          </a:p>
          <a:p>
            <a:pPr lvl="0">
              <a:lnSpc>
                <a:spcPct val="125000"/>
              </a:lnSpc>
              <a:buNone/>
            </a:pPr>
            <a:endParaRPr lang="en-US" altLang="zh-CN" sz="2600">
              <a:solidFill>
                <a:srgbClr val="FFFF00"/>
              </a:solidFill>
              <a:latin typeface="华文楷体" panose="02010600040101010101" pitchFamily="2" charset="-122"/>
            </a:endParaRPr>
          </a:p>
          <a:p>
            <a:pPr lvl="0">
              <a:lnSpc>
                <a:spcPct val="125000"/>
              </a:lnSpc>
              <a:buNone/>
            </a:pPr>
            <a:r>
              <a:rPr lang="zh-CN" altLang="en-US" sz="2600" b="1" dirty="0">
                <a:solidFill>
                  <a:srgbClr val="FF0000"/>
                </a:solidFill>
                <a:latin typeface="华文楷体" panose="02010600040101010101" pitchFamily="2" charset="-122"/>
              </a:rPr>
              <a:t>注意：</a:t>
            </a:r>
            <a:r>
              <a:rPr lang="zh-CN" altLang="en-US" sz="2600" dirty="0">
                <a:latin typeface="华文楷体" panose="02010600040101010101" pitchFamily="2" charset="-122"/>
              </a:rPr>
              <a:t>平均值只反应混凝土强度总体强度水平，不能说明强度波动的大小</a:t>
            </a:r>
            <a:r>
              <a:rPr lang="en-US" altLang="zh-CN" sz="2600">
                <a:latin typeface="华文楷体" panose="02010600040101010101" pitchFamily="2" charset="-122"/>
              </a:rPr>
              <a:t>.</a:t>
            </a:r>
            <a:endParaRPr lang="en-US" altLang="zh-CN" sz="2600">
              <a:latin typeface="华文楷体" panose="02010600040101010101" pitchFamily="2" charset="-122"/>
            </a:endParaRPr>
          </a:p>
          <a:p>
            <a:pPr lvl="0">
              <a:lnSpc>
                <a:spcPct val="125000"/>
              </a:lnSpc>
              <a:buFont typeface="Wingdings" panose="05000000000000000000" pitchFamily="2" charset="2"/>
              <a:buNone/>
            </a:pPr>
            <a:endParaRPr lang="en-US" altLang="zh-CN" sz="3400">
              <a:ea typeface="隶书" panose="02010509060101010101" pitchFamily="49" charset="-122"/>
            </a:endParaRPr>
          </a:p>
          <a:p>
            <a:pPr lvl="0">
              <a:lnSpc>
                <a:spcPct val="90000"/>
              </a:lnSpc>
              <a:buFont typeface="Wingdings" panose="05000000000000000000" pitchFamily="2" charset="2"/>
              <a:buNone/>
            </a:pPr>
            <a:endParaRPr lang="zh-CN" altLang="en-US" sz="3400" dirty="0">
              <a:ea typeface="隶书" panose="02010509060101010101" pitchFamily="49" charset="-122"/>
            </a:endParaRPr>
          </a:p>
        </p:txBody>
      </p:sp>
      <p:graphicFrame>
        <p:nvGraphicFramePr>
          <p:cNvPr id="358403" name="Object 2"/>
          <p:cNvGraphicFramePr/>
          <p:nvPr/>
        </p:nvGraphicFramePr>
        <p:xfrm>
          <a:off x="4524375" y="928688"/>
          <a:ext cx="2579688" cy="1643062"/>
        </p:xfrm>
        <a:graphic>
          <a:graphicData uri="http://schemas.openxmlformats.org/presentationml/2006/ole">
            <mc:AlternateContent xmlns:mc="http://schemas.openxmlformats.org/markup-compatibility/2006">
              <mc:Choice xmlns:v="urn:schemas-microsoft-com:vml" Requires="v">
                <p:oleObj spid="_x0000_s15375" name="" r:id="rId1" imgW="0" imgH="0" progId="Word.Document.8">
                  <p:embed/>
                </p:oleObj>
              </mc:Choice>
              <mc:Fallback>
                <p:oleObj name="" r:id="rId1" imgW="0" imgH="0" progId="Word.Document.8">
                  <p:embed/>
                  <p:pic>
                    <p:nvPicPr>
                      <p:cNvPr id="0" name="图片 3098"/>
                      <p:cNvPicPr/>
                      <p:nvPr/>
                    </p:nvPicPr>
                    <p:blipFill>
                      <a:blip r:embed="rId2"/>
                      <a:stretch>
                        <a:fillRect/>
                      </a:stretch>
                    </p:blipFill>
                    <p:spPr>
                      <a:xfrm>
                        <a:off x="4524375" y="928688"/>
                        <a:ext cx="2579688" cy="1643062"/>
                      </a:xfrm>
                      <a:prstGeom prst="rect">
                        <a:avLst/>
                      </a:prstGeom>
                      <a:noFill/>
                      <a:ln w="38100">
                        <a:noFill/>
                        <a:miter/>
                      </a:ln>
                    </p:spPr>
                  </p:pic>
                </p:oleObj>
              </mc:Fallback>
            </mc:AlternateContent>
          </a:graphicData>
        </a:graphic>
      </p:graphicFrame>
      <p:graphicFrame>
        <p:nvGraphicFramePr>
          <p:cNvPr id="30722" name="Object 2"/>
          <p:cNvGraphicFramePr/>
          <p:nvPr/>
        </p:nvGraphicFramePr>
        <p:xfrm>
          <a:off x="3000375" y="928688"/>
          <a:ext cx="2579688" cy="1643062"/>
        </p:xfrm>
        <a:graphic>
          <a:graphicData uri="http://schemas.openxmlformats.org/presentationml/2006/ole">
            <mc:AlternateContent xmlns:mc="http://schemas.openxmlformats.org/markup-compatibility/2006">
              <mc:Choice xmlns:v="urn:schemas-microsoft-com:vml" Requires="v">
                <p:oleObj spid="_x0000_s27652" name="" r:id="rId3" imgW="2264410" imgH="1443355" progId="Word.Document.8">
                  <p:embed/>
                </p:oleObj>
              </mc:Choice>
              <mc:Fallback>
                <p:oleObj name="" r:id="rId3" imgW="2264410" imgH="1443355" progId="Word.Document.8">
                  <p:embed/>
                  <p:pic>
                    <p:nvPicPr>
                      <p:cNvPr id="0" name="图片 3115"/>
                      <p:cNvPicPr/>
                      <p:nvPr/>
                    </p:nvPicPr>
                    <p:blipFill>
                      <a:blip r:embed="rId4"/>
                      <a:stretch>
                        <a:fillRect/>
                      </a:stretch>
                    </p:blipFill>
                    <p:spPr>
                      <a:xfrm>
                        <a:off x="3000375" y="928688"/>
                        <a:ext cx="2579688" cy="1643062"/>
                      </a:xfrm>
                      <a:prstGeom prst="rect">
                        <a:avLst/>
                      </a:prstGeom>
                      <a:noFill/>
                      <a:ln w="38100">
                        <a:noFill/>
                        <a:miter/>
                      </a:ln>
                    </p:spPr>
                  </p:pic>
                </p:oleObj>
              </mc:Fallback>
            </mc:AlternateContent>
          </a:graphicData>
        </a:graphic>
      </p:graphicFrame>
    </p:spTree>
  </p:cSld>
  <p:clrMapOvr>
    <a:masterClrMapping/>
  </p:clrMapOvr>
  <p:transition>
    <p:pull dir="rd"/>
  </p:transition>
</p:sld>
</file>

<file path=ppt/theme/theme1.xml><?xml version="1.0" encoding="utf-8"?>
<a:theme xmlns:a="http://schemas.openxmlformats.org/drawingml/2006/main" name="Edge">
  <a:themeElements>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20000"/>
        </a:lt1>
        <a:dk2>
          <a:srgbClr val="FFFFFF"/>
        </a:dk2>
        <a:lt2>
          <a:srgbClr val="333333"/>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CCCCFF"/>
        </a:dk1>
        <a:lt1>
          <a:srgbClr val="0B0506"/>
        </a:lt1>
        <a:dk2>
          <a:srgbClr val="FFFFFF"/>
        </a:dk2>
        <a:lt2>
          <a:srgbClr val="333333"/>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221013"/>
        </a:lt1>
        <a:dk2>
          <a:srgbClr val="FFFFFF"/>
        </a:dk2>
        <a:lt2>
          <a:srgbClr val="333333"/>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FF"/>
        </a:dk2>
        <a:lt2>
          <a:srgbClr val="11054B"/>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
        <a:dk1>
          <a:srgbClr val="F8F8F8"/>
        </a:dk1>
        <a:lt1>
          <a:srgbClr val="002600"/>
        </a:lt1>
        <a:dk2>
          <a:srgbClr val="FAFACC"/>
        </a:dk2>
        <a:lt2>
          <a:srgbClr val="9B8D65"/>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333333"/>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7920</Words>
  <Application>WPS 演示</Application>
  <PresentationFormat>全屏显示(4:3)</PresentationFormat>
  <Paragraphs>979</Paragraphs>
  <Slides>49</Slides>
  <Notes>39</Notes>
  <HiddenSlides>0</HiddenSlides>
  <MMClips>0</MMClips>
  <ScaleCrop>false</ScaleCrop>
  <HeadingPairs>
    <vt:vector size="8" baseType="variant">
      <vt:variant>
        <vt:lpstr>已用的字体</vt:lpstr>
      </vt:variant>
      <vt:variant>
        <vt:i4>20</vt:i4>
      </vt:variant>
      <vt:variant>
        <vt:lpstr>主题</vt:lpstr>
      </vt:variant>
      <vt:variant>
        <vt:i4>1</vt:i4>
      </vt:variant>
      <vt:variant>
        <vt:lpstr>嵌入 OLE 服务器</vt:lpstr>
      </vt:variant>
      <vt:variant>
        <vt:i4>29</vt:i4>
      </vt:variant>
      <vt:variant>
        <vt:lpstr>幻灯片标题</vt:lpstr>
      </vt:variant>
      <vt:variant>
        <vt:i4>49</vt:i4>
      </vt:variant>
    </vt:vector>
  </HeadingPairs>
  <TitlesOfParts>
    <vt:vector size="99" baseType="lpstr">
      <vt:lpstr>Arial</vt:lpstr>
      <vt:lpstr>宋体</vt:lpstr>
      <vt:lpstr>Wingdings</vt:lpstr>
      <vt:lpstr>Cambria</vt:lpstr>
      <vt:lpstr>华文楷体</vt:lpstr>
      <vt:lpstr>Garamond</vt:lpstr>
      <vt:lpstr>Calibri</vt:lpstr>
      <vt:lpstr>Times New Roman</vt:lpstr>
      <vt:lpstr>微软雅黑</vt:lpstr>
      <vt:lpstr>Arial Unicode MS</vt:lpstr>
      <vt:lpstr>Tahoma</vt:lpstr>
      <vt:lpstr>楷体_GB2312</vt:lpstr>
      <vt:lpstr>隶书</vt:lpstr>
      <vt:lpstr>Corbel</vt:lpstr>
      <vt:lpstr>华文隶书</vt:lpstr>
      <vt:lpstr>幼圆</vt:lpstr>
      <vt:lpstr>黑体</vt:lpstr>
      <vt:lpstr>Wingdings 2</vt:lpstr>
      <vt:lpstr>楷体_GB2312</vt:lpstr>
      <vt:lpstr>新宋体</vt:lpstr>
      <vt:lpstr>Edge</vt:lpstr>
      <vt:lpstr>Word.Document.8</vt:lpstr>
      <vt:lpstr>Word.Document.8</vt:lpstr>
      <vt:lpstr>Word.Document.8</vt:lpstr>
      <vt:lpstr>Word.Document.8</vt:lpstr>
      <vt:lpstr>Word.Document.8</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Equation.DSMT4</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混凝土设计配合比</vt:lpstr>
      <vt:lpstr>PowerPoint 演示文稿</vt:lpstr>
      <vt:lpstr>掺减水剂的普通混凝土配合比设计 </vt:lpstr>
      <vt:lpstr>掺引气剂的混凝土配合比设计</vt:lpstr>
      <vt:lpstr>2.5 其他品种混凝土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櫻桃㎜ ☉</cp:lastModifiedBy>
  <cp:revision>250</cp:revision>
  <dcterms:created xsi:type="dcterms:W3CDTF">2016-10-16T07:18:00Z</dcterms:created>
  <dcterms:modified xsi:type="dcterms:W3CDTF">2018-12-18T14:46:09Z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