
<file path=[Content_Types].xml><?xml version="1.0" encoding="utf-8"?>
<Types xmlns="http://schemas.openxmlformats.org/package/2006/content-types">
  <Default Extension="jpeg" ContentType="image/jpeg"/>
  <Default Extension="vml" ContentType="application/vnd.openxmlformats-officedocument.vmlDrawing"/>
  <Default Extension="doc" ContentType="application/msword"/>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1804" r:id="rId5"/>
    <p:sldId id="980" r:id="rId6"/>
    <p:sldId id="981" r:id="rId7"/>
    <p:sldId id="982" r:id="rId8"/>
    <p:sldId id="983" r:id="rId9"/>
    <p:sldId id="984" r:id="rId10"/>
    <p:sldId id="985" r:id="rId11"/>
    <p:sldId id="986" r:id="rId12"/>
    <p:sldId id="987" r:id="rId13"/>
    <p:sldId id="988" r:id="rId14"/>
    <p:sldId id="989" r:id="rId15"/>
    <p:sldId id="990" r:id="rId16"/>
    <p:sldId id="991" r:id="rId17"/>
    <p:sldId id="992" r:id="rId18"/>
    <p:sldId id="993" r:id="rId19"/>
    <p:sldId id="994" r:id="rId20"/>
    <p:sldId id="995" r:id="rId21"/>
    <p:sldId id="557" r:id="rId22"/>
    <p:sldId id="558" r:id="rId23"/>
    <p:sldId id="475" r:id="rId24"/>
    <p:sldId id="476" r:id="rId25"/>
    <p:sldId id="477" r:id="rId26"/>
    <p:sldId id="478" r:id="rId27"/>
    <p:sldId id="479" r:id="rId28"/>
    <p:sldId id="480" r:id="rId29"/>
    <p:sldId id="481" r:id="rId30"/>
    <p:sldId id="482" r:id="rId31"/>
    <p:sldId id="483" r:id="rId32"/>
    <p:sldId id="484" r:id="rId33"/>
    <p:sldId id="485" r:id="rId34"/>
    <p:sldId id="486" r:id="rId35"/>
    <p:sldId id="487" r:id="rId36"/>
    <p:sldId id="488" r:id="rId37"/>
    <p:sldId id="489" r:id="rId38"/>
    <p:sldId id="490" r:id="rId39"/>
    <p:sldId id="491" r:id="rId40"/>
    <p:sldId id="492" r:id="rId41"/>
    <p:sldId id="493" r:id="rId42"/>
    <p:sldId id="494" r:id="rId43"/>
    <p:sldId id="495" r:id="rId44"/>
    <p:sldId id="496" r:id="rId45"/>
    <p:sldId id="497" r:id="rId46"/>
    <p:sldId id="1805" r:id="rId47"/>
    <p:sldId id="1806" r:id="rId48"/>
    <p:sldId id="1807" r:id="rId49"/>
    <p:sldId id="1808" r:id="rId50"/>
    <p:sldId id="1809" r:id="rId51"/>
    <p:sldId id="513" r:id="rId52"/>
  </p:sldIdLst>
  <p:sldSz cx="12192000" cy="6858000"/>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微软用户" initials="微"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FC04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9"/>
    <p:restoredTop sz="88596"/>
  </p:normalViewPr>
  <p:slideViewPr>
    <p:cSldViewPr showGuides="1">
      <p:cViewPr varScale="1">
        <p:scale>
          <a:sx n="62" d="100"/>
          <a:sy n="62" d="100"/>
        </p:scale>
        <p:origin x="1560" y="44"/>
      </p:cViewPr>
      <p:guideLst>
        <p:guide orient="horz" pos="2137"/>
        <p:guide pos="3897"/>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5175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6" Type="http://schemas.openxmlformats.org/officeDocument/2006/relationships/commentAuthors" Target="commentAuthors.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2.jpeg"/></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2.jpeg"/></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2.jpeg"/></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2.jpe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jpe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jpe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2.jpe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2.jpeg"/></Relationships>
</file>

<file path=ppt/drawings/_rels/vmlDrawing5.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2.jpeg"/></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2.jpeg"/></Relationships>
</file>

<file path=ppt/drawings/_rels/vmlDrawing7.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2.jpeg"/></Relationships>
</file>

<file path=ppt/drawings/_rels/vmlDrawing8.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2.jpeg"/></Relationships>
</file>

<file path=ppt/drawings/_rels/vmlDrawing9.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2.jpe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页眉占位符 46081"/>
          <p:cNvSpPr>
            <a:spLocks noGrp="1"/>
          </p:cNvSpPr>
          <p:nvPr>
            <p:ph type="hdr" sz="quarter"/>
          </p:nvPr>
        </p:nvSpPr>
        <p:spPr>
          <a:xfrm>
            <a:off x="0" y="0"/>
            <a:ext cx="2971800" cy="457200"/>
          </a:xfrm>
          <a:prstGeom prst="rect">
            <a:avLst/>
          </a:prstGeom>
          <a:noFill/>
          <a:ln w="9525">
            <a:noFill/>
          </a:ln>
        </p:spPr>
        <p:txBody>
          <a:bodyPr/>
          <a:lstStyle/>
          <a:p>
            <a:pPr lvl="0"/>
            <a:endParaRPr lang="zh-CN" altLang="en-US" sz="1200" dirty="0"/>
          </a:p>
        </p:txBody>
      </p:sp>
      <p:sp>
        <p:nvSpPr>
          <p:cNvPr id="46083" name="日期占位符 46082"/>
          <p:cNvSpPr>
            <a:spLocks noGrp="1"/>
          </p:cNvSpPr>
          <p:nvPr>
            <p:ph type="dt" idx="1"/>
          </p:nvPr>
        </p:nvSpPr>
        <p:spPr>
          <a:xfrm>
            <a:off x="3884613" y="0"/>
            <a:ext cx="2971800" cy="457200"/>
          </a:xfrm>
          <a:prstGeom prst="rect">
            <a:avLst/>
          </a:prstGeom>
          <a:noFill/>
          <a:ln w="9525">
            <a:noFill/>
          </a:ln>
        </p:spPr>
        <p:txBody>
          <a:bodyPr/>
          <a:lstStyle/>
          <a:p>
            <a:pPr lvl="0" algn="r"/>
            <a:endParaRPr lang="zh-CN" altLang="en-US" sz="1200" dirty="0"/>
          </a:p>
        </p:txBody>
      </p:sp>
      <p:sp>
        <p:nvSpPr>
          <p:cNvPr id="46084" name="幻灯片图像占位符 46083"/>
          <p:cNvSpPr>
            <a:spLocks noGrp="1" noRot="1" noChangeAspect="1" noTextEdit="1"/>
          </p:cNvSpPr>
          <p:nvPr>
            <p:ph type="sldImg" idx="2"/>
          </p:nvPr>
        </p:nvSpPr>
        <p:spPr>
          <a:xfrm>
            <a:off x="381000" y="685800"/>
            <a:ext cx="6096000" cy="3429000"/>
          </a:xfrm>
          <a:prstGeom prst="rect">
            <a:avLst/>
          </a:prstGeom>
          <a:ln w="9525" cap="flat" cmpd="sng">
            <a:solidFill>
              <a:srgbClr val="000000"/>
            </a:solidFill>
            <a:prstDash val="solid"/>
            <a:miter/>
            <a:headEnd type="none" w="med" len="med"/>
            <a:tailEnd type="none" w="med" len="med"/>
          </a:ln>
        </p:spPr>
      </p:sp>
      <p:sp>
        <p:nvSpPr>
          <p:cNvPr id="46085" name="文本占位符 46084"/>
          <p:cNvSpPr>
            <a:spLocks noGrp="1"/>
          </p:cNvSpPr>
          <p:nvPr>
            <p:ph type="body" sz="quarter" idx="3"/>
          </p:nvPr>
        </p:nvSpPr>
        <p:spPr>
          <a:xfrm>
            <a:off x="685800" y="4343400"/>
            <a:ext cx="5486400" cy="4114800"/>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6086" name="页脚占位符 46085"/>
          <p:cNvSpPr>
            <a:spLocks noGrp="1"/>
          </p:cNvSpPr>
          <p:nvPr>
            <p:ph type="ftr" sz="quarter" idx="4"/>
          </p:nvPr>
        </p:nvSpPr>
        <p:spPr>
          <a:xfrm>
            <a:off x="0" y="8685213"/>
            <a:ext cx="2971800" cy="457200"/>
          </a:xfrm>
          <a:prstGeom prst="rect">
            <a:avLst/>
          </a:prstGeom>
          <a:noFill/>
          <a:ln w="9525">
            <a:noFill/>
          </a:ln>
        </p:spPr>
        <p:txBody>
          <a:bodyPr anchor="b"/>
          <a:lstStyle/>
          <a:p>
            <a:pPr lvl="0"/>
            <a:endParaRPr lang="zh-CN" altLang="en-US" sz="1200" dirty="0"/>
          </a:p>
        </p:txBody>
      </p:sp>
      <p:sp>
        <p:nvSpPr>
          <p:cNvPr id="46087" name="灯片编号占位符 46086"/>
          <p:cNvSpPr>
            <a:spLocks noGrp="1"/>
          </p:cNvSpPr>
          <p:nvPr>
            <p:ph type="sldNum" sz="quarter" idx="5"/>
          </p:nvPr>
        </p:nvSpPr>
        <p:spPr>
          <a:xfrm>
            <a:off x="3884613" y="8685213"/>
            <a:ext cx="2971800" cy="457200"/>
          </a:xfrm>
          <a:prstGeom prst="rect">
            <a:avLst/>
          </a:prstGeom>
          <a:noFill/>
          <a:ln w="9525">
            <a:noFill/>
          </a:ln>
        </p:spPr>
        <p:txBody>
          <a:bodyPr anchor="b"/>
          <a:lstStyle/>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幻灯片图像占位符 80897"/>
          <p:cNvSpPr>
            <a:spLocks noGrp="1" noRot="1" noChangeAspect="1" noTextEdit="1"/>
          </p:cNvSpPr>
          <p:nvPr>
            <p:ph type="sldImg"/>
          </p:nvPr>
        </p:nvSpPr>
        <p:spPr/>
      </p:sp>
      <p:sp>
        <p:nvSpPr>
          <p:cNvPr id="80899" name="文本占位符 80898"/>
          <p:cNvSpPr>
            <a:spLocks noGrp="1"/>
          </p:cNvSpPr>
          <p:nvPr>
            <p:ph type="body" idx="1"/>
          </p:nvPr>
        </p:nvSpPr>
        <p:spPr/>
        <p:txBody>
          <a:bodyPr/>
          <a:lstStyle/>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30402" name="标题 230401"/>
          <p:cNvSpPr>
            <a:spLocks noGrp="1"/>
          </p:cNvSpPr>
          <p:nvPr>
            <p:ph type="ctrTitle"/>
          </p:nvPr>
        </p:nvSpPr>
        <p:spPr>
          <a:xfrm>
            <a:off x="1219200" y="1524000"/>
            <a:ext cx="10164233" cy="1752600"/>
          </a:xfrm>
          <a:prstGeom prst="rect">
            <a:avLst/>
          </a:prstGeom>
          <a:noFill/>
          <a:ln w="9525">
            <a:noFill/>
          </a:ln>
        </p:spPr>
        <p:txBody>
          <a:bodyPr anchor="t"/>
          <a:lstStyle>
            <a:lvl1pPr lvl="0">
              <a:defRPr sz="5000" kern="1200"/>
            </a:lvl1pPr>
          </a:lstStyle>
          <a:p>
            <a:pPr lvl="0"/>
            <a:r>
              <a:rPr lang="en-US" altLang="zh-CN" dirty="0"/>
              <a:t>单击此处编辑母版标题样式</a:t>
            </a:r>
            <a:endParaRPr lang="en-US" altLang="zh-CN" dirty="0"/>
          </a:p>
        </p:txBody>
      </p:sp>
      <p:sp>
        <p:nvSpPr>
          <p:cNvPr id="230403" name="副标题 230402"/>
          <p:cNvSpPr>
            <a:spLocks noGrp="1"/>
          </p:cNvSpPr>
          <p:nvPr>
            <p:ph type="subTitle" idx="1"/>
          </p:nvPr>
        </p:nvSpPr>
        <p:spPr>
          <a:xfrm>
            <a:off x="2641600" y="3962400"/>
            <a:ext cx="8737600" cy="1752600"/>
          </a:xfrm>
          <a:prstGeom prst="rect">
            <a:avLst/>
          </a:prstGeom>
          <a:noFill/>
          <a:ln w="9525">
            <a:noFill/>
          </a:ln>
        </p:spPr>
        <p:txBody>
          <a:bodyPr anchor="t"/>
          <a:lstStyle>
            <a:lvl1pPr marL="0" lvl="0" indent="0">
              <a:buNone/>
              <a:defRPr sz="2800" kern="1200"/>
            </a:lvl1pPr>
            <a:lvl2pPr marL="344805" lvl="1" indent="-344805" algn="ctr">
              <a:buNone/>
              <a:defRPr sz="2800" kern="1200"/>
            </a:lvl2pPr>
            <a:lvl3pPr marL="671830" lvl="2" indent="-671830" algn="ctr">
              <a:buNone/>
              <a:defRPr sz="2800" kern="1200"/>
            </a:lvl3pPr>
            <a:lvl4pPr marL="1024255" lvl="3" indent="-1024255" algn="ctr">
              <a:buNone/>
              <a:defRPr sz="2800" kern="1200"/>
            </a:lvl4pPr>
            <a:lvl5pPr marL="1341755" lvl="4" indent="-1341755" algn="ctr">
              <a:buNone/>
              <a:defRPr sz="2800" kern="1200"/>
            </a:lvl5pPr>
          </a:lstStyle>
          <a:p>
            <a:pPr lvl="0"/>
            <a:r>
              <a:rPr lang="en-US" altLang="zh-CN" dirty="0"/>
              <a:t>单击此处编辑母版副标题样式</a:t>
            </a:r>
            <a:endParaRPr lang="en-US" altLang="zh-CN" dirty="0"/>
          </a:p>
        </p:txBody>
      </p:sp>
      <p:sp>
        <p:nvSpPr>
          <p:cNvPr id="230404" name="日期占位符 230403"/>
          <p:cNvSpPr>
            <a:spLocks noGrp="1"/>
          </p:cNvSpPr>
          <p:nvPr>
            <p:ph type="dt" sz="half" idx="2"/>
          </p:nvPr>
        </p:nvSpPr>
        <p:spPr>
          <a:xfrm>
            <a:off x="609600" y="6243638"/>
            <a:ext cx="2844800" cy="457200"/>
          </a:xfrm>
          <a:prstGeom prst="rect">
            <a:avLst/>
          </a:prstGeom>
          <a:noFill/>
          <a:ln w="9525">
            <a:noFill/>
          </a:ln>
        </p:spPr>
        <p:txBody>
          <a:bodyPr anchor="b"/>
          <a:lstStyle/>
          <a:p>
            <a:endParaRPr lang="zh-CN" altLang="en-US" dirty="0">
              <a:latin typeface="Garamond" panose="02020404030301010803" pitchFamily="18" charset="0"/>
              <a:ea typeface="宋体" panose="02010600030101010101" pitchFamily="2" charset="-122"/>
            </a:endParaRPr>
          </a:p>
        </p:txBody>
      </p:sp>
      <p:sp>
        <p:nvSpPr>
          <p:cNvPr id="230405" name="页脚占位符 230404"/>
          <p:cNvSpPr>
            <a:spLocks noGrp="1"/>
          </p:cNvSpPr>
          <p:nvPr>
            <p:ph type="ftr" sz="quarter" idx="3"/>
          </p:nvPr>
        </p:nvSpPr>
        <p:spPr>
          <a:xfrm>
            <a:off x="4165600" y="6243638"/>
            <a:ext cx="3860800" cy="457200"/>
          </a:xfrm>
          <a:prstGeom prst="rect">
            <a:avLst/>
          </a:prstGeom>
          <a:noFill/>
          <a:ln w="9525">
            <a:noFill/>
          </a:ln>
        </p:spPr>
        <p:txBody>
          <a:bodyPr anchor="b"/>
          <a:lstStyle/>
          <a:p>
            <a:endParaRPr lang="en-US" altLang="zh-CN">
              <a:latin typeface="Garamond" panose="02020404030301010803" pitchFamily="18" charset="0"/>
              <a:ea typeface="宋体" panose="02010600030101010101" pitchFamily="2" charset="-122"/>
            </a:endParaRPr>
          </a:p>
        </p:txBody>
      </p:sp>
      <p:sp>
        <p:nvSpPr>
          <p:cNvPr id="230406" name="灯片编号占位符 230405"/>
          <p:cNvSpPr>
            <a:spLocks noGrp="1"/>
          </p:cNvSpPr>
          <p:nvPr>
            <p:ph type="sldNum" sz="quarter" idx="4"/>
          </p:nvPr>
        </p:nvSpPr>
        <p:spPr>
          <a:xfrm>
            <a:off x="8737600" y="6243638"/>
            <a:ext cx="2844800" cy="457200"/>
          </a:xfrm>
          <a:prstGeom prst="rect">
            <a:avLst/>
          </a:prstGeom>
          <a:noFill/>
          <a:ln w="9525">
            <a:noFill/>
          </a:ln>
        </p:spPr>
        <p:txBody>
          <a:bodyPr anchor="b"/>
          <a:lstStyle/>
          <a:p>
            <a:fld id="{9A0DB2DC-4C9A-4742-B13C-FB6460FD3503}" type="slidenum">
              <a:rPr lang="en-US" altLang="zh-CN">
                <a:latin typeface="Garamond" panose="02020404030301010803" pitchFamily="18" charset="0"/>
                <a:ea typeface="宋体" panose="02010600030101010101" pitchFamily="2" charset="-122"/>
              </a:rPr>
            </a:fld>
            <a:endParaRPr lang="en-US" altLang="zh-CN">
              <a:latin typeface="Garamond" panose="02020404030301010803" pitchFamily="18" charset="0"/>
              <a:ea typeface="宋体" panose="02010600030101010101" pitchFamily="2" charset="-122"/>
            </a:endParaRPr>
          </a:p>
        </p:txBody>
      </p:sp>
      <p:sp>
        <p:nvSpPr>
          <p:cNvPr id="230407" name="任意多边形 230406"/>
          <p:cNvSpPr/>
          <p:nvPr/>
        </p:nvSpPr>
        <p:spPr>
          <a:xfrm>
            <a:off x="812800" y="1219200"/>
            <a:ext cx="10566400" cy="914400"/>
          </a:xfrm>
          <a:custGeom>
            <a:avLst/>
            <a:gdLst/>
            <a:ahLst/>
            <a:cxnLst/>
            <a:rect l="0" t="0" r="0" b="0"/>
            <a:pathLst>
              <a:path w="1000" h="1000">
                <a:moveTo>
                  <a:pt x="0" y="1000"/>
                </a:moveTo>
                <a:lnTo>
                  <a:pt x="0" y="0"/>
                </a:lnTo>
                <a:lnTo>
                  <a:pt x="1000" y="0"/>
                </a:lnTo>
              </a:path>
            </a:pathLst>
          </a:custGeom>
          <a:noFill/>
          <a:ln w="25400" cap="flat" cmpd="sng">
            <a:solidFill>
              <a:schemeClr val="accent1">
                <a:alpha val="100000"/>
              </a:schemeClr>
            </a:solidFill>
            <a:prstDash val="solid"/>
            <a:miter/>
            <a:headEnd type="none" w="med" len="med"/>
            <a:tailEnd type="none" w="med" len="med"/>
          </a:ln>
        </p:spPr>
        <p:txBody>
          <a:bodyPr/>
          <a:lstStyle/>
          <a:p>
            <a:endParaRPr lang="zh-CN" altLang="en-US"/>
          </a:p>
        </p:txBody>
      </p:sp>
      <p:sp>
        <p:nvSpPr>
          <p:cNvPr id="230408" name="直接连接符 230407"/>
          <p:cNvSpPr/>
          <p:nvPr/>
        </p:nvSpPr>
        <p:spPr>
          <a:xfrm>
            <a:off x="2641600" y="3962400"/>
            <a:ext cx="8682567" cy="0"/>
          </a:xfrm>
          <a:prstGeom prst="line">
            <a:avLst/>
          </a:prstGeom>
          <a:ln w="19050" cap="flat" cmpd="sng">
            <a:solidFill>
              <a:schemeClr val="accent1"/>
            </a:solidFill>
            <a:prstDash val="solid"/>
            <a:headEnd type="none" w="med" len="med"/>
            <a:tailEnd type="none" w="med" len="med"/>
          </a:ln>
        </p:spPr>
      </p:sp>
    </p:spTree>
  </p:cSld>
  <p:clrMapOvr>
    <a:masterClrMapping/>
  </p:clrMapOvr>
  <p:transition>
    <p:pull dir="rd"/>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7813"/>
            <a:ext cx="27432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7813"/>
            <a:ext cx="8070573"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10515600" cy="2098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838200" y="4076700"/>
            <a:ext cx="10515600" cy="21002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6172200" y="1825625"/>
            <a:ext cx="5181600" cy="2098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6172200" y="4076700"/>
            <a:ext cx="5181600" cy="21002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lstStyle/>
          <a:p>
            <a:pPr lvl="0"/>
            <a:endParaRPr lang="zh-CN" altLang="en-US" dirty="0"/>
          </a:p>
        </p:txBody>
      </p:sp>
      <p:sp>
        <p:nvSpPr>
          <p:cNvPr id="7" name="页脚占位符 6"/>
          <p:cNvSpPr>
            <a:spLocks noGrp="1"/>
          </p:cNvSpPr>
          <p:nvPr>
            <p:ph type="ftr" sz="quarter" idx="11"/>
          </p:nvPr>
        </p:nvSpPr>
        <p:spPr/>
        <p:txBody>
          <a:bodyPr/>
          <a:lstStyle/>
          <a:p>
            <a:pPr lvl="0"/>
            <a:endParaRPr lang="en-US" altLang="zh-CN"/>
          </a:p>
        </p:txBody>
      </p:sp>
      <p:sp>
        <p:nvSpPr>
          <p:cNvPr id="8" name="灯片编号占位符 7"/>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7813"/>
            <a:ext cx="10972800" cy="58531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en-US" altLang="zh-CN"/>
          </a:p>
        </p:txBody>
      </p:sp>
      <p:sp>
        <p:nvSpPr>
          <p:cNvPr id="5" name="灯片编号占位符 4"/>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en-US" altLang="zh-CN"/>
          </a:p>
        </p:txBody>
      </p:sp>
      <p:sp>
        <p:nvSpPr>
          <p:cNvPr id="9" name="灯片编号占位符 8"/>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en-US" altLang="zh-CN"/>
          </a:p>
        </p:txBody>
      </p:sp>
      <p:sp>
        <p:nvSpPr>
          <p:cNvPr id="5" name="灯片编号占位符 4"/>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p>
        </p:txBody>
      </p:sp>
      <p:sp>
        <p:nvSpPr>
          <p:cNvPr id="3" name="页脚占位符 2"/>
          <p:cNvSpPr>
            <a:spLocks noGrp="1"/>
          </p:cNvSpPr>
          <p:nvPr>
            <p:ph type="ftr" sz="quarter" idx="11"/>
          </p:nvPr>
        </p:nvSpPr>
        <p:spPr/>
        <p:txBody>
          <a:bodyPr/>
          <a:lstStyle/>
          <a:p>
            <a:pPr lvl="0"/>
            <a:endParaRPr lang="en-US" altLang="zh-CN"/>
          </a:p>
        </p:txBody>
      </p:sp>
      <p:sp>
        <p:nvSpPr>
          <p:cNvPr id="4" name="灯片编号占位符 3"/>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标题 229377"/>
          <p:cNvSpPr>
            <a:spLocks noGrp="1"/>
          </p:cNvSpPr>
          <p:nvPr>
            <p:ph type="title"/>
          </p:nvPr>
        </p:nvSpPr>
        <p:spPr>
          <a:xfrm>
            <a:off x="609600" y="277813"/>
            <a:ext cx="10972800" cy="1139825"/>
          </a:xfrm>
          <a:prstGeom prst="rect">
            <a:avLst/>
          </a:prstGeom>
          <a:noFill/>
          <a:ln w="9525">
            <a:noFill/>
          </a:ln>
        </p:spPr>
        <p:txBody>
          <a:bodyPr/>
          <a:lstStyle/>
          <a:p>
            <a:pPr lvl="0"/>
            <a:r>
              <a:rPr lang="en-US" altLang="zh-CN" dirty="0"/>
              <a:t>单击此处编辑母版标题样式</a:t>
            </a:r>
            <a:endParaRPr lang="en-US" altLang="zh-CN" dirty="0"/>
          </a:p>
        </p:txBody>
      </p:sp>
      <p:sp>
        <p:nvSpPr>
          <p:cNvPr id="229379" name="文本占位符 229378"/>
          <p:cNvSpPr>
            <a:spLocks noGrp="1"/>
          </p:cNvSpPr>
          <p:nvPr>
            <p:ph type="body" idx="1"/>
          </p:nvPr>
        </p:nvSpPr>
        <p:spPr>
          <a:xfrm>
            <a:off x="609600" y="1600200"/>
            <a:ext cx="10972800" cy="4530725"/>
          </a:xfrm>
          <a:prstGeom prst="rect">
            <a:avLst/>
          </a:prstGeom>
          <a:noFill/>
          <a:ln w="9525">
            <a:noFill/>
          </a:ln>
        </p:spPr>
        <p:txBody>
          <a:bodyPr/>
          <a:lstStyle/>
          <a:p>
            <a:pPr lvl="0"/>
            <a:r>
              <a:rPr lang="en-US" altLang="zh-CN" dirty="0"/>
              <a:t>单击此处编辑母版文本样式</a:t>
            </a:r>
            <a:endParaRPr lang="en-US" altLang="zh-CN" dirty="0"/>
          </a:p>
          <a:p>
            <a:pPr lvl="1"/>
            <a:r>
              <a:rPr lang="en-US" altLang="zh-CN" dirty="0"/>
              <a:t>第二级</a:t>
            </a:r>
            <a:endParaRPr lang="en-US" altLang="zh-CN" dirty="0"/>
          </a:p>
          <a:p>
            <a:pPr lvl="2"/>
            <a:r>
              <a:rPr lang="en-US" altLang="zh-CN" dirty="0"/>
              <a:t>第三级</a:t>
            </a:r>
            <a:endParaRPr lang="en-US" altLang="zh-CN" dirty="0"/>
          </a:p>
          <a:p>
            <a:pPr lvl="3"/>
            <a:r>
              <a:rPr lang="en-US" altLang="zh-CN" dirty="0"/>
              <a:t>第四级</a:t>
            </a:r>
            <a:endParaRPr lang="en-US" altLang="zh-CN" dirty="0"/>
          </a:p>
          <a:p>
            <a:pPr lvl="4"/>
            <a:r>
              <a:rPr lang="en-US" altLang="zh-CN" dirty="0"/>
              <a:t>第五级</a:t>
            </a:r>
            <a:endParaRPr lang="en-US" altLang="zh-CN" dirty="0"/>
          </a:p>
        </p:txBody>
      </p:sp>
      <p:sp>
        <p:nvSpPr>
          <p:cNvPr id="229380" name="日期占位符 229379"/>
          <p:cNvSpPr>
            <a:spLocks noGrp="1"/>
          </p:cNvSpPr>
          <p:nvPr>
            <p:ph type="dt" sz="half" idx="2"/>
          </p:nvPr>
        </p:nvSpPr>
        <p:spPr>
          <a:xfrm>
            <a:off x="609600" y="6243638"/>
            <a:ext cx="2844800" cy="457200"/>
          </a:xfrm>
          <a:prstGeom prst="rect">
            <a:avLst/>
          </a:prstGeom>
          <a:noFill/>
          <a:ln w="9525">
            <a:noFill/>
          </a:ln>
        </p:spPr>
        <p:txBody>
          <a:bodyPr anchor="b"/>
          <a:lstStyle>
            <a:lvl1pPr>
              <a:defRPr sz="1200">
                <a:latin typeface="Garamond" panose="02020404030301010803" pitchFamily="18" charset="0"/>
                <a:ea typeface="宋体" panose="02010600030101010101" pitchFamily="2" charset="-122"/>
              </a:defRPr>
            </a:lvl1pPr>
          </a:lstStyle>
          <a:p>
            <a:pPr lvl="0"/>
            <a:endParaRPr lang="zh-CN" altLang="en-US" dirty="0"/>
          </a:p>
        </p:txBody>
      </p:sp>
      <p:sp>
        <p:nvSpPr>
          <p:cNvPr id="229381" name="页脚占位符 229380"/>
          <p:cNvSpPr>
            <a:spLocks noGrp="1"/>
          </p:cNvSpPr>
          <p:nvPr>
            <p:ph type="ftr" sz="quarter" idx="3"/>
          </p:nvPr>
        </p:nvSpPr>
        <p:spPr>
          <a:xfrm>
            <a:off x="4165600" y="6248400"/>
            <a:ext cx="3860800" cy="457200"/>
          </a:xfrm>
          <a:prstGeom prst="rect">
            <a:avLst/>
          </a:prstGeom>
          <a:noFill/>
          <a:ln w="9525">
            <a:noFill/>
          </a:ln>
        </p:spPr>
        <p:txBody>
          <a:bodyPr anchor="b"/>
          <a:lstStyle>
            <a:lvl1pPr algn="ctr">
              <a:defRPr sz="1200">
                <a:latin typeface="Garamond" panose="02020404030301010803" pitchFamily="18" charset="0"/>
                <a:ea typeface="宋体" panose="02010600030101010101" pitchFamily="2" charset="-122"/>
              </a:defRPr>
            </a:lvl1pPr>
          </a:lstStyle>
          <a:p>
            <a:pPr lvl="0"/>
            <a:endParaRPr lang="en-US" altLang="zh-CN"/>
          </a:p>
        </p:txBody>
      </p:sp>
      <p:sp>
        <p:nvSpPr>
          <p:cNvPr id="229382" name="灯片编号占位符 229381"/>
          <p:cNvSpPr>
            <a:spLocks noGrp="1"/>
          </p:cNvSpPr>
          <p:nvPr>
            <p:ph type="sldNum" sz="quarter" idx="4"/>
          </p:nvPr>
        </p:nvSpPr>
        <p:spPr>
          <a:xfrm>
            <a:off x="8737600" y="6243638"/>
            <a:ext cx="2844800" cy="457200"/>
          </a:xfrm>
          <a:prstGeom prst="rect">
            <a:avLst/>
          </a:prstGeom>
          <a:noFill/>
          <a:ln w="9525">
            <a:noFill/>
          </a:ln>
        </p:spPr>
        <p:txBody>
          <a:bodyPr anchor="b"/>
          <a:lstStyle>
            <a:lvl1pPr algn="r">
              <a:defRPr sz="1200">
                <a:latin typeface="Garamond" panose="02020404030301010803" pitchFamily="18" charset="0"/>
                <a:ea typeface="宋体" panose="02010600030101010101" pitchFamily="2" charset="-122"/>
              </a:defRPr>
            </a:lvl1pPr>
          </a:lstStyle>
          <a:p>
            <a:pPr lvl="0"/>
            <a:fld id="{9A0DB2DC-4C9A-4742-B13C-FB6460FD3503}" type="slidenum">
              <a:rPr lang="en-US" altLang="zh-CN"/>
            </a:fld>
            <a:endParaRPr lang="en-US" altLang="zh-CN"/>
          </a:p>
        </p:txBody>
      </p:sp>
      <p:sp>
        <p:nvSpPr>
          <p:cNvPr id="229383" name="任意多边形 229382"/>
          <p:cNvSpPr/>
          <p:nvPr/>
        </p:nvSpPr>
        <p:spPr>
          <a:xfrm>
            <a:off x="508000" y="228600"/>
            <a:ext cx="10972800" cy="609600"/>
          </a:xfrm>
          <a:custGeom>
            <a:avLst/>
            <a:gdLst/>
            <a:ahLst/>
            <a:cxnLst/>
            <a:rect l="0" t="0" r="0" b="0"/>
            <a:pathLst>
              <a:path w="1000" h="1000">
                <a:moveTo>
                  <a:pt x="0" y="1000"/>
                </a:moveTo>
                <a:lnTo>
                  <a:pt x="0" y="0"/>
                </a:lnTo>
                <a:lnTo>
                  <a:pt x="1000" y="0"/>
                </a:lnTo>
              </a:path>
            </a:pathLst>
          </a:custGeom>
          <a:noFill/>
          <a:ln w="19050" cap="flat" cmpd="sng">
            <a:solidFill>
              <a:schemeClr val="accent1">
                <a:alpha val="100000"/>
              </a:schemeClr>
            </a:solidFill>
            <a:prstDash val="solid"/>
            <a:miter/>
            <a:headEnd type="none" w="med" len="med"/>
            <a:tailEnd type="none" w="med" len="med"/>
          </a:ln>
        </p:spPr>
        <p:txBody>
          <a:bodyPr/>
          <a:lstStyle/>
          <a:p>
            <a:endParaRPr lang="zh-CN" altLang="en-US"/>
          </a:p>
        </p:txBody>
      </p:sp>
      <p:sp>
        <p:nvSpPr>
          <p:cNvPr id="229384" name="直接连接符 229383"/>
          <p:cNvSpPr/>
          <p:nvPr/>
        </p:nvSpPr>
        <p:spPr>
          <a:xfrm>
            <a:off x="609600" y="6172200"/>
            <a:ext cx="10972800" cy="0"/>
          </a:xfrm>
          <a:prstGeom prst="line">
            <a:avLst/>
          </a:prstGeom>
          <a:ln w="19050" cap="flat" cmpd="sng">
            <a:solidFill>
              <a:schemeClr val="accent1"/>
            </a:solidFill>
            <a:prstDash val="soli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p:pull dir="rd"/>
  </p:transition>
  <p:hf sldNum="0" hdr="0" ftr="0" dt="0"/>
  <p:txStyles>
    <p:titleStyle>
      <a:lvl1pPr marL="0" lvl="0" indent="0" algn="l" defTabSz="914400" eaLnBrk="1" fontAlgn="base" latinLnBrk="0" hangingPunct="1">
        <a:lnSpc>
          <a:spcPct val="100000"/>
        </a:lnSpc>
        <a:spcBef>
          <a:spcPct val="0"/>
        </a:spcBef>
        <a:spcAft>
          <a:spcPct val="0"/>
        </a:spcAft>
        <a:buClr>
          <a:srgbClr val="000000"/>
        </a:buClr>
        <a:buNone/>
        <a:defRPr sz="42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mn-lt"/>
          <a:ea typeface="+mn-ea"/>
          <a:cs typeface="+mn-cs"/>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7.xml"/><Relationship Id="rId4" Type="http://schemas.openxmlformats.org/officeDocument/2006/relationships/image" Target="../media/image4.wmf"/><Relationship Id="rId3" Type="http://schemas.openxmlformats.org/officeDocument/2006/relationships/oleObject" Target="../embeddings/oleObject2.bin"/><Relationship Id="rId2" Type="http://schemas.openxmlformats.org/officeDocument/2006/relationships/image" Target="../media/image2.jpeg"/><Relationship Id="rId1"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7.xml"/><Relationship Id="rId4" Type="http://schemas.openxmlformats.org/officeDocument/2006/relationships/image" Target="../media/image5.wmf"/><Relationship Id="rId3" Type="http://schemas.openxmlformats.org/officeDocument/2006/relationships/oleObject" Target="../embeddings/Document5.doc"/><Relationship Id="rId2" Type="http://schemas.openxmlformats.org/officeDocument/2006/relationships/image" Target="../media/image2.jpeg"/><Relationship Id="rId1" Type="http://schemas.openxmlformats.org/officeDocument/2006/relationships/oleObject" Target="../embeddings/Document4.doc"/></Relationships>
</file>

<file path=ppt/slides/_rels/slide12.xml.rels><?xml version="1.0" encoding="UTF-8" standalone="yes"?>
<Relationships xmlns="http://schemas.openxmlformats.org/package/2006/relationships"><Relationship Id="rId6" Type="http://schemas.openxmlformats.org/officeDocument/2006/relationships/vmlDrawing" Target="../drawings/vmlDrawing5.vml"/><Relationship Id="rId5" Type="http://schemas.openxmlformats.org/officeDocument/2006/relationships/slideLayout" Target="../slideLayouts/slideLayout7.xml"/><Relationship Id="rId4" Type="http://schemas.openxmlformats.org/officeDocument/2006/relationships/image" Target="../media/image6.wmf"/><Relationship Id="rId3" Type="http://schemas.openxmlformats.org/officeDocument/2006/relationships/oleObject" Target="../embeddings/oleObject4.bin"/><Relationship Id="rId2" Type="http://schemas.openxmlformats.org/officeDocument/2006/relationships/image" Target="../media/image2.jpeg"/><Relationship Id="rId1"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6" Type="http://schemas.openxmlformats.org/officeDocument/2006/relationships/vmlDrawing" Target="../drawings/vmlDrawing6.vml"/><Relationship Id="rId5" Type="http://schemas.openxmlformats.org/officeDocument/2006/relationships/slideLayout" Target="../slideLayouts/slideLayout7.xml"/><Relationship Id="rId4" Type="http://schemas.openxmlformats.org/officeDocument/2006/relationships/image" Target="../media/image7.wmf"/><Relationship Id="rId3" Type="http://schemas.openxmlformats.org/officeDocument/2006/relationships/oleObject" Target="../embeddings/oleObject6.bin"/><Relationship Id="rId2" Type="http://schemas.openxmlformats.org/officeDocument/2006/relationships/image" Target="../media/image2.jpeg"/><Relationship Id="rId1"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6" Type="http://schemas.openxmlformats.org/officeDocument/2006/relationships/vmlDrawing" Target="../drawings/vmlDrawing7.vml"/><Relationship Id="rId5" Type="http://schemas.openxmlformats.org/officeDocument/2006/relationships/slideLayout" Target="../slideLayouts/slideLayout7.xml"/><Relationship Id="rId4" Type="http://schemas.openxmlformats.org/officeDocument/2006/relationships/image" Target="../media/image8.wmf"/><Relationship Id="rId3" Type="http://schemas.openxmlformats.org/officeDocument/2006/relationships/oleObject" Target="../embeddings/oleObject8.bin"/><Relationship Id="rId2" Type="http://schemas.openxmlformats.org/officeDocument/2006/relationships/image" Target="../media/image2.jpeg"/><Relationship Id="rId1"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6" Type="http://schemas.openxmlformats.org/officeDocument/2006/relationships/vmlDrawing" Target="../drawings/vmlDrawing8.vml"/><Relationship Id="rId5" Type="http://schemas.openxmlformats.org/officeDocument/2006/relationships/slideLayout" Target="../slideLayouts/slideLayout7.xml"/><Relationship Id="rId4" Type="http://schemas.openxmlformats.org/officeDocument/2006/relationships/image" Target="../media/image9.wmf"/><Relationship Id="rId3" Type="http://schemas.openxmlformats.org/officeDocument/2006/relationships/oleObject" Target="../embeddings/oleObject10.bin"/><Relationship Id="rId2" Type="http://schemas.openxmlformats.org/officeDocument/2006/relationships/image" Target="../media/image2.jpeg"/><Relationship Id="rId1" Type="http://schemas.openxmlformats.org/officeDocument/2006/relationships/oleObject" Target="../embeddings/oleObject9.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6" Type="http://schemas.openxmlformats.org/officeDocument/2006/relationships/vmlDrawing" Target="../drawings/vmlDrawing9.vml"/><Relationship Id="rId5" Type="http://schemas.openxmlformats.org/officeDocument/2006/relationships/slideLayout" Target="../slideLayouts/slideLayout7.xml"/><Relationship Id="rId4" Type="http://schemas.openxmlformats.org/officeDocument/2006/relationships/image" Target="../media/image9.wmf"/><Relationship Id="rId3" Type="http://schemas.openxmlformats.org/officeDocument/2006/relationships/oleObject" Target="../embeddings/oleObject12.bin"/><Relationship Id="rId2" Type="http://schemas.openxmlformats.org/officeDocument/2006/relationships/image" Target="../media/image2.jpeg"/><Relationship Id="rId1" Type="http://schemas.openxmlformats.org/officeDocument/2006/relationships/oleObject" Target="../embeddings/oleObject11.bin"/></Relationships>
</file>

<file path=ppt/slides/_rels/slide31.xml.rels><?xml version="1.0" encoding="UTF-8" standalone="yes"?>
<Relationships xmlns="http://schemas.openxmlformats.org/package/2006/relationships"><Relationship Id="rId9" Type="http://schemas.openxmlformats.org/officeDocument/2006/relationships/vmlDrawing" Target="../drawings/vmlDrawing10.vml"/><Relationship Id="rId8" Type="http://schemas.openxmlformats.org/officeDocument/2006/relationships/slideLayout" Target="../slideLayouts/slideLayout7.xml"/><Relationship Id="rId7" Type="http://schemas.openxmlformats.org/officeDocument/2006/relationships/image" Target="../media/image11.wmf"/><Relationship Id="rId6" Type="http://schemas.openxmlformats.org/officeDocument/2006/relationships/oleObject" Target="../embeddings/oleObject16.bin"/><Relationship Id="rId5" Type="http://schemas.openxmlformats.org/officeDocument/2006/relationships/image" Target="../media/image10.wmf"/><Relationship Id="rId4" Type="http://schemas.openxmlformats.org/officeDocument/2006/relationships/oleObject" Target="../embeddings/oleObject15.bin"/><Relationship Id="rId3" Type="http://schemas.openxmlformats.org/officeDocument/2006/relationships/oleObject" Target="../embeddings/oleObject14.bin"/><Relationship Id="rId2" Type="http://schemas.openxmlformats.org/officeDocument/2006/relationships/image" Target="../media/image2.jpeg"/><Relationship Id="rId1" Type="http://schemas.openxmlformats.org/officeDocument/2006/relationships/oleObject" Target="../embeddings/oleObject13.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6" Type="http://schemas.openxmlformats.org/officeDocument/2006/relationships/vmlDrawing" Target="../drawings/vmlDrawing11.vml"/><Relationship Id="rId5" Type="http://schemas.openxmlformats.org/officeDocument/2006/relationships/slideLayout" Target="../slideLayouts/slideLayout7.xml"/><Relationship Id="rId4" Type="http://schemas.openxmlformats.org/officeDocument/2006/relationships/image" Target="../media/image12.wmf"/><Relationship Id="rId3" Type="http://schemas.openxmlformats.org/officeDocument/2006/relationships/oleObject" Target="../embeddings/oleObject18.bin"/><Relationship Id="rId2" Type="http://schemas.openxmlformats.org/officeDocument/2006/relationships/image" Target="../media/image2.jpeg"/><Relationship Id="rId1" Type="http://schemas.openxmlformats.org/officeDocument/2006/relationships/oleObject" Target="../embeddings/oleObject17.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6" Type="http://schemas.openxmlformats.org/officeDocument/2006/relationships/vmlDrawing" Target="../drawings/vmlDrawing12.vml"/><Relationship Id="rId5" Type="http://schemas.openxmlformats.org/officeDocument/2006/relationships/slideLayout" Target="../slideLayouts/slideLayout7.xml"/><Relationship Id="rId4" Type="http://schemas.openxmlformats.org/officeDocument/2006/relationships/image" Target="../media/image13.wmf"/><Relationship Id="rId3" Type="http://schemas.openxmlformats.org/officeDocument/2006/relationships/oleObject" Target="../embeddings/oleObject20.bin"/><Relationship Id="rId2" Type="http://schemas.openxmlformats.org/officeDocument/2006/relationships/image" Target="../media/image2.jpeg"/><Relationship Id="rId1" Type="http://schemas.openxmlformats.org/officeDocument/2006/relationships/oleObject" Target="../embeddings/oleObject19.bin"/></Relationships>
</file>

<file path=ppt/slides/_rels/slide38.xml.rels><?xml version="1.0" encoding="UTF-8" standalone="yes"?>
<Relationships xmlns="http://schemas.openxmlformats.org/package/2006/relationships"><Relationship Id="rId6" Type="http://schemas.openxmlformats.org/officeDocument/2006/relationships/vmlDrawing" Target="../drawings/vmlDrawing13.vml"/><Relationship Id="rId5" Type="http://schemas.openxmlformats.org/officeDocument/2006/relationships/slideLayout" Target="../slideLayouts/slideLayout7.xml"/><Relationship Id="rId4" Type="http://schemas.openxmlformats.org/officeDocument/2006/relationships/image" Target="../media/image14.wmf"/><Relationship Id="rId3" Type="http://schemas.openxmlformats.org/officeDocument/2006/relationships/oleObject" Target="../embeddings/oleObject22.bin"/><Relationship Id="rId2" Type="http://schemas.openxmlformats.org/officeDocument/2006/relationships/image" Target="../media/image2.jpeg"/><Relationship Id="rId1" Type="http://schemas.openxmlformats.org/officeDocument/2006/relationships/oleObject" Target="../embeddings/oleObject21.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43.xml.rels><?xml version="1.0" encoding="UTF-8" standalone="yes"?>
<Relationships xmlns="http://schemas.openxmlformats.org/package/2006/relationships"><Relationship Id="rId4" Type="http://schemas.openxmlformats.org/officeDocument/2006/relationships/vmlDrawing" Target="../drawings/vmlDrawing14.vml"/><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oleObject" Target="../embeddings/oleObject23.bin"/></Relationships>
</file>

<file path=ppt/slides/_rels/slide44.xml.rels><?xml version="1.0" encoding="UTF-8" standalone="yes"?>
<Relationships xmlns="http://schemas.openxmlformats.org/package/2006/relationships"><Relationship Id="rId4" Type="http://schemas.openxmlformats.org/officeDocument/2006/relationships/vmlDrawing" Target="../drawings/vmlDrawing15.vml"/><Relationship Id="rId3" Type="http://schemas.openxmlformats.org/officeDocument/2006/relationships/slideLayout" Target="../slideLayouts/slideLayout7.xml"/><Relationship Id="rId2" Type="http://schemas.openxmlformats.org/officeDocument/2006/relationships/image" Target="../media/image15.wmf"/><Relationship Id="rId1" Type="http://schemas.openxmlformats.org/officeDocument/2006/relationships/oleObject" Target="../embeddings/oleObject24.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1.wmf"/><Relationship Id="rId1" Type="http://schemas.openxmlformats.org/officeDocument/2006/relationships/oleObject" Target="../embeddings/Document1.doc"/></Relationships>
</file>

<file path=ppt/slides/_rels/slide9.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7.xml"/><Relationship Id="rId4" Type="http://schemas.openxmlformats.org/officeDocument/2006/relationships/image" Target="../media/image3.wmf"/><Relationship Id="rId3" Type="http://schemas.openxmlformats.org/officeDocument/2006/relationships/oleObject" Target="../embeddings/Document3.doc"/><Relationship Id="rId2" Type="http://schemas.openxmlformats.org/officeDocument/2006/relationships/image" Target="../media/image2.jpeg"/><Relationship Id="rId1" Type="http://schemas.openxmlformats.org/officeDocument/2006/relationships/oleObject" Target="../embeddings/Document2.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矩形 79873"/>
          <p:cNvSpPr/>
          <p:nvPr/>
        </p:nvSpPr>
        <p:spPr>
          <a:xfrm>
            <a:off x="3648075" y="6400800"/>
            <a:ext cx="2895600" cy="457200"/>
          </a:xfrm>
          <a:prstGeom prst="rect">
            <a:avLst/>
          </a:prstGeom>
          <a:noFill/>
          <a:ln w="9525">
            <a:noFill/>
          </a:ln>
        </p:spPr>
        <p:txBody>
          <a:bodyPr/>
          <a:lstStyle/>
          <a:p>
            <a:pPr lvl="0" algn="ctr">
              <a:buClr>
                <a:srgbClr val="000000"/>
              </a:buClr>
            </a:pPr>
            <a:endParaRPr lang="zh-CN" altLang="en-US" sz="1400" dirty="0">
              <a:latin typeface="Times New Roman" panose="02020603050405020304" pitchFamily="18" charset="0"/>
              <a:ea typeface="宋体" panose="02010600030101010101" pitchFamily="2" charset="-122"/>
            </a:endParaRPr>
          </a:p>
        </p:txBody>
      </p:sp>
      <p:sp>
        <p:nvSpPr>
          <p:cNvPr id="79875" name="矩形 79874"/>
          <p:cNvSpPr/>
          <p:nvPr/>
        </p:nvSpPr>
        <p:spPr>
          <a:xfrm>
            <a:off x="4648200" y="6248400"/>
            <a:ext cx="2895600" cy="457200"/>
          </a:xfrm>
          <a:prstGeom prst="rect">
            <a:avLst/>
          </a:prstGeom>
          <a:noFill/>
          <a:ln w="9525">
            <a:noFill/>
          </a:ln>
        </p:spPr>
        <p:txBody>
          <a:bodyPr/>
          <a:lstStyle/>
          <a:p>
            <a:pPr lvl="0" algn="ctr">
              <a:buClr>
                <a:srgbClr val="000000"/>
              </a:buClr>
            </a:pPr>
            <a:endParaRPr lang="zh-CN" altLang="en-US" sz="1400" dirty="0">
              <a:latin typeface="Times New Roman" panose="02020603050405020304" pitchFamily="18" charset="0"/>
              <a:ea typeface="宋体" panose="02010600030101010101" pitchFamily="2" charset="-122"/>
            </a:endParaRPr>
          </a:p>
        </p:txBody>
      </p:sp>
      <p:sp>
        <p:nvSpPr>
          <p:cNvPr id="79876" name="矩形 79875"/>
          <p:cNvSpPr/>
          <p:nvPr/>
        </p:nvSpPr>
        <p:spPr>
          <a:xfrm>
            <a:off x="1618615" y="2321560"/>
            <a:ext cx="8430895" cy="1271270"/>
          </a:xfrm>
          <a:prstGeom prst="rect">
            <a:avLst/>
          </a:prstGeom>
        </p:spPr>
        <p:txBody>
          <a:bodyPr wrap="none" fromWordArt="1">
            <a:prstTxWarp prst="textPlain">
              <a:avLst>
                <a:gd name="adj" fmla="val 50000"/>
              </a:avLst>
            </a:prstTxWarp>
            <a:normAutofit/>
          </a:bodyPr>
          <a:lstStyle/>
          <a:p>
            <a:pPr algn="l"/>
            <a:endParaRPr lang="zh-CN" altLang="en-US" sz="900" b="1">
              <a:solidFill>
                <a:srgbClr val="000000"/>
              </a:solidFill>
              <a:effectLst/>
              <a:latin typeface="华文楷体" panose="02010600040101010101" pitchFamily="2" charset="-122"/>
            </a:endParaRPr>
          </a:p>
          <a:p>
            <a:pPr algn="l"/>
            <a:r>
              <a:rPr lang="zh-CN" altLang="en-US" sz="2000" b="1">
                <a:solidFill>
                  <a:srgbClr val="000000"/>
                </a:solidFill>
                <a:effectLst/>
                <a:latin typeface="华文楷体" panose="02010600040101010101" pitchFamily="2" charset="-122"/>
              </a:rPr>
              <a:t>混凝土的选择与应用</a:t>
            </a:r>
            <a:endParaRPr lang="zh-CN" altLang="en-US" sz="2000" b="1">
              <a:solidFill>
                <a:srgbClr val="000000"/>
              </a:solidFill>
              <a:effectLst/>
              <a:latin typeface="华文楷体" panose="02010600040101010101" pitchFamily="2" charset="-122"/>
            </a:endParaRPr>
          </a:p>
        </p:txBody>
      </p:sp>
      <p:sp>
        <p:nvSpPr>
          <p:cNvPr id="2" name="文本框 1"/>
          <p:cNvSpPr txBox="1"/>
          <p:nvPr/>
        </p:nvSpPr>
        <p:spPr>
          <a:xfrm>
            <a:off x="4023995" y="4178935"/>
            <a:ext cx="5935345" cy="645160"/>
          </a:xfrm>
          <a:prstGeom prst="rect">
            <a:avLst/>
          </a:prstGeom>
          <a:noFill/>
        </p:spPr>
        <p:txBody>
          <a:bodyPr wrap="square" rtlCol="0">
            <a:spAutoFit/>
          </a:bodyPr>
          <a:p>
            <a:r>
              <a:rPr lang="en-US" altLang="zh-CN" sz="3600"/>
              <a:t>3.5 </a:t>
            </a:r>
            <a:r>
              <a:rPr lang="zh-CN" altLang="en-US" sz="3600"/>
              <a:t>普通</a:t>
            </a:r>
            <a:r>
              <a:rPr lang="zh-CN" altLang="en-US" sz="3600"/>
              <a:t>混凝土组成设计</a:t>
            </a:r>
            <a:endParaRPr lang="zh-CN" altLang="en-US" sz="360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32" fill="hold" nodeType="clickEffect">
                                  <p:stCondLst>
                                    <p:cond delay="0"/>
                                  </p:stCondLst>
                                  <p:childTnLst>
                                    <p:set>
                                      <p:cBhvr>
                                        <p:cTn id="6" dur="1" fill="hold">
                                          <p:stCondLst>
                                            <p:cond delay="0"/>
                                          </p:stCondLst>
                                        </p:cTn>
                                        <p:tgtEl>
                                          <p:spTgt spid="79876"/>
                                        </p:tgtEl>
                                        <p:attrNameLst>
                                          <p:attrName>style.visibility</p:attrName>
                                        </p:attrNameLst>
                                      </p:cBhvr>
                                      <p:to>
                                        <p:strVal val="visible"/>
                                      </p:to>
                                    </p:set>
                                    <p:animEffect transition="in" filter="plus(out)">
                                      <p:cBhvr>
                                        <p:cTn id="7" dur="2000"/>
                                        <p:tgtEl>
                                          <p:spTgt spid="7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85750"/>
            <a:ext cx="8429625" cy="6215063"/>
          </a:xfrm>
        </p:spPr>
        <p:txBody>
          <a:bodyPr vert="horz" wrap="square" lIns="91440" tIns="45720" rIns="91440" bIns="45720" numCol="1" rtlCol="0" anchor="t" anchorCtr="0" compatLnSpc="1"/>
          <a:lstStyle/>
          <a:p>
            <a:pPr lvl="0">
              <a:lnSpc>
                <a:spcPct val="125000"/>
              </a:lnSpc>
              <a:buNone/>
            </a:pPr>
            <a:r>
              <a:rPr lang="zh-CN" altLang="en-US" sz="2600" dirty="0">
                <a:effectLst>
                  <a:outerShdw blurRad="38100" dist="38100" dir="2700000">
                    <a:srgbClr val="C0C0C0"/>
                  </a:outerShdw>
                </a:effectLst>
                <a:latin typeface="华文楷体" panose="02010600040101010101" pitchFamily="2" charset="-122"/>
              </a:rPr>
              <a:t> </a:t>
            </a:r>
            <a:r>
              <a:rPr lang="en-US" altLang="zh-CN" sz="2600">
                <a:effectLst>
                  <a:outerShdw blurRad="38100" dist="38100" dir="2700000">
                    <a:srgbClr val="C0C0C0"/>
                  </a:outerShdw>
                </a:effectLst>
                <a:latin typeface="华文楷体" panose="02010600040101010101" pitchFamily="2" charset="-122"/>
              </a:rPr>
              <a:t>2.</a:t>
            </a:r>
            <a:r>
              <a:rPr lang="zh-CN" altLang="en-US" sz="2600" dirty="0">
                <a:effectLst>
                  <a:outerShdw blurRad="38100" dist="38100" dir="2700000">
                    <a:srgbClr val="C0C0C0"/>
                  </a:outerShdw>
                </a:effectLst>
                <a:latin typeface="华文楷体" panose="02010600040101010101" pitchFamily="2" charset="-122"/>
              </a:rPr>
              <a:t> 标准差</a:t>
            </a:r>
            <a:endParaRPr lang="zh-CN" altLang="en-US" sz="2600" dirty="0">
              <a:effectLst>
                <a:outerShdw blurRad="38100" dist="38100" dir="2700000">
                  <a:srgbClr val="C0C0C0"/>
                </a:outerShdw>
              </a:effectLst>
              <a:latin typeface="华文楷体" panose="02010600040101010101" pitchFamily="2" charset="-122"/>
            </a:endParaRPr>
          </a:p>
          <a:p>
            <a:pPr lvl="0">
              <a:lnSpc>
                <a:spcPct val="125000"/>
              </a:lnSpc>
              <a:buNone/>
            </a:pPr>
            <a:endParaRPr lang="zh-CN" altLang="en-US" sz="2600" dirty="0">
              <a:effectLst>
                <a:outerShdw blurRad="38100" dist="38100" dir="2700000">
                  <a:srgbClr val="C0C0C0"/>
                </a:outerShdw>
              </a:effectLst>
              <a:latin typeface="华文楷体" panose="02010600040101010101" pitchFamily="2" charset="-122"/>
            </a:endParaRPr>
          </a:p>
          <a:p>
            <a:pPr lvl="0">
              <a:lnSpc>
                <a:spcPct val="125000"/>
              </a:lnSpc>
              <a:buNone/>
            </a:pPr>
            <a:endParaRPr lang="zh-CN" altLang="en-US" sz="2600" dirty="0">
              <a:effectLst>
                <a:outerShdw blurRad="38100" dist="38100" dir="2700000">
                  <a:srgbClr val="C0C0C0"/>
                </a:outerShdw>
              </a:effectLst>
              <a:latin typeface="华文楷体" panose="02010600040101010101" pitchFamily="2" charset="-122"/>
            </a:endParaRPr>
          </a:p>
          <a:p>
            <a:pPr lvl="0">
              <a:lnSpc>
                <a:spcPct val="125000"/>
              </a:lnSpc>
              <a:buNone/>
            </a:pPr>
            <a:endParaRPr lang="zh-CN" altLang="en-US" sz="2600" dirty="0">
              <a:effectLst>
                <a:outerShdw blurRad="38100" dist="38100" dir="2700000">
                  <a:srgbClr val="C0C0C0"/>
                </a:outerShdw>
              </a:effectLst>
              <a:latin typeface="华文楷体" panose="02010600040101010101" pitchFamily="2" charset="-122"/>
            </a:endParaRPr>
          </a:p>
          <a:p>
            <a:pPr lvl="0">
              <a:lnSpc>
                <a:spcPct val="125000"/>
              </a:lnSpc>
              <a:buNone/>
            </a:pPr>
            <a:endParaRPr lang="zh-CN" altLang="en-US" sz="2600" dirty="0">
              <a:effectLst>
                <a:outerShdw blurRad="38100" dist="38100" dir="2700000">
                  <a:srgbClr val="C0C0C0"/>
                </a:outerShdw>
              </a:effectLst>
              <a:latin typeface="华文楷体" panose="02010600040101010101" pitchFamily="2" charset="-122"/>
            </a:endParaRPr>
          </a:p>
          <a:p>
            <a:pPr lvl="0">
              <a:lnSpc>
                <a:spcPct val="125000"/>
              </a:lnSpc>
              <a:buNone/>
            </a:pPr>
            <a:endParaRPr lang="zh-CN" altLang="en-US" sz="2600" dirty="0">
              <a:effectLst>
                <a:outerShdw blurRad="38100" dist="38100" dir="2700000">
                  <a:srgbClr val="C0C0C0"/>
                </a:outerShdw>
              </a:effectLst>
              <a:latin typeface="华文楷体" panose="02010600040101010101" pitchFamily="2" charset="-122"/>
            </a:endParaRPr>
          </a:p>
          <a:p>
            <a:pPr lvl="0">
              <a:lnSpc>
                <a:spcPct val="125000"/>
              </a:lnSpc>
              <a:buNone/>
            </a:pPr>
            <a:r>
              <a:rPr lang="zh-CN" altLang="en-US" sz="2600" b="1" dirty="0">
                <a:solidFill>
                  <a:srgbClr val="FF0000"/>
                </a:solidFill>
                <a:latin typeface="华文楷体" panose="02010600040101010101" pitchFamily="2" charset="-122"/>
              </a:rPr>
              <a:t>注意：</a:t>
            </a:r>
            <a:r>
              <a:rPr lang="zh-CN" altLang="en-US" sz="2600" dirty="0">
                <a:latin typeface="华文楷体" panose="02010600040101010101" pitchFamily="2" charset="-122"/>
              </a:rPr>
              <a:t>标准差</a:t>
            </a:r>
            <a:r>
              <a:rPr lang="en-US" altLang="zh-CN" sz="2600">
                <a:latin typeface="华文楷体" panose="02010600040101010101" pitchFamily="2" charset="-122"/>
              </a:rPr>
              <a:t>σ</a:t>
            </a:r>
            <a:r>
              <a:rPr lang="zh-CN" altLang="en-US" sz="2600" dirty="0">
                <a:latin typeface="华文楷体" panose="02010600040101010101" pitchFamily="2" charset="-122"/>
              </a:rPr>
              <a:t>小，正态颁布曲线窄而高</a:t>
            </a:r>
            <a:r>
              <a:rPr lang="en-US" altLang="zh-CN" sz="2600">
                <a:latin typeface="华文楷体" panose="02010600040101010101" pitchFamily="2" charset="-122"/>
              </a:rPr>
              <a:t>,</a:t>
            </a:r>
            <a:r>
              <a:rPr lang="zh-CN" altLang="en-US" sz="2600" dirty="0">
                <a:latin typeface="华文楷体" panose="02010600040101010101" pitchFamily="2" charset="-122"/>
              </a:rPr>
              <a:t>说明强度分布集中，混凝土质量均匀性好；反之，混凝土的施工控制质量较差。</a:t>
            </a:r>
            <a:endParaRPr lang="zh-CN" altLang="en-US" sz="2600" dirty="0">
              <a:latin typeface="华文楷体" panose="02010600040101010101" pitchFamily="2" charset="-122"/>
            </a:endParaRPr>
          </a:p>
          <a:p>
            <a:pPr lvl="0">
              <a:lnSpc>
                <a:spcPct val="90000"/>
              </a:lnSpc>
              <a:buFont typeface="Wingdings" panose="05000000000000000000" pitchFamily="2" charset="2"/>
              <a:buNone/>
            </a:pPr>
            <a:endParaRPr lang="en-US" altLang="zh-CN" sz="3400">
              <a:ea typeface="隶书" panose="02010509060101010101" pitchFamily="49" charset="-122"/>
            </a:endParaRPr>
          </a:p>
          <a:p>
            <a:pPr lvl="0">
              <a:lnSpc>
                <a:spcPct val="90000"/>
              </a:lnSpc>
              <a:buFont typeface="Wingdings" panose="05000000000000000000" pitchFamily="2" charset="2"/>
              <a:buNone/>
            </a:pPr>
            <a:endParaRPr lang="zh-CN" altLang="en-US" sz="3400" dirty="0">
              <a:ea typeface="隶书" panose="02010509060101010101" pitchFamily="49" charset="-122"/>
            </a:endParaRPr>
          </a:p>
        </p:txBody>
      </p:sp>
      <p:graphicFrame>
        <p:nvGraphicFramePr>
          <p:cNvPr id="359427" name="Object 3"/>
          <p:cNvGraphicFramePr>
            <a:graphicFrameLocks noChangeAspect="1"/>
          </p:cNvGraphicFramePr>
          <p:nvPr/>
        </p:nvGraphicFramePr>
        <p:xfrm>
          <a:off x="3952875" y="1071563"/>
          <a:ext cx="3438525" cy="1703387"/>
        </p:xfrm>
        <a:graphic>
          <a:graphicData uri="http://schemas.openxmlformats.org/presentationml/2006/ole">
            <mc:AlternateContent xmlns:mc="http://schemas.openxmlformats.org/markup-compatibility/2006">
              <mc:Choice xmlns:v="urn:schemas-microsoft-com:vml" Requires="v">
                <p:oleObj spid="_x0000_s16399" name="" r:id="rId1" imgW="0" imgH="0" progId="Equation.3">
                  <p:embed/>
                </p:oleObj>
              </mc:Choice>
              <mc:Fallback>
                <p:oleObj name="" r:id="rId1" imgW="0" imgH="0" progId="Equation.3">
                  <p:embed/>
                  <p:pic>
                    <p:nvPicPr>
                      <p:cNvPr id="0" name="图片 3100"/>
                      <p:cNvPicPr/>
                      <p:nvPr/>
                    </p:nvPicPr>
                    <p:blipFill>
                      <a:blip r:embed="rId2"/>
                      <a:stretch>
                        <a:fillRect/>
                      </a:stretch>
                    </p:blipFill>
                    <p:spPr>
                      <a:xfrm>
                        <a:off x="3952875" y="1071563"/>
                        <a:ext cx="3438525" cy="1703387"/>
                      </a:xfrm>
                      <a:prstGeom prst="rect">
                        <a:avLst/>
                      </a:prstGeom>
                      <a:noFill/>
                      <a:ln w="38100">
                        <a:noFill/>
                        <a:miter/>
                      </a:ln>
                    </p:spPr>
                  </p:pic>
                </p:oleObj>
              </mc:Fallback>
            </mc:AlternateContent>
          </a:graphicData>
        </a:graphic>
      </p:graphicFrame>
      <p:graphicFrame>
        <p:nvGraphicFramePr>
          <p:cNvPr id="31746" name="Object 3"/>
          <p:cNvGraphicFramePr>
            <a:graphicFrameLocks noChangeAspect="1"/>
          </p:cNvGraphicFramePr>
          <p:nvPr/>
        </p:nvGraphicFramePr>
        <p:xfrm>
          <a:off x="2428875" y="1071563"/>
          <a:ext cx="3438525" cy="1703387"/>
        </p:xfrm>
        <a:graphic>
          <a:graphicData uri="http://schemas.openxmlformats.org/presentationml/2006/ole">
            <mc:AlternateContent xmlns:mc="http://schemas.openxmlformats.org/markup-compatibility/2006">
              <mc:Choice xmlns:v="urn:schemas-microsoft-com:vml" Requires="v">
                <p:oleObj spid="_x0000_s28676" name="" r:id="rId3" imgW="1332865" imgH="660400" progId="Equation.3">
                  <p:embed/>
                </p:oleObj>
              </mc:Choice>
              <mc:Fallback>
                <p:oleObj name="" r:id="rId3" imgW="1332865" imgH="660400" progId="Equation.3">
                  <p:embed/>
                  <p:pic>
                    <p:nvPicPr>
                      <p:cNvPr id="0" name="图片 3116"/>
                      <p:cNvPicPr/>
                      <p:nvPr/>
                    </p:nvPicPr>
                    <p:blipFill>
                      <a:blip r:embed="rId4"/>
                      <a:stretch>
                        <a:fillRect/>
                      </a:stretch>
                    </p:blipFill>
                    <p:spPr>
                      <a:xfrm>
                        <a:off x="2428875" y="1071563"/>
                        <a:ext cx="3438525" cy="1703387"/>
                      </a:xfrm>
                      <a:prstGeom prst="rect">
                        <a:avLst/>
                      </a:prstGeom>
                      <a:noFill/>
                      <a:ln w="38100">
                        <a:noFill/>
                        <a:miter/>
                      </a:ln>
                    </p:spPr>
                  </p:pic>
                </p:oleObj>
              </mc:Fallback>
            </mc:AlternateContent>
          </a:graphicData>
        </a:graphic>
      </p:graphicFrame>
    </p:spTree>
  </p:cSld>
  <p:clrMapOvr>
    <a:masterClrMapping/>
  </p:clrMapOvr>
  <p:transition>
    <p:pull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文本占位符 2"/>
          <p:cNvSpPr>
            <a:spLocks noGrp="1"/>
          </p:cNvSpPr>
          <p:nvPr>
            <p:ph type="body" idx="4294967295"/>
          </p:nvPr>
        </p:nvSpPr>
        <p:spPr>
          <a:xfrm>
            <a:off x="1881188" y="285750"/>
            <a:ext cx="8429625" cy="6215063"/>
          </a:xfrm>
        </p:spPr>
        <p:txBody>
          <a:bodyPr vert="horz" wrap="square" lIns="91440" tIns="45720" rIns="91440" bIns="45720" numCol="1" rtlCol="0" anchor="t" anchorCtr="0" compatLnSpc="1"/>
          <a:lstStyle/>
          <a:p>
            <a:pPr lvl="0">
              <a:lnSpc>
                <a:spcPct val="120000"/>
              </a:lnSpc>
              <a:buFont typeface="Wingdings" panose="05000000000000000000" pitchFamily="2" charset="2"/>
              <a:buNone/>
            </a:pPr>
            <a:r>
              <a:rPr lang="en-US" altLang="zh-CN" sz="2600">
                <a:latin typeface="华文楷体" panose="02010600040101010101" pitchFamily="2" charset="-122"/>
              </a:rPr>
              <a:t> 3. </a:t>
            </a:r>
            <a:r>
              <a:rPr lang="zh-CN" altLang="en-US" sz="2600" dirty="0">
                <a:latin typeface="华文楷体" panose="02010600040101010101" pitchFamily="2" charset="-122"/>
              </a:rPr>
              <a:t>变异系数</a:t>
            </a:r>
            <a:endParaRPr lang="zh-CN" altLang="en-US" sz="2600" dirty="0">
              <a:latin typeface="华文楷体" panose="02010600040101010101" pitchFamily="2" charset="-122"/>
            </a:endParaRPr>
          </a:p>
          <a:p>
            <a:pPr lvl="0">
              <a:lnSpc>
                <a:spcPct val="120000"/>
              </a:lnSpc>
              <a:buNone/>
            </a:pPr>
            <a:endParaRPr lang="en-US" altLang="zh-CN" sz="2600">
              <a:latin typeface="华文楷体" panose="02010600040101010101" pitchFamily="2" charset="-122"/>
            </a:endParaRPr>
          </a:p>
          <a:p>
            <a:pPr lvl="0">
              <a:lnSpc>
                <a:spcPct val="120000"/>
              </a:lnSpc>
              <a:buNone/>
            </a:pPr>
            <a:endParaRPr lang="en-US" altLang="zh-CN" sz="2600">
              <a:latin typeface="华文楷体" panose="02010600040101010101" pitchFamily="2" charset="-122"/>
            </a:endParaRPr>
          </a:p>
          <a:p>
            <a:pPr lvl="0">
              <a:lnSpc>
                <a:spcPct val="120000"/>
              </a:lnSpc>
              <a:buNone/>
            </a:pPr>
            <a:endParaRPr lang="en-US" altLang="zh-CN" sz="2600">
              <a:latin typeface="华文楷体" panose="02010600040101010101" pitchFamily="2" charset="-122"/>
            </a:endParaRPr>
          </a:p>
          <a:p>
            <a:pPr lvl="0">
              <a:lnSpc>
                <a:spcPct val="120000"/>
              </a:lnSpc>
              <a:spcBef>
                <a:spcPct val="50000"/>
              </a:spcBef>
              <a:buClr>
                <a:srgbClr val="FF3300"/>
              </a:buClr>
              <a:buNone/>
            </a:pPr>
            <a:r>
              <a:rPr lang="zh-CN" altLang="en-US" sz="2600" dirty="0">
                <a:latin typeface="华文楷体" panose="02010600040101010101" pitchFamily="2" charset="-122"/>
              </a:rPr>
              <a:t>      Ｃ</a:t>
            </a:r>
            <a:r>
              <a:rPr lang="en-US" altLang="zh-CN" sz="2600">
                <a:latin typeface="华文楷体" panose="02010600040101010101" pitchFamily="2" charset="-122"/>
              </a:rPr>
              <a:t>v</a:t>
            </a:r>
            <a:r>
              <a:rPr lang="zh-CN" altLang="en-US" sz="2600" dirty="0">
                <a:latin typeface="华文楷体" panose="02010600040101010101" pitchFamily="2" charset="-122"/>
              </a:rPr>
              <a:t> ↓，表示混凝土质量↑；Ｃ</a:t>
            </a:r>
            <a:r>
              <a:rPr lang="en-US" altLang="zh-CN" sz="2600">
                <a:latin typeface="华文楷体" panose="02010600040101010101" pitchFamily="2" charset="-122"/>
              </a:rPr>
              <a:t>v↑</a:t>
            </a:r>
            <a:r>
              <a:rPr lang="zh-CN" altLang="en-US" sz="2600" dirty="0">
                <a:latin typeface="华文楷体" panose="02010600040101010101" pitchFamily="2" charset="-122"/>
              </a:rPr>
              <a:t>，则表示混凝土质量↓。</a:t>
            </a:r>
            <a:endParaRPr lang="zh-CN" altLang="en-US" sz="2600" dirty="0">
              <a:latin typeface="华文楷体" panose="02010600040101010101" pitchFamily="2" charset="-122"/>
            </a:endParaRPr>
          </a:p>
          <a:p>
            <a:pPr lvl="0">
              <a:lnSpc>
                <a:spcPct val="90000"/>
              </a:lnSpc>
              <a:buNone/>
            </a:pPr>
            <a:endParaRPr lang="en-US" altLang="zh-CN" sz="3900">
              <a:latin typeface="隶书" panose="02010509060101010101" pitchFamily="49" charset="-122"/>
              <a:ea typeface="隶书" panose="02010509060101010101" pitchFamily="49" charset="-122"/>
            </a:endParaRPr>
          </a:p>
          <a:p>
            <a:pPr lvl="0">
              <a:lnSpc>
                <a:spcPct val="90000"/>
              </a:lnSpc>
              <a:buFont typeface="Wingdings" panose="05000000000000000000" pitchFamily="2" charset="2"/>
              <a:buNone/>
            </a:pPr>
            <a:endParaRPr lang="en-US" altLang="zh-CN" sz="3400">
              <a:ea typeface="隶书" panose="02010509060101010101" pitchFamily="49" charset="-122"/>
            </a:endParaRPr>
          </a:p>
          <a:p>
            <a:pPr lvl="0">
              <a:lnSpc>
                <a:spcPct val="90000"/>
              </a:lnSpc>
              <a:buFont typeface="Wingdings" panose="05000000000000000000" pitchFamily="2" charset="2"/>
              <a:buNone/>
            </a:pPr>
            <a:endParaRPr lang="zh-CN" altLang="en-US" sz="3400" dirty="0">
              <a:ea typeface="隶书" panose="02010509060101010101" pitchFamily="49" charset="-122"/>
            </a:endParaRPr>
          </a:p>
        </p:txBody>
      </p:sp>
      <p:graphicFrame>
        <p:nvGraphicFramePr>
          <p:cNvPr id="360451" name="Object 3"/>
          <p:cNvGraphicFramePr>
            <a:graphicFrameLocks noChangeAspect="1"/>
          </p:cNvGraphicFramePr>
          <p:nvPr/>
        </p:nvGraphicFramePr>
        <p:xfrm>
          <a:off x="4953000" y="928688"/>
          <a:ext cx="1466850" cy="1471612"/>
        </p:xfrm>
        <a:graphic>
          <a:graphicData uri="http://schemas.openxmlformats.org/presentationml/2006/ole">
            <mc:AlternateContent xmlns:mc="http://schemas.openxmlformats.org/markup-compatibility/2006">
              <mc:Choice xmlns:v="urn:schemas-microsoft-com:vml" Requires="v">
                <p:oleObj spid="_x0000_s17423" name="" r:id="rId1" imgW="0" imgH="0" progId="Word.Document.8">
                  <p:embed/>
                </p:oleObj>
              </mc:Choice>
              <mc:Fallback>
                <p:oleObj name="" r:id="rId1" imgW="0" imgH="0" progId="Word.Document.8">
                  <p:embed/>
                  <p:pic>
                    <p:nvPicPr>
                      <p:cNvPr id="0" name="图片 3103"/>
                      <p:cNvPicPr/>
                      <p:nvPr/>
                    </p:nvPicPr>
                    <p:blipFill>
                      <a:blip r:embed="rId2"/>
                      <a:stretch>
                        <a:fillRect/>
                      </a:stretch>
                    </p:blipFill>
                    <p:spPr>
                      <a:xfrm>
                        <a:off x="4953000" y="928688"/>
                        <a:ext cx="1466850" cy="1471612"/>
                      </a:xfrm>
                      <a:prstGeom prst="rect">
                        <a:avLst/>
                      </a:prstGeom>
                      <a:noFill/>
                      <a:ln w="38100">
                        <a:noFill/>
                        <a:miter/>
                      </a:ln>
                    </p:spPr>
                  </p:pic>
                </p:oleObj>
              </mc:Fallback>
            </mc:AlternateContent>
          </a:graphicData>
        </a:graphic>
      </p:graphicFrame>
      <p:graphicFrame>
        <p:nvGraphicFramePr>
          <p:cNvPr id="32770" name="Object 3"/>
          <p:cNvGraphicFramePr>
            <a:graphicFrameLocks noChangeAspect="1"/>
          </p:cNvGraphicFramePr>
          <p:nvPr/>
        </p:nvGraphicFramePr>
        <p:xfrm>
          <a:off x="3429000" y="928688"/>
          <a:ext cx="1466850" cy="1471612"/>
        </p:xfrm>
        <a:graphic>
          <a:graphicData uri="http://schemas.openxmlformats.org/presentationml/2006/ole">
            <mc:AlternateContent xmlns:mc="http://schemas.openxmlformats.org/markup-compatibility/2006">
              <mc:Choice xmlns:v="urn:schemas-microsoft-com:vml" Requires="v">
                <p:oleObj spid="_x0000_s29700" name="" r:id="rId3" imgW="1467485" imgH="1470660" progId="Word.Document.8">
                  <p:embed/>
                </p:oleObj>
              </mc:Choice>
              <mc:Fallback>
                <p:oleObj name="" r:id="rId3" imgW="1467485" imgH="1470660" progId="Word.Document.8">
                  <p:embed/>
                  <p:pic>
                    <p:nvPicPr>
                      <p:cNvPr id="0" name="图片 3117"/>
                      <p:cNvPicPr/>
                      <p:nvPr/>
                    </p:nvPicPr>
                    <p:blipFill>
                      <a:blip r:embed="rId4"/>
                      <a:stretch>
                        <a:fillRect/>
                      </a:stretch>
                    </p:blipFill>
                    <p:spPr>
                      <a:xfrm>
                        <a:off x="3429000" y="928688"/>
                        <a:ext cx="1466850" cy="1471612"/>
                      </a:xfrm>
                      <a:prstGeom prst="rect">
                        <a:avLst/>
                      </a:prstGeom>
                      <a:noFill/>
                      <a:ln w="38100">
                        <a:noFill/>
                        <a:miter/>
                      </a:ln>
                    </p:spPr>
                  </p:pic>
                </p:oleObj>
              </mc:Fallback>
            </mc:AlternateContent>
          </a:graphicData>
        </a:graphic>
      </p:graphicFrame>
    </p:spTree>
  </p:cSld>
  <p:clrMapOvr>
    <a:masterClrMapping/>
  </p:clrMapOvr>
  <p:transition>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文本占位符 2"/>
          <p:cNvSpPr>
            <a:spLocks noGrp="1"/>
          </p:cNvSpPr>
          <p:nvPr>
            <p:ph type="body" idx="4294967295"/>
          </p:nvPr>
        </p:nvSpPr>
        <p:spPr>
          <a:xfrm>
            <a:off x="1881188" y="285750"/>
            <a:ext cx="8429625" cy="6215063"/>
          </a:xfrm>
        </p:spPr>
        <p:txBody>
          <a:bodyPr vert="horz" wrap="square" lIns="91440" tIns="45720" rIns="91440" bIns="45720" numCol="1" rtlCol="0" anchor="t" anchorCtr="0" compatLnSpc="1"/>
          <a:lstStyle/>
          <a:p>
            <a:pPr lvl="0">
              <a:lnSpc>
                <a:spcPct val="120000"/>
              </a:lnSpc>
              <a:buFont typeface="Wingdings" panose="05000000000000000000" pitchFamily="2" charset="2"/>
              <a:buNone/>
            </a:pPr>
            <a:r>
              <a:rPr lang="en-US" altLang="zh-CN" sz="2600">
                <a:latin typeface="华文楷体" panose="02010600040101010101" pitchFamily="2" charset="-122"/>
              </a:rPr>
              <a:t> 4</a:t>
            </a:r>
            <a:r>
              <a:rPr lang="zh-CN" altLang="en-US" sz="2600" dirty="0">
                <a:latin typeface="华文楷体" panose="02010600040101010101" pitchFamily="2" charset="-122"/>
              </a:rPr>
              <a:t>、强度保证率</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强度保证率指混凝土强度总体值中大于设计强度等级（</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cu,k</a:t>
            </a:r>
            <a:r>
              <a:rPr lang="zh-CN" altLang="en-US" sz="2600" dirty="0">
                <a:latin typeface="华文楷体" panose="02010600040101010101" pitchFamily="2" charset="-122"/>
              </a:rPr>
              <a:t>）的概率</a:t>
            </a:r>
            <a:r>
              <a:rPr lang="en-US" altLang="zh-CN" sz="2600">
                <a:latin typeface="华文楷体" panose="02010600040101010101" pitchFamily="2" charset="-122"/>
              </a:rPr>
              <a:t>P( f ≥ f</a:t>
            </a:r>
            <a:r>
              <a:rPr lang="en-US" altLang="zh-CN" sz="2600" baseline="-25000">
                <a:latin typeface="华文楷体" panose="02010600040101010101" pitchFamily="2" charset="-122"/>
              </a:rPr>
              <a:t>cu,k</a:t>
            </a:r>
            <a:r>
              <a:rPr lang="en-US" altLang="zh-CN" sz="2600">
                <a:latin typeface="华文楷体" panose="02010600040101010101" pitchFamily="2" charset="-122"/>
              </a:rPr>
              <a:t>)</a:t>
            </a:r>
            <a:r>
              <a:rPr lang="zh-CN" altLang="en-US" sz="2600" dirty="0">
                <a:latin typeface="华文楷体" panose="02010600040101010101" pitchFamily="2" charset="-122"/>
              </a:rPr>
              <a:t>。</a:t>
            </a:r>
            <a:endParaRPr lang="en-US" altLang="zh-CN" sz="2600">
              <a:latin typeface="华文楷体" panose="02010600040101010101" pitchFamily="2" charset="-122"/>
            </a:endParaRPr>
          </a:p>
          <a:p>
            <a:pPr lvl="0">
              <a:lnSpc>
                <a:spcPct val="120000"/>
              </a:lnSpc>
              <a:buNone/>
            </a:pPr>
            <a:endParaRPr lang="en-US" altLang="zh-CN" sz="2600">
              <a:latin typeface="华文楷体" panose="02010600040101010101" pitchFamily="2" charset="-122"/>
            </a:endParaRPr>
          </a:p>
          <a:p>
            <a:pPr lvl="0">
              <a:lnSpc>
                <a:spcPct val="120000"/>
              </a:lnSpc>
              <a:buNone/>
            </a:pPr>
            <a:endParaRPr lang="en-US" altLang="zh-CN" sz="2600">
              <a:latin typeface="华文楷体" panose="02010600040101010101" pitchFamily="2" charset="-122"/>
            </a:endParaRPr>
          </a:p>
          <a:p>
            <a:pPr lvl="0" algn="just">
              <a:lnSpc>
                <a:spcPct val="120000"/>
              </a:lnSpc>
              <a:buFont typeface="Wingdings" panose="05000000000000000000" pitchFamily="2" charset="2"/>
              <a:buNone/>
            </a:pPr>
            <a:endParaRPr lang="en-US" altLang="zh-CN" sz="2600">
              <a:latin typeface="华文楷体" panose="02010600040101010101" pitchFamily="2" charset="-122"/>
            </a:endParaRPr>
          </a:p>
          <a:p>
            <a:pPr lvl="0" algn="just">
              <a:lnSpc>
                <a:spcPct val="120000"/>
              </a:lnSpc>
              <a:buFont typeface="Wingdings" panose="05000000000000000000" pitchFamily="2" charset="2"/>
              <a:buNone/>
            </a:pPr>
            <a:r>
              <a:rPr lang="zh-CN" altLang="en-US" sz="2600" dirty="0">
                <a:latin typeface="华文楷体" panose="02010600040101010101" pitchFamily="2" charset="-122"/>
              </a:rPr>
              <a:t>式中：</a:t>
            </a:r>
            <a:r>
              <a:rPr lang="en-US" altLang="zh-CN" sz="2600">
                <a:latin typeface="华文楷体" panose="02010600040101010101" pitchFamily="2" charset="-122"/>
              </a:rPr>
              <a:t>No──</a:t>
            </a:r>
            <a:r>
              <a:rPr lang="zh-CN" altLang="en-US" sz="2600" dirty="0">
                <a:latin typeface="华文楷体" panose="02010600040101010101" pitchFamily="2" charset="-122"/>
              </a:rPr>
              <a:t>统计周期内同批混凝土试件强度大于</a:t>
            </a:r>
            <a:endParaRPr lang="en-US" altLang="zh-CN" sz="2600">
              <a:latin typeface="华文楷体" panose="02010600040101010101" pitchFamily="2" charset="-122"/>
            </a:endParaRPr>
          </a:p>
          <a:p>
            <a:pPr lvl="0" algn="just">
              <a:lnSpc>
                <a:spcPct val="120000"/>
              </a:lnSpc>
              <a:buFont typeface="Wingdings" panose="05000000000000000000" pitchFamily="2" charset="2"/>
              <a:buNone/>
            </a:pPr>
            <a:r>
              <a:rPr lang="zh-CN" altLang="en-US" sz="2600" dirty="0">
                <a:latin typeface="华文楷体" panose="02010600040101010101" pitchFamily="2" charset="-122"/>
              </a:rPr>
              <a:t>            或等于规定强度等级值的组数；</a:t>
            </a:r>
            <a:endParaRPr lang="zh-CN" altLang="en-US" sz="2600" dirty="0">
              <a:latin typeface="华文楷体" panose="02010600040101010101" pitchFamily="2" charset="-122"/>
            </a:endParaRPr>
          </a:p>
          <a:p>
            <a:pPr lvl="0" algn="just">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N──</a:t>
            </a:r>
            <a:r>
              <a:rPr lang="zh-CN" altLang="en-US" sz="2600" dirty="0">
                <a:latin typeface="华文楷体" panose="02010600040101010101" pitchFamily="2" charset="-122"/>
              </a:rPr>
              <a:t>统计周期内同批混凝土试件总组数，</a:t>
            </a:r>
            <a:endParaRPr lang="en-US" altLang="zh-CN" sz="2600">
              <a:latin typeface="华文楷体" panose="02010600040101010101" pitchFamily="2" charset="-122"/>
            </a:endParaRPr>
          </a:p>
          <a:p>
            <a:pPr lvl="0" algn="just">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N≥25</a:t>
            </a:r>
            <a:r>
              <a:rPr lang="zh-CN" altLang="en-US" sz="2600" dirty="0">
                <a:latin typeface="华文楷体" panose="02010600040101010101" pitchFamily="2" charset="-122"/>
              </a:rPr>
              <a:t>。</a:t>
            </a:r>
            <a:endParaRPr lang="en-US" altLang="zh-CN" sz="2600">
              <a:latin typeface="华文楷体" panose="02010600040101010101" pitchFamily="2" charset="-122"/>
            </a:endParaRPr>
          </a:p>
          <a:p>
            <a:pPr lvl="0">
              <a:lnSpc>
                <a:spcPct val="90000"/>
              </a:lnSpc>
              <a:buFont typeface="Wingdings" panose="05000000000000000000" pitchFamily="2" charset="2"/>
              <a:buNone/>
            </a:pPr>
            <a:endParaRPr lang="en-US" altLang="zh-CN" sz="3400">
              <a:ea typeface="隶书" panose="02010509060101010101" pitchFamily="49" charset="-122"/>
            </a:endParaRPr>
          </a:p>
          <a:p>
            <a:pPr lvl="0">
              <a:lnSpc>
                <a:spcPct val="90000"/>
              </a:lnSpc>
              <a:buFont typeface="Wingdings" panose="05000000000000000000" pitchFamily="2" charset="2"/>
              <a:buNone/>
            </a:pPr>
            <a:endParaRPr lang="zh-CN" altLang="en-US" sz="3400" dirty="0">
              <a:ea typeface="隶书" panose="02010509060101010101" pitchFamily="49" charset="-122"/>
            </a:endParaRPr>
          </a:p>
        </p:txBody>
      </p:sp>
      <p:graphicFrame>
        <p:nvGraphicFramePr>
          <p:cNvPr id="361475" name="Object 3"/>
          <p:cNvGraphicFramePr>
            <a:graphicFrameLocks noChangeAspect="1"/>
          </p:cNvGraphicFramePr>
          <p:nvPr/>
        </p:nvGraphicFramePr>
        <p:xfrm>
          <a:off x="4727575" y="2205038"/>
          <a:ext cx="2592388" cy="1042987"/>
        </p:xfrm>
        <a:graphic>
          <a:graphicData uri="http://schemas.openxmlformats.org/presentationml/2006/ole">
            <mc:AlternateContent xmlns:mc="http://schemas.openxmlformats.org/markup-compatibility/2006">
              <mc:Choice xmlns:v="urn:schemas-microsoft-com:vml" Requires="v">
                <p:oleObj spid="_x0000_s18447" name="" r:id="rId1" imgW="0" imgH="0" progId="Equation.3">
                  <p:embed/>
                </p:oleObj>
              </mc:Choice>
              <mc:Fallback>
                <p:oleObj name="" r:id="rId1" imgW="0" imgH="0" progId="Equation.3">
                  <p:embed/>
                  <p:pic>
                    <p:nvPicPr>
                      <p:cNvPr id="0" name="图片 3101"/>
                      <p:cNvPicPr/>
                      <p:nvPr/>
                    </p:nvPicPr>
                    <p:blipFill>
                      <a:blip r:embed="rId2"/>
                      <a:stretch>
                        <a:fillRect/>
                      </a:stretch>
                    </p:blipFill>
                    <p:spPr>
                      <a:xfrm>
                        <a:off x="4727575" y="2205038"/>
                        <a:ext cx="2592388" cy="1042987"/>
                      </a:xfrm>
                      <a:prstGeom prst="rect">
                        <a:avLst/>
                      </a:prstGeom>
                      <a:noFill/>
                      <a:ln w="38100">
                        <a:noFill/>
                        <a:miter/>
                      </a:ln>
                    </p:spPr>
                  </p:pic>
                </p:oleObj>
              </mc:Fallback>
            </mc:AlternateContent>
          </a:graphicData>
        </a:graphic>
      </p:graphicFrame>
      <p:graphicFrame>
        <p:nvGraphicFramePr>
          <p:cNvPr id="33794" name="Object 3"/>
          <p:cNvGraphicFramePr>
            <a:graphicFrameLocks noChangeAspect="1"/>
          </p:cNvGraphicFramePr>
          <p:nvPr/>
        </p:nvGraphicFramePr>
        <p:xfrm>
          <a:off x="3203575" y="2205038"/>
          <a:ext cx="2592388" cy="1042987"/>
        </p:xfrm>
        <a:graphic>
          <a:graphicData uri="http://schemas.openxmlformats.org/presentationml/2006/ole">
            <mc:AlternateContent xmlns:mc="http://schemas.openxmlformats.org/markup-compatibility/2006">
              <mc:Choice xmlns:v="urn:schemas-microsoft-com:vml" Requires="v">
                <p:oleObj spid="_x0000_s30724" name="" r:id="rId3" imgW="977265" imgH="393700" progId="Equation.3">
                  <p:embed/>
                </p:oleObj>
              </mc:Choice>
              <mc:Fallback>
                <p:oleObj name="" r:id="rId3" imgW="977265" imgH="393700" progId="Equation.3">
                  <p:embed/>
                  <p:pic>
                    <p:nvPicPr>
                      <p:cNvPr id="0" name="图片 3118"/>
                      <p:cNvPicPr/>
                      <p:nvPr/>
                    </p:nvPicPr>
                    <p:blipFill>
                      <a:blip r:embed="rId4"/>
                      <a:stretch>
                        <a:fillRect/>
                      </a:stretch>
                    </p:blipFill>
                    <p:spPr>
                      <a:xfrm>
                        <a:off x="3203575" y="2205038"/>
                        <a:ext cx="2592388" cy="1042987"/>
                      </a:xfrm>
                      <a:prstGeom prst="rect">
                        <a:avLst/>
                      </a:prstGeom>
                      <a:noFill/>
                      <a:ln w="38100">
                        <a:noFill/>
                        <a:miter/>
                      </a:ln>
                    </p:spPr>
                  </p:pic>
                </p:oleObj>
              </mc:Fallback>
            </mc:AlternateContent>
          </a:graphicData>
        </a:graphic>
      </p:graphicFrame>
    </p:spTree>
  </p:cSld>
  <p:clrMapOvr>
    <a:masterClrMapping/>
  </p:clrMapOvr>
  <p:transition>
    <p:pull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85750"/>
            <a:ext cx="8429625" cy="6215063"/>
          </a:xfrm>
        </p:spPr>
        <p:txBody>
          <a:bodyPr vert="horz" wrap="square" lIns="91440" tIns="45720" rIns="91440" bIns="45720" numCol="1" rtlCol="0" anchor="t" anchorCtr="0" compatLnSpc="1"/>
          <a:lstStyle/>
          <a:p>
            <a:pPr lvl="0">
              <a:lnSpc>
                <a:spcPct val="120000"/>
              </a:lnSpc>
              <a:buFont typeface="Wingdings" panose="05000000000000000000" pitchFamily="2" charset="2"/>
              <a:buNone/>
            </a:pPr>
            <a:r>
              <a:rPr lang="en-US" altLang="zh-CN" sz="2600" dirty="0">
                <a:latin typeface="华文楷体" panose="02010600040101010101" pitchFamily="2" charset="-122"/>
              </a:rPr>
              <a:t>5</a:t>
            </a:r>
            <a:r>
              <a:rPr lang="zh-CN" altLang="en-US" sz="2600" dirty="0">
                <a:latin typeface="华文楷体" panose="02010600040101010101" pitchFamily="2" charset="-122"/>
              </a:rPr>
              <a:t>、</a:t>
            </a:r>
            <a:r>
              <a:rPr lang="zh-CN" altLang="en-US" sz="2600" dirty="0">
                <a:latin typeface="华文楷体" panose="02010600040101010101" pitchFamily="2" charset="-122"/>
              </a:rPr>
              <a:t>混凝土强度的合格评定</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sz="2600" dirty="0">
                <a:latin typeface="华文楷体" panose="02010600040101010101" pitchFamily="2" charset="-122"/>
              </a:rPr>
              <a:t>（</a:t>
            </a:r>
            <a:r>
              <a:rPr lang="en-US" altLang="zh-CN" sz="2600" dirty="0">
                <a:latin typeface="华文楷体" panose="02010600040101010101" pitchFamily="2" charset="-122"/>
              </a:rPr>
              <a:t>1</a:t>
            </a:r>
            <a:r>
              <a:rPr lang="zh-CN" sz="2600" dirty="0">
                <a:latin typeface="华文楷体" panose="02010600040101010101" pitchFamily="2" charset="-122"/>
              </a:rPr>
              <a:t>）</a:t>
            </a:r>
            <a:r>
              <a:rPr lang="zh-CN" altLang="en-US" sz="2600" dirty="0">
                <a:latin typeface="华文楷体" panose="02010600040101010101" pitchFamily="2" charset="-122"/>
              </a:rPr>
              <a:t>统计方法</a:t>
            </a:r>
            <a:r>
              <a:rPr lang="en-US" altLang="zh-CN" sz="2600">
                <a:latin typeface="华文楷体" panose="02010600040101010101" pitchFamily="2" charset="-122"/>
              </a:rPr>
              <a:t>——</a:t>
            </a:r>
            <a:r>
              <a:rPr lang="zh-CN" altLang="en-US" sz="2600" dirty="0">
                <a:latin typeface="华文楷体" panose="02010600040101010101" pitchFamily="2" charset="-122"/>
              </a:rPr>
              <a:t>适用于预拌混凝土厂、预制混凝土构件厂和采用现场集中搅拌混凝土的施工单位。</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1</a:t>
            </a:r>
            <a:r>
              <a:rPr lang="zh-CN" altLang="en-US" sz="2600" dirty="0">
                <a:latin typeface="华文楷体" panose="02010600040101010101" pitchFamily="2" charset="-122"/>
              </a:rPr>
              <a:t>）标准差已知时的统计方法</a:t>
            </a:r>
            <a:r>
              <a:rPr lang="zh-CN" altLang="en-US" sz="2100" dirty="0">
                <a:latin typeface="华文楷体" panose="02010600040101010101" pitchFamily="2" charset="-122"/>
              </a:rPr>
              <a:t>（连续的三组试件组成一个验收批）</a:t>
            </a:r>
            <a:endParaRPr lang="zh-CN" altLang="en-US" sz="21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a</a:t>
            </a:r>
            <a:r>
              <a:rPr lang="zh-CN" altLang="en-US" sz="2600" dirty="0">
                <a:latin typeface="华文楷体" panose="02010600040101010101" pitchFamily="2" charset="-122"/>
              </a:rPr>
              <a:t>、其强度 应同时满足：</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f</a:t>
            </a:r>
            <a:r>
              <a:rPr lang="en-US" altLang="zh-CN" sz="2600" baseline="-25000">
                <a:latin typeface="华文楷体" panose="02010600040101010101" pitchFamily="2" charset="-122"/>
              </a:rPr>
              <a:t>cu</a:t>
            </a:r>
            <a:r>
              <a:rPr lang="en-US" altLang="zh-CN" sz="2600">
                <a:latin typeface="华文楷体" panose="02010600040101010101" pitchFamily="2" charset="-122"/>
              </a:rPr>
              <a:t>≥f</a:t>
            </a:r>
            <a:r>
              <a:rPr lang="en-US" altLang="zh-CN" sz="2600" baseline="-25000">
                <a:latin typeface="华文楷体" panose="02010600040101010101" pitchFamily="2" charset="-122"/>
              </a:rPr>
              <a:t>cu,k</a:t>
            </a:r>
            <a:r>
              <a:rPr lang="en-US" altLang="zh-CN" sz="2600">
                <a:latin typeface="华文楷体" panose="02010600040101010101" pitchFamily="2" charset="-122"/>
              </a:rPr>
              <a:t>+0.7σ</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              </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cu,min</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cu,k</a:t>
            </a:r>
            <a:r>
              <a:rPr lang="zh-CN" altLang="en-US" sz="2600" dirty="0">
                <a:latin typeface="华文楷体" panose="02010600040101010101" pitchFamily="2" charset="-122"/>
              </a:rPr>
              <a:t>－</a:t>
            </a:r>
            <a:r>
              <a:rPr lang="en-US" altLang="zh-CN" sz="2600">
                <a:latin typeface="华文楷体" panose="02010600040101010101" pitchFamily="2" charset="-122"/>
              </a:rPr>
              <a:t>0.7σ</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     b</a:t>
            </a:r>
            <a:r>
              <a:rPr lang="zh-CN" altLang="en-US" sz="2600" dirty="0">
                <a:latin typeface="华文楷体" panose="02010600040101010101" pitchFamily="2" charset="-122"/>
              </a:rPr>
              <a:t>、强度≤</a:t>
            </a:r>
            <a:r>
              <a:rPr lang="en-US" altLang="zh-CN" sz="2600">
                <a:latin typeface="华文楷体" panose="02010600040101010101" pitchFamily="2" charset="-122"/>
              </a:rPr>
              <a:t>C20</a:t>
            </a:r>
            <a:r>
              <a:rPr lang="zh-CN" altLang="en-US" sz="2600" dirty="0">
                <a:latin typeface="华文楷体" panose="02010600040101010101" pitchFamily="2" charset="-122"/>
              </a:rPr>
              <a:t>时，应同时满足：</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f</a:t>
            </a:r>
            <a:r>
              <a:rPr lang="en-US" altLang="zh-CN" sz="2600" baseline="-25000">
                <a:latin typeface="华文楷体" panose="02010600040101010101" pitchFamily="2" charset="-122"/>
              </a:rPr>
              <a:t>cu,min</a:t>
            </a:r>
            <a:r>
              <a:rPr lang="en-US" altLang="zh-CN" sz="2600">
                <a:latin typeface="华文楷体" panose="02010600040101010101" pitchFamily="2" charset="-122"/>
              </a:rPr>
              <a:t>≥0.85f</a:t>
            </a:r>
            <a:r>
              <a:rPr lang="en-US" altLang="zh-CN" sz="2600" baseline="-25000">
                <a:latin typeface="华文楷体" panose="02010600040101010101" pitchFamily="2" charset="-122"/>
              </a:rPr>
              <a:t>cu,k</a:t>
            </a:r>
            <a:endParaRPr lang="en-US" altLang="zh-CN" sz="2600" baseline="-250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      c</a:t>
            </a:r>
            <a:r>
              <a:rPr lang="zh-CN" altLang="en-US" sz="2600" dirty="0">
                <a:latin typeface="华文楷体" panose="02010600040101010101" pitchFamily="2" charset="-122"/>
              </a:rPr>
              <a:t>、强度＞</a:t>
            </a:r>
            <a:r>
              <a:rPr lang="en-US" altLang="zh-CN" sz="2600">
                <a:latin typeface="华文楷体" panose="02010600040101010101" pitchFamily="2" charset="-122"/>
              </a:rPr>
              <a:t>C20</a:t>
            </a:r>
            <a:r>
              <a:rPr lang="zh-CN" altLang="en-US" sz="2600" dirty="0">
                <a:latin typeface="华文楷体" panose="02010600040101010101" pitchFamily="2" charset="-122"/>
              </a:rPr>
              <a:t>时，应同时满足：</a:t>
            </a:r>
            <a:endParaRPr lang="zh-CN" altLang="en-US" sz="2600" baseline="-250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f</a:t>
            </a:r>
            <a:r>
              <a:rPr lang="en-US" altLang="zh-CN" sz="2600" baseline="-25000">
                <a:latin typeface="华文楷体" panose="02010600040101010101" pitchFamily="2" charset="-122"/>
              </a:rPr>
              <a:t>cu,min</a:t>
            </a:r>
            <a:r>
              <a:rPr lang="en-US" altLang="zh-CN" sz="2600">
                <a:latin typeface="华文楷体" panose="02010600040101010101" pitchFamily="2" charset="-122"/>
              </a:rPr>
              <a:t>≥0.90f</a:t>
            </a:r>
            <a:r>
              <a:rPr lang="en-US" altLang="zh-CN" sz="2600" baseline="-25000">
                <a:latin typeface="华文楷体" panose="02010600040101010101" pitchFamily="2" charset="-122"/>
              </a:rPr>
              <a:t>cu,k</a:t>
            </a: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zh-CN" altLang="en-US" sz="2600" dirty="0">
              <a:latin typeface="华文楷体" panose="02010600040101010101" pitchFamily="2" charset="-122"/>
            </a:endParaRPr>
          </a:p>
        </p:txBody>
      </p:sp>
      <p:sp>
        <p:nvSpPr>
          <p:cNvPr id="4" name="左大括号 3"/>
          <p:cNvSpPr/>
          <p:nvPr/>
        </p:nvSpPr>
        <p:spPr>
          <a:xfrm>
            <a:off x="2711450" y="3500438"/>
            <a:ext cx="285750" cy="842963"/>
          </a:xfrm>
          <a:prstGeom prst="leftBrace">
            <a:avLst>
              <a:gd name="adj1" fmla="val 0"/>
              <a:gd name="adj2" fmla="val 51298"/>
            </a:avLst>
          </a:prstGeom>
        </p:spPr>
        <p:style>
          <a:lnRef idx="2">
            <a:schemeClr val="accent4"/>
          </a:lnRef>
          <a:fillRef idx="0">
            <a:schemeClr val="accent4"/>
          </a:fillRef>
          <a:effectRef idx="1">
            <a:schemeClr val="accent4"/>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
        <p:nvSpPr>
          <p:cNvPr id="362500" name="直接连接符 362499"/>
          <p:cNvSpPr/>
          <p:nvPr/>
        </p:nvSpPr>
        <p:spPr>
          <a:xfrm>
            <a:off x="4872038" y="3429000"/>
            <a:ext cx="71437" cy="0"/>
          </a:xfrm>
          <a:prstGeom prst="line">
            <a:avLst/>
          </a:prstGeom>
          <a:ln w="9525" cap="flat" cmpd="sng">
            <a:solidFill>
              <a:schemeClr val="tx1"/>
            </a:solidFill>
            <a:prstDash val="solid"/>
            <a:headEnd type="none" w="med" len="med"/>
            <a:tailEnd type="none" w="med" len="med"/>
          </a:ln>
        </p:spPr>
      </p:sp>
    </p:spTree>
  </p:cSld>
  <p:clrMapOvr>
    <a:masterClrMapping/>
  </p:clrMapOvr>
  <p:transition>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85750"/>
            <a:ext cx="8429625" cy="6286500"/>
          </a:xfrm>
        </p:spPr>
        <p:txBody>
          <a:bodyPr vert="horz" wrap="square" lIns="91440" tIns="45720" rIns="91440" bIns="45720" numCol="1" rtlCol="0" anchor="t" anchorCtr="0" compatLnSpc="1"/>
          <a:lstStyle/>
          <a:p>
            <a:pPr lvl="0">
              <a:lnSpc>
                <a:spcPct val="120000"/>
              </a:lnSpc>
              <a:buFont typeface="Wingdings" panose="05000000000000000000" pitchFamily="2" charset="2"/>
              <a:buNone/>
            </a:pPr>
            <a:r>
              <a:rPr lang="zh-CN" altLang="en-US" sz="2600" dirty="0">
                <a:latin typeface="华文楷体" panose="02010600040101010101" pitchFamily="2" charset="-122"/>
              </a:rPr>
              <a:t>式中：</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a:t>
            </a:r>
            <a:r>
              <a:rPr lang="en-US" altLang="zh-CN" sz="2600">
                <a:latin typeface="华文楷体" panose="02010600040101010101" pitchFamily="2" charset="-122"/>
              </a:rPr>
              <a:t> ——</a:t>
            </a:r>
            <a:r>
              <a:rPr lang="zh-CN" altLang="en-US" sz="2600" dirty="0">
                <a:latin typeface="华文楷体" panose="02010600040101010101" pitchFamily="2" charset="-122"/>
              </a:rPr>
              <a:t>同一验收批混凝土强度的平均值，</a:t>
            </a:r>
            <a:r>
              <a:rPr lang="en-US" altLang="zh-CN" sz="2600" err="1">
                <a:latin typeface="华文楷体" panose="02010600040101010101" pitchFamily="2" charset="-122"/>
              </a:rPr>
              <a:t>Mpa</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     </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cu,k</a:t>
            </a:r>
            <a:r>
              <a:rPr lang="en-US" altLang="zh-CN" sz="2600">
                <a:latin typeface="华文楷体" panose="02010600040101010101" pitchFamily="2" charset="-122"/>
              </a:rPr>
              <a:t>——</a:t>
            </a:r>
            <a:r>
              <a:rPr lang="zh-CN" altLang="en-US" sz="2600" dirty="0">
                <a:latin typeface="华文楷体" panose="02010600040101010101" pitchFamily="2" charset="-122"/>
              </a:rPr>
              <a:t>混凝土立方体抗压强度标准值， </a:t>
            </a:r>
            <a:r>
              <a:rPr lang="en-US" altLang="zh-CN" sz="2600" err="1">
                <a:latin typeface="华文楷体" panose="02010600040101010101" pitchFamily="2" charset="-122"/>
              </a:rPr>
              <a:t>Mpa</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    </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cu,min</a:t>
            </a:r>
            <a:r>
              <a:rPr lang="en-US" altLang="zh-CN" sz="2600">
                <a:latin typeface="华文楷体" panose="02010600040101010101" pitchFamily="2" charset="-122"/>
              </a:rPr>
              <a:t>——</a:t>
            </a:r>
            <a:r>
              <a:rPr lang="zh-CN" altLang="en-US" sz="2600" dirty="0">
                <a:latin typeface="华文楷体" panose="02010600040101010101" pitchFamily="2" charset="-122"/>
              </a:rPr>
              <a:t>同一验收批混凝土强度的最小值，</a:t>
            </a:r>
            <a:r>
              <a:rPr lang="en-US" altLang="zh-CN" sz="2600" err="1">
                <a:latin typeface="华文楷体" panose="02010600040101010101" pitchFamily="2" charset="-122"/>
              </a:rPr>
              <a:t>Mpa</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      σ ——</a:t>
            </a:r>
            <a:r>
              <a:rPr lang="zh-CN" altLang="en-US" sz="2600" dirty="0">
                <a:latin typeface="华文楷体" panose="02010600040101010101" pitchFamily="2" charset="-122"/>
              </a:rPr>
              <a:t>验收批混凝土强度的标准差， </a:t>
            </a:r>
            <a:r>
              <a:rPr lang="en-US" altLang="zh-CN" sz="2600" err="1">
                <a:latin typeface="华文楷体" panose="02010600040101010101" pitchFamily="2" charset="-122"/>
              </a:rPr>
              <a:t>Mpa</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en-US" altLang="zh-CN" sz="2600">
                <a:latin typeface="华文楷体" panose="02010600040101010101" pitchFamily="2" charset="-122"/>
              </a:rPr>
              <a:t>     </a:t>
            </a:r>
            <a:r>
              <a:rPr lang="zh-CN" altLang="en-US" sz="2600" dirty="0">
                <a:latin typeface="华文楷体" panose="02010600040101010101" pitchFamily="2" charset="-122"/>
              </a:rPr>
              <a:t>验收批混凝土强度的标准差，应根据前一个检验期内同一品种混凝土试件的强度，按下式计算：</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endParaRPr lang="zh-CN" altLang="en-US" sz="2600" dirty="0">
              <a:latin typeface="华文楷体" panose="02010600040101010101" pitchFamily="2" charset="-122"/>
            </a:endParaRPr>
          </a:p>
          <a:p>
            <a:pPr lvl="0">
              <a:lnSpc>
                <a:spcPct val="120000"/>
              </a:lnSpc>
              <a:buFont typeface="Wingdings" panose="05000000000000000000" pitchFamily="2" charset="2"/>
              <a:buNone/>
            </a:pPr>
            <a:endParaRPr lang="zh-CN" altLang="en-US" sz="2600" dirty="0">
              <a:latin typeface="华文楷体" panose="02010600040101010101" pitchFamily="2" charset="-122"/>
            </a:endParaRPr>
          </a:p>
          <a:p>
            <a:pPr lvl="0">
              <a:lnSpc>
                <a:spcPct val="120000"/>
              </a:lnSpc>
              <a:buFont typeface="Wingdings" panose="05000000000000000000" pitchFamily="2" charset="2"/>
              <a:buNone/>
            </a:pP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式中：△</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cu,i</a:t>
            </a:r>
            <a:r>
              <a:rPr lang="en-US" altLang="zh-CN" sz="2600" baseline="-25000">
                <a:latin typeface="华文楷体" panose="02010600040101010101" pitchFamily="2" charset="-122"/>
              </a:rPr>
              <a:t> </a:t>
            </a:r>
            <a:r>
              <a:rPr lang="en-US" altLang="zh-CN" sz="2600">
                <a:latin typeface="华文楷体" panose="02010600040101010101" pitchFamily="2" charset="-122"/>
              </a:rPr>
              <a:t>——</a:t>
            </a:r>
            <a:r>
              <a:rPr lang="zh-CN" altLang="en-US" sz="2600" dirty="0">
                <a:latin typeface="华文楷体" panose="02010600040101010101" pitchFamily="2" charset="-122"/>
              </a:rPr>
              <a:t>前一检验期第</a:t>
            </a:r>
            <a:r>
              <a:rPr lang="en-US" altLang="zh-CN" sz="2600">
                <a:latin typeface="华文楷体" panose="02010600040101010101" pitchFamily="2" charset="-122"/>
              </a:rPr>
              <a:t>i</a:t>
            </a:r>
            <a:r>
              <a:rPr lang="zh-CN" altLang="en-US" sz="2600" dirty="0">
                <a:latin typeface="华文楷体" panose="02010600040101010101" pitchFamily="2" charset="-122"/>
              </a:rPr>
              <a:t>批试件强度最大与最小值之差；</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baseline="-25000" dirty="0">
                <a:latin typeface="华文楷体" panose="02010600040101010101" pitchFamily="2" charset="-122"/>
              </a:rPr>
              <a:t>        </a:t>
            </a:r>
            <a:r>
              <a:rPr lang="en-US" altLang="zh-CN" sz="2600">
                <a:latin typeface="华文楷体" panose="02010600040101010101" pitchFamily="2" charset="-122"/>
              </a:rPr>
              <a:t>m ——</a:t>
            </a:r>
            <a:r>
              <a:rPr lang="zh-CN" altLang="en-US" sz="2600" dirty="0">
                <a:latin typeface="华文楷体" panose="02010600040101010101" pitchFamily="2" charset="-122"/>
              </a:rPr>
              <a:t>前一检验期内验收的总批数</a:t>
            </a:r>
            <a:r>
              <a:rPr lang="en-US" altLang="zh-CN" sz="2600">
                <a:latin typeface="华文楷体" panose="02010600040101010101" pitchFamily="2" charset="-122"/>
              </a:rPr>
              <a:t>(m </a:t>
            </a:r>
            <a:r>
              <a:rPr lang="zh-CN" altLang="en-US" sz="2600" dirty="0">
                <a:latin typeface="华文楷体" panose="02010600040101010101" pitchFamily="2" charset="-122"/>
              </a:rPr>
              <a:t>≮</a:t>
            </a:r>
            <a:r>
              <a:rPr lang="en-US" altLang="zh-CN" sz="2600">
                <a:latin typeface="华文楷体" panose="02010600040101010101" pitchFamily="2" charset="-122"/>
              </a:rPr>
              <a:t>15)</a:t>
            </a: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endParaRPr lang="zh-CN" altLang="en-US" sz="2600" dirty="0">
              <a:latin typeface="华文楷体" panose="02010600040101010101" pitchFamily="2" charset="-122"/>
            </a:endParaRPr>
          </a:p>
        </p:txBody>
      </p:sp>
      <p:graphicFrame>
        <p:nvGraphicFramePr>
          <p:cNvPr id="363523" name="Object 2"/>
          <p:cNvGraphicFramePr/>
          <p:nvPr/>
        </p:nvGraphicFramePr>
        <p:xfrm>
          <a:off x="4452938" y="3643313"/>
          <a:ext cx="2938462" cy="1154112"/>
        </p:xfrm>
        <a:graphic>
          <a:graphicData uri="http://schemas.openxmlformats.org/presentationml/2006/ole">
            <mc:AlternateContent xmlns:mc="http://schemas.openxmlformats.org/markup-compatibility/2006">
              <mc:Choice xmlns:v="urn:schemas-microsoft-com:vml" Requires="v">
                <p:oleObj spid="_x0000_s19471" name="" r:id="rId1" imgW="0" imgH="0" progId="Equation.3">
                  <p:embed/>
                </p:oleObj>
              </mc:Choice>
              <mc:Fallback>
                <p:oleObj name="" r:id="rId1" imgW="0" imgH="0" progId="Equation.3">
                  <p:embed/>
                  <p:pic>
                    <p:nvPicPr>
                      <p:cNvPr id="0" name="图片 3102"/>
                      <p:cNvPicPr/>
                      <p:nvPr/>
                    </p:nvPicPr>
                    <p:blipFill>
                      <a:blip r:embed="rId2"/>
                      <a:stretch>
                        <a:fillRect/>
                      </a:stretch>
                    </p:blipFill>
                    <p:spPr>
                      <a:xfrm>
                        <a:off x="4452938" y="3643313"/>
                        <a:ext cx="2938462" cy="1154112"/>
                      </a:xfrm>
                      <a:prstGeom prst="rect">
                        <a:avLst/>
                      </a:prstGeom>
                      <a:noFill/>
                      <a:ln w="38100">
                        <a:noFill/>
                        <a:miter/>
                      </a:ln>
                    </p:spPr>
                  </p:pic>
                </p:oleObj>
              </mc:Fallback>
            </mc:AlternateContent>
          </a:graphicData>
        </a:graphic>
      </p:graphicFrame>
      <p:graphicFrame>
        <p:nvGraphicFramePr>
          <p:cNvPr id="34818" name="Object 2"/>
          <p:cNvGraphicFramePr/>
          <p:nvPr/>
        </p:nvGraphicFramePr>
        <p:xfrm>
          <a:off x="2928938" y="3643313"/>
          <a:ext cx="2938462" cy="1154112"/>
        </p:xfrm>
        <a:graphic>
          <a:graphicData uri="http://schemas.openxmlformats.org/presentationml/2006/ole">
            <mc:AlternateContent xmlns:mc="http://schemas.openxmlformats.org/markup-compatibility/2006">
              <mc:Choice xmlns:v="urn:schemas-microsoft-com:vml" Requires="v">
                <p:oleObj spid="_x0000_s31748" name="" r:id="rId3" imgW="1104265" imgH="431800" progId="Equation.3">
                  <p:embed/>
                </p:oleObj>
              </mc:Choice>
              <mc:Fallback>
                <p:oleObj name="" r:id="rId3" imgW="1104265" imgH="431800" progId="Equation.3">
                  <p:embed/>
                  <p:pic>
                    <p:nvPicPr>
                      <p:cNvPr id="0" name="图片 3119"/>
                      <p:cNvPicPr/>
                      <p:nvPr/>
                    </p:nvPicPr>
                    <p:blipFill>
                      <a:blip r:embed="rId4"/>
                      <a:stretch>
                        <a:fillRect/>
                      </a:stretch>
                    </p:blipFill>
                    <p:spPr>
                      <a:xfrm>
                        <a:off x="2928938" y="3643313"/>
                        <a:ext cx="2938462" cy="1154112"/>
                      </a:xfrm>
                      <a:prstGeom prst="rect">
                        <a:avLst/>
                      </a:prstGeom>
                      <a:noFill/>
                      <a:ln w="38100">
                        <a:noFill/>
                        <a:miter/>
                      </a:ln>
                    </p:spPr>
                  </p:pic>
                </p:oleObj>
              </mc:Fallback>
            </mc:AlternateContent>
          </a:graphicData>
        </a:graphic>
      </p:graphicFrame>
    </p:spTree>
  </p:cSld>
  <p:clrMapOvr>
    <a:masterClrMapping/>
  </p:clrMapOvr>
  <p:transition>
    <p:pull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09750" y="285750"/>
            <a:ext cx="8572500" cy="6215063"/>
          </a:xfrm>
        </p:spPr>
        <p:txBody>
          <a:bodyPr vert="horz" wrap="square" lIns="91440" tIns="45720" rIns="91440" bIns="45720" numCol="1" rtlCol="0" anchor="t" anchorCtr="0" compatLnSpc="1"/>
          <a:lstStyle/>
          <a:p>
            <a:pPr lvl="0">
              <a:lnSpc>
                <a:spcPct val="125000"/>
              </a:lnSpc>
              <a:buFont typeface="Wingdings" panose="05000000000000000000" pitchFamily="2" charset="2"/>
              <a:buNone/>
            </a:pPr>
            <a:r>
              <a:rPr lang="en-US" altLang="zh-CN" sz="2600">
                <a:latin typeface="华文楷体" panose="02010600040101010101" pitchFamily="2" charset="-122"/>
              </a:rPr>
              <a:t>2</a:t>
            </a:r>
            <a:r>
              <a:rPr lang="zh-CN" altLang="en-US" sz="2600" dirty="0">
                <a:latin typeface="华文楷体" panose="02010600040101010101" pitchFamily="2" charset="-122"/>
              </a:rPr>
              <a:t>）未知标准差方法</a:t>
            </a:r>
            <a:r>
              <a:rPr lang="zh-CN" altLang="en-US" sz="2100" dirty="0">
                <a:latin typeface="华文楷体" panose="02010600040101010101" pitchFamily="2" charset="-122"/>
              </a:rPr>
              <a:t>（不少于</a:t>
            </a:r>
            <a:r>
              <a:rPr lang="en-US" altLang="zh-CN" sz="2100">
                <a:latin typeface="华文楷体" panose="02010600040101010101" pitchFamily="2" charset="-122"/>
              </a:rPr>
              <a:t>10</a:t>
            </a:r>
            <a:r>
              <a:rPr lang="zh-CN" altLang="en-US" sz="2100" dirty="0">
                <a:latin typeface="华文楷体" panose="02010600040101010101" pitchFamily="2" charset="-122"/>
              </a:rPr>
              <a:t>组的试件组成一个验收批</a:t>
            </a:r>
            <a:endParaRPr lang="zh-CN" altLang="en-US" sz="2100" dirty="0">
              <a:latin typeface="华文楷体" panose="02010600040101010101" pitchFamily="2" charset="-122"/>
            </a:endParaRPr>
          </a:p>
          <a:p>
            <a:pPr lvl="0">
              <a:lnSpc>
                <a:spcPct val="125000"/>
              </a:lnSpc>
              <a:buFont typeface="Wingdings" panose="05000000000000000000" pitchFamily="2" charset="2"/>
              <a:buNone/>
            </a:pPr>
            <a:r>
              <a:rPr lang="zh-CN" altLang="en-US" sz="2600" dirty="0">
                <a:latin typeface="华文楷体" panose="02010600040101010101" pitchFamily="2" charset="-122"/>
              </a:rPr>
              <a:t>     其强度应同时满足：</a:t>
            </a:r>
            <a:endParaRPr lang="zh-CN" altLang="en-US" sz="2600" dirty="0">
              <a:latin typeface="华文楷体" panose="02010600040101010101" pitchFamily="2" charset="-122"/>
            </a:endParaRPr>
          </a:p>
          <a:p>
            <a:pPr lvl="0">
              <a:lnSpc>
                <a:spcPct val="125000"/>
              </a:lnSpc>
              <a:buFont typeface="Wingdings" panose="05000000000000000000" pitchFamily="2" charset="2"/>
              <a:buNone/>
            </a:pPr>
            <a:r>
              <a:rPr lang="zh-CN" altLang="en-US" sz="2600" dirty="0">
                <a:latin typeface="华文楷体" panose="02010600040101010101" pitchFamily="2" charset="-122"/>
              </a:rPr>
              <a:t>               </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a:t>
            </a:r>
            <a:r>
              <a:rPr lang="zh-CN" altLang="en-US" sz="2600" dirty="0">
                <a:latin typeface="华文楷体" panose="02010600040101010101" pitchFamily="2" charset="-122"/>
              </a:rPr>
              <a:t>－</a:t>
            </a:r>
            <a:r>
              <a:rPr lang="en-US" altLang="zh-CN" sz="2600">
                <a:latin typeface="华文楷体" panose="02010600040101010101" pitchFamily="2" charset="-122"/>
              </a:rPr>
              <a:t>λ</a:t>
            </a:r>
            <a:r>
              <a:rPr lang="en-US" altLang="zh-CN" sz="2600" baseline="-25000">
                <a:latin typeface="华文楷体" panose="02010600040101010101" pitchFamily="2" charset="-122"/>
              </a:rPr>
              <a:t>1</a:t>
            </a:r>
            <a:r>
              <a:rPr lang="en-US" altLang="zh-CN" sz="2600">
                <a:latin typeface="华文楷体" panose="02010600040101010101" pitchFamily="2" charset="-122"/>
              </a:rPr>
              <a:t>S</a:t>
            </a:r>
            <a:r>
              <a:rPr lang="en-US" altLang="zh-CN" sz="1900">
                <a:latin typeface="华文楷体" panose="02010600040101010101" pitchFamily="2" charset="-122"/>
              </a:rPr>
              <a:t>f</a:t>
            </a:r>
            <a:r>
              <a:rPr lang="en-US" altLang="zh-CN" sz="1900" baseline="-25000">
                <a:latin typeface="华文楷体" panose="02010600040101010101" pitchFamily="2" charset="-122"/>
              </a:rPr>
              <a:t>cu</a:t>
            </a:r>
            <a:r>
              <a:rPr lang="en-US" altLang="zh-CN" sz="2600">
                <a:latin typeface="华文楷体" panose="02010600040101010101" pitchFamily="2" charset="-122"/>
              </a:rPr>
              <a:t>≥0.9f</a:t>
            </a:r>
            <a:r>
              <a:rPr lang="en-US" altLang="zh-CN" sz="2600" baseline="-25000">
                <a:latin typeface="华文楷体" panose="02010600040101010101" pitchFamily="2" charset="-122"/>
              </a:rPr>
              <a:t>cu,k</a:t>
            </a:r>
            <a:endParaRPr lang="en-US" altLang="zh-CN" sz="2600" baseline="-25000">
              <a:latin typeface="华文楷体" panose="02010600040101010101" pitchFamily="2" charset="-122"/>
            </a:endParaRPr>
          </a:p>
          <a:p>
            <a:pPr lvl="0">
              <a:lnSpc>
                <a:spcPct val="125000"/>
              </a:lnSpc>
              <a:buFont typeface="Wingdings" panose="05000000000000000000" pitchFamily="2" charset="2"/>
              <a:buNone/>
            </a:pPr>
            <a:r>
              <a:rPr lang="en-US" altLang="zh-CN" sz="2600" baseline="-25000">
                <a:latin typeface="华文楷体" panose="02010600040101010101" pitchFamily="2" charset="-122"/>
              </a:rPr>
              <a:t>           </a:t>
            </a:r>
            <a:r>
              <a:rPr lang="en-US" altLang="zh-CN" sz="2600">
                <a:latin typeface="华文楷体" panose="02010600040101010101" pitchFamily="2" charset="-122"/>
              </a:rPr>
              <a:t>   </a:t>
            </a:r>
            <a:r>
              <a:rPr lang="zh-CN" altLang="en-US" sz="2600" dirty="0">
                <a:latin typeface="华文楷体" panose="02010600040101010101" pitchFamily="2" charset="-122"/>
              </a:rPr>
              <a:t>         </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cu,min</a:t>
            </a:r>
            <a:r>
              <a:rPr lang="en-US" altLang="zh-CN" sz="2600">
                <a:latin typeface="华文楷体" panose="02010600040101010101" pitchFamily="2" charset="-122"/>
              </a:rPr>
              <a:t>≥ λ</a:t>
            </a:r>
            <a:r>
              <a:rPr lang="en-US" altLang="zh-CN" sz="2600" baseline="-25000">
                <a:latin typeface="华文楷体" panose="02010600040101010101" pitchFamily="2" charset="-122"/>
              </a:rPr>
              <a:t>2</a:t>
            </a:r>
            <a:r>
              <a:rPr lang="en-US" altLang="zh-CN" sz="2600">
                <a:latin typeface="华文楷体" panose="02010600040101010101" pitchFamily="2" charset="-122"/>
              </a:rPr>
              <a:t>f</a:t>
            </a:r>
            <a:r>
              <a:rPr lang="en-US" altLang="zh-CN" sz="2600" baseline="-25000">
                <a:latin typeface="华文楷体" panose="02010600040101010101" pitchFamily="2" charset="-122"/>
              </a:rPr>
              <a:t>cu,k</a:t>
            </a:r>
            <a:endParaRPr lang="en-US" altLang="zh-CN" sz="2600" baseline="-25000">
              <a:latin typeface="华文楷体" panose="02010600040101010101" pitchFamily="2" charset="-122"/>
            </a:endParaRPr>
          </a:p>
          <a:p>
            <a:pPr lvl="0" algn="just">
              <a:lnSpc>
                <a:spcPct val="125000"/>
              </a:lnSpc>
              <a:buFont typeface="Wingdings" panose="05000000000000000000" pitchFamily="2" charset="2"/>
              <a:buNone/>
            </a:pPr>
            <a:r>
              <a:rPr lang="zh-CN" altLang="en-US" sz="2600" dirty="0">
                <a:latin typeface="华文楷体" panose="02010600040101010101" pitchFamily="2" charset="-122"/>
              </a:rPr>
              <a:t>式中：</a:t>
            </a:r>
            <a:r>
              <a:rPr lang="en-US" altLang="zh-CN" sz="2600" err="1">
                <a:latin typeface="华文楷体" panose="02010600040101010101" pitchFamily="2" charset="-122"/>
              </a:rPr>
              <a:t>S</a:t>
            </a:r>
            <a:r>
              <a:rPr lang="en-US" altLang="zh-CN" sz="1900" err="1">
                <a:latin typeface="华文楷体" panose="02010600040101010101" pitchFamily="2" charset="-122"/>
              </a:rPr>
              <a:t>f</a:t>
            </a:r>
            <a:r>
              <a:rPr lang="en-US" altLang="zh-CN" sz="1900" baseline="-25000" err="1">
                <a:latin typeface="华文楷体" panose="02010600040101010101" pitchFamily="2" charset="-122"/>
              </a:rPr>
              <a:t>cu</a:t>
            </a:r>
            <a:r>
              <a:rPr lang="en-US" altLang="zh-CN" sz="2600">
                <a:latin typeface="华文楷体" panose="02010600040101010101" pitchFamily="2" charset="-122"/>
              </a:rPr>
              <a:t>—</a:t>
            </a:r>
            <a:r>
              <a:rPr lang="zh-CN" altLang="en-US" sz="2600" dirty="0">
                <a:latin typeface="华文楷体" panose="02010600040101010101" pitchFamily="2" charset="-122"/>
              </a:rPr>
              <a:t>同一验收批混凝土立方体抗压强度标准差</a:t>
            </a:r>
            <a:endParaRPr lang="zh-CN" altLang="en-US" sz="2600" dirty="0">
              <a:latin typeface="华文楷体" panose="02010600040101010101" pitchFamily="2" charset="-122"/>
            </a:endParaRPr>
          </a:p>
          <a:p>
            <a:pPr lvl="0" algn="just">
              <a:lnSpc>
                <a:spcPct val="125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λ</a:t>
            </a:r>
            <a:r>
              <a:rPr lang="en-US" altLang="zh-CN" sz="2600" baseline="-25000">
                <a:latin typeface="华文楷体" panose="02010600040101010101" pitchFamily="2" charset="-122"/>
              </a:rPr>
              <a:t>1 </a:t>
            </a:r>
            <a:r>
              <a:rPr lang="zh-CN" altLang="en-US" sz="2600" dirty="0">
                <a:latin typeface="华文楷体" panose="02010600040101010101" pitchFamily="2" charset="-122"/>
              </a:rPr>
              <a:t>、</a:t>
            </a:r>
            <a:r>
              <a:rPr lang="en-US" altLang="zh-CN" sz="2600">
                <a:latin typeface="华文楷体" panose="02010600040101010101" pitchFamily="2" charset="-122"/>
              </a:rPr>
              <a:t>λ</a:t>
            </a:r>
            <a:r>
              <a:rPr lang="en-US" altLang="zh-CN" sz="2600" baseline="-25000">
                <a:latin typeface="华文楷体" panose="02010600040101010101" pitchFamily="2" charset="-122"/>
              </a:rPr>
              <a:t>2</a:t>
            </a:r>
            <a:r>
              <a:rPr lang="zh-CN" altLang="en-US" sz="2600" baseline="-25000" dirty="0">
                <a:latin typeface="华文楷体" panose="02010600040101010101" pitchFamily="2" charset="-122"/>
              </a:rPr>
              <a:t> </a:t>
            </a:r>
            <a:r>
              <a:rPr lang="en-US" altLang="zh-CN" sz="2600">
                <a:latin typeface="华文楷体" panose="02010600040101010101" pitchFamily="2" charset="-122"/>
              </a:rPr>
              <a:t>—</a:t>
            </a:r>
            <a:r>
              <a:rPr lang="zh-CN" altLang="en-US" sz="2600" dirty="0">
                <a:latin typeface="华文楷体" panose="02010600040101010101" pitchFamily="2" charset="-122"/>
              </a:rPr>
              <a:t>合格判定系数</a:t>
            </a:r>
            <a:endParaRPr lang="en-US" altLang="zh-CN" sz="2600">
              <a:latin typeface="华文楷体" panose="02010600040101010101" pitchFamily="2" charset="-122"/>
            </a:endParaRPr>
          </a:p>
          <a:p>
            <a:pPr lvl="0" algn="ctr">
              <a:lnSpc>
                <a:spcPct val="125000"/>
              </a:lnSpc>
              <a:buFont typeface="Wingdings" panose="05000000000000000000" pitchFamily="2" charset="2"/>
              <a:buNone/>
            </a:pPr>
            <a:r>
              <a:rPr lang="zh-CN" altLang="en-US" sz="2100" dirty="0"/>
              <a:t>混凝土强度的合格判定系数</a:t>
            </a:r>
            <a:endParaRPr lang="en-US" altLang="zh-CN" sz="2100"/>
          </a:p>
          <a:p>
            <a:pPr lvl="0" algn="ctr">
              <a:lnSpc>
                <a:spcPct val="120000"/>
              </a:lnSpc>
              <a:buFont typeface="Wingdings" panose="05000000000000000000" pitchFamily="2" charset="2"/>
              <a:buNone/>
            </a:pP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p:txBody>
      </p:sp>
      <p:graphicFrame>
        <p:nvGraphicFramePr>
          <p:cNvPr id="364570" name="表格 364569"/>
          <p:cNvGraphicFramePr/>
          <p:nvPr/>
        </p:nvGraphicFramePr>
        <p:xfrm>
          <a:off x="2738438" y="4071938"/>
          <a:ext cx="6934200" cy="1188720"/>
        </p:xfrm>
        <a:graphic>
          <a:graphicData uri="http://schemas.openxmlformats.org/drawingml/2006/table">
            <a:tbl>
              <a:tblPr/>
              <a:tblGrid>
                <a:gridCol w="1733550"/>
                <a:gridCol w="1733550"/>
                <a:gridCol w="1733550"/>
                <a:gridCol w="1733550"/>
              </a:tblGrid>
              <a:tr h="395288">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000" b="1" dirty="0">
                          <a:latin typeface="华文楷体" panose="02010600040101010101" pitchFamily="2" charset="-122"/>
                        </a:rPr>
                        <a:t>试件组数</a:t>
                      </a:r>
                      <a:endParaRPr lang="zh-CN" altLang="en-US" sz="2000" b="1" dirty="0">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b="1">
                          <a:latin typeface="华文楷体" panose="02010600040101010101" pitchFamily="2" charset="-122"/>
                        </a:rPr>
                        <a:t>10</a:t>
                      </a:r>
                      <a:r>
                        <a:rPr lang="zh-CN" altLang="en-US" sz="2000" b="1" dirty="0">
                          <a:latin typeface="华文楷体" panose="02010600040101010101" pitchFamily="2" charset="-122"/>
                        </a:rPr>
                        <a:t>～</a:t>
                      </a:r>
                      <a:r>
                        <a:rPr lang="en-US" altLang="zh-CN" sz="2000" b="1">
                          <a:latin typeface="华文楷体" panose="02010600040101010101" pitchFamily="2" charset="-122"/>
                        </a:rPr>
                        <a:t>14</a:t>
                      </a:r>
                      <a:endParaRPr lang="en-US" altLang="zh-CN" sz="2000" b="1">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b="1">
                          <a:latin typeface="华文楷体" panose="02010600040101010101" pitchFamily="2" charset="-122"/>
                        </a:rPr>
                        <a:t>15</a:t>
                      </a:r>
                      <a:r>
                        <a:rPr lang="zh-CN" altLang="en-US" sz="2000" b="1" dirty="0">
                          <a:latin typeface="华文楷体" panose="02010600040101010101" pitchFamily="2" charset="-122"/>
                        </a:rPr>
                        <a:t>～</a:t>
                      </a:r>
                      <a:r>
                        <a:rPr lang="en-US" altLang="zh-CN" sz="2000" b="1">
                          <a:latin typeface="华文楷体" panose="02010600040101010101" pitchFamily="2" charset="-122"/>
                        </a:rPr>
                        <a:t>24</a:t>
                      </a:r>
                      <a:endParaRPr lang="en-US" altLang="zh-CN" sz="2000" b="1">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b="1">
                          <a:latin typeface="华文楷体" panose="02010600040101010101" pitchFamily="2" charset="-122"/>
                        </a:rPr>
                        <a:t>≥25</a:t>
                      </a:r>
                      <a:endParaRPr lang="en-US" altLang="zh-CN" sz="2000" b="1">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r>
              <a:tr h="395287">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a:latin typeface="华文楷体" panose="02010600040101010101" pitchFamily="2" charset="-122"/>
                        </a:rPr>
                        <a:t>λ</a:t>
                      </a:r>
                      <a:r>
                        <a:rPr lang="en-US" altLang="zh-CN" sz="2000" baseline="-25000">
                          <a:latin typeface="华文楷体" panose="02010600040101010101" pitchFamily="2" charset="-122"/>
                        </a:rPr>
                        <a:t>1</a:t>
                      </a:r>
                      <a:endParaRPr lang="en-US" altLang="zh-CN" sz="2000" baseline="-25000">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a:latin typeface="华文楷体" panose="02010600040101010101" pitchFamily="2" charset="-122"/>
                        </a:rPr>
                        <a:t>1.70</a:t>
                      </a:r>
                      <a:endParaRPr lang="en-US" altLang="zh-CN" sz="2000">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a:latin typeface="华文楷体" panose="02010600040101010101" pitchFamily="2" charset="-122"/>
                        </a:rPr>
                        <a:t>1.65</a:t>
                      </a:r>
                      <a:endParaRPr lang="en-US" altLang="zh-CN" sz="2000">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a:latin typeface="华文楷体" panose="02010600040101010101" pitchFamily="2" charset="-122"/>
                        </a:rPr>
                        <a:t>1.60</a:t>
                      </a:r>
                      <a:endParaRPr lang="en-US" altLang="zh-CN" sz="2000">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r>
              <a:tr h="395288">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a:latin typeface="华文楷体" panose="02010600040101010101" pitchFamily="2" charset="-122"/>
                        </a:rPr>
                        <a:t>λ</a:t>
                      </a:r>
                      <a:r>
                        <a:rPr lang="en-US" altLang="zh-CN" sz="2000" baseline="-25000">
                          <a:latin typeface="华文楷体" panose="02010600040101010101" pitchFamily="2" charset="-122"/>
                        </a:rPr>
                        <a:t>2</a:t>
                      </a:r>
                      <a:endParaRPr lang="en-US" altLang="zh-CN" sz="2000" baseline="-25000">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000">
                          <a:latin typeface="华文楷体" panose="02010600040101010101" pitchFamily="2" charset="-122"/>
                        </a:rPr>
                        <a:t>0.90</a:t>
                      </a:r>
                      <a:endParaRPr lang="en-US" altLang="zh-CN" sz="2000">
                        <a:latin typeface="华文楷体" panose="02010600040101010101" pitchFamily="2"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2000">
                          <a:latin typeface="华文楷体" panose="02010600040101010101" pitchFamily="2" charset="-122"/>
                        </a:rPr>
                        <a:t>0.85</a:t>
                      </a:r>
                      <a:endParaRPr lang="en-US" altLang="zh-CN" sz="2000">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2000">
                          <a:latin typeface="华文楷体" panose="02010600040101010101" pitchFamily="2" charset="-122"/>
                        </a:rPr>
                        <a:t>0.85</a:t>
                      </a:r>
                      <a:endParaRPr lang="en-US" altLang="zh-CN" sz="2000">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r>
            </a:tbl>
          </a:graphicData>
        </a:graphic>
      </p:graphicFrame>
      <p:sp>
        <p:nvSpPr>
          <p:cNvPr id="5" name="左大括号 4"/>
          <p:cNvSpPr/>
          <p:nvPr/>
        </p:nvSpPr>
        <p:spPr>
          <a:xfrm>
            <a:off x="2855913" y="1628775"/>
            <a:ext cx="285750" cy="842963"/>
          </a:xfrm>
          <a:prstGeom prst="leftBrace">
            <a:avLst>
              <a:gd name="adj1" fmla="val 0"/>
              <a:gd name="adj2" fmla="val 51298"/>
            </a:avLst>
          </a:prstGeom>
        </p:spPr>
        <p:style>
          <a:lnRef idx="2">
            <a:schemeClr val="accent4"/>
          </a:lnRef>
          <a:fillRef idx="0">
            <a:schemeClr val="accent4"/>
          </a:fillRef>
          <a:effectRef idx="1">
            <a:schemeClr val="accent4"/>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pull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09750" y="285750"/>
            <a:ext cx="8572500" cy="6215063"/>
          </a:xfrm>
        </p:spPr>
        <p:txBody>
          <a:bodyPr vert="horz" wrap="square" lIns="91440" tIns="45720" rIns="91440" bIns="45720" numCol="1" rtlCol="0" anchor="t" anchorCtr="0" compatLnSpc="1"/>
          <a:lstStyle/>
          <a:p>
            <a:pPr lvl="0" algn="just">
              <a:lnSpc>
                <a:spcPct val="120000"/>
              </a:lnSpc>
              <a:buFont typeface="Wingdings" panose="05000000000000000000" pitchFamily="2" charset="2"/>
              <a:buNone/>
            </a:pPr>
            <a:r>
              <a:rPr lang="zh-CN" altLang="en-US" sz="2600" dirty="0">
                <a:latin typeface="华文楷体" panose="02010600040101010101" pitchFamily="2" charset="-122"/>
              </a:rPr>
              <a:t>验收批混凝土强度的标准差</a:t>
            </a:r>
            <a:r>
              <a:rPr lang="en-US" altLang="zh-CN" sz="2600" err="1">
                <a:latin typeface="华文楷体" panose="02010600040101010101" pitchFamily="2" charset="-122"/>
              </a:rPr>
              <a:t>S</a:t>
            </a:r>
            <a:r>
              <a:rPr lang="en-US" altLang="zh-CN" sz="1900" err="1">
                <a:latin typeface="华文楷体" panose="02010600040101010101" pitchFamily="2" charset="-122"/>
              </a:rPr>
              <a:t>f</a:t>
            </a:r>
            <a:r>
              <a:rPr lang="en-US" altLang="zh-CN" sz="1900" baseline="-25000" err="1">
                <a:latin typeface="华文楷体" panose="02010600040101010101" pitchFamily="2" charset="-122"/>
              </a:rPr>
              <a:t>cu</a:t>
            </a:r>
            <a:r>
              <a:rPr lang="en-US" altLang="zh-CN" sz="2600">
                <a:latin typeface="华文楷体" panose="02010600040101010101" pitchFamily="2" charset="-122"/>
              </a:rPr>
              <a:t> </a:t>
            </a:r>
            <a:r>
              <a:rPr lang="zh-CN" altLang="en-US" sz="2600" dirty="0">
                <a:latin typeface="华文楷体" panose="02010600040101010101" pitchFamily="2" charset="-122"/>
              </a:rPr>
              <a:t>：</a:t>
            </a:r>
            <a:endParaRPr lang="en-US" altLang="zh-CN" sz="2600">
              <a:latin typeface="华文楷体" panose="02010600040101010101" pitchFamily="2" charset="-122"/>
            </a:endParaRPr>
          </a:p>
          <a:p>
            <a:pPr lvl="0" algn="just">
              <a:lnSpc>
                <a:spcPct val="120000"/>
              </a:lnSpc>
              <a:buFont typeface="Wingdings" panose="05000000000000000000" pitchFamily="2" charset="2"/>
              <a:buNone/>
            </a:pPr>
            <a:endParaRPr lang="en-US" altLang="zh-CN" sz="2600">
              <a:latin typeface="华文楷体" panose="02010600040101010101" pitchFamily="2" charset="-122"/>
            </a:endParaRPr>
          </a:p>
          <a:p>
            <a:pPr lvl="0" algn="just">
              <a:lnSpc>
                <a:spcPct val="120000"/>
              </a:lnSpc>
              <a:buFont typeface="Wingdings" panose="05000000000000000000" pitchFamily="2" charset="2"/>
              <a:buNone/>
            </a:pPr>
            <a:endParaRPr lang="en-US" altLang="zh-CN" sz="2600">
              <a:latin typeface="华文楷体" panose="02010600040101010101" pitchFamily="2" charset="-122"/>
            </a:endParaRPr>
          </a:p>
          <a:p>
            <a:pPr lvl="0" algn="just">
              <a:lnSpc>
                <a:spcPct val="120000"/>
              </a:lnSpc>
              <a:buFont typeface="Wingdings" panose="05000000000000000000" pitchFamily="2" charset="2"/>
              <a:buNone/>
            </a:pPr>
            <a:endParaRPr lang="en-US" altLang="zh-CN" sz="2600">
              <a:latin typeface="华文楷体" panose="02010600040101010101" pitchFamily="2" charset="-122"/>
            </a:endParaRPr>
          </a:p>
          <a:p>
            <a:pPr lvl="0" algn="just">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式中：</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cu,i</a:t>
            </a:r>
            <a:r>
              <a:rPr lang="en-US" altLang="zh-CN" sz="2600" baseline="-25000">
                <a:latin typeface="华文楷体" panose="02010600040101010101" pitchFamily="2" charset="-122"/>
              </a:rPr>
              <a:t> </a:t>
            </a:r>
            <a:r>
              <a:rPr lang="en-US" altLang="zh-CN" sz="2600">
                <a:latin typeface="华文楷体" panose="02010600040101010101" pitchFamily="2" charset="-122"/>
              </a:rPr>
              <a:t>——</a:t>
            </a:r>
            <a:r>
              <a:rPr lang="zh-CN" altLang="en-US" sz="2600" dirty="0">
                <a:latin typeface="华文楷体" panose="02010600040101010101" pitchFamily="2" charset="-122"/>
              </a:rPr>
              <a:t>验收批第</a:t>
            </a:r>
            <a:r>
              <a:rPr lang="en-US" altLang="zh-CN" sz="2600">
                <a:latin typeface="华文楷体" panose="02010600040101010101" pitchFamily="2" charset="-122"/>
              </a:rPr>
              <a:t>i</a:t>
            </a:r>
            <a:r>
              <a:rPr lang="zh-CN" altLang="en-US" sz="2600" dirty="0">
                <a:latin typeface="华文楷体" panose="02010600040101010101" pitchFamily="2" charset="-122"/>
              </a:rPr>
              <a:t>组试件的强度值，</a:t>
            </a:r>
            <a:r>
              <a:rPr lang="en-US" altLang="zh-CN" sz="2600">
                <a:latin typeface="华文楷体" panose="02010600040101010101" pitchFamily="2" charset="-122"/>
              </a:rPr>
              <a:t> </a:t>
            </a:r>
            <a:r>
              <a:rPr lang="en-US" altLang="zh-CN" sz="2600" err="1">
                <a:latin typeface="华文楷体" panose="02010600040101010101" pitchFamily="2" charset="-122"/>
              </a:rPr>
              <a:t>Mpa</a:t>
            </a:r>
            <a:r>
              <a:rPr lang="en-US" altLang="zh-CN" sz="2600">
                <a:latin typeface="华文楷体" panose="02010600040101010101" pitchFamily="2" charset="-122"/>
              </a:rPr>
              <a:t> </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baseline="-25000" dirty="0">
                <a:latin typeface="华文楷体" panose="02010600040101010101" pitchFamily="2" charset="-122"/>
              </a:rPr>
              <a:t>              </a:t>
            </a:r>
            <a:r>
              <a:rPr lang="en-US" altLang="zh-CN" sz="2600">
                <a:latin typeface="华文楷体" panose="02010600040101010101" pitchFamily="2" charset="-122"/>
              </a:rPr>
              <a:t>n——</a:t>
            </a:r>
            <a:r>
              <a:rPr lang="zh-CN" altLang="en-US" sz="2600" dirty="0">
                <a:latin typeface="华文楷体" panose="02010600040101010101" pitchFamily="2" charset="-122"/>
              </a:rPr>
              <a:t>验收批混凝土试件的总组数。</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endParaRPr lang="zh-CN" altLang="en-US" sz="2600" dirty="0">
              <a:latin typeface="华文楷体" panose="02010600040101010101" pitchFamily="2" charset="-122"/>
            </a:endParaRPr>
          </a:p>
          <a:p>
            <a:pPr lvl="0" algn="just">
              <a:buFont typeface="Wingdings" panose="05000000000000000000" pitchFamily="2" charset="2"/>
              <a:buNone/>
            </a:pP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p:txBody>
      </p:sp>
      <p:graphicFrame>
        <p:nvGraphicFramePr>
          <p:cNvPr id="365571" name="Object 2"/>
          <p:cNvGraphicFramePr>
            <a:graphicFrameLocks noChangeAspect="1"/>
          </p:cNvGraphicFramePr>
          <p:nvPr/>
        </p:nvGraphicFramePr>
        <p:xfrm>
          <a:off x="3952875" y="1000125"/>
          <a:ext cx="4230688" cy="1774825"/>
        </p:xfrm>
        <a:graphic>
          <a:graphicData uri="http://schemas.openxmlformats.org/presentationml/2006/ole">
            <mc:AlternateContent xmlns:mc="http://schemas.openxmlformats.org/markup-compatibility/2006">
              <mc:Choice xmlns:v="urn:schemas-microsoft-com:vml" Requires="v">
                <p:oleObj spid="_x0000_s20495" name="" r:id="rId1" imgW="0" imgH="0" progId="Equation.3">
                  <p:embed/>
                </p:oleObj>
              </mc:Choice>
              <mc:Fallback>
                <p:oleObj name="" r:id="rId1" imgW="0" imgH="0" progId="Equation.3">
                  <p:embed/>
                  <p:pic>
                    <p:nvPicPr>
                      <p:cNvPr id="0" name="图片 3104"/>
                      <p:cNvPicPr/>
                      <p:nvPr/>
                    </p:nvPicPr>
                    <p:blipFill>
                      <a:blip r:embed="rId2"/>
                      <a:stretch>
                        <a:fillRect/>
                      </a:stretch>
                    </p:blipFill>
                    <p:spPr>
                      <a:xfrm>
                        <a:off x="3952875" y="1000125"/>
                        <a:ext cx="4230688" cy="1774825"/>
                      </a:xfrm>
                      <a:prstGeom prst="rect">
                        <a:avLst/>
                      </a:prstGeom>
                      <a:noFill/>
                      <a:ln w="38100">
                        <a:noFill/>
                        <a:miter/>
                      </a:ln>
                    </p:spPr>
                  </p:pic>
                </p:oleObj>
              </mc:Fallback>
            </mc:AlternateContent>
          </a:graphicData>
        </a:graphic>
      </p:graphicFrame>
      <p:graphicFrame>
        <p:nvGraphicFramePr>
          <p:cNvPr id="35842" name="Object 2"/>
          <p:cNvGraphicFramePr>
            <a:graphicFrameLocks noChangeAspect="1"/>
          </p:cNvGraphicFramePr>
          <p:nvPr/>
        </p:nvGraphicFramePr>
        <p:xfrm>
          <a:off x="2428875" y="1000125"/>
          <a:ext cx="4230688" cy="1774825"/>
        </p:xfrm>
        <a:graphic>
          <a:graphicData uri="http://schemas.openxmlformats.org/presentationml/2006/ole">
            <mc:AlternateContent xmlns:mc="http://schemas.openxmlformats.org/markup-compatibility/2006">
              <mc:Choice xmlns:v="urn:schemas-microsoft-com:vml" Requires="v">
                <p:oleObj spid="_x0000_s32772" name="" r:id="rId3" imgW="1574165" imgH="660400" progId="Equation.3">
                  <p:embed/>
                </p:oleObj>
              </mc:Choice>
              <mc:Fallback>
                <p:oleObj name="" r:id="rId3" imgW="1574165" imgH="660400" progId="Equation.3">
                  <p:embed/>
                  <p:pic>
                    <p:nvPicPr>
                      <p:cNvPr id="0" name="图片 3120"/>
                      <p:cNvPicPr/>
                      <p:nvPr/>
                    </p:nvPicPr>
                    <p:blipFill>
                      <a:blip r:embed="rId4"/>
                      <a:stretch>
                        <a:fillRect/>
                      </a:stretch>
                    </p:blipFill>
                    <p:spPr>
                      <a:xfrm>
                        <a:off x="2428875" y="1000125"/>
                        <a:ext cx="4230688" cy="1774825"/>
                      </a:xfrm>
                      <a:prstGeom prst="rect">
                        <a:avLst/>
                      </a:prstGeom>
                      <a:noFill/>
                      <a:ln w="38100">
                        <a:noFill/>
                        <a:miter/>
                      </a:ln>
                    </p:spPr>
                  </p:pic>
                </p:oleObj>
              </mc:Fallback>
            </mc:AlternateContent>
          </a:graphicData>
        </a:graphic>
      </p:graphicFrame>
    </p:spTree>
  </p:cSld>
  <p:clrMapOvr>
    <a:masterClrMapping/>
  </p:clrMapOvr>
  <p:transition>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09750" y="285750"/>
            <a:ext cx="8429625" cy="6215063"/>
          </a:xfrm>
        </p:spPr>
        <p:txBody>
          <a:bodyPr vert="horz" wrap="square" lIns="91440" tIns="45720" rIns="91440" bIns="45720" numCol="1" rtlCol="0" anchor="t" anchorCtr="0" compatLnSpc="1"/>
          <a:lstStyle/>
          <a:p>
            <a:pPr lvl="0">
              <a:lnSpc>
                <a:spcPct val="120000"/>
              </a:lnSpc>
              <a:buNone/>
            </a:pPr>
            <a:r>
              <a:rPr lang="zh-CN" sz="2600">
                <a:latin typeface="华文楷体" panose="02010600040101010101" pitchFamily="2" charset="-122"/>
              </a:rPr>
              <a:t>（</a:t>
            </a:r>
            <a:r>
              <a:rPr lang="en-US" altLang="zh-CN" sz="2600">
                <a:latin typeface="华文楷体" panose="02010600040101010101" pitchFamily="2" charset="-122"/>
              </a:rPr>
              <a:t>2</a:t>
            </a:r>
            <a:r>
              <a:rPr lang="zh-CN" sz="2600">
                <a:latin typeface="华文楷体" panose="02010600040101010101" pitchFamily="2" charset="-122"/>
              </a:rPr>
              <a:t>）</a:t>
            </a:r>
            <a:r>
              <a:rPr lang="zh-CN" altLang="en-US" sz="2600" dirty="0">
                <a:latin typeface="华文楷体" panose="02010600040101010101" pitchFamily="2" charset="-122"/>
              </a:rPr>
              <a:t>非统计方法</a:t>
            </a:r>
            <a:r>
              <a:rPr lang="en-US" altLang="zh-CN" sz="2600">
                <a:latin typeface="华文楷体" panose="02010600040101010101" pitchFamily="2" charset="-122"/>
              </a:rPr>
              <a:t>——</a:t>
            </a:r>
            <a:r>
              <a:rPr lang="zh-CN" altLang="en-US" sz="2600" dirty="0">
                <a:latin typeface="华文楷体" panose="02010600040101010101" pitchFamily="2" charset="-122"/>
              </a:rPr>
              <a:t>适用于零星生产的预制构件厂或现场搅拌批量不大的混凝土。</a:t>
            </a:r>
            <a:endParaRPr lang="zh-CN" altLang="en-US" sz="2600" dirty="0">
              <a:latin typeface="华文楷体" panose="02010600040101010101" pitchFamily="2" charset="-122"/>
            </a:endParaRPr>
          </a:p>
          <a:p>
            <a:pPr lvl="0" algn="just">
              <a:lnSpc>
                <a:spcPct val="120000"/>
              </a:lnSpc>
              <a:buFont typeface="Wingdings" panose="05000000000000000000" pitchFamily="2" charset="2"/>
              <a:buNone/>
            </a:pPr>
            <a:r>
              <a:rPr lang="en-US" altLang="zh-CN" sz="2600">
                <a:latin typeface="华文楷体" panose="02010600040101010101" pitchFamily="2" charset="-122"/>
              </a:rPr>
              <a:t> </a:t>
            </a:r>
            <a:r>
              <a:rPr lang="zh-CN" altLang="en-US" sz="2600" dirty="0">
                <a:latin typeface="华文楷体" panose="02010600040101010101" pitchFamily="2" charset="-122"/>
              </a:rPr>
              <a:t>        对小批量零星混凝土的生产，不具备统计方法评定混凝土强度的条件，可采用非统计方法。</a:t>
            </a:r>
            <a:endParaRPr lang="zh-CN" altLang="en-US" sz="2600" dirty="0">
              <a:latin typeface="华文楷体" panose="02010600040101010101" pitchFamily="2" charset="-122"/>
            </a:endParaRPr>
          </a:p>
          <a:p>
            <a:pPr lvl="0" algn="just">
              <a:lnSpc>
                <a:spcPct val="120000"/>
              </a:lnSpc>
              <a:buFont typeface="Wingdings" panose="05000000000000000000" pitchFamily="2" charset="2"/>
              <a:buNone/>
            </a:pPr>
            <a:r>
              <a:rPr lang="zh-CN" altLang="en-US" sz="2600" dirty="0">
                <a:latin typeface="华文楷体" panose="02010600040101010101" pitchFamily="2" charset="-122"/>
              </a:rPr>
              <a:t>         其强度应同时满足：</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f</a:t>
            </a:r>
            <a:r>
              <a:rPr lang="en-US" altLang="zh-CN" sz="2600" baseline="-25000">
                <a:latin typeface="华文楷体" panose="02010600040101010101" pitchFamily="2" charset="-122"/>
              </a:rPr>
              <a:t>cu</a:t>
            </a:r>
            <a:r>
              <a:rPr lang="en-US" altLang="zh-CN" sz="2600">
                <a:latin typeface="华文楷体" panose="02010600040101010101" pitchFamily="2" charset="-122"/>
              </a:rPr>
              <a:t>≥1.15f</a:t>
            </a:r>
            <a:r>
              <a:rPr lang="en-US" altLang="zh-CN" sz="2600" baseline="-25000">
                <a:latin typeface="华文楷体" panose="02010600040101010101" pitchFamily="2" charset="-122"/>
              </a:rPr>
              <a:t>cu,k</a:t>
            </a:r>
            <a:endParaRPr lang="en-US" altLang="zh-CN" sz="2600" baseline="-25000">
              <a:latin typeface="华文楷体" panose="02010600040101010101" pitchFamily="2" charset="-122"/>
            </a:endParaRPr>
          </a:p>
          <a:p>
            <a:pPr lvl="0">
              <a:lnSpc>
                <a:spcPct val="120000"/>
              </a:lnSpc>
              <a:buFont typeface="Wingdings" panose="05000000000000000000" pitchFamily="2" charset="2"/>
              <a:buNone/>
            </a:pPr>
            <a:r>
              <a:rPr lang="en-US" altLang="zh-CN" sz="2600" baseline="-25000">
                <a:latin typeface="华文楷体" panose="02010600040101010101" pitchFamily="2" charset="-122"/>
              </a:rPr>
              <a:t>           </a:t>
            </a:r>
            <a:r>
              <a:rPr lang="en-US" altLang="zh-CN" sz="2600">
                <a:latin typeface="华文楷体" panose="02010600040101010101" pitchFamily="2" charset="-122"/>
              </a:rPr>
              <a:t>    </a:t>
            </a:r>
            <a:r>
              <a:rPr lang="zh-CN" altLang="en-US" sz="2600" dirty="0">
                <a:latin typeface="华文楷体" panose="02010600040101010101" pitchFamily="2" charset="-122"/>
              </a:rPr>
              <a:t>      </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cu,min</a:t>
            </a:r>
            <a:r>
              <a:rPr lang="en-US" altLang="zh-CN" sz="2600">
                <a:latin typeface="华文楷体" panose="02010600040101010101" pitchFamily="2" charset="-122"/>
              </a:rPr>
              <a:t>≥ 0.95f</a:t>
            </a:r>
            <a:r>
              <a:rPr lang="en-US" altLang="zh-CN" sz="2600" baseline="-25000">
                <a:latin typeface="华文楷体" panose="02010600040101010101" pitchFamily="2" charset="-122"/>
              </a:rPr>
              <a:t>cu,k</a:t>
            </a:r>
            <a:endParaRPr lang="zh-CN" altLang="en-US" sz="2600" dirty="0">
              <a:latin typeface="华文楷体" panose="02010600040101010101" pitchFamily="2" charset="-122"/>
            </a:endParaRPr>
          </a:p>
        </p:txBody>
      </p:sp>
      <p:sp>
        <p:nvSpPr>
          <p:cNvPr id="4" name="左大括号 3"/>
          <p:cNvSpPr/>
          <p:nvPr/>
        </p:nvSpPr>
        <p:spPr>
          <a:xfrm>
            <a:off x="3000375" y="3068638"/>
            <a:ext cx="285750" cy="842963"/>
          </a:xfrm>
          <a:prstGeom prst="leftBrace">
            <a:avLst>
              <a:gd name="adj1" fmla="val 0"/>
              <a:gd name="adj2" fmla="val 51298"/>
            </a:avLst>
          </a:prstGeom>
        </p:spPr>
        <p:style>
          <a:lnRef idx="2">
            <a:schemeClr val="accent4"/>
          </a:lnRef>
          <a:fillRef idx="0">
            <a:schemeClr val="accent4"/>
          </a:fillRef>
          <a:effectRef idx="1">
            <a:schemeClr val="accent4"/>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pull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09750" y="285750"/>
            <a:ext cx="8429625" cy="6215063"/>
          </a:xfrm>
        </p:spPr>
        <p:txBody>
          <a:bodyPr vert="horz" wrap="square" lIns="91440" tIns="45720" rIns="91440" bIns="45720" numCol="1" rtlCol="0" anchor="t" anchorCtr="0" compatLnSpc="1"/>
          <a:lstStyle/>
          <a:p>
            <a:pPr lvl="0">
              <a:lnSpc>
                <a:spcPct val="120000"/>
              </a:lnSpc>
              <a:buNone/>
            </a:pPr>
            <a:r>
              <a:rPr lang="zh-CN" sz="2600">
                <a:latin typeface="华文楷体" panose="02010600040101010101" pitchFamily="2" charset="-122"/>
              </a:rPr>
              <a:t>（</a:t>
            </a:r>
            <a:r>
              <a:rPr lang="en-US" altLang="zh-CN" sz="2600">
                <a:latin typeface="华文楷体" panose="02010600040101010101" pitchFamily="2" charset="-122"/>
              </a:rPr>
              <a:t>3</a:t>
            </a:r>
            <a:r>
              <a:rPr lang="zh-CN" sz="2600">
                <a:latin typeface="华文楷体" panose="02010600040101010101" pitchFamily="2" charset="-122"/>
              </a:rPr>
              <a:t>）</a:t>
            </a:r>
            <a:r>
              <a:rPr lang="zh-CN" altLang="en-US" sz="2600" dirty="0">
                <a:latin typeface="华文楷体" panose="02010600040101010101" pitchFamily="2" charset="-122"/>
              </a:rPr>
              <a:t>混凝土强度的合格性判定</a:t>
            </a:r>
            <a:endParaRPr lang="en-US" altLang="zh-CN" sz="2600">
              <a:latin typeface="华文楷体" panose="02010600040101010101" pitchFamily="2" charset="-122"/>
            </a:endParaRPr>
          </a:p>
          <a:p>
            <a:pPr lvl="0" algn="just">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混凝土强度应分批进行检验评定，当检验结果能满足以上评定公式的时，则该批混凝土判为合格，否则为不合格。</a:t>
            </a:r>
            <a:endParaRPr lang="en-US" altLang="zh-CN" sz="2600">
              <a:latin typeface="华文楷体" panose="02010600040101010101" pitchFamily="2" charset="-122"/>
            </a:endParaRPr>
          </a:p>
          <a:p>
            <a:pPr lvl="0" algn="just">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不合格批混凝土制成的结构或构件，应进行鉴定。</a:t>
            </a:r>
            <a:endParaRPr lang="zh-CN" altLang="en-US" sz="2600" dirty="0">
              <a:latin typeface="华文楷体" panose="02010600040101010101" pitchFamily="2" charset="-122"/>
            </a:endParaRPr>
          </a:p>
          <a:p>
            <a:pPr lvl="0" algn="just">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对不合格的结构或构件必须及时处理。</a:t>
            </a:r>
            <a:endParaRPr lang="en-US" altLang="zh-CN" sz="2600">
              <a:latin typeface="华文楷体" panose="02010600040101010101" pitchFamily="2" charset="-122"/>
            </a:endParaRPr>
          </a:p>
          <a:p>
            <a:pPr lvl="0">
              <a:lnSpc>
                <a:spcPct val="120000"/>
              </a:lnSpc>
              <a:buNone/>
            </a:pPr>
            <a:endParaRPr lang="zh-CN" altLang="en-US" sz="2600" dirty="0">
              <a:latin typeface="华文楷体" panose="02010600040101010101" pitchFamily="2" charset="-122"/>
            </a:endParaRPr>
          </a:p>
        </p:txBody>
      </p:sp>
    </p:spTree>
  </p:cSld>
  <p:clrMapOvr>
    <a:masterClrMapping/>
  </p:clrMapOvr>
  <p:transition>
    <p:pull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p:nvPr>
        </p:nvSpPr>
        <p:spPr>
          <a:xfrm>
            <a:off x="1881188" y="285750"/>
            <a:ext cx="8429625" cy="6215063"/>
          </a:xfrm>
        </p:spPr>
        <p:txBody>
          <a:bodyPr vert="horz" wrap="square" lIns="91440" tIns="45720" rIns="91440" bIns="45720" anchor="t"/>
          <a:lstStyle/>
          <a:p>
            <a:pPr lvl="0" algn="ctr">
              <a:lnSpc>
                <a:spcPct val="120000"/>
              </a:lnSpc>
              <a:buNone/>
            </a:pPr>
            <a:r>
              <a:rPr lang="en-US" altLang="zh-CN" sz="3400" dirty="0">
                <a:latin typeface="华文楷体" panose="02010600040101010101" pitchFamily="2" charset="-122"/>
              </a:rPr>
              <a:t>3.5.3</a:t>
            </a:r>
            <a:r>
              <a:rPr lang="zh-CN" altLang="en-US" sz="3400" dirty="0">
                <a:latin typeface="华文楷体" panose="02010600040101010101" pitchFamily="2" charset="-122"/>
              </a:rPr>
              <a:t>     </a:t>
            </a:r>
            <a:r>
              <a:rPr lang="zh-CN" altLang="en-US" sz="3400" dirty="0"/>
              <a:t>混凝土配合比设计</a:t>
            </a:r>
            <a:endParaRPr lang="zh-CN" altLang="en-US" sz="3400" dirty="0">
              <a:latin typeface="华文楷体" panose="02010600040101010101" pitchFamily="2" charset="-122"/>
            </a:endParaRPr>
          </a:p>
          <a:p>
            <a:pPr lvl="0">
              <a:lnSpc>
                <a:spcPct val="120000"/>
              </a:lnSpc>
              <a:buFont typeface="Wingdings" panose="05000000000000000000" pitchFamily="2" charset="2"/>
              <a:buNone/>
            </a:pPr>
            <a:endParaRPr lang="en-US" altLang="zh-CN" sz="1200">
              <a:latin typeface="华文楷体" panose="02010600040101010101" pitchFamily="2" charset="-122"/>
            </a:endParaRPr>
          </a:p>
          <a:p>
            <a:pPr lvl="0">
              <a:lnSpc>
                <a:spcPct val="120000"/>
              </a:lnSpc>
              <a:buFont typeface="Wingdings" panose="05000000000000000000" pitchFamily="2" charset="2"/>
              <a:buNone/>
            </a:pPr>
            <a:r>
              <a:rPr lang="zh-CN" altLang="en-US" sz="2600" dirty="0"/>
              <a:t>          混凝土中各组成材料用量之比即为混凝土的配合比。</a:t>
            </a:r>
            <a:endParaRPr lang="zh-CN" altLang="en-US" sz="2600" dirty="0">
              <a:latin typeface="华文楷体" panose="02010600040101010101" pitchFamily="2" charset="-122"/>
            </a:endParaRPr>
          </a:p>
        </p:txBody>
      </p:sp>
      <p:sp>
        <p:nvSpPr>
          <p:cNvPr id="4" name="矩形 3"/>
          <p:cNvSpPr/>
          <p:nvPr/>
        </p:nvSpPr>
        <p:spPr>
          <a:xfrm>
            <a:off x="2309813" y="3500438"/>
            <a:ext cx="1000125" cy="142875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chemeClr val="lt1"/>
                </a:solidFill>
                <a:effectLst/>
                <a:uLnTx/>
                <a:uFillTx/>
                <a:latin typeface="+mn-lt"/>
                <a:ea typeface="+mn-ea"/>
                <a:cs typeface="+mn-cs"/>
              </a:rPr>
              <a:t>混凝土配合比设计</a:t>
            </a:r>
            <a:endParaRPr kumimoji="0" lang="zh-CN" altLang="en-US"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5" name="左中括号 4"/>
          <p:cNvSpPr/>
          <p:nvPr/>
        </p:nvSpPr>
        <p:spPr>
          <a:xfrm>
            <a:off x="3595688" y="3071813"/>
            <a:ext cx="287338" cy="2143125"/>
          </a:xfrm>
          <a:prstGeom prst="leftBracket">
            <a:avLst/>
          </a:prstGeom>
        </p:spPr>
        <p:style>
          <a:lnRef idx="2">
            <a:schemeClr val="accent4"/>
          </a:lnRef>
          <a:fillRef idx="0">
            <a:schemeClr val="accent4"/>
          </a:fillRef>
          <a:effectRef idx="1">
            <a:schemeClr val="accent4"/>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cxnSp>
        <p:nvCxnSpPr>
          <p:cNvPr id="7" name="直接连接符 6"/>
          <p:cNvCxnSpPr/>
          <p:nvPr/>
        </p:nvCxnSpPr>
        <p:spPr>
          <a:xfrm>
            <a:off x="3309938" y="4214813"/>
            <a:ext cx="285750" cy="1588"/>
          </a:xfrm>
          <a:prstGeom prst="line">
            <a:avLst/>
          </a:prstGeom>
        </p:spPr>
        <p:style>
          <a:lnRef idx="2">
            <a:schemeClr val="accent4"/>
          </a:lnRef>
          <a:fillRef idx="0">
            <a:schemeClr val="accent4"/>
          </a:fillRef>
          <a:effectRef idx="1">
            <a:schemeClr val="accent4"/>
          </a:effectRef>
          <a:fontRef idx="minor">
            <a:schemeClr val="tx1"/>
          </a:fontRef>
        </p:style>
      </p:cxnSp>
      <p:sp>
        <p:nvSpPr>
          <p:cNvPr id="18" name="矩形 17"/>
          <p:cNvSpPr/>
          <p:nvPr/>
        </p:nvSpPr>
        <p:spPr>
          <a:xfrm>
            <a:off x="3881438" y="2714625"/>
            <a:ext cx="914400" cy="5715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chemeClr val="dk1"/>
                </a:solidFill>
                <a:effectLst/>
                <a:uLnTx/>
                <a:uFillTx/>
                <a:latin typeface="+mn-lt"/>
                <a:ea typeface="+mn-ea"/>
                <a:cs typeface="+mn-cs"/>
              </a:rPr>
              <a:t>选料</a:t>
            </a:r>
            <a:endParaRPr kumimoji="0" lang="zh-CN" altLang="en-US" sz="2000" b="0" i="0" u="none" strike="noStrike" kern="1200" cap="none" spc="0" normalizeH="0" baseline="0" noProof="0" dirty="0">
              <a:ln>
                <a:noFill/>
              </a:ln>
              <a:solidFill>
                <a:schemeClr val="dk1"/>
              </a:solidFill>
              <a:effectLst/>
              <a:uLnTx/>
              <a:uFillTx/>
              <a:latin typeface="+mn-lt"/>
              <a:ea typeface="+mn-ea"/>
              <a:cs typeface="+mn-cs"/>
            </a:endParaRPr>
          </a:p>
        </p:txBody>
      </p:sp>
      <p:sp>
        <p:nvSpPr>
          <p:cNvPr id="19" name="矩形 18"/>
          <p:cNvSpPr/>
          <p:nvPr/>
        </p:nvSpPr>
        <p:spPr>
          <a:xfrm>
            <a:off x="3881438" y="4929188"/>
            <a:ext cx="914400" cy="5715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chemeClr val="dk1"/>
                </a:solidFill>
                <a:effectLst/>
                <a:uLnTx/>
                <a:uFillTx/>
                <a:latin typeface="+mn-lt"/>
                <a:ea typeface="+mn-ea"/>
                <a:cs typeface="+mn-cs"/>
              </a:rPr>
              <a:t>配料</a:t>
            </a:r>
            <a:endParaRPr kumimoji="0" lang="zh-CN" altLang="en-US" sz="2000" b="0" i="0" u="none" strike="noStrike" kern="1200" cap="none" spc="0" normalizeH="0" baseline="0" noProof="0" dirty="0">
              <a:ln>
                <a:noFill/>
              </a:ln>
              <a:solidFill>
                <a:schemeClr val="dk1"/>
              </a:solidFill>
              <a:effectLst/>
              <a:uLnTx/>
              <a:uFillTx/>
              <a:latin typeface="+mn-lt"/>
              <a:ea typeface="+mn-ea"/>
              <a:cs typeface="+mn-cs"/>
            </a:endParaRPr>
          </a:p>
        </p:txBody>
      </p:sp>
      <p:cxnSp>
        <p:nvCxnSpPr>
          <p:cNvPr id="20" name="直接连接符 19"/>
          <p:cNvCxnSpPr/>
          <p:nvPr/>
        </p:nvCxnSpPr>
        <p:spPr>
          <a:xfrm>
            <a:off x="4810125" y="3000375"/>
            <a:ext cx="28575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21" name="直接连接符 20"/>
          <p:cNvCxnSpPr/>
          <p:nvPr/>
        </p:nvCxnSpPr>
        <p:spPr>
          <a:xfrm>
            <a:off x="4810125" y="5214938"/>
            <a:ext cx="285750" cy="1588"/>
          </a:xfrm>
          <a:prstGeom prst="line">
            <a:avLst/>
          </a:prstGeom>
        </p:spPr>
        <p:style>
          <a:lnRef idx="2">
            <a:schemeClr val="accent4"/>
          </a:lnRef>
          <a:fillRef idx="0">
            <a:schemeClr val="accent4"/>
          </a:fillRef>
          <a:effectRef idx="1">
            <a:schemeClr val="accent4"/>
          </a:effectRef>
          <a:fontRef idx="minor">
            <a:schemeClr val="tx1"/>
          </a:fontRef>
        </p:style>
      </p:cxnSp>
      <p:sp>
        <p:nvSpPr>
          <p:cNvPr id="22" name="矩形 21"/>
          <p:cNvSpPr/>
          <p:nvPr/>
        </p:nvSpPr>
        <p:spPr>
          <a:xfrm>
            <a:off x="5095875" y="2571750"/>
            <a:ext cx="4643438" cy="857250"/>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chemeClr val="dk1"/>
                </a:solidFill>
                <a:effectLst/>
                <a:uLnTx/>
                <a:uFillTx/>
                <a:latin typeface="+mn-lt"/>
                <a:ea typeface="+mn-ea"/>
                <a:cs typeface="+mn-cs"/>
              </a:rPr>
              <a:t>根据工程设计和施工要求，选择适合的原材料</a:t>
            </a:r>
            <a:endParaRPr kumimoji="0" lang="zh-CN" altLang="en-US" sz="2000" b="0" i="0" u="none" strike="noStrike" kern="1200" cap="none" spc="0" normalizeH="0" baseline="0" noProof="0" dirty="0">
              <a:ln>
                <a:noFill/>
              </a:ln>
              <a:solidFill>
                <a:schemeClr val="dk1"/>
              </a:solidFill>
              <a:effectLst/>
              <a:uLnTx/>
              <a:uFillTx/>
              <a:latin typeface="+mn-lt"/>
              <a:ea typeface="+mn-ea"/>
              <a:cs typeface="+mn-cs"/>
            </a:endParaRPr>
          </a:p>
        </p:txBody>
      </p:sp>
      <p:sp>
        <p:nvSpPr>
          <p:cNvPr id="23" name="矩形 22"/>
          <p:cNvSpPr/>
          <p:nvPr/>
        </p:nvSpPr>
        <p:spPr>
          <a:xfrm>
            <a:off x="5095875" y="4786313"/>
            <a:ext cx="4643438" cy="857250"/>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chemeClr val="dk1"/>
                </a:solidFill>
                <a:effectLst/>
                <a:uLnTx/>
                <a:uFillTx/>
                <a:latin typeface="+mn-lt"/>
                <a:ea typeface="+mn-ea"/>
                <a:cs typeface="+mn-cs"/>
              </a:rPr>
              <a:t>根据混凝土的技术要求，确定各组成材料的用量</a:t>
            </a:r>
            <a:endParaRPr kumimoji="0" lang="zh-CN" altLang="en-US" sz="20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charRg st="0" end="21"/>
                                            </p:txEl>
                                          </p:spTgt>
                                        </p:tgtEl>
                                        <p:attrNameLst>
                                          <p:attrName>style.visibility</p:attrName>
                                        </p:attrNameLst>
                                      </p:cBhvr>
                                      <p:to>
                                        <p:strVal val="visible"/>
                                      </p:to>
                                    </p:set>
                                    <p:anim calcmode="lin" valueType="num">
                                      <p:cBhvr>
                                        <p:cTn id="7" dur="1000" fill="hold"/>
                                        <p:tgtEl>
                                          <p:spTgt spid="3">
                                            <p:txEl>
                                              <p:charRg st="0" end="2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charRg st="0" end="2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charRg st="0" end="2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3">
                                            <p:txEl>
                                              <p:charRg st="27" end="54"/>
                                            </p:txEl>
                                          </p:spTgt>
                                        </p:tgtEl>
                                        <p:attrNameLst>
                                          <p:attrName>style.visibility</p:attrName>
                                        </p:attrNameLst>
                                      </p:cBhvr>
                                      <p:to>
                                        <p:strVal val="visible"/>
                                      </p:to>
                                    </p:set>
                                    <p:anim calcmode="lin" valueType="num">
                                      <p:cBhvr additive="base">
                                        <p:cTn id="14" dur="1000" fill="hold"/>
                                        <p:tgtEl>
                                          <p:spTgt spid="3">
                                            <p:txEl>
                                              <p:charRg st="27" end="54"/>
                                            </p:txEl>
                                          </p:spTgt>
                                        </p:tgtEl>
                                        <p:attrNameLst>
                                          <p:attrName>ppt_x</p:attrName>
                                        </p:attrNameLst>
                                      </p:cBhvr>
                                      <p:tavLst>
                                        <p:tav tm="0">
                                          <p:val>
                                            <p:strVal val="0-#ppt_w/2"/>
                                          </p:val>
                                        </p:tav>
                                        <p:tav tm="100000">
                                          <p:val>
                                            <p:strVal val="#ppt_x"/>
                                          </p:val>
                                        </p:tav>
                                      </p:tavLst>
                                    </p:anim>
                                    <p:anim calcmode="lin" valueType="num">
                                      <p:cBhvr additive="base">
                                        <p:cTn id="15" dur="1000" fill="hold"/>
                                        <p:tgtEl>
                                          <p:spTgt spid="3">
                                            <p:txEl>
                                              <p:charRg st="27" end="54"/>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slide(fromLeft)">
                                      <p:cBhvr>
                                        <p:cTn id="20" dur="1000"/>
                                        <p:tgtEl>
                                          <p:spTgt spid="4"/>
                                        </p:tgtEl>
                                      </p:cBhvr>
                                    </p:animEffect>
                                  </p:childTnLst>
                                </p:cTn>
                              </p:par>
                            </p:childTnLst>
                          </p:cTn>
                        </p:par>
                        <p:par>
                          <p:cTn id="21" fill="hold">
                            <p:stCondLst>
                              <p:cond delay="1000"/>
                            </p:stCondLst>
                            <p:childTnLst>
                              <p:par>
                                <p:cTn id="22" presetID="12" presetClass="entr" presetSubtype="8"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lide(fromLeft)">
                                      <p:cBhvr>
                                        <p:cTn id="24" dur="1000"/>
                                        <p:tgtEl>
                                          <p:spTgt spid="7"/>
                                        </p:tgtEl>
                                      </p:cBhvr>
                                    </p:animEffect>
                                  </p:childTnLst>
                                </p:cTn>
                              </p:par>
                            </p:childTnLst>
                          </p:cTn>
                        </p:par>
                        <p:par>
                          <p:cTn id="25" fill="hold">
                            <p:stCondLst>
                              <p:cond delay="2000"/>
                            </p:stCondLst>
                            <p:childTnLst>
                              <p:par>
                                <p:cTn id="26" presetID="12" presetClass="entr" presetSubtype="8" fill="hold" grpId="0"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slide(fromLeft)">
                                      <p:cBhvr>
                                        <p:cTn id="28" dur="1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8"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slide(fromLeft)">
                                      <p:cBhvr>
                                        <p:cTn id="33" dur="1000"/>
                                        <p:tgtEl>
                                          <p:spTgt spid="18"/>
                                        </p:tgtEl>
                                      </p:cBhvr>
                                    </p:animEffect>
                                  </p:childTnLst>
                                </p:cTn>
                              </p:par>
                            </p:childTnLst>
                          </p:cTn>
                        </p:par>
                        <p:par>
                          <p:cTn id="34" fill="hold">
                            <p:stCondLst>
                              <p:cond delay="1000"/>
                            </p:stCondLst>
                            <p:childTnLst>
                              <p:par>
                                <p:cTn id="35" presetID="12" presetClass="entr" presetSubtype="8" fill="hold"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slide(fromLeft)">
                                      <p:cBhvr>
                                        <p:cTn id="37" dur="1000"/>
                                        <p:tgtEl>
                                          <p:spTgt spid="20"/>
                                        </p:tgtEl>
                                      </p:cBhvr>
                                    </p:animEffect>
                                  </p:childTnLst>
                                </p:cTn>
                              </p:par>
                            </p:childTnLst>
                          </p:cTn>
                        </p:par>
                        <p:par>
                          <p:cTn id="38" fill="hold">
                            <p:stCondLst>
                              <p:cond delay="2000"/>
                            </p:stCondLst>
                            <p:childTnLst>
                              <p:par>
                                <p:cTn id="39" presetID="12" presetClass="entr" presetSubtype="8" fill="hold" grpId="0"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slide(fromLeft)">
                                      <p:cBhvr>
                                        <p:cTn id="41" dur="1000"/>
                                        <p:tgtEl>
                                          <p:spTgt spid="22"/>
                                        </p:tgtEl>
                                      </p:cBhvr>
                                    </p:animEffect>
                                  </p:childTnLst>
                                </p:cTn>
                              </p:par>
                            </p:childTnLst>
                          </p:cTn>
                        </p:par>
                      </p:childTnLst>
                    </p:cTn>
                  </p:par>
                  <p:par>
                    <p:cTn id="42" fill="hold">
                      <p:stCondLst>
                        <p:cond delay="indefinite"/>
                      </p:stCondLst>
                      <p:childTnLst>
                        <p:par>
                          <p:cTn id="43" fill="hold">
                            <p:stCondLst>
                              <p:cond delay="0"/>
                            </p:stCondLst>
                            <p:childTnLst>
                              <p:par>
                                <p:cTn id="44" presetID="12" presetClass="entr" presetSubtype="8"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slide(fromLeft)">
                                      <p:cBhvr>
                                        <p:cTn id="46" dur="1000"/>
                                        <p:tgtEl>
                                          <p:spTgt spid="19"/>
                                        </p:tgtEl>
                                      </p:cBhvr>
                                    </p:animEffect>
                                  </p:childTnLst>
                                </p:cTn>
                              </p:par>
                            </p:childTnLst>
                          </p:cTn>
                        </p:par>
                        <p:par>
                          <p:cTn id="47" fill="hold">
                            <p:stCondLst>
                              <p:cond delay="1000"/>
                            </p:stCondLst>
                            <p:childTnLst>
                              <p:par>
                                <p:cTn id="48" presetID="12" presetClass="entr" presetSubtype="8"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slide(fromLeft)">
                                      <p:cBhvr>
                                        <p:cTn id="50" dur="1000"/>
                                        <p:tgtEl>
                                          <p:spTgt spid="21"/>
                                        </p:tgtEl>
                                      </p:cBhvr>
                                    </p:animEffect>
                                  </p:childTnLst>
                                </p:cTn>
                              </p:par>
                            </p:childTnLst>
                          </p:cTn>
                        </p:par>
                        <p:par>
                          <p:cTn id="51" fill="hold">
                            <p:stCondLst>
                              <p:cond delay="2000"/>
                            </p:stCondLst>
                            <p:childTnLst>
                              <p:par>
                                <p:cTn id="52" presetID="12" presetClass="entr" presetSubtype="8"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slide(fromLeft)">
                                      <p:cBhvr>
                                        <p:cTn id="54"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18" grpId="0" bldLvl="0" animBg="1"/>
      <p:bldP spid="19" grpId="0" bldLvl="0" animBg="1"/>
      <p:bldP spid="22" grpId="0" bldLvl="0" animBg="1"/>
      <p:bldP spid="23"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531745" y="467360"/>
            <a:ext cx="5669280" cy="645160"/>
          </a:xfrm>
          <a:prstGeom prst="rect">
            <a:avLst/>
          </a:prstGeom>
          <a:noFill/>
        </p:spPr>
        <p:txBody>
          <a:bodyPr wrap="none" rtlCol="0">
            <a:spAutoFit/>
          </a:bodyPr>
          <a:lstStyle/>
          <a:p>
            <a:pPr algn="l"/>
            <a:r>
              <a:rPr lang="en-US" altLang="zh-CN" sz="3600">
                <a:latin typeface="+mn-ea"/>
                <a:ea typeface="+mn-ea"/>
                <a:cs typeface="+mn-ea"/>
              </a:rPr>
              <a:t>3.5  </a:t>
            </a:r>
            <a:r>
              <a:rPr lang="zh-CN" altLang="en-US" sz="3600">
                <a:latin typeface="+mn-ea"/>
                <a:ea typeface="+mn-ea"/>
                <a:cs typeface="+mn-ea"/>
              </a:rPr>
              <a:t> </a:t>
            </a:r>
            <a:r>
              <a:rPr lang="zh-CN" altLang="en-US" sz="3600">
                <a:latin typeface="+mn-ea"/>
                <a:ea typeface="+mn-ea"/>
                <a:cs typeface="+mn-ea"/>
                <a:sym typeface="+mn-ea"/>
              </a:rPr>
              <a:t>普通混凝土组成设计</a:t>
            </a:r>
            <a:endParaRPr lang="zh-CN" altLang="en-US" sz="3600">
              <a:latin typeface="+mn-ea"/>
              <a:ea typeface="+mn-ea"/>
              <a:cs typeface="+mn-ea"/>
            </a:endParaRPr>
          </a:p>
        </p:txBody>
      </p:sp>
      <p:sp>
        <p:nvSpPr>
          <p:cNvPr id="3" name="文本框 2"/>
          <p:cNvSpPr txBox="1"/>
          <p:nvPr/>
        </p:nvSpPr>
        <p:spPr>
          <a:xfrm>
            <a:off x="2531745" y="1278255"/>
            <a:ext cx="7129780" cy="3046095"/>
          </a:xfrm>
          <a:prstGeom prst="rect">
            <a:avLst/>
          </a:prstGeom>
          <a:noFill/>
        </p:spPr>
        <p:txBody>
          <a:bodyPr wrap="none" rtlCol="0">
            <a:spAutoFit/>
          </a:bodyPr>
          <a:lstStyle/>
          <a:p>
            <a:pPr algn="l">
              <a:lnSpc>
                <a:spcPct val="200000"/>
              </a:lnSpc>
            </a:pPr>
            <a:r>
              <a:rPr lang="en-US" altLang="zh-CN" sz="3200" dirty="0">
                <a:latin typeface="华文楷体" panose="02010600040101010101" pitchFamily="2" charset="-122"/>
                <a:cs typeface="+mn-ea"/>
              </a:rPr>
              <a:t>3.5.1     混凝土质量</a:t>
            </a:r>
            <a:r>
              <a:rPr lang="zh-CN" altLang="en-US" sz="3200" dirty="0">
                <a:latin typeface="华文楷体" panose="02010600040101010101" pitchFamily="2" charset="-122"/>
                <a:cs typeface="+mn-ea"/>
              </a:rPr>
              <a:t>质量控制</a:t>
            </a:r>
            <a:endParaRPr lang="en-US" altLang="zh-CN" sz="3200" dirty="0">
              <a:latin typeface="华文楷体" panose="02010600040101010101" pitchFamily="2" charset="-122"/>
              <a:cs typeface="+mn-ea"/>
            </a:endParaRPr>
          </a:p>
          <a:p>
            <a:pPr algn="l">
              <a:lnSpc>
                <a:spcPct val="200000"/>
              </a:lnSpc>
            </a:pPr>
            <a:r>
              <a:rPr lang="en-US" altLang="zh-CN" sz="3200" dirty="0">
                <a:latin typeface="华文楷体" panose="02010600040101010101" pitchFamily="2" charset="-122"/>
                <a:cs typeface="+mn-ea"/>
                <a:sym typeface="+mn-ea"/>
              </a:rPr>
              <a:t>3.5.2</a:t>
            </a:r>
            <a:r>
              <a:rPr lang="en-US" altLang="zh-CN" sz="3200">
                <a:latin typeface="幼圆" panose="02010509060101010101" charset="-122"/>
                <a:ea typeface="幼圆" panose="02010509060101010101" charset="-122"/>
                <a:sym typeface="+mn-ea"/>
              </a:rPr>
              <a:t> </a:t>
            </a:r>
            <a:r>
              <a:rPr lang="en-US" altLang="zh-CN" sz="3200" dirty="0">
                <a:latin typeface="华文楷体" panose="02010600040101010101" pitchFamily="2" charset="-122"/>
                <a:cs typeface="+mn-ea"/>
                <a:sym typeface="+mn-ea"/>
              </a:rPr>
              <a:t>   混凝土强度评定的数理统计方法</a:t>
            </a:r>
            <a:endParaRPr lang="en-US" altLang="zh-CN" sz="3200" dirty="0">
              <a:latin typeface="华文楷体" panose="02010600040101010101" pitchFamily="2" charset="-122"/>
              <a:cs typeface="+mn-ea"/>
            </a:endParaRPr>
          </a:p>
          <a:p>
            <a:pPr algn="l">
              <a:lnSpc>
                <a:spcPct val="200000"/>
              </a:lnSpc>
            </a:pPr>
            <a:r>
              <a:rPr lang="en-US" altLang="zh-CN" sz="3200" dirty="0">
                <a:latin typeface="华文楷体" panose="02010600040101010101" pitchFamily="2" charset="-122"/>
                <a:cs typeface="+mn-ea"/>
                <a:sym typeface="+mn-ea"/>
              </a:rPr>
              <a:t>3.5.3     混凝土配合比设计</a:t>
            </a:r>
            <a:endParaRPr lang="en-US" altLang="zh-CN" sz="3200" dirty="0">
              <a:latin typeface="华文楷体" panose="02010600040101010101" pitchFamily="2" charset="-122"/>
              <a:cs typeface="+mn-ea"/>
            </a:endParaRPr>
          </a:p>
        </p:txBody>
      </p:sp>
    </p:spTree>
  </p:cSld>
  <p:clrMapOvr>
    <a:masterClrMapping/>
  </p:clrMapOvr>
  <p:transition>
    <p:pull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646430" y="357505"/>
            <a:ext cx="10046335" cy="6143625"/>
          </a:xfrm>
        </p:spPr>
        <p:txBody>
          <a:bodyPr vert="horz" wrap="square" lIns="91440" tIns="45720" rIns="91440" bIns="45720" numCol="1" rtlCol="0" anchor="t" anchorCtr="0" compatLnSpc="1"/>
          <a:lstStyle/>
          <a:p>
            <a:pPr lvl="0">
              <a:lnSpc>
                <a:spcPct val="150000"/>
              </a:lnSpc>
              <a:buNone/>
            </a:pPr>
            <a:r>
              <a:rPr lang="en-US" altLang="zh-CN">
                <a:latin typeface="华文楷体" panose="02010600040101010101" pitchFamily="2" charset="-122"/>
              </a:rPr>
              <a:t>1</a:t>
            </a:r>
            <a:r>
              <a:rPr lang="zh-CN" altLang="en-US" dirty="0">
                <a:latin typeface="华文楷体" panose="02010600040101010101" pitchFamily="2" charset="-122"/>
              </a:rPr>
              <a:t>、混凝土配合比表示方法</a:t>
            </a:r>
            <a:endParaRPr lang="en-US" altLang="zh-CN">
              <a:latin typeface="华文楷体" panose="02010600040101010101" pitchFamily="2" charset="-122"/>
            </a:endParaRPr>
          </a:p>
          <a:p>
            <a:pPr lvl="0" algn="just">
              <a:lnSpc>
                <a:spcPct val="150000"/>
              </a:lnSpc>
              <a:buClr>
                <a:srgbClr val="FFFF00"/>
              </a:buClr>
              <a:buFont typeface="Wingdings" panose="05000000000000000000" pitchFamily="2" charset="2"/>
              <a:buChar char="Ø"/>
            </a:pPr>
            <a:r>
              <a:rPr lang="zh-CN" altLang="en-US" sz="2600" dirty="0">
                <a:latin typeface="华文楷体" panose="02010600040101010101" pitchFamily="2" charset="-122"/>
              </a:rPr>
              <a:t>单位用量表示法</a:t>
            </a:r>
            <a:endParaRPr lang="en-US" altLang="zh-CN" sz="2600">
              <a:latin typeface="华文楷体" panose="02010600040101010101" pitchFamily="2" charset="-122"/>
            </a:endParaRPr>
          </a:p>
          <a:p>
            <a:pPr lvl="0" algn="just">
              <a:lnSpc>
                <a:spcPct val="150000"/>
              </a:lnSpc>
              <a:buClr>
                <a:srgbClr val="FFFF00"/>
              </a:buClr>
              <a:buNone/>
            </a:pPr>
            <a:r>
              <a:rPr lang="zh-CN" altLang="en-US" sz="2600" dirty="0">
                <a:latin typeface="华文楷体" panose="02010600040101010101" pitchFamily="2" charset="-122"/>
              </a:rPr>
              <a:t>    以每</a:t>
            </a:r>
            <a:r>
              <a:rPr lang="en-US" altLang="zh-CN" sz="2600">
                <a:latin typeface="华文楷体" panose="02010600040101010101" pitchFamily="2" charset="-122"/>
              </a:rPr>
              <a:t>1</a:t>
            </a:r>
            <a:r>
              <a:rPr lang="en-US" altLang="zh-CN" sz="2600"/>
              <a:t> m</a:t>
            </a:r>
            <a:r>
              <a:rPr lang="en-US" altLang="zh-CN" sz="2600" baseline="30000"/>
              <a:t>3</a:t>
            </a:r>
            <a:r>
              <a:rPr lang="zh-CN" altLang="en-US" sz="2600" dirty="0">
                <a:latin typeface="华文楷体" panose="02010600040101010101" pitchFamily="2" charset="-122"/>
              </a:rPr>
              <a:t>混凝土中各种材料的质量表示：</a:t>
            </a:r>
            <a:endParaRPr lang="zh-CN" altLang="en-US" sz="2600" dirty="0">
              <a:latin typeface="华文楷体" panose="02010600040101010101" pitchFamily="2" charset="-122"/>
            </a:endParaRPr>
          </a:p>
          <a:p>
            <a:pPr lvl="0" algn="just">
              <a:lnSpc>
                <a:spcPct val="150000"/>
              </a:lnSpc>
              <a:buFont typeface="Wingdings" panose="05000000000000000000" pitchFamily="2" charset="2"/>
              <a:buNone/>
            </a:pPr>
            <a:r>
              <a:rPr lang="zh-CN" altLang="en-US" sz="2600" dirty="0">
                <a:latin typeface="华文楷体" panose="02010600040101010101" pitchFamily="2" charset="-122"/>
              </a:rPr>
              <a:t>    水泥：水：砂：石子</a:t>
            </a:r>
            <a:r>
              <a:rPr lang="en-US" altLang="zh-CN" sz="2600">
                <a:latin typeface="华文楷体" panose="02010600040101010101" pitchFamily="2" charset="-122"/>
              </a:rPr>
              <a:t>=300 kg</a:t>
            </a:r>
            <a:r>
              <a:rPr lang="zh-CN" altLang="en-US" sz="2600" dirty="0">
                <a:latin typeface="华文楷体" panose="02010600040101010101" pitchFamily="2" charset="-122"/>
              </a:rPr>
              <a:t>：</a:t>
            </a:r>
            <a:r>
              <a:rPr lang="en-US" altLang="zh-CN" sz="2600">
                <a:latin typeface="华文楷体" panose="02010600040101010101" pitchFamily="2" charset="-122"/>
              </a:rPr>
              <a:t>180 kg</a:t>
            </a:r>
            <a:r>
              <a:rPr lang="zh-CN" altLang="en-US" sz="2600" dirty="0">
                <a:latin typeface="华文楷体" panose="02010600040101010101" pitchFamily="2" charset="-122"/>
              </a:rPr>
              <a:t>：</a:t>
            </a:r>
            <a:r>
              <a:rPr lang="en-US" altLang="zh-CN" sz="2600">
                <a:latin typeface="华文楷体" panose="02010600040101010101" pitchFamily="2" charset="-122"/>
              </a:rPr>
              <a:t>720 kg</a:t>
            </a:r>
            <a:r>
              <a:rPr lang="zh-CN" altLang="en-US" sz="2600" dirty="0">
                <a:latin typeface="华文楷体" panose="02010600040101010101" pitchFamily="2" charset="-122"/>
              </a:rPr>
              <a:t>：</a:t>
            </a:r>
            <a:r>
              <a:rPr lang="en-US" altLang="zh-CN" sz="2600">
                <a:latin typeface="华文楷体" panose="02010600040101010101" pitchFamily="2" charset="-122"/>
              </a:rPr>
              <a:t>1200 kg</a:t>
            </a:r>
            <a:endParaRPr lang="zh-CN" altLang="en-US" sz="2600" dirty="0">
              <a:latin typeface="华文楷体" panose="02010600040101010101" pitchFamily="2" charset="-122"/>
            </a:endParaRPr>
          </a:p>
          <a:p>
            <a:pPr lvl="0" algn="just">
              <a:lnSpc>
                <a:spcPct val="150000"/>
              </a:lnSpc>
              <a:buClr>
                <a:srgbClr val="FFFF00"/>
              </a:buClr>
              <a:buFont typeface="Wingdings" panose="05000000000000000000" pitchFamily="2" charset="2"/>
              <a:buChar char="Ø"/>
            </a:pPr>
            <a:r>
              <a:rPr lang="zh-CN" altLang="en-US" sz="2600" dirty="0">
                <a:latin typeface="华文楷体" panose="02010600040101010101" pitchFamily="2" charset="-122"/>
              </a:rPr>
              <a:t>相对用量表示法</a:t>
            </a:r>
            <a:endParaRPr lang="en-US" altLang="zh-CN" sz="2600">
              <a:latin typeface="华文楷体" panose="02010600040101010101" pitchFamily="2" charset="-122"/>
            </a:endParaRPr>
          </a:p>
          <a:p>
            <a:pPr lvl="0" algn="just">
              <a:lnSpc>
                <a:spcPct val="150000"/>
              </a:lnSpc>
              <a:buClr>
                <a:srgbClr val="FFFF00"/>
              </a:buClr>
              <a:buNone/>
            </a:pPr>
            <a:r>
              <a:rPr lang="zh-CN" altLang="en-US" sz="2600" dirty="0">
                <a:latin typeface="华文楷体" panose="02010600040101010101" pitchFamily="2" charset="-122"/>
              </a:rPr>
              <a:t>    以各种材料的质量比来表示（以水泥质量为</a:t>
            </a:r>
            <a:r>
              <a:rPr lang="en-US" altLang="zh-CN" sz="2600">
                <a:latin typeface="华文楷体" panose="02010600040101010101" pitchFamily="2" charset="-122"/>
              </a:rPr>
              <a:t>1</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150000"/>
              </a:lnSpc>
              <a:buFont typeface="Wingdings" panose="05000000000000000000" pitchFamily="2" charset="2"/>
              <a:buNone/>
            </a:pPr>
            <a:r>
              <a:rPr lang="zh-CN" altLang="en-US" sz="2600" dirty="0">
                <a:latin typeface="华文楷体" panose="02010600040101010101" pitchFamily="2" charset="-122"/>
              </a:rPr>
              <a:t>    水泥：水：砂：石子＝</a:t>
            </a:r>
            <a:r>
              <a:rPr lang="en-US" altLang="zh-CN" sz="2600">
                <a:latin typeface="华文楷体" panose="02010600040101010101" pitchFamily="2" charset="-122"/>
              </a:rPr>
              <a:t>1</a:t>
            </a:r>
            <a:r>
              <a:rPr lang="zh-CN" altLang="en-US" sz="2600" dirty="0">
                <a:latin typeface="华文楷体" panose="02010600040101010101" pitchFamily="2" charset="-122"/>
              </a:rPr>
              <a:t>：</a:t>
            </a:r>
            <a:r>
              <a:rPr lang="en-US" altLang="zh-CN" sz="2600">
                <a:latin typeface="华文楷体" panose="02010600040101010101" pitchFamily="2" charset="-122"/>
              </a:rPr>
              <a:t>0.6</a:t>
            </a:r>
            <a:r>
              <a:rPr lang="zh-CN" altLang="en-US" sz="2600" dirty="0">
                <a:latin typeface="华文楷体" panose="02010600040101010101" pitchFamily="2" charset="-122"/>
              </a:rPr>
              <a:t>：</a:t>
            </a:r>
            <a:r>
              <a:rPr lang="en-US" altLang="zh-CN" sz="2600">
                <a:latin typeface="华文楷体" panose="02010600040101010101" pitchFamily="2" charset="-122"/>
              </a:rPr>
              <a:t>2.4</a:t>
            </a:r>
            <a:r>
              <a:rPr lang="zh-CN" altLang="en-US" sz="2600" dirty="0">
                <a:latin typeface="华文楷体" panose="02010600040101010101" pitchFamily="2" charset="-122"/>
              </a:rPr>
              <a:t>：</a:t>
            </a:r>
            <a:r>
              <a:rPr lang="en-US" altLang="zh-CN" sz="2600">
                <a:latin typeface="华文楷体" panose="02010600040101010101" pitchFamily="2" charset="-122"/>
              </a:rPr>
              <a:t>4</a:t>
            </a:r>
            <a:endParaRPr lang="en-US" altLang="zh-CN" sz="2600">
              <a:latin typeface="华文楷体" panose="02010600040101010101" pitchFamily="2" charset="-122"/>
            </a:endParaRPr>
          </a:p>
          <a:p>
            <a:pPr lvl="0">
              <a:buNone/>
            </a:pP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7"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3"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981200" y="357188"/>
            <a:ext cx="8229600" cy="6143625"/>
          </a:xfrm>
        </p:spPr>
        <p:txBody>
          <a:bodyPr vert="horz" wrap="square" lIns="91440" tIns="45720" rIns="91440" bIns="45720" numCol="1" rtlCol="0" anchor="t" anchorCtr="0" compatLnSpc="1"/>
          <a:lstStyle/>
          <a:p>
            <a:pPr lvl="0">
              <a:lnSpc>
                <a:spcPct val="150000"/>
              </a:lnSpc>
              <a:buNone/>
            </a:pPr>
            <a:r>
              <a:rPr lang="en-US" altLang="zh-CN">
                <a:latin typeface="华文楷体" panose="02010600040101010101" pitchFamily="2" charset="-122"/>
              </a:rPr>
              <a:t>2</a:t>
            </a:r>
            <a:r>
              <a:rPr lang="zh-CN" altLang="en-US" dirty="0">
                <a:latin typeface="华文楷体" panose="02010600040101010101" pitchFamily="2" charset="-122"/>
              </a:rPr>
              <a:t>、混凝土配合比设计的</a:t>
            </a:r>
            <a:r>
              <a:rPr lang="zh-CN" altLang="en-US" dirty="0"/>
              <a:t>基本要求</a:t>
            </a:r>
            <a:endParaRPr lang="en-US" altLang="zh-CN">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dirty="0"/>
              <a:t>施工和易性的要求</a:t>
            </a:r>
            <a:endParaRPr lang="en-US" altLang="zh-CN"/>
          </a:p>
          <a:p>
            <a:pPr lvl="0">
              <a:lnSpc>
                <a:spcPct val="150000"/>
              </a:lnSpc>
              <a:buClr>
                <a:srgbClr val="FFFF00"/>
              </a:buClr>
              <a:buFont typeface="Wingdings" panose="05000000000000000000" pitchFamily="2" charset="2"/>
              <a:buChar char="Ø"/>
            </a:pPr>
            <a:r>
              <a:rPr lang="zh-CN" altLang="en-US" dirty="0"/>
              <a:t>结构物强度要求</a:t>
            </a:r>
            <a:endParaRPr lang="en-US" altLang="zh-CN"/>
          </a:p>
          <a:p>
            <a:pPr lvl="0">
              <a:lnSpc>
                <a:spcPct val="150000"/>
              </a:lnSpc>
              <a:buClr>
                <a:srgbClr val="FFFF00"/>
              </a:buClr>
              <a:buFont typeface="Wingdings" panose="05000000000000000000" pitchFamily="2" charset="2"/>
              <a:buChar char="Ø"/>
            </a:pPr>
            <a:r>
              <a:rPr lang="zh-CN" altLang="en-US" dirty="0"/>
              <a:t>环境耐久性要求</a:t>
            </a:r>
            <a:endParaRPr lang="en-US" altLang="zh-CN"/>
          </a:p>
          <a:p>
            <a:pPr lvl="0">
              <a:lnSpc>
                <a:spcPct val="150000"/>
              </a:lnSpc>
              <a:buClr>
                <a:srgbClr val="FFFF00"/>
              </a:buClr>
              <a:buFont typeface="Wingdings" panose="05000000000000000000" pitchFamily="2" charset="2"/>
              <a:buChar char="Ø"/>
            </a:pPr>
            <a:r>
              <a:rPr lang="zh-CN" altLang="en-US" dirty="0"/>
              <a:t>经济性的要求</a:t>
            </a:r>
            <a:endParaRPr lang="zh-CN" altLang="en-US" dirty="0"/>
          </a:p>
          <a:p>
            <a:pPr lvl="0">
              <a:buNone/>
            </a:pPr>
            <a:endParaRPr lang="zh-CN" altLang="en-US"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702945" y="357505"/>
            <a:ext cx="10369550" cy="6143625"/>
          </a:xfrm>
        </p:spPr>
        <p:txBody>
          <a:bodyPr vert="horz" wrap="square" lIns="91440" tIns="45720" rIns="91440" bIns="45720" numCol="1" rtlCol="0" anchor="t" anchorCtr="0" compatLnSpc="1"/>
          <a:lstStyle/>
          <a:p>
            <a:pPr lvl="0">
              <a:lnSpc>
                <a:spcPct val="120000"/>
              </a:lnSpc>
              <a:buNone/>
            </a:pPr>
            <a:r>
              <a:rPr lang="en-US" altLang="zh-CN">
                <a:latin typeface="华文楷体" panose="02010600040101010101" pitchFamily="2" charset="-122"/>
              </a:rPr>
              <a:t>3</a:t>
            </a:r>
            <a:r>
              <a:rPr lang="zh-CN" altLang="en-US" dirty="0">
                <a:latin typeface="华文楷体" panose="02010600040101010101" pitchFamily="2" charset="-122"/>
              </a:rPr>
              <a:t>、混凝土配合比设计的准备资料</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dirty="0">
                <a:latin typeface="华文楷体" panose="02010600040101010101" pitchFamily="2" charset="-122"/>
              </a:rPr>
              <a:t>混凝土设计强度等级；</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dirty="0">
                <a:latin typeface="华文楷体" panose="02010600040101010101" pitchFamily="2" charset="-122"/>
              </a:rPr>
              <a:t>工程特征（工程结构断面尺寸、钢筋最小净距等）；</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dirty="0">
                <a:latin typeface="华文楷体" panose="02010600040101010101" pitchFamily="2" charset="-122"/>
              </a:rPr>
              <a:t>耐久性要求（如抗冻性、抗侵蚀、耐磨、碱</a:t>
            </a:r>
            <a:r>
              <a:rPr lang="en-US" altLang="zh-CN">
                <a:latin typeface="华文楷体" panose="02010600040101010101" pitchFamily="2" charset="-122"/>
              </a:rPr>
              <a:t>—</a:t>
            </a:r>
            <a:r>
              <a:rPr lang="zh-CN" altLang="en-US" dirty="0">
                <a:latin typeface="华文楷体" panose="02010600040101010101" pitchFamily="2" charset="-122"/>
              </a:rPr>
              <a:t>集料等）；</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dirty="0">
                <a:latin typeface="华文楷体" panose="02010600040101010101" pitchFamily="2" charset="-122"/>
              </a:rPr>
              <a:t>水泥强度等级和品种；</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dirty="0">
                <a:latin typeface="华文楷体" panose="02010600040101010101" pitchFamily="2" charset="-122"/>
              </a:rPr>
              <a:t>砂、石的种类，石子最大粒径、密度等；</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dirty="0">
                <a:latin typeface="华文楷体" panose="02010600040101010101" pitchFamily="2" charset="-122"/>
              </a:rPr>
              <a:t>施工方法等。</a:t>
            </a:r>
            <a:endParaRPr lang="zh-CN" altLang="en-US" dirty="0">
              <a:latin typeface="华文楷体" panose="02010600040101010101" pitchFamily="2" charset="-122"/>
            </a:endParaRPr>
          </a:p>
          <a:p>
            <a:pPr lvl="0">
              <a:buNone/>
            </a:pPr>
            <a:endParaRPr lang="zh-CN" altLang="en-US"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7"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3"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981200" y="357188"/>
            <a:ext cx="8229600" cy="6143625"/>
          </a:xfrm>
        </p:spPr>
        <p:txBody>
          <a:bodyPr vert="horz" wrap="square" lIns="91440" tIns="45720" rIns="91440" bIns="45720" numCol="1" rtlCol="0" anchor="t" anchorCtr="0" compatLnSpc="1"/>
          <a:lstStyle/>
          <a:p>
            <a:pPr lvl="0">
              <a:lnSpc>
                <a:spcPct val="120000"/>
              </a:lnSpc>
              <a:buNone/>
            </a:pPr>
            <a:r>
              <a:rPr lang="en-US" altLang="zh-CN" dirty="0">
                <a:latin typeface="华文楷体" panose="02010600040101010101" pitchFamily="2" charset="-122"/>
              </a:rPr>
              <a:t>4</a:t>
            </a:r>
            <a:r>
              <a:rPr lang="zh-CN" altLang="en-US" dirty="0">
                <a:latin typeface="华文楷体" panose="02010600040101010101" pitchFamily="2" charset="-122"/>
              </a:rPr>
              <a:t>、混凝土配合比设计的三参数</a:t>
            </a:r>
            <a:endParaRPr lang="en-US" altLang="zh-CN" dirty="0">
              <a:latin typeface="华文楷体" panose="02010600040101010101" pitchFamily="2" charset="-122"/>
            </a:endParaRPr>
          </a:p>
          <a:p>
            <a:pPr lvl="0">
              <a:buNone/>
            </a:pPr>
            <a:endParaRPr lang="zh-CN" altLang="en-US" dirty="0">
              <a:latin typeface="华文楷体" panose="02010600040101010101" pitchFamily="2" charset="-122"/>
            </a:endParaRPr>
          </a:p>
        </p:txBody>
      </p:sp>
      <p:sp>
        <p:nvSpPr>
          <p:cNvPr id="4" name="矩形 3"/>
          <p:cNvSpPr/>
          <p:nvPr/>
        </p:nvSpPr>
        <p:spPr>
          <a:xfrm>
            <a:off x="2381250" y="1571625"/>
            <a:ext cx="1071563" cy="642938"/>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smtClean="0">
                <a:ln>
                  <a:noFill/>
                </a:ln>
                <a:solidFill>
                  <a:schemeClr val="dk1"/>
                </a:solidFill>
                <a:effectLst/>
                <a:uLnTx/>
                <a:uFillTx/>
                <a:latin typeface="+mn-lt"/>
                <a:ea typeface="+mn-ea"/>
                <a:cs typeface="+mn-cs"/>
              </a:rPr>
              <a:t>胶凝材料</a:t>
            </a:r>
            <a:endParaRPr kumimoji="0" lang="zh-CN" altLang="en-US" sz="2400" b="0" i="0" u="none" strike="noStrike" kern="1200" cap="none" spc="0" normalizeH="0" baseline="0" noProof="0" dirty="0">
              <a:ln>
                <a:noFill/>
              </a:ln>
              <a:solidFill>
                <a:schemeClr val="dk1"/>
              </a:solidFill>
              <a:effectLst/>
              <a:uLnTx/>
              <a:uFillTx/>
              <a:latin typeface="+mn-lt"/>
              <a:ea typeface="+mn-ea"/>
              <a:cs typeface="+mn-cs"/>
            </a:endParaRPr>
          </a:p>
        </p:txBody>
      </p:sp>
      <p:sp>
        <p:nvSpPr>
          <p:cNvPr id="5" name="矩形 4"/>
          <p:cNvSpPr/>
          <p:nvPr/>
        </p:nvSpPr>
        <p:spPr>
          <a:xfrm>
            <a:off x="2381250" y="2714625"/>
            <a:ext cx="1071563" cy="642938"/>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dk1"/>
                </a:solidFill>
                <a:effectLst/>
                <a:uLnTx/>
                <a:uFillTx/>
                <a:latin typeface="+mn-lt"/>
                <a:ea typeface="+mn-ea"/>
                <a:cs typeface="+mn-cs"/>
              </a:rPr>
              <a:t>水</a:t>
            </a:r>
            <a:endParaRPr kumimoji="0" lang="zh-CN" altLang="en-US" sz="2400" b="0" i="0" u="none" strike="noStrike" kern="1200" cap="none" spc="0" normalizeH="0" baseline="0" noProof="0" dirty="0">
              <a:ln>
                <a:noFill/>
              </a:ln>
              <a:solidFill>
                <a:schemeClr val="dk1"/>
              </a:solidFill>
              <a:effectLst/>
              <a:uLnTx/>
              <a:uFillTx/>
              <a:latin typeface="+mn-lt"/>
              <a:ea typeface="+mn-ea"/>
              <a:cs typeface="+mn-cs"/>
            </a:endParaRPr>
          </a:p>
        </p:txBody>
      </p:sp>
      <p:sp>
        <p:nvSpPr>
          <p:cNvPr id="6" name="矩形 5"/>
          <p:cNvSpPr/>
          <p:nvPr/>
        </p:nvSpPr>
        <p:spPr>
          <a:xfrm>
            <a:off x="2381250" y="3857625"/>
            <a:ext cx="1071563" cy="64293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dk1"/>
                </a:solidFill>
                <a:effectLst/>
                <a:uLnTx/>
                <a:uFillTx/>
                <a:latin typeface="+mn-lt"/>
                <a:ea typeface="+mn-ea"/>
                <a:cs typeface="+mn-cs"/>
              </a:rPr>
              <a:t>砂</a:t>
            </a:r>
            <a:endParaRPr kumimoji="0" lang="zh-CN" altLang="en-US" sz="2400" b="0" i="0" u="none" strike="noStrike" kern="1200" cap="none" spc="0" normalizeH="0" baseline="0" noProof="0" dirty="0">
              <a:ln>
                <a:noFill/>
              </a:ln>
              <a:solidFill>
                <a:schemeClr val="dk1"/>
              </a:solidFill>
              <a:effectLst/>
              <a:uLnTx/>
              <a:uFillTx/>
              <a:latin typeface="+mn-lt"/>
              <a:ea typeface="+mn-ea"/>
              <a:cs typeface="+mn-cs"/>
            </a:endParaRPr>
          </a:p>
        </p:txBody>
      </p:sp>
      <p:sp>
        <p:nvSpPr>
          <p:cNvPr id="7" name="矩形 6"/>
          <p:cNvSpPr/>
          <p:nvPr/>
        </p:nvSpPr>
        <p:spPr>
          <a:xfrm>
            <a:off x="2381250" y="5000625"/>
            <a:ext cx="1071563" cy="64293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dk1"/>
                </a:solidFill>
                <a:effectLst/>
                <a:uLnTx/>
                <a:uFillTx/>
                <a:latin typeface="+mn-lt"/>
                <a:ea typeface="+mn-ea"/>
                <a:cs typeface="+mn-cs"/>
              </a:rPr>
              <a:t>石</a:t>
            </a:r>
            <a:endParaRPr kumimoji="0" lang="zh-CN" altLang="en-US" sz="2400" b="0" i="0" u="none" strike="noStrike" kern="1200" cap="none" spc="0" normalizeH="0" baseline="0" noProof="0" dirty="0">
              <a:ln>
                <a:noFill/>
              </a:ln>
              <a:solidFill>
                <a:schemeClr val="dk1"/>
              </a:solidFill>
              <a:effectLst/>
              <a:uLnTx/>
              <a:uFillTx/>
              <a:latin typeface="+mn-lt"/>
              <a:ea typeface="+mn-ea"/>
              <a:cs typeface="+mn-cs"/>
            </a:endParaRPr>
          </a:p>
        </p:txBody>
      </p:sp>
      <p:sp>
        <p:nvSpPr>
          <p:cNvPr id="8" name="右中括号 7"/>
          <p:cNvSpPr/>
          <p:nvPr/>
        </p:nvSpPr>
        <p:spPr>
          <a:xfrm>
            <a:off x="3524250" y="1785938"/>
            <a:ext cx="358775" cy="1271588"/>
          </a:xfrm>
          <a:prstGeom prst="rightBracket">
            <a:avLst/>
          </a:prstGeom>
        </p:spPr>
        <p:style>
          <a:lnRef idx="2">
            <a:schemeClr val="accent3"/>
          </a:lnRef>
          <a:fillRef idx="0">
            <a:schemeClr val="accent3"/>
          </a:fillRef>
          <a:effectRef idx="1">
            <a:schemeClr val="accent3"/>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cxnSp>
        <p:nvCxnSpPr>
          <p:cNvPr id="10" name="直接连接符 9"/>
          <p:cNvCxnSpPr/>
          <p:nvPr/>
        </p:nvCxnSpPr>
        <p:spPr>
          <a:xfrm>
            <a:off x="3881438" y="2428875"/>
            <a:ext cx="428625" cy="1588"/>
          </a:xfrm>
          <a:prstGeom prst="line">
            <a:avLst/>
          </a:prstGeom>
        </p:spPr>
        <p:style>
          <a:lnRef idx="2">
            <a:schemeClr val="accent3"/>
          </a:lnRef>
          <a:fillRef idx="0">
            <a:schemeClr val="accent3"/>
          </a:fillRef>
          <a:effectRef idx="1">
            <a:schemeClr val="accent3"/>
          </a:effectRef>
          <a:fontRef idx="minor">
            <a:schemeClr val="tx1"/>
          </a:fontRef>
        </p:style>
      </p:cxnSp>
      <p:sp>
        <p:nvSpPr>
          <p:cNvPr id="12" name="右中括号 11"/>
          <p:cNvSpPr/>
          <p:nvPr/>
        </p:nvSpPr>
        <p:spPr>
          <a:xfrm>
            <a:off x="3524250" y="4071938"/>
            <a:ext cx="358775" cy="1271588"/>
          </a:xfrm>
          <a:prstGeom prst="rightBracket">
            <a:avLst/>
          </a:prstGeom>
        </p:spPr>
        <p:style>
          <a:lnRef idx="2">
            <a:schemeClr val="accent3"/>
          </a:lnRef>
          <a:fillRef idx="0">
            <a:schemeClr val="accent3"/>
          </a:fillRef>
          <a:effectRef idx="1">
            <a:schemeClr val="accent3"/>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cxnSp>
        <p:nvCxnSpPr>
          <p:cNvPr id="13" name="直接连接符 12"/>
          <p:cNvCxnSpPr/>
          <p:nvPr/>
        </p:nvCxnSpPr>
        <p:spPr>
          <a:xfrm>
            <a:off x="3881438" y="4714875"/>
            <a:ext cx="428625" cy="1588"/>
          </a:xfrm>
          <a:prstGeom prst="line">
            <a:avLst/>
          </a:prstGeom>
        </p:spPr>
        <p:style>
          <a:lnRef idx="2">
            <a:schemeClr val="accent3"/>
          </a:lnRef>
          <a:fillRef idx="0">
            <a:schemeClr val="accent3"/>
          </a:fillRef>
          <a:effectRef idx="1">
            <a:schemeClr val="accent3"/>
          </a:effectRef>
          <a:fontRef idx="minor">
            <a:schemeClr val="tx1"/>
          </a:fontRef>
        </p:style>
      </p:cxnSp>
      <p:sp>
        <p:nvSpPr>
          <p:cNvPr id="14" name="矩形 13"/>
          <p:cNvSpPr/>
          <p:nvPr/>
        </p:nvSpPr>
        <p:spPr>
          <a:xfrm>
            <a:off x="4381500" y="2071688"/>
            <a:ext cx="1214438" cy="64293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smtClean="0">
                <a:ln>
                  <a:noFill/>
                </a:ln>
                <a:solidFill>
                  <a:schemeClr val="lt1"/>
                </a:solidFill>
                <a:effectLst/>
                <a:uLnTx/>
                <a:uFillTx/>
                <a:latin typeface="+mn-lt"/>
                <a:ea typeface="+mn-ea"/>
                <a:cs typeface="+mn-cs"/>
              </a:rPr>
              <a:t>水胶比</a:t>
            </a:r>
            <a:endParaRPr kumimoji="0" lang="zh-CN" altLang="en-US" sz="2400" b="0" i="0" u="none" strike="noStrike" kern="1200" cap="none" spc="0" normalizeH="0" baseline="0" noProof="0" dirty="0">
              <a:ln>
                <a:noFill/>
              </a:ln>
              <a:solidFill>
                <a:schemeClr val="lt1"/>
              </a:solidFill>
              <a:effectLst/>
              <a:uLnTx/>
              <a:uFillTx/>
              <a:latin typeface="+mn-lt"/>
              <a:ea typeface="+mn-ea"/>
              <a:cs typeface="+mn-cs"/>
            </a:endParaRPr>
          </a:p>
        </p:txBody>
      </p:sp>
      <p:sp>
        <p:nvSpPr>
          <p:cNvPr id="15" name="矩形 14"/>
          <p:cNvSpPr/>
          <p:nvPr/>
        </p:nvSpPr>
        <p:spPr>
          <a:xfrm>
            <a:off x="4381500" y="4357688"/>
            <a:ext cx="1214438" cy="64293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lt1"/>
                </a:solidFill>
                <a:effectLst/>
                <a:uLnTx/>
                <a:uFillTx/>
                <a:latin typeface="+mn-lt"/>
                <a:ea typeface="+mn-ea"/>
                <a:cs typeface="+mn-cs"/>
              </a:rPr>
              <a:t>砂率</a:t>
            </a:r>
            <a:endParaRPr kumimoji="0" lang="zh-CN" altLang="en-US" sz="2400" b="0" i="0" u="none" strike="noStrike" kern="1200" cap="none" spc="0" normalizeH="0" baseline="0" noProof="0" dirty="0">
              <a:ln>
                <a:noFill/>
              </a:ln>
              <a:solidFill>
                <a:schemeClr val="lt1"/>
              </a:solidFill>
              <a:effectLst/>
              <a:uLnTx/>
              <a:uFillTx/>
              <a:latin typeface="+mn-lt"/>
              <a:ea typeface="+mn-ea"/>
              <a:cs typeface="+mn-cs"/>
            </a:endParaRPr>
          </a:p>
        </p:txBody>
      </p:sp>
      <p:sp>
        <p:nvSpPr>
          <p:cNvPr id="16" name="右中括号 15"/>
          <p:cNvSpPr/>
          <p:nvPr/>
        </p:nvSpPr>
        <p:spPr>
          <a:xfrm>
            <a:off x="5667375" y="2428875"/>
            <a:ext cx="358775" cy="2214563"/>
          </a:xfrm>
          <a:prstGeom prst="rightBracket">
            <a:avLst/>
          </a:prstGeom>
        </p:spPr>
        <p:style>
          <a:lnRef idx="2">
            <a:schemeClr val="accent3"/>
          </a:lnRef>
          <a:fillRef idx="0">
            <a:schemeClr val="accent3"/>
          </a:fillRef>
          <a:effectRef idx="1">
            <a:schemeClr val="accent3"/>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cxnSp>
        <p:nvCxnSpPr>
          <p:cNvPr id="17" name="直接连接符 16"/>
          <p:cNvCxnSpPr/>
          <p:nvPr/>
        </p:nvCxnSpPr>
        <p:spPr>
          <a:xfrm>
            <a:off x="6024563" y="3500438"/>
            <a:ext cx="428625" cy="1588"/>
          </a:xfrm>
          <a:prstGeom prst="line">
            <a:avLst/>
          </a:prstGeom>
        </p:spPr>
        <p:style>
          <a:lnRef idx="2">
            <a:schemeClr val="accent3"/>
          </a:lnRef>
          <a:fillRef idx="0">
            <a:schemeClr val="accent3"/>
          </a:fillRef>
          <a:effectRef idx="1">
            <a:schemeClr val="accent3"/>
          </a:effectRef>
          <a:fontRef idx="minor">
            <a:schemeClr val="tx1"/>
          </a:fontRef>
        </p:style>
      </p:cxnSp>
      <p:sp>
        <p:nvSpPr>
          <p:cNvPr id="19" name="矩形 18"/>
          <p:cNvSpPr/>
          <p:nvPr/>
        </p:nvSpPr>
        <p:spPr>
          <a:xfrm>
            <a:off x="6524625" y="3071813"/>
            <a:ext cx="1214438" cy="78581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lt1"/>
                </a:solidFill>
                <a:effectLst/>
                <a:uLnTx/>
                <a:uFillTx/>
                <a:latin typeface="+mn-lt"/>
                <a:ea typeface="+mn-ea"/>
                <a:cs typeface="+mn-cs"/>
              </a:rPr>
              <a:t>单位用水量</a:t>
            </a:r>
            <a:endParaRPr kumimoji="0" lang="zh-CN" altLang="en-US" sz="2400" b="0" i="0" u="none" strike="noStrike" kern="1200" cap="none" spc="0" normalizeH="0" baseline="0" noProof="0" dirty="0">
              <a:ln>
                <a:noFill/>
              </a:ln>
              <a:solidFill>
                <a:schemeClr val="lt1"/>
              </a:solidFill>
              <a:effectLst/>
              <a:uLnTx/>
              <a:uFillTx/>
              <a:latin typeface="+mn-lt"/>
              <a:ea typeface="+mn-ea"/>
              <a:cs typeface="+mn-cs"/>
            </a:endParaRPr>
          </a:p>
        </p:txBody>
      </p:sp>
      <p:cxnSp>
        <p:nvCxnSpPr>
          <p:cNvPr id="20" name="直接连接符 19"/>
          <p:cNvCxnSpPr/>
          <p:nvPr/>
        </p:nvCxnSpPr>
        <p:spPr>
          <a:xfrm>
            <a:off x="7810500" y="3500438"/>
            <a:ext cx="571500" cy="1588"/>
          </a:xfrm>
          <a:prstGeom prst="line">
            <a:avLst/>
          </a:prstGeom>
        </p:spPr>
        <p:style>
          <a:lnRef idx="2">
            <a:schemeClr val="dk1"/>
          </a:lnRef>
          <a:fillRef idx="0">
            <a:schemeClr val="dk1"/>
          </a:fillRef>
          <a:effectRef idx="1">
            <a:schemeClr val="dk1"/>
          </a:effectRef>
          <a:fontRef idx="minor">
            <a:schemeClr val="tx1"/>
          </a:fontRef>
        </p:style>
      </p:cxnSp>
      <p:sp>
        <p:nvSpPr>
          <p:cNvPr id="22" name="矩形 21"/>
          <p:cNvSpPr/>
          <p:nvPr/>
        </p:nvSpPr>
        <p:spPr>
          <a:xfrm>
            <a:off x="8453438" y="3071813"/>
            <a:ext cx="1214438" cy="78581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dk1"/>
                </a:solidFill>
                <a:effectLst/>
                <a:uLnTx/>
                <a:uFillTx/>
                <a:latin typeface="+mn-lt"/>
                <a:ea typeface="+mn-ea"/>
                <a:cs typeface="+mn-cs"/>
              </a:rPr>
              <a:t>混凝土</a:t>
            </a:r>
            <a:endParaRPr kumimoji="0" lang="zh-CN" altLang="en-US" sz="2400" b="0" i="0" u="none" strike="noStrike" kern="1200" cap="none" spc="0" normalizeH="0" baseline="0" noProof="0" dirty="0">
              <a:ln>
                <a:noFill/>
              </a:ln>
              <a:solidFill>
                <a:schemeClr val="dk1"/>
              </a:solidFill>
              <a:effectLst/>
              <a:uLnTx/>
              <a:uFillTx/>
              <a:latin typeface="+mn-lt"/>
              <a:ea typeface="+mn-ea"/>
              <a:cs typeface="+mn-cs"/>
            </a:endParaRPr>
          </a:p>
        </p:txBody>
      </p:sp>
      <p:sp>
        <p:nvSpPr>
          <p:cNvPr id="2" name="右大括号 1"/>
          <p:cNvSpPr/>
          <p:nvPr/>
        </p:nvSpPr>
        <p:spPr>
          <a:xfrm>
            <a:off x="5596255" y="2430145"/>
            <a:ext cx="791845" cy="221361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9" name="右大括号 8"/>
          <p:cNvSpPr/>
          <p:nvPr/>
        </p:nvSpPr>
        <p:spPr>
          <a:xfrm>
            <a:off x="3632835" y="1745615"/>
            <a:ext cx="678180" cy="136842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1" name="右大括号 10"/>
          <p:cNvSpPr/>
          <p:nvPr/>
        </p:nvSpPr>
        <p:spPr>
          <a:xfrm>
            <a:off x="3524250" y="4023995"/>
            <a:ext cx="678180" cy="136842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cxnSp>
        <p:nvCxnSpPr>
          <p:cNvPr id="18" name="直接箭头连接符 17"/>
          <p:cNvCxnSpPr/>
          <p:nvPr/>
        </p:nvCxnSpPr>
        <p:spPr>
          <a:xfrm>
            <a:off x="7842250" y="3484245"/>
            <a:ext cx="558165" cy="165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lide(fromLeft)">
                                      <p:cBhvr>
                                        <p:cTn id="13" dur="1000"/>
                                        <p:tgtEl>
                                          <p:spTgt spid="4"/>
                                        </p:tgtEl>
                                      </p:cBhvr>
                                    </p:animEffect>
                                  </p:childTnLst>
                                </p:cTn>
                              </p:par>
                            </p:childTnLst>
                          </p:cTn>
                        </p:par>
                        <p:par>
                          <p:cTn id="14" fill="hold">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lide(fromLeft)">
                                      <p:cBhvr>
                                        <p:cTn id="17" dur="1000"/>
                                        <p:tgtEl>
                                          <p:spTgt spid="5"/>
                                        </p:tgtEl>
                                      </p:cBhvr>
                                    </p:animEffect>
                                  </p:childTnLst>
                                </p:cTn>
                              </p:par>
                            </p:childTnLst>
                          </p:cTn>
                        </p:par>
                        <p:par>
                          <p:cTn id="18" fill="hold">
                            <p:stCondLst>
                              <p:cond delay="2000"/>
                            </p:stCondLst>
                            <p:childTnLst>
                              <p:par>
                                <p:cTn id="19" presetID="12" presetClass="entr" presetSubtype="8"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lide(fromLeft)">
                                      <p:cBhvr>
                                        <p:cTn id="21" dur="1000"/>
                                        <p:tgtEl>
                                          <p:spTgt spid="6"/>
                                        </p:tgtEl>
                                      </p:cBhvr>
                                    </p:animEffect>
                                  </p:childTnLst>
                                </p:cTn>
                              </p:par>
                            </p:childTnLst>
                          </p:cTn>
                        </p:par>
                        <p:par>
                          <p:cTn id="22" fill="hold">
                            <p:stCondLst>
                              <p:cond delay="3000"/>
                            </p:stCondLst>
                            <p:childTnLst>
                              <p:par>
                                <p:cTn id="23" presetID="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0-#ppt_w/2"/>
                                          </p:val>
                                        </p:tav>
                                        <p:tav tm="100000">
                                          <p:val>
                                            <p:strVal val="#ppt_x"/>
                                          </p:val>
                                        </p:tav>
                                      </p:tavLst>
                                    </p:anim>
                                    <p:anim calcmode="lin" valueType="num">
                                      <p:cBhvr additive="base">
                                        <p:cTn id="26"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slide(fromLeft)">
                                      <p:cBhvr>
                                        <p:cTn id="31" dur="1000"/>
                                        <p:tgtEl>
                                          <p:spTgt spid="8"/>
                                        </p:tgtEl>
                                      </p:cBhvr>
                                    </p:animEffect>
                                  </p:childTnLst>
                                </p:cTn>
                              </p:par>
                            </p:childTnLst>
                          </p:cTn>
                        </p:par>
                        <p:par>
                          <p:cTn id="32" fill="hold">
                            <p:stCondLst>
                              <p:cond delay="1000"/>
                            </p:stCondLst>
                            <p:childTnLst>
                              <p:par>
                                <p:cTn id="33" presetID="12" presetClass="entr" presetSubtype="8" fill="hold"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slide(fromLeft)">
                                      <p:cBhvr>
                                        <p:cTn id="35" dur="1000"/>
                                        <p:tgtEl>
                                          <p:spTgt spid="10"/>
                                        </p:tgtEl>
                                      </p:cBhvr>
                                    </p:animEffect>
                                  </p:childTnLst>
                                </p:cTn>
                              </p:par>
                            </p:childTnLst>
                          </p:cTn>
                        </p:par>
                        <p:par>
                          <p:cTn id="36" fill="hold">
                            <p:stCondLst>
                              <p:cond delay="2000"/>
                            </p:stCondLst>
                            <p:childTnLst>
                              <p:par>
                                <p:cTn id="37" presetID="12" presetClass="entr" presetSubtype="8"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slide(fromLeft)">
                                      <p:cBhvr>
                                        <p:cTn id="39" dur="10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2" presetClass="entr" presetSubtype="8"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slide(fromLeft)">
                                      <p:cBhvr>
                                        <p:cTn id="44" dur="1000"/>
                                        <p:tgtEl>
                                          <p:spTgt spid="12"/>
                                        </p:tgtEl>
                                      </p:cBhvr>
                                    </p:animEffect>
                                  </p:childTnLst>
                                </p:cTn>
                              </p:par>
                            </p:childTnLst>
                          </p:cTn>
                        </p:par>
                        <p:par>
                          <p:cTn id="45" fill="hold">
                            <p:stCondLst>
                              <p:cond delay="1000"/>
                            </p:stCondLst>
                            <p:childTnLst>
                              <p:par>
                                <p:cTn id="46" presetID="12" presetClass="entr" presetSubtype="8"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slide(fromLeft)">
                                      <p:cBhvr>
                                        <p:cTn id="48" dur="1000"/>
                                        <p:tgtEl>
                                          <p:spTgt spid="13"/>
                                        </p:tgtEl>
                                      </p:cBhvr>
                                    </p:animEffect>
                                  </p:childTnLst>
                                </p:cTn>
                              </p:par>
                            </p:childTnLst>
                          </p:cTn>
                        </p:par>
                        <p:par>
                          <p:cTn id="49" fill="hold">
                            <p:stCondLst>
                              <p:cond delay="2000"/>
                            </p:stCondLst>
                            <p:childTnLst>
                              <p:par>
                                <p:cTn id="50" presetID="12" presetClass="entr" presetSubtype="8"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slide(fromLeft)">
                                      <p:cBhvr>
                                        <p:cTn id="52" dur="10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8"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slide(fromLeft)">
                                      <p:cBhvr>
                                        <p:cTn id="57" dur="1000"/>
                                        <p:tgtEl>
                                          <p:spTgt spid="16"/>
                                        </p:tgtEl>
                                      </p:cBhvr>
                                    </p:animEffect>
                                  </p:childTnLst>
                                </p:cTn>
                              </p:par>
                            </p:childTnLst>
                          </p:cTn>
                        </p:par>
                        <p:par>
                          <p:cTn id="58" fill="hold">
                            <p:stCondLst>
                              <p:cond delay="1000"/>
                            </p:stCondLst>
                            <p:childTnLst>
                              <p:par>
                                <p:cTn id="59" presetID="12" presetClass="entr" presetSubtype="8" fill="hold"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slide(fromLeft)">
                                      <p:cBhvr>
                                        <p:cTn id="61" dur="1000"/>
                                        <p:tgtEl>
                                          <p:spTgt spid="17"/>
                                        </p:tgtEl>
                                      </p:cBhvr>
                                    </p:animEffect>
                                  </p:childTnLst>
                                </p:cTn>
                              </p:par>
                            </p:childTnLst>
                          </p:cTn>
                        </p:par>
                        <p:par>
                          <p:cTn id="62" fill="hold">
                            <p:stCondLst>
                              <p:cond delay="2000"/>
                            </p:stCondLst>
                            <p:childTnLst>
                              <p:par>
                                <p:cTn id="63" presetID="12" presetClass="entr" presetSubtype="8"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slide(fromLeft)">
                                      <p:cBhvr>
                                        <p:cTn id="65" dur="1000"/>
                                        <p:tgtEl>
                                          <p:spTgt spid="19"/>
                                        </p:tgtEl>
                                      </p:cBhvr>
                                    </p:animEffect>
                                  </p:childTnLst>
                                </p:cTn>
                              </p:par>
                            </p:childTnLst>
                          </p:cTn>
                        </p:par>
                      </p:childTnLst>
                    </p:cTn>
                  </p:par>
                  <p:par>
                    <p:cTn id="66" fill="hold">
                      <p:stCondLst>
                        <p:cond delay="indefinite"/>
                      </p:stCondLst>
                      <p:childTnLst>
                        <p:par>
                          <p:cTn id="67" fill="hold">
                            <p:stCondLst>
                              <p:cond delay="0"/>
                            </p:stCondLst>
                            <p:childTnLst>
                              <p:par>
                                <p:cTn id="68" presetID="12" presetClass="entr" presetSubtype="8" fill="hold" nodeType="click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slide(fromLeft)">
                                      <p:cBhvr>
                                        <p:cTn id="70" dur="1000"/>
                                        <p:tgtEl>
                                          <p:spTgt spid="20"/>
                                        </p:tgtEl>
                                      </p:cBhvr>
                                    </p:animEffect>
                                  </p:childTnLst>
                                </p:cTn>
                              </p:par>
                            </p:childTnLst>
                          </p:cTn>
                        </p:par>
                        <p:par>
                          <p:cTn id="71" fill="hold">
                            <p:stCondLst>
                              <p:cond delay="1000"/>
                            </p:stCondLst>
                            <p:childTnLst>
                              <p:par>
                                <p:cTn id="72" presetID="12" presetClass="entr" presetSubtype="8"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slide(fromLeft)">
                                      <p:cBhvr>
                                        <p:cTn id="74"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bldLvl="0" animBg="1"/>
      <p:bldP spid="8" grpId="0" bldLvl="0" animBg="1"/>
      <p:bldP spid="12" grpId="0" bldLvl="0" animBg="1"/>
      <p:bldP spid="14" grpId="0" bldLvl="0" animBg="1"/>
      <p:bldP spid="15" grpId="0" bldLvl="0" animBg="1"/>
      <p:bldP spid="16" grpId="0" bldLvl="0" animBg="1"/>
      <p:bldP spid="19" grpId="0" bldLvl="0" animBg="1"/>
      <p:bldP spid="22"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934720" y="357505"/>
            <a:ext cx="10768330" cy="6143625"/>
          </a:xfrm>
        </p:spPr>
        <p:txBody>
          <a:bodyPr vert="horz" wrap="square" lIns="91440" tIns="45720" rIns="91440" bIns="45720" numCol="1" rtlCol="0" anchor="t" anchorCtr="0" compatLnSpc="1"/>
          <a:lstStyle/>
          <a:p>
            <a:pPr lvl="0">
              <a:lnSpc>
                <a:spcPct val="120000"/>
              </a:lnSpc>
              <a:buClr>
                <a:srgbClr val="FFC000"/>
              </a:buClr>
              <a:buFont typeface="Wingdings" panose="05000000000000000000" pitchFamily="2" charset="2"/>
              <a:buChar char="l"/>
            </a:pPr>
            <a:r>
              <a:rPr lang="zh-CN" altLang="en-US" dirty="0">
                <a:latin typeface="华文楷体" panose="02010600040101010101" pitchFamily="2" charset="-122"/>
              </a:rPr>
              <a:t>确定三个参数的基本原则</a:t>
            </a:r>
            <a:endParaRPr lang="en-US" altLang="zh-CN" dirty="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dirty="0">
                <a:latin typeface="华文楷体" panose="02010600040101010101" pitchFamily="2" charset="-122"/>
              </a:rPr>
              <a:t>（</a:t>
            </a:r>
            <a:r>
              <a:rPr lang="en-US" altLang="zh-CN" dirty="0">
                <a:latin typeface="华文楷体" panose="02010600040101010101" pitchFamily="2" charset="-122"/>
              </a:rPr>
              <a:t>1</a:t>
            </a:r>
            <a:r>
              <a:rPr lang="zh-CN" altLang="en-US" dirty="0">
                <a:latin typeface="华文楷体" panose="02010600040101010101" pitchFamily="2" charset="-122"/>
              </a:rPr>
              <a:t>）在满足混凝土强度和耐久性的基础上，确定混凝土的</a:t>
            </a:r>
            <a:r>
              <a:rPr lang="zh-CN" altLang="en-US" dirty="0" smtClean="0">
                <a:latin typeface="华文楷体" panose="02010600040101010101" pitchFamily="2" charset="-122"/>
              </a:rPr>
              <a:t>水胶比</a:t>
            </a:r>
            <a:r>
              <a:rPr lang="zh-CN" altLang="en-US" dirty="0">
                <a:latin typeface="华文楷体" panose="02010600040101010101" pitchFamily="2" charset="-122"/>
              </a:rPr>
              <a:t>；</a:t>
            </a:r>
            <a:endParaRPr lang="en-US" altLang="zh-CN" dirty="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dirty="0">
                <a:latin typeface="华文楷体" panose="02010600040101010101" pitchFamily="2" charset="-122"/>
              </a:rPr>
              <a:t>（</a:t>
            </a:r>
            <a:r>
              <a:rPr lang="en-US" altLang="zh-CN" dirty="0">
                <a:latin typeface="华文楷体" panose="02010600040101010101" pitchFamily="2" charset="-122"/>
              </a:rPr>
              <a:t>2</a:t>
            </a:r>
            <a:r>
              <a:rPr lang="zh-CN" altLang="en-US" dirty="0">
                <a:latin typeface="华文楷体" panose="02010600040101010101" pitchFamily="2" charset="-122"/>
              </a:rPr>
              <a:t>）在满足混凝土施工要求的和易性基础上，根据粗骨料的种类和规格确定混凝土的单位用水量；</a:t>
            </a:r>
            <a:endParaRPr lang="en-US" altLang="zh-CN" dirty="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dirty="0">
                <a:latin typeface="华文楷体" panose="02010600040101010101" pitchFamily="2" charset="-122"/>
              </a:rPr>
              <a:t>（</a:t>
            </a:r>
            <a:r>
              <a:rPr lang="en-US" altLang="zh-CN" dirty="0">
                <a:latin typeface="华文楷体" panose="02010600040101010101" pitchFamily="2" charset="-122"/>
              </a:rPr>
              <a:t>3</a:t>
            </a:r>
            <a:r>
              <a:rPr lang="zh-CN" altLang="en-US" dirty="0">
                <a:latin typeface="华文楷体" panose="02010600040101010101" pitchFamily="2" charset="-122"/>
              </a:rPr>
              <a:t>）砂在骨料中的数量应以填充石子空隙后略有富余的原则来确定砂率。</a:t>
            </a:r>
            <a:endParaRPr lang="zh-CN" altLang="en-US" dirty="0">
              <a:latin typeface="华文楷体" panose="02010600040101010101" pitchFamily="2" charset="-122"/>
            </a:endParaRPr>
          </a:p>
          <a:p>
            <a:pPr lvl="0">
              <a:buNone/>
            </a:pPr>
            <a:endParaRPr lang="zh-CN" altLang="en-US"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952625" y="285750"/>
            <a:ext cx="8229600" cy="6143625"/>
          </a:xfrm>
        </p:spPr>
        <p:txBody>
          <a:bodyPr vert="horz" wrap="square" lIns="91440" tIns="45720" rIns="91440" bIns="45720" numCol="1" rtlCol="0" anchor="t" anchorCtr="0" compatLnSpc="1"/>
          <a:lstStyle/>
          <a:p>
            <a:pPr lvl="0">
              <a:lnSpc>
                <a:spcPct val="120000"/>
              </a:lnSpc>
              <a:buNone/>
            </a:pPr>
            <a:r>
              <a:rPr lang="en-US" altLang="zh-CN">
                <a:latin typeface="华文楷体" panose="02010600040101010101" pitchFamily="2" charset="-122"/>
              </a:rPr>
              <a:t>5</a:t>
            </a:r>
            <a:r>
              <a:rPr lang="zh-CN" altLang="en-US" dirty="0">
                <a:latin typeface="华文楷体" panose="02010600040101010101" pitchFamily="2" charset="-122"/>
              </a:rPr>
              <a:t>、混凝土配合比设计的步骤</a:t>
            </a:r>
            <a:endParaRPr lang="en-US" altLang="zh-CN">
              <a:latin typeface="华文楷体" panose="02010600040101010101" pitchFamily="2" charset="-122"/>
            </a:endParaRPr>
          </a:p>
          <a:p>
            <a:pPr lvl="0">
              <a:buNone/>
            </a:pPr>
            <a:endParaRPr lang="zh-CN" altLang="en-US" dirty="0">
              <a:latin typeface="华文楷体" panose="02010600040101010101" pitchFamily="2" charset="-122"/>
            </a:endParaRPr>
          </a:p>
        </p:txBody>
      </p:sp>
      <p:sp>
        <p:nvSpPr>
          <p:cNvPr id="18" name="右箭头标注 17"/>
          <p:cNvSpPr/>
          <p:nvPr/>
        </p:nvSpPr>
        <p:spPr>
          <a:xfrm>
            <a:off x="2667000" y="1500188"/>
            <a:ext cx="4643438" cy="914400"/>
          </a:xfrm>
          <a:prstGeom prst="rightArrowCallout">
            <a:avLst>
              <a:gd name="adj1" fmla="val 11110"/>
              <a:gd name="adj2" fmla="val 11112"/>
              <a:gd name="adj3" fmla="val 22222"/>
              <a:gd name="adj4" fmla="val 44285"/>
            </a:avLst>
          </a:prstGeom>
          <a:solidFill>
            <a:schemeClr val="accent1">
              <a:lumMod val="60000"/>
              <a:lumOff val="40000"/>
            </a:schemeClr>
          </a:solidFill>
        </p:spPr>
        <p:style>
          <a:lnRef idx="1">
            <a:schemeClr val="accent3"/>
          </a:lnRef>
          <a:fillRef idx="3">
            <a:schemeClr val="accent3"/>
          </a:fillRef>
          <a:effectRef idx="2">
            <a:schemeClr val="accent3"/>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初步配合比</a:t>
            </a:r>
            <a:endParaRPr kumimoji="0" lang="zh-CN" alt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24" name="下箭头标注 23"/>
          <p:cNvSpPr/>
          <p:nvPr/>
        </p:nvSpPr>
        <p:spPr>
          <a:xfrm>
            <a:off x="7381875" y="1500188"/>
            <a:ext cx="2000250" cy="3214688"/>
          </a:xfrm>
          <a:prstGeom prst="downArrowCallout">
            <a:avLst>
              <a:gd name="adj1" fmla="val 4682"/>
              <a:gd name="adj2" fmla="val 5952"/>
              <a:gd name="adj3" fmla="val 12301"/>
              <a:gd name="adj4" fmla="val 29126"/>
            </a:avLst>
          </a:prstGeom>
        </p:spPr>
        <p:style>
          <a:lnRef idx="1">
            <a:schemeClr val="accent4"/>
          </a:lnRef>
          <a:fillRef idx="3">
            <a:schemeClr val="accent4"/>
          </a:fillRef>
          <a:effectRef idx="2">
            <a:schemeClr val="accent4"/>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chemeClr val="bg1"/>
                </a:solidFill>
                <a:effectLst/>
                <a:uLnTx/>
                <a:uFillTx/>
                <a:latin typeface="+mn-lt"/>
                <a:ea typeface="+mn-ea"/>
                <a:cs typeface="+mn-cs"/>
              </a:rPr>
              <a:t>基准配合比</a:t>
            </a:r>
            <a:endParaRPr kumimoji="0" lang="zh-CN" altLang="en-US" sz="2400" b="0" i="0" u="none" strike="noStrike" kern="1200" cap="none" spc="0" normalizeH="0" baseline="0" noProof="0" dirty="0">
              <a:ln>
                <a:noFill/>
              </a:ln>
              <a:solidFill>
                <a:schemeClr val="lt1"/>
              </a:solidFill>
              <a:effectLst/>
              <a:uLnTx/>
              <a:uFillTx/>
              <a:latin typeface="+mn-lt"/>
              <a:ea typeface="+mn-ea"/>
              <a:cs typeface="+mn-cs"/>
            </a:endParaRPr>
          </a:p>
        </p:txBody>
      </p:sp>
      <p:sp>
        <p:nvSpPr>
          <p:cNvPr id="25" name="左箭头标注 24"/>
          <p:cNvSpPr/>
          <p:nvPr/>
        </p:nvSpPr>
        <p:spPr>
          <a:xfrm>
            <a:off x="4810125" y="4786313"/>
            <a:ext cx="4572000" cy="928688"/>
          </a:xfrm>
          <a:prstGeom prst="leftArrowCallout">
            <a:avLst>
              <a:gd name="adj1" fmla="val 11325"/>
              <a:gd name="adj2" fmla="val 14060"/>
              <a:gd name="adj3" fmla="val 25000"/>
              <a:gd name="adj4" fmla="val 43119"/>
            </a:avLst>
          </a:prstGeom>
        </p:spPr>
        <p:style>
          <a:lnRef idx="1">
            <a:schemeClr val="accent1"/>
          </a:lnRef>
          <a:fillRef idx="3">
            <a:schemeClr val="accent1"/>
          </a:fillRef>
          <a:effectRef idx="2">
            <a:schemeClr val="accent1"/>
          </a:effectRef>
          <a:fontRef idx="minor">
            <a:schemeClr val="lt1"/>
          </a:fontRef>
        </p:style>
        <p:txBody>
          <a:bodyPr anchor="ctr"/>
          <a:lstStyle/>
          <a:p>
            <a:pPr lvl="0" algn="ctr"/>
            <a:r>
              <a:rPr lang="zh-CN" altLang="en-US" sz="2400" b="1" dirty="0">
                <a:solidFill>
                  <a:schemeClr val="bg1"/>
                </a:solidFill>
                <a:latin typeface="Corbel" panose="020B0503020204020204" pitchFamily="34" charset="0"/>
              </a:rPr>
              <a:t>设计配合比</a:t>
            </a:r>
            <a:endParaRPr lang="zh-CN" altLang="en-US" sz="2400" dirty="0">
              <a:solidFill>
                <a:srgbClr val="FFFFFF"/>
              </a:solidFill>
              <a:latin typeface="Corbel" panose="020B0503020204020204" pitchFamily="34" charset="0"/>
            </a:endParaRPr>
          </a:p>
        </p:txBody>
      </p:sp>
      <p:sp>
        <p:nvSpPr>
          <p:cNvPr id="26" name="矩形 25"/>
          <p:cNvSpPr/>
          <p:nvPr/>
        </p:nvSpPr>
        <p:spPr>
          <a:xfrm>
            <a:off x="2738438" y="4786313"/>
            <a:ext cx="2000250" cy="10001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施工配合比</a:t>
            </a:r>
            <a:endParaRPr kumimoji="0" lang="zh-CN" alt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27" name="矩形 26"/>
          <p:cNvSpPr/>
          <p:nvPr/>
        </p:nvSpPr>
        <p:spPr>
          <a:xfrm>
            <a:off x="4996180" y="1253808"/>
            <a:ext cx="2143125" cy="5715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zh-CN" altLang="en-US" sz="2000" b="1" i="0" u="none" strike="noStrike" kern="1200" cap="none" spc="0" normalizeH="0" baseline="0" noProof="0" dirty="0">
                <a:ln>
                  <a:noFill/>
                </a:ln>
                <a:solidFill>
                  <a:schemeClr val="tx1"/>
                </a:solidFill>
                <a:effectLst/>
                <a:uLnTx/>
                <a:uFillTx/>
                <a:latin typeface="+mn-lt"/>
                <a:ea typeface="+mn-ea"/>
                <a:cs typeface="+mn-cs"/>
              </a:rPr>
              <a:t>调整坍落度</a:t>
            </a:r>
            <a:endParaRPr kumimoji="0" lang="zh-CN" altLang="en-US" sz="2000" b="1" i="0" u="none" strike="noStrike" kern="1200" cap="none" spc="0" normalizeH="0" baseline="0" noProof="0" dirty="0">
              <a:ln>
                <a:noFill/>
              </a:ln>
              <a:solidFill>
                <a:schemeClr val="tx1"/>
              </a:solidFill>
              <a:effectLst/>
              <a:uLnTx/>
              <a:uFillTx/>
              <a:latin typeface="+mn-lt"/>
              <a:ea typeface="+mn-ea"/>
              <a:cs typeface="+mn-cs"/>
            </a:endParaRPr>
          </a:p>
        </p:txBody>
      </p:sp>
      <p:sp>
        <p:nvSpPr>
          <p:cNvPr id="28" name="矩形 27"/>
          <p:cNvSpPr/>
          <p:nvPr/>
        </p:nvSpPr>
        <p:spPr>
          <a:xfrm>
            <a:off x="8596313" y="2571750"/>
            <a:ext cx="714375" cy="18573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zh-CN" altLang="en-US" sz="2000" b="1" i="0" u="none" strike="noStrike" kern="1200" cap="none" spc="0" normalizeH="0" baseline="0" noProof="0" dirty="0">
                <a:ln>
                  <a:noFill/>
                </a:ln>
                <a:solidFill>
                  <a:schemeClr val="tx1"/>
                </a:solidFill>
                <a:effectLst/>
                <a:uLnTx/>
                <a:uFillTx/>
                <a:latin typeface="+mn-lt"/>
                <a:ea typeface="+mn-ea"/>
                <a:cs typeface="+mn-cs"/>
              </a:rPr>
              <a:t>校核强度、耐久性</a:t>
            </a:r>
            <a:endParaRPr kumimoji="0" lang="zh-CN" altLang="en-US" sz="20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矩形 28"/>
          <p:cNvSpPr/>
          <p:nvPr/>
        </p:nvSpPr>
        <p:spPr>
          <a:xfrm>
            <a:off x="5095875" y="4429125"/>
            <a:ext cx="2143125" cy="642938"/>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zh-CN" altLang="en-US" sz="2000" b="0" i="0" u="none" strike="noStrike" kern="1200" cap="none" spc="0" normalizeH="0" baseline="0" noProof="0" dirty="0">
                <a:ln>
                  <a:noFill/>
                </a:ln>
                <a:solidFill>
                  <a:schemeClr val="tx1"/>
                </a:solidFill>
                <a:effectLst/>
                <a:uLnTx/>
                <a:uFillTx/>
                <a:latin typeface="+mn-lt"/>
                <a:ea typeface="+mn-ea"/>
                <a:cs typeface="+mn-cs"/>
              </a:rPr>
              <a:t>考虑现场砂、石含水量</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slide(fromLeft)">
                                      <p:cBhvr>
                                        <p:cTn id="12" dur="1000"/>
                                        <p:tgtEl>
                                          <p:spTgt spid="18"/>
                                        </p:tgtEl>
                                      </p:cBhvr>
                                    </p:animEffect>
                                  </p:childTnLst>
                                </p:cTn>
                              </p:par>
                            </p:childTnLst>
                          </p:cTn>
                        </p:par>
                        <p:par>
                          <p:cTn id="13" fill="hold">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slide(fromLeft)">
                                      <p:cBhvr>
                                        <p:cTn id="16" dur="1000"/>
                                        <p:tgtEl>
                                          <p:spTgt spid="27"/>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slide(fromLeft)">
                                      <p:cBhvr>
                                        <p:cTn id="21" dur="1000"/>
                                        <p:tgtEl>
                                          <p:spTgt spid="24"/>
                                        </p:tgtEl>
                                      </p:cBhvr>
                                    </p:animEffect>
                                  </p:childTnLst>
                                </p:cTn>
                              </p:par>
                            </p:childTnLst>
                          </p:cTn>
                        </p:par>
                        <p:par>
                          <p:cTn id="22" fill="hold">
                            <p:stCondLst>
                              <p:cond delay="1000"/>
                            </p:stCondLst>
                            <p:childTnLst>
                              <p:par>
                                <p:cTn id="23" presetID="12" presetClass="entr" presetSubtype="8"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slide(fromLeft)">
                                      <p:cBhvr>
                                        <p:cTn id="25" dur="10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slide(fromTop)">
                                      <p:cBhvr>
                                        <p:cTn id="30" dur="1000"/>
                                        <p:tgtEl>
                                          <p:spTgt spid="25"/>
                                        </p:tgtEl>
                                      </p:cBhvr>
                                    </p:animEffect>
                                  </p:childTnLst>
                                </p:cTn>
                              </p:par>
                            </p:childTnLst>
                          </p:cTn>
                        </p:par>
                        <p:par>
                          <p:cTn id="31" fill="hold">
                            <p:stCondLst>
                              <p:cond delay="1000"/>
                            </p:stCondLst>
                            <p:childTnLst>
                              <p:par>
                                <p:cTn id="32" presetID="12" presetClass="entr" presetSubtype="1" fill="hold" grpId="0" nodeType="after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slide(fromTop)">
                                      <p:cBhvr>
                                        <p:cTn id="34" dur="10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2"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slide(fromRight)">
                                      <p:cBhvr>
                                        <p:cTn id="39"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P spid="24" grpId="0" bldLvl="0" animBg="1"/>
      <p:bldP spid="25" grpId="0" bldLvl="0" animBg="1"/>
      <p:bldP spid="26" grpId="0" bldLvl="0" animBg="1"/>
      <p:bldP spid="27" grpId="0" bldLvl="0" animBg="1"/>
      <p:bldP spid="28" grpId="0" bldLvl="0" animBg="1"/>
      <p:bldP spid="29"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矩形 334849"/>
          <p:cNvSpPr/>
          <p:nvPr/>
        </p:nvSpPr>
        <p:spPr>
          <a:xfrm>
            <a:off x="793750" y="374650"/>
            <a:ext cx="3600450" cy="521970"/>
          </a:xfrm>
          <a:prstGeom prst="rect">
            <a:avLst/>
          </a:prstGeom>
          <a:noFill/>
          <a:ln w="9525">
            <a:noFill/>
          </a:ln>
        </p:spPr>
        <p:txBody>
          <a:bodyPr>
            <a:spAutoFit/>
          </a:bodyPr>
          <a:lstStyle/>
          <a:p>
            <a:pPr lvl="0"/>
            <a:r>
              <a:rPr lang="zh-CN"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1</a:t>
            </a:r>
            <a:r>
              <a:rPr lang="zh-CN" sz="2800" b="1">
                <a:latin typeface="华文楷体" panose="02010600040101010101" pitchFamily="2" charset="-122"/>
                <a:ea typeface="华文楷体" panose="02010600040101010101" pitchFamily="2" charset="-122"/>
              </a:rPr>
              <a:t>）</a:t>
            </a:r>
            <a:r>
              <a:rPr lang="zh-CN" altLang="en-US" sz="2800" b="1" dirty="0">
                <a:latin typeface="华文楷体" panose="02010600040101010101" pitchFamily="2" charset="-122"/>
                <a:ea typeface="华文楷体" panose="02010600040101010101" pitchFamily="2" charset="-122"/>
              </a:rPr>
              <a:t>配合比设计指标</a:t>
            </a:r>
            <a:endParaRPr lang="en-US" altLang="zh-CN" sz="2800" b="1">
              <a:latin typeface="华文楷体" panose="02010600040101010101" pitchFamily="2" charset="-122"/>
              <a:ea typeface="华文楷体" panose="02010600040101010101" pitchFamily="2" charset="-122"/>
            </a:endParaRPr>
          </a:p>
        </p:txBody>
      </p:sp>
      <p:sp>
        <p:nvSpPr>
          <p:cNvPr id="334851" name="文本占位符 2"/>
          <p:cNvSpPr/>
          <p:nvPr/>
        </p:nvSpPr>
        <p:spPr>
          <a:xfrm>
            <a:off x="903605" y="1113790"/>
            <a:ext cx="8429625" cy="1006475"/>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Arial" panose="020B0604020202020204" pitchFamily="34" charset="0"/>
                <a:ea typeface="宋体" panose="02010600030101010101" pitchFamily="2" charset="-122"/>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stStyle>
          <a:p>
            <a:pPr lvl="0">
              <a:lnSpc>
                <a:spcPct val="120000"/>
              </a:lnSpc>
              <a:buClr>
                <a:srgbClr val="FFC000"/>
              </a:buClr>
              <a:buNone/>
            </a:pPr>
            <a:r>
              <a:rPr lang="en-US" altLang="zh-CN" sz="2600">
                <a:latin typeface="华文楷体" panose="02010600040101010101" pitchFamily="2" charset="-122"/>
              </a:rPr>
              <a:t>1</a:t>
            </a:r>
            <a:r>
              <a:rPr lang="zh-CN" altLang="en-US" sz="2600" dirty="0">
                <a:latin typeface="华文楷体" panose="02010600040101010101" pitchFamily="2" charset="-122"/>
              </a:rPr>
              <a:t>）混凝土拌合物和易性的选择</a:t>
            </a:r>
            <a:endParaRPr lang="zh-CN" altLang="en-US" sz="900" dirty="0">
              <a:latin typeface="华文楷体" panose="02010600040101010101" pitchFamily="2" charset="-122"/>
            </a:endParaRPr>
          </a:p>
          <a:p>
            <a:pPr lvl="0">
              <a:lnSpc>
                <a:spcPct val="120000"/>
              </a:lnSpc>
              <a:buNone/>
            </a:pPr>
            <a:r>
              <a:rPr lang="zh-CN" altLang="en-US" sz="1700" dirty="0">
                <a:latin typeface="华文楷体" panose="02010600040101010101" pitchFamily="2" charset="-122"/>
              </a:rPr>
              <a:t>                                  </a:t>
            </a:r>
            <a:r>
              <a:rPr lang="zh-CN" altLang="en-US" sz="2400" b="1" dirty="0">
                <a:latin typeface="华文楷体" panose="02010600040101010101" pitchFamily="2" charset="-122"/>
              </a:rPr>
              <a:t>混凝土浇筑时的</a:t>
            </a:r>
            <a:r>
              <a:rPr lang="zh-CN" altLang="en-US" sz="2400" b="1" dirty="0"/>
              <a:t>坍落度要求</a:t>
            </a:r>
            <a:endParaRPr lang="zh-CN" altLang="en-US" sz="2400" b="1" dirty="0"/>
          </a:p>
        </p:txBody>
      </p:sp>
      <p:graphicFrame>
        <p:nvGraphicFramePr>
          <p:cNvPr id="334852" name="表格 334851"/>
          <p:cNvGraphicFramePr/>
          <p:nvPr/>
        </p:nvGraphicFramePr>
        <p:xfrm>
          <a:off x="476568" y="2420938"/>
          <a:ext cx="10946130" cy="2713355"/>
        </p:xfrm>
        <a:graphic>
          <a:graphicData uri="http://schemas.openxmlformats.org/drawingml/2006/table">
            <a:tbl>
              <a:tblPr/>
              <a:tblGrid>
                <a:gridCol w="7381240"/>
                <a:gridCol w="3564890"/>
              </a:tblGrid>
              <a:tr h="49720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2400" dirty="0">
                          <a:latin typeface="华文楷体" panose="02010600040101010101" pitchFamily="2" charset="-122"/>
                          <a:ea typeface="Times New Roman" panose="02020603050405020304" pitchFamily="18" charset="0"/>
                        </a:rPr>
                        <a:t>结构种类</a:t>
                      </a:r>
                      <a:endParaRPr lang="zh-CN" altLang="en-US" sz="2400" dirty="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2400" dirty="0">
                          <a:latin typeface="华文楷体" panose="02010600040101010101" pitchFamily="2" charset="-122"/>
                          <a:ea typeface="Times New Roman" panose="02020603050405020304" pitchFamily="18" charset="0"/>
                        </a:rPr>
                        <a:t>坍落度（</a:t>
                      </a:r>
                      <a:r>
                        <a:rPr lang="en-US" altLang="zh-CN" sz="2400">
                          <a:latin typeface="华文楷体" panose="02010600040101010101" pitchFamily="2" charset="-122"/>
                          <a:ea typeface="Times New Roman" panose="02020603050405020304" pitchFamily="18" charset="0"/>
                        </a:rPr>
                        <a:t>mm</a:t>
                      </a:r>
                      <a:r>
                        <a:rPr lang="zh-CN" altLang="en-US" sz="2400" dirty="0">
                          <a:latin typeface="华文楷体" panose="02010600040101010101" pitchFamily="2" charset="-122"/>
                          <a:ea typeface="Times New Roman" panose="02020603050405020304" pitchFamily="18" charset="0"/>
                        </a:rPr>
                        <a:t>）</a:t>
                      </a:r>
                      <a:endParaRPr lang="zh-CN" altLang="en-US" sz="2400" dirty="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0675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2400" dirty="0">
                          <a:latin typeface="华文楷体" panose="02010600040101010101" pitchFamily="2" charset="-122"/>
                          <a:ea typeface="Times New Roman" panose="02020603050405020304" pitchFamily="18" charset="0"/>
                        </a:rPr>
                        <a:t>基础或地面等的垫层、无配筋的大体积结构（挡土墙、基础等）或配筋稀的结构</a:t>
                      </a:r>
                      <a:endParaRPr lang="zh-CN" altLang="en-US" sz="2400" dirty="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2400">
                          <a:latin typeface="华文楷体" panose="02010600040101010101" pitchFamily="2" charset="-122"/>
                          <a:ea typeface="Times New Roman" panose="02020603050405020304" pitchFamily="18" charset="0"/>
                        </a:rPr>
                        <a:t>10~30</a:t>
                      </a:r>
                      <a:endParaRPr lang="en-US" altLang="zh-CN" sz="240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6799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2400" dirty="0">
                          <a:latin typeface="华文楷体" panose="02010600040101010101" pitchFamily="2" charset="-122"/>
                          <a:ea typeface="Times New Roman" panose="02020603050405020304" pitchFamily="18" charset="0"/>
                        </a:rPr>
                        <a:t>板、梁和大型及中型截面的柱子等</a:t>
                      </a:r>
                      <a:endParaRPr lang="zh-CN" altLang="en-US" sz="2400" dirty="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2400">
                          <a:latin typeface="华文楷体" panose="02010600040101010101" pitchFamily="2" charset="-122"/>
                          <a:ea typeface="Times New Roman" panose="02020603050405020304" pitchFamily="18" charset="0"/>
                        </a:rPr>
                        <a:t>30~50</a:t>
                      </a:r>
                      <a:endParaRPr lang="en-US" altLang="zh-CN" sz="240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0195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2400" dirty="0">
                          <a:latin typeface="华文楷体" panose="02010600040101010101" pitchFamily="2" charset="-122"/>
                          <a:ea typeface="Times New Roman" panose="02020603050405020304" pitchFamily="18" charset="0"/>
                        </a:rPr>
                        <a:t>配筋密列的结构（薄壁、斗仓、筒仓、细柱等）</a:t>
                      </a:r>
                      <a:endParaRPr lang="zh-CN" altLang="en-US" sz="2400" dirty="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2400">
                          <a:latin typeface="华文楷体" panose="02010600040101010101" pitchFamily="2" charset="-122"/>
                          <a:ea typeface="Times New Roman" panose="02020603050405020304" pitchFamily="18" charset="0"/>
                        </a:rPr>
                        <a:t>50~70</a:t>
                      </a:r>
                      <a:endParaRPr lang="en-US" altLang="zh-CN" sz="240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6799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2400" dirty="0">
                          <a:latin typeface="华文楷体" panose="02010600040101010101" pitchFamily="2" charset="-122"/>
                          <a:ea typeface="Times New Roman" panose="02020603050405020304" pitchFamily="18" charset="0"/>
                        </a:rPr>
                        <a:t>配筋特密的结构</a:t>
                      </a:r>
                      <a:endParaRPr lang="zh-CN" altLang="en-US" sz="2400" dirty="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2400">
                          <a:latin typeface="华文楷体" panose="02010600040101010101" pitchFamily="2" charset="-122"/>
                          <a:ea typeface="Times New Roman" panose="02020603050405020304" pitchFamily="18" charset="0"/>
                        </a:rPr>
                        <a:t>70~90</a:t>
                      </a:r>
                      <a:endParaRPr lang="en-US" altLang="zh-CN" sz="2400">
                        <a:latin typeface="华文楷体" panose="02010600040101010101" pitchFamily="2" charset="-122"/>
                        <a:ea typeface="Times New Roman" panose="02020603050405020304" pitchFamily="18"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34851">
                                            <p:txEl>
                                              <p:pRg st="0" end="0"/>
                                            </p:txEl>
                                          </p:spTgt>
                                        </p:tgtEl>
                                        <p:attrNameLst>
                                          <p:attrName>style.visibility</p:attrName>
                                        </p:attrNameLst>
                                      </p:cBhvr>
                                      <p:to>
                                        <p:strVal val="visible"/>
                                      </p:to>
                                    </p:set>
                                    <p:anim calcmode="lin" valueType="num">
                                      <p:cBhvr>
                                        <p:cTn id="7" dur="1000" fill="hold"/>
                                        <p:tgtEl>
                                          <p:spTgt spid="33485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485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4851">
                                            <p:txEl>
                                              <p:pRg st="0" end="0"/>
                                            </p:txEl>
                                          </p:spTgt>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334851">
                                            <p:txEl>
                                              <p:pRg st="1" end="1"/>
                                            </p:txEl>
                                          </p:spTgt>
                                        </p:tgtEl>
                                        <p:attrNameLst>
                                          <p:attrName>style.visibility</p:attrName>
                                        </p:attrNameLst>
                                      </p:cBhvr>
                                      <p:to>
                                        <p:strVal val="visible"/>
                                      </p:to>
                                    </p:set>
                                    <p:anim calcmode="lin" valueType="num">
                                      <p:cBhvr>
                                        <p:cTn id="13" dur="1000" fill="hold"/>
                                        <p:tgtEl>
                                          <p:spTgt spid="334851">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3485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348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47850" y="714375"/>
            <a:ext cx="8429625" cy="6143625"/>
          </a:xfrm>
        </p:spPr>
        <p:txBody>
          <a:bodyPr vert="horz" wrap="square" lIns="91440" tIns="45720" rIns="91440" bIns="45720" numCol="1" rtlCol="0" anchor="t" anchorCtr="0" compatLnSpc="1"/>
          <a:lstStyle/>
          <a:p>
            <a:pPr lvl="0">
              <a:lnSpc>
                <a:spcPct val="120000"/>
              </a:lnSpc>
              <a:buClr>
                <a:srgbClr val="FFC000"/>
              </a:buClr>
              <a:buNone/>
            </a:pPr>
            <a:r>
              <a:rPr lang="en-US" altLang="zh-CN" sz="2600">
                <a:latin typeface="华文楷体" panose="02010600040101010101" pitchFamily="2" charset="-122"/>
              </a:rPr>
              <a:t>2</a:t>
            </a:r>
            <a:r>
              <a:rPr lang="zh-CN" altLang="en-US" sz="2600" dirty="0">
                <a:latin typeface="华文楷体" panose="02010600040101010101" pitchFamily="2" charset="-122"/>
              </a:rPr>
              <a:t>）混凝土的配制强度</a:t>
            </a:r>
            <a:r>
              <a:rPr lang="en-US" altLang="zh-CN" sz="2600" i="1">
                <a:latin typeface="华文楷体" panose="02010600040101010101" pitchFamily="2" charset="-122"/>
              </a:rPr>
              <a:t>f</a:t>
            </a:r>
            <a:r>
              <a:rPr lang="en-US" altLang="zh-CN" sz="2600" i="1" baseline="-25000">
                <a:latin typeface="华文楷体" panose="02010600040101010101" pitchFamily="2" charset="-122"/>
              </a:rPr>
              <a:t>cu,0</a:t>
            </a:r>
            <a:r>
              <a:rPr lang="en-US" altLang="zh-CN" sz="2600" i="1">
                <a:latin typeface="华文楷体" panose="02010600040101010101" pitchFamily="2" charset="-122"/>
              </a:rPr>
              <a:t> </a:t>
            </a:r>
            <a:endParaRPr lang="en-US" altLang="zh-CN" sz="2600" i="1">
              <a:latin typeface="华文楷体" panose="02010600040101010101" pitchFamily="2" charset="-122"/>
            </a:endParaRPr>
          </a:p>
          <a:p>
            <a:pPr lvl="0">
              <a:buNone/>
            </a:pPr>
            <a:endParaRPr lang="en-US" altLang="zh-CN" sz="2600" i="1">
              <a:latin typeface="华文楷体" panose="02010600040101010101" pitchFamily="2" charset="-122"/>
            </a:endParaRPr>
          </a:p>
          <a:p>
            <a:pPr lvl="0">
              <a:buNone/>
            </a:pPr>
            <a:endParaRPr lang="en-US" altLang="zh-CN" sz="2600" i="1">
              <a:latin typeface="华文楷体" panose="02010600040101010101" pitchFamily="2" charset="-122"/>
            </a:endParaRPr>
          </a:p>
          <a:p>
            <a:pPr lvl="0" algn="just" fontAlgn="b">
              <a:spcBef>
                <a:spcPct val="50000"/>
              </a:spcBef>
              <a:buNone/>
            </a:pPr>
            <a:endParaRPr lang="zh-CN" altLang="en-US" sz="2600" dirty="0">
              <a:latin typeface="华文楷体" panose="02010600040101010101" pitchFamily="2" charset="-122"/>
            </a:endParaRPr>
          </a:p>
          <a:p>
            <a:pPr lvl="0" algn="just" fontAlgn="b">
              <a:spcBef>
                <a:spcPct val="50000"/>
              </a:spcBef>
              <a:buNone/>
            </a:pPr>
            <a:r>
              <a:rPr lang="zh-CN" altLang="en-US" sz="2600" dirty="0">
                <a:latin typeface="华文楷体" panose="02010600040101010101" pitchFamily="2" charset="-122"/>
              </a:rPr>
              <a:t> 式中：</a:t>
            </a:r>
            <a:r>
              <a:rPr lang="en-US" altLang="zh-CN" sz="2600" i="1">
                <a:latin typeface="华文楷体" panose="02010600040101010101" pitchFamily="2" charset="-122"/>
              </a:rPr>
              <a:t>f</a:t>
            </a:r>
            <a:r>
              <a:rPr lang="en-US" altLang="zh-CN" sz="2600" i="1" baseline="-25000">
                <a:latin typeface="华文楷体" panose="02010600040101010101" pitchFamily="2" charset="-122"/>
              </a:rPr>
              <a:t>cu,0</a:t>
            </a:r>
            <a:r>
              <a:rPr lang="en-US" altLang="zh-CN" sz="2600">
                <a:latin typeface="华文楷体" panose="02010600040101010101" pitchFamily="2" charset="-122"/>
              </a:rPr>
              <a:t>——</a:t>
            </a:r>
            <a:r>
              <a:rPr lang="zh-CN" altLang="en-US" sz="2600" dirty="0">
                <a:latin typeface="华文楷体" panose="02010600040101010101" pitchFamily="2" charset="-122"/>
              </a:rPr>
              <a:t>混凝土配制强度（</a:t>
            </a:r>
            <a:r>
              <a:rPr lang="en-US" altLang="zh-CN" sz="2600" err="1">
                <a:latin typeface="华文楷体" panose="02010600040101010101" pitchFamily="2" charset="-122"/>
              </a:rPr>
              <a:t>MPa</a:t>
            </a: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gn="just" fontAlgn="b">
              <a:spcBef>
                <a:spcPct val="50000"/>
              </a:spcBef>
              <a:buNone/>
            </a:pPr>
            <a:r>
              <a:rPr lang="zh-CN" altLang="en-US" sz="2600" dirty="0">
                <a:latin typeface="华文楷体" panose="02010600040101010101" pitchFamily="2" charset="-122"/>
              </a:rPr>
              <a:t>   </a:t>
            </a:r>
            <a:r>
              <a:rPr lang="en-US" altLang="zh-CN" sz="2600" i="1">
                <a:latin typeface="华文楷体" panose="02010600040101010101" pitchFamily="2" charset="-122"/>
              </a:rPr>
              <a:t>f </a:t>
            </a:r>
            <a:r>
              <a:rPr lang="en-US" altLang="zh-CN" sz="2600" i="1" baseline="-25000">
                <a:latin typeface="华文楷体" panose="02010600040101010101" pitchFamily="2" charset="-122"/>
              </a:rPr>
              <a:t>cu, k</a:t>
            </a:r>
            <a:r>
              <a:rPr lang="en-US" altLang="zh-CN" sz="2600">
                <a:latin typeface="华文楷体" panose="02010600040101010101" pitchFamily="2" charset="-122"/>
              </a:rPr>
              <a:t>——</a:t>
            </a:r>
            <a:r>
              <a:rPr lang="zh-CN" altLang="en-US" sz="2600" dirty="0">
                <a:latin typeface="华文楷体" panose="02010600040101010101" pitchFamily="2" charset="-122"/>
              </a:rPr>
              <a:t>混凝土立方体抗压强度标准值（</a:t>
            </a:r>
            <a:r>
              <a:rPr lang="en-US" altLang="zh-CN" sz="2600" err="1">
                <a:latin typeface="华文楷体" panose="02010600040101010101" pitchFamily="2" charset="-122"/>
              </a:rPr>
              <a:t>MPa</a:t>
            </a: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gn="just" fontAlgn="b">
              <a:spcBef>
                <a:spcPct val="50000"/>
              </a:spcBef>
              <a:buNone/>
            </a:pPr>
            <a:r>
              <a:rPr lang="zh-CN" altLang="en-US" sz="2600" dirty="0">
                <a:latin typeface="华文楷体" panose="02010600040101010101" pitchFamily="2" charset="-122"/>
              </a:rPr>
              <a:t>      </a:t>
            </a:r>
            <a:r>
              <a:rPr lang="en-US" altLang="zh-CN" sz="2600">
                <a:latin typeface="华文楷体" panose="02010600040101010101" pitchFamily="2" charset="-122"/>
              </a:rPr>
              <a:t>σ ——</a:t>
            </a:r>
            <a:r>
              <a:rPr lang="zh-CN" altLang="en-US" sz="2600" dirty="0">
                <a:latin typeface="华文楷体" panose="02010600040101010101" pitchFamily="2" charset="-122"/>
              </a:rPr>
              <a:t>混凝土强度标准差（</a:t>
            </a:r>
            <a:r>
              <a:rPr lang="en-US" altLang="zh-CN" sz="2600" err="1">
                <a:latin typeface="华文楷体" panose="02010600040101010101" pitchFamily="2" charset="-122"/>
              </a:rPr>
              <a:t>MPa</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buNone/>
            </a:pPr>
            <a:endParaRPr lang="zh-CN" altLang="en-US" sz="2600" dirty="0">
              <a:latin typeface="华文楷体" panose="02010600040101010101" pitchFamily="2" charset="-122"/>
            </a:endParaRPr>
          </a:p>
        </p:txBody>
      </p:sp>
      <p:graphicFrame>
        <p:nvGraphicFramePr>
          <p:cNvPr id="335875" name="Object 3"/>
          <p:cNvGraphicFramePr>
            <a:graphicFrameLocks noChangeAspect="1"/>
          </p:cNvGraphicFramePr>
          <p:nvPr/>
        </p:nvGraphicFramePr>
        <p:xfrm>
          <a:off x="3863975" y="1557338"/>
          <a:ext cx="4537075" cy="879475"/>
        </p:xfrm>
        <a:graphic>
          <a:graphicData uri="http://schemas.openxmlformats.org/presentationml/2006/ole">
            <mc:AlternateContent xmlns:mc="http://schemas.openxmlformats.org/markup-compatibility/2006">
              <mc:Choice xmlns:v="urn:schemas-microsoft-com:vml" Requires="v">
                <p:oleObj spid="_x0000_s21519" name="" r:id="rId1" imgW="0" imgH="0" progId="Equation.3">
                  <p:embed/>
                </p:oleObj>
              </mc:Choice>
              <mc:Fallback>
                <p:oleObj name="" r:id="rId1" imgW="0" imgH="0" progId="Equation.3">
                  <p:embed/>
                  <p:pic>
                    <p:nvPicPr>
                      <p:cNvPr id="0" name="图片 3090"/>
                      <p:cNvPicPr/>
                      <p:nvPr/>
                    </p:nvPicPr>
                    <p:blipFill>
                      <a:blip r:embed="rId2"/>
                      <a:stretch>
                        <a:fillRect/>
                      </a:stretch>
                    </p:blipFill>
                    <p:spPr>
                      <a:xfrm>
                        <a:off x="3863975" y="1557338"/>
                        <a:ext cx="4537075" cy="879475"/>
                      </a:xfrm>
                      <a:prstGeom prst="rect">
                        <a:avLst/>
                      </a:prstGeom>
                      <a:noFill/>
                      <a:ln w="38100">
                        <a:noFill/>
                        <a:miter/>
                      </a:ln>
                    </p:spPr>
                  </p:pic>
                </p:oleObj>
              </mc:Fallback>
            </mc:AlternateContent>
          </a:graphicData>
        </a:graphic>
      </p:graphicFrame>
      <p:graphicFrame>
        <p:nvGraphicFramePr>
          <p:cNvPr id="233475" name="Object 3"/>
          <p:cNvGraphicFramePr>
            <a:graphicFrameLocks noChangeAspect="1"/>
          </p:cNvGraphicFramePr>
          <p:nvPr/>
        </p:nvGraphicFramePr>
        <p:xfrm>
          <a:off x="2339975" y="1557338"/>
          <a:ext cx="4537075" cy="879475"/>
        </p:xfrm>
        <a:graphic>
          <a:graphicData uri="http://schemas.openxmlformats.org/presentationml/2006/ole">
            <mc:AlternateContent xmlns:mc="http://schemas.openxmlformats.org/markup-compatibility/2006">
              <mc:Choice xmlns:v="urn:schemas-microsoft-com:vml" Requires="v">
                <p:oleObj spid="_x0000_s16388" name="" r:id="rId3" imgW="1243965" imgH="241300" progId="Equation.3">
                  <p:embed/>
                </p:oleObj>
              </mc:Choice>
              <mc:Fallback>
                <p:oleObj name="" r:id="rId3" imgW="1243965" imgH="241300" progId="Equation.3">
                  <p:embed/>
                  <p:pic>
                    <p:nvPicPr>
                      <p:cNvPr id="0" name="图片 3093"/>
                      <p:cNvPicPr/>
                      <p:nvPr/>
                    </p:nvPicPr>
                    <p:blipFill>
                      <a:blip r:embed="rId4"/>
                      <a:stretch>
                        <a:fillRect/>
                      </a:stretch>
                    </p:blipFill>
                    <p:spPr>
                      <a:xfrm>
                        <a:off x="2339975" y="1557338"/>
                        <a:ext cx="4537075" cy="879475"/>
                      </a:xfrm>
                      <a:prstGeom prst="rect">
                        <a:avLst/>
                      </a:prstGeom>
                      <a:no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nodeType="clickEffect">
                                  <p:stCondLst>
                                    <p:cond delay="0"/>
                                  </p:stCondLst>
                                  <p:childTnLst>
                                    <p:set>
                                      <p:cBhvr>
                                        <p:cTn id="12" dur="1" fill="hold">
                                          <p:stCondLst>
                                            <p:cond delay="0"/>
                                          </p:stCondLst>
                                        </p:cTn>
                                        <p:tgtEl>
                                          <p:spTgt spid="335875"/>
                                        </p:tgtEl>
                                        <p:attrNameLst>
                                          <p:attrName>style.visibility</p:attrName>
                                        </p:attrNameLst>
                                      </p:cBhvr>
                                      <p:to>
                                        <p:strVal val="visible"/>
                                      </p:to>
                                    </p:set>
                                    <p:animEffect transition="in" filter="slide(fromLeft)">
                                      <p:cBhvr>
                                        <p:cTn id="13" dur="1000"/>
                                        <p:tgtEl>
                                          <p:spTgt spid="33587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additive="base">
                                        <p:cTn id="18"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4" end="4"/>
                                            </p:txEl>
                                          </p:spTgt>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
                                            <p:txEl>
                                              <p:pRg st="5" end="5"/>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additive="base">
                                        <p:cTn id="26"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7"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2" presetClass="entr" presetSubtype="8" fill="hold" nodeType="clickEffect">
                                  <p:stCondLst>
                                    <p:cond delay="0"/>
                                  </p:stCondLst>
                                  <p:childTnLst>
                                    <p:set>
                                      <p:cBhvr>
                                        <p:cTn id="31" dur="1" fill="hold">
                                          <p:stCondLst>
                                            <p:cond delay="0"/>
                                          </p:stCondLst>
                                        </p:cTn>
                                        <p:tgtEl>
                                          <p:spTgt spid="233475"/>
                                        </p:tgtEl>
                                        <p:attrNameLst>
                                          <p:attrName>style.visibility</p:attrName>
                                        </p:attrNameLst>
                                      </p:cBhvr>
                                      <p:to>
                                        <p:strVal val="visible"/>
                                      </p:to>
                                    </p:set>
                                    <p:animEffect transition="in" filter="slide(fromLeft)">
                                      <p:cBhvr>
                                        <p:cTn id="32" dur="1000"/>
                                        <p:tgtEl>
                                          <p:spTgt spid="233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47850" y="333375"/>
            <a:ext cx="8496300" cy="6143625"/>
          </a:xfrm>
        </p:spPr>
        <p:txBody>
          <a:bodyPr vert="horz" wrap="square" lIns="91440" tIns="45720" rIns="91440" bIns="45720" numCol="1" rtlCol="0" anchor="t" anchorCtr="0" compatLnSpc="1"/>
          <a:lstStyle/>
          <a:p>
            <a:pPr lvl="0" algn="just" fontAlgn="b">
              <a:spcBef>
                <a:spcPct val="50000"/>
              </a:spcBef>
              <a:buNone/>
            </a:pPr>
            <a:r>
              <a:rPr lang="zh-CN" altLang="en-US" sz="2100" dirty="0">
                <a:latin typeface="楷体_GB2312" pitchFamily="49" charset="-122"/>
              </a:rPr>
              <a:t>  </a:t>
            </a:r>
            <a:r>
              <a:rPr lang="en-US" altLang="zh-CN" b="1">
                <a:latin typeface="华文楷体" panose="02010600040101010101" pitchFamily="2" charset="-122"/>
              </a:rPr>
              <a:t>σ</a:t>
            </a:r>
            <a:r>
              <a:rPr lang="zh-CN" altLang="en-US" dirty="0">
                <a:latin typeface="华文楷体" panose="02010600040101010101" pitchFamily="2" charset="-122"/>
              </a:rPr>
              <a:t>的确定</a:t>
            </a:r>
            <a:r>
              <a:rPr lang="zh-CN" altLang="en-US" sz="2100" dirty="0">
                <a:latin typeface="华文楷体" panose="02010600040101010101" pitchFamily="2" charset="-122"/>
              </a:rPr>
              <a:t>：</a:t>
            </a:r>
            <a:endParaRPr lang="zh-CN" altLang="en-US" sz="2100" dirty="0">
              <a:latin typeface="华文楷体" panose="02010600040101010101" pitchFamily="2" charset="-122"/>
            </a:endParaRPr>
          </a:p>
          <a:p>
            <a:pPr lvl="0" algn="just" fontAlgn="b">
              <a:spcBef>
                <a:spcPct val="50000"/>
              </a:spcBef>
              <a:buNone/>
            </a:pPr>
            <a:r>
              <a:rPr lang="en-US" altLang="zh-CN" sz="2600">
                <a:latin typeface="华文楷体" panose="02010600040101010101" pitchFamily="2" charset="-122"/>
              </a:rPr>
              <a:t>A</a:t>
            </a:r>
            <a:r>
              <a:rPr lang="zh-CN" altLang="en-US" sz="2600" dirty="0">
                <a:latin typeface="华文楷体" panose="02010600040101010101" pitchFamily="2" charset="-122"/>
              </a:rPr>
              <a:t>、施工单位有强度历史资料时，按课本公式计算。</a:t>
            </a:r>
            <a:endParaRPr lang="zh-CN" altLang="en-US" sz="2600" dirty="0">
              <a:latin typeface="华文楷体" panose="02010600040101010101" pitchFamily="2" charset="-122"/>
            </a:endParaRPr>
          </a:p>
          <a:p>
            <a:pPr lvl="0" algn="just" fontAlgn="b">
              <a:spcBef>
                <a:spcPct val="50000"/>
              </a:spcBef>
              <a:buNone/>
            </a:pPr>
            <a:r>
              <a:rPr lang="zh-CN" altLang="en-US" sz="2100" dirty="0">
                <a:latin typeface="华文楷体" panose="02010600040101010101" pitchFamily="2" charset="-122"/>
              </a:rPr>
              <a:t>      </a:t>
            </a:r>
            <a:r>
              <a:rPr lang="en-US" altLang="zh-CN" sz="2100">
                <a:latin typeface="华文楷体" panose="02010600040101010101" pitchFamily="2" charset="-122"/>
              </a:rPr>
              <a:t>1</a:t>
            </a:r>
            <a:r>
              <a:rPr lang="zh-CN" altLang="en-US" sz="2100" dirty="0">
                <a:latin typeface="华文楷体" panose="02010600040101010101" pitchFamily="2" charset="-122"/>
              </a:rPr>
              <a:t>）当混凝土强度为</a:t>
            </a:r>
            <a:r>
              <a:rPr lang="en-US" altLang="zh-CN" sz="2100">
                <a:latin typeface="华文楷体" panose="02010600040101010101" pitchFamily="2" charset="-122"/>
              </a:rPr>
              <a:t>C20</a:t>
            </a:r>
            <a:r>
              <a:rPr lang="zh-CN" altLang="en-US" sz="2100" dirty="0">
                <a:latin typeface="华文楷体" panose="02010600040101010101" pitchFamily="2" charset="-122"/>
              </a:rPr>
              <a:t>或</a:t>
            </a:r>
            <a:r>
              <a:rPr lang="en-US" altLang="zh-CN" sz="2100">
                <a:latin typeface="华文楷体" panose="02010600040101010101" pitchFamily="2" charset="-122"/>
              </a:rPr>
              <a:t>C25</a:t>
            </a:r>
            <a:r>
              <a:rPr lang="zh-CN" altLang="en-US" sz="2100" dirty="0">
                <a:latin typeface="华文楷体" panose="02010600040101010101" pitchFamily="2" charset="-122"/>
              </a:rPr>
              <a:t>时，若计算值小于</a:t>
            </a:r>
            <a:r>
              <a:rPr lang="en-US" altLang="zh-CN" sz="2100">
                <a:latin typeface="华文楷体" panose="02010600040101010101" pitchFamily="2" charset="-122"/>
              </a:rPr>
              <a:t>2.5MPa   </a:t>
            </a:r>
            <a:r>
              <a:rPr lang="zh-CN" altLang="en-US" sz="2100" dirty="0">
                <a:latin typeface="华文楷体" panose="02010600040101010101" pitchFamily="2" charset="-122"/>
              </a:rPr>
              <a:t>时， </a:t>
            </a:r>
            <a:r>
              <a:rPr lang="en-US" altLang="zh-CN" sz="2100">
                <a:latin typeface="华文楷体" panose="02010600040101010101" pitchFamily="2" charset="-122"/>
              </a:rPr>
              <a:t>σ</a:t>
            </a:r>
            <a:r>
              <a:rPr lang="zh-CN" altLang="en-US" sz="2100" dirty="0">
                <a:latin typeface="华文楷体" panose="02010600040101010101" pitchFamily="2" charset="-122"/>
              </a:rPr>
              <a:t>取</a:t>
            </a:r>
            <a:r>
              <a:rPr lang="en-US" altLang="zh-CN" sz="2100">
                <a:latin typeface="华文楷体" panose="02010600040101010101" pitchFamily="2" charset="-122"/>
              </a:rPr>
              <a:t>2.5MPa</a:t>
            </a:r>
            <a:r>
              <a:rPr lang="zh-CN" altLang="en-US" sz="2100" dirty="0">
                <a:latin typeface="华文楷体" panose="02010600040101010101" pitchFamily="2" charset="-122"/>
              </a:rPr>
              <a:t>；</a:t>
            </a:r>
            <a:endParaRPr lang="zh-CN" altLang="en-US" sz="2100" dirty="0">
              <a:latin typeface="华文楷体" panose="02010600040101010101" pitchFamily="2" charset="-122"/>
            </a:endParaRPr>
          </a:p>
          <a:p>
            <a:pPr lvl="0" algn="just" fontAlgn="b">
              <a:spcBef>
                <a:spcPct val="50000"/>
              </a:spcBef>
              <a:buNone/>
            </a:pPr>
            <a:r>
              <a:rPr lang="en-US" altLang="zh-CN" sz="2100">
                <a:latin typeface="华文楷体" panose="02010600040101010101" pitchFamily="2" charset="-122"/>
              </a:rPr>
              <a:t>      2</a:t>
            </a:r>
            <a:r>
              <a:rPr lang="zh-CN" altLang="en-US" sz="2100" dirty="0">
                <a:latin typeface="华文楷体" panose="02010600040101010101" pitchFamily="2" charset="-122"/>
              </a:rPr>
              <a:t>）当强度等级大于</a:t>
            </a:r>
            <a:r>
              <a:rPr lang="en-US" altLang="zh-CN" sz="2100">
                <a:latin typeface="华文楷体" panose="02010600040101010101" pitchFamily="2" charset="-122"/>
              </a:rPr>
              <a:t>C30</a:t>
            </a:r>
            <a:r>
              <a:rPr lang="zh-CN" altLang="en-US" sz="2100" dirty="0">
                <a:latin typeface="华文楷体" panose="02010600040101010101" pitchFamily="2" charset="-122"/>
              </a:rPr>
              <a:t>时，若计算值小于</a:t>
            </a:r>
            <a:r>
              <a:rPr lang="en-US" altLang="zh-CN" sz="2100">
                <a:latin typeface="华文楷体" panose="02010600040101010101" pitchFamily="2" charset="-122"/>
              </a:rPr>
              <a:t>3.0MPa</a:t>
            </a:r>
            <a:r>
              <a:rPr lang="zh-CN" altLang="en-US" sz="2100" dirty="0">
                <a:latin typeface="华文楷体" panose="02010600040101010101" pitchFamily="2" charset="-122"/>
              </a:rPr>
              <a:t>，</a:t>
            </a:r>
            <a:r>
              <a:rPr lang="en-US" altLang="zh-CN" sz="2100">
                <a:latin typeface="华文楷体" panose="02010600040101010101" pitchFamily="2" charset="-122"/>
              </a:rPr>
              <a:t>σ</a:t>
            </a:r>
            <a:r>
              <a:rPr lang="zh-CN" altLang="en-US" sz="2100" dirty="0">
                <a:latin typeface="华文楷体" panose="02010600040101010101" pitchFamily="2" charset="-122"/>
              </a:rPr>
              <a:t>取</a:t>
            </a:r>
            <a:r>
              <a:rPr lang="en-US" altLang="zh-CN" sz="2100">
                <a:latin typeface="华文楷体" panose="02010600040101010101" pitchFamily="2" charset="-122"/>
              </a:rPr>
              <a:t>3.0MPa</a:t>
            </a:r>
            <a:r>
              <a:rPr lang="zh-CN" altLang="en-US" sz="2100" dirty="0">
                <a:latin typeface="华文楷体" panose="02010600040101010101" pitchFamily="2" charset="-122"/>
              </a:rPr>
              <a:t>。</a:t>
            </a:r>
            <a:endParaRPr lang="zh-CN" altLang="en-US" sz="2100" dirty="0">
              <a:latin typeface="华文楷体" panose="02010600040101010101" pitchFamily="2" charset="-122"/>
            </a:endParaRPr>
          </a:p>
          <a:p>
            <a:pPr lvl="0" algn="just" fontAlgn="b">
              <a:spcBef>
                <a:spcPct val="50000"/>
              </a:spcBef>
              <a:buNone/>
            </a:pPr>
            <a:r>
              <a:rPr lang="en-US" altLang="zh-CN" sz="2600">
                <a:latin typeface="华文楷体" panose="02010600040101010101" pitchFamily="2" charset="-122"/>
              </a:rPr>
              <a:t>B</a:t>
            </a:r>
            <a:r>
              <a:rPr lang="zh-CN" altLang="en-US" sz="2600" dirty="0">
                <a:latin typeface="华文楷体" panose="02010600040101010101" pitchFamily="2" charset="-122"/>
              </a:rPr>
              <a:t>、施工单位无强度历史资料时，按下表取用。</a:t>
            </a:r>
            <a:endParaRPr lang="en-US" altLang="zh-CN" sz="2600">
              <a:latin typeface="华文楷体" panose="02010600040101010101" pitchFamily="2" charset="-122"/>
            </a:endParaRPr>
          </a:p>
          <a:p>
            <a:pPr lvl="0" algn="ctr" fontAlgn="b">
              <a:spcBef>
                <a:spcPct val="50000"/>
              </a:spcBef>
              <a:buNone/>
            </a:pPr>
            <a:r>
              <a:rPr lang="zh-CN" altLang="en-US" sz="2100" dirty="0">
                <a:latin typeface="华文楷体" panose="02010600040101010101" pitchFamily="2" charset="-122"/>
              </a:rPr>
              <a:t>标准差</a:t>
            </a:r>
            <a:r>
              <a:rPr lang="en-US" altLang="zh-CN" sz="2100">
                <a:latin typeface="华文楷体" panose="02010600040101010101" pitchFamily="2" charset="-122"/>
              </a:rPr>
              <a:t>σ</a:t>
            </a:r>
            <a:r>
              <a:rPr lang="zh-CN" altLang="en-US" sz="2100" dirty="0">
                <a:latin typeface="华文楷体" panose="02010600040101010101" pitchFamily="2" charset="-122"/>
              </a:rPr>
              <a:t>值</a:t>
            </a:r>
            <a:endParaRPr lang="en-US" altLang="zh-CN" sz="2100">
              <a:latin typeface="华文楷体" panose="02010600040101010101" pitchFamily="2" charset="-122"/>
            </a:endParaRPr>
          </a:p>
          <a:p>
            <a:pPr lvl="0" algn="just" fontAlgn="b">
              <a:spcBef>
                <a:spcPct val="50000"/>
              </a:spcBef>
              <a:buNone/>
            </a:pPr>
            <a:endParaRPr lang="zh-CN" altLang="en-US" sz="2100" dirty="0">
              <a:latin typeface="华文楷体" panose="02010600040101010101" pitchFamily="2" charset="-122"/>
            </a:endParaRPr>
          </a:p>
          <a:p>
            <a:pPr lvl="0">
              <a:buNone/>
            </a:pPr>
            <a:endParaRPr lang="zh-CN" altLang="en-US" sz="2100" dirty="0">
              <a:latin typeface="华文楷体" panose="02010600040101010101" pitchFamily="2" charset="-122"/>
            </a:endParaRPr>
          </a:p>
        </p:txBody>
      </p:sp>
      <p:graphicFrame>
        <p:nvGraphicFramePr>
          <p:cNvPr id="336899" name="表格 336898"/>
          <p:cNvGraphicFramePr/>
          <p:nvPr/>
        </p:nvGraphicFramePr>
        <p:xfrm>
          <a:off x="2063750" y="4565650"/>
          <a:ext cx="8077200" cy="1143000"/>
        </p:xfrm>
        <a:graphic>
          <a:graphicData uri="http://schemas.openxmlformats.org/drawingml/2006/table">
            <a:tbl>
              <a:tblPr/>
              <a:tblGrid>
                <a:gridCol w="2019300"/>
                <a:gridCol w="2019300"/>
                <a:gridCol w="2019300"/>
                <a:gridCol w="2019300"/>
              </a:tblGrid>
              <a:tr h="72580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b="1" dirty="0">
                          <a:solidFill>
                            <a:srgbClr val="FFFFFF"/>
                          </a:solidFill>
                          <a:latin typeface="华文楷体" panose="02010600040101010101" pitchFamily="2" charset="-122"/>
                        </a:rPr>
                        <a:t>强度等级 </a:t>
                      </a:r>
                      <a:r>
                        <a:rPr lang="en-US" altLang="zh-CN" sz="1700" b="1">
                          <a:solidFill>
                            <a:srgbClr val="FFFFFF"/>
                          </a:solidFill>
                          <a:latin typeface="华文楷体" panose="02010600040101010101" pitchFamily="2" charset="-122"/>
                        </a:rPr>
                        <a:t>(M pa)</a:t>
                      </a:r>
                      <a:r>
                        <a:rPr lang="zh-CN" altLang="en-US" sz="1700" b="1" dirty="0">
                          <a:solidFill>
                            <a:srgbClr val="FFFFFF"/>
                          </a:solidFill>
                          <a:latin typeface="华文楷体" panose="02010600040101010101" pitchFamily="2" charset="-122"/>
                        </a:rPr>
                        <a:t> </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b="1" dirty="0">
                          <a:solidFill>
                            <a:srgbClr val="FFFFFF"/>
                          </a:solidFill>
                          <a:latin typeface="华文楷体" panose="02010600040101010101" pitchFamily="2" charset="-122"/>
                        </a:rPr>
                        <a:t>低于</a:t>
                      </a:r>
                      <a:r>
                        <a:rPr lang="en-US" altLang="zh-CN" sz="1700" b="1">
                          <a:solidFill>
                            <a:srgbClr val="FFFFFF"/>
                          </a:solidFill>
                          <a:latin typeface="华文楷体" panose="02010600040101010101" pitchFamily="2" charset="-122"/>
                        </a:rPr>
                        <a:t>C20</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700" b="1">
                          <a:solidFill>
                            <a:srgbClr val="FFFFFF"/>
                          </a:solidFill>
                          <a:latin typeface="华文楷体" panose="02010600040101010101" pitchFamily="2" charset="-122"/>
                        </a:rPr>
                        <a:t>C20~C35</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b="1" dirty="0">
                          <a:solidFill>
                            <a:srgbClr val="FFFFFF"/>
                          </a:solidFill>
                          <a:latin typeface="华文楷体" panose="02010600040101010101" pitchFamily="2" charset="-122"/>
                        </a:rPr>
                        <a:t>高于</a:t>
                      </a:r>
                      <a:r>
                        <a:rPr lang="en-US" altLang="zh-CN" sz="1700" b="1">
                          <a:solidFill>
                            <a:srgbClr val="FFFFFF"/>
                          </a:solidFill>
                          <a:latin typeface="华文楷体" panose="02010600040101010101" pitchFamily="2" charset="-122"/>
                        </a:rPr>
                        <a:t>C35</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r>
              <a:tr h="41719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标准差</a:t>
                      </a:r>
                      <a:r>
                        <a:rPr lang="en-US" altLang="zh-CN" sz="1700">
                          <a:solidFill>
                            <a:srgbClr val="000000"/>
                          </a:solidFill>
                          <a:latin typeface="华文楷体" panose="02010600040101010101" pitchFamily="2" charset="-122"/>
                        </a:rPr>
                        <a:t>σ (M pa)</a:t>
                      </a:r>
                      <a:r>
                        <a:rPr lang="zh-CN" altLang="en-US" sz="1700" dirty="0">
                          <a:solidFill>
                            <a:srgbClr val="000000"/>
                          </a:solidFill>
                          <a:latin typeface="华文楷体" panose="02010600040101010101" pitchFamily="2" charset="-122"/>
                        </a:rPr>
                        <a:t> </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700">
                          <a:solidFill>
                            <a:srgbClr val="000000"/>
                          </a:solidFill>
                          <a:latin typeface="华文楷体" panose="02010600040101010101" pitchFamily="2" charset="-122"/>
                        </a:rPr>
                        <a:t>4.0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700">
                          <a:solidFill>
                            <a:srgbClr val="000000"/>
                          </a:solidFill>
                          <a:latin typeface="华文楷体" panose="02010600040101010101" pitchFamily="2" charset="-122"/>
                        </a:rPr>
                        <a:t>5.0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700">
                          <a:solidFill>
                            <a:srgbClr val="000000"/>
                          </a:solidFill>
                          <a:latin typeface="华文楷体" panose="02010600040101010101" pitchFamily="2" charset="-122"/>
                        </a:rPr>
                        <a:t>6.0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r>
            </a:tbl>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3" fill="hold">
                            <p:stCondLst>
                              <p:cond delay="1000"/>
                            </p:stCondLst>
                            <p:childTnLst>
                              <p:par>
                                <p:cTn id="34" presetID="2" presetClass="entr" presetSubtype="8"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7"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12" presetClass="entr" presetSubtype="4" fill="hold" nodeType="afterEffect">
                                  <p:stCondLst>
                                    <p:cond delay="0"/>
                                  </p:stCondLst>
                                  <p:childTnLst>
                                    <p:set>
                                      <p:cBhvr>
                                        <p:cTn id="40" dur="1" fill="hold">
                                          <p:stCondLst>
                                            <p:cond delay="0"/>
                                          </p:stCondLst>
                                        </p:cTn>
                                        <p:tgtEl>
                                          <p:spTgt spid="336899"/>
                                        </p:tgtEl>
                                        <p:attrNameLst>
                                          <p:attrName>style.visibility</p:attrName>
                                        </p:attrNameLst>
                                      </p:cBhvr>
                                      <p:to>
                                        <p:strVal val="visible"/>
                                      </p:to>
                                    </p:set>
                                    <p:animEffect transition="in" filter="slide(fromBottom)">
                                      <p:cBhvr>
                                        <p:cTn id="41" dur="1000"/>
                                        <p:tgtEl>
                                          <p:spTgt spid="336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矩形 337921"/>
          <p:cNvSpPr/>
          <p:nvPr/>
        </p:nvSpPr>
        <p:spPr>
          <a:xfrm>
            <a:off x="1919288" y="404813"/>
            <a:ext cx="8424862" cy="953135"/>
          </a:xfrm>
          <a:prstGeom prst="rect">
            <a:avLst/>
          </a:prstGeom>
          <a:noFill/>
          <a:ln w="9525">
            <a:noFill/>
          </a:ln>
        </p:spPr>
        <p:txBody>
          <a:bodyPr>
            <a:spAutoFit/>
          </a:bodyPr>
          <a:lstStyle/>
          <a:p>
            <a:pPr lvl="0"/>
            <a:r>
              <a:rPr lang="en-US" altLang="zh-CN" sz="2800" b="1">
                <a:latin typeface="华文楷体" panose="02010600040101010101" pitchFamily="2" charset="-122"/>
                <a:ea typeface="华文楷体" panose="02010600040101010101" pitchFamily="2" charset="-122"/>
              </a:rPr>
              <a:t>3)</a:t>
            </a:r>
            <a:r>
              <a:rPr lang="zh-CN" altLang="en-US" sz="2800" b="1" dirty="0">
                <a:latin typeface="华文楷体" panose="02010600040101010101" pitchFamily="2" charset="-122"/>
                <a:ea typeface="华文楷体" panose="02010600040101010101" pitchFamily="2" charset="-122"/>
              </a:rPr>
              <a:t>混凝土的耐久性</a:t>
            </a:r>
            <a:endParaRPr lang="zh-CN" altLang="en-US" sz="2800" b="1" dirty="0">
              <a:latin typeface="华文楷体" panose="02010600040101010101" pitchFamily="2" charset="-122"/>
              <a:ea typeface="华文楷体" panose="02010600040101010101" pitchFamily="2" charset="-122"/>
            </a:endParaRPr>
          </a:p>
          <a:p>
            <a:pPr lvl="0"/>
            <a:r>
              <a:rPr lang="zh-CN" altLang="en-US" sz="2800" dirty="0">
                <a:latin typeface="华文楷体" panose="02010600040101010101" pitchFamily="2" charset="-122"/>
                <a:ea typeface="华文楷体" panose="02010600040101010101" pitchFamily="2" charset="-122"/>
              </a:rPr>
              <a:t>   </a:t>
            </a:r>
            <a:r>
              <a:rPr lang="zh-CN" altLang="en-US" sz="2400" dirty="0">
                <a:latin typeface="华文楷体" panose="02010600040101010101" pitchFamily="2" charset="-122"/>
                <a:ea typeface="华文楷体" panose="02010600040101010101" pitchFamily="2" charset="-122"/>
              </a:rPr>
              <a:t>水胶比和水泥用量是影响混凝土耐久性的两个重要因素。</a:t>
            </a:r>
            <a:endParaRPr lang="zh-CN" altLang="en-US" sz="2400" dirty="0">
              <a:latin typeface="华文楷体" panose="02010600040101010101" pitchFamily="2" charset="-122"/>
              <a:ea typeface="华文楷体" panose="02010600040101010101" pitchFamily="2" charset="-122"/>
            </a:endParaRPr>
          </a:p>
        </p:txBody>
      </p:sp>
      <p:graphicFrame>
        <p:nvGraphicFramePr>
          <p:cNvPr id="337923" name="表格 337922"/>
          <p:cNvGraphicFramePr/>
          <p:nvPr/>
        </p:nvGraphicFramePr>
        <p:xfrm>
          <a:off x="2063750" y="1412875"/>
          <a:ext cx="8305800" cy="5713095"/>
        </p:xfrm>
        <a:graphic>
          <a:graphicData uri="http://schemas.openxmlformats.org/drawingml/2006/table">
            <a:tbl>
              <a:tblPr/>
              <a:tblGrid>
                <a:gridCol w="208280"/>
                <a:gridCol w="622300"/>
                <a:gridCol w="2255520"/>
                <a:gridCol w="633730"/>
                <a:gridCol w="988695"/>
                <a:gridCol w="989330"/>
                <a:gridCol w="702945"/>
                <a:gridCol w="916305"/>
                <a:gridCol w="988695"/>
              </a:tblGrid>
              <a:tr h="320040">
                <a:tc rowSpan="2" grid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b="1">
                        <a:solidFill>
                          <a:srgbClr val="FFFFFF"/>
                        </a:solidFill>
                        <a:latin typeface="华文楷体" panose="02010600040101010101" pitchFamily="2" charset="-122"/>
                      </a:endParaRPr>
                    </a:p>
                    <a:p>
                      <a:pPr marL="0" lvl="0" indent="0" algn="ctr">
                        <a:buClr>
                          <a:srgbClr val="000000"/>
                        </a:buClr>
                        <a:buNone/>
                      </a:pPr>
                      <a:r>
                        <a:rPr lang="zh-CN" altLang="en-US" sz="1500" b="1" dirty="0">
                          <a:solidFill>
                            <a:srgbClr val="FFFFFF"/>
                          </a:solidFill>
                          <a:latin typeface="华文楷体" panose="02010600040101010101" pitchFamily="2" charset="-122"/>
                        </a:rPr>
                        <a:t>环境条件</a:t>
                      </a:r>
                      <a:endParaRPr lang="zh-CN" altLang="en-US" sz="15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rowSpan="2"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tcPr>
                </a:tc>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b="1">
                        <a:solidFill>
                          <a:srgbClr val="FFFFFF"/>
                        </a:solidFill>
                        <a:latin typeface="华文楷体" panose="02010600040101010101" pitchFamily="2" charset="-122"/>
                      </a:endParaRPr>
                    </a:p>
                    <a:p>
                      <a:pPr marL="0" lvl="0" indent="0" algn="ctr">
                        <a:buClr>
                          <a:srgbClr val="000000"/>
                        </a:buClr>
                        <a:buNone/>
                      </a:pPr>
                      <a:r>
                        <a:rPr lang="zh-CN" altLang="en-US" sz="1500" b="1" dirty="0">
                          <a:solidFill>
                            <a:srgbClr val="FFFFFF"/>
                          </a:solidFill>
                          <a:latin typeface="华文楷体" panose="02010600040101010101" pitchFamily="2" charset="-122"/>
                        </a:rPr>
                        <a:t>结构物类别</a:t>
                      </a:r>
                      <a:endParaRPr lang="zh-CN" altLang="en-US" sz="15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b="1" dirty="0">
                          <a:solidFill>
                            <a:srgbClr val="FFFFFF"/>
                          </a:solidFill>
                          <a:latin typeface="华文楷体" panose="02010600040101010101" pitchFamily="2" charset="-122"/>
                        </a:rPr>
                        <a:t>最大水胶比</a:t>
                      </a:r>
                      <a:endParaRPr lang="zh-CN" altLang="en-US" sz="15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b="1" dirty="0">
                          <a:solidFill>
                            <a:srgbClr val="FFFFFF"/>
                          </a:solidFill>
                          <a:latin typeface="华文楷体" panose="02010600040101010101" pitchFamily="2" charset="-122"/>
                        </a:rPr>
                        <a:t>最小水泥用量（</a:t>
                      </a:r>
                      <a:r>
                        <a:rPr lang="en-US" altLang="zh-CN" sz="1500" b="1">
                          <a:solidFill>
                            <a:srgbClr val="FFFFFF"/>
                          </a:solidFill>
                          <a:latin typeface="华文楷体" panose="02010600040101010101" pitchFamily="2" charset="-122"/>
                        </a:rPr>
                        <a:t>kg</a:t>
                      </a:r>
                      <a:r>
                        <a:rPr lang="zh-CN" altLang="en-US" sz="1500" b="1" dirty="0">
                          <a:solidFill>
                            <a:srgbClr val="FFFFFF"/>
                          </a:solidFill>
                          <a:latin typeface="华文楷体" panose="02010600040101010101" pitchFamily="2" charset="-122"/>
                        </a:rPr>
                        <a:t>）</a:t>
                      </a:r>
                      <a:endParaRPr lang="zh-CN" altLang="en-US" sz="15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868680">
                <a:tc vMerge="1" gridSpan="2">
                  <a:tcPr>
                    <a:lnL w="12700" cap="flat" cmpd="sng">
                      <a:solidFill>
                        <a:schemeClr val="tx1"/>
                      </a:solidFill>
                      <a:prstDash val="solid"/>
                      <a:headEnd type="none" w="med" len="med"/>
                      <a:tailEnd type="none" w="med" len="med"/>
                    </a:lnL>
                    <a:lnB w="38100" cap="flat" cmpd="sng">
                      <a:solidFill>
                        <a:schemeClr val="tx1"/>
                      </a:solidFill>
                      <a:prstDash val="solid"/>
                      <a:headEnd type="none" w="med" len="med"/>
                      <a:tailEnd type="none" w="med" len="med"/>
                    </a:lnB>
                  </a:tcPr>
                </a:tc>
                <a:tc vMerge="1" hMerge="1">
                  <a:tcPr>
                    <a:lnR w="12700" cap="flat" cmpd="sng">
                      <a:solidFill>
                        <a:schemeClr val="tx1"/>
                      </a:solidFill>
                      <a:prstDash val="solid"/>
                      <a:headEnd type="none" w="med" len="med"/>
                      <a:tailEnd type="none" w="med" len="med"/>
                    </a:lnR>
                    <a:lnB w="381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B w="381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素混凝土</a:t>
                      </a:r>
                      <a:endParaRPr lang="zh-CN" altLang="en-US" sz="1500" dirty="0">
                        <a:solidFill>
                          <a:srgbClr val="000000"/>
                        </a:solidFill>
                        <a:latin typeface="华文楷体" panose="02010600040101010101" pitchFamily="2" charset="-122"/>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钢筋混凝土</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预应力混凝土</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素混凝土</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钢筋混凝土</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预应力混凝土</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r>
              <a:tr h="868045">
                <a:tc grid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zh-CN" altLang="en-US" sz="1500" dirty="0">
                          <a:solidFill>
                            <a:srgbClr val="000000"/>
                          </a:solidFill>
                          <a:latin typeface="华文楷体" panose="02010600040101010101" pitchFamily="2" charset="-122"/>
                        </a:rPr>
                        <a:t>干燥环境</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hMerge="1">
                  <a:tcPr>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正常的居住或办公用房屋内部件</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不作规定</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0.65</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0.60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200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260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300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r>
              <a:tr h="1051560">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zh-CN" altLang="en-US" sz="1500" dirty="0">
                          <a:solidFill>
                            <a:srgbClr val="000000"/>
                          </a:solidFill>
                          <a:latin typeface="华文楷体" panose="02010600040101010101" pitchFamily="2" charset="-122"/>
                        </a:rPr>
                        <a:t>潮湿环境</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无</a:t>
                      </a:r>
                      <a:endParaRPr lang="en-US" altLang="zh-CN" sz="1500">
                        <a:solidFill>
                          <a:srgbClr val="000000"/>
                        </a:solidFill>
                        <a:latin typeface="华文楷体" panose="02010600040101010101" pitchFamily="2" charset="-122"/>
                      </a:endParaRPr>
                    </a:p>
                    <a:p>
                      <a:pPr marL="0" lvl="0" indent="0" algn="ctr">
                        <a:buClr>
                          <a:srgbClr val="000000"/>
                        </a:buClr>
                        <a:buNone/>
                      </a:pPr>
                      <a:r>
                        <a:rPr lang="zh-CN" altLang="en-US" sz="1500" dirty="0">
                          <a:solidFill>
                            <a:srgbClr val="000000"/>
                          </a:solidFill>
                          <a:latin typeface="华文楷体" panose="02010600040101010101" pitchFamily="2" charset="-122"/>
                        </a:rPr>
                        <a:t>冻</a:t>
                      </a:r>
                      <a:endParaRPr lang="en-US" altLang="zh-CN" sz="1500">
                        <a:solidFill>
                          <a:srgbClr val="000000"/>
                        </a:solidFill>
                        <a:latin typeface="华文楷体" panose="02010600040101010101" pitchFamily="2" charset="-122"/>
                      </a:endParaRPr>
                    </a:p>
                    <a:p>
                      <a:pPr marL="0" lvl="0" indent="0" algn="ctr">
                        <a:buClr>
                          <a:srgbClr val="000000"/>
                        </a:buClr>
                        <a:buNone/>
                      </a:pPr>
                      <a:r>
                        <a:rPr lang="zh-CN" altLang="en-US" sz="1500" dirty="0">
                          <a:solidFill>
                            <a:srgbClr val="000000"/>
                          </a:solidFill>
                          <a:latin typeface="华文楷体" panose="02010600040101010101" pitchFamily="2" charset="-122"/>
                        </a:rPr>
                        <a:t>害</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500">
                          <a:solidFill>
                            <a:srgbClr val="000000"/>
                          </a:solidFill>
                          <a:latin typeface="华文楷体" panose="02010600040101010101" pitchFamily="2" charset="-122"/>
                        </a:rPr>
                        <a:t>1)</a:t>
                      </a:r>
                      <a:r>
                        <a:rPr lang="zh-CN" altLang="en-US" sz="1500" dirty="0">
                          <a:solidFill>
                            <a:srgbClr val="000000"/>
                          </a:solidFill>
                          <a:latin typeface="华文楷体" panose="02010600040101010101" pitchFamily="2" charset="-122"/>
                        </a:rPr>
                        <a:t>高湿度的室内部件</a:t>
                      </a:r>
                      <a:r>
                        <a:rPr lang="en-US" altLang="zh-CN" sz="1500">
                          <a:solidFill>
                            <a:srgbClr val="000000"/>
                          </a:solidFill>
                          <a:latin typeface="华文楷体" panose="02010600040101010101" pitchFamily="2" charset="-122"/>
                        </a:rPr>
                        <a:t>2)</a:t>
                      </a:r>
                      <a:r>
                        <a:rPr lang="zh-CN" altLang="en-US" sz="1500" dirty="0">
                          <a:solidFill>
                            <a:srgbClr val="000000"/>
                          </a:solidFill>
                          <a:latin typeface="华文楷体" panose="02010600040101010101" pitchFamily="2" charset="-122"/>
                        </a:rPr>
                        <a:t>室外部件</a:t>
                      </a: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a:t>
                      </a:r>
                      <a:r>
                        <a:rPr lang="zh-CN" altLang="en-US" sz="1500" dirty="0">
                          <a:solidFill>
                            <a:srgbClr val="000000"/>
                          </a:solidFill>
                          <a:latin typeface="华文楷体" panose="02010600040101010101" pitchFamily="2" charset="-122"/>
                        </a:rPr>
                        <a:t>在非侵蚀性土</a:t>
                      </a:r>
                      <a:r>
                        <a:rPr lang="en-US" altLang="zh-CN" sz="1500">
                          <a:solidFill>
                            <a:srgbClr val="000000"/>
                          </a:solidFill>
                          <a:latin typeface="华文楷体" panose="02010600040101010101" pitchFamily="2" charset="-122"/>
                        </a:rPr>
                        <a:t>(</a:t>
                      </a:r>
                      <a:r>
                        <a:rPr lang="zh-CN" altLang="en-US" sz="1500" dirty="0">
                          <a:solidFill>
                            <a:srgbClr val="000000"/>
                          </a:solidFill>
                          <a:latin typeface="华文楷体" panose="02010600040101010101" pitchFamily="2" charset="-122"/>
                        </a:rPr>
                        <a:t>或</a:t>
                      </a:r>
                      <a:r>
                        <a:rPr lang="en-US" altLang="zh-CN" sz="1500">
                          <a:solidFill>
                            <a:srgbClr val="000000"/>
                          </a:solidFill>
                          <a:latin typeface="华文楷体" panose="02010600040101010101" pitchFamily="2" charset="-122"/>
                        </a:rPr>
                        <a:t>)</a:t>
                      </a:r>
                      <a:r>
                        <a:rPr lang="zh-CN" altLang="en-US" sz="1500" dirty="0">
                          <a:solidFill>
                            <a:srgbClr val="000000"/>
                          </a:solidFill>
                          <a:latin typeface="华文楷体" panose="02010600040101010101" pitchFamily="2" charset="-122"/>
                        </a:rPr>
                        <a:t>水中的部件</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0.70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0.60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0.60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225</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280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300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r>
              <a:tr h="134175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zh-CN" altLang="en-US" sz="1500" dirty="0">
                          <a:solidFill>
                            <a:srgbClr val="000000"/>
                          </a:solidFill>
                          <a:latin typeface="华文楷体" panose="02010600040101010101" pitchFamily="2" charset="-122"/>
                        </a:rPr>
                        <a:t>有</a:t>
                      </a:r>
                      <a:endParaRPr lang="en-US" altLang="zh-CN" sz="1500">
                        <a:solidFill>
                          <a:srgbClr val="000000"/>
                        </a:solidFill>
                        <a:latin typeface="华文楷体" panose="02010600040101010101" pitchFamily="2" charset="-122"/>
                      </a:endParaRPr>
                    </a:p>
                    <a:p>
                      <a:pPr marL="0" lvl="0" indent="0" algn="ctr">
                        <a:buClr>
                          <a:srgbClr val="000000"/>
                        </a:buClr>
                        <a:buNone/>
                      </a:pPr>
                      <a:r>
                        <a:rPr lang="zh-CN" altLang="en-US" sz="1500" dirty="0">
                          <a:solidFill>
                            <a:srgbClr val="000000"/>
                          </a:solidFill>
                          <a:latin typeface="华文楷体" panose="02010600040101010101" pitchFamily="2" charset="-122"/>
                        </a:rPr>
                        <a:t>冻</a:t>
                      </a:r>
                      <a:endParaRPr lang="en-US" altLang="zh-CN" sz="1500">
                        <a:solidFill>
                          <a:srgbClr val="000000"/>
                        </a:solidFill>
                        <a:latin typeface="华文楷体" panose="02010600040101010101" pitchFamily="2" charset="-122"/>
                      </a:endParaRPr>
                    </a:p>
                    <a:p>
                      <a:pPr marL="0" lvl="0" indent="0" algn="ctr">
                        <a:buClr>
                          <a:srgbClr val="000000"/>
                        </a:buClr>
                        <a:buNone/>
                      </a:pPr>
                      <a:r>
                        <a:rPr lang="zh-CN" altLang="en-US" sz="1500" dirty="0">
                          <a:solidFill>
                            <a:srgbClr val="000000"/>
                          </a:solidFill>
                          <a:latin typeface="华文楷体" panose="02010600040101010101" pitchFamily="2" charset="-122"/>
                        </a:rPr>
                        <a:t>害</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500">
                          <a:solidFill>
                            <a:srgbClr val="000000"/>
                          </a:solidFill>
                          <a:latin typeface="华文楷体" panose="02010600040101010101" pitchFamily="2" charset="-122"/>
                        </a:rPr>
                        <a:t>1)</a:t>
                      </a:r>
                      <a:r>
                        <a:rPr lang="zh-CN" altLang="en-US" sz="1500" dirty="0">
                          <a:solidFill>
                            <a:srgbClr val="000000"/>
                          </a:solidFill>
                          <a:latin typeface="华文楷体" panose="02010600040101010101" pitchFamily="2" charset="-122"/>
                        </a:rPr>
                        <a:t>高湿度且经受冻害的室内部件</a:t>
                      </a: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2)</a:t>
                      </a:r>
                      <a:r>
                        <a:rPr lang="zh-CN" altLang="en-US" sz="1500" dirty="0">
                          <a:solidFill>
                            <a:srgbClr val="000000"/>
                          </a:solidFill>
                          <a:latin typeface="华文楷体" panose="02010600040101010101" pitchFamily="2" charset="-122"/>
                        </a:rPr>
                        <a:t>室外部件</a:t>
                      </a: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a:t>
                      </a:r>
                      <a:r>
                        <a:rPr lang="zh-CN" altLang="en-US" sz="1500" dirty="0">
                          <a:solidFill>
                            <a:srgbClr val="000000"/>
                          </a:solidFill>
                          <a:latin typeface="华文楷体" panose="02010600040101010101" pitchFamily="2" charset="-122"/>
                        </a:rPr>
                        <a:t>在非侵蚀性土</a:t>
                      </a:r>
                      <a:r>
                        <a:rPr lang="en-US" altLang="zh-CN" sz="1500">
                          <a:solidFill>
                            <a:srgbClr val="000000"/>
                          </a:solidFill>
                          <a:latin typeface="华文楷体" panose="02010600040101010101" pitchFamily="2" charset="-122"/>
                        </a:rPr>
                        <a:t>(</a:t>
                      </a:r>
                      <a:r>
                        <a:rPr lang="zh-CN" altLang="en-US" sz="1500" dirty="0">
                          <a:solidFill>
                            <a:srgbClr val="000000"/>
                          </a:solidFill>
                          <a:latin typeface="华文楷体" panose="02010600040101010101" pitchFamily="2" charset="-122"/>
                        </a:rPr>
                        <a:t>或</a:t>
                      </a:r>
                      <a:r>
                        <a:rPr lang="en-US" altLang="zh-CN" sz="1500">
                          <a:solidFill>
                            <a:srgbClr val="000000"/>
                          </a:solidFill>
                          <a:latin typeface="华文楷体" panose="02010600040101010101" pitchFamily="2" charset="-122"/>
                        </a:rPr>
                        <a:t>)</a:t>
                      </a:r>
                      <a:r>
                        <a:rPr lang="zh-CN" altLang="en-US" sz="1500" dirty="0">
                          <a:solidFill>
                            <a:srgbClr val="000000"/>
                          </a:solidFill>
                          <a:latin typeface="华文楷体" panose="02010600040101010101" pitchFamily="2" charset="-122"/>
                        </a:rPr>
                        <a:t>水中且经受冻害部件</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0.55</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0.55</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0.55</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250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280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300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r>
              <a:tr h="1263015">
                <a:tc grid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有冻害和除冰剂的潮湿环境</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500" dirty="0">
                          <a:solidFill>
                            <a:srgbClr val="000000"/>
                          </a:solidFill>
                          <a:latin typeface="华文楷体" panose="02010600040101010101" pitchFamily="2" charset="-122"/>
                        </a:rPr>
                        <a:t>经受冻害和除冰剂作用的室内和室外部件</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0.50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0.50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0.50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300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300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500">
                        <a:solidFill>
                          <a:srgbClr val="000000"/>
                        </a:solidFill>
                        <a:latin typeface="华文楷体" panose="02010600040101010101" pitchFamily="2" charset="-122"/>
                      </a:endParaRPr>
                    </a:p>
                    <a:p>
                      <a:pPr marL="0" lvl="0" indent="0" algn="ctr">
                        <a:buClr>
                          <a:srgbClr val="000000"/>
                        </a:buClr>
                        <a:buNone/>
                      </a:pPr>
                      <a:r>
                        <a:rPr lang="en-US" altLang="zh-CN" sz="1500">
                          <a:solidFill>
                            <a:srgbClr val="000000"/>
                          </a:solidFill>
                          <a:latin typeface="华文楷体" panose="02010600040101010101" pitchFamily="2" charset="-122"/>
                        </a:rPr>
                        <a:t>300</a:t>
                      </a:r>
                      <a:endParaRPr lang="zh-CN" altLang="en-US" sz="15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r>
            </a:tbl>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337923"/>
                                        </p:tgtEl>
                                        <p:attrNameLst>
                                          <p:attrName>style.visibility</p:attrName>
                                        </p:attrNameLst>
                                      </p:cBhvr>
                                      <p:to>
                                        <p:strVal val="visible"/>
                                      </p:to>
                                    </p:set>
                                    <p:animEffect transition="in" filter="slide(fromBottom)">
                                      <p:cBhvr>
                                        <p:cTn id="7" dur="1000"/>
                                        <p:tgtEl>
                                          <p:spTgt spid="337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81530" y="588010"/>
            <a:ext cx="4450080" cy="583565"/>
          </a:xfrm>
          <a:prstGeom prst="rect">
            <a:avLst/>
          </a:prstGeom>
          <a:noFill/>
        </p:spPr>
        <p:txBody>
          <a:bodyPr wrap="none" rtlCol="0">
            <a:spAutoFit/>
          </a:bodyPr>
          <a:lstStyle/>
          <a:p>
            <a:pPr algn="l"/>
            <a:r>
              <a:rPr lang="en-US" altLang="zh-CN" sz="3200">
                <a:latin typeface="幼圆" panose="02010509060101010101" charset="-122"/>
                <a:ea typeface="幼圆" panose="02010509060101010101" charset="-122"/>
                <a:sym typeface="+mn-ea"/>
              </a:rPr>
              <a:t>3.5.1  </a:t>
            </a:r>
            <a:r>
              <a:rPr lang="zh-CN" altLang="en-US" sz="3200">
                <a:latin typeface="幼圆" panose="02010509060101010101" charset="-122"/>
                <a:ea typeface="幼圆" panose="02010509060101010101" charset="-122"/>
                <a:sym typeface="+mn-ea"/>
              </a:rPr>
              <a:t>混凝土质量控制</a:t>
            </a:r>
            <a:endParaRPr lang="zh-CN" altLang="en-US" sz="3200">
              <a:latin typeface="幼圆" panose="02010509060101010101" charset="-122"/>
              <a:ea typeface="幼圆" panose="02010509060101010101" charset="-122"/>
              <a:sym typeface="+mn-ea"/>
            </a:endParaRPr>
          </a:p>
        </p:txBody>
      </p:sp>
      <p:sp>
        <p:nvSpPr>
          <p:cNvPr id="3" name="文本框 2"/>
          <p:cNvSpPr txBox="1"/>
          <p:nvPr/>
        </p:nvSpPr>
        <p:spPr>
          <a:xfrm>
            <a:off x="2531745" y="1278255"/>
            <a:ext cx="6761480" cy="4292600"/>
          </a:xfrm>
          <a:prstGeom prst="rect">
            <a:avLst/>
          </a:prstGeom>
          <a:noFill/>
        </p:spPr>
        <p:txBody>
          <a:bodyPr wrap="none" rtlCol="0">
            <a:spAutoFit/>
          </a:bodyPr>
          <a:lstStyle/>
          <a:p>
            <a:pPr algn="l">
              <a:lnSpc>
                <a:spcPct val="150000"/>
              </a:lnSpc>
            </a:pPr>
            <a:r>
              <a:rPr lang="en-US" altLang="zh-CN" sz="2800">
                <a:latin typeface="幼圆" panose="02010509060101010101" charset="-122"/>
                <a:ea typeface="幼圆" panose="02010509060101010101" charset="-122"/>
              </a:rPr>
              <a:t>1</a:t>
            </a:r>
            <a:r>
              <a:rPr lang="zh-CN" altLang="en-US" sz="2800">
                <a:latin typeface="幼圆" panose="02010509060101010101" charset="-122"/>
                <a:ea typeface="幼圆" panose="02010509060101010101" charset="-122"/>
              </a:rPr>
              <a:t>、</a:t>
            </a:r>
            <a:r>
              <a:rPr lang="zh-CN" altLang="en-US" sz="2800">
                <a:latin typeface="幼圆" panose="02010509060101010101" charset="-122"/>
                <a:ea typeface="幼圆" panose="02010509060101010101" charset="-122"/>
              </a:rPr>
              <a:t>混凝土质量波动的原因</a:t>
            </a:r>
            <a:endParaRPr lang="zh-CN" altLang="en-US" sz="1000">
              <a:latin typeface="幼圆" panose="02010509060101010101" charset="-122"/>
              <a:ea typeface="幼圆" panose="02010509060101010101" charset="-122"/>
            </a:endParaRPr>
          </a:p>
          <a:p>
            <a:pPr algn="l">
              <a:lnSpc>
                <a:spcPct val="200000"/>
              </a:lnSpc>
            </a:pPr>
            <a:r>
              <a:rPr lang="zh-CN" sz="2800">
                <a:latin typeface="幼圆" panose="02010509060101010101" charset="-122"/>
                <a:ea typeface="幼圆" panose="02010509060101010101" charset="-122"/>
              </a:rPr>
              <a:t>（</a:t>
            </a:r>
            <a:r>
              <a:rPr lang="en-US" altLang="zh-CN" sz="2800">
                <a:latin typeface="幼圆" panose="02010509060101010101" charset="-122"/>
                <a:ea typeface="幼圆" panose="02010509060101010101" charset="-122"/>
              </a:rPr>
              <a:t>1</a:t>
            </a:r>
            <a:r>
              <a:rPr lang="zh-CN" sz="2800">
                <a:latin typeface="幼圆" panose="02010509060101010101" charset="-122"/>
                <a:ea typeface="幼圆" panose="02010509060101010101" charset="-122"/>
              </a:rPr>
              <a:t>）</a:t>
            </a:r>
            <a:r>
              <a:rPr lang="zh-CN" altLang="en-US" sz="2800">
                <a:latin typeface="幼圆" panose="02010509060101010101" charset="-122"/>
                <a:ea typeface="幼圆" panose="02010509060101010101" charset="-122"/>
              </a:rPr>
              <a:t>原材料的质量波动</a:t>
            </a:r>
            <a:endParaRPr lang="zh-CN" altLang="en-US" sz="2800">
              <a:latin typeface="幼圆" panose="02010509060101010101" charset="-122"/>
              <a:ea typeface="幼圆" panose="02010509060101010101" charset="-122"/>
            </a:endParaRPr>
          </a:p>
          <a:p>
            <a:pPr algn="l">
              <a:lnSpc>
                <a:spcPct val="200000"/>
              </a:lnSpc>
            </a:pPr>
            <a:r>
              <a:rPr lang="zh-CN" sz="2800">
                <a:latin typeface="幼圆" panose="02010509060101010101" charset="-122"/>
                <a:ea typeface="幼圆" panose="02010509060101010101" charset="-122"/>
              </a:rPr>
              <a:t>（</a:t>
            </a:r>
            <a:r>
              <a:rPr lang="en-US" altLang="zh-CN" sz="2800">
                <a:latin typeface="幼圆" panose="02010509060101010101" charset="-122"/>
                <a:ea typeface="幼圆" panose="02010509060101010101" charset="-122"/>
              </a:rPr>
              <a:t>2</a:t>
            </a:r>
            <a:r>
              <a:rPr lang="zh-CN" sz="2800">
                <a:latin typeface="幼圆" panose="02010509060101010101" charset="-122"/>
                <a:ea typeface="幼圆" panose="02010509060101010101" charset="-122"/>
              </a:rPr>
              <a:t>）</a:t>
            </a:r>
            <a:r>
              <a:rPr lang="zh-CN" altLang="en-US" sz="2800">
                <a:latin typeface="幼圆" panose="02010509060101010101" charset="-122"/>
                <a:ea typeface="幼圆" panose="02010509060101010101" charset="-122"/>
              </a:rPr>
              <a:t>施工养护引起的混凝土质量波动</a:t>
            </a:r>
            <a:endParaRPr lang="zh-CN" altLang="en-US" sz="2800">
              <a:latin typeface="幼圆" panose="02010509060101010101" charset="-122"/>
              <a:ea typeface="幼圆" panose="02010509060101010101" charset="-122"/>
            </a:endParaRPr>
          </a:p>
          <a:p>
            <a:pPr algn="l">
              <a:lnSpc>
                <a:spcPct val="200000"/>
              </a:lnSpc>
            </a:pPr>
            <a:r>
              <a:rPr lang="zh-CN" sz="2800">
                <a:latin typeface="幼圆" panose="02010509060101010101" charset="-122"/>
                <a:ea typeface="幼圆" panose="02010509060101010101" charset="-122"/>
              </a:rPr>
              <a:t>（</a:t>
            </a:r>
            <a:r>
              <a:rPr lang="en-US" altLang="zh-CN" sz="2800">
                <a:latin typeface="幼圆" panose="02010509060101010101" charset="-122"/>
                <a:ea typeface="幼圆" panose="02010509060101010101" charset="-122"/>
              </a:rPr>
              <a:t>3</a:t>
            </a:r>
            <a:r>
              <a:rPr lang="zh-CN" sz="2800">
                <a:latin typeface="幼圆" panose="02010509060101010101" charset="-122"/>
                <a:ea typeface="幼圆" panose="02010509060101010101" charset="-122"/>
              </a:rPr>
              <a:t>）</a:t>
            </a:r>
            <a:r>
              <a:rPr lang="zh-CN" altLang="en-US" sz="2800">
                <a:latin typeface="幼圆" panose="02010509060101010101" charset="-122"/>
                <a:ea typeface="幼圆" panose="02010509060101010101" charset="-122"/>
              </a:rPr>
              <a:t>实验条件变化引起的混凝土质量波动</a:t>
            </a:r>
            <a:endParaRPr lang="zh-CN" altLang="en-US" sz="2400">
              <a:latin typeface="幼圆" panose="02010509060101010101" charset="-122"/>
              <a:ea typeface="幼圆" panose="02010509060101010101" charset="-122"/>
            </a:endParaRPr>
          </a:p>
          <a:p>
            <a:pPr algn="l">
              <a:lnSpc>
                <a:spcPct val="150000"/>
              </a:lnSpc>
            </a:pPr>
            <a:endParaRPr lang="en-US" altLang="zh-CN" sz="1400">
              <a:latin typeface="幼圆" panose="02010509060101010101" charset="-122"/>
              <a:ea typeface="幼圆" panose="02010509060101010101" charset="-122"/>
              <a:sym typeface="+mn-ea"/>
            </a:endParaRPr>
          </a:p>
          <a:p>
            <a:pPr>
              <a:lnSpc>
                <a:spcPct val="150000"/>
              </a:lnSpc>
            </a:pPr>
            <a:endParaRPr lang="zh-CN" altLang="en-US" sz="2800">
              <a:latin typeface="幼圆" panose="02010509060101010101" charset="-122"/>
              <a:ea typeface="幼圆" panose="02010509060101010101" charset="-122"/>
            </a:endParaRPr>
          </a:p>
        </p:txBody>
      </p:sp>
    </p:spTree>
  </p:cSld>
  <p:clrMapOvr>
    <a:masterClrMapping/>
  </p:clrMapOvr>
  <p:transition>
    <p:pull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矩形 338945"/>
          <p:cNvSpPr/>
          <p:nvPr/>
        </p:nvSpPr>
        <p:spPr>
          <a:xfrm>
            <a:off x="2208213" y="692150"/>
            <a:ext cx="6119812" cy="2061210"/>
          </a:xfrm>
          <a:prstGeom prst="rect">
            <a:avLst/>
          </a:prstGeom>
          <a:noFill/>
          <a:ln w="9525">
            <a:noFill/>
          </a:ln>
        </p:spPr>
        <p:txBody>
          <a:bodyPr>
            <a:spAutoFit/>
          </a:bodyPr>
          <a:lstStyle/>
          <a:p>
            <a:pPr lvl="0" eaLnBrk="0" hangingPunct="0">
              <a:lnSpc>
                <a:spcPts val="4000"/>
              </a:lnSpc>
              <a:buClr>
                <a:schemeClr val="accent1"/>
              </a:buClr>
              <a:buSzPct val="70000"/>
              <a:buFont typeface="Wingdings 2" panose="05020102010507070707" pitchFamily="18" charset="2"/>
              <a:buNone/>
            </a:pPr>
            <a:r>
              <a:rPr lang="en-US" altLang="zh-CN" sz="2800">
                <a:latin typeface="华文楷体" panose="02010600040101010101" pitchFamily="2" charset="-122"/>
                <a:ea typeface="华文楷体" panose="02010600040101010101" pitchFamily="2" charset="-122"/>
              </a:rPr>
              <a:t>2</a:t>
            </a:r>
            <a:r>
              <a:rPr lang="zh-CN" altLang="en-US" sz="2800" dirty="0">
                <a:latin typeface="华文楷体" panose="02010600040101010101" pitchFamily="2" charset="-122"/>
                <a:ea typeface="华文楷体" panose="02010600040101010101" pitchFamily="2" charset="-122"/>
              </a:rPr>
              <a:t>、混凝土初步配合比设计步骤</a:t>
            </a:r>
            <a:endParaRPr lang="zh-CN" altLang="en-US" sz="2800" dirty="0">
              <a:latin typeface="华文楷体" panose="02010600040101010101" pitchFamily="2" charset="-122"/>
              <a:ea typeface="华文楷体" panose="02010600040101010101" pitchFamily="2" charset="-122"/>
            </a:endParaRPr>
          </a:p>
          <a:p>
            <a:pPr lvl="0" eaLnBrk="0" hangingPunct="0">
              <a:lnSpc>
                <a:spcPts val="4000"/>
              </a:lnSpc>
              <a:buClr>
                <a:schemeClr val="accent1"/>
              </a:buClr>
              <a:buSzPct val="70000"/>
              <a:buFont typeface="Wingdings 2" panose="05020102010507070707" pitchFamily="18" charset="2"/>
              <a:buNone/>
            </a:pPr>
            <a:endParaRPr lang="en-US" altLang="zh-CN" sz="2800">
              <a:latin typeface="华文楷体" panose="02010600040101010101" pitchFamily="2" charset="-122"/>
              <a:ea typeface="华文楷体" panose="02010600040101010101" pitchFamily="2" charset="-122"/>
            </a:endParaRPr>
          </a:p>
          <a:p>
            <a:pPr lvl="0" eaLnBrk="0" hangingPunct="0">
              <a:lnSpc>
                <a:spcPts val="4000"/>
              </a:lnSpc>
              <a:buClr>
                <a:schemeClr val="accent1"/>
              </a:buClr>
              <a:buSzPct val="70000"/>
              <a:buFont typeface="Wingdings 2" panose="05020102010507070707" pitchFamily="18" charset="2"/>
              <a:buNone/>
            </a:pPr>
            <a:r>
              <a:rPr lang="en-US" altLang="zh-CN" sz="2800">
                <a:latin typeface="华文楷体" panose="02010600040101010101" pitchFamily="2" charset="-122"/>
                <a:ea typeface="华文楷体" panose="02010600040101010101" pitchFamily="2" charset="-122"/>
              </a:rPr>
              <a:t>1</a:t>
            </a:r>
            <a:r>
              <a:rPr lang="zh-CN" altLang="en-US" sz="2800" dirty="0">
                <a:latin typeface="华文楷体" panose="02010600040101010101" pitchFamily="2" charset="-122"/>
                <a:ea typeface="华文楷体" panose="02010600040101010101" pitchFamily="2" charset="-122"/>
              </a:rPr>
              <a:t>）计算混凝土的配制强度</a:t>
            </a:r>
            <a:r>
              <a:rPr lang="en-US" altLang="zh-CN" sz="2800" i="1">
                <a:latin typeface="Arial" panose="020B0604020202020204" pitchFamily="34" charset="0"/>
                <a:ea typeface="宋体" panose="02010600030101010101" pitchFamily="2" charset="-122"/>
              </a:rPr>
              <a:t>f</a:t>
            </a:r>
            <a:r>
              <a:rPr lang="en-US" altLang="zh-CN" i="1">
                <a:latin typeface="Arial" panose="020B0604020202020204" pitchFamily="34" charset="0"/>
                <a:ea typeface="宋体" panose="02010600030101010101" pitchFamily="2" charset="-122"/>
              </a:rPr>
              <a:t>cu,0</a:t>
            </a:r>
            <a:endParaRPr lang="en-US" altLang="zh-CN" i="1">
              <a:latin typeface="Arial" panose="020B0604020202020204" pitchFamily="34" charset="0"/>
              <a:ea typeface="宋体" panose="02010600030101010101" pitchFamily="2" charset="-122"/>
            </a:endParaRPr>
          </a:p>
          <a:p>
            <a:pPr lvl="0" eaLnBrk="0" hangingPunct="0">
              <a:buClr>
                <a:schemeClr val="accent1"/>
              </a:buClr>
              <a:buSzPct val="70000"/>
              <a:buFont typeface="Wingdings 2" panose="05020102010507070707" pitchFamily="18" charset="2"/>
              <a:buNone/>
            </a:pPr>
            <a:endParaRPr lang="zh-CN" altLang="en-US" sz="2800" i="1" dirty="0">
              <a:latin typeface="Arial" panose="020B0604020202020204" pitchFamily="34" charset="0"/>
              <a:ea typeface="宋体" panose="02010600030101010101" pitchFamily="2" charset="-122"/>
            </a:endParaRPr>
          </a:p>
        </p:txBody>
      </p:sp>
      <p:graphicFrame>
        <p:nvGraphicFramePr>
          <p:cNvPr id="338947" name="Object 3"/>
          <p:cNvGraphicFramePr>
            <a:graphicFrameLocks noChangeAspect="1"/>
          </p:cNvGraphicFramePr>
          <p:nvPr/>
        </p:nvGraphicFramePr>
        <p:xfrm>
          <a:off x="4151313" y="2636838"/>
          <a:ext cx="3889375" cy="754062"/>
        </p:xfrm>
        <a:graphic>
          <a:graphicData uri="http://schemas.openxmlformats.org/presentationml/2006/ole">
            <mc:AlternateContent xmlns:mc="http://schemas.openxmlformats.org/markup-compatibility/2006">
              <mc:Choice xmlns:v="urn:schemas-microsoft-com:vml" Requires="v">
                <p:oleObj spid="_x0000_s22543" name="" r:id="rId1" imgW="0" imgH="0" progId="Equation.3">
                  <p:embed/>
                </p:oleObj>
              </mc:Choice>
              <mc:Fallback>
                <p:oleObj name="" r:id="rId1" imgW="0" imgH="0" progId="Equation.3">
                  <p:embed/>
                  <p:pic>
                    <p:nvPicPr>
                      <p:cNvPr id="0" name="图片 3092"/>
                      <p:cNvPicPr/>
                      <p:nvPr/>
                    </p:nvPicPr>
                    <p:blipFill>
                      <a:blip r:embed="rId2"/>
                      <a:stretch>
                        <a:fillRect/>
                      </a:stretch>
                    </p:blipFill>
                    <p:spPr>
                      <a:xfrm>
                        <a:off x="4151313" y="2636838"/>
                        <a:ext cx="3889375" cy="754062"/>
                      </a:xfrm>
                      <a:prstGeom prst="rect">
                        <a:avLst/>
                      </a:prstGeom>
                      <a:noFill/>
                      <a:ln w="38100">
                        <a:noFill/>
                        <a:miter/>
                      </a:ln>
                    </p:spPr>
                  </p:pic>
                </p:oleObj>
              </mc:Fallback>
            </mc:AlternateContent>
          </a:graphicData>
        </a:graphic>
      </p:graphicFrame>
      <p:sp>
        <p:nvSpPr>
          <p:cNvPr id="338948" name="矩形 338947"/>
          <p:cNvSpPr/>
          <p:nvPr/>
        </p:nvSpPr>
        <p:spPr>
          <a:xfrm>
            <a:off x="2135188" y="3716338"/>
            <a:ext cx="7777162" cy="1383665"/>
          </a:xfrm>
          <a:prstGeom prst="rect">
            <a:avLst/>
          </a:prstGeom>
          <a:noFill/>
          <a:ln w="9525">
            <a:noFill/>
          </a:ln>
        </p:spPr>
        <p:txBody>
          <a:bodyPr>
            <a:spAutoFit/>
          </a:bodyPr>
          <a:lstStyle/>
          <a:p>
            <a:pPr lvl="0"/>
            <a:r>
              <a:rPr lang="zh-CN" altLang="en-US" sz="2800" dirty="0">
                <a:latin typeface="华文楷体" panose="02010600040101010101" pitchFamily="2" charset="-122"/>
                <a:ea typeface="华文楷体" panose="02010600040101010101" pitchFamily="2" charset="-122"/>
              </a:rPr>
              <a:t>式中：</a:t>
            </a:r>
            <a:r>
              <a:rPr lang="en-US" altLang="zh-CN" sz="2800" i="1">
                <a:latin typeface="华文楷体" panose="02010600040101010101" pitchFamily="2" charset="-122"/>
                <a:ea typeface="华文楷体" panose="02010600040101010101" pitchFamily="2" charset="-122"/>
              </a:rPr>
              <a:t>fcu,0</a:t>
            </a:r>
            <a:r>
              <a:rPr lang="en-US" altLang="zh-CN" sz="2800">
                <a:latin typeface="华文楷体" panose="02010600040101010101" pitchFamily="2" charset="-122"/>
                <a:ea typeface="华文楷体" panose="02010600040101010101" pitchFamily="2" charset="-122"/>
              </a:rPr>
              <a:t>——</a:t>
            </a:r>
            <a:r>
              <a:rPr lang="zh-CN" altLang="en-US" sz="2800" dirty="0">
                <a:latin typeface="华文楷体" panose="02010600040101010101" pitchFamily="2" charset="-122"/>
                <a:ea typeface="华文楷体" panose="02010600040101010101" pitchFamily="2" charset="-122"/>
              </a:rPr>
              <a:t>混凝土配制强度（</a:t>
            </a:r>
            <a:r>
              <a:rPr lang="en-US" altLang="zh-CN" sz="2800" err="1">
                <a:latin typeface="华文楷体" panose="02010600040101010101" pitchFamily="2" charset="-122"/>
                <a:ea typeface="华文楷体" panose="02010600040101010101" pitchFamily="2" charset="-122"/>
              </a:rPr>
              <a:t>MPa</a:t>
            </a:r>
            <a:r>
              <a:rPr lang="zh-CN" altLang="en-US" sz="2800" dirty="0">
                <a:latin typeface="华文楷体" panose="02010600040101010101" pitchFamily="2" charset="-122"/>
                <a:ea typeface="华文楷体" panose="02010600040101010101" pitchFamily="2" charset="-122"/>
              </a:rPr>
              <a:t>）         </a:t>
            </a:r>
            <a:endParaRPr lang="zh-CN" altLang="en-US" sz="2800" dirty="0">
              <a:latin typeface="华文楷体" panose="02010600040101010101" pitchFamily="2" charset="-122"/>
              <a:ea typeface="华文楷体" panose="02010600040101010101" pitchFamily="2" charset="-122"/>
            </a:endParaRPr>
          </a:p>
          <a:p>
            <a:pPr lvl="0"/>
            <a:r>
              <a:rPr lang="zh-CN" altLang="en-US" sz="2800" dirty="0">
                <a:latin typeface="华文楷体" panose="02010600040101010101" pitchFamily="2" charset="-122"/>
                <a:ea typeface="华文楷体" panose="02010600040101010101" pitchFamily="2" charset="-122"/>
              </a:rPr>
              <a:t>     </a:t>
            </a:r>
            <a:r>
              <a:rPr lang="en-US" altLang="zh-CN" sz="2800" i="1" err="1">
                <a:latin typeface="华文楷体" panose="02010600040101010101" pitchFamily="2" charset="-122"/>
                <a:ea typeface="华文楷体" panose="02010600040101010101" pitchFamily="2" charset="-122"/>
              </a:rPr>
              <a:t>fcu,k</a:t>
            </a:r>
            <a:r>
              <a:rPr lang="en-US" altLang="zh-CN" sz="2800">
                <a:latin typeface="华文楷体" panose="02010600040101010101" pitchFamily="2" charset="-122"/>
                <a:ea typeface="华文楷体" panose="02010600040101010101" pitchFamily="2" charset="-122"/>
              </a:rPr>
              <a:t>——</a:t>
            </a:r>
            <a:r>
              <a:rPr lang="zh-CN" altLang="en-US" sz="2800" dirty="0">
                <a:latin typeface="华文楷体" panose="02010600040101010101" pitchFamily="2" charset="-122"/>
                <a:ea typeface="华文楷体" panose="02010600040101010101" pitchFamily="2" charset="-122"/>
              </a:rPr>
              <a:t>混凝土立方体抗压强度标准值（</a:t>
            </a:r>
            <a:r>
              <a:rPr lang="en-US" altLang="zh-CN" sz="2800" err="1">
                <a:latin typeface="华文楷体" panose="02010600040101010101" pitchFamily="2" charset="-122"/>
                <a:ea typeface="华文楷体" panose="02010600040101010101" pitchFamily="2" charset="-122"/>
              </a:rPr>
              <a:t>MPa</a:t>
            </a:r>
            <a:r>
              <a:rPr lang="zh-CN" altLang="en-US" sz="2800" dirty="0">
                <a:latin typeface="华文楷体" panose="02010600040101010101" pitchFamily="2" charset="-122"/>
                <a:ea typeface="华文楷体" panose="02010600040101010101" pitchFamily="2" charset="-122"/>
              </a:rPr>
              <a:t>） </a:t>
            </a:r>
            <a:endParaRPr lang="zh-CN" altLang="en-US" sz="2800" dirty="0">
              <a:latin typeface="华文楷体" panose="02010600040101010101" pitchFamily="2" charset="-122"/>
              <a:ea typeface="华文楷体" panose="02010600040101010101" pitchFamily="2" charset="-122"/>
            </a:endParaRPr>
          </a:p>
          <a:p>
            <a:pPr lvl="0"/>
            <a:r>
              <a:rPr lang="zh-CN" altLang="en-US" sz="2800" dirty="0">
                <a:latin typeface="华文楷体" panose="02010600040101010101" pitchFamily="2" charset="-122"/>
                <a:ea typeface="华文楷体" panose="02010600040101010101" pitchFamily="2" charset="-122"/>
              </a:rPr>
              <a:t>       </a:t>
            </a:r>
            <a:r>
              <a:rPr lang="en-US" altLang="zh-CN" sz="2800">
                <a:latin typeface="华文楷体" panose="02010600040101010101" pitchFamily="2" charset="-122"/>
                <a:ea typeface="华文楷体" panose="02010600040101010101" pitchFamily="2" charset="-122"/>
              </a:rPr>
              <a:t>σ——</a:t>
            </a:r>
            <a:r>
              <a:rPr lang="zh-CN" altLang="en-US" sz="2800" dirty="0">
                <a:latin typeface="华文楷体" panose="02010600040101010101" pitchFamily="2" charset="-122"/>
                <a:ea typeface="华文楷体" panose="02010600040101010101" pitchFamily="2" charset="-122"/>
              </a:rPr>
              <a:t>混凝土强度标准差（</a:t>
            </a:r>
            <a:r>
              <a:rPr lang="en-US" altLang="zh-CN" sz="2800" err="1">
                <a:latin typeface="华文楷体" panose="02010600040101010101" pitchFamily="2" charset="-122"/>
                <a:ea typeface="华文楷体" panose="02010600040101010101" pitchFamily="2" charset="-122"/>
              </a:rPr>
              <a:t>MPa</a:t>
            </a:r>
            <a:r>
              <a:rPr lang="zh-CN" altLang="en-US" sz="2800" dirty="0">
                <a:latin typeface="华文楷体" panose="02010600040101010101" pitchFamily="2" charset="-122"/>
                <a:ea typeface="华文楷体" panose="02010600040101010101" pitchFamily="2" charset="-122"/>
              </a:rPr>
              <a:t>）</a:t>
            </a:r>
            <a:endParaRPr lang="zh-CN" altLang="en-US" sz="2800" dirty="0">
              <a:latin typeface="华文楷体" panose="02010600040101010101" pitchFamily="2" charset="-122"/>
              <a:ea typeface="华文楷体" panose="02010600040101010101" pitchFamily="2" charset="-122"/>
            </a:endParaRPr>
          </a:p>
        </p:txBody>
      </p:sp>
      <p:graphicFrame>
        <p:nvGraphicFramePr>
          <p:cNvPr id="233475" name="Object 3"/>
          <p:cNvGraphicFramePr>
            <a:graphicFrameLocks noChangeAspect="1"/>
          </p:cNvGraphicFramePr>
          <p:nvPr/>
        </p:nvGraphicFramePr>
        <p:xfrm>
          <a:off x="2627313" y="2636838"/>
          <a:ext cx="3889375" cy="754062"/>
        </p:xfrm>
        <a:graphic>
          <a:graphicData uri="http://schemas.openxmlformats.org/presentationml/2006/ole">
            <mc:AlternateContent xmlns:mc="http://schemas.openxmlformats.org/markup-compatibility/2006">
              <mc:Choice xmlns:v="urn:schemas-microsoft-com:vml" Requires="v">
                <p:oleObj spid="_x0000_s17412" name="" r:id="rId3" imgW="1243965" imgH="241300" progId="Equation.3">
                  <p:embed/>
                </p:oleObj>
              </mc:Choice>
              <mc:Fallback>
                <p:oleObj name="" r:id="rId3" imgW="1243965" imgH="241300" progId="Equation.3">
                  <p:embed/>
                  <p:pic>
                    <p:nvPicPr>
                      <p:cNvPr id="0" name="图片 3095"/>
                      <p:cNvPicPr/>
                      <p:nvPr/>
                    </p:nvPicPr>
                    <p:blipFill>
                      <a:blip r:embed="rId4"/>
                      <a:stretch>
                        <a:fillRect/>
                      </a:stretch>
                    </p:blipFill>
                    <p:spPr>
                      <a:xfrm>
                        <a:off x="2627313" y="2636838"/>
                        <a:ext cx="3889375" cy="754062"/>
                      </a:xfrm>
                      <a:prstGeom prst="rect">
                        <a:avLst/>
                      </a:prstGeom>
                      <a:no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338947"/>
                                        </p:tgtEl>
                                        <p:attrNameLst>
                                          <p:attrName>style.visibility</p:attrName>
                                        </p:attrNameLst>
                                      </p:cBhvr>
                                      <p:to>
                                        <p:strVal val="visible"/>
                                      </p:to>
                                    </p:set>
                                    <p:animEffect transition="in" filter="slide(fromLeft)">
                                      <p:cBhvr>
                                        <p:cTn id="7" dur="1000"/>
                                        <p:tgtEl>
                                          <p:spTgt spid="33894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233475"/>
                                        </p:tgtEl>
                                        <p:attrNameLst>
                                          <p:attrName>style.visibility</p:attrName>
                                        </p:attrNameLst>
                                      </p:cBhvr>
                                      <p:to>
                                        <p:strVal val="visible"/>
                                      </p:to>
                                    </p:set>
                                    <p:animEffect transition="in" filter="slide(fromLeft)">
                                      <p:cBhvr>
                                        <p:cTn id="12" dur="1000"/>
                                        <p:tgtEl>
                                          <p:spTgt spid="233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357188"/>
            <a:ext cx="8429625" cy="6143625"/>
          </a:xfrm>
        </p:spPr>
        <p:txBody>
          <a:bodyPr vert="horz" wrap="square" lIns="91440" tIns="45720" rIns="91440" bIns="45720" numCol="1" rtlCol="0" anchor="t" anchorCtr="0" compatLnSpc="1"/>
          <a:lstStyle/>
          <a:p>
            <a:pPr lvl="0">
              <a:buNone/>
            </a:pPr>
            <a:r>
              <a:rPr lang="en-US" altLang="zh-CN">
                <a:latin typeface="华文楷体" panose="02010600040101010101" pitchFamily="2" charset="-122"/>
              </a:rPr>
              <a:t>2</a:t>
            </a:r>
            <a:r>
              <a:rPr lang="zh-CN" altLang="en-US" dirty="0">
                <a:latin typeface="华文楷体" panose="02010600040101010101" pitchFamily="2" charset="-122"/>
              </a:rPr>
              <a:t>）计算水胶比（</a:t>
            </a:r>
            <a:r>
              <a:rPr lang="en-US" altLang="zh-CN">
                <a:latin typeface="华文楷体" panose="02010600040101010101" pitchFamily="2" charset="-122"/>
              </a:rPr>
              <a:t>W/B</a:t>
            </a:r>
            <a:r>
              <a:rPr lang="zh-CN" altLang="en-US" dirty="0">
                <a:latin typeface="华文楷体" panose="02010600040101010101" pitchFamily="2" charset="-122"/>
              </a:rPr>
              <a:t>），并校核</a:t>
            </a:r>
            <a:endParaRPr lang="zh-CN" altLang="en-US" i="1" dirty="0">
              <a:latin typeface="华文楷体" panose="02010600040101010101" pitchFamily="2" charset="-122"/>
            </a:endParaRPr>
          </a:p>
          <a:p>
            <a:pPr lvl="0" algn="just">
              <a:buClr>
                <a:srgbClr val="FFFF00"/>
              </a:buClr>
              <a:buFont typeface="Wingdings" panose="05000000000000000000" pitchFamily="2" charset="2"/>
              <a:buChar char="Ø"/>
            </a:pPr>
            <a:r>
              <a:rPr lang="zh-CN" altLang="en-US" sz="2600" dirty="0">
                <a:latin typeface="华文楷体" panose="02010600040101010101" pitchFamily="2" charset="-122"/>
              </a:rPr>
              <a:t>计算</a:t>
            </a:r>
            <a:r>
              <a:rPr lang="en-US" altLang="zh-CN" sz="2600">
                <a:latin typeface="华文楷体" panose="02010600040101010101" pitchFamily="2" charset="-122"/>
              </a:rPr>
              <a:t>——</a:t>
            </a:r>
            <a:r>
              <a:rPr lang="zh-CN" altLang="en-US" sz="2600" dirty="0">
                <a:latin typeface="华文楷体" panose="02010600040101010101" pitchFamily="2" charset="-122"/>
              </a:rPr>
              <a:t>根据混凝土强度公式：</a:t>
            </a:r>
            <a:endParaRPr lang="en-US" altLang="zh-CN" sz="2600">
              <a:latin typeface="华文楷体" panose="02010600040101010101" pitchFamily="2" charset="-122"/>
            </a:endParaRPr>
          </a:p>
          <a:p>
            <a:pPr lvl="0" algn="just">
              <a:buClr>
                <a:srgbClr val="FFFF00"/>
              </a:buClr>
              <a:buFont typeface="Wingdings" panose="05000000000000000000" pitchFamily="2" charset="2"/>
              <a:buChar char="Ø"/>
            </a:pPr>
            <a:endParaRPr lang="en-US" altLang="zh-CN" sz="2600">
              <a:latin typeface="华文楷体" panose="02010600040101010101" pitchFamily="2" charset="-122"/>
            </a:endParaRPr>
          </a:p>
          <a:p>
            <a:pPr lvl="0" algn="just">
              <a:buClr>
                <a:srgbClr val="FFFF00"/>
              </a:buClr>
              <a:buNone/>
            </a:pPr>
            <a:endParaRPr lang="en-US" altLang="zh-CN" sz="2600">
              <a:latin typeface="华文楷体" panose="02010600040101010101" pitchFamily="2" charset="-122"/>
            </a:endParaRPr>
          </a:p>
          <a:p>
            <a:pPr lvl="0" algn="just">
              <a:buClr>
                <a:srgbClr val="FFFF00"/>
              </a:buClr>
              <a:buFont typeface="Wingdings" panose="05000000000000000000" pitchFamily="2" charset="2"/>
              <a:buChar char="Ø"/>
            </a:pPr>
            <a:endParaRPr lang="en-US" altLang="zh-CN" sz="2600">
              <a:latin typeface="华文楷体" panose="02010600040101010101" pitchFamily="2" charset="-122"/>
            </a:endParaRPr>
          </a:p>
          <a:p>
            <a:pPr lvl="0" algn="just">
              <a:buClr>
                <a:srgbClr val="FFFF00"/>
              </a:buClr>
              <a:buNone/>
            </a:pPr>
            <a:r>
              <a:rPr lang="zh-CN" altLang="en-US" sz="2600" dirty="0">
                <a:latin typeface="华文楷体" panose="02010600040101010101" pitchFamily="2" charset="-122"/>
              </a:rPr>
              <a:t>得：</a:t>
            </a:r>
            <a:endParaRPr lang="zh-CN" altLang="en-US" sz="2600" dirty="0">
              <a:latin typeface="华文楷体" panose="02010600040101010101" pitchFamily="2" charset="-122"/>
            </a:endParaRPr>
          </a:p>
          <a:p>
            <a:pPr lvl="0" algn="ctr">
              <a:buFont typeface="Wingdings" panose="05000000000000000000" pitchFamily="2" charset="2"/>
              <a:buNone/>
            </a:pPr>
            <a:endParaRPr lang="en-US" altLang="zh-CN" sz="2600">
              <a:latin typeface="华文楷体" panose="02010600040101010101" pitchFamily="2" charset="-122"/>
            </a:endParaRPr>
          </a:p>
          <a:p>
            <a:pPr lvl="0" algn="just">
              <a:buNone/>
            </a:pPr>
            <a:endParaRPr lang="en-US" altLang="zh-CN" sz="2600">
              <a:latin typeface="华文楷体" panose="02010600040101010101" pitchFamily="2" charset="-122"/>
            </a:endParaRPr>
          </a:p>
          <a:p>
            <a:pPr lvl="0" algn="just">
              <a:buNone/>
            </a:pPr>
            <a:endParaRPr lang="en-US" altLang="zh-CN" sz="2600">
              <a:latin typeface="华文楷体" panose="02010600040101010101" pitchFamily="2" charset="-122"/>
            </a:endParaRPr>
          </a:p>
          <a:p>
            <a:pPr lvl="0" algn="just">
              <a:buNone/>
            </a:pPr>
            <a:endParaRPr lang="en-US" altLang="zh-CN" sz="2600">
              <a:latin typeface="华文楷体" panose="02010600040101010101" pitchFamily="2" charset="-122"/>
            </a:endParaRPr>
          </a:p>
          <a:p>
            <a:pPr lvl="0" algn="just">
              <a:buClr>
                <a:srgbClr val="FFFF00"/>
              </a:buClr>
              <a:buFont typeface="Wingdings" panose="05000000000000000000" pitchFamily="2" charset="2"/>
              <a:buChar char="Ø"/>
            </a:pPr>
            <a:r>
              <a:rPr lang="zh-CN" altLang="en-US" sz="2600" dirty="0">
                <a:latin typeface="华文楷体" panose="02010600040101010101" pitchFamily="2" charset="-122"/>
              </a:rPr>
              <a:t>耐久性校核</a:t>
            </a:r>
            <a:r>
              <a:rPr lang="en-US" altLang="zh-CN" sz="2600">
                <a:latin typeface="华文楷体" panose="02010600040101010101" pitchFamily="2" charset="-122"/>
              </a:rPr>
              <a:t>——</a:t>
            </a:r>
            <a:r>
              <a:rPr lang="zh-CN" altLang="en-US" sz="2600" dirty="0">
                <a:latin typeface="华文楷体" panose="02010600040101010101" pitchFamily="2" charset="-122"/>
              </a:rPr>
              <a:t>水胶比还不得大于规定的最大水胶比值；结果</a:t>
            </a:r>
            <a:r>
              <a:rPr lang="en-US" altLang="zh-CN" sz="2600">
                <a:latin typeface="华文楷体" panose="02010600040101010101" pitchFamily="2" charset="-122"/>
              </a:rPr>
              <a:t>——</a:t>
            </a:r>
            <a:r>
              <a:rPr lang="zh-CN" altLang="en-US" sz="2600" dirty="0">
                <a:latin typeface="华文楷体" panose="02010600040101010101" pitchFamily="2" charset="-122"/>
              </a:rPr>
              <a:t>两者中取最小值。</a:t>
            </a:r>
            <a:endParaRPr lang="zh-CN" altLang="en-US" sz="2600" dirty="0">
              <a:latin typeface="华文楷体" panose="02010600040101010101" pitchFamily="2" charset="-122"/>
            </a:endParaRPr>
          </a:p>
          <a:p>
            <a:pPr lvl="0">
              <a:buNone/>
            </a:pPr>
            <a:endParaRPr lang="zh-CN" altLang="en-US" sz="2600" dirty="0">
              <a:latin typeface="华文楷体" panose="02010600040101010101" pitchFamily="2" charset="-122"/>
            </a:endParaRPr>
          </a:p>
        </p:txBody>
      </p:sp>
      <p:graphicFrame>
        <p:nvGraphicFramePr>
          <p:cNvPr id="339971" name="Object 3"/>
          <p:cNvGraphicFramePr>
            <a:graphicFrameLocks noChangeAspect="1"/>
          </p:cNvGraphicFramePr>
          <p:nvPr/>
        </p:nvGraphicFramePr>
        <p:xfrm>
          <a:off x="4149884" y="3286125"/>
          <a:ext cx="3547745" cy="1292225"/>
        </p:xfrm>
        <a:graphic>
          <a:graphicData uri="http://schemas.openxmlformats.org/presentationml/2006/ole">
            <mc:AlternateContent xmlns:mc="http://schemas.openxmlformats.org/markup-compatibility/2006">
              <mc:Choice xmlns:v="urn:schemas-microsoft-com:vml" Requires="v">
                <p:oleObj spid="_x0000_s23581" name="" r:id="rId1" imgW="0" imgH="0" progId="Equation.3">
                  <p:embed/>
                </p:oleObj>
              </mc:Choice>
              <mc:Fallback>
                <p:oleObj name="" r:id="rId1" imgW="0" imgH="0" progId="Equation.3">
                  <p:embed/>
                  <p:pic>
                    <p:nvPicPr>
                      <p:cNvPr id="0" name="图片 3091"/>
                      <p:cNvPicPr/>
                      <p:nvPr/>
                    </p:nvPicPr>
                    <p:blipFill>
                      <a:blip r:embed="rId2"/>
                      <a:stretch>
                        <a:fillRect/>
                      </a:stretch>
                    </p:blipFill>
                    <p:spPr>
                      <a:xfrm>
                        <a:off x="4149884" y="3286125"/>
                        <a:ext cx="3547745" cy="1292225"/>
                      </a:xfrm>
                      <a:prstGeom prst="rect">
                        <a:avLst/>
                      </a:prstGeom>
                      <a:noFill/>
                      <a:ln w="38100">
                        <a:noFill/>
                        <a:miter/>
                      </a:ln>
                    </p:spPr>
                  </p:pic>
                </p:oleObj>
              </mc:Fallback>
            </mc:AlternateContent>
          </a:graphicData>
        </a:graphic>
      </p:graphicFrame>
      <p:graphicFrame>
        <p:nvGraphicFramePr>
          <p:cNvPr id="339972" name="Object 2"/>
          <p:cNvGraphicFramePr/>
          <p:nvPr/>
        </p:nvGraphicFramePr>
        <p:xfrm>
          <a:off x="4275138" y="1571467"/>
          <a:ext cx="3584575" cy="1144905"/>
        </p:xfrm>
        <a:graphic>
          <a:graphicData uri="http://schemas.openxmlformats.org/presentationml/2006/ole">
            <mc:AlternateContent xmlns:mc="http://schemas.openxmlformats.org/markup-compatibility/2006">
              <mc:Choice xmlns:v="urn:schemas-microsoft-com:vml" Requires="v">
                <p:oleObj spid="_x0000_s23582" name="" r:id="rId3" imgW="0" imgH="0" progId="Equation.3">
                  <p:embed/>
                </p:oleObj>
              </mc:Choice>
              <mc:Fallback>
                <p:oleObj name="" r:id="rId3" imgW="0" imgH="0" progId="Equation.3">
                  <p:embed/>
                  <p:pic>
                    <p:nvPicPr>
                      <p:cNvPr id="0" name="图片 3094"/>
                      <p:cNvPicPr/>
                      <p:nvPr/>
                    </p:nvPicPr>
                    <p:blipFill>
                      <a:blip r:embed="rId2"/>
                      <a:stretch>
                        <a:fillRect/>
                      </a:stretch>
                    </p:blipFill>
                    <p:spPr>
                      <a:xfrm>
                        <a:off x="4275138" y="1571467"/>
                        <a:ext cx="3584575" cy="1144905"/>
                      </a:xfrm>
                      <a:prstGeom prst="rect">
                        <a:avLst/>
                      </a:prstGeom>
                      <a:noFill/>
                      <a:ln w="38100">
                        <a:noFill/>
                        <a:miter/>
                      </a:ln>
                    </p:spPr>
                  </p:pic>
                </p:oleObj>
              </mc:Fallback>
            </mc:AlternateContent>
          </a:graphicData>
        </a:graphic>
      </p:graphicFrame>
      <p:graphicFrame>
        <p:nvGraphicFramePr>
          <p:cNvPr id="21507" name="Object 2"/>
          <p:cNvGraphicFramePr/>
          <p:nvPr/>
        </p:nvGraphicFramePr>
        <p:xfrm>
          <a:off x="2584451" y="1571467"/>
          <a:ext cx="3917950" cy="1144905"/>
        </p:xfrm>
        <a:graphic>
          <a:graphicData uri="http://schemas.openxmlformats.org/presentationml/2006/ole">
            <mc:AlternateContent xmlns:mc="http://schemas.openxmlformats.org/markup-compatibility/2006">
              <mc:Choice xmlns:v="urn:schemas-microsoft-com:vml" Requires="v">
                <p:oleObj spid="_x0000_s18440" name="" r:id="rId4" imgW="1346200" imgH="393700" progId="Equation.3">
                  <p:embed/>
                </p:oleObj>
              </mc:Choice>
              <mc:Fallback>
                <p:oleObj name="" r:id="rId4" imgW="1346200" imgH="393700" progId="Equation.3">
                  <p:embed/>
                  <p:pic>
                    <p:nvPicPr>
                      <p:cNvPr id="0" name="图片 3097"/>
                      <p:cNvPicPr/>
                      <p:nvPr/>
                    </p:nvPicPr>
                    <p:blipFill>
                      <a:blip r:embed="rId5"/>
                      <a:stretch>
                        <a:fillRect/>
                      </a:stretch>
                    </p:blipFill>
                    <p:spPr>
                      <a:xfrm>
                        <a:off x="2584451" y="1571467"/>
                        <a:ext cx="3917950" cy="1144905"/>
                      </a:xfrm>
                      <a:prstGeom prst="rect">
                        <a:avLst/>
                      </a:prstGeom>
                      <a:noFill/>
                      <a:ln w="38100">
                        <a:noFill/>
                        <a:miter/>
                      </a:ln>
                    </p:spPr>
                  </p:pic>
                </p:oleObj>
              </mc:Fallback>
            </mc:AlternateContent>
          </a:graphicData>
        </a:graphic>
      </p:graphicFrame>
      <p:graphicFrame>
        <p:nvGraphicFramePr>
          <p:cNvPr id="235523" name="Object 3"/>
          <p:cNvGraphicFramePr>
            <a:graphicFrameLocks noChangeAspect="1"/>
          </p:cNvGraphicFramePr>
          <p:nvPr/>
        </p:nvGraphicFramePr>
        <p:xfrm>
          <a:off x="2570639" y="3286125"/>
          <a:ext cx="3658235" cy="1292225"/>
        </p:xfrm>
        <a:graphic>
          <a:graphicData uri="http://schemas.openxmlformats.org/presentationml/2006/ole">
            <mc:AlternateContent xmlns:mc="http://schemas.openxmlformats.org/markup-compatibility/2006">
              <mc:Choice xmlns:v="urn:schemas-microsoft-com:vml" Requires="v">
                <p:oleObj spid="_x0000_s18439" name="" r:id="rId6" imgW="1257300" imgH="444500" progId="Equation.3">
                  <p:embed/>
                </p:oleObj>
              </mc:Choice>
              <mc:Fallback>
                <p:oleObj name="" r:id="rId6" imgW="1257300" imgH="444500" progId="Equation.3">
                  <p:embed/>
                  <p:pic>
                    <p:nvPicPr>
                      <p:cNvPr id="0" name="图片 3094"/>
                      <p:cNvPicPr/>
                      <p:nvPr/>
                    </p:nvPicPr>
                    <p:blipFill>
                      <a:blip r:embed="rId7"/>
                      <a:stretch>
                        <a:fillRect/>
                      </a:stretch>
                    </p:blipFill>
                    <p:spPr>
                      <a:xfrm>
                        <a:off x="2570639" y="3286125"/>
                        <a:ext cx="3658235" cy="1292225"/>
                      </a:xfrm>
                      <a:prstGeom prst="rect">
                        <a:avLst/>
                      </a:prstGeom>
                      <a:no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339972"/>
                                        </p:tgtEl>
                                        <p:attrNameLst>
                                          <p:attrName>style.visibility</p:attrName>
                                        </p:attrNameLst>
                                      </p:cBhvr>
                                      <p:to>
                                        <p:strVal val="visible"/>
                                      </p:to>
                                    </p:set>
                                    <p:animEffect transition="in" filter="slide(fromLeft)">
                                      <p:cBhvr>
                                        <p:cTn id="19" dur="1000"/>
                                        <p:tgtEl>
                                          <p:spTgt spid="339972"/>
                                        </p:tgtEl>
                                      </p:cBhvr>
                                    </p:animEffect>
                                  </p:childTnLst>
                                </p:cTn>
                              </p:par>
                            </p:childTnLst>
                          </p:cTn>
                        </p:par>
                        <p:par>
                          <p:cTn id="20" fill="hold">
                            <p:stCondLst>
                              <p:cond delay="1000"/>
                            </p:stCondLst>
                            <p:childTnLst>
                              <p:par>
                                <p:cTn id="21" presetID="2" presetClass="entr" presetSubtype="8"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nodeType="clickEffect">
                                  <p:stCondLst>
                                    <p:cond delay="0"/>
                                  </p:stCondLst>
                                  <p:childTnLst>
                                    <p:set>
                                      <p:cBhvr>
                                        <p:cTn id="28" dur="1" fill="hold">
                                          <p:stCondLst>
                                            <p:cond delay="0"/>
                                          </p:stCondLst>
                                        </p:cTn>
                                        <p:tgtEl>
                                          <p:spTgt spid="339971"/>
                                        </p:tgtEl>
                                        <p:attrNameLst>
                                          <p:attrName>style.visibility</p:attrName>
                                        </p:attrNameLst>
                                      </p:cBhvr>
                                      <p:to>
                                        <p:strVal val="visible"/>
                                      </p:to>
                                    </p:set>
                                    <p:animEffect transition="in" filter="slide(fromLeft)">
                                      <p:cBhvr>
                                        <p:cTn id="29" dur="1000"/>
                                        <p:tgtEl>
                                          <p:spTgt spid="339971"/>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 calcmode="lin" valueType="num">
                                      <p:cBhvr additive="base">
                                        <p:cTn id="34" dur="10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5" dur="10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2" presetClass="entr" presetSubtype="8" fill="hold" nodeType="clickEffect">
                                  <p:stCondLst>
                                    <p:cond delay="0"/>
                                  </p:stCondLst>
                                  <p:childTnLst>
                                    <p:set>
                                      <p:cBhvr>
                                        <p:cTn id="39" dur="1" fill="hold">
                                          <p:stCondLst>
                                            <p:cond delay="0"/>
                                          </p:stCondLst>
                                        </p:cTn>
                                        <p:tgtEl>
                                          <p:spTgt spid="21507"/>
                                        </p:tgtEl>
                                        <p:attrNameLst>
                                          <p:attrName>style.visibility</p:attrName>
                                        </p:attrNameLst>
                                      </p:cBhvr>
                                      <p:to>
                                        <p:strVal val="visible"/>
                                      </p:to>
                                    </p:set>
                                    <p:animEffect transition="in" filter="slide(fromLeft)">
                                      <p:cBhvr>
                                        <p:cTn id="40" dur="1000"/>
                                        <p:tgtEl>
                                          <p:spTgt spid="21507"/>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8" fill="hold" nodeType="clickEffect">
                                  <p:stCondLst>
                                    <p:cond delay="0"/>
                                  </p:stCondLst>
                                  <p:childTnLst>
                                    <p:set>
                                      <p:cBhvr>
                                        <p:cTn id="44" dur="1" fill="hold">
                                          <p:stCondLst>
                                            <p:cond delay="0"/>
                                          </p:stCondLst>
                                        </p:cTn>
                                        <p:tgtEl>
                                          <p:spTgt spid="235523"/>
                                        </p:tgtEl>
                                        <p:attrNameLst>
                                          <p:attrName>style.visibility</p:attrName>
                                        </p:attrNameLst>
                                      </p:cBhvr>
                                      <p:to>
                                        <p:strVal val="visible"/>
                                      </p:to>
                                    </p:set>
                                    <p:animEffect transition="in" filter="slide(fromLeft)">
                                      <p:cBhvr>
                                        <p:cTn id="45" dur="1000"/>
                                        <p:tgtEl>
                                          <p:spTgt spid="235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09750" y="214313"/>
            <a:ext cx="8572500" cy="6429375"/>
          </a:xfrm>
        </p:spPr>
        <p:txBody>
          <a:bodyPr vert="horz" wrap="square" lIns="91440" tIns="45720" rIns="91440" bIns="45720" numCol="1" rtlCol="0" anchor="t" anchorCtr="0" compatLnSpc="1"/>
          <a:lstStyle/>
          <a:p>
            <a:pPr lvl="0" algn="ctr">
              <a:buNone/>
            </a:pPr>
            <a:r>
              <a:rPr lang="zh-CN" altLang="en-US" sz="2600" dirty="0"/>
              <a:t>    普通混凝土的最大水胶比和最小水泥用量</a:t>
            </a:r>
            <a:endParaRPr lang="zh-CN" altLang="en-US" sz="1900" dirty="0"/>
          </a:p>
        </p:txBody>
      </p:sp>
      <p:graphicFrame>
        <p:nvGraphicFramePr>
          <p:cNvPr id="340995" name="表格 340994"/>
          <p:cNvGraphicFramePr/>
          <p:nvPr/>
        </p:nvGraphicFramePr>
        <p:xfrm>
          <a:off x="1738313" y="714375"/>
          <a:ext cx="8715375" cy="6031230"/>
        </p:xfrm>
        <a:graphic>
          <a:graphicData uri="http://schemas.openxmlformats.org/drawingml/2006/table">
            <a:tbl>
              <a:tblPr/>
              <a:tblGrid>
                <a:gridCol w="500380"/>
                <a:gridCol w="642620"/>
                <a:gridCol w="2286000"/>
                <a:gridCol w="643255"/>
                <a:gridCol w="1000125"/>
                <a:gridCol w="1000125"/>
                <a:gridCol w="714375"/>
                <a:gridCol w="928370"/>
                <a:gridCol w="1000125"/>
              </a:tblGrid>
              <a:tr h="350520">
                <a:tc rowSpan="2" grid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b="1">
                        <a:solidFill>
                          <a:srgbClr val="FFFFFF"/>
                        </a:solidFill>
                        <a:latin typeface="华文楷体" panose="02010600040101010101" pitchFamily="2" charset="-122"/>
                      </a:endParaRPr>
                    </a:p>
                    <a:p>
                      <a:pPr marL="0" lvl="0" indent="0" algn="ctr">
                        <a:buClr>
                          <a:srgbClr val="000000"/>
                        </a:buClr>
                        <a:buNone/>
                      </a:pPr>
                      <a:r>
                        <a:rPr lang="zh-CN" altLang="en-US" sz="1700" b="1" dirty="0">
                          <a:solidFill>
                            <a:srgbClr val="FFFFFF"/>
                          </a:solidFill>
                          <a:latin typeface="华文楷体" panose="02010600040101010101" pitchFamily="2" charset="-122"/>
                        </a:rPr>
                        <a:t>环境条件</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rowSpan="2"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tcPr>
                </a:tc>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b="1">
                        <a:solidFill>
                          <a:srgbClr val="FFFFFF"/>
                        </a:solidFill>
                        <a:latin typeface="华文楷体" panose="02010600040101010101" pitchFamily="2" charset="-122"/>
                      </a:endParaRPr>
                    </a:p>
                    <a:p>
                      <a:pPr marL="0" lvl="0" indent="0" algn="ctr">
                        <a:buClr>
                          <a:srgbClr val="000000"/>
                        </a:buClr>
                        <a:buNone/>
                      </a:pPr>
                      <a:r>
                        <a:rPr lang="zh-CN" altLang="en-US" sz="1700" b="1" dirty="0">
                          <a:solidFill>
                            <a:srgbClr val="FFFFFF"/>
                          </a:solidFill>
                          <a:latin typeface="华文楷体" panose="02010600040101010101" pitchFamily="2" charset="-122"/>
                        </a:rPr>
                        <a:t>结构物类别</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b="1" dirty="0">
                          <a:solidFill>
                            <a:srgbClr val="FFFFFF"/>
                          </a:solidFill>
                          <a:latin typeface="华文楷体" panose="02010600040101010101" pitchFamily="2" charset="-122"/>
                        </a:rPr>
                        <a:t>最大水胶比</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b="1" dirty="0">
                          <a:solidFill>
                            <a:srgbClr val="FFFFFF"/>
                          </a:solidFill>
                          <a:latin typeface="华文楷体" panose="02010600040101010101" pitchFamily="2" charset="-122"/>
                        </a:rPr>
                        <a:t>最小水泥用量（</a:t>
                      </a:r>
                      <a:r>
                        <a:rPr lang="en-US" altLang="zh-CN" sz="1700" b="1">
                          <a:solidFill>
                            <a:srgbClr val="FFFFFF"/>
                          </a:solidFill>
                          <a:latin typeface="华文楷体" panose="02010600040101010101" pitchFamily="2" charset="-122"/>
                        </a:rPr>
                        <a:t>kg</a:t>
                      </a:r>
                      <a:r>
                        <a:rPr lang="zh-CN" altLang="en-US" sz="1700" b="1" dirty="0">
                          <a:solidFill>
                            <a:srgbClr val="FFFFFF"/>
                          </a:solidFill>
                          <a:latin typeface="华文楷体" panose="02010600040101010101" pitchFamily="2" charset="-122"/>
                        </a:rPr>
                        <a:t>）</a:t>
                      </a:r>
                      <a:endParaRPr lang="zh-CN" altLang="en-US" sz="1700" b="1" dirty="0">
                        <a:solidFill>
                          <a:srgbClr val="FFFFFF"/>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989330">
                <a:tc vMerge="1" gridSpan="2">
                  <a:tcPr>
                    <a:lnL w="12700" cap="flat" cmpd="sng">
                      <a:solidFill>
                        <a:schemeClr val="tx1"/>
                      </a:solidFill>
                      <a:prstDash val="solid"/>
                      <a:headEnd type="none" w="med" len="med"/>
                      <a:tailEnd type="none" w="med" len="med"/>
                    </a:lnL>
                    <a:lnB w="38100" cap="flat" cmpd="sng">
                      <a:solidFill>
                        <a:schemeClr val="tx1"/>
                      </a:solidFill>
                      <a:prstDash val="solid"/>
                      <a:headEnd type="none" w="med" len="med"/>
                      <a:tailEnd type="none" w="med" len="med"/>
                    </a:lnB>
                  </a:tcPr>
                </a:tc>
                <a:tc vMerge="1" hMerge="1">
                  <a:tcPr>
                    <a:lnR w="12700" cap="flat" cmpd="sng">
                      <a:solidFill>
                        <a:schemeClr val="tx1"/>
                      </a:solidFill>
                      <a:prstDash val="solid"/>
                      <a:headEnd type="none" w="med" len="med"/>
                      <a:tailEnd type="none" w="med" len="med"/>
                    </a:lnR>
                    <a:lnB w="381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B w="381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素混凝土</a:t>
                      </a:r>
                      <a:endParaRPr lang="zh-CN" altLang="en-US" sz="1700" dirty="0">
                        <a:solidFill>
                          <a:srgbClr val="000000"/>
                        </a:solidFill>
                        <a:latin typeface="华文楷体" panose="02010600040101010101" pitchFamily="2" charset="-122"/>
                      </a:endParaRPr>
                    </a:p>
                  </a:txBody>
                  <a:tcPr>
                    <a:lnL w="381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钢筋混凝土</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预应力混凝土</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素混凝土</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钢筋混凝土</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预应力混凝土</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r>
              <a:tr h="989330">
                <a:tc grid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zh-CN" altLang="en-US" sz="1700" dirty="0">
                          <a:solidFill>
                            <a:srgbClr val="000000"/>
                          </a:solidFill>
                          <a:latin typeface="华文楷体" panose="02010600040101010101" pitchFamily="2" charset="-122"/>
                        </a:rPr>
                        <a:t>干燥环境</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hMerge="1">
                  <a:tcPr>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正常的居住或办公用房屋内部件</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不作规定</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0.65</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0.60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200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260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300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r>
              <a:tr h="117919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zh-CN" altLang="en-US" sz="1700" dirty="0">
                          <a:solidFill>
                            <a:srgbClr val="000000"/>
                          </a:solidFill>
                          <a:latin typeface="华文楷体" panose="02010600040101010101" pitchFamily="2" charset="-122"/>
                        </a:rPr>
                        <a:t>潮湿环境</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无</a:t>
                      </a:r>
                      <a:endParaRPr lang="en-US" altLang="zh-CN" sz="1700">
                        <a:solidFill>
                          <a:srgbClr val="000000"/>
                        </a:solidFill>
                        <a:latin typeface="华文楷体" panose="02010600040101010101" pitchFamily="2" charset="-122"/>
                      </a:endParaRPr>
                    </a:p>
                    <a:p>
                      <a:pPr marL="0" lvl="0" indent="0" algn="ctr">
                        <a:buClr>
                          <a:srgbClr val="000000"/>
                        </a:buClr>
                        <a:buNone/>
                      </a:pPr>
                      <a:r>
                        <a:rPr lang="zh-CN" altLang="en-US" sz="1700" dirty="0">
                          <a:solidFill>
                            <a:srgbClr val="000000"/>
                          </a:solidFill>
                          <a:latin typeface="华文楷体" panose="02010600040101010101" pitchFamily="2" charset="-122"/>
                        </a:rPr>
                        <a:t>冻</a:t>
                      </a:r>
                      <a:endParaRPr lang="en-US" altLang="zh-CN" sz="1700">
                        <a:solidFill>
                          <a:srgbClr val="000000"/>
                        </a:solidFill>
                        <a:latin typeface="华文楷体" panose="02010600040101010101" pitchFamily="2" charset="-122"/>
                      </a:endParaRPr>
                    </a:p>
                    <a:p>
                      <a:pPr marL="0" lvl="0" indent="0" algn="ctr">
                        <a:buClr>
                          <a:srgbClr val="000000"/>
                        </a:buClr>
                        <a:buNone/>
                      </a:pPr>
                      <a:r>
                        <a:rPr lang="zh-CN" altLang="en-US" sz="1700" dirty="0">
                          <a:solidFill>
                            <a:srgbClr val="000000"/>
                          </a:solidFill>
                          <a:latin typeface="华文楷体" panose="02010600040101010101" pitchFamily="2" charset="-122"/>
                        </a:rPr>
                        <a:t>害</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700">
                          <a:solidFill>
                            <a:srgbClr val="000000"/>
                          </a:solidFill>
                          <a:latin typeface="华文楷体" panose="02010600040101010101" pitchFamily="2" charset="-122"/>
                        </a:rPr>
                        <a:t>1)</a:t>
                      </a:r>
                      <a:r>
                        <a:rPr lang="zh-CN" altLang="en-US" sz="1700" dirty="0">
                          <a:solidFill>
                            <a:srgbClr val="000000"/>
                          </a:solidFill>
                          <a:latin typeface="华文楷体" panose="02010600040101010101" pitchFamily="2" charset="-122"/>
                        </a:rPr>
                        <a:t>高湿度的室内部件</a:t>
                      </a:r>
                      <a:r>
                        <a:rPr lang="en-US" altLang="zh-CN" sz="1700">
                          <a:solidFill>
                            <a:srgbClr val="000000"/>
                          </a:solidFill>
                          <a:latin typeface="华文楷体" panose="02010600040101010101" pitchFamily="2" charset="-122"/>
                        </a:rPr>
                        <a:t>2)</a:t>
                      </a:r>
                      <a:r>
                        <a:rPr lang="zh-CN" altLang="en-US" sz="1700" dirty="0">
                          <a:solidFill>
                            <a:srgbClr val="000000"/>
                          </a:solidFill>
                          <a:latin typeface="华文楷体" panose="02010600040101010101" pitchFamily="2" charset="-122"/>
                        </a:rPr>
                        <a:t>室外部件</a:t>
                      </a: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a:t>
                      </a:r>
                      <a:r>
                        <a:rPr lang="zh-CN" altLang="en-US" sz="1700" dirty="0">
                          <a:solidFill>
                            <a:srgbClr val="000000"/>
                          </a:solidFill>
                          <a:latin typeface="华文楷体" panose="02010600040101010101" pitchFamily="2" charset="-122"/>
                        </a:rPr>
                        <a:t>在非侵蚀性土</a:t>
                      </a:r>
                      <a:r>
                        <a:rPr lang="en-US" altLang="zh-CN" sz="1700">
                          <a:solidFill>
                            <a:srgbClr val="000000"/>
                          </a:solidFill>
                          <a:latin typeface="华文楷体" panose="02010600040101010101" pitchFamily="2" charset="-122"/>
                        </a:rPr>
                        <a:t>(</a:t>
                      </a:r>
                      <a:r>
                        <a:rPr lang="zh-CN" altLang="en-US" sz="1700" dirty="0">
                          <a:solidFill>
                            <a:srgbClr val="000000"/>
                          </a:solidFill>
                          <a:latin typeface="华文楷体" panose="02010600040101010101" pitchFamily="2" charset="-122"/>
                        </a:rPr>
                        <a:t>或</a:t>
                      </a:r>
                      <a:r>
                        <a:rPr lang="en-US" altLang="zh-CN" sz="1700">
                          <a:solidFill>
                            <a:srgbClr val="000000"/>
                          </a:solidFill>
                          <a:latin typeface="华文楷体" panose="02010600040101010101" pitchFamily="2" charset="-122"/>
                        </a:rPr>
                        <a:t>)</a:t>
                      </a:r>
                      <a:r>
                        <a:rPr lang="zh-CN" altLang="en-US" sz="1700" dirty="0">
                          <a:solidFill>
                            <a:srgbClr val="000000"/>
                          </a:solidFill>
                          <a:latin typeface="华文楷体" panose="02010600040101010101" pitchFamily="2" charset="-122"/>
                        </a:rPr>
                        <a:t>水中的部件</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0.70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0.60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0.60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225</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280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300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r>
              <a:tr h="15335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zh-CN" altLang="en-US" sz="1700" dirty="0">
                          <a:solidFill>
                            <a:srgbClr val="000000"/>
                          </a:solidFill>
                          <a:latin typeface="华文楷体" panose="02010600040101010101" pitchFamily="2" charset="-122"/>
                        </a:rPr>
                        <a:t>有</a:t>
                      </a:r>
                      <a:endParaRPr lang="en-US" altLang="zh-CN" sz="1700">
                        <a:solidFill>
                          <a:srgbClr val="000000"/>
                        </a:solidFill>
                        <a:latin typeface="华文楷体" panose="02010600040101010101" pitchFamily="2" charset="-122"/>
                      </a:endParaRPr>
                    </a:p>
                    <a:p>
                      <a:pPr marL="0" lvl="0" indent="0" algn="ctr">
                        <a:buClr>
                          <a:srgbClr val="000000"/>
                        </a:buClr>
                        <a:buNone/>
                      </a:pPr>
                      <a:r>
                        <a:rPr lang="zh-CN" altLang="en-US" sz="1700" dirty="0">
                          <a:solidFill>
                            <a:srgbClr val="000000"/>
                          </a:solidFill>
                          <a:latin typeface="华文楷体" panose="02010600040101010101" pitchFamily="2" charset="-122"/>
                        </a:rPr>
                        <a:t>冻</a:t>
                      </a:r>
                      <a:endParaRPr lang="en-US" altLang="zh-CN" sz="1700">
                        <a:solidFill>
                          <a:srgbClr val="000000"/>
                        </a:solidFill>
                        <a:latin typeface="华文楷体" panose="02010600040101010101" pitchFamily="2" charset="-122"/>
                      </a:endParaRPr>
                    </a:p>
                    <a:p>
                      <a:pPr marL="0" lvl="0" indent="0" algn="ctr">
                        <a:buClr>
                          <a:srgbClr val="000000"/>
                        </a:buClr>
                        <a:buNone/>
                      </a:pPr>
                      <a:r>
                        <a:rPr lang="zh-CN" altLang="en-US" sz="1700" dirty="0">
                          <a:solidFill>
                            <a:srgbClr val="000000"/>
                          </a:solidFill>
                          <a:latin typeface="华文楷体" panose="02010600040101010101" pitchFamily="2" charset="-122"/>
                        </a:rPr>
                        <a:t>害</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en-US" altLang="zh-CN" sz="1700">
                          <a:solidFill>
                            <a:srgbClr val="000000"/>
                          </a:solidFill>
                          <a:latin typeface="华文楷体" panose="02010600040101010101" pitchFamily="2" charset="-122"/>
                        </a:rPr>
                        <a:t>1)</a:t>
                      </a:r>
                      <a:r>
                        <a:rPr lang="zh-CN" altLang="en-US" sz="1700" dirty="0">
                          <a:solidFill>
                            <a:srgbClr val="000000"/>
                          </a:solidFill>
                          <a:latin typeface="华文楷体" panose="02010600040101010101" pitchFamily="2" charset="-122"/>
                        </a:rPr>
                        <a:t>高湿度且经受冻害的室内部件</a:t>
                      </a: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2)</a:t>
                      </a:r>
                      <a:r>
                        <a:rPr lang="zh-CN" altLang="en-US" sz="1700" dirty="0">
                          <a:solidFill>
                            <a:srgbClr val="000000"/>
                          </a:solidFill>
                          <a:latin typeface="华文楷体" panose="02010600040101010101" pitchFamily="2" charset="-122"/>
                        </a:rPr>
                        <a:t>室外部件</a:t>
                      </a: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a:t>
                      </a:r>
                      <a:r>
                        <a:rPr lang="zh-CN" altLang="en-US" sz="1700" dirty="0">
                          <a:solidFill>
                            <a:srgbClr val="000000"/>
                          </a:solidFill>
                          <a:latin typeface="华文楷体" panose="02010600040101010101" pitchFamily="2" charset="-122"/>
                        </a:rPr>
                        <a:t>在非侵蚀性土</a:t>
                      </a:r>
                      <a:r>
                        <a:rPr lang="en-US" altLang="zh-CN" sz="1700">
                          <a:solidFill>
                            <a:srgbClr val="000000"/>
                          </a:solidFill>
                          <a:latin typeface="华文楷体" panose="02010600040101010101" pitchFamily="2" charset="-122"/>
                        </a:rPr>
                        <a:t>(</a:t>
                      </a:r>
                      <a:r>
                        <a:rPr lang="zh-CN" altLang="en-US" sz="1700" dirty="0">
                          <a:solidFill>
                            <a:srgbClr val="000000"/>
                          </a:solidFill>
                          <a:latin typeface="华文楷体" panose="02010600040101010101" pitchFamily="2" charset="-122"/>
                        </a:rPr>
                        <a:t>或</a:t>
                      </a:r>
                      <a:r>
                        <a:rPr lang="en-US" altLang="zh-CN" sz="1700">
                          <a:solidFill>
                            <a:srgbClr val="000000"/>
                          </a:solidFill>
                          <a:latin typeface="华文楷体" panose="02010600040101010101" pitchFamily="2" charset="-122"/>
                        </a:rPr>
                        <a:t>)</a:t>
                      </a:r>
                      <a:r>
                        <a:rPr lang="zh-CN" altLang="en-US" sz="1700" dirty="0">
                          <a:solidFill>
                            <a:srgbClr val="000000"/>
                          </a:solidFill>
                          <a:latin typeface="华文楷体" panose="02010600040101010101" pitchFamily="2" charset="-122"/>
                        </a:rPr>
                        <a:t>水中且经受冻害部件</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0.55</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0.55</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0.55</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250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280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300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DEDE7"/>
                    </a:solidFill>
                  </a:tcPr>
                </a:tc>
              </a:tr>
              <a:tr h="989330">
                <a:tc grid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有冻害和除冰剂的潮湿环境</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hMerge="1">
                  <a:tcPr>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r>
                        <a:rPr lang="zh-CN" altLang="en-US" sz="1700" dirty="0">
                          <a:solidFill>
                            <a:srgbClr val="000000"/>
                          </a:solidFill>
                          <a:latin typeface="华文楷体" panose="02010600040101010101" pitchFamily="2" charset="-122"/>
                        </a:rPr>
                        <a:t>经受冻害和除冰剂作用的室内和室外部件</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0.50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0.50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0.50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300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300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None/>
                      </a:pPr>
                      <a:endParaRPr lang="en-US" altLang="zh-CN" sz="1700">
                        <a:solidFill>
                          <a:srgbClr val="000000"/>
                        </a:solidFill>
                        <a:latin typeface="华文楷体" panose="02010600040101010101" pitchFamily="2" charset="-122"/>
                      </a:endParaRPr>
                    </a:p>
                    <a:p>
                      <a:pPr marL="0" lvl="0" indent="0" algn="ctr">
                        <a:buClr>
                          <a:srgbClr val="000000"/>
                        </a:buClr>
                        <a:buNone/>
                      </a:pPr>
                      <a:r>
                        <a:rPr lang="en-US" altLang="zh-CN" sz="1700">
                          <a:solidFill>
                            <a:srgbClr val="000000"/>
                          </a:solidFill>
                          <a:latin typeface="华文楷体" panose="02010600040101010101" pitchFamily="2" charset="-122"/>
                        </a:rPr>
                        <a:t>300</a:t>
                      </a:r>
                      <a:endParaRPr lang="zh-CN" altLang="en-US" sz="1700" dirty="0">
                        <a:solidFill>
                          <a:srgbClr val="000000"/>
                        </a:solidFill>
                        <a:latin typeface="华文楷体" panose="0201060004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D8D8CB"/>
                    </a:solidFill>
                  </a:tcPr>
                </a:tc>
              </a:tr>
            </a:tbl>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2" presetClass="entr" presetSubtype="4" fill="hold" nodeType="afterEffect">
                                  <p:stCondLst>
                                    <p:cond delay="0"/>
                                  </p:stCondLst>
                                  <p:childTnLst>
                                    <p:set>
                                      <p:cBhvr>
                                        <p:cTn id="11" dur="1" fill="hold">
                                          <p:stCondLst>
                                            <p:cond delay="0"/>
                                          </p:stCondLst>
                                        </p:cTn>
                                        <p:tgtEl>
                                          <p:spTgt spid="340995"/>
                                        </p:tgtEl>
                                        <p:attrNameLst>
                                          <p:attrName>style.visibility</p:attrName>
                                        </p:attrNameLst>
                                      </p:cBhvr>
                                      <p:to>
                                        <p:strVal val="visible"/>
                                      </p:to>
                                    </p:set>
                                    <p:animEffect transition="in" filter="slide(fromBottom)">
                                      <p:cBhvr>
                                        <p:cTn id="12" dur="1000"/>
                                        <p:tgtEl>
                                          <p:spTgt spid="340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14313"/>
            <a:ext cx="8429625" cy="6429375"/>
          </a:xfrm>
        </p:spPr>
        <p:txBody>
          <a:bodyPr vert="horz" wrap="square" lIns="91440" tIns="45720" rIns="91440" bIns="45720" numCol="1" rtlCol="0" anchor="t" anchorCtr="0" compatLnSpc="1"/>
          <a:lstStyle/>
          <a:p>
            <a:pPr lvl="0">
              <a:lnSpc>
                <a:spcPct val="105000"/>
              </a:lnSpc>
              <a:buNone/>
            </a:pPr>
            <a:r>
              <a:rPr lang="en-US" altLang="zh-CN">
                <a:latin typeface="华文楷体" panose="02010600040101010101" pitchFamily="2" charset="-122"/>
              </a:rPr>
              <a:t>3</a:t>
            </a:r>
            <a:r>
              <a:rPr lang="zh-CN" altLang="en-US" dirty="0">
                <a:latin typeface="华文楷体" panose="02010600040101010101" pitchFamily="2" charset="-122"/>
              </a:rPr>
              <a:t>）选定单位用水量（</a:t>
            </a:r>
            <a:r>
              <a:rPr lang="en-US" altLang="zh-CN">
                <a:latin typeface="华文楷体" panose="02010600040101010101" pitchFamily="2" charset="-122"/>
              </a:rPr>
              <a:t>m</a:t>
            </a:r>
            <a:r>
              <a:rPr lang="zh-CN" altLang="en-US" dirty="0">
                <a:latin typeface="华文楷体" panose="02010600040101010101" pitchFamily="2" charset="-122"/>
              </a:rPr>
              <a:t> </a:t>
            </a:r>
            <a:r>
              <a:rPr lang="en-US" altLang="zh-CN" baseline="-25000" err="1">
                <a:latin typeface="华文楷体" panose="02010600040101010101" pitchFamily="2" charset="-122"/>
              </a:rPr>
              <a:t>wo</a:t>
            </a:r>
            <a:r>
              <a:rPr lang="en-US" altLang="zh-CN">
                <a:latin typeface="华文楷体" panose="02010600040101010101" pitchFamily="2" charset="-122"/>
              </a:rPr>
              <a:t>)</a:t>
            </a:r>
            <a:endParaRPr lang="en-US" altLang="zh-CN" i="1">
              <a:latin typeface="华文楷体" panose="02010600040101010101" pitchFamily="2" charset="-122"/>
            </a:endParaRPr>
          </a:p>
          <a:p>
            <a:pPr lvl="0" algn="just">
              <a:lnSpc>
                <a:spcPct val="105000"/>
              </a:lnSpc>
              <a:buNone/>
            </a:pPr>
            <a:r>
              <a:rPr lang="zh-CN" altLang="en-US" sz="2600" dirty="0">
                <a:latin typeface="华文楷体" panose="02010600040101010101" pitchFamily="2" charset="-122"/>
              </a:rPr>
              <a:t>      根据所用粗骨料的种类、最大粒径及施工所要求的坍落度值，按下表选取。</a:t>
            </a:r>
            <a:endParaRPr lang="en-US" altLang="zh-CN" sz="2600">
              <a:latin typeface="华文楷体" panose="02010600040101010101" pitchFamily="2" charset="-122"/>
            </a:endParaRPr>
          </a:p>
          <a:p>
            <a:pPr lvl="0" algn="just">
              <a:lnSpc>
                <a:spcPct val="105000"/>
              </a:lnSpc>
              <a:buNone/>
            </a:pPr>
            <a:r>
              <a:rPr lang="zh-CN" altLang="en-US" sz="2600" dirty="0">
                <a:latin typeface="华文楷体" panose="02010600040101010101" pitchFamily="2" charset="-122"/>
              </a:rPr>
              <a:t>           </a:t>
            </a:r>
            <a:r>
              <a:rPr lang="zh-CN" altLang="en-US" sz="1700" b="1" dirty="0">
                <a:latin typeface="华文楷体" panose="02010600040101010101" pitchFamily="2" charset="-122"/>
              </a:rPr>
              <a:t>塑性和干硬性混凝土的用水量（</a:t>
            </a:r>
            <a:r>
              <a:rPr lang="en-US" altLang="zh-CN" sz="1700" b="1">
                <a:latin typeface="华文楷体" panose="02010600040101010101" pitchFamily="2" charset="-122"/>
              </a:rPr>
              <a:t>kg/m</a:t>
            </a:r>
            <a:r>
              <a:rPr lang="en-US" altLang="zh-CN" sz="1700" b="1" baseline="30000">
                <a:latin typeface="华文楷体" panose="02010600040101010101" pitchFamily="2" charset="-122"/>
              </a:rPr>
              <a:t>3</a:t>
            </a:r>
            <a:r>
              <a:rPr lang="zh-CN" altLang="en-US" sz="1700" b="1" dirty="0">
                <a:latin typeface="华文楷体" panose="02010600040101010101" pitchFamily="2" charset="-122"/>
              </a:rPr>
              <a:t>）（</a:t>
            </a:r>
            <a:r>
              <a:rPr lang="en-US" altLang="zh-CN" sz="1700" b="1">
                <a:latin typeface="华文楷体" panose="02010600040101010101" pitchFamily="2" charset="-122"/>
              </a:rPr>
              <a:t>JGJ/T 55-2000</a:t>
            </a:r>
            <a:r>
              <a:rPr lang="zh-CN" altLang="en-US" sz="1700" b="1" dirty="0">
                <a:latin typeface="华文楷体" panose="02010600040101010101" pitchFamily="2" charset="-122"/>
              </a:rPr>
              <a:t>）</a:t>
            </a:r>
            <a:endParaRPr lang="zh-CN" altLang="en-US" sz="1700" b="1" dirty="0">
              <a:latin typeface="华文楷体" panose="02010600040101010101" pitchFamily="2" charset="-122"/>
            </a:endParaRPr>
          </a:p>
        </p:txBody>
      </p:sp>
      <p:graphicFrame>
        <p:nvGraphicFramePr>
          <p:cNvPr id="342019" name="表格 342018"/>
          <p:cNvGraphicFramePr/>
          <p:nvPr/>
        </p:nvGraphicFramePr>
        <p:xfrm>
          <a:off x="1919288" y="2276475"/>
          <a:ext cx="8471535" cy="4641850"/>
        </p:xfrm>
        <a:graphic>
          <a:graphicData uri="http://schemas.openxmlformats.org/drawingml/2006/table">
            <a:tbl>
              <a:tblPr/>
              <a:tblGrid>
                <a:gridCol w="852805"/>
                <a:gridCol w="1219200"/>
                <a:gridCol w="1065530"/>
                <a:gridCol w="1066800"/>
                <a:gridCol w="1066800"/>
                <a:gridCol w="1066800"/>
                <a:gridCol w="1066800"/>
                <a:gridCol w="1066800"/>
              </a:tblGrid>
              <a:tr h="541020">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b="1" dirty="0">
                          <a:solidFill>
                            <a:srgbClr val="000000"/>
                          </a:solidFill>
                          <a:latin typeface="华文楷体" panose="02010600040101010101" pitchFamily="2" charset="-122"/>
                        </a:rPr>
                        <a:t>项目</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b="1" dirty="0">
                          <a:solidFill>
                            <a:srgbClr val="000000"/>
                          </a:solidFill>
                          <a:latin typeface="华文楷体" panose="02010600040101010101" pitchFamily="2" charset="-122"/>
                        </a:rPr>
                        <a:t>指标</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b="1" dirty="0">
                          <a:solidFill>
                            <a:srgbClr val="000000"/>
                          </a:solidFill>
                          <a:latin typeface="华文楷体" panose="02010600040101010101" pitchFamily="2" charset="-122"/>
                        </a:rPr>
                        <a:t>卵石最大粒径（</a:t>
                      </a:r>
                      <a:r>
                        <a:rPr lang="en-US" altLang="zh-CN" sz="2200" b="1">
                          <a:solidFill>
                            <a:srgbClr val="000000"/>
                          </a:solidFill>
                          <a:latin typeface="华文楷体" panose="02010600040101010101" pitchFamily="2" charset="-122"/>
                        </a:rPr>
                        <a:t>mm</a:t>
                      </a:r>
                      <a:r>
                        <a:rPr lang="zh-CN" altLang="en-US" sz="2200" b="1" dirty="0">
                          <a:solidFill>
                            <a:srgbClr val="000000"/>
                          </a:solidFill>
                          <a:latin typeface="华文楷体" panose="02010600040101010101" pitchFamily="2" charset="-122"/>
                        </a:rPr>
                        <a:t>）</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hMerge="1">
                  <a:tcP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c hMerge="1">
                  <a:tcPr>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b="1" dirty="0">
                          <a:solidFill>
                            <a:srgbClr val="000000"/>
                          </a:solidFill>
                          <a:latin typeface="华文楷体" panose="02010600040101010101" pitchFamily="2" charset="-122"/>
                        </a:rPr>
                        <a:t>碎石最大粒径（</a:t>
                      </a:r>
                      <a:r>
                        <a:rPr lang="en-US" altLang="zh-CN" sz="2200" b="1">
                          <a:solidFill>
                            <a:srgbClr val="000000"/>
                          </a:solidFill>
                          <a:latin typeface="华文楷体" panose="02010600040101010101" pitchFamily="2" charset="-122"/>
                        </a:rPr>
                        <a:t>mm</a:t>
                      </a:r>
                      <a:r>
                        <a:rPr lang="zh-CN" altLang="en-US" sz="2200" b="1" dirty="0">
                          <a:solidFill>
                            <a:srgbClr val="000000"/>
                          </a:solidFill>
                          <a:latin typeface="华文楷体" panose="02010600040101010101" pitchFamily="2" charset="-122"/>
                        </a:rPr>
                        <a:t>）</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hMerge="1">
                  <a:tcP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c hMerge="1">
                  <a:tcPr>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r>
              <a:tr h="427355">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B w="12700" cap="flat" cmpd="sng">
                      <a:solidFill>
                        <a:schemeClr val="accent2"/>
                      </a:solidFill>
                      <a:prstDash val="solid"/>
                      <a:headEnd type="none" w="med" len="med"/>
                      <a:tailEnd type="none" w="med" len="med"/>
                    </a:lnB>
                  </a:tcPr>
                </a:tc>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B w="12700" cap="flat" cmpd="sng">
                      <a:solidFill>
                        <a:schemeClr val="accent2"/>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10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20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40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16</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20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40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541020">
                <a:tc rowSpan="4">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dirty="0">
                          <a:solidFill>
                            <a:srgbClr val="000000"/>
                          </a:solidFill>
                          <a:latin typeface="华文楷体" panose="02010600040101010101" pitchFamily="2" charset="-122"/>
                        </a:rPr>
                        <a:t>坍</a:t>
                      </a:r>
                      <a:endParaRPr lang="zh-CN" altLang="en-US" sz="2200" dirty="0">
                        <a:solidFill>
                          <a:srgbClr val="000000"/>
                        </a:solidFill>
                        <a:latin typeface="华文楷体" panose="02010600040101010101" pitchFamily="2" charset="-122"/>
                      </a:endParaRPr>
                    </a:p>
                    <a:p>
                      <a:pPr marL="0" lvl="0" indent="0" algn="ctr">
                        <a:buClr>
                          <a:srgbClr val="000000"/>
                        </a:buClr>
                        <a:buFont typeface="Wingdings" panose="05000000000000000000" pitchFamily="2" charset="2"/>
                        <a:buNone/>
                      </a:pPr>
                      <a:r>
                        <a:rPr lang="zh-CN" altLang="en-US" sz="2200" dirty="0">
                          <a:solidFill>
                            <a:srgbClr val="000000"/>
                          </a:solidFill>
                          <a:latin typeface="华文楷体" panose="02010600040101010101" pitchFamily="2" charset="-122"/>
                        </a:rPr>
                        <a:t>落</a:t>
                      </a:r>
                      <a:endParaRPr lang="zh-CN" altLang="en-US" sz="2200" dirty="0">
                        <a:solidFill>
                          <a:srgbClr val="000000"/>
                        </a:solidFill>
                        <a:latin typeface="华文楷体" panose="02010600040101010101" pitchFamily="2" charset="-122"/>
                      </a:endParaRPr>
                    </a:p>
                    <a:p>
                      <a:pPr marL="0" lvl="0" indent="0" algn="ctr">
                        <a:buClr>
                          <a:srgbClr val="000000"/>
                        </a:buClr>
                        <a:buFont typeface="Wingdings" panose="05000000000000000000" pitchFamily="2" charset="2"/>
                        <a:buNone/>
                      </a:pPr>
                      <a:r>
                        <a:rPr lang="zh-CN" altLang="en-US" sz="2200" dirty="0">
                          <a:solidFill>
                            <a:srgbClr val="000000"/>
                          </a:solidFill>
                          <a:latin typeface="华文楷体" panose="02010600040101010101" pitchFamily="2" charset="-122"/>
                        </a:rPr>
                        <a:t>度</a:t>
                      </a:r>
                      <a:endParaRPr lang="zh-CN" altLang="en-US" sz="2200" dirty="0">
                        <a:solidFill>
                          <a:srgbClr val="000000"/>
                        </a:solidFill>
                        <a:latin typeface="华文楷体" panose="02010600040101010101" pitchFamily="2" charset="-122"/>
                      </a:endParaRPr>
                    </a:p>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mm</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10</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190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150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200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165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541020">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35</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50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200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160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210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195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541020">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55</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70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210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190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220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205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541020">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B w="12700" cap="flat" cmpd="sng">
                      <a:solidFill>
                        <a:schemeClr val="accent2"/>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75</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90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215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195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230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215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195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541020">
                <a:tc row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dirty="0">
                          <a:solidFill>
                            <a:srgbClr val="000000"/>
                          </a:solidFill>
                          <a:latin typeface="华文楷体" panose="02010600040101010101" pitchFamily="2" charset="-122"/>
                        </a:rPr>
                        <a:t>维勃稠度</a:t>
                      </a:r>
                      <a:endParaRPr lang="en-US" altLang="zh-CN" sz="2200">
                        <a:solidFill>
                          <a:srgbClr val="000000"/>
                        </a:solidFill>
                        <a:latin typeface="华文楷体" panose="02010600040101010101" pitchFamily="2" charset="-122"/>
                      </a:endParaRPr>
                    </a:p>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s</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16</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20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160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145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155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541020">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11</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15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165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150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160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427355">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B w="12700" cap="flat" cmpd="sng">
                      <a:solidFill>
                        <a:schemeClr val="accent2"/>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5</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10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170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155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190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180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165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bl>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12" presetClass="entr" presetSubtype="4" fill="hold" nodeType="afterEffect">
                                  <p:stCondLst>
                                    <p:cond delay="0"/>
                                  </p:stCondLst>
                                  <p:childTnLst>
                                    <p:set>
                                      <p:cBhvr>
                                        <p:cTn id="23" dur="1" fill="hold">
                                          <p:stCondLst>
                                            <p:cond delay="0"/>
                                          </p:stCondLst>
                                        </p:cTn>
                                        <p:tgtEl>
                                          <p:spTgt spid="342019"/>
                                        </p:tgtEl>
                                        <p:attrNameLst>
                                          <p:attrName>style.visibility</p:attrName>
                                        </p:attrNameLst>
                                      </p:cBhvr>
                                      <p:to>
                                        <p:strVal val="visible"/>
                                      </p:to>
                                    </p:set>
                                    <p:animEffect transition="in" filter="slide(fromBottom)">
                                      <p:cBhvr>
                                        <p:cTn id="24" dur="1000"/>
                                        <p:tgtEl>
                                          <p:spTgt spid="342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695960" y="357505"/>
            <a:ext cx="10837545" cy="6143625"/>
          </a:xfrm>
        </p:spPr>
        <p:txBody>
          <a:bodyPr vert="horz" wrap="square" lIns="91440" tIns="45720" rIns="91440" bIns="45720" numCol="1" rtlCol="0" anchor="t" anchorCtr="0" compatLnSpc="1"/>
          <a:lstStyle/>
          <a:p>
            <a:pPr lvl="0" algn="just">
              <a:lnSpc>
                <a:spcPct val="125000"/>
              </a:lnSpc>
              <a:buNone/>
            </a:pPr>
            <a:r>
              <a:rPr lang="zh-CN" altLang="en-US" sz="2600" i="1" dirty="0">
                <a:latin typeface="华文楷体" panose="02010600040101010101" pitchFamily="2" charset="-122"/>
              </a:rPr>
              <a:t>    </a:t>
            </a:r>
            <a:r>
              <a:rPr lang="zh-CN" altLang="en-US" sz="2600" dirty="0">
                <a:latin typeface="华文楷体" panose="02010600040101010101" pitchFamily="2" charset="-122"/>
              </a:rPr>
              <a:t>对流动性和大流动性混凝土的用水量的确定，按下列步骤进行：</a:t>
            </a:r>
            <a:endParaRPr lang="zh-CN" altLang="en-US" sz="2600" dirty="0">
              <a:latin typeface="华文楷体" panose="02010600040101010101" pitchFamily="2" charset="-122"/>
            </a:endParaRPr>
          </a:p>
          <a:p>
            <a:pPr lvl="0" algn="just">
              <a:lnSpc>
                <a:spcPct val="125000"/>
              </a:lnSpc>
              <a:buFont typeface="Wingdings" panose="05000000000000000000" pitchFamily="2" charset="2"/>
              <a:buNone/>
            </a:pPr>
            <a:r>
              <a:rPr lang="en-US" altLang="zh-CN" sz="2600">
                <a:latin typeface="华文楷体" panose="02010600040101010101" pitchFamily="2" charset="-122"/>
              </a:rPr>
              <a:t>1</a:t>
            </a:r>
            <a:r>
              <a:rPr lang="zh-CN" altLang="en-US" sz="2600" dirty="0">
                <a:latin typeface="华文楷体" panose="02010600040101010101" pitchFamily="2" charset="-122"/>
              </a:rPr>
              <a:t>、以上表中坍落度为</a:t>
            </a:r>
            <a:r>
              <a:rPr lang="en-US" altLang="zh-CN" sz="2600">
                <a:latin typeface="华文楷体" panose="02010600040101010101" pitchFamily="2" charset="-122"/>
              </a:rPr>
              <a:t>90mm</a:t>
            </a:r>
            <a:r>
              <a:rPr lang="zh-CN" altLang="en-US" sz="2600" dirty="0">
                <a:latin typeface="华文楷体" panose="02010600040101010101" pitchFamily="2" charset="-122"/>
              </a:rPr>
              <a:t>的用水量为基础，按坍落度每增加</a:t>
            </a:r>
            <a:r>
              <a:rPr lang="en-US" altLang="zh-CN" sz="2600">
                <a:latin typeface="华文楷体" panose="02010600040101010101" pitchFamily="2" charset="-122"/>
              </a:rPr>
              <a:t>20mm</a:t>
            </a:r>
            <a:r>
              <a:rPr lang="zh-CN" altLang="en-US" sz="2600" dirty="0">
                <a:latin typeface="华文楷体" panose="02010600040101010101" pitchFamily="2" charset="-122"/>
              </a:rPr>
              <a:t>用水量增加</a:t>
            </a:r>
            <a:r>
              <a:rPr lang="en-US" altLang="zh-CN" sz="2600">
                <a:latin typeface="华文楷体" panose="02010600040101010101" pitchFamily="2" charset="-122"/>
              </a:rPr>
              <a:t>5kg</a:t>
            </a:r>
            <a:r>
              <a:rPr lang="zh-CN" altLang="en-US" sz="2600" dirty="0">
                <a:latin typeface="华文楷体" panose="02010600040101010101" pitchFamily="2" charset="-122"/>
              </a:rPr>
              <a:t>计算；</a:t>
            </a:r>
            <a:endParaRPr lang="zh-CN" altLang="en-US" sz="2600" dirty="0">
              <a:latin typeface="华文楷体" panose="02010600040101010101" pitchFamily="2" charset="-122"/>
            </a:endParaRPr>
          </a:p>
          <a:p>
            <a:pPr lvl="0" algn="just">
              <a:lnSpc>
                <a:spcPct val="125000"/>
              </a:lnSpc>
              <a:buFont typeface="Wingdings" panose="05000000000000000000" pitchFamily="2" charset="2"/>
              <a:buNone/>
            </a:pPr>
            <a:r>
              <a:rPr lang="en-US" altLang="zh-CN" sz="2600">
                <a:latin typeface="华文楷体" panose="02010600040101010101" pitchFamily="2" charset="-122"/>
              </a:rPr>
              <a:t>2</a:t>
            </a:r>
            <a:r>
              <a:rPr lang="zh-CN" altLang="en-US" sz="2600" dirty="0">
                <a:latin typeface="华文楷体" panose="02010600040101010101" pitchFamily="2" charset="-122"/>
              </a:rPr>
              <a:t>、掺外加剂时的混凝土用水量</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err="1">
                <a:latin typeface="华文楷体" panose="02010600040101010101" pitchFamily="2" charset="-122"/>
              </a:rPr>
              <a:t>wα</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nSpc>
                <a:spcPct val="125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err="1">
                <a:latin typeface="华文楷体" panose="02010600040101010101" pitchFamily="2" charset="-122"/>
              </a:rPr>
              <a:t>wα</a:t>
            </a:r>
            <a:r>
              <a:rPr lang="en-US" altLang="zh-CN" sz="2600">
                <a:latin typeface="华文楷体" panose="02010600040101010101" pitchFamily="2" charset="-122"/>
              </a:rPr>
              <a:t> </a:t>
            </a:r>
            <a:r>
              <a:rPr lang="zh-CN" altLang="en-US" sz="2600" dirty="0">
                <a:latin typeface="华文楷体" panose="02010600040101010101" pitchFamily="2" charset="-122"/>
              </a:rPr>
              <a:t>＝ </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a:latin typeface="华文楷体" panose="02010600040101010101" pitchFamily="2" charset="-122"/>
              </a:rPr>
              <a:t>wo</a:t>
            </a:r>
            <a:r>
              <a:rPr lang="en-US" altLang="zh-CN" sz="2600">
                <a:latin typeface="华文楷体" panose="02010600040101010101" pitchFamily="2" charset="-122"/>
              </a:rPr>
              <a:t>(1-β)</a:t>
            </a:r>
            <a:endParaRPr lang="en-US" altLang="zh-CN" sz="2600">
              <a:latin typeface="华文楷体" panose="02010600040101010101" pitchFamily="2" charset="-122"/>
            </a:endParaRPr>
          </a:p>
          <a:p>
            <a:pPr lvl="0">
              <a:lnSpc>
                <a:spcPct val="125000"/>
              </a:lnSpc>
              <a:buFont typeface="Wingdings" panose="05000000000000000000" pitchFamily="2" charset="2"/>
              <a:buNone/>
            </a:pPr>
            <a:r>
              <a:rPr lang="zh-CN" altLang="en-US" sz="2600" dirty="0">
                <a:latin typeface="华文楷体" panose="02010600040101010101" pitchFamily="2" charset="-122"/>
              </a:rPr>
              <a:t>式中： </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err="1">
                <a:latin typeface="华文楷体" panose="02010600040101010101" pitchFamily="2" charset="-122"/>
              </a:rPr>
              <a:t>wo</a:t>
            </a:r>
            <a:r>
              <a:rPr lang="zh-CN" altLang="en-US" sz="2600" baseline="-25000" dirty="0">
                <a:latin typeface="华文楷体" panose="02010600040101010101" pitchFamily="2" charset="-122"/>
              </a:rPr>
              <a:t> </a:t>
            </a:r>
            <a:r>
              <a:rPr lang="en-US" altLang="zh-CN" sz="2600">
                <a:latin typeface="华文楷体" panose="02010600040101010101" pitchFamily="2" charset="-122"/>
              </a:rPr>
              <a:t>——</a:t>
            </a:r>
            <a:r>
              <a:rPr lang="zh-CN" altLang="en-US" sz="2600" dirty="0">
                <a:latin typeface="华文楷体" panose="02010600040101010101" pitchFamily="2" charset="-122"/>
              </a:rPr>
              <a:t>未掺外加剂时混凝土的用水量</a:t>
            </a:r>
            <a:endParaRPr lang="zh-CN" altLang="en-US" sz="2600" dirty="0">
              <a:latin typeface="华文楷体" panose="02010600040101010101" pitchFamily="2" charset="-122"/>
            </a:endParaRPr>
          </a:p>
          <a:p>
            <a:pPr lvl="0">
              <a:lnSpc>
                <a:spcPct val="125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β——</a:t>
            </a:r>
            <a:r>
              <a:rPr lang="zh-CN" altLang="en-US" sz="2600" dirty="0">
                <a:latin typeface="华文楷体" panose="02010600040101010101" pitchFamily="2" charset="-122"/>
              </a:rPr>
              <a:t>外加剂的减水率，％</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357188"/>
            <a:ext cx="8429625" cy="6143625"/>
          </a:xfrm>
        </p:spPr>
        <p:txBody>
          <a:bodyPr vert="horz" wrap="square" lIns="91440" tIns="45720" rIns="91440" bIns="45720" numCol="1" rtlCol="0" anchor="t" anchorCtr="0" compatLnSpc="1"/>
          <a:lstStyle/>
          <a:p>
            <a:pPr lvl="0">
              <a:lnSpc>
                <a:spcPct val="120000"/>
              </a:lnSpc>
              <a:buNone/>
            </a:pPr>
            <a:r>
              <a:rPr lang="en-US" altLang="zh-CN">
                <a:latin typeface="华文楷体" panose="02010600040101010101" pitchFamily="2" charset="-122"/>
              </a:rPr>
              <a:t>4</a:t>
            </a:r>
            <a:r>
              <a:rPr lang="zh-CN" altLang="en-US" dirty="0">
                <a:latin typeface="华文楷体" panose="02010600040101010101" pitchFamily="2" charset="-122"/>
              </a:rPr>
              <a:t>）计算单位水泥用量（</a:t>
            </a:r>
            <a:r>
              <a:rPr lang="en-US" altLang="zh-CN">
                <a:latin typeface="华文楷体" panose="02010600040101010101" pitchFamily="2" charset="-122"/>
              </a:rPr>
              <a:t>m </a:t>
            </a:r>
            <a:r>
              <a:rPr lang="en-US" altLang="zh-CN" baseline="-25000">
                <a:latin typeface="华文楷体" panose="02010600040101010101" pitchFamily="2" charset="-122"/>
              </a:rPr>
              <a:t>co</a:t>
            </a:r>
            <a:r>
              <a:rPr lang="zh-CN" altLang="en-US" dirty="0">
                <a:latin typeface="华文楷体" panose="02010600040101010101" pitchFamily="2" charset="-122"/>
              </a:rPr>
              <a:t>）</a:t>
            </a:r>
            <a:endParaRPr lang="en-US" altLang="zh-CN" i="1">
              <a:latin typeface="华文楷体" panose="02010600040101010101" pitchFamily="2" charset="-122"/>
            </a:endParaRPr>
          </a:p>
          <a:p>
            <a:pPr lvl="0" algn="just">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计算</a:t>
            </a:r>
            <a:r>
              <a:rPr lang="en-US" altLang="zh-CN" sz="2600">
                <a:latin typeface="华文楷体" panose="02010600040101010101" pitchFamily="2" charset="-122"/>
              </a:rPr>
              <a:t>——</a:t>
            </a:r>
            <a:r>
              <a:rPr lang="zh-CN" altLang="en-US" sz="2600" dirty="0">
                <a:latin typeface="华文楷体" panose="02010600040101010101" pitchFamily="2" charset="-122"/>
              </a:rPr>
              <a:t>根据确定的水胶比（</a:t>
            </a:r>
            <a:r>
              <a:rPr lang="en-US" altLang="zh-CN" sz="2600">
                <a:latin typeface="华文楷体" panose="02010600040101010101" pitchFamily="2" charset="-122"/>
              </a:rPr>
              <a:t>W/B</a:t>
            </a:r>
            <a:r>
              <a:rPr lang="zh-CN" altLang="en-US" sz="2600" dirty="0">
                <a:latin typeface="华文楷体" panose="02010600040101010101" pitchFamily="2" charset="-122"/>
              </a:rPr>
              <a:t>）和选用的单位用水量（</a:t>
            </a:r>
            <a:r>
              <a:rPr lang="en-US" altLang="zh-CN" sz="2600">
                <a:latin typeface="华文楷体" panose="02010600040101010101" pitchFamily="2" charset="-122"/>
              </a:rPr>
              <a:t>m </a:t>
            </a:r>
            <a:r>
              <a:rPr lang="en-US" altLang="zh-CN" sz="2600" baseline="-25000" err="1">
                <a:latin typeface="华文楷体" panose="02010600040101010101" pitchFamily="2" charset="-122"/>
              </a:rPr>
              <a:t>wo</a:t>
            </a:r>
            <a:r>
              <a:rPr lang="zh-CN" altLang="en-US" sz="2600" dirty="0">
                <a:latin typeface="华文楷体" panose="02010600040101010101" pitchFamily="2" charset="-122"/>
              </a:rPr>
              <a:t>），可计算出水泥用量（</a:t>
            </a:r>
            <a:r>
              <a:rPr lang="en-US" altLang="zh-CN" sz="2600">
                <a:latin typeface="华文楷体" panose="02010600040101010101" pitchFamily="2" charset="-122"/>
              </a:rPr>
              <a:t>m </a:t>
            </a:r>
            <a:r>
              <a:rPr lang="en-US" altLang="zh-CN" sz="2600" baseline="-25000">
                <a:latin typeface="华文楷体" panose="02010600040101010101" pitchFamily="2" charset="-122"/>
              </a:rPr>
              <a:t>co</a:t>
            </a:r>
            <a:r>
              <a:rPr lang="zh-CN" altLang="en-US" sz="2600" dirty="0">
                <a:latin typeface="华文楷体" panose="02010600040101010101" pitchFamily="2" charset="-122"/>
              </a:rPr>
              <a:t>）。</a:t>
            </a:r>
            <a:endParaRPr lang="en-US" altLang="zh-CN" sz="2600">
              <a:latin typeface="华文楷体" panose="02010600040101010101" pitchFamily="2" charset="-122"/>
            </a:endParaRPr>
          </a:p>
          <a:p>
            <a:pPr lvl="0" algn="just">
              <a:lnSpc>
                <a:spcPct val="120000"/>
              </a:lnSpc>
              <a:buClr>
                <a:srgbClr val="FFFF00"/>
              </a:buClr>
              <a:buFont typeface="Wingdings" panose="05000000000000000000" pitchFamily="2" charset="2"/>
              <a:buChar char="Ø"/>
            </a:pPr>
            <a:endParaRPr lang="en-US" altLang="zh-CN" sz="2600">
              <a:latin typeface="华文楷体" panose="02010600040101010101" pitchFamily="2" charset="-122"/>
            </a:endParaRPr>
          </a:p>
          <a:p>
            <a:pPr lvl="0" algn="just">
              <a:lnSpc>
                <a:spcPct val="120000"/>
              </a:lnSpc>
              <a:buClr>
                <a:srgbClr val="FFFF00"/>
              </a:buClr>
              <a:buNone/>
            </a:pPr>
            <a:endParaRPr lang="en-US" altLang="zh-CN" sz="2600">
              <a:latin typeface="华文楷体" panose="02010600040101010101" pitchFamily="2" charset="-122"/>
            </a:endParaRPr>
          </a:p>
          <a:p>
            <a:pPr lvl="0" algn="just">
              <a:lnSpc>
                <a:spcPct val="120000"/>
              </a:lnSpc>
              <a:buClr>
                <a:srgbClr val="FFFF00"/>
              </a:buClr>
              <a:buNone/>
            </a:pPr>
            <a:endParaRPr lang="en-US" altLang="zh-CN" sz="2600">
              <a:latin typeface="华文楷体" panose="02010600040101010101" pitchFamily="2" charset="-122"/>
            </a:endParaRPr>
          </a:p>
          <a:p>
            <a:pPr lvl="0" algn="just">
              <a:lnSpc>
                <a:spcPct val="120000"/>
              </a:lnSpc>
              <a:buClr>
                <a:srgbClr val="FFFF00"/>
              </a:buClr>
              <a:buNone/>
            </a:pPr>
            <a:endParaRPr lang="en-US" altLang="zh-CN" sz="2600">
              <a:latin typeface="华文楷体" panose="02010600040101010101" pitchFamily="2" charset="-122"/>
            </a:endParaRPr>
          </a:p>
          <a:p>
            <a:pPr lvl="0" algn="just">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校核</a:t>
            </a:r>
            <a:r>
              <a:rPr lang="en-US" altLang="zh-CN" sz="2600">
                <a:latin typeface="华文楷体" panose="02010600040101010101" pitchFamily="2" charset="-122"/>
              </a:rPr>
              <a:t>——</a:t>
            </a:r>
            <a:r>
              <a:rPr lang="zh-CN" altLang="en-US" sz="2600" dirty="0">
                <a:latin typeface="华文楷体" panose="02010600040101010101" pitchFamily="2" charset="-122"/>
              </a:rPr>
              <a:t>为保证混凝土的耐久性，由上式计算得出的水泥用量还应满足规定的最小水泥用量的要求；</a:t>
            </a:r>
            <a:endParaRPr lang="en-US" altLang="zh-CN" sz="2600">
              <a:latin typeface="华文楷体" panose="02010600040101010101" pitchFamily="2" charset="-122"/>
            </a:endParaRPr>
          </a:p>
          <a:p>
            <a:pPr lvl="0" algn="just">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取值</a:t>
            </a:r>
            <a:r>
              <a:rPr lang="en-US" altLang="zh-CN" sz="2600">
                <a:latin typeface="华文楷体" panose="02010600040101010101" pitchFamily="2" charset="-122"/>
              </a:rPr>
              <a:t>——</a:t>
            </a:r>
            <a:r>
              <a:rPr lang="zh-CN" altLang="en-US" sz="2600" dirty="0">
                <a:latin typeface="华文楷体" panose="02010600040101010101" pitchFamily="2" charset="-122"/>
              </a:rPr>
              <a:t>两者最大值。</a:t>
            </a:r>
            <a:endParaRPr lang="zh-CN" altLang="en-US" sz="2600" dirty="0">
              <a:latin typeface="华文楷体" panose="02010600040101010101" pitchFamily="2" charset="-122"/>
            </a:endParaRPr>
          </a:p>
        </p:txBody>
      </p:sp>
      <p:graphicFrame>
        <p:nvGraphicFramePr>
          <p:cNvPr id="344067" name="Object 3"/>
          <p:cNvGraphicFramePr>
            <a:graphicFrameLocks noChangeAspect="1"/>
          </p:cNvGraphicFramePr>
          <p:nvPr/>
        </p:nvGraphicFramePr>
        <p:xfrm>
          <a:off x="5095875" y="2285842"/>
          <a:ext cx="1936750" cy="1681480"/>
        </p:xfrm>
        <a:graphic>
          <a:graphicData uri="http://schemas.openxmlformats.org/presentationml/2006/ole">
            <mc:AlternateContent xmlns:mc="http://schemas.openxmlformats.org/markup-compatibility/2006">
              <mc:Choice xmlns:v="urn:schemas-microsoft-com:vml" Requires="v">
                <p:oleObj spid="_x0000_s24591" name="" r:id="rId1" imgW="0" imgH="0" progId="Equation.3">
                  <p:embed/>
                </p:oleObj>
              </mc:Choice>
              <mc:Fallback>
                <p:oleObj name="" r:id="rId1" imgW="0" imgH="0" progId="Equation.3">
                  <p:embed/>
                  <p:pic>
                    <p:nvPicPr>
                      <p:cNvPr id="0" name="图片 3095"/>
                      <p:cNvPicPr/>
                      <p:nvPr/>
                    </p:nvPicPr>
                    <p:blipFill>
                      <a:blip r:embed="rId2"/>
                      <a:stretch>
                        <a:fillRect/>
                      </a:stretch>
                    </p:blipFill>
                    <p:spPr>
                      <a:xfrm>
                        <a:off x="5095875" y="2285842"/>
                        <a:ext cx="1936750" cy="1681480"/>
                      </a:xfrm>
                      <a:prstGeom prst="rect">
                        <a:avLst/>
                      </a:prstGeom>
                      <a:noFill/>
                      <a:ln w="38100">
                        <a:noFill/>
                        <a:miter/>
                      </a:ln>
                    </p:spPr>
                  </p:pic>
                </p:oleObj>
              </mc:Fallback>
            </mc:AlternateContent>
          </a:graphicData>
        </a:graphic>
      </p:graphicFrame>
      <p:graphicFrame>
        <p:nvGraphicFramePr>
          <p:cNvPr id="239619" name="Object 3"/>
          <p:cNvGraphicFramePr>
            <a:graphicFrameLocks noChangeAspect="1"/>
          </p:cNvGraphicFramePr>
          <p:nvPr/>
        </p:nvGraphicFramePr>
        <p:xfrm>
          <a:off x="3571875" y="2285842"/>
          <a:ext cx="1936750" cy="1681480"/>
        </p:xfrm>
        <a:graphic>
          <a:graphicData uri="http://schemas.openxmlformats.org/presentationml/2006/ole">
            <mc:AlternateContent xmlns:mc="http://schemas.openxmlformats.org/markup-compatibility/2006">
              <mc:Choice xmlns:v="urn:schemas-microsoft-com:vml" Requires="v">
                <p:oleObj spid="_x0000_s19460" name="" r:id="rId3" imgW="673100" imgH="584200" progId="Equation.3">
                  <p:embed/>
                </p:oleObj>
              </mc:Choice>
              <mc:Fallback>
                <p:oleObj name="" r:id="rId3" imgW="673100" imgH="584200" progId="Equation.3">
                  <p:embed/>
                  <p:pic>
                    <p:nvPicPr>
                      <p:cNvPr id="0" name="图片 3098"/>
                      <p:cNvPicPr/>
                      <p:nvPr/>
                    </p:nvPicPr>
                    <p:blipFill>
                      <a:blip r:embed="rId4"/>
                      <a:stretch>
                        <a:fillRect/>
                      </a:stretch>
                    </p:blipFill>
                    <p:spPr>
                      <a:xfrm>
                        <a:off x="3571875" y="2285842"/>
                        <a:ext cx="1936750" cy="1681480"/>
                      </a:xfrm>
                      <a:prstGeom prst="rect">
                        <a:avLst/>
                      </a:prstGeom>
                      <a:no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344067"/>
                                        </p:tgtEl>
                                        <p:attrNameLst>
                                          <p:attrName>style.visibility</p:attrName>
                                        </p:attrNameLst>
                                      </p:cBhvr>
                                      <p:to>
                                        <p:strVal val="visible"/>
                                      </p:to>
                                    </p:set>
                                    <p:animEffect transition="in" filter="slide(fromLeft)">
                                      <p:cBhvr>
                                        <p:cTn id="19" dur="1000"/>
                                        <p:tgtEl>
                                          <p:spTgt spid="34406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2" presetClass="entr" presetSubtype="8" fill="hold" nodeType="clickEffect">
                                  <p:stCondLst>
                                    <p:cond delay="0"/>
                                  </p:stCondLst>
                                  <p:childTnLst>
                                    <p:set>
                                      <p:cBhvr>
                                        <p:cTn id="35" dur="1" fill="hold">
                                          <p:stCondLst>
                                            <p:cond delay="0"/>
                                          </p:stCondLst>
                                        </p:cTn>
                                        <p:tgtEl>
                                          <p:spTgt spid="239619"/>
                                        </p:tgtEl>
                                        <p:attrNameLst>
                                          <p:attrName>style.visibility</p:attrName>
                                        </p:attrNameLst>
                                      </p:cBhvr>
                                      <p:to>
                                        <p:strVal val="visible"/>
                                      </p:to>
                                    </p:set>
                                    <p:animEffect transition="in" filter="slide(fromLeft)">
                                      <p:cBhvr>
                                        <p:cTn id="36" dur="1000"/>
                                        <p:tgtEl>
                                          <p:spTgt spid="239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85750"/>
            <a:ext cx="8429625" cy="6357938"/>
          </a:xfrm>
        </p:spPr>
        <p:txBody>
          <a:bodyPr vert="horz" wrap="square" lIns="91440" tIns="45720" rIns="91440" bIns="45720" numCol="1" rtlCol="0" anchor="t" anchorCtr="0" compatLnSpc="1"/>
          <a:lstStyle/>
          <a:p>
            <a:pPr lvl="0">
              <a:buNone/>
            </a:pPr>
            <a:r>
              <a:rPr lang="en-US" altLang="zh-CN">
                <a:latin typeface="华文楷体" panose="02010600040101010101" pitchFamily="2" charset="-122"/>
              </a:rPr>
              <a:t>5</a:t>
            </a:r>
            <a:r>
              <a:rPr lang="zh-CN" altLang="en-US" dirty="0">
                <a:latin typeface="华文楷体" panose="02010600040101010101" pitchFamily="2" charset="-122"/>
              </a:rPr>
              <a:t>）选定砂率（</a:t>
            </a:r>
            <a:r>
              <a:rPr lang="en-US" altLang="zh-CN">
                <a:latin typeface="华文楷体" panose="02010600040101010101" pitchFamily="2" charset="-122"/>
              </a:rPr>
              <a:t>β</a:t>
            </a:r>
            <a:r>
              <a:rPr lang="zh-CN" altLang="en-US" dirty="0">
                <a:latin typeface="华文楷体" panose="02010600040101010101" pitchFamily="2" charset="-122"/>
              </a:rPr>
              <a:t> </a:t>
            </a:r>
            <a:r>
              <a:rPr lang="en-US" altLang="zh-CN" baseline="-25000">
                <a:latin typeface="华文楷体" panose="02010600040101010101" pitchFamily="2" charset="-122"/>
              </a:rPr>
              <a:t>s</a:t>
            </a:r>
            <a:r>
              <a:rPr lang="zh-CN" altLang="en-US" dirty="0">
                <a:latin typeface="华文楷体" panose="02010600040101010101" pitchFamily="2" charset="-122"/>
              </a:rPr>
              <a:t>）</a:t>
            </a:r>
            <a:endParaRPr lang="en-US" altLang="zh-CN">
              <a:latin typeface="华文楷体" panose="02010600040101010101" pitchFamily="2" charset="-122"/>
            </a:endParaRPr>
          </a:p>
          <a:p>
            <a:pPr lvl="0">
              <a:buNone/>
            </a:pPr>
            <a:r>
              <a:rPr lang="zh-CN" altLang="en-US" dirty="0">
                <a:latin typeface="华文楷体" panose="02010600040101010101" pitchFamily="2" charset="-122"/>
              </a:rPr>
              <a:t>    </a:t>
            </a:r>
            <a:r>
              <a:rPr lang="zh-CN" altLang="en-US" sz="2600" dirty="0">
                <a:latin typeface="华文楷体" panose="02010600040101010101" pitchFamily="2" charset="-122"/>
              </a:rPr>
              <a:t>一般可根据粗集料品种、最大粒径和水胶比，按下表选用。</a:t>
            </a:r>
            <a:endParaRPr lang="en-US" altLang="zh-CN" sz="2600">
              <a:latin typeface="华文楷体" panose="02010600040101010101" pitchFamily="2" charset="-122"/>
            </a:endParaRPr>
          </a:p>
          <a:p>
            <a:pPr lvl="0">
              <a:buNone/>
            </a:pPr>
            <a:r>
              <a:rPr lang="zh-CN" altLang="en-US" sz="2600" dirty="0">
                <a:latin typeface="华文楷体" panose="02010600040101010101" pitchFamily="2" charset="-122"/>
              </a:rPr>
              <a:t>             </a:t>
            </a:r>
            <a:r>
              <a:rPr lang="zh-CN" altLang="en-US" sz="1700" b="1" dirty="0">
                <a:latin typeface="华文楷体" panose="02010600040101010101" pitchFamily="2" charset="-122"/>
              </a:rPr>
              <a:t>混凝土的砂率选用表（％） （</a:t>
            </a:r>
            <a:r>
              <a:rPr lang="en-US" altLang="zh-CN" sz="1700" b="1">
                <a:latin typeface="华文楷体" panose="02010600040101010101" pitchFamily="2" charset="-122"/>
              </a:rPr>
              <a:t>JGJ/T55-2000</a:t>
            </a:r>
            <a:r>
              <a:rPr lang="zh-CN" altLang="en-US" sz="1900" dirty="0">
                <a:latin typeface="华文楷体" panose="02010600040101010101" pitchFamily="2" charset="-122"/>
              </a:rPr>
              <a:t>）</a:t>
            </a:r>
            <a:endParaRPr lang="en-US" altLang="zh-CN" sz="1900" i="1">
              <a:latin typeface="华文楷体" panose="02010600040101010101" pitchFamily="2" charset="-122"/>
            </a:endParaRPr>
          </a:p>
          <a:p>
            <a:pPr lvl="0">
              <a:buNone/>
            </a:pPr>
            <a:endParaRPr lang="zh-CN" altLang="en-US" sz="2600" dirty="0"/>
          </a:p>
        </p:txBody>
      </p:sp>
      <p:graphicFrame>
        <p:nvGraphicFramePr>
          <p:cNvPr id="345091" name="表格 345090"/>
          <p:cNvGraphicFramePr/>
          <p:nvPr/>
        </p:nvGraphicFramePr>
        <p:xfrm>
          <a:off x="2024063" y="2143125"/>
          <a:ext cx="8229600" cy="4110990"/>
        </p:xfrm>
        <a:graphic>
          <a:graphicData uri="http://schemas.openxmlformats.org/drawingml/2006/table">
            <a:tbl>
              <a:tblPr/>
              <a:tblGrid>
                <a:gridCol w="1176655"/>
                <a:gridCol w="1174750"/>
                <a:gridCol w="1176020"/>
                <a:gridCol w="1174750"/>
                <a:gridCol w="1176655"/>
                <a:gridCol w="1174750"/>
                <a:gridCol w="1176020"/>
              </a:tblGrid>
              <a:tr h="42735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b="1" dirty="0">
                          <a:solidFill>
                            <a:srgbClr val="000000"/>
                          </a:solidFill>
                          <a:latin typeface="华文楷体" panose="02010600040101010101" pitchFamily="2" charset="-122"/>
                        </a:rPr>
                        <a:t>水胶比（</a:t>
                      </a:r>
                      <a:r>
                        <a:rPr lang="en-US" altLang="zh-CN" sz="2200" b="1">
                          <a:solidFill>
                            <a:srgbClr val="000000"/>
                          </a:solidFill>
                          <a:latin typeface="华文楷体" panose="02010600040101010101" pitchFamily="2" charset="-122"/>
                        </a:rPr>
                        <a:t>W/B</a:t>
                      </a:r>
                      <a:r>
                        <a:rPr lang="zh-CN" altLang="en-US" sz="2200" b="1" dirty="0">
                          <a:solidFill>
                            <a:srgbClr val="000000"/>
                          </a:solidFill>
                          <a:latin typeface="华文楷体" panose="02010600040101010101" pitchFamily="2" charset="-122"/>
                        </a:rPr>
                        <a:t>）</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b="1" dirty="0">
                          <a:solidFill>
                            <a:srgbClr val="000000"/>
                          </a:solidFill>
                          <a:latin typeface="华文楷体" panose="02010600040101010101" pitchFamily="2" charset="-122"/>
                        </a:rPr>
                        <a:t>卵石最大粒径（</a:t>
                      </a:r>
                      <a:r>
                        <a:rPr lang="en-US" altLang="zh-CN" sz="2200" b="1">
                          <a:solidFill>
                            <a:srgbClr val="000000"/>
                          </a:solidFill>
                          <a:latin typeface="华文楷体" panose="02010600040101010101" pitchFamily="2" charset="-122"/>
                        </a:rPr>
                        <a:t>mm</a:t>
                      </a:r>
                      <a:r>
                        <a:rPr lang="zh-CN" altLang="en-US" sz="2200" b="1" dirty="0">
                          <a:solidFill>
                            <a:srgbClr val="000000"/>
                          </a:solidFill>
                          <a:latin typeface="华文楷体" panose="02010600040101010101" pitchFamily="2" charset="-122"/>
                        </a:rPr>
                        <a:t>）</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hMerge="1">
                  <a:tcP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c hMerge="1">
                  <a:tcPr>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zh-CN" altLang="en-US" sz="2200" b="1" dirty="0">
                          <a:solidFill>
                            <a:srgbClr val="000000"/>
                          </a:solidFill>
                          <a:latin typeface="华文楷体" panose="02010600040101010101" pitchFamily="2" charset="-122"/>
                        </a:rPr>
                        <a:t>碎石最大粒径（</a:t>
                      </a:r>
                      <a:r>
                        <a:rPr lang="en-US" altLang="zh-CN" sz="2200" b="1">
                          <a:solidFill>
                            <a:srgbClr val="000000"/>
                          </a:solidFill>
                          <a:latin typeface="华文楷体" panose="02010600040101010101" pitchFamily="2" charset="-122"/>
                        </a:rPr>
                        <a:t>mm</a:t>
                      </a:r>
                      <a:r>
                        <a:rPr lang="zh-CN" altLang="en-US" sz="2200" b="1" dirty="0">
                          <a:solidFill>
                            <a:srgbClr val="000000"/>
                          </a:solidFill>
                          <a:latin typeface="华文楷体" panose="02010600040101010101" pitchFamily="2" charset="-122"/>
                        </a:rPr>
                        <a:t>）</a:t>
                      </a:r>
                      <a:endParaRPr lang="zh-CN" altLang="en-US" sz="2200" b="1" dirty="0">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hMerge="1">
                  <a:tcP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c hMerge="1">
                  <a:tcPr>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tcPr>
                </a:tc>
              </a:tr>
              <a:tr h="914400">
                <a:tc vMerge="1">
                  <a:tcP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B w="12700" cap="flat" cmpd="sng">
                      <a:solidFill>
                        <a:schemeClr val="accent2"/>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10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20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40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16</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20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b="1">
                          <a:solidFill>
                            <a:srgbClr val="000000"/>
                          </a:solidFill>
                          <a:latin typeface="华文楷体" panose="02010600040101010101" pitchFamily="2" charset="-122"/>
                        </a:rPr>
                        <a:t>40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69215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0.40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26</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32</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25</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31</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24</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30</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29</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34</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27</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32</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69215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0.50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30</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29</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34</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28</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33</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33</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38</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32</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37</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30</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35</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69278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0.60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33</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38</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32</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37</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31</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36</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36</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41</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35</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40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33</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38</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r h="69215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0.70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36</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41</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35</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40</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34</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39</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39</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44</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38</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43</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Clr>
                          <a:srgbClr val="000000"/>
                        </a:buClr>
                        <a:buFont typeface="Wingdings" panose="05000000000000000000" pitchFamily="2" charset="2"/>
                        <a:buNone/>
                      </a:pPr>
                      <a:r>
                        <a:rPr lang="en-US" altLang="zh-CN" sz="2200">
                          <a:solidFill>
                            <a:srgbClr val="000000"/>
                          </a:solidFill>
                          <a:latin typeface="华文楷体" panose="02010600040101010101" pitchFamily="2" charset="-122"/>
                        </a:rPr>
                        <a:t>36</a:t>
                      </a:r>
                      <a:r>
                        <a:rPr lang="zh-CN" altLang="en-US" sz="2200" dirty="0">
                          <a:solidFill>
                            <a:srgbClr val="000000"/>
                          </a:solidFill>
                          <a:latin typeface="华文楷体" panose="02010600040101010101" pitchFamily="2" charset="-122"/>
                        </a:rPr>
                        <a:t>－</a:t>
                      </a:r>
                      <a:r>
                        <a:rPr lang="en-US" altLang="zh-CN" sz="2200">
                          <a:solidFill>
                            <a:srgbClr val="000000"/>
                          </a:solidFill>
                          <a:latin typeface="华文楷体" panose="02010600040101010101" pitchFamily="2" charset="-122"/>
                        </a:rPr>
                        <a:t>41</a:t>
                      </a:r>
                      <a:endParaRPr lang="en-US" altLang="zh-CN" sz="2200" b="1">
                        <a:latin typeface="华文楷体" panose="02010600040101010101" pitchFamily="2" charset="-122"/>
                      </a:endParaRPr>
                    </a:p>
                  </a:txBody>
                  <a:tcPr anchor="ctr">
                    <a:lnL w="12700" cap="flat" cmpd="sng">
                      <a:solidFill>
                        <a:schemeClr val="accent2"/>
                      </a:solidFill>
                      <a:prstDash val="solid"/>
                      <a:headEnd type="none" w="med" len="med"/>
                      <a:tailEnd type="none" w="med" len="med"/>
                    </a:lnL>
                    <a:lnR w="12700" cap="flat" cmpd="sng">
                      <a:solidFill>
                        <a:schemeClr val="accent2"/>
                      </a:solidFill>
                      <a:prstDash val="solid"/>
                      <a:headEnd type="none" w="med" len="med"/>
                      <a:tailEnd type="none" w="med" len="med"/>
                    </a:lnR>
                    <a:lnT w="12700" cap="flat" cmpd="sng">
                      <a:solidFill>
                        <a:schemeClr val="accent2"/>
                      </a:solidFill>
                      <a:prstDash val="solid"/>
                      <a:headEnd type="none" w="med" len="med"/>
                      <a:tailEnd type="none" w="med" len="med"/>
                    </a:lnT>
                    <a:lnB w="12700" cap="flat" cmpd="sng">
                      <a:solidFill>
                        <a:schemeClr val="accent2"/>
                      </a:solidFill>
                      <a:prstDash val="solid"/>
                      <a:headEnd type="none" w="med" len="med"/>
                      <a:tailEnd type="none" w="med" len="med"/>
                    </a:lnB>
                    <a:lnTlToBr>
                      <a:noFill/>
                    </a:lnTlToBr>
                    <a:lnBlToTr>
                      <a:noFill/>
                    </a:lnBlToTr>
                    <a:solidFill>
                      <a:srgbClr val="E7EAE8"/>
                    </a:solidFill>
                  </a:tcPr>
                </a:tc>
              </a:tr>
            </a:tbl>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12" presetClass="entr" presetSubtype="4" fill="hold" nodeType="afterEffect">
                                  <p:stCondLst>
                                    <p:cond delay="0"/>
                                  </p:stCondLst>
                                  <p:childTnLst>
                                    <p:set>
                                      <p:cBhvr>
                                        <p:cTn id="23" dur="1" fill="hold">
                                          <p:stCondLst>
                                            <p:cond delay="0"/>
                                          </p:stCondLst>
                                        </p:cTn>
                                        <p:tgtEl>
                                          <p:spTgt spid="345091"/>
                                        </p:tgtEl>
                                        <p:attrNameLst>
                                          <p:attrName>style.visibility</p:attrName>
                                        </p:attrNameLst>
                                      </p:cBhvr>
                                      <p:to>
                                        <p:strVal val="visible"/>
                                      </p:to>
                                    </p:set>
                                    <p:animEffect transition="in" filter="slide(fromBottom)">
                                      <p:cBhvr>
                                        <p:cTn id="24" dur="1000"/>
                                        <p:tgtEl>
                                          <p:spTgt spid="345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357188"/>
            <a:ext cx="8429625" cy="6143625"/>
          </a:xfrm>
        </p:spPr>
        <p:txBody>
          <a:bodyPr vert="horz" wrap="square" lIns="91440" tIns="45720" rIns="91440" bIns="45720" numCol="1" rtlCol="0" anchor="t" anchorCtr="0" compatLnSpc="1"/>
          <a:lstStyle/>
          <a:p>
            <a:pPr lvl="0" algn="just">
              <a:buNone/>
            </a:pPr>
            <a:r>
              <a:rPr lang="en-US" altLang="zh-CN">
                <a:latin typeface="华文楷体" panose="02010600040101010101" pitchFamily="2" charset="-122"/>
              </a:rPr>
              <a:t>6</a:t>
            </a:r>
            <a:r>
              <a:rPr lang="zh-CN" altLang="en-US" dirty="0">
                <a:latin typeface="华文楷体" panose="02010600040101010101" pitchFamily="2" charset="-122"/>
              </a:rPr>
              <a:t>） 计算粗、细集料单位用量（</a:t>
            </a:r>
            <a:r>
              <a:rPr lang="en-US" altLang="zh-CN">
                <a:latin typeface="华文楷体" panose="02010600040101010101" pitchFamily="2" charset="-122"/>
              </a:rPr>
              <a:t>m</a:t>
            </a:r>
            <a:r>
              <a:rPr lang="zh-CN" altLang="en-US" dirty="0">
                <a:latin typeface="华文楷体" panose="02010600040101010101" pitchFamily="2" charset="-122"/>
              </a:rPr>
              <a:t> </a:t>
            </a:r>
            <a:r>
              <a:rPr lang="en-US" altLang="zh-CN" baseline="-25000">
                <a:latin typeface="华文楷体" panose="02010600040101010101" pitchFamily="2" charset="-122"/>
              </a:rPr>
              <a:t>go</a:t>
            </a:r>
            <a:r>
              <a:rPr lang="zh-CN" altLang="en-US" dirty="0">
                <a:latin typeface="华文楷体" panose="02010600040101010101" pitchFamily="2" charset="-122"/>
              </a:rPr>
              <a:t>、</a:t>
            </a:r>
            <a:r>
              <a:rPr lang="en-US" altLang="zh-CN">
                <a:latin typeface="华文楷体" panose="02010600040101010101" pitchFamily="2" charset="-122"/>
              </a:rPr>
              <a:t>m</a:t>
            </a:r>
            <a:r>
              <a:rPr lang="zh-CN" altLang="en-US" dirty="0">
                <a:latin typeface="华文楷体" panose="02010600040101010101" pitchFamily="2" charset="-122"/>
              </a:rPr>
              <a:t> </a:t>
            </a:r>
            <a:r>
              <a:rPr lang="en-US" altLang="zh-CN" baseline="-25000">
                <a:latin typeface="华文楷体" panose="02010600040101010101" pitchFamily="2" charset="-122"/>
              </a:rPr>
              <a:t>so</a:t>
            </a:r>
            <a:r>
              <a:rPr lang="zh-CN" altLang="en-US" dirty="0">
                <a:latin typeface="华文楷体" panose="02010600040101010101" pitchFamily="2" charset="-122"/>
              </a:rPr>
              <a:t>）</a:t>
            </a:r>
            <a:endParaRPr lang="en-US" altLang="zh-CN">
              <a:latin typeface="华文楷体" panose="02010600040101010101" pitchFamily="2" charset="-122"/>
            </a:endParaRPr>
          </a:p>
          <a:p>
            <a:pPr lvl="0" algn="just">
              <a:buFont typeface="Wingdings" panose="05000000000000000000" pitchFamily="2" charset="2"/>
              <a:buNone/>
            </a:pPr>
            <a:r>
              <a:rPr lang="zh-CN" altLang="en-US" sz="2600" dirty="0">
                <a:latin typeface="华文楷体" panose="02010600040101010101" pitchFamily="2" charset="-122"/>
              </a:rPr>
              <a:t>（</a:t>
            </a:r>
            <a:r>
              <a:rPr lang="en-US" altLang="zh-CN" sz="2600">
                <a:latin typeface="华文楷体" panose="02010600040101010101" pitchFamily="2" charset="-122"/>
              </a:rPr>
              <a:t>1</a:t>
            </a:r>
            <a:r>
              <a:rPr lang="zh-CN" altLang="en-US" sz="2600" dirty="0">
                <a:latin typeface="华文楷体" panose="02010600040101010101" pitchFamily="2" charset="-122"/>
              </a:rPr>
              <a:t>）密度法（质量法）</a:t>
            </a:r>
            <a:endParaRPr lang="zh-CN" altLang="en-US" sz="2600" dirty="0">
              <a:latin typeface="华文楷体" panose="02010600040101010101" pitchFamily="2" charset="-122"/>
            </a:endParaRPr>
          </a:p>
          <a:p>
            <a:pPr lvl="0">
              <a:buFont typeface="Wingdings" panose="05000000000000000000" pitchFamily="2" charset="2"/>
              <a:buNone/>
            </a:pPr>
            <a:r>
              <a:rPr lang="zh-CN" altLang="en-US" sz="2600" dirty="0">
                <a:latin typeface="华文楷体" panose="02010600040101010101" pitchFamily="2" charset="-122"/>
              </a:rPr>
              <a:t>      假设</a:t>
            </a:r>
            <a:r>
              <a:rPr lang="en-US" altLang="zh-CN" sz="2600">
                <a:latin typeface="华文楷体" panose="02010600040101010101" pitchFamily="2" charset="-122"/>
              </a:rPr>
              <a:t>1m</a:t>
            </a:r>
            <a:r>
              <a:rPr lang="en-US" altLang="zh-CN" sz="2600" baseline="30000">
                <a:latin typeface="华文楷体" panose="02010600040101010101" pitchFamily="2" charset="-122"/>
              </a:rPr>
              <a:t>3</a:t>
            </a:r>
            <a:r>
              <a:rPr lang="zh-CN" altLang="en-US" sz="2600" dirty="0">
                <a:latin typeface="华文楷体" panose="02010600040101010101" pitchFamily="2" charset="-122"/>
              </a:rPr>
              <a:t>混凝土拌和物质量为某一确定值</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a:latin typeface="华文楷体" panose="02010600040101010101" pitchFamily="2" charset="-122"/>
              </a:rPr>
              <a:t>cp</a:t>
            </a:r>
            <a:r>
              <a:rPr lang="zh-CN" altLang="en-US" sz="2600" dirty="0">
                <a:latin typeface="华文楷体" panose="02010600040101010101" pitchFamily="2" charset="-122"/>
              </a:rPr>
              <a:t>，</a:t>
            </a:r>
            <a:endParaRPr lang="en-US" altLang="zh-CN" sz="2600">
              <a:latin typeface="华文楷体" panose="02010600040101010101" pitchFamily="2" charset="-122"/>
            </a:endParaRPr>
          </a:p>
          <a:p>
            <a:pPr lvl="0">
              <a:buFont typeface="Wingdings" panose="05000000000000000000" pitchFamily="2" charset="2"/>
              <a:buNone/>
            </a:pPr>
            <a:r>
              <a:rPr lang="zh-CN" altLang="en-US" sz="2600" dirty="0">
                <a:latin typeface="华文楷体" panose="02010600040101010101" pitchFamily="2" charset="-122"/>
              </a:rPr>
              <a:t>则可列方程：</a:t>
            </a:r>
            <a:endParaRPr lang="zh-CN" altLang="en-US" sz="2600" dirty="0">
              <a:latin typeface="华文楷体" panose="02010600040101010101" pitchFamily="2" charset="-122"/>
            </a:endParaRPr>
          </a:p>
          <a:p>
            <a:pPr lvl="0" algn="just">
              <a:buFont typeface="Wingdings" panose="05000000000000000000" pitchFamily="2" charset="2"/>
              <a:buNone/>
            </a:pPr>
            <a:endParaRPr lang="zh-CN" altLang="en-US" sz="2600" dirty="0">
              <a:latin typeface="华文楷体" panose="02010600040101010101" pitchFamily="2" charset="-122"/>
            </a:endParaRPr>
          </a:p>
          <a:p>
            <a:pPr lvl="0" algn="just">
              <a:buFont typeface="Wingdings" panose="05000000000000000000" pitchFamily="2" charset="2"/>
              <a:buNone/>
            </a:pPr>
            <a:endParaRPr lang="zh-CN" altLang="en-US" sz="2600" dirty="0">
              <a:latin typeface="华文楷体" panose="02010600040101010101" pitchFamily="2" charset="-122"/>
            </a:endParaRPr>
          </a:p>
          <a:p>
            <a:pPr lvl="0" algn="just">
              <a:buFont typeface="Wingdings" panose="05000000000000000000" pitchFamily="2" charset="2"/>
              <a:buNone/>
            </a:pPr>
            <a:endParaRPr lang="zh-CN" altLang="en-US" sz="2600" dirty="0">
              <a:latin typeface="华文楷体" panose="02010600040101010101" pitchFamily="2" charset="-122"/>
            </a:endParaRPr>
          </a:p>
          <a:p>
            <a:pPr lvl="0" algn="just">
              <a:buFont typeface="Wingdings" panose="05000000000000000000" pitchFamily="2" charset="2"/>
              <a:buNone/>
            </a:pPr>
            <a:r>
              <a:rPr lang="zh-CN" altLang="en-US" sz="2600" dirty="0">
                <a:latin typeface="华文楷体" panose="02010600040101010101" pitchFamily="2" charset="-122"/>
              </a:rPr>
              <a:t>式中：</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a:latin typeface="华文楷体" panose="02010600040101010101" pitchFamily="2" charset="-122"/>
              </a:rPr>
              <a:t>co</a:t>
            </a:r>
            <a:r>
              <a:rPr lang="en-US" altLang="zh-CN" sz="2600">
                <a:latin typeface="华文楷体" panose="02010600040101010101" pitchFamily="2" charset="-122"/>
              </a:rPr>
              <a:t>──</a:t>
            </a:r>
            <a:r>
              <a:rPr lang="zh-CN" altLang="en-US" sz="2600" dirty="0">
                <a:latin typeface="华文楷体" panose="02010600040101010101" pitchFamily="2" charset="-122"/>
              </a:rPr>
              <a:t>每立方米混凝土的水泥用量（</a:t>
            </a:r>
            <a:r>
              <a:rPr lang="en-US" altLang="zh-CN" sz="2600">
                <a:latin typeface="华文楷体" panose="02010600040101010101" pitchFamily="2" charset="-122"/>
              </a:rPr>
              <a:t>kg</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a:latin typeface="华文楷体" panose="02010600040101010101" pitchFamily="2" charset="-122"/>
              </a:rPr>
              <a:t>go</a:t>
            </a:r>
            <a:r>
              <a:rPr lang="en-US" altLang="zh-CN" sz="2600">
                <a:latin typeface="华文楷体" panose="02010600040101010101" pitchFamily="2" charset="-122"/>
              </a:rPr>
              <a:t> ──</a:t>
            </a:r>
            <a:r>
              <a:rPr lang="zh-CN" altLang="en-US" sz="2600" dirty="0">
                <a:latin typeface="华文楷体" panose="02010600040101010101" pitchFamily="2" charset="-122"/>
              </a:rPr>
              <a:t>每立方米混凝土的粗骨料用量（</a:t>
            </a:r>
            <a:r>
              <a:rPr lang="en-US" altLang="zh-CN" sz="2600">
                <a:latin typeface="华文楷体" panose="02010600040101010101" pitchFamily="2" charset="-122"/>
              </a:rPr>
              <a:t>kg</a:t>
            </a:r>
            <a:endParaRPr lang="en-US" altLang="zh-CN" sz="2600">
              <a:latin typeface="华文楷体" panose="02010600040101010101" pitchFamily="2" charset="-122"/>
            </a:endParaRPr>
          </a:p>
          <a:p>
            <a:pPr lvl="0" algn="just">
              <a:buFont typeface="Wingdings" panose="05000000000000000000" pitchFamily="2" charset="2"/>
              <a:buNone/>
            </a:pPr>
            <a:r>
              <a:rPr lang="en-US" altLang="zh-CN" sz="2600">
                <a:latin typeface="华文楷体" panose="02010600040101010101" pitchFamily="2" charset="-122"/>
              </a:rPr>
              <a:t>      m</a:t>
            </a:r>
            <a:r>
              <a:rPr lang="zh-CN" altLang="en-US" sz="2600" dirty="0">
                <a:latin typeface="华文楷体" panose="02010600040101010101" pitchFamily="2" charset="-122"/>
              </a:rPr>
              <a:t> </a:t>
            </a:r>
            <a:r>
              <a:rPr lang="en-US" altLang="zh-CN" sz="2600" baseline="-25000">
                <a:latin typeface="华文楷体" panose="02010600040101010101" pitchFamily="2" charset="-122"/>
              </a:rPr>
              <a:t>so</a:t>
            </a:r>
            <a:r>
              <a:rPr lang="en-US" altLang="zh-CN" sz="2600">
                <a:latin typeface="华文楷体" panose="02010600040101010101" pitchFamily="2" charset="-122"/>
              </a:rPr>
              <a:t>──</a:t>
            </a:r>
            <a:r>
              <a:rPr lang="zh-CN" altLang="en-US" sz="2600" dirty="0">
                <a:latin typeface="华文楷体" panose="02010600040101010101" pitchFamily="2" charset="-122"/>
              </a:rPr>
              <a:t>每立方米混凝土的细骨料用量（</a:t>
            </a:r>
            <a:r>
              <a:rPr lang="en-US" altLang="zh-CN" sz="2600">
                <a:latin typeface="华文楷体" panose="02010600040101010101" pitchFamily="2" charset="-122"/>
              </a:rPr>
              <a:t>kg</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β</a:t>
            </a:r>
            <a:r>
              <a:rPr lang="zh-CN" altLang="en-US" sz="2600" dirty="0">
                <a:latin typeface="华文楷体" panose="02010600040101010101" pitchFamily="2" charset="-122"/>
              </a:rPr>
              <a:t> </a:t>
            </a:r>
            <a:r>
              <a:rPr lang="en-US" altLang="zh-CN" sz="2600" baseline="-25000">
                <a:latin typeface="华文楷体" panose="02010600040101010101" pitchFamily="2" charset="-122"/>
              </a:rPr>
              <a:t>s</a:t>
            </a:r>
            <a:r>
              <a:rPr lang="en-US" altLang="zh-CN" sz="2600">
                <a:latin typeface="华文楷体" panose="02010600040101010101" pitchFamily="2" charset="-122"/>
              </a:rPr>
              <a:t> ──</a:t>
            </a:r>
            <a:r>
              <a:rPr lang="zh-CN" altLang="en-US" sz="2600" dirty="0">
                <a:latin typeface="华文楷体" panose="02010600040101010101" pitchFamily="2" charset="-122"/>
              </a:rPr>
              <a:t>砂率（％）</a:t>
            </a:r>
            <a:endParaRPr lang="zh-CN" altLang="en-US" sz="2600" dirty="0">
              <a:latin typeface="华文楷体" panose="02010600040101010101" pitchFamily="2" charset="-122"/>
            </a:endParaRPr>
          </a:p>
          <a:p>
            <a:pPr lvl="0" algn="just">
              <a:buFont typeface="Wingdings" panose="05000000000000000000" pitchFamily="2" charset="2"/>
              <a:buNone/>
            </a:pPr>
            <a:r>
              <a:rPr lang="zh-CN" altLang="en-US" sz="2600" dirty="0">
                <a:latin typeface="华文楷体" panose="02010600040101010101" pitchFamily="2" charset="-122"/>
              </a:rPr>
              <a:t>      </a:t>
            </a:r>
            <a:r>
              <a:rPr lang="en-US" altLang="zh-CN" sz="2600" b="1">
                <a:latin typeface="华文楷体" panose="02010600040101010101" pitchFamily="2" charset="-122"/>
              </a:rPr>
              <a:t>m</a:t>
            </a:r>
            <a:r>
              <a:rPr lang="en-US" altLang="zh-CN" sz="2600" b="1" baseline="-25000">
                <a:latin typeface="华文楷体" panose="02010600040101010101" pitchFamily="2" charset="-122"/>
              </a:rPr>
              <a:t>cp</a:t>
            </a:r>
            <a:r>
              <a:rPr lang="en-US" altLang="zh-CN" sz="2600">
                <a:latin typeface="华文楷体" panose="02010600040101010101" pitchFamily="2" charset="-122"/>
              </a:rPr>
              <a:t>──1m</a:t>
            </a:r>
            <a:r>
              <a:rPr lang="en-US" altLang="zh-CN" sz="2600" baseline="30000">
                <a:latin typeface="华文楷体" panose="02010600040101010101" pitchFamily="2" charset="-122"/>
              </a:rPr>
              <a:t>3</a:t>
            </a:r>
            <a:r>
              <a:rPr lang="zh-CN" altLang="en-US" sz="2400" dirty="0">
                <a:latin typeface="华文楷体" panose="02010600040101010101" pitchFamily="2" charset="-122"/>
              </a:rPr>
              <a:t>混凝土拌和物的假定质量，其值可              取</a:t>
            </a:r>
            <a:r>
              <a:rPr lang="en-US" altLang="zh-CN" sz="2400">
                <a:latin typeface="华文楷体" panose="02010600040101010101" pitchFamily="2" charset="-122"/>
              </a:rPr>
              <a:t>2400</a:t>
            </a:r>
            <a:r>
              <a:rPr lang="zh-CN" altLang="en-US" sz="2400" dirty="0">
                <a:latin typeface="华文楷体" panose="02010600040101010101" pitchFamily="2" charset="-122"/>
              </a:rPr>
              <a:t>～</a:t>
            </a:r>
            <a:r>
              <a:rPr lang="en-US" altLang="zh-CN" sz="2400">
                <a:latin typeface="华文楷体" panose="02010600040101010101" pitchFamily="2" charset="-122"/>
              </a:rPr>
              <a:t>2450kg</a:t>
            </a:r>
            <a:r>
              <a:rPr lang="zh-CN" altLang="en-US" sz="2400" dirty="0">
                <a:latin typeface="华文楷体" panose="02010600040101010101" pitchFamily="2" charset="-122"/>
              </a:rPr>
              <a:t>。</a:t>
            </a:r>
            <a:endParaRPr lang="en-US" altLang="zh-CN" sz="2400">
              <a:latin typeface="华文楷体" panose="02010600040101010101" pitchFamily="2" charset="-122"/>
            </a:endParaRPr>
          </a:p>
          <a:p>
            <a:pPr lvl="0" algn="just">
              <a:buNone/>
            </a:pPr>
            <a:r>
              <a:rPr lang="zh-CN" altLang="en-US" sz="2600" dirty="0">
                <a:latin typeface="华文楷体" panose="02010600040101010101" pitchFamily="2" charset="-122"/>
              </a:rPr>
              <a:t>   </a:t>
            </a:r>
            <a:r>
              <a:rPr lang="zh-CN" altLang="en-US" sz="2400" dirty="0">
                <a:latin typeface="华文楷体" panose="02010600040101010101" pitchFamily="2" charset="-122"/>
              </a:rPr>
              <a:t> 联立两式，即可求出</a:t>
            </a:r>
            <a:r>
              <a:rPr lang="en-US" altLang="zh-CN" sz="2400">
                <a:latin typeface="华文楷体" panose="02010600040101010101" pitchFamily="2" charset="-122"/>
              </a:rPr>
              <a:t>m</a:t>
            </a:r>
            <a:r>
              <a:rPr lang="zh-CN" altLang="en-US" sz="2400" dirty="0">
                <a:latin typeface="华文楷体" panose="02010600040101010101" pitchFamily="2" charset="-122"/>
              </a:rPr>
              <a:t> </a:t>
            </a:r>
            <a:r>
              <a:rPr lang="en-US" altLang="zh-CN" sz="2400" baseline="-25000">
                <a:latin typeface="华文楷体" panose="02010600040101010101" pitchFamily="2" charset="-122"/>
              </a:rPr>
              <a:t>go</a:t>
            </a:r>
            <a:r>
              <a:rPr lang="en-US" altLang="zh-CN" sz="2400">
                <a:latin typeface="华文楷体" panose="02010600040101010101" pitchFamily="2" charset="-122"/>
              </a:rPr>
              <a:t> </a:t>
            </a:r>
            <a:r>
              <a:rPr lang="zh-CN" altLang="en-US" sz="2400" dirty="0">
                <a:latin typeface="华文楷体" panose="02010600040101010101" pitchFamily="2" charset="-122"/>
              </a:rPr>
              <a:t>、</a:t>
            </a:r>
            <a:r>
              <a:rPr lang="en-US" altLang="zh-CN" sz="2400">
                <a:latin typeface="华文楷体" panose="02010600040101010101" pitchFamily="2" charset="-122"/>
              </a:rPr>
              <a:t>m</a:t>
            </a:r>
            <a:r>
              <a:rPr lang="zh-CN" altLang="en-US" sz="2400" dirty="0">
                <a:latin typeface="华文楷体" panose="02010600040101010101" pitchFamily="2" charset="-122"/>
              </a:rPr>
              <a:t> </a:t>
            </a:r>
            <a:r>
              <a:rPr lang="en-US" altLang="zh-CN" sz="2400" baseline="-25000">
                <a:latin typeface="华文楷体" panose="02010600040101010101" pitchFamily="2" charset="-122"/>
              </a:rPr>
              <a:t>so</a:t>
            </a:r>
            <a:r>
              <a:rPr lang="zh-CN" altLang="en-US" sz="2400" dirty="0">
                <a:latin typeface="华文楷体" panose="02010600040101010101" pitchFamily="2" charset="-122"/>
              </a:rPr>
              <a:t>。</a:t>
            </a:r>
            <a:endParaRPr lang="en-US" altLang="zh-CN" sz="2400">
              <a:latin typeface="华文楷体" panose="02010600040101010101" pitchFamily="2" charset="-122"/>
            </a:endParaRPr>
          </a:p>
        </p:txBody>
      </p:sp>
      <p:graphicFrame>
        <p:nvGraphicFramePr>
          <p:cNvPr id="346115" name="Object 2"/>
          <p:cNvGraphicFramePr>
            <a:graphicFrameLocks noChangeAspect="1"/>
          </p:cNvGraphicFramePr>
          <p:nvPr/>
        </p:nvGraphicFramePr>
        <p:xfrm>
          <a:off x="4381500" y="1857375"/>
          <a:ext cx="3586163" cy="1520825"/>
        </p:xfrm>
        <a:graphic>
          <a:graphicData uri="http://schemas.openxmlformats.org/presentationml/2006/ole">
            <mc:AlternateContent xmlns:mc="http://schemas.openxmlformats.org/markup-compatibility/2006">
              <mc:Choice xmlns:v="urn:schemas-microsoft-com:vml" Requires="v">
                <p:oleObj spid="_x0000_s25615" name="" r:id="rId1" imgW="0" imgH="0" progId="Equation.3">
                  <p:embed/>
                </p:oleObj>
              </mc:Choice>
              <mc:Fallback>
                <p:oleObj name="" r:id="rId1" imgW="0" imgH="0" progId="Equation.3">
                  <p:embed/>
                  <p:pic>
                    <p:nvPicPr>
                      <p:cNvPr id="0" name="图片 3093"/>
                      <p:cNvPicPr/>
                      <p:nvPr/>
                    </p:nvPicPr>
                    <p:blipFill>
                      <a:blip r:embed="rId2"/>
                      <a:stretch>
                        <a:fillRect/>
                      </a:stretch>
                    </p:blipFill>
                    <p:spPr>
                      <a:xfrm>
                        <a:off x="4381500" y="1857375"/>
                        <a:ext cx="3586163" cy="1520825"/>
                      </a:xfrm>
                      <a:prstGeom prst="rect">
                        <a:avLst/>
                      </a:prstGeom>
                      <a:noFill/>
                      <a:ln w="38100">
                        <a:noFill/>
                        <a:miter/>
                      </a:ln>
                    </p:spPr>
                  </p:pic>
                </p:oleObj>
              </mc:Fallback>
            </mc:AlternateContent>
          </a:graphicData>
        </a:graphic>
      </p:graphicFrame>
      <p:graphicFrame>
        <p:nvGraphicFramePr>
          <p:cNvPr id="258051" name="Object 2"/>
          <p:cNvGraphicFramePr>
            <a:graphicFrameLocks noChangeAspect="1"/>
          </p:cNvGraphicFramePr>
          <p:nvPr/>
        </p:nvGraphicFramePr>
        <p:xfrm>
          <a:off x="4090035" y="2014855"/>
          <a:ext cx="3586163" cy="1520825"/>
        </p:xfrm>
        <a:graphic>
          <a:graphicData uri="http://schemas.openxmlformats.org/presentationml/2006/ole">
            <mc:AlternateContent xmlns:mc="http://schemas.openxmlformats.org/markup-compatibility/2006">
              <mc:Choice xmlns:v="urn:schemas-microsoft-com:vml" Requires="v">
                <p:oleObj spid="_x0000_s20484" name="" r:id="rId3" imgW="1675765" imgH="711200" progId="Equation.3">
                  <p:embed/>
                </p:oleObj>
              </mc:Choice>
              <mc:Fallback>
                <p:oleObj name="" r:id="rId3" imgW="1675765" imgH="711200" progId="Equation.3">
                  <p:embed/>
                  <p:pic>
                    <p:nvPicPr>
                      <p:cNvPr id="0" name="图片 3096"/>
                      <p:cNvPicPr/>
                      <p:nvPr/>
                    </p:nvPicPr>
                    <p:blipFill>
                      <a:blip r:embed="rId4"/>
                      <a:stretch>
                        <a:fillRect/>
                      </a:stretch>
                    </p:blipFill>
                    <p:spPr>
                      <a:xfrm>
                        <a:off x="4090035" y="2014855"/>
                        <a:ext cx="3586163" cy="1520825"/>
                      </a:xfrm>
                      <a:prstGeom prst="rect">
                        <a:avLst/>
                      </a:prstGeom>
                      <a:no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nodeType="clickEffect">
                                  <p:stCondLst>
                                    <p:cond delay="0"/>
                                  </p:stCondLst>
                                  <p:childTnLst>
                                    <p:set>
                                      <p:cBhvr>
                                        <p:cTn id="28" dur="1" fill="hold">
                                          <p:stCondLst>
                                            <p:cond delay="0"/>
                                          </p:stCondLst>
                                        </p:cTn>
                                        <p:tgtEl>
                                          <p:spTgt spid="346115"/>
                                        </p:tgtEl>
                                        <p:attrNameLst>
                                          <p:attrName>style.visibility</p:attrName>
                                        </p:attrNameLst>
                                      </p:cBhvr>
                                      <p:to>
                                        <p:strVal val="visible"/>
                                      </p:to>
                                    </p:set>
                                    <p:animEffect transition="in" filter="slide(fromLeft)">
                                      <p:cBhvr>
                                        <p:cTn id="29" dur="1000"/>
                                        <p:tgtEl>
                                          <p:spTgt spid="346115"/>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additive="base">
                                        <p:cTn id="34"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5" dur="1000" fill="hold"/>
                                        <p:tgtEl>
                                          <p:spTgt spid="3">
                                            <p:txEl>
                                              <p:pRg st="7" end="7"/>
                                            </p:txEl>
                                          </p:spTgt>
                                        </p:tgtEl>
                                        <p:attrNameLst>
                                          <p:attrName>ppt_y</p:attrName>
                                        </p:attrNameLst>
                                      </p:cBhvr>
                                      <p:tavLst>
                                        <p:tav tm="0">
                                          <p:val>
                                            <p:strVal val="#ppt_y"/>
                                          </p:val>
                                        </p:tav>
                                        <p:tav tm="100000">
                                          <p:val>
                                            <p:strVal val="#ppt_y"/>
                                          </p:val>
                                        </p:tav>
                                      </p:tavLst>
                                    </p:anim>
                                  </p:childTnLst>
                                </p:cTn>
                              </p:par>
                              <p:par>
                                <p:cTn id="36" presetID="2" presetClass="entr" presetSubtype="8"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1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9" dur="1000" fill="hold"/>
                                        <p:tgtEl>
                                          <p:spTgt spid="3">
                                            <p:txEl>
                                              <p:pRg st="8" end="8"/>
                                            </p:txEl>
                                          </p:spTgt>
                                        </p:tgtEl>
                                        <p:attrNameLst>
                                          <p:attrName>ppt_y</p:attrName>
                                        </p:attrNameLst>
                                      </p:cBhvr>
                                      <p:tavLst>
                                        <p:tav tm="0">
                                          <p:val>
                                            <p:strVal val="#ppt_y"/>
                                          </p:val>
                                        </p:tav>
                                        <p:tav tm="100000">
                                          <p:val>
                                            <p:strVal val="#ppt_y"/>
                                          </p:val>
                                        </p:tav>
                                      </p:tavLst>
                                    </p:anim>
                                  </p:childTnLst>
                                </p:cTn>
                              </p:par>
                              <p:par>
                                <p:cTn id="40" presetID="2" presetClass="entr" presetSubtype="8"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1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3" dur="1000" fill="hold"/>
                                        <p:tgtEl>
                                          <p:spTgt spid="3">
                                            <p:txEl>
                                              <p:pRg st="9" end="9"/>
                                            </p:txEl>
                                          </p:spTgt>
                                        </p:tgtEl>
                                        <p:attrNameLst>
                                          <p:attrName>ppt_y</p:attrName>
                                        </p:attrNameLst>
                                      </p:cBhvr>
                                      <p:tavLst>
                                        <p:tav tm="0">
                                          <p:val>
                                            <p:strVal val="#ppt_y"/>
                                          </p:val>
                                        </p:tav>
                                        <p:tav tm="100000">
                                          <p:val>
                                            <p:strVal val="#ppt_y"/>
                                          </p:val>
                                        </p:tav>
                                      </p:tavLst>
                                    </p:anim>
                                  </p:childTnLst>
                                </p:cTn>
                              </p:par>
                              <p:par>
                                <p:cTn id="44" presetID="2" presetClass="entr" presetSubtype="8" fill="hold" nodeType="with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anim calcmode="lin" valueType="num">
                                      <p:cBhvr additive="base">
                                        <p:cTn id="46" dur="10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7" dur="1000" fill="hold"/>
                                        <p:tgtEl>
                                          <p:spTgt spid="3">
                                            <p:txEl>
                                              <p:pRg st="10" end="10"/>
                                            </p:txEl>
                                          </p:spTgt>
                                        </p:tgtEl>
                                        <p:attrNameLst>
                                          <p:attrName>ppt_y</p:attrName>
                                        </p:attrNameLst>
                                      </p:cBhvr>
                                      <p:tavLst>
                                        <p:tav tm="0">
                                          <p:val>
                                            <p:strVal val="#ppt_y"/>
                                          </p:val>
                                        </p:tav>
                                        <p:tav tm="100000">
                                          <p:val>
                                            <p:strVal val="#ppt_y"/>
                                          </p:val>
                                        </p:tav>
                                      </p:tavLst>
                                    </p:anim>
                                  </p:childTnLst>
                                </p:cTn>
                              </p:par>
                              <p:par>
                                <p:cTn id="48" presetID="2" presetClass="entr" presetSubtype="8" fill="hold" nodeType="withEffect">
                                  <p:stCondLst>
                                    <p:cond delay="0"/>
                                  </p:stCondLst>
                                  <p:childTnLst>
                                    <p:set>
                                      <p:cBhvr>
                                        <p:cTn id="49" dur="1" fill="hold">
                                          <p:stCondLst>
                                            <p:cond delay="0"/>
                                          </p:stCondLst>
                                        </p:cTn>
                                        <p:tgtEl>
                                          <p:spTgt spid="3">
                                            <p:txEl>
                                              <p:charRg st="181" end="211"/>
                                            </p:txEl>
                                          </p:spTgt>
                                        </p:tgtEl>
                                        <p:attrNameLst>
                                          <p:attrName>style.visibility</p:attrName>
                                        </p:attrNameLst>
                                      </p:cBhvr>
                                      <p:to>
                                        <p:strVal val="visible"/>
                                      </p:to>
                                    </p:set>
                                    <p:anim calcmode="lin" valueType="num">
                                      <p:cBhvr additive="base">
                                        <p:cTn id="50" dur="1000" fill="hold"/>
                                        <p:tgtEl>
                                          <p:spTgt spid="3">
                                            <p:txEl>
                                              <p:charRg st="181" end="211"/>
                                            </p:txEl>
                                          </p:spTgt>
                                        </p:tgtEl>
                                        <p:attrNameLst>
                                          <p:attrName>ppt_x</p:attrName>
                                        </p:attrNameLst>
                                      </p:cBhvr>
                                      <p:tavLst>
                                        <p:tav tm="0">
                                          <p:val>
                                            <p:strVal val="0-#ppt_w/2"/>
                                          </p:val>
                                        </p:tav>
                                        <p:tav tm="100000">
                                          <p:val>
                                            <p:strVal val="#ppt_x"/>
                                          </p:val>
                                        </p:tav>
                                      </p:tavLst>
                                    </p:anim>
                                    <p:anim calcmode="lin" valueType="num">
                                      <p:cBhvr additive="base">
                                        <p:cTn id="51" dur="1000" fill="hold"/>
                                        <p:tgtEl>
                                          <p:spTgt spid="3">
                                            <p:txEl>
                                              <p:charRg st="181" end="211"/>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8" fill="hold" nodeType="clickEffect">
                                  <p:stCondLst>
                                    <p:cond delay="0"/>
                                  </p:stCondLst>
                                  <p:childTnLst>
                                    <p:set>
                                      <p:cBhvr>
                                        <p:cTn id="55" dur="1" fill="hold">
                                          <p:stCondLst>
                                            <p:cond delay="0"/>
                                          </p:stCondLst>
                                        </p:cTn>
                                        <p:tgtEl>
                                          <p:spTgt spid="3">
                                            <p:txEl>
                                              <p:charRg st="239" end="263"/>
                                            </p:txEl>
                                          </p:spTgt>
                                        </p:tgtEl>
                                        <p:attrNameLst>
                                          <p:attrName>style.visibility</p:attrName>
                                        </p:attrNameLst>
                                      </p:cBhvr>
                                      <p:to>
                                        <p:strVal val="visible"/>
                                      </p:to>
                                    </p:set>
                                    <p:anim calcmode="lin" valueType="num">
                                      <p:cBhvr additive="base">
                                        <p:cTn id="56" dur="1000" fill="hold"/>
                                        <p:tgtEl>
                                          <p:spTgt spid="3">
                                            <p:txEl>
                                              <p:charRg st="239" end="263"/>
                                            </p:txEl>
                                          </p:spTgt>
                                        </p:tgtEl>
                                        <p:attrNameLst>
                                          <p:attrName>ppt_x</p:attrName>
                                        </p:attrNameLst>
                                      </p:cBhvr>
                                      <p:tavLst>
                                        <p:tav tm="0">
                                          <p:val>
                                            <p:strVal val="0-#ppt_w/2"/>
                                          </p:val>
                                        </p:tav>
                                        <p:tav tm="100000">
                                          <p:val>
                                            <p:strVal val="#ppt_x"/>
                                          </p:val>
                                        </p:tav>
                                      </p:tavLst>
                                    </p:anim>
                                    <p:anim calcmode="lin" valueType="num">
                                      <p:cBhvr additive="base">
                                        <p:cTn id="57" dur="1000" fill="hold"/>
                                        <p:tgtEl>
                                          <p:spTgt spid="3">
                                            <p:txEl>
                                              <p:charRg st="239" end="263"/>
                                            </p:txEl>
                                          </p:spTgt>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2" presetClass="entr" presetSubtype="8" fill="hold" nodeType="clickEffect">
                                  <p:stCondLst>
                                    <p:cond delay="0"/>
                                  </p:stCondLst>
                                  <p:childTnLst>
                                    <p:set>
                                      <p:cBhvr>
                                        <p:cTn id="61" dur="1" fill="hold">
                                          <p:stCondLst>
                                            <p:cond delay="0"/>
                                          </p:stCondLst>
                                        </p:cTn>
                                        <p:tgtEl>
                                          <p:spTgt spid="258051"/>
                                        </p:tgtEl>
                                        <p:attrNameLst>
                                          <p:attrName>style.visibility</p:attrName>
                                        </p:attrNameLst>
                                      </p:cBhvr>
                                      <p:to>
                                        <p:strVal val="visible"/>
                                      </p:to>
                                    </p:set>
                                    <p:animEffect transition="in" filter="slide(fromLeft)">
                                      <p:cBhvr>
                                        <p:cTn id="62" dur="1000"/>
                                        <p:tgtEl>
                                          <p:spTgt spid="258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732155" y="285750"/>
            <a:ext cx="9578975" cy="6286500"/>
          </a:xfrm>
        </p:spPr>
        <p:txBody>
          <a:bodyPr vert="horz" wrap="square" lIns="91440" tIns="45720" rIns="91440" bIns="45720" numCol="1" rtlCol="0" anchor="t" anchorCtr="0" compatLnSpc="1"/>
          <a:lstStyle/>
          <a:p>
            <a:pPr lvl="0" algn="just">
              <a:lnSpc>
                <a:spcPct val="90000"/>
              </a:lnSpc>
              <a:buNone/>
            </a:pPr>
            <a:r>
              <a:rPr lang="zh-CN" altLang="en-US" sz="2600" dirty="0">
                <a:latin typeface="华文楷体" panose="02010600040101010101" pitchFamily="2" charset="-122"/>
              </a:rPr>
              <a:t>（</a:t>
            </a:r>
            <a:r>
              <a:rPr lang="en-US" altLang="zh-CN" sz="2600">
                <a:latin typeface="华文楷体" panose="02010600040101010101" pitchFamily="2" charset="-122"/>
              </a:rPr>
              <a:t>2</a:t>
            </a:r>
            <a:r>
              <a:rPr lang="zh-CN" altLang="en-US" sz="2600" dirty="0">
                <a:latin typeface="华文楷体" panose="02010600040101010101" pitchFamily="2" charset="-122"/>
              </a:rPr>
              <a:t>）体积法</a:t>
            </a:r>
            <a:endParaRPr lang="en-US" altLang="zh-CN" sz="2600">
              <a:latin typeface="华文楷体" panose="02010600040101010101" pitchFamily="2" charset="-122"/>
            </a:endParaRPr>
          </a:p>
          <a:p>
            <a:pPr lvl="0" algn="just">
              <a:lnSpc>
                <a:spcPct val="90000"/>
              </a:lnSpc>
              <a:buNone/>
            </a:pPr>
            <a:r>
              <a:rPr lang="zh-CN" altLang="en-US" sz="2600" dirty="0">
                <a:latin typeface="华文楷体" panose="02010600040101010101" pitchFamily="2" charset="-122"/>
              </a:rPr>
              <a:t>    假定混凝土拌和物的体积等于各组成材料绝对体积和混凝土拌和物中所含空气体积之总和，可列出下式：</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endParaRPr lang="en-US" altLang="zh-CN" sz="260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式中：</a:t>
            </a:r>
            <a:r>
              <a:rPr lang="en-US" altLang="zh-CN" sz="2600">
                <a:latin typeface="华文楷体" panose="02010600040101010101" pitchFamily="2" charset="-122"/>
              </a:rPr>
              <a:t>ρ</a:t>
            </a:r>
            <a:r>
              <a:rPr lang="zh-CN" altLang="en-US" sz="2600" dirty="0">
                <a:latin typeface="华文楷体" panose="02010600040101010101" pitchFamily="2" charset="-122"/>
              </a:rPr>
              <a:t> </a:t>
            </a:r>
            <a:r>
              <a:rPr lang="en-US" altLang="zh-CN" sz="2600" baseline="-25000">
                <a:latin typeface="华文楷体" panose="02010600040101010101" pitchFamily="2" charset="-122"/>
              </a:rPr>
              <a:t>c</a:t>
            </a:r>
            <a:r>
              <a:rPr lang="en-US" altLang="zh-CN" sz="2600">
                <a:latin typeface="华文楷体" panose="02010600040101010101" pitchFamily="2" charset="-122"/>
              </a:rPr>
              <a:t>──</a:t>
            </a:r>
            <a:r>
              <a:rPr lang="zh-CN" altLang="en-US" sz="2600" dirty="0">
                <a:latin typeface="华文楷体" panose="02010600040101010101" pitchFamily="2" charset="-122"/>
              </a:rPr>
              <a:t>水泥密度</a:t>
            </a:r>
            <a:r>
              <a:rPr lang="en-US" altLang="zh-CN" sz="2600">
                <a:latin typeface="华文楷体" panose="02010600040101010101" pitchFamily="2" charset="-122"/>
              </a:rPr>
              <a:t>,</a:t>
            </a:r>
            <a:r>
              <a:rPr lang="zh-CN" altLang="en-US" sz="2600" dirty="0">
                <a:latin typeface="华文楷体" panose="02010600040101010101" pitchFamily="2" charset="-122"/>
              </a:rPr>
              <a:t>可取</a:t>
            </a:r>
            <a:r>
              <a:rPr lang="en-US" altLang="zh-CN" sz="2600">
                <a:latin typeface="华文楷体" panose="02010600040101010101" pitchFamily="2" charset="-122"/>
              </a:rPr>
              <a:t>2900</a:t>
            </a:r>
            <a:r>
              <a:rPr lang="zh-CN" altLang="en-US" sz="2600" dirty="0">
                <a:latin typeface="华文楷体" panose="02010600040101010101" pitchFamily="2" charset="-122"/>
              </a:rPr>
              <a:t>～</a:t>
            </a:r>
            <a:r>
              <a:rPr lang="en-US" altLang="zh-CN" sz="2600">
                <a:latin typeface="华文楷体" panose="02010600040101010101" pitchFamily="2" charset="-122"/>
              </a:rPr>
              <a:t>3100 </a:t>
            </a:r>
            <a:r>
              <a:rPr lang="zh-CN" altLang="en-US" sz="2600" dirty="0">
                <a:latin typeface="华文楷体" panose="02010600040101010101" pitchFamily="2" charset="-122"/>
              </a:rPr>
              <a:t>（</a:t>
            </a:r>
            <a:r>
              <a:rPr lang="en-US" altLang="zh-CN" sz="2600">
                <a:latin typeface="华文楷体" panose="02010600040101010101" pitchFamily="2" charset="-122"/>
              </a:rPr>
              <a:t>kg/m</a:t>
            </a:r>
            <a:r>
              <a:rPr lang="en-US" altLang="zh-CN" sz="2600" baseline="30000">
                <a:latin typeface="华文楷体" panose="02010600040101010101" pitchFamily="2" charset="-122"/>
              </a:rPr>
              <a:t>3</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ρ</a:t>
            </a:r>
            <a:r>
              <a:rPr lang="zh-CN" altLang="en-US" sz="2600" dirty="0">
                <a:latin typeface="华文楷体" panose="02010600040101010101" pitchFamily="2" charset="-122"/>
              </a:rPr>
              <a:t> </a:t>
            </a:r>
            <a:r>
              <a:rPr lang="en-US" altLang="zh-CN" sz="2600" baseline="-25000">
                <a:latin typeface="华文楷体" panose="02010600040101010101" pitchFamily="2" charset="-122"/>
              </a:rPr>
              <a:t>g</a:t>
            </a:r>
            <a:r>
              <a:rPr lang="en-US" altLang="zh-CN" sz="2600">
                <a:latin typeface="华文楷体" panose="02010600040101010101" pitchFamily="2" charset="-122"/>
              </a:rPr>
              <a:t>──</a:t>
            </a:r>
            <a:r>
              <a:rPr lang="zh-CN" altLang="en-US" sz="2600" dirty="0">
                <a:latin typeface="华文楷体" panose="02010600040101010101" pitchFamily="2" charset="-122"/>
              </a:rPr>
              <a:t>粗骨料的表观密度（ </a:t>
            </a:r>
            <a:r>
              <a:rPr lang="en-US" altLang="zh-CN" sz="2600">
                <a:latin typeface="华文楷体" panose="02010600040101010101" pitchFamily="2" charset="-122"/>
              </a:rPr>
              <a:t>kg/m</a:t>
            </a:r>
            <a:r>
              <a:rPr lang="en-US" altLang="zh-CN" sz="2600" baseline="30000">
                <a:latin typeface="华文楷体" panose="02010600040101010101" pitchFamily="2" charset="-122"/>
              </a:rPr>
              <a:t>3</a:t>
            </a:r>
            <a:r>
              <a:rPr lang="en-US" altLang="zh-CN" sz="2600">
                <a:latin typeface="华文楷体" panose="02010600040101010101" pitchFamily="2" charset="-122"/>
              </a:rPr>
              <a:t> </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ρ</a:t>
            </a:r>
            <a:r>
              <a:rPr lang="zh-CN" altLang="en-US" sz="2600" dirty="0">
                <a:latin typeface="华文楷体" panose="02010600040101010101" pitchFamily="2" charset="-122"/>
              </a:rPr>
              <a:t> </a:t>
            </a:r>
            <a:r>
              <a:rPr lang="en-US" altLang="zh-CN" sz="2600" baseline="-25000">
                <a:latin typeface="华文楷体" panose="02010600040101010101" pitchFamily="2" charset="-122"/>
              </a:rPr>
              <a:t>s</a:t>
            </a:r>
            <a:r>
              <a:rPr lang="zh-CN" altLang="en-US" sz="2600" baseline="-25000" dirty="0">
                <a:latin typeface="华文楷体" panose="02010600040101010101" pitchFamily="2" charset="-122"/>
              </a:rPr>
              <a:t> </a:t>
            </a:r>
            <a:r>
              <a:rPr lang="en-US" altLang="zh-CN" sz="2600">
                <a:latin typeface="华文楷体" panose="02010600040101010101" pitchFamily="2" charset="-122"/>
              </a:rPr>
              <a:t>──</a:t>
            </a:r>
            <a:r>
              <a:rPr lang="zh-CN" altLang="en-US" sz="2600" dirty="0">
                <a:latin typeface="华文楷体" panose="02010600040101010101" pitchFamily="2" charset="-122"/>
              </a:rPr>
              <a:t>细骨料的表观密度（ </a:t>
            </a:r>
            <a:r>
              <a:rPr lang="en-US" altLang="zh-CN" sz="2600">
                <a:latin typeface="华文楷体" panose="02010600040101010101" pitchFamily="2" charset="-122"/>
              </a:rPr>
              <a:t>kg/m</a:t>
            </a:r>
            <a:r>
              <a:rPr lang="en-US" altLang="zh-CN" sz="2600" baseline="30000">
                <a:latin typeface="华文楷体" panose="02010600040101010101" pitchFamily="2" charset="-122"/>
              </a:rPr>
              <a:t>3</a:t>
            </a:r>
            <a:r>
              <a:rPr lang="en-US" altLang="zh-CN" sz="2600">
                <a:latin typeface="华文楷体" panose="02010600040101010101" pitchFamily="2" charset="-122"/>
              </a:rPr>
              <a:t> </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ρ</a:t>
            </a:r>
            <a:r>
              <a:rPr lang="zh-CN" altLang="en-US" sz="2600" dirty="0">
                <a:latin typeface="华文楷体" panose="02010600040101010101" pitchFamily="2" charset="-122"/>
              </a:rPr>
              <a:t> </a:t>
            </a:r>
            <a:r>
              <a:rPr lang="en-US" altLang="zh-CN" sz="2600" baseline="-25000">
                <a:latin typeface="华文楷体" panose="02010600040101010101" pitchFamily="2" charset="-122"/>
              </a:rPr>
              <a:t>w</a:t>
            </a:r>
            <a:r>
              <a:rPr lang="en-US" altLang="zh-CN" sz="2600">
                <a:latin typeface="华文楷体" panose="02010600040101010101" pitchFamily="2" charset="-122"/>
              </a:rPr>
              <a:t>──</a:t>
            </a:r>
            <a:r>
              <a:rPr lang="zh-CN" altLang="en-US" sz="2600" dirty="0">
                <a:latin typeface="华文楷体" panose="02010600040101010101" pitchFamily="2" charset="-122"/>
              </a:rPr>
              <a:t>水的密度</a:t>
            </a:r>
            <a:r>
              <a:rPr lang="en-US" altLang="zh-CN" sz="2600">
                <a:latin typeface="华文楷体" panose="02010600040101010101" pitchFamily="2" charset="-122"/>
              </a:rPr>
              <a:t>,</a:t>
            </a:r>
            <a:r>
              <a:rPr lang="zh-CN" altLang="en-US" sz="2600" dirty="0">
                <a:latin typeface="华文楷体" panose="02010600040101010101" pitchFamily="2" charset="-122"/>
              </a:rPr>
              <a:t>可取</a:t>
            </a:r>
            <a:r>
              <a:rPr lang="en-US" altLang="zh-CN" sz="2600">
                <a:latin typeface="华文楷体" panose="02010600040101010101" pitchFamily="2" charset="-122"/>
              </a:rPr>
              <a:t>1000 </a:t>
            </a:r>
            <a:r>
              <a:rPr lang="zh-CN" altLang="en-US" sz="2600" dirty="0">
                <a:latin typeface="华文楷体" panose="02010600040101010101" pitchFamily="2" charset="-122"/>
              </a:rPr>
              <a:t>（ </a:t>
            </a:r>
            <a:r>
              <a:rPr lang="en-US" altLang="zh-CN" sz="2600">
                <a:latin typeface="华文楷体" panose="02010600040101010101" pitchFamily="2" charset="-122"/>
              </a:rPr>
              <a:t>kg/m</a:t>
            </a:r>
            <a:r>
              <a:rPr lang="en-US" altLang="zh-CN" sz="2600" baseline="30000">
                <a:latin typeface="华文楷体" panose="02010600040101010101" pitchFamily="2" charset="-122"/>
              </a:rPr>
              <a:t>3</a:t>
            </a:r>
            <a:r>
              <a:rPr lang="en-US" altLang="zh-CN" sz="2600">
                <a:latin typeface="华文楷体" panose="02010600040101010101" pitchFamily="2" charset="-122"/>
              </a:rPr>
              <a:t> </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9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α——</a:t>
            </a:r>
            <a:r>
              <a:rPr lang="zh-CN" altLang="en-US" sz="2600" dirty="0">
                <a:latin typeface="华文楷体" panose="02010600040101010101" pitchFamily="2" charset="-122"/>
              </a:rPr>
              <a:t>混凝土的含气量百分数，在不使用引气型外加剂时，可取为</a:t>
            </a:r>
            <a:r>
              <a:rPr lang="en-US" altLang="zh-CN" sz="2600">
                <a:latin typeface="华文楷体" panose="02010600040101010101" pitchFamily="2" charset="-122"/>
              </a:rPr>
              <a:t>1</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90000"/>
              </a:lnSpc>
              <a:buNone/>
            </a:pPr>
            <a:r>
              <a:rPr lang="zh-CN" altLang="en-US" sz="2600" dirty="0">
                <a:latin typeface="华文楷体" panose="02010600040101010101" pitchFamily="2" charset="-122"/>
              </a:rPr>
              <a:t>      联立两式，即可求出</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a:latin typeface="华文楷体" panose="02010600040101010101" pitchFamily="2" charset="-122"/>
              </a:rPr>
              <a:t>go</a:t>
            </a:r>
            <a:r>
              <a:rPr lang="zh-CN" altLang="en-US" sz="2600" dirty="0">
                <a:latin typeface="华文楷体" panose="02010600040101010101" pitchFamily="2" charset="-122"/>
              </a:rPr>
              <a:t>、</a:t>
            </a:r>
            <a:r>
              <a:rPr lang="en-US" altLang="zh-CN" sz="2600">
                <a:latin typeface="华文楷体" panose="02010600040101010101" pitchFamily="2" charset="-122"/>
              </a:rPr>
              <a:t>m</a:t>
            </a:r>
            <a:r>
              <a:rPr lang="zh-CN" altLang="en-US" sz="2600" dirty="0">
                <a:latin typeface="华文楷体" panose="02010600040101010101" pitchFamily="2" charset="-122"/>
              </a:rPr>
              <a:t> </a:t>
            </a:r>
            <a:r>
              <a:rPr lang="en-US" altLang="zh-CN" sz="2600" baseline="-25000">
                <a:latin typeface="华文楷体" panose="02010600040101010101" pitchFamily="2" charset="-122"/>
              </a:rPr>
              <a:t>so</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p:txBody>
      </p:sp>
      <p:graphicFrame>
        <p:nvGraphicFramePr>
          <p:cNvPr id="347139" name="Object 3"/>
          <p:cNvGraphicFramePr>
            <a:graphicFrameLocks noChangeAspect="1"/>
          </p:cNvGraphicFramePr>
          <p:nvPr/>
        </p:nvGraphicFramePr>
        <p:xfrm>
          <a:off x="3952875" y="1714500"/>
          <a:ext cx="3798888" cy="1684338"/>
        </p:xfrm>
        <a:graphic>
          <a:graphicData uri="http://schemas.openxmlformats.org/presentationml/2006/ole">
            <mc:AlternateContent xmlns:mc="http://schemas.openxmlformats.org/markup-compatibility/2006">
              <mc:Choice xmlns:v="urn:schemas-microsoft-com:vml" Requires="v">
                <p:oleObj spid="_x0000_s26639" name="" r:id="rId1" imgW="0" imgH="0" progId="Equation.3">
                  <p:embed/>
                </p:oleObj>
              </mc:Choice>
              <mc:Fallback>
                <p:oleObj name="" r:id="rId1" imgW="0" imgH="0" progId="Equation.3">
                  <p:embed/>
                  <p:pic>
                    <p:nvPicPr>
                      <p:cNvPr id="0" name="图片 3096"/>
                      <p:cNvPicPr/>
                      <p:nvPr/>
                    </p:nvPicPr>
                    <p:blipFill>
                      <a:blip r:embed="rId2"/>
                      <a:stretch>
                        <a:fillRect/>
                      </a:stretch>
                    </p:blipFill>
                    <p:spPr>
                      <a:xfrm>
                        <a:off x="3952875" y="1714500"/>
                        <a:ext cx="3798888" cy="1684338"/>
                      </a:xfrm>
                      <a:prstGeom prst="rect">
                        <a:avLst/>
                      </a:prstGeom>
                      <a:noFill/>
                      <a:ln w="38100">
                        <a:noFill/>
                        <a:miter/>
                      </a:ln>
                    </p:spPr>
                  </p:pic>
                </p:oleObj>
              </mc:Fallback>
            </mc:AlternateContent>
          </a:graphicData>
        </a:graphic>
      </p:graphicFrame>
      <p:graphicFrame>
        <p:nvGraphicFramePr>
          <p:cNvPr id="259075" name="Object 3"/>
          <p:cNvGraphicFramePr>
            <a:graphicFrameLocks noChangeAspect="1"/>
          </p:cNvGraphicFramePr>
          <p:nvPr/>
        </p:nvGraphicFramePr>
        <p:xfrm>
          <a:off x="2428875" y="1714500"/>
          <a:ext cx="3798888" cy="1684338"/>
        </p:xfrm>
        <a:graphic>
          <a:graphicData uri="http://schemas.openxmlformats.org/presentationml/2006/ole">
            <mc:AlternateContent xmlns:mc="http://schemas.openxmlformats.org/markup-compatibility/2006">
              <mc:Choice xmlns:v="urn:schemas-microsoft-com:vml" Requires="v">
                <p:oleObj spid="_x0000_s21508" name="" r:id="rId3" imgW="2120900" imgH="939800" progId="Equation.3">
                  <p:embed/>
                </p:oleObj>
              </mc:Choice>
              <mc:Fallback>
                <p:oleObj name="" r:id="rId3" imgW="2120900" imgH="939800" progId="Equation.3">
                  <p:embed/>
                  <p:pic>
                    <p:nvPicPr>
                      <p:cNvPr id="0" name="图片 3099"/>
                      <p:cNvPicPr/>
                      <p:nvPr/>
                    </p:nvPicPr>
                    <p:blipFill>
                      <a:blip r:embed="rId4"/>
                      <a:stretch>
                        <a:fillRect/>
                      </a:stretch>
                    </p:blipFill>
                    <p:spPr>
                      <a:xfrm>
                        <a:off x="2428875" y="1714500"/>
                        <a:ext cx="3798888" cy="1684338"/>
                      </a:xfrm>
                      <a:prstGeom prst="rect">
                        <a:avLst/>
                      </a:prstGeom>
                      <a:no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347139"/>
                                        </p:tgtEl>
                                        <p:attrNameLst>
                                          <p:attrName>style.visibility</p:attrName>
                                        </p:attrNameLst>
                                      </p:cBhvr>
                                      <p:to>
                                        <p:strVal val="visible"/>
                                      </p:to>
                                    </p:set>
                                    <p:animEffect transition="in" filter="slide(fromLeft)">
                                      <p:cBhvr>
                                        <p:cTn id="19" dur="1000"/>
                                        <p:tgtEl>
                                          <p:spTgt spid="34713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 calcmode="lin" valueType="num">
                                      <p:cBhvr additive="base">
                                        <p:cTn id="24"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3">
                                            <p:txEl>
                                              <p:pRg st="7" end="7"/>
                                            </p:txEl>
                                          </p:spTgt>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 calcmode="lin" valueType="num">
                                      <p:cBhvr additive="base">
                                        <p:cTn id="28" dur="1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9" dur="1000" fill="hold"/>
                                        <p:tgtEl>
                                          <p:spTgt spid="3">
                                            <p:txEl>
                                              <p:pRg st="8" end="8"/>
                                            </p:txEl>
                                          </p:spTgt>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additive="base">
                                        <p:cTn id="32" dur="1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3">
                                            <p:txEl>
                                              <p:pRg st="9" end="9"/>
                                            </p:txEl>
                                          </p:spTgt>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 calcmode="lin" valueType="num">
                                      <p:cBhvr additive="base">
                                        <p:cTn id="36" dur="10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7" dur="1000" fill="hold"/>
                                        <p:tgtEl>
                                          <p:spTgt spid="3">
                                            <p:txEl>
                                              <p:pRg st="10" end="10"/>
                                            </p:txEl>
                                          </p:spTgt>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 calcmode="lin" valueType="num">
                                      <p:cBhvr additive="base">
                                        <p:cTn id="40" dur="10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1" dur="10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nodeType="click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 calcmode="lin" valueType="num">
                                      <p:cBhvr additive="base">
                                        <p:cTn id="46" dur="10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7" dur="10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2" presetClass="entr" presetSubtype="8" fill="hold" nodeType="clickEffect">
                                  <p:stCondLst>
                                    <p:cond delay="0"/>
                                  </p:stCondLst>
                                  <p:childTnLst>
                                    <p:set>
                                      <p:cBhvr>
                                        <p:cTn id="51" dur="1" fill="hold">
                                          <p:stCondLst>
                                            <p:cond delay="0"/>
                                          </p:stCondLst>
                                        </p:cTn>
                                        <p:tgtEl>
                                          <p:spTgt spid="259075"/>
                                        </p:tgtEl>
                                        <p:attrNameLst>
                                          <p:attrName>style.visibility</p:attrName>
                                        </p:attrNameLst>
                                      </p:cBhvr>
                                      <p:to>
                                        <p:strVal val="visible"/>
                                      </p:to>
                                    </p:set>
                                    <p:animEffect transition="in" filter="slide(fromLeft)">
                                      <p:cBhvr>
                                        <p:cTn id="52" dur="1000"/>
                                        <p:tgtEl>
                                          <p:spTgt spid="259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732155" y="357505"/>
            <a:ext cx="10737215" cy="6143625"/>
          </a:xfrm>
        </p:spPr>
        <p:txBody>
          <a:bodyPr vert="horz" wrap="square" lIns="91440" tIns="45720" rIns="91440" bIns="45720" numCol="1" rtlCol="0" anchor="t" anchorCtr="0" compatLnSpc="1"/>
          <a:lstStyle/>
          <a:p>
            <a:pPr lvl="0">
              <a:lnSpc>
                <a:spcPct val="120000"/>
              </a:lnSpc>
              <a:buNone/>
            </a:pPr>
            <a:r>
              <a:rPr lang="en-US" altLang="zh-CN">
                <a:latin typeface="华文楷体" panose="02010600040101010101" pitchFamily="2" charset="-122"/>
              </a:rPr>
              <a:t>3</a:t>
            </a:r>
            <a:r>
              <a:rPr lang="zh-CN" altLang="en-US" dirty="0">
                <a:latin typeface="华文楷体" panose="02010600040101010101" pitchFamily="2" charset="-122"/>
              </a:rPr>
              <a:t>、试拌调整提出基准配合比</a:t>
            </a:r>
            <a:endParaRPr lang="en-US" altLang="zh-CN">
              <a:latin typeface="华文楷体" panose="02010600040101010101" pitchFamily="2" charset="-122"/>
            </a:endParaRPr>
          </a:p>
          <a:p>
            <a:pPr lvl="0">
              <a:lnSpc>
                <a:spcPct val="150000"/>
              </a:lnSpc>
              <a:buNone/>
            </a:pPr>
            <a:r>
              <a:rPr lang="en-US" altLang="zh-CN" sz="2600">
                <a:latin typeface="华文楷体" panose="02010600040101010101" pitchFamily="2" charset="-122"/>
              </a:rPr>
              <a:t>1</a:t>
            </a:r>
            <a:r>
              <a:rPr lang="zh-CN" altLang="en-US" sz="2600" dirty="0">
                <a:latin typeface="华文楷体" panose="02010600040101010101" pitchFamily="2" charset="-122"/>
              </a:rPr>
              <a:t>）按初步计算配合比称取实际工程中使用的材料进行试拌，混凝土的搅拌方法，应与生产时使用的方法相同。混凝土搅拌均匀后，检查拌和物的性能。</a:t>
            </a:r>
            <a:endParaRPr lang="zh-CN" altLang="en-US" sz="2600" dirty="0">
              <a:latin typeface="华文楷体" panose="02010600040101010101" pitchFamily="2" charset="-122"/>
            </a:endParaRPr>
          </a:p>
          <a:p>
            <a:pPr lvl="0">
              <a:lnSpc>
                <a:spcPct val="150000"/>
              </a:lnSpc>
              <a:buNone/>
            </a:pPr>
            <a:r>
              <a:rPr lang="en-US" altLang="zh-CN" sz="2600">
                <a:latin typeface="华文楷体" panose="02010600040101010101" pitchFamily="2" charset="-122"/>
              </a:rPr>
              <a:t>2</a:t>
            </a:r>
            <a:r>
              <a:rPr lang="zh-CN" altLang="en-US" sz="2600" dirty="0">
                <a:latin typeface="华文楷体" panose="02010600040101010101" pitchFamily="2" charset="-122"/>
              </a:rPr>
              <a:t>）当试拌出的拌和物坍落度或维勃稠度不能满足要求，或粘聚性和保水性不良时，应在保持水胶比不变的条件下相应调整用水量或砂率，直到符合要求为止。</a:t>
            </a:r>
            <a:endParaRPr lang="zh-CN" altLang="en-US" sz="2600" dirty="0">
              <a:latin typeface="华文楷体" panose="02010600040101010101" pitchFamily="2" charset="-122"/>
            </a:endParaRPr>
          </a:p>
          <a:p>
            <a:pPr lvl="0">
              <a:lnSpc>
                <a:spcPct val="150000"/>
              </a:lnSpc>
              <a:buNone/>
            </a:pPr>
            <a:r>
              <a:rPr lang="en-US" altLang="zh-CN" sz="2600">
                <a:latin typeface="华文楷体" panose="02010600040101010101" pitchFamily="2" charset="-122"/>
              </a:rPr>
              <a:t>3</a:t>
            </a:r>
            <a:r>
              <a:rPr lang="zh-CN" altLang="en-US" sz="2600" dirty="0">
                <a:latin typeface="华文楷体" panose="02010600040101010101" pitchFamily="2" charset="-122"/>
              </a:rPr>
              <a:t>）然后提出供检验强度用的基准配合比。</a:t>
            </a:r>
            <a:endParaRPr lang="zh-CN" altLang="en-US" sz="2600" dirty="0">
              <a:latin typeface="华文楷体" panose="02010600040101010101" pitchFamily="2" charset="-122"/>
            </a:endParaRPr>
          </a:p>
          <a:p>
            <a:pPr lvl="0">
              <a:buNone/>
            </a:pPr>
            <a:endParaRPr lang="en-US" altLang="zh-CN" i="1">
              <a:latin typeface="华文楷体" panose="02010600040101010101" pitchFamily="2" charset="-122"/>
            </a:endParaRPr>
          </a:p>
          <a:p>
            <a:pPr lvl="0">
              <a:buNone/>
            </a:pP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85750"/>
            <a:ext cx="8429625" cy="6286500"/>
          </a:xfrm>
        </p:spPr>
        <p:txBody>
          <a:bodyPr vert="horz" wrap="square" lIns="91440" tIns="45720" rIns="91440" bIns="45720" numCol="1" rtlCol="0" anchor="t" anchorCtr="0" compatLnSpc="1"/>
          <a:lstStyle/>
          <a:p>
            <a:pPr lvl="0">
              <a:lnSpc>
                <a:spcPct val="120000"/>
              </a:lnSpc>
              <a:buNone/>
            </a:pPr>
            <a:r>
              <a:rPr lang="en-US" altLang="zh-CN" sz="3400" dirty="0">
                <a:latin typeface="华文楷体" panose="02010600040101010101" pitchFamily="2" charset="-122"/>
              </a:rPr>
              <a:t>2</a:t>
            </a:r>
            <a:r>
              <a:rPr lang="zh-CN" altLang="en-US" sz="3400" dirty="0">
                <a:latin typeface="华文楷体" panose="02010600040101010101" pitchFamily="2" charset="-122"/>
              </a:rPr>
              <a:t>、</a:t>
            </a:r>
            <a:r>
              <a:rPr lang="zh-CN" altLang="en-US" sz="3400" dirty="0"/>
              <a:t>普通水泥混凝土的质量控制</a:t>
            </a:r>
            <a:endParaRPr lang="zh-CN" altLang="en-US" sz="3400" dirty="0">
              <a:latin typeface="华文楷体" panose="02010600040101010101" pitchFamily="2" charset="-122"/>
            </a:endParaRPr>
          </a:p>
          <a:p>
            <a:pPr lvl="0">
              <a:lnSpc>
                <a:spcPct val="120000"/>
              </a:lnSpc>
              <a:buFont typeface="Wingdings" panose="05000000000000000000" pitchFamily="2" charset="2"/>
              <a:buNone/>
            </a:pPr>
            <a:r>
              <a:rPr lang="en-US" altLang="zh-CN" sz="2600" b="1">
                <a:solidFill>
                  <a:schemeClr val="bg1"/>
                </a:solidFill>
              </a:rPr>
              <a:t> </a:t>
            </a:r>
            <a:r>
              <a:rPr lang="zh-CN" altLang="en-US" sz="2600" b="1" dirty="0">
                <a:solidFill>
                  <a:schemeClr val="bg1"/>
                </a:solidFill>
              </a:rPr>
              <a:t>        </a:t>
            </a:r>
            <a:r>
              <a:rPr lang="zh-CN" altLang="en-US" sz="2600" dirty="0">
                <a:latin typeface="华文楷体" panose="02010600040101010101" pitchFamily="2" charset="-122"/>
              </a:rPr>
              <a:t>为保证结构的可靠，必须在施工过程的各个工序对原材料、混凝土拌和物及硬化后的混凝土进行必要的质量检验和控制。</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zh-CN" altLang="en-US" dirty="0">
                <a:latin typeface="华文楷体" panose="02010600040101010101" pitchFamily="2" charset="-122"/>
              </a:rPr>
              <a:t>（</a:t>
            </a:r>
            <a:r>
              <a:rPr lang="en-US" altLang="zh-CN" dirty="0">
                <a:latin typeface="华文楷体" panose="02010600040101010101" pitchFamily="2" charset="-122"/>
              </a:rPr>
              <a:t>1</a:t>
            </a:r>
            <a:r>
              <a:rPr lang="zh-CN" altLang="en-US" dirty="0">
                <a:latin typeface="华文楷体" panose="02010600040101010101" pitchFamily="2" charset="-122"/>
              </a:rPr>
              <a:t>）混凝土质量的波动</a:t>
            </a:r>
            <a:endParaRPr lang="en-US" altLang="zh-CN">
              <a:latin typeface="华文楷体" panose="02010600040101010101" pitchFamily="2" charset="-122"/>
            </a:endParaRPr>
          </a:p>
          <a:p>
            <a:pPr lvl="0" algn="just">
              <a:lnSpc>
                <a:spcPct val="120000"/>
              </a:lnSpc>
              <a:buClr>
                <a:srgbClr val="FFC000"/>
              </a:buClr>
              <a:buFont typeface="Wingdings" panose="05000000000000000000" pitchFamily="2" charset="2"/>
              <a:buChar char="l"/>
            </a:pPr>
            <a:r>
              <a:rPr lang="zh-CN" altLang="en-US" sz="2600" dirty="0">
                <a:latin typeface="华文楷体" panose="02010600040101010101" pitchFamily="2" charset="-122"/>
              </a:rPr>
              <a:t>波动的因素：</a:t>
            </a:r>
            <a:endParaRPr lang="zh-CN" altLang="en-US" sz="2600" dirty="0">
              <a:latin typeface="华文楷体" panose="02010600040101010101" pitchFamily="2" charset="-122"/>
            </a:endParaRPr>
          </a:p>
          <a:p>
            <a:pPr lvl="0" algn="just">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正常因素</a:t>
            </a:r>
            <a:r>
              <a:rPr lang="en-US" altLang="zh-CN" sz="2600">
                <a:latin typeface="华文楷体" panose="02010600040101010101" pitchFamily="2" charset="-122"/>
              </a:rPr>
              <a:t>——</a:t>
            </a:r>
            <a:r>
              <a:rPr lang="zh-CN" altLang="en-US" sz="2600" dirty="0">
                <a:latin typeface="华文楷体" panose="02010600040101010101" pitchFamily="2" charset="-122"/>
              </a:rPr>
              <a:t>是指施工中不可避免的正常变化因素，如砂、石质量的波动，称量时的微小误差，操作人员技术上的微小差异等。受正常因素的影响而引起的质量波动，是正常波动。</a:t>
            </a:r>
            <a:endParaRPr lang="en-US" altLang="zh-CN" sz="2600">
              <a:latin typeface="华文楷体" panose="02010600040101010101" pitchFamily="2" charset="-122"/>
            </a:endParaRPr>
          </a:p>
          <a:p>
            <a:pPr lvl="0">
              <a:buFont typeface="Wingdings" panose="05000000000000000000" pitchFamily="2" charset="2"/>
              <a:buNone/>
            </a:pPr>
            <a:endParaRPr lang="zh-CN" altLang="en-US" dirty="0">
              <a:latin typeface="隶书" panose="02010509060101010101" pitchFamily="49" charset="-122"/>
              <a:ea typeface="隶书" panose="02010509060101010101" pitchFamily="49" charset="-122"/>
            </a:endParaRPr>
          </a:p>
        </p:txBody>
      </p:sp>
    </p:spTree>
  </p:cSld>
  <p:clrMapOvr>
    <a:masterClrMapping/>
  </p:clrMapOvr>
  <p:transition>
    <p:pull dir="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603250" y="357505"/>
            <a:ext cx="10763885" cy="6143625"/>
          </a:xfrm>
        </p:spPr>
        <p:txBody>
          <a:bodyPr vert="horz" wrap="square" lIns="91440" tIns="45720" rIns="91440" bIns="45720" numCol="1" rtlCol="0" anchor="t" anchorCtr="0" compatLnSpc="1"/>
          <a:lstStyle/>
          <a:p>
            <a:pPr lvl="0">
              <a:lnSpc>
                <a:spcPct val="120000"/>
              </a:lnSpc>
              <a:buNone/>
            </a:pPr>
            <a:r>
              <a:rPr lang="en-US" altLang="zh-CN">
                <a:latin typeface="华文楷体" panose="02010600040101010101" pitchFamily="2" charset="-122"/>
              </a:rPr>
              <a:t>4</a:t>
            </a:r>
            <a:r>
              <a:rPr lang="zh-CN" altLang="en-US" dirty="0">
                <a:latin typeface="华文楷体" panose="02010600040101010101" pitchFamily="2" charset="-122"/>
              </a:rPr>
              <a:t>、检验强度、确定实验室配合比</a:t>
            </a:r>
            <a:endParaRPr lang="en-US" altLang="zh-CN">
              <a:latin typeface="华文楷体" panose="02010600040101010101" pitchFamily="2" charset="-122"/>
            </a:endParaRPr>
          </a:p>
          <a:p>
            <a:pPr lvl="0" algn="just">
              <a:lnSpc>
                <a:spcPct val="150000"/>
              </a:lnSpc>
              <a:buNone/>
            </a:pPr>
            <a:r>
              <a:rPr lang="en-US" altLang="zh-CN" sz="2600">
                <a:latin typeface="华文楷体" panose="02010600040101010101" pitchFamily="2" charset="-122"/>
              </a:rPr>
              <a:t>1</a:t>
            </a:r>
            <a:r>
              <a:rPr lang="zh-CN" altLang="en-US" sz="2600" dirty="0">
                <a:latin typeface="华文楷体" panose="02010600040101010101" pitchFamily="2" charset="-122"/>
              </a:rPr>
              <a:t>）采用三个不同的配合比，其一为基准配合比，另外两个配合比的</a:t>
            </a:r>
            <a:r>
              <a:rPr lang="en-US" altLang="zh-CN" sz="2600">
                <a:latin typeface="华文楷体" panose="02010600040101010101" pitchFamily="2" charset="-122"/>
              </a:rPr>
              <a:t>W/B</a:t>
            </a:r>
            <a:r>
              <a:rPr lang="zh-CN" altLang="en-US" sz="2600" dirty="0">
                <a:latin typeface="华文楷体" panose="02010600040101010101" pitchFamily="2" charset="-122"/>
              </a:rPr>
              <a:t>较基准配合比分别增加或减少</a:t>
            </a:r>
            <a:r>
              <a:rPr lang="en-US" altLang="zh-CN" sz="2600">
                <a:latin typeface="华文楷体" panose="02010600040101010101" pitchFamily="2" charset="-122"/>
              </a:rPr>
              <a:t>0.05</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150000"/>
              </a:lnSpc>
              <a:buNone/>
            </a:pPr>
            <a:r>
              <a:rPr lang="en-US" altLang="zh-CN" sz="2600">
                <a:latin typeface="华文楷体" panose="02010600040101010101" pitchFamily="2" charset="-122"/>
              </a:rPr>
              <a:t>2</a:t>
            </a:r>
            <a:r>
              <a:rPr lang="zh-CN" altLang="en-US" sz="2600" dirty="0">
                <a:latin typeface="华文楷体" panose="02010600040101010101" pitchFamily="2" charset="-122"/>
              </a:rPr>
              <a:t>）每种配合比至少制作一组（三块）试件，标准养护到</a:t>
            </a:r>
            <a:r>
              <a:rPr lang="en-US" altLang="zh-CN" sz="2600">
                <a:latin typeface="华文楷体" panose="02010600040101010101" pitchFamily="2" charset="-122"/>
              </a:rPr>
              <a:t>28d</a:t>
            </a:r>
            <a:r>
              <a:rPr lang="zh-CN" altLang="en-US" sz="2600" dirty="0">
                <a:latin typeface="华文楷体" panose="02010600040101010101" pitchFamily="2" charset="-122"/>
              </a:rPr>
              <a:t>时进行强度（或耐久性）测试。</a:t>
            </a:r>
            <a:endParaRPr lang="zh-CN" altLang="en-US" sz="2600" dirty="0">
              <a:latin typeface="华文楷体" panose="02010600040101010101" pitchFamily="2" charset="-122"/>
            </a:endParaRPr>
          </a:p>
          <a:p>
            <a:pPr lvl="0" algn="just">
              <a:lnSpc>
                <a:spcPct val="150000"/>
              </a:lnSpc>
              <a:buNone/>
            </a:pPr>
            <a:r>
              <a:rPr lang="en-US" altLang="zh-CN" sz="2600">
                <a:latin typeface="华文楷体" panose="02010600040101010101" pitchFamily="2" charset="-122"/>
              </a:rPr>
              <a:t>3</a:t>
            </a:r>
            <a:r>
              <a:rPr lang="zh-CN" altLang="en-US" sz="2600" dirty="0">
                <a:latin typeface="华文楷体" panose="02010600040101010101" pitchFamily="2" charset="-122"/>
              </a:rPr>
              <a:t>）由试验得出的各胶水比及其对应的混凝土的强度（或耐久性）关系，用作图法或计算法求出与混凝土配制强度（</a:t>
            </a:r>
            <a:r>
              <a:rPr lang="en-US" altLang="zh-CN" sz="2600" err="1">
                <a:latin typeface="华文楷体" panose="02010600040101010101" pitchFamily="2" charset="-122"/>
              </a:rPr>
              <a:t>f</a:t>
            </a:r>
            <a:r>
              <a:rPr lang="en-US" altLang="zh-CN" sz="2600" baseline="-25000" err="1">
                <a:latin typeface="华文楷体" panose="02010600040101010101" pitchFamily="2" charset="-122"/>
              </a:rPr>
              <a:t>cu,o</a:t>
            </a:r>
            <a:r>
              <a:rPr lang="zh-CN" altLang="en-US" sz="2600" dirty="0">
                <a:latin typeface="华文楷体" panose="02010600040101010101" pitchFamily="2" charset="-122"/>
              </a:rPr>
              <a:t>）相对应的灰水比，并确定出设计配合比。</a:t>
            </a:r>
            <a:endParaRPr lang="zh-CN" altLang="en-US" sz="2600" dirty="0">
              <a:latin typeface="华文楷体" panose="02010600040101010101" pitchFamily="2" charset="-122"/>
            </a:endParaRPr>
          </a:p>
          <a:p>
            <a:pPr lvl="0">
              <a:buNone/>
            </a:pPr>
            <a:endParaRPr lang="en-US" altLang="zh-CN" i="1">
              <a:latin typeface="华文楷体" panose="02010600040101010101" pitchFamily="2" charset="-122"/>
            </a:endParaRPr>
          </a:p>
          <a:p>
            <a:pPr lvl="0">
              <a:buNone/>
            </a:pP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491490" y="357505"/>
            <a:ext cx="10764520" cy="6143625"/>
          </a:xfrm>
        </p:spPr>
        <p:txBody>
          <a:bodyPr vert="horz" wrap="square" lIns="91440" tIns="45720" rIns="91440" bIns="45720" numCol="1" rtlCol="0" anchor="t" anchorCtr="0" compatLnSpc="1"/>
          <a:lstStyle/>
          <a:p>
            <a:pPr lvl="0" algn="just">
              <a:lnSpc>
                <a:spcPct val="150000"/>
              </a:lnSpc>
              <a:buClr>
                <a:srgbClr val="FFFF00"/>
              </a:buClr>
              <a:buFont typeface="Wingdings" panose="05000000000000000000" pitchFamily="2" charset="2"/>
              <a:buChar char="Ø"/>
            </a:pPr>
            <a:r>
              <a:rPr lang="zh-CN" altLang="en-US" sz="2600" dirty="0">
                <a:latin typeface="华文楷体" panose="02010600040101010101" pitchFamily="2" charset="-122"/>
              </a:rPr>
              <a:t>实验室配合比的确定</a:t>
            </a:r>
            <a:endParaRPr lang="zh-CN" altLang="en-US" sz="2600" dirty="0">
              <a:latin typeface="华文楷体" panose="02010600040101010101" pitchFamily="2" charset="-122"/>
            </a:endParaRPr>
          </a:p>
          <a:p>
            <a:pPr lvl="0" algn="just">
              <a:lnSpc>
                <a:spcPct val="150000"/>
              </a:lnSpc>
              <a:buClr>
                <a:srgbClr val="FFFF00"/>
              </a:buClr>
              <a:buFont typeface="Arial" panose="020B0604020202020204" pitchFamily="34" charset="0"/>
              <a:buChar char="•"/>
            </a:pPr>
            <a:r>
              <a:rPr lang="zh-CN" altLang="en-US" sz="2600" dirty="0">
                <a:latin typeface="华文楷体" panose="02010600040101010101" pitchFamily="2" charset="-122"/>
              </a:rPr>
              <a:t>用水量（</a:t>
            </a:r>
            <a:r>
              <a:rPr lang="en-US" altLang="zh-CN" sz="2600" err="1">
                <a:latin typeface="华文楷体" panose="02010600040101010101" pitchFamily="2" charset="-122"/>
              </a:rPr>
              <a:t>m</a:t>
            </a:r>
            <a:r>
              <a:rPr lang="en-US" altLang="zh-CN" sz="2600" baseline="-25000" err="1">
                <a:latin typeface="华文楷体" panose="02010600040101010101" pitchFamily="2" charset="-122"/>
              </a:rPr>
              <a:t>wb</a:t>
            </a:r>
            <a:r>
              <a:rPr lang="zh-CN" altLang="en-US" sz="2600" dirty="0">
                <a:latin typeface="华文楷体" panose="02010600040101010101" pitchFamily="2" charset="-122"/>
              </a:rPr>
              <a:t>）──取基准配合比中的用水量，并根据制作强度试件时测得的坍落度或维勃稠度，进行适当的调整；</a:t>
            </a:r>
            <a:endParaRPr lang="en-US" altLang="zh-CN" sz="2600">
              <a:latin typeface="华文楷体" panose="02010600040101010101" pitchFamily="2" charset="-122"/>
            </a:endParaRPr>
          </a:p>
          <a:p>
            <a:pPr lvl="0" algn="just">
              <a:lnSpc>
                <a:spcPct val="150000"/>
              </a:lnSpc>
              <a:buClr>
                <a:srgbClr val="FFFF00"/>
              </a:buClr>
              <a:buFont typeface="Arial" panose="020B0604020202020204" pitchFamily="34" charset="0"/>
              <a:buChar char="•"/>
            </a:pPr>
            <a:r>
              <a:rPr lang="zh-CN" altLang="en-US" sz="2600" dirty="0">
                <a:latin typeface="华文楷体" panose="02010600040101010101" pitchFamily="2" charset="-122"/>
              </a:rPr>
              <a:t>水泥用量（</a:t>
            </a:r>
            <a:r>
              <a:rPr lang="en-US" altLang="zh-CN" sz="2600" err="1">
                <a:latin typeface="华文楷体" panose="02010600040101010101" pitchFamily="2" charset="-122"/>
              </a:rPr>
              <a:t>m</a:t>
            </a:r>
            <a:r>
              <a:rPr lang="en-US" altLang="zh-CN" sz="2600" baseline="-25000" err="1">
                <a:latin typeface="华文楷体" panose="02010600040101010101" pitchFamily="2" charset="-122"/>
              </a:rPr>
              <a:t>cb</a:t>
            </a:r>
            <a:r>
              <a:rPr lang="zh-CN" altLang="en-US" sz="2600" dirty="0">
                <a:latin typeface="华文楷体" panose="02010600040101010101" pitchFamily="2" charset="-122"/>
              </a:rPr>
              <a:t>）──以用水量乘以选定出的灰水比计算确定；</a:t>
            </a:r>
            <a:endParaRPr lang="en-US" altLang="zh-CN" sz="2600">
              <a:latin typeface="华文楷体" panose="02010600040101010101" pitchFamily="2" charset="-122"/>
            </a:endParaRPr>
          </a:p>
          <a:p>
            <a:pPr lvl="0" algn="just">
              <a:lnSpc>
                <a:spcPct val="150000"/>
              </a:lnSpc>
              <a:buClr>
                <a:srgbClr val="FFFF00"/>
              </a:buClr>
              <a:buFont typeface="Arial" panose="020B0604020202020204" pitchFamily="34" charset="0"/>
              <a:buChar char="•"/>
            </a:pPr>
            <a:r>
              <a:rPr lang="zh-CN" altLang="en-US" sz="2600" dirty="0">
                <a:latin typeface="华文楷体" panose="02010600040101010101" pitchFamily="2" charset="-122"/>
              </a:rPr>
              <a:t>粗、细骨料用量（</a:t>
            </a:r>
            <a:r>
              <a:rPr lang="en-US" altLang="zh-CN" sz="2600" err="1">
                <a:latin typeface="华文楷体" panose="02010600040101010101" pitchFamily="2" charset="-122"/>
              </a:rPr>
              <a:t>m</a:t>
            </a:r>
            <a:r>
              <a:rPr lang="en-US" altLang="zh-CN" sz="2600" baseline="-25000" err="1">
                <a:latin typeface="华文楷体" panose="02010600040101010101" pitchFamily="2" charset="-122"/>
              </a:rPr>
              <a:t>gb</a:t>
            </a:r>
            <a:r>
              <a:rPr lang="zh-CN" altLang="en-US" sz="2600" dirty="0">
                <a:latin typeface="华文楷体" panose="02010600040101010101" pitchFamily="2" charset="-122"/>
              </a:rPr>
              <a:t>、</a:t>
            </a:r>
            <a:r>
              <a:rPr lang="en-US" altLang="zh-CN" sz="2600" err="1">
                <a:latin typeface="华文楷体" panose="02010600040101010101" pitchFamily="2" charset="-122"/>
              </a:rPr>
              <a:t>m</a:t>
            </a:r>
            <a:r>
              <a:rPr lang="en-US" altLang="zh-CN" sz="2600" baseline="-25000" err="1">
                <a:latin typeface="华文楷体" panose="02010600040101010101" pitchFamily="2" charset="-122"/>
              </a:rPr>
              <a:t>sb</a:t>
            </a:r>
            <a:r>
              <a:rPr lang="zh-CN" altLang="en-US" sz="2600" dirty="0">
                <a:latin typeface="华文楷体" panose="02010600040101010101" pitchFamily="2" charset="-122"/>
              </a:rPr>
              <a:t>）──取基准配合比中的砂率，并按选定的单位用水量（</a:t>
            </a:r>
            <a:r>
              <a:rPr lang="en-US" altLang="zh-CN" sz="2600" err="1">
                <a:latin typeface="华文楷体" panose="02010600040101010101" pitchFamily="2" charset="-122"/>
              </a:rPr>
              <a:t>m</a:t>
            </a:r>
            <a:r>
              <a:rPr lang="en-US" altLang="zh-CN" sz="2600" baseline="-25000" err="1">
                <a:latin typeface="华文楷体" panose="02010600040101010101" pitchFamily="2" charset="-122"/>
              </a:rPr>
              <a:t>wb</a:t>
            </a:r>
            <a:r>
              <a:rPr lang="zh-CN" altLang="en-US" sz="2600" dirty="0">
                <a:latin typeface="华文楷体" panose="02010600040101010101" pitchFamily="2" charset="-122"/>
              </a:rPr>
              <a:t>）和单位水泥用量（</a:t>
            </a:r>
            <a:r>
              <a:rPr lang="en-US" altLang="zh-CN" sz="2600" err="1">
                <a:latin typeface="华文楷体" panose="02010600040101010101" pitchFamily="2" charset="-122"/>
              </a:rPr>
              <a:t>m</a:t>
            </a:r>
            <a:r>
              <a:rPr lang="en-US" altLang="zh-CN" sz="2600" baseline="-25000" err="1">
                <a:latin typeface="华文楷体" panose="02010600040101010101" pitchFamily="2" charset="-122"/>
              </a:rPr>
              <a:t>cb</a:t>
            </a:r>
            <a:r>
              <a:rPr lang="zh-CN" altLang="en-US" sz="2600" dirty="0">
                <a:latin typeface="华文楷体" panose="02010600040101010101" pitchFamily="2" charset="-122"/>
              </a:rPr>
              <a:t>）采用体积法或密度法计算。</a:t>
            </a:r>
            <a:endParaRPr lang="zh-CN" altLang="en-US" sz="2600" dirty="0">
              <a:latin typeface="华文楷体" panose="02010600040101010101" pitchFamily="2" charset="-122"/>
            </a:endParaRPr>
          </a:p>
          <a:p>
            <a:pPr lvl="0">
              <a:lnSpc>
                <a:spcPct val="150000"/>
              </a:lnSpc>
              <a:buNone/>
            </a:pPr>
            <a:endParaRPr lang="en-US" altLang="zh-CN" i="1">
              <a:latin typeface="华文楷体" panose="02010600040101010101" pitchFamily="2" charset="-122"/>
            </a:endParaRPr>
          </a:p>
          <a:p>
            <a:pPr lvl="0">
              <a:buNone/>
            </a:pP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矩形 351233"/>
          <p:cNvSpPr/>
          <p:nvPr/>
        </p:nvSpPr>
        <p:spPr>
          <a:xfrm>
            <a:off x="2135188" y="549275"/>
            <a:ext cx="7705725" cy="1383665"/>
          </a:xfrm>
          <a:prstGeom prst="rect">
            <a:avLst/>
          </a:prstGeom>
          <a:noFill/>
          <a:ln w="9525">
            <a:noFill/>
          </a:ln>
        </p:spPr>
        <p:txBody>
          <a:bodyPr>
            <a:spAutoFit/>
          </a:bodyPr>
          <a:lstStyle/>
          <a:p>
            <a:pPr lvl="0">
              <a:buClr>
                <a:schemeClr val="tx1"/>
              </a:buClr>
              <a:buFont typeface="Wingdings" panose="05000000000000000000" pitchFamily="2" charset="2"/>
              <a:buChar char="Ø"/>
            </a:pPr>
            <a:r>
              <a:rPr lang="zh-CN" altLang="en-US" sz="2800" dirty="0">
                <a:latin typeface="Arial" panose="020B0604020202020204" pitchFamily="34" charset="0"/>
                <a:ea typeface="华文楷体" panose="02010600040101010101" pitchFamily="2" charset="-122"/>
              </a:rPr>
              <a:t>混凝土组成材料用量的调整</a:t>
            </a:r>
            <a:endParaRPr lang="zh-CN" altLang="en-US" sz="2800" dirty="0">
              <a:latin typeface="Arial" panose="020B0604020202020204" pitchFamily="34" charset="0"/>
              <a:ea typeface="华文楷体" panose="02010600040101010101" pitchFamily="2" charset="-122"/>
            </a:endParaRPr>
          </a:p>
          <a:p>
            <a:pPr lvl="0">
              <a:buClr>
                <a:schemeClr val="tx1"/>
              </a:buClr>
              <a:buFont typeface="Wingdings" panose="05000000000000000000" pitchFamily="2" charset="2"/>
              <a:buNone/>
            </a:pPr>
            <a:r>
              <a:rPr lang="zh-CN" altLang="en-US" sz="2800" dirty="0">
                <a:latin typeface="Arial" panose="020B0604020202020204" pitchFamily="34" charset="0"/>
                <a:ea typeface="华文楷体" panose="02010600040101010101" pitchFamily="2" charset="-122"/>
              </a:rPr>
              <a:t>计算混凝土的表观密度及混凝土配合比校正系数</a:t>
            </a:r>
            <a:endParaRPr lang="zh-CN" altLang="en-US" sz="2800" dirty="0">
              <a:latin typeface="Arial" panose="020B0604020202020204" pitchFamily="34" charset="0"/>
              <a:ea typeface="华文楷体" panose="02010600040101010101" pitchFamily="2" charset="-122"/>
            </a:endParaRPr>
          </a:p>
          <a:p>
            <a:pPr lvl="0">
              <a:buClr>
                <a:schemeClr val="tx1"/>
              </a:buClr>
              <a:buFont typeface="Wingdings" panose="05000000000000000000" pitchFamily="2" charset="2"/>
              <a:buNone/>
            </a:pPr>
            <a:endParaRPr lang="en-US" altLang="zh-CN" sz="2800">
              <a:latin typeface="Arial" panose="020B0604020202020204" pitchFamily="34" charset="0"/>
              <a:ea typeface="华文楷体" panose="02010600040101010101" pitchFamily="2" charset="-122"/>
            </a:endParaRPr>
          </a:p>
        </p:txBody>
      </p:sp>
      <p:sp>
        <p:nvSpPr>
          <p:cNvPr id="351235" name="矩形 351234"/>
          <p:cNvSpPr/>
          <p:nvPr/>
        </p:nvSpPr>
        <p:spPr>
          <a:xfrm>
            <a:off x="2279650" y="1619885"/>
            <a:ext cx="5949950" cy="2122805"/>
          </a:xfrm>
          <a:prstGeom prst="rect">
            <a:avLst/>
          </a:prstGeom>
          <a:noFill/>
          <a:ln w="9525">
            <a:noFill/>
          </a:ln>
        </p:spPr>
        <p:txBody>
          <a:bodyPr wrap="none" anchor="ctr">
            <a:spAutoFit/>
          </a:bodyPr>
          <a:lstStyle/>
          <a:p>
            <a:pPr lvl="0" eaLnBrk="0" hangingPunct="0"/>
            <a:r>
              <a:rPr lang="zh-CN" altLang="en-US" sz="2800" dirty="0">
                <a:latin typeface="Arial" panose="020B0604020202020204" pitchFamily="34" charset="0"/>
                <a:ea typeface="华文楷体" panose="02010600040101010101" pitchFamily="2" charset="-122"/>
              </a:rPr>
              <a:t>表观密度</a:t>
            </a:r>
            <a:r>
              <a:rPr lang="zh-CN" altLang="en-US" sz="3200" b="1" dirty="0">
                <a:latin typeface="Arial" panose="020B0604020202020204" pitchFamily="34" charset="0"/>
                <a:ea typeface="宋体" panose="02010600030101010101" pitchFamily="2" charset="-122"/>
              </a:rPr>
              <a:t>：</a:t>
            </a:r>
            <a:endParaRPr lang="en-US" altLang="zh-CN" sz="3200" b="1">
              <a:latin typeface="Arial" panose="020B0604020202020204" pitchFamily="34" charset="0"/>
              <a:ea typeface="宋体" panose="02010600030101010101" pitchFamily="2" charset="-122"/>
            </a:endParaRPr>
          </a:p>
          <a:p>
            <a:pPr lvl="0" eaLnBrk="0" hangingPunct="0"/>
            <a:r>
              <a:rPr lang="en-US" altLang="zh-CN" sz="3600" b="1">
                <a:latin typeface="Times New Roman" panose="02020603050405020304" pitchFamily="18" charset="0"/>
                <a:ea typeface="宋体" panose="02010600030101010101" pitchFamily="2" charset="-122"/>
              </a:rPr>
              <a:t>      ρ</a:t>
            </a:r>
            <a:r>
              <a:rPr lang="en-US" altLang="zh-CN" sz="2400">
                <a:latin typeface="Times New Roman" panose="02020603050405020304" pitchFamily="18" charset="0"/>
                <a:ea typeface="宋体" panose="02010600030101010101" pitchFamily="2" charset="-122"/>
              </a:rPr>
              <a:t>c,c</a:t>
            </a:r>
            <a:r>
              <a:rPr lang="en-US" altLang="zh-CN" sz="3600">
                <a:latin typeface="Times New Roman" panose="02020603050405020304" pitchFamily="18" charset="0"/>
                <a:ea typeface="宋体" panose="02010600030101010101" pitchFamily="2" charset="-122"/>
              </a:rPr>
              <a:t> =</a:t>
            </a:r>
            <a:r>
              <a:rPr lang="en-US" altLang="zh-CN" sz="3600" err="1">
                <a:latin typeface="Times New Roman" panose="02020603050405020304" pitchFamily="18" charset="0"/>
                <a:ea typeface="宋体" panose="02010600030101010101" pitchFamily="2" charset="-122"/>
              </a:rPr>
              <a:t>m</a:t>
            </a:r>
            <a:r>
              <a:rPr lang="en-US" altLang="zh-CN" sz="2400" err="1">
                <a:latin typeface="Times New Roman" panose="02020603050405020304" pitchFamily="18" charset="0"/>
                <a:ea typeface="宋体" panose="02010600030101010101" pitchFamily="2" charset="-122"/>
              </a:rPr>
              <a:t>cb</a:t>
            </a:r>
            <a:r>
              <a:rPr lang="en-US" altLang="zh-CN" sz="3600">
                <a:latin typeface="Times New Roman" panose="02020603050405020304" pitchFamily="18" charset="0"/>
                <a:ea typeface="宋体" panose="02010600030101010101" pitchFamily="2" charset="-122"/>
              </a:rPr>
              <a:t> + </a:t>
            </a:r>
            <a:r>
              <a:rPr lang="en-US" altLang="zh-CN" sz="3600" err="1">
                <a:latin typeface="Times New Roman" panose="02020603050405020304" pitchFamily="18" charset="0"/>
                <a:ea typeface="宋体" panose="02010600030101010101" pitchFamily="2" charset="-122"/>
              </a:rPr>
              <a:t>m</a:t>
            </a:r>
            <a:r>
              <a:rPr lang="en-US" altLang="zh-CN" sz="2400" err="1">
                <a:latin typeface="Times New Roman" panose="02020603050405020304" pitchFamily="18" charset="0"/>
                <a:ea typeface="宋体" panose="02010600030101010101" pitchFamily="2" charset="-122"/>
              </a:rPr>
              <a:t>wb</a:t>
            </a:r>
            <a:r>
              <a:rPr lang="en-US" altLang="zh-CN" sz="3600">
                <a:latin typeface="Times New Roman" panose="02020603050405020304" pitchFamily="18" charset="0"/>
                <a:ea typeface="宋体" panose="02010600030101010101" pitchFamily="2" charset="-122"/>
              </a:rPr>
              <a:t> + </a:t>
            </a:r>
            <a:r>
              <a:rPr lang="en-US" altLang="zh-CN" sz="3600" err="1">
                <a:latin typeface="Times New Roman" panose="02020603050405020304" pitchFamily="18" charset="0"/>
                <a:ea typeface="宋体" panose="02010600030101010101" pitchFamily="2" charset="-122"/>
              </a:rPr>
              <a:t>m</a:t>
            </a:r>
            <a:r>
              <a:rPr lang="en-US" altLang="zh-CN" sz="2400" err="1">
                <a:latin typeface="Times New Roman" panose="02020603050405020304" pitchFamily="18" charset="0"/>
                <a:ea typeface="宋体" panose="02010600030101010101" pitchFamily="2" charset="-122"/>
              </a:rPr>
              <a:t>sb</a:t>
            </a:r>
            <a:r>
              <a:rPr lang="en-US" altLang="zh-CN" sz="3600">
                <a:latin typeface="Times New Roman" panose="02020603050405020304" pitchFamily="18" charset="0"/>
                <a:ea typeface="宋体" panose="02010600030101010101" pitchFamily="2" charset="-122"/>
              </a:rPr>
              <a:t> + </a:t>
            </a:r>
            <a:r>
              <a:rPr lang="en-US" altLang="zh-CN" sz="3600" err="1">
                <a:latin typeface="Times New Roman" panose="02020603050405020304" pitchFamily="18" charset="0"/>
                <a:ea typeface="宋体" panose="02010600030101010101" pitchFamily="2" charset="-122"/>
              </a:rPr>
              <a:t>m</a:t>
            </a:r>
            <a:r>
              <a:rPr lang="en-US" altLang="zh-CN" sz="2400" err="1">
                <a:latin typeface="Times New Roman" panose="02020603050405020304" pitchFamily="18" charset="0"/>
                <a:ea typeface="宋体" panose="02010600030101010101" pitchFamily="2" charset="-122"/>
              </a:rPr>
              <a:t>gb</a:t>
            </a:r>
            <a:endParaRPr lang="zh-CN" altLang="en-US" sz="2800" dirty="0">
              <a:latin typeface="Arial" panose="020B0604020202020204" pitchFamily="34" charset="0"/>
              <a:ea typeface="华文楷体" panose="02010600040101010101" pitchFamily="2" charset="-122"/>
            </a:endParaRPr>
          </a:p>
          <a:p>
            <a:pPr lvl="0" eaLnBrk="0" hangingPunct="0"/>
            <a:r>
              <a:rPr lang="zh-CN" altLang="en-US" sz="2800" dirty="0">
                <a:latin typeface="Arial" panose="020B0604020202020204" pitchFamily="34" charset="0"/>
                <a:ea typeface="华文楷体" panose="02010600040101010101" pitchFamily="2" charset="-122"/>
              </a:rPr>
              <a:t>校正系数：</a:t>
            </a:r>
            <a:endParaRPr lang="en-US" altLang="zh-CN" sz="2800">
              <a:latin typeface="Arial" panose="020B0604020202020204" pitchFamily="34" charset="0"/>
              <a:ea typeface="华文楷体" panose="02010600040101010101" pitchFamily="2" charset="-122"/>
            </a:endParaRPr>
          </a:p>
          <a:p>
            <a:pPr lvl="0" eaLnBrk="0" hangingPunct="0"/>
            <a:r>
              <a:rPr lang="en-US" altLang="zh-CN" sz="3600" b="1">
                <a:latin typeface="Arial" panose="020B0604020202020204" pitchFamily="34" charset="0"/>
                <a:ea typeface="宋体" panose="02010600030101010101" pitchFamily="2" charset="-122"/>
              </a:rPr>
              <a:t>      δ  = </a:t>
            </a:r>
            <a:r>
              <a:rPr lang="en-US" altLang="zh-CN" sz="3600" b="1" err="1">
                <a:latin typeface="Arial" panose="020B0604020202020204" pitchFamily="34" charset="0"/>
                <a:ea typeface="宋体" panose="02010600030101010101" pitchFamily="2" charset="-122"/>
              </a:rPr>
              <a:t>ρ</a:t>
            </a:r>
            <a:r>
              <a:rPr lang="en-US" altLang="zh-CN" sz="2400" err="1">
                <a:latin typeface="Arial" panose="020B0604020202020204" pitchFamily="34" charset="0"/>
                <a:ea typeface="宋体" panose="02010600030101010101" pitchFamily="2" charset="-122"/>
              </a:rPr>
              <a:t>c,t</a:t>
            </a:r>
            <a:r>
              <a:rPr lang="en-US" altLang="zh-CN" sz="3600" b="1">
                <a:latin typeface="Arial" panose="020B0604020202020204" pitchFamily="34" charset="0"/>
                <a:ea typeface="宋体" panose="02010600030101010101" pitchFamily="2" charset="-122"/>
              </a:rPr>
              <a:t> </a:t>
            </a:r>
            <a:r>
              <a:rPr lang="en-US" altLang="zh-CN" sz="3600">
                <a:latin typeface="Arial" panose="020B0604020202020204" pitchFamily="34" charset="0"/>
                <a:ea typeface="宋体" panose="02010600030101010101" pitchFamily="2" charset="-122"/>
              </a:rPr>
              <a:t>/</a:t>
            </a:r>
            <a:r>
              <a:rPr lang="en-US" altLang="zh-CN" sz="3600" b="1">
                <a:latin typeface="Arial" panose="020B0604020202020204" pitchFamily="34" charset="0"/>
                <a:ea typeface="宋体" panose="02010600030101010101" pitchFamily="2" charset="-122"/>
              </a:rPr>
              <a:t> ρ</a:t>
            </a:r>
            <a:r>
              <a:rPr lang="en-US" altLang="zh-CN" sz="2400">
                <a:latin typeface="Arial" panose="020B0604020202020204" pitchFamily="34" charset="0"/>
                <a:ea typeface="宋体" panose="02010600030101010101" pitchFamily="2" charset="-122"/>
              </a:rPr>
              <a:t>c,c</a:t>
            </a:r>
            <a:endParaRPr lang="en-US" altLang="zh-CN" sz="2400">
              <a:latin typeface="Arial" panose="020B0604020202020204" pitchFamily="34" charset="0"/>
              <a:ea typeface="宋体" panose="02010600030101010101" pitchFamily="2" charset="-122"/>
            </a:endParaRPr>
          </a:p>
        </p:txBody>
      </p:sp>
      <p:pic>
        <p:nvPicPr>
          <p:cNvPr id="351236" name="图片 351235"/>
          <p:cNvPicPr>
            <a:picLocks noChangeAspect="1"/>
          </p:cNvPicPr>
          <p:nvPr/>
        </p:nvPicPr>
        <p:blipFill>
          <a:blip r:embed="rId1"/>
          <a:stretch>
            <a:fillRect/>
          </a:stretch>
        </p:blipFill>
        <p:spPr>
          <a:xfrm>
            <a:off x="2495550" y="3860800"/>
            <a:ext cx="2905125" cy="942975"/>
          </a:xfrm>
          <a:prstGeom prst="rect">
            <a:avLst/>
          </a:prstGeom>
          <a:noFill/>
          <a:ln w="9525">
            <a:noFill/>
          </a:ln>
        </p:spPr>
      </p:pic>
      <p:pic>
        <p:nvPicPr>
          <p:cNvPr id="351237" name="图片 351236"/>
          <p:cNvPicPr>
            <a:picLocks noChangeAspect="1"/>
          </p:cNvPicPr>
          <p:nvPr/>
        </p:nvPicPr>
        <p:blipFill>
          <a:blip r:embed="rId1"/>
          <a:stretch>
            <a:fillRect/>
          </a:stretch>
        </p:blipFill>
        <p:spPr>
          <a:xfrm>
            <a:off x="2495550" y="5229225"/>
            <a:ext cx="2809875" cy="895350"/>
          </a:xfrm>
          <a:prstGeom prst="rect">
            <a:avLst/>
          </a:prstGeom>
          <a:noFill/>
          <a:ln w="9525">
            <a:noFill/>
          </a:ln>
        </p:spPr>
      </p:pic>
      <p:sp>
        <p:nvSpPr>
          <p:cNvPr id="351238" name="矩形 351237"/>
          <p:cNvSpPr/>
          <p:nvPr/>
        </p:nvSpPr>
        <p:spPr>
          <a:xfrm>
            <a:off x="6959600" y="4076700"/>
            <a:ext cx="3155950" cy="645160"/>
          </a:xfrm>
          <a:prstGeom prst="rect">
            <a:avLst/>
          </a:prstGeom>
          <a:noFill/>
          <a:ln w="9525">
            <a:noFill/>
          </a:ln>
        </p:spPr>
        <p:txBody>
          <a:bodyPr wrap="none" anchor="t">
            <a:spAutoFit/>
          </a:bodyPr>
          <a:lstStyle/>
          <a:p>
            <a:pPr lvl="0"/>
            <a:r>
              <a:rPr lang="zh-CN" altLang="en-US" b="1" dirty="0">
                <a:latin typeface="Arial" panose="020B0604020202020204" pitchFamily="34" charset="0"/>
                <a:ea typeface="楷体_GB2312" pitchFamily="49" charset="-122"/>
              </a:rPr>
              <a:t>       上述方法得到的材料用量</a:t>
            </a:r>
            <a:endParaRPr lang="zh-CN" altLang="en-US" b="1" dirty="0">
              <a:latin typeface="Arial" panose="020B0604020202020204" pitchFamily="34" charset="0"/>
              <a:ea typeface="楷体_GB2312" pitchFamily="49" charset="-122"/>
            </a:endParaRPr>
          </a:p>
          <a:p>
            <a:pPr lvl="0"/>
            <a:r>
              <a:rPr lang="zh-CN" altLang="en-US" b="1" dirty="0">
                <a:latin typeface="Arial" panose="020B0604020202020204" pitchFamily="34" charset="0"/>
                <a:ea typeface="楷体_GB2312" pitchFamily="49" charset="-122"/>
              </a:rPr>
              <a:t>即为混凝土设计配合比；</a:t>
            </a:r>
            <a:endParaRPr lang="en-US" altLang="zh-CN" b="1">
              <a:latin typeface="Arial" panose="020B0604020202020204" pitchFamily="34" charset="0"/>
              <a:ea typeface="楷体_GB2312" pitchFamily="49" charset="-122"/>
            </a:endParaRPr>
          </a:p>
        </p:txBody>
      </p:sp>
      <p:sp>
        <p:nvSpPr>
          <p:cNvPr id="351239" name="矩形 351238"/>
          <p:cNvSpPr/>
          <p:nvPr/>
        </p:nvSpPr>
        <p:spPr>
          <a:xfrm>
            <a:off x="7175500" y="5229225"/>
            <a:ext cx="2711450" cy="645160"/>
          </a:xfrm>
          <a:prstGeom prst="rect">
            <a:avLst/>
          </a:prstGeom>
          <a:noFill/>
          <a:ln w="9525">
            <a:noFill/>
          </a:ln>
        </p:spPr>
        <p:txBody>
          <a:bodyPr wrap="none" anchor="t">
            <a:spAutoFit/>
          </a:bodyPr>
          <a:lstStyle/>
          <a:p>
            <a:pPr lvl="0"/>
            <a:r>
              <a:rPr lang="zh-CN" altLang="en-US" b="1" dirty="0">
                <a:latin typeface="Arial" panose="020B0604020202020204" pitchFamily="34" charset="0"/>
                <a:ea typeface="楷体_GB2312" pitchFamily="49" charset="-122"/>
              </a:rPr>
              <a:t>       各项材料用量乘以</a:t>
            </a:r>
            <a:r>
              <a:rPr lang="en-US" altLang="zh-CN" b="1">
                <a:latin typeface="Arial" panose="020B0604020202020204" pitchFamily="34" charset="0"/>
                <a:ea typeface="宋体" panose="02010600030101010101" pitchFamily="2" charset="-122"/>
              </a:rPr>
              <a:t>δ</a:t>
            </a:r>
            <a:endParaRPr lang="en-US" altLang="zh-CN" b="1">
              <a:latin typeface="Arial" panose="020B0604020202020204" pitchFamily="34" charset="0"/>
              <a:ea typeface="楷体_GB2312" pitchFamily="49" charset="-122"/>
            </a:endParaRPr>
          </a:p>
          <a:p>
            <a:pPr lvl="0"/>
            <a:r>
              <a:rPr lang="zh-CN" altLang="en-US" b="1" dirty="0">
                <a:latin typeface="Arial" panose="020B0604020202020204" pitchFamily="34" charset="0"/>
                <a:ea typeface="楷体_GB2312" pitchFamily="49" charset="-122"/>
              </a:rPr>
              <a:t>即为混凝土设计配合比；</a:t>
            </a:r>
            <a:endParaRPr lang="en-US" altLang="zh-CN" b="1">
              <a:latin typeface="Arial" panose="020B0604020202020204" pitchFamily="34" charset="0"/>
              <a:ea typeface="楷体_GB2312" pitchFamily="49" charset="-122"/>
            </a:endParaRPr>
          </a:p>
        </p:txBody>
      </p:sp>
      <p:sp>
        <p:nvSpPr>
          <p:cNvPr id="351240" name="直接连接符 351239"/>
          <p:cNvSpPr/>
          <p:nvPr/>
        </p:nvSpPr>
        <p:spPr>
          <a:xfrm>
            <a:off x="5448300" y="4365625"/>
            <a:ext cx="1439863" cy="0"/>
          </a:xfrm>
          <a:prstGeom prst="line">
            <a:avLst/>
          </a:prstGeom>
          <a:ln w="104775" cap="flat" cmpd="sng">
            <a:solidFill>
              <a:srgbClr val="00CCFF"/>
            </a:solidFill>
            <a:prstDash val="solid"/>
            <a:headEnd type="none" w="med" len="med"/>
            <a:tailEnd type="triangle" w="med" len="med"/>
          </a:ln>
        </p:spPr>
      </p:sp>
      <p:sp>
        <p:nvSpPr>
          <p:cNvPr id="351241" name="直接连接符 351240"/>
          <p:cNvSpPr/>
          <p:nvPr/>
        </p:nvSpPr>
        <p:spPr>
          <a:xfrm>
            <a:off x="5448300" y="5661025"/>
            <a:ext cx="1368425" cy="0"/>
          </a:xfrm>
          <a:prstGeom prst="line">
            <a:avLst/>
          </a:prstGeom>
          <a:ln w="104775" cap="flat" cmpd="sng">
            <a:solidFill>
              <a:srgbClr val="00CCFF"/>
            </a:solidFill>
            <a:prstDash val="solid"/>
            <a:headEnd type="none" w="med" len="med"/>
            <a:tailEnd type="triangle" w="med" len="med"/>
          </a:ln>
        </p:spPr>
      </p:sp>
    </p:spTree>
  </p:cSld>
  <p:clrMapOvr>
    <a:masterClrMapping/>
  </p:clrMapOvr>
  <p:transition>
    <p:pull dir="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686435" y="357505"/>
            <a:ext cx="10847070" cy="6143625"/>
          </a:xfrm>
        </p:spPr>
        <p:txBody>
          <a:bodyPr vert="horz" wrap="square" lIns="91440" tIns="45720" rIns="91440" bIns="45720" numCol="1" rtlCol="0" anchor="t" anchorCtr="0" compatLnSpc="1"/>
          <a:lstStyle/>
          <a:p>
            <a:pPr lvl="0">
              <a:lnSpc>
                <a:spcPct val="110000"/>
              </a:lnSpc>
              <a:buNone/>
            </a:pPr>
            <a:r>
              <a:rPr lang="en-US" altLang="zh-CN">
                <a:latin typeface="华文楷体" panose="02010600040101010101" pitchFamily="2" charset="-122"/>
              </a:rPr>
              <a:t>5</a:t>
            </a:r>
            <a:r>
              <a:rPr lang="zh-CN" altLang="en-US" dirty="0">
                <a:latin typeface="华文楷体" panose="02010600040101010101" pitchFamily="2" charset="-122"/>
              </a:rPr>
              <a:t>、施工配合比换算</a:t>
            </a:r>
            <a:endParaRPr lang="en-US" altLang="zh-CN">
              <a:latin typeface="华文楷体" panose="02010600040101010101" pitchFamily="2" charset="-122"/>
            </a:endParaRPr>
          </a:p>
          <a:p>
            <a:pPr lvl="0" algn="just">
              <a:lnSpc>
                <a:spcPct val="150000"/>
              </a:lnSpc>
              <a:buNone/>
            </a:pPr>
            <a:r>
              <a:rPr lang="zh-CN" altLang="en-US" sz="2600" dirty="0">
                <a:latin typeface="华文楷体" panose="02010600040101010101" pitchFamily="2" charset="-122"/>
              </a:rPr>
              <a:t>      </a:t>
            </a:r>
            <a:r>
              <a:rPr lang="zh-CN" altLang="en-US" sz="2800" dirty="0">
                <a:latin typeface="华文楷体" panose="02010600040101010101" pitchFamily="2" charset="-122"/>
              </a:rPr>
              <a:t>实验室配合比是以干燥材料为基准的，而工地存放的砂、石的水分随着气候的变化。所以现场材料的实际称量应按工地砂、石的含水情况进行修正，修正后的配合比，叫做施工配合比。</a:t>
            </a:r>
            <a:endParaRPr lang="zh-CN" altLang="en-US" sz="2800" dirty="0">
              <a:latin typeface="华文楷体" panose="02010600040101010101" pitchFamily="2" charset="-122"/>
            </a:endParaRPr>
          </a:p>
          <a:p>
            <a:pPr lvl="0" algn="just">
              <a:lnSpc>
                <a:spcPct val="150000"/>
              </a:lnSpc>
              <a:buNone/>
            </a:pPr>
            <a:r>
              <a:rPr lang="zh-CN" altLang="en-US" sz="2800" dirty="0">
                <a:latin typeface="华文楷体" panose="02010600040101010101" pitchFamily="2" charset="-122"/>
              </a:rPr>
              <a:t>      现假定工地存放砂的含水率为</a:t>
            </a:r>
            <a:r>
              <a:rPr lang="en-US" altLang="zh-CN" sz="2800">
                <a:latin typeface="华文楷体" panose="02010600040101010101" pitchFamily="2" charset="-122"/>
              </a:rPr>
              <a:t>a</a:t>
            </a:r>
            <a:r>
              <a:rPr lang="zh-CN" altLang="en-US" sz="2800" dirty="0">
                <a:latin typeface="华文楷体" panose="02010600040101010101" pitchFamily="2" charset="-122"/>
              </a:rPr>
              <a:t>（</a:t>
            </a:r>
            <a:r>
              <a:rPr lang="en-US" altLang="zh-CN" sz="2800">
                <a:latin typeface="华文楷体" panose="02010600040101010101" pitchFamily="2" charset="-122"/>
              </a:rPr>
              <a:t>%</a:t>
            </a:r>
            <a:r>
              <a:rPr lang="zh-CN" altLang="en-US" sz="2800" dirty="0">
                <a:latin typeface="华文楷体" panose="02010600040101010101" pitchFamily="2" charset="-122"/>
              </a:rPr>
              <a:t>），石子的含水率为</a:t>
            </a:r>
            <a:r>
              <a:rPr lang="en-US" altLang="zh-CN" sz="2800">
                <a:latin typeface="华文楷体" panose="02010600040101010101" pitchFamily="2" charset="-122"/>
              </a:rPr>
              <a:t>b</a:t>
            </a:r>
            <a:r>
              <a:rPr lang="zh-CN" altLang="en-US" sz="2800" dirty="0">
                <a:latin typeface="华文楷体" panose="02010600040101010101" pitchFamily="2" charset="-122"/>
              </a:rPr>
              <a:t>（％），则将设计配合比换算为施工配合比，其材料称量为：</a:t>
            </a:r>
            <a:endParaRPr lang="zh-CN" altLang="en-US" sz="2800" dirty="0">
              <a:latin typeface="华文楷体" panose="02010600040101010101" pitchFamily="2" charset="-122"/>
            </a:endParaRPr>
          </a:p>
          <a:p>
            <a:pPr lvl="0" algn="just">
              <a:lnSpc>
                <a:spcPct val="110000"/>
              </a:lnSpc>
              <a:buFont typeface="Wingdings" panose="05000000000000000000" pitchFamily="2" charset="2"/>
              <a:buNone/>
            </a:pPr>
            <a:r>
              <a:rPr lang="zh-CN" altLang="en-US" sz="2600" dirty="0">
                <a:latin typeface="华文楷体" panose="02010600040101010101" pitchFamily="2" charset="-122"/>
              </a:rPr>
              <a:t>             </a:t>
            </a:r>
            <a:endParaRPr lang="en-US" altLang="zh-CN" sz="2600">
              <a:latin typeface="华文楷体" panose="02010600040101010101" pitchFamily="2" charset="-122"/>
            </a:endParaRPr>
          </a:p>
          <a:p>
            <a:pPr lvl="0">
              <a:buNone/>
            </a:pPr>
            <a:endParaRPr lang="zh-CN" altLang="en-US" sz="2600" dirty="0">
              <a:latin typeface="华文楷体" panose="02010600040101010101" pitchFamily="2" charset="-122"/>
            </a:endParaRPr>
          </a:p>
        </p:txBody>
      </p:sp>
      <p:graphicFrame>
        <p:nvGraphicFramePr>
          <p:cNvPr id="352259" name="Object 2"/>
          <p:cNvGraphicFramePr>
            <a:graphicFrameLocks noChangeAspect="1"/>
          </p:cNvGraphicFramePr>
          <p:nvPr/>
        </p:nvGraphicFramePr>
        <p:xfrm>
          <a:off x="3738563" y="4286250"/>
          <a:ext cx="4157662" cy="1949450"/>
        </p:xfrm>
        <a:graphic>
          <a:graphicData uri="http://schemas.openxmlformats.org/presentationml/2006/ole">
            <mc:AlternateContent xmlns:mc="http://schemas.openxmlformats.org/markup-compatibility/2006">
              <mc:Choice xmlns:v="urn:schemas-microsoft-com:vml" Requires="v">
                <p:oleObj spid="_x0000_s27663" name="" r:id="rId1" imgW="0" imgH="0" progId="Equation.3">
                  <p:embed/>
                </p:oleObj>
              </mc:Choice>
              <mc:Fallback>
                <p:oleObj name="" r:id="rId1" imgW="0" imgH="0" progId="Equation.3">
                  <p:embed/>
                  <p:pic>
                    <p:nvPicPr>
                      <p:cNvPr id="0" name="图片 3097"/>
                      <p:cNvPicPr/>
                      <p:nvPr/>
                    </p:nvPicPr>
                    <p:blipFill>
                      <a:blip r:embed="rId2"/>
                      <a:stretch>
                        <a:fillRect/>
                      </a:stretch>
                    </p:blipFill>
                    <p:spPr>
                      <a:xfrm>
                        <a:off x="3738563" y="4286250"/>
                        <a:ext cx="4157662" cy="1949450"/>
                      </a:xfrm>
                      <a:prstGeom prst="rect">
                        <a:avLst/>
                      </a:prstGeom>
                      <a:no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8" fill="hold" nodeType="clickEffect">
                                  <p:stCondLst>
                                    <p:cond delay="0"/>
                                  </p:stCondLst>
                                  <p:childTnLst>
                                    <p:set>
                                      <p:cBhvr>
                                        <p:cTn id="23" dur="1" fill="hold">
                                          <p:stCondLst>
                                            <p:cond delay="0"/>
                                          </p:stCondLst>
                                        </p:cTn>
                                        <p:tgtEl>
                                          <p:spTgt spid="352259"/>
                                        </p:tgtEl>
                                        <p:attrNameLst>
                                          <p:attrName>style.visibility</p:attrName>
                                        </p:attrNameLst>
                                      </p:cBhvr>
                                      <p:to>
                                        <p:strVal val="visible"/>
                                      </p:to>
                                    </p:set>
                                    <p:animEffect transition="in" filter="slide(fromLeft)">
                                      <p:cBhvr>
                                        <p:cTn id="24" dur="1000"/>
                                        <p:tgtEl>
                                          <p:spTgt spid="352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p:nvPr>
        </p:nvSpPr>
        <p:spPr>
          <a:xfrm>
            <a:off x="1881188" y="357188"/>
            <a:ext cx="8429625" cy="6143625"/>
          </a:xfrm>
        </p:spPr>
        <p:txBody>
          <a:bodyPr vert="horz" wrap="square" lIns="91440" tIns="45720" rIns="91440" bIns="45720" anchor="t"/>
          <a:lstStyle/>
          <a:p>
            <a:pPr lvl="0" eaLnBrk="1" hangingPunct="1">
              <a:lnSpc>
                <a:spcPct val="110000"/>
              </a:lnSpc>
              <a:buNone/>
            </a:pPr>
            <a:r>
              <a:rPr lang="zh-CN" altLang="en-US" sz="3200" b="1" dirty="0">
                <a:solidFill>
                  <a:schemeClr val="tx2"/>
                </a:solidFill>
                <a:latin typeface="华文楷体" panose="02010600040101010101" pitchFamily="2" charset="-122"/>
              </a:rPr>
              <a:t>施工配合比的确定</a:t>
            </a:r>
            <a:endParaRPr lang="en-US" altLang="zh-CN" sz="3200" b="1">
              <a:solidFill>
                <a:schemeClr val="tx2"/>
              </a:solidFill>
              <a:latin typeface="华文楷体" panose="02010600040101010101" pitchFamily="2" charset="-122"/>
            </a:endParaRPr>
          </a:p>
          <a:p>
            <a:pPr lvl="0" algn="just" eaLnBrk="1" hangingPunct="1">
              <a:lnSpc>
                <a:spcPct val="110000"/>
              </a:lnSpc>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gn="just" eaLnBrk="1" hangingPunct="1">
              <a:lnSpc>
                <a:spcPct val="110000"/>
              </a:lnSpc>
              <a:buNone/>
            </a:pPr>
            <a:r>
              <a:rPr lang="zh-CN" altLang="en-US" sz="2600" dirty="0">
                <a:latin typeface="华文楷体" panose="02010600040101010101" pitchFamily="2" charset="-122"/>
              </a:rPr>
              <a:t>   现假定工地存放砂的含水率为</a:t>
            </a:r>
            <a:r>
              <a:rPr lang="en-US" altLang="zh-CN" sz="2600">
                <a:latin typeface="华文楷体" panose="02010600040101010101" pitchFamily="2" charset="-122"/>
              </a:rPr>
              <a:t>a</a:t>
            </a:r>
            <a:r>
              <a:rPr lang="zh-CN" altLang="en-US" sz="2600" dirty="0">
                <a:latin typeface="华文楷体" panose="02010600040101010101" pitchFamily="2" charset="-122"/>
              </a:rPr>
              <a:t>（</a:t>
            </a:r>
            <a:r>
              <a:rPr lang="en-US" altLang="zh-CN" sz="2600">
                <a:latin typeface="华文楷体" panose="02010600040101010101" pitchFamily="2" charset="-122"/>
              </a:rPr>
              <a:t>%</a:t>
            </a:r>
            <a:r>
              <a:rPr lang="zh-CN" altLang="en-US" sz="2600" dirty="0">
                <a:latin typeface="华文楷体" panose="02010600040101010101" pitchFamily="2" charset="-122"/>
              </a:rPr>
              <a:t>），石子的含水率为</a:t>
            </a:r>
            <a:r>
              <a:rPr lang="en-US" altLang="zh-CN" sz="2600">
                <a:latin typeface="华文楷体" panose="02010600040101010101" pitchFamily="2" charset="-122"/>
              </a:rPr>
              <a:t>b</a:t>
            </a:r>
            <a:r>
              <a:rPr lang="zh-CN" altLang="en-US" sz="2600" dirty="0">
                <a:latin typeface="华文楷体" panose="02010600040101010101" pitchFamily="2" charset="-122"/>
              </a:rPr>
              <a:t>（％），则将设计配合比换算为施工配合比，其材料称量为：</a:t>
            </a:r>
            <a:endParaRPr lang="zh-CN" altLang="en-US" sz="2600" dirty="0">
              <a:latin typeface="华文楷体" panose="02010600040101010101" pitchFamily="2" charset="-122"/>
            </a:endParaRPr>
          </a:p>
          <a:p>
            <a:pPr lvl="0" algn="just" eaLnBrk="1" hangingPunct="1">
              <a:lnSpc>
                <a:spcPct val="110000"/>
              </a:lnSpc>
              <a:buNone/>
            </a:pPr>
            <a:r>
              <a:rPr lang="zh-CN" altLang="en-US" sz="2600" dirty="0">
                <a:latin typeface="华文楷体" panose="02010600040101010101" pitchFamily="2" charset="-122"/>
              </a:rPr>
              <a:t>             </a:t>
            </a:r>
            <a:endParaRPr lang="en-US" altLang="zh-CN" sz="2600">
              <a:latin typeface="华文楷体" panose="02010600040101010101" pitchFamily="2" charset="-122"/>
            </a:endParaRPr>
          </a:p>
          <a:p>
            <a:pPr lvl="0" eaLnBrk="1" hangingPunct="1">
              <a:buNone/>
            </a:pPr>
            <a:endParaRPr lang="zh-CN" altLang="en-US" sz="2600" dirty="0">
              <a:latin typeface="华文楷体" panose="02010600040101010101" pitchFamily="2" charset="-122"/>
            </a:endParaRPr>
          </a:p>
        </p:txBody>
      </p:sp>
      <p:graphicFrame>
        <p:nvGraphicFramePr>
          <p:cNvPr id="261122" name="Object 2"/>
          <p:cNvGraphicFramePr>
            <a:graphicFrameLocks noChangeAspect="1"/>
          </p:cNvGraphicFramePr>
          <p:nvPr/>
        </p:nvGraphicFramePr>
        <p:xfrm>
          <a:off x="2855913" y="2924175"/>
          <a:ext cx="5981700" cy="2736850"/>
        </p:xfrm>
        <a:graphic>
          <a:graphicData uri="http://schemas.openxmlformats.org/presentationml/2006/ole">
            <mc:AlternateContent xmlns:mc="http://schemas.openxmlformats.org/markup-compatibility/2006">
              <mc:Choice xmlns:v="urn:schemas-microsoft-com:vml" Requires="v">
                <p:oleObj spid="_x0000_s25604" name="" r:id="rId1" imgW="2222500" imgH="1016000" progId="Equation.DSMT4">
                  <p:embed/>
                </p:oleObj>
              </mc:Choice>
              <mc:Fallback>
                <p:oleObj name="" r:id="rId1" imgW="2222500" imgH="1016000" progId="Equation.DSMT4">
                  <p:embed/>
                  <p:pic>
                    <p:nvPicPr>
                      <p:cNvPr id="0" name="图片 3113"/>
                      <p:cNvPicPr/>
                      <p:nvPr/>
                    </p:nvPicPr>
                    <p:blipFill>
                      <a:blip r:embed="rId2"/>
                      <a:stretch>
                        <a:fillRect/>
                      </a:stretch>
                    </p:blipFill>
                    <p:spPr>
                      <a:xfrm>
                        <a:off x="2855913" y="2924175"/>
                        <a:ext cx="5981700" cy="2736850"/>
                      </a:xfrm>
                      <a:prstGeom prst="rect">
                        <a:avLst/>
                      </a:prstGeom>
                      <a:noFill/>
                      <a:ln w="38100">
                        <a:noFill/>
                        <a:miter/>
                      </a:ln>
                    </p:spPr>
                  </p:pic>
                </p:oleObj>
              </mc:Fallback>
            </mc:AlternateContent>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8" fill="hold" nodeType="clickEffect">
                                  <p:stCondLst>
                                    <p:cond delay="0"/>
                                  </p:stCondLst>
                                  <p:childTnLst>
                                    <p:set>
                                      <p:cBhvr>
                                        <p:cTn id="23" dur="1" fill="hold">
                                          <p:stCondLst>
                                            <p:cond delay="0"/>
                                          </p:stCondLst>
                                        </p:cTn>
                                        <p:tgtEl>
                                          <p:spTgt spid="261122"/>
                                        </p:tgtEl>
                                        <p:attrNameLst>
                                          <p:attrName>style.visibility</p:attrName>
                                        </p:attrNameLst>
                                      </p:cBhvr>
                                      <p:to>
                                        <p:strVal val="visible"/>
                                      </p:to>
                                    </p:set>
                                    <p:animEffect transition="in" filter="slide(fromLeft)">
                                      <p:cBhvr>
                                        <p:cTn id="24" dur="1000"/>
                                        <p:tgtEl>
                                          <p:spTgt spid="261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p:cNvSpPr>
          <p:nvPr>
            <p:ph type="title"/>
          </p:nvPr>
        </p:nvSpPr>
        <p:spPr>
          <a:xfrm>
            <a:off x="1981200" y="277813"/>
            <a:ext cx="8229600" cy="630237"/>
          </a:xfrm>
        </p:spPr>
        <p:txBody>
          <a:bodyPr vert="horz" wrap="square" lIns="91440" tIns="45720" rIns="91440" bIns="45720" anchor="t"/>
          <a:lstStyle/>
          <a:p>
            <a:pPr eaLnBrk="1" hangingPunct="1"/>
            <a:r>
              <a:rPr lang="zh-CN" altLang="en-US" sz="3800" dirty="0"/>
              <a:t>混凝土设计配合比</a:t>
            </a:r>
            <a:endParaRPr lang="zh-CN" altLang="en-US" sz="3800" dirty="0"/>
          </a:p>
        </p:txBody>
      </p:sp>
      <p:sp>
        <p:nvSpPr>
          <p:cNvPr id="235523" name="Rectangle 3"/>
          <p:cNvSpPr>
            <a:spLocks noGrp="1"/>
          </p:cNvSpPr>
          <p:nvPr>
            <p:ph idx="1"/>
          </p:nvPr>
        </p:nvSpPr>
        <p:spPr>
          <a:xfrm>
            <a:off x="1774825" y="981075"/>
            <a:ext cx="8893175" cy="5876925"/>
          </a:xfrm>
        </p:spPr>
        <p:txBody>
          <a:bodyPr vert="horz" wrap="square" lIns="91440" tIns="45720" rIns="91440" bIns="45720" anchor="t"/>
          <a:lstStyle/>
          <a:p>
            <a:pPr eaLnBrk="1" hangingPunct="1">
              <a:lnSpc>
                <a:spcPct val="110000"/>
              </a:lnSpc>
            </a:pPr>
            <a:r>
              <a:rPr lang="zh-CN" altLang="en-US" b="1" dirty="0">
                <a:latin typeface="宋体" panose="02010600030101010101" pitchFamily="2" charset="-122"/>
              </a:rPr>
              <a:t>例题</a:t>
            </a:r>
            <a:r>
              <a:rPr lang="en-US" altLang="zh-CN" b="1">
                <a:latin typeface="宋体" panose="02010600030101010101" pitchFamily="2" charset="-122"/>
              </a:rPr>
              <a:t>1</a:t>
            </a:r>
            <a:r>
              <a:rPr lang="zh-CN" altLang="en-US" dirty="0"/>
              <a:t>．</a:t>
            </a:r>
            <a:r>
              <a:rPr lang="zh-CN" altLang="en-US" sz="2800" dirty="0">
                <a:latin typeface="宋体" panose="02010600030101010101" pitchFamily="2" charset="-122"/>
              </a:rPr>
              <a:t>某水泥砼的初步配合比为</a:t>
            </a:r>
            <a:r>
              <a:rPr lang="en-US" altLang="zh-CN" sz="2800">
                <a:latin typeface="宋体" panose="02010600030101010101" pitchFamily="2" charset="-122"/>
              </a:rPr>
              <a:t>C</a:t>
            </a:r>
            <a:r>
              <a:rPr lang="zh-CN" altLang="en-US" sz="2800" dirty="0">
                <a:latin typeface="宋体" panose="02010600030101010101" pitchFamily="2" charset="-122"/>
              </a:rPr>
              <a:t>：</a:t>
            </a:r>
            <a:r>
              <a:rPr lang="en-US" altLang="zh-CN" sz="2800">
                <a:latin typeface="宋体" panose="02010600030101010101" pitchFamily="2" charset="-122"/>
              </a:rPr>
              <a:t>S</a:t>
            </a:r>
            <a:r>
              <a:rPr lang="zh-CN" altLang="en-US" sz="2800" dirty="0">
                <a:latin typeface="宋体" panose="02010600030101010101" pitchFamily="2" charset="-122"/>
              </a:rPr>
              <a:t>：</a:t>
            </a:r>
            <a:r>
              <a:rPr lang="en-US" altLang="zh-CN" sz="2800">
                <a:latin typeface="宋体" panose="02010600030101010101" pitchFamily="2" charset="-122"/>
              </a:rPr>
              <a:t>G</a:t>
            </a:r>
            <a:r>
              <a:rPr lang="zh-CN" altLang="en-US" sz="2800" dirty="0">
                <a:latin typeface="宋体" panose="02010600030101010101" pitchFamily="2" charset="-122"/>
              </a:rPr>
              <a:t>：</a:t>
            </a:r>
            <a:r>
              <a:rPr lang="en-US" altLang="zh-CN" sz="2800">
                <a:latin typeface="宋体" panose="02010600030101010101" pitchFamily="2" charset="-122"/>
              </a:rPr>
              <a:t>W=300</a:t>
            </a:r>
            <a:r>
              <a:rPr lang="zh-CN" altLang="en-US" sz="2800" dirty="0">
                <a:latin typeface="宋体" panose="02010600030101010101" pitchFamily="2" charset="-122"/>
              </a:rPr>
              <a:t>：</a:t>
            </a:r>
            <a:r>
              <a:rPr lang="en-US" altLang="zh-CN" sz="2800">
                <a:latin typeface="宋体" panose="02010600030101010101" pitchFamily="2" charset="-122"/>
              </a:rPr>
              <a:t>600</a:t>
            </a:r>
            <a:r>
              <a:rPr lang="zh-CN" altLang="en-US" sz="2800" dirty="0">
                <a:latin typeface="宋体" panose="02010600030101010101" pitchFamily="2" charset="-122"/>
              </a:rPr>
              <a:t>：</a:t>
            </a:r>
            <a:r>
              <a:rPr lang="en-US" altLang="zh-CN" sz="2800">
                <a:latin typeface="宋体" panose="02010600030101010101" pitchFamily="2" charset="-122"/>
              </a:rPr>
              <a:t>1320</a:t>
            </a:r>
            <a:r>
              <a:rPr lang="zh-CN" altLang="en-US" sz="2800" dirty="0">
                <a:latin typeface="宋体" panose="02010600030101010101" pitchFamily="2" charset="-122"/>
              </a:rPr>
              <a:t>：</a:t>
            </a:r>
            <a:r>
              <a:rPr lang="en-US" altLang="zh-CN" sz="2800">
                <a:latin typeface="宋体" panose="02010600030101010101" pitchFamily="2" charset="-122"/>
              </a:rPr>
              <a:t>180</a:t>
            </a:r>
            <a:r>
              <a:rPr lang="zh-CN" altLang="en-US" sz="2800" dirty="0">
                <a:latin typeface="宋体" panose="02010600030101010101" pitchFamily="2" charset="-122"/>
              </a:rPr>
              <a:t>。经测定，增加</a:t>
            </a:r>
            <a:r>
              <a:rPr lang="en-US" altLang="zh-CN" sz="2800">
                <a:latin typeface="宋体" panose="02010600030101010101" pitchFamily="2" charset="-122"/>
              </a:rPr>
              <a:t>5%</a:t>
            </a:r>
            <a:r>
              <a:rPr lang="zh-CN" altLang="en-US" sz="2800" dirty="0">
                <a:latin typeface="宋体" panose="02010600030101010101" pitchFamily="2" charset="-122"/>
              </a:rPr>
              <a:t>水泥浆其坍落度才可满足要求。</a:t>
            </a:r>
            <a:endParaRPr lang="zh-CN" altLang="en-US" sz="2800" dirty="0">
              <a:latin typeface="宋体" panose="02010600030101010101" pitchFamily="2" charset="-122"/>
            </a:endParaRPr>
          </a:p>
          <a:p>
            <a:pPr eaLnBrk="1" hangingPunct="1">
              <a:lnSpc>
                <a:spcPct val="110000"/>
              </a:lnSpc>
            </a:pPr>
            <a:r>
              <a:rPr lang="zh-CN" altLang="en-US" sz="2800" dirty="0">
                <a:latin typeface="宋体" panose="02010600030101010101" pitchFamily="2" charset="-122"/>
              </a:rPr>
              <a:t>①计算该混凝土的试拌配合比。</a:t>
            </a:r>
            <a:endParaRPr lang="zh-CN" altLang="en-US" sz="2800" dirty="0">
              <a:latin typeface="宋体" panose="02010600030101010101" pitchFamily="2" charset="-122"/>
            </a:endParaRPr>
          </a:p>
          <a:p>
            <a:pPr eaLnBrk="1" hangingPunct="1">
              <a:lnSpc>
                <a:spcPct val="110000"/>
              </a:lnSpc>
            </a:pPr>
            <a:r>
              <a:rPr lang="zh-CN" altLang="en-US" sz="2800" dirty="0">
                <a:latin typeface="宋体" panose="02010600030101010101" pitchFamily="2" charset="-122"/>
              </a:rPr>
              <a:t>②按试拌配合比拌和混凝土，测得其密度为</a:t>
            </a:r>
            <a:r>
              <a:rPr lang="en-US" altLang="zh-CN" sz="2800">
                <a:latin typeface="宋体" panose="02010600030101010101" pitchFamily="2" charset="-122"/>
              </a:rPr>
              <a:t>2370kg/m</a:t>
            </a:r>
            <a:r>
              <a:rPr lang="en-US" altLang="zh-CN" sz="2800" baseline="30000">
                <a:latin typeface="宋体" panose="02010600030101010101" pitchFamily="2" charset="-122"/>
              </a:rPr>
              <a:t>3</a:t>
            </a:r>
            <a:r>
              <a:rPr lang="zh-CN" altLang="en-US" sz="2800" dirty="0">
                <a:latin typeface="宋体" panose="02010600030101010101" pitchFamily="2" charset="-122"/>
              </a:rPr>
              <a:t>，计算密度校核后的设计配合比。</a:t>
            </a:r>
            <a:endParaRPr lang="zh-CN" altLang="en-US" sz="2800" dirty="0">
              <a:latin typeface="宋体" panose="02010600030101010101" pitchFamily="2" charset="-122"/>
            </a:endParaRPr>
          </a:p>
          <a:p>
            <a:pPr eaLnBrk="1" hangingPunct="1">
              <a:lnSpc>
                <a:spcPct val="110000"/>
              </a:lnSpc>
            </a:pPr>
            <a:r>
              <a:rPr lang="zh-CN" altLang="en-US" sz="2800" dirty="0">
                <a:latin typeface="宋体" panose="02010600030101010101" pitchFamily="2" charset="-122"/>
              </a:rPr>
              <a:t>③若工地用砂含水率为</a:t>
            </a:r>
            <a:r>
              <a:rPr lang="en-US" altLang="zh-CN" sz="2800">
                <a:latin typeface="宋体" panose="02010600030101010101" pitchFamily="2" charset="-122"/>
              </a:rPr>
              <a:t>1%</a:t>
            </a:r>
            <a:r>
              <a:rPr lang="zh-CN" altLang="en-US" sz="2800" dirty="0">
                <a:latin typeface="宋体" panose="02010600030101010101" pitchFamily="2" charset="-122"/>
              </a:rPr>
              <a:t>，石子含水率为</a:t>
            </a:r>
            <a:r>
              <a:rPr lang="en-US" altLang="zh-CN" sz="2800">
                <a:latin typeface="宋体" panose="02010600030101010101" pitchFamily="2" charset="-122"/>
              </a:rPr>
              <a:t>3%</a:t>
            </a:r>
            <a:r>
              <a:rPr lang="zh-CN" altLang="en-US" sz="2800" dirty="0">
                <a:latin typeface="宋体" panose="02010600030101010101" pitchFamily="2" charset="-122"/>
              </a:rPr>
              <a:t>。请换算工地配合比。</a:t>
            </a:r>
            <a:endParaRPr lang="zh-CN" altLang="en-US" sz="2800" dirty="0">
              <a:latin typeface="宋体" panose="02010600030101010101" pitchFamily="2" charset="-122"/>
            </a:endParaRPr>
          </a:p>
          <a:p>
            <a:pPr eaLnBrk="1" hangingPunct="1">
              <a:lnSpc>
                <a:spcPct val="110000"/>
              </a:lnSpc>
            </a:pPr>
            <a:r>
              <a:rPr lang="zh-CN" altLang="en-US" sz="2800" dirty="0">
                <a:latin typeface="宋体" panose="02010600030101010101" pitchFamily="2" charset="-122"/>
              </a:rPr>
              <a:t>④若工地上拌和每盘混凝土需水泥两包，计算每盘砼其他材料用量。</a:t>
            </a:r>
            <a:endParaRPr lang="zh-CN" altLang="en-US" sz="2800" dirty="0">
              <a:latin typeface="宋体" panose="02010600030101010101" pitchFamily="2" charset="-122"/>
            </a:endParaRPr>
          </a:p>
        </p:txBody>
      </p:sp>
    </p:spTree>
  </p:cSld>
  <p:clrMapOvr>
    <a:masterClrMapping/>
  </p:clrMapOvr>
  <p:transition>
    <p:wheel spokes="8"/>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p:cNvSpPr>
          <p:nvPr>
            <p:ph type="title"/>
          </p:nvPr>
        </p:nvSpPr>
        <p:spPr/>
        <p:txBody>
          <a:bodyPr vert="horz" wrap="square" lIns="91440" tIns="45720" rIns="91440" bIns="45720" anchor="t"/>
          <a:lstStyle/>
          <a:p>
            <a:pPr eaLnBrk="1" hangingPunct="1"/>
            <a:endParaRPr lang="zh-CN" altLang="en-US" dirty="0"/>
          </a:p>
        </p:txBody>
      </p:sp>
      <p:sp>
        <p:nvSpPr>
          <p:cNvPr id="236547" name="Rectangle 3"/>
          <p:cNvSpPr>
            <a:spLocks noGrp="1"/>
          </p:cNvSpPr>
          <p:nvPr>
            <p:ph idx="1"/>
          </p:nvPr>
        </p:nvSpPr>
        <p:spPr>
          <a:xfrm>
            <a:off x="1981200" y="260350"/>
            <a:ext cx="8229600" cy="6597650"/>
          </a:xfrm>
        </p:spPr>
        <p:txBody>
          <a:bodyPr vert="horz" wrap="square" lIns="91440" tIns="45720" rIns="91440" bIns="45720" anchor="t"/>
          <a:lstStyle/>
          <a:p>
            <a:pPr eaLnBrk="1" hangingPunct="1">
              <a:lnSpc>
                <a:spcPct val="90000"/>
              </a:lnSpc>
            </a:pPr>
            <a:r>
              <a:rPr lang="zh-CN" altLang="en-US" sz="2100" dirty="0"/>
              <a:t>①基准配合比：</a:t>
            </a:r>
            <a:r>
              <a:rPr lang="en-US" altLang="zh-CN" sz="2100"/>
              <a:t>C</a:t>
            </a:r>
            <a:r>
              <a:rPr lang="zh-CN" altLang="en-US" sz="2100" dirty="0"/>
              <a:t>：</a:t>
            </a:r>
            <a:r>
              <a:rPr lang="en-US" altLang="zh-CN" sz="2100"/>
              <a:t>S</a:t>
            </a:r>
            <a:r>
              <a:rPr lang="zh-CN" altLang="en-US" sz="2100" dirty="0"/>
              <a:t>：</a:t>
            </a:r>
            <a:r>
              <a:rPr lang="en-US" altLang="zh-CN" sz="2100"/>
              <a:t>G</a:t>
            </a:r>
            <a:r>
              <a:rPr lang="zh-CN" altLang="en-US" sz="2100" dirty="0"/>
              <a:t>：</a:t>
            </a:r>
            <a:r>
              <a:rPr lang="en-US" altLang="zh-CN" sz="2100"/>
              <a:t>W=300</a:t>
            </a:r>
            <a:r>
              <a:rPr lang="zh-CN" altLang="en-US" sz="2100" dirty="0"/>
              <a:t>（</a:t>
            </a:r>
            <a:r>
              <a:rPr lang="en-US" altLang="zh-CN" sz="2100"/>
              <a:t>1+5%</a:t>
            </a:r>
            <a:r>
              <a:rPr lang="zh-CN" altLang="en-US" sz="2100" dirty="0"/>
              <a:t>）：</a:t>
            </a:r>
            <a:r>
              <a:rPr lang="en-US" altLang="zh-CN" sz="2100"/>
              <a:t>600</a:t>
            </a:r>
            <a:r>
              <a:rPr lang="zh-CN" altLang="en-US" sz="2100" dirty="0"/>
              <a:t>：</a:t>
            </a:r>
            <a:r>
              <a:rPr lang="en-US" altLang="zh-CN" sz="2100"/>
              <a:t>1320</a:t>
            </a:r>
            <a:r>
              <a:rPr lang="zh-CN" altLang="en-US" sz="2100" dirty="0"/>
              <a:t>：</a:t>
            </a:r>
            <a:r>
              <a:rPr lang="en-US" altLang="zh-CN" sz="2100"/>
              <a:t>180</a:t>
            </a:r>
            <a:r>
              <a:rPr lang="zh-CN" altLang="en-US" sz="2100" dirty="0"/>
              <a:t>（</a:t>
            </a:r>
            <a:r>
              <a:rPr lang="en-US" altLang="zh-CN" sz="2100"/>
              <a:t>1+5%</a:t>
            </a:r>
            <a:r>
              <a:rPr lang="zh-CN" altLang="en-US" sz="2100" dirty="0"/>
              <a:t>）</a:t>
            </a:r>
            <a:endParaRPr lang="zh-CN" altLang="en-US" sz="2100" dirty="0"/>
          </a:p>
          <a:p>
            <a:pPr eaLnBrk="1" hangingPunct="1">
              <a:lnSpc>
                <a:spcPct val="90000"/>
              </a:lnSpc>
            </a:pPr>
            <a:r>
              <a:rPr lang="zh-CN" altLang="en-US" sz="2100" dirty="0"/>
              <a:t>                       </a:t>
            </a:r>
            <a:r>
              <a:rPr lang="en-US" altLang="zh-CN" sz="2100"/>
              <a:t>=315</a:t>
            </a:r>
            <a:r>
              <a:rPr lang="zh-CN" altLang="en-US" sz="2100" dirty="0"/>
              <a:t>：</a:t>
            </a:r>
            <a:r>
              <a:rPr lang="en-US" altLang="zh-CN" sz="2100"/>
              <a:t>600</a:t>
            </a:r>
            <a:r>
              <a:rPr lang="zh-CN" altLang="en-US" sz="2100" dirty="0"/>
              <a:t>：</a:t>
            </a:r>
            <a:r>
              <a:rPr lang="en-US" altLang="zh-CN" sz="2100"/>
              <a:t>1320</a:t>
            </a:r>
            <a:r>
              <a:rPr lang="zh-CN" altLang="en-US" sz="2100" dirty="0"/>
              <a:t>：</a:t>
            </a:r>
            <a:r>
              <a:rPr lang="en-US" altLang="zh-CN" sz="2100"/>
              <a:t>189=1</a:t>
            </a:r>
            <a:r>
              <a:rPr lang="zh-CN" altLang="en-US" sz="2100" dirty="0"/>
              <a:t>：</a:t>
            </a:r>
            <a:r>
              <a:rPr lang="en-US" altLang="zh-CN" sz="2100"/>
              <a:t>1.90</a:t>
            </a:r>
            <a:r>
              <a:rPr lang="zh-CN" altLang="en-US" sz="2100" dirty="0"/>
              <a:t>：</a:t>
            </a:r>
            <a:r>
              <a:rPr lang="en-US" altLang="zh-CN" sz="2100"/>
              <a:t>4.19</a:t>
            </a:r>
            <a:r>
              <a:rPr lang="zh-CN" altLang="en-US" sz="2100" dirty="0"/>
              <a:t>：</a:t>
            </a:r>
            <a:r>
              <a:rPr lang="en-US" altLang="zh-CN" sz="2100"/>
              <a:t>0.6</a:t>
            </a:r>
            <a:endParaRPr lang="en-US" altLang="zh-CN" sz="2100"/>
          </a:p>
          <a:p>
            <a:pPr eaLnBrk="1" hangingPunct="1">
              <a:lnSpc>
                <a:spcPct val="90000"/>
              </a:lnSpc>
            </a:pPr>
            <a:r>
              <a:rPr lang="en-US" altLang="zh-CN" sz="2100"/>
              <a:t>     ②ρ</a:t>
            </a:r>
            <a:r>
              <a:rPr lang="zh-CN" altLang="en-US" sz="2100" baseline="-25000" dirty="0"/>
              <a:t>计</a:t>
            </a:r>
            <a:r>
              <a:rPr lang="zh-CN" altLang="en-US" sz="2100" dirty="0"/>
              <a:t> </a:t>
            </a:r>
            <a:r>
              <a:rPr lang="en-US" altLang="zh-CN" sz="2100"/>
              <a:t>= 315+ 189 + 600 +1320 = 2424 kg/m</a:t>
            </a:r>
            <a:r>
              <a:rPr lang="en-US" altLang="zh-CN" sz="2100" baseline="30000"/>
              <a:t>3</a:t>
            </a:r>
            <a:r>
              <a:rPr lang="en-US" altLang="zh-CN" sz="2100"/>
              <a:t>­­­­­­­­­­­­­­­</a:t>
            </a:r>
            <a:r>
              <a:rPr lang="zh-CN" altLang="en-US" sz="2100" dirty="0"/>
              <a:t>，</a:t>
            </a:r>
            <a:endParaRPr lang="zh-CN" altLang="en-US" sz="2100" dirty="0"/>
          </a:p>
          <a:p>
            <a:pPr eaLnBrk="1" hangingPunct="1">
              <a:lnSpc>
                <a:spcPct val="90000"/>
              </a:lnSpc>
            </a:pPr>
            <a:r>
              <a:rPr lang="en-US" altLang="zh-CN" sz="2100"/>
              <a:t>ρ</a:t>
            </a:r>
            <a:r>
              <a:rPr lang="zh-CN" altLang="en-US" sz="2100" baseline="-25000" dirty="0"/>
              <a:t>测</a:t>
            </a:r>
            <a:r>
              <a:rPr lang="zh-CN" altLang="en-US" sz="2100" dirty="0"/>
              <a:t> </a:t>
            </a:r>
            <a:r>
              <a:rPr lang="en-US" altLang="zh-CN" sz="2100"/>
              <a:t>= 2370 kg/m</a:t>
            </a:r>
            <a:r>
              <a:rPr lang="en-US" altLang="zh-CN" sz="2100" baseline="30000"/>
              <a:t>3</a:t>
            </a:r>
            <a:r>
              <a:rPr lang="en-US" altLang="zh-CN" sz="2100"/>
              <a:t>­­­­­­­­­­­­­­­</a:t>
            </a:r>
            <a:r>
              <a:rPr lang="zh-CN" altLang="en-US" sz="2100" dirty="0"/>
              <a:t>，</a:t>
            </a:r>
            <a:endParaRPr lang="zh-CN" altLang="en-US" sz="2100" dirty="0"/>
          </a:p>
          <a:p>
            <a:pPr eaLnBrk="1" hangingPunct="1">
              <a:lnSpc>
                <a:spcPct val="90000"/>
              </a:lnSpc>
            </a:pPr>
            <a:r>
              <a:rPr lang="zh-CN" altLang="en-US" sz="2100" dirty="0"/>
              <a:t>（</a:t>
            </a:r>
            <a:r>
              <a:rPr lang="en-US" altLang="zh-CN" sz="2100"/>
              <a:t>2424-2370</a:t>
            </a:r>
            <a:r>
              <a:rPr lang="zh-CN" altLang="en-US" sz="2100" dirty="0"/>
              <a:t>）</a:t>
            </a:r>
            <a:r>
              <a:rPr lang="en-US" altLang="zh-CN" sz="2100"/>
              <a:t>/2424  × 100% = 2.2% </a:t>
            </a:r>
            <a:r>
              <a:rPr lang="zh-CN" altLang="en-US" sz="2100" dirty="0"/>
              <a:t>＞ </a:t>
            </a:r>
            <a:r>
              <a:rPr lang="en-US" altLang="zh-CN" sz="2100"/>
              <a:t>2% </a:t>
            </a:r>
            <a:endParaRPr lang="en-US" altLang="zh-CN" sz="2100"/>
          </a:p>
          <a:p>
            <a:pPr eaLnBrk="1" hangingPunct="1">
              <a:lnSpc>
                <a:spcPct val="90000"/>
              </a:lnSpc>
            </a:pPr>
            <a:r>
              <a:rPr lang="en-US" altLang="zh-CN" sz="2100"/>
              <a:t>δ=ρ</a:t>
            </a:r>
            <a:r>
              <a:rPr lang="zh-CN" altLang="en-US" sz="2100" baseline="-25000" dirty="0"/>
              <a:t>测</a:t>
            </a:r>
            <a:r>
              <a:rPr lang="en-US" altLang="zh-CN" sz="2100"/>
              <a:t>/ ρ</a:t>
            </a:r>
            <a:r>
              <a:rPr lang="zh-CN" altLang="en-US" sz="2100" baseline="-25000" dirty="0"/>
              <a:t>计</a:t>
            </a:r>
            <a:r>
              <a:rPr lang="en-US" altLang="zh-CN" sz="2100"/>
              <a:t>= 2370 /2424 = 0.98</a:t>
            </a:r>
            <a:endParaRPr lang="en-US" altLang="zh-CN" sz="2100"/>
          </a:p>
          <a:p>
            <a:pPr eaLnBrk="1" hangingPunct="1">
              <a:lnSpc>
                <a:spcPct val="90000"/>
              </a:lnSpc>
            </a:pPr>
            <a:r>
              <a:rPr lang="zh-CN" altLang="en-US" sz="2100" dirty="0"/>
              <a:t>修正后试验室配合比为：</a:t>
            </a:r>
            <a:endParaRPr lang="zh-CN" altLang="en-US" sz="2100" dirty="0"/>
          </a:p>
          <a:p>
            <a:pPr eaLnBrk="1" hangingPunct="1">
              <a:lnSpc>
                <a:spcPct val="90000"/>
              </a:lnSpc>
            </a:pPr>
            <a:r>
              <a:rPr lang="en-US" altLang="zh-CN" sz="2100"/>
              <a:t>C</a:t>
            </a:r>
            <a:r>
              <a:rPr lang="zh-CN" altLang="en-US" sz="2100" dirty="0"/>
              <a:t>：</a:t>
            </a:r>
            <a:r>
              <a:rPr lang="en-US" altLang="zh-CN" sz="2100"/>
              <a:t>W</a:t>
            </a:r>
            <a:r>
              <a:rPr lang="zh-CN" altLang="en-US" sz="2100" dirty="0"/>
              <a:t>：</a:t>
            </a:r>
            <a:r>
              <a:rPr lang="en-US" altLang="zh-CN" sz="2100"/>
              <a:t>S</a:t>
            </a:r>
            <a:r>
              <a:rPr lang="zh-CN" altLang="en-US" sz="2100" dirty="0"/>
              <a:t>：</a:t>
            </a:r>
            <a:r>
              <a:rPr lang="en-US" altLang="zh-CN" sz="2100"/>
              <a:t>G=315×0.98</a:t>
            </a:r>
            <a:r>
              <a:rPr lang="zh-CN" altLang="en-US" sz="2100" dirty="0"/>
              <a:t>：</a:t>
            </a:r>
            <a:r>
              <a:rPr lang="en-US" altLang="zh-CN" sz="2100"/>
              <a:t>600×0.98</a:t>
            </a:r>
            <a:r>
              <a:rPr lang="zh-CN" altLang="en-US" sz="2100" dirty="0"/>
              <a:t>：</a:t>
            </a:r>
            <a:r>
              <a:rPr lang="en-US" altLang="zh-CN" sz="2100"/>
              <a:t>1320×0.98</a:t>
            </a:r>
            <a:r>
              <a:rPr lang="zh-CN" altLang="en-US" sz="2100" dirty="0"/>
              <a:t>：</a:t>
            </a:r>
            <a:r>
              <a:rPr lang="en-US" altLang="zh-CN" sz="2100"/>
              <a:t>189×0.98</a:t>
            </a:r>
            <a:endParaRPr lang="en-US" altLang="zh-CN" sz="2100"/>
          </a:p>
          <a:p>
            <a:pPr eaLnBrk="1" hangingPunct="1">
              <a:lnSpc>
                <a:spcPct val="90000"/>
              </a:lnSpc>
            </a:pPr>
            <a:r>
              <a:rPr lang="en-US" altLang="zh-CN" sz="2100"/>
              <a:t>= 309</a:t>
            </a:r>
            <a:r>
              <a:rPr lang="zh-CN" altLang="en-US" sz="2100" dirty="0"/>
              <a:t>： </a:t>
            </a:r>
            <a:r>
              <a:rPr lang="en-US" altLang="zh-CN" sz="2100"/>
              <a:t>588</a:t>
            </a:r>
            <a:r>
              <a:rPr lang="zh-CN" altLang="en-US" sz="2100" dirty="0"/>
              <a:t>：</a:t>
            </a:r>
            <a:r>
              <a:rPr lang="en-US" altLang="zh-CN" sz="2100"/>
              <a:t>1294</a:t>
            </a:r>
            <a:r>
              <a:rPr lang="zh-CN" altLang="en-US" sz="2100" dirty="0"/>
              <a:t>：</a:t>
            </a:r>
            <a:r>
              <a:rPr lang="en-US" altLang="zh-CN" sz="2100"/>
              <a:t>185 = 1</a:t>
            </a:r>
            <a:r>
              <a:rPr lang="zh-CN" altLang="en-US" sz="2100" dirty="0"/>
              <a:t>：</a:t>
            </a:r>
            <a:r>
              <a:rPr lang="en-US" altLang="zh-CN" sz="2100"/>
              <a:t>1.90</a:t>
            </a:r>
            <a:r>
              <a:rPr lang="zh-CN" altLang="en-US" sz="2100" dirty="0"/>
              <a:t>：</a:t>
            </a:r>
            <a:r>
              <a:rPr lang="en-US" altLang="zh-CN" sz="2100"/>
              <a:t>4.19</a:t>
            </a:r>
            <a:r>
              <a:rPr lang="zh-CN" altLang="en-US" sz="2100" dirty="0"/>
              <a:t>：</a:t>
            </a:r>
            <a:r>
              <a:rPr lang="en-US" altLang="zh-CN" sz="2100"/>
              <a:t>0.6</a:t>
            </a:r>
            <a:endParaRPr lang="en-US" altLang="zh-CN" sz="2100"/>
          </a:p>
          <a:p>
            <a:pPr eaLnBrk="1" hangingPunct="1">
              <a:lnSpc>
                <a:spcPct val="90000"/>
              </a:lnSpc>
            </a:pPr>
            <a:r>
              <a:rPr lang="en-US" altLang="zh-CN" sz="2100"/>
              <a:t>③</a:t>
            </a:r>
            <a:r>
              <a:rPr lang="zh-CN" altLang="en-US" sz="2100" dirty="0"/>
              <a:t>工地配合比为：</a:t>
            </a:r>
            <a:endParaRPr lang="zh-CN" altLang="en-US" sz="2100" dirty="0"/>
          </a:p>
          <a:p>
            <a:pPr eaLnBrk="1" hangingPunct="1">
              <a:lnSpc>
                <a:spcPct val="90000"/>
              </a:lnSpc>
            </a:pPr>
            <a:r>
              <a:rPr lang="en-US" altLang="zh-CN" sz="2100"/>
              <a:t>C</a:t>
            </a:r>
            <a:r>
              <a:rPr lang="zh-CN" altLang="en-US" sz="2100" dirty="0"/>
              <a:t>：</a:t>
            </a:r>
            <a:r>
              <a:rPr lang="en-US" altLang="zh-CN" sz="2100"/>
              <a:t>W</a:t>
            </a:r>
            <a:r>
              <a:rPr lang="zh-CN" altLang="en-US" sz="2100" dirty="0"/>
              <a:t>：</a:t>
            </a:r>
            <a:r>
              <a:rPr lang="en-US" altLang="zh-CN" sz="2100"/>
              <a:t>S</a:t>
            </a:r>
            <a:r>
              <a:rPr lang="zh-CN" altLang="en-US" sz="2100" dirty="0"/>
              <a:t>：</a:t>
            </a:r>
            <a:r>
              <a:rPr lang="en-US" altLang="zh-CN" sz="2100"/>
              <a:t>G=309</a:t>
            </a:r>
            <a:r>
              <a:rPr lang="zh-CN" altLang="en-US" sz="2100" dirty="0"/>
              <a:t>：</a:t>
            </a:r>
            <a:r>
              <a:rPr lang="en-US" altLang="zh-CN" sz="2100"/>
              <a:t>588</a:t>
            </a:r>
            <a:r>
              <a:rPr lang="zh-CN" altLang="en-US" sz="2100" dirty="0"/>
              <a:t>（</a:t>
            </a:r>
            <a:r>
              <a:rPr lang="en-US" altLang="zh-CN" sz="2100"/>
              <a:t>1+1%</a:t>
            </a:r>
            <a:r>
              <a:rPr lang="zh-CN" altLang="en-US" sz="2100" dirty="0"/>
              <a:t>）：</a:t>
            </a:r>
            <a:r>
              <a:rPr lang="en-US" altLang="zh-CN" sz="2100"/>
              <a:t>1294</a:t>
            </a:r>
            <a:r>
              <a:rPr lang="zh-CN" altLang="en-US" sz="2100" dirty="0"/>
              <a:t>（</a:t>
            </a:r>
            <a:r>
              <a:rPr lang="en-US" altLang="zh-CN" sz="2100"/>
              <a:t>1+3%</a:t>
            </a:r>
            <a:r>
              <a:rPr lang="zh-CN" altLang="en-US" sz="2100" dirty="0"/>
              <a:t>）：（</a:t>
            </a:r>
            <a:r>
              <a:rPr lang="en-US" altLang="zh-CN" sz="2100"/>
              <a:t>185-588×1%-1294×3%</a:t>
            </a:r>
            <a:r>
              <a:rPr lang="zh-CN" altLang="en-US" sz="2100" dirty="0"/>
              <a:t>）</a:t>
            </a:r>
            <a:endParaRPr lang="zh-CN" altLang="en-US" sz="2100" dirty="0"/>
          </a:p>
          <a:p>
            <a:pPr eaLnBrk="1" hangingPunct="1">
              <a:lnSpc>
                <a:spcPct val="90000"/>
              </a:lnSpc>
            </a:pPr>
            <a:r>
              <a:rPr lang="zh-CN" altLang="en-US" sz="2100" dirty="0"/>
              <a:t> </a:t>
            </a:r>
            <a:r>
              <a:rPr lang="en-US" altLang="zh-CN" sz="2100"/>
              <a:t>= 309</a:t>
            </a:r>
            <a:r>
              <a:rPr lang="zh-CN" altLang="en-US" sz="2100" dirty="0"/>
              <a:t>：</a:t>
            </a:r>
            <a:r>
              <a:rPr lang="en-US" altLang="zh-CN" sz="2100"/>
              <a:t>594</a:t>
            </a:r>
            <a:r>
              <a:rPr lang="zh-CN" altLang="en-US" sz="2100" dirty="0"/>
              <a:t>：</a:t>
            </a:r>
            <a:r>
              <a:rPr lang="en-US" altLang="zh-CN" sz="2100"/>
              <a:t>1332</a:t>
            </a:r>
            <a:r>
              <a:rPr lang="zh-CN" altLang="en-US" sz="2100" dirty="0"/>
              <a:t>：</a:t>
            </a:r>
            <a:r>
              <a:rPr lang="en-US" altLang="zh-CN" sz="2100"/>
              <a:t>138 = 1</a:t>
            </a:r>
            <a:r>
              <a:rPr lang="zh-CN" altLang="en-US" sz="2100" dirty="0"/>
              <a:t>：</a:t>
            </a:r>
            <a:r>
              <a:rPr lang="en-US" altLang="zh-CN" sz="2100"/>
              <a:t>1.92</a:t>
            </a:r>
            <a:r>
              <a:rPr lang="zh-CN" altLang="en-US" sz="2100" dirty="0"/>
              <a:t>：</a:t>
            </a:r>
            <a:r>
              <a:rPr lang="en-US" altLang="zh-CN" sz="2100"/>
              <a:t>4.31</a:t>
            </a:r>
            <a:r>
              <a:rPr lang="zh-CN" altLang="en-US" sz="2100" dirty="0"/>
              <a:t>：</a:t>
            </a:r>
            <a:r>
              <a:rPr lang="en-US" altLang="zh-CN" sz="2100"/>
              <a:t>0.45</a:t>
            </a:r>
            <a:endParaRPr lang="en-US" altLang="zh-CN" sz="2100"/>
          </a:p>
          <a:p>
            <a:pPr eaLnBrk="1" hangingPunct="1">
              <a:lnSpc>
                <a:spcPct val="90000"/>
              </a:lnSpc>
            </a:pPr>
            <a:r>
              <a:rPr lang="en-US" altLang="zh-CN" sz="2100"/>
              <a:t>④</a:t>
            </a:r>
            <a:r>
              <a:rPr lang="zh-CN" altLang="en-US" sz="2100" dirty="0"/>
              <a:t>水泥：</a:t>
            </a:r>
            <a:r>
              <a:rPr lang="en-US" altLang="zh-CN" sz="2100"/>
              <a:t>50 × 2 = 100 kg      </a:t>
            </a:r>
            <a:r>
              <a:rPr lang="zh-CN" altLang="en-US" sz="2100" dirty="0"/>
              <a:t>砂：</a:t>
            </a:r>
            <a:r>
              <a:rPr lang="en-US" altLang="zh-CN" sz="2100"/>
              <a:t>1.92 × 100 = 192 kg</a:t>
            </a:r>
            <a:endParaRPr lang="en-US" altLang="zh-CN" sz="2100"/>
          </a:p>
          <a:p>
            <a:pPr eaLnBrk="1" hangingPunct="1">
              <a:lnSpc>
                <a:spcPct val="90000"/>
              </a:lnSpc>
            </a:pPr>
            <a:r>
              <a:rPr lang="en-US" altLang="zh-CN" sz="2100"/>
              <a:t>  </a:t>
            </a:r>
            <a:r>
              <a:rPr lang="zh-CN" altLang="en-US" sz="2100" dirty="0"/>
              <a:t>碎石：</a:t>
            </a:r>
            <a:r>
              <a:rPr lang="en-US" altLang="zh-CN" sz="2100"/>
              <a:t>4.31 × 100 = 431 kg   </a:t>
            </a:r>
            <a:r>
              <a:rPr lang="zh-CN" altLang="en-US" sz="2100" dirty="0"/>
              <a:t>水：</a:t>
            </a:r>
            <a:r>
              <a:rPr lang="en-US" altLang="zh-CN" sz="2100"/>
              <a:t>0.45 × 100 = 45 kg</a:t>
            </a:r>
            <a:endParaRPr lang="zh-CN" altLang="en-US" sz="2100" dirty="0"/>
          </a:p>
        </p:txBody>
      </p:sp>
    </p:spTree>
  </p:cSld>
  <p:clrMapOvr>
    <a:masterClrMapping/>
  </p:clrMapOvr>
  <p:transition>
    <p:wheel spokes="8"/>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p:cNvSpPr>
          <p:nvPr>
            <p:ph type="title"/>
          </p:nvPr>
        </p:nvSpPr>
        <p:spPr/>
        <p:txBody>
          <a:bodyPr vert="horz" wrap="square" lIns="91440" tIns="45720" rIns="91440" bIns="45720" anchor="t"/>
          <a:lstStyle/>
          <a:p>
            <a:pPr eaLnBrk="1" hangingPunct="1"/>
            <a:r>
              <a:rPr lang="zh-CN" altLang="en-US" dirty="0"/>
              <a:t>掺减水剂的普通混凝土配合比设计</a:t>
            </a:r>
            <a:br>
              <a:rPr lang="zh-CN" altLang="en-US" dirty="0"/>
            </a:br>
            <a:endParaRPr lang="zh-CN" altLang="en-US" dirty="0"/>
          </a:p>
        </p:txBody>
      </p:sp>
      <p:sp>
        <p:nvSpPr>
          <p:cNvPr id="237571" name="Rectangle 3"/>
          <p:cNvSpPr>
            <a:spLocks noGrp="1"/>
          </p:cNvSpPr>
          <p:nvPr>
            <p:ph idx="1"/>
          </p:nvPr>
        </p:nvSpPr>
        <p:spPr/>
        <p:txBody>
          <a:bodyPr vert="horz" wrap="square" lIns="91440" tIns="45720" rIns="91440" bIns="45720" anchor="t"/>
          <a:lstStyle/>
          <a:p>
            <a:pPr eaLnBrk="1" hangingPunct="1"/>
            <a:r>
              <a:rPr lang="zh-CN" altLang="en-US" dirty="0"/>
              <a:t>在给定的条件下，掺入</a:t>
            </a:r>
            <a:r>
              <a:rPr lang="en-US" altLang="zh-CN"/>
              <a:t>MF</a:t>
            </a:r>
            <a:r>
              <a:rPr lang="zh-CN" altLang="en-US" dirty="0"/>
              <a:t>型减水剂，减水剂的密度为</a:t>
            </a:r>
            <a:r>
              <a:rPr lang="en-US" altLang="zh-CN"/>
              <a:t>2.2g/cm</a:t>
            </a:r>
            <a:r>
              <a:rPr lang="en-US" altLang="zh-CN" baseline="30000"/>
              <a:t>3</a:t>
            </a:r>
            <a:r>
              <a:rPr lang="en-US" altLang="zh-CN"/>
              <a:t>,</a:t>
            </a:r>
            <a:r>
              <a:rPr lang="zh-CN" altLang="en-US" dirty="0"/>
              <a:t>掺入量为水泥质量的</a:t>
            </a:r>
            <a:r>
              <a:rPr lang="en-US" altLang="zh-CN"/>
              <a:t>5%</a:t>
            </a:r>
            <a:r>
              <a:rPr lang="zh-CN" altLang="en-US" dirty="0"/>
              <a:t>，混凝土设计强度、坍落度及原材料不变。假定</a:t>
            </a:r>
            <a:r>
              <a:rPr lang="en-US" altLang="zh-CN"/>
              <a:t>1m</a:t>
            </a:r>
            <a:r>
              <a:rPr lang="en-US" altLang="zh-CN" baseline="30000"/>
              <a:t>3</a:t>
            </a:r>
            <a:r>
              <a:rPr lang="zh-CN" altLang="en-US" dirty="0"/>
              <a:t>混凝土 水泥用量</a:t>
            </a:r>
            <a:r>
              <a:rPr lang="en-US" altLang="zh-CN"/>
              <a:t>294kg</a:t>
            </a:r>
            <a:r>
              <a:rPr lang="zh-CN" altLang="en-US" dirty="0"/>
              <a:t>，混凝土的理论配合比为：</a:t>
            </a:r>
            <a:r>
              <a:rPr lang="en-US" altLang="zh-CN" err="1"/>
              <a:t>m</a:t>
            </a:r>
            <a:r>
              <a:rPr lang="en-US" altLang="zh-CN" baseline="-25000" err="1"/>
              <a:t>co</a:t>
            </a:r>
            <a:r>
              <a:rPr lang="en-US" altLang="zh-CN"/>
              <a:t>: </a:t>
            </a:r>
            <a:r>
              <a:rPr lang="en-US" altLang="zh-CN" err="1"/>
              <a:t>m</a:t>
            </a:r>
            <a:r>
              <a:rPr lang="en-US" altLang="zh-CN" baseline="-25000" err="1"/>
              <a:t>so</a:t>
            </a:r>
            <a:r>
              <a:rPr lang="en-US" altLang="zh-CN"/>
              <a:t>: </a:t>
            </a:r>
            <a:r>
              <a:rPr lang="en-US" altLang="zh-CN" err="1"/>
              <a:t>m</a:t>
            </a:r>
            <a:r>
              <a:rPr lang="en-US" altLang="zh-CN" baseline="-25000" err="1"/>
              <a:t>go</a:t>
            </a:r>
            <a:r>
              <a:rPr lang="en-US" altLang="zh-CN"/>
              <a:t> : </a:t>
            </a:r>
            <a:r>
              <a:rPr lang="en-US" altLang="zh-CN" err="1"/>
              <a:t>m</a:t>
            </a:r>
            <a:r>
              <a:rPr lang="en-US" altLang="zh-CN" baseline="-25000" err="1"/>
              <a:t>go</a:t>
            </a:r>
            <a:r>
              <a:rPr lang="en-US" altLang="zh-CN"/>
              <a:t> =1:2.09:4.25:0.57, </a:t>
            </a:r>
            <a:r>
              <a:rPr lang="el-GR" altLang="zh-CN" dirty="0">
                <a:ea typeface="Arial" panose="020B0604020202020204" pitchFamily="34" charset="0"/>
              </a:rPr>
              <a:t>β</a:t>
            </a:r>
            <a:r>
              <a:rPr lang="en-US" altLang="zh-CN">
                <a:ea typeface="Arial" panose="020B0604020202020204" pitchFamily="34" charset="0"/>
              </a:rPr>
              <a:t>s=0.33</a:t>
            </a:r>
            <a:endParaRPr lang="el-GR" altLang="zh-CN" baseline="-25000" dirty="0">
              <a:ea typeface="Arial" panose="020B0604020202020204" pitchFamily="34" charset="0"/>
            </a:endParaRPr>
          </a:p>
          <a:p>
            <a:pPr eaLnBrk="1" hangingPunct="1"/>
            <a:endParaRPr lang="en-US" altLang="zh-CN" baseline="-25000"/>
          </a:p>
        </p:txBody>
      </p:sp>
    </p:spTree>
  </p:cSld>
  <p:clrMapOvr>
    <a:masterClrMapping/>
  </p:clrMapOvr>
  <p:transition>
    <p:wheel spokes="8"/>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p:cNvSpPr>
          <p:nvPr>
            <p:ph type="title"/>
          </p:nvPr>
        </p:nvSpPr>
        <p:spPr/>
        <p:txBody>
          <a:bodyPr vert="horz" wrap="square" lIns="91440" tIns="45720" rIns="91440" bIns="45720" anchor="t"/>
          <a:lstStyle/>
          <a:p>
            <a:pPr eaLnBrk="1" hangingPunct="1"/>
            <a:r>
              <a:rPr lang="zh-CN" altLang="en-US" dirty="0"/>
              <a:t>掺引气剂的混凝土配合比设计</a:t>
            </a:r>
            <a:endParaRPr lang="zh-CN" altLang="en-US" dirty="0"/>
          </a:p>
        </p:txBody>
      </p:sp>
      <p:sp>
        <p:nvSpPr>
          <p:cNvPr id="238595" name="Rectangle 3"/>
          <p:cNvSpPr>
            <a:spLocks noGrp="1"/>
          </p:cNvSpPr>
          <p:nvPr>
            <p:ph idx="1"/>
          </p:nvPr>
        </p:nvSpPr>
        <p:spPr>
          <a:xfrm>
            <a:off x="1847850" y="1412875"/>
            <a:ext cx="8229600" cy="4530725"/>
          </a:xfrm>
        </p:spPr>
        <p:txBody>
          <a:bodyPr vert="horz" wrap="square" lIns="91440" tIns="45720" rIns="91440" bIns="45720" anchor="t"/>
          <a:lstStyle/>
          <a:p>
            <a:pPr eaLnBrk="1" hangingPunct="1">
              <a:lnSpc>
                <a:spcPct val="90000"/>
              </a:lnSpc>
            </a:pPr>
            <a:r>
              <a:rPr lang="zh-CN" altLang="en-US" dirty="0"/>
              <a:t>某素混凝土设计强度</a:t>
            </a:r>
            <a:r>
              <a:rPr lang="en-US" altLang="zh-CN"/>
              <a:t>C20</a:t>
            </a:r>
            <a:r>
              <a:rPr lang="zh-CN" altLang="en-US" dirty="0"/>
              <a:t>，含气量为</a:t>
            </a:r>
            <a:r>
              <a:rPr lang="en-US" altLang="zh-CN"/>
              <a:t>5%</a:t>
            </a:r>
            <a:r>
              <a:rPr lang="zh-CN" altLang="en-US" dirty="0"/>
              <a:t>的引气混凝土，坍落度</a:t>
            </a:r>
            <a:r>
              <a:rPr lang="en-US" altLang="zh-CN"/>
              <a:t>10~30mm</a:t>
            </a:r>
            <a:r>
              <a:rPr lang="zh-CN" altLang="en-US" dirty="0"/>
              <a:t>，施工现场生产质量好，用机械搅拌、振捣，计算初步配合比。</a:t>
            </a:r>
            <a:endParaRPr lang="zh-CN" altLang="en-US" dirty="0"/>
          </a:p>
          <a:p>
            <a:pPr eaLnBrk="1" hangingPunct="1">
              <a:lnSpc>
                <a:spcPct val="90000"/>
              </a:lnSpc>
            </a:pPr>
            <a:r>
              <a:rPr lang="zh-CN" altLang="en-US" dirty="0"/>
              <a:t>原材料情况是：</a:t>
            </a:r>
            <a:endParaRPr lang="zh-CN" altLang="en-US" dirty="0"/>
          </a:p>
          <a:p>
            <a:pPr eaLnBrk="1" hangingPunct="1">
              <a:lnSpc>
                <a:spcPct val="90000"/>
              </a:lnSpc>
            </a:pPr>
            <a:r>
              <a:rPr lang="zh-CN" altLang="en-US" dirty="0"/>
              <a:t>普通水泥</a:t>
            </a:r>
            <a:r>
              <a:rPr lang="en-US" altLang="zh-CN"/>
              <a:t>42.5</a:t>
            </a:r>
            <a:r>
              <a:rPr lang="zh-CN" altLang="en-US" dirty="0"/>
              <a:t>级，</a:t>
            </a:r>
            <a:r>
              <a:rPr lang="el-GR" altLang="zh-CN" dirty="0">
                <a:latin typeface="宋体" panose="02010600030101010101" pitchFamily="2" charset="-122"/>
              </a:rPr>
              <a:t>ρ</a:t>
            </a:r>
            <a:r>
              <a:rPr lang="en-US" altLang="zh-CN" baseline="-25000">
                <a:latin typeface="宋体" panose="02010600030101010101" pitchFamily="2" charset="-122"/>
              </a:rPr>
              <a:t>c</a:t>
            </a:r>
            <a:r>
              <a:rPr lang="en-US" altLang="zh-CN">
                <a:latin typeface="宋体" panose="02010600030101010101" pitchFamily="2" charset="-122"/>
              </a:rPr>
              <a:t>=3.1g/cm</a:t>
            </a:r>
            <a:r>
              <a:rPr lang="en-US" altLang="zh-CN" baseline="30000">
                <a:latin typeface="宋体" panose="02010600030101010101" pitchFamily="2" charset="-122"/>
              </a:rPr>
              <a:t>3</a:t>
            </a:r>
            <a:r>
              <a:rPr lang="en-US" altLang="zh-CN">
                <a:latin typeface="宋体" panose="02010600030101010101" pitchFamily="2" charset="-122"/>
              </a:rPr>
              <a:t>,</a:t>
            </a:r>
            <a:r>
              <a:rPr lang="zh-CN" altLang="en-US" dirty="0"/>
              <a:t>水泥强度富裕系数</a:t>
            </a:r>
            <a:r>
              <a:rPr lang="en-US" altLang="zh-CN"/>
              <a:t>1.17</a:t>
            </a:r>
            <a:endParaRPr lang="en-US" altLang="zh-CN"/>
          </a:p>
          <a:p>
            <a:pPr eaLnBrk="1" hangingPunct="1">
              <a:lnSpc>
                <a:spcPct val="90000"/>
              </a:lnSpc>
            </a:pPr>
            <a:r>
              <a:rPr lang="zh-CN" altLang="en-US" dirty="0"/>
              <a:t>中砂， </a:t>
            </a:r>
            <a:r>
              <a:rPr lang="el-GR" altLang="zh-CN" dirty="0">
                <a:latin typeface="宋体" panose="02010600030101010101" pitchFamily="2" charset="-122"/>
              </a:rPr>
              <a:t>ρ</a:t>
            </a:r>
            <a:r>
              <a:rPr lang="en-US" altLang="zh-CN" baseline="-25000">
                <a:latin typeface="宋体" panose="02010600030101010101" pitchFamily="2" charset="-122"/>
              </a:rPr>
              <a:t>s</a:t>
            </a:r>
            <a:r>
              <a:rPr lang="en-US" altLang="zh-CN">
                <a:latin typeface="宋体" panose="02010600030101010101" pitchFamily="2" charset="-122"/>
              </a:rPr>
              <a:t>=2.65g/cm</a:t>
            </a:r>
            <a:r>
              <a:rPr lang="en-US" altLang="zh-CN" baseline="30000">
                <a:latin typeface="宋体" panose="02010600030101010101" pitchFamily="2" charset="-122"/>
              </a:rPr>
              <a:t>3</a:t>
            </a:r>
            <a:r>
              <a:rPr lang="el-GR" altLang="zh-CN" dirty="0">
                <a:latin typeface="宋体" panose="02010600030101010101" pitchFamily="2" charset="-122"/>
              </a:rPr>
              <a:t>ρ</a:t>
            </a:r>
            <a:r>
              <a:rPr lang="en-US" altLang="zh-CN" baseline="-25000">
                <a:latin typeface="宋体" panose="02010600030101010101" pitchFamily="2" charset="-122"/>
              </a:rPr>
              <a:t>so</a:t>
            </a:r>
            <a:r>
              <a:rPr lang="en-US" altLang="zh-CN">
                <a:latin typeface="宋体" panose="02010600030101010101" pitchFamily="2" charset="-122"/>
              </a:rPr>
              <a:t>=1490kg/m</a:t>
            </a:r>
            <a:r>
              <a:rPr lang="en-US" altLang="zh-CN" baseline="30000">
                <a:latin typeface="宋体" panose="02010600030101010101" pitchFamily="2" charset="-122"/>
              </a:rPr>
              <a:t>3</a:t>
            </a:r>
            <a:endParaRPr lang="en-US" altLang="zh-CN" baseline="30000">
              <a:latin typeface="宋体" panose="02010600030101010101" pitchFamily="2" charset="-122"/>
            </a:endParaRPr>
          </a:p>
          <a:p>
            <a:pPr eaLnBrk="1" hangingPunct="1">
              <a:lnSpc>
                <a:spcPct val="90000"/>
              </a:lnSpc>
            </a:pPr>
            <a:r>
              <a:rPr lang="zh-CN" altLang="en-US" dirty="0"/>
              <a:t>卵石，最大粒径</a:t>
            </a:r>
            <a:r>
              <a:rPr lang="en-US" altLang="zh-CN"/>
              <a:t>40mm</a:t>
            </a:r>
            <a:r>
              <a:rPr lang="zh-CN" altLang="en-US" dirty="0"/>
              <a:t>，</a:t>
            </a:r>
            <a:r>
              <a:rPr lang="el-GR" altLang="zh-CN" dirty="0">
                <a:latin typeface="宋体" panose="02010600030101010101" pitchFamily="2" charset="-122"/>
              </a:rPr>
              <a:t>ρ</a:t>
            </a:r>
            <a:r>
              <a:rPr lang="en-US" altLang="zh-CN" baseline="-25000">
                <a:latin typeface="宋体" panose="02010600030101010101" pitchFamily="2" charset="-122"/>
              </a:rPr>
              <a:t>g</a:t>
            </a:r>
            <a:r>
              <a:rPr lang="en-US" altLang="zh-CN">
                <a:latin typeface="宋体" panose="02010600030101010101" pitchFamily="2" charset="-122"/>
              </a:rPr>
              <a:t>=2.73g/cm</a:t>
            </a:r>
            <a:r>
              <a:rPr lang="en-US" altLang="zh-CN" baseline="30000">
                <a:latin typeface="宋体" panose="02010600030101010101" pitchFamily="2" charset="-122"/>
              </a:rPr>
              <a:t>3</a:t>
            </a:r>
            <a:r>
              <a:rPr lang="el-GR" altLang="zh-CN" dirty="0">
                <a:latin typeface="宋体" panose="02010600030101010101" pitchFamily="2" charset="-122"/>
              </a:rPr>
              <a:t>ρ</a:t>
            </a:r>
            <a:r>
              <a:rPr lang="en-US" altLang="zh-CN" err="1">
                <a:latin typeface="宋体" panose="02010600030101010101" pitchFamily="2" charset="-122"/>
              </a:rPr>
              <a:t>g</a:t>
            </a:r>
            <a:r>
              <a:rPr lang="en-US" altLang="zh-CN" baseline="-25000" err="1">
                <a:latin typeface="宋体" panose="02010600030101010101" pitchFamily="2" charset="-122"/>
              </a:rPr>
              <a:t>so</a:t>
            </a:r>
            <a:r>
              <a:rPr lang="en-US" altLang="zh-CN">
                <a:latin typeface="宋体" panose="02010600030101010101" pitchFamily="2" charset="-122"/>
              </a:rPr>
              <a:t>=1500kg/m</a:t>
            </a:r>
            <a:r>
              <a:rPr lang="en-US" altLang="zh-CN" baseline="30000">
                <a:latin typeface="宋体" panose="02010600030101010101" pitchFamily="2" charset="-122"/>
              </a:rPr>
              <a:t>3</a:t>
            </a:r>
            <a:endParaRPr lang="en-US" altLang="zh-CN" baseline="30000">
              <a:latin typeface="宋体" panose="02010600030101010101" pitchFamily="2" charset="-122"/>
            </a:endParaRPr>
          </a:p>
          <a:p>
            <a:pPr eaLnBrk="1" hangingPunct="1">
              <a:lnSpc>
                <a:spcPct val="90000"/>
              </a:lnSpc>
            </a:pPr>
            <a:endParaRPr lang="zh-CN" altLang="en-US" dirty="0"/>
          </a:p>
        </p:txBody>
      </p:sp>
    </p:spTree>
  </p:cSld>
  <p:clrMapOvr>
    <a:masterClrMapping/>
  </p:clrMapOvr>
  <p:transition>
    <p:wheel spokes="8"/>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标题 368641"/>
          <p:cNvSpPr>
            <a:spLocks noGrp="1"/>
          </p:cNvSpPr>
          <p:nvPr>
            <p:ph type="title"/>
          </p:nvPr>
        </p:nvSpPr>
        <p:spPr>
          <a:xfrm>
            <a:off x="1981200" y="552450"/>
            <a:ext cx="8229600" cy="865188"/>
          </a:xfrm>
        </p:spPr>
        <p:txBody>
          <a:bodyPr/>
          <a:lstStyle/>
          <a:p>
            <a:pPr algn="ctr"/>
            <a:r>
              <a:rPr lang="zh-CN" altLang="en-US" sz="3600" b="1" dirty="0">
                <a:solidFill>
                  <a:srgbClr val="FF9900"/>
                </a:solidFill>
                <a:latin typeface="华文楷体" panose="02010600040101010101" pitchFamily="2" charset="-122"/>
              </a:rPr>
              <a:t> 其他品种混凝土</a:t>
            </a:r>
            <a:endParaRPr lang="zh-CN" altLang="en-US" sz="3600" b="1" dirty="0">
              <a:solidFill>
                <a:srgbClr val="FF9900"/>
              </a:solidFill>
              <a:latin typeface="华文楷体" panose="02010600040101010101" pitchFamily="2" charset="-122"/>
            </a:endParaRPr>
          </a:p>
        </p:txBody>
      </p:sp>
      <p:sp>
        <p:nvSpPr>
          <p:cNvPr id="368643" name="文本占位符 368642"/>
          <p:cNvSpPr>
            <a:spLocks noGrp="1"/>
          </p:cNvSpPr>
          <p:nvPr>
            <p:ph type="body" idx="1"/>
          </p:nvPr>
        </p:nvSpPr>
        <p:spPr>
          <a:xfrm>
            <a:off x="2208213" y="1600200"/>
            <a:ext cx="8002587" cy="4530725"/>
          </a:xfrm>
        </p:spPr>
        <p:txBody>
          <a:bodyPr/>
          <a:lstStyle/>
          <a:p>
            <a:pPr>
              <a:lnSpc>
                <a:spcPct val="120000"/>
              </a:lnSpc>
              <a:buClr>
                <a:srgbClr val="3399FF"/>
              </a:buClr>
              <a:buFont typeface="Wingdings" panose="05000000000000000000" pitchFamily="2" charset="2"/>
              <a:buChar char="Ø"/>
            </a:pPr>
            <a:r>
              <a:rPr lang="zh-CN" altLang="en-US" b="1" dirty="0"/>
              <a:t>高强、高性能混凝土</a:t>
            </a:r>
            <a:endParaRPr lang="zh-CN" altLang="en-US" b="1" dirty="0"/>
          </a:p>
          <a:p>
            <a:pPr>
              <a:lnSpc>
                <a:spcPct val="120000"/>
              </a:lnSpc>
              <a:buClr>
                <a:srgbClr val="3399FF"/>
              </a:buClr>
              <a:buFont typeface="Wingdings" panose="05000000000000000000" pitchFamily="2" charset="2"/>
              <a:buChar char="Ø"/>
            </a:pPr>
            <a:r>
              <a:rPr lang="zh-CN" altLang="en-US" b="1" dirty="0"/>
              <a:t>轻骨料混凝土</a:t>
            </a:r>
            <a:endParaRPr lang="zh-CN" altLang="en-US" b="1" dirty="0"/>
          </a:p>
          <a:p>
            <a:pPr>
              <a:lnSpc>
                <a:spcPct val="120000"/>
              </a:lnSpc>
              <a:buClr>
                <a:srgbClr val="3399FF"/>
              </a:buClr>
              <a:buFont typeface="Wingdings" panose="05000000000000000000" pitchFamily="2" charset="2"/>
              <a:buChar char="Ø"/>
            </a:pPr>
            <a:r>
              <a:rPr lang="zh-CN" altLang="en-US" b="1" dirty="0"/>
              <a:t>加气混凝土</a:t>
            </a:r>
            <a:endParaRPr lang="zh-CN" altLang="en-US" b="1" dirty="0"/>
          </a:p>
          <a:p>
            <a:pPr>
              <a:lnSpc>
                <a:spcPct val="120000"/>
              </a:lnSpc>
              <a:buClr>
                <a:srgbClr val="3399FF"/>
              </a:buClr>
              <a:buFont typeface="Wingdings" panose="05000000000000000000" pitchFamily="2" charset="2"/>
              <a:buChar char="Ø"/>
            </a:pPr>
            <a:r>
              <a:rPr lang="zh-CN" altLang="en-US" b="1" dirty="0"/>
              <a:t>碾压混凝土</a:t>
            </a:r>
            <a:endParaRPr lang="zh-CN" altLang="en-US" b="1" dirty="0"/>
          </a:p>
          <a:p>
            <a:pPr>
              <a:lnSpc>
                <a:spcPct val="120000"/>
              </a:lnSpc>
              <a:buClr>
                <a:srgbClr val="3399FF"/>
              </a:buClr>
              <a:buFont typeface="Wingdings" panose="05000000000000000000" pitchFamily="2" charset="2"/>
              <a:buChar char="Ø"/>
            </a:pPr>
            <a:r>
              <a:rPr lang="zh-CN" altLang="en-US" b="1" dirty="0"/>
              <a:t>大体积混凝土</a:t>
            </a:r>
            <a:endParaRPr lang="zh-CN" altLang="en-US" b="1" dirty="0"/>
          </a:p>
          <a:p>
            <a:pPr>
              <a:lnSpc>
                <a:spcPct val="120000"/>
              </a:lnSpc>
              <a:buClr>
                <a:srgbClr val="3399FF"/>
              </a:buClr>
              <a:buFont typeface="Wingdings" panose="05000000000000000000" pitchFamily="2" charset="2"/>
              <a:buChar char="Ø"/>
            </a:pPr>
            <a:r>
              <a:rPr lang="zh-CN" altLang="en-US" b="1" dirty="0"/>
              <a:t>透水混凝土</a:t>
            </a:r>
            <a:endParaRPr lang="zh-CN" altLang="en-US" b="1" dirty="0"/>
          </a:p>
          <a:p>
            <a:pPr>
              <a:lnSpc>
                <a:spcPct val="120000"/>
              </a:lnSpc>
              <a:buClr>
                <a:srgbClr val="3399FF"/>
              </a:buClr>
              <a:buFont typeface="Wingdings" panose="05000000000000000000" pitchFamily="2" charset="2"/>
              <a:buChar char="Ø"/>
            </a:pPr>
            <a:r>
              <a:rPr lang="zh-CN" altLang="en-US" b="1" dirty="0"/>
              <a:t>绿化混凝土</a:t>
            </a:r>
            <a:endParaRPr lang="zh-CN" altLang="en-US" b="1" dirty="0"/>
          </a:p>
        </p:txBody>
      </p:sp>
    </p:spTree>
  </p:cSld>
  <p:clrMapOvr>
    <a:masterClrMapping/>
  </p:clrMapOvr>
  <p:transition>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973455" y="285750"/>
            <a:ext cx="10356850" cy="6286500"/>
          </a:xfrm>
        </p:spPr>
        <p:txBody>
          <a:bodyPr vert="horz" wrap="square" lIns="91440" tIns="45720" rIns="91440" bIns="45720" numCol="1" rtlCol="0" anchor="t" anchorCtr="0" compatLnSpc="1"/>
          <a:lstStyle/>
          <a:p>
            <a:pPr lvl="0">
              <a:lnSpc>
                <a:spcPct val="150000"/>
              </a:lnSpc>
              <a:buClr>
                <a:srgbClr val="FFFF00"/>
              </a:buClr>
              <a:buFont typeface="Wingdings" panose="05000000000000000000" pitchFamily="2" charset="2"/>
              <a:buChar char="Ø"/>
            </a:pPr>
            <a:r>
              <a:rPr lang="en-US" altLang="zh-CN" sz="2600" dirty="0">
                <a:latin typeface="华文楷体" panose="02010600040101010101" pitchFamily="2" charset="-122"/>
              </a:rPr>
              <a:t>        </a:t>
            </a:r>
            <a:r>
              <a:rPr lang="zh-CN" altLang="en-US" sz="2600" dirty="0">
                <a:latin typeface="华文楷体" panose="02010600040101010101" pitchFamily="2" charset="-122"/>
              </a:rPr>
              <a:t>异常因素</a:t>
            </a:r>
            <a:r>
              <a:rPr lang="en-US" altLang="zh-CN" sz="2600">
                <a:latin typeface="华文楷体" panose="02010600040101010101" pitchFamily="2" charset="-122"/>
              </a:rPr>
              <a:t>——</a:t>
            </a:r>
            <a:r>
              <a:rPr lang="zh-CN" altLang="en-US" sz="2600" dirty="0">
                <a:latin typeface="华文楷体" panose="02010600040101010101" pitchFamily="2" charset="-122"/>
              </a:rPr>
              <a:t>是指施工中出现的不正常情况，如搅拌时任意改变水胶比而随意加水，混凝土组成材料称量误差等。它们是可以避免克服的因素。受异常因素影响引起的质量波动，是异常波动。</a:t>
            </a:r>
            <a:endParaRPr lang="en-US" altLang="zh-CN" sz="2600">
              <a:latin typeface="华文楷体" panose="02010600040101010101" pitchFamily="2" charset="-122"/>
            </a:endParaRPr>
          </a:p>
          <a:p>
            <a:pPr lvl="0">
              <a:lnSpc>
                <a:spcPct val="150000"/>
              </a:lnSpc>
              <a:buClr>
                <a:srgbClr val="FFC000"/>
              </a:buClr>
              <a:buFont typeface="Wingdings" panose="05000000000000000000" pitchFamily="2" charset="2"/>
              <a:buChar char="l"/>
            </a:pPr>
            <a:r>
              <a:rPr lang="zh-CN" altLang="en-US" sz="2600" dirty="0"/>
              <a:t>混凝土质量控制的目的</a:t>
            </a:r>
            <a:endParaRPr lang="en-US" altLang="zh-CN" sz="2600"/>
          </a:p>
          <a:p>
            <a:pPr lvl="0">
              <a:lnSpc>
                <a:spcPct val="150000"/>
              </a:lnSpc>
              <a:buClr>
                <a:srgbClr val="FFFF00"/>
              </a:buClr>
              <a:buNone/>
            </a:pPr>
            <a:r>
              <a:rPr lang="zh-CN" altLang="en-US" sz="2600" dirty="0"/>
              <a:t>         在于发现和排除异常因素，使混凝土质量波动呈正常波动状态。</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endParaRPr lang="zh-CN" altLang="en-US" dirty="0">
              <a:latin typeface="隶书" panose="02010509060101010101" pitchFamily="49" charset="-122"/>
              <a:ea typeface="隶书" panose="02010509060101010101" pitchFamily="49" charset="-122"/>
            </a:endParaRPr>
          </a:p>
        </p:txBody>
      </p:sp>
    </p:spTree>
  </p:cSld>
  <p:clrMapOvr>
    <a:masterClrMapping/>
  </p:clrMapOvr>
  <p:transition>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844550" y="285750"/>
            <a:ext cx="10716895" cy="6215380"/>
          </a:xfrm>
        </p:spPr>
        <p:txBody>
          <a:bodyPr vert="horz" wrap="square" lIns="91440" tIns="45720" rIns="91440" bIns="45720" numCol="1" rtlCol="0" anchor="t" anchorCtr="0" compatLnSpc="1"/>
          <a:lstStyle/>
          <a:p>
            <a:pPr lvl="0">
              <a:lnSpc>
                <a:spcPct val="120000"/>
              </a:lnSpc>
              <a:buFont typeface="Wingdings" panose="05000000000000000000" pitchFamily="2" charset="2"/>
              <a:buNone/>
            </a:pPr>
            <a:r>
              <a:rPr lang="zh-CN" altLang="en-US" dirty="0">
                <a:latin typeface="华文楷体" panose="02010600040101010101" pitchFamily="2" charset="-122"/>
              </a:rPr>
              <a:t>（</a:t>
            </a:r>
            <a:r>
              <a:rPr lang="en-US" altLang="zh-CN" dirty="0">
                <a:latin typeface="华文楷体" panose="02010600040101010101" pitchFamily="2" charset="-122"/>
              </a:rPr>
              <a:t>2</a:t>
            </a:r>
            <a:r>
              <a:rPr lang="zh-CN" altLang="en-US" dirty="0">
                <a:latin typeface="华文楷体" panose="02010600040101010101" pitchFamily="2" charset="-122"/>
              </a:rPr>
              <a:t>）混凝土的质量控制</a:t>
            </a:r>
            <a:endParaRPr lang="zh-CN" altLang="en-US"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1</a:t>
            </a:r>
            <a:r>
              <a:rPr lang="zh-CN" altLang="en-US" sz="2600">
                <a:latin typeface="华文楷体" panose="02010600040101010101" pitchFamily="2" charset="-122"/>
              </a:rPr>
              <a:t>）</a:t>
            </a:r>
            <a:r>
              <a:rPr lang="zh-CN" altLang="en-US" sz="2600" dirty="0">
                <a:latin typeface="华文楷体" panose="02010600040101010101" pitchFamily="2" charset="-122"/>
              </a:rPr>
              <a:t>混凝土生产前的初步控制，主要包括人员配备、设备调试、组成材料的检验及配合比的确定与调整等项内容。在施工过程中，一般不得随意改变配合比，应根据混凝土质量的动态信息，及时进行调整。</a:t>
            </a:r>
            <a:endParaRPr lang="en-US" altLang="zh-CN" sz="260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2</a:t>
            </a:r>
            <a:r>
              <a:rPr lang="zh-CN" altLang="en-US" sz="2600">
                <a:latin typeface="华文楷体" panose="02010600040101010101" pitchFamily="2" charset="-122"/>
              </a:rPr>
              <a:t>）</a:t>
            </a:r>
            <a:r>
              <a:rPr lang="zh-CN" altLang="en-US" sz="2600" dirty="0">
                <a:latin typeface="华文楷体" panose="02010600040101010101" pitchFamily="2" charset="-122"/>
              </a:rPr>
              <a:t> 混凝土生产过程中的控制，包括控制称量、搅拌、运输、浇筑、振捣及养护等项内容。施工单位应根据设计要求，提出混凝土质量控制目标，建立混凝土质量保证体系，制定必要的混凝土生产质量管理制度，并应根据生产过程的质量动态分析，及时采取措施和对策。</a:t>
            </a:r>
            <a:endParaRPr lang="en-US" altLang="zh-CN" sz="2600">
              <a:latin typeface="华文楷体" panose="02010600040101010101" pitchFamily="2" charset="-122"/>
            </a:endParaRPr>
          </a:p>
          <a:p>
            <a:pPr lvl="0">
              <a:buFont typeface="Wingdings" panose="05000000000000000000" pitchFamily="2" charset="2"/>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p:txBody>
      </p:sp>
    </p:spTree>
  </p:cSld>
  <p:clrMapOvr>
    <a:masterClrMapping/>
  </p:clrMapOvr>
  <p:transition>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505" y="1120140"/>
            <a:ext cx="9022080" cy="5380990"/>
          </a:xfrm>
        </p:spPr>
        <p:txBody>
          <a:bodyPr vert="horz" wrap="square" lIns="91440" tIns="45720" rIns="91440" bIns="45720" numCol="1" rtlCol="0" anchor="t" anchorCtr="0" compatLnSpc="1"/>
          <a:lstStyle/>
          <a:p>
            <a:pPr lvl="0">
              <a:lnSpc>
                <a:spcPct val="15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3</a:t>
            </a:r>
            <a:r>
              <a:rPr lang="zh-CN" altLang="en-US" sz="2600">
                <a:latin typeface="华文楷体" panose="02010600040101010101" pitchFamily="2" charset="-122"/>
              </a:rPr>
              <a:t>）</a:t>
            </a:r>
            <a:r>
              <a:rPr lang="zh-CN" altLang="en-US" sz="2600" dirty="0">
                <a:latin typeface="华文楷体" panose="02010600040101010101" pitchFamily="2" charset="-122"/>
              </a:rPr>
              <a:t> 混凝土生产后的合格性控制，是指混凝土质量的验收，即对混凝土强度或其他技术指标进行检验评定。包括批量划分，确定批取样数，确定检测方法和验收界限等项内容。 </a:t>
            </a:r>
            <a:endParaRPr lang="en-US" altLang="zh-CN" sz="2600">
              <a:latin typeface="华文楷体" panose="02010600040101010101" pitchFamily="2" charset="-122"/>
            </a:endParaRPr>
          </a:p>
          <a:p>
            <a:pPr lvl="0">
              <a:lnSpc>
                <a:spcPct val="150000"/>
              </a:lnSpc>
              <a:buFont typeface="Wingdings" panose="05000000000000000000" pitchFamily="2" charset="2"/>
              <a:buNone/>
            </a:pPr>
            <a:r>
              <a:rPr lang="zh-CN" altLang="en-US" sz="2600" dirty="0">
                <a:latin typeface="华文楷体" panose="02010600040101010101" pitchFamily="2" charset="-122"/>
              </a:rPr>
              <a:t>      通过以上对混凝土进行质量控制的各项措施，使混凝土质量符合设计规定的要求。</a:t>
            </a:r>
            <a:endParaRPr lang="zh-CN" altLang="en-US" sz="2600" dirty="0">
              <a:latin typeface="华文楷体" panose="02010600040101010101" pitchFamily="2" charset="-122"/>
            </a:endParaRPr>
          </a:p>
        </p:txBody>
      </p:sp>
    </p:spTree>
  </p:cSld>
  <p:clrMapOvr>
    <a:masterClrMapping/>
  </p:clrMapOvr>
  <p:transition>
    <p:pull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14313"/>
            <a:ext cx="8429625" cy="6357938"/>
          </a:xfrm>
        </p:spPr>
        <p:txBody>
          <a:bodyPr vert="horz" wrap="square" lIns="91440" tIns="45720" rIns="91440" bIns="45720" numCol="1" rtlCol="0" anchor="t" anchorCtr="0" compatLnSpc="1"/>
          <a:lstStyle/>
          <a:p>
            <a:pPr lvl="0">
              <a:lnSpc>
                <a:spcPct val="120000"/>
              </a:lnSpc>
              <a:buFont typeface="Wingdings" panose="05000000000000000000" pitchFamily="2" charset="2"/>
              <a:buNone/>
            </a:pPr>
            <a:r>
              <a:rPr lang="en-US" altLang="zh-CN">
                <a:latin typeface="幼圆" panose="02010509060101010101" charset="-122"/>
                <a:ea typeface="幼圆" panose="02010509060101010101" charset="-122"/>
                <a:sym typeface="+mn-ea"/>
              </a:rPr>
              <a:t>3.5.2  </a:t>
            </a:r>
            <a:r>
              <a:rPr lang="zh-CN" altLang="en-US">
                <a:latin typeface="幼圆" panose="02010509060101010101" charset="-122"/>
                <a:ea typeface="幼圆" panose="02010509060101010101" charset="-122"/>
                <a:sym typeface="+mn-ea"/>
              </a:rPr>
              <a:t>混凝土强度评定的数理统计方法</a:t>
            </a:r>
            <a:endParaRPr lang="zh-CN" altLang="en-US">
              <a:latin typeface="幼圆" panose="02010509060101010101" charset="-122"/>
              <a:ea typeface="幼圆" panose="02010509060101010101"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混凝土强度概率的正态分布</a:t>
            </a: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en-US" altLang="zh-CN" sz="2600">
              <a:latin typeface="华文楷体" panose="02010600040101010101" pitchFamily="2" charset="-122"/>
            </a:endParaRPr>
          </a:p>
          <a:p>
            <a:pPr lvl="0">
              <a:lnSpc>
                <a:spcPct val="120000"/>
              </a:lnSpc>
              <a:buNone/>
            </a:pPr>
            <a:r>
              <a:rPr lang="zh-CN" altLang="en-US" sz="2600" dirty="0">
                <a:latin typeface="华文楷体" panose="02010600040101010101" pitchFamily="2" charset="-122"/>
              </a:rPr>
              <a:t>      </a:t>
            </a:r>
            <a:endParaRPr lang="en-US" altLang="zh-CN" sz="2600">
              <a:latin typeface="华文楷体" panose="02010600040101010101" pitchFamily="2" charset="-122"/>
            </a:endParaRPr>
          </a:p>
          <a:p>
            <a:pPr lvl="0">
              <a:lnSpc>
                <a:spcPct val="120000"/>
              </a:lnSpc>
              <a:buNone/>
            </a:pPr>
            <a:r>
              <a:rPr lang="zh-CN" altLang="en-US" sz="2600" dirty="0">
                <a:latin typeface="华文楷体" panose="02010600040101010101" pitchFamily="2" charset="-122"/>
              </a:rPr>
              <a:t>       特点：曲线以平均强度为对称轴</a:t>
            </a:r>
            <a:r>
              <a:rPr lang="en-US" altLang="zh-CN" sz="2600">
                <a:latin typeface="华文楷体" panose="02010600040101010101" pitchFamily="2" charset="-122"/>
              </a:rPr>
              <a:t>,</a:t>
            </a:r>
            <a:r>
              <a:rPr lang="zh-CN" altLang="en-US" sz="2600" dirty="0">
                <a:latin typeface="华文楷体" panose="02010600040101010101" pitchFamily="2" charset="-122"/>
              </a:rPr>
              <a:t>曲线与横轴之间的面积和为</a:t>
            </a:r>
            <a:r>
              <a:rPr lang="en-US" altLang="zh-CN" sz="2600">
                <a:latin typeface="华文楷体" panose="02010600040101010101" pitchFamily="2" charset="-122"/>
              </a:rPr>
              <a:t>100%</a:t>
            </a:r>
            <a:r>
              <a:rPr lang="zh-CN" altLang="en-US" sz="2600" dirty="0">
                <a:latin typeface="华文楷体" panose="02010600040101010101" pitchFamily="2" charset="-122"/>
              </a:rPr>
              <a:t>。</a:t>
            </a:r>
            <a:endParaRPr lang="en-US" altLang="zh-CN" sz="2600">
              <a:latin typeface="华文楷体" panose="02010600040101010101" pitchFamily="2" charset="-122"/>
            </a:endParaRPr>
          </a:p>
          <a:p>
            <a:pPr lvl="0">
              <a:buFont typeface="Wingdings" panose="05000000000000000000" pitchFamily="2" charset="2"/>
              <a:buNone/>
            </a:pPr>
            <a:endParaRPr lang="en-US" altLang="zh-CN" sz="3400">
              <a:ea typeface="隶书" panose="02010509060101010101" pitchFamily="49" charset="-122"/>
            </a:endParaRPr>
          </a:p>
        </p:txBody>
      </p:sp>
      <p:graphicFrame>
        <p:nvGraphicFramePr>
          <p:cNvPr id="29698" name="Object 2"/>
          <p:cNvGraphicFramePr/>
          <p:nvPr/>
        </p:nvGraphicFramePr>
        <p:xfrm>
          <a:off x="2124710" y="1564958"/>
          <a:ext cx="4618038" cy="3897312"/>
        </p:xfrm>
        <a:graphic>
          <a:graphicData uri="http://schemas.openxmlformats.org/presentationml/2006/ole">
            <mc:AlternateContent xmlns:mc="http://schemas.openxmlformats.org/markup-compatibility/2006">
              <mc:Choice xmlns:v="urn:schemas-microsoft-com:vml" Requires="v">
                <p:oleObj spid="_x0000_s26628" name="" r:id="rId1" imgW="6153785" imgH="5193665" progId="Word.Document.8">
                  <p:embed/>
                </p:oleObj>
              </mc:Choice>
              <mc:Fallback>
                <p:oleObj name="" r:id="rId1" imgW="6153785" imgH="5193665" progId="Word.Document.8">
                  <p:embed/>
                  <p:pic>
                    <p:nvPicPr>
                      <p:cNvPr id="0" name="图片 3114"/>
                      <p:cNvPicPr/>
                      <p:nvPr/>
                    </p:nvPicPr>
                    <p:blipFill>
                      <a:blip r:embed="rId2"/>
                      <a:stretch>
                        <a:fillRect/>
                      </a:stretch>
                    </p:blipFill>
                    <p:spPr>
                      <a:xfrm>
                        <a:off x="2124710" y="1564958"/>
                        <a:ext cx="4618038" cy="3897312"/>
                      </a:xfrm>
                      <a:prstGeom prst="rect">
                        <a:avLst/>
                      </a:prstGeom>
                      <a:noFill/>
                      <a:ln w="38100">
                        <a:noFill/>
                        <a:miter/>
                      </a:ln>
                    </p:spPr>
                  </p:pic>
                </p:oleObj>
              </mc:Fallback>
            </mc:AlternateContent>
          </a:graphicData>
        </a:graphic>
      </p:graphicFrame>
    </p:spTree>
  </p:cSld>
  <p:clrMapOvr>
    <a:masterClrMapping/>
  </p:clrMapOvr>
  <p:transition>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81188" y="285750"/>
            <a:ext cx="8429625" cy="6215063"/>
          </a:xfrm>
        </p:spPr>
        <p:txBody>
          <a:bodyPr vert="horz" wrap="square" lIns="91440" tIns="45720" rIns="91440" bIns="45720" numCol="1" rtlCol="0" anchor="t" anchorCtr="0" compatLnSpc="1"/>
          <a:lstStyle/>
          <a:p>
            <a:pPr lvl="0">
              <a:lnSpc>
                <a:spcPct val="125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1.</a:t>
            </a:r>
            <a:r>
              <a:rPr lang="zh-CN" altLang="en-US" sz="2600" dirty="0">
                <a:latin typeface="华文楷体" panose="02010600040101010101" pitchFamily="2" charset="-122"/>
              </a:rPr>
              <a:t> 强度平均值</a:t>
            </a:r>
            <a:endParaRPr lang="en-US" altLang="zh-CN" sz="2600">
              <a:latin typeface="华文楷体" panose="02010600040101010101" pitchFamily="2" charset="-122"/>
            </a:endParaRPr>
          </a:p>
          <a:p>
            <a:pPr lvl="0">
              <a:lnSpc>
                <a:spcPct val="125000"/>
              </a:lnSpc>
              <a:buFont typeface="Wingdings" panose="05000000000000000000" pitchFamily="2" charset="2"/>
              <a:buNone/>
            </a:pPr>
            <a:endParaRPr lang="en-US" altLang="zh-CN" sz="2600">
              <a:latin typeface="华文楷体" panose="02010600040101010101" pitchFamily="2" charset="-122"/>
            </a:endParaRPr>
          </a:p>
          <a:p>
            <a:pPr lvl="0">
              <a:lnSpc>
                <a:spcPct val="125000"/>
              </a:lnSpc>
              <a:buFont typeface="Wingdings" panose="05000000000000000000" pitchFamily="2" charset="2"/>
              <a:buNone/>
            </a:pPr>
            <a:endParaRPr lang="en-US" altLang="zh-CN" sz="2600">
              <a:latin typeface="华文楷体" panose="02010600040101010101" pitchFamily="2" charset="-122"/>
            </a:endParaRPr>
          </a:p>
          <a:p>
            <a:pPr lvl="0" algn="just">
              <a:lnSpc>
                <a:spcPct val="125000"/>
              </a:lnSpc>
              <a:buFont typeface="Wingdings" panose="05000000000000000000" pitchFamily="2" charset="2"/>
              <a:buNone/>
            </a:pPr>
            <a:endParaRPr lang="en-US" altLang="zh-CN" sz="2600">
              <a:latin typeface="华文楷体" panose="02010600040101010101" pitchFamily="2" charset="-122"/>
            </a:endParaRPr>
          </a:p>
          <a:p>
            <a:pPr lvl="0" algn="just">
              <a:lnSpc>
                <a:spcPct val="125000"/>
              </a:lnSpc>
              <a:buFont typeface="Wingdings" panose="05000000000000000000" pitchFamily="2" charset="2"/>
              <a:buNone/>
            </a:pPr>
            <a:r>
              <a:rPr lang="zh-CN" altLang="en-US" sz="2600" dirty="0">
                <a:latin typeface="华文楷体" panose="02010600040101010101" pitchFamily="2" charset="-122"/>
              </a:rPr>
              <a:t>式中：    </a:t>
            </a:r>
            <a:r>
              <a:rPr lang="en-US" altLang="zh-CN" sz="2600">
                <a:latin typeface="华文楷体" panose="02010600040101010101" pitchFamily="2" charset="-122"/>
              </a:rPr>
              <a:t>n──</a:t>
            </a:r>
            <a:r>
              <a:rPr lang="zh-CN" altLang="en-US" sz="2600" dirty="0">
                <a:latin typeface="华文楷体" panose="02010600040101010101" pitchFamily="2" charset="-122"/>
              </a:rPr>
              <a:t>试件组数；</a:t>
            </a:r>
            <a:endParaRPr lang="zh-CN" altLang="en-US" sz="2600" dirty="0">
              <a:latin typeface="华文楷体" panose="02010600040101010101" pitchFamily="2" charset="-122"/>
            </a:endParaRPr>
          </a:p>
          <a:p>
            <a:pPr lvl="0" algn="just">
              <a:lnSpc>
                <a:spcPct val="125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f</a:t>
            </a:r>
            <a:r>
              <a:rPr lang="zh-CN" altLang="en-US" sz="2600" dirty="0">
                <a:latin typeface="华文楷体" panose="02010600040101010101" pitchFamily="2" charset="-122"/>
              </a:rPr>
              <a:t> </a:t>
            </a:r>
            <a:r>
              <a:rPr lang="en-US" altLang="zh-CN" sz="2600" baseline="-25000">
                <a:latin typeface="华文楷体" panose="02010600040101010101" pitchFamily="2" charset="-122"/>
              </a:rPr>
              <a:t>cu</a:t>
            </a:r>
            <a:r>
              <a:rPr lang="zh-CN" altLang="en-US" sz="2600" baseline="-25000" dirty="0">
                <a:latin typeface="华文楷体" panose="02010600040101010101" pitchFamily="2" charset="-122"/>
              </a:rPr>
              <a:t>，</a:t>
            </a:r>
            <a:r>
              <a:rPr lang="en-US" altLang="zh-CN" sz="2600" baseline="-25000">
                <a:latin typeface="华文楷体" panose="02010600040101010101" pitchFamily="2" charset="-122"/>
              </a:rPr>
              <a:t>i</a:t>
            </a:r>
            <a:r>
              <a:rPr lang="en-US" altLang="zh-CN" sz="2600">
                <a:latin typeface="华文楷体" panose="02010600040101010101" pitchFamily="2" charset="-122"/>
              </a:rPr>
              <a:t>──</a:t>
            </a:r>
            <a:r>
              <a:rPr lang="zh-CN" altLang="en-US" sz="2600" dirty="0">
                <a:latin typeface="华文楷体" panose="02010600040101010101" pitchFamily="2" charset="-122"/>
              </a:rPr>
              <a:t>第</a:t>
            </a:r>
            <a:r>
              <a:rPr lang="en-US" altLang="zh-CN" sz="2600">
                <a:latin typeface="华文楷体" panose="02010600040101010101" pitchFamily="2" charset="-122"/>
              </a:rPr>
              <a:t>i</a:t>
            </a:r>
            <a:r>
              <a:rPr lang="zh-CN" altLang="en-US" sz="2600" dirty="0">
                <a:latin typeface="华文楷体" panose="02010600040101010101" pitchFamily="2" charset="-122"/>
              </a:rPr>
              <a:t>组试验值。</a:t>
            </a:r>
            <a:endParaRPr lang="en-US" altLang="zh-CN" sz="2600">
              <a:latin typeface="华文楷体" panose="02010600040101010101" pitchFamily="2" charset="-122"/>
            </a:endParaRPr>
          </a:p>
          <a:p>
            <a:pPr lvl="0">
              <a:lnSpc>
                <a:spcPct val="125000"/>
              </a:lnSpc>
              <a:buNone/>
            </a:pPr>
            <a:endParaRPr lang="en-US" altLang="zh-CN" sz="2600">
              <a:solidFill>
                <a:srgbClr val="FFFF00"/>
              </a:solidFill>
              <a:latin typeface="华文楷体" panose="02010600040101010101" pitchFamily="2" charset="-122"/>
            </a:endParaRPr>
          </a:p>
          <a:p>
            <a:pPr lvl="0">
              <a:lnSpc>
                <a:spcPct val="125000"/>
              </a:lnSpc>
              <a:buNone/>
            </a:pPr>
            <a:r>
              <a:rPr lang="zh-CN" altLang="en-US" sz="2600" b="1" dirty="0">
                <a:solidFill>
                  <a:srgbClr val="FF0000"/>
                </a:solidFill>
                <a:latin typeface="华文楷体" panose="02010600040101010101" pitchFamily="2" charset="-122"/>
              </a:rPr>
              <a:t>注意：</a:t>
            </a:r>
            <a:r>
              <a:rPr lang="zh-CN" altLang="en-US" sz="2600" dirty="0">
                <a:latin typeface="华文楷体" panose="02010600040101010101" pitchFamily="2" charset="-122"/>
              </a:rPr>
              <a:t>平均值只反应混凝土强度总体强度水平，不能说明强度波动的大小</a:t>
            </a:r>
            <a:r>
              <a:rPr lang="en-US" altLang="zh-CN" sz="2600">
                <a:latin typeface="华文楷体" panose="02010600040101010101" pitchFamily="2" charset="-122"/>
              </a:rPr>
              <a:t>.</a:t>
            </a:r>
            <a:endParaRPr lang="en-US" altLang="zh-CN" sz="2600">
              <a:latin typeface="华文楷体" panose="02010600040101010101" pitchFamily="2" charset="-122"/>
            </a:endParaRPr>
          </a:p>
          <a:p>
            <a:pPr lvl="0">
              <a:lnSpc>
                <a:spcPct val="125000"/>
              </a:lnSpc>
              <a:buFont typeface="Wingdings" panose="05000000000000000000" pitchFamily="2" charset="2"/>
              <a:buNone/>
            </a:pPr>
            <a:endParaRPr lang="en-US" altLang="zh-CN" sz="3400">
              <a:ea typeface="隶书" panose="02010509060101010101" pitchFamily="49" charset="-122"/>
            </a:endParaRPr>
          </a:p>
          <a:p>
            <a:pPr lvl="0">
              <a:lnSpc>
                <a:spcPct val="90000"/>
              </a:lnSpc>
              <a:buFont typeface="Wingdings" panose="05000000000000000000" pitchFamily="2" charset="2"/>
              <a:buNone/>
            </a:pPr>
            <a:endParaRPr lang="zh-CN" altLang="en-US" sz="3400" dirty="0">
              <a:ea typeface="隶书" panose="02010509060101010101" pitchFamily="49" charset="-122"/>
            </a:endParaRPr>
          </a:p>
        </p:txBody>
      </p:sp>
      <p:graphicFrame>
        <p:nvGraphicFramePr>
          <p:cNvPr id="358403" name="Object 2"/>
          <p:cNvGraphicFramePr/>
          <p:nvPr/>
        </p:nvGraphicFramePr>
        <p:xfrm>
          <a:off x="4524375" y="928688"/>
          <a:ext cx="2579688" cy="1643062"/>
        </p:xfrm>
        <a:graphic>
          <a:graphicData uri="http://schemas.openxmlformats.org/presentationml/2006/ole">
            <mc:AlternateContent xmlns:mc="http://schemas.openxmlformats.org/markup-compatibility/2006">
              <mc:Choice xmlns:v="urn:schemas-microsoft-com:vml" Requires="v">
                <p:oleObj spid="_x0000_s15375" name="" r:id="rId1" imgW="0" imgH="0" progId="Word.Document.8">
                  <p:embed/>
                </p:oleObj>
              </mc:Choice>
              <mc:Fallback>
                <p:oleObj name="" r:id="rId1" imgW="0" imgH="0" progId="Word.Document.8">
                  <p:embed/>
                  <p:pic>
                    <p:nvPicPr>
                      <p:cNvPr id="0" name="图片 3098"/>
                      <p:cNvPicPr/>
                      <p:nvPr/>
                    </p:nvPicPr>
                    <p:blipFill>
                      <a:blip r:embed="rId2"/>
                      <a:stretch>
                        <a:fillRect/>
                      </a:stretch>
                    </p:blipFill>
                    <p:spPr>
                      <a:xfrm>
                        <a:off x="4524375" y="928688"/>
                        <a:ext cx="2579688" cy="1643062"/>
                      </a:xfrm>
                      <a:prstGeom prst="rect">
                        <a:avLst/>
                      </a:prstGeom>
                      <a:noFill/>
                      <a:ln w="38100">
                        <a:noFill/>
                        <a:miter/>
                      </a:ln>
                    </p:spPr>
                  </p:pic>
                </p:oleObj>
              </mc:Fallback>
            </mc:AlternateContent>
          </a:graphicData>
        </a:graphic>
      </p:graphicFrame>
      <p:graphicFrame>
        <p:nvGraphicFramePr>
          <p:cNvPr id="30722" name="Object 2"/>
          <p:cNvGraphicFramePr/>
          <p:nvPr/>
        </p:nvGraphicFramePr>
        <p:xfrm>
          <a:off x="3000375" y="928688"/>
          <a:ext cx="2579688" cy="1643062"/>
        </p:xfrm>
        <a:graphic>
          <a:graphicData uri="http://schemas.openxmlformats.org/presentationml/2006/ole">
            <mc:AlternateContent xmlns:mc="http://schemas.openxmlformats.org/markup-compatibility/2006">
              <mc:Choice xmlns:v="urn:schemas-microsoft-com:vml" Requires="v">
                <p:oleObj spid="_x0000_s27652" name="" r:id="rId3" imgW="2264410" imgH="1443355" progId="Word.Document.8">
                  <p:embed/>
                </p:oleObj>
              </mc:Choice>
              <mc:Fallback>
                <p:oleObj name="" r:id="rId3" imgW="2264410" imgH="1443355" progId="Word.Document.8">
                  <p:embed/>
                  <p:pic>
                    <p:nvPicPr>
                      <p:cNvPr id="0" name="图片 3115"/>
                      <p:cNvPicPr/>
                      <p:nvPr/>
                    </p:nvPicPr>
                    <p:blipFill>
                      <a:blip r:embed="rId4"/>
                      <a:stretch>
                        <a:fillRect/>
                      </a:stretch>
                    </p:blipFill>
                    <p:spPr>
                      <a:xfrm>
                        <a:off x="3000375" y="928688"/>
                        <a:ext cx="2579688" cy="1643062"/>
                      </a:xfrm>
                      <a:prstGeom prst="rect">
                        <a:avLst/>
                      </a:prstGeom>
                      <a:noFill/>
                      <a:ln w="38100">
                        <a:noFill/>
                        <a:miter/>
                      </a:ln>
                    </p:spPr>
                  </p:pic>
                </p:oleObj>
              </mc:Fallback>
            </mc:AlternateContent>
          </a:graphicData>
        </a:graphic>
      </p:graphicFrame>
    </p:spTree>
  </p:cSld>
  <p:clrMapOvr>
    <a:masterClrMapping/>
  </p:clrMapOvr>
  <p:transition>
    <p:pull dir="rd"/>
  </p:transition>
</p:sld>
</file>

<file path=ppt/theme/theme1.xml><?xml version="1.0" encoding="utf-8"?>
<a:theme xmlns:a="http://schemas.openxmlformats.org/drawingml/2006/main" name="Edge">
  <a:themeElements>
    <a:clrScheme name="">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47329"/>
      </a:accent6>
      <a:hlink>
        <a:srgbClr val="996600"/>
      </a:hlink>
      <a:folHlink>
        <a:srgbClr val="AFBF39"/>
      </a:folHlink>
    </a:clrScheme>
    <a:fontScheme nam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20000"/>
        </a:lt1>
        <a:dk2>
          <a:srgbClr val="FFFFFF"/>
        </a:dk2>
        <a:lt2>
          <a:srgbClr val="333333"/>
        </a:lt2>
        <a:accent1>
          <a:srgbClr val="FF9900"/>
        </a:accent1>
        <a:accent2>
          <a:srgbClr val="CC3300"/>
        </a:accent2>
        <a:accent3>
          <a:srgbClr val="C1AAAA"/>
        </a:accent3>
        <a:accent4>
          <a:srgbClr val="DCDCDC"/>
        </a:accent4>
        <a:accent5>
          <a:srgbClr val="FFCAAA"/>
        </a:accent5>
        <a:accent6>
          <a:srgbClr val="B72D00"/>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CCCCFF"/>
        </a:dk1>
        <a:lt1>
          <a:srgbClr val="0B0506"/>
        </a:lt1>
        <a:dk2>
          <a:srgbClr val="FFFFFF"/>
        </a:dk2>
        <a:lt2>
          <a:srgbClr val="333333"/>
        </a:lt2>
        <a:accent1>
          <a:srgbClr val="3366CC"/>
        </a:accent1>
        <a:accent2>
          <a:srgbClr val="3333CC"/>
        </a:accent2>
        <a:accent3>
          <a:srgbClr val="AAAAAA"/>
        </a:accent3>
        <a:accent4>
          <a:srgbClr val="AFAFDC"/>
        </a:accent4>
        <a:accent5>
          <a:srgbClr val="ADB9E2"/>
        </a:accent5>
        <a:accent6>
          <a:srgbClr val="2D2DB7"/>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221013"/>
        </a:lt1>
        <a:dk2>
          <a:srgbClr val="FFFFFF"/>
        </a:dk2>
        <a:lt2>
          <a:srgbClr val="333333"/>
        </a:lt2>
        <a:accent1>
          <a:srgbClr val="CC3300"/>
        </a:accent1>
        <a:accent2>
          <a:srgbClr val="CC9900"/>
        </a:accent2>
        <a:accent3>
          <a:srgbClr val="ABAAAA"/>
        </a:accent3>
        <a:accent4>
          <a:srgbClr val="DCDCDC"/>
        </a:accent4>
        <a:accent5>
          <a:srgbClr val="E2ADAA"/>
        </a:accent5>
        <a:accent6>
          <a:srgbClr val="B78900"/>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FF"/>
        </a:dk2>
        <a:lt2>
          <a:srgbClr val="11054B"/>
        </a:lt2>
        <a:accent1>
          <a:srgbClr val="FF6600"/>
        </a:accent1>
        <a:accent2>
          <a:srgbClr val="FF3300"/>
        </a:accent2>
        <a:accent3>
          <a:srgbClr val="AAAAE2"/>
        </a:accent3>
        <a:accent4>
          <a:srgbClr val="DCDCDC"/>
        </a:accent4>
        <a:accent5>
          <a:srgbClr val="FFB9AA"/>
        </a:accent5>
        <a:accent6>
          <a:srgbClr val="E52D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
        <a:dk1>
          <a:srgbClr val="F8F8F8"/>
        </a:dk1>
        <a:lt1>
          <a:srgbClr val="002600"/>
        </a:lt1>
        <a:dk2>
          <a:srgbClr val="FAFACC"/>
        </a:dk2>
        <a:lt2>
          <a:srgbClr val="9B8D65"/>
        </a:lt2>
        <a:accent1>
          <a:srgbClr val="CC9933"/>
        </a:accent1>
        <a:accent2>
          <a:srgbClr val="8F9967"/>
        </a:accent2>
        <a:accent3>
          <a:srgbClr val="AAABAA"/>
        </a:accent3>
        <a:accent4>
          <a:srgbClr val="D6D6D6"/>
        </a:accent4>
        <a:accent5>
          <a:srgbClr val="E2CAAD"/>
        </a:accent5>
        <a:accent6>
          <a:srgbClr val="80895C"/>
        </a:accent6>
        <a:hlink>
          <a:srgbClr val="336600"/>
        </a:hlink>
        <a:folHlink>
          <a:srgbClr val="808000"/>
        </a:folHlink>
      </a:clrScheme>
      <a:clrMap bg1="lt1" tx1="dk1" bg2="lt2" tx2="dk2" accent1="accent1" accent2="accent2" accent3="accent3" accent4="accent4" accent5="accent5" accent6="accent6" hlink="hlink" folHlink="folHlink"/>
    </a:extraClrScheme>
    <a:extraClrScheme>
      <a:clrScheme name="">
        <a:dk1>
          <a:srgbClr val="FFFFFF"/>
        </a:dk1>
        <a:lt1>
          <a:srgbClr val="006699"/>
        </a:lt1>
        <a:dk2>
          <a:srgbClr val="FFFFFF"/>
        </a:dk2>
        <a:lt2>
          <a:srgbClr val="333333"/>
        </a:lt2>
        <a:accent1>
          <a:srgbClr val="CC9900"/>
        </a:accent1>
        <a:accent2>
          <a:srgbClr val="FF9900"/>
        </a:accent2>
        <a:accent3>
          <a:srgbClr val="AAB9CA"/>
        </a:accent3>
        <a:accent4>
          <a:srgbClr val="DCDCDC"/>
        </a:accent4>
        <a:accent5>
          <a:srgbClr val="E2CAAA"/>
        </a:accent5>
        <a:accent6>
          <a:srgbClr val="E58900"/>
        </a:accent6>
        <a:hlink>
          <a:srgbClr val="FFCC00"/>
        </a:hlink>
        <a:folHlink>
          <a:srgbClr val="706F37"/>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47329"/>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1C1C1"/>
        </a:accent5>
        <a:accent6>
          <a:srgbClr val="8989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36145"/>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0</TotalTime>
  <Words>7920</Words>
  <Application>WPS 演示</Application>
  <PresentationFormat>全屏显示(4:3)</PresentationFormat>
  <Paragraphs>979</Paragraphs>
  <Slides>49</Slides>
  <Notes>39</Notes>
  <HiddenSlides>0</HiddenSlides>
  <MMClips>0</MMClips>
  <ScaleCrop>false</ScaleCrop>
  <HeadingPairs>
    <vt:vector size="8" baseType="variant">
      <vt:variant>
        <vt:lpstr>已用的字体</vt:lpstr>
      </vt:variant>
      <vt:variant>
        <vt:i4>20</vt:i4>
      </vt:variant>
      <vt:variant>
        <vt:lpstr>主题</vt:lpstr>
      </vt:variant>
      <vt:variant>
        <vt:i4>1</vt:i4>
      </vt:variant>
      <vt:variant>
        <vt:lpstr>嵌入 OLE 服务器</vt:lpstr>
      </vt:variant>
      <vt:variant>
        <vt:i4>29</vt:i4>
      </vt:variant>
      <vt:variant>
        <vt:lpstr>幻灯片标题</vt:lpstr>
      </vt:variant>
      <vt:variant>
        <vt:i4>49</vt:i4>
      </vt:variant>
    </vt:vector>
  </HeadingPairs>
  <TitlesOfParts>
    <vt:vector size="99" baseType="lpstr">
      <vt:lpstr>Arial</vt:lpstr>
      <vt:lpstr>宋体</vt:lpstr>
      <vt:lpstr>Wingdings</vt:lpstr>
      <vt:lpstr>Cambria</vt:lpstr>
      <vt:lpstr>华文楷体</vt:lpstr>
      <vt:lpstr>Garamond</vt:lpstr>
      <vt:lpstr>Calibri</vt:lpstr>
      <vt:lpstr>Times New Roman</vt:lpstr>
      <vt:lpstr>微软雅黑</vt:lpstr>
      <vt:lpstr>Arial Unicode MS</vt:lpstr>
      <vt:lpstr>Tahoma</vt:lpstr>
      <vt:lpstr>楷体_GB2312</vt:lpstr>
      <vt:lpstr>隶书</vt:lpstr>
      <vt:lpstr>Corbel</vt:lpstr>
      <vt:lpstr>华文隶书</vt:lpstr>
      <vt:lpstr>幼圆</vt:lpstr>
      <vt:lpstr>黑体</vt:lpstr>
      <vt:lpstr>Wingdings 2</vt:lpstr>
      <vt:lpstr>楷体_GB2312</vt:lpstr>
      <vt:lpstr>新宋体</vt:lpstr>
      <vt:lpstr>Edge</vt:lpstr>
      <vt:lpstr>Word.Document.8</vt:lpstr>
      <vt:lpstr>Word.Document.8</vt:lpstr>
      <vt:lpstr>Word.Document.8</vt:lpstr>
      <vt:lpstr>Word.Document.8</vt:lpstr>
      <vt:lpstr>Word.Document.8</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Equation.DSMT4</vt:lpstr>
      <vt:lpstr>Equation.3</vt:lpstr>
      <vt:lpstr>Equation.3</vt:lpstr>
      <vt:lpstr>Equation.3</vt:lpstr>
      <vt:lpstr>Equation.3</vt:lpstr>
      <vt:lpstr>Equation.3</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混凝土设计配合比</vt:lpstr>
      <vt:lpstr>PowerPoint 演示文稿</vt:lpstr>
      <vt:lpstr>掺减水剂的普通混凝土配合比设计 </vt:lpstr>
      <vt:lpstr>掺引气剂的混凝土配合比设计</vt:lpstr>
      <vt:lpstr>2.5 其他品种混凝土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櫻桃㎜ ☉</cp:lastModifiedBy>
  <cp:revision>250</cp:revision>
  <dcterms:created xsi:type="dcterms:W3CDTF">2016-10-16T07:18:00Z</dcterms:created>
  <dcterms:modified xsi:type="dcterms:W3CDTF">2018-12-18T14:46:09Z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