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0" r:id="rId3"/>
    <p:sldId id="363" r:id="rId5"/>
    <p:sldId id="365" r:id="rId6"/>
    <p:sldId id="562" r:id="rId7"/>
    <p:sldId id="563" r:id="rId8"/>
    <p:sldId id="564" r:id="rId9"/>
    <p:sldId id="566" r:id="rId10"/>
    <p:sldId id="366" r:id="rId11"/>
    <p:sldId id="565" r:id="rId12"/>
    <p:sldId id="368" r:id="rId13"/>
    <p:sldId id="369" r:id="rId14"/>
    <p:sldId id="407" r:id="rId15"/>
    <p:sldId id="370" r:id="rId16"/>
    <p:sldId id="371" r:id="rId17"/>
    <p:sldId id="367" r:id="rId18"/>
    <p:sldId id="372" r:id="rId19"/>
    <p:sldId id="415" r:id="rId20"/>
    <p:sldId id="412" r:id="rId21"/>
    <p:sldId id="373" r:id="rId22"/>
    <p:sldId id="374" r:id="rId23"/>
    <p:sldId id="416" r:id="rId24"/>
    <p:sldId id="417" r:id="rId25"/>
    <p:sldId id="375" r:id="rId26"/>
    <p:sldId id="418" r:id="rId27"/>
    <p:sldId id="419" r:id="rId28"/>
    <p:sldId id="420" r:id="rId29"/>
    <p:sldId id="376" r:id="rId30"/>
    <p:sldId id="425" r:id="rId31"/>
    <p:sldId id="426" r:id="rId32"/>
    <p:sldId id="377" r:id="rId33"/>
    <p:sldId id="389" r:id="rId34"/>
    <p:sldId id="401" r:id="rId35"/>
    <p:sldId id="402" r:id="rId36"/>
    <p:sldId id="403" r:id="rId37"/>
    <p:sldId id="410" r:id="rId38"/>
    <p:sldId id="411" r:id="rId39"/>
    <p:sldId id="421" r:id="rId40"/>
    <p:sldId id="422" r:id="rId41"/>
    <p:sldId id="423" r:id="rId42"/>
    <p:sldId id="427" r:id="rId43"/>
    <p:sldId id="428" r:id="rId44"/>
    <p:sldId id="429" r:id="rId45"/>
    <p:sldId id="430" r:id="rId46"/>
    <p:sldId id="431" r:id="rId47"/>
    <p:sldId id="432" r:id="rId48"/>
    <p:sldId id="433" r:id="rId49"/>
    <p:sldId id="535" r:id="rId50"/>
    <p:sldId id="444" r:id="rId51"/>
    <p:sldId id="445" r:id="rId52"/>
    <p:sldId id="446" r:id="rId53"/>
    <p:sldId id="447" r:id="rId54"/>
    <p:sldId id="448" r:id="rId55"/>
    <p:sldId id="449" r:id="rId56"/>
    <p:sldId id="559" r:id="rId57"/>
    <p:sldId id="560" r:id="rId58"/>
    <p:sldId id="450" r:id="rId59"/>
    <p:sldId id="561" r:id="rId60"/>
    <p:sldId id="452" r:id="rId61"/>
    <p:sldId id="453" r:id="rId62"/>
    <p:sldId id="611" r:id="rId63"/>
    <p:sldId id="451" r:id="rId64"/>
    <p:sldId id="454" r:id="rId65"/>
    <p:sldId id="622" r:id="rId66"/>
    <p:sldId id="623" r:id="rId67"/>
    <p:sldId id="624" r:id="rId68"/>
    <p:sldId id="625" r:id="rId69"/>
    <p:sldId id="626" r:id="rId70"/>
    <p:sldId id="627" r:id="rId71"/>
    <p:sldId id="628" r:id="rId72"/>
    <p:sldId id="629" r:id="rId73"/>
    <p:sldId id="630" r:id="rId74"/>
    <p:sldId id="631" r:id="rId75"/>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ED2813"/>
    <a:srgbClr val="99CCFF"/>
    <a:srgbClr val="FC043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439"/>
    <p:restoredTop sz="88223"/>
  </p:normalViewPr>
  <p:slideViewPr>
    <p:cSldViewPr showGuides="1">
      <p:cViewPr>
        <p:scale>
          <a:sx n="66" d="100"/>
          <a:sy n="66"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7085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4" Type="http://schemas.openxmlformats.org/officeDocument/2006/relationships/image" Target="../media/image8.wmf"/><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Cambria" panose="02040503050406030204" pitchFamily="18" charset="0"/>
                <a:ea typeface="华文楷体" panose="020106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Cambria" panose="02040503050406030204" pitchFamily="18" charset="0"/>
              <a:ea typeface="华文楷体" panose="02010600040101010101" pitchFamily="2" charset="-122"/>
              <a:cs typeface="+mn-cs"/>
            </a:endParaRPr>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Cambria" panose="02040503050406030204" pitchFamily="18" charset="0"/>
                <a:ea typeface="华文楷体" panose="0201060004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Cambria" panose="02040503050406030204" pitchFamily="18" charset="0"/>
              <a:ea typeface="华文楷体" panose="02010600040101010101" pitchFamily="2" charset="-122"/>
              <a:cs typeface="+mn-cs"/>
            </a:endParaRPr>
          </a:p>
        </p:txBody>
      </p:sp>
      <p:sp>
        <p:nvSpPr>
          <p:cNvPr id="268292"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Cambria" panose="02040503050406030204" pitchFamily="18" charset="0"/>
                <a:ea typeface="华文楷体" panose="020106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Cambria" panose="02040503050406030204" pitchFamily="18" charset="0"/>
              <a:ea typeface="华文楷体" panose="02010600040101010101" pitchFamily="2" charset="-122"/>
              <a:cs typeface="+mn-cs"/>
            </a:endParaRPr>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zh-CN" altLang="en-US" sz="1200" dirty="0">
                <a:latin typeface="Cambria" panose="02040503050406030204" pitchFamily="18" charset="0"/>
                <a:ea typeface="华文楷体" panose="02010600040101010101" pitchFamily="2" charset="-122"/>
              </a:rPr>
            </a:fld>
            <a:endParaRPr lang="zh-CN" altLang="en-US" sz="1200" dirty="0">
              <a:latin typeface="Cambria" panose="02040503050406030204" pitchFamily="18" charset="0"/>
              <a:ea typeface="华文楷体" panose="0201060004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9314" name="Rectangle 2"/>
          <p:cNvSpPr>
            <a:spLocks noRot="1" noTextEdit="1"/>
          </p:cNvSpPr>
          <p:nvPr>
            <p:ph type="sldImg"/>
          </p:nvPr>
        </p:nvSpPr>
        <p:spPr/>
      </p:sp>
      <p:sp>
        <p:nvSpPr>
          <p:cNvPr id="269315" name="Rectangle 3"/>
          <p:cNvSpPr>
            <a:spLocks noGrp="1"/>
          </p:cNvSpPr>
          <p:nvPr>
            <p:ph type="body" idx="1"/>
          </p:nvPr>
        </p:nvSpPr>
        <p:spPr/>
        <p:txBody>
          <a:bodyPr wrap="square" lIns="91440" tIns="45720" rIns="91440" bIns="45720" anchor="t"/>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Line 8"/>
          <p:cNvSpPr>
            <a:spLocks noChangeShapeType="1"/>
          </p:cNvSpPr>
          <p:nvPr/>
        </p:nvSpPr>
        <p:spPr bwMode="auto">
          <a:xfrm>
            <a:off x="1981200" y="3962400"/>
            <a:ext cx="6511925" cy="0"/>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0402" name="Rectangle 2"/>
          <p:cNvSpPr>
            <a:spLocks noGrp="1" noChangeArrowheads="1"/>
          </p:cNvSpPr>
          <p:nvPr>
            <p:ph type="ctrTitle"/>
          </p:nvPr>
        </p:nvSpPr>
        <p:spPr>
          <a:xfrm>
            <a:off x="914400" y="1524000"/>
            <a:ext cx="7623175" cy="1752600"/>
          </a:xfrm>
        </p:spPr>
        <p:txBody>
          <a:bodyPr/>
          <a:lstStyle>
            <a:lvl1pPr>
              <a:defRPr sz="5000"/>
            </a:lvl1pPr>
          </a:lstStyle>
          <a:p>
            <a:r>
              <a:rPr lang="en-US" altLang="zh-CN"/>
              <a:t>单击此处编辑母版标题样式</a:t>
            </a:r>
            <a:endParaRPr lang="en-US" altLang="zh-CN"/>
          </a:p>
        </p:txBody>
      </p:sp>
      <p:sp>
        <p:nvSpPr>
          <p:cNvPr id="230403"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r>
              <a:rPr lang="en-US" altLang="zh-CN"/>
              <a:t>单击此处编辑母版副标题样式</a:t>
            </a:r>
            <a:endParaRPr lang="en-US" altLang="zh-CN"/>
          </a:p>
        </p:txBody>
      </p:sp>
      <p:sp>
        <p:nvSpPr>
          <p:cNvPr id="11" name="Rectangle 4"/>
          <p:cNvSpPr>
            <a:spLocks noGrp="1" noChangeArrowheads="1"/>
          </p:cNvSpPr>
          <p:nvPr>
            <p:ph type="dt" sz="half" idx="2"/>
          </p:nvPr>
        </p:nvSpPr>
        <p:spPr bwMode="auto">
          <a:xfrm>
            <a:off x="457200" y="6243638"/>
            <a:ext cx="2133600" cy="457200"/>
          </a:xfrm>
          <a:prstGeom prst="rect">
            <a:avLst/>
          </a:prstGeom>
          <a:noFill/>
          <a:ln>
            <a:miter lim="800000"/>
          </a:ln>
        </p:spPr>
        <p:txBody>
          <a:bodyPr vert="horz" wrap="square" lIns="91440" tIns="45720" rIns="91440" bIns="45720" numCol="1" anchor="b"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endParaRPr kumimoji="0" lang="en-US" altLang="zh-CN" b="0" i="0" kern="1200" cap="none" spc="0" normalizeH="0" baseline="0" noProof="0" smtClean="0">
              <a:solidFill>
                <a:schemeClr val="tx1"/>
              </a:solidFill>
              <a:latin typeface="+mj-lt"/>
              <a:ea typeface="宋体" panose="02010600030101010101" pitchFamily="2" charset="-122"/>
              <a:cs typeface="+mn-cs"/>
            </a:endParaRPr>
          </a:p>
        </p:txBody>
      </p:sp>
      <p:sp>
        <p:nvSpPr>
          <p:cNvPr id="12" name="Rectangle 5"/>
          <p:cNvSpPr>
            <a:spLocks noGrp="1" noChangeArrowheads="1"/>
          </p:cNvSpPr>
          <p:nvPr>
            <p:ph type="ftr" sz="quarter" idx="3"/>
          </p:nvPr>
        </p:nvSpPr>
        <p:spPr bwMode="auto">
          <a:xfrm>
            <a:off x="3124200" y="6243638"/>
            <a:ext cx="2895600" cy="457200"/>
          </a:xfrm>
          <a:prstGeom prst="rect">
            <a:avLst/>
          </a:prstGeom>
          <a:noFill/>
          <a:ln>
            <a:miter lim="800000"/>
          </a:ln>
        </p:spPr>
        <p:txBody>
          <a:bodyPr vert="horz" wrap="square" lIns="91440" tIns="45720" rIns="91440" bIns="45720" numCol="1" anchor="b"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b="0" i="0" kern="1200" cap="none" spc="0" normalizeH="0" baseline="0" noProof="0" smtClean="0">
              <a:solidFill>
                <a:schemeClr val="tx1"/>
              </a:solidFill>
              <a:latin typeface="+mj-lt"/>
              <a:ea typeface="宋体" panose="02010600030101010101" pitchFamily="2" charset="-122"/>
              <a:cs typeface="+mn-cs"/>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307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a:pPr>
            <a:endParaRPr kumimoji="0" lang="zh-CN" altLang="en-US" sz="30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8229600" cy="21891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57200" y="3941763"/>
            <a:ext cx="8229600" cy="21891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8" name="灯片编号占位符 7"/>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7890" name="Rectangle 2"/>
          <p:cNvSpPr>
            <a:spLocks noGrp="1"/>
          </p:cNvSpPr>
          <p:nvPr>
            <p:ph type="title"/>
          </p:nvPr>
        </p:nvSpPr>
        <p:spPr>
          <a:xfrm>
            <a:off x="457200" y="277813"/>
            <a:ext cx="8229600" cy="1139825"/>
          </a:xfrm>
          <a:prstGeom prst="rect">
            <a:avLst/>
          </a:prstGeom>
          <a:noFill/>
          <a:ln w="9525">
            <a:noFill/>
          </a:ln>
        </p:spPr>
        <p:txBody>
          <a:bodyPr/>
          <a:p>
            <a:pPr lvl="0"/>
            <a:r>
              <a:rPr lang="en-US" altLang="zh-CN" dirty="0"/>
              <a:t>单击此处编辑母版标题样式</a:t>
            </a:r>
            <a:endParaRPr lang="en-US" altLang="zh-CN" dirty="0"/>
          </a:p>
        </p:txBody>
      </p:sp>
      <p:sp>
        <p:nvSpPr>
          <p:cNvPr id="37891" name="Rectangle 3"/>
          <p:cNvSpPr>
            <a:spLocks noGrp="1"/>
          </p:cNvSpPr>
          <p:nvPr>
            <p:ph type="body" idx="1"/>
          </p:nvPr>
        </p:nvSpPr>
        <p:spPr>
          <a:xfrm>
            <a:off x="457200" y="1600200"/>
            <a:ext cx="8229600" cy="4530725"/>
          </a:xfrm>
          <a:prstGeom prst="rect">
            <a:avLst/>
          </a:prstGeom>
          <a:noFill/>
          <a:ln w="9525">
            <a:noFill/>
          </a:ln>
        </p:spPr>
        <p:txBody>
          <a:bodyPr/>
          <a:p>
            <a:pPr lvl="0"/>
            <a:r>
              <a:rPr lang="en-US" altLang="zh-CN" dirty="0"/>
              <a:t>单击此处编辑母版文本样式</a:t>
            </a:r>
            <a:endParaRPr lang="en-US" altLang="zh-CN" dirty="0"/>
          </a:p>
          <a:p>
            <a:pPr lvl="1"/>
            <a:r>
              <a:rPr lang="en-US" altLang="zh-CN" dirty="0"/>
              <a:t>第二级</a:t>
            </a:r>
            <a:endParaRPr lang="en-US" altLang="zh-CN" dirty="0"/>
          </a:p>
          <a:p>
            <a:pPr lvl="2"/>
            <a:r>
              <a:rPr lang="en-US" altLang="zh-CN" dirty="0"/>
              <a:t>第三级</a:t>
            </a:r>
            <a:endParaRPr lang="en-US" altLang="zh-CN" dirty="0"/>
          </a:p>
          <a:p>
            <a:pPr lvl="3"/>
            <a:r>
              <a:rPr lang="en-US" altLang="zh-CN" dirty="0"/>
              <a:t>第四级</a:t>
            </a:r>
            <a:endParaRPr lang="en-US" altLang="zh-CN" dirty="0"/>
          </a:p>
          <a:p>
            <a:pPr lvl="4"/>
            <a:r>
              <a:rPr lang="en-US" altLang="zh-CN" dirty="0"/>
              <a:t>第五级</a:t>
            </a:r>
            <a:endParaRPr lang="en-US" altLang="zh-CN" dirty="0"/>
          </a:p>
        </p:txBody>
      </p:sp>
      <p:sp>
        <p:nvSpPr>
          <p:cNvPr id="229380" name="Rectangle 4"/>
          <p:cNvSpPr>
            <a:spLocks noGrp="1" noChangeArrowheads="1"/>
          </p:cNvSpPr>
          <p:nvPr>
            <p:ph type="dt" sz="half" idx="2"/>
          </p:nvPr>
        </p:nvSpPr>
        <p:spPr bwMode="auto">
          <a:xfrm>
            <a:off x="457200" y="6243638"/>
            <a:ext cx="21336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mj-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229381"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a:defRPr sz="1200">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j-lt"/>
              <a:ea typeface="宋体" panose="02010600030101010101" pitchFamily="2" charset="-122"/>
              <a:cs typeface="+mn-cs"/>
            </a:endParaRPr>
          </a:p>
        </p:txBody>
      </p:sp>
      <p:sp>
        <p:nvSpPr>
          <p:cNvPr id="229382" name="Rectangle 6"/>
          <p:cNvSpPr>
            <a:spLocks noGrp="1" noChangeArrowheads="1"/>
          </p:cNvSpPr>
          <p:nvPr>
            <p:ph type="sldNum" sz="quarter" idx="4"/>
          </p:nvPr>
        </p:nvSpPr>
        <p:spPr bwMode="auto">
          <a:xfrm>
            <a:off x="6553200" y="6243638"/>
            <a:ext cx="21336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zh-CN" sz="1200">
                <a:latin typeface="Garamond" panose="02020404030301010803" pitchFamily="18" charset="0"/>
              </a:rPr>
            </a:fld>
            <a:endParaRPr lang="en-US" altLang="zh-CN" sz="1200">
              <a:latin typeface="Garamond" panose="02020404030301010803" pitchFamily="18" charset="0"/>
            </a:endParaRPr>
          </a:p>
        </p:txBody>
      </p:sp>
      <p:sp>
        <p:nvSpPr>
          <p:cNvPr id="22938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9384" name="Line 8"/>
          <p:cNvSpPr>
            <a:spLocks noChangeShapeType="1"/>
          </p:cNvSpPr>
          <p:nvPr/>
        </p:nvSpPr>
        <p:spPr bwMode="auto">
          <a:xfrm>
            <a:off x="457200" y="6172200"/>
            <a:ext cx="8229600" cy="0"/>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wheel spokes="8"/>
  </p:transition>
  <p:timing>
    <p:tnLst>
      <p:par>
        <p:cTn id="1" dur="indefinite" restart="never" nodeType="tmRoot"/>
      </p:par>
    </p:tnLst>
  </p:timing>
  <p:hf sldNum="0" hdr="0" ft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p:titleStyle>
    <p:body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fontAlgn="base">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fontAlgn="base">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fontAlgn="base">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3.wmf"/><Relationship Id="rId1"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8.wmf"/><Relationship Id="rId7" Type="http://schemas.openxmlformats.org/officeDocument/2006/relationships/oleObject" Target="../embeddings/oleObject7.bin"/><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 Id="rId3" Type="http://schemas.openxmlformats.org/officeDocument/2006/relationships/oleObject" Target="../embeddings/oleObject5.bin"/><Relationship Id="rId2" Type="http://schemas.openxmlformats.org/officeDocument/2006/relationships/image" Target="../media/image5.wmf"/><Relationship Id="rId10" Type="http://schemas.openxmlformats.org/officeDocument/2006/relationships/vmlDrawing" Target="../drawings/vmlDrawing4.vml"/><Relationship Id="rId1"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9.wmf"/><Relationship Id="rId1"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10.wmf"/><Relationship Id="rId1"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21.wmf"/><Relationship Id="rId1" Type="http://schemas.openxmlformats.org/officeDocument/2006/relationships/oleObject" Target="../embeddings/oleObject10.bin"/></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2.wmf"/><Relationship Id="rId1"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p:nvPr/>
        </p:nvSpPr>
        <p:spPr>
          <a:xfrm>
            <a:off x="2124075" y="6400800"/>
            <a:ext cx="2895600" cy="457200"/>
          </a:xfrm>
          <a:prstGeom prst="rect">
            <a:avLst/>
          </a:prstGeom>
          <a:noFill/>
          <a:ln w="9525">
            <a:noFill/>
          </a:ln>
        </p:spPr>
        <p:txBody>
          <a:bodyPr/>
          <a:p>
            <a:pPr lvl="0" algn="ctr" eaLnBrk="1" hangingPunct="1"/>
            <a:endParaRPr lang="zh-CN" altLang="en-US" sz="1400" dirty="0">
              <a:latin typeface="Times New Roman" panose="02020603050405020304" pitchFamily="18" charset="0"/>
              <a:ea typeface="宋体" panose="02010600030101010101" pitchFamily="2" charset="-122"/>
            </a:endParaRPr>
          </a:p>
        </p:txBody>
      </p:sp>
      <p:sp>
        <p:nvSpPr>
          <p:cNvPr id="39939" name="Rectangle 3"/>
          <p:cNvSpPr/>
          <p:nvPr/>
        </p:nvSpPr>
        <p:spPr>
          <a:xfrm>
            <a:off x="3124200" y="6248400"/>
            <a:ext cx="2895600" cy="457200"/>
          </a:xfrm>
          <a:prstGeom prst="rect">
            <a:avLst/>
          </a:prstGeom>
          <a:noFill/>
          <a:ln w="9525">
            <a:noFill/>
          </a:ln>
        </p:spPr>
        <p:txBody>
          <a:bodyPr/>
          <a:p>
            <a:pPr lvl="0" algn="ctr" eaLnBrk="1" hangingPunct="1"/>
            <a:endParaRPr lang="zh-CN" altLang="en-US" sz="1400" dirty="0">
              <a:latin typeface="Times New Roman" panose="02020603050405020304" pitchFamily="18" charset="0"/>
              <a:ea typeface="宋体" panose="02010600030101010101" pitchFamily="2" charset="-122"/>
            </a:endParaRPr>
          </a:p>
        </p:txBody>
      </p:sp>
      <p:sp>
        <p:nvSpPr>
          <p:cNvPr id="39940" name="Text Box 5"/>
          <p:cNvSpPr txBox="1"/>
          <p:nvPr/>
        </p:nvSpPr>
        <p:spPr>
          <a:xfrm>
            <a:off x="1042988" y="2276475"/>
            <a:ext cx="7921625" cy="1737360"/>
          </a:xfrm>
          <a:prstGeom prst="rect">
            <a:avLst/>
          </a:prstGeom>
          <a:noFill/>
          <a:ln w="9525">
            <a:noFill/>
          </a:ln>
        </p:spPr>
        <p:txBody>
          <a:bodyPr>
            <a:spAutoFit/>
          </a:bodyPr>
          <a:p>
            <a:pPr lvl="0" eaLnBrk="1" hangingPunct="1"/>
            <a:r>
              <a:rPr lang="zh-CN" altLang="en-US" sz="5400" b="1">
                <a:solidFill>
                  <a:srgbClr val="000000"/>
                </a:solidFill>
                <a:effectLst/>
                <a:latin typeface="华文楷体" panose="02010600040101010101" pitchFamily="2" charset="-122"/>
                <a:sym typeface="+mn-ea"/>
              </a:rPr>
              <a:t>　混凝土的选择与应用</a:t>
            </a:r>
            <a:endParaRPr lang="zh-CN" altLang="en-US" sz="5400" b="1">
              <a:solidFill>
                <a:srgbClr val="000000"/>
              </a:solidFill>
              <a:effectLst/>
              <a:latin typeface="华文楷体" panose="02010600040101010101" pitchFamily="2" charset="-122"/>
            </a:endParaRPr>
          </a:p>
          <a:p>
            <a:pPr lvl="0" eaLnBrk="1" hangingPunct="1"/>
            <a:endParaRPr lang="zh-CN" altLang="en-US" sz="5400" dirty="0">
              <a:latin typeface="华文新魏" panose="02010800040101010101" pitchFamily="2" charset="-122"/>
              <a:ea typeface="华文新魏" panose="02010800040101010101" pitchFamily="2" charset="-122"/>
            </a:endParaRPr>
          </a:p>
        </p:txBody>
      </p:sp>
      <p:sp>
        <p:nvSpPr>
          <p:cNvPr id="2" name="文本框 1"/>
          <p:cNvSpPr txBox="1"/>
          <p:nvPr/>
        </p:nvSpPr>
        <p:spPr>
          <a:xfrm>
            <a:off x="1863090" y="4013835"/>
            <a:ext cx="5643880" cy="640080"/>
          </a:xfrm>
          <a:prstGeom prst="rect">
            <a:avLst/>
          </a:prstGeom>
          <a:noFill/>
        </p:spPr>
        <p:txBody>
          <a:bodyPr wrap="none" rtlCol="0">
            <a:spAutoFit/>
          </a:bodyPr>
          <a:p>
            <a:pPr algn="l"/>
            <a:r>
              <a:rPr lang="en-US" altLang="zh-CN" sz="3600"/>
              <a:t>3.4  </a:t>
            </a:r>
            <a:r>
              <a:rPr lang="zh-CN" altLang="en-US" sz="3600" dirty="0">
                <a:sym typeface="+mn-ea"/>
              </a:rPr>
              <a:t>硬化混凝土的技术性质</a:t>
            </a:r>
            <a:endParaRPr lang="zh-CN" altLang="en-US" sz="360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Rectangle 3"/>
          <p:cNvSpPr>
            <a:spLocks noGrp="1"/>
          </p:cNvSpPr>
          <p:nvPr>
            <p:ph idx="1"/>
          </p:nvPr>
        </p:nvSpPr>
        <p:spPr>
          <a:xfrm>
            <a:off x="457200" y="981075"/>
            <a:ext cx="8229600" cy="5472113"/>
          </a:xfrm>
        </p:spPr>
        <p:txBody>
          <a:bodyPr vert="horz" wrap="square" lIns="91440" tIns="45720" rIns="91440" bIns="45720" anchor="t"/>
          <a:p>
            <a:pPr eaLnBrk="1" hangingPunct="1">
              <a:lnSpc>
                <a:spcPct val="90000"/>
              </a:lnSpc>
            </a:pPr>
            <a:r>
              <a:rPr lang="en-US" altLang="zh-CN"/>
              <a:t>3.</a:t>
            </a:r>
            <a:r>
              <a:rPr lang="zh-CN" altLang="en-US" dirty="0"/>
              <a:t>混凝土的抗拉强度</a:t>
            </a:r>
            <a:endParaRPr lang="zh-CN" altLang="en-US" dirty="0"/>
          </a:p>
          <a:p>
            <a:pPr eaLnBrk="1" hangingPunct="1">
              <a:lnSpc>
                <a:spcPct val="90000"/>
              </a:lnSpc>
            </a:pPr>
            <a:r>
              <a:rPr lang="zh-CN" altLang="en-US" dirty="0"/>
              <a:t>抗拉强度是混凝土的基本力学指标之一。混凝土的抗拉强度远小于其抗压强度，</a:t>
            </a:r>
            <a:r>
              <a:rPr lang="en-US" altLang="zh-CN"/>
              <a:t>—</a:t>
            </a:r>
            <a:r>
              <a:rPr lang="zh-CN" altLang="en-US" dirty="0"/>
              <a:t>般只有抗压强度的</a:t>
            </a:r>
            <a:r>
              <a:rPr lang="en-US" altLang="zh-CN"/>
              <a:t>1/9</a:t>
            </a:r>
            <a:r>
              <a:rPr lang="zh-CN" altLang="en-US" dirty="0"/>
              <a:t>～</a:t>
            </a:r>
            <a:r>
              <a:rPr lang="en-US" altLang="zh-CN"/>
              <a:t>1/18</a:t>
            </a:r>
            <a:r>
              <a:rPr lang="zh-CN" altLang="en-US" dirty="0"/>
              <a:t>。 </a:t>
            </a:r>
            <a:endParaRPr lang="zh-CN" altLang="en-US" dirty="0"/>
          </a:p>
          <a:p>
            <a:pPr eaLnBrk="1" hangingPunct="1">
              <a:lnSpc>
                <a:spcPct val="90000"/>
              </a:lnSpc>
            </a:pPr>
            <a:r>
              <a:rPr lang="zh-CN" altLang="en-US" dirty="0"/>
              <a:t>    测定混凝土抗拉强度的方法分为两类。一类为直接测试方法，即对两端预埋钢筋</a:t>
            </a:r>
            <a:r>
              <a:rPr lang="en-US" altLang="zh-CN"/>
              <a:t>(</a:t>
            </a:r>
            <a:r>
              <a:rPr lang="zh-CN" altLang="en-US" dirty="0"/>
              <a:t>钢筋位于试件轴线上</a:t>
            </a:r>
            <a:r>
              <a:rPr lang="en-US" altLang="zh-CN"/>
              <a:t>)</a:t>
            </a:r>
            <a:r>
              <a:rPr lang="zh-CN" altLang="en-US" dirty="0"/>
              <a:t>的棱柱体试件施加拉力，试件破坏时的平均拉应力即为混凝土的抗拉强度。由于混凝土内部的不均匀性，以及安装试件的偏差等原因，准确测定抗拉强度是很困难的。    </a:t>
            </a:r>
            <a:endParaRPr lang="zh-CN" altLang="en-US" dirty="0"/>
          </a:p>
          <a:p>
            <a:pPr eaLnBrk="1" hangingPunct="1">
              <a:lnSpc>
                <a:spcPct val="90000"/>
              </a:lnSpc>
            </a:pPr>
            <a:r>
              <a:rPr lang="zh-CN" altLang="en-US" dirty="0"/>
              <a:t>   </a:t>
            </a:r>
            <a:endParaRPr lang="zh-CN" altLang="en-US" dirty="0"/>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Rectangle 3"/>
          <p:cNvSpPr>
            <a:spLocks noGrp="1"/>
          </p:cNvSpPr>
          <p:nvPr>
            <p:ph idx="1"/>
          </p:nvPr>
        </p:nvSpPr>
        <p:spPr>
          <a:xfrm>
            <a:off x="457200" y="836613"/>
            <a:ext cx="8229600" cy="5289550"/>
          </a:xfrm>
        </p:spPr>
        <p:txBody>
          <a:bodyPr vert="horz" wrap="square" lIns="91440" tIns="45720" rIns="91440" bIns="45720" anchor="t"/>
          <a:p>
            <a:pPr eaLnBrk="1" hangingPunct="1"/>
            <a:r>
              <a:rPr lang="zh-CN" altLang="en-US" dirty="0"/>
              <a:t>另一类为间接测试方法，如劈裂试验、弯折试验等。劈裂试验如下图所示，对圆柱体或立方体试件施加线荷载。试件破坏时，在破裂面上产生与该面垂直且基本均匀分布的拉应力。用这种方法可以间接地测试混凝土的抗拉强度</a:t>
            </a:r>
            <a:r>
              <a:rPr lang="en-US" altLang="zh-CN" i="1" err="1"/>
              <a:t>f</a:t>
            </a:r>
            <a:r>
              <a:rPr lang="en-US" altLang="zh-CN" i="1" baseline="-25000" err="1"/>
              <a:t>ts</a:t>
            </a:r>
            <a:r>
              <a:rPr lang="zh-CN" altLang="en-US" dirty="0"/>
              <a:t>。</a:t>
            </a:r>
            <a:endParaRPr lang="zh-CN" altLang="en-US" dirty="0"/>
          </a:p>
          <a:p>
            <a:pPr eaLnBrk="1" hangingPunct="1"/>
            <a:r>
              <a:rPr lang="en-US" altLang="zh-CN" i="1" err="1"/>
              <a:t>f</a:t>
            </a:r>
            <a:r>
              <a:rPr lang="en-US" altLang="zh-CN" i="1" baseline="-25000" err="1"/>
              <a:t>ts</a:t>
            </a:r>
            <a:r>
              <a:rPr lang="en-US" altLang="zh-CN" i="1" baseline="-25000"/>
              <a:t> </a:t>
            </a:r>
            <a:r>
              <a:rPr lang="en-US" altLang="zh-CN" i="1"/>
              <a:t>=</a:t>
            </a:r>
            <a:r>
              <a:rPr lang="en-US" altLang="zh-CN"/>
              <a:t>0.637F/A</a:t>
            </a:r>
            <a:endParaRPr lang="zh-CN" altLang="en-US" dirty="0"/>
          </a:p>
        </p:txBody>
      </p:sp>
      <p:grpSp>
        <p:nvGrpSpPr>
          <p:cNvPr id="151555" name="Group 4"/>
          <p:cNvGrpSpPr/>
          <p:nvPr/>
        </p:nvGrpSpPr>
        <p:grpSpPr>
          <a:xfrm>
            <a:off x="5003800" y="3141663"/>
            <a:ext cx="2952750" cy="3313112"/>
            <a:chOff x="480" y="991"/>
            <a:chExt cx="1826" cy="2068"/>
          </a:xfrm>
        </p:grpSpPr>
        <p:sp>
          <p:nvSpPr>
            <p:cNvPr id="151556" name="Rectangle 5"/>
            <p:cNvSpPr/>
            <p:nvPr/>
          </p:nvSpPr>
          <p:spPr>
            <a:xfrm>
              <a:off x="894" y="1416"/>
              <a:ext cx="1397" cy="153"/>
            </a:xfrm>
            <a:prstGeom prst="rect">
              <a:avLst/>
            </a:prstGeom>
            <a:solidFill>
              <a:srgbClr val="C0C0C0"/>
            </a:solidFill>
            <a:ln w="23907"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51557" name="Rectangle 6"/>
            <p:cNvSpPr/>
            <p:nvPr/>
          </p:nvSpPr>
          <p:spPr>
            <a:xfrm>
              <a:off x="909" y="2502"/>
              <a:ext cx="1397" cy="156"/>
            </a:xfrm>
            <a:prstGeom prst="rect">
              <a:avLst/>
            </a:prstGeom>
            <a:solidFill>
              <a:srgbClr val="C0C0C0"/>
            </a:solidFill>
            <a:ln w="23907"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51558" name="Line 7"/>
            <p:cNvSpPr/>
            <p:nvPr/>
          </p:nvSpPr>
          <p:spPr>
            <a:xfrm>
              <a:off x="707" y="1633"/>
              <a:ext cx="187" cy="1"/>
            </a:xfrm>
            <a:prstGeom prst="line">
              <a:avLst/>
            </a:prstGeom>
            <a:ln w="17462" cap="flat" cmpd="sng">
              <a:solidFill>
                <a:srgbClr val="000000"/>
              </a:solidFill>
              <a:prstDash val="solid"/>
              <a:headEnd type="none" w="med" len="med"/>
              <a:tailEnd type="none" w="med" len="med"/>
            </a:ln>
          </p:spPr>
        </p:sp>
        <p:sp>
          <p:nvSpPr>
            <p:cNvPr id="151559" name="Line 8"/>
            <p:cNvSpPr/>
            <p:nvPr/>
          </p:nvSpPr>
          <p:spPr>
            <a:xfrm>
              <a:off x="707" y="2457"/>
              <a:ext cx="187" cy="1"/>
            </a:xfrm>
            <a:prstGeom prst="line">
              <a:avLst/>
            </a:prstGeom>
            <a:ln w="17462" cap="flat" cmpd="sng">
              <a:solidFill>
                <a:srgbClr val="000000"/>
              </a:solidFill>
              <a:prstDash val="solid"/>
              <a:headEnd type="none" w="med" len="med"/>
              <a:tailEnd type="none" w="med" len="med"/>
            </a:ln>
          </p:spPr>
        </p:sp>
        <p:sp>
          <p:nvSpPr>
            <p:cNvPr id="151560" name="Line 9"/>
            <p:cNvSpPr/>
            <p:nvPr/>
          </p:nvSpPr>
          <p:spPr>
            <a:xfrm>
              <a:off x="771" y="1570"/>
              <a:ext cx="1" cy="953"/>
            </a:xfrm>
            <a:prstGeom prst="line">
              <a:avLst/>
            </a:prstGeom>
            <a:ln w="17462" cap="flat" cmpd="sng">
              <a:solidFill>
                <a:srgbClr val="000000"/>
              </a:solidFill>
              <a:prstDash val="solid"/>
              <a:headEnd type="none" w="med" len="med"/>
              <a:tailEnd type="none" w="med" len="med"/>
            </a:ln>
          </p:spPr>
        </p:sp>
        <p:sp>
          <p:nvSpPr>
            <p:cNvPr id="151561" name="Freeform 10"/>
            <p:cNvSpPr/>
            <p:nvPr/>
          </p:nvSpPr>
          <p:spPr>
            <a:xfrm>
              <a:off x="1497" y="1088"/>
              <a:ext cx="234" cy="328"/>
            </a:xfrm>
            <a:custGeom>
              <a:avLst/>
              <a:gdLst>
                <a:gd name="txL" fmla="*/ 0 w 234"/>
                <a:gd name="txT" fmla="*/ 0 h 328"/>
                <a:gd name="txR" fmla="*/ 234 w 234"/>
                <a:gd name="txB" fmla="*/ 328 h 328"/>
              </a:gdLst>
              <a:ahLst/>
              <a:cxnLst>
                <a:cxn ang="0">
                  <a:pos x="0" y="246"/>
                </a:cxn>
                <a:cxn ang="0">
                  <a:pos x="59" y="246"/>
                </a:cxn>
                <a:cxn ang="0">
                  <a:pos x="59" y="0"/>
                </a:cxn>
                <a:cxn ang="0">
                  <a:pos x="175" y="0"/>
                </a:cxn>
                <a:cxn ang="0">
                  <a:pos x="175" y="246"/>
                </a:cxn>
                <a:cxn ang="0">
                  <a:pos x="234" y="246"/>
                </a:cxn>
                <a:cxn ang="0">
                  <a:pos x="115" y="328"/>
                </a:cxn>
                <a:cxn ang="0">
                  <a:pos x="0" y="246"/>
                </a:cxn>
              </a:cxnLst>
              <a:rect l="txL" t="txT" r="txR" b="txB"/>
              <a:pathLst>
                <a:path w="234" h="328">
                  <a:moveTo>
                    <a:pt x="0" y="246"/>
                  </a:moveTo>
                  <a:lnTo>
                    <a:pt x="59" y="246"/>
                  </a:lnTo>
                  <a:lnTo>
                    <a:pt x="59" y="0"/>
                  </a:lnTo>
                  <a:lnTo>
                    <a:pt x="175" y="0"/>
                  </a:lnTo>
                  <a:lnTo>
                    <a:pt x="175" y="246"/>
                  </a:lnTo>
                  <a:lnTo>
                    <a:pt x="234" y="246"/>
                  </a:lnTo>
                  <a:lnTo>
                    <a:pt x="115" y="328"/>
                  </a:lnTo>
                  <a:lnTo>
                    <a:pt x="0" y="246"/>
                  </a:lnTo>
                  <a:close/>
                </a:path>
              </a:pathLst>
            </a:custGeom>
            <a:solidFill>
              <a:srgbClr val="3366FF">
                <a:alpha val="100000"/>
              </a:srgbClr>
            </a:solidFill>
            <a:ln w="17430" cap="flat" cmpd="sng">
              <a:solidFill>
                <a:srgbClr val="000000">
                  <a:alpha val="100000"/>
                </a:srgbClr>
              </a:solidFill>
              <a:prstDash val="solid"/>
              <a:round/>
              <a:headEnd type="none" w="med" len="med"/>
              <a:tailEnd type="none" w="med" len="med"/>
            </a:ln>
          </p:spPr>
          <p:txBody>
            <a:bodyPr/>
            <a:p>
              <a:endParaRPr lang="zh-CN" altLang="en-US"/>
            </a:p>
          </p:txBody>
        </p:sp>
        <p:sp>
          <p:nvSpPr>
            <p:cNvPr id="151562" name="Freeform 11"/>
            <p:cNvSpPr/>
            <p:nvPr/>
          </p:nvSpPr>
          <p:spPr>
            <a:xfrm>
              <a:off x="1500" y="2666"/>
              <a:ext cx="234" cy="325"/>
            </a:xfrm>
            <a:custGeom>
              <a:avLst/>
              <a:gdLst>
                <a:gd name="txL" fmla="*/ 0 w 234"/>
                <a:gd name="txT" fmla="*/ 0 h 325"/>
                <a:gd name="txR" fmla="*/ 234 w 234"/>
                <a:gd name="txB" fmla="*/ 325 h 325"/>
              </a:gdLst>
              <a:ahLst/>
              <a:cxnLst>
                <a:cxn ang="0">
                  <a:pos x="0" y="82"/>
                </a:cxn>
                <a:cxn ang="0">
                  <a:pos x="59" y="82"/>
                </a:cxn>
                <a:cxn ang="0">
                  <a:pos x="59" y="325"/>
                </a:cxn>
                <a:cxn ang="0">
                  <a:pos x="175" y="325"/>
                </a:cxn>
                <a:cxn ang="0">
                  <a:pos x="175" y="82"/>
                </a:cxn>
                <a:cxn ang="0">
                  <a:pos x="234" y="82"/>
                </a:cxn>
                <a:cxn ang="0">
                  <a:pos x="115" y="0"/>
                </a:cxn>
                <a:cxn ang="0">
                  <a:pos x="0" y="82"/>
                </a:cxn>
              </a:cxnLst>
              <a:rect l="txL" t="txT" r="txR" b="txB"/>
              <a:pathLst>
                <a:path w="234" h="325">
                  <a:moveTo>
                    <a:pt x="0" y="82"/>
                  </a:moveTo>
                  <a:lnTo>
                    <a:pt x="59" y="82"/>
                  </a:lnTo>
                  <a:lnTo>
                    <a:pt x="59" y="325"/>
                  </a:lnTo>
                  <a:lnTo>
                    <a:pt x="175" y="325"/>
                  </a:lnTo>
                  <a:lnTo>
                    <a:pt x="175" y="82"/>
                  </a:lnTo>
                  <a:lnTo>
                    <a:pt x="234" y="82"/>
                  </a:lnTo>
                  <a:lnTo>
                    <a:pt x="115" y="0"/>
                  </a:lnTo>
                  <a:lnTo>
                    <a:pt x="0" y="82"/>
                  </a:lnTo>
                  <a:close/>
                </a:path>
              </a:pathLst>
            </a:custGeom>
            <a:solidFill>
              <a:srgbClr val="3366FF">
                <a:alpha val="100000"/>
              </a:srgbClr>
            </a:solidFill>
            <a:ln w="17430" cap="flat" cmpd="sng">
              <a:solidFill>
                <a:srgbClr val="000000">
                  <a:alpha val="100000"/>
                </a:srgbClr>
              </a:solidFill>
              <a:prstDash val="solid"/>
              <a:round/>
              <a:headEnd type="none" w="med" len="med"/>
              <a:tailEnd type="none" w="med" len="med"/>
            </a:ln>
          </p:spPr>
          <p:txBody>
            <a:bodyPr/>
            <a:p>
              <a:endParaRPr lang="zh-CN" altLang="en-US"/>
            </a:p>
          </p:txBody>
        </p:sp>
        <p:sp>
          <p:nvSpPr>
            <p:cNvPr id="151563" name="Rectangle 12"/>
            <p:cNvSpPr/>
            <p:nvPr/>
          </p:nvSpPr>
          <p:spPr>
            <a:xfrm>
              <a:off x="1743" y="2800"/>
              <a:ext cx="132" cy="259"/>
            </a:xfrm>
            <a:prstGeom prst="rect">
              <a:avLst/>
            </a:prstGeom>
            <a:noFill/>
            <a:ln w="9525">
              <a:noFill/>
            </a:ln>
          </p:spPr>
          <p:txBody>
            <a:bodyPr lIns="0" tIns="0" rIns="0" bIns="0"/>
            <a:p>
              <a:pPr lvl="0" eaLnBrk="1" hangingPunct="1">
                <a:spcBef>
                  <a:spcPts val="500"/>
                </a:spcBef>
                <a:spcAft>
                  <a:spcPts val="500"/>
                </a:spcAft>
              </a:pPr>
              <a:r>
                <a:rPr lang="en-US" altLang="zh-CN" sz="2400" i="1">
                  <a:solidFill>
                    <a:srgbClr val="000000"/>
                  </a:solidFill>
                  <a:latin typeface="Times New Roman" panose="02020603050405020304" pitchFamily="18" charset="0"/>
                  <a:ea typeface="宋体" panose="02010600030101010101" pitchFamily="2" charset="-122"/>
                </a:rPr>
                <a:t>F</a:t>
              </a:r>
              <a:endParaRPr lang="en-US" altLang="zh-CN" sz="2400">
                <a:latin typeface="Arial" panose="020B0604020202020204" pitchFamily="34" charset="0"/>
                <a:ea typeface="宋体" panose="02010600030101010101" pitchFamily="2" charset="-122"/>
              </a:endParaRPr>
            </a:p>
          </p:txBody>
        </p:sp>
        <p:sp>
          <p:nvSpPr>
            <p:cNvPr id="151564" name="Freeform 13"/>
            <p:cNvSpPr/>
            <p:nvPr/>
          </p:nvSpPr>
          <p:spPr>
            <a:xfrm>
              <a:off x="1587" y="1674"/>
              <a:ext cx="60" cy="746"/>
            </a:xfrm>
            <a:custGeom>
              <a:avLst/>
              <a:gdLst>
                <a:gd name="txL" fmla="*/ 0 w 16"/>
                <a:gd name="txT" fmla="*/ 0 h 200"/>
                <a:gd name="txR" fmla="*/ 16 w 16"/>
                <a:gd name="txB" fmla="*/ 200 h 200"/>
              </a:gdLst>
              <a:ahLst/>
              <a:cxnLst>
                <a:cxn ang="0">
                  <a:pos x="8" y="0"/>
                </a:cxn>
                <a:cxn ang="0">
                  <a:pos x="5" y="35"/>
                </a:cxn>
                <a:cxn ang="0">
                  <a:pos x="8" y="91"/>
                </a:cxn>
                <a:cxn ang="0">
                  <a:pos x="8" y="122"/>
                </a:cxn>
                <a:cxn ang="0">
                  <a:pos x="14" y="150"/>
                </a:cxn>
                <a:cxn ang="0">
                  <a:pos x="14" y="175"/>
                </a:cxn>
                <a:cxn ang="0">
                  <a:pos x="11" y="200"/>
                </a:cxn>
              </a:cxnLst>
              <a:rect l="txL" t="txT" r="txR" b="txB"/>
              <a:pathLst>
                <a:path w="16" h="200">
                  <a:moveTo>
                    <a:pt x="8" y="0"/>
                  </a:moveTo>
                  <a:cubicBezTo>
                    <a:pt x="6" y="27"/>
                    <a:pt x="0" y="10"/>
                    <a:pt x="5" y="35"/>
                  </a:cubicBezTo>
                  <a:cubicBezTo>
                    <a:pt x="4" y="49"/>
                    <a:pt x="9" y="76"/>
                    <a:pt x="8" y="91"/>
                  </a:cubicBezTo>
                  <a:cubicBezTo>
                    <a:pt x="7" y="94"/>
                    <a:pt x="8" y="119"/>
                    <a:pt x="8" y="122"/>
                  </a:cubicBezTo>
                  <a:cubicBezTo>
                    <a:pt x="8" y="133"/>
                    <a:pt x="14" y="150"/>
                    <a:pt x="14" y="150"/>
                  </a:cubicBezTo>
                  <a:cubicBezTo>
                    <a:pt x="13" y="163"/>
                    <a:pt x="16" y="163"/>
                    <a:pt x="14" y="175"/>
                  </a:cubicBezTo>
                  <a:cubicBezTo>
                    <a:pt x="12" y="188"/>
                    <a:pt x="5" y="194"/>
                    <a:pt x="11" y="200"/>
                  </a:cubicBezTo>
                </a:path>
              </a:pathLst>
            </a:custGeom>
            <a:noFill/>
            <a:ln w="19050" cap="flat" cmpd="sng">
              <a:solidFill>
                <a:srgbClr val="000099">
                  <a:alpha val="100000"/>
                </a:srgbClr>
              </a:solidFill>
              <a:prstDash val="solid"/>
              <a:round/>
              <a:headEnd type="none" w="med" len="med"/>
              <a:tailEnd type="none" w="med" len="med"/>
            </a:ln>
          </p:spPr>
          <p:txBody>
            <a:bodyPr/>
            <a:p>
              <a:endParaRPr lang="zh-CN" altLang="en-US"/>
            </a:p>
          </p:txBody>
        </p:sp>
        <p:sp>
          <p:nvSpPr>
            <p:cNvPr id="151565" name="Oval 14"/>
            <p:cNvSpPr/>
            <p:nvPr/>
          </p:nvSpPr>
          <p:spPr>
            <a:xfrm>
              <a:off x="1193" y="1622"/>
              <a:ext cx="827" cy="827"/>
            </a:xfrm>
            <a:prstGeom prst="ellipse">
              <a:avLst/>
            </a:prstGeom>
            <a:noFill/>
            <a:ln w="28575" cap="flat" cmpd="sng">
              <a:solidFill>
                <a:srgbClr val="000000"/>
              </a:solidFill>
              <a:prstDash val="solid"/>
              <a:headEnd type="none" w="med" len="med"/>
              <a:tailEnd type="none" w="med" len="med"/>
            </a:ln>
          </p:spPr>
          <p:txBody>
            <a:bodyPr anchor="ctr"/>
            <a:p>
              <a:pPr lvl="0" eaLnBrk="1" hangingPunct="1"/>
              <a:endParaRPr lang="zh-CN" altLang="en-US" dirty="0">
                <a:latin typeface="Arial" panose="020B0604020202020204" pitchFamily="34" charset="0"/>
                <a:ea typeface="宋体" panose="02010600030101010101" pitchFamily="2" charset="-122"/>
              </a:endParaRPr>
            </a:p>
          </p:txBody>
        </p:sp>
        <p:sp>
          <p:nvSpPr>
            <p:cNvPr id="151566" name="Line 15"/>
            <p:cNvSpPr/>
            <p:nvPr/>
          </p:nvSpPr>
          <p:spPr>
            <a:xfrm>
              <a:off x="748" y="1616"/>
              <a:ext cx="45" cy="45"/>
            </a:xfrm>
            <a:prstGeom prst="line">
              <a:avLst/>
            </a:prstGeom>
            <a:ln w="38100" cap="flat" cmpd="sng">
              <a:solidFill>
                <a:srgbClr val="000000"/>
              </a:solidFill>
              <a:prstDash val="solid"/>
              <a:headEnd type="none" w="med" len="med"/>
              <a:tailEnd type="none" w="med" len="med"/>
            </a:ln>
          </p:spPr>
        </p:sp>
        <p:sp>
          <p:nvSpPr>
            <p:cNvPr id="151567" name="Line 16"/>
            <p:cNvSpPr/>
            <p:nvPr/>
          </p:nvSpPr>
          <p:spPr>
            <a:xfrm>
              <a:off x="748" y="2432"/>
              <a:ext cx="45" cy="45"/>
            </a:xfrm>
            <a:prstGeom prst="line">
              <a:avLst/>
            </a:prstGeom>
            <a:ln w="38100" cap="flat" cmpd="sng">
              <a:solidFill>
                <a:srgbClr val="000000"/>
              </a:solidFill>
              <a:prstDash val="solid"/>
              <a:headEnd type="none" w="med" len="med"/>
              <a:tailEnd type="none" w="med" len="med"/>
            </a:ln>
          </p:spPr>
        </p:sp>
      </p:grpSp>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57188" y="285750"/>
            <a:ext cx="8429625" cy="6286500"/>
          </a:xfrm>
        </p:spPr>
        <p:txBody>
          <a:bodyPr vert="horz" wrap="square" lIns="91440" tIns="45720" rIns="91440" bIns="45720" anchor="t"/>
          <a:p>
            <a:pPr lvl="0" algn="just" eaLnBrk="1" hangingPunct="1">
              <a:lnSpc>
                <a:spcPct val="110000"/>
              </a:lnSpc>
              <a:buClr>
                <a:srgbClr val="FFFF00"/>
              </a:buClr>
            </a:pPr>
            <a:r>
              <a:rPr lang="zh-CN" altLang="en-US" dirty="0">
                <a:latin typeface="华文楷体" panose="02010600040101010101" pitchFamily="2" charset="-122"/>
              </a:rPr>
              <a:t>劈裂抗拉强度</a:t>
            </a:r>
            <a:endParaRPr lang="en-US" altLang="zh-CN">
              <a:latin typeface="华文楷体" panose="02010600040101010101" pitchFamily="2" charset="-122"/>
            </a:endParaRPr>
          </a:p>
          <a:p>
            <a:pPr lvl="0" algn="just" eaLnBrk="1" hangingPunct="1">
              <a:lnSpc>
                <a:spcPct val="110000"/>
              </a:lnSpc>
              <a:buClr>
                <a:srgbClr val="FFC000"/>
              </a:buClr>
              <a:buNone/>
            </a:pPr>
            <a:r>
              <a:rPr lang="zh-CN" altLang="en-US" sz="2600" dirty="0">
                <a:latin typeface="华文楷体" panose="02010600040101010101" pitchFamily="2" charset="-122"/>
              </a:rPr>
              <a:t>        我国现行国家标准（</a:t>
            </a:r>
            <a:r>
              <a:rPr lang="en-US" altLang="zh-CN" sz="2600">
                <a:latin typeface="华文楷体" panose="02010600040101010101" pitchFamily="2" charset="-122"/>
              </a:rPr>
              <a:t>GB/T50081—2002</a:t>
            </a:r>
            <a:r>
              <a:rPr lang="zh-CN" altLang="en-US" sz="2600" dirty="0">
                <a:latin typeface="华文楷体" panose="02010600040101010101" pitchFamily="2" charset="-122"/>
              </a:rPr>
              <a:t>）规定，采用</a:t>
            </a:r>
            <a:r>
              <a:rPr lang="en-US" altLang="zh-CN" sz="2600">
                <a:latin typeface="华文楷体" panose="02010600040101010101" pitchFamily="2" charset="-122"/>
              </a:rPr>
              <a:t>150mm×150mm×150mm</a:t>
            </a:r>
            <a:r>
              <a:rPr lang="zh-CN" altLang="en-US" sz="2600" dirty="0">
                <a:latin typeface="华文楷体" panose="02010600040101010101" pitchFamily="2" charset="-122"/>
              </a:rPr>
              <a:t>的立方体作为标准试件，在立方体试件（或圆柱体）中心平面内用圆弧为垫条施加两个方向相反、均匀分布的压应力，当压力增大至一定程度时试件就沿此平面劈裂破坏，这样测得的强度称为劈裂抗拉强度。混凝土的劈裂抗拉强度（ </a:t>
            </a:r>
            <a:r>
              <a:rPr lang="en-US" altLang="zh-CN" sz="2600">
                <a:latin typeface="华文楷体" panose="02010600040101010101" pitchFamily="2" charset="-122"/>
              </a:rPr>
              <a:t>f</a:t>
            </a:r>
            <a:r>
              <a:rPr lang="zh-CN" altLang="en-US" sz="2600" dirty="0">
                <a:latin typeface="华文楷体" panose="02010600040101010101" pitchFamily="2" charset="-122"/>
              </a:rPr>
              <a:t> </a:t>
            </a:r>
            <a:r>
              <a:rPr lang="en-US" altLang="zh-CN" sz="2600" baseline="-25000" err="1">
                <a:latin typeface="华文楷体" panose="02010600040101010101" pitchFamily="2" charset="-122"/>
              </a:rPr>
              <a:t>ts</a:t>
            </a:r>
            <a:r>
              <a:rPr lang="zh-CN" altLang="en-US" sz="2600" dirty="0">
                <a:latin typeface="华文楷体" panose="02010600040101010101" pitchFamily="2" charset="-122"/>
              </a:rPr>
              <a:t> ）可按下式计算：</a:t>
            </a:r>
            <a:endParaRPr lang="zh-CN" altLang="en-US" sz="2600" dirty="0">
              <a:latin typeface="华文楷体" panose="02010600040101010101" pitchFamily="2" charset="-122"/>
            </a:endParaRPr>
          </a:p>
          <a:p>
            <a:pPr lvl="0" eaLnBrk="1" hangingPunct="1">
              <a:lnSpc>
                <a:spcPct val="110000"/>
              </a:lnSpc>
              <a:buNone/>
            </a:pPr>
            <a:endParaRPr lang="en-US" altLang="zh-CN" sz="2600">
              <a:latin typeface="华文楷体" panose="02010600040101010101" pitchFamily="2" charset="-122"/>
            </a:endParaRPr>
          </a:p>
          <a:p>
            <a:pPr lvl="0" eaLnBrk="1" hangingPunct="1">
              <a:lnSpc>
                <a:spcPct val="110000"/>
              </a:lnSpc>
            </a:pPr>
            <a:endParaRPr lang="en-US" altLang="zh-CN" sz="2600">
              <a:latin typeface="华文楷体" panose="02010600040101010101" pitchFamily="2" charset="-122"/>
            </a:endParaRPr>
          </a:p>
          <a:p>
            <a:pPr lvl="0" eaLnBrk="1" hangingPunct="1">
              <a:lnSpc>
                <a:spcPct val="110000"/>
              </a:lnSpc>
              <a:buNone/>
            </a:pPr>
            <a:r>
              <a:rPr lang="zh-CN" altLang="en-US" sz="2600" dirty="0">
                <a:latin typeface="华文楷体" panose="02010600040101010101" pitchFamily="2" charset="-122"/>
              </a:rPr>
              <a:t>式中：</a:t>
            </a:r>
            <a:r>
              <a:rPr lang="en-US" altLang="zh-CN" sz="2600">
                <a:latin typeface="华文楷体" panose="02010600040101010101" pitchFamily="2" charset="-122"/>
              </a:rPr>
              <a:t>f</a:t>
            </a:r>
            <a:r>
              <a:rPr lang="zh-CN" altLang="en-US" sz="2600" dirty="0">
                <a:latin typeface="华文楷体" panose="02010600040101010101" pitchFamily="2" charset="-122"/>
              </a:rPr>
              <a:t> </a:t>
            </a:r>
            <a:r>
              <a:rPr lang="en-US" altLang="zh-CN" sz="2600" baseline="-25000" err="1">
                <a:latin typeface="华文楷体" panose="02010600040101010101" pitchFamily="2" charset="-122"/>
              </a:rPr>
              <a:t>ts</a:t>
            </a:r>
            <a:r>
              <a:rPr lang="en-US" altLang="zh-CN" sz="2600">
                <a:latin typeface="华文楷体" panose="02010600040101010101" pitchFamily="2" charset="-122"/>
              </a:rPr>
              <a:t>——</a:t>
            </a:r>
            <a:r>
              <a:rPr lang="zh-CN" altLang="en-US" sz="2600" dirty="0">
                <a:latin typeface="华文楷体" panose="02010600040101010101" pitchFamily="2" charset="-122"/>
              </a:rPr>
              <a:t>混凝土的劈裂抗拉强度，</a:t>
            </a:r>
            <a:r>
              <a:rPr lang="en-US" altLang="zh-CN" sz="2600" err="1">
                <a:latin typeface="华文楷体" panose="02010600040101010101" pitchFamily="2" charset="-122"/>
              </a:rPr>
              <a:t>Mpa</a:t>
            </a:r>
            <a:r>
              <a:rPr lang="zh-CN" altLang="en-US" sz="2600" dirty="0">
                <a:latin typeface="华文楷体" panose="02010600040101010101" pitchFamily="2" charset="-122"/>
              </a:rPr>
              <a:t>；</a:t>
            </a:r>
            <a:endParaRPr lang="en-US" altLang="zh-CN" sz="2600">
              <a:latin typeface="华文楷体" panose="02010600040101010101" pitchFamily="2" charset="-122"/>
            </a:endParaRPr>
          </a:p>
          <a:p>
            <a:pPr lvl="0" eaLnBrk="1" hangingPunct="1">
              <a:lnSpc>
                <a:spcPct val="110000"/>
              </a:lnSpc>
              <a:buNone/>
            </a:pPr>
            <a:r>
              <a:rPr lang="zh-CN" altLang="en-US" sz="2600" dirty="0">
                <a:latin typeface="华文楷体" panose="02010600040101010101" pitchFamily="2" charset="-122"/>
              </a:rPr>
              <a:t>        </a:t>
            </a:r>
            <a:r>
              <a:rPr lang="en-US" altLang="zh-CN" sz="2600">
                <a:latin typeface="华文楷体" panose="02010600040101010101" pitchFamily="2" charset="-122"/>
              </a:rPr>
              <a:t>F——</a:t>
            </a:r>
            <a:r>
              <a:rPr lang="zh-CN" altLang="en-US" sz="2600" dirty="0">
                <a:latin typeface="华文楷体" panose="02010600040101010101" pitchFamily="2" charset="-122"/>
              </a:rPr>
              <a:t>试件破坏荷载，</a:t>
            </a:r>
            <a:r>
              <a:rPr lang="en-US" altLang="zh-CN" sz="2600">
                <a:latin typeface="华文楷体" panose="02010600040101010101" pitchFamily="2" charset="-122"/>
              </a:rPr>
              <a:t>N</a:t>
            </a:r>
            <a:r>
              <a:rPr lang="zh-CN" altLang="en-US" sz="2600" dirty="0">
                <a:latin typeface="华文楷体" panose="02010600040101010101" pitchFamily="2" charset="-122"/>
              </a:rPr>
              <a:t>；</a:t>
            </a:r>
            <a:endParaRPr lang="en-US" altLang="zh-CN" sz="2600">
              <a:latin typeface="华文楷体" panose="02010600040101010101" pitchFamily="2" charset="-122"/>
            </a:endParaRPr>
          </a:p>
          <a:p>
            <a:pPr lvl="0" eaLnBrk="1" hangingPunct="1">
              <a:lnSpc>
                <a:spcPct val="110000"/>
              </a:lnSpc>
              <a:buNone/>
            </a:pPr>
            <a:r>
              <a:rPr lang="zh-CN" altLang="en-US" sz="2600" dirty="0">
                <a:latin typeface="华文楷体" panose="02010600040101010101" pitchFamily="2" charset="-122"/>
              </a:rPr>
              <a:t>        </a:t>
            </a:r>
            <a:r>
              <a:rPr lang="en-US" altLang="zh-CN" sz="2600">
                <a:latin typeface="华文楷体" panose="02010600040101010101" pitchFamily="2" charset="-122"/>
              </a:rPr>
              <a:t>A——</a:t>
            </a:r>
            <a:r>
              <a:rPr lang="zh-CN" altLang="en-US" sz="2600" dirty="0">
                <a:latin typeface="华文楷体" panose="02010600040101010101" pitchFamily="2" charset="-122"/>
              </a:rPr>
              <a:t>试件承压面积，</a:t>
            </a:r>
            <a:r>
              <a:rPr lang="en-US" altLang="zh-CN" sz="2600">
                <a:latin typeface="华文楷体" panose="02010600040101010101" pitchFamily="2" charset="-122"/>
              </a:rPr>
              <a:t>mm</a:t>
            </a:r>
            <a:r>
              <a:rPr lang="en-US" altLang="zh-CN" sz="2600" baseline="30000">
                <a:latin typeface="华文楷体" panose="02010600040101010101" pitchFamily="2" charset="-122"/>
              </a:rPr>
              <a:t>2</a:t>
            </a:r>
            <a:r>
              <a:rPr lang="zh-CN" altLang="en-US" sz="2600" dirty="0">
                <a:latin typeface="华文楷体" panose="02010600040101010101" pitchFamily="2" charset="-122"/>
              </a:rPr>
              <a:t>。</a:t>
            </a:r>
            <a:endParaRPr lang="zh-CN" altLang="en-US" sz="2600" dirty="0">
              <a:latin typeface="华文楷体" panose="02010600040101010101" pitchFamily="2" charset="-122"/>
            </a:endParaRPr>
          </a:p>
          <a:p>
            <a:pPr lvl="0" eaLnBrk="1" hangingPunct="1">
              <a:lnSpc>
                <a:spcPct val="110000"/>
              </a:lnSpc>
              <a:buNone/>
            </a:pPr>
            <a:endParaRPr lang="zh-CN" altLang="en-US" sz="2600" dirty="0">
              <a:latin typeface="华文楷体" panose="02010600040101010101" pitchFamily="2" charset="-122"/>
            </a:endParaRPr>
          </a:p>
        </p:txBody>
      </p:sp>
      <p:graphicFrame>
        <p:nvGraphicFramePr>
          <p:cNvPr id="104451" name="Object 3"/>
          <p:cNvGraphicFramePr/>
          <p:nvPr/>
        </p:nvGraphicFramePr>
        <p:xfrm>
          <a:off x="3000375" y="4143375"/>
          <a:ext cx="2363788" cy="755650"/>
        </p:xfrm>
        <a:graphic>
          <a:graphicData uri="http://schemas.openxmlformats.org/presentationml/2006/ole">
            <mc:AlternateContent xmlns:mc="http://schemas.openxmlformats.org/markup-compatibility/2006">
              <mc:Choice xmlns:v="urn:schemas-microsoft-com:vml" Requires="v">
                <p:oleObj spid="_x0000_s3087" name="" r:id="rId1" imgW="1231265" imgH="393700" progId="Equation.3">
                  <p:embed/>
                </p:oleObj>
              </mc:Choice>
              <mc:Fallback>
                <p:oleObj name="" r:id="rId1" imgW="1231265" imgH="393700" progId="Equation.3">
                  <p:embed/>
                  <p:pic>
                    <p:nvPicPr>
                      <p:cNvPr id="0" name="图片 3086"/>
                      <p:cNvPicPr/>
                      <p:nvPr/>
                    </p:nvPicPr>
                    <p:blipFill>
                      <a:blip r:embed="rId2"/>
                      <a:stretch>
                        <a:fillRect/>
                      </a:stretch>
                    </p:blipFill>
                    <p:spPr>
                      <a:xfrm>
                        <a:off x="3000375" y="4143375"/>
                        <a:ext cx="2363788" cy="755650"/>
                      </a:xfrm>
                      <a:prstGeom prst="rect">
                        <a:avLst/>
                      </a:prstGeom>
                      <a:noFill/>
                      <a:ln w="38100">
                        <a:noFill/>
                        <a:miter/>
                      </a:ln>
                    </p:spPr>
                  </p:pic>
                </p:oleObj>
              </mc:Fallback>
            </mc:AlternateContent>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7"/>
                                            </p:txEl>
                                          </p:spTgt>
                                        </p:tgtEl>
                                        <p:attrNameLst>
                                          <p:attrName>style.visibility</p:attrName>
                                        </p:attrNameLst>
                                      </p:cBhvr>
                                      <p:to>
                                        <p:strVal val="visible"/>
                                      </p:to>
                                    </p:set>
                                    <p:anim calcmode="lin" valueType="num">
                                      <p:cBhvr additive="base">
                                        <p:cTn id="7" dur="1000" fill="hold"/>
                                        <p:tgtEl>
                                          <p:spTgt spid="3">
                                            <p:txEl>
                                              <p:charRg st="0" end="7"/>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7" end="178"/>
                                            </p:txEl>
                                          </p:spTgt>
                                        </p:tgtEl>
                                        <p:attrNameLst>
                                          <p:attrName>style.visibility</p:attrName>
                                        </p:attrNameLst>
                                      </p:cBhvr>
                                      <p:to>
                                        <p:strVal val="visible"/>
                                      </p:to>
                                    </p:set>
                                    <p:anim calcmode="lin" valueType="num">
                                      <p:cBhvr additive="base">
                                        <p:cTn id="13" dur="1000" fill="hold"/>
                                        <p:tgtEl>
                                          <p:spTgt spid="3">
                                            <p:txEl>
                                              <p:charRg st="7" end="178"/>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7" end="17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04451"/>
                                        </p:tgtEl>
                                        <p:attrNameLst>
                                          <p:attrName>style.visibility</p:attrName>
                                        </p:attrNameLst>
                                      </p:cBhvr>
                                      <p:to>
                                        <p:strVal val="visible"/>
                                      </p:to>
                                    </p:set>
                                    <p:animEffect transition="in" filter="slide(fromLeft)">
                                      <p:cBhvr>
                                        <p:cTn id="19" dur="1000"/>
                                        <p:tgtEl>
                                          <p:spTgt spid="104451"/>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3">
                                            <p:txEl>
                                              <p:charRg st="180" end="205"/>
                                            </p:txEl>
                                          </p:spTgt>
                                        </p:tgtEl>
                                        <p:attrNameLst>
                                          <p:attrName>style.visibility</p:attrName>
                                        </p:attrNameLst>
                                      </p:cBhvr>
                                      <p:to>
                                        <p:strVal val="visible"/>
                                      </p:to>
                                    </p:set>
                                    <p:anim calcmode="lin" valueType="num">
                                      <p:cBhvr>
                                        <p:cTn id="24" dur="1000" fill="hold"/>
                                        <p:tgtEl>
                                          <p:spTgt spid="3">
                                            <p:txEl>
                                              <p:charRg st="180" end="205"/>
                                            </p:txEl>
                                          </p:spTgt>
                                        </p:tgtEl>
                                        <p:attrNameLst>
                                          <p:attrName>ppt_w</p:attrName>
                                        </p:attrNameLst>
                                      </p:cBhvr>
                                      <p:tavLst>
                                        <p:tav tm="0">
                                          <p:val>
                                            <p:fltVal val="0.000000"/>
                                          </p:val>
                                        </p:tav>
                                        <p:tav tm="100000">
                                          <p:val>
                                            <p:strVal val="#ppt_w"/>
                                          </p:val>
                                        </p:tav>
                                      </p:tavLst>
                                    </p:anim>
                                    <p:anim calcmode="lin" valueType="num">
                                      <p:cBhvr>
                                        <p:cTn id="25" dur="1000" fill="hold"/>
                                        <p:tgtEl>
                                          <p:spTgt spid="3">
                                            <p:txEl>
                                              <p:charRg st="180" end="205"/>
                                            </p:txEl>
                                          </p:spTgt>
                                        </p:tgtEl>
                                        <p:attrNameLst>
                                          <p:attrName>ppt_h</p:attrName>
                                        </p:attrNameLst>
                                      </p:cBhvr>
                                      <p:tavLst>
                                        <p:tav tm="0">
                                          <p:val>
                                            <p:fltVal val="0.000000"/>
                                          </p:val>
                                        </p:tav>
                                        <p:tav tm="100000">
                                          <p:val>
                                            <p:strVal val="#ppt_h"/>
                                          </p:val>
                                        </p:tav>
                                      </p:tavLst>
                                    </p:anim>
                                    <p:anim calcmode="lin" valueType="num">
                                      <p:cBhvr>
                                        <p:cTn id="26" dur="1000" fill="hold"/>
                                        <p:tgtEl>
                                          <p:spTgt spid="3">
                                            <p:txEl>
                                              <p:charRg st="180" end="205"/>
                                            </p:txEl>
                                          </p:spTgt>
                                        </p:tgtEl>
                                        <p:attrNameLst>
                                          <p:attrName>ppt_x</p:attrName>
                                        </p:attrNameLst>
                                      </p:cBhvr>
                                      <p:tavLst>
                                        <p:tav tm="0" fmla="#ppt_x+(cos(-2*pi*(1-$))*-#ppt_x-sin(-2*pi*(1-$))*(1-#ppt_y))*(1-$)">
                                          <p:val>
                                            <p:fltVal val="0.000000"/>
                                          </p:val>
                                        </p:tav>
                                        <p:tav tm="100000">
                                          <p:val>
                                            <p:fltVal val="1.000000"/>
                                          </p:val>
                                        </p:tav>
                                      </p:tavLst>
                                    </p:anim>
                                    <p:anim calcmode="lin" valueType="num">
                                      <p:cBhvr>
                                        <p:cTn id="27" dur="1000" fill="hold"/>
                                        <p:tgtEl>
                                          <p:spTgt spid="3">
                                            <p:txEl>
                                              <p:charRg st="180" end="205"/>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3">
                                            <p:txEl>
                                              <p:charRg st="205" end="226"/>
                                            </p:txEl>
                                          </p:spTgt>
                                        </p:tgtEl>
                                        <p:attrNameLst>
                                          <p:attrName>style.visibility</p:attrName>
                                        </p:attrNameLst>
                                      </p:cBhvr>
                                      <p:to>
                                        <p:strVal val="visible"/>
                                      </p:to>
                                    </p:set>
                                    <p:anim calcmode="lin" valueType="num">
                                      <p:cBhvr>
                                        <p:cTn id="32" dur="1000" fill="hold"/>
                                        <p:tgtEl>
                                          <p:spTgt spid="3">
                                            <p:txEl>
                                              <p:charRg st="205" end="226"/>
                                            </p:txEl>
                                          </p:spTgt>
                                        </p:tgtEl>
                                        <p:attrNameLst>
                                          <p:attrName>ppt_w</p:attrName>
                                        </p:attrNameLst>
                                      </p:cBhvr>
                                      <p:tavLst>
                                        <p:tav tm="0">
                                          <p:val>
                                            <p:fltVal val="0.000000"/>
                                          </p:val>
                                        </p:tav>
                                        <p:tav tm="100000">
                                          <p:val>
                                            <p:strVal val="#ppt_w"/>
                                          </p:val>
                                        </p:tav>
                                      </p:tavLst>
                                    </p:anim>
                                    <p:anim calcmode="lin" valueType="num">
                                      <p:cBhvr>
                                        <p:cTn id="33" dur="1000" fill="hold"/>
                                        <p:tgtEl>
                                          <p:spTgt spid="3">
                                            <p:txEl>
                                              <p:charRg st="205" end="226"/>
                                            </p:txEl>
                                          </p:spTgt>
                                        </p:tgtEl>
                                        <p:attrNameLst>
                                          <p:attrName>ppt_h</p:attrName>
                                        </p:attrNameLst>
                                      </p:cBhvr>
                                      <p:tavLst>
                                        <p:tav tm="0">
                                          <p:val>
                                            <p:fltVal val="0.000000"/>
                                          </p:val>
                                        </p:tav>
                                        <p:tav tm="100000">
                                          <p:val>
                                            <p:strVal val="#ppt_h"/>
                                          </p:val>
                                        </p:tav>
                                      </p:tavLst>
                                    </p:anim>
                                    <p:anim calcmode="lin" valueType="num">
                                      <p:cBhvr>
                                        <p:cTn id="34" dur="1000" fill="hold"/>
                                        <p:tgtEl>
                                          <p:spTgt spid="3">
                                            <p:txEl>
                                              <p:charRg st="205" end="226"/>
                                            </p:txEl>
                                          </p:spTgt>
                                        </p:tgtEl>
                                        <p:attrNameLst>
                                          <p:attrName>ppt_x</p:attrName>
                                        </p:attrNameLst>
                                      </p:cBhvr>
                                      <p:tavLst>
                                        <p:tav tm="0" fmla="#ppt_x+(cos(-2*pi*(1-$))*-#ppt_x-sin(-2*pi*(1-$))*(1-#ppt_y))*(1-$)">
                                          <p:val>
                                            <p:fltVal val="0.000000"/>
                                          </p:val>
                                        </p:tav>
                                        <p:tav tm="100000">
                                          <p:val>
                                            <p:fltVal val="1.000000"/>
                                          </p:val>
                                        </p:tav>
                                      </p:tavLst>
                                    </p:anim>
                                    <p:anim calcmode="lin" valueType="num">
                                      <p:cBhvr>
                                        <p:cTn id="35" dur="1000" fill="hold"/>
                                        <p:tgtEl>
                                          <p:spTgt spid="3">
                                            <p:txEl>
                                              <p:charRg st="205" end="226"/>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3">
                                            <p:txEl>
                                              <p:charRg st="226" end="249"/>
                                            </p:txEl>
                                          </p:spTgt>
                                        </p:tgtEl>
                                        <p:attrNameLst>
                                          <p:attrName>style.visibility</p:attrName>
                                        </p:attrNameLst>
                                      </p:cBhvr>
                                      <p:to>
                                        <p:strVal val="visible"/>
                                      </p:to>
                                    </p:set>
                                    <p:anim calcmode="lin" valueType="num">
                                      <p:cBhvr>
                                        <p:cTn id="40" dur="1000" fill="hold"/>
                                        <p:tgtEl>
                                          <p:spTgt spid="3">
                                            <p:txEl>
                                              <p:charRg st="226" end="249"/>
                                            </p:txEl>
                                          </p:spTgt>
                                        </p:tgtEl>
                                        <p:attrNameLst>
                                          <p:attrName>ppt_w</p:attrName>
                                        </p:attrNameLst>
                                      </p:cBhvr>
                                      <p:tavLst>
                                        <p:tav tm="0">
                                          <p:val>
                                            <p:fltVal val="0.000000"/>
                                          </p:val>
                                        </p:tav>
                                        <p:tav tm="100000">
                                          <p:val>
                                            <p:strVal val="#ppt_w"/>
                                          </p:val>
                                        </p:tav>
                                      </p:tavLst>
                                    </p:anim>
                                    <p:anim calcmode="lin" valueType="num">
                                      <p:cBhvr>
                                        <p:cTn id="41" dur="1000" fill="hold"/>
                                        <p:tgtEl>
                                          <p:spTgt spid="3">
                                            <p:txEl>
                                              <p:charRg st="226" end="249"/>
                                            </p:txEl>
                                          </p:spTgt>
                                        </p:tgtEl>
                                        <p:attrNameLst>
                                          <p:attrName>ppt_h</p:attrName>
                                        </p:attrNameLst>
                                      </p:cBhvr>
                                      <p:tavLst>
                                        <p:tav tm="0">
                                          <p:val>
                                            <p:fltVal val="0.000000"/>
                                          </p:val>
                                        </p:tav>
                                        <p:tav tm="100000">
                                          <p:val>
                                            <p:strVal val="#ppt_h"/>
                                          </p:val>
                                        </p:tav>
                                      </p:tavLst>
                                    </p:anim>
                                    <p:anim calcmode="lin" valueType="num">
                                      <p:cBhvr>
                                        <p:cTn id="42" dur="1000" fill="hold"/>
                                        <p:tgtEl>
                                          <p:spTgt spid="3">
                                            <p:txEl>
                                              <p:charRg st="226" end="249"/>
                                            </p:txEl>
                                          </p:spTgt>
                                        </p:tgtEl>
                                        <p:attrNameLst>
                                          <p:attrName>ppt_x</p:attrName>
                                        </p:attrNameLst>
                                      </p:cBhvr>
                                      <p:tavLst>
                                        <p:tav tm="0" fmla="#ppt_x+(cos(-2*pi*(1-$))*-#ppt_x-sin(-2*pi*(1-$))*(1-#ppt_y))*(1-$)">
                                          <p:val>
                                            <p:fltVal val="0.000000"/>
                                          </p:val>
                                        </p:tav>
                                        <p:tav tm="100000">
                                          <p:val>
                                            <p:fltVal val="1.000000"/>
                                          </p:val>
                                        </p:tav>
                                      </p:tavLst>
                                    </p:anim>
                                    <p:anim calcmode="lin" valueType="num">
                                      <p:cBhvr>
                                        <p:cTn id="43" dur="1000" fill="hold"/>
                                        <p:tgtEl>
                                          <p:spTgt spid="3">
                                            <p:txEl>
                                              <p:charRg st="226" end="249"/>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Rectangle 3"/>
          <p:cNvSpPr>
            <a:spLocks noGrp="1"/>
          </p:cNvSpPr>
          <p:nvPr>
            <p:ph idx="1"/>
          </p:nvPr>
        </p:nvSpPr>
        <p:spPr>
          <a:xfrm>
            <a:off x="457200" y="836613"/>
            <a:ext cx="8229600" cy="5289550"/>
          </a:xfrm>
        </p:spPr>
        <p:txBody>
          <a:bodyPr vert="horz" wrap="square" lIns="91440" tIns="45720" rIns="91440" bIns="45720" anchor="t"/>
          <a:p>
            <a:pPr eaLnBrk="1" hangingPunct="1"/>
            <a:r>
              <a:rPr lang="en-US" altLang="zh-CN"/>
              <a:t>4.</a:t>
            </a:r>
            <a:r>
              <a:rPr lang="zh-CN" altLang="en-US" dirty="0"/>
              <a:t>混凝土的抗折强度</a:t>
            </a:r>
            <a:endParaRPr lang="zh-CN" altLang="en-US" dirty="0"/>
          </a:p>
          <a:p>
            <a:pPr eaLnBrk="1" hangingPunct="1"/>
            <a:r>
              <a:rPr lang="zh-CN" altLang="en-US" dirty="0"/>
              <a:t>抗折强度试验采用边长为</a:t>
            </a:r>
            <a:r>
              <a:rPr lang="en-US" altLang="zh-CN"/>
              <a:t>150mm×150mm×300mm</a:t>
            </a:r>
            <a:r>
              <a:rPr lang="zh-CN" altLang="en-US" dirty="0"/>
              <a:t>的棱柱体标准试件，按三分点加荷方式加载测得其抗折强度</a:t>
            </a:r>
            <a:endParaRPr lang="zh-CN" altLang="en-US" dirty="0"/>
          </a:p>
        </p:txBody>
      </p:sp>
      <p:pic>
        <p:nvPicPr>
          <p:cNvPr id="152579" name="Picture 5" descr="image006"/>
          <p:cNvPicPr>
            <a:picLocks noChangeAspect="1"/>
          </p:cNvPicPr>
          <p:nvPr/>
        </p:nvPicPr>
        <p:blipFill>
          <a:blip r:embed="rId1"/>
          <a:stretch>
            <a:fillRect/>
          </a:stretch>
        </p:blipFill>
        <p:spPr>
          <a:xfrm>
            <a:off x="2051050" y="2841625"/>
            <a:ext cx="5113338" cy="4016375"/>
          </a:xfrm>
          <a:prstGeom prst="rect">
            <a:avLst/>
          </a:prstGeom>
          <a:noFill/>
          <a:ln w="9525">
            <a:noFill/>
          </a:ln>
        </p:spPr>
      </p:pic>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Rectangle 3"/>
          <p:cNvSpPr>
            <a:spLocks noGrp="1"/>
          </p:cNvSpPr>
          <p:nvPr>
            <p:ph idx="1"/>
          </p:nvPr>
        </p:nvSpPr>
        <p:spPr/>
        <p:txBody>
          <a:bodyPr vert="horz" wrap="square" lIns="91440" tIns="45720" rIns="91440" bIns="45720" anchor="t"/>
          <a:p>
            <a:pPr eaLnBrk="1" hangingPunct="1"/>
            <a:r>
              <a:rPr lang="en-US" altLang="zh-CN" err="1"/>
              <a:t>f</a:t>
            </a:r>
            <a:r>
              <a:rPr lang="en-US" altLang="zh-CN" baseline="-25000" err="1"/>
              <a:t>cf</a:t>
            </a:r>
            <a:r>
              <a:rPr lang="zh-CN" altLang="en-US" dirty="0"/>
              <a:t>＝</a:t>
            </a:r>
            <a:r>
              <a:rPr lang="en-US" altLang="zh-CN"/>
              <a:t>FL/bH</a:t>
            </a:r>
            <a:r>
              <a:rPr lang="en-US" altLang="zh-CN" baseline="30000"/>
              <a:t>2</a:t>
            </a:r>
            <a:endParaRPr lang="en-US" altLang="zh-CN" baseline="30000"/>
          </a:p>
          <a:p>
            <a:pPr eaLnBrk="1" hangingPunct="1"/>
            <a:r>
              <a:rPr lang="en-US" altLang="zh-CN"/>
              <a:t> </a:t>
            </a:r>
            <a:endParaRPr lang="en-US" altLang="zh-CN"/>
          </a:p>
          <a:p>
            <a:pPr eaLnBrk="1" hangingPunct="1"/>
            <a:r>
              <a:rPr lang="en-US" altLang="zh-CN"/>
              <a:t>     </a:t>
            </a:r>
            <a:r>
              <a:rPr lang="en-US" altLang="zh-CN" err="1"/>
              <a:t>f</a:t>
            </a:r>
            <a:r>
              <a:rPr lang="en-US" altLang="zh-CN" baseline="-25000" err="1"/>
              <a:t>cf</a:t>
            </a:r>
            <a:r>
              <a:rPr lang="en-US" altLang="zh-CN"/>
              <a:t>——</a:t>
            </a:r>
            <a:r>
              <a:rPr lang="zh-CN" altLang="en-US" dirty="0"/>
              <a:t>抗折强度（</a:t>
            </a:r>
            <a:r>
              <a:rPr lang="en-US" altLang="zh-CN" err="1"/>
              <a:t>MPa</a:t>
            </a:r>
            <a:r>
              <a:rPr lang="zh-CN" altLang="en-US" dirty="0"/>
              <a:t>）</a:t>
            </a:r>
            <a:endParaRPr lang="zh-CN" altLang="en-US" dirty="0"/>
          </a:p>
          <a:p>
            <a:pPr eaLnBrk="1" hangingPunct="1"/>
            <a:r>
              <a:rPr lang="zh-CN" altLang="en-US" dirty="0"/>
              <a:t>    </a:t>
            </a:r>
            <a:r>
              <a:rPr lang="en-US" altLang="zh-CN"/>
              <a:t>F——</a:t>
            </a:r>
            <a:r>
              <a:rPr lang="zh-CN" altLang="en-US" dirty="0"/>
              <a:t>极限荷载（</a:t>
            </a:r>
            <a:r>
              <a:rPr lang="en-US" altLang="zh-CN"/>
              <a:t>N</a:t>
            </a:r>
            <a:r>
              <a:rPr lang="zh-CN" altLang="en-US" dirty="0"/>
              <a:t>）</a:t>
            </a:r>
            <a:endParaRPr lang="zh-CN" altLang="en-US" dirty="0"/>
          </a:p>
          <a:p>
            <a:pPr eaLnBrk="1" hangingPunct="1"/>
            <a:r>
              <a:rPr lang="zh-CN" altLang="en-US" dirty="0"/>
              <a:t>    </a:t>
            </a:r>
            <a:r>
              <a:rPr lang="en-US" altLang="zh-CN"/>
              <a:t>L——</a:t>
            </a:r>
            <a:r>
              <a:rPr lang="zh-CN" altLang="en-US" dirty="0"/>
              <a:t>两支座间距离（</a:t>
            </a:r>
            <a:r>
              <a:rPr lang="en-US" altLang="zh-CN"/>
              <a:t>L</a:t>
            </a:r>
            <a:r>
              <a:rPr lang="zh-CN" altLang="en-US" dirty="0"/>
              <a:t>＝</a:t>
            </a:r>
            <a:r>
              <a:rPr lang="en-US" altLang="zh-CN"/>
              <a:t>450mm</a:t>
            </a:r>
            <a:r>
              <a:rPr lang="zh-CN" altLang="en-US" dirty="0"/>
              <a:t>）</a:t>
            </a:r>
            <a:endParaRPr lang="zh-CN" altLang="en-US" dirty="0"/>
          </a:p>
          <a:p>
            <a:pPr eaLnBrk="1" hangingPunct="1"/>
            <a:r>
              <a:rPr lang="zh-CN" altLang="en-US" dirty="0"/>
              <a:t>    </a:t>
            </a:r>
            <a:r>
              <a:rPr lang="en-US" altLang="zh-CN"/>
              <a:t>b——</a:t>
            </a:r>
            <a:r>
              <a:rPr lang="zh-CN" altLang="en-US" dirty="0"/>
              <a:t>试件宽度（</a:t>
            </a:r>
            <a:r>
              <a:rPr lang="en-US" altLang="zh-CN"/>
              <a:t>mm</a:t>
            </a:r>
            <a:r>
              <a:rPr lang="zh-CN" altLang="en-US" dirty="0"/>
              <a:t>）</a:t>
            </a:r>
            <a:endParaRPr lang="zh-CN" altLang="en-US" dirty="0"/>
          </a:p>
          <a:p>
            <a:pPr eaLnBrk="1" hangingPunct="1"/>
            <a:r>
              <a:rPr lang="zh-CN" altLang="en-US" dirty="0"/>
              <a:t>    </a:t>
            </a:r>
            <a:r>
              <a:rPr lang="en-US" altLang="zh-CN"/>
              <a:t>H——</a:t>
            </a:r>
            <a:r>
              <a:rPr lang="zh-CN" altLang="en-US" dirty="0"/>
              <a:t>试件高度（</a:t>
            </a:r>
            <a:r>
              <a:rPr lang="en-US" altLang="zh-CN"/>
              <a:t>mm</a:t>
            </a:r>
            <a:r>
              <a:rPr lang="zh-CN" altLang="en-US" dirty="0"/>
              <a:t>）</a:t>
            </a:r>
            <a:endParaRPr lang="zh-CN" altLang="en-US" dirty="0"/>
          </a:p>
        </p:txBody>
      </p:sp>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Rectangle 3"/>
          <p:cNvSpPr>
            <a:spLocks noGrp="1"/>
          </p:cNvSpPr>
          <p:nvPr>
            <p:ph idx="1"/>
          </p:nvPr>
        </p:nvSpPr>
        <p:spPr>
          <a:xfrm>
            <a:off x="457200" y="620713"/>
            <a:ext cx="8229600" cy="5832475"/>
          </a:xfrm>
        </p:spPr>
        <p:txBody>
          <a:bodyPr vert="horz" wrap="square" lIns="91440" tIns="45720" rIns="91440" bIns="45720" anchor="t"/>
          <a:p>
            <a:pPr eaLnBrk="1" hangingPunct="1"/>
            <a:r>
              <a:rPr lang="en-US" altLang="zh-CN" b="1" dirty="0">
                <a:ea typeface="楷体_GB2312" pitchFamily="49" charset="-122"/>
              </a:rPr>
              <a:t>5</a:t>
            </a:r>
            <a:r>
              <a:rPr lang="zh-CN" altLang="en-US" b="1" dirty="0">
                <a:ea typeface="楷体_GB2312" pitchFamily="49" charset="-122"/>
              </a:rPr>
              <a:t>、影响混凝土强度的因素</a:t>
            </a:r>
            <a:endParaRPr lang="zh-CN" altLang="en-US" b="1" dirty="0">
              <a:ea typeface="楷体_GB2312" pitchFamily="49" charset="-122"/>
            </a:endParaRPr>
          </a:p>
          <a:p>
            <a:pPr eaLnBrk="1" hangingPunct="1"/>
            <a:r>
              <a:rPr lang="zh-CN" altLang="en-US" b="1" dirty="0">
                <a:ea typeface="楷体_GB2312" pitchFamily="49" charset="-122"/>
              </a:rPr>
              <a:t>混凝土破坏形式一般有三种，一是骨料本身的破坏，二是水泥石的破坏，三是骨料和水泥石分界面上的粘结面破坏，这是最常见的破坏形式。</a:t>
            </a:r>
            <a:endParaRPr lang="zh-CN" altLang="en-US" b="1" dirty="0">
              <a:ea typeface="楷体_GB2312" pitchFamily="49" charset="-122"/>
            </a:endParaRPr>
          </a:p>
          <a:p>
            <a:pPr eaLnBrk="1" hangingPunct="1"/>
            <a:r>
              <a:rPr lang="zh-CN" altLang="en-US" b="1" dirty="0">
                <a:ea typeface="楷体_GB2312" pitchFamily="49" charset="-122"/>
              </a:rPr>
              <a:t>混凝土的强度主要取决于水泥石的强度及其与骨料表面的粘结强度。</a:t>
            </a:r>
            <a:endParaRPr lang="zh-CN" altLang="en-US" b="1" dirty="0">
              <a:ea typeface="楷体_GB2312" pitchFamily="49" charset="-122"/>
            </a:endParaRPr>
          </a:p>
          <a:p>
            <a:pPr eaLnBrk="1" hangingPunct="1"/>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1</a:t>
            </a:r>
            <a:r>
              <a:rPr lang="zh-CN" altLang="en-US" b="1" dirty="0">
                <a:latin typeface="楷体_GB2312" pitchFamily="49" charset="-122"/>
                <a:ea typeface="楷体_GB2312" pitchFamily="49" charset="-122"/>
              </a:rPr>
              <a:t>）水泥强度等级和水胶比</a:t>
            </a:r>
            <a:endParaRPr lang="zh-CN" altLang="en-US" b="1" dirty="0">
              <a:ea typeface="楷体_GB2312" pitchFamily="49" charset="-122"/>
            </a:endParaRPr>
          </a:p>
          <a:p>
            <a:pPr eaLnBrk="1" hangingPunct="1"/>
            <a:r>
              <a:rPr lang="zh-CN" altLang="en-US" b="1" dirty="0">
                <a:latin typeface="楷体_GB2312" pitchFamily="49" charset="-122"/>
                <a:ea typeface="楷体_GB2312" pitchFamily="49" charset="-122"/>
              </a:rPr>
              <a:t>水泥强度等级和水胶比是影响混凝土强度的主要因素。水胶比越小，水泥石的强度及其与骨料粘结强度越大，混凝土的强度越高。</a:t>
            </a:r>
            <a:endParaRPr lang="zh-CN" altLang="en-US" b="1" dirty="0">
              <a:latin typeface="楷体_GB2312" pitchFamily="49" charset="-122"/>
              <a:ea typeface="楷体_GB2312" pitchFamily="49" charset="-122"/>
            </a:endParaRPr>
          </a:p>
        </p:txBody>
      </p:sp>
    </p:spTree>
  </p:cSld>
  <p:clrMapOvr>
    <a:masterClrMapping/>
  </p:clrMapOvr>
  <p:transition>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90" name="Rectangle 3"/>
          <p:cNvSpPr>
            <a:spLocks noGrp="1"/>
          </p:cNvSpPr>
          <p:nvPr>
            <p:ph idx="1"/>
          </p:nvPr>
        </p:nvSpPr>
        <p:spPr>
          <a:xfrm>
            <a:off x="457200" y="692150"/>
            <a:ext cx="8229600" cy="5434013"/>
          </a:xfrm>
        </p:spPr>
        <p:txBody>
          <a:bodyPr vert="horz" wrap="square" lIns="91440" tIns="45720" rIns="91440" bIns="45720" anchor="t"/>
          <a:p>
            <a:pPr eaLnBrk="1" hangingPunct="1"/>
            <a:endParaRPr lang="zh-CN" altLang="en-US" b="1" dirty="0">
              <a:latin typeface="楷体_GB2312" pitchFamily="49" charset="-122"/>
              <a:ea typeface="楷体_GB2312" pitchFamily="49" charset="-122"/>
            </a:endParaRPr>
          </a:p>
          <a:p>
            <a:pPr eaLnBrk="1" hangingPunct="1"/>
            <a:endParaRPr lang="zh-CN" altLang="en-US" b="1" dirty="0">
              <a:latin typeface="楷体_GB2312" pitchFamily="49" charset="-122"/>
              <a:ea typeface="楷体_GB2312" pitchFamily="49" charset="-122"/>
            </a:endParaRPr>
          </a:p>
        </p:txBody>
      </p:sp>
      <p:graphicFrame>
        <p:nvGraphicFramePr>
          <p:cNvPr id="212996" name="Object 4"/>
          <p:cNvGraphicFramePr/>
          <p:nvPr/>
        </p:nvGraphicFramePr>
        <p:xfrm>
          <a:off x="2095500" y="1628775"/>
          <a:ext cx="4948238" cy="765175"/>
        </p:xfrm>
        <a:graphic>
          <a:graphicData uri="http://schemas.openxmlformats.org/presentationml/2006/ole">
            <mc:AlternateContent xmlns:mc="http://schemas.openxmlformats.org/markup-compatibility/2006">
              <mc:Choice xmlns:v="urn:schemas-microsoft-com:vml" Requires="v">
                <p:oleObj spid="_x0000_s3088" name="" r:id="rId1" imgW="1561465" imgH="241300" progId="Equation.3">
                  <p:embed/>
                </p:oleObj>
              </mc:Choice>
              <mc:Fallback>
                <p:oleObj name="" r:id="rId1" imgW="1561465" imgH="241300" progId="Equation.3">
                  <p:embed/>
                  <p:pic>
                    <p:nvPicPr>
                      <p:cNvPr id="0" name="图片 3087"/>
                      <p:cNvPicPr/>
                      <p:nvPr/>
                    </p:nvPicPr>
                    <p:blipFill>
                      <a:blip r:embed="rId2"/>
                      <a:stretch>
                        <a:fillRect/>
                      </a:stretch>
                    </p:blipFill>
                    <p:spPr>
                      <a:xfrm>
                        <a:off x="2095500" y="1628775"/>
                        <a:ext cx="4948238" cy="765175"/>
                      </a:xfrm>
                      <a:prstGeom prst="rect">
                        <a:avLst/>
                      </a:prstGeom>
                      <a:noFill/>
                      <a:ln w="38100">
                        <a:noFill/>
                        <a:miter/>
                      </a:ln>
                    </p:spPr>
                  </p:pic>
                </p:oleObj>
              </mc:Fallback>
            </mc:AlternateContent>
          </a:graphicData>
        </a:graphic>
      </p:graphicFrame>
      <p:graphicFrame>
        <p:nvGraphicFramePr>
          <p:cNvPr id="212997" name="Object 5"/>
          <p:cNvGraphicFramePr/>
          <p:nvPr/>
        </p:nvGraphicFramePr>
        <p:xfrm>
          <a:off x="304800" y="2667000"/>
          <a:ext cx="2854325" cy="3581400"/>
        </p:xfrm>
        <a:graphic>
          <a:graphicData uri="http://schemas.openxmlformats.org/presentationml/2006/ole">
            <mc:AlternateContent xmlns:mc="http://schemas.openxmlformats.org/markup-compatibility/2006">
              <mc:Choice xmlns:v="urn:schemas-microsoft-com:vml" Requires="v">
                <p:oleObj spid="_x0000_s3089" name="" r:id="rId3" imgW="165100" imgH="215900" progId="Equation.3">
                  <p:embed/>
                </p:oleObj>
              </mc:Choice>
              <mc:Fallback>
                <p:oleObj name="" r:id="rId3" imgW="165100" imgH="215900" progId="Equation.3">
                  <p:embed/>
                  <p:pic>
                    <p:nvPicPr>
                      <p:cNvPr id="0" name="图片 3088"/>
                      <p:cNvPicPr/>
                      <p:nvPr/>
                    </p:nvPicPr>
                    <p:blipFill>
                      <a:blip r:embed="rId4"/>
                      <a:stretch>
                        <a:fillRect/>
                      </a:stretch>
                    </p:blipFill>
                    <p:spPr>
                      <a:xfrm>
                        <a:off x="304800" y="2667000"/>
                        <a:ext cx="2854325" cy="3581400"/>
                      </a:xfrm>
                      <a:prstGeom prst="rect">
                        <a:avLst/>
                      </a:prstGeom>
                      <a:noFill/>
                      <a:ln w="38100">
                        <a:noFill/>
                        <a:miter/>
                      </a:ln>
                    </p:spPr>
                  </p:pic>
                </p:oleObj>
              </mc:Fallback>
            </mc:AlternateContent>
          </a:graphicData>
        </a:graphic>
      </p:graphicFrame>
      <p:graphicFrame>
        <p:nvGraphicFramePr>
          <p:cNvPr id="212998" name="Object 6"/>
          <p:cNvGraphicFramePr/>
          <p:nvPr/>
        </p:nvGraphicFramePr>
        <p:xfrm>
          <a:off x="2889250" y="2768600"/>
          <a:ext cx="4668838" cy="1241425"/>
        </p:xfrm>
        <a:graphic>
          <a:graphicData uri="http://schemas.openxmlformats.org/presentationml/2006/ole">
            <mc:AlternateContent xmlns:mc="http://schemas.openxmlformats.org/markup-compatibility/2006">
              <mc:Choice xmlns:v="urn:schemas-microsoft-com:vml" Requires="v">
                <p:oleObj spid="_x0000_s3090" name="" r:id="rId5" imgW="1815465" imgH="482600" progId="Equation.3">
                  <p:embed/>
                </p:oleObj>
              </mc:Choice>
              <mc:Fallback>
                <p:oleObj name="" r:id="rId5" imgW="1815465" imgH="482600" progId="Equation.3">
                  <p:embed/>
                  <p:pic>
                    <p:nvPicPr>
                      <p:cNvPr id="0" name="图片 3089"/>
                      <p:cNvPicPr/>
                      <p:nvPr/>
                    </p:nvPicPr>
                    <p:blipFill>
                      <a:blip r:embed="rId6"/>
                      <a:stretch>
                        <a:fillRect/>
                      </a:stretch>
                    </p:blipFill>
                    <p:spPr>
                      <a:xfrm>
                        <a:off x="2889250" y="2768600"/>
                        <a:ext cx="4668838" cy="1241425"/>
                      </a:xfrm>
                      <a:prstGeom prst="rect">
                        <a:avLst/>
                      </a:prstGeom>
                      <a:noFill/>
                      <a:ln w="38100">
                        <a:noFill/>
                        <a:miter/>
                      </a:ln>
                    </p:spPr>
                  </p:pic>
                </p:oleObj>
              </mc:Fallback>
            </mc:AlternateContent>
          </a:graphicData>
        </a:graphic>
      </p:graphicFrame>
      <p:graphicFrame>
        <p:nvGraphicFramePr>
          <p:cNvPr id="212999" name="Object 7"/>
          <p:cNvGraphicFramePr/>
          <p:nvPr/>
        </p:nvGraphicFramePr>
        <p:xfrm>
          <a:off x="2073275" y="4295775"/>
          <a:ext cx="6367463" cy="2562225"/>
        </p:xfrm>
        <a:graphic>
          <a:graphicData uri="http://schemas.openxmlformats.org/presentationml/2006/ole">
            <mc:AlternateContent xmlns:mc="http://schemas.openxmlformats.org/markup-compatibility/2006">
              <mc:Choice xmlns:v="urn:schemas-microsoft-com:vml" Requires="v">
                <p:oleObj spid="_x0000_s3091" name="" r:id="rId7" imgW="2400300" imgH="965200" progId="Equation.3">
                  <p:embed/>
                </p:oleObj>
              </mc:Choice>
              <mc:Fallback>
                <p:oleObj name="" r:id="rId7" imgW="2400300" imgH="965200" progId="Equation.3">
                  <p:embed/>
                  <p:pic>
                    <p:nvPicPr>
                      <p:cNvPr id="0" name="图片 3090"/>
                      <p:cNvPicPr/>
                      <p:nvPr/>
                    </p:nvPicPr>
                    <p:blipFill>
                      <a:blip r:embed="rId8"/>
                      <a:stretch>
                        <a:fillRect/>
                      </a:stretch>
                    </p:blipFill>
                    <p:spPr>
                      <a:xfrm>
                        <a:off x="2073275" y="4295775"/>
                        <a:ext cx="6367463" cy="2562225"/>
                      </a:xfrm>
                      <a:prstGeom prst="rect">
                        <a:avLst/>
                      </a:prstGeom>
                      <a:noFill/>
                      <a:ln w="38100">
                        <a:noFill/>
                        <a:miter/>
                      </a:ln>
                    </p:spPr>
                  </p:pic>
                </p:oleObj>
              </mc:Fallback>
            </mc:AlternateContent>
          </a:graphicData>
        </a:graphic>
      </p:graphicFrame>
      <p:sp>
        <p:nvSpPr>
          <p:cNvPr id="16391" name="Rectangle 8"/>
          <p:cNvSpPr/>
          <p:nvPr/>
        </p:nvSpPr>
        <p:spPr>
          <a:xfrm>
            <a:off x="1116013" y="692150"/>
            <a:ext cx="7343775" cy="7921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lvl="0" eaLnBrk="1" hangingPunct="1"/>
            <a:r>
              <a:rPr lang="zh-CN" altLang="en-US" sz="2400" dirty="0">
                <a:latin typeface="Arial" panose="020B0604020202020204" pitchFamily="34" charset="0"/>
                <a:ea typeface="楷体_GB2312" pitchFamily="49" charset="-122"/>
              </a:rPr>
              <a:t>混凝土强度与水胶比、水泥强度之间的关系为：</a:t>
            </a:r>
            <a:endParaRPr lang="zh-CN" altLang="en-US" sz="2400" dirty="0">
              <a:latin typeface="Arial" panose="020B0604020202020204" pitchFamily="34" charset="0"/>
              <a:ea typeface="楷体_GB2312" pitchFamily="49"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2996"/>
                                        </p:tgtEl>
                                        <p:attrNameLst>
                                          <p:attrName>style.visibility</p:attrName>
                                        </p:attrNameLst>
                                      </p:cBhvr>
                                      <p:to>
                                        <p:strVal val="visible"/>
                                      </p:to>
                                    </p:set>
                                    <p:anim calcmode="lin" valueType="num">
                                      <p:cBhvr additive="base">
                                        <p:cTn id="7" dur="500" fill="hold"/>
                                        <p:tgtEl>
                                          <p:spTgt spid="212996"/>
                                        </p:tgtEl>
                                        <p:attrNameLst>
                                          <p:attrName>ppt_x</p:attrName>
                                        </p:attrNameLst>
                                      </p:cBhvr>
                                      <p:tavLst>
                                        <p:tav tm="0">
                                          <p:val>
                                            <p:strVal val="0-#ppt_w/2"/>
                                          </p:val>
                                        </p:tav>
                                        <p:tav tm="100000">
                                          <p:val>
                                            <p:strVal val="#ppt_x"/>
                                          </p:val>
                                        </p:tav>
                                      </p:tavLst>
                                    </p:anim>
                                    <p:anim calcmode="lin" valueType="num">
                                      <p:cBhvr additive="base">
                                        <p:cTn id="8" dur="500" fill="hold"/>
                                        <p:tgtEl>
                                          <p:spTgt spid="2129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2997"/>
                                        </p:tgtEl>
                                        <p:attrNameLst>
                                          <p:attrName>style.visibility</p:attrName>
                                        </p:attrNameLst>
                                      </p:cBhvr>
                                      <p:to>
                                        <p:strVal val="visible"/>
                                      </p:to>
                                    </p:set>
                                    <p:anim calcmode="lin" valueType="num">
                                      <p:cBhvr additive="base">
                                        <p:cTn id="13" dur="500" fill="hold"/>
                                        <p:tgtEl>
                                          <p:spTgt spid="212997"/>
                                        </p:tgtEl>
                                        <p:attrNameLst>
                                          <p:attrName>ppt_x</p:attrName>
                                        </p:attrNameLst>
                                      </p:cBhvr>
                                      <p:tavLst>
                                        <p:tav tm="0">
                                          <p:val>
                                            <p:strVal val="0-#ppt_w/2"/>
                                          </p:val>
                                        </p:tav>
                                        <p:tav tm="100000">
                                          <p:val>
                                            <p:strVal val="#ppt_x"/>
                                          </p:val>
                                        </p:tav>
                                      </p:tavLst>
                                    </p:anim>
                                    <p:anim calcmode="lin" valueType="num">
                                      <p:cBhvr additive="base">
                                        <p:cTn id="14" dur="500" fill="hold"/>
                                        <p:tgtEl>
                                          <p:spTgt spid="21299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12998"/>
                                        </p:tgtEl>
                                        <p:attrNameLst>
                                          <p:attrName>style.visibility</p:attrName>
                                        </p:attrNameLst>
                                      </p:cBhvr>
                                      <p:to>
                                        <p:strVal val="visible"/>
                                      </p:to>
                                    </p:set>
                                    <p:anim calcmode="lin" valueType="num">
                                      <p:cBhvr additive="base">
                                        <p:cTn id="18" dur="500" fill="hold"/>
                                        <p:tgtEl>
                                          <p:spTgt spid="212998"/>
                                        </p:tgtEl>
                                        <p:attrNameLst>
                                          <p:attrName>ppt_x</p:attrName>
                                        </p:attrNameLst>
                                      </p:cBhvr>
                                      <p:tavLst>
                                        <p:tav tm="0">
                                          <p:val>
                                            <p:strVal val="0-#ppt_w/2"/>
                                          </p:val>
                                        </p:tav>
                                        <p:tav tm="100000">
                                          <p:val>
                                            <p:strVal val="#ppt_x"/>
                                          </p:val>
                                        </p:tav>
                                      </p:tavLst>
                                    </p:anim>
                                    <p:anim calcmode="lin" valueType="num">
                                      <p:cBhvr additive="base">
                                        <p:cTn id="19" dur="500" fill="hold"/>
                                        <p:tgtEl>
                                          <p:spTgt spid="21299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12999"/>
                                        </p:tgtEl>
                                        <p:attrNameLst>
                                          <p:attrName>style.visibility</p:attrName>
                                        </p:attrNameLst>
                                      </p:cBhvr>
                                      <p:to>
                                        <p:strVal val="visible"/>
                                      </p:to>
                                    </p:set>
                                    <p:anim calcmode="lin" valueType="num">
                                      <p:cBhvr additive="base">
                                        <p:cTn id="24" dur="500" fill="hold"/>
                                        <p:tgtEl>
                                          <p:spTgt spid="212999"/>
                                        </p:tgtEl>
                                        <p:attrNameLst>
                                          <p:attrName>ppt_x</p:attrName>
                                        </p:attrNameLst>
                                      </p:cBhvr>
                                      <p:tavLst>
                                        <p:tav tm="0">
                                          <p:val>
                                            <p:strVal val="0-#ppt_w/2"/>
                                          </p:val>
                                        </p:tav>
                                        <p:tav tm="100000">
                                          <p:val>
                                            <p:strVal val="#ppt_x"/>
                                          </p:val>
                                        </p:tav>
                                      </p:tavLst>
                                    </p:anim>
                                    <p:anim calcmode="lin" valueType="num">
                                      <p:cBhvr additive="base">
                                        <p:cTn id="25" dur="500" fill="hold"/>
                                        <p:tgtEl>
                                          <p:spTgt spid="212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428625" y="285750"/>
            <a:ext cx="8286750" cy="6215063"/>
          </a:xfrm>
        </p:spPr>
        <p:txBody>
          <a:bodyPr vert="horz" wrap="square" lIns="91440" tIns="45720" rIns="91440" bIns="45720" anchor="t"/>
          <a:p>
            <a:pPr lvl="0" algn="just" eaLnBrk="1" hangingPunct="1">
              <a:lnSpc>
                <a:spcPct val="125000"/>
              </a:lnSpc>
              <a:buClr>
                <a:srgbClr val="FFFF00"/>
              </a:buClr>
              <a:buFont typeface="Arial" panose="020B0604020202020204" pitchFamily="34" charset="0"/>
              <a:buChar char="•"/>
            </a:pPr>
            <a:r>
              <a:rPr lang="zh-CN" altLang="en-US" sz="2600" dirty="0"/>
              <a:t>公式的适用范围</a:t>
            </a:r>
            <a:endParaRPr lang="en-US" altLang="zh-CN" sz="2600"/>
          </a:p>
          <a:p>
            <a:pPr lvl="0" algn="just" eaLnBrk="1" hangingPunct="1">
              <a:lnSpc>
                <a:spcPct val="125000"/>
              </a:lnSpc>
              <a:buClr>
                <a:srgbClr val="FFFF00"/>
              </a:buClr>
              <a:buNone/>
            </a:pPr>
            <a:r>
              <a:rPr lang="zh-CN" altLang="en-US" sz="2600" dirty="0"/>
              <a:t>           只适用于流动性混凝土及低流动性混凝土，对于干硬性混凝土则不适用。</a:t>
            </a:r>
            <a:endParaRPr lang="en-US" altLang="zh-CN" sz="2600"/>
          </a:p>
          <a:p>
            <a:pPr lvl="0" algn="just" eaLnBrk="1" hangingPunct="1">
              <a:lnSpc>
                <a:spcPct val="125000"/>
              </a:lnSpc>
              <a:buClr>
                <a:srgbClr val="FFFF00"/>
              </a:buClr>
              <a:buFont typeface="Arial" panose="020B0604020202020204" pitchFamily="34" charset="0"/>
              <a:buChar char="•"/>
            </a:pPr>
            <a:r>
              <a:rPr lang="zh-CN" altLang="en-US" sz="2600" dirty="0"/>
              <a:t>混凝土强度公式的应用</a:t>
            </a:r>
            <a:endParaRPr lang="en-US" altLang="zh-CN" sz="2600"/>
          </a:p>
          <a:p>
            <a:pPr lvl="0" algn="just" eaLnBrk="1" hangingPunct="1">
              <a:lnSpc>
                <a:spcPct val="125000"/>
              </a:lnSpc>
              <a:buClr>
                <a:srgbClr val="FFFF00"/>
              </a:buClr>
              <a:buNone/>
            </a:pPr>
            <a:r>
              <a:rPr lang="zh-CN" altLang="en-US" sz="2600" dirty="0"/>
              <a:t>  </a:t>
            </a:r>
            <a:r>
              <a:rPr lang="en-US" altLang="zh-CN" sz="2600">
                <a:latin typeface="华文楷体" panose="02010600040101010101" pitchFamily="2" charset="-122"/>
              </a:rPr>
              <a:t>1</a:t>
            </a:r>
            <a:r>
              <a:rPr lang="zh-CN" altLang="en-US" sz="2600" dirty="0">
                <a:latin typeface="华文楷体" panose="02010600040101010101" pitchFamily="2" charset="-122"/>
              </a:rPr>
              <a:t>）可根据所用的水泥强度等级和水</a:t>
            </a:r>
            <a:r>
              <a:rPr lang="zh-CN" altLang="en-US" sz="2600" b="1" dirty="0">
                <a:latin typeface="楷体_GB2312" pitchFamily="49" charset="-122"/>
                <a:ea typeface="楷体_GB2312" pitchFamily="49" charset="-122"/>
              </a:rPr>
              <a:t>胶</a:t>
            </a:r>
            <a:r>
              <a:rPr lang="zh-CN" altLang="en-US" sz="2600" dirty="0">
                <a:latin typeface="华文楷体" panose="02010600040101010101" pitchFamily="2" charset="-122"/>
              </a:rPr>
              <a:t>比来估计所配制混凝土的强度；</a:t>
            </a:r>
            <a:endParaRPr lang="en-US" altLang="zh-CN" sz="2600">
              <a:latin typeface="华文楷体" panose="02010600040101010101" pitchFamily="2" charset="-122"/>
            </a:endParaRPr>
          </a:p>
          <a:p>
            <a:pPr lvl="0" algn="just" eaLnBrk="1" hangingPunct="1">
              <a:lnSpc>
                <a:spcPct val="125000"/>
              </a:lnSpc>
              <a:buClr>
                <a:srgbClr val="FFFF00"/>
              </a:buClr>
              <a:buNone/>
            </a:pPr>
            <a:r>
              <a:rPr lang="zh-CN" altLang="en-US" sz="2600" dirty="0">
                <a:latin typeface="华文楷体" panose="02010600040101010101" pitchFamily="2" charset="-122"/>
              </a:rPr>
              <a:t>  </a:t>
            </a:r>
            <a:r>
              <a:rPr lang="en-US" altLang="zh-CN" sz="2600">
                <a:latin typeface="华文楷体" panose="02010600040101010101" pitchFamily="2" charset="-122"/>
              </a:rPr>
              <a:t>2</a:t>
            </a:r>
            <a:r>
              <a:rPr lang="zh-CN" altLang="en-US" sz="2600" dirty="0">
                <a:latin typeface="华文楷体" panose="02010600040101010101" pitchFamily="2" charset="-122"/>
              </a:rPr>
              <a:t>）可根据水泥强度等级和要求的混凝土强度等级来计算应采用的水</a:t>
            </a:r>
            <a:r>
              <a:rPr lang="zh-CN" altLang="en-US" sz="2600" b="1" dirty="0">
                <a:latin typeface="楷体_GB2312" pitchFamily="49" charset="-122"/>
                <a:ea typeface="楷体_GB2312" pitchFamily="49" charset="-122"/>
              </a:rPr>
              <a:t>胶</a:t>
            </a:r>
            <a:r>
              <a:rPr lang="zh-CN" altLang="en-US" sz="2600" dirty="0">
                <a:latin typeface="华文楷体" panose="02010600040101010101" pitchFamily="2" charset="-122"/>
              </a:rPr>
              <a:t>比；</a:t>
            </a:r>
            <a:endParaRPr lang="en-US" altLang="zh-CN" sz="2600">
              <a:latin typeface="华文楷体" panose="02010600040101010101" pitchFamily="2" charset="-122"/>
            </a:endParaRPr>
          </a:p>
          <a:p>
            <a:pPr lvl="0" algn="just" eaLnBrk="1" hangingPunct="1">
              <a:lnSpc>
                <a:spcPct val="125000"/>
              </a:lnSpc>
              <a:buClr>
                <a:srgbClr val="FFFF00"/>
              </a:buClr>
              <a:buNone/>
            </a:pPr>
            <a:r>
              <a:rPr lang="zh-CN" altLang="en-US" sz="2600" dirty="0">
                <a:latin typeface="华文楷体" panose="02010600040101010101" pitchFamily="2" charset="-122"/>
              </a:rPr>
              <a:t>  </a:t>
            </a:r>
            <a:r>
              <a:rPr lang="en-US" altLang="zh-CN" sz="2600">
                <a:latin typeface="华文楷体" panose="02010600040101010101" pitchFamily="2" charset="-122"/>
              </a:rPr>
              <a:t>3</a:t>
            </a:r>
            <a:r>
              <a:rPr lang="zh-CN" altLang="en-US" sz="2600" dirty="0">
                <a:latin typeface="华文楷体" panose="02010600040101010101" pitchFamily="2" charset="-122"/>
              </a:rPr>
              <a:t>）可根据混凝土强度等级和采用的水</a:t>
            </a:r>
            <a:r>
              <a:rPr lang="zh-CN" altLang="en-US" sz="2600" b="1" dirty="0">
                <a:latin typeface="楷体_GB2312" pitchFamily="49" charset="-122"/>
                <a:ea typeface="楷体_GB2312" pitchFamily="49" charset="-122"/>
              </a:rPr>
              <a:t>胶</a:t>
            </a:r>
            <a:r>
              <a:rPr lang="zh-CN" altLang="en-US" sz="2600" dirty="0">
                <a:latin typeface="华文楷体" panose="02010600040101010101" pitchFamily="2" charset="-122"/>
              </a:rPr>
              <a:t>比确定所用水泥的强度等级。</a:t>
            </a:r>
            <a:endParaRPr lang="zh-CN" altLang="en-US" sz="2600" dirty="0">
              <a:latin typeface="华文楷体" panose="02010600040101010101" pitchFamily="2" charset="-122"/>
            </a:endParaRPr>
          </a:p>
          <a:p>
            <a:pPr lvl="0" algn="just" eaLnBrk="1" hangingPunct="1">
              <a:lnSpc>
                <a:spcPct val="125000"/>
              </a:lnSpc>
              <a:buClr>
                <a:srgbClr val="FFFF00"/>
              </a:buClr>
              <a:buNone/>
            </a:pPr>
            <a:endParaRPr lang="en-US" altLang="zh-CN">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8"/>
                                            </p:txEl>
                                          </p:spTgt>
                                        </p:tgtEl>
                                        <p:attrNameLst>
                                          <p:attrName>style.visibility</p:attrName>
                                        </p:attrNameLst>
                                      </p:cBhvr>
                                      <p:to>
                                        <p:strVal val="visible"/>
                                      </p:to>
                                    </p:set>
                                    <p:anim calcmode="lin" valueType="num">
                                      <p:cBhvr additive="base">
                                        <p:cTn id="7" dur="1000" fill="hold"/>
                                        <p:tgtEl>
                                          <p:spTgt spid="3">
                                            <p:txEl>
                                              <p:charRg st="0" end="8"/>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8" end="52"/>
                                            </p:txEl>
                                          </p:spTgt>
                                        </p:tgtEl>
                                        <p:attrNameLst>
                                          <p:attrName>style.visibility</p:attrName>
                                        </p:attrNameLst>
                                      </p:cBhvr>
                                      <p:to>
                                        <p:strVal val="visible"/>
                                      </p:to>
                                    </p:set>
                                    <p:anim calcmode="lin" valueType="num">
                                      <p:cBhvr additive="base">
                                        <p:cTn id="13" dur="1000" fill="hold"/>
                                        <p:tgtEl>
                                          <p:spTgt spid="3">
                                            <p:txEl>
                                              <p:charRg st="8" end="5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8" end="5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52" end="63"/>
                                            </p:txEl>
                                          </p:spTgt>
                                        </p:tgtEl>
                                        <p:attrNameLst>
                                          <p:attrName>style.visibility</p:attrName>
                                        </p:attrNameLst>
                                      </p:cBhvr>
                                      <p:to>
                                        <p:strVal val="visible"/>
                                      </p:to>
                                    </p:set>
                                    <p:anim calcmode="lin" valueType="num">
                                      <p:cBhvr additive="base">
                                        <p:cTn id="19" dur="1000" fill="hold"/>
                                        <p:tgtEl>
                                          <p:spTgt spid="3">
                                            <p:txEl>
                                              <p:charRg st="52" end="6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52" end="6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charRg st="63" end="98"/>
                                            </p:txEl>
                                          </p:spTgt>
                                        </p:tgtEl>
                                        <p:attrNameLst>
                                          <p:attrName>style.visibility</p:attrName>
                                        </p:attrNameLst>
                                      </p:cBhvr>
                                      <p:to>
                                        <p:strVal val="visible"/>
                                      </p:to>
                                    </p:set>
                                    <p:anim calcmode="lin" valueType="num">
                                      <p:cBhvr additive="base">
                                        <p:cTn id="25" dur="1000" fill="hold"/>
                                        <p:tgtEl>
                                          <p:spTgt spid="3">
                                            <p:txEl>
                                              <p:charRg st="63" end="98"/>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charRg st="63" end="9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charRg st="98" end="135"/>
                                            </p:txEl>
                                          </p:spTgt>
                                        </p:tgtEl>
                                        <p:attrNameLst>
                                          <p:attrName>style.visibility</p:attrName>
                                        </p:attrNameLst>
                                      </p:cBhvr>
                                      <p:to>
                                        <p:strVal val="visible"/>
                                      </p:to>
                                    </p:set>
                                    <p:anim calcmode="lin" valueType="num">
                                      <p:cBhvr additive="base">
                                        <p:cTn id="31" dur="1000" fill="hold"/>
                                        <p:tgtEl>
                                          <p:spTgt spid="3">
                                            <p:txEl>
                                              <p:charRg st="98" end="13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charRg st="98" end="13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charRg st="135" end="170"/>
                                            </p:txEl>
                                          </p:spTgt>
                                        </p:tgtEl>
                                        <p:attrNameLst>
                                          <p:attrName>style.visibility</p:attrName>
                                        </p:attrNameLst>
                                      </p:cBhvr>
                                      <p:to>
                                        <p:strVal val="visible"/>
                                      </p:to>
                                    </p:set>
                                    <p:anim calcmode="lin" valueType="num">
                                      <p:cBhvr additive="base">
                                        <p:cTn id="37" dur="1000" fill="hold"/>
                                        <p:tgtEl>
                                          <p:spTgt spid="3">
                                            <p:txEl>
                                              <p:charRg st="135" end="170"/>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charRg st="135" end="17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Rectangle 4"/>
          <p:cNvSpPr/>
          <p:nvPr/>
        </p:nvSpPr>
        <p:spPr>
          <a:xfrm>
            <a:off x="0" y="2552700"/>
            <a:ext cx="9144000" cy="0"/>
          </a:xfrm>
          <a:prstGeom prst="rect">
            <a:avLst/>
          </a:prstGeom>
          <a:noFill/>
          <a:ln w="9525">
            <a:noFill/>
          </a:ln>
        </p:spPr>
        <p:txBody>
          <a:bodyPr wrap="none" anchor="ctr">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 name="Rectangle 3"/>
          <p:cNvSpPr/>
          <p:nvPr/>
        </p:nvSpPr>
        <p:spPr>
          <a:xfrm>
            <a:off x="500063" y="5000625"/>
            <a:ext cx="8215312" cy="946150"/>
          </a:xfrm>
          <a:prstGeom prst="rect">
            <a:avLst/>
          </a:prstGeom>
          <a:noFill/>
          <a:ln w="9525">
            <a:noFill/>
          </a:ln>
        </p:spPr>
        <p:txBody>
          <a:bodyPr>
            <a:spAutoFit/>
          </a:bodyPr>
          <a:p>
            <a:pPr lvl="0" eaLnBrk="1" hangingPunct="1"/>
            <a:r>
              <a:rPr lang="zh-CN" altLang="en-US" sz="2800" dirty="0">
                <a:solidFill>
                  <a:srgbClr val="00FF00"/>
                </a:solidFill>
                <a:latin typeface="Arial" panose="020B0604020202020204" pitchFamily="34" charset="0"/>
                <a:ea typeface="宋体" panose="02010600030101010101" pitchFamily="2" charset="-122"/>
              </a:rPr>
              <a:t>            </a:t>
            </a:r>
            <a:r>
              <a:rPr lang="zh-CN" altLang="en-US" sz="2800" dirty="0">
                <a:latin typeface="华文楷体" panose="02010600040101010101" pitchFamily="2" charset="-122"/>
                <a:ea typeface="华文楷体" panose="02010600040101010101" pitchFamily="2" charset="-122"/>
              </a:rPr>
              <a:t>混凝土强度与水</a:t>
            </a:r>
            <a:r>
              <a:rPr lang="zh-CN" altLang="en-US" sz="2800" b="1" dirty="0">
                <a:latin typeface="Arial" panose="020B0604020202020204" pitchFamily="34" charset="0"/>
                <a:ea typeface="华文楷体" panose="02010600040101010101" pitchFamily="2" charset="-122"/>
              </a:rPr>
              <a:t>胶</a:t>
            </a:r>
            <a:r>
              <a:rPr lang="zh-CN" altLang="en-US" sz="2800" dirty="0">
                <a:latin typeface="华文楷体" panose="02010600040101010101" pitchFamily="2" charset="-122"/>
                <a:ea typeface="华文楷体" panose="02010600040101010101" pitchFamily="2" charset="-122"/>
              </a:rPr>
              <a:t>比及</a:t>
            </a:r>
            <a:r>
              <a:rPr lang="zh-CN" altLang="en-US" sz="2800" b="1" dirty="0">
                <a:latin typeface="Arial" panose="020B0604020202020204" pitchFamily="34" charset="0"/>
                <a:ea typeface="华文楷体" panose="02010600040101010101" pitchFamily="2" charset="-122"/>
              </a:rPr>
              <a:t>胶</a:t>
            </a:r>
            <a:r>
              <a:rPr lang="zh-CN" altLang="en-US" sz="2800" dirty="0">
                <a:latin typeface="华文楷体" panose="02010600040101010101" pitchFamily="2" charset="-122"/>
                <a:ea typeface="华文楷体" panose="02010600040101010101" pitchFamily="2" charset="-122"/>
              </a:rPr>
              <a:t>水比的关系</a:t>
            </a:r>
            <a:br>
              <a:rPr lang="zh-CN" altLang="en-US" sz="2800" dirty="0">
                <a:latin typeface="华文楷体" panose="02010600040101010101" pitchFamily="2" charset="-122"/>
                <a:ea typeface="华文楷体" panose="02010600040101010101" pitchFamily="2" charset="-122"/>
              </a:rPr>
            </a:br>
            <a:r>
              <a:rPr lang="zh-CN" altLang="en-US" sz="2800" dirty="0">
                <a:latin typeface="华文楷体" panose="02010600040101010101" pitchFamily="2" charset="-122"/>
                <a:ea typeface="华文楷体" panose="02010600040101010101" pitchFamily="2" charset="-122"/>
              </a:rPr>
              <a:t>  </a:t>
            </a:r>
            <a:r>
              <a:rPr lang="zh-CN" altLang="en-US" sz="2400" dirty="0">
                <a:latin typeface="华文楷体" panose="02010600040101010101" pitchFamily="2" charset="-122"/>
                <a:ea typeface="华文楷体" panose="02010600040101010101" pitchFamily="2" charset="-122"/>
              </a:rPr>
              <a:t>（ａ）</a:t>
            </a:r>
            <a:r>
              <a:rPr lang="zh-CN" altLang="en-US" sz="2400" dirty="0">
                <a:latin typeface="华文楷体" panose="02010600040101010101" pitchFamily="2" charset="-122"/>
                <a:ea typeface="楷体_GB2312" pitchFamily="49" charset="-122"/>
              </a:rPr>
              <a:t>强度与水</a:t>
            </a:r>
            <a:r>
              <a:rPr lang="zh-CN" altLang="en-US" sz="2400" b="1" dirty="0">
                <a:latin typeface="Arial" panose="020B0604020202020204" pitchFamily="34" charset="0"/>
                <a:ea typeface="楷体_GB2312" pitchFamily="49" charset="-122"/>
              </a:rPr>
              <a:t>胶</a:t>
            </a:r>
            <a:r>
              <a:rPr lang="zh-CN" altLang="en-US" sz="2400" dirty="0">
                <a:latin typeface="华文楷体" panose="02010600040101010101" pitchFamily="2" charset="-122"/>
                <a:ea typeface="楷体_GB2312" pitchFamily="49" charset="-122"/>
              </a:rPr>
              <a:t>比的关系；（ｂ）强度与</a:t>
            </a:r>
            <a:r>
              <a:rPr lang="zh-CN" altLang="en-US" sz="2400" b="1" dirty="0">
                <a:latin typeface="Arial" panose="020B0604020202020204" pitchFamily="34" charset="0"/>
                <a:ea typeface="楷体_GB2312" pitchFamily="49" charset="-122"/>
              </a:rPr>
              <a:t>胶</a:t>
            </a:r>
            <a:r>
              <a:rPr lang="zh-CN" altLang="en-US" sz="2400" dirty="0">
                <a:latin typeface="华文楷体" panose="02010600040101010101" pitchFamily="2" charset="-122"/>
                <a:ea typeface="楷体_GB2312" pitchFamily="49" charset="-122"/>
              </a:rPr>
              <a:t>水比的关系</a:t>
            </a:r>
            <a:endParaRPr lang="zh-CN" altLang="en-US" sz="2400" dirty="0">
              <a:latin typeface="华文楷体" panose="02010600040101010101" pitchFamily="2" charset="-122"/>
              <a:ea typeface="楷体_GB2312" pitchFamily="49" charset="-122"/>
            </a:endParaRPr>
          </a:p>
        </p:txBody>
      </p:sp>
      <p:graphicFrame>
        <p:nvGraphicFramePr>
          <p:cNvPr id="2" name="对象 1"/>
          <p:cNvGraphicFramePr/>
          <p:nvPr/>
        </p:nvGraphicFramePr>
        <p:xfrm>
          <a:off x="0" y="1135380"/>
          <a:ext cx="8839835" cy="3782695"/>
        </p:xfrm>
        <a:graphic>
          <a:graphicData uri="http://schemas.openxmlformats.org/presentationml/2006/ole">
            <mc:AlternateContent xmlns:mc="http://schemas.openxmlformats.org/markup-compatibility/2006">
              <mc:Choice xmlns:v="urn:schemas-microsoft-com:vml" Requires="v">
                <p:oleObj spid="_x0000_s3" name="" r:id="rId1" imgW="7924800" imgH="3371850" progId="Paint.Picture">
                  <p:embed/>
                </p:oleObj>
              </mc:Choice>
              <mc:Fallback>
                <p:oleObj name="" r:id="rId1" imgW="7924800" imgH="3371850" progId="Paint.Picture">
                  <p:embed/>
                  <p:pic>
                    <p:nvPicPr>
                      <p:cNvPr id="0" name="图片 2"/>
                      <p:cNvPicPr/>
                      <p:nvPr/>
                    </p:nvPicPr>
                    <p:blipFill>
                      <a:blip r:embed="rId2"/>
                    </p:blipFill>
                    <p:spPr>
                      <a:xfrm>
                        <a:off x="0" y="1135380"/>
                        <a:ext cx="8839835" cy="3782695"/>
                      </a:xfrm>
                      <a:prstGeom prst="rect">
                        <a:avLst/>
                      </a:prstGeom>
                    </p:spPr>
                  </p:pic>
                </p:oleObj>
              </mc:Fallback>
            </mc:AlternateContent>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
                                            <p:txEl>
                                              <p:charRg st="0" end="57"/>
                                            </p:txEl>
                                          </p:spTgt>
                                        </p:tgtEl>
                                        <p:attrNameLst>
                                          <p:attrName>style.visibility</p:attrName>
                                        </p:attrNameLst>
                                      </p:cBhvr>
                                      <p:to>
                                        <p:strVal val="visible"/>
                                      </p:to>
                                    </p:set>
                                    <p:animEffect transition="in" filter="slide(fromBottom)">
                                      <p:cBhvr>
                                        <p:cTn id="7" dur="1000"/>
                                        <p:tgtEl>
                                          <p:spTgt spid="8">
                                            <p:txEl>
                                              <p:charRg st="0" end="5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Rectangle 2"/>
          <p:cNvSpPr>
            <a:spLocks noGrp="1"/>
          </p:cNvSpPr>
          <p:nvPr>
            <p:ph type="title"/>
          </p:nvPr>
        </p:nvSpPr>
        <p:spPr/>
        <p:txBody>
          <a:bodyPr vert="horz" wrap="square" lIns="91440" tIns="45720" rIns="91440" bIns="45720" anchor="t"/>
          <a:p>
            <a:pPr eaLnBrk="1" hangingPunct="1"/>
            <a:r>
              <a:rPr lang="zh-CN" altLang="en-US" sz="3400" b="1" dirty="0">
                <a:solidFill>
                  <a:srgbClr val="FF0000"/>
                </a:solidFill>
              </a:rPr>
              <a:t>水胶比对混凝土强度的影响示意图</a:t>
            </a:r>
            <a:endParaRPr lang="zh-CN" altLang="en-US" sz="3400" b="1" dirty="0">
              <a:solidFill>
                <a:srgbClr val="FF0000"/>
              </a:solidFill>
            </a:endParaRPr>
          </a:p>
        </p:txBody>
      </p:sp>
      <p:graphicFrame>
        <p:nvGraphicFramePr>
          <p:cNvPr id="17410" name="Object 3"/>
          <p:cNvGraphicFramePr>
            <a:graphicFrameLocks noGrp="1"/>
          </p:cNvGraphicFramePr>
          <p:nvPr>
            <p:ph idx="1"/>
          </p:nvPr>
        </p:nvGraphicFramePr>
        <p:xfrm>
          <a:off x="1752442" y="2133600"/>
          <a:ext cx="4764405" cy="4114800"/>
        </p:xfrm>
        <a:graphic>
          <a:graphicData uri="http://schemas.openxmlformats.org/presentationml/2006/ole">
            <mc:AlternateContent xmlns:mc="http://schemas.openxmlformats.org/markup-compatibility/2006">
              <mc:Choice xmlns:v="urn:schemas-microsoft-com:vml" Requires="v">
                <p:oleObj spid="_x0000_s3092" name="" r:id="rId1" imgW="2733675" imgH="2514600" progId="Paint.Picture">
                  <p:embed/>
                </p:oleObj>
              </mc:Choice>
              <mc:Fallback>
                <p:oleObj name="" r:id="rId1" imgW="2733675" imgH="2514600" progId="Paint.Picture">
                  <p:embed/>
                  <p:pic>
                    <p:nvPicPr>
                      <p:cNvPr id="0" name="图片 3091"/>
                      <p:cNvPicPr/>
                      <p:nvPr/>
                    </p:nvPicPr>
                    <p:blipFill>
                      <a:blip r:embed="rId2"/>
                      <a:stretch>
                        <a:fillRect/>
                      </a:stretch>
                    </p:blipFill>
                    <p:spPr>
                      <a:xfrm>
                        <a:off x="1752442" y="2133600"/>
                        <a:ext cx="4764405" cy="4114800"/>
                      </a:xfrm>
                      <a:prstGeom prst="rect">
                        <a:avLst/>
                      </a:prstGeom>
                      <a:noFill/>
                      <a:ln w="38100">
                        <a:miter/>
                      </a:ln>
                    </p:spPr>
                  </p:pic>
                </p:oleObj>
              </mc:Fallback>
            </mc:AlternateContent>
          </a:graphicData>
        </a:graphic>
      </p:graphicFrame>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Rectangle 3"/>
          <p:cNvSpPr>
            <a:spLocks noGrp="1"/>
          </p:cNvSpPr>
          <p:nvPr>
            <p:ph idx="1"/>
          </p:nvPr>
        </p:nvSpPr>
        <p:spPr>
          <a:xfrm>
            <a:off x="457200" y="1052513"/>
            <a:ext cx="8229600" cy="5073650"/>
          </a:xfrm>
        </p:spPr>
        <p:txBody>
          <a:bodyPr vert="horz" wrap="square" lIns="91440" tIns="45720" rIns="91440" bIns="45720" anchor="t"/>
          <a:p>
            <a:pPr eaLnBrk="1" hangingPunct="1"/>
            <a:r>
              <a:rPr lang="en-US" altLang="zh-CN" sz="3600" b="1" dirty="0">
                <a:ea typeface="楷体_GB2312" pitchFamily="49" charset="-122"/>
              </a:rPr>
              <a:t>3.4  </a:t>
            </a:r>
            <a:r>
              <a:rPr lang="en-US" altLang="zh-CN" sz="3600" b="1" dirty="0">
                <a:sym typeface="+mn-ea"/>
              </a:rPr>
              <a:t> </a:t>
            </a:r>
            <a:r>
              <a:rPr lang="zh-CN" altLang="en-US" sz="3600" b="1" dirty="0">
                <a:sym typeface="+mn-ea"/>
              </a:rPr>
              <a:t>硬化混凝土的技术性质</a:t>
            </a:r>
            <a:endParaRPr lang="en-US" altLang="zh-CN" sz="3600" b="1" dirty="0">
              <a:ea typeface="楷体_GB2312" pitchFamily="49" charset="-122"/>
            </a:endParaRPr>
          </a:p>
          <a:p>
            <a:pPr eaLnBrk="1" hangingPunct="1"/>
            <a:endParaRPr lang="en-US" altLang="zh-CN" sz="1000" b="1" dirty="0">
              <a:ea typeface="楷体_GB2312" pitchFamily="49" charset="-122"/>
            </a:endParaRPr>
          </a:p>
          <a:p>
            <a:pPr eaLnBrk="1" hangingPunct="1">
              <a:lnSpc>
                <a:spcPct val="150000"/>
              </a:lnSpc>
            </a:pPr>
            <a:r>
              <a:rPr lang="en-US" altLang="zh-CN" b="1" dirty="0">
                <a:ea typeface="楷体_GB2312" pitchFamily="49" charset="-122"/>
              </a:rPr>
              <a:t>3.4.1  </a:t>
            </a:r>
            <a:r>
              <a:rPr lang="zh-CN" altLang="en-US" b="1" dirty="0">
                <a:ea typeface="楷体_GB2312" pitchFamily="49" charset="-122"/>
              </a:rPr>
              <a:t>混凝土强度</a:t>
            </a:r>
            <a:endParaRPr lang="zh-CN" altLang="en-US" b="1" dirty="0">
              <a:ea typeface="楷体_GB2312" pitchFamily="49" charset="-122"/>
            </a:endParaRPr>
          </a:p>
          <a:p>
            <a:pPr eaLnBrk="1" hangingPunct="1">
              <a:lnSpc>
                <a:spcPct val="150000"/>
              </a:lnSpc>
            </a:pPr>
            <a:r>
              <a:rPr lang="en-US" b="1">
                <a:ea typeface="楷体_GB2312" pitchFamily="49" charset="-122"/>
              </a:rPr>
              <a:t>3.4.2  </a:t>
            </a:r>
            <a:r>
              <a:rPr lang="zh-CN" altLang="en-US" b="1">
                <a:ea typeface="楷体_GB2312" pitchFamily="49" charset="-122"/>
              </a:rPr>
              <a:t>混凝土耐久性</a:t>
            </a:r>
            <a:endParaRPr lang="zh-CN" altLang="en-US" b="1">
              <a:ea typeface="楷体_GB2312" pitchFamily="49" charset="-122"/>
            </a:endParaRPr>
          </a:p>
          <a:p>
            <a:pPr eaLnBrk="1" hangingPunct="1">
              <a:lnSpc>
                <a:spcPct val="150000"/>
              </a:lnSpc>
            </a:pPr>
            <a:r>
              <a:rPr lang="en-US" altLang="zh-CN" b="1" dirty="0">
                <a:ea typeface="楷体_GB2312" pitchFamily="49" charset="-122"/>
              </a:rPr>
              <a:t>3.4.3  </a:t>
            </a:r>
            <a:r>
              <a:rPr lang="zh-CN" altLang="en-US" b="1" dirty="0">
                <a:ea typeface="楷体_GB2312" pitchFamily="49" charset="-122"/>
              </a:rPr>
              <a:t>混凝土的变形</a:t>
            </a:r>
            <a:endParaRPr lang="zh-CN" altLang="en-US" b="1" dirty="0">
              <a:ea typeface="楷体_GB2312" pitchFamily="49" charset="-122"/>
            </a:endParaRPr>
          </a:p>
        </p:txBody>
      </p:sp>
    </p:spTree>
  </p:cSld>
  <p:clrMapOvr>
    <a:masterClrMapping/>
  </p:clrMapOvr>
  <p:transition>
    <p:wheel spokes="8"/>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Rectangle 2"/>
          <p:cNvSpPr/>
          <p:nvPr/>
        </p:nvSpPr>
        <p:spPr>
          <a:xfrm>
            <a:off x="539750" y="644525"/>
            <a:ext cx="3652520" cy="579120"/>
          </a:xfrm>
          <a:prstGeom prst="rect">
            <a:avLst/>
          </a:prstGeom>
          <a:noFill/>
          <a:ln w="9525">
            <a:noFill/>
          </a:ln>
        </p:spPr>
        <p:txBody>
          <a:bodyPr wrap="none">
            <a:spAutoFit/>
          </a:bodyPr>
          <a:p>
            <a:pPr lvl="0" eaLnBrk="1" hangingPunct="1"/>
            <a:r>
              <a:rPr lang="zh-CN" altLang="en-US" sz="3200" b="1">
                <a:solidFill>
                  <a:schemeClr val="tx2"/>
                </a:solidFill>
                <a:latin typeface="Times New Roman" panose="02020603050405020304" pitchFamily="18" charset="0"/>
                <a:ea typeface="宋体" panose="02010600030101010101" pitchFamily="2" charset="-122"/>
              </a:rPr>
              <a:t>（</a:t>
            </a:r>
            <a:r>
              <a:rPr lang="en-US" altLang="zh-CN" sz="3200" b="1">
                <a:solidFill>
                  <a:schemeClr val="tx2"/>
                </a:solidFill>
                <a:latin typeface="Times New Roman" panose="02020603050405020304" pitchFamily="18" charset="0"/>
                <a:ea typeface="宋体" panose="02010600030101010101" pitchFamily="2" charset="-122"/>
              </a:rPr>
              <a:t>2</a:t>
            </a:r>
            <a:r>
              <a:rPr lang="zh-CN" altLang="en-US" sz="3200" b="1">
                <a:solidFill>
                  <a:schemeClr val="tx2"/>
                </a:solidFill>
                <a:latin typeface="Times New Roman" panose="02020603050405020304" pitchFamily="18" charset="0"/>
                <a:ea typeface="宋体" panose="02010600030101010101" pitchFamily="2" charset="-122"/>
              </a:rPr>
              <a:t>）</a:t>
            </a:r>
            <a:r>
              <a:rPr lang="zh-CN" altLang="en-US" sz="3200" b="1" dirty="0">
                <a:solidFill>
                  <a:schemeClr val="tx2"/>
                </a:solidFill>
                <a:latin typeface="Times New Roman" panose="02020603050405020304" pitchFamily="18" charset="0"/>
                <a:ea typeface="宋体" panose="02010600030101010101" pitchFamily="2" charset="-122"/>
              </a:rPr>
              <a:t>骨料的影响；</a:t>
            </a:r>
            <a:endParaRPr lang="zh-CN" altLang="en-US" sz="3200" b="1" dirty="0">
              <a:solidFill>
                <a:schemeClr val="tx2"/>
              </a:solidFill>
              <a:latin typeface="Times New Roman" panose="02020603050405020304" pitchFamily="18" charset="0"/>
              <a:ea typeface="宋体" panose="02010600030101010101" pitchFamily="2" charset="-122"/>
            </a:endParaRPr>
          </a:p>
        </p:txBody>
      </p:sp>
      <p:sp>
        <p:nvSpPr>
          <p:cNvPr id="157699" name="Rectangle 3"/>
          <p:cNvSpPr/>
          <p:nvPr/>
        </p:nvSpPr>
        <p:spPr>
          <a:xfrm>
            <a:off x="250825" y="1557338"/>
            <a:ext cx="8893175" cy="3503612"/>
          </a:xfrm>
          <a:prstGeom prst="rect">
            <a:avLst/>
          </a:prstGeom>
          <a:noFill/>
          <a:ln w="9525">
            <a:noFill/>
          </a:ln>
        </p:spPr>
        <p:txBody>
          <a:bodyPr>
            <a:spAutoFit/>
          </a:bodyPr>
          <a:p>
            <a:pPr lvl="0" eaLnBrk="1" hangingPunct="1"/>
            <a:r>
              <a:rPr lang="zh-CN" altLang="en-US" sz="3200" b="1" dirty="0">
                <a:latin typeface="Times New Roman" panose="02020603050405020304" pitchFamily="18" charset="0"/>
                <a:ea typeface="宋体" panose="02010600030101010101" pitchFamily="2" charset="-122"/>
              </a:rPr>
              <a:t>       水泥石与骨料的粘结力除了受水泥石强度的影响外，还与骨料（尤其是粗骨料）的表面状况有关。碎石表面粗糙</a:t>
            </a:r>
            <a:endParaRPr lang="zh-CN" altLang="en-US" sz="3200" b="1" dirty="0">
              <a:latin typeface="Times New Roman" panose="02020603050405020304" pitchFamily="18" charset="0"/>
              <a:ea typeface="宋体" panose="02010600030101010101" pitchFamily="2" charset="-122"/>
            </a:endParaRPr>
          </a:p>
          <a:p>
            <a:pPr lvl="0" eaLnBrk="1" hangingPunct="1"/>
            <a:r>
              <a:rPr lang="zh-CN" altLang="en-US" sz="3200" b="1" dirty="0">
                <a:latin typeface="Times New Roman" panose="02020603050405020304" pitchFamily="18" charset="0"/>
                <a:ea typeface="宋体" panose="02010600030101010101" pitchFamily="2" charset="-122"/>
              </a:rPr>
              <a:t>，粘结力比较大，卵石表面光滑，粘结力比较小。</a:t>
            </a:r>
            <a:endParaRPr lang="zh-CN" altLang="en-US" sz="3200" b="1" dirty="0">
              <a:latin typeface="Times New Roman" panose="02020603050405020304" pitchFamily="18" charset="0"/>
              <a:ea typeface="宋体" panose="02010600030101010101" pitchFamily="2" charset="-122"/>
            </a:endParaRPr>
          </a:p>
          <a:p>
            <a:pPr lvl="0" eaLnBrk="1" hangingPunct="1"/>
            <a:endParaRPr lang="zh-CN" altLang="en-US" sz="3200" b="1" dirty="0">
              <a:latin typeface="Times New Roman" panose="02020603050405020304" pitchFamily="18" charset="0"/>
              <a:ea typeface="宋体" panose="02010600030101010101" pitchFamily="2" charset="-122"/>
            </a:endParaRPr>
          </a:p>
          <a:p>
            <a:pPr lvl="0" eaLnBrk="1" hangingPunct="1"/>
            <a:r>
              <a:rPr lang="zh-CN" altLang="en-US" sz="3200" b="1" dirty="0">
                <a:latin typeface="Times New Roman" panose="02020603050405020304" pitchFamily="18" charset="0"/>
                <a:ea typeface="宋体" panose="02010600030101010101" pitchFamily="2" charset="-122"/>
              </a:rPr>
              <a:t>      因而在水泥强度等级和水胶比相同的条件下，碎石混凝土的强度往往高于卵石混凝土。</a:t>
            </a:r>
            <a:endParaRPr lang="zh-CN" altLang="en-US" sz="3200" b="1" dirty="0">
              <a:latin typeface="Times New Roman" panose="02020603050405020304" pitchFamily="18" charset="0"/>
              <a:ea typeface="宋体" panose="02010600030101010101" pitchFamily="2" charset="-122"/>
            </a:endParaRPr>
          </a:p>
        </p:txBody>
      </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500063" y="357188"/>
            <a:ext cx="8143875" cy="6072187"/>
          </a:xfrm>
        </p:spPr>
        <p:txBody>
          <a:bodyPr vert="horz" wrap="square" lIns="91440" tIns="45720" rIns="91440" bIns="45720" anchor="t"/>
          <a:p>
            <a:pPr lvl="0" algn="just" eaLnBrk="1" hangingPunct="1">
              <a:lnSpc>
                <a:spcPct val="125000"/>
              </a:lnSpc>
              <a:buClr>
                <a:srgbClr val="FFFF00"/>
              </a:buClr>
              <a:buFont typeface="Wingdings" panose="05000000000000000000" pitchFamily="2" charset="2"/>
              <a:buChar char="Ø"/>
            </a:pPr>
            <a:r>
              <a:rPr lang="zh-CN" altLang="en-US" dirty="0"/>
              <a:t>集料的特征</a:t>
            </a:r>
            <a:endParaRPr lang="zh-CN" altLang="en-US" dirty="0"/>
          </a:p>
          <a:p>
            <a:pPr lvl="0" algn="just" eaLnBrk="1" hangingPunct="1">
              <a:lnSpc>
                <a:spcPct val="125000"/>
              </a:lnSpc>
              <a:buClr>
                <a:srgbClr val="FFFF00"/>
              </a:buClr>
              <a:buFont typeface="Arial" panose="020B0604020202020204" pitchFamily="34" charset="0"/>
              <a:buChar char="•"/>
            </a:pPr>
            <a:r>
              <a:rPr lang="zh-CN" altLang="en-US" sz="2600" dirty="0"/>
              <a:t>集料的强度</a:t>
            </a:r>
            <a:endParaRPr lang="en-US" altLang="zh-CN" sz="2600"/>
          </a:p>
          <a:p>
            <a:pPr lvl="0" algn="just" eaLnBrk="1" hangingPunct="1">
              <a:lnSpc>
                <a:spcPct val="125000"/>
              </a:lnSpc>
              <a:buClr>
                <a:srgbClr val="FFFF00"/>
              </a:buClr>
              <a:buFont typeface="Arial" panose="020B0604020202020204" pitchFamily="34" charset="0"/>
              <a:buChar char="•"/>
            </a:pPr>
            <a:r>
              <a:rPr lang="zh-CN" altLang="en-US" sz="2600" dirty="0"/>
              <a:t>集料的种类</a:t>
            </a:r>
            <a:endParaRPr lang="en-US" altLang="zh-CN" sz="2600"/>
          </a:p>
          <a:p>
            <a:pPr lvl="0" algn="just" eaLnBrk="1" hangingPunct="1">
              <a:lnSpc>
                <a:spcPct val="125000"/>
              </a:lnSpc>
              <a:buClr>
                <a:srgbClr val="FFFF00"/>
              </a:buClr>
              <a:buFont typeface="Arial" panose="020B0604020202020204" pitchFamily="34" charset="0"/>
              <a:buChar char="•"/>
            </a:pPr>
            <a:r>
              <a:rPr lang="zh-CN" altLang="en-US" sz="2600" dirty="0"/>
              <a:t>集料的级配</a:t>
            </a:r>
            <a:endParaRPr lang="en-US" altLang="zh-CN" sz="2600"/>
          </a:p>
          <a:p>
            <a:pPr lvl="0" algn="just" eaLnBrk="1" hangingPunct="1">
              <a:lnSpc>
                <a:spcPct val="125000"/>
              </a:lnSpc>
              <a:buClr>
                <a:srgbClr val="FFFF00"/>
              </a:buClr>
              <a:buFont typeface="Arial" panose="020B0604020202020204" pitchFamily="34" charset="0"/>
              <a:buChar char="•"/>
            </a:pPr>
            <a:r>
              <a:rPr lang="zh-CN" altLang="en-US" sz="2600" dirty="0"/>
              <a:t>集料的表面状态</a:t>
            </a:r>
            <a:endParaRPr lang="en-US" altLang="zh-CN" sz="2600"/>
          </a:p>
          <a:p>
            <a:pPr lvl="0" algn="just" eaLnBrk="1" hangingPunct="1">
              <a:lnSpc>
                <a:spcPct val="125000"/>
              </a:lnSpc>
              <a:buClr>
                <a:srgbClr val="FFFF00"/>
              </a:buClr>
              <a:buFont typeface="Arial" panose="020B0604020202020204" pitchFamily="34" charset="0"/>
              <a:buChar char="•"/>
            </a:pPr>
            <a:r>
              <a:rPr lang="zh-CN" altLang="en-US" sz="2600" dirty="0"/>
              <a:t>集料的粒形</a:t>
            </a:r>
            <a:endParaRPr lang="en-US" altLang="zh-CN" sz="2600"/>
          </a:p>
          <a:p>
            <a:pPr lvl="0" algn="just" eaLnBrk="1" hangingPunct="1">
              <a:lnSpc>
                <a:spcPct val="125000"/>
              </a:lnSpc>
              <a:buClr>
                <a:srgbClr val="FFFF00"/>
              </a:buClr>
              <a:buFont typeface="Arial" panose="020B0604020202020204" pitchFamily="34" charset="0"/>
              <a:buChar char="•"/>
            </a:pPr>
            <a:r>
              <a:rPr lang="zh-CN" altLang="en-US" sz="2600" dirty="0"/>
              <a:t>集料的有害杂质和弱颗粒含量</a:t>
            </a:r>
            <a:endParaRPr lang="zh-CN" altLang="en-US" sz="2600" dirty="0"/>
          </a:p>
          <a:p>
            <a:pPr lvl="0" algn="just" eaLnBrk="1" hangingPunct="1">
              <a:lnSpc>
                <a:spcPct val="120000"/>
              </a:lnSpc>
              <a:buClr>
                <a:srgbClr val="FFFF00"/>
              </a:buClr>
              <a:buNone/>
            </a:pPr>
            <a:endParaRPr lang="en-US" altLang="zh-CN">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6"/>
                                            </p:txEl>
                                          </p:spTgt>
                                        </p:tgtEl>
                                        <p:attrNameLst>
                                          <p:attrName>style.visibility</p:attrName>
                                        </p:attrNameLst>
                                      </p:cBhvr>
                                      <p:to>
                                        <p:strVal val="visible"/>
                                      </p:to>
                                    </p:set>
                                    <p:anim calcmode="lin" valueType="num">
                                      <p:cBhvr additive="base">
                                        <p:cTn id="7" dur="1000" fill="hold"/>
                                        <p:tgtEl>
                                          <p:spTgt spid="3">
                                            <p:txEl>
                                              <p:charRg st="0" end="6"/>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6" end="12"/>
                                            </p:txEl>
                                          </p:spTgt>
                                        </p:tgtEl>
                                        <p:attrNameLst>
                                          <p:attrName>style.visibility</p:attrName>
                                        </p:attrNameLst>
                                      </p:cBhvr>
                                      <p:to>
                                        <p:strVal val="visible"/>
                                      </p:to>
                                    </p:set>
                                    <p:anim calcmode="lin" valueType="num">
                                      <p:cBhvr additive="base">
                                        <p:cTn id="13" dur="1000" fill="hold"/>
                                        <p:tgtEl>
                                          <p:spTgt spid="3">
                                            <p:txEl>
                                              <p:charRg st="6" end="1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6" end="1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12" end="18"/>
                                            </p:txEl>
                                          </p:spTgt>
                                        </p:tgtEl>
                                        <p:attrNameLst>
                                          <p:attrName>style.visibility</p:attrName>
                                        </p:attrNameLst>
                                      </p:cBhvr>
                                      <p:to>
                                        <p:strVal val="visible"/>
                                      </p:to>
                                    </p:set>
                                    <p:anim calcmode="lin" valueType="num">
                                      <p:cBhvr additive="base">
                                        <p:cTn id="19" dur="1000" fill="hold"/>
                                        <p:tgtEl>
                                          <p:spTgt spid="3">
                                            <p:txEl>
                                              <p:charRg st="12" end="18"/>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12" end="1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charRg st="18" end="24"/>
                                            </p:txEl>
                                          </p:spTgt>
                                        </p:tgtEl>
                                        <p:attrNameLst>
                                          <p:attrName>style.visibility</p:attrName>
                                        </p:attrNameLst>
                                      </p:cBhvr>
                                      <p:to>
                                        <p:strVal val="visible"/>
                                      </p:to>
                                    </p:set>
                                    <p:anim calcmode="lin" valueType="num">
                                      <p:cBhvr additive="base">
                                        <p:cTn id="25" dur="1000" fill="hold"/>
                                        <p:tgtEl>
                                          <p:spTgt spid="3">
                                            <p:txEl>
                                              <p:charRg st="18" end="2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charRg st="18" end="2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charRg st="24" end="32"/>
                                            </p:txEl>
                                          </p:spTgt>
                                        </p:tgtEl>
                                        <p:attrNameLst>
                                          <p:attrName>style.visibility</p:attrName>
                                        </p:attrNameLst>
                                      </p:cBhvr>
                                      <p:to>
                                        <p:strVal val="visible"/>
                                      </p:to>
                                    </p:set>
                                    <p:anim calcmode="lin" valueType="num">
                                      <p:cBhvr additive="base">
                                        <p:cTn id="31" dur="1000" fill="hold"/>
                                        <p:tgtEl>
                                          <p:spTgt spid="3">
                                            <p:txEl>
                                              <p:charRg st="24" end="32"/>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charRg st="24" end="3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charRg st="32" end="38"/>
                                            </p:txEl>
                                          </p:spTgt>
                                        </p:tgtEl>
                                        <p:attrNameLst>
                                          <p:attrName>style.visibility</p:attrName>
                                        </p:attrNameLst>
                                      </p:cBhvr>
                                      <p:to>
                                        <p:strVal val="visible"/>
                                      </p:to>
                                    </p:set>
                                    <p:anim calcmode="lin" valueType="num">
                                      <p:cBhvr additive="base">
                                        <p:cTn id="37" dur="1000" fill="hold"/>
                                        <p:tgtEl>
                                          <p:spTgt spid="3">
                                            <p:txEl>
                                              <p:charRg st="32" end="38"/>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charRg st="32" end="3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charRg st="38" end="52"/>
                                            </p:txEl>
                                          </p:spTgt>
                                        </p:tgtEl>
                                        <p:attrNameLst>
                                          <p:attrName>style.visibility</p:attrName>
                                        </p:attrNameLst>
                                      </p:cBhvr>
                                      <p:to>
                                        <p:strVal val="visible"/>
                                      </p:to>
                                    </p:set>
                                    <p:anim calcmode="lin" valueType="num">
                                      <p:cBhvr additive="base">
                                        <p:cTn id="43" dur="1000" fill="hold"/>
                                        <p:tgtEl>
                                          <p:spTgt spid="3">
                                            <p:txEl>
                                              <p:charRg st="38" end="52"/>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charRg st="38" end="5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428625" y="285750"/>
            <a:ext cx="8286750" cy="6215063"/>
          </a:xfrm>
        </p:spPr>
        <p:txBody>
          <a:bodyPr vert="horz" wrap="square" lIns="91440" tIns="45720" rIns="91440" bIns="45720" anchor="t"/>
          <a:p>
            <a:pPr lvl="0" algn="just" eaLnBrk="1" hangingPunct="1">
              <a:lnSpc>
                <a:spcPct val="120000"/>
              </a:lnSpc>
              <a:buClr>
                <a:srgbClr val="FFFF00"/>
              </a:buClr>
              <a:buFont typeface="Wingdings" panose="05000000000000000000" pitchFamily="2" charset="2"/>
              <a:buChar char="Ø"/>
            </a:pPr>
            <a:r>
              <a:rPr lang="zh-CN" altLang="en-US" dirty="0"/>
              <a:t>养护温度和湿度</a:t>
            </a:r>
            <a:endParaRPr lang="en-US" altLang="zh-CN"/>
          </a:p>
          <a:p>
            <a:pPr lvl="0" algn="just" eaLnBrk="1" hangingPunct="1">
              <a:lnSpc>
                <a:spcPct val="120000"/>
              </a:lnSpc>
              <a:buNone/>
            </a:pPr>
            <a:r>
              <a:rPr lang="zh-CN" altLang="en-US" sz="2600" dirty="0"/>
              <a:t>          混凝土强度是一个渐进发展的过程，其发展的程度和速度取决于水泥的水化，而混凝土成型后的温度和湿度是影响水泥水化速度和程度的重要因素。</a:t>
            </a:r>
            <a:endParaRPr lang="zh-CN" altLang="en-US" sz="2600" dirty="0"/>
          </a:p>
          <a:p>
            <a:pPr lvl="0" algn="just" eaLnBrk="1" hangingPunct="1">
              <a:lnSpc>
                <a:spcPct val="120000"/>
              </a:lnSpc>
              <a:buNone/>
            </a:pPr>
            <a:r>
              <a:rPr lang="zh-CN" altLang="en-US" sz="2600" dirty="0"/>
              <a:t>           因此，混凝土浇捣成型后，必须在一定时间内保持适当的温度和足够的湿度以使水泥充分水化，保证混凝土强度不断增长，以获得质量良好的混凝土。</a:t>
            </a:r>
            <a:endParaRPr lang="zh-CN" altLang="en-US" sz="2600" dirty="0"/>
          </a:p>
          <a:p>
            <a:pPr lvl="0" algn="just" eaLnBrk="1" hangingPunct="1">
              <a:lnSpc>
                <a:spcPct val="120000"/>
              </a:lnSpc>
              <a:buClr>
                <a:srgbClr val="FFFF00"/>
              </a:buClr>
              <a:buNone/>
            </a:pPr>
            <a:endParaRPr lang="en-US" altLang="zh-CN">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8"/>
                                            </p:txEl>
                                          </p:spTgt>
                                        </p:tgtEl>
                                        <p:attrNameLst>
                                          <p:attrName>style.visibility</p:attrName>
                                        </p:attrNameLst>
                                      </p:cBhvr>
                                      <p:to>
                                        <p:strVal val="visible"/>
                                      </p:to>
                                    </p:set>
                                    <p:anim calcmode="lin" valueType="num">
                                      <p:cBhvr additive="base">
                                        <p:cTn id="7" dur="1000" fill="hold"/>
                                        <p:tgtEl>
                                          <p:spTgt spid="3">
                                            <p:txEl>
                                              <p:charRg st="0" end="8"/>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8" end="84"/>
                                            </p:txEl>
                                          </p:spTgt>
                                        </p:tgtEl>
                                        <p:attrNameLst>
                                          <p:attrName>style.visibility</p:attrName>
                                        </p:attrNameLst>
                                      </p:cBhvr>
                                      <p:to>
                                        <p:strVal val="visible"/>
                                      </p:to>
                                    </p:set>
                                    <p:anim calcmode="lin" valueType="num">
                                      <p:cBhvr additive="base">
                                        <p:cTn id="13" dur="1000" fill="hold"/>
                                        <p:tgtEl>
                                          <p:spTgt spid="3">
                                            <p:txEl>
                                              <p:charRg st="8" end="8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8" end="8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84" end="162"/>
                                            </p:txEl>
                                          </p:spTgt>
                                        </p:tgtEl>
                                        <p:attrNameLst>
                                          <p:attrName>style.visibility</p:attrName>
                                        </p:attrNameLst>
                                      </p:cBhvr>
                                      <p:to>
                                        <p:strVal val="visible"/>
                                      </p:to>
                                    </p:set>
                                    <p:anim calcmode="lin" valueType="num">
                                      <p:cBhvr additive="base">
                                        <p:cTn id="19" dur="1000" fill="hold"/>
                                        <p:tgtEl>
                                          <p:spTgt spid="3">
                                            <p:txEl>
                                              <p:charRg st="84" end="16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84" end="16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Rectangle 2"/>
          <p:cNvSpPr/>
          <p:nvPr/>
        </p:nvSpPr>
        <p:spPr>
          <a:xfrm>
            <a:off x="395288" y="0"/>
            <a:ext cx="8001000" cy="1176655"/>
          </a:xfrm>
          <a:prstGeom prst="rect">
            <a:avLst/>
          </a:prstGeom>
          <a:noFill/>
          <a:ln w="9525">
            <a:noFill/>
          </a:ln>
        </p:spPr>
        <p:txBody>
          <a:bodyPr>
            <a:spAutoFit/>
          </a:bodyPr>
          <a:p>
            <a:pPr lvl="0" eaLnBrk="1" hangingPunct="1">
              <a:lnSpc>
                <a:spcPct val="90000"/>
              </a:lnSpc>
              <a:spcBef>
                <a:spcPct val="50000"/>
              </a:spcBef>
              <a:buClr>
                <a:srgbClr val="A50021"/>
              </a:buClr>
              <a:buSzPct val="75000"/>
              <a:buFont typeface="Wingdings" panose="05000000000000000000" pitchFamily="2" charset="2"/>
              <a:buNone/>
            </a:pPr>
            <a:endParaRPr lang="zh-CN" altLang="en-US" sz="2800" b="1" dirty="0">
              <a:solidFill>
                <a:srgbClr val="FF0000"/>
              </a:solidFill>
              <a:latin typeface="Times New Roman" panose="02020603050405020304" pitchFamily="18" charset="0"/>
              <a:ea typeface="宋体" panose="02010600030101010101" pitchFamily="2" charset="-122"/>
            </a:endParaRPr>
          </a:p>
          <a:p>
            <a:pPr lvl="0" eaLnBrk="1" hangingPunct="1">
              <a:lnSpc>
                <a:spcPct val="90000"/>
              </a:lnSpc>
              <a:spcBef>
                <a:spcPct val="50000"/>
              </a:spcBef>
              <a:buClr>
                <a:srgbClr val="A50021"/>
              </a:buClr>
              <a:buSzPct val="75000"/>
              <a:buFont typeface="Wingdings" panose="05000000000000000000" pitchFamily="2" charset="2"/>
              <a:buNone/>
            </a:pPr>
            <a:r>
              <a:rPr lang="zh-CN" altLang="en-US" sz="3200" b="1">
                <a:solidFill>
                  <a:schemeClr val="tx2"/>
                </a:solidFill>
                <a:latin typeface="Times New Roman" panose="02020603050405020304" pitchFamily="18" charset="0"/>
                <a:ea typeface="宋体" panose="02010600030101010101" pitchFamily="2" charset="-122"/>
              </a:rPr>
              <a:t>（</a:t>
            </a:r>
            <a:r>
              <a:rPr lang="en-US" altLang="zh-CN" sz="3200" b="1">
                <a:solidFill>
                  <a:schemeClr val="tx2"/>
                </a:solidFill>
                <a:latin typeface="Times New Roman" panose="02020603050405020304" pitchFamily="18" charset="0"/>
                <a:ea typeface="宋体" panose="02010600030101010101" pitchFamily="2" charset="-122"/>
              </a:rPr>
              <a:t>3</a:t>
            </a:r>
            <a:r>
              <a:rPr lang="zh-CN" altLang="en-US" sz="3200" b="1">
                <a:solidFill>
                  <a:schemeClr val="tx2"/>
                </a:solidFill>
                <a:latin typeface="Times New Roman" panose="02020603050405020304" pitchFamily="18" charset="0"/>
                <a:ea typeface="宋体" panose="02010600030101010101" pitchFamily="2" charset="-122"/>
              </a:rPr>
              <a:t>）</a:t>
            </a:r>
            <a:r>
              <a:rPr lang="zh-CN" altLang="en-US" sz="3200" b="1" dirty="0">
                <a:solidFill>
                  <a:schemeClr val="tx2"/>
                </a:solidFill>
                <a:latin typeface="Times New Roman" panose="02020603050405020304" pitchFamily="18" charset="0"/>
                <a:ea typeface="宋体" panose="02010600030101010101" pitchFamily="2" charset="-122"/>
              </a:rPr>
              <a:t>养护温度和湿度对强度的影响：</a:t>
            </a:r>
            <a:endParaRPr lang="zh-CN" altLang="en-US" sz="3200" b="1" dirty="0">
              <a:solidFill>
                <a:schemeClr val="tx2"/>
              </a:solidFill>
              <a:latin typeface="Times New Roman" panose="02020603050405020304" pitchFamily="18" charset="0"/>
              <a:ea typeface="宋体" panose="02010600030101010101" pitchFamily="2" charset="-122"/>
            </a:endParaRPr>
          </a:p>
        </p:txBody>
      </p:sp>
      <p:sp>
        <p:nvSpPr>
          <p:cNvPr id="160771" name="Rectangle 3"/>
          <p:cNvSpPr/>
          <p:nvPr/>
        </p:nvSpPr>
        <p:spPr>
          <a:xfrm>
            <a:off x="539750" y="1581150"/>
            <a:ext cx="7993063" cy="4597400"/>
          </a:xfrm>
          <a:prstGeom prst="rect">
            <a:avLst/>
          </a:prstGeom>
          <a:noFill/>
          <a:ln w="9525">
            <a:noFill/>
          </a:ln>
        </p:spPr>
        <p:txBody>
          <a:bodyPr anchor="ctr">
            <a:spAutoFit/>
          </a:bodyPr>
          <a:p>
            <a:pPr lvl="0" indent="304800" eaLnBrk="1" hangingPunct="1"/>
            <a:r>
              <a:rPr lang="zh-CN" altLang="en-US" sz="2800" b="1" dirty="0">
                <a:solidFill>
                  <a:srgbClr val="000000"/>
                </a:solidFill>
                <a:latin typeface="Times New Roman" panose="02020603050405020304" pitchFamily="18" charset="0"/>
                <a:ea typeface="宋体" panose="02010600030101010101" pitchFamily="2" charset="-122"/>
              </a:rPr>
              <a:t>   </a:t>
            </a:r>
            <a:r>
              <a:rPr lang="zh-CN" altLang="en-US" sz="2400" b="1" dirty="0">
                <a:solidFill>
                  <a:srgbClr val="000000"/>
                </a:solidFill>
                <a:latin typeface="楷体_GB2312" pitchFamily="49" charset="-122"/>
                <a:ea typeface="楷体_GB2312" pitchFamily="49" charset="-122"/>
              </a:rPr>
              <a:t>养护环境温度高，水泥水化速度加快，混凝土早期强度高；反之亦然。若温度在冰点以下，不但水泥水化停止，而且有可能因冰冻导致混凝土结构疏松，强度严重降低，尤其是早期混凝土应特别加强防冻措施。为加快水泥的水化速度，采用湿热养护的方法，即蒸气养护或蒸压养护。</a:t>
            </a:r>
            <a:endParaRPr lang="zh-CN" altLang="en-US" sz="2400" b="1" dirty="0">
              <a:solidFill>
                <a:srgbClr val="000000"/>
              </a:solidFill>
              <a:latin typeface="楷体_GB2312" pitchFamily="49" charset="-122"/>
              <a:ea typeface="楷体_GB2312" pitchFamily="49" charset="-122"/>
            </a:endParaRPr>
          </a:p>
          <a:p>
            <a:pPr lvl="0" indent="304800" eaLnBrk="1" hangingPunct="1"/>
            <a:r>
              <a:rPr lang="zh-CN" altLang="en-US" sz="2400" b="1" dirty="0">
                <a:solidFill>
                  <a:srgbClr val="000000"/>
                </a:solidFill>
                <a:latin typeface="楷体_GB2312" pitchFamily="49" charset="-122"/>
                <a:ea typeface="楷体_GB2312" pitchFamily="49" charset="-122"/>
              </a:rPr>
              <a:t>  湿度通常指的是空气相对湿度。相对湿度低，混凝土中的水份挥发快，混凝土因缺水而停止水化，强度发展受阻。另一方面，混凝土在强度较低时失水过快，极易引起干缩，影响混凝土耐久性。一般在混凝土浇筑完毕后</a:t>
            </a:r>
            <a:r>
              <a:rPr lang="en-US" altLang="zh-CN" sz="2400" b="1">
                <a:solidFill>
                  <a:srgbClr val="000000"/>
                </a:solidFill>
                <a:latin typeface="楷体_GB2312" pitchFamily="49" charset="-122"/>
                <a:ea typeface="楷体_GB2312" pitchFamily="49" charset="-122"/>
              </a:rPr>
              <a:t>12h</a:t>
            </a:r>
            <a:r>
              <a:rPr lang="zh-CN" altLang="en-US" sz="2400" b="1" dirty="0">
                <a:solidFill>
                  <a:srgbClr val="000000"/>
                </a:solidFill>
                <a:latin typeface="楷体_GB2312" pitchFamily="49" charset="-122"/>
                <a:ea typeface="楷体_GB2312" pitchFamily="49" charset="-122"/>
              </a:rPr>
              <a:t>内应开始对混凝土加以覆盖或浇水。</a:t>
            </a:r>
            <a:endParaRPr lang="zh-CN" altLang="en-US" sz="2400" b="1" dirty="0">
              <a:solidFill>
                <a:srgbClr val="000000"/>
              </a:solidFill>
              <a:latin typeface="楷体_GB2312" pitchFamily="49" charset="-122"/>
              <a:ea typeface="楷体_GB2312" pitchFamily="49" charset="-122"/>
            </a:endParaRPr>
          </a:p>
          <a:p>
            <a:pPr lvl="0" indent="304800" algn="ctr" eaLnBrk="1" hangingPunct="1"/>
            <a:r>
              <a:rPr lang="zh-CN" altLang="en-US" sz="2800" dirty="0">
                <a:latin typeface="Times New Roman" panose="02020603050405020304" pitchFamily="18" charset="0"/>
                <a:ea typeface="宋体" panose="02010600030101010101" pitchFamily="2" charset="-122"/>
              </a:rPr>
              <a:t>   </a:t>
            </a:r>
            <a:endParaRPr lang="zh-CN" altLang="en-US" sz="2800" dirty="0">
              <a:latin typeface="Times New Roman" panose="02020603050405020304" pitchFamily="18" charset="0"/>
              <a:ea typeface="宋体" panose="02010600030101010101" pitchFamily="2" charset="-122"/>
            </a:endParaRPr>
          </a:p>
        </p:txBody>
      </p:sp>
    </p:spTree>
  </p:cSld>
  <p:clrMapOvr>
    <a:masterClrMapping/>
  </p:clrMapOvr>
  <p:transition>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428625" y="285750"/>
            <a:ext cx="8535988" cy="6215063"/>
          </a:xfrm>
        </p:spPr>
        <p:txBody>
          <a:bodyPr vert="horz" wrap="square" lIns="91440" tIns="45720" rIns="91440" bIns="45720" anchor="t"/>
          <a:p>
            <a:pPr lvl="0" algn="just" eaLnBrk="1" hangingPunct="1">
              <a:lnSpc>
                <a:spcPct val="114000"/>
              </a:lnSpc>
              <a:buClr>
                <a:srgbClr val="FFFF00"/>
              </a:buClr>
              <a:buFont typeface="Wingdings" panose="05000000000000000000" pitchFamily="2" charset="2"/>
              <a:buChar char="u"/>
            </a:pPr>
            <a:r>
              <a:rPr lang="zh-CN" altLang="en-US" dirty="0">
                <a:latin typeface="华文楷体" panose="02010600040101010101" pitchFamily="2" charset="-122"/>
              </a:rPr>
              <a:t>养护温度</a:t>
            </a:r>
            <a:endParaRPr lang="en-US" altLang="zh-CN">
              <a:latin typeface="华文楷体" panose="02010600040101010101" pitchFamily="2" charset="-122"/>
            </a:endParaRPr>
          </a:p>
          <a:p>
            <a:pPr lvl="0" algn="just" eaLnBrk="1" hangingPunct="1">
              <a:lnSpc>
                <a:spcPct val="114000"/>
              </a:lnSpc>
              <a:buClr>
                <a:srgbClr val="FFFF00"/>
              </a:buClr>
              <a:buFont typeface="Arial" panose="020B0604020202020204" pitchFamily="34" charset="0"/>
              <a:buChar char="•"/>
            </a:pPr>
            <a:r>
              <a:rPr lang="zh-CN" altLang="en-US" sz="2600" dirty="0">
                <a:latin typeface="华文楷体" panose="02010600040101010101" pitchFamily="2" charset="-122"/>
              </a:rPr>
              <a:t>养护温度高，水泥水化速度加快，混凝土强度的发展也快；</a:t>
            </a:r>
            <a:endParaRPr lang="en-US" altLang="zh-CN" sz="2600">
              <a:latin typeface="华文楷体" panose="02010600040101010101" pitchFamily="2" charset="-122"/>
            </a:endParaRPr>
          </a:p>
          <a:p>
            <a:pPr lvl="0" algn="just" eaLnBrk="1" hangingPunct="1">
              <a:lnSpc>
                <a:spcPct val="114000"/>
              </a:lnSpc>
              <a:buClr>
                <a:srgbClr val="FFFF00"/>
              </a:buClr>
              <a:buFont typeface="Arial" panose="020B0604020202020204" pitchFamily="34" charset="0"/>
              <a:buChar char="•"/>
            </a:pPr>
            <a:r>
              <a:rPr lang="zh-CN" altLang="en-US" sz="2600" dirty="0">
                <a:latin typeface="华文楷体" panose="02010600040101010101" pitchFamily="2" charset="-122"/>
              </a:rPr>
              <a:t>在低温下混凝土强度发展迟缓。当温度降至冰点以下时，则由于混凝土中水分大部分结冰，不但水泥停止水化，混凝土强度停止发展，而且由于混凝土孔隙中的水结冰产生体积膨胀（约</a:t>
            </a:r>
            <a:r>
              <a:rPr lang="en-US" altLang="zh-CN" sz="2600">
                <a:latin typeface="华文楷体" panose="02010600040101010101" pitchFamily="2" charset="-122"/>
              </a:rPr>
              <a:t>9</a:t>
            </a:r>
            <a:r>
              <a:rPr lang="zh-CN" altLang="en-US" sz="2600" dirty="0">
                <a:latin typeface="华文楷体" panose="02010600040101010101" pitchFamily="2" charset="-122"/>
              </a:rPr>
              <a:t>％），而对孔壁产生相当大的压应力（可达</a:t>
            </a:r>
            <a:r>
              <a:rPr lang="en-US" altLang="zh-CN" sz="2600">
                <a:latin typeface="华文楷体" panose="02010600040101010101" pitchFamily="2" charset="-122"/>
              </a:rPr>
              <a:t>100MPa</a:t>
            </a:r>
            <a:r>
              <a:rPr lang="zh-CN" altLang="en-US" sz="2600" dirty="0">
                <a:latin typeface="华文楷体" panose="02010600040101010101" pitchFamily="2" charset="-122"/>
              </a:rPr>
              <a:t>），从而使硬化中的混凝土结构遭受破坏，导致混凝土已获得的强度受到损失。</a:t>
            </a:r>
            <a:endParaRPr lang="en-US" altLang="zh-CN" sz="2600">
              <a:latin typeface="华文楷体" panose="02010600040101010101" pitchFamily="2" charset="-122"/>
            </a:endParaRPr>
          </a:p>
          <a:p>
            <a:pPr lvl="0" algn="just" eaLnBrk="1" hangingPunct="1">
              <a:lnSpc>
                <a:spcPct val="114000"/>
              </a:lnSpc>
              <a:buClr>
                <a:srgbClr val="FFFF00"/>
              </a:buClr>
              <a:buFont typeface="Arial" panose="020B0604020202020204" pitchFamily="34" charset="0"/>
              <a:buChar char="•"/>
            </a:pPr>
            <a:r>
              <a:rPr lang="zh-CN" altLang="en-US" sz="2600" dirty="0">
                <a:latin typeface="华文楷体" panose="02010600040101010101" pitchFamily="2" charset="-122"/>
              </a:rPr>
              <a:t>混凝土早期强度低，更容易冻坏。冬季施工时，要特别注意保温养护，以免混凝土早期受冻破坏。</a:t>
            </a:r>
            <a:endParaRPr lang="en-US" altLang="zh-CN" sz="2600">
              <a:latin typeface="华文楷体" panose="02010600040101010101" pitchFamily="2" charset="-122"/>
            </a:endParaRPr>
          </a:p>
          <a:p>
            <a:pPr lvl="0" algn="just" eaLnBrk="1" hangingPunct="1">
              <a:lnSpc>
                <a:spcPct val="120000"/>
              </a:lnSpc>
              <a:buClr>
                <a:srgbClr val="FFFF00"/>
              </a:buClr>
              <a:buNone/>
            </a:pPr>
            <a:endParaRPr lang="en-US" altLang="zh-CN">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5"/>
                                            </p:txEl>
                                          </p:spTgt>
                                        </p:tgtEl>
                                        <p:attrNameLst>
                                          <p:attrName>style.visibility</p:attrName>
                                        </p:attrNameLst>
                                      </p:cBhvr>
                                      <p:to>
                                        <p:strVal val="visible"/>
                                      </p:to>
                                    </p:set>
                                    <p:anim calcmode="lin" valueType="num">
                                      <p:cBhvr additive="base">
                                        <p:cTn id="7" dur="1000" fill="hold"/>
                                        <p:tgtEl>
                                          <p:spTgt spid="3">
                                            <p:txEl>
                                              <p:charRg st="0" end="5"/>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5" end="32"/>
                                            </p:txEl>
                                          </p:spTgt>
                                        </p:tgtEl>
                                        <p:attrNameLst>
                                          <p:attrName>style.visibility</p:attrName>
                                        </p:attrNameLst>
                                      </p:cBhvr>
                                      <p:to>
                                        <p:strVal val="visible"/>
                                      </p:to>
                                    </p:set>
                                    <p:anim calcmode="lin" valueType="num">
                                      <p:cBhvr additive="base">
                                        <p:cTn id="13" dur="1000" fill="hold"/>
                                        <p:tgtEl>
                                          <p:spTgt spid="3">
                                            <p:txEl>
                                              <p:charRg st="5" end="3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5" end="3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32" end="175"/>
                                            </p:txEl>
                                          </p:spTgt>
                                        </p:tgtEl>
                                        <p:attrNameLst>
                                          <p:attrName>style.visibility</p:attrName>
                                        </p:attrNameLst>
                                      </p:cBhvr>
                                      <p:to>
                                        <p:strVal val="visible"/>
                                      </p:to>
                                    </p:set>
                                    <p:anim calcmode="lin" valueType="num">
                                      <p:cBhvr additive="base">
                                        <p:cTn id="19" dur="1000" fill="hold"/>
                                        <p:tgtEl>
                                          <p:spTgt spid="3">
                                            <p:txEl>
                                              <p:charRg st="32" end="17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32" end="17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charRg st="175" end="219"/>
                                            </p:txEl>
                                          </p:spTgt>
                                        </p:tgtEl>
                                        <p:attrNameLst>
                                          <p:attrName>style.visibility</p:attrName>
                                        </p:attrNameLst>
                                      </p:cBhvr>
                                      <p:to>
                                        <p:strVal val="visible"/>
                                      </p:to>
                                    </p:set>
                                    <p:anim calcmode="lin" valueType="num">
                                      <p:cBhvr additive="base">
                                        <p:cTn id="25" dur="1000" fill="hold"/>
                                        <p:tgtEl>
                                          <p:spTgt spid="3">
                                            <p:txEl>
                                              <p:charRg st="175" end="219"/>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charRg st="175" end="2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5957" name="Picture 5" descr="C:\Documents and Settings\user\桌面\图片1.jpg"/>
          <p:cNvPicPr>
            <a:picLocks noChangeAspect="1"/>
          </p:cNvPicPr>
          <p:nvPr/>
        </p:nvPicPr>
        <p:blipFill>
          <a:blip r:embed="rId1"/>
          <a:stretch>
            <a:fillRect/>
          </a:stretch>
        </p:blipFill>
        <p:spPr>
          <a:xfrm>
            <a:off x="428625" y="285750"/>
            <a:ext cx="8367713" cy="5608638"/>
          </a:xfrm>
          <a:prstGeom prst="rect">
            <a:avLst/>
          </a:prstGeom>
          <a:noFill/>
          <a:ln w="9525">
            <a:noFill/>
          </a:ln>
        </p:spPr>
      </p:pic>
      <p:sp>
        <p:nvSpPr>
          <p:cNvPr id="6" name="矩形 5"/>
          <p:cNvSpPr/>
          <p:nvPr/>
        </p:nvSpPr>
        <p:spPr>
          <a:xfrm>
            <a:off x="2071688" y="6000750"/>
            <a:ext cx="4929188"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蒸汽养护的混凝土构件</a:t>
            </a:r>
            <a:endParaRPr kumimoji="0" lang="zh-CN" altLang="en-US" sz="2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25957"/>
                                        </p:tgtEl>
                                        <p:attrNameLst>
                                          <p:attrName>style.visibility</p:attrName>
                                        </p:attrNameLst>
                                      </p:cBhvr>
                                      <p:to>
                                        <p:strVal val="visible"/>
                                      </p:to>
                                    </p:set>
                                    <p:anim calcmode="lin" valueType="num">
                                      <p:cBhvr>
                                        <p:cTn id="7" dur="1000" fill="hold"/>
                                        <p:tgtEl>
                                          <p:spTgt spid="125957"/>
                                        </p:tgtEl>
                                        <p:attrNameLst>
                                          <p:attrName>ppt_w</p:attrName>
                                        </p:attrNameLst>
                                      </p:cBhvr>
                                      <p:tavLst>
                                        <p:tav tm="0">
                                          <p:val>
                                            <p:fltVal val="0.000000"/>
                                          </p:val>
                                        </p:tav>
                                        <p:tav tm="100000">
                                          <p:val>
                                            <p:strVal val="#ppt_w"/>
                                          </p:val>
                                        </p:tav>
                                      </p:tavLst>
                                    </p:anim>
                                    <p:anim calcmode="lin" valueType="num">
                                      <p:cBhvr>
                                        <p:cTn id="8" dur="1000" fill="hold"/>
                                        <p:tgtEl>
                                          <p:spTgt spid="125957"/>
                                        </p:tgtEl>
                                        <p:attrNameLst>
                                          <p:attrName>ppt_h</p:attrName>
                                        </p:attrNameLst>
                                      </p:cBhvr>
                                      <p:tavLst>
                                        <p:tav tm="0">
                                          <p:val>
                                            <p:fltVal val="0.000000"/>
                                          </p:val>
                                        </p:tav>
                                        <p:tav tm="100000">
                                          <p:val>
                                            <p:strVal val="#ppt_h"/>
                                          </p:val>
                                        </p:tav>
                                      </p:tavLst>
                                    </p:anim>
                                    <p:anim calcmode="lin" valueType="num">
                                      <p:cBhvr>
                                        <p:cTn id="9" dur="1000" fill="hold"/>
                                        <p:tgtEl>
                                          <p:spTgt spid="125957"/>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125957"/>
                                        </p:tgtEl>
                                        <p:attrNameLst>
                                          <p:attrName>ppt_y</p:attrName>
                                        </p:attrNameLst>
                                      </p:cBhvr>
                                      <p:tavLst>
                                        <p:tav tm="0" fmla="#ppt_y+(sin(-2*pi*(1-$))*-#ppt_x+cos(-2*pi*(1-$))*(1-#ppt_y))*(1-$)">
                                          <p:val>
                                            <p:fltVal val="0.000000"/>
                                          </p:val>
                                        </p:tav>
                                        <p:tav tm="100000">
                                          <p:val>
                                            <p:fltVal val="1.000000"/>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428625" y="285750"/>
            <a:ext cx="8286750" cy="6215063"/>
          </a:xfrm>
        </p:spPr>
        <p:txBody>
          <a:bodyPr vert="horz" wrap="square" lIns="91440" tIns="45720" rIns="91440" bIns="45720" anchor="t"/>
          <a:p>
            <a:pPr lvl="0" algn="just" eaLnBrk="1" hangingPunct="1">
              <a:lnSpc>
                <a:spcPct val="120000"/>
              </a:lnSpc>
              <a:buClr>
                <a:srgbClr val="FFFF00"/>
              </a:buClr>
              <a:buFont typeface="Wingdings" panose="05000000000000000000" pitchFamily="2" charset="2"/>
              <a:buChar char="u"/>
            </a:pPr>
            <a:r>
              <a:rPr lang="zh-CN" altLang="en-US" dirty="0"/>
              <a:t>湿度</a:t>
            </a:r>
            <a:endParaRPr lang="en-US" altLang="zh-CN"/>
          </a:p>
          <a:p>
            <a:pPr lvl="0" algn="just" eaLnBrk="1" hangingPunct="1">
              <a:lnSpc>
                <a:spcPct val="120000"/>
              </a:lnSpc>
              <a:buClr>
                <a:srgbClr val="FFFF00"/>
              </a:buClr>
              <a:buFont typeface="Arial" panose="020B0604020202020204" pitchFamily="34" charset="0"/>
              <a:buChar char="•"/>
            </a:pPr>
            <a:r>
              <a:rPr lang="zh-CN" altLang="en-US" sz="2600" dirty="0">
                <a:latin typeface="宋体" panose="02010600030101010101" pitchFamily="2" charset="-122"/>
              </a:rPr>
              <a:t>水泥水化必须在有水的条件下进行，</a:t>
            </a:r>
            <a:r>
              <a:rPr lang="zh-CN" altLang="en-US" sz="2600" dirty="0"/>
              <a:t>湿度适当，水泥水化反应顺利进行，使混凝土强度得到充分发展，因此，周围环境的湿度对水泥的水化能否正常进行有显著影响。</a:t>
            </a:r>
            <a:endParaRPr lang="en-US" altLang="zh-CN" sz="2600"/>
          </a:p>
          <a:p>
            <a:pPr lvl="0" algn="just" eaLnBrk="1" hangingPunct="1">
              <a:lnSpc>
                <a:spcPct val="120000"/>
              </a:lnSpc>
              <a:buClr>
                <a:srgbClr val="FFFF00"/>
              </a:buClr>
              <a:buFont typeface="Arial" panose="020B0604020202020204" pitchFamily="34" charset="0"/>
              <a:buChar char="•"/>
            </a:pPr>
            <a:r>
              <a:rPr lang="zh-CN" altLang="en-US" sz="2600" dirty="0"/>
              <a:t>如果湿度不够，水泥水化反应不能正常进行，甚至停止水化，严重降低砼强度，而且使砼结构疏松，形成干缩裂缝，增大了渗水性，从而影响混凝土的耐久性。</a:t>
            </a:r>
            <a:endParaRPr lang="en-US" altLang="zh-CN" sz="260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3"/>
                                            </p:txEl>
                                          </p:spTgt>
                                        </p:tgtEl>
                                        <p:attrNameLst>
                                          <p:attrName>style.visibility</p:attrName>
                                        </p:attrNameLst>
                                      </p:cBhvr>
                                      <p:to>
                                        <p:strVal val="visible"/>
                                      </p:to>
                                    </p:set>
                                    <p:anim calcmode="lin" valueType="num">
                                      <p:cBhvr additive="base">
                                        <p:cTn id="7" dur="1000" fill="hold"/>
                                        <p:tgtEl>
                                          <p:spTgt spid="3">
                                            <p:txEl>
                                              <p:charRg st="0" end="3"/>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3" end="77"/>
                                            </p:txEl>
                                          </p:spTgt>
                                        </p:tgtEl>
                                        <p:attrNameLst>
                                          <p:attrName>style.visibility</p:attrName>
                                        </p:attrNameLst>
                                      </p:cBhvr>
                                      <p:to>
                                        <p:strVal val="visible"/>
                                      </p:to>
                                    </p:set>
                                    <p:anim calcmode="lin" valueType="num">
                                      <p:cBhvr additive="base">
                                        <p:cTn id="13" dur="1000" fill="hold"/>
                                        <p:tgtEl>
                                          <p:spTgt spid="3">
                                            <p:txEl>
                                              <p:charRg st="3" end="77"/>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3" end="7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77" end="148"/>
                                            </p:txEl>
                                          </p:spTgt>
                                        </p:tgtEl>
                                        <p:attrNameLst>
                                          <p:attrName>style.visibility</p:attrName>
                                        </p:attrNameLst>
                                      </p:cBhvr>
                                      <p:to>
                                        <p:strVal val="visible"/>
                                      </p:to>
                                    </p:set>
                                    <p:anim calcmode="lin" valueType="num">
                                      <p:cBhvr additive="base">
                                        <p:cTn id="19" dur="1000" fill="hold"/>
                                        <p:tgtEl>
                                          <p:spTgt spid="3">
                                            <p:txEl>
                                              <p:charRg st="77" end="148"/>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77" end="14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Rectangle 3"/>
          <p:cNvSpPr>
            <a:spLocks noGrp="1"/>
          </p:cNvSpPr>
          <p:nvPr>
            <p:ph idx="1"/>
          </p:nvPr>
        </p:nvSpPr>
        <p:spPr>
          <a:xfrm>
            <a:off x="457200" y="908050"/>
            <a:ext cx="8229600" cy="5218113"/>
          </a:xfrm>
        </p:spPr>
        <p:txBody>
          <a:bodyPr vert="horz" wrap="square" lIns="91440" tIns="45720" rIns="91440" bIns="45720" anchor="t"/>
          <a:p>
            <a:pPr eaLnBrk="1" hangingPunct="1"/>
            <a:r>
              <a:rPr lang="zh-CN" altLang="en-US"/>
              <a:t>（</a:t>
            </a:r>
            <a:r>
              <a:rPr lang="en-US" altLang="zh-CN"/>
              <a:t>4</a:t>
            </a:r>
            <a:r>
              <a:rPr lang="zh-CN" altLang="en-US"/>
              <a:t>）</a:t>
            </a:r>
            <a:r>
              <a:rPr lang="zh-CN" altLang="en-US" dirty="0"/>
              <a:t>龄期</a:t>
            </a:r>
            <a:endParaRPr lang="zh-CN" altLang="en-US" dirty="0"/>
          </a:p>
          <a:p>
            <a:pPr eaLnBrk="1" hangingPunct="1"/>
            <a:r>
              <a:rPr lang="zh-CN" altLang="en-US" sz="2600" dirty="0"/>
              <a:t>龄期是指混凝土在正常养护条件下所经历的时间。混凝土的强度随着龄期增加而增大，最初的</a:t>
            </a:r>
            <a:r>
              <a:rPr lang="en-US" altLang="zh-CN" sz="2600"/>
              <a:t>7~14</a:t>
            </a:r>
            <a:r>
              <a:rPr lang="zh-CN" altLang="en-US" sz="2600" dirty="0"/>
              <a:t>天发展较快，</a:t>
            </a:r>
            <a:r>
              <a:rPr lang="en-US" altLang="zh-CN" sz="2600"/>
              <a:t>28</a:t>
            </a:r>
            <a:r>
              <a:rPr lang="zh-CN" altLang="en-US" sz="2600" dirty="0"/>
              <a:t>天以后增长缓慢。</a:t>
            </a:r>
            <a:endParaRPr lang="zh-CN" altLang="en-US" sz="2600" dirty="0"/>
          </a:p>
        </p:txBody>
      </p:sp>
      <p:pic>
        <p:nvPicPr>
          <p:cNvPr id="164867" name="Picture 5"/>
          <p:cNvPicPr>
            <a:picLocks noChangeAspect="1"/>
          </p:cNvPicPr>
          <p:nvPr/>
        </p:nvPicPr>
        <p:blipFill>
          <a:blip r:embed="rId1"/>
          <a:stretch>
            <a:fillRect/>
          </a:stretch>
        </p:blipFill>
        <p:spPr>
          <a:xfrm>
            <a:off x="3203575" y="2924175"/>
            <a:ext cx="4452938" cy="3648075"/>
          </a:xfrm>
          <a:prstGeom prst="rect">
            <a:avLst/>
          </a:prstGeom>
          <a:noFill/>
          <a:ln w="9525">
            <a:noFill/>
          </a:ln>
        </p:spPr>
      </p:pic>
    </p:spTree>
  </p:cSld>
  <p:clrMapOvr>
    <a:masterClrMapping/>
  </p:clrMapOvr>
  <p:transition>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457200" y="428625"/>
            <a:ext cx="8229600" cy="5743575"/>
          </a:xfrm>
        </p:spPr>
        <p:txBody>
          <a:bodyPr vert="horz" wrap="square" lIns="91440" tIns="45720" rIns="91440" bIns="45720" numCol="1" anchor="t" anchorCtr="0" compatLnSpc="1"/>
          <a:lstStyle/>
          <a:p>
            <a:pPr marL="342900" marR="0" lvl="0" indent="-342900" algn="l" defTabSz="914400" rtl="0" eaLnBrk="1" fontAlgn="base" latinLnBrk="0" hangingPunct="1">
              <a:lnSpc>
                <a:spcPct val="114000"/>
              </a:lnSpc>
              <a:spcBef>
                <a:spcPct val="20000"/>
              </a:spcBef>
              <a:spcAft>
                <a:spcPct val="0"/>
              </a:spcAft>
              <a:buClr>
                <a:srgbClr val="FFFF00"/>
              </a:buClr>
              <a:buSzPct val="65000"/>
              <a:buFont typeface="Arial" panose="020B0604020202020204" pitchFamily="34" charset="0"/>
              <a:buChar char="•"/>
              <a:defRPr/>
            </a:pP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普通水泥制成的混凝土，在标准养护条件下，其强度的发展，大致与其龄期的对数成正比（龄期不小于</a:t>
            </a:r>
            <a:r>
              <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3</a:t>
            </a: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ｄ）：</a:t>
            </a:r>
            <a:endPar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l" defTabSz="914400" rtl="0" eaLnBrk="1" fontAlgn="base" latinLnBrk="0" hangingPunct="1">
              <a:lnSpc>
                <a:spcPct val="114000"/>
              </a:lnSpc>
              <a:spcBef>
                <a:spcPct val="20000"/>
              </a:spcBef>
              <a:spcAft>
                <a:spcPct val="0"/>
              </a:spcAft>
              <a:buClr>
                <a:schemeClr val="hlink"/>
              </a:buClr>
              <a:buSzPct val="65000"/>
              <a:buFont typeface="Wingdings" panose="05000000000000000000" pitchFamily="2" charset="2"/>
              <a:buNone/>
              <a:defRPr/>
            </a:pPr>
            <a:endParaRPr kumimoji="1"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endParaRPr>
          </a:p>
          <a:p>
            <a:pPr marL="342900" marR="0" lvl="0" indent="-342900" algn="l" defTabSz="914400" rtl="0" eaLnBrk="1" fontAlgn="base" latinLnBrk="0" hangingPunct="1">
              <a:lnSpc>
                <a:spcPct val="114000"/>
              </a:lnSpc>
              <a:spcBef>
                <a:spcPct val="20000"/>
              </a:spcBef>
              <a:spcAft>
                <a:spcPct val="0"/>
              </a:spcAft>
              <a:buClr>
                <a:schemeClr val="hlink"/>
              </a:buClr>
              <a:buSzPct val="65000"/>
              <a:buFont typeface="Wingdings" panose="05000000000000000000" pitchFamily="2" charset="2"/>
              <a:buNone/>
              <a:defRPr/>
            </a:pPr>
            <a:endParaRPr kumimoji="1"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endParaRPr>
          </a:p>
          <a:p>
            <a:pPr marL="342900" marR="0" lvl="0" indent="-342900" algn="l" defTabSz="914400" rtl="0" eaLnBrk="1" fontAlgn="base" latinLnBrk="0" hangingPunct="1">
              <a:lnSpc>
                <a:spcPct val="114000"/>
              </a:lnSpc>
              <a:spcBef>
                <a:spcPct val="20000"/>
              </a:spcBef>
              <a:spcAft>
                <a:spcPct val="0"/>
              </a:spcAft>
              <a:buClr>
                <a:schemeClr val="hlink"/>
              </a:buClr>
              <a:buSzPct val="65000"/>
              <a:buFont typeface="Wingdings" panose="05000000000000000000" pitchFamily="2" charset="2"/>
              <a:buNone/>
              <a:defRPr/>
            </a:pPr>
            <a:r>
              <a:rPr kumimoji="1"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式中：	</a:t>
            </a:r>
            <a:r>
              <a:rPr kumimoji="1"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f</a:t>
            </a:r>
            <a:r>
              <a:rPr kumimoji="1" lang="en-US" altLang="zh-CN" sz="2600" b="0" i="0" u="none" strike="noStrike" kern="0" cap="none" spc="0" normalizeH="0" baseline="-2500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n </a:t>
            </a:r>
            <a:r>
              <a:rPr kumimoji="1"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——n</a:t>
            </a:r>
            <a:r>
              <a:rPr kumimoji="1"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 </a:t>
            </a:r>
            <a:r>
              <a:rPr kumimoji="1"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d</a:t>
            </a:r>
            <a:r>
              <a:rPr kumimoji="1"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龄期混凝土的抗压程度，</a:t>
            </a:r>
            <a:r>
              <a:rPr kumimoji="1"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MPa</a:t>
            </a:r>
            <a:r>
              <a:rPr kumimoji="1"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a:t>
            </a:r>
            <a:br>
              <a:rPr kumimoji="1"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br>
            <a:r>
              <a:rPr kumimoji="1"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    </a:t>
            </a:r>
            <a:r>
              <a:rPr kumimoji="1"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f</a:t>
            </a:r>
            <a:r>
              <a:rPr kumimoji="1" lang="en-US" altLang="zh-CN" sz="2600" b="0" i="0" u="none" strike="noStrike" kern="0" cap="none" spc="0" normalizeH="0" baseline="-2500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28</a:t>
            </a:r>
            <a:r>
              <a:rPr kumimoji="1"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——28d</a:t>
            </a:r>
            <a:r>
              <a:rPr kumimoji="1"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龄期混凝土的抗压强度，</a:t>
            </a:r>
            <a:r>
              <a:rPr kumimoji="1"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MPa</a:t>
            </a:r>
            <a:r>
              <a:rPr kumimoji="1"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a:t>
            </a:r>
            <a:endParaRPr kumimoji="1"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endParaRPr>
          </a:p>
          <a:p>
            <a:pPr marL="342900" marR="0" lvl="0" indent="-342900" algn="l" defTabSz="914400" rtl="0" eaLnBrk="1" fontAlgn="base" latinLnBrk="0" hangingPunct="1">
              <a:lnSpc>
                <a:spcPct val="114000"/>
              </a:lnSpc>
              <a:spcBef>
                <a:spcPct val="20000"/>
              </a:spcBef>
              <a:spcAft>
                <a:spcPct val="0"/>
              </a:spcAft>
              <a:buClr>
                <a:schemeClr val="hlink"/>
              </a:buClr>
              <a:buSzPct val="65000"/>
              <a:buFont typeface="Wingdings" panose="05000000000000000000" pitchFamily="2" charset="2"/>
              <a:buNone/>
              <a:defRPr/>
            </a:pPr>
            <a:r>
              <a:rPr kumimoji="1"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      ｎ</a:t>
            </a:r>
            <a:r>
              <a:rPr kumimoji="1"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a:t>
            </a:r>
            <a:r>
              <a:rPr kumimoji="1"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养护龄期（ｎ≥</a:t>
            </a:r>
            <a:r>
              <a:rPr kumimoji="1"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3</a:t>
            </a:r>
            <a:r>
              <a:rPr kumimoji="1"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a:t>
            </a:r>
            <a:r>
              <a:rPr kumimoji="1"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d</a:t>
            </a:r>
            <a:r>
              <a:rPr kumimoji="1"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a:t>
            </a:r>
            <a:endParaRPr kumimoji="1"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endParaRPr>
          </a:p>
        </p:txBody>
      </p:sp>
      <p:pic>
        <p:nvPicPr>
          <p:cNvPr id="4" name="Picture 4" descr="新建 BMP 图像"/>
          <p:cNvPicPr>
            <a:picLocks noChangeAspect="1"/>
          </p:cNvPicPr>
          <p:nvPr/>
        </p:nvPicPr>
        <p:blipFill>
          <a:blip r:embed="rId1"/>
          <a:stretch>
            <a:fillRect/>
          </a:stretch>
        </p:blipFill>
        <p:spPr>
          <a:xfrm>
            <a:off x="3500438" y="1928813"/>
            <a:ext cx="1917700" cy="1152525"/>
          </a:xfrm>
          <a:prstGeom prst="rect">
            <a:avLst/>
          </a:prstGeom>
          <a:noFill/>
          <a:ln w="9525">
            <a:noFill/>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50"/>
                                            </p:txEl>
                                          </p:spTgt>
                                        </p:tgtEl>
                                        <p:attrNameLst>
                                          <p:attrName>style.visibility</p:attrName>
                                        </p:attrNameLst>
                                      </p:cBhvr>
                                      <p:to>
                                        <p:strVal val="visible"/>
                                      </p:to>
                                    </p:set>
                                    <p:anim calcmode="lin" valueType="num">
                                      <p:cBhvr additive="base">
                                        <p:cTn id="7" dur="1000" fill="hold"/>
                                        <p:tgtEl>
                                          <p:spTgt spid="3">
                                            <p:txEl>
                                              <p:charRg st="0" end="5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5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Left)">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charRg st="52" end="108"/>
                                            </p:txEl>
                                          </p:spTgt>
                                        </p:tgtEl>
                                        <p:attrNameLst>
                                          <p:attrName>style.visibility</p:attrName>
                                        </p:attrNameLst>
                                      </p:cBhvr>
                                      <p:to>
                                        <p:strVal val="visible"/>
                                      </p:to>
                                    </p:set>
                                    <p:anim calcmode="lin" valueType="num">
                                      <p:cBhvr additive="base">
                                        <p:cTn id="18" dur="1000" fill="hold"/>
                                        <p:tgtEl>
                                          <p:spTgt spid="3">
                                            <p:txEl>
                                              <p:charRg st="52" end="108"/>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charRg st="52" end="108"/>
                                            </p:txEl>
                                          </p:spTgt>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3">
                                            <p:txEl>
                                              <p:charRg st="108" end="130"/>
                                            </p:txEl>
                                          </p:spTgt>
                                        </p:tgtEl>
                                        <p:attrNameLst>
                                          <p:attrName>style.visibility</p:attrName>
                                        </p:attrNameLst>
                                      </p:cBhvr>
                                      <p:to>
                                        <p:strVal val="visible"/>
                                      </p:to>
                                    </p:set>
                                    <p:anim calcmode="lin" valueType="num">
                                      <p:cBhvr additive="base">
                                        <p:cTn id="22" dur="1000" fill="hold"/>
                                        <p:tgtEl>
                                          <p:spTgt spid="3">
                                            <p:txEl>
                                              <p:charRg st="108" end="130"/>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charRg st="108" end="13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428625" y="285750"/>
            <a:ext cx="8286750" cy="6215063"/>
          </a:xfrm>
        </p:spPr>
        <p:txBody>
          <a:bodyPr vert="horz" wrap="square" lIns="91440" tIns="45720" rIns="91440" bIns="45720" anchor="t"/>
          <a:p>
            <a:pPr lvl="0" algn="just" eaLnBrk="1" hangingPunct="1">
              <a:lnSpc>
                <a:spcPct val="120000"/>
              </a:lnSpc>
              <a:buClr>
                <a:srgbClr val="FFFF00"/>
              </a:buClr>
              <a:buFont typeface="Arial" panose="020B0604020202020204" pitchFamily="34" charset="0"/>
              <a:buChar char="•"/>
            </a:pPr>
            <a:r>
              <a:rPr lang="zh-CN" altLang="en-US" dirty="0">
                <a:latin typeface="华文楷体" panose="02010600040101010101" pitchFamily="2" charset="-122"/>
              </a:rPr>
              <a:t>龄期与强度经验公式的应用</a:t>
            </a:r>
            <a:endParaRPr lang="en-US" altLang="zh-CN">
              <a:latin typeface="华文楷体" panose="02010600040101010101" pitchFamily="2" charset="-122"/>
            </a:endParaRPr>
          </a:p>
          <a:p>
            <a:pPr lvl="0" algn="just" eaLnBrk="1" hangingPunct="1">
              <a:lnSpc>
                <a:spcPct val="120000"/>
              </a:lnSpc>
              <a:buNone/>
            </a:pPr>
            <a:r>
              <a:rPr lang="zh-CN" altLang="en-US" sz="2600" dirty="0">
                <a:latin typeface="华文楷体" panose="02010600040101010101" pitchFamily="2" charset="-122"/>
              </a:rPr>
              <a:t> （</a:t>
            </a:r>
            <a:r>
              <a:rPr lang="en-US" altLang="zh-CN" sz="2600">
                <a:latin typeface="华文楷体" panose="02010600040101010101" pitchFamily="2" charset="-122"/>
              </a:rPr>
              <a:t>1</a:t>
            </a:r>
            <a:r>
              <a:rPr lang="zh-CN" altLang="en-US" sz="2600" dirty="0">
                <a:latin typeface="华文楷体" panose="02010600040101010101" pitchFamily="2" charset="-122"/>
              </a:rPr>
              <a:t>）可以由所测混凝土早期强度，估算其</a:t>
            </a:r>
            <a:r>
              <a:rPr lang="en-US" altLang="zh-CN" sz="2600">
                <a:latin typeface="华文楷体" panose="02010600040101010101" pitchFamily="2" charset="-122"/>
              </a:rPr>
              <a:t>28d</a:t>
            </a:r>
            <a:r>
              <a:rPr lang="zh-CN" altLang="en-US" sz="2600" dirty="0">
                <a:latin typeface="华文楷体" panose="02010600040101010101" pitchFamily="2" charset="-122"/>
              </a:rPr>
              <a:t>龄期的强度；</a:t>
            </a:r>
            <a:endParaRPr lang="zh-CN" altLang="en-US" sz="2600" dirty="0">
              <a:latin typeface="华文楷体" panose="02010600040101010101" pitchFamily="2" charset="-122"/>
            </a:endParaRPr>
          </a:p>
          <a:p>
            <a:pPr lvl="0" algn="just" eaLnBrk="1" hangingPunct="1">
              <a:lnSpc>
                <a:spcPct val="120000"/>
              </a:lnSpc>
              <a:buNone/>
            </a:pPr>
            <a:r>
              <a:rPr lang="zh-CN" altLang="en-US" sz="2600" dirty="0">
                <a:latin typeface="华文楷体" panose="02010600040101010101" pitchFamily="2" charset="-122"/>
              </a:rPr>
              <a:t> （</a:t>
            </a:r>
            <a:r>
              <a:rPr lang="en-US" altLang="zh-CN" sz="2600">
                <a:latin typeface="华文楷体" panose="02010600040101010101" pitchFamily="2" charset="-122"/>
              </a:rPr>
              <a:t>2</a:t>
            </a:r>
            <a:r>
              <a:rPr lang="zh-CN" altLang="en-US" sz="2600" dirty="0">
                <a:latin typeface="华文楷体" panose="02010600040101010101" pitchFamily="2" charset="-122"/>
              </a:rPr>
              <a:t>）可由混凝土的</a:t>
            </a:r>
            <a:r>
              <a:rPr lang="en-US" altLang="zh-CN" sz="2600">
                <a:latin typeface="华文楷体" panose="02010600040101010101" pitchFamily="2" charset="-122"/>
              </a:rPr>
              <a:t>28d</a:t>
            </a:r>
            <a:r>
              <a:rPr lang="zh-CN" altLang="en-US" sz="2600" dirty="0">
                <a:latin typeface="华文楷体" panose="02010600040101010101" pitchFamily="2" charset="-122"/>
              </a:rPr>
              <a:t>强度，推算</a:t>
            </a:r>
            <a:r>
              <a:rPr lang="en-US" altLang="zh-CN" sz="2600">
                <a:latin typeface="华文楷体" panose="02010600040101010101" pitchFamily="2" charset="-122"/>
              </a:rPr>
              <a:t>28d</a:t>
            </a:r>
            <a:r>
              <a:rPr lang="zh-CN" altLang="en-US" sz="2600" dirty="0">
                <a:latin typeface="华文楷体" panose="02010600040101010101" pitchFamily="2" charset="-122"/>
              </a:rPr>
              <a:t>前混凝土达到某一强度需要养护的天数，如确定混凝土拆模、构件起吊、放松预应力钢筋、制品养护、出厂等日期。</a:t>
            </a:r>
            <a:endParaRPr lang="zh-CN" altLang="en-US" sz="2600" dirty="0">
              <a:latin typeface="华文楷体" panose="02010600040101010101" pitchFamily="2" charset="-122"/>
            </a:endParaRPr>
          </a:p>
          <a:p>
            <a:pPr lvl="0" algn="just" eaLnBrk="1" hangingPunct="1">
              <a:lnSpc>
                <a:spcPct val="120000"/>
              </a:lnSpc>
              <a:buClr>
                <a:srgbClr val="FFFF00"/>
              </a:buClr>
              <a:buNone/>
            </a:pPr>
            <a:endParaRPr lang="en-US" altLang="zh-CN">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3"/>
                                            </p:txEl>
                                          </p:spTgt>
                                        </p:tgtEl>
                                        <p:attrNameLst>
                                          <p:attrName>style.visibility</p:attrName>
                                        </p:attrNameLst>
                                      </p:cBhvr>
                                      <p:to>
                                        <p:strVal val="visible"/>
                                      </p:to>
                                    </p:set>
                                    <p:anim calcmode="lin" valueType="num">
                                      <p:cBhvr additive="base">
                                        <p:cTn id="7" dur="1000" fill="hold"/>
                                        <p:tgtEl>
                                          <p:spTgt spid="3">
                                            <p:txEl>
                                              <p:charRg st="0" end="13"/>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3" end="43"/>
                                            </p:txEl>
                                          </p:spTgt>
                                        </p:tgtEl>
                                        <p:attrNameLst>
                                          <p:attrName>style.visibility</p:attrName>
                                        </p:attrNameLst>
                                      </p:cBhvr>
                                      <p:to>
                                        <p:strVal val="visible"/>
                                      </p:to>
                                    </p:set>
                                    <p:anim calcmode="lin" valueType="num">
                                      <p:cBhvr additive="base">
                                        <p:cTn id="13" dur="1000" fill="hold"/>
                                        <p:tgtEl>
                                          <p:spTgt spid="3">
                                            <p:txEl>
                                              <p:charRg st="13" end="4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3" end="4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43" end="116"/>
                                            </p:txEl>
                                          </p:spTgt>
                                        </p:tgtEl>
                                        <p:attrNameLst>
                                          <p:attrName>style.visibility</p:attrName>
                                        </p:attrNameLst>
                                      </p:cBhvr>
                                      <p:to>
                                        <p:strVal val="visible"/>
                                      </p:to>
                                    </p:set>
                                    <p:anim calcmode="lin" valueType="num">
                                      <p:cBhvr additive="base">
                                        <p:cTn id="19" dur="1000" fill="hold"/>
                                        <p:tgtEl>
                                          <p:spTgt spid="3">
                                            <p:txEl>
                                              <p:charRg st="43" end="116"/>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43" end="1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Rectangle 2"/>
          <p:cNvSpPr>
            <a:spLocks noGrp="1"/>
          </p:cNvSpPr>
          <p:nvPr>
            <p:ph type="title"/>
          </p:nvPr>
        </p:nvSpPr>
        <p:spPr>
          <a:xfrm>
            <a:off x="457200" y="277813"/>
            <a:ext cx="8229600" cy="776287"/>
          </a:xfrm>
        </p:spPr>
        <p:txBody>
          <a:bodyPr vert="horz" wrap="square" lIns="91440" tIns="45720" rIns="91440" bIns="45720" anchor="t"/>
          <a:p>
            <a:pPr eaLnBrk="1" hangingPunct="1"/>
            <a:r>
              <a:rPr lang="en-US" altLang="zh-CN" dirty="0"/>
              <a:t>3.4</a:t>
            </a:r>
            <a:r>
              <a:rPr lang="zh-CN" altLang="en-US" dirty="0"/>
              <a:t>  硬化混凝土的技术性质</a:t>
            </a:r>
            <a:endParaRPr lang="zh-CN" altLang="en-US" dirty="0"/>
          </a:p>
        </p:txBody>
      </p:sp>
      <p:sp>
        <p:nvSpPr>
          <p:cNvPr id="145411" name="Rectangle 3"/>
          <p:cNvSpPr>
            <a:spLocks noGrp="1"/>
          </p:cNvSpPr>
          <p:nvPr>
            <p:ph idx="1"/>
          </p:nvPr>
        </p:nvSpPr>
        <p:spPr>
          <a:xfrm>
            <a:off x="457200" y="1196975"/>
            <a:ext cx="8229600" cy="4929188"/>
          </a:xfrm>
        </p:spPr>
        <p:txBody>
          <a:bodyPr vert="horz" wrap="square" lIns="91440" tIns="45720" rIns="91440" bIns="45720" anchor="t"/>
          <a:p>
            <a:pPr eaLnBrk="1" hangingPunct="1"/>
            <a:r>
              <a:rPr lang="zh-CN" altLang="en-US" sz="2600" b="1" dirty="0"/>
              <a:t>硬化混凝土的性能主要包括混凝土的强度、耐久性、变形三个方面</a:t>
            </a:r>
            <a:endParaRPr lang="zh-CN" altLang="en-US" sz="2600" b="1" dirty="0"/>
          </a:p>
          <a:p>
            <a:pPr eaLnBrk="1" hangingPunct="1"/>
            <a:r>
              <a:rPr lang="en-US" altLang="zh-CN" sz="3200" b="1" dirty="0"/>
              <a:t>3.4.1 </a:t>
            </a:r>
            <a:r>
              <a:rPr lang="zh-CN" altLang="en-US" sz="3200" b="1" dirty="0"/>
              <a:t>混凝土的强度</a:t>
            </a:r>
            <a:endParaRPr lang="zh-CN" altLang="en-US" sz="3200" b="1" dirty="0"/>
          </a:p>
          <a:p>
            <a:pPr eaLnBrk="1" hangingPunct="1"/>
            <a:r>
              <a:rPr lang="zh-CN" altLang="en-US" sz="2600" b="1" dirty="0">
                <a:solidFill>
                  <a:srgbClr val="0000FF"/>
                </a:solidFill>
              </a:rPr>
              <a:t>包括抗压、抗拉、抗弯和抗剪强度</a:t>
            </a:r>
            <a:endParaRPr lang="zh-CN" altLang="en-US" sz="2600" b="1" dirty="0">
              <a:solidFill>
                <a:srgbClr val="0000FF"/>
              </a:solidFill>
            </a:endParaRPr>
          </a:p>
          <a:p>
            <a:pPr eaLnBrk="1" hangingPunct="1"/>
            <a:r>
              <a:rPr lang="en-US" altLang="zh-CN" sz="2600" b="1"/>
              <a:t>1.</a:t>
            </a:r>
            <a:r>
              <a:rPr lang="zh-CN" altLang="en-US" sz="2600" b="1" dirty="0"/>
              <a:t>混凝土的抗压强度与强度等级</a:t>
            </a:r>
            <a:endParaRPr lang="zh-CN" altLang="en-US" sz="2600" b="1" dirty="0"/>
          </a:p>
          <a:p>
            <a:pPr eaLnBrk="1" hangingPunct="1"/>
            <a:r>
              <a:rPr lang="zh-CN" altLang="en-US" sz="2600" b="1" dirty="0"/>
              <a:t>混凝土抗压强度：按标准按标准方法制作和养护的变长为</a:t>
            </a:r>
            <a:r>
              <a:rPr lang="en-US" altLang="zh-CN" sz="2600" b="1"/>
              <a:t>150mm</a:t>
            </a:r>
            <a:r>
              <a:rPr lang="zh-CN" altLang="en-US" sz="2600" b="1" dirty="0"/>
              <a:t>的立方体试件，在标准条件养护至</a:t>
            </a:r>
            <a:r>
              <a:rPr lang="en-US" altLang="zh-CN" sz="2600" b="1"/>
              <a:t>28d</a:t>
            </a:r>
            <a:r>
              <a:rPr lang="zh-CN" altLang="en-US" sz="2600" b="1" dirty="0"/>
              <a:t>龄期，经标准方法测得的抗压强度值。</a:t>
            </a:r>
            <a:r>
              <a:rPr lang="en-US" altLang="zh-CN" sz="2600" b="1" err="1"/>
              <a:t>f</a:t>
            </a:r>
            <a:r>
              <a:rPr lang="en-US" altLang="zh-CN" sz="2600" b="1" baseline="-25000" err="1"/>
              <a:t>cu</a:t>
            </a:r>
            <a:endParaRPr lang="en-US" altLang="zh-CN" sz="2600" b="1" baseline="-25000"/>
          </a:p>
          <a:p>
            <a:pPr eaLnBrk="1" hangingPunct="1"/>
            <a:r>
              <a:rPr lang="zh-CN" altLang="en-US" sz="2600" b="1" dirty="0"/>
              <a:t>立方体抗压强度标准值：按标准方法制作和养护的变长为</a:t>
            </a:r>
            <a:r>
              <a:rPr lang="en-US" altLang="zh-CN" sz="2600" b="1"/>
              <a:t>150mm</a:t>
            </a:r>
            <a:r>
              <a:rPr lang="zh-CN" altLang="en-US" sz="2600" b="1" dirty="0"/>
              <a:t>的立方体试件，在</a:t>
            </a:r>
            <a:r>
              <a:rPr lang="en-US" altLang="zh-CN" sz="2600" b="1"/>
              <a:t>28d</a:t>
            </a:r>
            <a:r>
              <a:rPr lang="zh-CN" altLang="en-US" sz="2600" b="1" dirty="0"/>
              <a:t>龄期，用标准方法测得的具有</a:t>
            </a:r>
            <a:r>
              <a:rPr lang="en-US" altLang="zh-CN" sz="2600" b="1"/>
              <a:t>95%</a:t>
            </a:r>
            <a:r>
              <a:rPr lang="zh-CN" altLang="en-US" sz="2600" b="1" dirty="0"/>
              <a:t>保证率的抗压强度，以</a:t>
            </a:r>
            <a:r>
              <a:rPr lang="en-US" altLang="zh-CN" sz="2600" b="1" err="1"/>
              <a:t>f</a:t>
            </a:r>
            <a:r>
              <a:rPr lang="en-US" altLang="zh-CN" sz="2600" b="1" baseline="-25000" err="1"/>
              <a:t>cu,k</a:t>
            </a:r>
            <a:r>
              <a:rPr lang="zh-CN" altLang="en-US" sz="2600" b="1" dirty="0"/>
              <a:t>表示。</a:t>
            </a:r>
            <a:endParaRPr lang="zh-CN" altLang="en-US" sz="2600" b="1" dirty="0"/>
          </a:p>
        </p:txBody>
      </p:sp>
    </p:spTree>
  </p:cSld>
  <p:clrMapOvr>
    <a:masterClrMapping/>
  </p:clrMapOvr>
  <p:transition>
    <p:wheel spokes="8"/>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Rectangle 2"/>
          <p:cNvSpPr/>
          <p:nvPr/>
        </p:nvSpPr>
        <p:spPr>
          <a:xfrm>
            <a:off x="228600" y="457200"/>
            <a:ext cx="9165590" cy="2529840"/>
          </a:xfrm>
          <a:prstGeom prst="rect">
            <a:avLst/>
          </a:prstGeom>
          <a:noFill/>
          <a:ln w="9525">
            <a:noFill/>
          </a:ln>
        </p:spPr>
        <p:txBody>
          <a:bodyPr wrap="none">
            <a:spAutoFit/>
          </a:bodyPr>
          <a:p>
            <a:pPr lvl="0" eaLnBrk="1" hangingPunct="1"/>
            <a:r>
              <a:rPr lang="zh-CN" altLang="en-US" sz="3200" b="1">
                <a:solidFill>
                  <a:srgbClr val="0000FF"/>
                </a:solidFill>
                <a:latin typeface="黑体" panose="02010609060101010101" pitchFamily="2" charset="-122"/>
                <a:ea typeface="黑体" panose="02010609060101010101" pitchFamily="2" charset="-122"/>
              </a:rPr>
              <a:t>（</a:t>
            </a:r>
            <a:r>
              <a:rPr lang="en-US" altLang="zh-CN" sz="3200" b="1">
                <a:solidFill>
                  <a:srgbClr val="0000FF"/>
                </a:solidFill>
                <a:latin typeface="黑体" panose="02010609060101010101" pitchFamily="2" charset="-122"/>
                <a:ea typeface="黑体" panose="02010609060101010101" pitchFamily="2" charset="-122"/>
              </a:rPr>
              <a:t>5</a:t>
            </a:r>
            <a:r>
              <a:rPr lang="zh-CN" altLang="en-US" sz="3200" b="1">
                <a:solidFill>
                  <a:srgbClr val="0000FF"/>
                </a:solidFill>
                <a:latin typeface="黑体" panose="02010609060101010101" pitchFamily="2" charset="-122"/>
                <a:ea typeface="黑体" panose="02010609060101010101" pitchFamily="2" charset="-122"/>
              </a:rPr>
              <a:t>）</a:t>
            </a:r>
            <a:r>
              <a:rPr lang="zh-CN" altLang="en-US" sz="3200" b="1" dirty="0">
                <a:solidFill>
                  <a:srgbClr val="0000FF"/>
                </a:solidFill>
                <a:latin typeface="黑体" panose="02010609060101010101" pitchFamily="2" charset="-122"/>
                <a:ea typeface="黑体" panose="02010609060101010101" pitchFamily="2" charset="-122"/>
              </a:rPr>
              <a:t>施工质量</a:t>
            </a:r>
            <a:br>
              <a:rPr lang="zh-CN" altLang="en-US" sz="3200" b="1" dirty="0">
                <a:solidFill>
                  <a:srgbClr val="0000FF"/>
                </a:solidFill>
                <a:latin typeface="黑体" panose="02010609060101010101" pitchFamily="2" charset="-122"/>
                <a:ea typeface="黑体" panose="02010609060101010101" pitchFamily="2" charset="-122"/>
              </a:rPr>
            </a:br>
            <a:r>
              <a:rPr lang="zh-CN" altLang="en-US" sz="3200" b="1" dirty="0">
                <a:solidFill>
                  <a:srgbClr val="000000"/>
                </a:solidFill>
                <a:latin typeface="黑体" panose="02010609060101010101" pitchFamily="2" charset="-122"/>
                <a:ea typeface="黑体" panose="02010609060101010101" pitchFamily="2" charset="-122"/>
              </a:rPr>
              <a:t>施工质量的好坏对混凝土强度有非常重要的影响。</a:t>
            </a:r>
            <a:endParaRPr lang="zh-CN" altLang="en-US" sz="3200" b="1" dirty="0">
              <a:solidFill>
                <a:srgbClr val="000000"/>
              </a:solidFill>
              <a:latin typeface="黑体" panose="02010609060101010101" pitchFamily="2" charset="-122"/>
              <a:ea typeface="黑体" panose="02010609060101010101" pitchFamily="2" charset="-122"/>
            </a:endParaRPr>
          </a:p>
          <a:p>
            <a:pPr lvl="0" eaLnBrk="1" hangingPunct="1"/>
            <a:r>
              <a:rPr lang="zh-CN" altLang="en-US" sz="3200" b="1" dirty="0">
                <a:solidFill>
                  <a:srgbClr val="000000"/>
                </a:solidFill>
                <a:latin typeface="黑体" panose="02010609060101010101" pitchFamily="2" charset="-122"/>
                <a:ea typeface="黑体" panose="02010609060101010101" pitchFamily="2" charset="-122"/>
              </a:rPr>
              <a:t>施工质量包括配料准确，搅拌均匀，振捣密实，</a:t>
            </a:r>
            <a:endParaRPr lang="zh-CN" altLang="en-US" sz="3200" b="1" dirty="0">
              <a:solidFill>
                <a:srgbClr val="000000"/>
              </a:solidFill>
              <a:latin typeface="黑体" panose="02010609060101010101" pitchFamily="2" charset="-122"/>
              <a:ea typeface="黑体" panose="02010609060101010101" pitchFamily="2" charset="-122"/>
            </a:endParaRPr>
          </a:p>
          <a:p>
            <a:pPr lvl="0" eaLnBrk="1" hangingPunct="1"/>
            <a:r>
              <a:rPr lang="zh-CN" altLang="en-US" sz="3200" b="1" dirty="0">
                <a:solidFill>
                  <a:srgbClr val="000000"/>
                </a:solidFill>
                <a:latin typeface="黑体" panose="02010609060101010101" pitchFamily="2" charset="-122"/>
                <a:ea typeface="黑体" panose="02010609060101010101" pitchFamily="2" charset="-122"/>
              </a:rPr>
              <a:t>养护适宜等。任何一道工序忽视了规范管理</a:t>
            </a:r>
            <a:endParaRPr lang="zh-CN" altLang="en-US" sz="3200" b="1" dirty="0">
              <a:solidFill>
                <a:srgbClr val="000000"/>
              </a:solidFill>
              <a:latin typeface="黑体" panose="02010609060101010101" pitchFamily="2" charset="-122"/>
              <a:ea typeface="黑体" panose="02010609060101010101" pitchFamily="2" charset="-122"/>
            </a:endParaRPr>
          </a:p>
          <a:p>
            <a:pPr lvl="0" eaLnBrk="1" hangingPunct="1"/>
            <a:r>
              <a:rPr lang="zh-CN" altLang="en-US" sz="3200" b="1" dirty="0">
                <a:solidFill>
                  <a:srgbClr val="000000"/>
                </a:solidFill>
                <a:latin typeface="黑体" panose="02010609060101010101" pitchFamily="2" charset="-122"/>
                <a:ea typeface="黑体" panose="02010609060101010101" pitchFamily="2" charset="-122"/>
              </a:rPr>
              <a:t>和操作，都会导致混凝土强度的降低。</a:t>
            </a:r>
            <a:endParaRPr lang="zh-CN" altLang="en-US" sz="3200" b="1" dirty="0">
              <a:solidFill>
                <a:srgbClr val="000000"/>
              </a:solidFill>
              <a:latin typeface="黑体" panose="02010609060101010101" pitchFamily="2" charset="-122"/>
              <a:ea typeface="黑体" panose="02010609060101010101" pitchFamily="2" charset="-122"/>
            </a:endParaRPr>
          </a:p>
        </p:txBody>
      </p:sp>
      <p:sp>
        <p:nvSpPr>
          <p:cNvPr id="219139" name="Rectangle 3"/>
          <p:cNvSpPr/>
          <p:nvPr/>
        </p:nvSpPr>
        <p:spPr>
          <a:xfrm>
            <a:off x="304800" y="3276600"/>
            <a:ext cx="8458200" cy="3017520"/>
          </a:xfrm>
          <a:prstGeom prst="rect">
            <a:avLst/>
          </a:prstGeom>
          <a:noFill/>
          <a:ln w="9525" cap="flat" cmpd="sng">
            <a:solidFill>
              <a:schemeClr val="accent2"/>
            </a:solidFill>
            <a:prstDash val="solid"/>
            <a:miter/>
            <a:headEnd type="none" w="med" len="med"/>
            <a:tailEnd type="none" w="med" len="med"/>
          </a:ln>
        </p:spPr>
        <p:txBody>
          <a:bodyPr>
            <a:spAutoFit/>
          </a:bodyPr>
          <a:p>
            <a:pPr lvl="0" eaLnBrk="1" hangingPunct="1">
              <a:spcBef>
                <a:spcPct val="50000"/>
              </a:spcBef>
            </a:pPr>
            <a:br>
              <a:rPr lang="zh-CN" altLang="en-US" sz="3200" b="1" dirty="0">
                <a:solidFill>
                  <a:srgbClr val="000000"/>
                </a:solidFill>
                <a:latin typeface="黑体" panose="02010609060101010101" pitchFamily="2" charset="-122"/>
                <a:ea typeface="黑体" panose="02010609060101010101" pitchFamily="2" charset="-122"/>
              </a:rPr>
            </a:br>
            <a:r>
              <a:rPr lang="zh-CN" sz="3200" b="1" dirty="0">
                <a:solidFill>
                  <a:srgbClr val="000000"/>
                </a:solidFill>
                <a:latin typeface="黑体" panose="02010609060101010101" pitchFamily="2" charset="-122"/>
                <a:ea typeface="黑体" panose="02010609060101010101" pitchFamily="2" charset="-122"/>
              </a:rPr>
              <a:t>（</a:t>
            </a:r>
            <a:r>
              <a:rPr lang="en-US" altLang="zh-CN" sz="3200" b="1" dirty="0">
                <a:solidFill>
                  <a:srgbClr val="000000"/>
                </a:solidFill>
                <a:latin typeface="黑体" panose="02010609060101010101" pitchFamily="2" charset="-122"/>
                <a:ea typeface="黑体" panose="02010609060101010101" pitchFamily="2" charset="-122"/>
              </a:rPr>
              <a:t>6</a:t>
            </a:r>
            <a:r>
              <a:rPr lang="zh-CN" altLang="en-US" sz="3200" b="1" dirty="0">
                <a:solidFill>
                  <a:srgbClr val="000000"/>
                </a:solidFill>
                <a:latin typeface="黑体" panose="02010609060101010101" pitchFamily="2" charset="-122"/>
                <a:ea typeface="黑体" panose="02010609060101010101" pitchFamily="2" charset="-122"/>
              </a:rPr>
              <a:t>）试验条件</a:t>
            </a:r>
            <a:br>
              <a:rPr lang="zh-CN" altLang="en-US" sz="3200" b="1" dirty="0">
                <a:solidFill>
                  <a:srgbClr val="000000"/>
                </a:solidFill>
                <a:latin typeface="黑体" panose="02010609060101010101" pitchFamily="2" charset="-122"/>
                <a:ea typeface="黑体" panose="02010609060101010101" pitchFamily="2" charset="-122"/>
              </a:rPr>
            </a:br>
            <a:r>
              <a:rPr lang="zh-CN" altLang="en-US" sz="3200" b="1" dirty="0">
                <a:solidFill>
                  <a:srgbClr val="000000"/>
                </a:solidFill>
                <a:latin typeface="黑体" panose="02010609060101010101" pitchFamily="2" charset="-122"/>
                <a:ea typeface="黑体" panose="02010609060101010101" pitchFamily="2" charset="-122"/>
              </a:rPr>
              <a:t>   试验条件对混凝土强度的测定也有直接影响。如试件尺寸，表面的平整度，加荷速度以及温湿度等，测定时，要严格遵照试验规程的要求进行，保证试验的准确性。</a:t>
            </a:r>
            <a:endParaRPr lang="zh-CN" altLang="en-US" sz="3200" b="1" dirty="0">
              <a:solidFill>
                <a:srgbClr val="000000"/>
              </a:solidFill>
              <a:latin typeface="黑体" panose="02010609060101010101" pitchFamily="2" charset="-122"/>
              <a:ea typeface="黑体" panose="0201060906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9138"/>
                                        </p:tgtEl>
                                        <p:attrNameLst>
                                          <p:attrName>style.visibility</p:attrName>
                                        </p:attrNameLst>
                                      </p:cBhvr>
                                      <p:to>
                                        <p:strVal val="visible"/>
                                      </p:to>
                                    </p:set>
                                    <p:anim calcmode="lin" valueType="num">
                                      <p:cBhvr additive="base">
                                        <p:cTn id="7" dur="500" fill="hold"/>
                                        <p:tgtEl>
                                          <p:spTgt spid="219138"/>
                                        </p:tgtEl>
                                        <p:attrNameLst>
                                          <p:attrName>ppt_x</p:attrName>
                                        </p:attrNameLst>
                                      </p:cBhvr>
                                      <p:tavLst>
                                        <p:tav tm="0">
                                          <p:val>
                                            <p:strVal val="0-#ppt_w/2"/>
                                          </p:val>
                                        </p:tav>
                                        <p:tav tm="100000">
                                          <p:val>
                                            <p:strVal val="#ppt_x"/>
                                          </p:val>
                                        </p:tav>
                                      </p:tavLst>
                                    </p:anim>
                                    <p:anim calcmode="lin" valueType="num">
                                      <p:cBhvr additive="base">
                                        <p:cTn id="8" dur="500" fill="hold"/>
                                        <p:tgtEl>
                                          <p:spTgt spid="2191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9139"/>
                                        </p:tgtEl>
                                        <p:attrNameLst>
                                          <p:attrName>style.visibility</p:attrName>
                                        </p:attrNameLst>
                                      </p:cBhvr>
                                      <p:to>
                                        <p:strVal val="visible"/>
                                      </p:to>
                                    </p:set>
                                    <p:anim calcmode="lin" valueType="num">
                                      <p:cBhvr additive="base">
                                        <p:cTn id="13" dur="500" fill="hold"/>
                                        <p:tgtEl>
                                          <p:spTgt spid="219139"/>
                                        </p:tgtEl>
                                        <p:attrNameLst>
                                          <p:attrName>ppt_x</p:attrName>
                                        </p:attrNameLst>
                                      </p:cBhvr>
                                      <p:tavLst>
                                        <p:tav tm="0">
                                          <p:val>
                                            <p:strVal val="0-#ppt_w/2"/>
                                          </p:val>
                                        </p:tav>
                                        <p:tav tm="100000">
                                          <p:val>
                                            <p:strVal val="#ppt_x"/>
                                          </p:val>
                                        </p:tav>
                                      </p:tavLst>
                                    </p:anim>
                                    <p:anim calcmode="lin" valueType="num">
                                      <p:cBhvr additive="base">
                                        <p:cTn id="14" dur="500" fill="hold"/>
                                        <p:tgtEl>
                                          <p:spTgt spid="219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p:bldP spid="21913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Rectangle 2"/>
          <p:cNvSpPr>
            <a:spLocks noGrp="1"/>
          </p:cNvSpPr>
          <p:nvPr>
            <p:ph type="title"/>
          </p:nvPr>
        </p:nvSpPr>
        <p:spPr/>
        <p:txBody>
          <a:bodyPr vert="horz" wrap="square" lIns="91440" tIns="45720" rIns="91440" bIns="45720" anchor="t"/>
          <a:p>
            <a:pPr eaLnBrk="1" hangingPunct="1"/>
            <a:endParaRPr lang="zh-CN" altLang="en-US" dirty="0"/>
          </a:p>
        </p:txBody>
      </p:sp>
      <p:sp>
        <p:nvSpPr>
          <p:cNvPr id="167939" name="Rectangle 3"/>
          <p:cNvSpPr>
            <a:spLocks noGrp="1"/>
          </p:cNvSpPr>
          <p:nvPr>
            <p:ph idx="1"/>
          </p:nvPr>
        </p:nvSpPr>
        <p:spPr/>
        <p:txBody>
          <a:bodyPr vert="horz" wrap="square" lIns="91440" tIns="45720" rIns="91440" bIns="45720" anchor="t"/>
          <a:p>
            <a:pPr eaLnBrk="1" hangingPunct="1"/>
            <a:endParaRPr lang="zh-CN" altLang="en-US" dirty="0"/>
          </a:p>
        </p:txBody>
      </p:sp>
      <p:pic>
        <p:nvPicPr>
          <p:cNvPr id="2" name="Picture 5" descr="hg"/>
          <p:cNvPicPr>
            <a:picLocks noChangeAspect="1"/>
          </p:cNvPicPr>
          <p:nvPr/>
        </p:nvPicPr>
        <p:blipFill>
          <a:blip r:embed="rId1"/>
          <a:stretch>
            <a:fillRect/>
          </a:stretch>
        </p:blipFill>
        <p:spPr>
          <a:xfrm>
            <a:off x="1428750" y="500063"/>
            <a:ext cx="6664325" cy="4999037"/>
          </a:xfrm>
          <a:prstGeom prst="rect">
            <a:avLst/>
          </a:prstGeom>
          <a:noFill/>
          <a:ln w="9525">
            <a:noFill/>
          </a:ln>
        </p:spPr>
      </p:pic>
      <p:sp>
        <p:nvSpPr>
          <p:cNvPr id="3" name="矩形 2"/>
          <p:cNvSpPr/>
          <p:nvPr/>
        </p:nvSpPr>
        <p:spPr>
          <a:xfrm>
            <a:off x="2714625" y="5715000"/>
            <a:ext cx="4071938"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lt1"/>
                </a:solidFill>
                <a:effectLst/>
                <a:uLnTx/>
                <a:uFillTx/>
                <a:latin typeface="+mn-ea"/>
                <a:ea typeface="+mn-ea"/>
                <a:cs typeface="+mn-cs"/>
              </a:rPr>
              <a:t>试块破坏后呈棱锥体</a:t>
            </a:r>
            <a:endParaRPr kumimoji="0" lang="zh-CN" altLang="en-US" sz="2400" b="0" i="0" u="none" strike="noStrike" kern="1200" cap="none" spc="0" normalizeH="0" baseline="0" noProof="0" dirty="0">
              <a:ln>
                <a:noFill/>
              </a:ln>
              <a:solidFill>
                <a:schemeClr val="lt1"/>
              </a:solidFill>
              <a:effectLst/>
              <a:uLnTx/>
              <a:uFillTx/>
              <a:latin typeface="+mn-ea"/>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8962" name="Picture 2" descr="D:\教学资料\课件资料\仪器图片\压力试验机.jpg"/>
          <p:cNvPicPr>
            <a:picLocks noChangeAspect="1"/>
          </p:cNvPicPr>
          <p:nvPr/>
        </p:nvPicPr>
        <p:blipFill>
          <a:blip r:embed="rId1"/>
          <a:stretch>
            <a:fillRect/>
          </a:stretch>
        </p:blipFill>
        <p:spPr>
          <a:xfrm>
            <a:off x="2286000" y="214313"/>
            <a:ext cx="4676775" cy="5865812"/>
          </a:xfrm>
          <a:prstGeom prst="rect">
            <a:avLst/>
          </a:prstGeom>
          <a:noFill/>
          <a:ln w="9525">
            <a:noFill/>
          </a:ln>
        </p:spPr>
      </p:pic>
      <p:sp>
        <p:nvSpPr>
          <p:cNvPr id="5" name="矩形 4"/>
          <p:cNvSpPr/>
          <p:nvPr/>
        </p:nvSpPr>
        <p:spPr>
          <a:xfrm>
            <a:off x="2857500" y="6143625"/>
            <a:ext cx="3571875"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lt1"/>
                </a:solidFill>
                <a:effectLst/>
                <a:uLnTx/>
                <a:uFillTx/>
                <a:latin typeface="+mn-lt"/>
                <a:ea typeface="+mn-ea"/>
                <a:cs typeface="+mn-cs"/>
              </a:rPr>
              <a:t>压力试验机</a:t>
            </a:r>
            <a:endParaRPr kumimoji="0" lang="zh-CN" altLang="en-US" sz="2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857500" y="6143625"/>
            <a:ext cx="3571875"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lt1"/>
                </a:solidFill>
                <a:effectLst/>
                <a:uLnTx/>
                <a:uFillTx/>
                <a:latin typeface="+mn-lt"/>
                <a:ea typeface="+mn-ea"/>
                <a:cs typeface="+mn-cs"/>
              </a:rPr>
              <a:t>数显压力试验机</a:t>
            </a:r>
            <a:endParaRPr kumimoji="0" lang="zh-CN" altLang="en-US" sz="2400" b="0" i="0" u="none" strike="noStrike" kern="1200" cap="none" spc="0" normalizeH="0" baseline="0" noProof="0" dirty="0">
              <a:ln>
                <a:noFill/>
              </a:ln>
              <a:solidFill>
                <a:schemeClr val="lt1"/>
              </a:solidFill>
              <a:effectLst/>
              <a:uLnTx/>
              <a:uFillTx/>
              <a:latin typeface="+mn-lt"/>
              <a:ea typeface="+mn-ea"/>
              <a:cs typeface="+mn-cs"/>
            </a:endParaRPr>
          </a:p>
        </p:txBody>
      </p:sp>
      <p:pic>
        <p:nvPicPr>
          <p:cNvPr id="169987" name="Picture 2" descr="D:\教学资料\课件资料\仪器图片\数显压力试验机.jpg"/>
          <p:cNvPicPr>
            <a:picLocks noChangeAspect="1"/>
          </p:cNvPicPr>
          <p:nvPr/>
        </p:nvPicPr>
        <p:blipFill>
          <a:blip r:embed="rId1"/>
          <a:stretch>
            <a:fillRect/>
          </a:stretch>
        </p:blipFill>
        <p:spPr>
          <a:xfrm>
            <a:off x="2214563" y="214313"/>
            <a:ext cx="4791075" cy="5881687"/>
          </a:xfrm>
          <a:prstGeom prst="rect">
            <a:avLst/>
          </a:prstGeom>
          <a:noFill/>
          <a:ln w="9525">
            <a:noFill/>
          </a:ln>
        </p:spPr>
      </p:pic>
    </p:spTree>
  </p:cSld>
  <p:clrMapOvr>
    <a:masterClrMapping/>
  </p:clrMapOvr>
  <p:transition>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286000" y="6143625"/>
            <a:ext cx="4572000"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lt1"/>
                </a:solidFill>
                <a:effectLst/>
                <a:uLnTx/>
                <a:uFillTx/>
                <a:latin typeface="+mn-lt"/>
                <a:ea typeface="+mn-ea"/>
                <a:cs typeface="+mn-cs"/>
              </a:rPr>
              <a:t>微机控制电液伺服万能试验机</a:t>
            </a:r>
            <a:endParaRPr kumimoji="0" lang="zh-CN" altLang="en-US" sz="2400" b="0" i="0" u="none" strike="noStrike" kern="1200" cap="none" spc="0" normalizeH="0" baseline="0" noProof="0" dirty="0">
              <a:ln>
                <a:noFill/>
              </a:ln>
              <a:solidFill>
                <a:schemeClr val="lt1"/>
              </a:solidFill>
              <a:effectLst/>
              <a:uLnTx/>
              <a:uFillTx/>
              <a:latin typeface="+mn-lt"/>
              <a:ea typeface="+mn-ea"/>
              <a:cs typeface="+mn-cs"/>
            </a:endParaRPr>
          </a:p>
        </p:txBody>
      </p:sp>
      <p:pic>
        <p:nvPicPr>
          <p:cNvPr id="171011" name="Picture 2" descr="D:\教学资料\课件资料\仪器图片\微机控制电液伺服万能材料试验机.jpg"/>
          <p:cNvPicPr>
            <a:picLocks noChangeAspect="1"/>
          </p:cNvPicPr>
          <p:nvPr/>
        </p:nvPicPr>
        <p:blipFill>
          <a:blip r:embed="rId1"/>
          <a:stretch>
            <a:fillRect/>
          </a:stretch>
        </p:blipFill>
        <p:spPr>
          <a:xfrm>
            <a:off x="1857375" y="214313"/>
            <a:ext cx="5351463" cy="5876925"/>
          </a:xfrm>
          <a:prstGeom prst="rect">
            <a:avLst/>
          </a:prstGeom>
          <a:noFill/>
          <a:ln w="9525">
            <a:noFill/>
          </a:ln>
        </p:spPr>
      </p:pic>
    </p:spTree>
  </p:cSld>
  <p:clrMapOvr>
    <a:masterClrMapping/>
  </p:clrMapOvr>
  <p:transition>
    <p:wheel spokes="8"/>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4" descr="D:\教学资料\课件资料\资料图片\仪器\弯折压力试验机.jpg"/>
          <p:cNvPicPr>
            <a:picLocks noChangeAspect="1"/>
          </p:cNvPicPr>
          <p:nvPr/>
        </p:nvPicPr>
        <p:blipFill>
          <a:blip r:embed="rId1"/>
          <a:stretch>
            <a:fillRect/>
          </a:stretch>
        </p:blipFill>
        <p:spPr>
          <a:xfrm>
            <a:off x="2643188" y="428625"/>
            <a:ext cx="4117975" cy="5372100"/>
          </a:xfrm>
          <a:prstGeom prst="rect">
            <a:avLst/>
          </a:prstGeom>
          <a:noFill/>
          <a:ln w="9525">
            <a:noFill/>
          </a:ln>
        </p:spPr>
      </p:pic>
      <p:sp>
        <p:nvSpPr>
          <p:cNvPr id="5" name="矩形 4"/>
          <p:cNvSpPr/>
          <p:nvPr/>
        </p:nvSpPr>
        <p:spPr>
          <a:xfrm>
            <a:off x="2428875" y="5929313"/>
            <a:ext cx="4500563"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lt1"/>
                </a:solidFill>
                <a:effectLst/>
                <a:uLnTx/>
                <a:uFillTx/>
                <a:latin typeface="+mn-lt"/>
                <a:ea typeface="+mn-ea"/>
                <a:cs typeface="+mn-cs"/>
              </a:rPr>
              <a:t>电液式</a:t>
            </a:r>
            <a:r>
              <a:rPr kumimoji="0" lang="zh-CN" altLang="en-US" sz="2400" b="0" i="0" u="none" strike="noStrike" kern="1200" cap="none" spc="0" normalizeH="0" baseline="0" noProof="0" dirty="0">
                <a:ln>
                  <a:noFill/>
                </a:ln>
                <a:solidFill>
                  <a:schemeClr val="lt1"/>
                </a:solidFill>
                <a:effectLst/>
                <a:uLnTx/>
                <a:uFillTx/>
                <a:latin typeface="华文楷体" panose="02010600040101010101" pitchFamily="2" charset="-122"/>
                <a:ea typeface="+mn-ea"/>
                <a:cs typeface="+mn-cs"/>
              </a:rPr>
              <a:t>弯折压力试验机</a:t>
            </a:r>
            <a:endParaRPr kumimoji="0" lang="zh-CN" altLang="en-US" sz="2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000000"/>
                                          </p:val>
                                        </p:tav>
                                        <p:tav tm="100000">
                                          <p:val>
                                            <p:strVal val="#ppt_w"/>
                                          </p:val>
                                        </p:tav>
                                      </p:tavLst>
                                    </p:anim>
                                    <p:anim calcmode="lin" valueType="num">
                                      <p:cBhvr>
                                        <p:cTn id="8" dur="1000" fill="hold"/>
                                        <p:tgtEl>
                                          <p:spTgt spid="4"/>
                                        </p:tgtEl>
                                        <p:attrNameLst>
                                          <p:attrName>ppt_h</p:attrName>
                                        </p:attrNameLst>
                                      </p:cBhvr>
                                      <p:tavLst>
                                        <p:tav tm="0">
                                          <p:val>
                                            <p:fltVal val="0.00000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4"/>
                                        </p:tgtEl>
                                        <p:attrNameLst>
                                          <p:attrName>ppt_y</p:attrName>
                                        </p:attrNameLst>
                                      </p:cBhvr>
                                      <p:tavLst>
                                        <p:tav tm="0" fmla="#ppt_y+(sin(-2*pi*(1-$))*-#ppt_x+cos(-2*pi*(1-$))*(1-#ppt_y))*(1-$)">
                                          <p:val>
                                            <p:fltVal val="0.000000"/>
                                          </p:val>
                                        </p:tav>
                                        <p:tav tm="100000">
                                          <p:val>
                                            <p:fltVal val="1.000000"/>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Bottom)">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428625" y="285750"/>
            <a:ext cx="8286750" cy="6215063"/>
          </a:xfrm>
        </p:spPr>
        <p:txBody>
          <a:bodyPr vert="horz" wrap="square" lIns="91440" tIns="45720" rIns="91440" bIns="45720" anchor="t"/>
          <a:p>
            <a:pPr lvl="0" eaLnBrk="1" hangingPunct="1">
              <a:lnSpc>
                <a:spcPct val="120000"/>
              </a:lnSpc>
              <a:buClr>
                <a:srgbClr val="FFC000"/>
              </a:buClr>
              <a:buFont typeface="Wingdings" panose="05000000000000000000" pitchFamily="2" charset="2"/>
              <a:buChar char="l"/>
            </a:pPr>
            <a:r>
              <a:rPr lang="zh-CN" altLang="en-US" sz="3400" dirty="0"/>
              <a:t>影响混凝土强度的因素</a:t>
            </a:r>
            <a:endParaRPr lang="en-US" altLang="zh-CN" sz="3400"/>
          </a:p>
          <a:p>
            <a:pPr lvl="0" algn="just" eaLnBrk="1" hangingPunct="1">
              <a:lnSpc>
                <a:spcPct val="120000"/>
              </a:lnSpc>
              <a:buClr>
                <a:srgbClr val="FFFF00"/>
              </a:buClr>
              <a:buFont typeface="Wingdings" panose="05000000000000000000" pitchFamily="2" charset="2"/>
              <a:buChar char="Ø"/>
            </a:pPr>
            <a:r>
              <a:rPr lang="zh-CN" altLang="en-US" dirty="0"/>
              <a:t>水泥强度等级</a:t>
            </a:r>
            <a:r>
              <a:rPr lang="zh-CN" altLang="en-US" sz="2600" dirty="0"/>
              <a:t>与</a:t>
            </a:r>
            <a:r>
              <a:rPr lang="zh-CN" altLang="en-US" dirty="0"/>
              <a:t>水胶比</a:t>
            </a:r>
            <a:endParaRPr lang="en-US" altLang="zh-CN">
              <a:latin typeface="华文楷体" panose="02010600040101010101" pitchFamily="2" charset="-122"/>
            </a:endParaRPr>
          </a:p>
          <a:p>
            <a:pPr lvl="0" algn="just" eaLnBrk="1" hangingPunct="1">
              <a:buClr>
                <a:srgbClr val="FFFF00"/>
              </a:buClr>
              <a:buFont typeface="Arial" panose="020B0604020202020204" pitchFamily="34" charset="0"/>
              <a:buChar char="•"/>
            </a:pPr>
            <a:r>
              <a:rPr lang="zh-CN" altLang="en-US" sz="2600" dirty="0"/>
              <a:t>水泥强度等级和水灰比是决定混凝土强度最主要的因素。</a:t>
            </a:r>
            <a:endParaRPr lang="en-US" altLang="zh-CN" sz="2600"/>
          </a:p>
          <a:p>
            <a:pPr lvl="0" algn="just" eaLnBrk="1" hangingPunct="1">
              <a:buClr>
                <a:srgbClr val="FFFF00"/>
              </a:buClr>
              <a:buFont typeface="Arial" panose="020B0604020202020204" pitchFamily="34" charset="0"/>
              <a:buChar char="•"/>
            </a:pPr>
            <a:r>
              <a:rPr lang="zh-CN" altLang="en-US" sz="2600" dirty="0"/>
              <a:t>水胶比不变时，水泥强度等级越高，则硬化水泥石强度越大，对骨料的胶结力也就越强，配制成的混凝土强度也就愈高。</a:t>
            </a:r>
            <a:endParaRPr lang="en-US" altLang="zh-CN" sz="2600"/>
          </a:p>
          <a:p>
            <a:pPr lvl="0" algn="just" eaLnBrk="1" hangingPunct="1">
              <a:buClr>
                <a:srgbClr val="FFFF00"/>
              </a:buClr>
              <a:buFont typeface="Arial" panose="020B0604020202020204" pitchFamily="34" charset="0"/>
              <a:buChar char="•"/>
            </a:pPr>
            <a:r>
              <a:rPr lang="zh-CN" altLang="en-US" sz="2600" dirty="0"/>
              <a:t>水泥强度等级相同的情况下，水胶比愈小，水泥石的强度愈高，与骨料粘结力愈大，混凝土强度愈高。</a:t>
            </a:r>
            <a:endParaRPr lang="en-US" altLang="zh-CN" sz="2600"/>
          </a:p>
          <a:p>
            <a:pPr lvl="0" algn="just" eaLnBrk="1" hangingPunct="1">
              <a:buClr>
                <a:srgbClr val="FFFF00"/>
              </a:buClr>
              <a:buFont typeface="Arial" panose="020B0604020202020204" pitchFamily="34" charset="0"/>
              <a:buChar char="•"/>
            </a:pPr>
            <a:r>
              <a:rPr lang="zh-CN" altLang="en-US" sz="2600" dirty="0"/>
              <a:t>但水胶比过小，拌和物过于干稠，在一定的施工振捣条件下，混凝土不能被振捣密实，出现较多的蜂窝、孔洞，反将导致混凝土强度严重下降。</a:t>
            </a:r>
            <a:endParaRPr lang="zh-CN" altLang="en-US" sz="26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1"/>
                                            </p:txEl>
                                          </p:spTgt>
                                        </p:tgtEl>
                                        <p:attrNameLst>
                                          <p:attrName>style.visibility</p:attrName>
                                        </p:attrNameLst>
                                      </p:cBhvr>
                                      <p:to>
                                        <p:strVal val="visible"/>
                                      </p:to>
                                    </p:set>
                                    <p:anim calcmode="lin" valueType="num">
                                      <p:cBhvr additive="base">
                                        <p:cTn id="7" dur="1000" fill="hold"/>
                                        <p:tgtEl>
                                          <p:spTgt spid="3">
                                            <p:txEl>
                                              <p:charRg st="0" end="1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1" end="22"/>
                                            </p:txEl>
                                          </p:spTgt>
                                        </p:tgtEl>
                                        <p:attrNameLst>
                                          <p:attrName>style.visibility</p:attrName>
                                        </p:attrNameLst>
                                      </p:cBhvr>
                                      <p:to>
                                        <p:strVal val="visible"/>
                                      </p:to>
                                    </p:set>
                                    <p:anim calcmode="lin" valueType="num">
                                      <p:cBhvr additive="base">
                                        <p:cTn id="13" dur="1000" fill="hold"/>
                                        <p:tgtEl>
                                          <p:spTgt spid="3">
                                            <p:txEl>
                                              <p:charRg st="11" end="2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1" end="2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22" end="48"/>
                                            </p:txEl>
                                          </p:spTgt>
                                        </p:tgtEl>
                                        <p:attrNameLst>
                                          <p:attrName>style.visibility</p:attrName>
                                        </p:attrNameLst>
                                      </p:cBhvr>
                                      <p:to>
                                        <p:strVal val="visible"/>
                                      </p:to>
                                    </p:set>
                                    <p:anim calcmode="lin" valueType="num">
                                      <p:cBhvr additive="base">
                                        <p:cTn id="19" dur="1000" fill="hold"/>
                                        <p:tgtEl>
                                          <p:spTgt spid="3">
                                            <p:txEl>
                                              <p:charRg st="22" end="48"/>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22" end="4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charRg st="48" end="102"/>
                                            </p:txEl>
                                          </p:spTgt>
                                        </p:tgtEl>
                                        <p:attrNameLst>
                                          <p:attrName>style.visibility</p:attrName>
                                        </p:attrNameLst>
                                      </p:cBhvr>
                                      <p:to>
                                        <p:strVal val="visible"/>
                                      </p:to>
                                    </p:set>
                                    <p:anim calcmode="lin" valueType="num">
                                      <p:cBhvr additive="base">
                                        <p:cTn id="25" dur="1000" fill="hold"/>
                                        <p:tgtEl>
                                          <p:spTgt spid="3">
                                            <p:txEl>
                                              <p:charRg st="48" end="10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charRg st="48" end="10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charRg st="102" end="148"/>
                                            </p:txEl>
                                          </p:spTgt>
                                        </p:tgtEl>
                                        <p:attrNameLst>
                                          <p:attrName>style.visibility</p:attrName>
                                        </p:attrNameLst>
                                      </p:cBhvr>
                                      <p:to>
                                        <p:strVal val="visible"/>
                                      </p:to>
                                    </p:set>
                                    <p:anim calcmode="lin" valueType="num">
                                      <p:cBhvr additive="base">
                                        <p:cTn id="31" dur="1000" fill="hold"/>
                                        <p:tgtEl>
                                          <p:spTgt spid="3">
                                            <p:txEl>
                                              <p:charRg st="102" end="148"/>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charRg st="102" end="14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charRg st="148" end="212"/>
                                            </p:txEl>
                                          </p:spTgt>
                                        </p:tgtEl>
                                        <p:attrNameLst>
                                          <p:attrName>style.visibility</p:attrName>
                                        </p:attrNameLst>
                                      </p:cBhvr>
                                      <p:to>
                                        <p:strVal val="visible"/>
                                      </p:to>
                                    </p:set>
                                    <p:anim calcmode="lin" valueType="num">
                                      <p:cBhvr additive="base">
                                        <p:cTn id="37" dur="1000" fill="hold"/>
                                        <p:tgtEl>
                                          <p:spTgt spid="3">
                                            <p:txEl>
                                              <p:charRg st="148" end="212"/>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charRg st="148" end="2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95288" y="1125538"/>
            <a:ext cx="8286750" cy="6143625"/>
          </a:xfrm>
        </p:spPr>
        <p:txBody>
          <a:bodyPr vert="horz" wrap="square" lIns="91440" tIns="45720" rIns="91440" bIns="45720" anchor="t"/>
          <a:p>
            <a:pPr lvl="0" algn="just" eaLnBrk="1" hangingPunct="1">
              <a:lnSpc>
                <a:spcPct val="120000"/>
              </a:lnSpc>
              <a:buClr>
                <a:srgbClr val="FFFF00"/>
              </a:buClr>
              <a:buFont typeface="Arial" panose="020B0604020202020204" pitchFamily="34" charset="0"/>
              <a:buChar char="•"/>
            </a:pPr>
            <a:r>
              <a:rPr lang="zh-CN" altLang="en-US" sz="2600" dirty="0">
                <a:latin typeface="华文楷体" panose="02010600040101010101" pitchFamily="2" charset="-122"/>
              </a:rPr>
              <a:t>施工规范规定：在混凝土浇筑完毕后，应在</a:t>
            </a:r>
            <a:r>
              <a:rPr lang="en-US" altLang="zh-CN" sz="2600">
                <a:latin typeface="华文楷体" panose="02010600040101010101" pitchFamily="2" charset="-122"/>
              </a:rPr>
              <a:t>12h</a:t>
            </a:r>
            <a:r>
              <a:rPr lang="zh-CN" altLang="en-US" sz="2600" dirty="0">
                <a:latin typeface="华文楷体" panose="02010600040101010101" pitchFamily="2" charset="-122"/>
              </a:rPr>
              <a:t>内进行覆盖，以防止水分蒸发过快。</a:t>
            </a:r>
            <a:endParaRPr lang="zh-CN" altLang="en-US" sz="2600" dirty="0">
              <a:latin typeface="华文楷体" panose="02010600040101010101" pitchFamily="2" charset="-122"/>
            </a:endParaRPr>
          </a:p>
          <a:p>
            <a:pPr lvl="0" algn="just" eaLnBrk="1" hangingPunct="1">
              <a:lnSpc>
                <a:spcPct val="120000"/>
              </a:lnSpc>
              <a:buClr>
                <a:srgbClr val="FFFF00"/>
              </a:buClr>
              <a:buFont typeface="Arial" panose="020B0604020202020204" pitchFamily="34" charset="0"/>
              <a:buChar char="•"/>
            </a:pPr>
            <a:r>
              <a:rPr lang="zh-CN" altLang="en-US" sz="2600" dirty="0">
                <a:latin typeface="华文楷体" panose="02010600040101010101" pitchFamily="2" charset="-122"/>
              </a:rPr>
              <a:t>在夏季施工混凝土进行自然养护时，使用硅酸盐水泥、普通硅酸盐水泥和矿渣水泥时，浇水保湿应不少于</a:t>
            </a:r>
            <a:r>
              <a:rPr lang="en-US" altLang="zh-CN" sz="2600">
                <a:latin typeface="华文楷体" panose="02010600040101010101" pitchFamily="2" charset="-122"/>
              </a:rPr>
              <a:t>7d</a:t>
            </a:r>
            <a:r>
              <a:rPr lang="zh-CN" altLang="en-US" sz="2600" dirty="0">
                <a:latin typeface="华文楷体" panose="02010600040101010101" pitchFamily="2" charset="-122"/>
              </a:rPr>
              <a:t>；使用火山灰水泥和粉煤灰水泥或在施工中掺用缓凝型外加剂或有抗渗要求时，应不少于</a:t>
            </a:r>
            <a:r>
              <a:rPr lang="en-US" altLang="zh-CN" sz="2600">
                <a:latin typeface="华文楷体" panose="02010600040101010101" pitchFamily="2" charset="-122"/>
              </a:rPr>
              <a:t>14d</a:t>
            </a:r>
            <a:r>
              <a:rPr lang="zh-CN" altLang="en-US" sz="2600" dirty="0">
                <a:latin typeface="华文楷体" panose="02010600040101010101" pitchFamily="2" charset="-122"/>
              </a:rPr>
              <a:t>。</a:t>
            </a:r>
            <a:endParaRPr lang="zh-CN" altLang="en-US" sz="2600" dirty="0">
              <a:latin typeface="华文楷体" panose="02010600040101010101" pitchFamily="2" charset="-122"/>
            </a:endParaRPr>
          </a:p>
          <a:p>
            <a:pPr lvl="0" algn="just" eaLnBrk="1" hangingPunct="1">
              <a:lnSpc>
                <a:spcPct val="120000"/>
              </a:lnSpc>
              <a:buClr>
                <a:srgbClr val="FFFF00"/>
              </a:buClr>
              <a:buNone/>
            </a:pPr>
            <a:endParaRPr lang="en-US" altLang="zh-CN">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39"/>
                                            </p:txEl>
                                          </p:spTgt>
                                        </p:tgtEl>
                                        <p:attrNameLst>
                                          <p:attrName>style.visibility</p:attrName>
                                        </p:attrNameLst>
                                      </p:cBhvr>
                                      <p:to>
                                        <p:strVal val="visible"/>
                                      </p:to>
                                    </p:set>
                                    <p:anim calcmode="lin" valueType="num">
                                      <p:cBhvr additive="base">
                                        <p:cTn id="7" dur="1000" fill="hold"/>
                                        <p:tgtEl>
                                          <p:spTgt spid="3">
                                            <p:txEl>
                                              <p:charRg st="0" end="39"/>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39"/>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xEl>
                                              <p:charRg st="39" end="131"/>
                                            </p:txEl>
                                          </p:spTgt>
                                        </p:tgtEl>
                                        <p:attrNameLst>
                                          <p:attrName>style.visibility</p:attrName>
                                        </p:attrNameLst>
                                      </p:cBhvr>
                                      <p:to>
                                        <p:strVal val="visible"/>
                                      </p:to>
                                    </p:set>
                                    <p:anim calcmode="lin" valueType="num">
                                      <p:cBhvr additive="base">
                                        <p:cTn id="12" dur="1000" fill="hold"/>
                                        <p:tgtEl>
                                          <p:spTgt spid="3">
                                            <p:txEl>
                                              <p:charRg st="39" end="13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charRg st="39" end="13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4" descr="E:\0qin\99text图\3-04.jpg"/>
          <p:cNvPicPr>
            <a:picLocks noChangeAspect="1"/>
          </p:cNvPicPr>
          <p:nvPr/>
        </p:nvPicPr>
        <p:blipFill>
          <a:blip r:embed="rId1"/>
          <a:stretch>
            <a:fillRect/>
          </a:stretch>
        </p:blipFill>
        <p:spPr>
          <a:xfrm>
            <a:off x="857250" y="142875"/>
            <a:ext cx="7380288" cy="5929313"/>
          </a:xfrm>
          <a:prstGeom prst="rect">
            <a:avLst/>
          </a:prstGeom>
          <a:noFill/>
          <a:ln w="9525">
            <a:noFill/>
          </a:ln>
        </p:spPr>
      </p:pic>
      <p:sp>
        <p:nvSpPr>
          <p:cNvPr id="5" name="矩形 4"/>
          <p:cNvSpPr/>
          <p:nvPr/>
        </p:nvSpPr>
        <p:spPr>
          <a:xfrm>
            <a:off x="2071688" y="6143625"/>
            <a:ext cx="4929188"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砼强度与保湿时间的关系图</a:t>
            </a:r>
            <a:endParaRPr kumimoji="0" lang="zh-CN" altLang="en-US" sz="2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4" descr="3037"/>
          <p:cNvPicPr>
            <a:picLocks noChangeAspect="1"/>
          </p:cNvPicPr>
          <p:nvPr/>
        </p:nvPicPr>
        <p:blipFill>
          <a:blip r:embed="rId1"/>
          <a:stretch>
            <a:fillRect/>
          </a:stretch>
        </p:blipFill>
        <p:spPr>
          <a:xfrm>
            <a:off x="857250" y="142875"/>
            <a:ext cx="7375525" cy="6035675"/>
          </a:xfrm>
          <a:prstGeom prst="rect">
            <a:avLst/>
          </a:prstGeom>
          <a:noFill/>
          <a:ln w="9525">
            <a:noFill/>
          </a:ln>
        </p:spPr>
      </p:pic>
      <p:sp>
        <p:nvSpPr>
          <p:cNvPr id="5" name="矩形 4"/>
          <p:cNvSpPr/>
          <p:nvPr/>
        </p:nvSpPr>
        <p:spPr>
          <a:xfrm>
            <a:off x="2071688" y="6215063"/>
            <a:ext cx="4929188"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覆盖养护</a:t>
            </a:r>
            <a:endParaRPr kumimoji="0" lang="zh-CN" altLang="en-US" sz="2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000000"/>
                                          </p:val>
                                        </p:tav>
                                        <p:tav tm="100000">
                                          <p:val>
                                            <p:strVal val="#ppt_w"/>
                                          </p:val>
                                        </p:tav>
                                      </p:tavLst>
                                    </p:anim>
                                    <p:anim calcmode="lin" valueType="num">
                                      <p:cBhvr>
                                        <p:cTn id="8" dur="1000" fill="hold"/>
                                        <p:tgtEl>
                                          <p:spTgt spid="4"/>
                                        </p:tgtEl>
                                        <p:attrNameLst>
                                          <p:attrName>ppt_h</p:attrName>
                                        </p:attrNameLst>
                                      </p:cBhvr>
                                      <p:tavLst>
                                        <p:tav tm="0">
                                          <p:val>
                                            <p:fltVal val="0.00000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4"/>
                                        </p:tgtEl>
                                        <p:attrNameLst>
                                          <p:attrName>ppt_y</p:attrName>
                                        </p:attrNameLst>
                                      </p:cBhvr>
                                      <p:tavLst>
                                        <p:tav tm="0" fmla="#ppt_y+(sin(-2*pi*(1-$))*-#ppt_x+cos(-2*pi*(1-$))*(1-#ppt_y))*(1-$)">
                                          <p:val>
                                            <p:fltVal val="0.000000"/>
                                          </p:val>
                                        </p:tav>
                                        <p:tav tm="100000">
                                          <p:val>
                                            <p:fltVal val="1.000000"/>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Bottom)">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57188" y="357188"/>
            <a:ext cx="8429625" cy="6143625"/>
          </a:xfrm>
        </p:spPr>
        <p:txBody>
          <a:bodyPr vert="horz" wrap="square" lIns="91440" tIns="45720" rIns="91440" bIns="45720" anchor="t"/>
          <a:p>
            <a:pPr lvl="0" algn="just" eaLnBrk="1" hangingPunct="1">
              <a:lnSpc>
                <a:spcPct val="120000"/>
              </a:lnSpc>
              <a:buClr>
                <a:srgbClr val="FFFF00"/>
              </a:buClr>
            </a:pPr>
            <a:r>
              <a:rPr lang="zh-CN" altLang="en-US" dirty="0"/>
              <a:t>抗压强度</a:t>
            </a:r>
            <a:endParaRPr lang="en-US" altLang="zh-CN"/>
          </a:p>
          <a:p>
            <a:pPr lvl="0" algn="just" eaLnBrk="1" hangingPunct="1">
              <a:lnSpc>
                <a:spcPct val="120000"/>
              </a:lnSpc>
              <a:buClr>
                <a:srgbClr val="FFFF00"/>
              </a:buClr>
              <a:buFont typeface="Wingdings" panose="05000000000000000000" pitchFamily="2" charset="2"/>
              <a:buChar char="Ø"/>
            </a:pPr>
            <a:r>
              <a:rPr lang="zh-CN" altLang="en-US" dirty="0"/>
              <a:t>立方体抗压强度</a:t>
            </a:r>
            <a:endParaRPr lang="en-US" altLang="zh-CN"/>
          </a:p>
          <a:p>
            <a:pPr lvl="0" eaLnBrk="1" hangingPunct="1">
              <a:lnSpc>
                <a:spcPct val="120000"/>
              </a:lnSpc>
              <a:buNone/>
            </a:pPr>
            <a:r>
              <a:rPr lang="zh-CN" altLang="en-US" sz="2600" dirty="0"/>
              <a:t>           </a:t>
            </a:r>
            <a:r>
              <a:rPr lang="zh-CN" altLang="en-US" sz="2600" dirty="0">
                <a:latin typeface="华文楷体" panose="02010600040101010101" pitchFamily="2" charset="-122"/>
              </a:rPr>
              <a:t>按照标准的制作方法制成边长为</a:t>
            </a:r>
            <a:r>
              <a:rPr lang="en-US" altLang="zh-CN" sz="2600">
                <a:latin typeface="华文楷体" panose="02010600040101010101" pitchFamily="2" charset="-122"/>
              </a:rPr>
              <a:t>150mm</a:t>
            </a:r>
            <a:r>
              <a:rPr lang="zh-CN" altLang="en-US" sz="2600" dirty="0">
                <a:latin typeface="华文楷体" panose="02010600040101010101" pitchFamily="2" charset="-122"/>
              </a:rPr>
              <a:t>的正立方体试件，在标准养护条件（温度</a:t>
            </a:r>
            <a:r>
              <a:rPr lang="en-US" altLang="zh-CN" sz="2600">
                <a:latin typeface="华文楷体" panose="02010600040101010101" pitchFamily="2" charset="-122"/>
              </a:rPr>
              <a:t>20±2℃</a:t>
            </a:r>
            <a:r>
              <a:rPr lang="zh-CN" altLang="en-US" sz="2600" dirty="0">
                <a:latin typeface="华文楷体" panose="02010600040101010101" pitchFamily="2" charset="-122"/>
              </a:rPr>
              <a:t>，相对湿度</a:t>
            </a:r>
            <a:r>
              <a:rPr lang="en-US" altLang="zh-CN" sz="2600">
                <a:latin typeface="华文楷体" panose="02010600040101010101" pitchFamily="2" charset="-122"/>
              </a:rPr>
              <a:t>95%</a:t>
            </a:r>
            <a:r>
              <a:rPr lang="zh-CN" altLang="en-US" sz="2600" dirty="0">
                <a:latin typeface="华文楷体" panose="02010600040101010101" pitchFamily="2" charset="-122"/>
              </a:rPr>
              <a:t>以上）下，（标准养护室内的试件应放在支架中；彼此间隔</a:t>
            </a:r>
            <a:r>
              <a:rPr lang="en-US" altLang="zh-CN" sz="2600">
                <a:latin typeface="华文楷体" panose="02010600040101010101" pitchFamily="2" charset="-122"/>
              </a:rPr>
              <a:t>10</a:t>
            </a:r>
            <a:r>
              <a:rPr lang="zh-CN" altLang="en-US" sz="2600" dirty="0">
                <a:latin typeface="华文楷体" panose="02010600040101010101" pitchFamily="2" charset="-122"/>
                <a:ea typeface="华文楷体" panose="02010600040101010101" pitchFamily="2" charset="-122"/>
              </a:rPr>
              <a:t>～</a:t>
            </a:r>
            <a:r>
              <a:rPr lang="en-US" altLang="zh-CN" sz="2600">
                <a:latin typeface="华文楷体" panose="02010600040101010101" pitchFamily="2" charset="-122"/>
              </a:rPr>
              <a:t>20mm</a:t>
            </a:r>
            <a:r>
              <a:rPr lang="zh-CN" altLang="en-US" sz="2600" dirty="0">
                <a:latin typeface="华文楷体" panose="02010600040101010101" pitchFamily="2" charset="-122"/>
              </a:rPr>
              <a:t>，试件表应保持潮湿，并不得被水直接冲淋的条件下）养护</a:t>
            </a:r>
            <a:r>
              <a:rPr lang="en-US" altLang="zh-CN" sz="2600">
                <a:latin typeface="华文楷体" panose="02010600040101010101" pitchFamily="2" charset="-122"/>
              </a:rPr>
              <a:t>28</a:t>
            </a:r>
            <a:r>
              <a:rPr lang="zh-CN" altLang="en-US" sz="2600" dirty="0">
                <a:latin typeface="华文楷体" panose="02010600040101010101" pitchFamily="2" charset="-122"/>
              </a:rPr>
              <a:t>天龄期，按标准方法测定其抗压强度值，称为混凝土立方体抗压强度，简称立方体抗压强度可按下式计算：</a:t>
            </a:r>
            <a:endParaRPr lang="zh-CN" altLang="en-US" sz="2600" dirty="0">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5"/>
                                            </p:txEl>
                                          </p:spTgt>
                                        </p:tgtEl>
                                        <p:attrNameLst>
                                          <p:attrName>style.visibility</p:attrName>
                                        </p:attrNameLst>
                                      </p:cBhvr>
                                      <p:to>
                                        <p:strVal val="visible"/>
                                      </p:to>
                                    </p:set>
                                    <p:anim calcmode="lin" valueType="num">
                                      <p:cBhvr additive="base">
                                        <p:cTn id="7" dur="1000" fill="hold"/>
                                        <p:tgtEl>
                                          <p:spTgt spid="3">
                                            <p:txEl>
                                              <p:charRg st="0" end="5"/>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5" end="13"/>
                                            </p:txEl>
                                          </p:spTgt>
                                        </p:tgtEl>
                                        <p:attrNameLst>
                                          <p:attrName>style.visibility</p:attrName>
                                        </p:attrNameLst>
                                      </p:cBhvr>
                                      <p:to>
                                        <p:strVal val="visible"/>
                                      </p:to>
                                    </p:set>
                                    <p:anim calcmode="lin" valueType="num">
                                      <p:cBhvr additive="base">
                                        <p:cTn id="13" dur="1000" fill="hold"/>
                                        <p:tgtEl>
                                          <p:spTgt spid="3">
                                            <p:txEl>
                                              <p:charRg st="5" end="1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5" end="1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13" end="183"/>
                                            </p:txEl>
                                          </p:spTgt>
                                        </p:tgtEl>
                                        <p:attrNameLst>
                                          <p:attrName>style.visibility</p:attrName>
                                        </p:attrNameLst>
                                      </p:cBhvr>
                                      <p:to>
                                        <p:strVal val="visible"/>
                                      </p:to>
                                    </p:set>
                                    <p:anim calcmode="lin" valueType="num">
                                      <p:cBhvr additive="base">
                                        <p:cTn id="19" dur="1000" fill="hold"/>
                                        <p:tgtEl>
                                          <p:spTgt spid="3">
                                            <p:txEl>
                                              <p:charRg st="13" end="18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13" end="18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428625" y="285750"/>
            <a:ext cx="8286750" cy="6215063"/>
          </a:xfrm>
        </p:spPr>
        <p:txBody>
          <a:bodyPr vert="horz" wrap="square" lIns="91440" tIns="45720" rIns="91440" bIns="45720" numCol="1" anchor="t" anchorCtr="0" compatLnSpc="1"/>
          <a:p>
            <a:pPr lvl="0" algn="just" eaLnBrk="1" hangingPunct="1">
              <a:lnSpc>
                <a:spcPct val="120000"/>
              </a:lnSpc>
              <a:buClr>
                <a:srgbClr val="FFFF00"/>
              </a:buClr>
              <a:buFont typeface="Wingdings" panose="05000000000000000000" pitchFamily="2" charset="2"/>
              <a:buChar char="Ø"/>
            </a:pPr>
            <a:r>
              <a:rPr lang="zh-CN" altLang="en-US" dirty="0">
                <a:latin typeface="华文楷体" panose="02010600040101010101" pitchFamily="2" charset="-122"/>
              </a:rPr>
              <a:t>试验条件对混凝土强度的影响</a:t>
            </a:r>
            <a:endParaRPr lang="en-US" altLang="zh-CN">
              <a:latin typeface="华文楷体" panose="02010600040101010101" pitchFamily="2" charset="-122"/>
            </a:endParaRPr>
          </a:p>
          <a:p>
            <a:pPr lvl="0" eaLnBrk="1" hangingPunct="1">
              <a:buClr>
                <a:srgbClr val="FFFF00"/>
              </a:buClr>
              <a:buFont typeface="Wingdings" panose="05000000000000000000" pitchFamily="2" charset="2"/>
              <a:buChar char="u"/>
            </a:pPr>
            <a:r>
              <a:rPr lang="zh-CN" altLang="en-US" sz="2600" dirty="0">
                <a:effectLst>
                  <a:outerShdw blurRad="38100" dist="38100" dir="2700000">
                    <a:srgbClr val="C0C0C0"/>
                  </a:outerShdw>
                </a:effectLst>
                <a:latin typeface="华文楷体" panose="02010600040101010101" pitchFamily="2" charset="-122"/>
              </a:rPr>
              <a:t>试件尺寸 　</a:t>
            </a:r>
            <a:endParaRPr lang="zh-CN" altLang="en-US" sz="2600" dirty="0">
              <a:effectLst>
                <a:outerShdw blurRad="38100" dist="38100" dir="2700000">
                  <a:srgbClr val="C0C0C0"/>
                </a:outerShdw>
              </a:effectLst>
              <a:latin typeface="华文楷体" panose="02010600040101010101" pitchFamily="2" charset="-122"/>
            </a:endParaRPr>
          </a:p>
          <a:p>
            <a:pPr lvl="0" algn="just" eaLnBrk="1" hangingPunct="1">
              <a:buNone/>
            </a:pPr>
            <a:r>
              <a:rPr lang="zh-CN" altLang="en-US" sz="2600" dirty="0">
                <a:effectLst>
                  <a:outerShdw blurRad="38100" dist="38100" dir="2700000">
                    <a:srgbClr val="C0C0C0"/>
                  </a:outerShdw>
                </a:effectLst>
                <a:latin typeface="华文楷体" panose="02010600040101010101" pitchFamily="2" charset="-122"/>
              </a:rPr>
              <a:t>　</a:t>
            </a:r>
            <a:endParaRPr lang="zh-CN" altLang="en-US" sz="2600" dirty="0">
              <a:effectLst>
                <a:outerShdw blurRad="38100" dist="38100" dir="2700000">
                  <a:srgbClr val="C0C0C0"/>
                </a:outerShdw>
              </a:effectLst>
              <a:latin typeface="华文楷体" panose="02010600040101010101" pitchFamily="2" charset="-122"/>
            </a:endParaRPr>
          </a:p>
        </p:txBody>
      </p:sp>
      <p:sp>
        <p:nvSpPr>
          <p:cNvPr id="4" name="Rectangle 7"/>
          <p:cNvSpPr/>
          <p:nvPr/>
        </p:nvSpPr>
        <p:spPr>
          <a:xfrm>
            <a:off x="1428750" y="2928938"/>
            <a:ext cx="1627188" cy="1525587"/>
          </a:xfrm>
          <a:prstGeom prst="rect">
            <a:avLst/>
          </a:prstGeom>
          <a:solidFill>
            <a:srgbClr val="00FFFF"/>
          </a:solidFill>
          <a:ln w="9525" cap="flat" cmpd="sng">
            <a:prstDash val="solid"/>
            <a:miter/>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rgbClr val="00FFFF"/>
            </a:extrusionClr>
          </a:sp3d>
        </p:spPr>
        <p:txBody>
          <a:bodyPr wrap="none" anchor="ctr">
            <a:flatTx/>
          </a:bodyPr>
          <a:p>
            <a:pPr lvl="0" eaLnBrk="1" hangingPunct="1"/>
            <a:endParaRPr lang="zh-CN" altLang="en-US" dirty="0">
              <a:latin typeface="Arial" panose="020B0604020202020204" pitchFamily="34" charset="0"/>
              <a:ea typeface="宋体" panose="02010600030101010101" pitchFamily="2" charset="-122"/>
            </a:endParaRPr>
          </a:p>
        </p:txBody>
      </p:sp>
      <p:sp>
        <p:nvSpPr>
          <p:cNvPr id="6" name="Rectangle 9"/>
          <p:cNvSpPr>
            <a:spLocks noRot="1" noChangeArrowheads="1"/>
          </p:cNvSpPr>
          <p:nvPr/>
        </p:nvSpPr>
        <p:spPr bwMode="auto">
          <a:xfrm>
            <a:off x="2941638" y="3217863"/>
            <a:ext cx="863600" cy="796925"/>
          </a:xfrm>
          <a:prstGeom prst="rect">
            <a:avLst/>
          </a:prstGeom>
          <a:noFill/>
          <a:ln w="9525">
            <a:no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solidFill>
                <a:effectLst>
                  <a:outerShdw blurRad="38100" dist="38100" dir="2700000" algn="tl">
                    <a:srgbClr val="000000"/>
                  </a:outerShdw>
                </a:effectLst>
                <a:uLnTx/>
                <a:uFillTx/>
                <a:latin typeface="Garamond" panose="02020404030301010803" pitchFamily="18" charset="0"/>
                <a:ea typeface="宋体" panose="02010600030101010101" pitchFamily="2" charset="-122"/>
                <a:cs typeface="+mn-cs"/>
              </a:rPr>
              <a:t>150</a:t>
            </a:r>
            <a:endParaRPr kumimoji="0" lang="en-US" altLang="zh-CN" sz="2400" b="1" i="0" u="none" strike="noStrike" kern="1200" cap="none" spc="0" normalizeH="0" baseline="0" noProof="0" dirty="0">
              <a:ln>
                <a:noFill/>
              </a:ln>
              <a:solidFill>
                <a:schemeClr val="tx2"/>
              </a:solidFill>
              <a:effectLst>
                <a:outerShdw blurRad="38100" dist="38100" dir="2700000" algn="tl">
                  <a:srgbClr val="000000"/>
                </a:outerShdw>
              </a:effectLst>
              <a:uLnTx/>
              <a:uFillTx/>
              <a:latin typeface="Garamond" panose="02020404030301010803" pitchFamily="18" charset="0"/>
              <a:ea typeface="宋体" panose="02010600030101010101" pitchFamily="2" charset="-122"/>
              <a:cs typeface="+mn-cs"/>
            </a:endParaRPr>
          </a:p>
        </p:txBody>
      </p:sp>
      <p:sp>
        <p:nvSpPr>
          <p:cNvPr id="9" name="Rectangle 12"/>
          <p:cNvSpPr>
            <a:spLocks noRot="1" noChangeArrowheads="1"/>
          </p:cNvSpPr>
          <p:nvPr/>
        </p:nvSpPr>
        <p:spPr bwMode="auto">
          <a:xfrm>
            <a:off x="6659563" y="2565400"/>
            <a:ext cx="863600" cy="796925"/>
          </a:xfrm>
          <a:prstGeom prst="rect">
            <a:avLst/>
          </a:prstGeom>
          <a:noFill/>
          <a:ln w="9525">
            <a:no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tx2"/>
                </a:solidFill>
                <a:effectLst>
                  <a:outerShdw blurRad="38100" dist="38100" dir="2700000" algn="tl">
                    <a:srgbClr val="000000"/>
                  </a:outerShdw>
                </a:effectLst>
                <a:uLnTx/>
                <a:uFillTx/>
                <a:latin typeface="Garamond" panose="02020404030301010803" pitchFamily="18" charset="0"/>
                <a:ea typeface="宋体" panose="02010600030101010101" pitchFamily="2" charset="-122"/>
                <a:cs typeface="+mn-cs"/>
              </a:rPr>
              <a:t>200</a:t>
            </a:r>
            <a:endParaRPr kumimoji="0" lang="en-US" altLang="zh-CN" sz="2400" b="1" i="0" u="none" strike="noStrike" kern="1200" cap="none" spc="0" normalizeH="0" baseline="0" noProof="0">
              <a:ln>
                <a:noFill/>
              </a:ln>
              <a:solidFill>
                <a:schemeClr val="tx2"/>
              </a:solidFill>
              <a:effectLst>
                <a:outerShdw blurRad="38100" dist="38100" dir="2700000" algn="tl">
                  <a:srgbClr val="000000"/>
                </a:outerShdw>
              </a:effectLst>
              <a:uLnTx/>
              <a:uFillTx/>
              <a:latin typeface="Garamond" panose="02020404030301010803" pitchFamily="18" charset="0"/>
              <a:ea typeface="宋体" panose="02010600030101010101" pitchFamily="2" charset="-122"/>
              <a:cs typeface="+mn-cs"/>
            </a:endParaRPr>
          </a:p>
        </p:txBody>
      </p:sp>
      <p:sp>
        <p:nvSpPr>
          <p:cNvPr id="10" name="Rectangle 13"/>
          <p:cNvSpPr>
            <a:spLocks noRot="1" noChangeArrowheads="1"/>
          </p:cNvSpPr>
          <p:nvPr/>
        </p:nvSpPr>
        <p:spPr bwMode="auto">
          <a:xfrm>
            <a:off x="7956550" y="4292600"/>
            <a:ext cx="863600" cy="796925"/>
          </a:xfrm>
          <a:prstGeom prst="rect">
            <a:avLst/>
          </a:prstGeom>
          <a:noFill/>
          <a:ln w="9525">
            <a:no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tx2"/>
                </a:solidFill>
                <a:effectLst>
                  <a:outerShdw blurRad="38100" dist="38100" dir="2700000" algn="tl">
                    <a:srgbClr val="000000"/>
                  </a:outerShdw>
                </a:effectLst>
                <a:uLnTx/>
                <a:uFillTx/>
                <a:latin typeface="Garamond" panose="02020404030301010803" pitchFamily="18" charset="0"/>
                <a:ea typeface="宋体" panose="02010600030101010101" pitchFamily="2" charset="-122"/>
                <a:cs typeface="+mn-cs"/>
              </a:rPr>
              <a:t>200</a:t>
            </a:r>
            <a:endParaRPr kumimoji="0" lang="en-US" altLang="zh-CN" sz="2400" b="1" i="0" u="none" strike="noStrike" kern="1200" cap="none" spc="0" normalizeH="0" baseline="0" noProof="0">
              <a:ln>
                <a:noFill/>
              </a:ln>
              <a:solidFill>
                <a:schemeClr val="tx2"/>
              </a:solidFill>
              <a:effectLst>
                <a:outerShdw blurRad="38100" dist="38100" dir="2700000" algn="tl">
                  <a:srgbClr val="000000"/>
                </a:outerShdw>
              </a:effectLst>
              <a:uLnTx/>
              <a:uFillTx/>
              <a:latin typeface="Garamond" panose="02020404030301010803" pitchFamily="18" charset="0"/>
              <a:ea typeface="宋体" panose="02010600030101010101" pitchFamily="2" charset="-122"/>
              <a:cs typeface="+mn-cs"/>
            </a:endParaRPr>
          </a:p>
        </p:txBody>
      </p:sp>
      <p:sp>
        <p:nvSpPr>
          <p:cNvPr id="11" name="Rectangle 14"/>
          <p:cNvSpPr>
            <a:spLocks noRot="1" noChangeArrowheads="1"/>
          </p:cNvSpPr>
          <p:nvPr/>
        </p:nvSpPr>
        <p:spPr bwMode="auto">
          <a:xfrm>
            <a:off x="6684963" y="1704975"/>
            <a:ext cx="863600" cy="796925"/>
          </a:xfrm>
          <a:prstGeom prst="rect">
            <a:avLst/>
          </a:prstGeom>
          <a:noFill/>
          <a:ln w="9525">
            <a:no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solidFill>
                <a:effectLst>
                  <a:outerShdw blurRad="38100" dist="38100" dir="2700000" algn="tl">
                    <a:srgbClr val="000000"/>
                  </a:outerShdw>
                </a:effectLst>
                <a:uLnTx/>
                <a:uFillTx/>
                <a:latin typeface="Garamond" panose="02020404030301010803" pitchFamily="18" charset="0"/>
                <a:ea typeface="宋体" panose="02010600030101010101" pitchFamily="2" charset="-122"/>
                <a:cs typeface="+mn-cs"/>
              </a:rPr>
              <a:t>100</a:t>
            </a:r>
            <a:endParaRPr kumimoji="0" lang="en-US" altLang="zh-CN" sz="2400" b="1" i="0" u="none" strike="noStrike" kern="1200" cap="none" spc="0" normalizeH="0" baseline="0" noProof="0" dirty="0">
              <a:ln>
                <a:noFill/>
              </a:ln>
              <a:solidFill>
                <a:schemeClr val="tx2"/>
              </a:solidFill>
              <a:effectLst>
                <a:outerShdw blurRad="38100" dist="38100" dir="2700000" algn="tl">
                  <a:srgbClr val="000000"/>
                </a:outerShdw>
              </a:effectLst>
              <a:uLnTx/>
              <a:uFillTx/>
              <a:latin typeface="Garamond" panose="02020404030301010803" pitchFamily="18" charset="0"/>
              <a:ea typeface="宋体" panose="02010600030101010101" pitchFamily="2" charset="-122"/>
              <a:cs typeface="+mn-cs"/>
            </a:endParaRPr>
          </a:p>
        </p:txBody>
      </p:sp>
      <p:sp>
        <p:nvSpPr>
          <p:cNvPr id="13" name="矩形 12"/>
          <p:cNvSpPr>
            <a:spLocks noChangeArrowheads="1"/>
          </p:cNvSpPr>
          <p:nvPr/>
        </p:nvSpPr>
        <p:spPr bwMode="auto">
          <a:xfrm>
            <a:off x="755650" y="6165850"/>
            <a:ext cx="4071938" cy="500063"/>
          </a:xfrm>
          <a:prstGeom prst="rect">
            <a:avLst/>
          </a:prstGeom>
          <a:solidFill>
            <a:srgbClr val="33CCCC"/>
          </a:solidFill>
          <a:ln w="38100" algn="ctr">
            <a:solidFill>
              <a:srgbClr val="5E5E00"/>
            </a:solid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试件形状示意图</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Rectangle 14"/>
          <p:cNvSpPr>
            <a:spLocks noRot="1" noChangeArrowheads="1"/>
          </p:cNvSpPr>
          <p:nvPr/>
        </p:nvSpPr>
        <p:spPr bwMode="auto">
          <a:xfrm>
            <a:off x="5857875" y="714375"/>
            <a:ext cx="863600" cy="796925"/>
          </a:xfrm>
          <a:prstGeom prst="rect">
            <a:avLst/>
          </a:prstGeom>
          <a:noFill/>
          <a:ln w="9525">
            <a:no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solidFill>
                <a:effectLst>
                  <a:outerShdw blurRad="38100" dist="38100" dir="2700000" algn="tl">
                    <a:srgbClr val="000000"/>
                  </a:outerShdw>
                </a:effectLst>
                <a:uLnTx/>
                <a:uFillTx/>
                <a:latin typeface="Garamond" panose="02020404030301010803" pitchFamily="18" charset="0"/>
                <a:ea typeface="宋体" panose="02010600030101010101" pitchFamily="2" charset="-122"/>
                <a:cs typeface="+mn-cs"/>
              </a:rPr>
              <a:t>100</a:t>
            </a:r>
            <a:endParaRPr kumimoji="0" lang="en-US" altLang="zh-CN" sz="2400" b="1" i="0" u="none" strike="noStrike" kern="1200" cap="none" spc="0" normalizeH="0" baseline="0" noProof="0" dirty="0">
              <a:ln>
                <a:noFill/>
              </a:ln>
              <a:solidFill>
                <a:schemeClr val="tx2"/>
              </a:solidFill>
              <a:effectLst>
                <a:outerShdw blurRad="38100" dist="38100" dir="2700000" algn="tl">
                  <a:srgbClr val="000000"/>
                </a:outerShdw>
              </a:effectLst>
              <a:uLnTx/>
              <a:uFillTx/>
              <a:latin typeface="Garamond" panose="02020404030301010803" pitchFamily="18" charset="0"/>
              <a:ea typeface="宋体" panose="02010600030101010101" pitchFamily="2" charset="-122"/>
              <a:cs typeface="+mn-cs"/>
            </a:endParaRPr>
          </a:p>
        </p:txBody>
      </p:sp>
      <p:sp>
        <p:nvSpPr>
          <p:cNvPr id="16" name="Rectangle 9"/>
          <p:cNvSpPr>
            <a:spLocks noRot="1" noChangeArrowheads="1"/>
          </p:cNvSpPr>
          <p:nvPr/>
        </p:nvSpPr>
        <p:spPr bwMode="auto">
          <a:xfrm>
            <a:off x="1785938" y="2143125"/>
            <a:ext cx="863600" cy="796925"/>
          </a:xfrm>
          <a:prstGeom prst="rect">
            <a:avLst/>
          </a:prstGeom>
          <a:noFill/>
          <a:ln w="9525">
            <a:no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solidFill>
                <a:effectLst>
                  <a:outerShdw blurRad="38100" dist="38100" dir="2700000" algn="tl">
                    <a:srgbClr val="000000"/>
                  </a:outerShdw>
                </a:effectLst>
                <a:uLnTx/>
                <a:uFillTx/>
                <a:latin typeface="Garamond" panose="02020404030301010803" pitchFamily="18" charset="0"/>
                <a:ea typeface="宋体" panose="02010600030101010101" pitchFamily="2" charset="-122"/>
                <a:cs typeface="+mn-cs"/>
              </a:rPr>
              <a:t>150</a:t>
            </a:r>
            <a:endParaRPr kumimoji="0" lang="en-US" altLang="zh-CN" sz="2400" b="1" i="0" u="none" strike="noStrike" kern="1200" cap="none" spc="0" normalizeH="0" baseline="0" noProof="0" dirty="0">
              <a:ln>
                <a:noFill/>
              </a:ln>
              <a:solidFill>
                <a:schemeClr val="tx2"/>
              </a:solidFill>
              <a:effectLst>
                <a:outerShdw blurRad="38100" dist="38100" dir="2700000" algn="tl">
                  <a:srgbClr val="000000"/>
                </a:outerShdw>
              </a:effectLst>
              <a:uLnTx/>
              <a:uFillTx/>
              <a:latin typeface="Garamond" panose="02020404030301010803" pitchFamily="18" charset="0"/>
              <a:ea typeface="宋体" panose="02010600030101010101" pitchFamily="2" charset="-122"/>
              <a:cs typeface="+mn-cs"/>
            </a:endParaRPr>
          </a:p>
        </p:txBody>
      </p:sp>
      <p:sp>
        <p:nvSpPr>
          <p:cNvPr id="179211" name="AutoShape 14"/>
          <p:cNvSpPr/>
          <p:nvPr/>
        </p:nvSpPr>
        <p:spPr>
          <a:xfrm>
            <a:off x="755650" y="2781300"/>
            <a:ext cx="2376488" cy="2087563"/>
          </a:xfrm>
          <a:prstGeom prst="cube">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12" name="AutoShape 32"/>
          <p:cNvSpPr>
            <a:spLocks noChangeArrowheads="1"/>
          </p:cNvSpPr>
          <p:nvPr/>
        </p:nvSpPr>
        <p:spPr bwMode="auto">
          <a:xfrm>
            <a:off x="3157538" y="1633538"/>
            <a:ext cx="1152525" cy="719138"/>
          </a:xfrm>
          <a:prstGeom prst="wedgeRoundRectCallout">
            <a:avLst>
              <a:gd name="adj1" fmla="val -98620"/>
              <a:gd name="adj2" fmla="val 119537"/>
              <a:gd name="adj3" fmla="val 16667"/>
            </a:avLst>
          </a:prstGeom>
        </p:spPr>
        <p:style>
          <a:lnRef idx="1">
            <a:schemeClr val="accent3"/>
          </a:lnRef>
          <a:fillRef idx="3">
            <a:schemeClr val="accent3"/>
          </a:fillRef>
          <a:effectRef idx="2">
            <a:schemeClr val="accent3"/>
          </a:effectRef>
          <a:fontRef idx="minor">
            <a:schemeClr val="lt1"/>
          </a:fontRef>
        </p:style>
        <p:txBody>
          <a:bodyPr/>
          <a:p>
            <a:pPr lvl="0" algn="ctr" eaLnBrk="1" hangingPunct="1"/>
            <a:r>
              <a:rPr lang="zh-CN" altLang="en-US" sz="2000" b="1" dirty="0">
                <a:solidFill>
                  <a:srgbClr val="FF0000"/>
                </a:solidFill>
              </a:rPr>
              <a:t>标准</a:t>
            </a:r>
            <a:endParaRPr lang="zh-CN" altLang="en-US" sz="2000" b="1" dirty="0">
              <a:solidFill>
                <a:srgbClr val="FF0000"/>
              </a:solidFill>
            </a:endParaRPr>
          </a:p>
          <a:p>
            <a:pPr lvl="0" algn="ctr" eaLnBrk="1" hangingPunct="1"/>
            <a:r>
              <a:rPr lang="zh-CN" altLang="en-US" sz="2000" b="1" dirty="0">
                <a:solidFill>
                  <a:srgbClr val="FF0000"/>
                </a:solidFill>
              </a:rPr>
              <a:t>试件</a:t>
            </a:r>
            <a:endParaRPr lang="zh-CN" altLang="en-US" sz="2000" b="1" dirty="0">
              <a:solidFill>
                <a:srgbClr val="FF0000"/>
              </a:solidFill>
            </a:endParaRPr>
          </a:p>
        </p:txBody>
      </p:sp>
      <p:sp>
        <p:nvSpPr>
          <p:cNvPr id="179213" name="AutoShape 15"/>
          <p:cNvSpPr/>
          <p:nvPr/>
        </p:nvSpPr>
        <p:spPr>
          <a:xfrm>
            <a:off x="5435600" y="1484313"/>
            <a:ext cx="1295400" cy="1009650"/>
          </a:xfrm>
          <a:prstGeom prst="cube">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179214" name="AutoShape 16"/>
          <p:cNvSpPr/>
          <p:nvPr/>
        </p:nvSpPr>
        <p:spPr>
          <a:xfrm>
            <a:off x="4140200" y="3141663"/>
            <a:ext cx="3671888" cy="2951162"/>
          </a:xfrm>
          <a:prstGeom prst="cube">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4"/>
                                            </p:txEl>
                                          </p:spTgt>
                                        </p:tgtEl>
                                        <p:attrNameLst>
                                          <p:attrName>style.visibility</p:attrName>
                                        </p:attrNameLst>
                                      </p:cBhvr>
                                      <p:to>
                                        <p:strVal val="visible"/>
                                      </p:to>
                                    </p:set>
                                    <p:anim calcmode="lin" valueType="num">
                                      <p:cBhvr additive="base">
                                        <p:cTn id="7" dur="1000" fill="hold"/>
                                        <p:tgtEl>
                                          <p:spTgt spid="3">
                                            <p:txEl>
                                              <p:charRg st="0" end="14"/>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4" end="21"/>
                                            </p:txEl>
                                          </p:spTgt>
                                        </p:tgtEl>
                                        <p:attrNameLst>
                                          <p:attrName>style.visibility</p:attrName>
                                        </p:attrNameLst>
                                      </p:cBhvr>
                                      <p:to>
                                        <p:strVal val="visible"/>
                                      </p:to>
                                    </p:set>
                                    <p:anim calcmode="lin" valueType="num">
                                      <p:cBhvr additive="base">
                                        <p:cTn id="13" dur="1000" fill="hold"/>
                                        <p:tgtEl>
                                          <p:spTgt spid="3">
                                            <p:txEl>
                                              <p:charRg st="14" end="2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4" end="21"/>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lide(fromBottom)">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000"/>
                                        <p:tgtEl>
                                          <p:spTgt spid="6"/>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par>
                          <p:cTn id="33" fill="hold">
                            <p:stCondLst>
                              <p:cond delay="2500"/>
                            </p:stCondLst>
                            <p:childTnLst>
                              <p:par>
                                <p:cTn id="34" presetID="54" presetClass="entr" presetSubtype="0" accel="10000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strVal val="#ppt_w*0.05"/>
                                          </p:val>
                                        </p:tav>
                                        <p:tav tm="100000">
                                          <p:val>
                                            <p:strVal val="#ppt_w"/>
                                          </p:val>
                                        </p:tav>
                                      </p:tavLst>
                                    </p:anim>
                                    <p:anim calcmode="lin" valueType="num">
                                      <p:cBhvr>
                                        <p:cTn id="37" dur="1000" fill="hold"/>
                                        <p:tgtEl>
                                          <p:spTgt spid="12"/>
                                        </p:tgtEl>
                                        <p:attrNameLst>
                                          <p:attrName>ppt_h</p:attrName>
                                        </p:attrNameLst>
                                      </p:cBhvr>
                                      <p:tavLst>
                                        <p:tav tm="0">
                                          <p:val>
                                            <p:strVal val="#ppt_h"/>
                                          </p:val>
                                        </p:tav>
                                        <p:tav tm="100000">
                                          <p:val>
                                            <p:strVal val="#ppt_h"/>
                                          </p:val>
                                        </p:tav>
                                      </p:tavLst>
                                    </p:anim>
                                    <p:anim calcmode="lin" valueType="num">
                                      <p:cBhvr>
                                        <p:cTn id="38" dur="1000" fill="hold"/>
                                        <p:tgtEl>
                                          <p:spTgt spid="12"/>
                                        </p:tgtEl>
                                        <p:attrNameLst>
                                          <p:attrName>ppt_x</p:attrName>
                                        </p:attrNameLst>
                                      </p:cBhvr>
                                      <p:tavLst>
                                        <p:tav tm="0">
                                          <p:val>
                                            <p:strVal val="#ppt_x-.2"/>
                                          </p:val>
                                        </p:tav>
                                        <p:tav tm="100000">
                                          <p:val>
                                            <p:strVal val="#ppt_x"/>
                                          </p:val>
                                        </p:tav>
                                      </p:tavLst>
                                    </p:anim>
                                    <p:anim calcmode="lin" valueType="num">
                                      <p:cBhvr>
                                        <p:cTn id="39" dur="1000" fill="hold"/>
                                        <p:tgtEl>
                                          <p:spTgt spid="12"/>
                                        </p:tgtEl>
                                        <p:attrNameLst>
                                          <p:attrName>ppt_y</p:attrName>
                                        </p:attrNameLst>
                                      </p:cBhvr>
                                      <p:tavLst>
                                        <p:tav tm="0">
                                          <p:val>
                                            <p:strVal val="#ppt_y"/>
                                          </p:val>
                                        </p:tav>
                                        <p:tav tm="100000">
                                          <p:val>
                                            <p:strVal val="#ppt_y"/>
                                          </p:val>
                                        </p:tav>
                                      </p:tavLst>
                                    </p:anim>
                                    <p:animEffect transition="in" filter="fade">
                                      <p:cBhvr>
                                        <p:cTn id="40" dur="1000"/>
                                        <p:tgtEl>
                                          <p:spTgt spid="12"/>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1000"/>
                                        <p:tgtEl>
                                          <p:spTgt spid="11"/>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1000"/>
                                        <p:tgtEl>
                                          <p:spTgt spid="14"/>
                                        </p:tgtEl>
                                      </p:cBhvr>
                                    </p:animEffect>
                                  </p:childTnLst>
                                </p:cTn>
                              </p:par>
                            </p:childTnLst>
                          </p:cTn>
                        </p:par>
                        <p:par>
                          <p:cTn id="49" fill="hold">
                            <p:stCondLst>
                              <p:cond delay="5500"/>
                            </p:stCondLst>
                            <p:childTnLst>
                              <p:par>
                                <p:cTn id="50" presetID="2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1000"/>
                                        <p:tgtEl>
                                          <p:spTgt spid="9"/>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P spid="10" grpId="0"/>
      <p:bldP spid="11" grpId="0"/>
      <p:bldP spid="13" grpId="0" animBg="1"/>
      <p:bldP spid="14" grpId="0"/>
      <p:bldP spid="16"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428625" y="285750"/>
            <a:ext cx="8286750" cy="6215063"/>
          </a:xfrm>
        </p:spPr>
        <p:txBody>
          <a:bodyPr vert="horz" wrap="square" lIns="91440" tIns="45720" rIns="91440" bIns="45720" numCol="1" anchor="t" anchorCtr="0" compatLnSpc="1"/>
          <a:lstStyle/>
          <a:p>
            <a:pPr marL="342900" marR="0" lvl="0" indent="-342900" algn="just" defTabSz="914400" rtl="0" eaLnBrk="1" fontAlgn="base" latinLnBrk="0" hangingPunct="1">
              <a:lnSpc>
                <a:spcPct val="120000"/>
              </a:lnSpc>
              <a:spcBef>
                <a:spcPct val="20000"/>
              </a:spcBef>
              <a:spcAft>
                <a:spcPct val="0"/>
              </a:spcAft>
              <a:buClr>
                <a:srgbClr val="FFFF00"/>
              </a:buClr>
              <a:buSzPct val="65000"/>
              <a:buFont typeface="Arial" panose="020B0604020202020204" pitchFamily="34" charset="0"/>
              <a:buChar char="•"/>
              <a:defRPr/>
            </a:pP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相同配合比的混凝土，试件的尺寸越小，测得的强度越高，反之亦然。</a:t>
            </a:r>
            <a:endPar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just" defTabSz="914400" rtl="0" eaLnBrk="1" fontAlgn="base" latinLnBrk="0" hangingPunct="1">
              <a:lnSpc>
                <a:spcPct val="120000"/>
              </a:lnSpc>
              <a:spcBef>
                <a:spcPct val="20000"/>
              </a:spcBef>
              <a:spcAft>
                <a:spcPct val="0"/>
              </a:spcAft>
              <a:buClr>
                <a:srgbClr val="FFFF00"/>
              </a:buClr>
              <a:buSzPct val="65000"/>
              <a:buFont typeface="Arial" panose="020B0604020202020204" pitchFamily="34" charset="0"/>
              <a:buChar char="•"/>
              <a:defRPr/>
            </a:pP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试件尺寸影响的主要原因是：</a:t>
            </a:r>
            <a:endPar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just" defTabSz="914400" rtl="0" eaLnBrk="1" fontAlgn="base" latinLnBrk="0" hangingPunct="1">
              <a:lnSpc>
                <a:spcPct val="120000"/>
              </a:lnSpc>
              <a:spcBef>
                <a:spcPct val="20000"/>
              </a:spcBef>
              <a:spcAft>
                <a:spcPct val="0"/>
              </a:spcAft>
              <a:buClr>
                <a:schemeClr val="accent1"/>
              </a:buClr>
              <a:buSzPct val="65000"/>
              <a:buFont typeface="Wingdings" panose="05000000000000000000" pitchFamily="2" charset="2"/>
              <a:buNone/>
              <a:defRPr/>
            </a:pP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    试件尺寸大时，内部孔隙、缺陷等出现的机率也越大，导致有效受力面积的减小及应力集中，从而引起强度的降低。</a:t>
            </a:r>
            <a:endPar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just" defTabSz="914400" rtl="0" eaLnBrk="1" fontAlgn="base" latinLnBrk="0" hangingPunct="1">
              <a:lnSpc>
                <a:spcPct val="120000"/>
              </a:lnSpc>
              <a:spcBef>
                <a:spcPct val="20000"/>
              </a:spcBef>
              <a:spcAft>
                <a:spcPct val="0"/>
              </a:spcAft>
              <a:buClr>
                <a:srgbClr val="FFFF00"/>
              </a:buClr>
              <a:buSzPct val="65000"/>
              <a:buFont typeface="Arial" panose="020B0604020202020204" pitchFamily="34" charset="0"/>
              <a:buChar char="•"/>
              <a:defRPr/>
            </a:pP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我国标准规定采用</a:t>
            </a:r>
            <a:r>
              <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150mm×150mm×150mm</a:t>
            </a: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的立方体试件作为标准试件，当采用非标准的其它尺寸试件时，所测得的抗压强度应乘以下表的换算系数。</a:t>
            </a: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　</a:t>
            </a:r>
            <a:endPar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32"/>
                                            </p:txEl>
                                          </p:spTgt>
                                        </p:tgtEl>
                                        <p:attrNameLst>
                                          <p:attrName>style.visibility</p:attrName>
                                        </p:attrNameLst>
                                      </p:cBhvr>
                                      <p:to>
                                        <p:strVal val="visible"/>
                                      </p:to>
                                    </p:set>
                                    <p:anim calcmode="lin" valueType="num">
                                      <p:cBhvr additive="base">
                                        <p:cTn id="7" dur="1000" fill="hold"/>
                                        <p:tgtEl>
                                          <p:spTgt spid="3">
                                            <p:txEl>
                                              <p:charRg st="0" end="3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3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32" end="46"/>
                                            </p:txEl>
                                          </p:spTgt>
                                        </p:tgtEl>
                                        <p:attrNameLst>
                                          <p:attrName>style.visibility</p:attrName>
                                        </p:attrNameLst>
                                      </p:cBhvr>
                                      <p:to>
                                        <p:strVal val="visible"/>
                                      </p:to>
                                    </p:set>
                                    <p:anim calcmode="lin" valueType="num">
                                      <p:cBhvr additive="base">
                                        <p:cTn id="13" dur="1000" fill="hold"/>
                                        <p:tgtEl>
                                          <p:spTgt spid="3">
                                            <p:txEl>
                                              <p:charRg st="32" end="46"/>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32" end="46"/>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charRg st="46" end="102"/>
                                            </p:txEl>
                                          </p:spTgt>
                                        </p:tgtEl>
                                        <p:attrNameLst>
                                          <p:attrName>style.visibility</p:attrName>
                                        </p:attrNameLst>
                                      </p:cBhvr>
                                      <p:to>
                                        <p:strVal val="visible"/>
                                      </p:to>
                                    </p:set>
                                    <p:anim calcmode="lin" valueType="num">
                                      <p:cBhvr additive="base">
                                        <p:cTn id="17" dur="1000" fill="hold"/>
                                        <p:tgtEl>
                                          <p:spTgt spid="3">
                                            <p:txEl>
                                              <p:charRg st="46" end="10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charRg st="46" end="10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charRg st="102" end="176"/>
                                            </p:txEl>
                                          </p:spTgt>
                                        </p:tgtEl>
                                        <p:attrNameLst>
                                          <p:attrName>style.visibility</p:attrName>
                                        </p:attrNameLst>
                                      </p:cBhvr>
                                      <p:to>
                                        <p:strVal val="visible"/>
                                      </p:to>
                                    </p:set>
                                    <p:anim calcmode="lin" valueType="num">
                                      <p:cBhvr additive="base">
                                        <p:cTn id="23" dur="1000" fill="hold"/>
                                        <p:tgtEl>
                                          <p:spTgt spid="3">
                                            <p:txEl>
                                              <p:charRg st="102" end="176"/>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charRg st="102" end="17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Rectangle 2"/>
          <p:cNvSpPr>
            <a:spLocks noGrp="1" noRot="1"/>
          </p:cNvSpPr>
          <p:nvPr>
            <p:ph type="title"/>
          </p:nvPr>
        </p:nvSpPr>
        <p:spPr>
          <a:xfrm>
            <a:off x="785813" y="431800"/>
            <a:ext cx="7358062" cy="711200"/>
          </a:xfrm>
        </p:spPr>
        <p:txBody>
          <a:bodyPr vert="horz" wrap="square" lIns="91440" tIns="45720" rIns="91440" bIns="45720" anchor="b"/>
          <a:p>
            <a:pPr lvl="0" eaLnBrk="1" hangingPunct="1"/>
            <a:r>
              <a:rPr lang="zh-CN" altLang="en-US" sz="2800" dirty="0">
                <a:solidFill>
                  <a:schemeClr val="tx1"/>
                </a:solidFill>
                <a:latin typeface="华文楷体" panose="02010600040101010101" pitchFamily="2" charset="-122"/>
              </a:rPr>
              <a:t>混凝土试件不同尺寸的强度换算系数表</a:t>
            </a:r>
            <a:endParaRPr lang="zh-CN" altLang="en-US" sz="2800" dirty="0">
              <a:solidFill>
                <a:schemeClr val="tx1"/>
              </a:solidFill>
              <a:latin typeface="华文楷体" panose="02010600040101010101" pitchFamily="2" charset="-122"/>
            </a:endParaRPr>
          </a:p>
        </p:txBody>
      </p:sp>
      <p:graphicFrame>
        <p:nvGraphicFramePr>
          <p:cNvPr id="181251" name="内容占位符 181250"/>
          <p:cNvGraphicFramePr/>
          <p:nvPr>
            <p:ph/>
          </p:nvPr>
        </p:nvGraphicFramePr>
        <p:xfrm>
          <a:off x="500063" y="1357313"/>
          <a:ext cx="8229600" cy="4497387"/>
        </p:xfrm>
        <a:graphic>
          <a:graphicData uri="http://schemas.openxmlformats.org/drawingml/2006/table">
            <a:tbl>
              <a:tblPr/>
              <a:tblGrid>
                <a:gridCol w="2890838"/>
                <a:gridCol w="3024187"/>
                <a:gridCol w="2314575"/>
              </a:tblGrid>
              <a:tr h="1100138">
                <a:tc>
                  <a:txBody>
                    <a:bodyPr/>
                    <a:lstStyle>
                      <a:lvl1pPr marL="342900" lvl="0" indent="-342900" algn="l" rtl="0" fontAlgn="base">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1pPr>
                      <a:lvl2pPr marL="669925" lvl="1" indent="-325755" algn="l" rtl="0" fontAlgn="base">
                        <a:spcBef>
                          <a:spcPct val="20000"/>
                        </a:spcBef>
                        <a:spcAft>
                          <a:spcPct val="0"/>
                        </a:spcAft>
                        <a:buClr>
                          <a:schemeClr val="accent2"/>
                        </a:buClr>
                        <a:buSzPct val="60000"/>
                        <a:buFont typeface="Wingdings" panose="05000000000000000000" pitchFamily="2" charset="2"/>
                        <a:buChar char="q"/>
                        <a:defRPr sz="2200" kern="1200">
                          <a:solidFill>
                            <a:schemeClr val="tx1"/>
                          </a:solidFill>
                          <a:latin typeface="+mn-lt"/>
                          <a:ea typeface="+mn-ea"/>
                        </a:defRPr>
                      </a:lvl2pPr>
                      <a:lvl3pPr marL="1022350" lvl="2" indent="-351155" algn="l" rtl="0" fontAlgn="base">
                        <a:spcBef>
                          <a:spcPct val="20000"/>
                        </a:spcBef>
                        <a:spcAft>
                          <a:spcPct val="0"/>
                        </a:spcAft>
                        <a:buClr>
                          <a:schemeClr val="accent1"/>
                        </a:buClr>
                        <a:buSzPct val="65000"/>
                        <a:buFont typeface="Wingdings" panose="05000000000000000000" pitchFamily="2" charset="2"/>
                        <a:buChar char="n"/>
                        <a:defRPr sz="2000" kern="1200">
                          <a:solidFill>
                            <a:schemeClr val="tx1"/>
                          </a:solidFill>
                          <a:latin typeface="+mn-lt"/>
                          <a:ea typeface="+mn-ea"/>
                        </a:defRPr>
                      </a:lvl3pPr>
                      <a:lvl4pPr marL="1339850" lvl="3" indent="-316230" algn="l" rtl="0" fontAlgn="base">
                        <a:spcBef>
                          <a:spcPct val="20000"/>
                        </a:spcBef>
                        <a:spcAft>
                          <a:spcPct val="0"/>
                        </a:spcAft>
                        <a:buClr>
                          <a:schemeClr val="accent2"/>
                        </a:buClr>
                        <a:buSzPct val="70000"/>
                        <a:buFont typeface="Wingdings" panose="05000000000000000000" pitchFamily="2" charset="2"/>
                        <a:buChar char="q"/>
                        <a:defRPr sz="1800" kern="1200">
                          <a:solidFill>
                            <a:schemeClr val="tx1"/>
                          </a:solidFill>
                          <a:latin typeface="+mn-lt"/>
                          <a:ea typeface="+mn-ea"/>
                        </a:defRPr>
                      </a:lvl4pPr>
                      <a:lvl5pPr marL="1681480" lvl="4" indent="-339725" algn="l" rtl="0" fontAlgn="base">
                        <a:spcBef>
                          <a:spcPct val="20000"/>
                        </a:spcBef>
                        <a:spcAft>
                          <a:spcPct val="0"/>
                        </a:spcAft>
                        <a:buClr>
                          <a:schemeClr val="accent1"/>
                        </a:buClr>
                        <a:buSzPct val="75000"/>
                        <a:buFont typeface="Wingdings" panose="05000000000000000000" pitchFamily="2" charset="2"/>
                        <a:buChar char="§"/>
                        <a:defRPr sz="1800" kern="1200">
                          <a:solidFill>
                            <a:schemeClr val="tx1"/>
                          </a:solidFill>
                          <a:latin typeface="+mn-lt"/>
                          <a:ea typeface="+mn-ea"/>
                        </a:defRPr>
                      </a:lvl5pPr>
                    </a:lstStyle>
                    <a:p>
                      <a:pPr marL="0" lvl="0" indent="0" algn="ctr" eaLnBrk="1" hangingPunct="1">
                        <a:buClr>
                          <a:schemeClr val="hlink"/>
                        </a:buClr>
                        <a:buFont typeface="Wingdings" panose="05000000000000000000" pitchFamily="2" charset="2"/>
                        <a:buNone/>
                      </a:pPr>
                      <a:r>
                        <a:rPr lang="zh-CN" altLang="en-US" dirty="0">
                          <a:latin typeface="华文楷体" panose="02010600040101010101" pitchFamily="2" charset="-122"/>
                        </a:rPr>
                        <a:t>骨料最大粒径（</a:t>
                      </a:r>
                      <a:r>
                        <a:rPr lang="en-US" altLang="zh-CN">
                          <a:latin typeface="华文楷体" panose="02010600040101010101" pitchFamily="2" charset="-122"/>
                        </a:rPr>
                        <a:t>mm</a:t>
                      </a:r>
                      <a:r>
                        <a:rPr lang="zh-CN" altLang="en-US" dirty="0">
                          <a:latin typeface="华文楷体" panose="02010600040101010101" pitchFamily="2" charset="-122"/>
                        </a:rPr>
                        <a:t>）</a:t>
                      </a:r>
                      <a:endParaRPr lang="zh-CN" altLang="en-US" dirty="0">
                        <a:latin typeface="华文楷体" panose="02010600040101010101" pitchFamily="2"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fontAlgn="base">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1pPr>
                      <a:lvl2pPr marL="669925" lvl="1" indent="-325755" algn="l" rtl="0" fontAlgn="base">
                        <a:spcBef>
                          <a:spcPct val="20000"/>
                        </a:spcBef>
                        <a:spcAft>
                          <a:spcPct val="0"/>
                        </a:spcAft>
                        <a:buClr>
                          <a:schemeClr val="accent2"/>
                        </a:buClr>
                        <a:buSzPct val="60000"/>
                        <a:buFont typeface="Wingdings" panose="05000000000000000000" pitchFamily="2" charset="2"/>
                        <a:buChar char="q"/>
                        <a:defRPr sz="2200" kern="1200">
                          <a:solidFill>
                            <a:schemeClr val="tx1"/>
                          </a:solidFill>
                          <a:latin typeface="+mn-lt"/>
                          <a:ea typeface="+mn-ea"/>
                        </a:defRPr>
                      </a:lvl2pPr>
                      <a:lvl3pPr marL="1022350" lvl="2" indent="-351155" algn="l" rtl="0" fontAlgn="base">
                        <a:spcBef>
                          <a:spcPct val="20000"/>
                        </a:spcBef>
                        <a:spcAft>
                          <a:spcPct val="0"/>
                        </a:spcAft>
                        <a:buClr>
                          <a:schemeClr val="accent1"/>
                        </a:buClr>
                        <a:buSzPct val="65000"/>
                        <a:buFont typeface="Wingdings" panose="05000000000000000000" pitchFamily="2" charset="2"/>
                        <a:buChar char="n"/>
                        <a:defRPr sz="2000" kern="1200">
                          <a:solidFill>
                            <a:schemeClr val="tx1"/>
                          </a:solidFill>
                          <a:latin typeface="+mn-lt"/>
                          <a:ea typeface="+mn-ea"/>
                        </a:defRPr>
                      </a:lvl3pPr>
                      <a:lvl4pPr marL="1339850" lvl="3" indent="-316230" algn="l" rtl="0" fontAlgn="base">
                        <a:spcBef>
                          <a:spcPct val="20000"/>
                        </a:spcBef>
                        <a:spcAft>
                          <a:spcPct val="0"/>
                        </a:spcAft>
                        <a:buClr>
                          <a:schemeClr val="accent2"/>
                        </a:buClr>
                        <a:buSzPct val="70000"/>
                        <a:buFont typeface="Wingdings" panose="05000000000000000000" pitchFamily="2" charset="2"/>
                        <a:buChar char="q"/>
                        <a:defRPr sz="1800" kern="1200">
                          <a:solidFill>
                            <a:schemeClr val="tx1"/>
                          </a:solidFill>
                          <a:latin typeface="+mn-lt"/>
                          <a:ea typeface="+mn-ea"/>
                        </a:defRPr>
                      </a:lvl4pPr>
                      <a:lvl5pPr marL="1681480" lvl="4" indent="-339725" algn="l" rtl="0" fontAlgn="base">
                        <a:spcBef>
                          <a:spcPct val="20000"/>
                        </a:spcBef>
                        <a:spcAft>
                          <a:spcPct val="0"/>
                        </a:spcAft>
                        <a:buClr>
                          <a:schemeClr val="accent1"/>
                        </a:buClr>
                        <a:buSzPct val="75000"/>
                        <a:buFont typeface="Wingdings" panose="05000000000000000000" pitchFamily="2" charset="2"/>
                        <a:buChar char="§"/>
                        <a:defRPr sz="1800" kern="1200">
                          <a:solidFill>
                            <a:schemeClr val="tx1"/>
                          </a:solidFill>
                          <a:latin typeface="+mn-lt"/>
                          <a:ea typeface="+mn-ea"/>
                        </a:defRPr>
                      </a:lvl5pPr>
                    </a:lstStyle>
                    <a:p>
                      <a:pPr marL="0" lvl="0" indent="0" algn="ctr" eaLnBrk="1" hangingPunct="1">
                        <a:buClr>
                          <a:schemeClr val="hlink"/>
                        </a:buClr>
                        <a:buFont typeface="Wingdings" panose="05000000000000000000" pitchFamily="2" charset="2"/>
                        <a:buNone/>
                      </a:pPr>
                      <a:r>
                        <a:rPr lang="zh-CN" altLang="en-US" dirty="0">
                          <a:latin typeface="华文楷体" panose="02010600040101010101" pitchFamily="2" charset="-122"/>
                        </a:rPr>
                        <a:t>试件尺寸（</a:t>
                      </a:r>
                      <a:r>
                        <a:rPr lang="en-US" altLang="zh-CN">
                          <a:latin typeface="华文楷体" panose="02010600040101010101" pitchFamily="2" charset="-122"/>
                        </a:rPr>
                        <a:t>mm</a:t>
                      </a:r>
                      <a:r>
                        <a:rPr lang="zh-CN" altLang="en-US" dirty="0">
                          <a:latin typeface="华文楷体" panose="02010600040101010101" pitchFamily="2" charset="-122"/>
                        </a:rPr>
                        <a:t>）</a:t>
                      </a:r>
                      <a:endParaRPr lang="zh-CN" altLang="en-US" dirty="0">
                        <a:latin typeface="华文楷体" panose="02010600040101010101"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fontAlgn="base">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1pPr>
                      <a:lvl2pPr marL="669925" lvl="1" indent="-325755" algn="l" rtl="0" fontAlgn="base">
                        <a:spcBef>
                          <a:spcPct val="20000"/>
                        </a:spcBef>
                        <a:spcAft>
                          <a:spcPct val="0"/>
                        </a:spcAft>
                        <a:buClr>
                          <a:schemeClr val="accent2"/>
                        </a:buClr>
                        <a:buSzPct val="60000"/>
                        <a:buFont typeface="Wingdings" panose="05000000000000000000" pitchFamily="2" charset="2"/>
                        <a:buChar char="q"/>
                        <a:defRPr sz="2200" kern="1200">
                          <a:solidFill>
                            <a:schemeClr val="tx1"/>
                          </a:solidFill>
                          <a:latin typeface="+mn-lt"/>
                          <a:ea typeface="+mn-ea"/>
                        </a:defRPr>
                      </a:lvl2pPr>
                      <a:lvl3pPr marL="1022350" lvl="2" indent="-351155" algn="l" rtl="0" fontAlgn="base">
                        <a:spcBef>
                          <a:spcPct val="20000"/>
                        </a:spcBef>
                        <a:spcAft>
                          <a:spcPct val="0"/>
                        </a:spcAft>
                        <a:buClr>
                          <a:schemeClr val="accent1"/>
                        </a:buClr>
                        <a:buSzPct val="65000"/>
                        <a:buFont typeface="Wingdings" panose="05000000000000000000" pitchFamily="2" charset="2"/>
                        <a:buChar char="n"/>
                        <a:defRPr sz="2000" kern="1200">
                          <a:solidFill>
                            <a:schemeClr val="tx1"/>
                          </a:solidFill>
                          <a:latin typeface="+mn-lt"/>
                          <a:ea typeface="+mn-ea"/>
                        </a:defRPr>
                      </a:lvl3pPr>
                      <a:lvl4pPr marL="1339850" lvl="3" indent="-316230" algn="l" rtl="0" fontAlgn="base">
                        <a:spcBef>
                          <a:spcPct val="20000"/>
                        </a:spcBef>
                        <a:spcAft>
                          <a:spcPct val="0"/>
                        </a:spcAft>
                        <a:buClr>
                          <a:schemeClr val="accent2"/>
                        </a:buClr>
                        <a:buSzPct val="70000"/>
                        <a:buFont typeface="Wingdings" panose="05000000000000000000" pitchFamily="2" charset="2"/>
                        <a:buChar char="q"/>
                        <a:defRPr sz="1800" kern="1200">
                          <a:solidFill>
                            <a:schemeClr val="tx1"/>
                          </a:solidFill>
                          <a:latin typeface="+mn-lt"/>
                          <a:ea typeface="+mn-ea"/>
                        </a:defRPr>
                      </a:lvl4pPr>
                      <a:lvl5pPr marL="1681480" lvl="4" indent="-339725" algn="l" rtl="0" fontAlgn="base">
                        <a:spcBef>
                          <a:spcPct val="20000"/>
                        </a:spcBef>
                        <a:spcAft>
                          <a:spcPct val="0"/>
                        </a:spcAft>
                        <a:buClr>
                          <a:schemeClr val="accent1"/>
                        </a:buClr>
                        <a:buSzPct val="75000"/>
                        <a:buFont typeface="Wingdings" panose="05000000000000000000" pitchFamily="2" charset="2"/>
                        <a:buChar char="§"/>
                        <a:defRPr sz="1800" kern="1200">
                          <a:solidFill>
                            <a:schemeClr val="tx1"/>
                          </a:solidFill>
                          <a:latin typeface="+mn-lt"/>
                          <a:ea typeface="+mn-ea"/>
                        </a:defRPr>
                      </a:lvl5pPr>
                    </a:lstStyle>
                    <a:p>
                      <a:pPr marL="0" lvl="0" indent="0" algn="ctr" eaLnBrk="1" hangingPunct="1">
                        <a:buClr>
                          <a:schemeClr val="hlink"/>
                        </a:buClr>
                        <a:buFont typeface="Wingdings" panose="05000000000000000000" pitchFamily="2" charset="2"/>
                        <a:buNone/>
                      </a:pPr>
                      <a:r>
                        <a:rPr lang="zh-CN" altLang="en-US" dirty="0">
                          <a:latin typeface="华文楷体" panose="02010600040101010101" pitchFamily="2" charset="-122"/>
                        </a:rPr>
                        <a:t>换算系数</a:t>
                      </a:r>
                      <a:endParaRPr lang="zh-CN" altLang="en-US" dirty="0">
                        <a:latin typeface="华文楷体" panose="02010600040101010101" pitchFamily="2"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27125">
                <a:tc>
                  <a:txBody>
                    <a:bodyPr/>
                    <a:lstStyle>
                      <a:lvl1pPr marL="342900" lvl="0" indent="-342900" algn="l" rtl="0" fontAlgn="base">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1pPr>
                      <a:lvl2pPr marL="669925" lvl="1" indent="-325755" algn="l" rtl="0" fontAlgn="base">
                        <a:spcBef>
                          <a:spcPct val="20000"/>
                        </a:spcBef>
                        <a:spcAft>
                          <a:spcPct val="0"/>
                        </a:spcAft>
                        <a:buClr>
                          <a:schemeClr val="accent2"/>
                        </a:buClr>
                        <a:buSzPct val="60000"/>
                        <a:buFont typeface="Wingdings" panose="05000000000000000000" pitchFamily="2" charset="2"/>
                        <a:buChar char="q"/>
                        <a:defRPr sz="2200" kern="1200">
                          <a:solidFill>
                            <a:schemeClr val="tx1"/>
                          </a:solidFill>
                          <a:latin typeface="+mn-lt"/>
                          <a:ea typeface="+mn-ea"/>
                        </a:defRPr>
                      </a:lvl2pPr>
                      <a:lvl3pPr marL="1022350" lvl="2" indent="-351155" algn="l" rtl="0" fontAlgn="base">
                        <a:spcBef>
                          <a:spcPct val="20000"/>
                        </a:spcBef>
                        <a:spcAft>
                          <a:spcPct val="0"/>
                        </a:spcAft>
                        <a:buClr>
                          <a:schemeClr val="accent1"/>
                        </a:buClr>
                        <a:buSzPct val="65000"/>
                        <a:buFont typeface="Wingdings" panose="05000000000000000000" pitchFamily="2" charset="2"/>
                        <a:buChar char="n"/>
                        <a:defRPr sz="2000" kern="1200">
                          <a:solidFill>
                            <a:schemeClr val="tx1"/>
                          </a:solidFill>
                          <a:latin typeface="+mn-lt"/>
                          <a:ea typeface="+mn-ea"/>
                        </a:defRPr>
                      </a:lvl3pPr>
                      <a:lvl4pPr marL="1339850" lvl="3" indent="-316230" algn="l" rtl="0" fontAlgn="base">
                        <a:spcBef>
                          <a:spcPct val="20000"/>
                        </a:spcBef>
                        <a:spcAft>
                          <a:spcPct val="0"/>
                        </a:spcAft>
                        <a:buClr>
                          <a:schemeClr val="accent2"/>
                        </a:buClr>
                        <a:buSzPct val="70000"/>
                        <a:buFont typeface="Wingdings" panose="05000000000000000000" pitchFamily="2" charset="2"/>
                        <a:buChar char="q"/>
                        <a:defRPr sz="1800" kern="1200">
                          <a:solidFill>
                            <a:schemeClr val="tx1"/>
                          </a:solidFill>
                          <a:latin typeface="+mn-lt"/>
                          <a:ea typeface="+mn-ea"/>
                        </a:defRPr>
                      </a:lvl4pPr>
                      <a:lvl5pPr marL="1681480" lvl="4" indent="-339725" algn="l" rtl="0" fontAlgn="base">
                        <a:spcBef>
                          <a:spcPct val="20000"/>
                        </a:spcBef>
                        <a:spcAft>
                          <a:spcPct val="0"/>
                        </a:spcAft>
                        <a:buClr>
                          <a:schemeClr val="accent1"/>
                        </a:buClr>
                        <a:buSzPct val="75000"/>
                        <a:buFont typeface="Wingdings" panose="05000000000000000000" pitchFamily="2" charset="2"/>
                        <a:buChar char="§"/>
                        <a:defRPr sz="1800" kern="1200">
                          <a:solidFill>
                            <a:schemeClr val="tx1"/>
                          </a:solidFill>
                          <a:latin typeface="+mn-lt"/>
                          <a:ea typeface="+mn-ea"/>
                        </a:defRPr>
                      </a:lvl5pPr>
                    </a:lstStyle>
                    <a:p>
                      <a:pPr marL="0" lvl="0" indent="0" algn="ctr" eaLnBrk="1" hangingPunct="1">
                        <a:buClr>
                          <a:schemeClr val="hlink"/>
                        </a:buClr>
                        <a:buFont typeface="Wingdings" panose="05000000000000000000" pitchFamily="2" charset="2"/>
                        <a:buNone/>
                      </a:pPr>
                      <a:r>
                        <a:rPr lang="en-US" altLang="zh-CN">
                          <a:latin typeface="华文楷体" panose="02010600040101010101" pitchFamily="2" charset="-122"/>
                        </a:rPr>
                        <a:t>30</a:t>
                      </a:r>
                      <a:endParaRPr lang="en-US" altLang="zh-CN">
                        <a:latin typeface="华文楷体" panose="02010600040101010101" pitchFamily="2"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fontAlgn="base">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1pPr>
                      <a:lvl2pPr marL="669925" lvl="1" indent="-325755" algn="l" rtl="0" fontAlgn="base">
                        <a:spcBef>
                          <a:spcPct val="20000"/>
                        </a:spcBef>
                        <a:spcAft>
                          <a:spcPct val="0"/>
                        </a:spcAft>
                        <a:buClr>
                          <a:schemeClr val="accent2"/>
                        </a:buClr>
                        <a:buSzPct val="60000"/>
                        <a:buFont typeface="Wingdings" panose="05000000000000000000" pitchFamily="2" charset="2"/>
                        <a:buChar char="q"/>
                        <a:defRPr sz="2200" kern="1200">
                          <a:solidFill>
                            <a:schemeClr val="tx1"/>
                          </a:solidFill>
                          <a:latin typeface="+mn-lt"/>
                          <a:ea typeface="+mn-ea"/>
                        </a:defRPr>
                      </a:lvl2pPr>
                      <a:lvl3pPr marL="1022350" lvl="2" indent="-351155" algn="l" rtl="0" fontAlgn="base">
                        <a:spcBef>
                          <a:spcPct val="20000"/>
                        </a:spcBef>
                        <a:spcAft>
                          <a:spcPct val="0"/>
                        </a:spcAft>
                        <a:buClr>
                          <a:schemeClr val="accent1"/>
                        </a:buClr>
                        <a:buSzPct val="65000"/>
                        <a:buFont typeface="Wingdings" panose="05000000000000000000" pitchFamily="2" charset="2"/>
                        <a:buChar char="n"/>
                        <a:defRPr sz="2000" kern="1200">
                          <a:solidFill>
                            <a:schemeClr val="tx1"/>
                          </a:solidFill>
                          <a:latin typeface="+mn-lt"/>
                          <a:ea typeface="+mn-ea"/>
                        </a:defRPr>
                      </a:lvl3pPr>
                      <a:lvl4pPr marL="1339850" lvl="3" indent="-316230" algn="l" rtl="0" fontAlgn="base">
                        <a:spcBef>
                          <a:spcPct val="20000"/>
                        </a:spcBef>
                        <a:spcAft>
                          <a:spcPct val="0"/>
                        </a:spcAft>
                        <a:buClr>
                          <a:schemeClr val="accent2"/>
                        </a:buClr>
                        <a:buSzPct val="70000"/>
                        <a:buFont typeface="Wingdings" panose="05000000000000000000" pitchFamily="2" charset="2"/>
                        <a:buChar char="q"/>
                        <a:defRPr sz="1800" kern="1200">
                          <a:solidFill>
                            <a:schemeClr val="tx1"/>
                          </a:solidFill>
                          <a:latin typeface="+mn-lt"/>
                          <a:ea typeface="+mn-ea"/>
                        </a:defRPr>
                      </a:lvl4pPr>
                      <a:lvl5pPr marL="1681480" lvl="4" indent="-339725" algn="l" rtl="0" fontAlgn="base">
                        <a:spcBef>
                          <a:spcPct val="20000"/>
                        </a:spcBef>
                        <a:spcAft>
                          <a:spcPct val="0"/>
                        </a:spcAft>
                        <a:buClr>
                          <a:schemeClr val="accent1"/>
                        </a:buClr>
                        <a:buSzPct val="75000"/>
                        <a:buFont typeface="Wingdings" panose="05000000000000000000" pitchFamily="2" charset="2"/>
                        <a:buChar char="§"/>
                        <a:defRPr sz="1800" kern="1200">
                          <a:solidFill>
                            <a:schemeClr val="tx1"/>
                          </a:solidFill>
                          <a:latin typeface="+mn-lt"/>
                          <a:ea typeface="+mn-ea"/>
                        </a:defRPr>
                      </a:lvl5pPr>
                    </a:lstStyle>
                    <a:p>
                      <a:pPr marL="0" lvl="0" indent="0" algn="ctr" eaLnBrk="1" hangingPunct="1">
                        <a:buClr>
                          <a:schemeClr val="hlink"/>
                        </a:buClr>
                        <a:buFont typeface="Wingdings" panose="05000000000000000000" pitchFamily="2" charset="2"/>
                        <a:buNone/>
                      </a:pPr>
                      <a:r>
                        <a:rPr lang="en-US" altLang="zh-CN">
                          <a:latin typeface="华文楷体" panose="02010600040101010101" pitchFamily="2" charset="-122"/>
                        </a:rPr>
                        <a:t>100×100×100</a:t>
                      </a:r>
                      <a:endParaRPr lang="en-US" altLang="zh-CN">
                        <a:latin typeface="华文楷体" panose="02010600040101010101"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fontAlgn="base">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1pPr>
                      <a:lvl2pPr marL="669925" lvl="1" indent="-325755" algn="l" rtl="0" fontAlgn="base">
                        <a:spcBef>
                          <a:spcPct val="20000"/>
                        </a:spcBef>
                        <a:spcAft>
                          <a:spcPct val="0"/>
                        </a:spcAft>
                        <a:buClr>
                          <a:schemeClr val="accent2"/>
                        </a:buClr>
                        <a:buSzPct val="60000"/>
                        <a:buFont typeface="Wingdings" panose="05000000000000000000" pitchFamily="2" charset="2"/>
                        <a:buChar char="q"/>
                        <a:defRPr sz="2200" kern="1200">
                          <a:solidFill>
                            <a:schemeClr val="tx1"/>
                          </a:solidFill>
                          <a:latin typeface="+mn-lt"/>
                          <a:ea typeface="+mn-ea"/>
                        </a:defRPr>
                      </a:lvl2pPr>
                      <a:lvl3pPr marL="1022350" lvl="2" indent="-351155" algn="l" rtl="0" fontAlgn="base">
                        <a:spcBef>
                          <a:spcPct val="20000"/>
                        </a:spcBef>
                        <a:spcAft>
                          <a:spcPct val="0"/>
                        </a:spcAft>
                        <a:buClr>
                          <a:schemeClr val="accent1"/>
                        </a:buClr>
                        <a:buSzPct val="65000"/>
                        <a:buFont typeface="Wingdings" panose="05000000000000000000" pitchFamily="2" charset="2"/>
                        <a:buChar char="n"/>
                        <a:defRPr sz="2000" kern="1200">
                          <a:solidFill>
                            <a:schemeClr val="tx1"/>
                          </a:solidFill>
                          <a:latin typeface="+mn-lt"/>
                          <a:ea typeface="+mn-ea"/>
                        </a:defRPr>
                      </a:lvl3pPr>
                      <a:lvl4pPr marL="1339850" lvl="3" indent="-316230" algn="l" rtl="0" fontAlgn="base">
                        <a:spcBef>
                          <a:spcPct val="20000"/>
                        </a:spcBef>
                        <a:spcAft>
                          <a:spcPct val="0"/>
                        </a:spcAft>
                        <a:buClr>
                          <a:schemeClr val="accent2"/>
                        </a:buClr>
                        <a:buSzPct val="70000"/>
                        <a:buFont typeface="Wingdings" panose="05000000000000000000" pitchFamily="2" charset="2"/>
                        <a:buChar char="q"/>
                        <a:defRPr sz="1800" kern="1200">
                          <a:solidFill>
                            <a:schemeClr val="tx1"/>
                          </a:solidFill>
                          <a:latin typeface="+mn-lt"/>
                          <a:ea typeface="+mn-ea"/>
                        </a:defRPr>
                      </a:lvl4pPr>
                      <a:lvl5pPr marL="1681480" lvl="4" indent="-339725" algn="l" rtl="0" fontAlgn="base">
                        <a:spcBef>
                          <a:spcPct val="20000"/>
                        </a:spcBef>
                        <a:spcAft>
                          <a:spcPct val="0"/>
                        </a:spcAft>
                        <a:buClr>
                          <a:schemeClr val="accent1"/>
                        </a:buClr>
                        <a:buSzPct val="75000"/>
                        <a:buFont typeface="Wingdings" panose="05000000000000000000" pitchFamily="2" charset="2"/>
                        <a:buChar char="§"/>
                        <a:defRPr sz="1800" kern="1200">
                          <a:solidFill>
                            <a:schemeClr val="tx1"/>
                          </a:solidFill>
                          <a:latin typeface="+mn-lt"/>
                          <a:ea typeface="+mn-ea"/>
                        </a:defRPr>
                      </a:lvl5pPr>
                    </a:lstStyle>
                    <a:p>
                      <a:pPr marL="0" lvl="0" indent="0" algn="ctr" eaLnBrk="1" hangingPunct="1">
                        <a:buClr>
                          <a:schemeClr val="hlink"/>
                        </a:buClr>
                        <a:buFont typeface="Wingdings" panose="05000000000000000000" pitchFamily="2" charset="2"/>
                        <a:buNone/>
                      </a:pPr>
                      <a:r>
                        <a:rPr lang="en-US" altLang="zh-CN" b="1">
                          <a:latin typeface="华文楷体" panose="02010600040101010101" pitchFamily="2" charset="-122"/>
                        </a:rPr>
                        <a:t>0.95</a:t>
                      </a:r>
                      <a:endParaRPr lang="en-US" altLang="zh-CN" b="1">
                        <a:latin typeface="华文楷体" panose="02010600040101010101" pitchFamily="2"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41412">
                <a:tc>
                  <a:txBody>
                    <a:bodyPr/>
                    <a:lstStyle>
                      <a:lvl1pPr marL="342900" lvl="0" indent="-342900" algn="l" rtl="0" fontAlgn="base">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1pPr>
                      <a:lvl2pPr marL="669925" lvl="1" indent="-325755" algn="l" rtl="0" fontAlgn="base">
                        <a:spcBef>
                          <a:spcPct val="20000"/>
                        </a:spcBef>
                        <a:spcAft>
                          <a:spcPct val="0"/>
                        </a:spcAft>
                        <a:buClr>
                          <a:schemeClr val="accent2"/>
                        </a:buClr>
                        <a:buSzPct val="60000"/>
                        <a:buFont typeface="Wingdings" panose="05000000000000000000" pitchFamily="2" charset="2"/>
                        <a:buChar char="q"/>
                        <a:defRPr sz="2200" kern="1200">
                          <a:solidFill>
                            <a:schemeClr val="tx1"/>
                          </a:solidFill>
                          <a:latin typeface="+mn-lt"/>
                          <a:ea typeface="+mn-ea"/>
                        </a:defRPr>
                      </a:lvl2pPr>
                      <a:lvl3pPr marL="1022350" lvl="2" indent="-351155" algn="l" rtl="0" fontAlgn="base">
                        <a:spcBef>
                          <a:spcPct val="20000"/>
                        </a:spcBef>
                        <a:spcAft>
                          <a:spcPct val="0"/>
                        </a:spcAft>
                        <a:buClr>
                          <a:schemeClr val="accent1"/>
                        </a:buClr>
                        <a:buSzPct val="65000"/>
                        <a:buFont typeface="Wingdings" panose="05000000000000000000" pitchFamily="2" charset="2"/>
                        <a:buChar char="n"/>
                        <a:defRPr sz="2000" kern="1200">
                          <a:solidFill>
                            <a:schemeClr val="tx1"/>
                          </a:solidFill>
                          <a:latin typeface="+mn-lt"/>
                          <a:ea typeface="+mn-ea"/>
                        </a:defRPr>
                      </a:lvl3pPr>
                      <a:lvl4pPr marL="1339850" lvl="3" indent="-316230" algn="l" rtl="0" fontAlgn="base">
                        <a:spcBef>
                          <a:spcPct val="20000"/>
                        </a:spcBef>
                        <a:spcAft>
                          <a:spcPct val="0"/>
                        </a:spcAft>
                        <a:buClr>
                          <a:schemeClr val="accent2"/>
                        </a:buClr>
                        <a:buSzPct val="70000"/>
                        <a:buFont typeface="Wingdings" panose="05000000000000000000" pitchFamily="2" charset="2"/>
                        <a:buChar char="q"/>
                        <a:defRPr sz="1800" kern="1200">
                          <a:solidFill>
                            <a:schemeClr val="tx1"/>
                          </a:solidFill>
                          <a:latin typeface="+mn-lt"/>
                          <a:ea typeface="+mn-ea"/>
                        </a:defRPr>
                      </a:lvl4pPr>
                      <a:lvl5pPr marL="1681480" lvl="4" indent="-339725" algn="l" rtl="0" fontAlgn="base">
                        <a:spcBef>
                          <a:spcPct val="20000"/>
                        </a:spcBef>
                        <a:spcAft>
                          <a:spcPct val="0"/>
                        </a:spcAft>
                        <a:buClr>
                          <a:schemeClr val="accent1"/>
                        </a:buClr>
                        <a:buSzPct val="75000"/>
                        <a:buFont typeface="Wingdings" panose="05000000000000000000" pitchFamily="2" charset="2"/>
                        <a:buChar char="§"/>
                        <a:defRPr sz="1800" kern="1200">
                          <a:solidFill>
                            <a:schemeClr val="tx1"/>
                          </a:solidFill>
                          <a:latin typeface="+mn-lt"/>
                          <a:ea typeface="+mn-ea"/>
                        </a:defRPr>
                      </a:lvl5pPr>
                    </a:lstStyle>
                    <a:p>
                      <a:pPr marL="0" lvl="0" indent="0" algn="ctr" eaLnBrk="1" hangingPunct="1">
                        <a:buClr>
                          <a:schemeClr val="hlink"/>
                        </a:buClr>
                        <a:buFont typeface="Wingdings" panose="05000000000000000000" pitchFamily="2" charset="2"/>
                        <a:buNone/>
                      </a:pPr>
                      <a:r>
                        <a:rPr lang="en-US" altLang="zh-CN">
                          <a:latin typeface="华文楷体" panose="02010600040101010101" pitchFamily="2" charset="-122"/>
                        </a:rPr>
                        <a:t>40</a:t>
                      </a:r>
                      <a:endParaRPr lang="en-US" altLang="zh-CN">
                        <a:latin typeface="华文楷体" panose="02010600040101010101" pitchFamily="2"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fontAlgn="base">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1pPr>
                      <a:lvl2pPr marL="669925" lvl="1" indent="-325755" algn="l" rtl="0" fontAlgn="base">
                        <a:spcBef>
                          <a:spcPct val="20000"/>
                        </a:spcBef>
                        <a:spcAft>
                          <a:spcPct val="0"/>
                        </a:spcAft>
                        <a:buClr>
                          <a:schemeClr val="accent2"/>
                        </a:buClr>
                        <a:buSzPct val="60000"/>
                        <a:buFont typeface="Wingdings" panose="05000000000000000000" pitchFamily="2" charset="2"/>
                        <a:buChar char="q"/>
                        <a:defRPr sz="2200" kern="1200">
                          <a:solidFill>
                            <a:schemeClr val="tx1"/>
                          </a:solidFill>
                          <a:latin typeface="+mn-lt"/>
                          <a:ea typeface="+mn-ea"/>
                        </a:defRPr>
                      </a:lvl2pPr>
                      <a:lvl3pPr marL="1022350" lvl="2" indent="-351155" algn="l" rtl="0" fontAlgn="base">
                        <a:spcBef>
                          <a:spcPct val="20000"/>
                        </a:spcBef>
                        <a:spcAft>
                          <a:spcPct val="0"/>
                        </a:spcAft>
                        <a:buClr>
                          <a:schemeClr val="accent1"/>
                        </a:buClr>
                        <a:buSzPct val="65000"/>
                        <a:buFont typeface="Wingdings" panose="05000000000000000000" pitchFamily="2" charset="2"/>
                        <a:buChar char="n"/>
                        <a:defRPr sz="2000" kern="1200">
                          <a:solidFill>
                            <a:schemeClr val="tx1"/>
                          </a:solidFill>
                          <a:latin typeface="+mn-lt"/>
                          <a:ea typeface="+mn-ea"/>
                        </a:defRPr>
                      </a:lvl3pPr>
                      <a:lvl4pPr marL="1339850" lvl="3" indent="-316230" algn="l" rtl="0" fontAlgn="base">
                        <a:spcBef>
                          <a:spcPct val="20000"/>
                        </a:spcBef>
                        <a:spcAft>
                          <a:spcPct val="0"/>
                        </a:spcAft>
                        <a:buClr>
                          <a:schemeClr val="accent2"/>
                        </a:buClr>
                        <a:buSzPct val="70000"/>
                        <a:buFont typeface="Wingdings" panose="05000000000000000000" pitchFamily="2" charset="2"/>
                        <a:buChar char="q"/>
                        <a:defRPr sz="1800" kern="1200">
                          <a:solidFill>
                            <a:schemeClr val="tx1"/>
                          </a:solidFill>
                          <a:latin typeface="+mn-lt"/>
                          <a:ea typeface="+mn-ea"/>
                        </a:defRPr>
                      </a:lvl4pPr>
                      <a:lvl5pPr marL="1681480" lvl="4" indent="-339725" algn="l" rtl="0" fontAlgn="base">
                        <a:spcBef>
                          <a:spcPct val="20000"/>
                        </a:spcBef>
                        <a:spcAft>
                          <a:spcPct val="0"/>
                        </a:spcAft>
                        <a:buClr>
                          <a:schemeClr val="accent1"/>
                        </a:buClr>
                        <a:buSzPct val="75000"/>
                        <a:buFont typeface="Wingdings" panose="05000000000000000000" pitchFamily="2" charset="2"/>
                        <a:buChar char="§"/>
                        <a:defRPr sz="1800" kern="1200">
                          <a:solidFill>
                            <a:schemeClr val="tx1"/>
                          </a:solidFill>
                          <a:latin typeface="+mn-lt"/>
                          <a:ea typeface="+mn-ea"/>
                        </a:defRPr>
                      </a:lvl5pPr>
                    </a:lstStyle>
                    <a:p>
                      <a:pPr marL="0" lvl="0" indent="0" algn="ctr" eaLnBrk="1" hangingPunct="1">
                        <a:buClr>
                          <a:schemeClr val="hlink"/>
                        </a:buClr>
                        <a:buFont typeface="Wingdings" panose="05000000000000000000" pitchFamily="2" charset="2"/>
                        <a:buNone/>
                      </a:pPr>
                      <a:r>
                        <a:rPr lang="en-US" altLang="zh-CN">
                          <a:latin typeface="华文楷体" panose="02010600040101010101" pitchFamily="2" charset="-122"/>
                        </a:rPr>
                        <a:t>150×150×150</a:t>
                      </a:r>
                      <a:endParaRPr lang="en-US" altLang="zh-CN">
                        <a:latin typeface="华文楷体" panose="02010600040101010101"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fontAlgn="base">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1pPr>
                      <a:lvl2pPr marL="669925" lvl="1" indent="-325755" algn="l" rtl="0" fontAlgn="base">
                        <a:spcBef>
                          <a:spcPct val="20000"/>
                        </a:spcBef>
                        <a:spcAft>
                          <a:spcPct val="0"/>
                        </a:spcAft>
                        <a:buClr>
                          <a:schemeClr val="accent2"/>
                        </a:buClr>
                        <a:buSzPct val="60000"/>
                        <a:buFont typeface="Wingdings" panose="05000000000000000000" pitchFamily="2" charset="2"/>
                        <a:buChar char="q"/>
                        <a:defRPr sz="2200" kern="1200">
                          <a:solidFill>
                            <a:schemeClr val="tx1"/>
                          </a:solidFill>
                          <a:latin typeface="+mn-lt"/>
                          <a:ea typeface="+mn-ea"/>
                        </a:defRPr>
                      </a:lvl2pPr>
                      <a:lvl3pPr marL="1022350" lvl="2" indent="-351155" algn="l" rtl="0" fontAlgn="base">
                        <a:spcBef>
                          <a:spcPct val="20000"/>
                        </a:spcBef>
                        <a:spcAft>
                          <a:spcPct val="0"/>
                        </a:spcAft>
                        <a:buClr>
                          <a:schemeClr val="accent1"/>
                        </a:buClr>
                        <a:buSzPct val="65000"/>
                        <a:buFont typeface="Wingdings" panose="05000000000000000000" pitchFamily="2" charset="2"/>
                        <a:buChar char="n"/>
                        <a:defRPr sz="2000" kern="1200">
                          <a:solidFill>
                            <a:schemeClr val="tx1"/>
                          </a:solidFill>
                          <a:latin typeface="+mn-lt"/>
                          <a:ea typeface="+mn-ea"/>
                        </a:defRPr>
                      </a:lvl3pPr>
                      <a:lvl4pPr marL="1339850" lvl="3" indent="-316230" algn="l" rtl="0" fontAlgn="base">
                        <a:spcBef>
                          <a:spcPct val="20000"/>
                        </a:spcBef>
                        <a:spcAft>
                          <a:spcPct val="0"/>
                        </a:spcAft>
                        <a:buClr>
                          <a:schemeClr val="accent2"/>
                        </a:buClr>
                        <a:buSzPct val="70000"/>
                        <a:buFont typeface="Wingdings" panose="05000000000000000000" pitchFamily="2" charset="2"/>
                        <a:buChar char="q"/>
                        <a:defRPr sz="1800" kern="1200">
                          <a:solidFill>
                            <a:schemeClr val="tx1"/>
                          </a:solidFill>
                          <a:latin typeface="+mn-lt"/>
                          <a:ea typeface="+mn-ea"/>
                        </a:defRPr>
                      </a:lvl4pPr>
                      <a:lvl5pPr marL="1681480" lvl="4" indent="-339725" algn="l" rtl="0" fontAlgn="base">
                        <a:spcBef>
                          <a:spcPct val="20000"/>
                        </a:spcBef>
                        <a:spcAft>
                          <a:spcPct val="0"/>
                        </a:spcAft>
                        <a:buClr>
                          <a:schemeClr val="accent1"/>
                        </a:buClr>
                        <a:buSzPct val="75000"/>
                        <a:buFont typeface="Wingdings" panose="05000000000000000000" pitchFamily="2" charset="2"/>
                        <a:buChar char="§"/>
                        <a:defRPr sz="1800" kern="1200">
                          <a:solidFill>
                            <a:schemeClr val="tx1"/>
                          </a:solidFill>
                          <a:latin typeface="+mn-lt"/>
                          <a:ea typeface="+mn-ea"/>
                        </a:defRPr>
                      </a:lvl5pPr>
                    </a:lstStyle>
                    <a:p>
                      <a:pPr marL="0" lvl="0" indent="0" algn="ctr" eaLnBrk="1" hangingPunct="1">
                        <a:buClr>
                          <a:schemeClr val="hlink"/>
                        </a:buClr>
                        <a:buFont typeface="Wingdings" panose="05000000000000000000" pitchFamily="2" charset="2"/>
                        <a:buNone/>
                      </a:pPr>
                      <a:r>
                        <a:rPr lang="en-US" altLang="zh-CN" b="1">
                          <a:latin typeface="华文楷体" panose="02010600040101010101" pitchFamily="2" charset="-122"/>
                        </a:rPr>
                        <a:t>1.0</a:t>
                      </a:r>
                      <a:endParaRPr lang="en-US" altLang="zh-CN" b="1">
                        <a:latin typeface="华文楷体" panose="02010600040101010101" pitchFamily="2"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28713">
                <a:tc>
                  <a:txBody>
                    <a:bodyPr/>
                    <a:lstStyle>
                      <a:lvl1pPr marL="342900" lvl="0" indent="-342900" algn="l" rtl="0" fontAlgn="base">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1pPr>
                      <a:lvl2pPr marL="669925" lvl="1" indent="-325755" algn="l" rtl="0" fontAlgn="base">
                        <a:spcBef>
                          <a:spcPct val="20000"/>
                        </a:spcBef>
                        <a:spcAft>
                          <a:spcPct val="0"/>
                        </a:spcAft>
                        <a:buClr>
                          <a:schemeClr val="accent2"/>
                        </a:buClr>
                        <a:buSzPct val="60000"/>
                        <a:buFont typeface="Wingdings" panose="05000000000000000000" pitchFamily="2" charset="2"/>
                        <a:buChar char="q"/>
                        <a:defRPr sz="2200" kern="1200">
                          <a:solidFill>
                            <a:schemeClr val="tx1"/>
                          </a:solidFill>
                          <a:latin typeface="+mn-lt"/>
                          <a:ea typeface="+mn-ea"/>
                        </a:defRPr>
                      </a:lvl2pPr>
                      <a:lvl3pPr marL="1022350" lvl="2" indent="-351155" algn="l" rtl="0" fontAlgn="base">
                        <a:spcBef>
                          <a:spcPct val="20000"/>
                        </a:spcBef>
                        <a:spcAft>
                          <a:spcPct val="0"/>
                        </a:spcAft>
                        <a:buClr>
                          <a:schemeClr val="accent1"/>
                        </a:buClr>
                        <a:buSzPct val="65000"/>
                        <a:buFont typeface="Wingdings" panose="05000000000000000000" pitchFamily="2" charset="2"/>
                        <a:buChar char="n"/>
                        <a:defRPr sz="2000" kern="1200">
                          <a:solidFill>
                            <a:schemeClr val="tx1"/>
                          </a:solidFill>
                          <a:latin typeface="+mn-lt"/>
                          <a:ea typeface="+mn-ea"/>
                        </a:defRPr>
                      </a:lvl3pPr>
                      <a:lvl4pPr marL="1339850" lvl="3" indent="-316230" algn="l" rtl="0" fontAlgn="base">
                        <a:spcBef>
                          <a:spcPct val="20000"/>
                        </a:spcBef>
                        <a:spcAft>
                          <a:spcPct val="0"/>
                        </a:spcAft>
                        <a:buClr>
                          <a:schemeClr val="accent2"/>
                        </a:buClr>
                        <a:buSzPct val="70000"/>
                        <a:buFont typeface="Wingdings" panose="05000000000000000000" pitchFamily="2" charset="2"/>
                        <a:buChar char="q"/>
                        <a:defRPr sz="1800" kern="1200">
                          <a:solidFill>
                            <a:schemeClr val="tx1"/>
                          </a:solidFill>
                          <a:latin typeface="+mn-lt"/>
                          <a:ea typeface="+mn-ea"/>
                        </a:defRPr>
                      </a:lvl4pPr>
                      <a:lvl5pPr marL="1681480" lvl="4" indent="-339725" algn="l" rtl="0" fontAlgn="base">
                        <a:spcBef>
                          <a:spcPct val="20000"/>
                        </a:spcBef>
                        <a:spcAft>
                          <a:spcPct val="0"/>
                        </a:spcAft>
                        <a:buClr>
                          <a:schemeClr val="accent1"/>
                        </a:buClr>
                        <a:buSzPct val="75000"/>
                        <a:buFont typeface="Wingdings" panose="05000000000000000000" pitchFamily="2" charset="2"/>
                        <a:buChar char="§"/>
                        <a:defRPr sz="1800" kern="1200">
                          <a:solidFill>
                            <a:schemeClr val="tx1"/>
                          </a:solidFill>
                          <a:latin typeface="+mn-lt"/>
                          <a:ea typeface="+mn-ea"/>
                        </a:defRPr>
                      </a:lvl5pPr>
                    </a:lstStyle>
                    <a:p>
                      <a:pPr marL="0" lvl="0" indent="0" algn="ctr" eaLnBrk="1" hangingPunct="1">
                        <a:buClr>
                          <a:schemeClr val="hlink"/>
                        </a:buClr>
                        <a:buFont typeface="Wingdings" panose="05000000000000000000" pitchFamily="2" charset="2"/>
                        <a:buNone/>
                      </a:pPr>
                      <a:r>
                        <a:rPr lang="en-US" altLang="zh-CN">
                          <a:latin typeface="华文楷体" panose="02010600040101010101" pitchFamily="2" charset="-122"/>
                        </a:rPr>
                        <a:t>60</a:t>
                      </a:r>
                      <a:endParaRPr lang="en-US" altLang="zh-CN">
                        <a:latin typeface="华文楷体" panose="02010600040101010101" pitchFamily="2"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fontAlgn="base">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1pPr>
                      <a:lvl2pPr marL="669925" lvl="1" indent="-325755" algn="l" rtl="0" fontAlgn="base">
                        <a:spcBef>
                          <a:spcPct val="20000"/>
                        </a:spcBef>
                        <a:spcAft>
                          <a:spcPct val="0"/>
                        </a:spcAft>
                        <a:buClr>
                          <a:schemeClr val="accent2"/>
                        </a:buClr>
                        <a:buSzPct val="60000"/>
                        <a:buFont typeface="Wingdings" panose="05000000000000000000" pitchFamily="2" charset="2"/>
                        <a:buChar char="q"/>
                        <a:defRPr sz="2200" kern="1200">
                          <a:solidFill>
                            <a:schemeClr val="tx1"/>
                          </a:solidFill>
                          <a:latin typeface="+mn-lt"/>
                          <a:ea typeface="+mn-ea"/>
                        </a:defRPr>
                      </a:lvl2pPr>
                      <a:lvl3pPr marL="1022350" lvl="2" indent="-351155" algn="l" rtl="0" fontAlgn="base">
                        <a:spcBef>
                          <a:spcPct val="20000"/>
                        </a:spcBef>
                        <a:spcAft>
                          <a:spcPct val="0"/>
                        </a:spcAft>
                        <a:buClr>
                          <a:schemeClr val="accent1"/>
                        </a:buClr>
                        <a:buSzPct val="65000"/>
                        <a:buFont typeface="Wingdings" panose="05000000000000000000" pitchFamily="2" charset="2"/>
                        <a:buChar char="n"/>
                        <a:defRPr sz="2000" kern="1200">
                          <a:solidFill>
                            <a:schemeClr val="tx1"/>
                          </a:solidFill>
                          <a:latin typeface="+mn-lt"/>
                          <a:ea typeface="+mn-ea"/>
                        </a:defRPr>
                      </a:lvl3pPr>
                      <a:lvl4pPr marL="1339850" lvl="3" indent="-316230" algn="l" rtl="0" fontAlgn="base">
                        <a:spcBef>
                          <a:spcPct val="20000"/>
                        </a:spcBef>
                        <a:spcAft>
                          <a:spcPct val="0"/>
                        </a:spcAft>
                        <a:buClr>
                          <a:schemeClr val="accent2"/>
                        </a:buClr>
                        <a:buSzPct val="70000"/>
                        <a:buFont typeface="Wingdings" panose="05000000000000000000" pitchFamily="2" charset="2"/>
                        <a:buChar char="q"/>
                        <a:defRPr sz="1800" kern="1200">
                          <a:solidFill>
                            <a:schemeClr val="tx1"/>
                          </a:solidFill>
                          <a:latin typeface="+mn-lt"/>
                          <a:ea typeface="+mn-ea"/>
                        </a:defRPr>
                      </a:lvl4pPr>
                      <a:lvl5pPr marL="1681480" lvl="4" indent="-339725" algn="l" rtl="0" fontAlgn="base">
                        <a:spcBef>
                          <a:spcPct val="20000"/>
                        </a:spcBef>
                        <a:spcAft>
                          <a:spcPct val="0"/>
                        </a:spcAft>
                        <a:buClr>
                          <a:schemeClr val="accent1"/>
                        </a:buClr>
                        <a:buSzPct val="75000"/>
                        <a:buFont typeface="Wingdings" panose="05000000000000000000" pitchFamily="2" charset="2"/>
                        <a:buChar char="§"/>
                        <a:defRPr sz="1800" kern="1200">
                          <a:solidFill>
                            <a:schemeClr val="tx1"/>
                          </a:solidFill>
                          <a:latin typeface="+mn-lt"/>
                          <a:ea typeface="+mn-ea"/>
                        </a:defRPr>
                      </a:lvl5pPr>
                    </a:lstStyle>
                    <a:p>
                      <a:pPr marL="0" lvl="0" indent="0" algn="ctr" eaLnBrk="1" hangingPunct="1">
                        <a:buClr>
                          <a:schemeClr val="hlink"/>
                        </a:buClr>
                        <a:buFont typeface="Wingdings" panose="05000000000000000000" pitchFamily="2" charset="2"/>
                        <a:buNone/>
                      </a:pPr>
                      <a:r>
                        <a:rPr lang="en-US" altLang="zh-CN">
                          <a:latin typeface="华文楷体" panose="02010600040101010101" pitchFamily="2" charset="-122"/>
                        </a:rPr>
                        <a:t>200×200×200</a:t>
                      </a:r>
                      <a:endParaRPr lang="en-US" altLang="zh-CN">
                        <a:latin typeface="华文楷体" panose="02010600040101010101"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fontAlgn="base">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1pPr>
                      <a:lvl2pPr marL="669925" lvl="1" indent="-325755" algn="l" rtl="0" fontAlgn="base">
                        <a:spcBef>
                          <a:spcPct val="20000"/>
                        </a:spcBef>
                        <a:spcAft>
                          <a:spcPct val="0"/>
                        </a:spcAft>
                        <a:buClr>
                          <a:schemeClr val="accent2"/>
                        </a:buClr>
                        <a:buSzPct val="60000"/>
                        <a:buFont typeface="Wingdings" panose="05000000000000000000" pitchFamily="2" charset="2"/>
                        <a:buChar char="q"/>
                        <a:defRPr sz="2200" kern="1200">
                          <a:solidFill>
                            <a:schemeClr val="tx1"/>
                          </a:solidFill>
                          <a:latin typeface="+mn-lt"/>
                          <a:ea typeface="+mn-ea"/>
                        </a:defRPr>
                      </a:lvl2pPr>
                      <a:lvl3pPr marL="1022350" lvl="2" indent="-351155" algn="l" rtl="0" fontAlgn="base">
                        <a:spcBef>
                          <a:spcPct val="20000"/>
                        </a:spcBef>
                        <a:spcAft>
                          <a:spcPct val="0"/>
                        </a:spcAft>
                        <a:buClr>
                          <a:schemeClr val="accent1"/>
                        </a:buClr>
                        <a:buSzPct val="65000"/>
                        <a:buFont typeface="Wingdings" panose="05000000000000000000" pitchFamily="2" charset="2"/>
                        <a:buChar char="n"/>
                        <a:defRPr sz="2000" kern="1200">
                          <a:solidFill>
                            <a:schemeClr val="tx1"/>
                          </a:solidFill>
                          <a:latin typeface="+mn-lt"/>
                          <a:ea typeface="+mn-ea"/>
                        </a:defRPr>
                      </a:lvl3pPr>
                      <a:lvl4pPr marL="1339850" lvl="3" indent="-316230" algn="l" rtl="0" fontAlgn="base">
                        <a:spcBef>
                          <a:spcPct val="20000"/>
                        </a:spcBef>
                        <a:spcAft>
                          <a:spcPct val="0"/>
                        </a:spcAft>
                        <a:buClr>
                          <a:schemeClr val="accent2"/>
                        </a:buClr>
                        <a:buSzPct val="70000"/>
                        <a:buFont typeface="Wingdings" panose="05000000000000000000" pitchFamily="2" charset="2"/>
                        <a:buChar char="q"/>
                        <a:defRPr sz="1800" kern="1200">
                          <a:solidFill>
                            <a:schemeClr val="tx1"/>
                          </a:solidFill>
                          <a:latin typeface="+mn-lt"/>
                          <a:ea typeface="+mn-ea"/>
                        </a:defRPr>
                      </a:lvl4pPr>
                      <a:lvl5pPr marL="1681480" lvl="4" indent="-339725" algn="l" rtl="0" fontAlgn="base">
                        <a:spcBef>
                          <a:spcPct val="20000"/>
                        </a:spcBef>
                        <a:spcAft>
                          <a:spcPct val="0"/>
                        </a:spcAft>
                        <a:buClr>
                          <a:schemeClr val="accent1"/>
                        </a:buClr>
                        <a:buSzPct val="75000"/>
                        <a:buFont typeface="Wingdings" panose="05000000000000000000" pitchFamily="2" charset="2"/>
                        <a:buChar char="§"/>
                        <a:defRPr sz="1800" kern="1200">
                          <a:solidFill>
                            <a:schemeClr val="tx1"/>
                          </a:solidFill>
                          <a:latin typeface="+mn-lt"/>
                          <a:ea typeface="+mn-ea"/>
                        </a:defRPr>
                      </a:lvl5pPr>
                    </a:lstStyle>
                    <a:p>
                      <a:pPr marL="0" lvl="0" indent="0" algn="ctr" eaLnBrk="1" hangingPunct="1">
                        <a:buClr>
                          <a:schemeClr val="hlink"/>
                        </a:buClr>
                        <a:buFont typeface="Wingdings" panose="05000000000000000000" pitchFamily="2" charset="2"/>
                        <a:buNone/>
                      </a:pPr>
                      <a:r>
                        <a:rPr lang="en-US" altLang="zh-CN" b="1">
                          <a:latin typeface="华文楷体" panose="02010600040101010101" pitchFamily="2" charset="-122"/>
                        </a:rPr>
                        <a:t>1.05</a:t>
                      </a:r>
                      <a:endParaRPr lang="en-US" altLang="zh-CN" b="1">
                        <a:latin typeface="华文楷体" panose="02010600040101010101" pitchFamily="2"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additive="base">
                                        <p:cTn id="7" dur="1000" fill="hold"/>
                                        <p:tgtEl>
                                          <p:spTgt spid="165890"/>
                                        </p:tgtEl>
                                        <p:attrNameLst>
                                          <p:attrName>ppt_x</p:attrName>
                                        </p:attrNameLst>
                                      </p:cBhvr>
                                      <p:tavLst>
                                        <p:tav tm="0">
                                          <p:val>
                                            <p:strVal val="0-#ppt_w/2"/>
                                          </p:val>
                                        </p:tav>
                                        <p:tav tm="100000">
                                          <p:val>
                                            <p:strVal val="#ppt_x"/>
                                          </p:val>
                                        </p:tav>
                                      </p:tavLst>
                                    </p:anim>
                                    <p:anim calcmode="lin" valueType="num">
                                      <p:cBhvr additive="base">
                                        <p:cTn id="8" dur="1000" fill="hold"/>
                                        <p:tgtEl>
                                          <p:spTgt spid="16589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4" fill="hold" nodeType="afterEffect">
                                  <p:stCondLst>
                                    <p:cond delay="0"/>
                                  </p:stCondLst>
                                  <p:childTnLst>
                                    <p:set>
                                      <p:cBhvr>
                                        <p:cTn id="11" dur="1" fill="hold">
                                          <p:stCondLst>
                                            <p:cond delay="0"/>
                                          </p:stCondLst>
                                        </p:cTn>
                                        <p:tgtEl>
                                          <p:spTgt spid="181251"/>
                                        </p:tgtEl>
                                        <p:attrNameLst>
                                          <p:attrName>style.visibility</p:attrName>
                                        </p:attrNameLst>
                                      </p:cBhvr>
                                      <p:to>
                                        <p:strVal val="visible"/>
                                      </p:to>
                                    </p:set>
                                    <p:animEffect transition="in" filter="slide(fromBottom)">
                                      <p:cBhvr>
                                        <p:cTn id="12" dur="1000"/>
                                        <p:tgtEl>
                                          <p:spTgt spid="181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125095" y="289560"/>
            <a:ext cx="8893175" cy="1896110"/>
          </a:xfrm>
        </p:spPr>
        <p:txBody>
          <a:bodyPr vert="horz" wrap="square" lIns="91440" tIns="45720" rIns="91440" bIns="45720" anchor="t"/>
          <a:p>
            <a:pPr lvl="0" eaLnBrk="1" hangingPunct="1">
              <a:lnSpc>
                <a:spcPct val="114000"/>
              </a:lnSpc>
              <a:buClr>
                <a:srgbClr val="FFFF00"/>
              </a:buClr>
              <a:buFont typeface="Wingdings" panose="05000000000000000000" pitchFamily="2" charset="2"/>
              <a:buChar char="u"/>
            </a:pPr>
            <a:r>
              <a:rPr lang="zh-CN" altLang="en-US" sz="2600" dirty="0">
                <a:latin typeface="华文楷体" panose="02010600040101010101" pitchFamily="2" charset="-122"/>
              </a:rPr>
              <a:t>试件的形状</a:t>
            </a:r>
            <a:endParaRPr lang="en-US" altLang="zh-CN" sz="2600">
              <a:latin typeface="华文楷体" panose="02010600040101010101" pitchFamily="2" charset="-122"/>
            </a:endParaRPr>
          </a:p>
          <a:p>
            <a:pPr lvl="0" eaLnBrk="1" hangingPunct="1">
              <a:lnSpc>
                <a:spcPct val="114000"/>
              </a:lnSpc>
              <a:buClr>
                <a:srgbClr val="FFFF00"/>
              </a:buClr>
              <a:buFont typeface="Arial" panose="020B0604020202020204" pitchFamily="34" charset="0"/>
              <a:buChar char="•"/>
            </a:pPr>
            <a:r>
              <a:rPr lang="zh-CN" altLang="en-US" sz="2600" dirty="0">
                <a:latin typeface="华文楷体" panose="02010600040101010101" pitchFamily="2" charset="-122"/>
              </a:rPr>
              <a:t>当试件受压面积</a:t>
            </a:r>
            <a:r>
              <a:rPr lang="en-US" altLang="zh-CN" sz="2600">
                <a:latin typeface="华文楷体" panose="02010600040101010101" pitchFamily="2" charset="-122"/>
              </a:rPr>
              <a:t>(</a:t>
            </a:r>
            <a:r>
              <a:rPr lang="en-US" altLang="zh-CN" sz="2600" err="1">
                <a:latin typeface="华文楷体" panose="02010600040101010101" pitchFamily="2" charset="-122"/>
              </a:rPr>
              <a:t>a×a</a:t>
            </a:r>
            <a:r>
              <a:rPr lang="en-US" altLang="zh-CN" sz="2600">
                <a:latin typeface="华文楷体" panose="02010600040101010101" pitchFamily="2" charset="-122"/>
              </a:rPr>
              <a:t>)</a:t>
            </a:r>
            <a:r>
              <a:rPr lang="zh-CN" altLang="en-US" sz="2600" dirty="0">
                <a:latin typeface="华文楷体" panose="02010600040101010101" pitchFamily="2" charset="-122"/>
              </a:rPr>
              <a:t>相同，而高度</a:t>
            </a:r>
            <a:r>
              <a:rPr lang="en-US" altLang="zh-CN" sz="2600">
                <a:latin typeface="华文楷体" panose="02010600040101010101" pitchFamily="2" charset="-122"/>
              </a:rPr>
              <a:t>(h)</a:t>
            </a:r>
            <a:r>
              <a:rPr lang="zh-CN" altLang="en-US" sz="2600" dirty="0">
                <a:latin typeface="华文楷体" panose="02010600040101010101" pitchFamily="2" charset="-122"/>
              </a:rPr>
              <a:t>不同时，高宽比</a:t>
            </a:r>
            <a:r>
              <a:rPr lang="en-US" altLang="zh-CN" sz="2600">
                <a:latin typeface="华文楷体" panose="02010600040101010101" pitchFamily="2" charset="-122"/>
              </a:rPr>
              <a:t>(h/a)</a:t>
            </a:r>
            <a:r>
              <a:rPr lang="zh-CN" altLang="en-US" sz="2600" dirty="0">
                <a:latin typeface="华文楷体" panose="02010600040101010101" pitchFamily="2" charset="-122"/>
              </a:rPr>
              <a:t>越大，抗压强度越小。</a:t>
            </a:r>
            <a:endParaRPr lang="en-US" altLang="zh-CN" sz="2600">
              <a:latin typeface="华文楷体" panose="02010600040101010101" pitchFamily="2" charset="-122"/>
            </a:endParaRPr>
          </a:p>
          <a:p>
            <a:pPr lvl="0" eaLnBrk="1" hangingPunct="1">
              <a:lnSpc>
                <a:spcPct val="114000"/>
              </a:lnSpc>
              <a:buClr>
                <a:srgbClr val="FFFF00"/>
              </a:buClr>
              <a:buFont typeface="Arial" panose="020B0604020202020204" pitchFamily="34" charset="0"/>
              <a:buChar char="•"/>
            </a:pPr>
            <a:r>
              <a:rPr lang="zh-CN" altLang="en-US" sz="2600" dirty="0">
                <a:latin typeface="华文楷体" panose="02010600040101010101" pitchFamily="2" charset="-122"/>
              </a:rPr>
              <a:t>原因：</a:t>
            </a:r>
            <a:endParaRPr lang="zh-CN" altLang="en-US" sz="2600" dirty="0">
              <a:latin typeface="华文楷体" panose="02010600040101010101" pitchFamily="2" charset="-122"/>
            </a:endParaRPr>
          </a:p>
          <a:p>
            <a:pPr lvl="0" algn="just" eaLnBrk="1" hangingPunct="1">
              <a:lnSpc>
                <a:spcPct val="120000"/>
              </a:lnSpc>
              <a:buNone/>
            </a:pPr>
            <a:r>
              <a:rPr lang="zh-CN" altLang="en-US" sz="2600" dirty="0">
                <a:latin typeface="华文楷体" panose="02010600040101010101" pitchFamily="2" charset="-122"/>
              </a:rPr>
              <a:t>            环箍效应</a:t>
            </a:r>
            <a:r>
              <a:rPr lang="en-US" altLang="zh-CN" sz="2600">
                <a:latin typeface="华文楷体" panose="02010600040101010101" pitchFamily="2" charset="-122"/>
              </a:rPr>
              <a:t>——</a:t>
            </a:r>
            <a:r>
              <a:rPr lang="zh-CN" altLang="en-US" sz="2600" dirty="0">
                <a:latin typeface="华文楷体" panose="02010600040101010101" pitchFamily="2" charset="-122"/>
              </a:rPr>
              <a:t>这是由于试件受压时，试件受压面与试件承压板之间的摩擦力，对试件相对于承压板的横向膨胀起着约束作用，该约束有利于强度的提高。愈接近试件的端面，这种约束作用就愈大，在距端面大约     的范围以外，约束作才消失。试件破坏后，其上下部分各呈现一个较完整的棱柱体，这就是这种约束作用的结果。通常称这种作用为环箍效应。</a:t>
            </a:r>
            <a:endParaRPr lang="en-US" altLang="zh-CN">
              <a:latin typeface="华文楷体" panose="02010600040101010101" pitchFamily="2" charset="-122"/>
            </a:endParaRPr>
          </a:p>
        </p:txBody>
      </p:sp>
      <p:graphicFrame>
        <p:nvGraphicFramePr>
          <p:cNvPr id="2" name="对象 1"/>
          <p:cNvGraphicFramePr/>
          <p:nvPr/>
        </p:nvGraphicFramePr>
        <p:xfrm>
          <a:off x="6678930" y="3702050"/>
          <a:ext cx="744220" cy="680085"/>
        </p:xfrm>
        <a:graphic>
          <a:graphicData uri="http://schemas.openxmlformats.org/presentationml/2006/ole">
            <mc:AlternateContent xmlns:mc="http://schemas.openxmlformats.org/markup-compatibility/2006">
              <mc:Choice xmlns:v="urn:schemas-microsoft-com:vml" Requires="v">
                <p:oleObj spid="_x0000_s4" name="" r:id="rId1" imgW="514350" imgH="541655" progId="Equation.KSEE3">
                  <p:embed/>
                </p:oleObj>
              </mc:Choice>
              <mc:Fallback>
                <p:oleObj name="" r:id="rId1" imgW="514350" imgH="541655" progId="Equation.KSEE3">
                  <p:embed/>
                  <p:pic>
                    <p:nvPicPr>
                      <p:cNvPr id="0" name="图片 3"/>
                      <p:cNvPicPr/>
                      <p:nvPr/>
                    </p:nvPicPr>
                    <p:blipFill>
                      <a:blip r:embed="rId2"/>
                      <a:stretch>
                        <a:fillRect/>
                      </a:stretch>
                    </p:blipFill>
                    <p:spPr>
                      <a:xfrm>
                        <a:off x="6678930" y="3702050"/>
                        <a:ext cx="744220" cy="680085"/>
                      </a:xfrm>
                      <a:prstGeom prst="rect">
                        <a:avLst/>
                      </a:prstGeom>
                    </p:spPr>
                  </p:pic>
                </p:oleObj>
              </mc:Fallback>
            </mc:AlternateContent>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7"/>
                                            </p:txEl>
                                          </p:spTgt>
                                        </p:tgtEl>
                                        <p:attrNameLst>
                                          <p:attrName>style.visibility</p:attrName>
                                        </p:attrNameLst>
                                      </p:cBhvr>
                                      <p:to>
                                        <p:strVal val="visible"/>
                                      </p:to>
                                    </p:set>
                                    <p:anim calcmode="lin" valueType="num">
                                      <p:cBhvr additive="base">
                                        <p:cTn id="7" dur="1000" fill="hold"/>
                                        <p:tgtEl>
                                          <p:spTgt spid="3">
                                            <p:txEl>
                                              <p:charRg st="0" end="7"/>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7" end="51"/>
                                            </p:txEl>
                                          </p:spTgt>
                                        </p:tgtEl>
                                        <p:attrNameLst>
                                          <p:attrName>style.visibility</p:attrName>
                                        </p:attrNameLst>
                                      </p:cBhvr>
                                      <p:to>
                                        <p:strVal val="visible"/>
                                      </p:to>
                                    </p:set>
                                    <p:anim calcmode="lin" valueType="num">
                                      <p:cBhvr additive="base">
                                        <p:cTn id="13" dur="1000" fill="hold"/>
                                        <p:tgtEl>
                                          <p:spTgt spid="3">
                                            <p:txEl>
                                              <p:charRg st="7" end="5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7" end="5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51" end="55"/>
                                            </p:txEl>
                                          </p:spTgt>
                                        </p:tgtEl>
                                        <p:attrNameLst>
                                          <p:attrName>style.visibility</p:attrName>
                                        </p:attrNameLst>
                                      </p:cBhvr>
                                      <p:to>
                                        <p:strVal val="visible"/>
                                      </p:to>
                                    </p:set>
                                    <p:anim calcmode="lin" valueType="num">
                                      <p:cBhvr additive="base">
                                        <p:cTn id="19" dur="1000" fill="hold"/>
                                        <p:tgtEl>
                                          <p:spTgt spid="3">
                                            <p:txEl>
                                              <p:charRg st="51" end="5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51" end="5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charRg st="55" end="228"/>
                                            </p:txEl>
                                          </p:spTgt>
                                        </p:tgtEl>
                                        <p:attrNameLst>
                                          <p:attrName>style.visibility</p:attrName>
                                        </p:attrNameLst>
                                      </p:cBhvr>
                                      <p:to>
                                        <p:strVal val="visible"/>
                                      </p:to>
                                    </p:set>
                                    <p:anim calcmode="lin" valueType="num">
                                      <p:cBhvr additive="base">
                                        <p:cTn id="23" dur="1000" fill="hold"/>
                                        <p:tgtEl>
                                          <p:spTgt spid="3">
                                            <p:txEl>
                                              <p:charRg st="55" end="228"/>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charRg st="55" end="22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5" descr="hg"/>
          <p:cNvPicPr>
            <a:picLocks noChangeAspect="1"/>
          </p:cNvPicPr>
          <p:nvPr/>
        </p:nvPicPr>
        <p:blipFill>
          <a:blip r:embed="rId1"/>
          <a:stretch>
            <a:fillRect/>
          </a:stretch>
        </p:blipFill>
        <p:spPr>
          <a:xfrm>
            <a:off x="1428750" y="500063"/>
            <a:ext cx="6664325" cy="4999037"/>
          </a:xfrm>
          <a:prstGeom prst="rect">
            <a:avLst/>
          </a:prstGeom>
          <a:noFill/>
          <a:ln w="9525">
            <a:noFill/>
          </a:ln>
        </p:spPr>
      </p:pic>
      <p:sp>
        <p:nvSpPr>
          <p:cNvPr id="3" name="矩形 2"/>
          <p:cNvSpPr/>
          <p:nvPr/>
        </p:nvSpPr>
        <p:spPr>
          <a:xfrm>
            <a:off x="2714625" y="5715000"/>
            <a:ext cx="4071938"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lt1"/>
                </a:solidFill>
                <a:effectLst/>
                <a:uLnTx/>
                <a:uFillTx/>
                <a:latin typeface="+mn-ea"/>
                <a:ea typeface="+mn-ea"/>
                <a:cs typeface="+mn-cs"/>
              </a:rPr>
              <a:t>试块破坏后呈棱锥体</a:t>
            </a:r>
            <a:endParaRPr kumimoji="0" lang="zh-CN" altLang="en-US" sz="2400" b="0" i="0" u="none" strike="noStrike" kern="1200" cap="none" spc="0" normalizeH="0" baseline="0" noProof="0" dirty="0">
              <a:ln>
                <a:noFill/>
              </a:ln>
              <a:solidFill>
                <a:schemeClr val="lt1"/>
              </a:solidFill>
              <a:effectLst/>
              <a:uLnTx/>
              <a:uFillTx/>
              <a:latin typeface="+mn-ea"/>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428625" y="285750"/>
            <a:ext cx="8286750" cy="6215063"/>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rgbClr val="FFFF00"/>
              </a:buClr>
              <a:buSzPct val="65000"/>
              <a:buFont typeface="Wingdings" panose="05000000000000000000" pitchFamily="2" charset="2"/>
              <a:buChar char="u"/>
              <a:defRPr/>
            </a:pP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表面状态 </a:t>
            </a:r>
            <a:endParaRPr kumimoji="0"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endParaRPr>
          </a:p>
          <a:p>
            <a:pPr marL="342900" marR="0" lvl="0" indent="-342900" algn="l" defTabSz="914400" rtl="0" eaLnBrk="1" fontAlgn="base" latinLnBrk="0" hangingPunct="1">
              <a:lnSpc>
                <a:spcPct val="110000"/>
              </a:lnSpc>
              <a:spcBef>
                <a:spcPct val="20000"/>
              </a:spcBef>
              <a:spcAft>
                <a:spcPct val="0"/>
              </a:spcAft>
              <a:buClr>
                <a:srgbClr val="FFFF00"/>
              </a:buClr>
              <a:buSzPct val="65000"/>
              <a:buFont typeface="Arial" panose="020B0604020202020204" pitchFamily="34" charset="0"/>
              <a:buChar char="•"/>
              <a:defRPr/>
            </a:pP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试件表面有、无润滑剂，其对应的破坏形式不一，所测强度值大小不同。</a:t>
            </a:r>
            <a:endParaRPr kumimoji="0"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endParaRPr>
          </a:p>
          <a:p>
            <a:pPr marL="342900" marR="0" lvl="0" indent="-342900" algn="l" defTabSz="914400" rtl="0" eaLnBrk="1" fontAlgn="base" latinLnBrk="0" hangingPunct="1">
              <a:lnSpc>
                <a:spcPct val="110000"/>
              </a:lnSpc>
              <a:spcBef>
                <a:spcPct val="20000"/>
              </a:spcBef>
              <a:spcAft>
                <a:spcPct val="0"/>
              </a:spcAft>
              <a:buClr>
                <a:srgbClr val="FFFF00"/>
              </a:buClr>
              <a:buSzPct val="65000"/>
              <a:buFont typeface="Arial" panose="020B0604020202020204" pitchFamily="34" charset="0"/>
              <a:buChar char="•"/>
              <a:defRPr/>
            </a:pP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当试件受压面上有油脂类润滑剂时，试件受压时的环箍效应大大减小，试件将出现直裂破坏，测出的强度值也较低。</a:t>
            </a:r>
            <a:endPar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l" defTabSz="914400" rtl="0" eaLnBrk="1" fontAlgn="base" latinLnBrk="0" hangingPunct="1">
              <a:lnSpc>
                <a:spcPct val="110000"/>
              </a:lnSpc>
              <a:spcBef>
                <a:spcPct val="20000"/>
              </a:spcBef>
              <a:spcAft>
                <a:spcPct val="0"/>
              </a:spcAft>
              <a:buClr>
                <a:srgbClr val="FFFF00"/>
              </a:buClr>
              <a:buSzPct val="65000"/>
              <a:buFont typeface="Wingdings" panose="05000000000000000000" pitchFamily="2" charset="2"/>
              <a:buChar char="u"/>
              <a:defRPr/>
            </a:pP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加荷速度 </a:t>
            </a:r>
            <a:endParaRPr kumimoji="0" lang="en-US" altLang="zh-CN"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endParaRPr>
          </a:p>
          <a:p>
            <a:pPr marL="342900" marR="0" lvl="0" indent="-342900" algn="l" defTabSz="914400" rtl="0" eaLnBrk="1" fontAlgn="base" latinLnBrk="0" hangingPunct="1">
              <a:lnSpc>
                <a:spcPct val="110000"/>
              </a:lnSpc>
              <a:spcBef>
                <a:spcPct val="20000"/>
              </a:spcBef>
              <a:spcAft>
                <a:spcPct val="0"/>
              </a:spcAft>
              <a:buClr>
                <a:srgbClr val="FFFF00"/>
              </a:buClr>
              <a:buSzPct val="65000"/>
              <a:buFont typeface="Arial" panose="020B0604020202020204" pitchFamily="34" charset="0"/>
              <a:buChar char="•"/>
              <a:defRPr/>
            </a:pP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加荷速度较快时，材料变形的增长落后于荷载的增加，所测强度值偏高。</a:t>
            </a: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当加荷速度超过</a:t>
            </a:r>
            <a:r>
              <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1.0Mpa/s</a:t>
            </a: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时，这种趋势更加显著。</a:t>
            </a:r>
            <a:endPar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l" defTabSz="914400" rtl="0" eaLnBrk="1" fontAlgn="base" latinLnBrk="0" hangingPunct="1">
              <a:lnSpc>
                <a:spcPct val="110000"/>
              </a:lnSpc>
              <a:spcBef>
                <a:spcPct val="20000"/>
              </a:spcBef>
              <a:spcAft>
                <a:spcPct val="0"/>
              </a:spcAft>
              <a:buClr>
                <a:srgbClr val="FFFF00"/>
              </a:buClr>
              <a:buSzPct val="65000"/>
              <a:buFont typeface="Arial" panose="020B0604020202020204" pitchFamily="34" charset="0"/>
              <a:buChar char="•"/>
              <a:defRPr/>
            </a:pP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我国标准规定混凝土抗压强度的加荷速度为：</a:t>
            </a:r>
            <a:endPar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just" defTabSz="914400" rtl="0" eaLnBrk="1" fontAlgn="base" latinLnBrk="0" hangingPunct="1">
              <a:lnSpc>
                <a:spcPct val="110000"/>
              </a:lnSpc>
              <a:spcBef>
                <a:spcPct val="20000"/>
              </a:spcBef>
              <a:spcAft>
                <a:spcPct val="0"/>
              </a:spcAft>
              <a:buClr>
                <a:schemeClr val="accent1"/>
              </a:buClr>
              <a:buSzPct val="65000"/>
              <a:buFont typeface="Wingdings" panose="05000000000000000000" pitchFamily="2" charset="2"/>
              <a:buNone/>
              <a:defRPr/>
            </a:pP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     </a:t>
            </a:r>
            <a:r>
              <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0.3</a:t>
            </a: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a:t>
            </a:r>
            <a:r>
              <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0.8MPa/s</a:t>
            </a: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，且应连续均匀地加荷。</a:t>
            </a:r>
            <a:endPar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defRPr/>
            </a:pP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n-cs"/>
              </a:rPr>
              <a:t>　</a:t>
            </a:r>
            <a:endPar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6"/>
                                            </p:txEl>
                                          </p:spTgt>
                                        </p:tgtEl>
                                        <p:attrNameLst>
                                          <p:attrName>style.visibility</p:attrName>
                                        </p:attrNameLst>
                                      </p:cBhvr>
                                      <p:to>
                                        <p:strVal val="visible"/>
                                      </p:to>
                                    </p:set>
                                    <p:anim calcmode="lin" valueType="num">
                                      <p:cBhvr additive="base">
                                        <p:cTn id="7" dur="1000" fill="hold"/>
                                        <p:tgtEl>
                                          <p:spTgt spid="3">
                                            <p:txEl>
                                              <p:charRg st="0" end="6"/>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6" end="39"/>
                                            </p:txEl>
                                          </p:spTgt>
                                        </p:tgtEl>
                                        <p:attrNameLst>
                                          <p:attrName>style.visibility</p:attrName>
                                        </p:attrNameLst>
                                      </p:cBhvr>
                                      <p:to>
                                        <p:strVal val="visible"/>
                                      </p:to>
                                    </p:set>
                                    <p:anim calcmode="lin" valueType="num">
                                      <p:cBhvr additive="base">
                                        <p:cTn id="13" dur="1000" fill="hold"/>
                                        <p:tgtEl>
                                          <p:spTgt spid="3">
                                            <p:txEl>
                                              <p:charRg st="6" end="39"/>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6" end="39"/>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39" end="91"/>
                                            </p:txEl>
                                          </p:spTgt>
                                        </p:tgtEl>
                                        <p:attrNameLst>
                                          <p:attrName>style.visibility</p:attrName>
                                        </p:attrNameLst>
                                      </p:cBhvr>
                                      <p:to>
                                        <p:strVal val="visible"/>
                                      </p:to>
                                    </p:set>
                                    <p:anim calcmode="lin" valueType="num">
                                      <p:cBhvr additive="base">
                                        <p:cTn id="19" dur="1000" fill="hold"/>
                                        <p:tgtEl>
                                          <p:spTgt spid="3">
                                            <p:txEl>
                                              <p:charRg st="39" end="9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39" end="9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charRg st="91" end="97"/>
                                            </p:txEl>
                                          </p:spTgt>
                                        </p:tgtEl>
                                        <p:attrNameLst>
                                          <p:attrName>style.visibility</p:attrName>
                                        </p:attrNameLst>
                                      </p:cBhvr>
                                      <p:to>
                                        <p:strVal val="visible"/>
                                      </p:to>
                                    </p:set>
                                    <p:anim calcmode="lin" valueType="num">
                                      <p:cBhvr additive="base">
                                        <p:cTn id="25" dur="1000" fill="hold"/>
                                        <p:tgtEl>
                                          <p:spTgt spid="3">
                                            <p:txEl>
                                              <p:charRg st="91" end="97"/>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charRg st="91" end="9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charRg st="97" end="156"/>
                                            </p:txEl>
                                          </p:spTgt>
                                        </p:tgtEl>
                                        <p:attrNameLst>
                                          <p:attrName>style.visibility</p:attrName>
                                        </p:attrNameLst>
                                      </p:cBhvr>
                                      <p:to>
                                        <p:strVal val="visible"/>
                                      </p:to>
                                    </p:set>
                                    <p:anim calcmode="lin" valueType="num">
                                      <p:cBhvr additive="base">
                                        <p:cTn id="31" dur="1000" fill="hold"/>
                                        <p:tgtEl>
                                          <p:spTgt spid="3">
                                            <p:txEl>
                                              <p:charRg st="97" end="15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charRg st="97" end="15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charRg st="156" end="177"/>
                                            </p:txEl>
                                          </p:spTgt>
                                        </p:tgtEl>
                                        <p:attrNameLst>
                                          <p:attrName>style.visibility</p:attrName>
                                        </p:attrNameLst>
                                      </p:cBhvr>
                                      <p:to>
                                        <p:strVal val="visible"/>
                                      </p:to>
                                    </p:set>
                                    <p:anim calcmode="lin" valueType="num">
                                      <p:cBhvr additive="base">
                                        <p:cTn id="37" dur="1000" fill="hold"/>
                                        <p:tgtEl>
                                          <p:spTgt spid="3">
                                            <p:txEl>
                                              <p:charRg st="156" end="177"/>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charRg st="156" end="17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charRg st="177" end="206"/>
                                            </p:txEl>
                                          </p:spTgt>
                                        </p:tgtEl>
                                        <p:attrNameLst>
                                          <p:attrName>style.visibility</p:attrName>
                                        </p:attrNameLst>
                                      </p:cBhvr>
                                      <p:to>
                                        <p:strVal val="visible"/>
                                      </p:to>
                                    </p:set>
                                    <p:anim calcmode="lin" valueType="num">
                                      <p:cBhvr additive="base">
                                        <p:cTn id="41" dur="1000" fill="hold"/>
                                        <p:tgtEl>
                                          <p:spTgt spid="3">
                                            <p:txEl>
                                              <p:charRg st="177" end="206"/>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3">
                                            <p:txEl>
                                              <p:charRg st="177" end="20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428625" y="285750"/>
            <a:ext cx="8286750" cy="6215063"/>
          </a:xfrm>
        </p:spPr>
        <p:txBody>
          <a:bodyPr vert="horz" wrap="square" lIns="91440" tIns="45720" rIns="91440" bIns="45720" anchor="t"/>
          <a:p>
            <a:pPr lvl="0" eaLnBrk="1" hangingPunct="1">
              <a:lnSpc>
                <a:spcPct val="150000"/>
              </a:lnSpc>
              <a:buClr>
                <a:srgbClr val="FFC000"/>
              </a:buClr>
              <a:buFont typeface="Wingdings" panose="05000000000000000000" pitchFamily="2" charset="2"/>
              <a:buChar char="l"/>
            </a:pPr>
            <a:r>
              <a:rPr lang="en-US" altLang="zh-CN" sz="3400" dirty="0"/>
              <a:t>6</a:t>
            </a:r>
            <a:r>
              <a:rPr lang="zh-CN" altLang="en-US" sz="3400" dirty="0"/>
              <a:t>、提高混凝土强度的措施</a:t>
            </a:r>
            <a:endParaRPr lang="en-US" altLang="zh-CN" sz="3400"/>
          </a:p>
          <a:p>
            <a:pPr lvl="0" eaLnBrk="1" hangingPunct="1">
              <a:lnSpc>
                <a:spcPct val="150000"/>
              </a:lnSpc>
              <a:buClr>
                <a:srgbClr val="FFFF00"/>
              </a:buClr>
              <a:buFont typeface="Wingdings" panose="05000000000000000000" pitchFamily="2" charset="2"/>
              <a:buChar char="Ø"/>
            </a:pPr>
            <a:r>
              <a:rPr lang="zh-CN" altLang="en-US" dirty="0"/>
              <a:t>采用高强度水泥或早强型水泥</a:t>
            </a:r>
            <a:endParaRPr lang="en-US" altLang="zh-CN"/>
          </a:p>
          <a:p>
            <a:pPr lvl="0" eaLnBrk="1" hangingPunct="1">
              <a:lnSpc>
                <a:spcPct val="150000"/>
              </a:lnSpc>
              <a:buClr>
                <a:srgbClr val="FFFF00"/>
              </a:buClr>
              <a:buFont typeface="Wingdings" panose="05000000000000000000" pitchFamily="2" charset="2"/>
              <a:buChar char="Ø"/>
            </a:pPr>
            <a:r>
              <a:rPr lang="zh-CN" altLang="en-US" dirty="0"/>
              <a:t>采用低水胶比的干硬性混凝土</a:t>
            </a:r>
            <a:endParaRPr lang="en-US" altLang="zh-CN"/>
          </a:p>
          <a:p>
            <a:pPr lvl="0" eaLnBrk="1" hangingPunct="1">
              <a:lnSpc>
                <a:spcPct val="150000"/>
              </a:lnSpc>
              <a:buClr>
                <a:srgbClr val="FFFF00"/>
              </a:buClr>
              <a:buFont typeface="Wingdings" panose="05000000000000000000" pitchFamily="2" charset="2"/>
              <a:buChar char="Ø"/>
            </a:pPr>
            <a:r>
              <a:rPr lang="zh-CN" altLang="en-US" dirty="0"/>
              <a:t>采用湿热处理</a:t>
            </a:r>
            <a:r>
              <a:rPr lang="en-US" altLang="zh-CN">
                <a:latin typeface="华文楷体" panose="02010600040101010101" pitchFamily="2" charset="-122"/>
              </a:rPr>
              <a:t>——</a:t>
            </a:r>
            <a:r>
              <a:rPr lang="zh-CN" altLang="en-US" dirty="0"/>
              <a:t>蒸汽养护、蒸压养护</a:t>
            </a:r>
            <a:endParaRPr lang="en-US" altLang="zh-CN"/>
          </a:p>
          <a:p>
            <a:pPr lvl="0" eaLnBrk="1" hangingPunct="1">
              <a:lnSpc>
                <a:spcPct val="150000"/>
              </a:lnSpc>
              <a:buClr>
                <a:srgbClr val="FFFF00"/>
              </a:buClr>
              <a:buFont typeface="Wingdings" panose="05000000000000000000" pitchFamily="2" charset="2"/>
              <a:buChar char="Ø"/>
            </a:pPr>
            <a:r>
              <a:rPr lang="zh-CN" altLang="en-US" dirty="0"/>
              <a:t>采用机械搅拌和振捣</a:t>
            </a:r>
            <a:endParaRPr lang="en-US" altLang="zh-CN"/>
          </a:p>
          <a:p>
            <a:pPr lvl="0" eaLnBrk="1" hangingPunct="1">
              <a:lnSpc>
                <a:spcPct val="150000"/>
              </a:lnSpc>
              <a:buClr>
                <a:srgbClr val="FFFF00"/>
              </a:buClr>
              <a:buFont typeface="Wingdings" panose="05000000000000000000" pitchFamily="2" charset="2"/>
              <a:buChar char="Ø"/>
            </a:pPr>
            <a:r>
              <a:rPr lang="zh-CN" altLang="en-US" dirty="0"/>
              <a:t>掺入混凝土外加剂、掺合料等</a:t>
            </a:r>
            <a:endParaRPr lang="zh-CN" alt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xEl>
                                              <p:charRg st="0" end="11"/>
                                            </p:txEl>
                                          </p:spTgt>
                                        </p:tgtEl>
                                        <p:attrNameLst>
                                          <p:attrName>style.visibility</p:attrName>
                                        </p:attrNameLst>
                                      </p:cBhvr>
                                      <p:to>
                                        <p:strVal val="visible"/>
                                      </p:to>
                                    </p:set>
                                    <p:animEffect transition="in" filter="slide(fromLeft)">
                                      <p:cBhvr>
                                        <p:cTn id="7" dur="1000"/>
                                        <p:tgtEl>
                                          <p:spTgt spid="3">
                                            <p:txEl>
                                              <p:charRg st="0"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charRg st="11" end="25"/>
                                            </p:txEl>
                                          </p:spTgt>
                                        </p:tgtEl>
                                        <p:attrNameLst>
                                          <p:attrName>style.visibility</p:attrName>
                                        </p:attrNameLst>
                                      </p:cBhvr>
                                      <p:to>
                                        <p:strVal val="visible"/>
                                      </p:to>
                                    </p:set>
                                    <p:anim calcmode="lin" valueType="num">
                                      <p:cBhvr additive="base">
                                        <p:cTn id="12" dur="1000" fill="hold"/>
                                        <p:tgtEl>
                                          <p:spTgt spid="3">
                                            <p:txEl>
                                              <p:charRg st="11" end="25"/>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charRg st="11" end="25"/>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charRg st="25" end="39"/>
                                            </p:txEl>
                                          </p:spTgt>
                                        </p:tgtEl>
                                        <p:attrNameLst>
                                          <p:attrName>style.visibility</p:attrName>
                                        </p:attrNameLst>
                                      </p:cBhvr>
                                      <p:to>
                                        <p:strVal val="visible"/>
                                      </p:to>
                                    </p:set>
                                    <p:anim calcmode="lin" valueType="num">
                                      <p:cBhvr additive="base">
                                        <p:cTn id="18" dur="1000" fill="hold"/>
                                        <p:tgtEl>
                                          <p:spTgt spid="3">
                                            <p:txEl>
                                              <p:charRg st="25" end="39"/>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charRg st="25" end="39"/>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charRg st="39" end="57"/>
                                            </p:txEl>
                                          </p:spTgt>
                                        </p:tgtEl>
                                        <p:attrNameLst>
                                          <p:attrName>style.visibility</p:attrName>
                                        </p:attrNameLst>
                                      </p:cBhvr>
                                      <p:to>
                                        <p:strVal val="visible"/>
                                      </p:to>
                                    </p:set>
                                    <p:anim calcmode="lin" valueType="num">
                                      <p:cBhvr additive="base">
                                        <p:cTn id="24" dur="1000" fill="hold"/>
                                        <p:tgtEl>
                                          <p:spTgt spid="3">
                                            <p:txEl>
                                              <p:charRg st="39" end="57"/>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3">
                                            <p:txEl>
                                              <p:charRg st="39" end="57"/>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charRg st="57" end="67"/>
                                            </p:txEl>
                                          </p:spTgt>
                                        </p:tgtEl>
                                        <p:attrNameLst>
                                          <p:attrName>style.visibility</p:attrName>
                                        </p:attrNameLst>
                                      </p:cBhvr>
                                      <p:to>
                                        <p:strVal val="visible"/>
                                      </p:to>
                                    </p:set>
                                    <p:anim calcmode="lin" valueType="num">
                                      <p:cBhvr additive="base">
                                        <p:cTn id="30" dur="1000" fill="hold"/>
                                        <p:tgtEl>
                                          <p:spTgt spid="3">
                                            <p:txEl>
                                              <p:charRg st="57" end="67"/>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3">
                                            <p:txEl>
                                              <p:charRg st="57" end="67"/>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charRg st="67" end="81"/>
                                            </p:txEl>
                                          </p:spTgt>
                                        </p:tgtEl>
                                        <p:attrNameLst>
                                          <p:attrName>style.visibility</p:attrName>
                                        </p:attrNameLst>
                                      </p:cBhvr>
                                      <p:to>
                                        <p:strVal val="visible"/>
                                      </p:to>
                                    </p:set>
                                    <p:anim calcmode="lin" valueType="num">
                                      <p:cBhvr additive="base">
                                        <p:cTn id="36" dur="1000" fill="hold"/>
                                        <p:tgtEl>
                                          <p:spTgt spid="3">
                                            <p:txEl>
                                              <p:charRg st="67" end="81"/>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charRg st="67" end="8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Rectangle 3"/>
          <p:cNvSpPr>
            <a:spLocks noGrp="1"/>
          </p:cNvSpPr>
          <p:nvPr>
            <p:ph idx="1"/>
          </p:nvPr>
        </p:nvSpPr>
        <p:spPr>
          <a:xfrm>
            <a:off x="468313" y="476250"/>
            <a:ext cx="8301037" cy="5329238"/>
          </a:xfrm>
        </p:spPr>
        <p:txBody>
          <a:bodyPr vert="horz" wrap="square" lIns="91440" tIns="45720" rIns="91440" bIns="45720" anchor="t"/>
          <a:p>
            <a:pPr eaLnBrk="1" hangingPunct="1"/>
            <a:r>
              <a:rPr lang="zh-CN" altLang="en-US"/>
              <a:t>练习：</a:t>
            </a:r>
            <a:endParaRPr lang="zh-CN" altLang="en-US"/>
          </a:p>
          <a:p>
            <a:pPr eaLnBrk="1" hangingPunct="1"/>
            <a:r>
              <a:rPr lang="en-US" altLang="zh-CN"/>
              <a:t>1</a:t>
            </a:r>
            <a:r>
              <a:rPr lang="zh-CN" altLang="en-US" dirty="0"/>
              <a:t>、采用普通水泥、卵石和天然砂配制混凝土，水胶比为</a:t>
            </a:r>
            <a:r>
              <a:rPr lang="en-US" altLang="zh-CN"/>
              <a:t>0.54</a:t>
            </a:r>
            <a:r>
              <a:rPr lang="zh-CN" altLang="en-US" dirty="0"/>
              <a:t>，制作一组尺寸为</a:t>
            </a:r>
            <a:r>
              <a:rPr lang="en-US" altLang="zh-CN"/>
              <a:t>150mm×150mm×150mm</a:t>
            </a:r>
            <a:r>
              <a:rPr lang="zh-CN" altLang="en-US" dirty="0"/>
              <a:t>的试件，标准养护</a:t>
            </a:r>
            <a:r>
              <a:rPr lang="en-US" altLang="zh-CN"/>
              <a:t>28d</a:t>
            </a:r>
            <a:r>
              <a:rPr lang="zh-CN" altLang="en-US" dirty="0"/>
              <a:t>，测得的抗压破坏荷载分别为</a:t>
            </a:r>
            <a:r>
              <a:rPr lang="en-US" altLang="zh-CN"/>
              <a:t>600kN</a:t>
            </a:r>
            <a:r>
              <a:rPr lang="zh-CN" altLang="en-US" dirty="0"/>
              <a:t>，</a:t>
            </a:r>
            <a:r>
              <a:rPr lang="en-US" altLang="zh-CN"/>
              <a:t>620kN</a:t>
            </a:r>
            <a:r>
              <a:rPr lang="zh-CN" altLang="en-US" dirty="0"/>
              <a:t>和</a:t>
            </a:r>
            <a:r>
              <a:rPr lang="en-US" altLang="zh-CN"/>
              <a:t>650kN</a:t>
            </a:r>
            <a:r>
              <a:rPr lang="zh-CN" altLang="en-US" dirty="0"/>
              <a:t>。该组混凝土的立方体抗压强度为</a:t>
            </a:r>
            <a:r>
              <a:rPr lang="en-US" altLang="zh-CN"/>
              <a:t>_______</a:t>
            </a:r>
            <a:r>
              <a:rPr lang="en-US" altLang="zh-CN" err="1"/>
              <a:t>MPa</a:t>
            </a:r>
            <a:r>
              <a:rPr lang="zh-CN" altLang="en-US" dirty="0"/>
              <a:t>。  </a:t>
            </a:r>
            <a:endParaRPr lang="zh-CN" altLang="en-US" dirty="0"/>
          </a:p>
          <a:p>
            <a:pPr eaLnBrk="1" hangingPunct="1"/>
            <a:r>
              <a:rPr lang="zh-CN" altLang="en-US" dirty="0"/>
              <a:t> </a:t>
            </a:r>
            <a:r>
              <a:rPr lang="en-US" altLang="zh-CN"/>
              <a:t>A.22.8     B.24.1    C.27.7    D.28.9 </a:t>
            </a:r>
            <a:endParaRPr lang="en-US" altLang="zh-CN"/>
          </a:p>
          <a:p>
            <a:pPr eaLnBrk="1" hangingPunct="1"/>
            <a:r>
              <a:rPr lang="en-US" altLang="zh-CN"/>
              <a:t>2</a:t>
            </a:r>
            <a:r>
              <a:rPr lang="zh-CN" altLang="en-US" dirty="0"/>
              <a:t>、上题中，配制该混凝土所用水泥的实际强度是</a:t>
            </a:r>
            <a:r>
              <a:rPr lang="en-US" altLang="zh-CN"/>
              <a:t>____</a:t>
            </a:r>
            <a:r>
              <a:rPr lang="en-US" altLang="zh-CN" err="1"/>
              <a:t>MPa</a:t>
            </a:r>
            <a:r>
              <a:rPr lang="zh-CN" altLang="en-US" dirty="0"/>
              <a:t>。 </a:t>
            </a:r>
            <a:endParaRPr lang="zh-CN" altLang="en-US" dirty="0"/>
          </a:p>
          <a:p>
            <a:pPr eaLnBrk="1" hangingPunct="1"/>
            <a:r>
              <a:rPr lang="en-US" altLang="zh-CN"/>
              <a:t>A.27.6          B.32.9     C.35.6    D.37.9 </a:t>
            </a:r>
            <a:endParaRPr lang="zh-CN" altLang="en-US" dirty="0"/>
          </a:p>
          <a:p>
            <a:pPr eaLnBrk="1" hangingPunct="1"/>
            <a:endParaRPr lang="zh-CN" altLang="en-US" dirty="0"/>
          </a:p>
        </p:txBody>
      </p:sp>
    </p:spTree>
  </p:cSld>
  <p:clrMapOvr>
    <a:masterClrMapping/>
  </p:clrMapOvr>
  <p:transition>
    <p:wheel spokes="8"/>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57188" y="285750"/>
            <a:ext cx="8429625" cy="839788"/>
          </a:xfrm>
        </p:spPr>
        <p:txBody>
          <a:bodyPr vert="horz" wrap="square" lIns="91440" tIns="45720" rIns="91440" bIns="45720" anchor="t"/>
          <a:p>
            <a:pPr lvl="0" algn="ctr" eaLnBrk="1" hangingPunct="1">
              <a:lnSpc>
                <a:spcPct val="120000"/>
              </a:lnSpc>
              <a:buNone/>
            </a:pPr>
            <a:r>
              <a:rPr lang="en-US" altLang="zh-CN" sz="3900" dirty="0">
                <a:latin typeface="华文楷体" panose="02010600040101010101" pitchFamily="2" charset="-122"/>
              </a:rPr>
              <a:t>3.4.2 </a:t>
            </a:r>
            <a:r>
              <a:rPr lang="zh-CN" altLang="en-US" sz="3900" dirty="0">
                <a:latin typeface="华文楷体" panose="02010600040101010101" pitchFamily="2" charset="-122"/>
              </a:rPr>
              <a:t> 混凝土的耐久性</a:t>
            </a:r>
            <a:endParaRPr lang="zh-CN" altLang="en-US" dirty="0">
              <a:latin typeface="华文楷体" panose="02010600040101010101" pitchFamily="2" charset="-122"/>
            </a:endParaRPr>
          </a:p>
        </p:txBody>
      </p:sp>
      <p:sp>
        <p:nvSpPr>
          <p:cNvPr id="196611" name="Rectangle 3"/>
          <p:cNvSpPr/>
          <p:nvPr/>
        </p:nvSpPr>
        <p:spPr>
          <a:xfrm>
            <a:off x="755650" y="1412875"/>
            <a:ext cx="7704138" cy="2949575"/>
          </a:xfrm>
          <a:prstGeom prst="rect">
            <a:avLst/>
          </a:prstGeom>
          <a:noFill/>
          <a:ln w="9525">
            <a:noFill/>
          </a:ln>
        </p:spPr>
        <p:txBody>
          <a:bodyPr>
            <a:spAutoFit/>
          </a:bodyPr>
          <a:p>
            <a:pPr lvl="0" eaLnBrk="1" hangingPunct="1">
              <a:lnSpc>
                <a:spcPts val="4500"/>
              </a:lnSpc>
            </a:pPr>
            <a:r>
              <a:rPr lang="zh-CN" altLang="en-US" sz="2800" dirty="0">
                <a:latin typeface="Arial" panose="020B0604020202020204" pitchFamily="34" charset="0"/>
                <a:ea typeface="华文楷体" panose="02010600040101010101" pitchFamily="2" charset="-122"/>
              </a:rPr>
              <a:t>       定义</a:t>
            </a:r>
            <a:r>
              <a:rPr lang="en-US" altLang="zh-CN" sz="2800">
                <a:latin typeface="华文楷体" panose="02010600040101010101" pitchFamily="2" charset="-122"/>
                <a:ea typeface="华文楷体" panose="02010600040101010101" pitchFamily="2" charset="-122"/>
              </a:rPr>
              <a:t>——</a:t>
            </a:r>
            <a:r>
              <a:rPr lang="zh-CN" altLang="en-US" sz="2800" dirty="0">
                <a:latin typeface="Arial" panose="020B0604020202020204" pitchFamily="34" charset="0"/>
                <a:ea typeface="华文楷体" panose="02010600040101010101" pitchFamily="2" charset="-122"/>
              </a:rPr>
              <a:t>混凝土抵抗环境介质作用并长期保持其良好的使用性能和外观完整性，从而维持混凝土结构的安全、正常使用的能力称为耐久性。</a:t>
            </a:r>
            <a:endParaRPr lang="en-US" altLang="zh-CN" sz="2800">
              <a:latin typeface="Arial" panose="020B0604020202020204" pitchFamily="34" charset="0"/>
              <a:ea typeface="华文楷体" panose="02010600040101010101" pitchFamily="2" charset="-122"/>
            </a:endParaRPr>
          </a:p>
          <a:p>
            <a:pPr lvl="0" eaLnBrk="1" hangingPunct="1">
              <a:lnSpc>
                <a:spcPts val="4500"/>
              </a:lnSpc>
            </a:pPr>
            <a:r>
              <a:rPr lang="zh-CN" altLang="en-US" sz="2800" dirty="0">
                <a:latin typeface="Arial" panose="020B0604020202020204" pitchFamily="34" charset="0"/>
                <a:ea typeface="华文楷体" panose="02010600040101010101" pitchFamily="2" charset="-122"/>
              </a:rPr>
              <a:t>       提高混凝土耐久性，对于延长结构寿命，减少修复工作量，提高经济效益具有重要的意义。</a:t>
            </a:r>
            <a:endParaRPr lang="en-US" altLang="zh-CN" sz="2800">
              <a:latin typeface="Arial" panose="020B0604020202020204" pitchFamily="34" charset="0"/>
              <a:ea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xEl>
                                              <p:charRg st="0" end="13"/>
                                            </p:txEl>
                                          </p:spTgt>
                                        </p:tgtEl>
                                        <p:attrNameLst>
                                          <p:attrName>style.visibility</p:attrName>
                                        </p:attrNameLst>
                                      </p:cBhvr>
                                      <p:to>
                                        <p:strVal val="visible"/>
                                      </p:to>
                                    </p:set>
                                    <p:anim calcmode="lin" valueType="num">
                                      <p:cBhvr>
                                        <p:cTn id="7" dur="1000" fill="hold"/>
                                        <p:tgtEl>
                                          <p:spTgt spid="3">
                                            <p:txEl>
                                              <p:charRg st="0" end="13"/>
                                            </p:txEl>
                                          </p:spTgt>
                                        </p:tgtEl>
                                        <p:attrNameLst>
                                          <p:attrName>ppt_x</p:attrName>
                                        </p:attrNameLst>
                                      </p:cBhvr>
                                      <p:tavLst>
                                        <p:tav tm="0">
                                          <p:val>
                                            <p:strVal val="#ppt_x-.2"/>
                                          </p:val>
                                        </p:tav>
                                        <p:tav tm="100000">
                                          <p:val>
                                            <p:strVal val="#ppt_x"/>
                                          </p:val>
                                        </p:tav>
                                      </p:tavLst>
                                    </p:anim>
                                    <p:anim calcmode="lin" valueType="num">
                                      <p:cBhvr>
                                        <p:cTn id="8" dur="1000" fill="hold"/>
                                        <p:tgtEl>
                                          <p:spTgt spid="3">
                                            <p:txEl>
                                              <p:charRg st="0" end="13"/>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charRg st="0"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57188" y="285750"/>
            <a:ext cx="8429625" cy="6215063"/>
          </a:xfrm>
        </p:spPr>
        <p:txBody>
          <a:bodyPr vert="horz" wrap="square" lIns="91440" tIns="45720" rIns="91440" bIns="45720" anchor="t"/>
          <a:p>
            <a:pPr lvl="0" eaLnBrk="1" hangingPunct="1">
              <a:lnSpc>
                <a:spcPct val="120000"/>
              </a:lnSpc>
              <a:buClr>
                <a:srgbClr val="FFC000"/>
              </a:buClr>
              <a:buFont typeface="Wingdings" panose="05000000000000000000" pitchFamily="2" charset="2"/>
              <a:buChar char="l"/>
            </a:pPr>
            <a:r>
              <a:rPr lang="en-US" altLang="zh-CN" dirty="0">
                <a:latin typeface="华文楷体" panose="02010600040101010101" pitchFamily="2" charset="-122"/>
              </a:rPr>
              <a:t>1</a:t>
            </a:r>
            <a:r>
              <a:rPr lang="zh-CN" altLang="en-US" dirty="0">
                <a:latin typeface="华文楷体" panose="02010600040101010101" pitchFamily="2" charset="-122"/>
              </a:rPr>
              <a:t>、混凝土的抗渗性</a:t>
            </a:r>
            <a:endParaRPr lang="en-US" altLang="zh-CN">
              <a:latin typeface="华文楷体" panose="02010600040101010101" pitchFamily="2" charset="-122"/>
            </a:endParaRPr>
          </a:p>
          <a:p>
            <a:pPr lvl="0" algn="just" eaLnBrk="1" hangingPunct="1">
              <a:lnSpc>
                <a:spcPct val="120000"/>
              </a:lnSpc>
              <a:buClr>
                <a:srgbClr val="FFFF00"/>
              </a:buClr>
              <a:buFont typeface="Wingdings" panose="05000000000000000000" pitchFamily="2" charset="2"/>
              <a:buChar char="Ø"/>
            </a:pPr>
            <a:r>
              <a:rPr lang="zh-CN" altLang="en-US" sz="2600">
                <a:latin typeface="华文楷体" panose="02010600040101010101" pitchFamily="2" charset="-122"/>
              </a:rPr>
              <a:t>（</a:t>
            </a:r>
            <a:r>
              <a:rPr lang="en-US" altLang="zh-CN" sz="2600">
                <a:latin typeface="华文楷体" panose="02010600040101010101" pitchFamily="2" charset="-122"/>
              </a:rPr>
              <a:t>1</a:t>
            </a:r>
            <a:r>
              <a:rPr lang="zh-CN" altLang="en-US" sz="2600">
                <a:latin typeface="华文楷体" panose="02010600040101010101" pitchFamily="2" charset="-122"/>
              </a:rPr>
              <a:t>）</a:t>
            </a:r>
            <a:r>
              <a:rPr lang="en-US" altLang="zh-CN" sz="2600">
                <a:latin typeface="华文楷体" panose="02010600040101010101" pitchFamily="2" charset="-122"/>
              </a:rPr>
              <a:t> </a:t>
            </a:r>
            <a:r>
              <a:rPr lang="zh-CN" altLang="en-US" sz="2600" dirty="0">
                <a:latin typeface="华文楷体" panose="02010600040101010101" pitchFamily="2" charset="-122"/>
              </a:rPr>
              <a:t>定义</a:t>
            </a:r>
            <a:r>
              <a:rPr lang="en-US" altLang="zh-CN" sz="2600">
                <a:latin typeface="华文楷体" panose="02010600040101010101" pitchFamily="2" charset="-122"/>
              </a:rPr>
              <a:t>——</a:t>
            </a:r>
            <a:r>
              <a:rPr lang="zh-CN" altLang="en-US" sz="2600" dirty="0">
                <a:latin typeface="华文楷体" panose="02010600040101010101" pitchFamily="2" charset="-122"/>
              </a:rPr>
              <a:t>混凝土的抗渗性是指混凝土抵抗有压介质（水、油、溶液等）渗透作用的能力。</a:t>
            </a:r>
            <a:endParaRPr lang="en-US" altLang="zh-CN" sz="2600">
              <a:latin typeface="华文楷体" panose="02010600040101010101" pitchFamily="2" charset="-122"/>
            </a:endParaRPr>
          </a:p>
          <a:p>
            <a:pPr lvl="0" algn="just" eaLnBrk="1" hangingPunct="1">
              <a:lnSpc>
                <a:spcPct val="120000"/>
              </a:lnSpc>
              <a:buClr>
                <a:srgbClr val="FFFF00"/>
              </a:buClr>
              <a:buFont typeface="Wingdings" panose="05000000000000000000" pitchFamily="2" charset="2"/>
              <a:buChar char="Ø"/>
            </a:pPr>
            <a:r>
              <a:rPr lang="zh-CN" altLang="en-US" sz="2600" dirty="0">
                <a:latin typeface="华文楷体" panose="02010600040101010101" pitchFamily="2" charset="-122"/>
              </a:rPr>
              <a:t>抗渗性是决定混凝土耐久性最主要的因素，若混凝土的抗渗性差，不仅周围水等液体物质易渗入内部，而且当遇有负温或环境水中含有侵蚀性介质时，混凝土就易遭受冰冻或侵蚀作用而破坏，对钢筋混凝土还将引起其内部钢筋锈蚀并导致表面混凝土保护层开裂与剥落。</a:t>
            </a:r>
            <a:endParaRPr lang="en-US" altLang="zh-CN" sz="2600">
              <a:latin typeface="华文楷体" panose="02010600040101010101" pitchFamily="2" charset="-122"/>
            </a:endParaRPr>
          </a:p>
          <a:p>
            <a:pPr lvl="0" algn="just" eaLnBrk="1" hangingPunct="1">
              <a:lnSpc>
                <a:spcPct val="120000"/>
              </a:lnSpc>
              <a:buClr>
                <a:srgbClr val="FFFF00"/>
              </a:buClr>
              <a:buFont typeface="Wingdings" panose="05000000000000000000" pitchFamily="2" charset="2"/>
              <a:buChar char="Ø"/>
            </a:pPr>
            <a:r>
              <a:rPr lang="zh-CN" altLang="en-US" sz="2600" dirty="0">
                <a:latin typeface="华文楷体" panose="02010600040101010101" pitchFamily="2" charset="-122"/>
              </a:rPr>
              <a:t>因此，对地下建筑、水坝、水池、港工、海工等工程，必须要求混凝土具有一定的抗渗性。</a:t>
            </a:r>
            <a:endParaRPr lang="zh-CN" altLang="en-US" sz="2600" dirty="0">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0"/>
                                            </p:txEl>
                                          </p:spTgt>
                                        </p:tgtEl>
                                        <p:attrNameLst>
                                          <p:attrName>style.visibility</p:attrName>
                                        </p:attrNameLst>
                                      </p:cBhvr>
                                      <p:to>
                                        <p:strVal val="visible"/>
                                      </p:to>
                                    </p:set>
                                    <p:anim calcmode="lin" valueType="num">
                                      <p:cBhvr additive="base">
                                        <p:cTn id="7" dur="1000" fill="hold"/>
                                        <p:tgtEl>
                                          <p:spTgt spid="3">
                                            <p:txEl>
                                              <p:charRg st="0" end="1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0" end="53"/>
                                            </p:txEl>
                                          </p:spTgt>
                                        </p:tgtEl>
                                        <p:attrNameLst>
                                          <p:attrName>style.visibility</p:attrName>
                                        </p:attrNameLst>
                                      </p:cBhvr>
                                      <p:to>
                                        <p:strVal val="visible"/>
                                      </p:to>
                                    </p:set>
                                    <p:anim calcmode="lin" valueType="num">
                                      <p:cBhvr additive="base">
                                        <p:cTn id="13" dur="1000" fill="hold"/>
                                        <p:tgtEl>
                                          <p:spTgt spid="3">
                                            <p:txEl>
                                              <p:charRg st="10" end="5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0" end="5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53" end="172"/>
                                            </p:txEl>
                                          </p:spTgt>
                                        </p:tgtEl>
                                        <p:attrNameLst>
                                          <p:attrName>style.visibility</p:attrName>
                                        </p:attrNameLst>
                                      </p:cBhvr>
                                      <p:to>
                                        <p:strVal val="visible"/>
                                      </p:to>
                                    </p:set>
                                    <p:anim calcmode="lin" valueType="num">
                                      <p:cBhvr additive="base">
                                        <p:cTn id="19" dur="1000" fill="hold"/>
                                        <p:tgtEl>
                                          <p:spTgt spid="3">
                                            <p:txEl>
                                              <p:charRg st="53" end="17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53" end="17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charRg st="172" end="213"/>
                                            </p:txEl>
                                          </p:spTgt>
                                        </p:tgtEl>
                                        <p:attrNameLst>
                                          <p:attrName>style.visibility</p:attrName>
                                        </p:attrNameLst>
                                      </p:cBhvr>
                                      <p:to>
                                        <p:strVal val="visible"/>
                                      </p:to>
                                    </p:set>
                                    <p:anim calcmode="lin" valueType="num">
                                      <p:cBhvr additive="base">
                                        <p:cTn id="25" dur="1000" fill="hold"/>
                                        <p:tgtEl>
                                          <p:spTgt spid="3">
                                            <p:txEl>
                                              <p:charRg st="172" end="21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charRg st="172" end="2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文本占位符 2"/>
          <p:cNvSpPr>
            <a:spLocks noGrp="1"/>
          </p:cNvSpPr>
          <p:nvPr>
            <p:ph type="body"/>
          </p:nvPr>
        </p:nvSpPr>
        <p:spPr>
          <a:xfrm>
            <a:off x="457200" y="428625"/>
            <a:ext cx="8229600" cy="6000750"/>
          </a:xfrm>
        </p:spPr>
        <p:txBody>
          <a:bodyPr vert="horz" wrap="square" lIns="91440" tIns="45720" rIns="91440" bIns="45720" anchor="t"/>
          <a:p>
            <a:pPr lvl="0" eaLnBrk="1" hangingPunct="1">
              <a:buNone/>
            </a:pPr>
            <a:endParaRPr lang="en-US" altLang="zh-CN"/>
          </a:p>
          <a:p>
            <a:pPr lvl="0" eaLnBrk="1" hangingPunct="1">
              <a:buNone/>
            </a:pPr>
            <a:endParaRPr lang="en-US" altLang="zh-CN"/>
          </a:p>
          <a:p>
            <a:pPr lvl="0" eaLnBrk="1" hangingPunct="1">
              <a:buNone/>
            </a:pPr>
            <a:endParaRPr lang="en-US" altLang="zh-CN"/>
          </a:p>
          <a:p>
            <a:pPr lvl="0" eaLnBrk="1" hangingPunct="1">
              <a:buNone/>
            </a:pPr>
            <a:r>
              <a:rPr lang="zh-CN" altLang="en-US" dirty="0">
                <a:latin typeface="华文楷体" panose="02010600040101010101" pitchFamily="2" charset="-122"/>
              </a:rPr>
              <a:t>式中：</a:t>
            </a:r>
            <a:r>
              <a:rPr lang="en-US" altLang="zh-CN">
                <a:latin typeface="华文楷体" panose="02010600040101010101" pitchFamily="2" charset="-122"/>
              </a:rPr>
              <a:t>f</a:t>
            </a:r>
            <a:r>
              <a:rPr lang="zh-CN" altLang="en-US" dirty="0">
                <a:latin typeface="华文楷体" panose="02010600040101010101" pitchFamily="2" charset="-122"/>
              </a:rPr>
              <a:t> </a:t>
            </a:r>
            <a:r>
              <a:rPr lang="en-US" altLang="zh-CN" baseline="-25000">
                <a:latin typeface="华文楷体" panose="02010600040101010101" pitchFamily="2" charset="-122"/>
              </a:rPr>
              <a:t>cu</a:t>
            </a:r>
            <a:r>
              <a:rPr lang="en-US" altLang="zh-CN">
                <a:latin typeface="华文楷体" panose="02010600040101010101" pitchFamily="2" charset="-122"/>
              </a:rPr>
              <a:t>——</a:t>
            </a:r>
            <a:r>
              <a:rPr lang="zh-CN" altLang="en-US" dirty="0">
                <a:latin typeface="华文楷体" panose="02010600040101010101" pitchFamily="2" charset="-122"/>
              </a:rPr>
              <a:t>立方体抗压强度，</a:t>
            </a:r>
            <a:r>
              <a:rPr lang="en-US" altLang="zh-CN" err="1">
                <a:latin typeface="华文楷体" panose="02010600040101010101" pitchFamily="2" charset="-122"/>
              </a:rPr>
              <a:t>MPa</a:t>
            </a:r>
            <a:r>
              <a:rPr lang="zh-CN" altLang="en-US" dirty="0">
                <a:latin typeface="华文楷体" panose="02010600040101010101" pitchFamily="2" charset="-122"/>
              </a:rPr>
              <a:t>；</a:t>
            </a:r>
            <a:endParaRPr lang="en-US" altLang="zh-CN">
              <a:latin typeface="华文楷体" panose="02010600040101010101" pitchFamily="2" charset="-122"/>
            </a:endParaRPr>
          </a:p>
          <a:p>
            <a:pPr lvl="0" eaLnBrk="1" hangingPunct="1">
              <a:buNone/>
            </a:pPr>
            <a:r>
              <a:rPr lang="zh-CN" altLang="en-US" dirty="0">
                <a:latin typeface="华文楷体" panose="02010600040101010101" pitchFamily="2" charset="-122"/>
              </a:rPr>
              <a:t>        </a:t>
            </a:r>
            <a:r>
              <a:rPr lang="en-US" altLang="zh-CN">
                <a:latin typeface="华文楷体" panose="02010600040101010101" pitchFamily="2" charset="-122"/>
              </a:rPr>
              <a:t>F——</a:t>
            </a:r>
            <a:r>
              <a:rPr lang="zh-CN" altLang="en-US" dirty="0">
                <a:latin typeface="华文楷体" panose="02010600040101010101" pitchFamily="2" charset="-122"/>
              </a:rPr>
              <a:t>试件破坏荷载，</a:t>
            </a:r>
            <a:r>
              <a:rPr lang="en-US" altLang="zh-CN">
                <a:latin typeface="华文楷体" panose="02010600040101010101" pitchFamily="2" charset="-122"/>
              </a:rPr>
              <a:t>N</a:t>
            </a:r>
            <a:r>
              <a:rPr lang="zh-CN" altLang="en-US" dirty="0">
                <a:latin typeface="华文楷体" panose="02010600040101010101" pitchFamily="2" charset="-122"/>
              </a:rPr>
              <a:t>；</a:t>
            </a:r>
            <a:endParaRPr lang="en-US" altLang="zh-CN">
              <a:latin typeface="华文楷体" panose="02010600040101010101" pitchFamily="2" charset="-122"/>
            </a:endParaRPr>
          </a:p>
          <a:p>
            <a:pPr lvl="0" eaLnBrk="1" hangingPunct="1">
              <a:buNone/>
            </a:pPr>
            <a:r>
              <a:rPr lang="zh-CN" altLang="en-US" dirty="0">
                <a:latin typeface="华文楷体" panose="02010600040101010101" pitchFamily="2" charset="-122"/>
              </a:rPr>
              <a:t>        </a:t>
            </a:r>
            <a:r>
              <a:rPr lang="en-US" altLang="zh-CN">
                <a:latin typeface="华文楷体" panose="02010600040101010101" pitchFamily="2" charset="-122"/>
              </a:rPr>
              <a:t>A——</a:t>
            </a:r>
            <a:r>
              <a:rPr lang="zh-CN" altLang="en-US" dirty="0">
                <a:latin typeface="华文楷体" panose="02010600040101010101" pitchFamily="2" charset="-122"/>
              </a:rPr>
              <a:t>试件承压面积，</a:t>
            </a:r>
            <a:r>
              <a:rPr lang="en-US" altLang="zh-CN">
                <a:latin typeface="华文楷体" panose="02010600040101010101" pitchFamily="2" charset="-122"/>
              </a:rPr>
              <a:t>mm</a:t>
            </a:r>
            <a:r>
              <a:rPr lang="en-US" altLang="zh-CN" baseline="30000">
                <a:latin typeface="华文楷体" panose="02010600040101010101" pitchFamily="2" charset="-122"/>
              </a:rPr>
              <a:t>2</a:t>
            </a:r>
            <a:r>
              <a:rPr lang="zh-CN" altLang="en-US" dirty="0">
                <a:latin typeface="华文楷体" panose="02010600040101010101" pitchFamily="2" charset="-122"/>
              </a:rPr>
              <a:t>。</a:t>
            </a:r>
            <a:endParaRPr lang="en-US" altLang="zh-CN">
              <a:latin typeface="华文楷体" panose="02010600040101010101" pitchFamily="2" charset="-122"/>
            </a:endParaRPr>
          </a:p>
          <a:p>
            <a:pPr lvl="0" eaLnBrk="1" hangingPunct="1">
              <a:buNone/>
            </a:pPr>
            <a:endParaRPr lang="en-US" altLang="zh-CN">
              <a:latin typeface="华文楷体" panose="02010600040101010101" pitchFamily="2" charset="-122"/>
            </a:endParaRPr>
          </a:p>
          <a:p>
            <a:pPr lvl="0" eaLnBrk="1" hangingPunct="1">
              <a:buNone/>
            </a:pPr>
            <a:r>
              <a:rPr lang="zh-CN" altLang="en-US" dirty="0">
                <a:latin typeface="华文楷体" panose="02010600040101010101" pitchFamily="2" charset="-122"/>
              </a:rPr>
              <a:t>     </a:t>
            </a:r>
            <a:endParaRPr lang="zh-CN" altLang="en-US" dirty="0">
              <a:latin typeface="华文楷体" panose="02010600040101010101" pitchFamily="2" charset="-122"/>
            </a:endParaRPr>
          </a:p>
          <a:p>
            <a:pPr lvl="0" eaLnBrk="1" hangingPunct="1">
              <a:buNone/>
            </a:pPr>
            <a:endParaRPr lang="zh-CN" altLang="en-US" dirty="0"/>
          </a:p>
        </p:txBody>
      </p:sp>
      <p:graphicFrame>
        <p:nvGraphicFramePr>
          <p:cNvPr id="2050" name="Object 4"/>
          <p:cNvGraphicFramePr/>
          <p:nvPr/>
        </p:nvGraphicFramePr>
        <p:xfrm>
          <a:off x="3643313" y="714375"/>
          <a:ext cx="1433512" cy="1084263"/>
        </p:xfrm>
        <a:graphic>
          <a:graphicData uri="http://schemas.openxmlformats.org/presentationml/2006/ole">
            <mc:AlternateContent xmlns:mc="http://schemas.openxmlformats.org/markup-compatibility/2006">
              <mc:Choice xmlns:v="urn:schemas-microsoft-com:vml" Requires="v">
                <p:oleObj spid="_x0000_s3085" name="" r:id="rId1" imgW="520700" imgH="393700" progId="Equation.DSMT4">
                  <p:embed/>
                </p:oleObj>
              </mc:Choice>
              <mc:Fallback>
                <p:oleObj name="" r:id="rId1" imgW="520700" imgH="393700" progId="Equation.DSMT4">
                  <p:embed/>
                  <p:pic>
                    <p:nvPicPr>
                      <p:cNvPr id="0" name="图片 3084"/>
                      <p:cNvPicPr/>
                      <p:nvPr/>
                    </p:nvPicPr>
                    <p:blipFill>
                      <a:blip r:embed="rId2"/>
                      <a:stretch>
                        <a:fillRect/>
                      </a:stretch>
                    </p:blipFill>
                    <p:spPr>
                      <a:xfrm>
                        <a:off x="3643313" y="714375"/>
                        <a:ext cx="1433512" cy="1084263"/>
                      </a:xfrm>
                      <a:prstGeom prst="rect">
                        <a:avLst/>
                      </a:prstGeom>
                      <a:noFill/>
                      <a:ln w="38100">
                        <a:noFill/>
                        <a:miter/>
                      </a:ln>
                    </p:spPr>
                  </p:pic>
                </p:oleObj>
              </mc:Fallback>
            </mc:AlternateContent>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Left)">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98306">
                                            <p:txEl>
                                              <p:charRg st="3" end="25"/>
                                            </p:txEl>
                                          </p:spTgt>
                                        </p:tgtEl>
                                        <p:attrNameLst>
                                          <p:attrName>style.visibility</p:attrName>
                                        </p:attrNameLst>
                                      </p:cBhvr>
                                      <p:to>
                                        <p:strVal val="visible"/>
                                      </p:to>
                                    </p:set>
                                    <p:anim calcmode="lin" valueType="num">
                                      <p:cBhvr>
                                        <p:cTn id="12" dur="1000" fill="hold"/>
                                        <p:tgtEl>
                                          <p:spTgt spid="98306">
                                            <p:txEl>
                                              <p:charRg st="3" end="25"/>
                                            </p:txEl>
                                          </p:spTgt>
                                        </p:tgtEl>
                                        <p:attrNameLst>
                                          <p:attrName>ppt_w</p:attrName>
                                        </p:attrNameLst>
                                      </p:cBhvr>
                                      <p:tavLst>
                                        <p:tav tm="0">
                                          <p:val>
                                            <p:fltVal val="0.000000"/>
                                          </p:val>
                                        </p:tav>
                                        <p:tav tm="100000">
                                          <p:val>
                                            <p:strVal val="#ppt_w"/>
                                          </p:val>
                                        </p:tav>
                                      </p:tavLst>
                                    </p:anim>
                                    <p:anim calcmode="lin" valueType="num">
                                      <p:cBhvr>
                                        <p:cTn id="13" dur="1000" fill="hold"/>
                                        <p:tgtEl>
                                          <p:spTgt spid="98306">
                                            <p:txEl>
                                              <p:charRg st="3" end="25"/>
                                            </p:txEl>
                                          </p:spTgt>
                                        </p:tgtEl>
                                        <p:attrNameLst>
                                          <p:attrName>ppt_h</p:attrName>
                                        </p:attrNameLst>
                                      </p:cBhvr>
                                      <p:tavLst>
                                        <p:tav tm="0">
                                          <p:val>
                                            <p:fltVal val="0.000000"/>
                                          </p:val>
                                        </p:tav>
                                        <p:tav tm="100000">
                                          <p:val>
                                            <p:strVal val="#ppt_h"/>
                                          </p:val>
                                        </p:tav>
                                      </p:tavLst>
                                    </p:anim>
                                    <p:anim calcmode="lin" valueType="num">
                                      <p:cBhvr>
                                        <p:cTn id="14" dur="1000" fill="hold"/>
                                        <p:tgtEl>
                                          <p:spTgt spid="98306">
                                            <p:txEl>
                                              <p:charRg st="3" end="25"/>
                                            </p:txEl>
                                          </p:spTgt>
                                        </p:tgtEl>
                                        <p:attrNameLst>
                                          <p:attrName>ppt_x</p:attrName>
                                        </p:attrNameLst>
                                      </p:cBhvr>
                                      <p:tavLst>
                                        <p:tav tm="0" fmla="#ppt_x+(cos(-2*pi*(1-$))*-#ppt_x-sin(-2*pi*(1-$))*(1-#ppt_y))*(1-$)">
                                          <p:val>
                                            <p:fltVal val="0.000000"/>
                                          </p:val>
                                        </p:tav>
                                        <p:tav tm="100000">
                                          <p:val>
                                            <p:fltVal val="1.000000"/>
                                          </p:val>
                                        </p:tav>
                                      </p:tavLst>
                                    </p:anim>
                                    <p:anim calcmode="lin" valueType="num">
                                      <p:cBhvr>
                                        <p:cTn id="15" dur="1000" fill="hold"/>
                                        <p:tgtEl>
                                          <p:spTgt spid="98306">
                                            <p:txEl>
                                              <p:charRg st="3" end="25"/>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98306">
                                            <p:txEl>
                                              <p:charRg st="25" end="46"/>
                                            </p:txEl>
                                          </p:spTgt>
                                        </p:tgtEl>
                                        <p:attrNameLst>
                                          <p:attrName>style.visibility</p:attrName>
                                        </p:attrNameLst>
                                      </p:cBhvr>
                                      <p:to>
                                        <p:strVal val="visible"/>
                                      </p:to>
                                    </p:set>
                                    <p:anim calcmode="lin" valueType="num">
                                      <p:cBhvr>
                                        <p:cTn id="20" dur="1000" fill="hold"/>
                                        <p:tgtEl>
                                          <p:spTgt spid="98306">
                                            <p:txEl>
                                              <p:charRg st="25" end="46"/>
                                            </p:txEl>
                                          </p:spTgt>
                                        </p:tgtEl>
                                        <p:attrNameLst>
                                          <p:attrName>ppt_w</p:attrName>
                                        </p:attrNameLst>
                                      </p:cBhvr>
                                      <p:tavLst>
                                        <p:tav tm="0">
                                          <p:val>
                                            <p:fltVal val="0.000000"/>
                                          </p:val>
                                        </p:tav>
                                        <p:tav tm="100000">
                                          <p:val>
                                            <p:strVal val="#ppt_w"/>
                                          </p:val>
                                        </p:tav>
                                      </p:tavLst>
                                    </p:anim>
                                    <p:anim calcmode="lin" valueType="num">
                                      <p:cBhvr>
                                        <p:cTn id="21" dur="1000" fill="hold"/>
                                        <p:tgtEl>
                                          <p:spTgt spid="98306">
                                            <p:txEl>
                                              <p:charRg st="25" end="46"/>
                                            </p:txEl>
                                          </p:spTgt>
                                        </p:tgtEl>
                                        <p:attrNameLst>
                                          <p:attrName>ppt_h</p:attrName>
                                        </p:attrNameLst>
                                      </p:cBhvr>
                                      <p:tavLst>
                                        <p:tav tm="0">
                                          <p:val>
                                            <p:fltVal val="0.000000"/>
                                          </p:val>
                                        </p:tav>
                                        <p:tav tm="100000">
                                          <p:val>
                                            <p:strVal val="#ppt_h"/>
                                          </p:val>
                                        </p:tav>
                                      </p:tavLst>
                                    </p:anim>
                                    <p:anim calcmode="lin" valueType="num">
                                      <p:cBhvr>
                                        <p:cTn id="22" dur="1000" fill="hold"/>
                                        <p:tgtEl>
                                          <p:spTgt spid="98306">
                                            <p:txEl>
                                              <p:charRg st="25" end="46"/>
                                            </p:txEl>
                                          </p:spTgt>
                                        </p:tgtEl>
                                        <p:attrNameLst>
                                          <p:attrName>ppt_x</p:attrName>
                                        </p:attrNameLst>
                                      </p:cBhvr>
                                      <p:tavLst>
                                        <p:tav tm="0" fmla="#ppt_x+(cos(-2*pi*(1-$))*-#ppt_x-sin(-2*pi*(1-$))*(1-#ppt_y))*(1-$)">
                                          <p:val>
                                            <p:fltVal val="0.000000"/>
                                          </p:val>
                                        </p:tav>
                                        <p:tav tm="100000">
                                          <p:val>
                                            <p:fltVal val="1.000000"/>
                                          </p:val>
                                        </p:tav>
                                      </p:tavLst>
                                    </p:anim>
                                    <p:anim calcmode="lin" valueType="num">
                                      <p:cBhvr>
                                        <p:cTn id="23" dur="1000" fill="hold"/>
                                        <p:tgtEl>
                                          <p:spTgt spid="98306">
                                            <p:txEl>
                                              <p:charRg st="25" end="46"/>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98306">
                                            <p:txEl>
                                              <p:charRg st="46" end="69"/>
                                            </p:txEl>
                                          </p:spTgt>
                                        </p:tgtEl>
                                        <p:attrNameLst>
                                          <p:attrName>style.visibility</p:attrName>
                                        </p:attrNameLst>
                                      </p:cBhvr>
                                      <p:to>
                                        <p:strVal val="visible"/>
                                      </p:to>
                                    </p:set>
                                    <p:anim calcmode="lin" valueType="num">
                                      <p:cBhvr>
                                        <p:cTn id="28" dur="1000" fill="hold"/>
                                        <p:tgtEl>
                                          <p:spTgt spid="98306">
                                            <p:txEl>
                                              <p:charRg st="46" end="69"/>
                                            </p:txEl>
                                          </p:spTgt>
                                        </p:tgtEl>
                                        <p:attrNameLst>
                                          <p:attrName>ppt_w</p:attrName>
                                        </p:attrNameLst>
                                      </p:cBhvr>
                                      <p:tavLst>
                                        <p:tav tm="0">
                                          <p:val>
                                            <p:fltVal val="0.000000"/>
                                          </p:val>
                                        </p:tav>
                                        <p:tav tm="100000">
                                          <p:val>
                                            <p:strVal val="#ppt_w"/>
                                          </p:val>
                                        </p:tav>
                                      </p:tavLst>
                                    </p:anim>
                                    <p:anim calcmode="lin" valueType="num">
                                      <p:cBhvr>
                                        <p:cTn id="29" dur="1000" fill="hold"/>
                                        <p:tgtEl>
                                          <p:spTgt spid="98306">
                                            <p:txEl>
                                              <p:charRg st="46" end="69"/>
                                            </p:txEl>
                                          </p:spTgt>
                                        </p:tgtEl>
                                        <p:attrNameLst>
                                          <p:attrName>ppt_h</p:attrName>
                                        </p:attrNameLst>
                                      </p:cBhvr>
                                      <p:tavLst>
                                        <p:tav tm="0">
                                          <p:val>
                                            <p:fltVal val="0.000000"/>
                                          </p:val>
                                        </p:tav>
                                        <p:tav tm="100000">
                                          <p:val>
                                            <p:strVal val="#ppt_h"/>
                                          </p:val>
                                        </p:tav>
                                      </p:tavLst>
                                    </p:anim>
                                    <p:anim calcmode="lin" valueType="num">
                                      <p:cBhvr>
                                        <p:cTn id="30" dur="1000" fill="hold"/>
                                        <p:tgtEl>
                                          <p:spTgt spid="98306">
                                            <p:txEl>
                                              <p:charRg st="46" end="69"/>
                                            </p:txEl>
                                          </p:spTgt>
                                        </p:tgtEl>
                                        <p:attrNameLst>
                                          <p:attrName>ppt_x</p:attrName>
                                        </p:attrNameLst>
                                      </p:cBhvr>
                                      <p:tavLst>
                                        <p:tav tm="0" fmla="#ppt_x+(cos(-2*pi*(1-$))*-#ppt_x-sin(-2*pi*(1-$))*(1-#ppt_y))*(1-$)">
                                          <p:val>
                                            <p:fltVal val="0.000000"/>
                                          </p:val>
                                        </p:tav>
                                        <p:tav tm="100000">
                                          <p:val>
                                            <p:fltVal val="1.000000"/>
                                          </p:val>
                                        </p:tav>
                                      </p:tavLst>
                                    </p:anim>
                                    <p:anim calcmode="lin" valueType="num">
                                      <p:cBhvr>
                                        <p:cTn id="31" dur="1000" fill="hold"/>
                                        <p:tgtEl>
                                          <p:spTgt spid="98306">
                                            <p:txEl>
                                              <p:charRg st="46" end="69"/>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98306">
                                            <p:txEl>
                                              <p:charRg st="70" end="76"/>
                                            </p:txEl>
                                          </p:spTgt>
                                        </p:tgtEl>
                                        <p:attrNameLst>
                                          <p:attrName>style.visibility</p:attrName>
                                        </p:attrNameLst>
                                      </p:cBhvr>
                                      <p:to>
                                        <p:strVal val="visible"/>
                                      </p:to>
                                    </p:set>
                                    <p:anim calcmode="lin" valueType="num">
                                      <p:cBhvr>
                                        <p:cTn id="36" dur="1000" fill="hold"/>
                                        <p:tgtEl>
                                          <p:spTgt spid="98306">
                                            <p:txEl>
                                              <p:charRg st="70" end="76"/>
                                            </p:txEl>
                                          </p:spTgt>
                                        </p:tgtEl>
                                        <p:attrNameLst>
                                          <p:attrName>ppt_w</p:attrName>
                                        </p:attrNameLst>
                                      </p:cBhvr>
                                      <p:tavLst>
                                        <p:tav tm="0">
                                          <p:val>
                                            <p:fltVal val="0.000000"/>
                                          </p:val>
                                        </p:tav>
                                        <p:tav tm="100000">
                                          <p:val>
                                            <p:strVal val="#ppt_w"/>
                                          </p:val>
                                        </p:tav>
                                      </p:tavLst>
                                    </p:anim>
                                    <p:anim calcmode="lin" valueType="num">
                                      <p:cBhvr>
                                        <p:cTn id="37" dur="1000" fill="hold"/>
                                        <p:tgtEl>
                                          <p:spTgt spid="98306">
                                            <p:txEl>
                                              <p:charRg st="70" end="76"/>
                                            </p:txEl>
                                          </p:spTgt>
                                        </p:tgtEl>
                                        <p:attrNameLst>
                                          <p:attrName>ppt_h</p:attrName>
                                        </p:attrNameLst>
                                      </p:cBhvr>
                                      <p:tavLst>
                                        <p:tav tm="0">
                                          <p:val>
                                            <p:fltVal val="0.000000"/>
                                          </p:val>
                                        </p:tav>
                                        <p:tav tm="100000">
                                          <p:val>
                                            <p:strVal val="#ppt_h"/>
                                          </p:val>
                                        </p:tav>
                                      </p:tavLst>
                                    </p:anim>
                                    <p:anim calcmode="lin" valueType="num">
                                      <p:cBhvr>
                                        <p:cTn id="38" dur="1000" fill="hold"/>
                                        <p:tgtEl>
                                          <p:spTgt spid="98306">
                                            <p:txEl>
                                              <p:charRg st="70" end="76"/>
                                            </p:txEl>
                                          </p:spTgt>
                                        </p:tgtEl>
                                        <p:attrNameLst>
                                          <p:attrName>ppt_x</p:attrName>
                                        </p:attrNameLst>
                                      </p:cBhvr>
                                      <p:tavLst>
                                        <p:tav tm="0" fmla="#ppt_x+(cos(-2*pi*(1-$))*-#ppt_x-sin(-2*pi*(1-$))*(1-#ppt_y))*(1-$)">
                                          <p:val>
                                            <p:fltVal val="0.000000"/>
                                          </p:val>
                                        </p:tav>
                                        <p:tav tm="100000">
                                          <p:val>
                                            <p:fltVal val="1.000000"/>
                                          </p:val>
                                        </p:tav>
                                      </p:tavLst>
                                    </p:anim>
                                    <p:anim calcmode="lin" valueType="num">
                                      <p:cBhvr>
                                        <p:cTn id="39" dur="1000" fill="hold"/>
                                        <p:tgtEl>
                                          <p:spTgt spid="98306">
                                            <p:txEl>
                                              <p:charRg st="70" end="76"/>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57188" y="285750"/>
            <a:ext cx="8429625" cy="6286500"/>
          </a:xfrm>
        </p:spPr>
        <p:txBody>
          <a:bodyPr vert="horz" wrap="square" lIns="91440" tIns="45720" rIns="91440" bIns="45720" anchor="t"/>
          <a:p>
            <a:pPr lvl="0" eaLnBrk="1" hangingPunct="1">
              <a:lnSpc>
                <a:spcPct val="114000"/>
              </a:lnSpc>
              <a:buClr>
                <a:srgbClr val="FFFF00"/>
              </a:buClr>
              <a:buFont typeface="Wingdings" panose="05000000000000000000" pitchFamily="2" charset="2"/>
              <a:buChar char="Ø"/>
            </a:pPr>
            <a:r>
              <a:rPr lang="zh-CN" altLang="en-US" sz="2600">
                <a:latin typeface="华文楷体" panose="02010600040101010101" pitchFamily="2" charset="-122"/>
              </a:rPr>
              <a:t>（</a:t>
            </a:r>
            <a:r>
              <a:rPr lang="en-US" altLang="zh-CN" sz="2600">
                <a:latin typeface="华文楷体" panose="02010600040101010101" pitchFamily="2" charset="-122"/>
              </a:rPr>
              <a:t>2</a:t>
            </a:r>
            <a:r>
              <a:rPr lang="zh-CN" altLang="en-US" sz="2600">
                <a:latin typeface="华文楷体" panose="02010600040101010101" pitchFamily="2" charset="-122"/>
              </a:rPr>
              <a:t>）</a:t>
            </a:r>
            <a:r>
              <a:rPr lang="zh-CN" altLang="en-US" sz="2600" dirty="0">
                <a:latin typeface="华文楷体" panose="02010600040101010101" pitchFamily="2" charset="-122"/>
              </a:rPr>
              <a:t>混凝土的抗渗性用</a:t>
            </a:r>
            <a:r>
              <a:rPr lang="zh-CN" altLang="en-US" sz="2600" b="1" dirty="0">
                <a:solidFill>
                  <a:srgbClr val="FF0000"/>
                </a:solidFill>
                <a:latin typeface="华文楷体" panose="02010600040101010101" pitchFamily="2" charset="-122"/>
              </a:rPr>
              <a:t>抗渗等级</a:t>
            </a:r>
            <a:r>
              <a:rPr lang="zh-CN" altLang="en-US" sz="2600" dirty="0">
                <a:latin typeface="华文楷体" panose="02010600040101010101" pitchFamily="2" charset="-122"/>
              </a:rPr>
              <a:t>表示</a:t>
            </a:r>
            <a:endParaRPr lang="en-US" altLang="zh-CN" sz="2600">
              <a:latin typeface="华文楷体" panose="02010600040101010101" pitchFamily="2" charset="-122"/>
            </a:endParaRPr>
          </a:p>
          <a:p>
            <a:pPr lvl="0" eaLnBrk="1" hangingPunct="1">
              <a:lnSpc>
                <a:spcPct val="114000"/>
              </a:lnSpc>
              <a:buClr>
                <a:srgbClr val="FFFF00"/>
              </a:buClr>
              <a:buFont typeface="Arial" panose="020B0604020202020204" pitchFamily="34" charset="0"/>
              <a:buChar char="•"/>
            </a:pPr>
            <a:r>
              <a:rPr lang="zh-CN" altLang="en-US" sz="2600" dirty="0">
                <a:latin typeface="华文楷体" panose="02010600040101010101" pitchFamily="2" charset="-122"/>
              </a:rPr>
              <a:t>抗渗等级是以</a:t>
            </a:r>
            <a:r>
              <a:rPr lang="en-US" altLang="zh-CN" sz="2600">
                <a:latin typeface="华文楷体" panose="02010600040101010101" pitchFamily="2" charset="-122"/>
              </a:rPr>
              <a:t>28d</a:t>
            </a:r>
            <a:r>
              <a:rPr lang="zh-CN" altLang="en-US" sz="2600" dirty="0">
                <a:latin typeface="华文楷体" panose="02010600040101010101" pitchFamily="2" charset="-122"/>
              </a:rPr>
              <a:t>龄期的标准试件，在标准试验方法下所能承受的最大静水压来确定的。</a:t>
            </a:r>
            <a:endParaRPr lang="en-US" altLang="zh-CN" sz="2600">
              <a:latin typeface="华文楷体" panose="02010600040101010101" pitchFamily="2" charset="-122"/>
            </a:endParaRPr>
          </a:p>
          <a:p>
            <a:pPr lvl="0" eaLnBrk="1" hangingPunct="1">
              <a:lnSpc>
                <a:spcPct val="114000"/>
              </a:lnSpc>
              <a:buClr>
                <a:srgbClr val="FFFF00"/>
              </a:buClr>
              <a:buFont typeface="Arial" panose="020B0604020202020204" pitchFamily="34" charset="0"/>
              <a:buChar char="•"/>
            </a:pPr>
            <a:r>
              <a:rPr lang="zh-CN" altLang="en-US" sz="2600" dirty="0">
                <a:latin typeface="华文楷体" panose="02010600040101010101" pitchFamily="2" charset="-122"/>
              </a:rPr>
              <a:t>抗渗等级用抗渗等级</a:t>
            </a:r>
            <a:r>
              <a:rPr lang="en-US" altLang="zh-CN" sz="2600">
                <a:latin typeface="华文楷体" panose="02010600040101010101" pitchFamily="2" charset="-122"/>
              </a:rPr>
              <a:t>PN</a:t>
            </a:r>
            <a:r>
              <a:rPr lang="zh-CN" altLang="en-US" sz="2600" dirty="0">
                <a:latin typeface="华文楷体" panose="02010600040101010101" pitchFamily="2" charset="-122"/>
              </a:rPr>
              <a:t>表示，有</a:t>
            </a:r>
            <a:r>
              <a:rPr lang="en-US" altLang="zh-CN" sz="2600">
                <a:latin typeface="华文楷体" panose="02010600040101010101" pitchFamily="2" charset="-122"/>
              </a:rPr>
              <a:t>P6</a:t>
            </a:r>
            <a:r>
              <a:rPr lang="en-US" altLang="zh-CN" sz="2600" baseline="-25000">
                <a:latin typeface="华文楷体" panose="02010600040101010101" pitchFamily="2" charset="-122"/>
              </a:rPr>
              <a:t> </a:t>
            </a:r>
            <a:r>
              <a:rPr lang="zh-CN" altLang="en-US" sz="2600" dirty="0">
                <a:latin typeface="华文楷体" panose="02010600040101010101" pitchFamily="2" charset="-122"/>
              </a:rPr>
              <a:t>、 </a:t>
            </a:r>
            <a:r>
              <a:rPr lang="en-US" altLang="zh-CN" sz="2600">
                <a:latin typeface="华文楷体" panose="02010600040101010101" pitchFamily="2" charset="-122"/>
              </a:rPr>
              <a:t>P8</a:t>
            </a:r>
            <a:r>
              <a:rPr lang="en-US" altLang="zh-CN" sz="2600" baseline="-25000">
                <a:latin typeface="华文楷体" panose="02010600040101010101" pitchFamily="2" charset="-122"/>
              </a:rPr>
              <a:t> </a:t>
            </a:r>
            <a:r>
              <a:rPr lang="zh-CN" altLang="en-US" sz="2600" dirty="0">
                <a:latin typeface="华文楷体" panose="02010600040101010101" pitchFamily="2" charset="-122"/>
              </a:rPr>
              <a:t>、 </a:t>
            </a:r>
            <a:r>
              <a:rPr lang="en-US" altLang="zh-CN" sz="2600">
                <a:latin typeface="华文楷体" panose="02010600040101010101" pitchFamily="2" charset="-122"/>
              </a:rPr>
              <a:t>P10</a:t>
            </a:r>
            <a:r>
              <a:rPr lang="en-US" altLang="zh-CN" sz="2600" baseline="-25000">
                <a:latin typeface="华文楷体" panose="02010600040101010101" pitchFamily="2" charset="-122"/>
              </a:rPr>
              <a:t> </a:t>
            </a:r>
            <a:r>
              <a:rPr lang="zh-CN" altLang="en-US" sz="2600" dirty="0">
                <a:latin typeface="华文楷体" panose="02010600040101010101" pitchFamily="2" charset="-122"/>
              </a:rPr>
              <a:t>、 </a:t>
            </a:r>
            <a:r>
              <a:rPr lang="en-US" altLang="zh-CN" sz="2600">
                <a:latin typeface="华文楷体" panose="02010600040101010101" pitchFamily="2" charset="-122"/>
              </a:rPr>
              <a:t>P12</a:t>
            </a:r>
            <a:r>
              <a:rPr lang="en-US" altLang="zh-CN" sz="2600" baseline="-25000">
                <a:latin typeface="华文楷体" panose="02010600040101010101" pitchFamily="2" charset="-122"/>
              </a:rPr>
              <a:t> </a:t>
            </a:r>
            <a:r>
              <a:rPr lang="zh-CN" altLang="en-US" sz="2600" dirty="0">
                <a:latin typeface="华文楷体" panose="02010600040101010101" pitchFamily="2" charset="-122"/>
              </a:rPr>
              <a:t>及以上等级，表示能抵抗</a:t>
            </a:r>
            <a:r>
              <a:rPr lang="en-US" altLang="zh-CN" sz="2600">
                <a:latin typeface="华文楷体" panose="02010600040101010101" pitchFamily="2" charset="-122"/>
              </a:rPr>
              <a:t>0.6</a:t>
            </a:r>
            <a:r>
              <a:rPr lang="zh-CN" altLang="en-US" sz="2600" dirty="0">
                <a:latin typeface="华文楷体" panose="02010600040101010101" pitchFamily="2" charset="-122"/>
              </a:rPr>
              <a:t>、</a:t>
            </a:r>
            <a:r>
              <a:rPr lang="en-US" altLang="zh-CN" sz="2600">
                <a:latin typeface="华文楷体" panose="02010600040101010101" pitchFamily="2" charset="-122"/>
              </a:rPr>
              <a:t>0.8</a:t>
            </a:r>
            <a:r>
              <a:rPr lang="zh-CN" altLang="en-US" sz="2600" dirty="0">
                <a:latin typeface="华文楷体" panose="02010600040101010101" pitchFamily="2" charset="-122"/>
              </a:rPr>
              <a:t>、</a:t>
            </a:r>
            <a:r>
              <a:rPr lang="en-US" altLang="zh-CN" sz="2600">
                <a:latin typeface="华文楷体" panose="02010600040101010101" pitchFamily="2" charset="-122"/>
              </a:rPr>
              <a:t>1.0</a:t>
            </a:r>
            <a:r>
              <a:rPr lang="zh-CN" altLang="en-US" sz="2600" dirty="0">
                <a:latin typeface="华文楷体" panose="02010600040101010101" pitchFamily="2" charset="-122"/>
              </a:rPr>
              <a:t>、</a:t>
            </a:r>
            <a:r>
              <a:rPr lang="en-US" altLang="zh-CN" sz="2600">
                <a:latin typeface="华文楷体" panose="02010600040101010101" pitchFamily="2" charset="-122"/>
              </a:rPr>
              <a:t>1.2MPa</a:t>
            </a:r>
            <a:r>
              <a:rPr lang="zh-CN" altLang="en-US" sz="2600" dirty="0">
                <a:latin typeface="华文楷体" panose="02010600040101010101" pitchFamily="2" charset="-122"/>
              </a:rPr>
              <a:t>的静水压力而不渗透。</a:t>
            </a:r>
            <a:endParaRPr lang="en-US" altLang="zh-CN" sz="2600">
              <a:latin typeface="华文楷体" panose="02010600040101010101" pitchFamily="2" charset="-122"/>
            </a:endParaRPr>
          </a:p>
          <a:p>
            <a:pPr lvl="0" eaLnBrk="1" hangingPunct="1"/>
            <a:endParaRPr lang="zh-CN" altLang="en-US" dirty="0"/>
          </a:p>
        </p:txBody>
      </p:sp>
      <p:pic>
        <p:nvPicPr>
          <p:cNvPr id="4" name="Picture 2" descr="D:\教学资料\课件资料\仪器图片\混凝土抗渗仪.jpg"/>
          <p:cNvPicPr>
            <a:picLocks noChangeAspect="1"/>
          </p:cNvPicPr>
          <p:nvPr/>
        </p:nvPicPr>
        <p:blipFill>
          <a:blip r:embed="rId1"/>
          <a:stretch>
            <a:fillRect/>
          </a:stretch>
        </p:blipFill>
        <p:spPr>
          <a:xfrm>
            <a:off x="4929188" y="2857500"/>
            <a:ext cx="3071812" cy="3071813"/>
          </a:xfrm>
          <a:prstGeom prst="rect">
            <a:avLst/>
          </a:prstGeom>
          <a:noFill/>
          <a:ln w="9525">
            <a:noFill/>
          </a:ln>
        </p:spPr>
      </p:pic>
      <p:sp>
        <p:nvSpPr>
          <p:cNvPr id="5" name="矩形 4"/>
          <p:cNvSpPr/>
          <p:nvPr/>
        </p:nvSpPr>
        <p:spPr>
          <a:xfrm>
            <a:off x="4929188" y="6072188"/>
            <a:ext cx="3071813"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lt1"/>
                </a:solidFill>
                <a:effectLst/>
                <a:uLnTx/>
                <a:uFillTx/>
                <a:latin typeface="+mn-lt"/>
                <a:ea typeface="+mn-ea"/>
                <a:cs typeface="+mn-cs"/>
              </a:rPr>
              <a:t>混凝土抗渗仪</a:t>
            </a:r>
            <a:endParaRPr kumimoji="0" lang="zh-CN" altLang="en-US" sz="2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9"/>
                                            </p:txEl>
                                          </p:spTgt>
                                        </p:tgtEl>
                                        <p:attrNameLst>
                                          <p:attrName>style.visibility</p:attrName>
                                        </p:attrNameLst>
                                      </p:cBhvr>
                                      <p:to>
                                        <p:strVal val="visible"/>
                                      </p:to>
                                    </p:set>
                                    <p:anim calcmode="lin" valueType="num">
                                      <p:cBhvr additive="base">
                                        <p:cTn id="7" dur="1000" fill="hold"/>
                                        <p:tgtEl>
                                          <p:spTgt spid="3">
                                            <p:txEl>
                                              <p:charRg st="0" end="19"/>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9"/>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9" end="60"/>
                                            </p:txEl>
                                          </p:spTgt>
                                        </p:tgtEl>
                                        <p:attrNameLst>
                                          <p:attrName>style.visibility</p:attrName>
                                        </p:attrNameLst>
                                      </p:cBhvr>
                                      <p:to>
                                        <p:strVal val="visible"/>
                                      </p:to>
                                    </p:set>
                                    <p:anim calcmode="lin" valueType="num">
                                      <p:cBhvr additive="base">
                                        <p:cTn id="13" dur="1000" fill="hold"/>
                                        <p:tgtEl>
                                          <p:spTgt spid="3">
                                            <p:txEl>
                                              <p:charRg st="19" end="6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9" end="6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000000"/>
                                          </p:val>
                                        </p:tav>
                                        <p:tav tm="100000">
                                          <p:val>
                                            <p:strVal val="#ppt_w"/>
                                          </p:val>
                                        </p:tav>
                                      </p:tavLst>
                                    </p:anim>
                                    <p:anim calcmode="lin" valueType="num">
                                      <p:cBhvr>
                                        <p:cTn id="20" dur="1000" fill="hold"/>
                                        <p:tgtEl>
                                          <p:spTgt spid="4"/>
                                        </p:tgtEl>
                                        <p:attrNameLst>
                                          <p:attrName>ppt_h</p:attrName>
                                        </p:attrNameLst>
                                      </p:cBhvr>
                                      <p:tavLst>
                                        <p:tav tm="0">
                                          <p:val>
                                            <p:fltVal val="0.00000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000000"/>
                                          </p:val>
                                        </p:tav>
                                        <p:tav tm="100000">
                                          <p:val>
                                            <p:fltVal val="1.000000"/>
                                          </p:val>
                                        </p:tav>
                                      </p:tavLst>
                                    </p:anim>
                                    <p:anim calcmode="lin" valueType="num">
                                      <p:cBhvr>
                                        <p:cTn id="22" dur="1000" fill="hold"/>
                                        <p:tgtEl>
                                          <p:spTgt spid="4"/>
                                        </p:tgtEl>
                                        <p:attrNameLst>
                                          <p:attrName>ppt_y</p:attrName>
                                        </p:attrNameLst>
                                      </p:cBhvr>
                                      <p:tavLst>
                                        <p:tav tm="0" fmla="#ppt_y+(sin(-2*pi*(1-$))*-#ppt_x+cos(-2*pi*(1-$))*(1-#ppt_y))*(1-$)">
                                          <p:val>
                                            <p:fltVal val="0.000000"/>
                                          </p:val>
                                        </p:tav>
                                        <p:tav tm="100000">
                                          <p:val>
                                            <p:fltVal val="1.000000"/>
                                          </p:val>
                                        </p:tav>
                                      </p:tavLst>
                                    </p:anim>
                                  </p:childTnLst>
                                </p:cTn>
                              </p:par>
                            </p:childTnLst>
                          </p:cTn>
                        </p:par>
                        <p:par>
                          <p:cTn id="23" fill="hold">
                            <p:stCondLst>
                              <p:cond delay="1000"/>
                            </p:stCondLst>
                            <p:childTnLst>
                              <p:par>
                                <p:cTn id="24" presetID="1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lide(fromBottom)">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charRg st="60" end="135"/>
                                            </p:txEl>
                                          </p:spTgt>
                                        </p:tgtEl>
                                        <p:attrNameLst>
                                          <p:attrName>style.visibility</p:attrName>
                                        </p:attrNameLst>
                                      </p:cBhvr>
                                      <p:to>
                                        <p:strVal val="visible"/>
                                      </p:to>
                                    </p:set>
                                    <p:anim calcmode="lin" valueType="num">
                                      <p:cBhvr additive="base">
                                        <p:cTn id="31" dur="1000" fill="hold"/>
                                        <p:tgtEl>
                                          <p:spTgt spid="3">
                                            <p:txEl>
                                              <p:charRg st="60" end="13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charRg st="60" end="13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57188" y="285750"/>
            <a:ext cx="8429625" cy="6215063"/>
          </a:xfrm>
        </p:spPr>
        <p:txBody>
          <a:bodyPr vert="horz" wrap="square" lIns="91440" tIns="45720" rIns="91440" bIns="45720" anchor="t"/>
          <a:p>
            <a:pPr lvl="0" algn="just" eaLnBrk="1" hangingPunct="1">
              <a:lnSpc>
                <a:spcPct val="120000"/>
              </a:lnSpc>
              <a:buClr>
                <a:srgbClr val="FFFF00"/>
              </a:buClr>
              <a:buFont typeface="Wingdings" panose="05000000000000000000" pitchFamily="2" charset="2"/>
              <a:buChar char="Ø"/>
            </a:pPr>
            <a:r>
              <a:rPr lang="zh-CN" altLang="en-US" sz="2600">
                <a:latin typeface="华文楷体" panose="02010600040101010101" pitchFamily="2" charset="-122"/>
              </a:rPr>
              <a:t>（</a:t>
            </a:r>
            <a:r>
              <a:rPr lang="en-US" altLang="zh-CN" sz="2600">
                <a:latin typeface="华文楷体" panose="02010600040101010101" pitchFamily="2" charset="-122"/>
              </a:rPr>
              <a:t>3</a:t>
            </a:r>
            <a:r>
              <a:rPr lang="zh-CN" altLang="en-US" sz="2600">
                <a:latin typeface="华文楷体" panose="02010600040101010101" pitchFamily="2" charset="-122"/>
              </a:rPr>
              <a:t>）</a:t>
            </a:r>
            <a:r>
              <a:rPr lang="en-US" altLang="zh-CN" sz="2600">
                <a:latin typeface="华文楷体" panose="02010600040101010101" pitchFamily="2" charset="-122"/>
              </a:rPr>
              <a:t> </a:t>
            </a:r>
            <a:r>
              <a:rPr lang="zh-CN" altLang="en-US" sz="2600" dirty="0">
                <a:latin typeface="华文楷体" panose="02010600040101010101" pitchFamily="2" charset="-122"/>
              </a:rPr>
              <a:t>混凝土渗水的主要原因</a:t>
            </a:r>
            <a:endParaRPr lang="en-US" altLang="zh-CN" sz="2600">
              <a:latin typeface="华文楷体" panose="02010600040101010101" pitchFamily="2" charset="-122"/>
            </a:endParaRPr>
          </a:p>
          <a:p>
            <a:pPr lvl="0" algn="just" eaLnBrk="1" hangingPunct="1">
              <a:lnSpc>
                <a:spcPct val="120000"/>
              </a:lnSpc>
              <a:buClr>
                <a:srgbClr val="FFFF00"/>
              </a:buClr>
              <a:buFont typeface="Arial" panose="020B0604020202020204" pitchFamily="34" charset="0"/>
              <a:buChar char="•"/>
            </a:pPr>
            <a:r>
              <a:rPr lang="zh-CN" altLang="en-US" sz="2600" dirty="0">
                <a:latin typeface="华文楷体" panose="02010600040101010101" pitchFamily="2" charset="-122"/>
              </a:rPr>
              <a:t>内部的孔隙形成连通的渗水通道。产生于</a:t>
            </a:r>
            <a:r>
              <a:rPr lang="en-US" altLang="zh-CN" sz="2600">
                <a:latin typeface="华文楷体" panose="02010600040101010101" pitchFamily="2" charset="-122"/>
              </a:rPr>
              <a:t>:</a:t>
            </a:r>
            <a:endParaRPr lang="en-US" altLang="zh-CN" sz="2600">
              <a:latin typeface="华文楷体" panose="02010600040101010101" pitchFamily="2" charset="-122"/>
            </a:endParaRPr>
          </a:p>
          <a:p>
            <a:pPr lvl="0" algn="just" eaLnBrk="1" hangingPunct="1">
              <a:lnSpc>
                <a:spcPct val="120000"/>
              </a:lnSpc>
              <a:buNone/>
            </a:pPr>
            <a:r>
              <a:rPr lang="en-US" altLang="zh-CN" sz="2600">
                <a:latin typeface="华文楷体" panose="02010600040101010101" pitchFamily="2" charset="-122"/>
              </a:rPr>
              <a:t>       </a:t>
            </a:r>
            <a:r>
              <a:rPr lang="zh-CN" altLang="en-US" sz="2600" dirty="0">
                <a:latin typeface="华文楷体" panose="02010600040101010101" pitchFamily="2" charset="-122"/>
              </a:rPr>
              <a:t>  施工振捣不密实</a:t>
            </a:r>
            <a:endParaRPr lang="zh-CN" altLang="en-US" sz="2600" dirty="0">
              <a:latin typeface="华文楷体" panose="02010600040101010101" pitchFamily="2" charset="-122"/>
            </a:endParaRPr>
          </a:p>
          <a:p>
            <a:pPr lvl="0" algn="just" eaLnBrk="1" hangingPunct="1">
              <a:lnSpc>
                <a:spcPct val="120000"/>
              </a:lnSpc>
              <a:buNone/>
            </a:pPr>
            <a:r>
              <a:rPr lang="zh-CN" altLang="en-US" sz="2600" dirty="0">
                <a:latin typeface="华文楷体" panose="02010600040101010101" pitchFamily="2" charset="-122"/>
              </a:rPr>
              <a:t>         水泥浆中多余水分的蒸发而留下的气孔</a:t>
            </a:r>
            <a:endParaRPr lang="zh-CN" altLang="en-US" sz="2600" dirty="0">
              <a:latin typeface="华文楷体" panose="02010600040101010101" pitchFamily="2" charset="-122"/>
            </a:endParaRPr>
          </a:p>
          <a:p>
            <a:pPr lvl="0" algn="just" eaLnBrk="1" hangingPunct="1">
              <a:lnSpc>
                <a:spcPct val="120000"/>
              </a:lnSpc>
              <a:buNone/>
            </a:pPr>
            <a:r>
              <a:rPr lang="zh-CN" altLang="en-US" sz="2600" dirty="0">
                <a:latin typeface="华文楷体" panose="02010600040101010101" pitchFamily="2" charset="-122"/>
              </a:rPr>
              <a:t>         水泥浆泌水所形成的毛细孔</a:t>
            </a:r>
            <a:endParaRPr lang="zh-CN" altLang="en-US" sz="2600" dirty="0">
              <a:latin typeface="华文楷体" panose="02010600040101010101" pitchFamily="2" charset="-122"/>
            </a:endParaRPr>
          </a:p>
          <a:p>
            <a:pPr lvl="0" algn="just" eaLnBrk="1" hangingPunct="1">
              <a:lnSpc>
                <a:spcPct val="120000"/>
              </a:lnSpc>
              <a:buNone/>
            </a:pPr>
            <a:r>
              <a:rPr lang="zh-CN" altLang="en-US" sz="2600" dirty="0">
                <a:latin typeface="华文楷体" panose="02010600040101010101" pitchFamily="2" charset="-122"/>
              </a:rPr>
              <a:t>         粗骨料下部界面水富集所形成的孔穴。</a:t>
            </a:r>
            <a:endParaRPr lang="zh-CN" altLang="en-US" sz="2600" dirty="0">
              <a:latin typeface="华文楷体" panose="02010600040101010101" pitchFamily="2" charset="-122"/>
            </a:endParaRPr>
          </a:p>
          <a:p>
            <a:pPr lvl="0" algn="just" eaLnBrk="1" hangingPunct="1">
              <a:lnSpc>
                <a:spcPct val="120000"/>
              </a:lnSpc>
              <a:buClr>
                <a:srgbClr val="FFFF00"/>
              </a:buClr>
              <a:buFont typeface="Arial" panose="020B0604020202020204" pitchFamily="34" charset="0"/>
              <a:buChar char="•"/>
            </a:pPr>
            <a:r>
              <a:rPr lang="zh-CN" altLang="en-US" sz="2600" dirty="0">
                <a:latin typeface="华文楷体" panose="02010600040101010101" pitchFamily="2" charset="-122"/>
              </a:rPr>
              <a:t>这些渗水通道的多少，主要与水胶比大小有关，随着水胶比的增大，抗渗性逐渐变差，当水胶比大于</a:t>
            </a:r>
            <a:r>
              <a:rPr lang="en-US" altLang="zh-CN" sz="2600">
                <a:latin typeface="华文楷体" panose="02010600040101010101" pitchFamily="2" charset="-122"/>
              </a:rPr>
              <a:t>0.6</a:t>
            </a:r>
            <a:r>
              <a:rPr lang="zh-CN" altLang="en-US" sz="2600" dirty="0">
                <a:latin typeface="华文楷体" panose="02010600040101010101" pitchFamily="2" charset="-122"/>
              </a:rPr>
              <a:t>时，抗渗性急剧下降。</a:t>
            </a:r>
            <a:endParaRPr lang="zh-CN" altLang="en-US" sz="2600" dirty="0">
              <a:latin typeface="华文楷体" panose="02010600040101010101" pitchFamily="2" charset="-122"/>
            </a:endParaRPr>
          </a:p>
        </p:txBody>
      </p:sp>
      <p:sp>
        <p:nvSpPr>
          <p:cNvPr id="4" name="左大括号 3"/>
          <p:cNvSpPr/>
          <p:nvPr/>
        </p:nvSpPr>
        <p:spPr>
          <a:xfrm>
            <a:off x="755650" y="1628775"/>
            <a:ext cx="298450" cy="1500188"/>
          </a:xfrm>
          <a:prstGeom prst="leftBrace">
            <a:avLst>
              <a:gd name="adj1" fmla="val 0"/>
              <a:gd name="adj2" fmla="val 50000"/>
            </a:avLst>
          </a:prstGeom>
        </p:spPr>
        <p:style>
          <a:lnRef idx="2">
            <a:schemeClr val="accent4"/>
          </a:lnRef>
          <a:fillRef idx="0">
            <a:schemeClr val="accent4"/>
          </a:fillRef>
          <a:effectRef idx="1">
            <a:schemeClr val="accent4"/>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4"/>
                                            </p:txEl>
                                          </p:spTgt>
                                        </p:tgtEl>
                                        <p:attrNameLst>
                                          <p:attrName>style.visibility</p:attrName>
                                        </p:attrNameLst>
                                      </p:cBhvr>
                                      <p:to>
                                        <p:strVal val="visible"/>
                                      </p:to>
                                    </p:set>
                                    <p:anim calcmode="lin" valueType="num">
                                      <p:cBhvr additive="base">
                                        <p:cTn id="7" dur="1000" fill="hold"/>
                                        <p:tgtEl>
                                          <p:spTgt spid="3">
                                            <p:txEl>
                                              <p:charRg st="0" end="14"/>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4" end="34"/>
                                            </p:txEl>
                                          </p:spTgt>
                                        </p:tgtEl>
                                        <p:attrNameLst>
                                          <p:attrName>style.visibility</p:attrName>
                                        </p:attrNameLst>
                                      </p:cBhvr>
                                      <p:to>
                                        <p:strVal val="visible"/>
                                      </p:to>
                                    </p:set>
                                    <p:anim calcmode="lin" valueType="num">
                                      <p:cBhvr additive="base">
                                        <p:cTn id="13" dur="1000" fill="hold"/>
                                        <p:tgtEl>
                                          <p:spTgt spid="3">
                                            <p:txEl>
                                              <p:charRg st="14" end="3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4" end="3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Left)">
                                      <p:cBhvr>
                                        <p:cTn id="19" dur="1000"/>
                                        <p:tgtEl>
                                          <p:spTgt spid="4"/>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3">
                                            <p:txEl>
                                              <p:charRg st="34" end="51"/>
                                            </p:txEl>
                                          </p:spTgt>
                                        </p:tgtEl>
                                        <p:attrNameLst>
                                          <p:attrName>style.visibility</p:attrName>
                                        </p:attrNameLst>
                                      </p:cBhvr>
                                      <p:to>
                                        <p:strVal val="visible"/>
                                      </p:to>
                                    </p:set>
                                    <p:anim calcmode="lin" valueType="num">
                                      <p:cBhvr additive="base">
                                        <p:cTn id="23" dur="1000" fill="hold"/>
                                        <p:tgtEl>
                                          <p:spTgt spid="3">
                                            <p:txEl>
                                              <p:charRg st="34" end="51"/>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charRg st="34" end="5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charRg st="51" end="78"/>
                                            </p:txEl>
                                          </p:spTgt>
                                        </p:tgtEl>
                                        <p:attrNameLst>
                                          <p:attrName>style.visibility</p:attrName>
                                        </p:attrNameLst>
                                      </p:cBhvr>
                                      <p:to>
                                        <p:strVal val="visible"/>
                                      </p:to>
                                    </p:set>
                                    <p:anim calcmode="lin" valueType="num">
                                      <p:cBhvr additive="base">
                                        <p:cTn id="27" dur="1000" fill="hold"/>
                                        <p:tgtEl>
                                          <p:spTgt spid="3">
                                            <p:txEl>
                                              <p:charRg st="51" end="78"/>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charRg st="51" end="78"/>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charRg st="78" end="100"/>
                                            </p:txEl>
                                          </p:spTgt>
                                        </p:tgtEl>
                                        <p:attrNameLst>
                                          <p:attrName>style.visibility</p:attrName>
                                        </p:attrNameLst>
                                      </p:cBhvr>
                                      <p:to>
                                        <p:strVal val="visible"/>
                                      </p:to>
                                    </p:set>
                                    <p:anim calcmode="lin" valueType="num">
                                      <p:cBhvr additive="base">
                                        <p:cTn id="31" dur="1000" fill="hold"/>
                                        <p:tgtEl>
                                          <p:spTgt spid="3">
                                            <p:txEl>
                                              <p:charRg st="78" end="10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charRg st="78" end="100"/>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charRg st="100" end="127"/>
                                            </p:txEl>
                                          </p:spTgt>
                                        </p:tgtEl>
                                        <p:attrNameLst>
                                          <p:attrName>style.visibility</p:attrName>
                                        </p:attrNameLst>
                                      </p:cBhvr>
                                      <p:to>
                                        <p:strVal val="visible"/>
                                      </p:to>
                                    </p:set>
                                    <p:anim calcmode="lin" valueType="num">
                                      <p:cBhvr additive="base">
                                        <p:cTn id="35" dur="1000" fill="hold"/>
                                        <p:tgtEl>
                                          <p:spTgt spid="3">
                                            <p:txEl>
                                              <p:charRg st="100" end="127"/>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3">
                                            <p:txEl>
                                              <p:charRg st="100" end="12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charRg st="127" end="185"/>
                                            </p:txEl>
                                          </p:spTgt>
                                        </p:tgtEl>
                                        <p:attrNameLst>
                                          <p:attrName>style.visibility</p:attrName>
                                        </p:attrNameLst>
                                      </p:cBhvr>
                                      <p:to>
                                        <p:strVal val="visible"/>
                                      </p:to>
                                    </p:set>
                                    <p:anim calcmode="lin" valueType="num">
                                      <p:cBhvr additive="base">
                                        <p:cTn id="41" dur="1000" fill="hold"/>
                                        <p:tgtEl>
                                          <p:spTgt spid="3">
                                            <p:txEl>
                                              <p:charRg st="127" end="185"/>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3">
                                            <p:txEl>
                                              <p:charRg st="127" end="18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23850" y="476250"/>
            <a:ext cx="8429625" cy="6072188"/>
          </a:xfrm>
        </p:spPr>
        <p:txBody>
          <a:bodyPr vert="horz" wrap="square" lIns="91440" tIns="45720" rIns="91440" bIns="45720" anchor="t"/>
          <a:p>
            <a:pPr lvl="0" eaLnBrk="1" hangingPunct="1">
              <a:lnSpc>
                <a:spcPct val="125000"/>
              </a:lnSpc>
              <a:buClr>
                <a:srgbClr val="FFC000"/>
              </a:buClr>
              <a:buFont typeface="Wingdings" panose="05000000000000000000" pitchFamily="2" charset="2"/>
              <a:buChar char="l"/>
            </a:pPr>
            <a:r>
              <a:rPr lang="en-US" altLang="zh-CN" dirty="0">
                <a:latin typeface="华文楷体" panose="02010600040101010101" pitchFamily="2" charset="-122"/>
              </a:rPr>
              <a:t>2</a:t>
            </a:r>
            <a:r>
              <a:rPr lang="zh-CN" altLang="en-US" dirty="0">
                <a:latin typeface="华文楷体" panose="02010600040101010101" pitchFamily="2" charset="-122"/>
              </a:rPr>
              <a:t>、混凝土的抗冻性</a:t>
            </a:r>
            <a:endParaRPr lang="en-US" altLang="zh-CN">
              <a:latin typeface="华文楷体" panose="02010600040101010101" pitchFamily="2" charset="-122"/>
            </a:endParaRPr>
          </a:p>
          <a:p>
            <a:pPr lvl="0" algn="just" eaLnBrk="1" hangingPunct="1">
              <a:lnSpc>
                <a:spcPct val="125000"/>
              </a:lnSpc>
              <a:buClr>
                <a:srgbClr val="FFFF00"/>
              </a:buClr>
              <a:buFont typeface="Wingdings" panose="05000000000000000000" pitchFamily="2" charset="2"/>
              <a:buChar char="Ø"/>
            </a:pPr>
            <a:r>
              <a:rPr lang="zh-CN" altLang="en-US" sz="2600">
                <a:latin typeface="华文楷体" panose="02010600040101010101" pitchFamily="2" charset="-122"/>
              </a:rPr>
              <a:t>（</a:t>
            </a:r>
            <a:r>
              <a:rPr lang="en-US" altLang="zh-CN" sz="2600">
                <a:latin typeface="华文楷体" panose="02010600040101010101" pitchFamily="2" charset="-122"/>
              </a:rPr>
              <a:t>1</a:t>
            </a:r>
            <a:r>
              <a:rPr lang="zh-CN" altLang="en-US" sz="2600">
                <a:latin typeface="华文楷体" panose="02010600040101010101" pitchFamily="2" charset="-122"/>
              </a:rPr>
              <a:t>）</a:t>
            </a:r>
            <a:r>
              <a:rPr lang="en-US" altLang="zh-CN" sz="2600">
                <a:latin typeface="华文楷体" panose="02010600040101010101" pitchFamily="2" charset="-122"/>
              </a:rPr>
              <a:t> </a:t>
            </a:r>
            <a:r>
              <a:rPr lang="zh-CN" altLang="en-US" sz="2600" dirty="0">
                <a:latin typeface="华文楷体" panose="02010600040101010101" pitchFamily="2" charset="-122"/>
              </a:rPr>
              <a:t>定义</a:t>
            </a:r>
            <a:r>
              <a:rPr lang="en-US" altLang="zh-CN" sz="2600">
                <a:latin typeface="华文楷体" panose="02010600040101010101" pitchFamily="2" charset="-122"/>
              </a:rPr>
              <a:t>——</a:t>
            </a:r>
            <a:r>
              <a:rPr lang="zh-CN" altLang="en-US" sz="2600" dirty="0">
                <a:latin typeface="华文楷体" panose="02010600040101010101" pitchFamily="2" charset="-122"/>
              </a:rPr>
              <a:t>是指混凝土在饱水状态下，能经受多次冻融循环而不破坏，同时也不严重降低强度的性能。</a:t>
            </a:r>
            <a:endParaRPr lang="zh-CN" altLang="en-US" sz="2600" dirty="0">
              <a:latin typeface="华文楷体" panose="02010600040101010101" pitchFamily="2" charset="-122"/>
            </a:endParaRPr>
          </a:p>
          <a:p>
            <a:pPr lvl="0" algn="just" eaLnBrk="1" hangingPunct="1">
              <a:lnSpc>
                <a:spcPct val="125000"/>
              </a:lnSpc>
              <a:buClr>
                <a:srgbClr val="FFFF00"/>
              </a:buClr>
              <a:buFont typeface="Wingdings" panose="05000000000000000000" pitchFamily="2" charset="2"/>
              <a:buChar char="Ø"/>
            </a:pPr>
            <a:r>
              <a:rPr lang="zh-CN" altLang="en-US" sz="2600" dirty="0">
                <a:latin typeface="华文楷体" panose="02010600040101010101" pitchFamily="2" charset="-122"/>
              </a:rPr>
              <a:t>在寒冷地区，特别是在接触水又受冻的环境下的混凝土要求具有较高的抗冻性。</a:t>
            </a:r>
            <a:endParaRPr lang="zh-CN" altLang="en-US" sz="2600" dirty="0">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charRg st="0" end="10"/>
                                            </p:txEl>
                                          </p:spTgt>
                                        </p:tgtEl>
                                        <p:attrNameLst>
                                          <p:attrName>style.visibility</p:attrName>
                                        </p:attrNameLst>
                                      </p:cBhvr>
                                      <p:to>
                                        <p:strVal val="visible"/>
                                      </p:to>
                                    </p:set>
                                    <p:anim calcmode="lin" valueType="num">
                                      <p:cBhvr additive="base">
                                        <p:cTn id="7" dur="1000" fill="hold"/>
                                        <p:tgtEl>
                                          <p:spTgt spid="3">
                                            <p:txEl>
                                              <p:charRg st="0" end="1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0" end="58"/>
                                            </p:txEl>
                                          </p:spTgt>
                                        </p:tgtEl>
                                        <p:attrNameLst>
                                          <p:attrName>style.visibility</p:attrName>
                                        </p:attrNameLst>
                                      </p:cBhvr>
                                      <p:to>
                                        <p:strVal val="visible"/>
                                      </p:to>
                                    </p:set>
                                    <p:anim calcmode="lin" valueType="num">
                                      <p:cBhvr additive="base">
                                        <p:cTn id="13" dur="1000" fill="hold"/>
                                        <p:tgtEl>
                                          <p:spTgt spid="3">
                                            <p:txEl>
                                              <p:charRg st="10" end="58"/>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0" end="5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58" end="94"/>
                                            </p:txEl>
                                          </p:spTgt>
                                        </p:tgtEl>
                                        <p:attrNameLst>
                                          <p:attrName>style.visibility</p:attrName>
                                        </p:attrNameLst>
                                      </p:cBhvr>
                                      <p:to>
                                        <p:strVal val="visible"/>
                                      </p:to>
                                    </p:set>
                                    <p:anim calcmode="lin" valueType="num">
                                      <p:cBhvr additive="base">
                                        <p:cTn id="19" dur="1000" fill="hold"/>
                                        <p:tgtEl>
                                          <p:spTgt spid="3">
                                            <p:txEl>
                                              <p:charRg st="58" end="9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58" end="9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179388" y="404813"/>
            <a:ext cx="8569325" cy="6215062"/>
          </a:xfrm>
        </p:spPr>
        <p:txBody>
          <a:bodyPr vert="horz" wrap="square" lIns="91440" tIns="45720" rIns="91440" bIns="45720" anchor="t"/>
          <a:p>
            <a:pPr lvl="0" algn="just" eaLnBrk="1" hangingPunct="1">
              <a:lnSpc>
                <a:spcPct val="140000"/>
              </a:lnSpc>
              <a:buClr>
                <a:srgbClr val="FFFF00"/>
              </a:buClr>
              <a:buFont typeface="Wingdings" panose="05000000000000000000" pitchFamily="2" charset="2"/>
              <a:buChar char="Ø"/>
            </a:pPr>
            <a:r>
              <a:rPr lang="zh-CN" altLang="en-US" sz="2600" b="1">
                <a:latin typeface="华文楷体" panose="02010600040101010101" pitchFamily="2" charset="-122"/>
              </a:rPr>
              <a:t>（</a:t>
            </a:r>
            <a:r>
              <a:rPr lang="en-US" altLang="zh-CN" sz="2600" b="1">
                <a:latin typeface="华文楷体" panose="02010600040101010101" pitchFamily="2" charset="-122"/>
              </a:rPr>
              <a:t>2</a:t>
            </a:r>
            <a:r>
              <a:rPr lang="zh-CN" altLang="en-US" sz="2600" b="1">
                <a:latin typeface="华文楷体" panose="02010600040101010101" pitchFamily="2" charset="-122"/>
              </a:rPr>
              <a:t>）</a:t>
            </a:r>
            <a:r>
              <a:rPr lang="zh-CN" altLang="en-US" sz="2600" b="1" dirty="0">
                <a:latin typeface="华文楷体" panose="02010600040101010101" pitchFamily="2" charset="-122"/>
              </a:rPr>
              <a:t>混凝土的抗冻性用抗冻等级表示</a:t>
            </a:r>
            <a:endParaRPr lang="en-US" altLang="zh-CN" sz="2600" b="1">
              <a:latin typeface="华文楷体" panose="02010600040101010101" pitchFamily="2" charset="-122"/>
            </a:endParaRPr>
          </a:p>
          <a:p>
            <a:pPr lvl="0" algn="just" eaLnBrk="1" hangingPunct="1">
              <a:lnSpc>
                <a:spcPct val="140000"/>
              </a:lnSpc>
              <a:buClr>
                <a:srgbClr val="FFFF00"/>
              </a:buClr>
              <a:buFont typeface="Arial" panose="020B0604020202020204" pitchFamily="34" charset="0"/>
              <a:buChar char="•"/>
            </a:pPr>
            <a:r>
              <a:rPr lang="zh-CN" altLang="en-US" sz="2600" dirty="0">
                <a:latin typeface="华文楷体" panose="02010600040101010101" pitchFamily="2" charset="-122"/>
              </a:rPr>
              <a:t>抗冻等级是以</a:t>
            </a:r>
            <a:r>
              <a:rPr lang="en-US" altLang="zh-CN" sz="2600">
                <a:latin typeface="华文楷体" panose="02010600040101010101" pitchFamily="2" charset="-122"/>
              </a:rPr>
              <a:t>28d</a:t>
            </a:r>
            <a:r>
              <a:rPr lang="zh-CN" altLang="en-US" sz="2600" dirty="0">
                <a:latin typeface="华文楷体" panose="02010600040101010101" pitchFamily="2" charset="-122"/>
              </a:rPr>
              <a:t>龄期的混凝土标准试件，在饱水后承受反复冻融循环，以抗压强度损失不超过</a:t>
            </a:r>
            <a:r>
              <a:rPr lang="en-US" altLang="zh-CN" sz="2600">
                <a:latin typeface="华文楷体" panose="02010600040101010101" pitchFamily="2" charset="-122"/>
              </a:rPr>
              <a:t>25</a:t>
            </a:r>
            <a:r>
              <a:rPr lang="zh-CN" altLang="en-US" sz="2600" dirty="0">
                <a:latin typeface="华文楷体" panose="02010600040101010101" pitchFamily="2" charset="-122"/>
              </a:rPr>
              <a:t>％，且质量损失不超过</a:t>
            </a:r>
            <a:r>
              <a:rPr lang="en-US" altLang="zh-CN" sz="2600">
                <a:latin typeface="华文楷体" panose="02010600040101010101" pitchFamily="2" charset="-122"/>
              </a:rPr>
              <a:t>5</a:t>
            </a:r>
            <a:r>
              <a:rPr lang="zh-CN" altLang="en-US" sz="2600" dirty="0">
                <a:latin typeface="华文楷体" panose="02010600040101010101" pitchFamily="2" charset="-122"/>
              </a:rPr>
              <a:t>％时所能承受的最大循环次数来确定。</a:t>
            </a:r>
            <a:endParaRPr lang="en-US" altLang="zh-CN" sz="2600">
              <a:latin typeface="华文楷体" panose="02010600040101010101" pitchFamily="2" charset="-122"/>
            </a:endParaRPr>
          </a:p>
          <a:p>
            <a:pPr lvl="0" algn="just" eaLnBrk="1" hangingPunct="1">
              <a:lnSpc>
                <a:spcPct val="140000"/>
              </a:lnSpc>
              <a:buClr>
                <a:srgbClr val="FFFF00"/>
              </a:buClr>
              <a:buFont typeface="Arial" panose="020B0604020202020204" pitchFamily="34" charset="0"/>
              <a:buChar char="•"/>
            </a:pPr>
            <a:r>
              <a:rPr lang="zh-CN" altLang="en-US" sz="2600" dirty="0">
                <a:latin typeface="华文楷体" panose="02010600040101010101" pitchFamily="2" charset="-122"/>
              </a:rPr>
              <a:t>混凝土的抗冻等级有</a:t>
            </a:r>
            <a:r>
              <a:rPr lang="en-US" altLang="zh-CN" sz="2600">
                <a:latin typeface="华文楷体" panose="02010600040101010101" pitchFamily="2" charset="-122"/>
              </a:rPr>
              <a:t>F100 </a:t>
            </a:r>
            <a:r>
              <a:rPr lang="zh-CN" altLang="en-US" sz="2600" dirty="0">
                <a:latin typeface="华文楷体" panose="02010600040101010101" pitchFamily="2" charset="-122"/>
              </a:rPr>
              <a:t>、</a:t>
            </a:r>
            <a:r>
              <a:rPr lang="en-US" altLang="zh-CN" sz="2600">
                <a:latin typeface="华文楷体" panose="02010600040101010101" pitchFamily="2" charset="-122"/>
              </a:rPr>
              <a:t>F100</a:t>
            </a:r>
            <a:r>
              <a:rPr lang="zh-CN" altLang="en-US" sz="2600" dirty="0">
                <a:latin typeface="华文楷体" panose="02010600040101010101" pitchFamily="2" charset="-122"/>
              </a:rPr>
              <a:t>、 </a:t>
            </a:r>
            <a:r>
              <a:rPr lang="en-US" altLang="zh-CN" sz="2600">
                <a:latin typeface="华文楷体" panose="02010600040101010101" pitchFamily="2" charset="-122"/>
              </a:rPr>
              <a:t>F150</a:t>
            </a:r>
            <a:r>
              <a:rPr lang="zh-CN" altLang="en-US" sz="2600" dirty="0">
                <a:latin typeface="华文楷体" panose="02010600040101010101" pitchFamily="2" charset="-122"/>
              </a:rPr>
              <a:t>、 </a:t>
            </a:r>
            <a:r>
              <a:rPr lang="en-US" altLang="zh-CN" sz="2600">
                <a:latin typeface="华文楷体" panose="02010600040101010101" pitchFamily="2" charset="-122"/>
              </a:rPr>
              <a:t>F200</a:t>
            </a:r>
            <a:r>
              <a:rPr lang="zh-CN" altLang="en-US" sz="2600" dirty="0">
                <a:latin typeface="华文楷体" panose="02010600040101010101" pitchFamily="2" charset="-122"/>
              </a:rPr>
              <a:t>、 </a:t>
            </a:r>
            <a:r>
              <a:rPr lang="en-US" altLang="zh-CN" sz="2600">
                <a:latin typeface="华文楷体" panose="02010600040101010101" pitchFamily="2" charset="-122"/>
              </a:rPr>
              <a:t>F250</a:t>
            </a:r>
            <a:r>
              <a:rPr lang="zh-CN" altLang="en-US" sz="2600" dirty="0">
                <a:latin typeface="华文楷体" panose="02010600040101010101" pitchFamily="2" charset="-122"/>
              </a:rPr>
              <a:t>、 </a:t>
            </a:r>
            <a:r>
              <a:rPr lang="en-US" altLang="zh-CN" sz="2600">
                <a:latin typeface="华文楷体" panose="02010600040101010101" pitchFamily="2" charset="-122"/>
              </a:rPr>
              <a:t>F300</a:t>
            </a:r>
            <a:r>
              <a:rPr lang="zh-CN" altLang="en-US" sz="2600" dirty="0">
                <a:latin typeface="华文楷体" panose="02010600040101010101" pitchFamily="2" charset="-122"/>
              </a:rPr>
              <a:t>，分别表示混凝土能承受冻融循环的最大次数不小于</a:t>
            </a:r>
            <a:r>
              <a:rPr lang="en-US" altLang="zh-CN" sz="2600">
                <a:latin typeface="华文楷体" panose="02010600040101010101" pitchFamily="2" charset="-122"/>
              </a:rPr>
              <a:t>50</a:t>
            </a:r>
            <a:r>
              <a:rPr lang="zh-CN" altLang="en-US" sz="2600" dirty="0">
                <a:latin typeface="华文楷体" panose="02010600040101010101" pitchFamily="2" charset="-122"/>
              </a:rPr>
              <a:t>、</a:t>
            </a:r>
            <a:r>
              <a:rPr lang="en-US" altLang="zh-CN" sz="2600">
                <a:latin typeface="华文楷体" panose="02010600040101010101" pitchFamily="2" charset="-122"/>
              </a:rPr>
              <a:t>100</a:t>
            </a:r>
            <a:r>
              <a:rPr lang="zh-CN" altLang="en-US" sz="2600" dirty="0">
                <a:latin typeface="华文楷体" panose="02010600040101010101" pitchFamily="2" charset="-122"/>
              </a:rPr>
              <a:t>、</a:t>
            </a:r>
            <a:r>
              <a:rPr lang="en-US" altLang="zh-CN" sz="2600">
                <a:latin typeface="华文楷体" panose="02010600040101010101" pitchFamily="2" charset="-122"/>
              </a:rPr>
              <a:t>150</a:t>
            </a:r>
            <a:r>
              <a:rPr lang="zh-CN" altLang="en-US" sz="2600" dirty="0">
                <a:latin typeface="华文楷体" panose="02010600040101010101" pitchFamily="2" charset="-122"/>
              </a:rPr>
              <a:t>、</a:t>
            </a:r>
            <a:r>
              <a:rPr lang="en-US" altLang="zh-CN" sz="2600">
                <a:latin typeface="华文楷体" panose="02010600040101010101" pitchFamily="2" charset="-122"/>
              </a:rPr>
              <a:t>200</a:t>
            </a:r>
            <a:r>
              <a:rPr lang="zh-CN" altLang="en-US" sz="2600" dirty="0">
                <a:latin typeface="华文楷体" panose="02010600040101010101" pitchFamily="2" charset="-122"/>
              </a:rPr>
              <a:t>、</a:t>
            </a:r>
            <a:r>
              <a:rPr lang="en-US" altLang="zh-CN" sz="2600">
                <a:latin typeface="华文楷体" panose="02010600040101010101" pitchFamily="2" charset="-122"/>
              </a:rPr>
              <a:t>250</a:t>
            </a:r>
            <a:r>
              <a:rPr lang="zh-CN" altLang="en-US" sz="2600" dirty="0">
                <a:latin typeface="华文楷体" panose="02010600040101010101" pitchFamily="2" charset="-122"/>
              </a:rPr>
              <a:t>和</a:t>
            </a:r>
            <a:r>
              <a:rPr lang="en-US" altLang="zh-CN" sz="2600">
                <a:latin typeface="华文楷体" panose="02010600040101010101" pitchFamily="2" charset="-122"/>
              </a:rPr>
              <a:t>300</a:t>
            </a:r>
            <a:r>
              <a:rPr lang="zh-CN" altLang="en-US" sz="2600" dirty="0">
                <a:latin typeface="华文楷体" panose="02010600040101010101" pitchFamily="2" charset="-122"/>
              </a:rPr>
              <a:t>次。</a:t>
            </a:r>
            <a:endParaRPr lang="zh-CN" altLang="en-US" sz="2600" dirty="0">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charRg st="0" end="19"/>
                                            </p:txEl>
                                          </p:spTgt>
                                        </p:tgtEl>
                                        <p:attrNameLst>
                                          <p:attrName>style.visibility</p:attrName>
                                        </p:attrNameLst>
                                      </p:cBhvr>
                                      <p:to>
                                        <p:strVal val="visible"/>
                                      </p:to>
                                    </p:set>
                                    <p:anim calcmode="lin" valueType="num">
                                      <p:cBhvr additive="base">
                                        <p:cTn id="7" dur="1000" fill="hold"/>
                                        <p:tgtEl>
                                          <p:spTgt spid="3">
                                            <p:txEl>
                                              <p:charRg st="0" end="19"/>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9"/>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9" end="93"/>
                                            </p:txEl>
                                          </p:spTgt>
                                        </p:tgtEl>
                                        <p:attrNameLst>
                                          <p:attrName>style.visibility</p:attrName>
                                        </p:attrNameLst>
                                      </p:cBhvr>
                                      <p:to>
                                        <p:strVal val="visible"/>
                                      </p:to>
                                    </p:set>
                                    <p:anim calcmode="lin" valueType="num">
                                      <p:cBhvr additive="base">
                                        <p:cTn id="13" dur="1000" fill="hold"/>
                                        <p:tgtEl>
                                          <p:spTgt spid="3">
                                            <p:txEl>
                                              <p:charRg st="19" end="9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9" end="9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93" end="184"/>
                                            </p:txEl>
                                          </p:spTgt>
                                        </p:tgtEl>
                                        <p:attrNameLst>
                                          <p:attrName>style.visibility</p:attrName>
                                        </p:attrNameLst>
                                      </p:cBhvr>
                                      <p:to>
                                        <p:strVal val="visible"/>
                                      </p:to>
                                    </p:set>
                                    <p:anim calcmode="lin" valueType="num">
                                      <p:cBhvr additive="base">
                                        <p:cTn id="19" dur="1000" fill="hold"/>
                                        <p:tgtEl>
                                          <p:spTgt spid="3">
                                            <p:txEl>
                                              <p:charRg st="93" end="18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93" end="18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Rectangle 2"/>
          <p:cNvSpPr>
            <a:spLocks noGrp="1"/>
          </p:cNvSpPr>
          <p:nvPr>
            <p:ph type="title"/>
          </p:nvPr>
        </p:nvSpPr>
        <p:spPr>
          <a:xfrm>
            <a:off x="539750" y="836613"/>
            <a:ext cx="8229600" cy="630237"/>
          </a:xfrm>
        </p:spPr>
        <p:txBody>
          <a:bodyPr vert="horz" wrap="square" lIns="91440" tIns="45720" rIns="91440" bIns="45720" anchor="t"/>
          <a:p>
            <a:pPr eaLnBrk="1" hangingPunct="1"/>
            <a:r>
              <a:rPr lang="zh-CN" altLang="en-US" sz="2800">
                <a:solidFill>
                  <a:schemeClr val="tx1"/>
                </a:solidFill>
              </a:rPr>
              <a:t>（</a:t>
            </a:r>
            <a:r>
              <a:rPr lang="en-US" altLang="zh-CN" sz="2800">
                <a:solidFill>
                  <a:schemeClr val="tx1"/>
                </a:solidFill>
              </a:rPr>
              <a:t>3</a:t>
            </a:r>
            <a:r>
              <a:rPr lang="zh-CN" altLang="en-US" sz="2800">
                <a:solidFill>
                  <a:schemeClr val="tx1"/>
                </a:solidFill>
              </a:rPr>
              <a:t>）</a:t>
            </a:r>
            <a:r>
              <a:rPr lang="zh-CN" altLang="en-US" sz="2800" dirty="0">
                <a:solidFill>
                  <a:schemeClr val="tx1"/>
                </a:solidFill>
              </a:rPr>
              <a:t>混凝土产生冻融破坏有两必需条件</a:t>
            </a:r>
            <a:endParaRPr lang="zh-CN" altLang="en-US" sz="2800" dirty="0">
              <a:solidFill>
                <a:schemeClr val="tx1"/>
              </a:solidFill>
            </a:endParaRPr>
          </a:p>
        </p:txBody>
      </p:sp>
      <p:sp>
        <p:nvSpPr>
          <p:cNvPr id="202755" name="Rectangle 3"/>
          <p:cNvSpPr>
            <a:spLocks noGrp="1"/>
          </p:cNvSpPr>
          <p:nvPr>
            <p:ph idx="1"/>
          </p:nvPr>
        </p:nvSpPr>
        <p:spPr/>
        <p:txBody>
          <a:bodyPr vert="horz" wrap="square" lIns="91440" tIns="45720" rIns="91440" bIns="45720" anchor="t"/>
          <a:p>
            <a:pPr eaLnBrk="1" hangingPunct="1"/>
            <a:r>
              <a:rPr lang="zh-CN" altLang="en-US" dirty="0"/>
              <a:t>一是混凝土必须接触水或混凝土中有一定的游离水；</a:t>
            </a:r>
            <a:endParaRPr lang="zh-CN" altLang="en-US" dirty="0"/>
          </a:p>
          <a:p>
            <a:pPr eaLnBrk="1" hangingPunct="1"/>
            <a:r>
              <a:rPr lang="zh-CN" altLang="en-US" dirty="0"/>
              <a:t>二是建筑物所处的自然条件存在反复交替的正负温度。</a:t>
            </a:r>
            <a:endParaRPr lang="zh-CN" altLang="en-US" dirty="0"/>
          </a:p>
          <a:p>
            <a:pPr eaLnBrk="1" hangingPunct="1"/>
            <a:r>
              <a:rPr lang="zh-CN" altLang="en-US" b="1" dirty="0"/>
              <a:t>混凝土的抗冻性主要取决于混凝土的构造特征和充水程度。</a:t>
            </a:r>
            <a:endParaRPr lang="zh-CN" altLang="en-US" b="1" dirty="0"/>
          </a:p>
        </p:txBody>
      </p:sp>
    </p:spTree>
  </p:cSld>
  <p:clrMapOvr>
    <a:masterClrMapping/>
  </p:clrMapOvr>
  <p:transition>
    <p:wheel spokes="8"/>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Rectangle 2"/>
          <p:cNvSpPr>
            <a:spLocks noGrp="1"/>
          </p:cNvSpPr>
          <p:nvPr>
            <p:ph type="title"/>
          </p:nvPr>
        </p:nvSpPr>
        <p:spPr>
          <a:xfrm>
            <a:off x="1042988" y="692150"/>
            <a:ext cx="7654925" cy="1441450"/>
          </a:xfrm>
        </p:spPr>
        <p:txBody>
          <a:bodyPr vert="horz" wrap="square" lIns="91440" tIns="45720" rIns="91440" bIns="45720" anchor="t"/>
          <a:p>
            <a:pPr eaLnBrk="1" hangingPunct="1">
              <a:lnSpc>
                <a:spcPct val="130000"/>
              </a:lnSpc>
            </a:pPr>
            <a:r>
              <a:rPr lang="zh-CN" altLang="en-US" sz="3200">
                <a:solidFill>
                  <a:schemeClr val="tx1"/>
                </a:solidFill>
              </a:rPr>
              <a:t>（</a:t>
            </a:r>
            <a:r>
              <a:rPr lang="en-US" altLang="zh-CN" sz="3200">
                <a:solidFill>
                  <a:schemeClr val="tx1"/>
                </a:solidFill>
              </a:rPr>
              <a:t>4</a:t>
            </a:r>
            <a:r>
              <a:rPr lang="zh-CN" altLang="en-US" sz="3200">
                <a:solidFill>
                  <a:schemeClr val="tx1"/>
                </a:solidFill>
              </a:rPr>
              <a:t>）</a:t>
            </a:r>
            <a:r>
              <a:rPr lang="zh-CN" altLang="en-US" sz="3200" dirty="0">
                <a:solidFill>
                  <a:schemeClr val="tx1"/>
                </a:solidFill>
              </a:rPr>
              <a:t>提高混凝土的抗冻性的有效途径是</a:t>
            </a:r>
            <a:r>
              <a:rPr lang="zh-CN" altLang="en-US" sz="3200" b="1" dirty="0">
                <a:solidFill>
                  <a:schemeClr val="tx1"/>
                </a:solidFill>
              </a:rPr>
              <a:t>提高混凝土的密实度和改善孔结构。</a:t>
            </a:r>
            <a:endParaRPr lang="en-US" altLang="zh-CN" sz="3200" b="1">
              <a:solidFill>
                <a:schemeClr val="tx1"/>
              </a:solidFill>
            </a:endParaRPr>
          </a:p>
        </p:txBody>
      </p:sp>
      <p:sp>
        <p:nvSpPr>
          <p:cNvPr id="203779" name="Rectangle 3"/>
          <p:cNvSpPr>
            <a:spLocks noGrp="1"/>
          </p:cNvSpPr>
          <p:nvPr>
            <p:ph idx="1"/>
          </p:nvPr>
        </p:nvSpPr>
        <p:spPr>
          <a:xfrm>
            <a:off x="755650" y="2060575"/>
            <a:ext cx="7704138" cy="4530725"/>
          </a:xfrm>
        </p:spPr>
        <p:txBody>
          <a:bodyPr vert="horz" wrap="square" lIns="91440" tIns="45720" rIns="91440" bIns="45720" anchor="t"/>
          <a:p>
            <a:pPr eaLnBrk="1" hangingPunct="1">
              <a:lnSpc>
                <a:spcPct val="140000"/>
              </a:lnSpc>
            </a:pPr>
            <a:r>
              <a:rPr lang="zh-CN" altLang="en-US" dirty="0"/>
              <a:t>具体是通过</a:t>
            </a:r>
            <a:r>
              <a:rPr lang="zh-CN" altLang="en-US" b="1" dirty="0"/>
              <a:t>减小水胶比</a:t>
            </a:r>
            <a:r>
              <a:rPr lang="zh-CN" altLang="en-US" dirty="0"/>
              <a:t>，</a:t>
            </a:r>
            <a:r>
              <a:rPr lang="zh-CN" altLang="en-US" b="1" dirty="0"/>
              <a:t>提高水泥强度等级</a:t>
            </a:r>
            <a:r>
              <a:rPr lang="zh-CN" altLang="en-US" dirty="0"/>
              <a:t>及</a:t>
            </a:r>
            <a:r>
              <a:rPr lang="zh-CN" altLang="en-US" b="1" dirty="0"/>
              <a:t>掺入碱水剂和引气剂</a:t>
            </a:r>
            <a:r>
              <a:rPr lang="zh-CN" altLang="en-US" dirty="0"/>
              <a:t>等措施提高混凝土的抗冻性。</a:t>
            </a:r>
            <a:endParaRPr lang="en-US" altLang="zh-CN"/>
          </a:p>
        </p:txBody>
      </p:sp>
    </p:spTree>
  </p:cSld>
  <p:clrMapOvr>
    <a:masterClrMapping/>
  </p:clrMapOvr>
  <p:transition>
    <p:wheel spokes="8"/>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57188" y="285750"/>
            <a:ext cx="8429625" cy="6215063"/>
          </a:xfrm>
        </p:spPr>
        <p:txBody>
          <a:bodyPr vert="horz" wrap="square" lIns="91440" tIns="45720" rIns="91440" bIns="45720" anchor="t"/>
          <a:p>
            <a:pPr lvl="0" eaLnBrk="1" hangingPunct="1">
              <a:lnSpc>
                <a:spcPct val="125000"/>
              </a:lnSpc>
              <a:buClr>
                <a:srgbClr val="FFC000"/>
              </a:buClr>
              <a:buFont typeface="Wingdings" panose="05000000000000000000" pitchFamily="2" charset="2"/>
              <a:buChar char="l"/>
            </a:pPr>
            <a:r>
              <a:rPr lang="en-US" altLang="zh-CN" dirty="0">
                <a:latin typeface="华文楷体" panose="02010600040101010101" pitchFamily="2" charset="-122"/>
              </a:rPr>
              <a:t>3</a:t>
            </a:r>
            <a:r>
              <a:rPr lang="zh-CN" altLang="en-US" dirty="0">
                <a:latin typeface="华文楷体" panose="02010600040101010101" pitchFamily="2" charset="-122"/>
              </a:rPr>
              <a:t>、混凝土的抗碳化性</a:t>
            </a:r>
            <a:endParaRPr lang="en-US" altLang="zh-CN">
              <a:latin typeface="华文楷体" panose="02010600040101010101" pitchFamily="2" charset="-122"/>
            </a:endParaRPr>
          </a:p>
          <a:p>
            <a:pPr lvl="0" algn="just" eaLnBrk="1" hangingPunct="1">
              <a:lnSpc>
                <a:spcPct val="140000"/>
              </a:lnSpc>
              <a:buClr>
                <a:srgbClr val="FFFF00"/>
              </a:buClr>
              <a:buFont typeface="Wingdings" panose="05000000000000000000" pitchFamily="2" charset="2"/>
              <a:buChar char="Ø"/>
            </a:pPr>
            <a:r>
              <a:rPr lang="zh-CN" altLang="en-US" sz="2600"/>
              <a:t>（</a:t>
            </a:r>
            <a:r>
              <a:rPr lang="en-US" altLang="zh-CN" sz="2600"/>
              <a:t>1</a:t>
            </a:r>
            <a:r>
              <a:rPr lang="zh-CN" altLang="en-US" sz="2600"/>
              <a:t>）</a:t>
            </a:r>
            <a:r>
              <a:rPr lang="zh-CN" altLang="en-US" sz="2600" dirty="0"/>
              <a:t>混凝土的碳化，是指空气中的</a:t>
            </a:r>
            <a:r>
              <a:rPr lang="en-US" altLang="zh-CN" sz="2600"/>
              <a:t>CO</a:t>
            </a:r>
            <a:r>
              <a:rPr lang="en-US" altLang="zh-CN" sz="2600" baseline="-25000"/>
              <a:t>2</a:t>
            </a:r>
            <a:r>
              <a:rPr lang="zh-CN" altLang="en-US" sz="2600" dirty="0"/>
              <a:t>在湿度适宜的条件下与水泥水化产物</a:t>
            </a:r>
            <a:r>
              <a:rPr lang="en-US" altLang="zh-CN" sz="2600"/>
              <a:t>Ca(OH)</a:t>
            </a:r>
            <a:r>
              <a:rPr lang="en-US" altLang="zh-CN" sz="2600" baseline="-25000"/>
              <a:t>2</a:t>
            </a:r>
            <a:r>
              <a:rPr lang="zh-CN" altLang="en-US" sz="2600" dirty="0"/>
              <a:t>发生反应，生成碳酸钙和水，使混凝土碱度降低的过程，碳化也程中性化。</a:t>
            </a:r>
            <a:endParaRPr lang="zh-CN" altLang="en-US" sz="2600" dirty="0"/>
          </a:p>
          <a:p>
            <a:pPr lvl="0" algn="just" eaLnBrk="1" hangingPunct="1">
              <a:lnSpc>
                <a:spcPct val="140000"/>
              </a:lnSpc>
              <a:buClr>
                <a:srgbClr val="FFFF00"/>
              </a:buClr>
              <a:buFont typeface="Wingdings" panose="05000000000000000000" pitchFamily="2" charset="2"/>
              <a:buChar char="Ø"/>
            </a:pPr>
            <a:r>
              <a:rPr lang="zh-CN" altLang="en-US" sz="2600"/>
              <a:t>（</a:t>
            </a:r>
            <a:r>
              <a:rPr lang="en-US" altLang="zh-CN" sz="2600"/>
              <a:t>2</a:t>
            </a:r>
            <a:r>
              <a:rPr lang="zh-CN" altLang="en-US" sz="2600"/>
              <a:t>）</a:t>
            </a:r>
            <a:r>
              <a:rPr lang="zh-CN" altLang="en-US" sz="2600" dirty="0"/>
              <a:t>水泥碳化的有害方面</a:t>
            </a:r>
            <a:r>
              <a:rPr lang="en-US" altLang="zh-CN" sz="2600"/>
              <a:t>: </a:t>
            </a:r>
            <a:endParaRPr lang="en-US" altLang="zh-CN" sz="2600"/>
          </a:p>
          <a:p>
            <a:pPr lvl="0" algn="just" eaLnBrk="1" hangingPunct="1">
              <a:lnSpc>
                <a:spcPct val="140000"/>
              </a:lnSpc>
              <a:buClr>
                <a:srgbClr val="FFFF00"/>
              </a:buClr>
              <a:buFont typeface="Wingdings" panose="05000000000000000000" pitchFamily="2" charset="2"/>
              <a:buChar char="Ø"/>
            </a:pPr>
            <a:r>
              <a:rPr lang="zh-CN" altLang="en-US" sz="2600"/>
              <a:t>（</a:t>
            </a:r>
            <a:r>
              <a:rPr lang="en-US" altLang="zh-CN" sz="2600"/>
              <a:t>3</a:t>
            </a:r>
            <a:r>
              <a:rPr lang="zh-CN" altLang="en-US" sz="2600"/>
              <a:t>）</a:t>
            </a:r>
            <a:r>
              <a:rPr lang="zh-CN" altLang="en-US" sz="2600" dirty="0"/>
              <a:t>水泥碳化的有利方面</a:t>
            </a:r>
            <a:r>
              <a:rPr lang="en-US" altLang="zh-CN" sz="2600"/>
              <a:t>:</a:t>
            </a:r>
            <a:r>
              <a:rPr lang="zh-CN" altLang="en-US" sz="2600" dirty="0"/>
              <a:t>碳化放出的水分有助于水泥的水化作用，而且碳酸钙可填充水泥使孔隙，提高混凝土的密实度。</a:t>
            </a:r>
            <a:endParaRPr lang="en-US" altLang="zh-CN" sz="260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1"/>
                                            </p:txEl>
                                          </p:spTgt>
                                        </p:tgtEl>
                                        <p:attrNameLst>
                                          <p:attrName>style.visibility</p:attrName>
                                        </p:attrNameLst>
                                      </p:cBhvr>
                                      <p:to>
                                        <p:strVal val="visible"/>
                                      </p:to>
                                    </p:set>
                                    <p:anim calcmode="lin" valueType="num">
                                      <p:cBhvr additive="base">
                                        <p:cTn id="7" dur="1000" fill="hold"/>
                                        <p:tgtEl>
                                          <p:spTgt spid="3">
                                            <p:txEl>
                                              <p:charRg st="0" end="1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1" end="87"/>
                                            </p:txEl>
                                          </p:spTgt>
                                        </p:tgtEl>
                                        <p:attrNameLst>
                                          <p:attrName>style.visibility</p:attrName>
                                        </p:attrNameLst>
                                      </p:cBhvr>
                                      <p:to>
                                        <p:strVal val="visible"/>
                                      </p:to>
                                    </p:set>
                                    <p:anim calcmode="lin" valueType="num">
                                      <p:cBhvr additive="base">
                                        <p:cTn id="13" dur="1000" fill="hold"/>
                                        <p:tgtEl>
                                          <p:spTgt spid="3">
                                            <p:txEl>
                                              <p:charRg st="11" end="87"/>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1" end="8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87" end="103"/>
                                            </p:txEl>
                                          </p:spTgt>
                                        </p:tgtEl>
                                        <p:attrNameLst>
                                          <p:attrName>style.visibility</p:attrName>
                                        </p:attrNameLst>
                                      </p:cBhvr>
                                      <p:to>
                                        <p:strVal val="visible"/>
                                      </p:to>
                                    </p:set>
                                    <p:anim calcmode="lin" valueType="num">
                                      <p:cBhvr additive="base">
                                        <p:cTn id="19" dur="1000" fill="hold"/>
                                        <p:tgtEl>
                                          <p:spTgt spid="3">
                                            <p:txEl>
                                              <p:charRg st="87" end="10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87" end="10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charRg st="103" end="160"/>
                                            </p:txEl>
                                          </p:spTgt>
                                        </p:tgtEl>
                                        <p:attrNameLst>
                                          <p:attrName>style.visibility</p:attrName>
                                        </p:attrNameLst>
                                      </p:cBhvr>
                                      <p:to>
                                        <p:strVal val="visible"/>
                                      </p:to>
                                    </p:set>
                                    <p:anim calcmode="lin" valueType="num">
                                      <p:cBhvr additive="base">
                                        <p:cTn id="25" dur="1000" fill="hold"/>
                                        <p:tgtEl>
                                          <p:spTgt spid="3">
                                            <p:txEl>
                                              <p:charRg st="103" end="160"/>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charRg st="103" end="16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Rectangle 2"/>
          <p:cNvSpPr>
            <a:spLocks noGrp="1"/>
          </p:cNvSpPr>
          <p:nvPr>
            <p:ph type="title"/>
          </p:nvPr>
        </p:nvSpPr>
        <p:spPr>
          <a:xfrm>
            <a:off x="468313" y="692150"/>
            <a:ext cx="8229600" cy="1139825"/>
          </a:xfrm>
        </p:spPr>
        <p:txBody>
          <a:bodyPr vert="horz" wrap="square" lIns="91440" tIns="45720" rIns="91440" bIns="45720" anchor="t"/>
          <a:p>
            <a:pPr eaLnBrk="1" hangingPunct="1"/>
            <a:r>
              <a:rPr lang="zh-CN" altLang="en-US" sz="3200">
                <a:solidFill>
                  <a:schemeClr val="tx1"/>
                </a:solidFill>
              </a:rPr>
              <a:t>（</a:t>
            </a:r>
            <a:r>
              <a:rPr lang="en-US" altLang="zh-CN" sz="3200">
                <a:solidFill>
                  <a:schemeClr val="tx1"/>
                </a:solidFill>
              </a:rPr>
              <a:t>4</a:t>
            </a:r>
            <a:r>
              <a:rPr lang="zh-CN" altLang="en-US" sz="3200">
                <a:solidFill>
                  <a:schemeClr val="tx1"/>
                </a:solidFill>
              </a:rPr>
              <a:t>）</a:t>
            </a:r>
            <a:r>
              <a:rPr lang="en-US" altLang="zh-CN" sz="3200">
                <a:solidFill>
                  <a:schemeClr val="tx1"/>
                </a:solidFill>
              </a:rPr>
              <a:t> </a:t>
            </a:r>
            <a:r>
              <a:rPr lang="zh-CN" altLang="en-US" sz="3200" dirty="0">
                <a:solidFill>
                  <a:schemeClr val="tx1"/>
                </a:solidFill>
              </a:rPr>
              <a:t>影响碳化速度的因素</a:t>
            </a:r>
            <a:endParaRPr lang="zh-CN" altLang="en-US" sz="3200" dirty="0">
              <a:solidFill>
                <a:schemeClr val="tx1"/>
              </a:solidFill>
            </a:endParaRPr>
          </a:p>
        </p:txBody>
      </p:sp>
      <p:sp>
        <p:nvSpPr>
          <p:cNvPr id="205827" name="Rectangle 3"/>
          <p:cNvSpPr>
            <a:spLocks noGrp="1"/>
          </p:cNvSpPr>
          <p:nvPr>
            <p:ph idx="1"/>
          </p:nvPr>
        </p:nvSpPr>
        <p:spPr/>
        <p:txBody>
          <a:bodyPr vert="horz" wrap="square" lIns="91440" tIns="45720" rIns="91440" bIns="45720" anchor="t"/>
          <a:p>
            <a:pPr eaLnBrk="1" hangingPunct="1">
              <a:lnSpc>
                <a:spcPct val="150000"/>
              </a:lnSpc>
            </a:pPr>
            <a:r>
              <a:rPr lang="en-US" altLang="zh-CN"/>
              <a:t>1</a:t>
            </a:r>
            <a:r>
              <a:rPr lang="zh-CN" altLang="en-US" dirty="0"/>
              <a:t>）水泥的品种及掺混凝土材料的数量</a:t>
            </a:r>
            <a:endParaRPr lang="zh-CN" altLang="en-US" dirty="0"/>
          </a:p>
          <a:p>
            <a:pPr eaLnBrk="1" hangingPunct="1">
              <a:lnSpc>
                <a:spcPct val="150000"/>
              </a:lnSpc>
            </a:pPr>
            <a:r>
              <a:rPr lang="en-US" altLang="zh-CN"/>
              <a:t>2</a:t>
            </a:r>
            <a:r>
              <a:rPr lang="zh-CN" altLang="en-US" dirty="0"/>
              <a:t>）水胶比</a:t>
            </a:r>
            <a:endParaRPr lang="zh-CN" altLang="en-US" dirty="0"/>
          </a:p>
          <a:p>
            <a:pPr eaLnBrk="1" hangingPunct="1">
              <a:lnSpc>
                <a:spcPct val="150000"/>
              </a:lnSpc>
            </a:pPr>
            <a:r>
              <a:rPr lang="en-US" altLang="zh-CN"/>
              <a:t>3</a:t>
            </a:r>
            <a:r>
              <a:rPr lang="zh-CN" altLang="en-US" dirty="0"/>
              <a:t>）环境因素：空气中的</a:t>
            </a:r>
            <a:r>
              <a:rPr lang="en-US" altLang="zh-CN"/>
              <a:t>CO</a:t>
            </a:r>
            <a:r>
              <a:rPr lang="en-US" altLang="zh-CN" baseline="-25000"/>
              <a:t>2</a:t>
            </a:r>
            <a:r>
              <a:rPr lang="zh-CN" altLang="en-US" dirty="0"/>
              <a:t>的浓度及空气的相对湿度。</a:t>
            </a:r>
            <a:endParaRPr lang="en-US" altLang="zh-CN"/>
          </a:p>
        </p:txBody>
      </p:sp>
    </p:spTree>
  </p:cSld>
  <p:clrMapOvr>
    <a:masterClrMapping/>
  </p:clrMapOvr>
  <p:transition>
    <p:wheel spokes="8"/>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57188" y="285750"/>
            <a:ext cx="8429625" cy="6215063"/>
          </a:xfrm>
        </p:spPr>
        <p:txBody>
          <a:bodyPr vert="horz" wrap="square" lIns="91440" tIns="45720" rIns="91440" bIns="45720" anchor="t"/>
          <a:p>
            <a:pPr lvl="0" eaLnBrk="1" hangingPunct="1">
              <a:lnSpc>
                <a:spcPct val="114000"/>
              </a:lnSpc>
              <a:buClr>
                <a:srgbClr val="FFC000"/>
              </a:buClr>
              <a:buFont typeface="Wingdings" panose="05000000000000000000" pitchFamily="2" charset="2"/>
              <a:buChar char="l"/>
            </a:pPr>
            <a:r>
              <a:rPr lang="en-US" altLang="zh-CN" sz="2800" b="1" dirty="0">
                <a:latin typeface="华文楷体" panose="02010600040101010101" pitchFamily="2" charset="-122"/>
              </a:rPr>
              <a:t>4</a:t>
            </a:r>
            <a:r>
              <a:rPr lang="zh-CN" altLang="en-US" sz="2800" b="1" dirty="0">
                <a:latin typeface="华文楷体" panose="02010600040101010101" pitchFamily="2" charset="-122"/>
              </a:rPr>
              <a:t>、混凝土的抗碱</a:t>
            </a:r>
            <a:r>
              <a:rPr lang="en-US" altLang="zh-CN" sz="2800" b="1">
                <a:latin typeface="华文楷体" panose="02010600040101010101" pitchFamily="2" charset="-122"/>
              </a:rPr>
              <a:t>—</a:t>
            </a:r>
            <a:r>
              <a:rPr lang="zh-CN" altLang="en-US" sz="2800" b="1" dirty="0"/>
              <a:t>骨</a:t>
            </a:r>
            <a:r>
              <a:rPr lang="zh-CN" altLang="en-US" sz="2800" b="1" dirty="0">
                <a:latin typeface="华文楷体" panose="02010600040101010101" pitchFamily="2" charset="-122"/>
              </a:rPr>
              <a:t>料反应</a:t>
            </a:r>
            <a:endParaRPr lang="en-US" altLang="zh-CN" sz="2800" b="1">
              <a:latin typeface="华文楷体" panose="02010600040101010101" pitchFamily="2" charset="-122"/>
            </a:endParaRPr>
          </a:p>
          <a:p>
            <a:pPr lvl="0" eaLnBrk="1" hangingPunct="1">
              <a:lnSpc>
                <a:spcPct val="114000"/>
              </a:lnSpc>
              <a:buClr>
                <a:srgbClr val="FFFF00"/>
              </a:buClr>
              <a:buFont typeface="Wingdings" panose="05000000000000000000" pitchFamily="2" charset="2"/>
              <a:buChar char="Ø"/>
            </a:pPr>
            <a:r>
              <a:rPr lang="zh-CN" altLang="en-US" sz="2600">
                <a:latin typeface="华文楷体" panose="02010600040101010101" pitchFamily="2" charset="-122"/>
              </a:rPr>
              <a:t>（</a:t>
            </a:r>
            <a:r>
              <a:rPr lang="en-US" altLang="zh-CN" sz="2600">
                <a:latin typeface="华文楷体" panose="02010600040101010101" pitchFamily="2" charset="-122"/>
              </a:rPr>
              <a:t>1</a:t>
            </a:r>
            <a:r>
              <a:rPr lang="zh-CN" altLang="en-US" sz="2600">
                <a:latin typeface="华文楷体" panose="02010600040101010101" pitchFamily="2" charset="-122"/>
              </a:rPr>
              <a:t>）</a:t>
            </a:r>
            <a:r>
              <a:rPr lang="zh-CN" altLang="en-US" sz="2600" dirty="0">
                <a:latin typeface="华文楷体" panose="02010600040101010101" pitchFamily="2" charset="-122"/>
              </a:rPr>
              <a:t>定义</a:t>
            </a:r>
            <a:r>
              <a:rPr lang="en-US" altLang="zh-CN" sz="2600">
                <a:latin typeface="华文楷体" panose="02010600040101010101" pitchFamily="2" charset="-122"/>
              </a:rPr>
              <a:t>——</a:t>
            </a:r>
            <a:r>
              <a:rPr lang="zh-CN" altLang="en-US" sz="2600" dirty="0">
                <a:latin typeface="华文楷体" panose="02010600040101010101" pitchFamily="2" charset="-122"/>
              </a:rPr>
              <a:t>是指水泥中的碱与某些碱活性骨料发生化学反应，在骨料表面生成碱</a:t>
            </a:r>
            <a:r>
              <a:rPr lang="en-US" altLang="zh-CN" sz="2600">
                <a:latin typeface="华文楷体" panose="02010600040101010101" pitchFamily="2" charset="-122"/>
              </a:rPr>
              <a:t>—</a:t>
            </a:r>
            <a:r>
              <a:rPr lang="zh-CN" altLang="en-US" sz="2600" dirty="0">
                <a:latin typeface="华文楷体" panose="02010600040101010101" pitchFamily="2" charset="-122"/>
              </a:rPr>
              <a:t>硅酸凝胶，这种凝胶吸水膨胀，引起混凝土产生膨胀、开裂甚至破坏，这种现象称为碱</a:t>
            </a:r>
            <a:r>
              <a:rPr lang="en-US" altLang="zh-CN" sz="2600">
                <a:latin typeface="华文楷体" panose="02010600040101010101" pitchFamily="2" charset="-122"/>
              </a:rPr>
              <a:t>—</a:t>
            </a:r>
            <a:r>
              <a:rPr lang="zh-CN" altLang="en-US" sz="2600" dirty="0"/>
              <a:t>骨</a:t>
            </a:r>
            <a:r>
              <a:rPr lang="zh-CN" altLang="en-US" sz="2600" dirty="0">
                <a:latin typeface="华文楷体" panose="02010600040101010101" pitchFamily="2" charset="-122"/>
              </a:rPr>
              <a:t>料反应。</a:t>
            </a:r>
            <a:endParaRPr lang="en-US" altLang="zh-CN" sz="2600">
              <a:latin typeface="华文楷体" panose="02010600040101010101" pitchFamily="2" charset="-122"/>
            </a:endParaRPr>
          </a:p>
          <a:p>
            <a:pPr lvl="0" eaLnBrk="1" hangingPunct="1">
              <a:lnSpc>
                <a:spcPct val="114000"/>
              </a:lnSpc>
              <a:buClr>
                <a:srgbClr val="FFFF00"/>
              </a:buClr>
              <a:buFont typeface="Wingdings" panose="05000000000000000000" pitchFamily="2" charset="2"/>
              <a:buChar char="Ø"/>
            </a:pPr>
            <a:r>
              <a:rPr lang="zh-CN" altLang="en-US" sz="2600">
                <a:latin typeface="华文楷体" panose="02010600040101010101" pitchFamily="2" charset="-122"/>
              </a:rPr>
              <a:t>（</a:t>
            </a:r>
            <a:r>
              <a:rPr lang="en-US" altLang="zh-CN" sz="2600">
                <a:latin typeface="华文楷体" panose="02010600040101010101" pitchFamily="2" charset="-122"/>
              </a:rPr>
              <a:t>2</a:t>
            </a:r>
            <a:r>
              <a:rPr lang="zh-CN" altLang="en-US" sz="2600">
                <a:latin typeface="华文楷体" panose="02010600040101010101" pitchFamily="2" charset="-122"/>
              </a:rPr>
              <a:t>）</a:t>
            </a:r>
            <a:r>
              <a:rPr lang="zh-CN" altLang="en-US" sz="2600" dirty="0">
                <a:latin typeface="华文楷体" panose="02010600040101010101" pitchFamily="2" charset="-122"/>
              </a:rPr>
              <a:t>混凝土发生碱</a:t>
            </a:r>
            <a:r>
              <a:rPr lang="en-US" altLang="zh-CN" sz="2600">
                <a:latin typeface="华文楷体" panose="02010600040101010101" pitchFamily="2" charset="-122"/>
              </a:rPr>
              <a:t>—</a:t>
            </a:r>
            <a:r>
              <a:rPr lang="zh-CN" altLang="en-US" sz="2600" dirty="0"/>
              <a:t>骨</a:t>
            </a:r>
            <a:r>
              <a:rPr lang="zh-CN" altLang="en-US" sz="2600" dirty="0">
                <a:latin typeface="华文楷体" panose="02010600040101010101" pitchFamily="2" charset="-122"/>
              </a:rPr>
              <a:t>料反应必须具备以下三个条件：</a:t>
            </a:r>
            <a:endParaRPr lang="en-US" altLang="zh-CN" sz="2600">
              <a:latin typeface="华文楷体" panose="02010600040101010101" pitchFamily="2" charset="-122"/>
            </a:endParaRPr>
          </a:p>
          <a:p>
            <a:pPr lvl="0" algn="just" eaLnBrk="1" hangingPunct="1">
              <a:lnSpc>
                <a:spcPct val="114000"/>
              </a:lnSpc>
              <a:buClr>
                <a:srgbClr val="FFFF00"/>
              </a:buClr>
              <a:buFont typeface="Arial" panose="020B0604020202020204" pitchFamily="34" charset="0"/>
              <a:buChar char="•"/>
            </a:pPr>
            <a:r>
              <a:rPr lang="en-US" altLang="zh-CN" sz="2600" b="1">
                <a:latin typeface="华文楷体" panose="02010600040101010101" pitchFamily="2" charset="-122"/>
              </a:rPr>
              <a:t>1</a:t>
            </a:r>
            <a:r>
              <a:rPr lang="zh-CN" altLang="en-US" sz="2600" b="1" dirty="0">
                <a:latin typeface="华文楷体" panose="02010600040101010101" pitchFamily="2" charset="-122"/>
              </a:rPr>
              <a:t>）水泥中碱含量高</a:t>
            </a:r>
            <a:r>
              <a:rPr lang="zh-CN" altLang="en-US" sz="2600" dirty="0">
                <a:latin typeface="华文楷体" panose="02010600040101010101" pitchFamily="2" charset="-122"/>
              </a:rPr>
              <a:t>。以等当量</a:t>
            </a:r>
            <a:r>
              <a:rPr lang="en-US" altLang="zh-CN" sz="2600">
                <a:latin typeface="华文楷体" panose="02010600040101010101" pitchFamily="2" charset="-122"/>
              </a:rPr>
              <a:t>Na</a:t>
            </a:r>
            <a:r>
              <a:rPr lang="en-US" altLang="zh-CN" sz="2600" baseline="-25000">
                <a:latin typeface="华文楷体" panose="02010600040101010101" pitchFamily="2" charset="-122"/>
              </a:rPr>
              <a:t>2</a:t>
            </a:r>
            <a:r>
              <a:rPr lang="en-US" altLang="zh-CN" sz="2600">
                <a:latin typeface="华文楷体" panose="02010600040101010101" pitchFamily="2" charset="-122"/>
              </a:rPr>
              <a:t>O</a:t>
            </a:r>
            <a:r>
              <a:rPr lang="zh-CN" altLang="en-US" sz="2600" dirty="0">
                <a:latin typeface="华文楷体" panose="02010600040101010101" pitchFamily="2" charset="-122"/>
              </a:rPr>
              <a:t>计，即（</a:t>
            </a:r>
            <a:r>
              <a:rPr lang="en-US" altLang="zh-CN" sz="2600">
                <a:latin typeface="华文楷体" panose="02010600040101010101" pitchFamily="2" charset="-122"/>
              </a:rPr>
              <a:t>Na</a:t>
            </a:r>
            <a:r>
              <a:rPr lang="en-US" altLang="zh-CN" sz="2600" baseline="-25000">
                <a:latin typeface="华文楷体" panose="02010600040101010101" pitchFamily="2" charset="-122"/>
              </a:rPr>
              <a:t>2</a:t>
            </a:r>
            <a:r>
              <a:rPr lang="en-US" altLang="zh-CN" sz="2600">
                <a:latin typeface="华文楷体" panose="02010600040101010101" pitchFamily="2" charset="-122"/>
              </a:rPr>
              <a:t>O</a:t>
            </a:r>
            <a:r>
              <a:rPr lang="zh-CN" altLang="en-US" sz="2600" dirty="0">
                <a:latin typeface="华文楷体" panose="02010600040101010101" pitchFamily="2" charset="-122"/>
              </a:rPr>
              <a:t>＋</a:t>
            </a:r>
            <a:r>
              <a:rPr lang="en-US" altLang="zh-CN" sz="2600">
                <a:latin typeface="华文楷体" panose="02010600040101010101" pitchFamily="2" charset="-122"/>
              </a:rPr>
              <a:t>0.658K</a:t>
            </a:r>
            <a:r>
              <a:rPr lang="en-US" altLang="zh-CN" sz="2600" baseline="-25000">
                <a:latin typeface="华文楷体" panose="02010600040101010101" pitchFamily="2" charset="-122"/>
              </a:rPr>
              <a:t>2</a:t>
            </a:r>
            <a:r>
              <a:rPr lang="en-US" altLang="zh-CN" sz="2600">
                <a:latin typeface="华文楷体" panose="02010600040101010101" pitchFamily="2" charset="-122"/>
              </a:rPr>
              <a:t>O</a:t>
            </a:r>
            <a:r>
              <a:rPr lang="zh-CN" altLang="en-US" sz="2600" dirty="0">
                <a:latin typeface="华文楷体" panose="02010600040101010101" pitchFamily="2" charset="-122"/>
              </a:rPr>
              <a:t>）％大于</a:t>
            </a:r>
            <a:r>
              <a:rPr lang="en-US" altLang="zh-CN" sz="2600">
                <a:latin typeface="华文楷体" panose="02010600040101010101" pitchFamily="2" charset="-122"/>
              </a:rPr>
              <a:t>0.6</a:t>
            </a:r>
            <a:r>
              <a:rPr lang="zh-CN" altLang="en-US" sz="2600" dirty="0">
                <a:latin typeface="华文楷体" panose="02010600040101010101" pitchFamily="2" charset="-122"/>
              </a:rPr>
              <a:t>％。</a:t>
            </a:r>
            <a:endParaRPr lang="en-US" altLang="zh-CN" sz="2600">
              <a:latin typeface="华文楷体" panose="02010600040101010101" pitchFamily="2" charset="-122"/>
            </a:endParaRPr>
          </a:p>
          <a:p>
            <a:pPr lvl="0" algn="just" eaLnBrk="1" hangingPunct="1">
              <a:lnSpc>
                <a:spcPct val="114000"/>
              </a:lnSpc>
              <a:buClr>
                <a:srgbClr val="FFFF00"/>
              </a:buClr>
              <a:buFont typeface="Arial" panose="020B0604020202020204" pitchFamily="34" charset="0"/>
              <a:buChar char="•"/>
            </a:pPr>
            <a:r>
              <a:rPr lang="en-US" altLang="zh-CN" sz="2600" b="1">
                <a:latin typeface="华文楷体" panose="02010600040101010101" pitchFamily="2" charset="-122"/>
              </a:rPr>
              <a:t>2</a:t>
            </a:r>
            <a:r>
              <a:rPr lang="zh-CN" altLang="en-US" sz="2600" b="1" dirty="0">
                <a:latin typeface="华文楷体" panose="02010600040101010101" pitchFamily="2" charset="-122"/>
              </a:rPr>
              <a:t>）砂、石</a:t>
            </a:r>
            <a:r>
              <a:rPr lang="zh-CN" altLang="en-US" sz="2600" b="1" dirty="0"/>
              <a:t>骨</a:t>
            </a:r>
            <a:r>
              <a:rPr lang="zh-CN" altLang="en-US" sz="2600" b="1" dirty="0">
                <a:latin typeface="华文楷体" panose="02010600040101010101" pitchFamily="2" charset="-122"/>
              </a:rPr>
              <a:t>料中含有活性二氧化硅成分</a:t>
            </a:r>
            <a:r>
              <a:rPr lang="zh-CN" altLang="en-US" sz="2600" dirty="0">
                <a:latin typeface="华文楷体" panose="02010600040101010101" pitchFamily="2" charset="-122"/>
              </a:rPr>
              <a:t>。含活性二氧化硅成分的矿物有蛋白石、玉髓、磷石英等。</a:t>
            </a:r>
            <a:endParaRPr lang="en-US" altLang="zh-CN" sz="2600">
              <a:latin typeface="华文楷体" panose="02010600040101010101" pitchFamily="2" charset="-122"/>
            </a:endParaRPr>
          </a:p>
          <a:p>
            <a:pPr lvl="0" algn="just" eaLnBrk="1" hangingPunct="1">
              <a:lnSpc>
                <a:spcPct val="114000"/>
              </a:lnSpc>
              <a:buClr>
                <a:srgbClr val="FFFF00"/>
              </a:buClr>
              <a:buFont typeface="Arial" panose="020B0604020202020204" pitchFamily="34" charset="0"/>
              <a:buChar char="•"/>
            </a:pPr>
            <a:r>
              <a:rPr lang="en-US" altLang="zh-CN" sz="2600" b="1">
                <a:latin typeface="华文楷体" panose="02010600040101010101" pitchFamily="2" charset="-122"/>
              </a:rPr>
              <a:t>3</a:t>
            </a:r>
            <a:r>
              <a:rPr lang="zh-CN" altLang="en-US" sz="2600" b="1" dirty="0">
                <a:latin typeface="华文楷体" panose="02010600040101010101" pitchFamily="2" charset="-122"/>
              </a:rPr>
              <a:t>）有水存在</a:t>
            </a:r>
            <a:r>
              <a:rPr lang="zh-CN" altLang="en-US" sz="2600" dirty="0">
                <a:latin typeface="华文楷体" panose="02010600040101010101" pitchFamily="2" charset="-122"/>
              </a:rPr>
              <a:t>。在无水情况下，混凝土不可能发生碱</a:t>
            </a:r>
            <a:r>
              <a:rPr lang="en-US" altLang="zh-CN" sz="2600">
                <a:latin typeface="华文楷体" panose="02010600040101010101" pitchFamily="2" charset="-122"/>
              </a:rPr>
              <a:t>—</a:t>
            </a:r>
            <a:r>
              <a:rPr lang="zh-CN" altLang="en-US" sz="2600" dirty="0"/>
              <a:t>骨</a:t>
            </a:r>
            <a:r>
              <a:rPr lang="zh-CN" altLang="en-US" sz="2600" dirty="0">
                <a:latin typeface="华文楷体" panose="02010600040101010101" pitchFamily="2" charset="-122"/>
              </a:rPr>
              <a:t>料反应。</a:t>
            </a:r>
            <a:endParaRPr lang="zh-CN" altLang="en-US" sz="2600" dirty="0">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4"/>
                                            </p:txEl>
                                          </p:spTgt>
                                        </p:tgtEl>
                                        <p:attrNameLst>
                                          <p:attrName>style.visibility</p:attrName>
                                        </p:attrNameLst>
                                      </p:cBhvr>
                                      <p:to>
                                        <p:strVal val="visible"/>
                                      </p:to>
                                    </p:set>
                                    <p:anim calcmode="lin" valueType="num">
                                      <p:cBhvr additive="base">
                                        <p:cTn id="7" dur="1000" fill="hold"/>
                                        <p:tgtEl>
                                          <p:spTgt spid="3">
                                            <p:txEl>
                                              <p:charRg st="0" end="14"/>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4" end="97"/>
                                            </p:txEl>
                                          </p:spTgt>
                                        </p:tgtEl>
                                        <p:attrNameLst>
                                          <p:attrName>style.visibility</p:attrName>
                                        </p:attrNameLst>
                                      </p:cBhvr>
                                      <p:to>
                                        <p:strVal val="visible"/>
                                      </p:to>
                                    </p:set>
                                    <p:anim calcmode="lin" valueType="num">
                                      <p:cBhvr additive="base">
                                        <p:cTn id="13" dur="1000" fill="hold"/>
                                        <p:tgtEl>
                                          <p:spTgt spid="3">
                                            <p:txEl>
                                              <p:charRg st="14" end="97"/>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4" end="9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97" end="124"/>
                                            </p:txEl>
                                          </p:spTgt>
                                        </p:tgtEl>
                                        <p:attrNameLst>
                                          <p:attrName>style.visibility</p:attrName>
                                        </p:attrNameLst>
                                      </p:cBhvr>
                                      <p:to>
                                        <p:strVal val="visible"/>
                                      </p:to>
                                    </p:set>
                                    <p:anim calcmode="lin" valueType="num">
                                      <p:cBhvr additive="base">
                                        <p:cTn id="19" dur="1000" fill="hold"/>
                                        <p:tgtEl>
                                          <p:spTgt spid="3">
                                            <p:txEl>
                                              <p:charRg st="97" end="12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97" end="12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charRg st="124" end="170"/>
                                            </p:txEl>
                                          </p:spTgt>
                                        </p:tgtEl>
                                        <p:attrNameLst>
                                          <p:attrName>style.visibility</p:attrName>
                                        </p:attrNameLst>
                                      </p:cBhvr>
                                      <p:to>
                                        <p:strVal val="visible"/>
                                      </p:to>
                                    </p:set>
                                    <p:anim calcmode="lin" valueType="num">
                                      <p:cBhvr additive="base">
                                        <p:cTn id="25" dur="1000" fill="hold"/>
                                        <p:tgtEl>
                                          <p:spTgt spid="3">
                                            <p:txEl>
                                              <p:charRg st="124" end="170"/>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charRg st="124" end="17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charRg st="170" end="216"/>
                                            </p:txEl>
                                          </p:spTgt>
                                        </p:tgtEl>
                                        <p:attrNameLst>
                                          <p:attrName>style.visibility</p:attrName>
                                        </p:attrNameLst>
                                      </p:cBhvr>
                                      <p:to>
                                        <p:strVal val="visible"/>
                                      </p:to>
                                    </p:set>
                                    <p:anim calcmode="lin" valueType="num">
                                      <p:cBhvr additive="base">
                                        <p:cTn id="31" dur="1000" fill="hold"/>
                                        <p:tgtEl>
                                          <p:spTgt spid="3">
                                            <p:txEl>
                                              <p:charRg st="170" end="21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charRg st="170" end="21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charRg st="216" end="247"/>
                                            </p:txEl>
                                          </p:spTgt>
                                        </p:tgtEl>
                                        <p:attrNameLst>
                                          <p:attrName>style.visibility</p:attrName>
                                        </p:attrNameLst>
                                      </p:cBhvr>
                                      <p:to>
                                        <p:strVal val="visible"/>
                                      </p:to>
                                    </p:set>
                                    <p:anim calcmode="lin" valueType="num">
                                      <p:cBhvr additive="base">
                                        <p:cTn id="37" dur="1000" fill="hold"/>
                                        <p:tgtEl>
                                          <p:spTgt spid="3">
                                            <p:txEl>
                                              <p:charRg st="216" end="247"/>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charRg st="216" end="24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714375" y="642938"/>
            <a:ext cx="8429625" cy="6215062"/>
          </a:xfrm>
        </p:spPr>
        <p:txBody>
          <a:bodyPr vert="horz" wrap="square" lIns="91440" tIns="45720" rIns="91440" bIns="45720" anchor="t"/>
          <a:p>
            <a:pPr lvl="0" algn="just" eaLnBrk="1" hangingPunct="1">
              <a:lnSpc>
                <a:spcPct val="120000"/>
              </a:lnSpc>
              <a:buClr>
                <a:srgbClr val="FFFF00"/>
              </a:buClr>
              <a:buFont typeface="Wingdings" panose="05000000000000000000" pitchFamily="2" charset="2"/>
              <a:buChar char="Ø"/>
            </a:pPr>
            <a:r>
              <a:rPr lang="zh-CN" altLang="en-US" sz="2600">
                <a:latin typeface="华文楷体" panose="02010600040101010101" pitchFamily="2" charset="-122"/>
              </a:rPr>
              <a:t>（</a:t>
            </a:r>
            <a:r>
              <a:rPr lang="en-US" altLang="zh-CN" sz="2600">
                <a:latin typeface="华文楷体" panose="02010600040101010101" pitchFamily="2" charset="-122"/>
              </a:rPr>
              <a:t>3</a:t>
            </a:r>
            <a:r>
              <a:rPr lang="zh-CN" altLang="en-US" sz="2600">
                <a:latin typeface="华文楷体" panose="02010600040101010101" pitchFamily="2" charset="-122"/>
              </a:rPr>
              <a:t>）</a:t>
            </a:r>
            <a:r>
              <a:rPr lang="zh-CN" altLang="en-US" sz="2600" dirty="0">
                <a:latin typeface="华文楷体" panose="02010600040101010101" pitchFamily="2" charset="-122"/>
              </a:rPr>
              <a:t>抑制碱</a:t>
            </a:r>
            <a:r>
              <a:rPr lang="en-US" altLang="zh-CN" sz="2600">
                <a:latin typeface="华文楷体" panose="02010600040101010101" pitchFamily="2" charset="-122"/>
              </a:rPr>
              <a:t>—</a:t>
            </a:r>
            <a:r>
              <a:rPr lang="zh-CN" altLang="en-US" sz="2600" dirty="0">
                <a:latin typeface="华文楷体" panose="02010600040101010101" pitchFamily="2" charset="-122"/>
              </a:rPr>
              <a:t>骨料反应的措施：</a:t>
            </a:r>
            <a:endParaRPr lang="zh-CN" altLang="en-US" sz="2600" dirty="0">
              <a:latin typeface="华文楷体" panose="02010600040101010101" pitchFamily="2" charset="-122"/>
            </a:endParaRPr>
          </a:p>
          <a:p>
            <a:pPr lvl="0" algn="just" eaLnBrk="1" hangingPunct="1">
              <a:lnSpc>
                <a:spcPts val="6000"/>
              </a:lnSpc>
              <a:buClr>
                <a:srgbClr val="FFFF00"/>
              </a:buClr>
              <a:buFont typeface="Arial" panose="020B0604020202020204" pitchFamily="34" charset="0"/>
              <a:buChar char="•"/>
            </a:pPr>
            <a:r>
              <a:rPr lang="en-US" altLang="zh-CN" sz="2600">
                <a:latin typeface="华文楷体" panose="02010600040101010101" pitchFamily="2" charset="-122"/>
              </a:rPr>
              <a:t>1</a:t>
            </a:r>
            <a:r>
              <a:rPr lang="zh-CN" altLang="en-US" sz="2600" dirty="0">
                <a:latin typeface="华文楷体" panose="02010600040101010101" pitchFamily="2" charset="-122"/>
              </a:rPr>
              <a:t>）使用含碱量小于</a:t>
            </a:r>
            <a:r>
              <a:rPr lang="en-US" altLang="zh-CN" sz="2600">
                <a:latin typeface="华文楷体" panose="02010600040101010101" pitchFamily="2" charset="-122"/>
              </a:rPr>
              <a:t>0.6</a:t>
            </a:r>
            <a:r>
              <a:rPr lang="zh-CN" altLang="en-US" sz="2600" dirty="0">
                <a:latin typeface="华文楷体" panose="02010600040101010101" pitchFamily="2" charset="-122"/>
              </a:rPr>
              <a:t>％ 的水泥； </a:t>
            </a:r>
            <a:endParaRPr lang="en-US" altLang="zh-CN" sz="2600">
              <a:latin typeface="华文楷体" panose="02010600040101010101" pitchFamily="2" charset="-122"/>
            </a:endParaRPr>
          </a:p>
          <a:p>
            <a:pPr lvl="0" algn="just" eaLnBrk="1" hangingPunct="1">
              <a:lnSpc>
                <a:spcPts val="6000"/>
              </a:lnSpc>
              <a:buClr>
                <a:srgbClr val="FFFF00"/>
              </a:buClr>
              <a:buFont typeface="Arial" panose="020B0604020202020204" pitchFamily="34" charset="0"/>
              <a:buChar char="•"/>
            </a:pPr>
            <a:r>
              <a:rPr lang="en-US" altLang="zh-CN" sz="2600">
                <a:latin typeface="华文楷体" panose="02010600040101010101" pitchFamily="2" charset="-122"/>
              </a:rPr>
              <a:t>2</a:t>
            </a:r>
            <a:r>
              <a:rPr lang="zh-CN" altLang="en-US" sz="2600" dirty="0">
                <a:latin typeface="华文楷体" panose="02010600040101010101" pitchFamily="2" charset="-122"/>
              </a:rPr>
              <a:t>）控制混凝土中碱含量</a:t>
            </a:r>
            <a:endParaRPr lang="en-US" altLang="zh-CN" sz="2600">
              <a:latin typeface="华文楷体" panose="02010600040101010101" pitchFamily="2" charset="-122"/>
            </a:endParaRPr>
          </a:p>
          <a:p>
            <a:pPr lvl="0" algn="just" eaLnBrk="1" hangingPunct="1">
              <a:lnSpc>
                <a:spcPts val="6000"/>
              </a:lnSpc>
              <a:buClr>
                <a:srgbClr val="FFFF00"/>
              </a:buClr>
              <a:buFont typeface="Arial" panose="020B0604020202020204" pitchFamily="34" charset="0"/>
              <a:buChar char="•"/>
            </a:pPr>
            <a:r>
              <a:rPr lang="en-US" altLang="zh-CN" sz="2600">
                <a:latin typeface="华文楷体" panose="02010600040101010101" pitchFamily="2" charset="-122"/>
              </a:rPr>
              <a:t>3</a:t>
            </a:r>
            <a:r>
              <a:rPr lang="zh-CN" altLang="en-US" sz="2600" dirty="0">
                <a:latin typeface="华文楷体" panose="02010600040101010101" pitchFamily="2" charset="-122"/>
              </a:rPr>
              <a:t>）选用非活性骨料</a:t>
            </a:r>
            <a:endParaRPr lang="zh-CN" altLang="en-US" sz="2600" dirty="0">
              <a:latin typeface="华文楷体" panose="02010600040101010101" pitchFamily="2" charset="-122"/>
            </a:endParaRPr>
          </a:p>
          <a:p>
            <a:pPr lvl="0" algn="just" eaLnBrk="1" hangingPunct="1">
              <a:lnSpc>
                <a:spcPts val="6000"/>
              </a:lnSpc>
              <a:buClr>
                <a:srgbClr val="FFFF00"/>
              </a:buClr>
              <a:buFont typeface="Arial" panose="020B0604020202020204" pitchFamily="34" charset="0"/>
              <a:buChar char="•"/>
            </a:pPr>
            <a:r>
              <a:rPr lang="zh-CN" altLang="en-US" sz="2600" dirty="0">
                <a:latin typeface="华文楷体" panose="02010600040101010101" pitchFamily="2" charset="-122"/>
              </a:rPr>
              <a:t>（</a:t>
            </a:r>
            <a:r>
              <a:rPr lang="en-US" altLang="zh-CN" sz="2600">
                <a:latin typeface="华文楷体" panose="02010600040101010101" pitchFamily="2" charset="-122"/>
              </a:rPr>
              <a:t>4</a:t>
            </a:r>
            <a:r>
              <a:rPr lang="zh-CN" altLang="en-US" sz="2600" dirty="0">
                <a:latin typeface="华文楷体" panose="02010600040101010101" pitchFamily="2" charset="-122"/>
              </a:rPr>
              <a:t>）在水泥中掺用活性混合材（掺合料）</a:t>
            </a:r>
            <a:endParaRPr lang="en-US" altLang="zh-CN" sz="2600">
              <a:latin typeface="华文楷体" panose="02010600040101010101" pitchFamily="2" charset="-122"/>
            </a:endParaRPr>
          </a:p>
          <a:p>
            <a:pPr lvl="0" algn="just" eaLnBrk="1" hangingPunct="1">
              <a:lnSpc>
                <a:spcPts val="6000"/>
              </a:lnSpc>
              <a:buClr>
                <a:srgbClr val="FFFF00"/>
              </a:buClr>
              <a:buFont typeface="Arial" panose="020B0604020202020204" pitchFamily="34" charset="0"/>
              <a:buChar char="•"/>
            </a:pPr>
            <a:r>
              <a:rPr lang="en-US" altLang="zh-CN" sz="2600">
                <a:latin typeface="华文楷体" panose="02010600040101010101" pitchFamily="2" charset="-122"/>
              </a:rPr>
              <a:t>5 </a:t>
            </a:r>
            <a:r>
              <a:rPr lang="zh-CN" altLang="en-US" sz="2600" dirty="0">
                <a:latin typeface="华文楷体" panose="02010600040101010101" pitchFamily="2" charset="-122"/>
              </a:rPr>
              <a:t>）增加砼密实度，减小水份的渗透。</a:t>
            </a:r>
            <a:endParaRPr lang="zh-CN" altLang="en-US" sz="2600" dirty="0">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charRg st="0" end="17"/>
                                            </p:txEl>
                                          </p:spTgt>
                                        </p:tgtEl>
                                        <p:attrNameLst>
                                          <p:attrName>style.visibility</p:attrName>
                                        </p:attrNameLst>
                                      </p:cBhvr>
                                      <p:to>
                                        <p:strVal val="visible"/>
                                      </p:to>
                                    </p:set>
                                    <p:anim calcmode="lin" valueType="num">
                                      <p:cBhvr additive="base">
                                        <p:cTn id="7" dur="1000" fill="hold"/>
                                        <p:tgtEl>
                                          <p:spTgt spid="3">
                                            <p:txEl>
                                              <p:charRg st="0" end="17"/>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7" end="38"/>
                                            </p:txEl>
                                          </p:spTgt>
                                        </p:tgtEl>
                                        <p:attrNameLst>
                                          <p:attrName>style.visibility</p:attrName>
                                        </p:attrNameLst>
                                      </p:cBhvr>
                                      <p:to>
                                        <p:strVal val="visible"/>
                                      </p:to>
                                    </p:set>
                                    <p:anim calcmode="lin" valueType="num">
                                      <p:cBhvr additive="base">
                                        <p:cTn id="13" dur="1000" fill="hold"/>
                                        <p:tgtEl>
                                          <p:spTgt spid="3">
                                            <p:txEl>
                                              <p:charRg st="17" end="38"/>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7" end="3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38" end="51"/>
                                            </p:txEl>
                                          </p:spTgt>
                                        </p:tgtEl>
                                        <p:attrNameLst>
                                          <p:attrName>style.visibility</p:attrName>
                                        </p:attrNameLst>
                                      </p:cBhvr>
                                      <p:to>
                                        <p:strVal val="visible"/>
                                      </p:to>
                                    </p:set>
                                    <p:anim calcmode="lin" valueType="num">
                                      <p:cBhvr additive="base">
                                        <p:cTn id="19" dur="1000" fill="hold"/>
                                        <p:tgtEl>
                                          <p:spTgt spid="3">
                                            <p:txEl>
                                              <p:charRg st="38" end="5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38" end="5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charRg st="51" end="62"/>
                                            </p:txEl>
                                          </p:spTgt>
                                        </p:tgtEl>
                                        <p:attrNameLst>
                                          <p:attrName>style.visibility</p:attrName>
                                        </p:attrNameLst>
                                      </p:cBhvr>
                                      <p:to>
                                        <p:strVal val="visible"/>
                                      </p:to>
                                    </p:set>
                                    <p:anim calcmode="lin" valueType="num">
                                      <p:cBhvr additive="base">
                                        <p:cTn id="25" dur="1000" fill="hold"/>
                                        <p:tgtEl>
                                          <p:spTgt spid="3">
                                            <p:txEl>
                                              <p:charRg st="51" end="6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charRg st="51" end="6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charRg st="62" end="82"/>
                                            </p:txEl>
                                          </p:spTgt>
                                        </p:tgtEl>
                                        <p:attrNameLst>
                                          <p:attrName>style.visibility</p:attrName>
                                        </p:attrNameLst>
                                      </p:cBhvr>
                                      <p:to>
                                        <p:strVal val="visible"/>
                                      </p:to>
                                    </p:set>
                                    <p:anim calcmode="lin" valueType="num">
                                      <p:cBhvr additive="base">
                                        <p:cTn id="31" dur="1000" fill="hold"/>
                                        <p:tgtEl>
                                          <p:spTgt spid="3">
                                            <p:txEl>
                                              <p:charRg st="62" end="82"/>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charRg st="62" end="8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charRg st="82" end="102"/>
                                            </p:txEl>
                                          </p:spTgt>
                                        </p:tgtEl>
                                        <p:attrNameLst>
                                          <p:attrName>style.visibility</p:attrName>
                                        </p:attrNameLst>
                                      </p:cBhvr>
                                      <p:to>
                                        <p:strVal val="visible"/>
                                      </p:to>
                                    </p:set>
                                    <p:anim calcmode="lin" valueType="num">
                                      <p:cBhvr additive="base">
                                        <p:cTn id="37" dur="1000" fill="hold"/>
                                        <p:tgtEl>
                                          <p:spTgt spid="3">
                                            <p:txEl>
                                              <p:charRg st="82" end="102"/>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charRg st="82" end="10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57188" y="357188"/>
            <a:ext cx="8429625" cy="5808662"/>
          </a:xfrm>
        </p:spPr>
        <p:txBody>
          <a:bodyPr vert="horz" wrap="square" lIns="91440" tIns="45720" rIns="91440" bIns="45720" anchor="t"/>
          <a:p>
            <a:pPr lvl="0" algn="just" eaLnBrk="1" hangingPunct="1">
              <a:lnSpc>
                <a:spcPct val="120000"/>
              </a:lnSpc>
              <a:buClr>
                <a:srgbClr val="FFFF00"/>
              </a:buClr>
              <a:buFont typeface="Wingdings" panose="05000000000000000000" pitchFamily="2" charset="2"/>
              <a:buChar char="Ø"/>
            </a:pPr>
            <a:r>
              <a:rPr lang="zh-CN" altLang="en-US" sz="3400" dirty="0"/>
              <a:t>立方体抗压强度标准值</a:t>
            </a:r>
            <a:endParaRPr lang="en-US" altLang="zh-CN" sz="3400"/>
          </a:p>
          <a:p>
            <a:pPr lvl="0" eaLnBrk="1" hangingPunct="1">
              <a:lnSpc>
                <a:spcPct val="120000"/>
              </a:lnSpc>
              <a:buNone/>
            </a:pPr>
            <a:r>
              <a:rPr lang="zh-CN" altLang="en-US" dirty="0">
                <a:latin typeface="华文楷体" panose="02010600040101010101" pitchFamily="2" charset="-122"/>
              </a:rPr>
              <a:t>      按照标准方法制作和养护的边长为</a:t>
            </a:r>
            <a:r>
              <a:rPr lang="en-US" altLang="zh-CN">
                <a:latin typeface="华文楷体" panose="02010600040101010101" pitchFamily="2" charset="-122"/>
              </a:rPr>
              <a:t>150mm</a:t>
            </a:r>
            <a:r>
              <a:rPr lang="zh-CN" altLang="en-US" dirty="0">
                <a:latin typeface="华文楷体" panose="02010600040101010101" pitchFamily="2" charset="-122"/>
              </a:rPr>
              <a:t>的立方体试件，在</a:t>
            </a:r>
            <a:r>
              <a:rPr lang="en-US" altLang="zh-CN">
                <a:latin typeface="华文楷体" panose="02010600040101010101" pitchFamily="2" charset="-122"/>
              </a:rPr>
              <a:t>28</a:t>
            </a:r>
            <a:r>
              <a:rPr lang="zh-CN" altLang="en-US" dirty="0">
                <a:latin typeface="华文楷体" panose="02010600040101010101" pitchFamily="2" charset="-122"/>
              </a:rPr>
              <a:t>天龄期，用标准试验方法测定的抗压强度总体分布中的一个值，强度低于该值的百分率不超过</a:t>
            </a:r>
            <a:r>
              <a:rPr lang="en-US" altLang="zh-CN">
                <a:latin typeface="华文楷体" panose="02010600040101010101" pitchFamily="2" charset="-122"/>
              </a:rPr>
              <a:t>5%</a:t>
            </a:r>
            <a:r>
              <a:rPr lang="zh-CN" altLang="en-US" dirty="0">
                <a:latin typeface="华文楷体" panose="02010600040101010101" pitchFamily="2" charset="-122"/>
              </a:rPr>
              <a:t>（即具有</a:t>
            </a:r>
            <a:r>
              <a:rPr lang="en-US" altLang="zh-CN">
                <a:latin typeface="华文楷体" panose="02010600040101010101" pitchFamily="2" charset="-122"/>
              </a:rPr>
              <a:t>95%</a:t>
            </a:r>
            <a:r>
              <a:rPr lang="zh-CN" altLang="en-US" dirty="0">
                <a:latin typeface="华文楷体" panose="02010600040101010101" pitchFamily="2" charset="-122"/>
              </a:rPr>
              <a:t>保证率的抗压强度）以</a:t>
            </a:r>
            <a:r>
              <a:rPr lang="en-US" altLang="zh-CN">
                <a:latin typeface="华文楷体" panose="02010600040101010101" pitchFamily="2" charset="-122"/>
              </a:rPr>
              <a:t>N/mm</a:t>
            </a:r>
            <a:r>
              <a:rPr lang="en-US" altLang="zh-CN" baseline="30000">
                <a:latin typeface="华文楷体" panose="02010600040101010101" pitchFamily="2" charset="-122"/>
              </a:rPr>
              <a:t>2</a:t>
            </a:r>
            <a:r>
              <a:rPr lang="zh-CN" altLang="en-US" dirty="0">
                <a:latin typeface="华文楷体" panose="02010600040101010101" pitchFamily="2" charset="-122"/>
              </a:rPr>
              <a:t>（即</a:t>
            </a:r>
            <a:r>
              <a:rPr lang="en-US" altLang="zh-CN" err="1">
                <a:latin typeface="华文楷体" panose="02010600040101010101" pitchFamily="2" charset="-122"/>
              </a:rPr>
              <a:t>MPa</a:t>
            </a:r>
            <a:r>
              <a:rPr lang="zh-CN" altLang="en-US" dirty="0">
                <a:latin typeface="华文楷体" panose="02010600040101010101" pitchFamily="2" charset="-122"/>
              </a:rPr>
              <a:t>）计，以</a:t>
            </a:r>
            <a:r>
              <a:rPr lang="en-US" altLang="zh-CN" err="1">
                <a:latin typeface="华文楷体" panose="02010600040101010101" pitchFamily="2" charset="-122"/>
              </a:rPr>
              <a:t>f</a:t>
            </a:r>
            <a:r>
              <a:rPr lang="en-US" altLang="zh-CN" baseline="-25000" err="1">
                <a:latin typeface="华文楷体" panose="02010600040101010101" pitchFamily="2" charset="-122"/>
              </a:rPr>
              <a:t>cu</a:t>
            </a:r>
            <a:r>
              <a:rPr lang="zh-CN" altLang="en-US" baseline="-25000" dirty="0">
                <a:latin typeface="华文楷体" panose="02010600040101010101" pitchFamily="2" charset="-122"/>
              </a:rPr>
              <a:t>，</a:t>
            </a:r>
            <a:r>
              <a:rPr lang="en-US" altLang="zh-CN" baseline="-25000">
                <a:latin typeface="华文楷体" panose="02010600040101010101" pitchFamily="2" charset="-122"/>
              </a:rPr>
              <a:t>k</a:t>
            </a:r>
            <a:r>
              <a:rPr lang="zh-CN" altLang="en-US" dirty="0">
                <a:latin typeface="华文楷体" panose="02010600040101010101" pitchFamily="2" charset="-122"/>
              </a:rPr>
              <a:t>表示。</a:t>
            </a:r>
            <a:endParaRPr lang="zh-CN" altLang="en-US" dirty="0">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1"/>
                                            </p:txEl>
                                          </p:spTgt>
                                        </p:tgtEl>
                                        <p:attrNameLst>
                                          <p:attrName>style.visibility</p:attrName>
                                        </p:attrNameLst>
                                      </p:cBhvr>
                                      <p:to>
                                        <p:strVal val="visible"/>
                                      </p:to>
                                    </p:set>
                                    <p:anim calcmode="lin" valueType="num">
                                      <p:cBhvr additive="base">
                                        <p:cTn id="7" dur="1000" fill="hold"/>
                                        <p:tgtEl>
                                          <p:spTgt spid="3">
                                            <p:txEl>
                                              <p:charRg st="0" end="1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1" end="130"/>
                                            </p:txEl>
                                          </p:spTgt>
                                        </p:tgtEl>
                                        <p:attrNameLst>
                                          <p:attrName>style.visibility</p:attrName>
                                        </p:attrNameLst>
                                      </p:cBhvr>
                                      <p:to>
                                        <p:strVal val="visible"/>
                                      </p:to>
                                    </p:set>
                                    <p:anim calcmode="lin" valueType="num">
                                      <p:cBhvr additive="base">
                                        <p:cTn id="13" dur="1000" fill="hold"/>
                                        <p:tgtEl>
                                          <p:spTgt spid="3">
                                            <p:txEl>
                                              <p:charRg st="11" end="13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1" end="13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Rectangle 2"/>
          <p:cNvSpPr>
            <a:spLocks noGrp="1"/>
          </p:cNvSpPr>
          <p:nvPr>
            <p:ph type="title"/>
          </p:nvPr>
        </p:nvSpPr>
        <p:spPr/>
        <p:txBody>
          <a:bodyPr vert="horz" wrap="square" lIns="91440" tIns="45720" rIns="91440" bIns="45720" anchor="t"/>
          <a:p>
            <a:pPr eaLnBrk="1" hangingPunct="1"/>
            <a:r>
              <a:rPr lang="en-US" altLang="zh-CN" sz="3200" dirty="0">
                <a:latin typeface="华文楷体" panose="02010600040101010101" pitchFamily="2" charset="-122"/>
              </a:rPr>
              <a:t>5</a:t>
            </a:r>
            <a:r>
              <a:rPr lang="zh-CN" altLang="en-US" sz="3200" dirty="0">
                <a:latin typeface="华文楷体" panose="02010600040101010101" pitchFamily="2" charset="-122"/>
              </a:rPr>
              <a:t>、混凝土的抗</a:t>
            </a:r>
            <a:r>
              <a:rPr lang="zh-CN" altLang="en-US" sz="3200" dirty="0"/>
              <a:t>侵蚀</a:t>
            </a:r>
            <a:r>
              <a:rPr lang="zh-CN" altLang="en-US" sz="3200" dirty="0">
                <a:latin typeface="华文楷体" panose="02010600040101010101" pitchFamily="2" charset="-122"/>
              </a:rPr>
              <a:t>性</a:t>
            </a:r>
            <a:endParaRPr lang="zh-CN" altLang="en-US" sz="3200" dirty="0">
              <a:latin typeface="华文楷体" panose="02010600040101010101" pitchFamily="2" charset="-122"/>
            </a:endParaRPr>
          </a:p>
        </p:txBody>
      </p:sp>
      <p:sp>
        <p:nvSpPr>
          <p:cNvPr id="209923" name="Rectangle 3"/>
          <p:cNvSpPr>
            <a:spLocks noGrp="1"/>
          </p:cNvSpPr>
          <p:nvPr>
            <p:ph idx="1"/>
          </p:nvPr>
        </p:nvSpPr>
        <p:spPr/>
        <p:txBody>
          <a:bodyPr vert="horz" wrap="square" lIns="91440" tIns="45720" rIns="91440" bIns="45720" anchor="t"/>
          <a:p>
            <a:pPr eaLnBrk="1" hangingPunct="1">
              <a:lnSpc>
                <a:spcPct val="125000"/>
              </a:lnSpc>
              <a:buClr>
                <a:srgbClr val="FFC000"/>
              </a:buClr>
              <a:buFont typeface="Wingdings" panose="05000000000000000000" pitchFamily="2" charset="2"/>
              <a:buChar char="l"/>
            </a:pPr>
            <a:r>
              <a:rPr lang="zh-CN" altLang="en-US" dirty="0"/>
              <a:t>（</a:t>
            </a:r>
            <a:r>
              <a:rPr lang="en-US" altLang="zh-CN" dirty="0"/>
              <a:t>1</a:t>
            </a:r>
            <a:r>
              <a:rPr lang="zh-CN" altLang="en-US" dirty="0"/>
              <a:t>）定义：抗侵蚀性是指混凝土在含有侵蚀性介质环境中遭受到化学侵蚀、物理作用不破坏的能力。</a:t>
            </a:r>
            <a:endParaRPr lang="en-US" altLang="zh-CN"/>
          </a:p>
          <a:p>
            <a:pPr algn="just" eaLnBrk="1" hangingPunct="1">
              <a:lnSpc>
                <a:spcPct val="125000"/>
              </a:lnSpc>
              <a:buClr>
                <a:srgbClr val="FFFF00"/>
              </a:buClr>
              <a:buFont typeface="Wingdings" panose="05000000000000000000" pitchFamily="2" charset="2"/>
              <a:buChar char="Ø"/>
            </a:pPr>
            <a:r>
              <a:rPr lang="zh-CN" altLang="en-US" dirty="0"/>
              <a:t>当混凝土所处的环境水有侵蚀性时，必须对侵蚀问题予以重视。环境侵蚀主要指对水泥石的侵蚀，如淡水侵蚀、硫酸盐侵蚀、酸碱侵蚀等。</a:t>
            </a:r>
            <a:endParaRPr lang="en-US" altLang="zh-CN"/>
          </a:p>
          <a:p>
            <a:pPr eaLnBrk="1" hangingPunct="1"/>
            <a:endParaRPr lang="zh-CN" altLang="en-US" dirty="0"/>
          </a:p>
        </p:txBody>
      </p:sp>
    </p:spTree>
  </p:cSld>
  <p:clrMapOvr>
    <a:masterClrMapping/>
  </p:clrMapOvr>
  <p:transition>
    <p:wheel spokes="8"/>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219075" y="285750"/>
            <a:ext cx="8568055" cy="6215380"/>
          </a:xfrm>
        </p:spPr>
        <p:txBody>
          <a:bodyPr vert="horz" wrap="square" lIns="91440" tIns="45720" rIns="91440" bIns="45720" anchor="t"/>
          <a:p>
            <a:pPr lvl="0" algn="just" eaLnBrk="1" hangingPunct="1">
              <a:lnSpc>
                <a:spcPct val="150000"/>
              </a:lnSpc>
              <a:buClr>
                <a:srgbClr val="FFFF00"/>
              </a:buClr>
              <a:buFont typeface="Wingdings" panose="05000000000000000000" pitchFamily="2" charset="2"/>
              <a:buChar char="Ø"/>
            </a:pPr>
            <a:r>
              <a:rPr lang="zh-CN" altLang="en-US" sz="2600" dirty="0">
                <a:latin typeface="华文楷体" panose="02010600040101010101" pitchFamily="2" charset="-122"/>
              </a:rPr>
              <a:t>（</a:t>
            </a:r>
            <a:r>
              <a:rPr lang="en-US" altLang="zh-CN" sz="2600" dirty="0">
                <a:latin typeface="华文楷体" panose="02010600040101010101" pitchFamily="2" charset="-122"/>
              </a:rPr>
              <a:t>2</a:t>
            </a:r>
            <a:r>
              <a:rPr lang="zh-CN" altLang="en-US" sz="2600" dirty="0">
                <a:latin typeface="华文楷体" panose="02010600040101010101" pitchFamily="2" charset="-122"/>
              </a:rPr>
              <a:t>）影响混凝土的抗侵蚀性的因素</a:t>
            </a:r>
            <a:endParaRPr lang="en-US" altLang="zh-CN" sz="2600">
              <a:latin typeface="华文楷体" panose="02010600040101010101" pitchFamily="2" charset="-122"/>
            </a:endParaRPr>
          </a:p>
          <a:p>
            <a:pPr lvl="0" eaLnBrk="1" hangingPunct="1">
              <a:lnSpc>
                <a:spcPct val="150000"/>
              </a:lnSpc>
              <a:buClr>
                <a:srgbClr val="FFFF00"/>
              </a:buClr>
              <a:buFont typeface="Arial" panose="020B0604020202020204" pitchFamily="34" charset="0"/>
              <a:buChar char="•"/>
            </a:pPr>
            <a:r>
              <a:rPr lang="en-US" altLang="zh-CN" sz="2600" dirty="0">
                <a:latin typeface="华文楷体" panose="02010600040101010101" pitchFamily="2" charset="-122"/>
              </a:rPr>
              <a:t>1</a:t>
            </a:r>
            <a:r>
              <a:rPr lang="zh-CN" altLang="en-US" sz="2600" dirty="0">
                <a:latin typeface="华文楷体" panose="02010600040101010101" pitchFamily="2" charset="-122"/>
              </a:rPr>
              <a:t>）与所用水泥品种、混凝土的密实程度和孔隙特征等有关。</a:t>
            </a:r>
            <a:endParaRPr lang="en-US" altLang="zh-CN" sz="2600">
              <a:latin typeface="华文楷体" panose="02010600040101010101" pitchFamily="2" charset="-122"/>
            </a:endParaRPr>
          </a:p>
          <a:p>
            <a:pPr lvl="0" eaLnBrk="1" hangingPunct="1">
              <a:lnSpc>
                <a:spcPct val="150000"/>
              </a:lnSpc>
              <a:buClr>
                <a:srgbClr val="FFFF00"/>
              </a:buClr>
              <a:buFont typeface="Arial" panose="020B0604020202020204" pitchFamily="34" charset="0"/>
              <a:buChar char="•"/>
            </a:pPr>
            <a:r>
              <a:rPr lang="en-US" altLang="zh-CN" sz="2600" dirty="0">
                <a:latin typeface="华文楷体" panose="02010600040101010101" pitchFamily="2" charset="-122"/>
              </a:rPr>
              <a:t>2</a:t>
            </a:r>
            <a:r>
              <a:rPr lang="zh-CN" altLang="en-US" sz="2600" dirty="0">
                <a:latin typeface="华文楷体" panose="02010600040101010101" pitchFamily="2" charset="-122"/>
              </a:rPr>
              <a:t>）密实和孔隙封闭的混凝土，环境水不易侵入，抗侵蚀性较强。</a:t>
            </a:r>
            <a:endParaRPr lang="en-US" altLang="zh-CN" sz="2600">
              <a:latin typeface="华文楷体" panose="02010600040101010101" pitchFamily="2" charset="-122"/>
            </a:endParaRPr>
          </a:p>
          <a:p>
            <a:pPr lvl="0" eaLnBrk="1" hangingPunct="1">
              <a:lnSpc>
                <a:spcPct val="150000"/>
              </a:lnSpc>
              <a:buClr>
                <a:srgbClr val="FFFF00"/>
              </a:buClr>
              <a:buFont typeface="Arial" panose="020B0604020202020204" pitchFamily="34" charset="0"/>
              <a:buChar char="•"/>
            </a:pPr>
            <a:r>
              <a:rPr lang="en-US" altLang="zh-CN" sz="2600" dirty="0">
                <a:latin typeface="华文楷体" panose="02010600040101010101" pitchFamily="2" charset="-122"/>
              </a:rPr>
              <a:t>3</a:t>
            </a:r>
            <a:r>
              <a:rPr lang="zh-CN" altLang="en-US" sz="2600" dirty="0">
                <a:latin typeface="华文楷体" panose="02010600040101010101" pitchFamily="2" charset="-122"/>
              </a:rPr>
              <a:t>）合理选择水泥品种、降低水胶比、提高混凝土密实度和改善孔隙结构是提高混凝土抗侵蚀性的主要措施。</a:t>
            </a:r>
            <a:endParaRPr lang="zh-CN" altLang="en-US" sz="2600" dirty="0">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4"/>
                                            </p:txEl>
                                          </p:spTgt>
                                        </p:tgtEl>
                                        <p:attrNameLst>
                                          <p:attrName>style.visibility</p:attrName>
                                        </p:attrNameLst>
                                      </p:cBhvr>
                                      <p:to>
                                        <p:strVal val="visible"/>
                                      </p:to>
                                    </p:set>
                                    <p:anim calcmode="lin" valueType="num">
                                      <p:cBhvr additive="base">
                                        <p:cTn id="7" dur="1000" fill="hold"/>
                                        <p:tgtEl>
                                          <p:spTgt spid="3">
                                            <p:txEl>
                                              <p:charRg st="0" end="14"/>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4" end="40"/>
                                            </p:txEl>
                                          </p:spTgt>
                                        </p:tgtEl>
                                        <p:attrNameLst>
                                          <p:attrName>style.visibility</p:attrName>
                                        </p:attrNameLst>
                                      </p:cBhvr>
                                      <p:to>
                                        <p:strVal val="visible"/>
                                      </p:to>
                                    </p:set>
                                    <p:anim calcmode="lin" valueType="num">
                                      <p:cBhvr additive="base">
                                        <p:cTn id="13" dur="1000" fill="hold"/>
                                        <p:tgtEl>
                                          <p:spTgt spid="3">
                                            <p:txEl>
                                              <p:charRg st="14" end="4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4" end="4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40" end="68"/>
                                            </p:txEl>
                                          </p:spTgt>
                                        </p:tgtEl>
                                        <p:attrNameLst>
                                          <p:attrName>style.visibility</p:attrName>
                                        </p:attrNameLst>
                                      </p:cBhvr>
                                      <p:to>
                                        <p:strVal val="visible"/>
                                      </p:to>
                                    </p:set>
                                    <p:anim calcmode="lin" valueType="num">
                                      <p:cBhvr additive="base">
                                        <p:cTn id="19" dur="1000" fill="hold"/>
                                        <p:tgtEl>
                                          <p:spTgt spid="3">
                                            <p:txEl>
                                              <p:charRg st="40" end="68"/>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40" end="6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charRg st="68" end="115"/>
                                            </p:txEl>
                                          </p:spTgt>
                                        </p:tgtEl>
                                        <p:attrNameLst>
                                          <p:attrName>style.visibility</p:attrName>
                                        </p:attrNameLst>
                                      </p:cBhvr>
                                      <p:to>
                                        <p:strVal val="visible"/>
                                      </p:to>
                                    </p:set>
                                    <p:anim calcmode="lin" valueType="num">
                                      <p:cBhvr additive="base">
                                        <p:cTn id="25" dur="1000" fill="hold"/>
                                        <p:tgtEl>
                                          <p:spTgt spid="3">
                                            <p:txEl>
                                              <p:charRg st="68" end="11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charRg st="68" end="1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57188" y="285750"/>
            <a:ext cx="8429625" cy="6215063"/>
          </a:xfrm>
        </p:spPr>
        <p:txBody>
          <a:bodyPr vert="horz" wrap="square" lIns="91440" tIns="45720" rIns="91440" bIns="45720" anchor="t"/>
          <a:p>
            <a:pPr lvl="0" eaLnBrk="1" hangingPunct="1">
              <a:lnSpc>
                <a:spcPct val="120000"/>
              </a:lnSpc>
              <a:buClr>
                <a:srgbClr val="FFC000"/>
              </a:buClr>
              <a:buFont typeface="Wingdings" panose="05000000000000000000" pitchFamily="2" charset="2"/>
              <a:buChar char="l"/>
            </a:pPr>
            <a:r>
              <a:rPr lang="en-US" altLang="zh-CN" dirty="0">
                <a:latin typeface="华文楷体" panose="02010600040101010101" pitchFamily="2" charset="-122"/>
              </a:rPr>
              <a:t>6</a:t>
            </a:r>
            <a:r>
              <a:rPr lang="zh-CN" altLang="en-US" dirty="0">
                <a:latin typeface="华文楷体" panose="02010600040101010101" pitchFamily="2" charset="-122"/>
              </a:rPr>
              <a:t>、提高混凝土耐久性的措施</a:t>
            </a:r>
            <a:endParaRPr lang="en-US" altLang="zh-CN">
              <a:latin typeface="华文楷体" panose="02010600040101010101" pitchFamily="2" charset="-122"/>
            </a:endParaRPr>
          </a:p>
          <a:p>
            <a:pPr lvl="0" algn="just" eaLnBrk="1" hangingPunct="1">
              <a:lnSpc>
                <a:spcPct val="120000"/>
              </a:lnSpc>
              <a:buClr>
                <a:srgbClr val="FFFF00"/>
              </a:buClr>
              <a:buFont typeface="Arial" panose="020B0604020202020204" pitchFamily="34" charset="0"/>
              <a:buChar char="•"/>
            </a:pPr>
            <a:r>
              <a:rPr lang="zh-CN" altLang="en-US" sz="2600" dirty="0">
                <a:latin typeface="华文楷体" panose="02010600040101010101" pitchFamily="2" charset="-122"/>
              </a:rPr>
              <a:t>（</a:t>
            </a:r>
            <a:r>
              <a:rPr lang="en-US" altLang="zh-CN" sz="2600" dirty="0">
                <a:latin typeface="华文楷体" panose="02010600040101010101" pitchFamily="2" charset="-122"/>
              </a:rPr>
              <a:t>1</a:t>
            </a:r>
            <a:r>
              <a:rPr lang="zh-CN" altLang="en-US" sz="2600" dirty="0">
                <a:latin typeface="华文楷体" panose="02010600040101010101" pitchFamily="2" charset="-122"/>
              </a:rPr>
              <a:t>）合理选择水泥品种。</a:t>
            </a:r>
            <a:endParaRPr lang="en-US" altLang="zh-CN" sz="2600">
              <a:latin typeface="华文楷体" panose="02010600040101010101" pitchFamily="2" charset="-122"/>
            </a:endParaRPr>
          </a:p>
          <a:p>
            <a:pPr lvl="0" algn="just" eaLnBrk="1" hangingPunct="1">
              <a:lnSpc>
                <a:spcPct val="120000"/>
              </a:lnSpc>
              <a:buClr>
                <a:srgbClr val="FFFF00"/>
              </a:buClr>
              <a:buFont typeface="Arial" panose="020B0604020202020204" pitchFamily="34" charset="0"/>
              <a:buChar char="•"/>
            </a:pPr>
            <a:r>
              <a:rPr lang="zh-CN" altLang="en-US" sz="2600">
                <a:latin typeface="华文楷体" panose="02010600040101010101" pitchFamily="2" charset="-122"/>
              </a:rPr>
              <a:t>（</a:t>
            </a:r>
            <a:r>
              <a:rPr lang="en-US" altLang="zh-CN" sz="2600">
                <a:latin typeface="华文楷体" panose="02010600040101010101" pitchFamily="2" charset="-122"/>
              </a:rPr>
              <a:t>2</a:t>
            </a:r>
            <a:r>
              <a:rPr lang="zh-CN" altLang="en-US" sz="2600">
                <a:latin typeface="华文楷体" panose="02010600040101010101" pitchFamily="2" charset="-122"/>
              </a:rPr>
              <a:t>）</a:t>
            </a:r>
            <a:r>
              <a:rPr lang="zh-CN" altLang="en-US" sz="2600" dirty="0">
                <a:latin typeface="华文楷体" panose="02010600040101010101" pitchFamily="2" charset="-122"/>
              </a:rPr>
              <a:t>控制水胶比及保证足够的水泥用量是保证混凝土密实度的重要措施，是提高混凝土耐久性的关键。</a:t>
            </a:r>
            <a:endParaRPr lang="zh-CN" altLang="en-US" sz="2600" dirty="0">
              <a:latin typeface="华文楷体" panose="02010600040101010101" pitchFamily="2" charset="-122"/>
            </a:endParaRPr>
          </a:p>
          <a:p>
            <a:pPr lvl="0" algn="just" eaLnBrk="1" hangingPunct="1">
              <a:lnSpc>
                <a:spcPct val="120000"/>
              </a:lnSpc>
              <a:buClr>
                <a:srgbClr val="FFFF00"/>
              </a:buClr>
              <a:buFont typeface="Arial" panose="020B0604020202020204" pitchFamily="34" charset="0"/>
              <a:buChar char="•"/>
            </a:pPr>
            <a:r>
              <a:rPr lang="zh-CN" altLang="en-US" sz="2600">
                <a:latin typeface="华文楷体" panose="02010600040101010101" pitchFamily="2" charset="-122"/>
              </a:rPr>
              <a:t>（</a:t>
            </a:r>
            <a:r>
              <a:rPr lang="en-US" altLang="zh-CN" sz="2600">
                <a:latin typeface="华文楷体" panose="02010600040101010101" pitchFamily="2" charset="-122"/>
              </a:rPr>
              <a:t>3</a:t>
            </a:r>
            <a:r>
              <a:rPr lang="zh-CN" altLang="en-US" sz="2600">
                <a:latin typeface="华文楷体" panose="02010600040101010101" pitchFamily="2" charset="-122"/>
              </a:rPr>
              <a:t>）</a:t>
            </a:r>
            <a:r>
              <a:rPr lang="zh-CN" altLang="en-US" sz="2600" dirty="0">
                <a:latin typeface="华文楷体" panose="02010600040101010101" pitchFamily="2" charset="-122"/>
              </a:rPr>
              <a:t>选用质量良好，技术条件合格的砂石骨料。</a:t>
            </a:r>
            <a:endParaRPr lang="en-US" altLang="zh-CN" sz="2600">
              <a:latin typeface="华文楷体" panose="02010600040101010101" pitchFamily="2" charset="-122"/>
            </a:endParaRPr>
          </a:p>
          <a:p>
            <a:pPr lvl="0" algn="just" eaLnBrk="1" hangingPunct="1">
              <a:lnSpc>
                <a:spcPct val="120000"/>
              </a:lnSpc>
              <a:buClr>
                <a:srgbClr val="FFFF00"/>
              </a:buClr>
              <a:buFont typeface="Arial" panose="020B0604020202020204" pitchFamily="34" charset="0"/>
              <a:buChar char="•"/>
            </a:pPr>
            <a:r>
              <a:rPr lang="zh-CN" altLang="en-US" sz="2600">
                <a:latin typeface="华文楷体" panose="02010600040101010101" pitchFamily="2" charset="-122"/>
              </a:rPr>
              <a:t>（</a:t>
            </a:r>
            <a:r>
              <a:rPr lang="en-US" altLang="zh-CN" sz="2600">
                <a:latin typeface="华文楷体" panose="02010600040101010101" pitchFamily="2" charset="-122"/>
              </a:rPr>
              <a:t>4</a:t>
            </a:r>
            <a:r>
              <a:rPr lang="zh-CN" altLang="en-US" sz="2600">
                <a:latin typeface="华文楷体" panose="02010600040101010101" pitchFamily="2" charset="-122"/>
              </a:rPr>
              <a:t>）</a:t>
            </a:r>
            <a:r>
              <a:rPr lang="zh-CN" altLang="en-US" sz="2600" dirty="0">
                <a:latin typeface="华文楷体" panose="02010600040101010101" pitchFamily="2" charset="-122"/>
              </a:rPr>
              <a:t>掺入减水剂或引气剂，改善混凝土的孔结构，对提高混凝土的抗渗性和抗冻性有良好作用。</a:t>
            </a:r>
            <a:endParaRPr lang="zh-CN" altLang="en-US" sz="2600" dirty="0">
              <a:latin typeface="华文楷体" panose="02010600040101010101" pitchFamily="2" charset="-122"/>
            </a:endParaRPr>
          </a:p>
          <a:p>
            <a:pPr lvl="0" algn="just" eaLnBrk="1" hangingPunct="1">
              <a:lnSpc>
                <a:spcPct val="120000"/>
              </a:lnSpc>
              <a:buClr>
                <a:srgbClr val="FFFF00"/>
              </a:buClr>
              <a:buFont typeface="Arial" panose="020B0604020202020204" pitchFamily="34" charset="0"/>
              <a:buChar char="•"/>
            </a:pPr>
            <a:r>
              <a:rPr lang="zh-CN" altLang="en-US" sz="2600">
                <a:latin typeface="华文楷体" panose="02010600040101010101" pitchFamily="2" charset="-122"/>
              </a:rPr>
              <a:t>（</a:t>
            </a:r>
            <a:r>
              <a:rPr lang="en-US" altLang="zh-CN" sz="2600">
                <a:latin typeface="华文楷体" panose="02010600040101010101" pitchFamily="2" charset="-122"/>
              </a:rPr>
              <a:t>5</a:t>
            </a:r>
            <a:r>
              <a:rPr lang="zh-CN" altLang="en-US" sz="2600">
                <a:latin typeface="华文楷体" panose="02010600040101010101" pitchFamily="2" charset="-122"/>
              </a:rPr>
              <a:t>）</a:t>
            </a:r>
            <a:r>
              <a:rPr lang="zh-CN" altLang="en-US" sz="2600" dirty="0">
                <a:latin typeface="华文楷体" panose="02010600040101010101" pitchFamily="2" charset="-122"/>
              </a:rPr>
              <a:t>掺入高效活性矿物掺料</a:t>
            </a:r>
            <a:endParaRPr lang="en-US" altLang="zh-CN" sz="2600">
              <a:latin typeface="华文楷体" panose="02010600040101010101" pitchFamily="2" charset="-122"/>
            </a:endParaRPr>
          </a:p>
          <a:p>
            <a:pPr lvl="0" algn="just" eaLnBrk="1" hangingPunct="1">
              <a:lnSpc>
                <a:spcPct val="120000"/>
              </a:lnSpc>
              <a:buClr>
                <a:srgbClr val="FFFF00"/>
              </a:buClr>
              <a:buFont typeface="Arial" panose="020B0604020202020204" pitchFamily="34" charset="0"/>
              <a:buChar char="•"/>
            </a:pPr>
            <a:r>
              <a:rPr lang="zh-CN" altLang="en-US" sz="2600">
                <a:latin typeface="华文楷体" panose="02010600040101010101" pitchFamily="2" charset="-122"/>
              </a:rPr>
              <a:t>（</a:t>
            </a:r>
            <a:r>
              <a:rPr lang="en-US" altLang="zh-CN" sz="2600">
                <a:latin typeface="华文楷体" panose="02010600040101010101" pitchFamily="2" charset="-122"/>
              </a:rPr>
              <a:t>6</a:t>
            </a:r>
            <a:r>
              <a:rPr lang="zh-CN" altLang="en-US" sz="2600">
                <a:latin typeface="华文楷体" panose="02010600040101010101" pitchFamily="2" charset="-122"/>
              </a:rPr>
              <a:t>）</a:t>
            </a:r>
            <a:r>
              <a:rPr lang="zh-CN" altLang="en-US" sz="2600" dirty="0">
                <a:latin typeface="华文楷体" panose="02010600040101010101" pitchFamily="2" charset="-122"/>
              </a:rPr>
              <a:t>改善施工操作，保证施工质量。</a:t>
            </a:r>
            <a:endParaRPr lang="zh-CN" altLang="en-US" sz="2600" dirty="0">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4"/>
                                            </p:txEl>
                                          </p:spTgt>
                                        </p:tgtEl>
                                        <p:attrNameLst>
                                          <p:attrName>style.visibility</p:attrName>
                                        </p:attrNameLst>
                                      </p:cBhvr>
                                      <p:to>
                                        <p:strVal val="visible"/>
                                      </p:to>
                                    </p:set>
                                    <p:anim calcmode="lin" valueType="num">
                                      <p:cBhvr additive="base">
                                        <p:cTn id="7" dur="1000" fill="hold"/>
                                        <p:tgtEl>
                                          <p:spTgt spid="3">
                                            <p:txEl>
                                              <p:charRg st="0" end="14"/>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4" end="28"/>
                                            </p:txEl>
                                          </p:spTgt>
                                        </p:tgtEl>
                                        <p:attrNameLst>
                                          <p:attrName>style.visibility</p:attrName>
                                        </p:attrNameLst>
                                      </p:cBhvr>
                                      <p:to>
                                        <p:strVal val="visible"/>
                                      </p:to>
                                    </p:set>
                                    <p:anim calcmode="lin" valueType="num">
                                      <p:cBhvr additive="base">
                                        <p:cTn id="13" dur="1000" fill="hold"/>
                                        <p:tgtEl>
                                          <p:spTgt spid="3">
                                            <p:txEl>
                                              <p:charRg st="14" end="28"/>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4" end="2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28" end="75"/>
                                            </p:txEl>
                                          </p:spTgt>
                                        </p:tgtEl>
                                        <p:attrNameLst>
                                          <p:attrName>style.visibility</p:attrName>
                                        </p:attrNameLst>
                                      </p:cBhvr>
                                      <p:to>
                                        <p:strVal val="visible"/>
                                      </p:to>
                                    </p:set>
                                    <p:anim calcmode="lin" valueType="num">
                                      <p:cBhvr additive="base">
                                        <p:cTn id="19" dur="1000" fill="hold"/>
                                        <p:tgtEl>
                                          <p:spTgt spid="3">
                                            <p:txEl>
                                              <p:charRg st="28" end="7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28" end="7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charRg st="75" end="98"/>
                                            </p:txEl>
                                          </p:spTgt>
                                        </p:tgtEl>
                                        <p:attrNameLst>
                                          <p:attrName>style.visibility</p:attrName>
                                        </p:attrNameLst>
                                      </p:cBhvr>
                                      <p:to>
                                        <p:strVal val="visible"/>
                                      </p:to>
                                    </p:set>
                                    <p:anim calcmode="lin" valueType="num">
                                      <p:cBhvr additive="base">
                                        <p:cTn id="25" dur="1000" fill="hold"/>
                                        <p:tgtEl>
                                          <p:spTgt spid="3">
                                            <p:txEl>
                                              <p:charRg st="75" end="98"/>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charRg st="75" end="9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charRg st="98" end="142"/>
                                            </p:txEl>
                                          </p:spTgt>
                                        </p:tgtEl>
                                        <p:attrNameLst>
                                          <p:attrName>style.visibility</p:attrName>
                                        </p:attrNameLst>
                                      </p:cBhvr>
                                      <p:to>
                                        <p:strVal val="visible"/>
                                      </p:to>
                                    </p:set>
                                    <p:anim calcmode="lin" valueType="num">
                                      <p:cBhvr additive="base">
                                        <p:cTn id="31" dur="1000" fill="hold"/>
                                        <p:tgtEl>
                                          <p:spTgt spid="3">
                                            <p:txEl>
                                              <p:charRg st="98" end="142"/>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charRg st="98" end="14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charRg st="142" end="156"/>
                                            </p:txEl>
                                          </p:spTgt>
                                        </p:tgtEl>
                                        <p:attrNameLst>
                                          <p:attrName>style.visibility</p:attrName>
                                        </p:attrNameLst>
                                      </p:cBhvr>
                                      <p:to>
                                        <p:strVal val="visible"/>
                                      </p:to>
                                    </p:set>
                                    <p:anim calcmode="lin" valueType="num">
                                      <p:cBhvr additive="base">
                                        <p:cTn id="37" dur="1000" fill="hold"/>
                                        <p:tgtEl>
                                          <p:spTgt spid="3">
                                            <p:txEl>
                                              <p:charRg st="142" end="15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charRg st="142" end="15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charRg st="156" end="174"/>
                                            </p:txEl>
                                          </p:spTgt>
                                        </p:tgtEl>
                                        <p:attrNameLst>
                                          <p:attrName>style.visibility</p:attrName>
                                        </p:attrNameLst>
                                      </p:cBhvr>
                                      <p:to>
                                        <p:strVal val="visible"/>
                                      </p:to>
                                    </p:set>
                                    <p:anim calcmode="lin" valueType="num">
                                      <p:cBhvr additive="base">
                                        <p:cTn id="43" dur="1000" fill="hold"/>
                                        <p:tgtEl>
                                          <p:spTgt spid="3">
                                            <p:txEl>
                                              <p:charRg st="156" end="174"/>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charRg st="156" end="17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539750" y="404813"/>
            <a:ext cx="8064500" cy="6096000"/>
          </a:xfrm>
        </p:spPr>
        <p:txBody>
          <a:bodyPr vert="horz" wrap="square" lIns="91440" tIns="45720" rIns="91440" bIns="45720" anchor="t"/>
          <a:p>
            <a:pPr lvl="0" eaLnBrk="1" hangingPunct="1">
              <a:lnSpc>
                <a:spcPct val="120000"/>
              </a:lnSpc>
              <a:buNone/>
            </a:pPr>
            <a:r>
              <a:rPr lang="en-US" altLang="zh-CN" sz="3400" b="1" dirty="0">
                <a:latin typeface="华文楷体" panose="02010600040101010101" pitchFamily="2" charset="-122"/>
              </a:rPr>
              <a:t>3.4.3  </a:t>
            </a:r>
            <a:r>
              <a:rPr lang="zh-CN" altLang="en-US" sz="3400" b="1" dirty="0">
                <a:latin typeface="华文楷体" panose="02010600040101010101" pitchFamily="2" charset="-122"/>
              </a:rPr>
              <a:t>硬化混凝土的变形特性 </a:t>
            </a:r>
            <a:endParaRPr lang="zh-CN" altLang="en-US" sz="3400" b="1" dirty="0">
              <a:latin typeface="华文楷体" panose="02010600040101010101" pitchFamily="2" charset="-122"/>
            </a:endParaRPr>
          </a:p>
          <a:p>
            <a:pPr lvl="0" algn="just" eaLnBrk="1" hangingPunct="1">
              <a:lnSpc>
                <a:spcPct val="150000"/>
              </a:lnSpc>
              <a:buNone/>
            </a:pPr>
            <a:r>
              <a:rPr lang="zh-CN" altLang="en-US" dirty="0">
                <a:latin typeface="华文楷体" panose="02010600040101010101" pitchFamily="2" charset="-122"/>
              </a:rPr>
              <a:t>     混凝土在荷载作用下产生弹性与非弹性变形，在硬化过程和干燥或冷却作用下也要产生变形，当变形受约束时常会引起开裂。</a:t>
            </a:r>
            <a:endParaRPr lang="en-US" altLang="zh-CN">
              <a:latin typeface="华文楷体" panose="02010600040101010101" pitchFamily="2" charset="-122"/>
            </a:endParaRPr>
          </a:p>
          <a:p>
            <a:pPr lvl="0" algn="just" eaLnBrk="1" hangingPunct="1">
              <a:lnSpc>
                <a:spcPct val="120000"/>
              </a:lnSpc>
              <a:spcBef>
                <a:spcPct val="50000"/>
              </a:spcBef>
              <a:buNone/>
            </a:pPr>
            <a:r>
              <a:rPr lang="en-US" altLang="zh-CN">
                <a:solidFill>
                  <a:srgbClr val="FFFF00"/>
                </a:solidFill>
                <a:latin typeface="华文楷体" panose="02010600040101010101" pitchFamily="2" charset="-122"/>
              </a:rPr>
              <a:t>          </a:t>
            </a:r>
            <a:endParaRPr lang="en-US" altLang="zh-CN">
              <a:solidFill>
                <a:srgbClr val="FFFF00"/>
              </a:solidFill>
              <a:latin typeface="华文楷体" panose="02010600040101010101" pitchFamily="2" charset="-122"/>
            </a:endParaRPr>
          </a:p>
          <a:p>
            <a:pPr lvl="0" algn="just" eaLnBrk="1" hangingPunct="1">
              <a:lnSpc>
                <a:spcPct val="120000"/>
              </a:lnSpc>
              <a:spcBef>
                <a:spcPct val="50000"/>
              </a:spcBef>
              <a:buNone/>
            </a:pPr>
            <a:r>
              <a:rPr lang="zh-CN" altLang="en-US" dirty="0">
                <a:solidFill>
                  <a:srgbClr val="FFFF00"/>
                </a:solidFill>
                <a:latin typeface="华文楷体" panose="02010600040101010101" pitchFamily="2" charset="-122"/>
              </a:rPr>
              <a:t>    </a:t>
            </a:r>
            <a:endParaRPr lang="zh-CN" altLang="en-US" dirty="0">
              <a:solidFill>
                <a:srgbClr val="FFFF00"/>
              </a:solidFill>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xEl>
                                              <p:charRg st="0" end="15"/>
                                            </p:txEl>
                                          </p:spTgt>
                                        </p:tgtEl>
                                        <p:attrNameLst>
                                          <p:attrName>style.visibility</p:attrName>
                                        </p:attrNameLst>
                                      </p:cBhvr>
                                      <p:to>
                                        <p:strVal val="visible"/>
                                      </p:to>
                                    </p:set>
                                    <p:anim calcmode="lin" valueType="num">
                                      <p:cBhvr>
                                        <p:cTn id="7" dur="1000" fill="hold"/>
                                        <p:tgtEl>
                                          <p:spTgt spid="3">
                                            <p:txEl>
                                              <p:charRg st="0" end="15"/>
                                            </p:txEl>
                                          </p:spTgt>
                                        </p:tgtEl>
                                        <p:attrNameLst>
                                          <p:attrName>ppt_x</p:attrName>
                                        </p:attrNameLst>
                                      </p:cBhvr>
                                      <p:tavLst>
                                        <p:tav tm="0">
                                          <p:val>
                                            <p:strVal val="#ppt_x-.2"/>
                                          </p:val>
                                        </p:tav>
                                        <p:tav tm="100000">
                                          <p:val>
                                            <p:strVal val="#ppt_x"/>
                                          </p:val>
                                        </p:tav>
                                      </p:tavLst>
                                    </p:anim>
                                    <p:anim calcmode="lin" valueType="num">
                                      <p:cBhvr>
                                        <p:cTn id="8" dur="1000" fill="hold"/>
                                        <p:tgtEl>
                                          <p:spTgt spid="3">
                                            <p:txEl>
                                              <p:charRg st="0" end="1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charRg st="0" end="1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charRg st="15" end="76"/>
                                            </p:txEl>
                                          </p:spTgt>
                                        </p:tgtEl>
                                        <p:attrNameLst>
                                          <p:attrName>style.visibility</p:attrName>
                                        </p:attrNameLst>
                                      </p:cBhvr>
                                      <p:to>
                                        <p:strVal val="visible"/>
                                      </p:to>
                                    </p:set>
                                    <p:anim calcmode="lin" valueType="num">
                                      <p:cBhvr additive="base">
                                        <p:cTn id="14" dur="1000" fill="hold"/>
                                        <p:tgtEl>
                                          <p:spTgt spid="3">
                                            <p:txEl>
                                              <p:charRg st="15" end="76"/>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charRg st="15" end="76"/>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charRg st="87" end="92"/>
                                            </p:txEl>
                                          </p:spTgt>
                                        </p:tgtEl>
                                        <p:attrNameLst>
                                          <p:attrName>style.visibility</p:attrName>
                                        </p:attrNameLst>
                                      </p:cBhvr>
                                      <p:to>
                                        <p:strVal val="visible"/>
                                      </p:to>
                                    </p:set>
                                    <p:anim calcmode="lin" valueType="num">
                                      <p:cBhvr additive="base">
                                        <p:cTn id="20" dur="1000" fill="hold"/>
                                        <p:tgtEl>
                                          <p:spTgt spid="3">
                                            <p:txEl>
                                              <p:charRg st="87" end="92"/>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charRg st="87" end="9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611188" y="476250"/>
            <a:ext cx="8102600" cy="6072188"/>
          </a:xfrm>
        </p:spPr>
        <p:txBody>
          <a:bodyPr vert="horz" wrap="square" lIns="91440" tIns="45720" rIns="91440" bIns="45720" numCol="1" anchor="t" anchorCtr="0" compatLnSpc="1"/>
          <a:lstStyle/>
          <a:p>
            <a:pPr marL="342900" marR="0" lvl="0" indent="-342900" algn="l" defTabSz="914400" rtl="0" eaLnBrk="1" fontAlgn="base" latinLnBrk="0" hangingPunct="1">
              <a:lnSpc>
                <a:spcPct val="125000"/>
              </a:lnSpc>
              <a:spcBef>
                <a:spcPct val="20000"/>
              </a:spcBef>
              <a:spcAft>
                <a:spcPct val="15000"/>
              </a:spcAft>
              <a:buClr>
                <a:srgbClr val="FFFF00"/>
              </a:buClr>
              <a:buSzPct val="65000"/>
              <a:buFont typeface="Wingdings" panose="05000000000000000000" pitchFamily="2" charset="2"/>
              <a:buChar char="n"/>
              <a:defRPr/>
            </a:pPr>
            <a:r>
              <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1</a:t>
            </a: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a:t>
            </a: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在短期荷载作用下的变形</a:t>
            </a:r>
            <a:r>
              <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a:t>
            </a: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弹塑性变形</a:t>
            </a:r>
            <a:endPar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just" defTabSz="914400" rtl="0" eaLnBrk="1" fontAlgn="base" latinLnBrk="0" hangingPunct="1">
              <a:lnSpc>
                <a:spcPct val="125000"/>
              </a:lnSpc>
              <a:spcBef>
                <a:spcPct val="20000"/>
              </a:spcBef>
              <a:spcAft>
                <a:spcPct val="0"/>
              </a:spcAft>
              <a:buClr>
                <a:schemeClr val="accent1"/>
              </a:buClr>
              <a:buSzPct val="65000"/>
              <a:buFont typeface="Wingdings" panose="05000000000000000000" pitchFamily="2" charset="2"/>
              <a:buNone/>
              <a:defRPr/>
            </a:pP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      混凝土是一种由水泥石、砂、石、孔隙等组成的不匀质的三相复合材料。它既不是一个完全弹性体，也不是一个完全塑性体，而是一个弹塑性体。</a:t>
            </a:r>
            <a:endPar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l" defTabSz="914400" rtl="0" eaLnBrk="1" fontAlgn="base" latinLnBrk="0" hangingPunct="1">
              <a:lnSpc>
                <a:spcPct val="125000"/>
              </a:lnSpc>
              <a:spcBef>
                <a:spcPct val="20000"/>
              </a:spcBef>
              <a:spcAft>
                <a:spcPct val="0"/>
              </a:spcAft>
              <a:buClr>
                <a:schemeClr val="hlink"/>
              </a:buClr>
              <a:buSzPct val="65000"/>
              <a:buFont typeface="Wingdings" panose="05000000000000000000" pitchFamily="2" charset="2"/>
              <a:buNone/>
              <a:defRPr/>
            </a:pP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　</a:t>
            </a:r>
            <a:endPar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9"/>
                                            </p:txEl>
                                          </p:spTgt>
                                        </p:tgtEl>
                                        <p:attrNameLst>
                                          <p:attrName>style.visibility</p:attrName>
                                        </p:attrNameLst>
                                      </p:cBhvr>
                                      <p:to>
                                        <p:strVal val="visible"/>
                                      </p:to>
                                    </p:set>
                                    <p:anim calcmode="lin" valueType="num">
                                      <p:cBhvr additive="base">
                                        <p:cTn id="7" dur="1000" fill="hold"/>
                                        <p:tgtEl>
                                          <p:spTgt spid="3">
                                            <p:txEl>
                                              <p:charRg st="0" end="19"/>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9"/>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9" end="90"/>
                                            </p:txEl>
                                          </p:spTgt>
                                        </p:tgtEl>
                                        <p:attrNameLst>
                                          <p:attrName>style.visibility</p:attrName>
                                        </p:attrNameLst>
                                      </p:cBhvr>
                                      <p:to>
                                        <p:strVal val="visible"/>
                                      </p:to>
                                    </p:set>
                                    <p:anim calcmode="lin" valueType="num">
                                      <p:cBhvr additive="base">
                                        <p:cTn id="13" dur="1000" fill="hold"/>
                                        <p:tgtEl>
                                          <p:spTgt spid="3">
                                            <p:txEl>
                                              <p:charRg st="19" end="9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9" end="9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charRg st="90" end="92"/>
                                            </p:txEl>
                                          </p:spTgt>
                                        </p:tgtEl>
                                        <p:attrNameLst>
                                          <p:attrName>style.visibility</p:attrName>
                                        </p:attrNameLst>
                                      </p:cBhvr>
                                      <p:to>
                                        <p:strVal val="visible"/>
                                      </p:to>
                                    </p:set>
                                    <p:anim calcmode="lin" valueType="num">
                                      <p:cBhvr additive="base">
                                        <p:cTn id="17" dur="1000" fill="hold"/>
                                        <p:tgtEl>
                                          <p:spTgt spid="3">
                                            <p:txEl>
                                              <p:charRg st="90" end="9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charRg st="90" end="9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0770" name="Picture 2"/>
          <p:cNvPicPr>
            <a:picLocks noChangeAspect="1"/>
          </p:cNvPicPr>
          <p:nvPr/>
        </p:nvPicPr>
        <p:blipFill>
          <a:blip r:embed="rId1"/>
          <a:stretch>
            <a:fillRect/>
          </a:stretch>
        </p:blipFill>
        <p:spPr>
          <a:xfrm>
            <a:off x="2000250" y="500063"/>
            <a:ext cx="5226050" cy="5226050"/>
          </a:xfrm>
          <a:prstGeom prst="rect">
            <a:avLst/>
          </a:prstGeom>
          <a:noFill/>
          <a:ln w="9525">
            <a:noFill/>
          </a:ln>
        </p:spPr>
      </p:pic>
      <p:sp>
        <p:nvSpPr>
          <p:cNvPr id="3" name="矩形 2"/>
          <p:cNvSpPr/>
          <p:nvPr/>
        </p:nvSpPr>
        <p:spPr>
          <a:xfrm>
            <a:off x="1714500" y="5857875"/>
            <a:ext cx="5786438"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lt1"/>
                </a:solidFill>
                <a:effectLst/>
                <a:uLnTx/>
                <a:uFillTx/>
                <a:latin typeface="+mn-lt"/>
                <a:ea typeface="+mn-ea"/>
                <a:cs typeface="+mn-cs"/>
              </a:rPr>
              <a:t>混凝土在加</a:t>
            </a:r>
            <a:r>
              <a:rPr kumimoji="0" lang="en-US" altLang="zh-CN" sz="2000" b="0" i="0" u="none" strike="noStrike" kern="1200" cap="none" spc="0" normalizeH="0" baseline="0" noProof="0" dirty="0">
                <a:ln>
                  <a:noFill/>
                </a:ln>
                <a:solidFill>
                  <a:schemeClr val="lt1"/>
                </a:solidFill>
                <a:effectLst/>
                <a:uLnTx/>
                <a:uFillTx/>
                <a:latin typeface="+mn-lt"/>
                <a:ea typeface="+mn-ea"/>
                <a:cs typeface="+mn-cs"/>
              </a:rPr>
              <a:t>/</a:t>
            </a:r>
            <a:r>
              <a:rPr kumimoji="0" lang="zh-CN" altLang="en-US" sz="2000" b="0" i="0" u="none" strike="noStrike" kern="1200" cap="none" spc="0" normalizeH="0" baseline="0" noProof="0" dirty="0">
                <a:ln>
                  <a:noFill/>
                </a:ln>
                <a:solidFill>
                  <a:schemeClr val="lt1"/>
                </a:solidFill>
                <a:effectLst/>
                <a:uLnTx/>
                <a:uFillTx/>
                <a:latin typeface="+mn-lt"/>
                <a:ea typeface="+mn-ea"/>
                <a:cs typeface="+mn-cs"/>
              </a:rPr>
              <a:t>卸载循环时的应力</a:t>
            </a:r>
            <a:r>
              <a:rPr kumimoji="0" lang="en-US" altLang="zh-CN" sz="2000" b="0" i="0" u="none" strike="noStrike" kern="1200" cap="none" spc="0" normalizeH="0" baseline="0" noProof="0" dirty="0">
                <a:ln>
                  <a:noFill/>
                </a:ln>
                <a:solidFill>
                  <a:schemeClr val="lt1"/>
                </a:solidFill>
                <a:effectLst/>
                <a:uLnTx/>
                <a:uFillTx/>
                <a:latin typeface="+mn-lt"/>
                <a:ea typeface="+mn-ea"/>
                <a:cs typeface="+mn-cs"/>
              </a:rPr>
              <a:t>-</a:t>
            </a:r>
            <a:r>
              <a:rPr kumimoji="0" lang="zh-CN" altLang="en-US" sz="2000" b="0" i="0" u="none" strike="noStrike" kern="1200" cap="none" spc="0" normalizeH="0" baseline="0" noProof="0" dirty="0">
                <a:ln>
                  <a:noFill/>
                </a:ln>
                <a:solidFill>
                  <a:schemeClr val="lt1"/>
                </a:solidFill>
                <a:effectLst/>
                <a:uLnTx/>
                <a:uFillTx/>
                <a:latin typeface="+mn-lt"/>
                <a:ea typeface="+mn-ea"/>
                <a:cs typeface="+mn-cs"/>
              </a:rPr>
              <a:t>应变关系</a:t>
            </a:r>
            <a:endParaRPr kumimoji="0" lang="zh-CN" altLang="en-US" sz="2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60770"/>
                                        </p:tgtEl>
                                        <p:attrNameLst>
                                          <p:attrName>style.visibility</p:attrName>
                                        </p:attrNameLst>
                                      </p:cBhvr>
                                      <p:to>
                                        <p:strVal val="visible"/>
                                      </p:to>
                                    </p:set>
                                    <p:anim calcmode="lin" valueType="num">
                                      <p:cBhvr>
                                        <p:cTn id="7" dur="1000" fill="hold"/>
                                        <p:tgtEl>
                                          <p:spTgt spid="160770"/>
                                        </p:tgtEl>
                                        <p:attrNameLst>
                                          <p:attrName>ppt_w</p:attrName>
                                        </p:attrNameLst>
                                      </p:cBhvr>
                                      <p:tavLst>
                                        <p:tav tm="0">
                                          <p:val>
                                            <p:fltVal val="0.000000"/>
                                          </p:val>
                                        </p:tav>
                                        <p:tav tm="100000">
                                          <p:val>
                                            <p:strVal val="#ppt_w"/>
                                          </p:val>
                                        </p:tav>
                                      </p:tavLst>
                                    </p:anim>
                                    <p:anim calcmode="lin" valueType="num">
                                      <p:cBhvr>
                                        <p:cTn id="8" dur="1000" fill="hold"/>
                                        <p:tgtEl>
                                          <p:spTgt spid="160770"/>
                                        </p:tgtEl>
                                        <p:attrNameLst>
                                          <p:attrName>ppt_h</p:attrName>
                                        </p:attrNameLst>
                                      </p:cBhvr>
                                      <p:tavLst>
                                        <p:tav tm="0">
                                          <p:val>
                                            <p:fltVal val="0.000000"/>
                                          </p:val>
                                        </p:tav>
                                        <p:tav tm="100000">
                                          <p:val>
                                            <p:strVal val="#ppt_h"/>
                                          </p:val>
                                        </p:tav>
                                      </p:tavLst>
                                    </p:anim>
                                    <p:anim calcmode="lin" valueType="num">
                                      <p:cBhvr>
                                        <p:cTn id="9" dur="1000" fill="hold"/>
                                        <p:tgtEl>
                                          <p:spTgt spid="160770"/>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160770"/>
                                        </p:tgtEl>
                                        <p:attrNameLst>
                                          <p:attrName>ppt_y</p:attrName>
                                        </p:attrNameLst>
                                      </p:cBhvr>
                                      <p:tavLst>
                                        <p:tav tm="0" fmla="#ppt_y+(sin(-2*pi*(1-$))*-#ppt_x+cos(-2*pi*(1-$))*(1-#ppt_y))*(1-$)">
                                          <p:val>
                                            <p:fltVal val="0.000000"/>
                                          </p:val>
                                        </p:tav>
                                        <p:tav tm="100000">
                                          <p:val>
                                            <p:fltVal val="1.000000"/>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357188" y="476250"/>
            <a:ext cx="8429625" cy="5953125"/>
          </a:xfrm>
        </p:spPr>
        <p:txBody>
          <a:bodyPr vert="horz" wrap="square" lIns="91440" tIns="45720" rIns="91440" bIns="45720" numCol="1" anchor="t" anchorCtr="0" compatLnSpc="1"/>
          <a:lstStyle/>
          <a:p>
            <a:pPr marL="342900" marR="0" lvl="0" indent="-342900" algn="l" defTabSz="914400" rtl="0" eaLnBrk="1" fontAlgn="base" latinLnBrk="0" hangingPunct="1">
              <a:lnSpc>
                <a:spcPct val="120000"/>
              </a:lnSpc>
              <a:spcBef>
                <a:spcPct val="20000"/>
              </a:spcBef>
              <a:spcAft>
                <a:spcPct val="15000"/>
              </a:spcAft>
              <a:buClr>
                <a:srgbClr val="FFFF00"/>
              </a:buClr>
              <a:buSzPct val="65000"/>
              <a:buFont typeface="Wingdings" panose="05000000000000000000" pitchFamily="2" charset="2"/>
              <a:buChar char="Ø"/>
              <a:defRPr/>
            </a:pPr>
            <a:r>
              <a:rPr kumimoji="0" lang="zh-CN" altLang="en-US"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混凝土的弹性模量</a:t>
            </a:r>
            <a:endPar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just" defTabSz="914400" rtl="0" eaLnBrk="1" fontAlgn="base" latinLnBrk="0" hangingPunct="1">
              <a:lnSpc>
                <a:spcPct val="120000"/>
              </a:lnSpc>
              <a:spcBef>
                <a:spcPct val="20000"/>
              </a:spcBef>
              <a:spcAft>
                <a:spcPct val="0"/>
              </a:spcAft>
              <a:buClr>
                <a:srgbClr val="FFFF00"/>
              </a:buClr>
              <a:buSzPct val="65000"/>
              <a:buFont typeface="Arial" panose="020B0604020202020204" pitchFamily="34" charset="0"/>
              <a:buChar char="•"/>
              <a:defRPr/>
            </a:pP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定义：在应力－应变曲线上任一点的应力</a:t>
            </a:r>
            <a:r>
              <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σ</a:t>
            </a: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与其应变</a:t>
            </a:r>
            <a:r>
              <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ε</a:t>
            </a: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的比值，称作混凝土在该应力下的弹性模量。</a:t>
            </a:r>
            <a:endPar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just" defTabSz="914400" rtl="0" eaLnBrk="1" fontAlgn="base" latinLnBrk="0" hangingPunct="1">
              <a:lnSpc>
                <a:spcPct val="120000"/>
              </a:lnSpc>
              <a:spcBef>
                <a:spcPct val="20000"/>
              </a:spcBef>
              <a:spcAft>
                <a:spcPct val="0"/>
              </a:spcAft>
              <a:buClr>
                <a:srgbClr val="FFFF00"/>
              </a:buClr>
              <a:buSzPct val="65000"/>
              <a:buFont typeface="Arial" panose="020B0604020202020204" pitchFamily="34" charset="0"/>
              <a:buChar char="•"/>
              <a:defRPr/>
            </a:pP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它反应混凝土所受应力与所产生应变之间的关系。在计算钢筋混凝土结构的变形、裂缝开展及大体积混凝土的温度应力时，均需知道该时混凝土的变形模量。</a:t>
            </a: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　</a:t>
            </a:r>
            <a:endPar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9"/>
                                            </p:txEl>
                                          </p:spTgt>
                                        </p:tgtEl>
                                        <p:attrNameLst>
                                          <p:attrName>style.visibility</p:attrName>
                                        </p:attrNameLst>
                                      </p:cBhvr>
                                      <p:to>
                                        <p:strVal val="visible"/>
                                      </p:to>
                                    </p:set>
                                    <p:anim calcmode="lin" valueType="num">
                                      <p:cBhvr additive="base">
                                        <p:cTn id="7" dur="1000" fill="hold"/>
                                        <p:tgtEl>
                                          <p:spTgt spid="3">
                                            <p:txEl>
                                              <p:charRg st="0" end="9"/>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9"/>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9" end="54"/>
                                            </p:txEl>
                                          </p:spTgt>
                                        </p:tgtEl>
                                        <p:attrNameLst>
                                          <p:attrName>style.visibility</p:attrName>
                                        </p:attrNameLst>
                                      </p:cBhvr>
                                      <p:to>
                                        <p:strVal val="visible"/>
                                      </p:to>
                                    </p:set>
                                    <p:anim calcmode="lin" valueType="num">
                                      <p:cBhvr additive="base">
                                        <p:cTn id="13" dur="1000" fill="hold"/>
                                        <p:tgtEl>
                                          <p:spTgt spid="3">
                                            <p:txEl>
                                              <p:charRg st="9" end="5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9" end="5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54" end="125"/>
                                            </p:txEl>
                                          </p:spTgt>
                                        </p:tgtEl>
                                        <p:attrNameLst>
                                          <p:attrName>style.visibility</p:attrName>
                                        </p:attrNameLst>
                                      </p:cBhvr>
                                      <p:to>
                                        <p:strVal val="visible"/>
                                      </p:to>
                                    </p:set>
                                    <p:anim calcmode="lin" valueType="num">
                                      <p:cBhvr additive="base">
                                        <p:cTn id="19" dur="1000" fill="hold"/>
                                        <p:tgtEl>
                                          <p:spTgt spid="3">
                                            <p:txEl>
                                              <p:charRg st="54" end="12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54" end="12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357188" y="285750"/>
            <a:ext cx="8429625" cy="6286500"/>
          </a:xfrm>
        </p:spPr>
        <p:txBody>
          <a:bodyPr vert="horz" wrap="square" lIns="91440" tIns="45720" rIns="91440" bIns="45720" numCol="1" anchor="t" anchorCtr="0" compatLnSpc="1"/>
          <a:lstStyle/>
          <a:p>
            <a:pPr marL="342900" marR="0" lvl="0" indent="-342900" algn="just" defTabSz="914400" rtl="0" eaLnBrk="1" fontAlgn="base" latinLnBrk="0" hangingPunct="1">
              <a:lnSpc>
                <a:spcPct val="120000"/>
              </a:lnSpc>
              <a:spcBef>
                <a:spcPct val="20000"/>
              </a:spcBef>
              <a:spcAft>
                <a:spcPct val="0"/>
              </a:spcAft>
              <a:buClr>
                <a:srgbClr val="FFFF00"/>
              </a:buClr>
              <a:buSzPct val="65000"/>
              <a:buFont typeface="Arial" panose="020B0604020202020204" pitchFamily="34" charset="0"/>
              <a:buChar char="•"/>
              <a:defRPr/>
            </a:pPr>
            <a:r>
              <a:rPr kumimoji="0" lang="zh-CN" altLang="en-US"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影响混凝土弹性模量的因素</a:t>
            </a:r>
            <a:endPar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just" defTabSz="914400" rtl="0" eaLnBrk="1" fontAlgn="base" latinLnBrk="0" hangingPunct="1">
              <a:lnSpc>
                <a:spcPct val="120000"/>
              </a:lnSpc>
              <a:spcBef>
                <a:spcPct val="20000"/>
              </a:spcBef>
              <a:spcAft>
                <a:spcPct val="0"/>
              </a:spcAft>
              <a:buClr>
                <a:schemeClr val="accent1"/>
              </a:buClr>
              <a:buSzPct val="65000"/>
              <a:buFont typeface="Wingdings" panose="05000000000000000000" pitchFamily="2" charset="2"/>
              <a:buNone/>
              <a:defRPr/>
            </a:pPr>
            <a:r>
              <a:rPr kumimoji="0" lang="zh-CN" altLang="en-US"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a:t>
            </a:r>
            <a:r>
              <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1</a:t>
            </a:r>
            <a:r>
              <a:rPr kumimoji="0" lang="zh-CN" altLang="en-US"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）骨料的含量与弹性模量</a:t>
            </a:r>
            <a:r>
              <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a:t>
            </a:r>
            <a:r>
              <a:rPr kumimoji="0" lang="zh-CN" altLang="en-US"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骨料的含量越多，弹性模量越大，混凝土的弹性模量越高</a:t>
            </a:r>
            <a:r>
              <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a:t>
            </a:r>
            <a:endPar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just" defTabSz="914400" rtl="0" eaLnBrk="1" fontAlgn="base" latinLnBrk="0" hangingPunct="1">
              <a:lnSpc>
                <a:spcPct val="120000"/>
              </a:lnSpc>
              <a:spcBef>
                <a:spcPct val="20000"/>
              </a:spcBef>
              <a:spcAft>
                <a:spcPct val="0"/>
              </a:spcAft>
              <a:buClr>
                <a:schemeClr val="accent1"/>
              </a:buClr>
              <a:buSzPct val="65000"/>
              <a:buFont typeface="Wingdings" panose="05000000000000000000" pitchFamily="2" charset="2"/>
              <a:buNone/>
              <a:defRPr/>
            </a:pPr>
            <a:r>
              <a:rPr kumimoji="0" lang="zh-CN" altLang="en-US"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a:t>
            </a:r>
            <a:r>
              <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2</a:t>
            </a:r>
            <a:r>
              <a:rPr kumimoji="0" lang="zh-CN" altLang="en-US"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）混凝土的强度</a:t>
            </a:r>
            <a:r>
              <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a:t>
            </a:r>
            <a:r>
              <a:rPr kumimoji="0" lang="zh-CN" altLang="en-US"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混凝土的强度越高，弹性模量越大，当混凝土的强度等级由</a:t>
            </a:r>
            <a:r>
              <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C10</a:t>
            </a:r>
            <a:r>
              <a:rPr kumimoji="0" lang="zh-CN" altLang="en-US"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增加到</a:t>
            </a:r>
            <a:r>
              <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C60</a:t>
            </a:r>
            <a:r>
              <a:rPr kumimoji="0" lang="zh-CN" altLang="en-US"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时，其弹性模量大致由</a:t>
            </a:r>
            <a:r>
              <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1.75×10</a:t>
            </a:r>
            <a:r>
              <a:rPr kumimoji="0" lang="en-US" altLang="zh-CN" sz="3000" b="0" i="0" u="none" strike="noStrike" kern="0" cap="none" spc="0" normalizeH="0" baseline="30000" noProof="0" smtClean="0">
                <a:ln>
                  <a:noFill/>
                </a:ln>
                <a:solidFill>
                  <a:schemeClr val="tx1"/>
                </a:solidFill>
                <a:effectLst/>
                <a:uLnTx/>
                <a:uFillTx/>
                <a:latin typeface="华文楷体" panose="02010600040101010101" pitchFamily="2" charset="-122"/>
                <a:ea typeface="+mn-ea"/>
                <a:cs typeface="+mn-cs"/>
              </a:rPr>
              <a:t>4</a:t>
            </a:r>
            <a:r>
              <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MPa</a:t>
            </a:r>
            <a:r>
              <a:rPr kumimoji="0" lang="zh-CN" altLang="en-US"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增加到</a:t>
            </a:r>
            <a:r>
              <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3.60× 10</a:t>
            </a:r>
            <a:r>
              <a:rPr kumimoji="0" lang="en-US" altLang="zh-CN" sz="3000" b="0" i="0" u="none" strike="noStrike" kern="0" cap="none" spc="0" normalizeH="0" baseline="30000" noProof="0" smtClean="0">
                <a:ln>
                  <a:noFill/>
                </a:ln>
                <a:solidFill>
                  <a:schemeClr val="tx1"/>
                </a:solidFill>
                <a:effectLst/>
                <a:uLnTx/>
                <a:uFillTx/>
                <a:latin typeface="华文楷体" panose="02010600040101010101" pitchFamily="2" charset="-122"/>
                <a:ea typeface="+mn-ea"/>
                <a:cs typeface="+mn-cs"/>
              </a:rPr>
              <a:t>4</a:t>
            </a:r>
            <a:r>
              <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MPa</a:t>
            </a:r>
            <a:r>
              <a:rPr kumimoji="0" lang="zh-CN" altLang="en-US"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a:t>
            </a:r>
            <a:endParaRPr kumimoji="0" lang="en-US" altLang="zh-CN"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just" defTabSz="914400" rtl="0" eaLnBrk="1" fontAlgn="base" latinLnBrk="0" hangingPunct="1">
              <a:lnSpc>
                <a:spcPct val="120000"/>
              </a:lnSpc>
              <a:spcBef>
                <a:spcPct val="20000"/>
              </a:spcBef>
              <a:spcAft>
                <a:spcPct val="0"/>
              </a:spcAft>
              <a:buClr>
                <a:schemeClr val="accent1"/>
              </a:buClr>
              <a:buSzPct val="65000"/>
              <a:buFont typeface="Wingdings" panose="05000000000000000000" pitchFamily="2" charset="2"/>
              <a:buNone/>
              <a:defRPr/>
            </a:pPr>
            <a:endParaRPr kumimoji="0" lang="zh-CN" altLang="en-US" sz="30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l" defTabSz="914400" rtl="0" eaLnBrk="1" fontAlgn="base" latinLnBrk="0" hangingPunct="1">
              <a:lnSpc>
                <a:spcPct val="125000"/>
              </a:lnSpc>
              <a:spcBef>
                <a:spcPct val="20000"/>
              </a:spcBef>
              <a:spcAft>
                <a:spcPct val="0"/>
              </a:spcAft>
              <a:buClr>
                <a:schemeClr val="hlink"/>
              </a:buClr>
              <a:buSzPct val="65000"/>
              <a:buFont typeface="Wingdings" panose="05000000000000000000" pitchFamily="2" charset="2"/>
              <a:buNone/>
              <a:defRPr/>
            </a:pPr>
            <a:r>
              <a:rPr kumimoji="0" lang="zh-CN" altLang="en-US" sz="30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　</a:t>
            </a:r>
            <a:endParaRPr kumimoji="0" lang="en-US" altLang="zh-CN" sz="30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3"/>
                                            </p:txEl>
                                          </p:spTgt>
                                        </p:tgtEl>
                                        <p:attrNameLst>
                                          <p:attrName>style.visibility</p:attrName>
                                        </p:attrNameLst>
                                      </p:cBhvr>
                                      <p:to>
                                        <p:strVal val="visible"/>
                                      </p:to>
                                    </p:set>
                                    <p:anim calcmode="lin" valueType="num">
                                      <p:cBhvr additive="base">
                                        <p:cTn id="7" dur="1000" fill="hold"/>
                                        <p:tgtEl>
                                          <p:spTgt spid="3">
                                            <p:txEl>
                                              <p:charRg st="0" end="13"/>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3" end="55"/>
                                            </p:txEl>
                                          </p:spTgt>
                                        </p:tgtEl>
                                        <p:attrNameLst>
                                          <p:attrName>style.visibility</p:attrName>
                                        </p:attrNameLst>
                                      </p:cBhvr>
                                      <p:to>
                                        <p:strVal val="visible"/>
                                      </p:to>
                                    </p:set>
                                    <p:anim calcmode="lin" valueType="num">
                                      <p:cBhvr additive="base">
                                        <p:cTn id="13" dur="1000" fill="hold"/>
                                        <p:tgtEl>
                                          <p:spTgt spid="3">
                                            <p:txEl>
                                              <p:charRg st="13" end="55"/>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3" end="55"/>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charRg st="55" end="139"/>
                                            </p:txEl>
                                          </p:spTgt>
                                        </p:tgtEl>
                                        <p:attrNameLst>
                                          <p:attrName>style.visibility</p:attrName>
                                        </p:attrNameLst>
                                      </p:cBhvr>
                                      <p:to>
                                        <p:strVal val="visible"/>
                                      </p:to>
                                    </p:set>
                                    <p:anim calcmode="lin" valueType="num">
                                      <p:cBhvr additive="base">
                                        <p:cTn id="17" dur="1000" fill="hold"/>
                                        <p:tgtEl>
                                          <p:spTgt spid="3">
                                            <p:txEl>
                                              <p:charRg st="55" end="139"/>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charRg st="55" end="13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357188" y="357188"/>
            <a:ext cx="8429625" cy="6072188"/>
          </a:xfrm>
        </p:spPr>
        <p:txBody>
          <a:bodyPr vert="horz" wrap="square" lIns="91440" tIns="45720" rIns="91440" bIns="45720" numCol="1" anchor="t" anchorCtr="0" compatLnSpc="1"/>
          <a:lstStyle/>
          <a:p>
            <a:pPr marL="342900" marR="0" lvl="0" indent="-342900" algn="l" defTabSz="914400" rtl="0" eaLnBrk="1" fontAlgn="base" latinLnBrk="0" hangingPunct="1">
              <a:lnSpc>
                <a:spcPct val="120000"/>
              </a:lnSpc>
              <a:spcBef>
                <a:spcPct val="20000"/>
              </a:spcBef>
              <a:spcAft>
                <a:spcPct val="15000"/>
              </a:spcAft>
              <a:buClr>
                <a:srgbClr val="FFFF00"/>
              </a:buClr>
              <a:buSzPct val="65000"/>
              <a:buFont typeface="Wingdings" panose="05000000000000000000" pitchFamily="2" charset="2"/>
              <a:buChar char="n"/>
              <a:defRPr/>
            </a:pPr>
            <a:r>
              <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2</a:t>
            </a: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a:t>
            </a: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在长期荷载作用下的变形</a:t>
            </a:r>
            <a:r>
              <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a:t>
            </a: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徐变变形</a:t>
            </a:r>
            <a:endPar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just" defTabSz="914400" rtl="0" eaLnBrk="1" fontAlgn="base" latinLnBrk="0" hangingPunct="1">
              <a:lnSpc>
                <a:spcPct val="120000"/>
              </a:lnSpc>
              <a:spcBef>
                <a:spcPct val="20000"/>
              </a:spcBef>
              <a:spcAft>
                <a:spcPct val="0"/>
              </a:spcAft>
              <a:buClr>
                <a:srgbClr val="FFFF00"/>
              </a:buClr>
              <a:buSzPct val="65000"/>
              <a:buFont typeface="Wingdings" panose="05000000000000000000" pitchFamily="2" charset="2"/>
              <a:buChar char="Ø"/>
              <a:defRPr/>
            </a:pPr>
            <a:r>
              <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rPr>
              <a:t>定义：这种在长期荷载作用下，随时间而增长的变形称为徐变。</a:t>
            </a:r>
            <a:endPar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just" defTabSz="914400" rtl="0" eaLnBrk="1" fontAlgn="base" latinLnBrk="0" hangingPunct="1">
              <a:lnSpc>
                <a:spcPct val="120000"/>
              </a:lnSpc>
              <a:spcBef>
                <a:spcPct val="20000"/>
              </a:spcBef>
              <a:spcAft>
                <a:spcPct val="0"/>
              </a:spcAft>
              <a:buClr>
                <a:srgbClr val="FFFF00"/>
              </a:buClr>
              <a:buSzPct val="65000"/>
              <a:buFont typeface="Wingdings" panose="05000000000000000000" pitchFamily="2" charset="2"/>
              <a:buNone/>
              <a:defRPr/>
            </a:pPr>
            <a:endParaRPr kumimoji="0" lang="zh-CN" altLang="en-US"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5000"/>
              <a:buFont typeface="Wingdings" panose="05000000000000000000" pitchFamily="2" charset="2"/>
              <a:buNone/>
              <a:defRPr/>
            </a:pPr>
            <a:r>
              <a:rPr kumimoji="0" lang="zh-CN" altLang="en-US" sz="26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mn-ea"/>
                <a:cs typeface="+mn-cs"/>
              </a:rPr>
              <a:t>　</a:t>
            </a:r>
            <a:endParaRPr kumimoji="0" lang="en-US" altLang="zh-CN" sz="2600" b="0" i="0" u="none" strike="noStrike" kern="0" cap="none" spc="0" normalizeH="0" baseline="0" noProof="0" smtClean="0">
              <a:ln>
                <a:noFill/>
              </a:ln>
              <a:solidFill>
                <a:schemeClr val="tx1"/>
              </a:solidFill>
              <a:effectLst/>
              <a:uLnTx/>
              <a:uFillTx/>
              <a:latin typeface="华文楷体" panose="02010600040101010101" pitchFamily="2" charset="-122"/>
              <a:ea typeface="+mn-ea"/>
              <a:cs typeface="+mn-cs"/>
            </a:endParaRPr>
          </a:p>
        </p:txBody>
      </p:sp>
      <p:pic>
        <p:nvPicPr>
          <p:cNvPr id="164866" name="Picture 5" descr="5"/>
          <p:cNvPicPr>
            <a:picLocks noChangeAspect="1"/>
          </p:cNvPicPr>
          <p:nvPr/>
        </p:nvPicPr>
        <p:blipFill>
          <a:blip r:embed="rId1"/>
          <a:stretch>
            <a:fillRect/>
          </a:stretch>
        </p:blipFill>
        <p:spPr>
          <a:xfrm>
            <a:off x="900113" y="2276475"/>
            <a:ext cx="7615237" cy="3495675"/>
          </a:xfrm>
          <a:prstGeom prst="rect">
            <a:avLst/>
          </a:prstGeom>
          <a:noFill/>
          <a:ln w="9525">
            <a:noFill/>
          </a:ln>
        </p:spPr>
      </p:pic>
      <p:sp>
        <p:nvSpPr>
          <p:cNvPr id="5" name="矩形 4"/>
          <p:cNvSpPr/>
          <p:nvPr/>
        </p:nvSpPr>
        <p:spPr>
          <a:xfrm>
            <a:off x="2051050" y="5949950"/>
            <a:ext cx="5143500" cy="427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lt1"/>
                </a:solidFill>
                <a:effectLst/>
                <a:uLnTx/>
                <a:uFillTx/>
                <a:latin typeface="+mn-lt"/>
                <a:ea typeface="+mn-ea"/>
                <a:cs typeface="+mn-cs"/>
              </a:rPr>
              <a:t>混凝土的变形与荷载作用时间的关系曲线</a:t>
            </a:r>
            <a:endParaRPr kumimoji="0" lang="zh-CN" altLang="en-US" sz="2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8"/>
                                            </p:txEl>
                                          </p:spTgt>
                                        </p:tgtEl>
                                        <p:attrNameLst>
                                          <p:attrName>style.visibility</p:attrName>
                                        </p:attrNameLst>
                                      </p:cBhvr>
                                      <p:to>
                                        <p:strVal val="visible"/>
                                      </p:to>
                                    </p:set>
                                    <p:anim calcmode="lin" valueType="num">
                                      <p:cBhvr additive="base">
                                        <p:cTn id="7" dur="1000" fill="hold"/>
                                        <p:tgtEl>
                                          <p:spTgt spid="3">
                                            <p:txEl>
                                              <p:charRg st="0" end="18"/>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8" end="47"/>
                                            </p:txEl>
                                          </p:spTgt>
                                        </p:tgtEl>
                                        <p:attrNameLst>
                                          <p:attrName>style.visibility</p:attrName>
                                        </p:attrNameLst>
                                      </p:cBhvr>
                                      <p:to>
                                        <p:strVal val="visible"/>
                                      </p:to>
                                    </p:set>
                                    <p:anim calcmode="lin" valueType="num">
                                      <p:cBhvr additive="base">
                                        <p:cTn id="13" dur="1000" fill="hold"/>
                                        <p:tgtEl>
                                          <p:spTgt spid="3">
                                            <p:txEl>
                                              <p:charRg st="18" end="47"/>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8" end="47"/>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8" presetClass="entr" presetSubtype="32" fill="hold" nodeType="afterEffect">
                                  <p:stCondLst>
                                    <p:cond delay="0"/>
                                  </p:stCondLst>
                                  <p:childTnLst>
                                    <p:set>
                                      <p:cBhvr>
                                        <p:cTn id="17" dur="1" fill="hold">
                                          <p:stCondLst>
                                            <p:cond delay="0"/>
                                          </p:stCondLst>
                                        </p:cTn>
                                        <p:tgtEl>
                                          <p:spTgt spid="164866"/>
                                        </p:tgtEl>
                                        <p:attrNameLst>
                                          <p:attrName>style.visibility</p:attrName>
                                        </p:attrNameLst>
                                      </p:cBhvr>
                                      <p:to>
                                        <p:strVal val="visible"/>
                                      </p:to>
                                    </p:set>
                                    <p:animEffect transition="in" filter="diamond(out)">
                                      <p:cBhvr>
                                        <p:cTn id="18" dur="1000"/>
                                        <p:tgtEl>
                                          <p:spTgt spid="164866"/>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57188" y="357188"/>
            <a:ext cx="8429625" cy="6072187"/>
          </a:xfrm>
        </p:spPr>
        <p:txBody>
          <a:bodyPr vert="horz" wrap="square" lIns="91440" tIns="45720" rIns="91440" bIns="45720" anchor="t"/>
          <a:p>
            <a:pPr lvl="0" algn="just" eaLnBrk="1" hangingPunct="1">
              <a:lnSpc>
                <a:spcPct val="120000"/>
              </a:lnSpc>
              <a:buClr>
                <a:srgbClr val="FFFF00"/>
              </a:buClr>
              <a:buFont typeface="Wingdings" panose="05000000000000000000" pitchFamily="2" charset="2"/>
              <a:buChar char="Ø"/>
            </a:pPr>
            <a:r>
              <a:rPr lang="zh-CN" altLang="en-US" sz="2600" dirty="0">
                <a:latin typeface="华文楷体" panose="02010600040101010101" pitchFamily="2" charset="-122"/>
              </a:rPr>
              <a:t>影响混凝土徐变的因素：</a:t>
            </a:r>
            <a:endParaRPr lang="zh-CN" altLang="en-US" sz="2600" dirty="0">
              <a:latin typeface="华文楷体" panose="02010600040101010101" pitchFamily="2" charset="-122"/>
            </a:endParaRPr>
          </a:p>
          <a:p>
            <a:pPr lvl="0" algn="just" eaLnBrk="1" hangingPunct="1">
              <a:lnSpc>
                <a:spcPct val="120000"/>
              </a:lnSpc>
              <a:buClr>
                <a:srgbClr val="FFFF00"/>
              </a:buClr>
              <a:buFont typeface="Wingdings" panose="05000000000000000000" pitchFamily="2" charset="2"/>
              <a:buChar char="Ø"/>
            </a:pPr>
            <a:r>
              <a:rPr lang="en-US" altLang="zh-CN" sz="2600">
                <a:latin typeface="华文楷体" panose="02010600040101010101" pitchFamily="2" charset="-122"/>
              </a:rPr>
              <a:t>1</a:t>
            </a:r>
            <a:r>
              <a:rPr lang="zh-CN" altLang="en-US" sz="2600" dirty="0">
                <a:latin typeface="华文楷体" panose="02010600040101010101" pitchFamily="2" charset="-122"/>
              </a:rPr>
              <a:t>）水泥用量与水灰比</a:t>
            </a:r>
            <a:endParaRPr lang="zh-CN" altLang="en-US" sz="2600" dirty="0">
              <a:latin typeface="华文楷体" panose="02010600040101010101" pitchFamily="2" charset="-122"/>
            </a:endParaRPr>
          </a:p>
          <a:p>
            <a:pPr lvl="0" algn="just" eaLnBrk="1" hangingPunct="1">
              <a:lnSpc>
                <a:spcPct val="120000"/>
              </a:lnSpc>
              <a:buClr>
                <a:srgbClr val="FFFF00"/>
              </a:buClr>
              <a:buFont typeface="Wingdings" panose="05000000000000000000" pitchFamily="2" charset="2"/>
              <a:buChar char="Ø"/>
            </a:pPr>
            <a:r>
              <a:rPr lang="en-US" altLang="zh-CN" sz="2600">
                <a:latin typeface="华文楷体" panose="02010600040101010101" pitchFamily="2" charset="-122"/>
              </a:rPr>
              <a:t>2</a:t>
            </a:r>
            <a:r>
              <a:rPr lang="zh-CN" altLang="en-US" sz="2600" dirty="0">
                <a:latin typeface="华文楷体" panose="02010600040101010101" pitchFamily="2" charset="-122"/>
              </a:rPr>
              <a:t>）骨料的弹性模量、骨料的规格与质量</a:t>
            </a:r>
            <a:endParaRPr lang="zh-CN" altLang="en-US" sz="2600" dirty="0">
              <a:latin typeface="华文楷体" panose="02010600040101010101" pitchFamily="2" charset="-122"/>
            </a:endParaRPr>
          </a:p>
          <a:p>
            <a:pPr lvl="0" algn="just" eaLnBrk="1" hangingPunct="1">
              <a:lnSpc>
                <a:spcPct val="120000"/>
              </a:lnSpc>
              <a:buClr>
                <a:srgbClr val="FFFF00"/>
              </a:buClr>
              <a:buFont typeface="Wingdings" panose="05000000000000000000" pitchFamily="2" charset="2"/>
              <a:buChar char="Ø"/>
            </a:pPr>
            <a:r>
              <a:rPr lang="en-US" altLang="zh-CN" sz="2600">
                <a:latin typeface="华文楷体" panose="02010600040101010101" pitchFamily="2" charset="-122"/>
              </a:rPr>
              <a:t>3</a:t>
            </a:r>
            <a:r>
              <a:rPr lang="zh-CN" altLang="en-US" sz="2600" dirty="0">
                <a:latin typeface="华文楷体" panose="02010600040101010101" pitchFamily="2" charset="-122"/>
              </a:rPr>
              <a:t>）养护龄期</a:t>
            </a:r>
            <a:endParaRPr lang="zh-CN" altLang="en-US" sz="2600" dirty="0">
              <a:latin typeface="华文楷体" panose="02010600040101010101" pitchFamily="2" charset="-122"/>
            </a:endParaRPr>
          </a:p>
          <a:p>
            <a:pPr lvl="0" algn="just" eaLnBrk="1" hangingPunct="1">
              <a:lnSpc>
                <a:spcPct val="120000"/>
              </a:lnSpc>
              <a:buClr>
                <a:srgbClr val="FFFF00"/>
              </a:buClr>
              <a:buFont typeface="Wingdings" panose="05000000000000000000" pitchFamily="2" charset="2"/>
              <a:buChar char="Ø"/>
            </a:pPr>
            <a:r>
              <a:rPr lang="en-US" altLang="zh-CN" sz="2600">
                <a:latin typeface="华文楷体" panose="02010600040101010101" pitchFamily="2" charset="-122"/>
              </a:rPr>
              <a:t>4</a:t>
            </a:r>
            <a:r>
              <a:rPr lang="zh-CN" altLang="en-US" sz="2600" dirty="0">
                <a:latin typeface="华文楷体" panose="02010600040101010101" pitchFamily="2" charset="-122"/>
              </a:rPr>
              <a:t>）养护湿度</a:t>
            </a:r>
            <a:endParaRPr lang="en-US" altLang="zh-CN" sz="2600">
              <a:latin typeface="华文楷体" panose="02010600040101010101" pitchFamily="2" charset="-122"/>
            </a:endParaRPr>
          </a:p>
          <a:p>
            <a:pPr lvl="0" algn="just" eaLnBrk="1" hangingPunct="1">
              <a:lnSpc>
                <a:spcPct val="120000"/>
              </a:lnSpc>
              <a:buClr>
                <a:srgbClr val="FFFF00"/>
              </a:buClr>
              <a:buFont typeface="Arial" panose="020B0604020202020204" pitchFamily="34" charset="0"/>
              <a:buChar char="•"/>
            </a:pPr>
            <a:r>
              <a:rPr lang="zh-CN" altLang="en-US" sz="2600" dirty="0">
                <a:latin typeface="华文楷体" panose="02010600040101010101" pitchFamily="2" charset="-122"/>
              </a:rPr>
              <a:t>徐变对钢筋混凝土及大体积混凝土有利，它可消除或减少钢筋混凝土内的应力集中，使应力重新分布，从而使局部应力集中得到缓解，并能消除或减少大体积混凝土由于温度变形所产生的破坏应力，但对预应力混凝土不利，它可使钢筋的预应力值受到损失。</a:t>
            </a:r>
            <a:endParaRPr lang="en-US" altLang="zh-CN" sz="2600">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2"/>
                                            </p:txEl>
                                          </p:spTgt>
                                        </p:tgtEl>
                                        <p:attrNameLst>
                                          <p:attrName>style.visibility</p:attrName>
                                        </p:attrNameLst>
                                      </p:cBhvr>
                                      <p:to>
                                        <p:strVal val="visible"/>
                                      </p:to>
                                    </p:set>
                                    <p:anim calcmode="lin" valueType="num">
                                      <p:cBhvr additive="base">
                                        <p:cTn id="7" dur="1000" fill="hold"/>
                                        <p:tgtEl>
                                          <p:spTgt spid="3">
                                            <p:txEl>
                                              <p:charRg st="0" end="1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2"/>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xEl>
                                              <p:charRg st="12" end="23"/>
                                            </p:txEl>
                                          </p:spTgt>
                                        </p:tgtEl>
                                        <p:attrNameLst>
                                          <p:attrName>style.visibility</p:attrName>
                                        </p:attrNameLst>
                                      </p:cBhvr>
                                      <p:to>
                                        <p:strVal val="visible"/>
                                      </p:to>
                                    </p:set>
                                    <p:anim calcmode="lin" valueType="num">
                                      <p:cBhvr additive="base">
                                        <p:cTn id="12" dur="1000" fill="hold"/>
                                        <p:tgtEl>
                                          <p:spTgt spid="3">
                                            <p:txEl>
                                              <p:charRg st="12" end="23"/>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charRg st="12" end="23"/>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
                                            <p:txEl>
                                              <p:charRg st="23" end="42"/>
                                            </p:txEl>
                                          </p:spTgt>
                                        </p:tgtEl>
                                        <p:attrNameLst>
                                          <p:attrName>style.visibility</p:attrName>
                                        </p:attrNameLst>
                                      </p:cBhvr>
                                      <p:to>
                                        <p:strVal val="visible"/>
                                      </p:to>
                                    </p:set>
                                    <p:anim calcmode="lin" valueType="num">
                                      <p:cBhvr additive="base">
                                        <p:cTn id="17" dur="1000" fill="hold"/>
                                        <p:tgtEl>
                                          <p:spTgt spid="3">
                                            <p:txEl>
                                              <p:charRg st="23" end="4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charRg st="23" end="4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
                                            <p:txEl>
                                              <p:charRg st="42" end="49"/>
                                            </p:txEl>
                                          </p:spTgt>
                                        </p:tgtEl>
                                        <p:attrNameLst>
                                          <p:attrName>style.visibility</p:attrName>
                                        </p:attrNameLst>
                                      </p:cBhvr>
                                      <p:to>
                                        <p:strVal val="visible"/>
                                      </p:to>
                                    </p:set>
                                    <p:anim calcmode="lin" valueType="num">
                                      <p:cBhvr additive="base">
                                        <p:cTn id="22" dur="1000" fill="hold"/>
                                        <p:tgtEl>
                                          <p:spTgt spid="3">
                                            <p:txEl>
                                              <p:charRg st="42" end="49"/>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charRg st="42" end="49"/>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3">
                                            <p:txEl>
                                              <p:charRg st="49" end="56"/>
                                            </p:txEl>
                                          </p:spTgt>
                                        </p:tgtEl>
                                        <p:attrNameLst>
                                          <p:attrName>style.visibility</p:attrName>
                                        </p:attrNameLst>
                                      </p:cBhvr>
                                      <p:to>
                                        <p:strVal val="visible"/>
                                      </p:to>
                                    </p:set>
                                    <p:anim calcmode="lin" valueType="num">
                                      <p:cBhvr additive="base">
                                        <p:cTn id="27" dur="1000" fill="hold"/>
                                        <p:tgtEl>
                                          <p:spTgt spid="3">
                                            <p:txEl>
                                              <p:charRg st="49" end="5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charRg st="49" end="56"/>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nodeType="afterEffect">
                                  <p:stCondLst>
                                    <p:cond delay="0"/>
                                  </p:stCondLst>
                                  <p:childTnLst>
                                    <p:set>
                                      <p:cBhvr>
                                        <p:cTn id="31" dur="1" fill="hold">
                                          <p:stCondLst>
                                            <p:cond delay="0"/>
                                          </p:stCondLst>
                                        </p:cTn>
                                        <p:tgtEl>
                                          <p:spTgt spid="3">
                                            <p:txEl>
                                              <p:charRg st="56" end="170"/>
                                            </p:txEl>
                                          </p:spTgt>
                                        </p:tgtEl>
                                        <p:attrNameLst>
                                          <p:attrName>style.visibility</p:attrName>
                                        </p:attrNameLst>
                                      </p:cBhvr>
                                      <p:to>
                                        <p:strVal val="visible"/>
                                      </p:to>
                                    </p:set>
                                    <p:anim calcmode="lin" valueType="num">
                                      <p:cBhvr additive="base">
                                        <p:cTn id="32" dur="1000" fill="hold"/>
                                        <p:tgtEl>
                                          <p:spTgt spid="3">
                                            <p:txEl>
                                              <p:charRg st="56" end="170"/>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charRg st="56" end="17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57188" y="357188"/>
            <a:ext cx="8429625" cy="6143625"/>
          </a:xfrm>
        </p:spPr>
        <p:txBody>
          <a:bodyPr vert="horz" wrap="square" lIns="91440" tIns="45720" rIns="91440" bIns="45720" anchor="t"/>
          <a:p>
            <a:pPr lvl="0" algn="just" eaLnBrk="1" hangingPunct="1">
              <a:lnSpc>
                <a:spcPct val="120000"/>
              </a:lnSpc>
              <a:buClr>
                <a:srgbClr val="FFFF00"/>
              </a:buClr>
              <a:buFont typeface="Wingdings" panose="05000000000000000000" pitchFamily="2" charset="2"/>
              <a:buChar char="Ø"/>
            </a:pPr>
            <a:r>
              <a:rPr lang="zh-CN" altLang="en-US" sz="3400" dirty="0"/>
              <a:t>混凝土强度等级</a:t>
            </a:r>
            <a:endParaRPr lang="en-US" altLang="zh-CN" sz="3400"/>
          </a:p>
          <a:p>
            <a:pPr lvl="0" algn="just" eaLnBrk="1" hangingPunct="1">
              <a:lnSpc>
                <a:spcPct val="120000"/>
              </a:lnSpc>
              <a:buClr>
                <a:srgbClr val="FFFF00"/>
              </a:buClr>
              <a:buFont typeface="Arial" panose="020B0604020202020204" pitchFamily="34" charset="0"/>
              <a:buChar char="•"/>
            </a:pPr>
            <a:r>
              <a:rPr lang="zh-CN" altLang="en-US" dirty="0">
                <a:latin typeface="华文楷体" panose="02010600040101010101" pitchFamily="2" charset="-122"/>
              </a:rPr>
              <a:t>混凝土强度等级是根据立方体抗压强度标准值来确定的。强度等级的表示方法，用符号“</a:t>
            </a:r>
            <a:r>
              <a:rPr lang="en-US" altLang="zh-CN">
                <a:latin typeface="华文楷体" panose="02010600040101010101" pitchFamily="2" charset="-122"/>
              </a:rPr>
              <a:t>C”</a:t>
            </a:r>
            <a:r>
              <a:rPr lang="zh-CN" altLang="en-US" dirty="0">
                <a:latin typeface="华文楷体" panose="02010600040101010101" pitchFamily="2" charset="-122"/>
              </a:rPr>
              <a:t>和“立方体抗压强度标准值”两项内容来表示，如</a:t>
            </a:r>
            <a:r>
              <a:rPr lang="en-US" altLang="zh-CN">
                <a:latin typeface="华文楷体" panose="02010600040101010101" pitchFamily="2" charset="-122"/>
              </a:rPr>
              <a:t>C20</a:t>
            </a:r>
            <a:r>
              <a:rPr lang="zh-CN" altLang="en-US" dirty="0">
                <a:latin typeface="华文楷体" panose="02010600040101010101" pitchFamily="2" charset="-122"/>
              </a:rPr>
              <a:t>即表示混凝土立方体抗压强度标准值为</a:t>
            </a:r>
            <a:r>
              <a:rPr lang="en-US" altLang="zh-CN">
                <a:latin typeface="华文楷体" panose="02010600040101010101" pitchFamily="2" charset="-122"/>
              </a:rPr>
              <a:t>20MPa</a:t>
            </a:r>
            <a:r>
              <a:rPr lang="zh-CN" altLang="en-US" dirty="0">
                <a:latin typeface="华文楷体" panose="02010600040101010101" pitchFamily="2" charset="-122"/>
              </a:rPr>
              <a:t>。</a:t>
            </a:r>
            <a:endParaRPr lang="en-US" altLang="zh-CN">
              <a:latin typeface="华文楷体" panose="02010600040101010101" pitchFamily="2" charset="-122"/>
            </a:endParaRPr>
          </a:p>
          <a:p>
            <a:pPr lvl="0" algn="just" eaLnBrk="1" hangingPunct="1">
              <a:lnSpc>
                <a:spcPct val="120000"/>
              </a:lnSpc>
              <a:buClr>
                <a:srgbClr val="FFFF00"/>
              </a:buClr>
              <a:buFont typeface="Arial" panose="020B0604020202020204" pitchFamily="34" charset="0"/>
              <a:buChar char="•"/>
            </a:pPr>
            <a:r>
              <a:rPr lang="zh-CN" altLang="en-US" dirty="0">
                <a:latin typeface="华文楷体" panose="02010600040101010101" pitchFamily="2" charset="-122"/>
              </a:rPr>
              <a:t>我国现行规范规定，普通混凝土按立方体抗压强度标准值划分</a:t>
            </a:r>
            <a:endParaRPr lang="zh-CN" altLang="en-US" dirty="0">
              <a:latin typeface="华文楷体" panose="02010600040101010101" pitchFamily="2" charset="-122"/>
            </a:endParaRPr>
          </a:p>
          <a:p>
            <a:pPr lvl="0" algn="just" eaLnBrk="1" hangingPunct="1">
              <a:lnSpc>
                <a:spcPct val="120000"/>
              </a:lnSpc>
              <a:buClr>
                <a:srgbClr val="FFFF00"/>
              </a:buClr>
              <a:buFont typeface="Arial" panose="020B0604020202020204" pitchFamily="34" charset="0"/>
              <a:buNone/>
            </a:pPr>
            <a:r>
              <a:rPr lang="zh-CN" altLang="en-US" dirty="0">
                <a:latin typeface="华文楷体" panose="02010600040101010101" pitchFamily="2" charset="-122"/>
              </a:rPr>
              <a:t>　</a:t>
            </a:r>
            <a:r>
              <a:rPr lang="en-US" altLang="zh-CN">
                <a:latin typeface="华文楷体" panose="02010600040101010101" pitchFamily="2" charset="-122"/>
              </a:rPr>
              <a:t>C15</a:t>
            </a:r>
            <a:r>
              <a:rPr lang="zh-CN" altLang="en-US" dirty="0">
                <a:latin typeface="华文楷体" panose="02010600040101010101" pitchFamily="2" charset="-122"/>
              </a:rPr>
              <a:t>、</a:t>
            </a:r>
            <a:r>
              <a:rPr lang="en-US" altLang="zh-CN">
                <a:latin typeface="华文楷体" panose="02010600040101010101" pitchFamily="2" charset="-122"/>
              </a:rPr>
              <a:t>C20</a:t>
            </a:r>
            <a:r>
              <a:rPr lang="zh-CN" altLang="en-US" dirty="0">
                <a:latin typeface="华文楷体" panose="02010600040101010101" pitchFamily="2" charset="-122"/>
              </a:rPr>
              <a:t>、</a:t>
            </a:r>
            <a:r>
              <a:rPr lang="en-US" altLang="zh-CN">
                <a:latin typeface="华文楷体" panose="02010600040101010101" pitchFamily="2" charset="-122"/>
              </a:rPr>
              <a:t>C25</a:t>
            </a:r>
            <a:r>
              <a:rPr lang="zh-CN" altLang="en-US" dirty="0">
                <a:latin typeface="华文楷体" panose="02010600040101010101" pitchFamily="2" charset="-122"/>
              </a:rPr>
              <a:t>、</a:t>
            </a:r>
            <a:r>
              <a:rPr lang="en-US" altLang="zh-CN">
                <a:latin typeface="华文楷体" panose="02010600040101010101" pitchFamily="2" charset="-122"/>
              </a:rPr>
              <a:t>C30</a:t>
            </a:r>
            <a:r>
              <a:rPr lang="zh-CN" altLang="en-US" dirty="0">
                <a:latin typeface="华文楷体" panose="02010600040101010101" pitchFamily="2" charset="-122"/>
              </a:rPr>
              <a:t>、</a:t>
            </a:r>
            <a:r>
              <a:rPr lang="en-US" altLang="zh-CN">
                <a:latin typeface="华文楷体" panose="02010600040101010101" pitchFamily="2" charset="-122"/>
              </a:rPr>
              <a:t>C35</a:t>
            </a:r>
            <a:r>
              <a:rPr lang="zh-CN" altLang="en-US" dirty="0">
                <a:latin typeface="华文楷体" panose="02010600040101010101" pitchFamily="2" charset="-122"/>
              </a:rPr>
              <a:t>、</a:t>
            </a:r>
            <a:r>
              <a:rPr lang="en-US" altLang="zh-CN">
                <a:latin typeface="华文楷体" panose="02010600040101010101" pitchFamily="2" charset="-122"/>
              </a:rPr>
              <a:t>C40</a:t>
            </a:r>
            <a:r>
              <a:rPr lang="zh-CN" altLang="en-US" dirty="0">
                <a:latin typeface="华文楷体" panose="02010600040101010101" pitchFamily="2" charset="-122"/>
              </a:rPr>
              <a:t>、</a:t>
            </a:r>
            <a:r>
              <a:rPr lang="en-US" altLang="zh-CN">
                <a:latin typeface="华文楷体" panose="02010600040101010101" pitchFamily="2" charset="-122"/>
              </a:rPr>
              <a:t>C45</a:t>
            </a:r>
            <a:r>
              <a:rPr lang="zh-CN" altLang="en-US" dirty="0">
                <a:latin typeface="华文楷体" panose="02010600040101010101" pitchFamily="2" charset="-122"/>
              </a:rPr>
              <a:t>、</a:t>
            </a:r>
            <a:r>
              <a:rPr lang="en-US" altLang="zh-CN">
                <a:latin typeface="华文楷体" panose="02010600040101010101" pitchFamily="2" charset="-122"/>
              </a:rPr>
              <a:t>C50</a:t>
            </a:r>
            <a:r>
              <a:rPr lang="zh-CN" altLang="en-US" dirty="0">
                <a:latin typeface="华文楷体" panose="02010600040101010101" pitchFamily="2" charset="-122"/>
              </a:rPr>
              <a:t>、</a:t>
            </a:r>
            <a:r>
              <a:rPr lang="en-US" altLang="zh-CN">
                <a:latin typeface="华文楷体" panose="02010600040101010101" pitchFamily="2" charset="-122"/>
              </a:rPr>
              <a:t>C55</a:t>
            </a:r>
            <a:r>
              <a:rPr lang="zh-CN" altLang="en-US" dirty="0">
                <a:latin typeface="华文楷体" panose="02010600040101010101" pitchFamily="2" charset="-122"/>
              </a:rPr>
              <a:t>、</a:t>
            </a:r>
            <a:r>
              <a:rPr lang="en-US" altLang="zh-CN">
                <a:latin typeface="华文楷体" panose="02010600040101010101" pitchFamily="2" charset="-122"/>
              </a:rPr>
              <a:t>C60 </a:t>
            </a:r>
            <a:r>
              <a:rPr lang="zh-CN" altLang="en-US" dirty="0">
                <a:latin typeface="华文楷体" panose="02010600040101010101" pitchFamily="2" charset="-122"/>
              </a:rPr>
              <a:t>、</a:t>
            </a:r>
            <a:r>
              <a:rPr lang="en-US" altLang="zh-CN">
                <a:latin typeface="华文楷体" panose="02010600040101010101" pitchFamily="2" charset="-122"/>
              </a:rPr>
              <a:t>C</a:t>
            </a:r>
            <a:r>
              <a:rPr lang="en-US" altLang="zh-CN">
                <a:latin typeface="Times New Roman" panose="02020603050405020304" pitchFamily="18" charset="0"/>
              </a:rPr>
              <a:t>65</a:t>
            </a:r>
            <a:r>
              <a:rPr lang="zh-CN" altLang="en-US" dirty="0">
                <a:latin typeface="Times New Roman" panose="02020603050405020304" pitchFamily="18" charset="0"/>
              </a:rPr>
              <a:t>、</a:t>
            </a:r>
            <a:r>
              <a:rPr lang="zh-CN" altLang="en-US" dirty="0">
                <a:latin typeface="华文楷体" panose="02010600040101010101" pitchFamily="2" charset="-122"/>
              </a:rPr>
              <a:t> </a:t>
            </a:r>
            <a:r>
              <a:rPr lang="en-US" altLang="zh-CN">
                <a:latin typeface="华文楷体" panose="02010600040101010101" pitchFamily="2" charset="-122"/>
              </a:rPr>
              <a:t>C70</a:t>
            </a:r>
            <a:r>
              <a:rPr lang="zh-CN" altLang="en-US" dirty="0">
                <a:latin typeface="华文楷体" panose="02010600040101010101" pitchFamily="2" charset="-122"/>
              </a:rPr>
              <a:t>、</a:t>
            </a:r>
            <a:r>
              <a:rPr lang="en-US" altLang="zh-CN">
                <a:latin typeface="华文楷体" panose="02010600040101010101" pitchFamily="2" charset="-122"/>
              </a:rPr>
              <a:t>C75</a:t>
            </a:r>
            <a:r>
              <a:rPr lang="zh-CN" altLang="en-US" dirty="0">
                <a:latin typeface="华文楷体" panose="02010600040101010101" pitchFamily="2" charset="-122"/>
              </a:rPr>
              <a:t>、</a:t>
            </a:r>
            <a:r>
              <a:rPr lang="en-US" altLang="zh-CN">
                <a:latin typeface="华文楷体" panose="02010600040101010101" pitchFamily="2" charset="-122"/>
              </a:rPr>
              <a:t>C80</a:t>
            </a:r>
            <a:r>
              <a:rPr lang="zh-CN" altLang="en-US" dirty="0">
                <a:latin typeface="华文楷体" panose="02010600040101010101" pitchFamily="2" charset="-122"/>
              </a:rPr>
              <a:t>等</a:t>
            </a:r>
            <a:r>
              <a:rPr lang="en-US" altLang="zh-CN">
                <a:latin typeface="华文楷体" panose="02010600040101010101" pitchFamily="2" charset="-122"/>
              </a:rPr>
              <a:t>14</a:t>
            </a:r>
            <a:r>
              <a:rPr lang="zh-CN" altLang="en-US" dirty="0">
                <a:latin typeface="华文楷体" panose="02010600040101010101" pitchFamily="2" charset="-122"/>
              </a:rPr>
              <a:t>等级。</a:t>
            </a:r>
            <a:endParaRPr lang="zh-CN" altLang="en-US" dirty="0">
              <a:latin typeface="华文楷体" panose="02010600040101010101" pitchFamily="2" charset="-122"/>
            </a:endParaRPr>
          </a:p>
          <a:p>
            <a:pPr lvl="0" eaLnBrk="1" hangingPunct="1">
              <a:lnSpc>
                <a:spcPct val="120000"/>
              </a:lnSpc>
              <a:buNone/>
            </a:pPr>
            <a:endParaRPr lang="zh-CN" altLang="en-US" dirty="0">
              <a:latin typeface="华文楷体" panose="0201060004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8"/>
                                            </p:txEl>
                                          </p:spTgt>
                                        </p:tgtEl>
                                        <p:attrNameLst>
                                          <p:attrName>style.visibility</p:attrName>
                                        </p:attrNameLst>
                                      </p:cBhvr>
                                      <p:to>
                                        <p:strVal val="visible"/>
                                      </p:to>
                                    </p:set>
                                    <p:anim calcmode="lin" valueType="num">
                                      <p:cBhvr additive="base">
                                        <p:cTn id="7" dur="1000" fill="hold"/>
                                        <p:tgtEl>
                                          <p:spTgt spid="3">
                                            <p:txEl>
                                              <p:charRg st="0" end="8"/>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8" end="98"/>
                                            </p:txEl>
                                          </p:spTgt>
                                        </p:tgtEl>
                                        <p:attrNameLst>
                                          <p:attrName>style.visibility</p:attrName>
                                        </p:attrNameLst>
                                      </p:cBhvr>
                                      <p:to>
                                        <p:strVal val="visible"/>
                                      </p:to>
                                    </p:set>
                                    <p:anim calcmode="lin" valueType="num">
                                      <p:cBhvr additive="base">
                                        <p:cTn id="13" dur="1000" fill="hold"/>
                                        <p:tgtEl>
                                          <p:spTgt spid="3">
                                            <p:txEl>
                                              <p:charRg st="8" end="98"/>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8" end="9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98" end="126"/>
                                            </p:txEl>
                                          </p:spTgt>
                                        </p:tgtEl>
                                        <p:attrNameLst>
                                          <p:attrName>style.visibility</p:attrName>
                                        </p:attrNameLst>
                                      </p:cBhvr>
                                      <p:to>
                                        <p:strVal val="visible"/>
                                      </p:to>
                                    </p:set>
                                    <p:anim calcmode="lin" valueType="num">
                                      <p:cBhvr additive="base">
                                        <p:cTn id="19" dur="1000" fill="hold"/>
                                        <p:tgtEl>
                                          <p:spTgt spid="3">
                                            <p:txEl>
                                              <p:charRg st="98" end="126"/>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98" end="12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charRg st="126" end="191"/>
                                            </p:txEl>
                                          </p:spTgt>
                                        </p:tgtEl>
                                        <p:attrNameLst>
                                          <p:attrName>style.visibility</p:attrName>
                                        </p:attrNameLst>
                                      </p:cBhvr>
                                      <p:to>
                                        <p:strVal val="visible"/>
                                      </p:to>
                                    </p:set>
                                    <p:anim calcmode="lin" valueType="num">
                                      <p:cBhvr additive="base">
                                        <p:cTn id="25" dur="1000" fill="hold"/>
                                        <p:tgtEl>
                                          <p:spTgt spid="3">
                                            <p:txEl>
                                              <p:charRg st="126" end="191"/>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charRg st="126" end="19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p:nvPr/>
        </p:nvSpPr>
        <p:spPr bwMode="auto">
          <a:xfrm>
            <a:off x="468313" y="404813"/>
            <a:ext cx="8388350" cy="5903913"/>
          </a:xfrm>
          <a:prstGeom prst="rect">
            <a:avLst/>
          </a:prstGeom>
          <a:noFill/>
          <a:ln w="9525">
            <a:noFill/>
            <a:miter lim="800000"/>
          </a:ln>
        </p:spPr>
        <p:txBody>
          <a:bodyPr/>
          <a:lstStyle/>
          <a:p>
            <a:pPr marL="342900" marR="0" lvl="0" indent="-342900" algn="l" defTabSz="914400" rtl="0" eaLnBrk="1" fontAlgn="base" latinLnBrk="0" hangingPunct="1">
              <a:lnSpc>
                <a:spcPct val="120000"/>
              </a:lnSpc>
              <a:spcBef>
                <a:spcPct val="20000"/>
              </a:spcBef>
              <a:spcAft>
                <a:spcPct val="15000"/>
              </a:spcAft>
              <a:buClr>
                <a:srgbClr val="FFFF00"/>
              </a:buClr>
              <a:buSzPct val="65000"/>
              <a:buFont typeface="Wingdings" panose="05000000000000000000" pitchFamily="2" charset="2"/>
              <a:buChar char="n"/>
              <a:defRPr/>
            </a:pPr>
            <a:r>
              <a:rPr kumimoji="1" lang="en-US" altLang="zh-CN"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3</a:t>
            </a:r>
            <a:r>
              <a:rPr kumimoji="1" lang="zh-CN" altLang="en-US"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a:t>
            </a:r>
            <a:r>
              <a:rPr kumimoji="1" lang="zh-CN" altLang="en-US"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温度变形</a:t>
            </a:r>
            <a:endParaRPr kumimoji="1" lang="en-US" altLang="zh-CN"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rgbClr val="FFFF00"/>
              </a:buClr>
              <a:buSzPct val="65000"/>
              <a:buFont typeface="Wingdings" panose="05000000000000000000" pitchFamily="2" charset="2"/>
              <a:buChar char="Ø"/>
              <a:defRPr/>
            </a:pPr>
            <a:r>
              <a:rPr kumimoji="1" lang="zh-CN" altLang="en-US"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定义：混凝土随着温度变化产生热胀冷缩的变形。</a:t>
            </a:r>
            <a:endParaRPr kumimoji="1" lang="zh-CN" altLang="en-US"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rgbClr val="FFFF00"/>
              </a:buClr>
              <a:buSzPct val="65000"/>
              <a:buFont typeface="Wingdings" panose="05000000000000000000" pitchFamily="2" charset="2"/>
              <a:buNone/>
              <a:defRPr/>
            </a:pPr>
            <a:endParaRPr kumimoji="1" lang="en-US" altLang="zh-CN"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rgbClr val="FFFF00"/>
              </a:buClr>
              <a:buSzPct val="65000"/>
              <a:buFont typeface="Wingdings" panose="05000000000000000000" pitchFamily="2" charset="2"/>
              <a:buChar char="Ø"/>
              <a:defRPr/>
            </a:pPr>
            <a:r>
              <a:rPr kumimoji="1" lang="zh-CN" altLang="en-US"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指标：混凝土的温度线膨胀系数为</a:t>
            </a:r>
            <a:r>
              <a:rPr kumimoji="1" lang="en-US" altLang="zh-CN" sz="21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(1</a:t>
            </a:r>
            <a:r>
              <a:rPr kumimoji="1" lang="zh-CN" altLang="en-US" sz="21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a:t>
            </a:r>
            <a:r>
              <a:rPr kumimoji="1" lang="en-US" altLang="zh-CN" sz="21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1.5)×10</a:t>
            </a:r>
            <a:r>
              <a:rPr kumimoji="1" lang="en-US" altLang="zh-CN" sz="2100" b="0" i="0" u="none" strike="noStrike" kern="1200" cap="none" spc="0" normalizeH="0" baseline="30000" noProof="0" smtClean="0">
                <a:ln>
                  <a:noFill/>
                </a:ln>
                <a:solidFill>
                  <a:schemeClr val="tx1"/>
                </a:solidFill>
                <a:effectLst/>
                <a:uLnTx/>
                <a:uFillTx/>
                <a:latin typeface="华文楷体" panose="02010600040101010101" pitchFamily="2" charset="-122"/>
                <a:ea typeface="宋体" panose="02010600030101010101" pitchFamily="2" charset="-122"/>
                <a:cs typeface="+mn-cs"/>
              </a:rPr>
              <a:t>-5</a:t>
            </a:r>
            <a:r>
              <a:rPr kumimoji="1" lang="en-US" altLang="zh-CN" sz="21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a:t>
            </a:r>
            <a:endParaRPr kumimoji="1" lang="zh-CN" altLang="en-US" sz="21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rgbClr val="FFFF00"/>
              </a:buClr>
              <a:buSzPct val="65000"/>
              <a:buFont typeface="Wingdings" panose="05000000000000000000" pitchFamily="2" charset="2"/>
              <a:buNone/>
              <a:defRPr/>
            </a:pPr>
            <a:r>
              <a:rPr kumimoji="1" lang="zh-CN" altLang="en-US" sz="21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 </a:t>
            </a:r>
            <a:endParaRPr kumimoji="1" lang="en-US" altLang="zh-CN" sz="21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rgbClr val="FFFF00"/>
              </a:buClr>
              <a:buSzPct val="65000"/>
              <a:buFont typeface="Wingdings" panose="05000000000000000000" pitchFamily="2" charset="2"/>
              <a:buChar char="Ø"/>
              <a:defRPr/>
            </a:pPr>
            <a:r>
              <a:rPr kumimoji="1" lang="zh-CN" altLang="en-US"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危害：温度变形对大体积混凝土及大面积混凝土工程极为不利，易使这些混凝土造成温度裂缝。</a:t>
            </a:r>
            <a:endParaRPr kumimoji="1" lang="zh-CN" altLang="en-US"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5000"/>
              <a:buFont typeface="Wingdings" panose="05000000000000000000" pitchFamily="2" charset="2"/>
              <a:buNone/>
              <a:defRPr/>
            </a:pPr>
            <a:r>
              <a:rPr kumimoji="0" lang="zh-CN" altLang="en-US" sz="2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宋体" panose="02010600030101010101" pitchFamily="2" charset="-122"/>
                <a:cs typeface="+mn-cs"/>
              </a:rPr>
              <a:t>　</a:t>
            </a:r>
            <a:endParaRPr kumimoji="0" lang="en-US" altLang="zh-CN"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5"/>
                                            </p:txEl>
                                          </p:spTgt>
                                        </p:tgtEl>
                                        <p:attrNameLst>
                                          <p:attrName>style.visibility</p:attrName>
                                        </p:attrNameLst>
                                      </p:cBhvr>
                                      <p:to>
                                        <p:strVal val="visible"/>
                                      </p:to>
                                    </p:set>
                                    <p:anim calcmode="lin" valueType="num">
                                      <p:cBhvr additive="base">
                                        <p:cTn id="7" dur="1000" fill="hold"/>
                                        <p:tgtEl>
                                          <p:spTgt spid="3">
                                            <p:txEl>
                                              <p:charRg st="0" end="5"/>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5" end="28"/>
                                            </p:txEl>
                                          </p:spTgt>
                                        </p:tgtEl>
                                        <p:attrNameLst>
                                          <p:attrName>style.visibility</p:attrName>
                                        </p:attrNameLst>
                                      </p:cBhvr>
                                      <p:to>
                                        <p:strVal val="visible"/>
                                      </p:to>
                                    </p:set>
                                    <p:anim calcmode="lin" valueType="num">
                                      <p:cBhvr additive="base">
                                        <p:cTn id="13" dur="1000" fill="hold"/>
                                        <p:tgtEl>
                                          <p:spTgt spid="3">
                                            <p:txEl>
                                              <p:charRg st="5" end="28"/>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5" end="2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29" end="59"/>
                                            </p:txEl>
                                          </p:spTgt>
                                        </p:tgtEl>
                                        <p:attrNameLst>
                                          <p:attrName>style.visibility</p:attrName>
                                        </p:attrNameLst>
                                      </p:cBhvr>
                                      <p:to>
                                        <p:strVal val="visible"/>
                                      </p:to>
                                    </p:set>
                                    <p:anim calcmode="lin" valueType="num">
                                      <p:cBhvr additive="base">
                                        <p:cTn id="19" dur="1000" fill="hold"/>
                                        <p:tgtEl>
                                          <p:spTgt spid="3">
                                            <p:txEl>
                                              <p:charRg st="29" end="59"/>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29" end="59"/>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charRg st="59" end="61"/>
                                            </p:txEl>
                                          </p:spTgt>
                                        </p:tgtEl>
                                        <p:attrNameLst>
                                          <p:attrName>style.visibility</p:attrName>
                                        </p:attrNameLst>
                                      </p:cBhvr>
                                      <p:to>
                                        <p:strVal val="visible"/>
                                      </p:to>
                                    </p:set>
                                    <p:anim calcmode="lin" valueType="num">
                                      <p:cBhvr additive="base">
                                        <p:cTn id="25" dur="1000" fill="hold"/>
                                        <p:tgtEl>
                                          <p:spTgt spid="3">
                                            <p:txEl>
                                              <p:charRg st="59" end="61"/>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charRg st="59" end="6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charRg st="61" end="104"/>
                                            </p:txEl>
                                          </p:spTgt>
                                        </p:tgtEl>
                                        <p:attrNameLst>
                                          <p:attrName>style.visibility</p:attrName>
                                        </p:attrNameLst>
                                      </p:cBhvr>
                                      <p:to>
                                        <p:strVal val="visible"/>
                                      </p:to>
                                    </p:set>
                                    <p:anim calcmode="lin" valueType="num">
                                      <p:cBhvr additive="base">
                                        <p:cTn id="31" dur="1000" fill="hold"/>
                                        <p:tgtEl>
                                          <p:spTgt spid="3">
                                            <p:txEl>
                                              <p:charRg st="61" end="10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charRg st="61" end="10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p:nvPr/>
        </p:nvSpPr>
        <p:spPr>
          <a:xfrm>
            <a:off x="357188" y="285750"/>
            <a:ext cx="8429625" cy="6215063"/>
          </a:xfrm>
          <a:prstGeom prst="rect">
            <a:avLst/>
          </a:prstGeom>
          <a:noFill/>
          <a:ln w="9525">
            <a:noFill/>
          </a:ln>
        </p:spPr>
        <p:txBody>
          <a:bodyPr/>
          <a:p>
            <a:pPr marL="342900" lvl="0" indent="-342900" eaLnBrk="1" hangingPunct="1">
              <a:lnSpc>
                <a:spcPct val="120000"/>
              </a:lnSpc>
              <a:spcBef>
                <a:spcPct val="20000"/>
              </a:spcBef>
              <a:spcAft>
                <a:spcPct val="15000"/>
              </a:spcAft>
              <a:buClr>
                <a:srgbClr val="FFFF00"/>
              </a:buClr>
              <a:buSzPct val="65000"/>
              <a:buChar char="•"/>
            </a:pPr>
            <a:r>
              <a:rPr lang="zh-CN" altLang="en-US" sz="2600" dirty="0">
                <a:latin typeface="华文楷体" panose="02010600040101010101" pitchFamily="2" charset="-122"/>
                <a:ea typeface="宋体" panose="02010600030101010101" pitchFamily="2" charset="-122"/>
              </a:rPr>
              <a:t>温度裂缝出现的机理</a:t>
            </a:r>
            <a:endParaRPr lang="en-US" altLang="zh-CN" sz="2600">
              <a:latin typeface="华文楷体" panose="02010600040101010101" pitchFamily="2" charset="-122"/>
              <a:ea typeface="宋体" panose="02010600030101010101" pitchFamily="2" charset="-122"/>
            </a:endParaRPr>
          </a:p>
          <a:p>
            <a:pPr marL="342900" lvl="0" indent="-342900" algn="just" eaLnBrk="1" hangingPunct="1">
              <a:spcBef>
                <a:spcPct val="20000"/>
              </a:spcBef>
              <a:buClr>
                <a:schemeClr val="accent1"/>
              </a:buClr>
              <a:buSzPct val="65000"/>
              <a:buFont typeface="Wingdings" panose="05000000000000000000" pitchFamily="2" charset="2"/>
              <a:buNone/>
            </a:pPr>
            <a:r>
              <a:rPr lang="zh-CN" altLang="en-US" sz="2600" dirty="0">
                <a:latin typeface="华文楷体" panose="02010600040101010101" pitchFamily="2" charset="-122"/>
                <a:ea typeface="宋体" panose="02010600030101010101" pitchFamily="2" charset="-122"/>
              </a:rPr>
              <a:t>     在混凝土硬化初期，水泥水化放出较多热量，而混凝土又是热的不良导体，散热很慢，因此造成混凝土内外温差很大，有时可达</a:t>
            </a:r>
            <a:r>
              <a:rPr lang="en-US" altLang="zh-CN" sz="2600">
                <a:latin typeface="华文楷体" panose="02010600040101010101" pitchFamily="2" charset="-122"/>
                <a:ea typeface="宋体" panose="02010600030101010101" pitchFamily="2" charset="-122"/>
              </a:rPr>
              <a:t>50</a:t>
            </a:r>
            <a:r>
              <a:rPr lang="zh-CN" altLang="en-US" sz="2600" dirty="0">
                <a:latin typeface="华文楷体" panose="02010600040101010101" pitchFamily="2" charset="-122"/>
                <a:ea typeface="宋体" panose="02010600030101010101" pitchFamily="2" charset="-122"/>
              </a:rPr>
              <a:t>～</a:t>
            </a:r>
            <a:r>
              <a:rPr lang="en-US" altLang="zh-CN" sz="2600">
                <a:latin typeface="华文楷体" panose="02010600040101010101" pitchFamily="2" charset="-122"/>
                <a:ea typeface="宋体" panose="02010600030101010101" pitchFamily="2" charset="-122"/>
              </a:rPr>
              <a:t>70℃</a:t>
            </a:r>
            <a:r>
              <a:rPr lang="zh-CN" altLang="en-US" sz="2600" dirty="0">
                <a:latin typeface="华文楷体" panose="02010600040101010101" pitchFamily="2" charset="-122"/>
                <a:ea typeface="宋体" panose="02010600030101010101" pitchFamily="2" charset="-122"/>
              </a:rPr>
              <a:t>，这将使混凝土产生内胀外缩，结果在外表混凝土中将产生很大的拉应力，严重时使混凝土产生裂缝。</a:t>
            </a:r>
            <a:endParaRPr lang="zh-CN" altLang="en-US" sz="2600" dirty="0">
              <a:latin typeface="华文楷体" panose="02010600040101010101" pitchFamily="2" charset="-122"/>
              <a:ea typeface="宋体" panose="02010600030101010101" pitchFamily="2" charset="-122"/>
            </a:endParaRPr>
          </a:p>
          <a:p>
            <a:pPr marL="342900" lvl="0" indent="-342900" eaLnBrk="1" hangingPunct="1">
              <a:lnSpc>
                <a:spcPct val="120000"/>
              </a:lnSpc>
              <a:spcBef>
                <a:spcPct val="20000"/>
              </a:spcBef>
              <a:buClr>
                <a:srgbClr val="FFFF00"/>
              </a:buClr>
              <a:buSzPct val="65000"/>
              <a:buChar char="•"/>
            </a:pPr>
            <a:r>
              <a:rPr lang="zh-CN" altLang="en-US" sz="2600" dirty="0">
                <a:latin typeface="华文楷体" panose="02010600040101010101" pitchFamily="2" charset="-122"/>
                <a:ea typeface="宋体" panose="02010600030101010101" pitchFamily="2" charset="-122"/>
              </a:rPr>
              <a:t>热裂缝的控制</a:t>
            </a:r>
            <a:endParaRPr lang="en-US" altLang="zh-CN" sz="2600">
              <a:latin typeface="华文楷体" panose="02010600040101010101" pitchFamily="2" charset="-122"/>
              <a:ea typeface="宋体" panose="02010600030101010101" pitchFamily="2" charset="-122"/>
            </a:endParaRPr>
          </a:p>
          <a:p>
            <a:pPr marL="342900" lvl="0" indent="-342900" eaLnBrk="1" hangingPunct="1">
              <a:lnSpc>
                <a:spcPct val="120000"/>
              </a:lnSpc>
              <a:spcBef>
                <a:spcPct val="20000"/>
              </a:spcBef>
              <a:buClr>
                <a:schemeClr val="hlink"/>
              </a:buClr>
              <a:buSzPct val="65000"/>
              <a:buFont typeface="Wingdings" panose="05000000000000000000" pitchFamily="2" charset="2"/>
              <a:buNone/>
            </a:pPr>
            <a:r>
              <a:rPr lang="zh-CN" altLang="en-US" sz="2600" dirty="0">
                <a:latin typeface="华文楷体" panose="02010600040101010101" pitchFamily="2" charset="-122"/>
                <a:ea typeface="宋体" panose="02010600030101010101" pitchFamily="2" charset="-122"/>
              </a:rPr>
              <a:t>     自</a:t>
            </a:r>
            <a:r>
              <a:rPr lang="en-US" altLang="zh-CN" sz="2600">
                <a:latin typeface="华文楷体" panose="02010600040101010101" pitchFamily="2" charset="-122"/>
                <a:ea typeface="宋体" panose="02010600030101010101" pitchFamily="2" charset="-122"/>
              </a:rPr>
              <a:t>20</a:t>
            </a:r>
            <a:r>
              <a:rPr lang="zh-CN" altLang="en-US" sz="2600" dirty="0">
                <a:latin typeface="华文楷体" panose="02010600040101010101" pitchFamily="2" charset="-122"/>
                <a:ea typeface="宋体" panose="02010600030101010101" pitchFamily="2" charset="-122"/>
              </a:rPr>
              <a:t>世纪初起，为减小水化放热产生的影响，开始采用掺火山灰的办法，</a:t>
            </a:r>
            <a:r>
              <a:rPr lang="en-US" altLang="zh-CN" sz="2600">
                <a:latin typeface="华文楷体" panose="02010600040101010101" pitchFamily="2" charset="-122"/>
                <a:ea typeface="宋体" panose="02010600030101010101" pitchFamily="2" charset="-122"/>
              </a:rPr>
              <a:t>30</a:t>
            </a:r>
            <a:r>
              <a:rPr lang="zh-CN" altLang="en-US" sz="2600" dirty="0">
                <a:latin typeface="华文楷体" panose="02010600040101010101" pitchFamily="2" charset="-122"/>
                <a:ea typeface="宋体" panose="02010600030101010101" pitchFamily="2" charset="-122"/>
              </a:rPr>
              <a:t>年代又开发出低热水泥。利用加大粗骨料粒径、非常低的水泥用量、预冷拌合物原材料、限制浇注层高和管道冷却等措施，进一步获得了降低水化温峰、抑制热裂缝的效果</a:t>
            </a:r>
            <a:endParaRPr lang="en-US" altLang="zh-CN" sz="2600">
              <a:latin typeface="华文楷体" panose="02010600040101010101" pitchFamily="2" charset="-122"/>
              <a:ea typeface="宋体" panose="0201060003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10"/>
                                            </p:txEl>
                                          </p:spTgt>
                                        </p:tgtEl>
                                        <p:attrNameLst>
                                          <p:attrName>style.visibility</p:attrName>
                                        </p:attrNameLst>
                                      </p:cBhvr>
                                      <p:to>
                                        <p:strVal val="visible"/>
                                      </p:to>
                                    </p:set>
                                    <p:anim calcmode="lin" valueType="num">
                                      <p:cBhvr additive="base">
                                        <p:cTn id="7" dur="1000" fill="hold"/>
                                        <p:tgtEl>
                                          <p:spTgt spid="3">
                                            <p:txEl>
                                              <p:charRg st="0" end="1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1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10" end="123"/>
                                            </p:txEl>
                                          </p:spTgt>
                                        </p:tgtEl>
                                        <p:attrNameLst>
                                          <p:attrName>style.visibility</p:attrName>
                                        </p:attrNameLst>
                                      </p:cBhvr>
                                      <p:to>
                                        <p:strVal val="visible"/>
                                      </p:to>
                                    </p:set>
                                    <p:anim calcmode="lin" valueType="num">
                                      <p:cBhvr additive="base">
                                        <p:cTn id="13" dur="1000" fill="hold"/>
                                        <p:tgtEl>
                                          <p:spTgt spid="3">
                                            <p:txEl>
                                              <p:charRg st="10" end="12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10" end="12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123" end="130"/>
                                            </p:txEl>
                                          </p:spTgt>
                                        </p:tgtEl>
                                        <p:attrNameLst>
                                          <p:attrName>style.visibility</p:attrName>
                                        </p:attrNameLst>
                                      </p:cBhvr>
                                      <p:to>
                                        <p:strVal val="visible"/>
                                      </p:to>
                                    </p:set>
                                    <p:anim calcmode="lin" valueType="num">
                                      <p:cBhvr additive="base">
                                        <p:cTn id="19" dur="1000" fill="hold"/>
                                        <p:tgtEl>
                                          <p:spTgt spid="3">
                                            <p:txEl>
                                              <p:charRg st="123" end="13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123" end="13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charRg st="130" end="246"/>
                                            </p:txEl>
                                          </p:spTgt>
                                        </p:tgtEl>
                                        <p:attrNameLst>
                                          <p:attrName>style.visibility</p:attrName>
                                        </p:attrNameLst>
                                      </p:cBhvr>
                                      <p:to>
                                        <p:strVal val="visible"/>
                                      </p:to>
                                    </p:set>
                                    <p:anim calcmode="lin" valueType="num">
                                      <p:cBhvr additive="base">
                                        <p:cTn id="25" dur="1000" fill="hold"/>
                                        <p:tgtEl>
                                          <p:spTgt spid="3">
                                            <p:txEl>
                                              <p:charRg st="130" end="24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charRg st="130" end="24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p:nvPr/>
        </p:nvSpPr>
        <p:spPr bwMode="auto">
          <a:xfrm>
            <a:off x="611188" y="260350"/>
            <a:ext cx="8031163" cy="6215063"/>
          </a:xfrm>
          <a:prstGeom prst="rect">
            <a:avLst/>
          </a:prstGeom>
          <a:noFill/>
          <a:ln w="9525">
            <a:noFill/>
            <a:miter lim="800000"/>
          </a:ln>
        </p:spPr>
        <p:txBody>
          <a:bodyPr/>
          <a:lstStyle/>
          <a:p>
            <a:pPr marL="342900" marR="0" lvl="0" indent="-342900" algn="l" defTabSz="914400" rtl="0" eaLnBrk="1" fontAlgn="base" latinLnBrk="0" hangingPunct="1">
              <a:lnSpc>
                <a:spcPct val="120000"/>
              </a:lnSpc>
              <a:spcBef>
                <a:spcPct val="20000"/>
              </a:spcBef>
              <a:spcAft>
                <a:spcPct val="15000"/>
              </a:spcAft>
              <a:buClr>
                <a:srgbClr val="FFFF00"/>
              </a:buClr>
              <a:buSzPct val="65000"/>
              <a:buFont typeface="Wingdings" panose="05000000000000000000" pitchFamily="2" charset="2"/>
              <a:buChar char="n"/>
              <a:defRPr/>
            </a:pPr>
            <a:r>
              <a:rPr kumimoji="1" lang="en-US" altLang="zh-CN" sz="30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4</a:t>
            </a:r>
            <a:r>
              <a:rPr kumimoji="1" lang="zh-CN" altLang="en-US" sz="30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a:t>
            </a:r>
            <a:r>
              <a:rPr kumimoji="1" lang="zh-CN" altLang="en-US" sz="30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干燥收缩变形</a:t>
            </a:r>
            <a:endParaRPr kumimoji="1" lang="en-US" altLang="zh-CN" sz="30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rgbClr val="FFFF00"/>
              </a:buClr>
              <a:buSzPct val="65000"/>
              <a:buFont typeface="Wingdings" panose="05000000000000000000" pitchFamily="2" charset="2"/>
              <a:buChar char="Ø"/>
              <a:defRPr/>
            </a:pPr>
            <a:r>
              <a:rPr kumimoji="1" lang="zh-CN" altLang="en-US"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定义：由于混凝土周围环境湿度的变化，会引起混凝土的干湿变形，表现为干缩湿胀。 </a:t>
            </a:r>
            <a:endParaRPr kumimoji="1" lang="en-US" altLang="zh-CN"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rgbClr val="FFFF00"/>
              </a:buClr>
              <a:buSzPct val="65000"/>
              <a:buFont typeface="Wingdings" panose="05000000000000000000" pitchFamily="2" charset="2"/>
              <a:buChar char="Ø"/>
              <a:defRPr/>
            </a:pPr>
            <a:r>
              <a:rPr kumimoji="1" lang="zh-CN" altLang="en-US"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rPr>
              <a:t>原因：混凝土在干燥过程中，由于毛细孔水的蒸发，使毛细孔中形成负压，随着空气湿度的降低负压逐渐增大，产生收缩力，导致混凝土收缩。同时，凝胶体颗粒的吸附水也发生部分蒸发，凝胶体因失水而产生紧缩。</a:t>
            </a:r>
            <a:endParaRPr kumimoji="1" lang="zh-CN" altLang="en-US" sz="26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65000"/>
              <a:buFont typeface="Wingdings" panose="05000000000000000000" pitchFamily="2" charset="2"/>
              <a:buNone/>
              <a:defRPr/>
            </a:pPr>
            <a:r>
              <a:rPr kumimoji="0" lang="zh-CN" altLang="en-US" sz="2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楷体" panose="02010600040101010101" pitchFamily="2" charset="-122"/>
                <a:ea typeface="宋体" panose="02010600030101010101" pitchFamily="2" charset="-122"/>
                <a:cs typeface="+mn-cs"/>
              </a:rPr>
              <a:t>　</a:t>
            </a:r>
            <a:endParaRPr kumimoji="0" lang="en-US" altLang="zh-CN" sz="3000" b="0" i="0" u="none" strike="noStrike" kern="1200" cap="none" spc="0" normalizeH="0" baseline="0" noProof="0" smtClean="0">
              <a:ln>
                <a:noFill/>
              </a:ln>
              <a:solidFill>
                <a:schemeClr val="tx1"/>
              </a:solidFill>
              <a:effectLst/>
              <a:uLnTx/>
              <a:uFillTx/>
              <a:latin typeface="华文楷体" panose="02010600040101010101" pitchFamily="2" charset="-122"/>
              <a:ea typeface="宋体" panose="02010600030101010101" pitchFamily="2" charset="-122"/>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7"/>
                                            </p:txEl>
                                          </p:spTgt>
                                        </p:tgtEl>
                                        <p:attrNameLst>
                                          <p:attrName>style.visibility</p:attrName>
                                        </p:attrNameLst>
                                      </p:cBhvr>
                                      <p:to>
                                        <p:strVal val="visible"/>
                                      </p:to>
                                    </p:set>
                                    <p:anim calcmode="lin" valueType="num">
                                      <p:cBhvr additive="base">
                                        <p:cTn id="7" dur="1000" fill="hold"/>
                                        <p:tgtEl>
                                          <p:spTgt spid="3">
                                            <p:txEl>
                                              <p:charRg st="0" end="7"/>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7" end="47"/>
                                            </p:txEl>
                                          </p:spTgt>
                                        </p:tgtEl>
                                        <p:attrNameLst>
                                          <p:attrName>style.visibility</p:attrName>
                                        </p:attrNameLst>
                                      </p:cBhvr>
                                      <p:to>
                                        <p:strVal val="visible"/>
                                      </p:to>
                                    </p:set>
                                    <p:anim calcmode="lin" valueType="num">
                                      <p:cBhvr additive="base">
                                        <p:cTn id="13" dur="1000" fill="hold"/>
                                        <p:tgtEl>
                                          <p:spTgt spid="3">
                                            <p:txEl>
                                              <p:charRg st="7" end="47"/>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7" end="4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charRg st="47" end="143"/>
                                            </p:txEl>
                                          </p:spTgt>
                                        </p:tgtEl>
                                        <p:attrNameLst>
                                          <p:attrName>style.visibility</p:attrName>
                                        </p:attrNameLst>
                                      </p:cBhvr>
                                      <p:to>
                                        <p:strVal val="visible"/>
                                      </p:to>
                                    </p:set>
                                    <p:anim calcmode="lin" valueType="num">
                                      <p:cBhvr additive="base">
                                        <p:cTn id="19" dur="1000" fill="hold"/>
                                        <p:tgtEl>
                                          <p:spTgt spid="3">
                                            <p:txEl>
                                              <p:charRg st="47" end="14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charRg st="47" end="14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Rectangle 3"/>
          <p:cNvSpPr>
            <a:spLocks noGrp="1"/>
          </p:cNvSpPr>
          <p:nvPr>
            <p:ph idx="1"/>
          </p:nvPr>
        </p:nvSpPr>
        <p:spPr/>
        <p:txBody>
          <a:bodyPr vert="horz" wrap="square" lIns="91440" tIns="45720" rIns="91440" bIns="45720" anchor="t"/>
          <a:p>
            <a:pPr eaLnBrk="1" hangingPunct="1"/>
            <a:r>
              <a:rPr lang="en-US" altLang="zh-CN" b="1">
                <a:latin typeface="楷体_GB2312" pitchFamily="49" charset="-122"/>
                <a:ea typeface="楷体_GB2312" pitchFamily="49" charset="-122"/>
              </a:rPr>
              <a:t>2.</a:t>
            </a:r>
            <a:r>
              <a:rPr lang="zh-CN" altLang="en-US" b="1" dirty="0">
                <a:latin typeface="楷体_GB2312" pitchFamily="49" charset="-122"/>
                <a:ea typeface="楷体_GB2312" pitchFamily="49" charset="-122"/>
              </a:rPr>
              <a:t>混凝土的轴心抗压强度</a:t>
            </a:r>
            <a:endParaRPr lang="zh-CN" altLang="en-US" b="1" dirty="0">
              <a:latin typeface="楷体_GB2312" pitchFamily="49" charset="-122"/>
              <a:ea typeface="楷体_GB2312" pitchFamily="49" charset="-122"/>
            </a:endParaRPr>
          </a:p>
          <a:p>
            <a:pPr eaLnBrk="1" hangingPunct="1"/>
            <a:r>
              <a:rPr lang="zh-CN" altLang="en-US" b="1" dirty="0">
                <a:latin typeface="楷体_GB2312" pitchFamily="49" charset="-122"/>
                <a:ea typeface="楷体_GB2312" pitchFamily="49" charset="-122"/>
              </a:rPr>
              <a:t>轴心抗压强度比同截面的立方体抗压强度值小，棱柱体试件高宽比越大，轴心抗压强度越小。在立方体抗压强度</a:t>
            </a:r>
            <a:r>
              <a:rPr lang="en-US" altLang="zh-CN" b="1" err="1">
                <a:latin typeface="楷体_GB2312" pitchFamily="49" charset="-122"/>
                <a:ea typeface="楷体_GB2312" pitchFamily="49" charset="-122"/>
              </a:rPr>
              <a:t>f</a:t>
            </a:r>
            <a:r>
              <a:rPr lang="en-US" altLang="zh-CN" b="1" baseline="-25000" err="1">
                <a:latin typeface="楷体_GB2312" pitchFamily="49" charset="-122"/>
                <a:ea typeface="楷体_GB2312" pitchFamily="49" charset="-122"/>
              </a:rPr>
              <a:t>cu</a:t>
            </a:r>
            <a:r>
              <a:rPr lang="en-US" altLang="zh-CN" b="1">
                <a:latin typeface="楷体_GB2312" pitchFamily="49" charset="-122"/>
                <a:ea typeface="楷体_GB2312" pitchFamily="49" charset="-122"/>
              </a:rPr>
              <a:t>=10</a:t>
            </a:r>
            <a:r>
              <a:rPr lang="zh-CN" altLang="en-US" dirty="0"/>
              <a:t>～</a:t>
            </a:r>
            <a:r>
              <a:rPr lang="en-US" altLang="zh-CN" b="1">
                <a:latin typeface="楷体_GB2312" pitchFamily="49" charset="-122"/>
                <a:ea typeface="楷体_GB2312" pitchFamily="49" charset="-122"/>
              </a:rPr>
              <a:t>55MPa</a:t>
            </a:r>
            <a:r>
              <a:rPr lang="zh-CN" altLang="en-US" b="1" dirty="0">
                <a:latin typeface="楷体_GB2312" pitchFamily="49" charset="-122"/>
                <a:ea typeface="楷体_GB2312" pitchFamily="49" charset="-122"/>
              </a:rPr>
              <a:t>的范围内，轴心抗压强度</a:t>
            </a:r>
            <a:r>
              <a:rPr lang="en-US" altLang="zh-CN" b="1" err="1">
                <a:latin typeface="楷体_GB2312" pitchFamily="49" charset="-122"/>
                <a:ea typeface="楷体_GB2312" pitchFamily="49" charset="-122"/>
              </a:rPr>
              <a:t>f</a:t>
            </a:r>
            <a:r>
              <a:rPr lang="en-US" altLang="zh-CN" b="1" baseline="-25000" err="1">
                <a:latin typeface="楷体_GB2312" pitchFamily="49" charset="-122"/>
                <a:ea typeface="楷体_GB2312" pitchFamily="49" charset="-122"/>
              </a:rPr>
              <a:t>cp</a:t>
            </a:r>
            <a:r>
              <a:rPr lang="zh-CN" altLang="en-US" b="1" dirty="0">
                <a:latin typeface="楷体_GB2312" pitchFamily="49" charset="-122"/>
                <a:ea typeface="楷体_GB2312" pitchFamily="49" charset="-122"/>
              </a:rPr>
              <a:t>与立方体抗压强度</a:t>
            </a:r>
            <a:r>
              <a:rPr lang="en-US" altLang="zh-CN" b="1" err="1">
                <a:latin typeface="楷体_GB2312" pitchFamily="49" charset="-122"/>
                <a:ea typeface="楷体_GB2312" pitchFamily="49" charset="-122"/>
              </a:rPr>
              <a:t>f</a:t>
            </a:r>
            <a:r>
              <a:rPr lang="en-US" altLang="zh-CN" b="1" baseline="-25000" err="1">
                <a:latin typeface="楷体_GB2312" pitchFamily="49" charset="-122"/>
                <a:ea typeface="楷体_GB2312" pitchFamily="49" charset="-122"/>
              </a:rPr>
              <a:t>cu</a:t>
            </a:r>
            <a:r>
              <a:rPr lang="zh-CN" altLang="en-US" b="1" dirty="0">
                <a:latin typeface="楷体_GB2312" pitchFamily="49" charset="-122"/>
                <a:ea typeface="楷体_GB2312" pitchFamily="49" charset="-122"/>
              </a:rPr>
              <a:t>的关系为</a:t>
            </a:r>
            <a:endParaRPr lang="zh-CN" altLang="en-US" b="1" dirty="0">
              <a:latin typeface="楷体_GB2312" pitchFamily="49" charset="-122"/>
              <a:ea typeface="楷体_GB2312" pitchFamily="49" charset="-122"/>
            </a:endParaRPr>
          </a:p>
          <a:p>
            <a:pPr eaLnBrk="1" hangingPunct="1"/>
            <a:r>
              <a:rPr lang="en-US" altLang="zh-CN" b="1" err="1">
                <a:latin typeface="Times New Roman" panose="02020603050405020304" pitchFamily="18" charset="0"/>
                <a:ea typeface="楷体_GB2312" pitchFamily="49" charset="-122"/>
              </a:rPr>
              <a:t>f</a:t>
            </a:r>
            <a:r>
              <a:rPr lang="en-US" altLang="zh-CN" b="1" baseline="-25000" err="1">
                <a:latin typeface="Times New Roman" panose="02020603050405020304" pitchFamily="18" charset="0"/>
                <a:ea typeface="楷体_GB2312" pitchFamily="49" charset="-122"/>
              </a:rPr>
              <a:t>cp</a:t>
            </a:r>
            <a:r>
              <a:rPr lang="en-US" altLang="zh-CN" b="1">
                <a:latin typeface="Times New Roman" panose="02020603050405020304" pitchFamily="18" charset="0"/>
                <a:ea typeface="楷体_GB2312" pitchFamily="49" charset="-122"/>
              </a:rPr>
              <a:t>=</a:t>
            </a:r>
            <a:r>
              <a:rPr lang="zh-CN" altLang="en-US" b="1" dirty="0">
                <a:latin typeface="Times New Roman" panose="02020603050405020304" pitchFamily="18" charset="0"/>
                <a:ea typeface="楷体_GB2312" pitchFamily="49" charset="-122"/>
              </a:rPr>
              <a:t>（</a:t>
            </a:r>
            <a:r>
              <a:rPr lang="en-US" altLang="zh-CN" b="1">
                <a:latin typeface="Times New Roman" panose="02020603050405020304" pitchFamily="18" charset="0"/>
                <a:ea typeface="楷体_GB2312" pitchFamily="49" charset="-122"/>
              </a:rPr>
              <a:t>0.7</a:t>
            </a:r>
            <a:r>
              <a:rPr lang="zh-CN" altLang="en-US" dirty="0"/>
              <a:t>～</a:t>
            </a:r>
            <a:r>
              <a:rPr lang="en-US" altLang="zh-CN" b="1">
                <a:latin typeface="Times New Roman" panose="02020603050405020304" pitchFamily="18" charset="0"/>
                <a:ea typeface="楷体_GB2312" pitchFamily="49" charset="-122"/>
              </a:rPr>
              <a:t>0.8</a:t>
            </a:r>
            <a:r>
              <a:rPr lang="zh-CN" altLang="en-US" b="1" dirty="0">
                <a:latin typeface="Times New Roman" panose="02020603050405020304" pitchFamily="18" charset="0"/>
                <a:ea typeface="楷体_GB2312" pitchFamily="49" charset="-122"/>
              </a:rPr>
              <a:t>）</a:t>
            </a:r>
            <a:r>
              <a:rPr lang="en-US" altLang="zh-CN" b="1" err="1">
                <a:latin typeface="Times New Roman" panose="02020603050405020304" pitchFamily="18" charset="0"/>
                <a:ea typeface="楷体_GB2312" pitchFamily="49" charset="-122"/>
              </a:rPr>
              <a:t>f</a:t>
            </a:r>
            <a:r>
              <a:rPr lang="en-US" altLang="zh-CN" b="1" baseline="-25000" err="1">
                <a:latin typeface="Times New Roman" panose="02020603050405020304" pitchFamily="18" charset="0"/>
                <a:ea typeface="楷体_GB2312" pitchFamily="49" charset="-122"/>
              </a:rPr>
              <a:t>cu</a:t>
            </a:r>
            <a:endParaRPr lang="zh-CN" altLang="en-US" b="1" baseline="-25000" dirty="0">
              <a:latin typeface="Times New Roman" panose="02020603050405020304" pitchFamily="18" charset="0"/>
              <a:ea typeface="楷体_GB2312" pitchFamily="49" charset="-122"/>
            </a:endParaRPr>
          </a:p>
        </p:txBody>
      </p:sp>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p:nvPr>
        </p:nvSpPr>
        <p:spPr>
          <a:xfrm>
            <a:off x="357188" y="285750"/>
            <a:ext cx="8429625" cy="6286500"/>
          </a:xfrm>
        </p:spPr>
        <p:txBody>
          <a:bodyPr vert="horz" wrap="square" lIns="91440" tIns="45720" rIns="91440" bIns="45720" anchor="t"/>
          <a:p>
            <a:pPr lvl="0" algn="just" eaLnBrk="1" hangingPunct="1">
              <a:lnSpc>
                <a:spcPct val="110000"/>
              </a:lnSpc>
              <a:buClr>
                <a:srgbClr val="FFFF00"/>
              </a:buClr>
            </a:pPr>
            <a:r>
              <a:rPr lang="zh-CN" altLang="en-US" dirty="0">
                <a:latin typeface="华文楷体" panose="02010600040101010101" pitchFamily="2" charset="-122"/>
              </a:rPr>
              <a:t>轴心抗压强度</a:t>
            </a:r>
            <a:endParaRPr lang="en-US" altLang="zh-CN">
              <a:latin typeface="华文楷体" panose="02010600040101010101" pitchFamily="2" charset="-122"/>
            </a:endParaRPr>
          </a:p>
          <a:p>
            <a:pPr lvl="0" eaLnBrk="1" hangingPunct="1">
              <a:lnSpc>
                <a:spcPct val="110000"/>
              </a:lnSpc>
              <a:buClr>
                <a:srgbClr val="FFFF00"/>
              </a:buClr>
              <a:buFont typeface="Arial" panose="020B0604020202020204" pitchFamily="34" charset="0"/>
              <a:buChar char="•"/>
            </a:pPr>
            <a:r>
              <a:rPr lang="zh-CN" altLang="en-US" sz="2600" dirty="0">
                <a:latin typeface="华文楷体" panose="02010600040101010101" pitchFamily="2" charset="-122"/>
              </a:rPr>
              <a:t>采用</a:t>
            </a:r>
            <a:r>
              <a:rPr lang="en-US" altLang="zh-CN" sz="2600">
                <a:latin typeface="华文楷体" panose="02010600040101010101" pitchFamily="2" charset="-122"/>
              </a:rPr>
              <a:t>150mm×150mm×300mm</a:t>
            </a:r>
            <a:r>
              <a:rPr lang="zh-CN" altLang="en-US" sz="2600" dirty="0">
                <a:latin typeface="华文楷体" panose="02010600040101010101" pitchFamily="2" charset="-122"/>
              </a:rPr>
              <a:t>的棱柱体作为标准试件，测定其轴心抗压强度。混凝土的轴心抗压强度可按下式计算：</a:t>
            </a:r>
            <a:endParaRPr lang="en-US" altLang="zh-CN" sz="2600">
              <a:latin typeface="华文楷体" panose="02010600040101010101" pitchFamily="2" charset="-122"/>
            </a:endParaRPr>
          </a:p>
          <a:p>
            <a:pPr lvl="0" eaLnBrk="1" hangingPunct="1">
              <a:lnSpc>
                <a:spcPct val="110000"/>
              </a:lnSpc>
              <a:buNone/>
            </a:pPr>
            <a:endParaRPr lang="en-US" altLang="zh-CN" sz="2600">
              <a:latin typeface="华文楷体" panose="02010600040101010101" pitchFamily="2" charset="-122"/>
            </a:endParaRPr>
          </a:p>
          <a:p>
            <a:pPr lvl="0" eaLnBrk="1" hangingPunct="1">
              <a:lnSpc>
                <a:spcPct val="110000"/>
              </a:lnSpc>
              <a:buNone/>
            </a:pPr>
            <a:endParaRPr lang="en-US" altLang="zh-CN" sz="2600">
              <a:latin typeface="华文楷体" panose="02010600040101010101" pitchFamily="2" charset="-122"/>
            </a:endParaRPr>
          </a:p>
          <a:p>
            <a:pPr lvl="0" eaLnBrk="1" hangingPunct="1">
              <a:lnSpc>
                <a:spcPct val="110000"/>
              </a:lnSpc>
              <a:buNone/>
            </a:pPr>
            <a:r>
              <a:rPr lang="zh-CN" altLang="en-US" sz="2600" dirty="0">
                <a:latin typeface="华文楷体" panose="02010600040101010101" pitchFamily="2" charset="-122"/>
              </a:rPr>
              <a:t>式中：</a:t>
            </a:r>
            <a:r>
              <a:rPr lang="en-US" altLang="zh-CN" sz="2600">
                <a:latin typeface="华文楷体" panose="02010600040101010101" pitchFamily="2" charset="-122"/>
              </a:rPr>
              <a:t>f</a:t>
            </a:r>
            <a:r>
              <a:rPr lang="zh-CN" altLang="en-US" sz="2600" dirty="0">
                <a:latin typeface="华文楷体" panose="02010600040101010101" pitchFamily="2" charset="-122"/>
              </a:rPr>
              <a:t> </a:t>
            </a:r>
            <a:r>
              <a:rPr lang="en-US" altLang="zh-CN" sz="2600" baseline="-25000">
                <a:latin typeface="华文楷体" panose="02010600040101010101" pitchFamily="2" charset="-122"/>
              </a:rPr>
              <a:t>cp</a:t>
            </a:r>
            <a:r>
              <a:rPr lang="en-US" altLang="zh-CN" sz="2600">
                <a:latin typeface="华文楷体" panose="02010600040101010101" pitchFamily="2" charset="-122"/>
              </a:rPr>
              <a:t>——</a:t>
            </a:r>
            <a:r>
              <a:rPr lang="zh-CN" altLang="en-US" sz="2600" dirty="0">
                <a:latin typeface="华文楷体" panose="02010600040101010101" pitchFamily="2" charset="-122"/>
              </a:rPr>
              <a:t>混凝土的轴心抗压强度，</a:t>
            </a:r>
            <a:r>
              <a:rPr lang="en-US" altLang="zh-CN" sz="2600" err="1">
                <a:latin typeface="华文楷体" panose="02010600040101010101" pitchFamily="2" charset="-122"/>
              </a:rPr>
              <a:t>MPa</a:t>
            </a:r>
            <a:r>
              <a:rPr lang="zh-CN" altLang="en-US" sz="2600" dirty="0">
                <a:latin typeface="华文楷体" panose="02010600040101010101" pitchFamily="2" charset="-122"/>
              </a:rPr>
              <a:t>；</a:t>
            </a:r>
            <a:endParaRPr lang="zh-CN" altLang="en-US" sz="2600" dirty="0">
              <a:latin typeface="华文楷体" panose="02010600040101010101" pitchFamily="2" charset="-122"/>
            </a:endParaRPr>
          </a:p>
          <a:p>
            <a:pPr lvl="0" eaLnBrk="1" hangingPunct="1">
              <a:lnSpc>
                <a:spcPct val="110000"/>
              </a:lnSpc>
              <a:buNone/>
            </a:pPr>
            <a:r>
              <a:rPr lang="zh-CN" altLang="en-US" sz="2600" dirty="0">
                <a:latin typeface="华文楷体" panose="02010600040101010101" pitchFamily="2" charset="-122"/>
              </a:rPr>
              <a:t>         </a:t>
            </a:r>
            <a:r>
              <a:rPr lang="en-US" altLang="zh-CN" sz="2600">
                <a:latin typeface="华文楷体" panose="02010600040101010101" pitchFamily="2" charset="-122"/>
              </a:rPr>
              <a:t>F——</a:t>
            </a:r>
            <a:r>
              <a:rPr lang="zh-CN" altLang="en-US" sz="2600" dirty="0">
                <a:latin typeface="华文楷体" panose="02010600040101010101" pitchFamily="2" charset="-122"/>
              </a:rPr>
              <a:t>试件破坏荷载，</a:t>
            </a:r>
            <a:r>
              <a:rPr lang="en-US" altLang="zh-CN" sz="2600">
                <a:latin typeface="华文楷体" panose="02010600040101010101" pitchFamily="2" charset="-122"/>
              </a:rPr>
              <a:t>N</a:t>
            </a:r>
            <a:r>
              <a:rPr lang="zh-CN" altLang="en-US" sz="2600" dirty="0">
                <a:latin typeface="华文楷体" panose="02010600040101010101" pitchFamily="2" charset="-122"/>
              </a:rPr>
              <a:t>；</a:t>
            </a:r>
            <a:endParaRPr lang="zh-CN" altLang="en-US" sz="2600" dirty="0">
              <a:latin typeface="华文楷体" panose="02010600040101010101" pitchFamily="2" charset="-122"/>
            </a:endParaRPr>
          </a:p>
          <a:p>
            <a:pPr lvl="0" eaLnBrk="1" hangingPunct="1">
              <a:lnSpc>
                <a:spcPct val="110000"/>
              </a:lnSpc>
              <a:buNone/>
            </a:pPr>
            <a:r>
              <a:rPr lang="en-US" altLang="zh-CN" sz="2600">
                <a:latin typeface="华文楷体" panose="02010600040101010101" pitchFamily="2" charset="-122"/>
              </a:rPr>
              <a:t>         A——</a:t>
            </a:r>
            <a:r>
              <a:rPr lang="zh-CN" altLang="en-US" sz="2600" dirty="0">
                <a:latin typeface="华文楷体" panose="02010600040101010101" pitchFamily="2" charset="-122"/>
              </a:rPr>
              <a:t>试件承压面积，</a:t>
            </a:r>
            <a:r>
              <a:rPr lang="en-US" altLang="zh-CN" sz="2600">
                <a:latin typeface="华文楷体" panose="02010600040101010101" pitchFamily="2" charset="-122"/>
              </a:rPr>
              <a:t>mm</a:t>
            </a:r>
            <a:r>
              <a:rPr lang="en-US" altLang="zh-CN" sz="2600" baseline="30000">
                <a:latin typeface="华文楷体" panose="02010600040101010101" pitchFamily="2" charset="-122"/>
              </a:rPr>
              <a:t>2</a:t>
            </a:r>
            <a:r>
              <a:rPr lang="zh-CN" altLang="en-US" sz="2600" dirty="0">
                <a:latin typeface="华文楷体" panose="02010600040101010101" pitchFamily="2" charset="-122"/>
              </a:rPr>
              <a:t>。</a:t>
            </a:r>
            <a:endParaRPr lang="zh-CN" altLang="en-US" sz="2600" dirty="0">
              <a:latin typeface="华文楷体" panose="02010600040101010101" pitchFamily="2" charset="-122"/>
            </a:endParaRPr>
          </a:p>
          <a:p>
            <a:pPr lvl="0" eaLnBrk="1" hangingPunct="1">
              <a:lnSpc>
                <a:spcPct val="110000"/>
              </a:lnSpc>
              <a:buClr>
                <a:srgbClr val="FFFF00"/>
              </a:buClr>
              <a:buFont typeface="Arial" panose="020B0604020202020204" pitchFamily="34" charset="0"/>
              <a:buChar char="•"/>
            </a:pPr>
            <a:r>
              <a:rPr lang="zh-CN" altLang="en-US" sz="2600" dirty="0">
                <a:latin typeface="华文楷体" panose="02010600040101010101" pitchFamily="2" charset="-122"/>
              </a:rPr>
              <a:t>通过许多棱柱体和立方体试件的强度试验表明：在立方体抗压强度为</a:t>
            </a:r>
            <a:r>
              <a:rPr lang="en-US" altLang="zh-CN" sz="2600">
                <a:latin typeface="华文楷体" panose="02010600040101010101" pitchFamily="2" charset="-122"/>
              </a:rPr>
              <a:t>10</a:t>
            </a:r>
            <a:r>
              <a:rPr lang="zh-CN" altLang="en-US" dirty="0"/>
              <a:t>～</a:t>
            </a:r>
            <a:r>
              <a:rPr lang="en-US" altLang="zh-CN" sz="2600">
                <a:latin typeface="华文楷体" panose="02010600040101010101" pitchFamily="2" charset="-122"/>
              </a:rPr>
              <a:t>50 </a:t>
            </a:r>
            <a:r>
              <a:rPr lang="en-US" altLang="zh-CN" sz="2600" err="1">
                <a:latin typeface="华文楷体" panose="02010600040101010101" pitchFamily="2" charset="-122"/>
              </a:rPr>
              <a:t>MPa</a:t>
            </a:r>
            <a:r>
              <a:rPr lang="zh-CN" altLang="en-US" sz="2600" dirty="0">
                <a:latin typeface="华文楷体" panose="02010600040101010101" pitchFamily="2" charset="-122"/>
              </a:rPr>
              <a:t>的范围内，轴心抗压强度与立方体抗压强度之比约为</a:t>
            </a:r>
            <a:r>
              <a:rPr lang="en-US" altLang="zh-CN" sz="2600">
                <a:latin typeface="华文楷体" panose="02010600040101010101" pitchFamily="2" charset="-122"/>
              </a:rPr>
              <a:t>0.7</a:t>
            </a:r>
            <a:r>
              <a:rPr lang="zh-CN" altLang="en-US" dirty="0"/>
              <a:t>～</a:t>
            </a:r>
            <a:r>
              <a:rPr lang="en-US" altLang="zh-CN" sz="2600">
                <a:latin typeface="华文楷体" panose="02010600040101010101" pitchFamily="2" charset="-122"/>
              </a:rPr>
              <a:t>0.8</a:t>
            </a:r>
            <a:r>
              <a:rPr lang="zh-CN" altLang="en-US" sz="2600" dirty="0">
                <a:latin typeface="华文楷体" panose="02010600040101010101" pitchFamily="2" charset="-122"/>
              </a:rPr>
              <a:t>。</a:t>
            </a:r>
            <a:endParaRPr lang="zh-CN" altLang="en-US" sz="2600" dirty="0">
              <a:latin typeface="华文楷体" panose="02010600040101010101" pitchFamily="2" charset="-122"/>
            </a:endParaRPr>
          </a:p>
          <a:p>
            <a:pPr lvl="0" eaLnBrk="1" hangingPunct="1">
              <a:buNone/>
            </a:pPr>
            <a:endParaRPr lang="zh-CN" altLang="en-US" sz="2600" dirty="0"/>
          </a:p>
        </p:txBody>
      </p:sp>
      <p:graphicFrame>
        <p:nvGraphicFramePr>
          <p:cNvPr id="3074" name="Object 4"/>
          <p:cNvGraphicFramePr/>
          <p:nvPr/>
        </p:nvGraphicFramePr>
        <p:xfrm>
          <a:off x="3635375" y="2133600"/>
          <a:ext cx="1362075" cy="1030288"/>
        </p:xfrm>
        <a:graphic>
          <a:graphicData uri="http://schemas.openxmlformats.org/presentationml/2006/ole">
            <mc:AlternateContent xmlns:mc="http://schemas.openxmlformats.org/markup-compatibility/2006">
              <mc:Choice xmlns:v="urn:schemas-microsoft-com:vml" Requires="v">
                <p:oleObj spid="_x0000_s3086" name="" r:id="rId1" imgW="520700" imgH="393700" progId="Equation.3">
                  <p:embed/>
                </p:oleObj>
              </mc:Choice>
              <mc:Fallback>
                <p:oleObj name="" r:id="rId1" imgW="520700" imgH="393700" progId="Equation.3">
                  <p:embed/>
                  <p:pic>
                    <p:nvPicPr>
                      <p:cNvPr id="0" name="图片 3085"/>
                      <p:cNvPicPr/>
                      <p:nvPr/>
                    </p:nvPicPr>
                    <p:blipFill>
                      <a:blip r:embed="rId2"/>
                      <a:stretch>
                        <a:fillRect/>
                      </a:stretch>
                    </p:blipFill>
                    <p:spPr>
                      <a:xfrm>
                        <a:off x="3635375" y="2133600"/>
                        <a:ext cx="1362075" cy="1030288"/>
                      </a:xfrm>
                      <a:prstGeom prst="rect">
                        <a:avLst/>
                      </a:prstGeom>
                      <a:noFill/>
                      <a:ln w="38100">
                        <a:noFill/>
                        <a:miter/>
                      </a:ln>
                    </p:spPr>
                  </p:pic>
                </p:oleObj>
              </mc:Fallback>
            </mc:AlternateContent>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charRg st="0" end="7"/>
                                            </p:txEl>
                                          </p:spTgt>
                                        </p:tgtEl>
                                        <p:attrNameLst>
                                          <p:attrName>style.visibility</p:attrName>
                                        </p:attrNameLst>
                                      </p:cBhvr>
                                      <p:to>
                                        <p:strVal val="visible"/>
                                      </p:to>
                                    </p:set>
                                    <p:anim calcmode="lin" valueType="num">
                                      <p:cBhvr additive="base">
                                        <p:cTn id="7" dur="1000" fill="hold"/>
                                        <p:tgtEl>
                                          <p:spTgt spid="3">
                                            <p:txEl>
                                              <p:charRg st="0" end="7"/>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charRg st="0" end="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charRg st="7" end="65"/>
                                            </p:txEl>
                                          </p:spTgt>
                                        </p:tgtEl>
                                        <p:attrNameLst>
                                          <p:attrName>style.visibility</p:attrName>
                                        </p:attrNameLst>
                                      </p:cBhvr>
                                      <p:to>
                                        <p:strVal val="visible"/>
                                      </p:to>
                                    </p:set>
                                    <p:anim calcmode="lin" valueType="num">
                                      <p:cBhvr additive="base">
                                        <p:cTn id="13" dur="1000" fill="hold"/>
                                        <p:tgtEl>
                                          <p:spTgt spid="3">
                                            <p:txEl>
                                              <p:charRg st="7" end="65"/>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charRg st="7" end="6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slide(fromLeft)">
                                      <p:cBhvr>
                                        <p:cTn id="19" dur="10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3">
                                            <p:txEl>
                                              <p:charRg st="67" end="92"/>
                                            </p:txEl>
                                          </p:spTgt>
                                        </p:tgtEl>
                                        <p:attrNameLst>
                                          <p:attrName>style.visibility</p:attrName>
                                        </p:attrNameLst>
                                      </p:cBhvr>
                                      <p:to>
                                        <p:strVal val="visible"/>
                                      </p:to>
                                    </p:set>
                                    <p:anim calcmode="lin" valueType="num">
                                      <p:cBhvr>
                                        <p:cTn id="24" dur="1000" fill="hold"/>
                                        <p:tgtEl>
                                          <p:spTgt spid="3">
                                            <p:txEl>
                                              <p:charRg st="67" end="92"/>
                                            </p:txEl>
                                          </p:spTgt>
                                        </p:tgtEl>
                                        <p:attrNameLst>
                                          <p:attrName>ppt_w</p:attrName>
                                        </p:attrNameLst>
                                      </p:cBhvr>
                                      <p:tavLst>
                                        <p:tav tm="0">
                                          <p:val>
                                            <p:fltVal val="0.000000"/>
                                          </p:val>
                                        </p:tav>
                                        <p:tav tm="100000">
                                          <p:val>
                                            <p:strVal val="#ppt_w"/>
                                          </p:val>
                                        </p:tav>
                                      </p:tavLst>
                                    </p:anim>
                                    <p:anim calcmode="lin" valueType="num">
                                      <p:cBhvr>
                                        <p:cTn id="25" dur="1000" fill="hold"/>
                                        <p:tgtEl>
                                          <p:spTgt spid="3">
                                            <p:txEl>
                                              <p:charRg st="67" end="92"/>
                                            </p:txEl>
                                          </p:spTgt>
                                        </p:tgtEl>
                                        <p:attrNameLst>
                                          <p:attrName>ppt_h</p:attrName>
                                        </p:attrNameLst>
                                      </p:cBhvr>
                                      <p:tavLst>
                                        <p:tav tm="0">
                                          <p:val>
                                            <p:fltVal val="0.000000"/>
                                          </p:val>
                                        </p:tav>
                                        <p:tav tm="100000">
                                          <p:val>
                                            <p:strVal val="#ppt_h"/>
                                          </p:val>
                                        </p:tav>
                                      </p:tavLst>
                                    </p:anim>
                                    <p:anim calcmode="lin" valueType="num">
                                      <p:cBhvr>
                                        <p:cTn id="26" dur="1000" fill="hold"/>
                                        <p:tgtEl>
                                          <p:spTgt spid="3">
                                            <p:txEl>
                                              <p:charRg st="67" end="92"/>
                                            </p:txEl>
                                          </p:spTgt>
                                        </p:tgtEl>
                                        <p:attrNameLst>
                                          <p:attrName>ppt_x</p:attrName>
                                        </p:attrNameLst>
                                      </p:cBhvr>
                                      <p:tavLst>
                                        <p:tav tm="0" fmla="#ppt_x+(cos(-2*pi*(1-$))*-#ppt_x-sin(-2*pi*(1-$))*(1-#ppt_y))*(1-$)">
                                          <p:val>
                                            <p:fltVal val="0.000000"/>
                                          </p:val>
                                        </p:tav>
                                        <p:tav tm="100000">
                                          <p:val>
                                            <p:fltVal val="1.000000"/>
                                          </p:val>
                                        </p:tav>
                                      </p:tavLst>
                                    </p:anim>
                                    <p:anim calcmode="lin" valueType="num">
                                      <p:cBhvr>
                                        <p:cTn id="27" dur="1000" fill="hold"/>
                                        <p:tgtEl>
                                          <p:spTgt spid="3">
                                            <p:txEl>
                                              <p:charRg st="67" end="92"/>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3">
                                            <p:txEl>
                                              <p:charRg st="92" end="114"/>
                                            </p:txEl>
                                          </p:spTgt>
                                        </p:tgtEl>
                                        <p:attrNameLst>
                                          <p:attrName>style.visibility</p:attrName>
                                        </p:attrNameLst>
                                      </p:cBhvr>
                                      <p:to>
                                        <p:strVal val="visible"/>
                                      </p:to>
                                    </p:set>
                                    <p:anim calcmode="lin" valueType="num">
                                      <p:cBhvr>
                                        <p:cTn id="32" dur="1000" fill="hold"/>
                                        <p:tgtEl>
                                          <p:spTgt spid="3">
                                            <p:txEl>
                                              <p:charRg st="92" end="114"/>
                                            </p:txEl>
                                          </p:spTgt>
                                        </p:tgtEl>
                                        <p:attrNameLst>
                                          <p:attrName>ppt_w</p:attrName>
                                        </p:attrNameLst>
                                      </p:cBhvr>
                                      <p:tavLst>
                                        <p:tav tm="0">
                                          <p:val>
                                            <p:fltVal val="0.000000"/>
                                          </p:val>
                                        </p:tav>
                                        <p:tav tm="100000">
                                          <p:val>
                                            <p:strVal val="#ppt_w"/>
                                          </p:val>
                                        </p:tav>
                                      </p:tavLst>
                                    </p:anim>
                                    <p:anim calcmode="lin" valueType="num">
                                      <p:cBhvr>
                                        <p:cTn id="33" dur="1000" fill="hold"/>
                                        <p:tgtEl>
                                          <p:spTgt spid="3">
                                            <p:txEl>
                                              <p:charRg st="92" end="114"/>
                                            </p:txEl>
                                          </p:spTgt>
                                        </p:tgtEl>
                                        <p:attrNameLst>
                                          <p:attrName>ppt_h</p:attrName>
                                        </p:attrNameLst>
                                      </p:cBhvr>
                                      <p:tavLst>
                                        <p:tav tm="0">
                                          <p:val>
                                            <p:fltVal val="0.000000"/>
                                          </p:val>
                                        </p:tav>
                                        <p:tav tm="100000">
                                          <p:val>
                                            <p:strVal val="#ppt_h"/>
                                          </p:val>
                                        </p:tav>
                                      </p:tavLst>
                                    </p:anim>
                                    <p:anim calcmode="lin" valueType="num">
                                      <p:cBhvr>
                                        <p:cTn id="34" dur="1000" fill="hold"/>
                                        <p:tgtEl>
                                          <p:spTgt spid="3">
                                            <p:txEl>
                                              <p:charRg st="92" end="114"/>
                                            </p:txEl>
                                          </p:spTgt>
                                        </p:tgtEl>
                                        <p:attrNameLst>
                                          <p:attrName>ppt_x</p:attrName>
                                        </p:attrNameLst>
                                      </p:cBhvr>
                                      <p:tavLst>
                                        <p:tav tm="0" fmla="#ppt_x+(cos(-2*pi*(1-$))*-#ppt_x-sin(-2*pi*(1-$))*(1-#ppt_y))*(1-$)">
                                          <p:val>
                                            <p:fltVal val="0.000000"/>
                                          </p:val>
                                        </p:tav>
                                        <p:tav tm="100000">
                                          <p:val>
                                            <p:fltVal val="1.000000"/>
                                          </p:val>
                                        </p:tav>
                                      </p:tavLst>
                                    </p:anim>
                                    <p:anim calcmode="lin" valueType="num">
                                      <p:cBhvr>
                                        <p:cTn id="35" dur="1000" fill="hold"/>
                                        <p:tgtEl>
                                          <p:spTgt spid="3">
                                            <p:txEl>
                                              <p:charRg st="92" end="114"/>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3">
                                            <p:txEl>
                                              <p:charRg st="114" end="138"/>
                                            </p:txEl>
                                          </p:spTgt>
                                        </p:tgtEl>
                                        <p:attrNameLst>
                                          <p:attrName>style.visibility</p:attrName>
                                        </p:attrNameLst>
                                      </p:cBhvr>
                                      <p:to>
                                        <p:strVal val="visible"/>
                                      </p:to>
                                    </p:set>
                                    <p:anim calcmode="lin" valueType="num">
                                      <p:cBhvr>
                                        <p:cTn id="40" dur="1000" fill="hold"/>
                                        <p:tgtEl>
                                          <p:spTgt spid="3">
                                            <p:txEl>
                                              <p:charRg st="114" end="138"/>
                                            </p:txEl>
                                          </p:spTgt>
                                        </p:tgtEl>
                                        <p:attrNameLst>
                                          <p:attrName>ppt_w</p:attrName>
                                        </p:attrNameLst>
                                      </p:cBhvr>
                                      <p:tavLst>
                                        <p:tav tm="0">
                                          <p:val>
                                            <p:fltVal val="0.000000"/>
                                          </p:val>
                                        </p:tav>
                                        <p:tav tm="100000">
                                          <p:val>
                                            <p:strVal val="#ppt_w"/>
                                          </p:val>
                                        </p:tav>
                                      </p:tavLst>
                                    </p:anim>
                                    <p:anim calcmode="lin" valueType="num">
                                      <p:cBhvr>
                                        <p:cTn id="41" dur="1000" fill="hold"/>
                                        <p:tgtEl>
                                          <p:spTgt spid="3">
                                            <p:txEl>
                                              <p:charRg st="114" end="138"/>
                                            </p:txEl>
                                          </p:spTgt>
                                        </p:tgtEl>
                                        <p:attrNameLst>
                                          <p:attrName>ppt_h</p:attrName>
                                        </p:attrNameLst>
                                      </p:cBhvr>
                                      <p:tavLst>
                                        <p:tav tm="0">
                                          <p:val>
                                            <p:fltVal val="0.000000"/>
                                          </p:val>
                                        </p:tav>
                                        <p:tav tm="100000">
                                          <p:val>
                                            <p:strVal val="#ppt_h"/>
                                          </p:val>
                                        </p:tav>
                                      </p:tavLst>
                                    </p:anim>
                                    <p:anim calcmode="lin" valueType="num">
                                      <p:cBhvr>
                                        <p:cTn id="42" dur="1000" fill="hold"/>
                                        <p:tgtEl>
                                          <p:spTgt spid="3">
                                            <p:txEl>
                                              <p:charRg st="114" end="138"/>
                                            </p:txEl>
                                          </p:spTgt>
                                        </p:tgtEl>
                                        <p:attrNameLst>
                                          <p:attrName>ppt_x</p:attrName>
                                        </p:attrNameLst>
                                      </p:cBhvr>
                                      <p:tavLst>
                                        <p:tav tm="0" fmla="#ppt_x+(cos(-2*pi*(1-$))*-#ppt_x-sin(-2*pi*(1-$))*(1-#ppt_y))*(1-$)">
                                          <p:val>
                                            <p:fltVal val="0.000000"/>
                                          </p:val>
                                        </p:tav>
                                        <p:tav tm="100000">
                                          <p:val>
                                            <p:fltVal val="1.000000"/>
                                          </p:val>
                                        </p:tav>
                                      </p:tavLst>
                                    </p:anim>
                                    <p:anim calcmode="lin" valueType="num">
                                      <p:cBhvr>
                                        <p:cTn id="43" dur="1000" fill="hold"/>
                                        <p:tgtEl>
                                          <p:spTgt spid="3">
                                            <p:txEl>
                                              <p:charRg st="114" end="138"/>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3">
                                            <p:txEl>
                                              <p:charRg st="138" end="209"/>
                                            </p:txEl>
                                          </p:spTgt>
                                        </p:tgtEl>
                                        <p:attrNameLst>
                                          <p:attrName>style.visibility</p:attrName>
                                        </p:attrNameLst>
                                      </p:cBhvr>
                                      <p:to>
                                        <p:strVal val="visible"/>
                                      </p:to>
                                    </p:set>
                                    <p:anim calcmode="lin" valueType="num">
                                      <p:cBhvr additive="base">
                                        <p:cTn id="48" dur="1000" fill="hold"/>
                                        <p:tgtEl>
                                          <p:spTgt spid="3">
                                            <p:txEl>
                                              <p:charRg st="138" end="209"/>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3">
                                            <p:txEl>
                                              <p:charRg st="138" end="20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0</TotalTime>
  <Words>8447</Words>
  <Application>WPS 演示</Application>
  <PresentationFormat>在屏幕上显示</PresentationFormat>
  <Paragraphs>415</Paragraphs>
  <Slides>72</Slides>
  <Notes>36</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10</vt:i4>
      </vt:variant>
      <vt:variant>
        <vt:lpstr>幻灯片标题</vt:lpstr>
      </vt:variant>
      <vt:variant>
        <vt:i4>72</vt:i4>
      </vt:variant>
    </vt:vector>
  </HeadingPairs>
  <TitlesOfParts>
    <vt:vector size="97" baseType="lpstr">
      <vt:lpstr>Arial</vt:lpstr>
      <vt:lpstr>宋体</vt:lpstr>
      <vt:lpstr>Wingdings</vt:lpstr>
      <vt:lpstr>Garamond</vt:lpstr>
      <vt:lpstr>Cambria</vt:lpstr>
      <vt:lpstr>华文楷体</vt:lpstr>
      <vt:lpstr>Calibri</vt:lpstr>
      <vt:lpstr>Times New Roman</vt:lpstr>
      <vt:lpstr>华文新魏</vt:lpstr>
      <vt:lpstr>楷体_GB2312</vt:lpstr>
      <vt:lpstr>微软雅黑</vt:lpstr>
      <vt:lpstr>黑体</vt:lpstr>
      <vt:lpstr>隶书</vt:lpstr>
      <vt:lpstr>新宋体</vt:lpstr>
      <vt:lpstr>Edge</vt:lpstr>
      <vt:lpstr>Equation.DSMT4</vt:lpstr>
      <vt:lpstr>Equation.KSEE3</vt:lpstr>
      <vt:lpstr>Equation.3</vt:lpstr>
      <vt:lpstr>Equation.3</vt:lpstr>
      <vt:lpstr>Equation.3</vt:lpstr>
      <vt:lpstr>Equation.3</vt:lpstr>
      <vt:lpstr>Equation.3</vt:lpstr>
      <vt:lpstr>Equation.3</vt:lpstr>
      <vt:lpstr>Paint.Picture</vt:lpstr>
      <vt:lpstr>Paint.Picture</vt:lpstr>
      <vt:lpstr>PowerPoint 演示文稿</vt:lpstr>
      <vt:lpstr>PowerPoint 演示文稿</vt:lpstr>
      <vt:lpstr>3.4  硬化混凝土的技术性质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水胶比对混凝土强度的影响示意图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混凝土试件不同尺寸的强度换算系数表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（3）混凝土产生冻融破坏有两必需条件</vt:lpstr>
      <vt:lpstr>（4）提高混凝土的抗冻性的有效途径是提高混凝土的密实度和改善孔结构。</vt:lpstr>
      <vt:lpstr>PowerPoint 演示文稿</vt:lpstr>
      <vt:lpstr>（4） 影响碳化速度的因素</vt:lpstr>
      <vt:lpstr>PowerPoint 演示文稿</vt:lpstr>
      <vt:lpstr>PowerPoint 演示文稿</vt:lpstr>
      <vt:lpstr>5、混凝土的抗侵蚀性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261</cp:revision>
  <dcterms:created xsi:type="dcterms:W3CDTF">2016-10-16T07:30:00Z</dcterms:created>
  <dcterms:modified xsi:type="dcterms:W3CDTF">2018-12-18T13:34:15Z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2052-10.1.0.6395</vt:lpwstr>
  </property>
</Properties>
</file>