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64" r:id="rId5"/>
    <p:sldId id="578" r:id="rId6"/>
    <p:sldId id="345" r:id="rId7"/>
    <p:sldId id="347" r:id="rId8"/>
    <p:sldId id="386" r:id="rId9"/>
    <p:sldId id="387" r:id="rId10"/>
    <p:sldId id="348" r:id="rId11"/>
    <p:sldId id="349" r:id="rId12"/>
    <p:sldId id="388" r:id="rId13"/>
    <p:sldId id="391" r:id="rId14"/>
    <p:sldId id="350" r:id="rId15"/>
    <p:sldId id="351" r:id="rId16"/>
    <p:sldId id="353" r:id="rId17"/>
    <p:sldId id="573" r:id="rId18"/>
    <p:sldId id="355" r:id="rId19"/>
    <p:sldId id="354" r:id="rId20"/>
    <p:sldId id="393" r:id="rId21"/>
    <p:sldId id="575" r:id="rId22"/>
    <p:sldId id="576" r:id="rId23"/>
    <p:sldId id="357" r:id="rId24"/>
    <p:sldId id="360" r:id="rId25"/>
    <p:sldId id="358" r:id="rId26"/>
    <p:sldId id="359" r:id="rId27"/>
    <p:sldId id="361" r:id="rId28"/>
    <p:sldId id="574" r:id="rId29"/>
    <p:sldId id="577" r:id="rId30"/>
    <p:sldId id="579" r:id="rId31"/>
    <p:sldId id="363" r:id="rId32"/>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ED2813"/>
    <a:srgbClr val="99CCFF"/>
    <a:srgbClr val="FC043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439"/>
    <p:restoredTop sz="88223"/>
  </p:normalViewPr>
  <p:slideViewPr>
    <p:cSldViewPr showGuides="1">
      <p:cViewPr>
        <p:scale>
          <a:sx n="66" d="100"/>
          <a:sy n="66"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7085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608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Cambria" panose="02040503050406030204" pitchFamily="18" charset="0"/>
                <a:ea typeface="华文楷体" panose="0201060004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Cambria" panose="02040503050406030204" pitchFamily="18" charset="0"/>
              <a:ea typeface="华文楷体" panose="02010600040101010101" pitchFamily="2" charset="-122"/>
              <a:cs typeface="+mn-cs"/>
            </a:endParaRPr>
          </a:p>
        </p:txBody>
      </p:sp>
      <p:sp>
        <p:nvSpPr>
          <p:cNvPr id="4608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Cambria" panose="02040503050406030204" pitchFamily="18" charset="0"/>
                <a:ea typeface="华文楷体" panose="0201060004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Cambria" panose="02040503050406030204" pitchFamily="18" charset="0"/>
              <a:ea typeface="华文楷体" panose="02010600040101010101" pitchFamily="2" charset="-122"/>
              <a:cs typeface="+mn-cs"/>
            </a:endParaRPr>
          </a:p>
        </p:txBody>
      </p:sp>
      <p:sp>
        <p:nvSpPr>
          <p:cNvPr id="268292"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4608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1" fontAlgn="base" latinLnBrk="0" hangingPunct="1">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4608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Cambria" panose="02040503050406030204" pitchFamily="18" charset="0"/>
                <a:ea typeface="华文楷体" panose="0201060004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Cambria" panose="02040503050406030204" pitchFamily="18" charset="0"/>
              <a:ea typeface="华文楷体" panose="02010600040101010101" pitchFamily="2" charset="-122"/>
              <a:cs typeface="+mn-cs"/>
            </a:endParaRPr>
          </a:p>
        </p:txBody>
      </p:sp>
      <p:sp>
        <p:nvSpPr>
          <p:cNvPr id="4608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zh-CN" altLang="en-US" sz="1200" dirty="0">
                <a:latin typeface="Cambria" panose="02040503050406030204" pitchFamily="18" charset="0"/>
                <a:ea typeface="华文楷体" panose="02010600040101010101" pitchFamily="2" charset="-122"/>
              </a:rPr>
            </a:fld>
            <a:endParaRPr lang="zh-CN" altLang="en-US" sz="1200" dirty="0">
              <a:latin typeface="Cambria" panose="02040503050406030204" pitchFamily="18"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69314" name="Rectangle 2"/>
          <p:cNvSpPr>
            <a:spLocks noRot="1" noTextEdit="1"/>
          </p:cNvSpPr>
          <p:nvPr>
            <p:ph type="sldImg"/>
          </p:nvPr>
        </p:nvSpPr>
        <p:spPr/>
      </p:sp>
      <p:sp>
        <p:nvSpPr>
          <p:cNvPr id="269315" name="Rectangle 3"/>
          <p:cNvSpPr>
            <a:spLocks noGrp="1"/>
          </p:cNvSpPr>
          <p:nvPr>
            <p:ph type="body" idx="1"/>
          </p:nvPr>
        </p:nvSpPr>
        <p:spPr/>
        <p:txBody>
          <a:bodyPr wrap="square" lIns="91440" tIns="45720" rIns="91440" bIns="45720" anchor="t"/>
          <a:p>
            <a:pPr lvl="0" eaLnBrk="1" hangingPunct="1"/>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5154" name="Rectangle 2"/>
          <p:cNvSpPr>
            <a:spLocks noRot="1" noTextEdit="1"/>
          </p:cNvSpPr>
          <p:nvPr>
            <p:ph type="sldImg"/>
          </p:nvPr>
        </p:nvSpPr>
        <p:spPr/>
      </p:sp>
      <p:sp>
        <p:nvSpPr>
          <p:cNvPr id="305155" name="Rectangle 3"/>
          <p:cNvSpPr>
            <a:spLocks noGrp="1"/>
          </p:cNvSpPr>
          <p:nvPr>
            <p:ph type="body" idx="1"/>
          </p:nvPr>
        </p:nvSpPr>
        <p:spPr/>
        <p:txBody>
          <a:bodyPr wrap="square" lIns="91440" tIns="45720" rIns="91440" bIns="45720" anchor="t"/>
          <a:p>
            <a:pPr lvl="0" eaLnBrk="1" hangingPunct="1"/>
            <a:r>
              <a:rPr lang="zh-CN" altLang="en-US" dirty="0"/>
              <a:t>掺入引气剂、减水剂等，能使混凝土拌合物在不增加水量的条件下，增大流动性，改善黏聚性、降低泌水性，获得很好的和易性。掺合料的加入可节约水泥用量，减少用水量，改善混凝土拌合物的和易性。</a:t>
            </a:r>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 name="Line 8"/>
          <p:cNvSpPr>
            <a:spLocks noChangeShapeType="1"/>
          </p:cNvSpPr>
          <p:nvPr/>
        </p:nvSpPr>
        <p:spPr bwMode="auto">
          <a:xfrm>
            <a:off x="1981200" y="3962400"/>
            <a:ext cx="6511925"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30402" name="Rectangle 2"/>
          <p:cNvSpPr>
            <a:spLocks noGrp="1" noChangeArrowheads="1"/>
          </p:cNvSpPr>
          <p:nvPr>
            <p:ph type="ctrTitle"/>
          </p:nvPr>
        </p:nvSpPr>
        <p:spPr>
          <a:xfrm>
            <a:off x="914400" y="1524000"/>
            <a:ext cx="7623175" cy="1752600"/>
          </a:xfrm>
        </p:spPr>
        <p:txBody>
          <a:bodyPr/>
          <a:lstStyle>
            <a:lvl1pPr>
              <a:defRPr sz="5000"/>
            </a:lvl1pPr>
          </a:lstStyle>
          <a:p>
            <a:r>
              <a:rPr lang="en-US" altLang="zh-CN"/>
              <a:t>单击此处编辑母版标题样式</a:t>
            </a:r>
            <a:endParaRPr lang="en-US" altLang="zh-CN"/>
          </a:p>
        </p:txBody>
      </p:sp>
      <p:sp>
        <p:nvSpPr>
          <p:cNvPr id="230403"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r>
              <a:rPr lang="en-US" altLang="zh-CN"/>
              <a:t>单击此处编辑母版副标题样式</a:t>
            </a:r>
            <a:endParaRPr lang="en-US" altLang="zh-CN"/>
          </a:p>
        </p:txBody>
      </p:sp>
      <p:sp>
        <p:nvSpPr>
          <p:cNvPr id="11" name="Rectangle 4"/>
          <p:cNvSpPr>
            <a:spLocks noGrp="1" noChangeArrowheads="1"/>
          </p:cNvSpPr>
          <p:nvPr>
            <p:ph type="dt" sz="half" idx="2"/>
          </p:nvPr>
        </p:nvSpPr>
        <p:spPr bwMode="auto">
          <a:xfrm>
            <a:off x="457200" y="6243638"/>
            <a:ext cx="2133600" cy="457200"/>
          </a:xfrm>
          <a:prstGeom prst="rect">
            <a:avLst/>
          </a:prstGeom>
          <a:noFill/>
          <a:ln>
            <a:miter lim="800000"/>
          </a:ln>
        </p:spPr>
        <p:txBody>
          <a:bodyPr vert="horz" wrap="square" lIns="91440" tIns="45720" rIns="91440" bIns="45720" numCol="1" anchor="b" anchorCtr="0" compatLnSpc="1"/>
          <a:lstStyle>
            <a:lvl1pPr>
              <a:defRPr/>
            </a:lvl1pPr>
          </a:lstStyle>
          <a:p>
            <a:pPr marL="0" marR="0" indent="0" algn="l"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smtClean="0">
              <a:solidFill>
                <a:schemeClr val="tx1"/>
              </a:solidFill>
              <a:latin typeface="+mj-lt"/>
              <a:ea typeface="宋体" panose="02010600030101010101" pitchFamily="2" charset="-122"/>
              <a:cs typeface="+mn-cs"/>
            </a:endParaRPr>
          </a:p>
        </p:txBody>
      </p:sp>
      <p:sp>
        <p:nvSpPr>
          <p:cNvPr id="12" name="Rectangle 5"/>
          <p:cNvSpPr>
            <a:spLocks noGrp="1" noChangeArrowheads="1"/>
          </p:cNvSpPr>
          <p:nvPr>
            <p:ph type="ftr" sz="quarter" idx="3"/>
          </p:nvPr>
        </p:nvSpPr>
        <p:spPr bwMode="auto">
          <a:xfrm>
            <a:off x="3124200" y="6243638"/>
            <a:ext cx="2895600" cy="457200"/>
          </a:xfrm>
          <a:prstGeom prst="rect">
            <a:avLst/>
          </a:prstGeom>
          <a:noFill/>
          <a:ln>
            <a:miter lim="800000"/>
          </a:ln>
        </p:spPr>
        <p:txBody>
          <a:bodyPr vert="horz" wrap="square" lIns="91440" tIns="45720" rIns="91440" bIns="45720" numCol="1" anchor="b" anchorCtr="0" compatLnSpc="1"/>
          <a:lstStyle>
            <a:lvl1pPr>
              <a:defRPr/>
            </a:lvl1pPr>
          </a:lstStyle>
          <a:p>
            <a:pPr marL="0" marR="0" indent="0" defTabSz="914400" rtl="0" eaLnBrk="1" fontAlgn="base" latinLnBrk="0" hangingPunct="1">
              <a:lnSpc>
                <a:spcPct val="100000"/>
              </a:lnSpc>
              <a:spcBef>
                <a:spcPct val="0"/>
              </a:spcBef>
              <a:spcAft>
                <a:spcPct val="0"/>
              </a:spcAft>
              <a:buClrTx/>
              <a:buSzTx/>
              <a:buFontTx/>
              <a:buNone/>
              <a:defRPr/>
            </a:pPr>
            <a:endParaRPr kumimoji="0" lang="en-US" altLang="zh-CN" b="0" i="0" kern="1200" cap="none" spc="0" normalizeH="0" baseline="0" noProof="0" smtClean="0">
              <a:solidFill>
                <a:schemeClr val="tx1"/>
              </a:solidFill>
              <a:latin typeface="+mj-lt"/>
              <a:ea typeface="宋体" panose="02010600030101010101" pitchFamily="2" charset="-122"/>
              <a:cs typeface="+mn-cs"/>
            </a:endParaRPr>
          </a:p>
        </p:txBody>
      </p:sp>
      <p:sp>
        <p:nvSpPr>
          <p:cNvPr id="13" name="Rectangle 6"/>
          <p:cNvSpPr>
            <a:spLocks noGrp="1" noChangeArrowheads="1"/>
          </p:cNvSpPr>
          <p:nvPr>
            <p:ph type="sldNum" sz="quarter" idx="4"/>
          </p:nvPr>
        </p:nvSpPr>
        <p:spPr bwMode="auto">
          <a:xfrm>
            <a:off x="6553200" y="6243638"/>
            <a:ext cx="2133600" cy="457200"/>
          </a:xfrm>
          <a:prstGeom prst="rect">
            <a:avLst/>
          </a:prstGeom>
          <a:noFill/>
          <a:ln>
            <a:miter lim="800000"/>
          </a:ln>
        </p:spPr>
        <p:txBody>
          <a:bodyPr vert="horz" wrap="square" lIns="91440" tIns="45720" rIns="91440" bIns="45720" numCol="1" anchor="b" anchorCtr="0" compatLnSpc="1"/>
          <a:p>
            <a:pPr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307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Char char="n"/>
              <a:defRPr/>
            </a:pPr>
            <a:endParaRPr kumimoji="0" lang="zh-CN" altLang="en-US" sz="30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91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57200" y="3941763"/>
            <a:ext cx="8229600" cy="21891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7813"/>
            <a:ext cx="8229600" cy="1139825"/>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quarter" idx="2"/>
          </p:nvPr>
        </p:nvSpPr>
        <p:spPr>
          <a:xfrm>
            <a:off x="4648200" y="1600200"/>
            <a:ext cx="4038600" cy="21891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内容占位符 4"/>
          <p:cNvSpPr>
            <a:spLocks noGrp="1"/>
          </p:cNvSpPr>
          <p:nvPr>
            <p:ph sz="quarter" idx="3"/>
          </p:nvPr>
        </p:nvSpPr>
        <p:spPr>
          <a:xfrm>
            <a:off x="4648200" y="3941763"/>
            <a:ext cx="4038600" cy="218916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8" name="灯片编号占位符 7"/>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7813"/>
            <a:ext cx="8229600" cy="5853112"/>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7890" name="Rectangle 2"/>
          <p:cNvSpPr>
            <a:spLocks noGrp="1"/>
          </p:cNvSpPr>
          <p:nvPr>
            <p:ph type="title"/>
          </p:nvPr>
        </p:nvSpPr>
        <p:spPr>
          <a:xfrm>
            <a:off x="457200" y="277813"/>
            <a:ext cx="8229600" cy="1139825"/>
          </a:xfrm>
          <a:prstGeom prst="rect">
            <a:avLst/>
          </a:prstGeom>
          <a:noFill/>
          <a:ln w="9525">
            <a:noFill/>
          </a:ln>
        </p:spPr>
        <p:txBody>
          <a:bodyPr/>
          <a:p>
            <a:pPr lvl="0"/>
            <a:r>
              <a:rPr lang="en-US" altLang="zh-CN" dirty="0"/>
              <a:t>单击此处编辑母版标题样式</a:t>
            </a:r>
            <a:endParaRPr lang="en-US" altLang="zh-CN" dirty="0"/>
          </a:p>
        </p:txBody>
      </p:sp>
      <p:sp>
        <p:nvSpPr>
          <p:cNvPr id="37891" name="Rectangle 3"/>
          <p:cNvSpPr>
            <a:spLocks noGrp="1"/>
          </p:cNvSpPr>
          <p:nvPr>
            <p:ph type="body" idx="1"/>
          </p:nvPr>
        </p:nvSpPr>
        <p:spPr>
          <a:xfrm>
            <a:off x="457200" y="1600200"/>
            <a:ext cx="8229600" cy="4530725"/>
          </a:xfrm>
          <a:prstGeom prst="rect">
            <a:avLst/>
          </a:prstGeom>
          <a:noFill/>
          <a:ln w="9525">
            <a:noFill/>
          </a:ln>
        </p:spPr>
        <p:txBody>
          <a:bodyPr/>
          <a:p>
            <a:pPr lvl="0"/>
            <a:r>
              <a:rPr lang="en-US" altLang="zh-CN" dirty="0"/>
              <a:t>单击此处编辑母版文本样式</a:t>
            </a:r>
            <a:endParaRPr lang="en-US" altLang="zh-CN" dirty="0"/>
          </a:p>
          <a:p>
            <a:pPr lvl="1"/>
            <a:r>
              <a:rPr lang="en-US" altLang="zh-CN" dirty="0"/>
              <a:t>第二级</a:t>
            </a:r>
            <a:endParaRPr lang="en-US" altLang="zh-CN" dirty="0"/>
          </a:p>
          <a:p>
            <a:pPr lvl="2"/>
            <a:r>
              <a:rPr lang="en-US" altLang="zh-CN" dirty="0"/>
              <a:t>第三级</a:t>
            </a:r>
            <a:endParaRPr lang="en-US" altLang="zh-CN" dirty="0"/>
          </a:p>
          <a:p>
            <a:pPr lvl="3"/>
            <a:r>
              <a:rPr lang="en-US" altLang="zh-CN" dirty="0"/>
              <a:t>第四级</a:t>
            </a:r>
            <a:endParaRPr lang="en-US" altLang="zh-CN" dirty="0"/>
          </a:p>
          <a:p>
            <a:pPr lvl="4"/>
            <a:r>
              <a:rPr lang="en-US" altLang="zh-CN" dirty="0"/>
              <a:t>第五级</a:t>
            </a:r>
            <a:endParaRPr lang="en-US" altLang="zh-CN" dirty="0"/>
          </a:p>
        </p:txBody>
      </p:sp>
      <p:sp>
        <p:nvSpPr>
          <p:cNvPr id="229380"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mj-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229381"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a:latin typeface="+mj-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smtClean="0">
              <a:ln>
                <a:noFill/>
              </a:ln>
              <a:solidFill>
                <a:schemeClr val="tx1"/>
              </a:solidFill>
              <a:effectLst/>
              <a:uLnTx/>
              <a:uFillTx/>
              <a:latin typeface="+mj-lt"/>
              <a:ea typeface="宋体" panose="02010600030101010101" pitchFamily="2" charset="-122"/>
              <a:cs typeface="+mn-cs"/>
            </a:endParaRPr>
          </a:p>
        </p:txBody>
      </p:sp>
      <p:sp>
        <p:nvSpPr>
          <p:cNvPr id="229382"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a:latin typeface="Garamond" panose="02020404030301010803" pitchFamily="18" charset="0"/>
              </a:rPr>
            </a:fld>
            <a:endParaRPr lang="en-US" altLang="zh-CN" sz="1200">
              <a:latin typeface="Garamond" panose="02020404030301010803" pitchFamily="18" charset="0"/>
            </a:endParaRPr>
          </a:p>
        </p:txBody>
      </p:sp>
      <p:sp>
        <p:nvSpPr>
          <p:cNvPr id="22938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29384" name="Line 8"/>
          <p:cNvSpPr>
            <a:spLocks noChangeShapeType="1"/>
          </p:cNvSpPr>
          <p:nvPr/>
        </p:nvSpPr>
        <p:spPr bwMode="auto">
          <a:xfrm>
            <a:off x="457200" y="6172200"/>
            <a:ext cx="8229600" cy="0"/>
          </a:xfrm>
          <a:prstGeom prst="line">
            <a:avLst/>
          </a:prstGeom>
          <a:noFill/>
          <a:ln w="19050">
            <a:solidFill>
              <a:schemeClr val="accent1"/>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p:wheel spokes="8"/>
  </p:transition>
  <p:timing>
    <p:tnLst>
      <p:par>
        <p:cTn id="1" dur="indefinite" restart="never" nodeType="tmRoot"/>
      </p:par>
    </p:tnLst>
  </p:timing>
  <p:hf sldNum="0" hdr="0" ft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2pPr>
      <a:lvl3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3pPr>
      <a:lvl4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4pPr>
      <a:lvl5pPr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9pPr>
    </p:titleStyle>
    <p:bodyStyle>
      <a:lvl1pPr marL="342900" indent="-342900" algn="l" rtl="0" fontAlgn="base">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fontAlgn="base">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fontAlgn="base">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fontAlgn="base">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1.png"/><Relationship Id="rId1" Type="http://schemas.openxmlformats.org/officeDocument/2006/relationships/image" Target="../media/image10.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2.xml"/><Relationship Id="rId4" Type="http://schemas.openxmlformats.org/officeDocument/2006/relationships/image" Target="../media/image13.wmf"/><Relationship Id="rId3" Type="http://schemas.openxmlformats.org/officeDocument/2006/relationships/oleObject" Target="../embeddings/oleObject3.bin"/><Relationship Id="rId2" Type="http://schemas.openxmlformats.org/officeDocument/2006/relationships/image" Target="../media/image12.png"/><Relationship Id="rId1"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3.vml"/><Relationship Id="rId3" Type="http://schemas.openxmlformats.org/officeDocument/2006/relationships/slideLayout" Target="../slideLayouts/slideLayout2.xml"/><Relationship Id="rId2" Type="http://schemas.openxmlformats.org/officeDocument/2006/relationships/image" Target="../media/image14.png"/><Relationship Id="rId1"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p:nvPr/>
        </p:nvSpPr>
        <p:spPr>
          <a:xfrm>
            <a:off x="2124075" y="6400800"/>
            <a:ext cx="2895600" cy="457200"/>
          </a:xfrm>
          <a:prstGeom prst="rect">
            <a:avLst/>
          </a:prstGeom>
          <a:noFill/>
          <a:ln w="9525">
            <a:noFill/>
          </a:ln>
        </p:spPr>
        <p:txBody>
          <a:bodyPr/>
          <a:p>
            <a:pPr lvl="0" algn="ctr" eaLnBrk="1" hangingPunct="1"/>
            <a:endParaRPr lang="zh-CN" altLang="en-US" sz="1400" dirty="0">
              <a:latin typeface="Times New Roman" panose="02020603050405020304" pitchFamily="18" charset="0"/>
              <a:ea typeface="宋体" panose="02010600030101010101" pitchFamily="2" charset="-122"/>
            </a:endParaRPr>
          </a:p>
        </p:txBody>
      </p:sp>
      <p:sp>
        <p:nvSpPr>
          <p:cNvPr id="39939" name="Rectangle 3"/>
          <p:cNvSpPr/>
          <p:nvPr/>
        </p:nvSpPr>
        <p:spPr>
          <a:xfrm>
            <a:off x="3124200" y="6248400"/>
            <a:ext cx="2895600" cy="457200"/>
          </a:xfrm>
          <a:prstGeom prst="rect">
            <a:avLst/>
          </a:prstGeom>
          <a:noFill/>
          <a:ln w="9525">
            <a:noFill/>
          </a:ln>
        </p:spPr>
        <p:txBody>
          <a:bodyPr/>
          <a:p>
            <a:pPr lvl="0" algn="ctr" eaLnBrk="1" hangingPunct="1"/>
            <a:endParaRPr lang="zh-CN" altLang="en-US" sz="1400" dirty="0">
              <a:latin typeface="Times New Roman" panose="02020603050405020304" pitchFamily="18" charset="0"/>
              <a:ea typeface="宋体" panose="02010600030101010101" pitchFamily="2" charset="-122"/>
            </a:endParaRPr>
          </a:p>
        </p:txBody>
      </p:sp>
      <p:sp>
        <p:nvSpPr>
          <p:cNvPr id="39940" name="Text Box 5"/>
          <p:cNvSpPr txBox="1"/>
          <p:nvPr/>
        </p:nvSpPr>
        <p:spPr>
          <a:xfrm>
            <a:off x="1042988" y="2276475"/>
            <a:ext cx="7921625" cy="914400"/>
          </a:xfrm>
          <a:prstGeom prst="rect">
            <a:avLst/>
          </a:prstGeom>
          <a:noFill/>
          <a:ln w="9525">
            <a:noFill/>
          </a:ln>
        </p:spPr>
        <p:txBody>
          <a:bodyPr>
            <a:spAutoFit/>
          </a:bodyPr>
          <a:p>
            <a:pPr algn="l"/>
            <a:r>
              <a:rPr lang="zh-CN" altLang="en-US" sz="5400" b="1">
                <a:solidFill>
                  <a:srgbClr val="000000"/>
                </a:solidFill>
                <a:effectLst/>
                <a:latin typeface="华文楷体" panose="02010600040101010101" pitchFamily="2" charset="-122"/>
                <a:sym typeface="+mn-ea"/>
              </a:rPr>
              <a:t>混凝土的选择与应用</a:t>
            </a:r>
            <a:endParaRPr lang="zh-CN" altLang="en-US" sz="5400" dirty="0">
              <a:latin typeface="华文新魏" panose="02010800040101010101" pitchFamily="2" charset="-122"/>
              <a:ea typeface="华文新魏" panose="02010800040101010101" pitchFamily="2" charset="-122"/>
            </a:endParaRPr>
          </a:p>
        </p:txBody>
      </p:sp>
      <p:sp>
        <p:nvSpPr>
          <p:cNvPr id="2" name="文本框 1"/>
          <p:cNvSpPr txBox="1"/>
          <p:nvPr/>
        </p:nvSpPr>
        <p:spPr>
          <a:xfrm>
            <a:off x="1612265" y="4052570"/>
            <a:ext cx="7015480" cy="640080"/>
          </a:xfrm>
          <a:prstGeom prst="rect">
            <a:avLst/>
          </a:prstGeom>
          <a:noFill/>
        </p:spPr>
        <p:txBody>
          <a:bodyPr wrap="none" rtlCol="0">
            <a:spAutoFit/>
          </a:bodyPr>
          <a:p>
            <a:pPr algn="l" eaLnBrk="1" hangingPunct="1"/>
            <a:r>
              <a:rPr lang="en-US" altLang="zh-CN" sz="3600"/>
              <a:t>3.3  </a:t>
            </a:r>
            <a:r>
              <a:rPr lang="zh-CN" altLang="en-US" sz="3600" dirty="0">
                <a:sym typeface="+mn-ea"/>
              </a:rPr>
              <a:t>普通混凝土拌合物的技术性质</a:t>
            </a:r>
            <a:endParaRPr lang="zh-CN" altLang="en-US" sz="360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8" name="Rectangle 2"/>
          <p:cNvSpPr>
            <a:spLocks noGrp="1"/>
          </p:cNvSpPr>
          <p:nvPr>
            <p:ph type="title"/>
          </p:nvPr>
        </p:nvSpPr>
        <p:spPr/>
        <p:txBody>
          <a:bodyPr vert="horz" wrap="square" lIns="91440" tIns="45720" rIns="91440" bIns="45720" anchor="t"/>
          <a:p>
            <a:pPr eaLnBrk="1" hangingPunct="1"/>
            <a:endParaRPr lang="zh-CN" altLang="en-US" dirty="0"/>
          </a:p>
        </p:txBody>
      </p:sp>
      <p:sp>
        <p:nvSpPr>
          <p:cNvPr id="126979" name="Rectangle 3"/>
          <p:cNvSpPr>
            <a:spLocks noGrp="1"/>
          </p:cNvSpPr>
          <p:nvPr>
            <p:ph idx="1"/>
          </p:nvPr>
        </p:nvSpPr>
        <p:spPr/>
        <p:txBody>
          <a:bodyPr vert="horz" wrap="square" lIns="91440" tIns="45720" rIns="91440" bIns="45720" anchor="t"/>
          <a:p>
            <a:pPr eaLnBrk="1" hangingPunct="1"/>
            <a:endParaRPr lang="zh-CN" altLang="en-US" dirty="0"/>
          </a:p>
        </p:txBody>
      </p:sp>
      <p:pic>
        <p:nvPicPr>
          <p:cNvPr id="74755" name="Picture 2" descr="http://www.sdjtu.cn/jpkc/tmgchcl/11/shyimage/DSC005-3.gif"/>
          <p:cNvPicPr>
            <a:picLocks noChangeAspect="1"/>
          </p:cNvPicPr>
          <p:nvPr/>
        </p:nvPicPr>
        <p:blipFill>
          <a:blip r:embed="rId1"/>
          <a:stretch>
            <a:fillRect/>
          </a:stretch>
        </p:blipFill>
        <p:spPr>
          <a:xfrm>
            <a:off x="971550" y="476250"/>
            <a:ext cx="7107238" cy="5332413"/>
          </a:xfrm>
          <a:prstGeom prst="rect">
            <a:avLst/>
          </a:prstGeom>
          <a:noFill/>
          <a:ln w="9525">
            <a:noFill/>
          </a:ln>
        </p:spPr>
      </p:pic>
      <p:sp>
        <p:nvSpPr>
          <p:cNvPr id="5" name="矩形 4"/>
          <p:cNvSpPr/>
          <p:nvPr/>
        </p:nvSpPr>
        <p:spPr>
          <a:xfrm>
            <a:off x="2268538" y="6092825"/>
            <a:ext cx="414337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ea"/>
                <a:ea typeface="+mn-ea"/>
                <a:cs typeface="+mn-cs"/>
              </a:rPr>
              <a:t>坍落度筒</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74755"/>
                                        </p:tgtEl>
                                        <p:attrNameLst>
                                          <p:attrName>style.visibility</p:attrName>
                                        </p:attrNameLst>
                                      </p:cBhvr>
                                      <p:to>
                                        <p:strVal val="visible"/>
                                      </p:to>
                                    </p:set>
                                    <p:anim calcmode="lin" valueType="num">
                                      <p:cBhvr>
                                        <p:cTn id="7" dur="1000" fill="hold"/>
                                        <p:tgtEl>
                                          <p:spTgt spid="74755"/>
                                        </p:tgtEl>
                                        <p:attrNameLst>
                                          <p:attrName>ppt_w</p:attrName>
                                        </p:attrNameLst>
                                      </p:cBhvr>
                                      <p:tavLst>
                                        <p:tav tm="0">
                                          <p:val>
                                            <p:fltVal val="0.000000"/>
                                          </p:val>
                                        </p:tav>
                                        <p:tav tm="100000">
                                          <p:val>
                                            <p:strVal val="#ppt_w"/>
                                          </p:val>
                                        </p:tav>
                                      </p:tavLst>
                                    </p:anim>
                                    <p:anim calcmode="lin" valueType="num">
                                      <p:cBhvr>
                                        <p:cTn id="8" dur="1000" fill="hold"/>
                                        <p:tgtEl>
                                          <p:spTgt spid="74755"/>
                                        </p:tgtEl>
                                        <p:attrNameLst>
                                          <p:attrName>ppt_h</p:attrName>
                                        </p:attrNameLst>
                                      </p:cBhvr>
                                      <p:tavLst>
                                        <p:tav tm="0">
                                          <p:val>
                                            <p:fltVal val="0.000000"/>
                                          </p:val>
                                        </p:tav>
                                        <p:tav tm="100000">
                                          <p:val>
                                            <p:strVal val="#ppt_h"/>
                                          </p:val>
                                        </p:tav>
                                      </p:tavLst>
                                    </p:anim>
                                    <p:anim calcmode="lin" valueType="num">
                                      <p:cBhvr>
                                        <p:cTn id="9" dur="1000" fill="hold"/>
                                        <p:tgtEl>
                                          <p:spTgt spid="74755"/>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74755"/>
                                        </p:tgtEl>
                                        <p:attrNameLst>
                                          <p:attrName>ppt_y</p:attrName>
                                        </p:attrNameLst>
                                      </p:cBhvr>
                                      <p:tavLst>
                                        <p:tav tm="0" fmla="#ppt_y+(sin(-2*pi*(1-$))*-#ppt_x+cos(-2*pi*(1-$))*(1-#ppt_y))*(1-$)">
                                          <p:val>
                                            <p:fltVal val="0.000000"/>
                                          </p:val>
                                        </p:tav>
                                        <p:tav tm="100000">
                                          <p:val>
                                            <p:fltVal val="1.000000"/>
                                          </p:val>
                                        </p:tav>
                                      </p:tavLst>
                                    </p:anim>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lide(fromBottom)">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2500313" y="5857875"/>
            <a:ext cx="414337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混凝土试验搅拌机</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73731" name="Picture 2" descr="D:\教学资料\课件资料\仪器图片\混凝土试验搅拌机.jpg"/>
          <p:cNvPicPr>
            <a:picLocks noChangeAspect="1"/>
          </p:cNvPicPr>
          <p:nvPr/>
        </p:nvPicPr>
        <p:blipFill>
          <a:blip r:embed="rId1"/>
          <a:stretch>
            <a:fillRect/>
          </a:stretch>
        </p:blipFill>
        <p:spPr>
          <a:xfrm>
            <a:off x="1214438" y="785813"/>
            <a:ext cx="6743700" cy="4848225"/>
          </a:xfrm>
          <a:prstGeom prst="rect">
            <a:avLst/>
          </a:prstGeom>
          <a:noFill/>
          <a:ln w="9525">
            <a:noFill/>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73731"/>
                                        </p:tgtEl>
                                        <p:attrNameLst>
                                          <p:attrName>style.visibility</p:attrName>
                                        </p:attrNameLst>
                                      </p:cBhvr>
                                      <p:to>
                                        <p:strVal val="visible"/>
                                      </p:to>
                                    </p:set>
                                    <p:anim calcmode="lin" valueType="num">
                                      <p:cBhvr>
                                        <p:cTn id="7" dur="1000" fill="hold"/>
                                        <p:tgtEl>
                                          <p:spTgt spid="73731"/>
                                        </p:tgtEl>
                                        <p:attrNameLst>
                                          <p:attrName>ppt_w</p:attrName>
                                        </p:attrNameLst>
                                      </p:cBhvr>
                                      <p:tavLst>
                                        <p:tav tm="0">
                                          <p:val>
                                            <p:fltVal val="0.000000"/>
                                          </p:val>
                                        </p:tav>
                                        <p:tav tm="100000">
                                          <p:val>
                                            <p:strVal val="#ppt_w"/>
                                          </p:val>
                                        </p:tav>
                                      </p:tavLst>
                                    </p:anim>
                                    <p:anim calcmode="lin" valueType="num">
                                      <p:cBhvr>
                                        <p:cTn id="8" dur="1000" fill="hold"/>
                                        <p:tgtEl>
                                          <p:spTgt spid="73731"/>
                                        </p:tgtEl>
                                        <p:attrNameLst>
                                          <p:attrName>ppt_h</p:attrName>
                                        </p:attrNameLst>
                                      </p:cBhvr>
                                      <p:tavLst>
                                        <p:tav tm="0">
                                          <p:val>
                                            <p:fltVal val="0.000000"/>
                                          </p:val>
                                        </p:tav>
                                        <p:tav tm="100000">
                                          <p:val>
                                            <p:strVal val="#ppt_h"/>
                                          </p:val>
                                        </p:tav>
                                      </p:tavLst>
                                    </p:anim>
                                    <p:anim calcmode="lin" valueType="num">
                                      <p:cBhvr>
                                        <p:cTn id="9" dur="1000" fill="hold"/>
                                        <p:tgtEl>
                                          <p:spTgt spid="73731"/>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73731"/>
                                        </p:tgtEl>
                                        <p:attrNameLst>
                                          <p:attrName>ppt_y</p:attrName>
                                        </p:attrNameLst>
                                      </p:cBhvr>
                                      <p:tavLst>
                                        <p:tav tm="0" fmla="#ppt_y+(sin(-2*pi*(1-$))*-#ppt_x+cos(-2*pi*(1-$))*(1-#ppt_y))*(1-$)">
                                          <p:val>
                                            <p:fltVal val="0.000000"/>
                                          </p:val>
                                        </p:tav>
                                        <p:tav tm="100000">
                                          <p:val>
                                            <p:fltVal val="1.000000"/>
                                          </p:val>
                                        </p:tav>
                                      </p:tavLst>
                                    </p:anim>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lide(fromBottom)">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9442" name="Picture 2" descr="Sampling"/>
          <p:cNvPicPr>
            <a:picLocks noChangeAspect="1"/>
          </p:cNvPicPr>
          <p:nvPr/>
        </p:nvPicPr>
        <p:blipFill>
          <a:blip r:embed="rId1"/>
          <a:stretch>
            <a:fillRect/>
          </a:stretch>
        </p:blipFill>
        <p:spPr>
          <a:xfrm>
            <a:off x="5292725" y="981075"/>
            <a:ext cx="3200400" cy="2633663"/>
          </a:xfrm>
          <a:prstGeom prst="rect">
            <a:avLst/>
          </a:prstGeom>
          <a:noFill/>
          <a:ln w="9525">
            <a:noFill/>
          </a:ln>
        </p:spPr>
      </p:pic>
      <p:pic>
        <p:nvPicPr>
          <p:cNvPr id="189443" name="Picture 3" descr="Slump_1"/>
          <p:cNvPicPr>
            <a:picLocks noChangeAspect="1"/>
          </p:cNvPicPr>
          <p:nvPr/>
        </p:nvPicPr>
        <p:blipFill>
          <a:blip r:embed="rId2"/>
          <a:stretch>
            <a:fillRect/>
          </a:stretch>
        </p:blipFill>
        <p:spPr>
          <a:xfrm>
            <a:off x="684213" y="981075"/>
            <a:ext cx="4392612" cy="2576513"/>
          </a:xfrm>
          <a:prstGeom prst="rect">
            <a:avLst/>
          </a:prstGeom>
          <a:noFill/>
          <a:ln w="9525">
            <a:noFill/>
          </a:ln>
        </p:spPr>
      </p:pic>
      <p:pic>
        <p:nvPicPr>
          <p:cNvPr id="189444" name="Picture 4" descr="Slump_2"/>
          <p:cNvPicPr>
            <a:picLocks noChangeAspect="1"/>
          </p:cNvPicPr>
          <p:nvPr/>
        </p:nvPicPr>
        <p:blipFill>
          <a:blip r:embed="rId3"/>
          <a:stretch>
            <a:fillRect/>
          </a:stretch>
        </p:blipFill>
        <p:spPr>
          <a:xfrm>
            <a:off x="539750" y="3933825"/>
            <a:ext cx="4319588" cy="2600325"/>
          </a:xfrm>
          <a:prstGeom prst="rect">
            <a:avLst/>
          </a:prstGeom>
          <a:noFill/>
          <a:ln w="9525">
            <a:noFill/>
          </a:ln>
        </p:spPr>
      </p:pic>
      <p:pic>
        <p:nvPicPr>
          <p:cNvPr id="189445" name="Picture 5" descr="Slump_3"/>
          <p:cNvPicPr>
            <a:picLocks noChangeAspect="1"/>
          </p:cNvPicPr>
          <p:nvPr/>
        </p:nvPicPr>
        <p:blipFill>
          <a:blip r:embed="rId4"/>
          <a:stretch>
            <a:fillRect/>
          </a:stretch>
        </p:blipFill>
        <p:spPr>
          <a:xfrm>
            <a:off x="5003800" y="4149725"/>
            <a:ext cx="3733800" cy="2227263"/>
          </a:xfrm>
          <a:prstGeom prst="rect">
            <a:avLst/>
          </a:prstGeom>
          <a:noFill/>
          <a:ln w="9525">
            <a:noFill/>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9442"/>
                                        </p:tgtEl>
                                        <p:attrNameLst>
                                          <p:attrName>style.visibility</p:attrName>
                                        </p:attrNameLst>
                                      </p:cBhvr>
                                      <p:to>
                                        <p:strVal val="visible"/>
                                      </p:to>
                                    </p:set>
                                    <p:anim calcmode="lin" valueType="num">
                                      <p:cBhvr additive="base">
                                        <p:cTn id="7" dur="500" fill="hold"/>
                                        <p:tgtEl>
                                          <p:spTgt spid="189442"/>
                                        </p:tgtEl>
                                        <p:attrNameLst>
                                          <p:attrName>ppt_x</p:attrName>
                                        </p:attrNameLst>
                                      </p:cBhvr>
                                      <p:tavLst>
                                        <p:tav tm="0">
                                          <p:val>
                                            <p:strVal val="0-#ppt_w/2"/>
                                          </p:val>
                                        </p:tav>
                                        <p:tav tm="100000">
                                          <p:val>
                                            <p:strVal val="#ppt_x"/>
                                          </p:val>
                                        </p:tav>
                                      </p:tavLst>
                                    </p:anim>
                                    <p:anim calcmode="lin" valueType="num">
                                      <p:cBhvr additive="base">
                                        <p:cTn id="8" dur="500" fill="hold"/>
                                        <p:tgtEl>
                                          <p:spTgt spid="1894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89443"/>
                                        </p:tgtEl>
                                        <p:attrNameLst>
                                          <p:attrName>style.visibility</p:attrName>
                                        </p:attrNameLst>
                                      </p:cBhvr>
                                      <p:to>
                                        <p:strVal val="visible"/>
                                      </p:to>
                                    </p:set>
                                    <p:anim calcmode="lin" valueType="num">
                                      <p:cBhvr additive="base">
                                        <p:cTn id="13" dur="500" fill="hold"/>
                                        <p:tgtEl>
                                          <p:spTgt spid="189443"/>
                                        </p:tgtEl>
                                        <p:attrNameLst>
                                          <p:attrName>ppt_x</p:attrName>
                                        </p:attrNameLst>
                                      </p:cBhvr>
                                      <p:tavLst>
                                        <p:tav tm="0">
                                          <p:val>
                                            <p:strVal val="0-#ppt_w/2"/>
                                          </p:val>
                                        </p:tav>
                                        <p:tav tm="100000">
                                          <p:val>
                                            <p:strVal val="#ppt_x"/>
                                          </p:val>
                                        </p:tav>
                                      </p:tavLst>
                                    </p:anim>
                                    <p:anim calcmode="lin" valueType="num">
                                      <p:cBhvr additive="base">
                                        <p:cTn id="14" dur="500" fill="hold"/>
                                        <p:tgtEl>
                                          <p:spTgt spid="18944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89444"/>
                                        </p:tgtEl>
                                        <p:attrNameLst>
                                          <p:attrName>style.visibility</p:attrName>
                                        </p:attrNameLst>
                                      </p:cBhvr>
                                      <p:to>
                                        <p:strVal val="visible"/>
                                      </p:to>
                                    </p:set>
                                    <p:anim calcmode="lin" valueType="num">
                                      <p:cBhvr additive="base">
                                        <p:cTn id="19" dur="500" fill="hold"/>
                                        <p:tgtEl>
                                          <p:spTgt spid="189444"/>
                                        </p:tgtEl>
                                        <p:attrNameLst>
                                          <p:attrName>ppt_x</p:attrName>
                                        </p:attrNameLst>
                                      </p:cBhvr>
                                      <p:tavLst>
                                        <p:tav tm="0">
                                          <p:val>
                                            <p:strVal val="0-#ppt_w/2"/>
                                          </p:val>
                                        </p:tav>
                                        <p:tav tm="100000">
                                          <p:val>
                                            <p:strVal val="#ppt_x"/>
                                          </p:val>
                                        </p:tav>
                                      </p:tavLst>
                                    </p:anim>
                                    <p:anim calcmode="lin" valueType="num">
                                      <p:cBhvr additive="base">
                                        <p:cTn id="20" dur="500" fill="hold"/>
                                        <p:tgtEl>
                                          <p:spTgt spid="18944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89445"/>
                                        </p:tgtEl>
                                        <p:attrNameLst>
                                          <p:attrName>style.visibility</p:attrName>
                                        </p:attrNameLst>
                                      </p:cBhvr>
                                      <p:to>
                                        <p:strVal val="visible"/>
                                      </p:to>
                                    </p:set>
                                    <p:anim calcmode="lin" valueType="num">
                                      <p:cBhvr additive="base">
                                        <p:cTn id="25" dur="500" fill="hold"/>
                                        <p:tgtEl>
                                          <p:spTgt spid="189445"/>
                                        </p:tgtEl>
                                        <p:attrNameLst>
                                          <p:attrName>ppt_x</p:attrName>
                                        </p:attrNameLst>
                                      </p:cBhvr>
                                      <p:tavLst>
                                        <p:tav tm="0">
                                          <p:val>
                                            <p:strVal val="0-#ppt_w/2"/>
                                          </p:val>
                                        </p:tav>
                                        <p:tav tm="100000">
                                          <p:val>
                                            <p:strVal val="#ppt_x"/>
                                          </p:val>
                                        </p:tav>
                                      </p:tavLst>
                                    </p:anim>
                                    <p:anim calcmode="lin" valueType="num">
                                      <p:cBhvr additive="base">
                                        <p:cTn id="26" dur="500" fill="hold"/>
                                        <p:tgtEl>
                                          <p:spTgt spid="1894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Rectangle 2"/>
          <p:cNvSpPr>
            <a:spLocks noGrp="1"/>
          </p:cNvSpPr>
          <p:nvPr>
            <p:ph type="title"/>
          </p:nvPr>
        </p:nvSpPr>
        <p:spPr/>
        <p:txBody>
          <a:bodyPr vert="horz" wrap="square" lIns="91440" tIns="45720" rIns="91440" bIns="45720" anchor="t"/>
          <a:p>
            <a:pPr eaLnBrk="1" hangingPunct="1">
              <a:buFont typeface="Wingdings" panose="05000000000000000000" pitchFamily="2" charset="2"/>
              <a:buChar char="§"/>
            </a:pPr>
            <a:r>
              <a:rPr lang="zh-CN" altLang="en-US" sz="2900" b="1" dirty="0">
                <a:solidFill>
                  <a:srgbClr val="FF0000"/>
                </a:solidFill>
              </a:rPr>
              <a:t>坍落度法适用的条件</a:t>
            </a:r>
            <a:r>
              <a:rPr lang="zh-CN" altLang="en-US" sz="2900" b="1" dirty="0">
                <a:solidFill>
                  <a:srgbClr val="FF0000"/>
                </a:solidFill>
                <a:sym typeface="Wingdings" panose="05000000000000000000" pitchFamily="2" charset="2"/>
              </a:rPr>
              <a:t>：</a:t>
            </a:r>
            <a:br>
              <a:rPr lang="zh-CN" altLang="en-US" sz="2900" b="1" dirty="0">
                <a:solidFill>
                  <a:srgbClr val="000000"/>
                </a:solidFill>
                <a:sym typeface="Wingdings" panose="05000000000000000000" pitchFamily="2" charset="2"/>
              </a:rPr>
            </a:br>
            <a:r>
              <a:rPr lang="zh-CN" altLang="en-US" sz="2900" b="1" dirty="0">
                <a:solidFill>
                  <a:srgbClr val="000000"/>
                </a:solidFill>
                <a:sym typeface="Wingdings" panose="05000000000000000000" pitchFamily="2" charset="2"/>
              </a:rPr>
              <a:t>    仅适用于</a:t>
            </a:r>
            <a:r>
              <a:rPr lang="zh-CN" altLang="en-US" sz="2900" b="1" dirty="0">
                <a:sym typeface="Wingdings" panose="05000000000000000000" pitchFamily="2" charset="2"/>
              </a:rPr>
              <a:t>骨料最大粒径不大于</a:t>
            </a:r>
            <a:r>
              <a:rPr lang="en-US" altLang="zh-CN" sz="2900" b="1">
                <a:sym typeface="Wingdings" panose="05000000000000000000" pitchFamily="2" charset="2"/>
              </a:rPr>
              <a:t>40mm</a:t>
            </a:r>
            <a:r>
              <a:rPr lang="en-US" altLang="zh-CN" sz="2900" b="1">
                <a:solidFill>
                  <a:srgbClr val="000000"/>
                </a:solidFill>
                <a:sym typeface="Wingdings" panose="05000000000000000000" pitchFamily="2" charset="2"/>
              </a:rPr>
              <a:t>,</a:t>
            </a:r>
            <a:r>
              <a:rPr lang="zh-CN" altLang="en-US" sz="2900" b="1" dirty="0">
                <a:solidFill>
                  <a:srgbClr val="000000"/>
                </a:solidFill>
                <a:sym typeface="Wingdings" panose="05000000000000000000" pitchFamily="2" charset="2"/>
              </a:rPr>
              <a:t>且</a:t>
            </a:r>
            <a:r>
              <a:rPr lang="zh-CN" altLang="en-US" sz="2900" b="1" dirty="0">
                <a:sym typeface="Wingdings" panose="05000000000000000000" pitchFamily="2" charset="2"/>
              </a:rPr>
              <a:t>坍落度不小于</a:t>
            </a:r>
            <a:r>
              <a:rPr lang="en-US" altLang="zh-CN" sz="2900" b="1">
                <a:sym typeface="Wingdings" panose="05000000000000000000" pitchFamily="2" charset="2"/>
              </a:rPr>
              <a:t>10mm</a:t>
            </a:r>
            <a:r>
              <a:rPr lang="zh-CN" altLang="en-US" sz="2900" b="1" dirty="0">
                <a:solidFill>
                  <a:srgbClr val="000000"/>
                </a:solidFill>
                <a:sym typeface="Wingdings" panose="05000000000000000000" pitchFamily="2" charset="2"/>
              </a:rPr>
              <a:t>的混凝土拌和物。</a:t>
            </a:r>
            <a:endParaRPr lang="zh-CN" altLang="en-US" sz="2900" b="1" dirty="0">
              <a:solidFill>
                <a:srgbClr val="000000"/>
              </a:solidFill>
            </a:endParaRPr>
          </a:p>
        </p:txBody>
      </p:sp>
      <p:graphicFrame>
        <p:nvGraphicFramePr>
          <p:cNvPr id="10242" name="Object 3"/>
          <p:cNvGraphicFramePr>
            <a:graphicFrameLocks noGrp="1"/>
          </p:cNvGraphicFramePr>
          <p:nvPr>
            <p:ph idx="1"/>
          </p:nvPr>
        </p:nvGraphicFramePr>
        <p:xfrm>
          <a:off x="2286000" y="2057400"/>
          <a:ext cx="4581525" cy="4052888"/>
        </p:xfrm>
        <a:graphic>
          <a:graphicData uri="http://schemas.openxmlformats.org/presentationml/2006/ole">
            <mc:AlternateContent xmlns:mc="http://schemas.openxmlformats.org/markup-compatibility/2006">
              <mc:Choice xmlns:v="urn:schemas-microsoft-com:vml" Requires="v">
                <p:oleObj spid="_x0000_s3076" name="" r:id="rId1" imgW="2286000" imgH="2019300" progId="Paint.Picture">
                  <p:embed/>
                </p:oleObj>
              </mc:Choice>
              <mc:Fallback>
                <p:oleObj name="" r:id="rId1" imgW="2286000" imgH="2019300" progId="Paint.Picture">
                  <p:embed/>
                  <p:pic>
                    <p:nvPicPr>
                      <p:cNvPr id="0" name="图片 3075"/>
                      <p:cNvPicPr/>
                      <p:nvPr/>
                    </p:nvPicPr>
                    <p:blipFill>
                      <a:blip r:embed="rId2"/>
                      <a:stretch>
                        <a:fillRect/>
                      </a:stretch>
                    </p:blipFill>
                    <p:spPr>
                      <a:xfrm>
                        <a:off x="2286000" y="2057400"/>
                        <a:ext cx="4581525" cy="4052888"/>
                      </a:xfrm>
                      <a:prstGeom prst="rect">
                        <a:avLst/>
                      </a:prstGeom>
                      <a:noFill/>
                      <a:ln w="38100">
                        <a:miter/>
                      </a:ln>
                    </p:spPr>
                  </p:pic>
                </p:oleObj>
              </mc:Fallback>
            </mc:AlternateContent>
          </a:graphicData>
        </a:graphic>
      </p:graphicFrame>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0050" name="Rectangle 2"/>
          <p:cNvSpPr>
            <a:spLocks noGrp="1"/>
          </p:cNvSpPr>
          <p:nvPr>
            <p:ph type="title"/>
          </p:nvPr>
        </p:nvSpPr>
        <p:spPr>
          <a:xfrm>
            <a:off x="395288" y="277813"/>
            <a:ext cx="8291512" cy="5888037"/>
          </a:xfrm>
        </p:spPr>
        <p:txBody>
          <a:bodyPr vert="horz" wrap="square" lIns="91440" tIns="45720" rIns="91440" bIns="45720" anchor="t"/>
          <a:p>
            <a:pPr eaLnBrk="1" hangingPunct="1">
              <a:lnSpc>
                <a:spcPct val="110000"/>
              </a:lnSpc>
              <a:buFont typeface="Wingdings" panose="05000000000000000000" pitchFamily="2" charset="2"/>
              <a:buChar char="ü"/>
            </a:pPr>
            <a:r>
              <a:rPr lang="zh-CN" altLang="en-US" sz="2900" b="1" dirty="0"/>
              <a:t>混凝土拌和物的</a:t>
            </a:r>
            <a:r>
              <a:rPr lang="zh-CN" altLang="en-US" sz="2900" b="1" dirty="0">
                <a:solidFill>
                  <a:srgbClr val="FF0000"/>
                </a:solidFill>
              </a:rPr>
              <a:t>流动性通过坍落度法测定以后</a:t>
            </a:r>
            <a:r>
              <a:rPr lang="zh-CN" altLang="en-US" sz="2900" b="1" dirty="0"/>
              <a:t>，</a:t>
            </a:r>
            <a:r>
              <a:rPr lang="zh-CN" altLang="en-US" sz="2900" b="1" dirty="0">
                <a:solidFill>
                  <a:srgbClr val="FF0000"/>
                </a:solidFill>
              </a:rPr>
              <a:t>再观察混凝土拌和物的粘聚性和保水性</a:t>
            </a:r>
            <a:r>
              <a:rPr lang="zh-CN" altLang="en-US" sz="2900" b="1" dirty="0"/>
              <a:t>，以判断其和易性：</a:t>
            </a:r>
            <a:br>
              <a:rPr lang="zh-CN" altLang="en-US" sz="2900" b="1" dirty="0"/>
            </a:br>
            <a:br>
              <a:rPr lang="zh-CN" altLang="en-US" sz="2900" b="1" dirty="0"/>
            </a:br>
            <a:r>
              <a:rPr lang="zh-CN" altLang="en-US" sz="2800" b="1" dirty="0">
                <a:solidFill>
                  <a:srgbClr val="FF0000"/>
                </a:solidFill>
              </a:rPr>
              <a:t>粘聚性的观察方法</a:t>
            </a:r>
            <a:r>
              <a:rPr lang="zh-CN" altLang="en-US" sz="2800" dirty="0">
                <a:solidFill>
                  <a:schemeClr val="tx1"/>
                </a:solidFill>
              </a:rPr>
              <a:t>：</a:t>
            </a:r>
            <a:br>
              <a:rPr lang="zh-CN" altLang="en-US" sz="2800" dirty="0">
                <a:solidFill>
                  <a:schemeClr val="tx1"/>
                </a:solidFill>
              </a:rPr>
            </a:br>
            <a:r>
              <a:rPr lang="zh-CN" altLang="en-US" sz="2800" b="1" dirty="0">
                <a:solidFill>
                  <a:schemeClr val="tx1"/>
                </a:solidFill>
              </a:rPr>
              <a:t>将捣棒在已坍落的混凝土锥体侧面轻轻敲打，如果混凝土</a:t>
            </a:r>
            <a:r>
              <a:rPr lang="zh-CN" altLang="en-US" sz="2800" b="1" dirty="0"/>
              <a:t>锥体逐渐下降，表示粘聚性良好</a:t>
            </a:r>
            <a:r>
              <a:rPr lang="zh-CN" altLang="en-US" sz="2800" b="1" dirty="0">
                <a:solidFill>
                  <a:schemeClr val="tx1"/>
                </a:solidFill>
              </a:rPr>
              <a:t>，如果</a:t>
            </a:r>
            <a:r>
              <a:rPr lang="zh-CN" altLang="en-US" sz="2800" b="1" dirty="0"/>
              <a:t>锥体倒塌或崩裂，说明粘聚性不好</a:t>
            </a:r>
            <a:r>
              <a:rPr lang="zh-CN" altLang="en-US" sz="2800" b="1" dirty="0">
                <a:solidFill>
                  <a:schemeClr val="tx1"/>
                </a:solidFill>
              </a:rPr>
              <a:t>；</a:t>
            </a:r>
            <a:br>
              <a:rPr lang="zh-CN" altLang="en-US" sz="2800" b="1" dirty="0">
                <a:solidFill>
                  <a:schemeClr val="tx1"/>
                </a:solidFill>
              </a:rPr>
            </a:br>
            <a:r>
              <a:rPr lang="zh-CN" altLang="en-US" sz="2800" b="1" dirty="0">
                <a:solidFill>
                  <a:srgbClr val="FF0000"/>
                </a:solidFill>
              </a:rPr>
              <a:t>保水性观察办法：</a:t>
            </a:r>
            <a:br>
              <a:rPr lang="zh-CN" altLang="en-US" sz="2800" b="1" dirty="0">
                <a:solidFill>
                  <a:srgbClr val="FF0000"/>
                </a:solidFill>
              </a:rPr>
            </a:br>
            <a:r>
              <a:rPr lang="zh-CN" altLang="en-US" sz="2800" b="1" dirty="0">
                <a:solidFill>
                  <a:schemeClr val="tx1"/>
                </a:solidFill>
              </a:rPr>
              <a:t> 若提起坍落筒后发现</a:t>
            </a:r>
            <a:r>
              <a:rPr lang="zh-CN" altLang="en-US" sz="2800" b="1" dirty="0"/>
              <a:t>较多浆体从筒底流出，说明保水性不好</a:t>
            </a:r>
            <a:r>
              <a:rPr lang="zh-CN" altLang="en-US" sz="2800" b="1" dirty="0">
                <a:solidFill>
                  <a:schemeClr val="tx1"/>
                </a:solidFill>
              </a:rPr>
              <a:t>。</a:t>
            </a:r>
            <a:br>
              <a:rPr lang="zh-CN" altLang="en-US" sz="2800" b="1" dirty="0">
                <a:solidFill>
                  <a:schemeClr val="tx1"/>
                </a:solidFill>
              </a:rPr>
            </a:br>
            <a:endParaRPr lang="zh-CN" altLang="en-US" sz="2800" b="1" dirty="0">
              <a:solidFill>
                <a:schemeClr val="tx1"/>
              </a:solidFill>
            </a:endParaRPr>
          </a:p>
        </p:txBody>
      </p:sp>
    </p:spTree>
  </p:cSld>
  <p:clrMapOvr>
    <a:masterClrMapping/>
  </p:clrMapOvr>
  <p:transition>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4" name="Rectangle 2"/>
          <p:cNvSpPr>
            <a:spLocks noGrp="1"/>
          </p:cNvSpPr>
          <p:nvPr>
            <p:ph type="title"/>
          </p:nvPr>
        </p:nvSpPr>
        <p:spPr/>
        <p:txBody>
          <a:bodyPr vert="horz" wrap="square" lIns="91440" tIns="45720" rIns="91440" bIns="45720" anchor="t"/>
          <a:p>
            <a:pPr eaLnBrk="1" hangingPunct="1"/>
            <a:r>
              <a:rPr lang="zh-CN" altLang="en-US" dirty="0"/>
              <a:t>坍落扩展度</a:t>
            </a:r>
            <a:endParaRPr lang="zh-CN" altLang="en-US" dirty="0"/>
          </a:p>
        </p:txBody>
      </p:sp>
      <p:sp>
        <p:nvSpPr>
          <p:cNvPr id="131075" name="Rectangle 3"/>
          <p:cNvSpPr>
            <a:spLocks noGrp="1"/>
          </p:cNvSpPr>
          <p:nvPr>
            <p:ph idx="1"/>
          </p:nvPr>
        </p:nvSpPr>
        <p:spPr/>
        <p:txBody>
          <a:bodyPr vert="horz" wrap="square" lIns="91440" tIns="45720" rIns="91440" bIns="45720" anchor="t"/>
          <a:p>
            <a:pPr eaLnBrk="1" hangingPunct="1"/>
            <a:r>
              <a:rPr lang="zh-CN" altLang="en-US" dirty="0"/>
              <a:t>坍落扩展度试验是在坍落度试验的基础上，当坍落度大于</a:t>
            </a:r>
            <a:r>
              <a:rPr lang="en-US" altLang="zh-CN"/>
              <a:t>220mm</a:t>
            </a:r>
            <a:r>
              <a:rPr lang="zh-CN" altLang="en-US" dirty="0"/>
              <a:t>时，测量混凝土扩展后最终的最大直径和最小直径。在最大直径和最小直径的差值小于</a:t>
            </a:r>
            <a:r>
              <a:rPr lang="en-US" altLang="zh-CN"/>
              <a:t>50mm</a:t>
            </a:r>
            <a:r>
              <a:rPr lang="zh-CN" altLang="en-US" dirty="0"/>
              <a:t>时，用其算术平均值作为坍落扩展度值。</a:t>
            </a:r>
            <a:endParaRPr lang="zh-CN" altLang="en-US" dirty="0"/>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62" name="Rectangle 2"/>
          <p:cNvSpPr>
            <a:spLocks noGrp="1" noChangeArrowheads="1"/>
          </p:cNvSpPr>
          <p:nvPr>
            <p:ph type="title"/>
          </p:nvPr>
        </p:nvSpPr>
        <p:spPr>
          <a:xfrm>
            <a:off x="250825" y="277813"/>
            <a:ext cx="8435975" cy="5815013"/>
          </a:xfrm>
        </p:spPr>
        <p:txBody>
          <a:bodyPr vert="horz" wrap="square" lIns="91440" tIns="45720" rIns="91440" bIns="45720" numCol="1" anchor="t" anchorCtr="0" compatLnSpc="1"/>
          <a:lstStyle/>
          <a:p>
            <a:pPr marL="0" marR="0" lvl="0" indent="0" algn="l" defTabSz="914400" rtl="0" eaLnBrk="1" fontAlgn="base" latinLnBrk="0" hangingPunct="1">
              <a:lnSpc>
                <a:spcPct val="130000"/>
              </a:lnSpc>
              <a:spcBef>
                <a:spcPct val="0"/>
              </a:spcBef>
              <a:spcAft>
                <a:spcPct val="0"/>
              </a:spcAft>
              <a:buClrTx/>
              <a:buSzTx/>
              <a:buFont typeface="Wingdings" panose="05000000000000000000" pitchFamily="2" charset="2"/>
              <a:buChar char="§"/>
              <a:defRPr/>
            </a:pPr>
            <a:r>
              <a:rPr kumimoji="0" lang="zh-CN" altLang="en-US" sz="33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坍落度法的优点：</a:t>
            </a:r>
            <a:r>
              <a:rPr kumimoji="0" lang="zh-CN" altLang="en-US" sz="3300" b="1" i="0" u="none" strike="noStrike" kern="0" cap="none" spc="0" normalizeH="0" baseline="0" noProof="0" smtClean="0">
                <a:ln>
                  <a:noFill/>
                </a:ln>
                <a:solidFill>
                  <a:schemeClr val="tx2"/>
                </a:solidFill>
                <a:effectLst/>
                <a:uLnTx/>
                <a:uFillTx/>
                <a:latin typeface="+mj-lt"/>
                <a:ea typeface="+mj-ea"/>
                <a:cs typeface="+mj-cs"/>
              </a:rPr>
              <a:t>坍落度法简单易行，且指标明确，故至今仍为世界各国广泛采用</a:t>
            </a:r>
            <a:br>
              <a:rPr kumimoji="0" lang="zh-CN" altLang="en-US" sz="3300" b="1" i="0" u="none" strike="noStrike" kern="0" cap="none" spc="0" normalizeH="0" baseline="0" noProof="0" smtClean="0">
                <a:ln>
                  <a:noFill/>
                </a:ln>
                <a:solidFill>
                  <a:schemeClr val="tx2"/>
                </a:solidFill>
                <a:effectLst/>
                <a:uLnTx/>
                <a:uFillTx/>
                <a:latin typeface="+mj-lt"/>
                <a:ea typeface="+mj-ea"/>
                <a:cs typeface="+mj-cs"/>
              </a:rPr>
            </a:br>
            <a:r>
              <a:rPr kumimoji="0" lang="zh-CN" altLang="en-US" sz="3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坍落度法的缺点：</a:t>
            </a:r>
            <a:br>
              <a:rPr kumimoji="0" lang="zh-CN" altLang="en-US" sz="3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br>
            <a:r>
              <a:rPr kumimoji="0" lang="zh-CN" altLang="en-US" sz="2800" b="1" i="0" u="none" strike="noStrike" kern="0" cap="none" spc="0" normalizeH="0" baseline="0" noProof="0" smtClean="0">
                <a:ln>
                  <a:noFill/>
                </a:ln>
                <a:solidFill>
                  <a:schemeClr val="tx2"/>
                </a:solidFill>
                <a:effectLst/>
                <a:uLnTx/>
                <a:uFillTx/>
                <a:latin typeface="+mj-lt"/>
                <a:ea typeface="+mj-ea"/>
                <a:cs typeface="+mj-cs"/>
              </a:rPr>
              <a:t>（</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1</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）测定结果受操作技术的影响较大；</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r>
              <a:rPr kumimoji="0" lang="zh-CN" altLang="en-US" sz="2800" b="1" i="0" u="none" strike="noStrike" kern="0" cap="none" spc="0" normalizeH="0" baseline="0" noProof="0" smtClean="0">
                <a:ln>
                  <a:noFill/>
                </a:ln>
                <a:solidFill>
                  <a:schemeClr val="tx2"/>
                </a:solidFill>
                <a:effectLst/>
                <a:uLnTx/>
                <a:uFillTx/>
                <a:latin typeface="+mj-lt"/>
                <a:ea typeface="+mj-ea"/>
                <a:cs typeface="+mj-cs"/>
              </a:rPr>
              <a:t>（</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2</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）观察粘聚性与保水性时有主观因素的影响；</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r>
              <a:rPr kumimoji="0" lang="zh-CN" altLang="en-US" sz="2800" b="1" i="0" u="none" strike="noStrike" kern="0" cap="none" spc="0" normalizeH="0" baseline="0" noProof="0" smtClean="0">
                <a:ln>
                  <a:noFill/>
                </a:ln>
                <a:solidFill>
                  <a:schemeClr val="tx2"/>
                </a:solidFill>
                <a:effectLst/>
                <a:uLnTx/>
                <a:uFillTx/>
                <a:latin typeface="+mj-lt"/>
                <a:ea typeface="+mj-ea"/>
                <a:cs typeface="+mj-cs"/>
              </a:rPr>
              <a:t>（</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3</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）该方法仅适用于骨料粒径小于</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40mm</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，且坍落度大于</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10mm</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的混凝土拌合物流动性的测定。</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endParaRPr kumimoji="0" lang="zh-CN" altLang="en-US" sz="2800" b="1" i="0" u="none" strike="noStrike" kern="0" cap="none" spc="0" normalizeH="0" baseline="0" noProof="0" smtClean="0">
              <a:ln>
                <a:noFill/>
              </a:ln>
              <a:solidFill>
                <a:schemeClr val="tx2"/>
              </a:solidFill>
              <a:effectLst/>
              <a:uLnTx/>
              <a:uFillTx/>
              <a:latin typeface="+mj-lt"/>
              <a:ea typeface="+mj-ea"/>
              <a:cs typeface="+mj-cs"/>
            </a:endParaRPr>
          </a:p>
        </p:txBody>
      </p:sp>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3538" name="Rectangle 2"/>
          <p:cNvSpPr>
            <a:spLocks noGrp="1" noChangeArrowheads="1"/>
          </p:cNvSpPr>
          <p:nvPr>
            <p:ph type="title"/>
          </p:nvPr>
        </p:nvSpPr>
        <p:spPr>
          <a:xfrm>
            <a:off x="179388" y="277813"/>
            <a:ext cx="8507413" cy="6580188"/>
          </a:xfrm>
        </p:spPr>
        <p:txBody>
          <a:bodyPr vert="horz" wrap="square" lIns="91440" tIns="45720" rIns="91440" bIns="45720" numCol="1" anchor="t" anchorCtr="0" compatLnSpc="1"/>
          <a:lstStyle/>
          <a:p>
            <a:pPr marL="0" marR="0" lvl="0" indent="0" algn="l" defTabSz="914400" rtl="0" eaLnBrk="1" fontAlgn="base" latinLnBrk="0" hangingPunct="1">
              <a:lnSpc>
                <a:spcPct val="120000"/>
              </a:lnSpc>
              <a:spcBef>
                <a:spcPct val="0"/>
              </a:spcBef>
              <a:spcAft>
                <a:spcPct val="0"/>
              </a:spcAft>
              <a:buClrTx/>
              <a:buSzTx/>
              <a:buFontTx/>
              <a:buNone/>
              <a:defRPr/>
            </a:pPr>
            <a:r>
              <a:rPr kumimoji="0" lang="zh-CN" altLang="en-US" sz="3300" b="1" i="0" u="none" strike="noStrike" kern="0" cap="none" spc="0" normalizeH="0" baseline="0" noProof="0" smtClean="0">
                <a:ln>
                  <a:noFill/>
                </a:ln>
                <a:solidFill>
                  <a:srgbClr val="FF0000"/>
                </a:solidFill>
                <a:effectLst/>
                <a:uLnTx/>
                <a:uFillTx/>
                <a:latin typeface="+mj-lt"/>
                <a:ea typeface="+mj-ea"/>
                <a:cs typeface="+mj-cs"/>
              </a:rPr>
              <a:t>       </a:t>
            </a:r>
            <a:r>
              <a:rPr kumimoji="0" lang="en-US" sz="3300" b="1" i="0" u="none" strike="noStrike" kern="0" cap="none" spc="0" normalizeH="0" baseline="0" noProof="0" smtClean="0">
                <a:ln>
                  <a:noFill/>
                </a:ln>
                <a:solidFill>
                  <a:srgbClr val="FF0000"/>
                </a:solidFill>
                <a:effectLst/>
                <a:uLnTx/>
                <a:uFillTx/>
                <a:latin typeface="+mj-lt"/>
                <a:ea typeface="+mj-ea"/>
                <a:cs typeface="+mj-cs"/>
              </a:rPr>
              <a:t>2</a:t>
            </a:r>
            <a:r>
              <a:rPr kumimoji="0" lang="zh-CN" altLang="en-US" sz="3300" b="1" i="0" u="none" strike="noStrike" kern="0" cap="none" spc="0" normalizeH="0" baseline="0" noProof="0" smtClean="0">
                <a:ln>
                  <a:noFill/>
                </a:ln>
                <a:solidFill>
                  <a:srgbClr val="FF0000"/>
                </a:solidFill>
                <a:effectLst/>
                <a:uLnTx/>
                <a:uFillTx/>
                <a:latin typeface="+mj-lt"/>
                <a:ea typeface="+mj-ea"/>
                <a:cs typeface="+mj-cs"/>
              </a:rPr>
              <a:t>、</a:t>
            </a:r>
            <a:r>
              <a:rPr kumimoji="0" lang="zh-CN" altLang="en-US" sz="33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测定流动性的第二种方法：  </a:t>
            </a:r>
            <a:br>
              <a:rPr kumimoji="0" lang="zh-CN" altLang="en-US" sz="33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br>
            <a:r>
              <a:rPr kumimoji="0" lang="zh-CN" altLang="en-US" sz="33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                          </a:t>
            </a:r>
            <a:r>
              <a:rPr kumimoji="0" lang="zh-CN" altLang="en-US" sz="3300" b="1" i="0" u="sng"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维 勃 稠 度 法</a:t>
            </a:r>
            <a:r>
              <a:rPr kumimoji="0" lang="zh-CN" altLang="en-US" sz="3800" b="1" i="0" u="sng"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适用范围：</a:t>
            </a:r>
            <a:br>
              <a:rPr kumimoji="0" lang="zh-CN" altLang="en-US" sz="3800" b="1" i="0" u="sng"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br>
            <a:r>
              <a:rPr kumimoji="0" lang="zh-CN" altLang="en-US" sz="3800" b="1" i="0" u="none" strike="noStrike" kern="0" cap="none" spc="0" normalizeH="0" baseline="0" noProof="0" smtClean="0">
                <a:ln>
                  <a:noFill/>
                </a:ln>
                <a:solidFill>
                  <a:schemeClr val="tx2"/>
                </a:solidFill>
                <a:effectLst/>
                <a:uLnTx/>
                <a:uFillTx/>
                <a:latin typeface="+mj-lt"/>
                <a:ea typeface="+mj-ea"/>
                <a:cs typeface="+mj-cs"/>
              </a:rPr>
              <a:t>        </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仅适用于骨料最大粒径不超过</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40mm,</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且坍落度小于</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10mm</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的混凝土拌合物流动性的测定；</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r>
              <a:rPr kumimoji="0" lang="zh-CN" altLang="en-US" sz="2800" b="1" i="0" u="sng"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测定方法：</a:t>
            </a:r>
            <a:br>
              <a:rPr kumimoji="0" lang="zh-CN" altLang="en-US" sz="2800" b="1" i="0" u="sng"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br>
            <a:r>
              <a:rPr kumimoji="0" lang="zh-CN" altLang="en-US" sz="2800" b="1" i="0" u="none" strike="noStrike" kern="0" cap="none" spc="0" normalizeH="0" baseline="0" noProof="0" smtClean="0">
                <a:ln>
                  <a:noFill/>
                </a:ln>
                <a:solidFill>
                  <a:schemeClr val="tx2"/>
                </a:solidFill>
                <a:effectLst/>
                <a:uLnTx/>
                <a:uFillTx/>
                <a:latin typeface="+mj-lt"/>
                <a:ea typeface="+mj-ea"/>
                <a:cs typeface="+mj-cs"/>
              </a:rPr>
              <a:t>        将混凝土拌合物按规定方法装入坍落度筒内，把坍落度筒垂直提起后，将透明有机玻璃圆盘覆盖在拌合物椎体的顶面，开启振动台的同时用秒表计时，记录当透明圆盘布满水泥浆时所经历的时间，称为维勃稠度。维勃稠度越大，表示混凝土的流动性越小。</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br>
              <a:rPr kumimoji="0" lang="zh-CN" altLang="en-US" sz="3300" b="0" i="0" u="none" strike="noStrike" kern="0" cap="none" spc="0" normalizeH="0" baseline="0" noProof="0" smtClean="0">
                <a:ln>
                  <a:noFill/>
                </a:ln>
                <a:solidFill>
                  <a:schemeClr val="tx2"/>
                </a:solidFill>
                <a:effectLst/>
                <a:uLnTx/>
                <a:uFillTx/>
                <a:latin typeface="+mj-lt"/>
                <a:ea typeface="+mj-ea"/>
                <a:cs typeface="+mj-cs"/>
              </a:rPr>
            </a:br>
            <a:endParaRPr kumimoji="0" lang="zh-CN" altLang="en-US" sz="3300" b="0" i="0" u="none" strike="noStrike" kern="0" cap="none" spc="0" normalizeH="0" baseline="0" noProof="0" smtClean="0">
              <a:ln>
                <a:noFill/>
              </a:ln>
              <a:solidFill>
                <a:schemeClr val="tx2"/>
              </a:solidFill>
              <a:effectLst/>
              <a:uLnTx/>
              <a:uFillTx/>
              <a:latin typeface="+mj-lt"/>
              <a:ea typeface="+mj-ea"/>
              <a:cs typeface="+mj-cs"/>
            </a:endParaRPr>
          </a:p>
        </p:txBody>
      </p:sp>
    </p:spTree>
  </p:cSld>
  <p:clrMapOvr>
    <a:masterClrMapping/>
  </p:clrMapOvr>
  <p:transition>
    <p:wheel spokes="8"/>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4"/>
          <p:cNvSpPr/>
          <p:nvPr/>
        </p:nvSpPr>
        <p:spPr>
          <a:xfrm>
            <a:off x="2500313" y="6370955"/>
            <a:ext cx="414337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lt1"/>
                </a:solidFill>
                <a:effectLst/>
                <a:uLnTx/>
                <a:uFillTx/>
                <a:latin typeface="+mn-ea"/>
                <a:ea typeface="+mn-ea"/>
                <a:cs typeface="+mn-cs"/>
              </a:rPr>
              <a:t>维勃稠度仪</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96258" name="Picture 2" descr="D:\教学资料\课件资料\仪器图片\维勃稠度仪.jpg"/>
          <p:cNvPicPr>
            <a:picLocks noChangeAspect="1"/>
          </p:cNvPicPr>
          <p:nvPr/>
        </p:nvPicPr>
        <p:blipFill>
          <a:blip r:embed="rId1"/>
          <a:stretch>
            <a:fillRect/>
          </a:stretch>
        </p:blipFill>
        <p:spPr>
          <a:xfrm>
            <a:off x="1835150" y="549275"/>
            <a:ext cx="5649913" cy="5181600"/>
          </a:xfrm>
          <a:prstGeom prst="rect">
            <a:avLst/>
          </a:prstGeom>
          <a:noFill/>
          <a:ln w="9525">
            <a:noFill/>
          </a:ln>
        </p:spPr>
      </p:pic>
      <p:pic>
        <p:nvPicPr>
          <p:cNvPr id="2" name="图片 1"/>
          <p:cNvPicPr>
            <a:picLocks noChangeAspect="1"/>
          </p:cNvPicPr>
          <p:nvPr/>
        </p:nvPicPr>
        <p:blipFill>
          <a:blip r:embed="rId2"/>
          <a:stretch>
            <a:fillRect/>
          </a:stretch>
        </p:blipFill>
        <p:spPr>
          <a:xfrm>
            <a:off x="2028190" y="-7620"/>
            <a:ext cx="5088255" cy="6378575"/>
          </a:xfrm>
          <a:prstGeom prst="rect">
            <a:avLst/>
          </a:prstGeo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p:cTn id="7" dur="1000" fill="hold"/>
                                        <p:tgtEl>
                                          <p:spTgt spid="96258"/>
                                        </p:tgtEl>
                                        <p:attrNameLst>
                                          <p:attrName>ppt_w</p:attrName>
                                        </p:attrNameLst>
                                      </p:cBhvr>
                                      <p:tavLst>
                                        <p:tav tm="0">
                                          <p:val>
                                            <p:fltVal val="0.000000"/>
                                          </p:val>
                                        </p:tav>
                                        <p:tav tm="100000">
                                          <p:val>
                                            <p:strVal val="#ppt_w"/>
                                          </p:val>
                                        </p:tav>
                                      </p:tavLst>
                                    </p:anim>
                                    <p:anim calcmode="lin" valueType="num">
                                      <p:cBhvr>
                                        <p:cTn id="8" dur="1000" fill="hold"/>
                                        <p:tgtEl>
                                          <p:spTgt spid="96258"/>
                                        </p:tgtEl>
                                        <p:attrNameLst>
                                          <p:attrName>ppt_h</p:attrName>
                                        </p:attrNameLst>
                                      </p:cBhvr>
                                      <p:tavLst>
                                        <p:tav tm="0">
                                          <p:val>
                                            <p:fltVal val="0.000000"/>
                                          </p:val>
                                        </p:tav>
                                        <p:tav tm="100000">
                                          <p:val>
                                            <p:strVal val="#ppt_h"/>
                                          </p:val>
                                        </p:tav>
                                      </p:tavLst>
                                    </p:anim>
                                    <p:anim calcmode="lin" valueType="num">
                                      <p:cBhvr>
                                        <p:cTn id="9" dur="1000" fill="hold"/>
                                        <p:tgtEl>
                                          <p:spTgt spid="96258"/>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96258"/>
                                        </p:tgtEl>
                                        <p:attrNameLst>
                                          <p:attrName>ppt_y</p:attrName>
                                        </p:attrNameLst>
                                      </p:cBhvr>
                                      <p:tavLst>
                                        <p:tav tm="0" fmla="#ppt_y+(sin(-2*pi*(1-$))*-#ppt_x+cos(-2*pi*(1-$))*(1-#ppt_y))*(1-$)">
                                          <p:val>
                                            <p:fltVal val="0.000000"/>
                                          </p:val>
                                        </p:tav>
                                        <p:tav tm="100000">
                                          <p:val>
                                            <p:fltVal val="1.000000"/>
                                          </p:val>
                                        </p:tav>
                                      </p:tavLst>
                                    </p:anim>
                                  </p:childTnLst>
                                </p:cTn>
                              </p:par>
                            </p:childTnLst>
                          </p:cTn>
                        </p:par>
                        <p:par>
                          <p:cTn id="11" fill="hold">
                            <p:stCondLst>
                              <p:cond delay="1000"/>
                            </p:stCondLst>
                            <p:childTnLst>
                              <p:par>
                                <p:cTn id="12" presetID="12" presetClass="entr" presetSubtype="4"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slide(fromBottom)">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5170" name="Rectangle 2"/>
          <p:cNvSpPr>
            <a:spLocks noGrp="1"/>
          </p:cNvSpPr>
          <p:nvPr>
            <p:ph type="title"/>
          </p:nvPr>
        </p:nvSpPr>
        <p:spPr/>
        <p:txBody>
          <a:bodyPr vert="horz" wrap="square" lIns="91440" tIns="45720" rIns="91440" bIns="45720" anchor="t"/>
          <a:p>
            <a:pPr eaLnBrk="1" hangingPunct="1"/>
            <a:r>
              <a:rPr lang="zh-CN" altLang="en-US" sz="3200" b="1" dirty="0">
                <a:solidFill>
                  <a:srgbClr val="ED2813"/>
                </a:solidFill>
              </a:rPr>
              <a:t>混凝土拌合物流动性的级别</a:t>
            </a:r>
            <a:endParaRPr lang="zh-CN" altLang="en-US" sz="3200" b="1" dirty="0">
              <a:solidFill>
                <a:srgbClr val="ED2813"/>
              </a:solidFill>
            </a:endParaRPr>
          </a:p>
        </p:txBody>
      </p:sp>
      <p:sp>
        <p:nvSpPr>
          <p:cNvPr id="135171" name="Rectangle 3"/>
          <p:cNvSpPr>
            <a:spLocks noGrp="1"/>
          </p:cNvSpPr>
          <p:nvPr>
            <p:ph type="body" sz="half" idx="1"/>
          </p:nvPr>
        </p:nvSpPr>
        <p:spPr>
          <a:xfrm>
            <a:off x="356870" y="4657090"/>
            <a:ext cx="8291830" cy="1903095"/>
          </a:xfrm>
        </p:spPr>
        <p:txBody>
          <a:bodyPr vert="horz" wrap="square" lIns="91440" tIns="45720" rIns="91440" bIns="45720" anchor="t"/>
          <a:p>
            <a:pPr eaLnBrk="1" hangingPunct="1">
              <a:lnSpc>
                <a:spcPct val="90000"/>
              </a:lnSpc>
            </a:pPr>
            <a:r>
              <a:rPr lang="zh-CN" altLang="en-US" sz="2600" b="1" kern="1200" dirty="0">
                <a:ea typeface="楷体_GB2312" pitchFamily="49" charset="-122"/>
              </a:rPr>
              <a:t>拌合物流动性的选用原则是在满足施工条件及混凝土成型密实的条件下，尽可能选用较小的流动性，以节约水泥并获得质量较高的混凝土。</a:t>
            </a:r>
            <a:endParaRPr lang="zh-CN" altLang="en-US" sz="2600" b="1" kern="1200" dirty="0">
              <a:ea typeface="楷体_GB2312" pitchFamily="49" charset="-122"/>
            </a:endParaRPr>
          </a:p>
          <a:p>
            <a:pPr eaLnBrk="1" hangingPunct="1">
              <a:lnSpc>
                <a:spcPct val="90000"/>
              </a:lnSpc>
            </a:pPr>
            <a:r>
              <a:rPr lang="zh-CN" altLang="en-US" sz="2600" b="1" kern="1200" dirty="0">
                <a:ea typeface="楷体_GB2312" pitchFamily="49" charset="-122"/>
              </a:rPr>
              <a:t>具体选用时流动性的大小取决于构件截面尺寸、钢筋疏密程度及捣实方法。</a:t>
            </a:r>
            <a:endParaRPr lang="zh-CN" altLang="en-US" sz="2600" b="1" kern="1200" dirty="0">
              <a:ea typeface="楷体_GB2312" pitchFamily="49" charset="-122"/>
            </a:endParaRPr>
          </a:p>
        </p:txBody>
      </p:sp>
      <p:graphicFrame>
        <p:nvGraphicFramePr>
          <p:cNvPr id="5" name="内容占位符 4"/>
          <p:cNvGraphicFramePr/>
          <p:nvPr>
            <p:ph sz="half" idx="1"/>
          </p:nvPr>
        </p:nvGraphicFramePr>
        <p:xfrm>
          <a:off x="356870" y="901065"/>
          <a:ext cx="8061325" cy="3571875"/>
        </p:xfrm>
        <a:graphic>
          <a:graphicData uri="http://schemas.openxmlformats.org/drawingml/2006/table">
            <a:tbl>
              <a:tblPr firstRow="1" bandRow="1">
                <a:tableStyleId>{5C22544A-7EE6-4342-B048-85BDC9FD1C3A}</a:tableStyleId>
              </a:tblPr>
              <a:tblGrid>
                <a:gridCol w="955675"/>
                <a:gridCol w="1899920"/>
                <a:gridCol w="1175385"/>
                <a:gridCol w="1019810"/>
                <a:gridCol w="1821815"/>
                <a:gridCol w="1188720"/>
              </a:tblGrid>
              <a:tr h="365760">
                <a:tc gridSpan="3">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坍落度级别</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hMerge="1">
                  <a:tcPr/>
                </a:tc>
                <a:tc hMerge="1">
                  <a:tcPr/>
                </a:tc>
                <a:tc gridSpan="3">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维勃稠度级别</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hMerge="1">
                  <a:tcPr/>
                </a:tc>
                <a:tc hMerge="1">
                  <a:tcPr/>
                </a:tc>
              </a:tr>
              <a:tr h="640080">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级别</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名称</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坍落度（</a:t>
                      </a: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mm</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级别</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名称</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维勃稠度（</a:t>
                      </a: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a:t>
                      </a: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r>
              <a:tr h="453390">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1</a:t>
                      </a:r>
                      <a:endPar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低塑性混凝土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10~40</a:t>
                      </a:r>
                      <a:endPar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0</a:t>
                      </a:r>
                      <a:endPar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超干硬性混凝土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≥31</a:t>
                      </a:r>
                      <a:endPar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horzOverflow="overflow"/>
                </a:tc>
              </a:tr>
              <a:tr h="455295">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2</a:t>
                      </a:r>
                      <a:endParaRPr kumimoji="0" lang="zh-CN" altLang="en-US"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塑性混凝土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50~90</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1</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特干硬性混凝土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30~21</a:t>
                      </a:r>
                      <a:endPar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r>
              <a:tr h="454025">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3</a:t>
                      </a:r>
                      <a:endParaRPr kumimoji="0" lang="zh-CN" altLang="en-US"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流动性混凝土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100~150</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2</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干硬性混凝土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20~11</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r>
              <a:tr h="601345">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S</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4</a:t>
                      </a:r>
                      <a:endParaRPr kumimoji="0" lang="zh-CN" altLang="en-US"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大流动性混凝土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160</a:t>
                      </a:r>
                      <a:r>
                        <a:rPr lang="en-US" altLang="zh-CN" sz="1800" b="1" smtClean="0">
                          <a:ln>
                            <a:noFill/>
                          </a:ln>
                          <a:solidFill>
                            <a:schemeClr val="tx1"/>
                          </a:solidFill>
                          <a:effectLst/>
                          <a:latin typeface="Arial" panose="020B0604020202020204" pitchFamily="34" charset="0"/>
                          <a:ea typeface="宋体" panose="02010600030101010101" pitchFamily="2" charset="-122"/>
                          <a:sym typeface="+mn-ea"/>
                        </a:rPr>
                        <a:t>~210</a:t>
                      </a:r>
                      <a:endParaRPr kumimoji="0" lang="zh-CN" altLang="en-US"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V</a:t>
                      </a:r>
                      <a:r>
                        <a:rPr kumimoji="0" lang="en-US" altLang="zh-CN" sz="1800" b="1" i="0" u="none" strike="noStrike" cap="none" normalizeH="0" baseline="-25000" smtClean="0">
                          <a:ln>
                            <a:noFill/>
                          </a:ln>
                          <a:solidFill>
                            <a:schemeClr val="tx1"/>
                          </a:solidFill>
                          <a:effectLst/>
                          <a:latin typeface="Arial" panose="020B0604020202020204" pitchFamily="34" charset="0"/>
                          <a:ea typeface="宋体" panose="02010600030101010101" pitchFamily="2" charset="-122"/>
                        </a:rPr>
                        <a:t>3</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半干硬性混凝土</a:t>
                      </a:r>
                      <a:endParaRPr kumimoji="0" lang="zh-CN" alt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c>
                  <a:txBody>
                    <a:bodyPr/>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altLang="zh-CN"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a:t>
                      </a:r>
                      <a:r>
                        <a:rPr kumimoji="0" 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a:t>
                      </a:r>
                      <a:endParaRPr kumimoji="0" lang="en-US" sz="18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tc>
              </a:tr>
              <a:tr h="601980">
                <a:tc>
                  <a:txBody>
                    <a:bodyPr/>
                    <a:p>
                      <a:pPr>
                        <a:buNone/>
                      </a:pPr>
                      <a:r>
                        <a:rPr lang="en-US" altLang="zh-CN" sz="1800" b="1" smtClean="0">
                          <a:ln>
                            <a:noFill/>
                          </a:ln>
                          <a:solidFill>
                            <a:schemeClr val="tx1"/>
                          </a:solidFill>
                          <a:effectLst/>
                          <a:latin typeface="Arial" panose="020B0604020202020204" pitchFamily="34" charset="0"/>
                          <a:ea typeface="宋体" panose="02010600030101010101" pitchFamily="2" charset="-122"/>
                          <a:sym typeface="+mn-ea"/>
                        </a:rPr>
                        <a:t>S</a:t>
                      </a:r>
                      <a:r>
                        <a:rPr lang="en-US" altLang="zh-CN" sz="1800" b="1" baseline="-25000" smtClean="0">
                          <a:ln>
                            <a:noFill/>
                          </a:ln>
                          <a:solidFill>
                            <a:schemeClr val="tx1"/>
                          </a:solidFill>
                          <a:effectLst/>
                          <a:latin typeface="Arial" panose="020B0604020202020204" pitchFamily="34" charset="0"/>
                          <a:ea typeface="宋体" panose="02010600030101010101" pitchFamily="2" charset="-122"/>
                          <a:sym typeface="+mn-ea"/>
                        </a:rPr>
                        <a:t>5</a:t>
                      </a:r>
                      <a:endParaRPr lang="zh-CN" altLang="en-US"/>
                    </a:p>
                  </a:txBody>
                  <a:tcPr/>
                </a:tc>
                <a:tc>
                  <a:txBody>
                    <a:bodyPr/>
                    <a:p>
                      <a:pPr>
                        <a:buNone/>
                      </a:pPr>
                      <a:endParaRPr lang="zh-CN" altLang="en-US"/>
                    </a:p>
                  </a:txBody>
                  <a:tcPr/>
                </a:tc>
                <a:tc>
                  <a:txBody>
                    <a:bodyPr/>
                    <a:p>
                      <a:pPr>
                        <a:buNone/>
                      </a:pPr>
                      <a:r>
                        <a:rPr lang="en-US" altLang="zh-CN" sz="1800" b="1"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sym typeface="+mn-ea"/>
                        </a:rPr>
                        <a:t>≥220</a:t>
                      </a:r>
                      <a:endParaRPr lang="zh-CN" altLang="en-US"/>
                    </a:p>
                  </a:txBody>
                  <a:tcPr/>
                </a:tc>
                <a:tc>
                  <a:txBody>
                    <a:bodyPr/>
                    <a:p>
                      <a:pPr>
                        <a:buNone/>
                      </a:pPr>
                      <a:r>
                        <a:rPr lang="en-US" altLang="zh-CN" sz="1800" b="1" smtClean="0">
                          <a:ln>
                            <a:noFill/>
                          </a:ln>
                          <a:solidFill>
                            <a:schemeClr val="tx1"/>
                          </a:solidFill>
                          <a:effectLst/>
                          <a:latin typeface="Arial" panose="020B0604020202020204" pitchFamily="34" charset="0"/>
                          <a:ea typeface="宋体" panose="02010600030101010101" pitchFamily="2" charset="-122"/>
                          <a:sym typeface="+mn-ea"/>
                        </a:rPr>
                        <a:t>V</a:t>
                      </a:r>
                      <a:r>
                        <a:rPr lang="en-US" altLang="zh-CN" sz="1800" b="1" baseline="-25000" smtClean="0">
                          <a:ln>
                            <a:noFill/>
                          </a:ln>
                          <a:solidFill>
                            <a:schemeClr val="tx1"/>
                          </a:solidFill>
                          <a:effectLst/>
                          <a:latin typeface="Arial" panose="020B0604020202020204" pitchFamily="34" charset="0"/>
                          <a:ea typeface="宋体" panose="02010600030101010101" pitchFamily="2" charset="-122"/>
                          <a:sym typeface="+mn-ea"/>
                        </a:rPr>
                        <a:t>4</a:t>
                      </a:r>
                      <a:endParaRPr lang="zh-CN" altLang="en-US"/>
                    </a:p>
                  </a:txBody>
                  <a:tcPr/>
                </a:tc>
                <a:tc>
                  <a:txBody>
                    <a:bodyPr/>
                    <a:p>
                      <a:pPr>
                        <a:buNone/>
                      </a:pPr>
                      <a:endParaRPr lang="zh-CN" altLang="en-US"/>
                    </a:p>
                  </a:txBody>
                  <a:tcPr/>
                </a:tc>
                <a:tc>
                  <a:txBody>
                    <a:bodyPr/>
                    <a:p>
                      <a:pPr>
                        <a:buNone/>
                      </a:pPr>
                      <a:r>
                        <a:rPr lang="en-US" altLang="zh-CN" sz="1800" b="1" smtClean="0">
                          <a:ln>
                            <a:noFill/>
                          </a:ln>
                          <a:solidFill>
                            <a:schemeClr val="tx1"/>
                          </a:solidFill>
                          <a:effectLst/>
                          <a:latin typeface="Arial" panose="020B0604020202020204" pitchFamily="34" charset="0"/>
                          <a:ea typeface="宋体" panose="02010600030101010101" pitchFamily="2" charset="-122"/>
                          <a:sym typeface="+mn-ea"/>
                        </a:rPr>
                        <a:t>5~</a:t>
                      </a:r>
                      <a:r>
                        <a:rPr lang="en-US" sz="1800" b="1" smtClean="0">
                          <a:ln>
                            <a:noFill/>
                          </a:ln>
                          <a:solidFill>
                            <a:schemeClr val="tx1"/>
                          </a:solidFill>
                          <a:effectLst/>
                          <a:latin typeface="Arial" panose="020B0604020202020204" pitchFamily="34" charset="0"/>
                          <a:ea typeface="宋体" panose="02010600030101010101" pitchFamily="2" charset="-122"/>
                          <a:sym typeface="+mn-ea"/>
                        </a:rPr>
                        <a:t>3</a:t>
                      </a:r>
                      <a:endParaRPr lang="zh-CN" altLang="en-US"/>
                    </a:p>
                  </a:txBody>
                  <a:tcPr/>
                </a:tc>
              </a:tr>
            </a:tbl>
          </a:graphicData>
        </a:graphic>
      </p:graphicFrame>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6" name="Rectangle 3"/>
          <p:cNvSpPr>
            <a:spLocks noGrp="1"/>
          </p:cNvSpPr>
          <p:nvPr>
            <p:ph idx="1"/>
          </p:nvPr>
        </p:nvSpPr>
        <p:spPr>
          <a:xfrm>
            <a:off x="290195" y="1002030"/>
            <a:ext cx="8229600" cy="4530725"/>
          </a:xfrm>
        </p:spPr>
        <p:txBody>
          <a:bodyPr vert="horz" wrap="square" lIns="91440" tIns="45720" rIns="91440" bIns="45720" anchor="t"/>
          <a:p>
            <a:pPr eaLnBrk="1" hangingPunct="1"/>
            <a:r>
              <a:rPr lang="en-US" altLang="zh-CN" sz="3600" b="1" dirty="0">
                <a:latin typeface="楷体_GB2312" pitchFamily="49" charset="-122"/>
                <a:ea typeface="楷体_GB2312" pitchFamily="49" charset="-122"/>
              </a:rPr>
              <a:t>3.3  </a:t>
            </a:r>
            <a:r>
              <a:rPr lang="zh-CN" altLang="en-US" sz="3600" b="1" dirty="0">
                <a:sym typeface="+mn-ea"/>
              </a:rPr>
              <a:t>普通混凝土拌合物的技术性质</a:t>
            </a:r>
            <a:endParaRPr lang="zh-CN" altLang="en-US" sz="3600" b="1" dirty="0">
              <a:latin typeface="楷体_GB2312" pitchFamily="49" charset="-122"/>
              <a:ea typeface="楷体_GB2312" pitchFamily="49" charset="-122"/>
            </a:endParaRPr>
          </a:p>
          <a:p>
            <a:pPr eaLnBrk="1" hangingPunct="1">
              <a:lnSpc>
                <a:spcPct val="150000"/>
              </a:lnSpc>
            </a:pPr>
            <a:r>
              <a:rPr lang="en-US" dirty="0">
                <a:latin typeface="楷体_GB2312" pitchFamily="49" charset="-122"/>
                <a:ea typeface="楷体_GB2312" pitchFamily="49" charset="-122"/>
              </a:rPr>
              <a:t>3.3.1  </a:t>
            </a:r>
            <a:r>
              <a:rPr lang="zh-CN" altLang="en-US" dirty="0">
                <a:latin typeface="楷体_GB2312" pitchFamily="49" charset="-122"/>
                <a:ea typeface="楷体_GB2312" pitchFamily="49" charset="-122"/>
              </a:rPr>
              <a:t>和易性概念</a:t>
            </a:r>
            <a:endParaRPr lang="zh-CN" altLang="en-US" dirty="0">
              <a:latin typeface="楷体_GB2312" pitchFamily="49" charset="-122"/>
              <a:ea typeface="楷体_GB2312" pitchFamily="49" charset="-122"/>
            </a:endParaRPr>
          </a:p>
          <a:p>
            <a:pPr eaLnBrk="1" hangingPunct="1">
              <a:lnSpc>
                <a:spcPct val="150000"/>
              </a:lnSpc>
            </a:pPr>
            <a:r>
              <a:rPr lang="en-US" altLang="zh-CN" dirty="0">
                <a:latin typeface="楷体_GB2312" pitchFamily="49" charset="-122"/>
                <a:ea typeface="楷体_GB2312" pitchFamily="49" charset="-122"/>
              </a:rPr>
              <a:t>3.3.2  </a:t>
            </a:r>
            <a:r>
              <a:rPr lang="zh-CN" altLang="en-US" dirty="0">
                <a:latin typeface="楷体_GB2312" pitchFamily="49" charset="-122"/>
                <a:ea typeface="楷体_GB2312" pitchFamily="49" charset="-122"/>
              </a:rPr>
              <a:t>和易性的评定</a:t>
            </a:r>
            <a:endParaRPr lang="zh-CN" altLang="en-US" dirty="0">
              <a:latin typeface="楷体_GB2312" pitchFamily="49" charset="-122"/>
              <a:ea typeface="楷体_GB2312" pitchFamily="49" charset="-122"/>
            </a:endParaRPr>
          </a:p>
          <a:p>
            <a:pPr eaLnBrk="1" hangingPunct="1">
              <a:lnSpc>
                <a:spcPct val="150000"/>
              </a:lnSpc>
            </a:pPr>
            <a:r>
              <a:rPr lang="en-US" altLang="zh-CN" dirty="0">
                <a:latin typeface="楷体_GB2312" pitchFamily="49" charset="-122"/>
                <a:ea typeface="楷体_GB2312" pitchFamily="49" charset="-122"/>
              </a:rPr>
              <a:t>3.3.3  </a:t>
            </a:r>
            <a:r>
              <a:rPr lang="zh-CN" altLang="en-US" dirty="0">
                <a:latin typeface="楷体_GB2312" pitchFamily="49" charset="-122"/>
                <a:ea typeface="楷体_GB2312" pitchFamily="49" charset="-122"/>
              </a:rPr>
              <a:t>影响和易性</a:t>
            </a:r>
            <a:r>
              <a:rPr lang="zh-CN" altLang="en-US" dirty="0">
                <a:latin typeface="楷体_GB2312" pitchFamily="49" charset="-122"/>
                <a:ea typeface="楷体_GB2312" pitchFamily="49" charset="-122"/>
              </a:rPr>
              <a:t>的概念</a:t>
            </a:r>
            <a:endParaRPr lang="zh-CN" altLang="en-US" dirty="0">
              <a:latin typeface="楷体_GB2312" pitchFamily="49" charset="-122"/>
              <a:ea typeface="楷体_GB2312" pitchFamily="49" charset="-122"/>
            </a:endParaRPr>
          </a:p>
          <a:p>
            <a:pPr eaLnBrk="1" hangingPunct="1">
              <a:lnSpc>
                <a:spcPct val="150000"/>
              </a:lnSpc>
            </a:pPr>
            <a:r>
              <a:rPr lang="en-US" altLang="zh-CN" dirty="0">
                <a:latin typeface="楷体_GB2312" pitchFamily="49" charset="-122"/>
                <a:ea typeface="楷体_GB2312" pitchFamily="49" charset="-122"/>
              </a:rPr>
              <a:t>3.3.4  </a:t>
            </a:r>
            <a:r>
              <a:rPr lang="zh-CN" altLang="en-US" dirty="0">
                <a:latin typeface="楷体_GB2312" pitchFamily="49" charset="-122"/>
                <a:ea typeface="楷体_GB2312" pitchFamily="49" charset="-122"/>
              </a:rPr>
              <a:t>改善和易性的措施</a:t>
            </a:r>
            <a:endParaRPr lang="zh-CN" altLang="en-US" dirty="0">
              <a:latin typeface="楷体_GB2312" pitchFamily="49" charset="-122"/>
              <a:ea typeface="楷体_GB2312" pitchFamily="49" charset="-122"/>
            </a:endParaRPr>
          </a:p>
          <a:p>
            <a:pPr eaLnBrk="1" hangingPunct="1"/>
            <a:endParaRPr lang="zh-CN" altLang="en-US" dirty="0">
              <a:latin typeface="楷体_GB2312" pitchFamily="49" charset="-122"/>
              <a:ea typeface="楷体_GB2312" pitchFamily="49" charset="-122"/>
            </a:endParaRPr>
          </a:p>
        </p:txBody>
      </p:sp>
    </p:spTree>
  </p:cSld>
  <p:clrMapOvr>
    <a:masterClrMapping/>
  </p:clrMapOvr>
  <p:transition>
    <p:wheel spokes="8"/>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6194" name="Rectangle 2"/>
          <p:cNvSpPr>
            <a:spLocks noGrp="1"/>
          </p:cNvSpPr>
          <p:nvPr>
            <p:ph type="title"/>
          </p:nvPr>
        </p:nvSpPr>
        <p:spPr>
          <a:xfrm>
            <a:off x="468313" y="333375"/>
            <a:ext cx="8305800" cy="1150938"/>
          </a:xfrm>
        </p:spPr>
        <p:txBody>
          <a:bodyPr vert="horz" wrap="square" lIns="91440" tIns="45720" rIns="91440" bIns="45720" anchor="t"/>
          <a:p>
            <a:pPr eaLnBrk="1" hangingPunct="1">
              <a:buFont typeface="Wingdings" panose="05000000000000000000" pitchFamily="2" charset="2"/>
              <a:buChar char="ü"/>
            </a:pPr>
            <a:r>
              <a:rPr lang="zh-CN" altLang="en-US" sz="3300" b="1" dirty="0"/>
              <a:t>坍落度反映的是混凝土拌合物流动性的好坏。</a:t>
            </a:r>
            <a:r>
              <a:rPr lang="en-US" altLang="zh-CN" sz="3300" b="1"/>
              <a:t>             </a:t>
            </a:r>
            <a:br>
              <a:rPr lang="en-US" altLang="zh-CN" sz="3300" b="1"/>
            </a:br>
            <a:r>
              <a:rPr lang="en-US" altLang="zh-CN" sz="3300" b="1"/>
              <a:t>                     </a:t>
            </a:r>
            <a:r>
              <a:rPr lang="zh-CN" altLang="en-US" sz="2800" b="1" dirty="0"/>
              <a:t>混凝土浇灌时的坍落度</a:t>
            </a:r>
            <a:r>
              <a:rPr lang="en-US" altLang="zh-CN" sz="2800" b="1"/>
              <a:t>(mm)</a:t>
            </a:r>
            <a:endParaRPr lang="en-US" altLang="zh-CN" sz="2800" b="1"/>
          </a:p>
        </p:txBody>
      </p:sp>
      <p:sp>
        <p:nvSpPr>
          <p:cNvPr id="136195" name="Rectangle 3"/>
          <p:cNvSpPr>
            <a:spLocks noGrp="1"/>
          </p:cNvSpPr>
          <p:nvPr>
            <p:ph idx="1"/>
          </p:nvPr>
        </p:nvSpPr>
        <p:spPr/>
        <p:txBody>
          <a:bodyPr vert="horz" wrap="square" lIns="91440" tIns="45720" rIns="91440" bIns="45720" anchor="t"/>
          <a:p>
            <a:pPr eaLnBrk="1" hangingPunct="1">
              <a:buNone/>
            </a:pPr>
            <a:endParaRPr lang="zh-CN" altLang="en-US" dirty="0"/>
          </a:p>
          <a:p>
            <a:pPr eaLnBrk="1" hangingPunct="1">
              <a:buNone/>
            </a:pPr>
            <a:endParaRPr lang="zh-CN" altLang="en-US" dirty="0"/>
          </a:p>
        </p:txBody>
      </p:sp>
      <p:graphicFrame>
        <p:nvGraphicFramePr>
          <p:cNvPr id="438276" name="Group 4"/>
          <p:cNvGraphicFramePr>
            <a:graphicFrameLocks noGrp="1"/>
          </p:cNvGraphicFramePr>
          <p:nvPr/>
        </p:nvGraphicFramePr>
        <p:xfrm>
          <a:off x="971550" y="2133600"/>
          <a:ext cx="7239000" cy="3540125"/>
        </p:xfrm>
        <a:graphic>
          <a:graphicData uri="http://schemas.openxmlformats.org/drawingml/2006/table">
            <a:tbl>
              <a:tblPr/>
              <a:tblGrid>
                <a:gridCol w="4876800"/>
                <a:gridCol w="2362200"/>
              </a:tblGrid>
              <a:tr h="5175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rgbClr val="0000FF"/>
                          </a:solidFill>
                          <a:effectLst/>
                          <a:latin typeface="Arial" panose="020B0604020202020204" pitchFamily="34" charset="0"/>
                          <a:ea typeface="宋体" panose="02010600030101010101" pitchFamily="2" charset="-122"/>
                        </a:rPr>
                        <a:t>           结  构  种  类</a:t>
                      </a:r>
                      <a:endParaRPr kumimoji="0" lang="zh-CN" altLang="en-US" sz="2600" b="1" i="0" u="none" strike="noStrike" cap="none" normalizeH="0" baseline="0" smtClean="0">
                        <a:ln>
                          <a:noFill/>
                        </a:ln>
                        <a:solidFill>
                          <a:srgbClr val="0000FF"/>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rgbClr val="0000FF"/>
                          </a:solidFill>
                          <a:effectLst/>
                          <a:latin typeface="Arial" panose="020B0604020202020204" pitchFamily="34" charset="0"/>
                          <a:ea typeface="宋体" panose="02010600030101010101" pitchFamily="2" charset="-122"/>
                        </a:rPr>
                        <a:t>     坍 落 度</a:t>
                      </a:r>
                      <a:endParaRPr kumimoji="0" lang="zh-CN" altLang="en-US" sz="2600" b="1" i="0" u="none" strike="noStrike" cap="none" normalizeH="0" baseline="0" smtClean="0">
                        <a:ln>
                          <a:noFill/>
                        </a:ln>
                        <a:solidFill>
                          <a:srgbClr val="0000FF"/>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812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基础或地面的垫层，无配筋的大体积结构（挡土墙等）或配筋较稀的结构；</a:t>
                      </a:r>
                      <a:endPar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r>
                        <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10~30</a:t>
                      </a:r>
                      <a:endPar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1595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板、梁和大中型截面的柱子</a:t>
                      </a:r>
                      <a:endPar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r>
                        <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30~50</a:t>
                      </a:r>
                      <a:endPar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381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配筋密列的结构（薄壁、细柱等）</a:t>
                      </a:r>
                      <a:endPar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r>
                        <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50~70</a:t>
                      </a:r>
                      <a:endPar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333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配筋特密的结构</a:t>
                      </a:r>
                      <a:endPar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zh-CN" altLang="en-US"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       </a:t>
                      </a:r>
                      <a:r>
                        <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70~90</a:t>
                      </a:r>
                      <a:endParaRPr kumimoji="0" lang="en-US" altLang="zh-CN" sz="2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Tree>
  </p:cSld>
  <p:clrMapOvr>
    <a:masterClrMapping/>
  </p:clrMapOvr>
  <p:transition>
    <p:wheel spokes="8"/>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6610" name="Rectangle 2"/>
          <p:cNvSpPr>
            <a:spLocks noGrp="1" noChangeArrowheads="1"/>
          </p:cNvSpPr>
          <p:nvPr>
            <p:ph type="title"/>
          </p:nvPr>
        </p:nvSpPr>
        <p:spPr>
          <a:xfrm>
            <a:off x="250825" y="479425"/>
            <a:ext cx="8893175" cy="6189663"/>
          </a:xfrm>
        </p:spPr>
        <p:txBody>
          <a:bodyPr vert="horz" wrap="square" lIns="91440" tIns="45720" rIns="91440" bIns="45720" numCol="1" anchor="t" anchorCtr="0" compatLnSpc="1"/>
          <a:lstStyle/>
          <a:p>
            <a:pPr marL="0" marR="0" lvl="0" indent="0" algn="l" defTabSz="914400" rtl="0" eaLnBrk="1" fontAlgn="base" latinLnBrk="0" hangingPunct="1">
              <a:lnSpc>
                <a:spcPct val="110000"/>
              </a:lnSpc>
              <a:spcBef>
                <a:spcPct val="0"/>
              </a:spcBef>
              <a:spcAft>
                <a:spcPct val="0"/>
              </a:spcAft>
              <a:buClrTx/>
              <a:buSzTx/>
              <a:buFontTx/>
              <a:buNone/>
              <a:defRPr/>
            </a:pPr>
            <a:r>
              <a:rPr kumimoji="0" lang="en-US" sz="3800" b="1" i="0" u="none" strike="noStrike" kern="0" cap="none" spc="0" normalizeH="0" baseline="0" noProof="0" smtClean="0">
                <a:ln>
                  <a:noFill/>
                </a:ln>
                <a:solidFill>
                  <a:srgbClr val="000000"/>
                </a:solidFill>
                <a:effectLst/>
                <a:uLnTx/>
                <a:uFillTx/>
                <a:latin typeface="+mj-lt"/>
                <a:ea typeface="+mj-ea"/>
                <a:cs typeface="+mj-cs"/>
              </a:rPr>
              <a:t>3.2.3  </a:t>
            </a:r>
            <a:r>
              <a:rPr kumimoji="0" lang="zh-CN" altLang="en-US" sz="3600" b="1" i="0" u="none" strike="noStrike" kern="0" cap="none" spc="0" normalizeH="0" baseline="0" noProof="0" smtClean="0">
                <a:ln>
                  <a:noFill/>
                </a:ln>
                <a:solidFill>
                  <a:schemeClr val="tx1"/>
                </a:solidFill>
                <a:effectLst/>
                <a:uLnTx/>
                <a:uFillTx/>
                <a:latin typeface="+mj-lt"/>
                <a:ea typeface="+mj-ea"/>
                <a:cs typeface="+mj-cs"/>
              </a:rPr>
              <a:t>影响混凝土拌合物和易性的主要因素</a:t>
            </a:r>
            <a:br>
              <a:rPr kumimoji="0" lang="zh-CN" altLang="en-US" sz="3600" b="1" i="0" u="none" strike="noStrike" kern="0" cap="none" spc="0" normalizeH="0" baseline="0" noProof="0" smtClean="0">
                <a:ln>
                  <a:noFill/>
                </a:ln>
                <a:solidFill>
                  <a:schemeClr val="tx1"/>
                </a:solidFill>
                <a:effectLst/>
                <a:uLnTx/>
                <a:uFillTx/>
                <a:latin typeface="+mj-lt"/>
                <a:ea typeface="+mj-ea"/>
                <a:cs typeface="+mj-cs"/>
              </a:rPr>
            </a:br>
            <a:br>
              <a:rPr kumimoji="0" lang="zh-CN" altLang="en-US" sz="1000" b="1" i="0" u="none" strike="noStrike" kern="0" cap="none" spc="0" normalizeH="0" baseline="0" noProof="0" smtClean="0">
                <a:ln>
                  <a:noFill/>
                </a:ln>
                <a:solidFill>
                  <a:schemeClr val="tx1"/>
                </a:solidFill>
                <a:effectLst/>
                <a:uLnTx/>
                <a:uFillTx/>
                <a:latin typeface="+mj-lt"/>
                <a:ea typeface="+mj-ea"/>
                <a:cs typeface="+mj-cs"/>
              </a:rPr>
            </a:br>
            <a:r>
              <a:rPr kumimoji="0" lang="en-US" altLang="zh-CN" sz="2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1</a:t>
            </a:r>
            <a:r>
              <a:rPr kumimoji="0" lang="zh-CN" altLang="en-US" sz="2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、水泥浆的稠度-------水胶比</a:t>
            </a:r>
            <a:br>
              <a:rPr kumimoji="0" lang="zh-CN" altLang="en-US" sz="2800" b="1" i="0" u="none" strike="noStrike" kern="0" cap="none" spc="0" normalizeH="0" baseline="0" noProof="0" smtClean="0">
                <a:ln>
                  <a:noFill/>
                </a:ln>
                <a:solidFill>
                  <a:schemeClr val="tx2"/>
                </a:solidFill>
                <a:effectLst>
                  <a:outerShdw blurRad="38100" dist="38100" dir="2700000" algn="tl">
                    <a:srgbClr val="C0C0C0"/>
                  </a:outerShdw>
                </a:effectLst>
                <a:uLnTx/>
                <a:uFillTx/>
                <a:latin typeface="+mj-lt"/>
                <a:ea typeface="+mj-ea"/>
                <a:cs typeface="+mj-cs"/>
              </a:rPr>
            </a:br>
            <a:r>
              <a:rPr kumimoji="0" lang="zh-CN" altLang="en-US" sz="2800" b="1" i="0" u="none" strike="noStrike" kern="0" cap="none" spc="0" normalizeH="0" baseline="0" noProof="0" smtClean="0">
                <a:ln>
                  <a:noFill/>
                </a:ln>
                <a:solidFill>
                  <a:schemeClr val="tx2"/>
                </a:solidFill>
                <a:effectLst/>
                <a:uLnTx/>
                <a:uFillTx/>
                <a:latin typeface="+mj-lt"/>
                <a:ea typeface="+mj-ea"/>
                <a:cs typeface="+mj-cs"/>
              </a:rPr>
              <a:t>        在水泥浆数量一定的情况下，水胶比（</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W/B</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）越大，拌合物的流动性越好，但水胶比（</a:t>
            </a:r>
            <a:r>
              <a:rPr kumimoji="0" lang="en-US" altLang="zh-CN" sz="2800" b="1" i="0" u="none" strike="noStrike" kern="0" cap="none" spc="0" normalizeH="0" baseline="0" noProof="0" smtClean="0">
                <a:ln>
                  <a:noFill/>
                </a:ln>
                <a:solidFill>
                  <a:schemeClr val="tx2"/>
                </a:solidFill>
                <a:effectLst/>
                <a:uLnTx/>
                <a:uFillTx/>
                <a:latin typeface="+mj-lt"/>
                <a:ea typeface="+mj-ea"/>
                <a:cs typeface="+mj-cs"/>
              </a:rPr>
              <a:t>W/B</a:t>
            </a:r>
            <a:r>
              <a:rPr kumimoji="0" lang="zh-CN" altLang="en-US" sz="2800" b="1" i="0" u="none" strike="noStrike" kern="0" cap="none" spc="0" normalizeH="0" baseline="0" noProof="0" smtClean="0">
                <a:ln>
                  <a:noFill/>
                </a:ln>
                <a:solidFill>
                  <a:schemeClr val="tx2"/>
                </a:solidFill>
                <a:effectLst/>
                <a:uLnTx/>
                <a:uFillTx/>
                <a:latin typeface="+mj-lt"/>
                <a:ea typeface="+mj-ea"/>
                <a:cs typeface="+mj-cs"/>
              </a:rPr>
              <a:t>）过大时，混凝土的粘聚性与保水性降低。</a:t>
            </a:r>
            <a:br>
              <a:rPr kumimoji="0" lang="zh-CN" altLang="en-US" sz="2800" b="1" i="0" u="none" strike="noStrike" kern="0" cap="none" spc="0" normalizeH="0" baseline="0" noProof="0" smtClean="0">
                <a:ln>
                  <a:noFill/>
                </a:ln>
                <a:solidFill>
                  <a:schemeClr val="tx2"/>
                </a:solidFill>
                <a:effectLst/>
                <a:uLnTx/>
                <a:uFillTx/>
                <a:latin typeface="+mj-lt"/>
                <a:ea typeface="+mj-ea"/>
                <a:cs typeface="+mj-cs"/>
              </a:rPr>
            </a:br>
            <a:r>
              <a:rPr kumimoji="0" lang="en-US" altLang="zh-CN" sz="2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2</a:t>
            </a:r>
            <a:r>
              <a:rPr kumimoji="0" lang="zh-CN" altLang="en-US" sz="28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a:t>
            </a:r>
            <a:r>
              <a:rPr lang="zh-CN" altLang="en-US" sz="2800" b="1" noProof="0" smtClean="0">
                <a:ln>
                  <a:noFill/>
                </a:ln>
                <a:solidFill>
                  <a:srgbClr val="FF0000"/>
                </a:solidFill>
                <a:effectLst>
                  <a:outerShdw blurRad="38100" dist="38100" dir="2700000" algn="tl">
                    <a:srgbClr val="C0C0C0"/>
                  </a:outerShdw>
                </a:effectLst>
                <a:uLnTx/>
                <a:uFillTx/>
                <a:sym typeface="+mn-ea"/>
              </a:rPr>
              <a:t>水泥浆的稠度数量</a:t>
            </a:r>
            <a:br>
              <a:rPr lang="zh-CN" altLang="en-US" sz="2800" b="1" noProof="0" smtClean="0">
                <a:ln>
                  <a:noFill/>
                </a:ln>
                <a:solidFill>
                  <a:srgbClr val="FF0000"/>
                </a:solidFill>
                <a:effectLst>
                  <a:outerShdw blurRad="38100" dist="38100" dir="2700000" algn="tl">
                    <a:srgbClr val="C0C0C0"/>
                  </a:outerShdw>
                </a:effectLst>
                <a:uLnTx/>
                <a:uFillTx/>
                <a:sym typeface="+mn-ea"/>
              </a:rPr>
            </a:br>
            <a:r>
              <a:rPr lang="zh-CN" altLang="en-US" sz="2800" b="1" noProof="0" smtClean="0">
                <a:ln>
                  <a:noFill/>
                </a:ln>
                <a:solidFill>
                  <a:srgbClr val="FF0000"/>
                </a:solidFill>
                <a:effectLst>
                  <a:outerShdw blurRad="38100" dist="38100" dir="2700000" algn="tl">
                    <a:srgbClr val="C0C0C0"/>
                  </a:outerShdw>
                </a:effectLst>
                <a:uLnTx/>
                <a:uFillTx/>
                <a:sym typeface="+mn-ea"/>
              </a:rPr>
              <a:t>    </a:t>
            </a:r>
            <a:r>
              <a:rPr lang="zh-CN" altLang="en-US" sz="2800" b="1" noProof="0" smtClean="0">
                <a:ln>
                  <a:noFill/>
                </a:ln>
                <a:effectLst/>
                <a:uLnTx/>
                <a:uFillTx/>
                <a:sym typeface="+mn-ea"/>
              </a:rPr>
              <a:t>在水胶比（</a:t>
            </a:r>
            <a:r>
              <a:rPr lang="en-US" altLang="zh-CN" sz="2800" b="1" noProof="0" smtClean="0">
                <a:ln>
                  <a:noFill/>
                </a:ln>
                <a:effectLst/>
                <a:uLnTx/>
                <a:uFillTx/>
                <a:sym typeface="+mn-ea"/>
              </a:rPr>
              <a:t>W/B</a:t>
            </a:r>
            <a:r>
              <a:rPr lang="zh-CN" altLang="en-US" sz="2800" b="1" noProof="0" smtClean="0">
                <a:ln>
                  <a:noFill/>
                </a:ln>
                <a:effectLst/>
                <a:uLnTx/>
                <a:uFillTx/>
                <a:sym typeface="+mn-ea"/>
              </a:rPr>
              <a:t>）一定的情况下，对同一体积的混凝土拌合物而言，水泥浆越多，流动性越好，但水泥浆数量过多时，会出现流浆现象，过少时，会导致粘性不良。</a:t>
            </a:r>
            <a:br>
              <a:rPr lang="zh-CN" altLang="en-US" sz="2800" b="1" noProof="0" smtClean="0">
                <a:ln>
                  <a:noFill/>
                </a:ln>
                <a:effectLst/>
                <a:uLnTx/>
                <a:uFillTx/>
                <a:sym typeface="+mn-ea"/>
              </a:rPr>
            </a:br>
            <a:endParaRPr kumimoji="0" lang="zh-CN" altLang="en-US" sz="2800" b="1" i="0" u="none" strike="noStrike" kern="0" cap="none" spc="0" normalizeH="0" baseline="0" noProof="0" smtClean="0">
              <a:ln>
                <a:noFill/>
              </a:ln>
              <a:solidFill>
                <a:schemeClr val="tx2"/>
              </a:solidFill>
              <a:effectLst/>
              <a:uLnTx/>
              <a:uFillTx/>
              <a:latin typeface="+mj-lt"/>
              <a:ea typeface="+mj-ea"/>
              <a:cs typeface="+mj-cs"/>
            </a:endParaRPr>
          </a:p>
        </p:txBody>
      </p:sp>
    </p:spTree>
  </p:cSld>
  <p:clrMapOvr>
    <a:masterClrMapping/>
  </p:clrMapOvr>
  <p:transition>
    <p:wheel spokes="8"/>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9266" name="Rectangle 2"/>
          <p:cNvSpPr>
            <a:spLocks noGrp="1"/>
          </p:cNvSpPr>
          <p:nvPr>
            <p:ph type="title"/>
          </p:nvPr>
        </p:nvSpPr>
        <p:spPr>
          <a:xfrm>
            <a:off x="250825" y="404813"/>
            <a:ext cx="8893175" cy="6264275"/>
          </a:xfrm>
        </p:spPr>
        <p:txBody>
          <a:bodyPr vert="horz" wrap="square" lIns="91440" tIns="45720" rIns="91440" bIns="45720" anchor="t"/>
          <a:p>
            <a:pPr eaLnBrk="1" hangingPunct="1">
              <a:lnSpc>
                <a:spcPct val="110000"/>
              </a:lnSpc>
            </a:pPr>
            <a:r>
              <a:rPr lang="en-US" altLang="zh-CN" sz="3800" b="1" dirty="0">
                <a:solidFill>
                  <a:srgbClr val="ED2813"/>
                </a:solidFill>
              </a:rPr>
              <a:t>3</a:t>
            </a:r>
            <a:r>
              <a:rPr lang="zh-CN" altLang="en-US" sz="3800" b="1" dirty="0">
                <a:solidFill>
                  <a:srgbClr val="ED2813"/>
                </a:solidFill>
              </a:rPr>
              <a:t>、原材料的影响</a:t>
            </a:r>
            <a:br>
              <a:rPr lang="zh-CN" altLang="en-US" sz="3800" b="1" dirty="0"/>
            </a:br>
            <a:br>
              <a:rPr lang="zh-CN" altLang="en-US" sz="1200" b="1" dirty="0"/>
            </a:br>
            <a:r>
              <a:rPr lang="zh-CN" altLang="en-US" sz="3800" b="1" dirty="0"/>
              <a:t>    </a:t>
            </a:r>
            <a:r>
              <a:rPr lang="zh-CN" altLang="en-US" sz="2800" b="1" dirty="0">
                <a:solidFill>
                  <a:srgbClr val="FF0000"/>
                </a:solidFill>
              </a:rPr>
              <a:t>（</a:t>
            </a:r>
            <a:r>
              <a:rPr lang="en-US" altLang="zh-CN" sz="2800" b="1" dirty="0">
                <a:solidFill>
                  <a:srgbClr val="FF0000"/>
                </a:solidFill>
              </a:rPr>
              <a:t>1</a:t>
            </a:r>
            <a:r>
              <a:rPr lang="zh-CN" altLang="en-US" sz="2800" b="1" dirty="0">
                <a:solidFill>
                  <a:srgbClr val="FF0000"/>
                </a:solidFill>
              </a:rPr>
              <a:t>）水泥的特性</a:t>
            </a:r>
            <a:br>
              <a:rPr lang="zh-CN" altLang="en-US" sz="2800" b="1" dirty="0">
                <a:solidFill>
                  <a:srgbClr val="FF0000"/>
                </a:solidFill>
              </a:rPr>
            </a:br>
            <a:r>
              <a:rPr lang="zh-CN" altLang="en-US" sz="2800" b="1" dirty="0"/>
              <a:t>      主要是水泥品种和水泥细度的影响：</a:t>
            </a:r>
            <a:br>
              <a:rPr lang="zh-CN" altLang="en-US" sz="2800" b="1" dirty="0"/>
            </a:br>
            <a:r>
              <a:rPr lang="zh-CN" altLang="en-US" sz="2800" b="1" dirty="0"/>
              <a:t> 使用硅酸盐水泥以及普通水泥，流动性大，保水性好！</a:t>
            </a:r>
            <a:br>
              <a:rPr lang="zh-CN" altLang="en-US" sz="2800" b="1" dirty="0"/>
            </a:br>
            <a:r>
              <a:rPr lang="zh-CN" altLang="en-US" sz="2800" b="1" dirty="0"/>
              <a:t> 水泥越细，流动性越小，但保水性和粘聚性越好；</a:t>
            </a:r>
            <a:br>
              <a:rPr lang="zh-CN" altLang="en-US" sz="2800" b="1" dirty="0"/>
            </a:br>
            <a:r>
              <a:rPr lang="zh-CN" altLang="en-US" sz="2800" b="1" dirty="0"/>
              <a:t>    </a:t>
            </a:r>
            <a:r>
              <a:rPr lang="zh-CN" altLang="en-US" sz="2800" b="1" dirty="0">
                <a:solidFill>
                  <a:srgbClr val="FF0000"/>
                </a:solidFill>
                <a:sym typeface="+mn-ea"/>
              </a:rPr>
              <a:t>（</a:t>
            </a:r>
            <a:r>
              <a:rPr lang="en-US" altLang="zh-CN" sz="2800" b="1" dirty="0">
                <a:solidFill>
                  <a:srgbClr val="FF0000"/>
                </a:solidFill>
                <a:sym typeface="+mn-ea"/>
              </a:rPr>
              <a:t>2</a:t>
            </a:r>
            <a:r>
              <a:rPr lang="zh-CN" altLang="en-US" sz="2800" b="1" dirty="0">
                <a:solidFill>
                  <a:srgbClr val="FF0000"/>
                </a:solidFill>
                <a:sym typeface="+mn-ea"/>
              </a:rPr>
              <a:t>）</a:t>
            </a:r>
            <a:r>
              <a:rPr lang="zh-CN" altLang="en-US" sz="2800" b="1" dirty="0">
                <a:solidFill>
                  <a:srgbClr val="FF0000"/>
                </a:solidFill>
              </a:rPr>
              <a:t>骨料的影响</a:t>
            </a:r>
            <a:br>
              <a:rPr lang="zh-CN" altLang="en-US" sz="2800" b="1" dirty="0">
                <a:solidFill>
                  <a:srgbClr val="FF0000"/>
                </a:solidFill>
              </a:rPr>
            </a:br>
            <a:r>
              <a:rPr lang="zh-CN" altLang="en-US" sz="2800" b="1" dirty="0">
                <a:solidFill>
                  <a:srgbClr val="FF0000"/>
                </a:solidFill>
              </a:rPr>
              <a:t>    </a:t>
            </a:r>
            <a:r>
              <a:rPr lang="zh-CN" altLang="en-US" sz="2800" b="1" dirty="0"/>
              <a:t>级配越好的骨料，流动性越大；颗粒粒径越大，流动性越大；</a:t>
            </a:r>
            <a:br>
              <a:rPr lang="zh-CN" altLang="en-US" sz="2800" b="1" dirty="0"/>
            </a:br>
            <a:r>
              <a:rPr lang="zh-CN" altLang="en-US" sz="2800" b="1" dirty="0"/>
              <a:t>   </a:t>
            </a:r>
            <a:r>
              <a:rPr lang="zh-CN" altLang="en-US" sz="2800" b="1" dirty="0">
                <a:solidFill>
                  <a:srgbClr val="FF0000"/>
                </a:solidFill>
                <a:sym typeface="+mn-ea"/>
              </a:rPr>
              <a:t>（</a:t>
            </a:r>
            <a:r>
              <a:rPr lang="en-US" altLang="zh-CN" sz="2800" b="1" dirty="0">
                <a:solidFill>
                  <a:srgbClr val="FF0000"/>
                </a:solidFill>
                <a:sym typeface="+mn-ea"/>
              </a:rPr>
              <a:t>3</a:t>
            </a:r>
            <a:r>
              <a:rPr lang="zh-CN" altLang="en-US" sz="2800" b="1" dirty="0">
                <a:solidFill>
                  <a:srgbClr val="FF0000"/>
                </a:solidFill>
                <a:sym typeface="+mn-ea"/>
              </a:rPr>
              <a:t>）</a:t>
            </a:r>
            <a:r>
              <a:rPr lang="zh-CN" altLang="en-US" sz="2800" b="1" dirty="0">
                <a:solidFill>
                  <a:srgbClr val="FF0000"/>
                </a:solidFill>
              </a:rPr>
              <a:t>外加剂和掺合料的影响</a:t>
            </a:r>
            <a:br>
              <a:rPr lang="zh-CN" altLang="en-US" sz="2800" b="1" dirty="0">
                <a:solidFill>
                  <a:srgbClr val="FF0000"/>
                </a:solidFill>
              </a:rPr>
            </a:br>
            <a:endParaRPr lang="zh-CN" altLang="en-US" sz="2800" b="1" dirty="0">
              <a:solidFill>
                <a:srgbClr val="FF0000"/>
              </a:solidFill>
            </a:endParaRPr>
          </a:p>
        </p:txBody>
      </p:sp>
    </p:spTree>
  </p:cSld>
  <p:clrMapOvr>
    <a:masterClrMapping/>
  </p:clrMapOvr>
  <p:transition>
    <p:wheel spokes="8"/>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7634" name="Rectangle 2"/>
          <p:cNvSpPr>
            <a:spLocks noGrp="1" noChangeArrowheads="1"/>
          </p:cNvSpPr>
          <p:nvPr>
            <p:ph type="title"/>
          </p:nvPr>
        </p:nvSpPr>
        <p:spPr>
          <a:xfrm>
            <a:off x="533400" y="762000"/>
            <a:ext cx="7772400" cy="1143000"/>
          </a:xfrm>
        </p:spPr>
        <p:txBody>
          <a:bodyPr vert="horz" wrap="square" lIns="91440" tIns="45720" rIns="91440" bIns="45720" numCol="1" anchor="t"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4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4</a:t>
            </a:r>
            <a:r>
              <a:rPr kumimoji="0" lang="zh-CN" altLang="en-US" sz="4200" b="1" i="0" u="none" strike="noStrike" kern="0" cap="none" spc="0" normalizeH="0" baseline="0" noProof="0" smtClean="0">
                <a:ln>
                  <a:noFill/>
                </a:ln>
                <a:solidFill>
                  <a:srgbClr val="FF0000"/>
                </a:solidFill>
                <a:effectLst>
                  <a:outerShdw blurRad="38100" dist="38100" dir="2700000" algn="tl">
                    <a:srgbClr val="C0C0C0"/>
                  </a:outerShdw>
                </a:effectLst>
                <a:uLnTx/>
                <a:uFillTx/>
                <a:latin typeface="+mj-lt"/>
                <a:ea typeface="+mj-ea"/>
                <a:cs typeface="+mj-cs"/>
              </a:rPr>
              <a:t>、砂率的影响</a:t>
            </a:r>
            <a:r>
              <a:rPr kumimoji="0" lang="zh-CN" altLang="en-US" sz="4200" b="0" i="0" u="none" strike="noStrike" kern="0" cap="none" spc="0" normalizeH="0" baseline="0" noProof="0" smtClean="0">
                <a:ln>
                  <a:noFill/>
                </a:ln>
                <a:solidFill>
                  <a:schemeClr val="tx2"/>
                </a:solidFill>
                <a:effectLst/>
                <a:uLnTx/>
                <a:uFillTx/>
                <a:latin typeface="+mj-lt"/>
                <a:ea typeface="+mj-ea"/>
                <a:cs typeface="+mj-cs"/>
              </a:rPr>
              <a:t>：</a:t>
            </a:r>
            <a:endParaRPr kumimoji="0" lang="zh-CN" altLang="en-US" sz="4200" b="0" i="0" u="none" strike="noStrike" kern="0" cap="none" spc="0" normalizeH="0" baseline="0" noProof="0" smtClean="0">
              <a:ln>
                <a:noFill/>
              </a:ln>
              <a:solidFill>
                <a:schemeClr val="tx2"/>
              </a:solidFill>
              <a:effectLst/>
              <a:uLnTx/>
              <a:uFillTx/>
              <a:latin typeface="+mj-lt"/>
              <a:ea typeface="+mj-ea"/>
              <a:cs typeface="+mj-cs"/>
            </a:endParaRPr>
          </a:p>
        </p:txBody>
      </p:sp>
      <p:graphicFrame>
        <p:nvGraphicFramePr>
          <p:cNvPr id="11266" name="Object 3"/>
          <p:cNvGraphicFramePr>
            <a:graphicFrameLocks noGrp="1"/>
          </p:cNvGraphicFramePr>
          <p:nvPr>
            <p:ph idx="1"/>
          </p:nvPr>
        </p:nvGraphicFramePr>
        <p:xfrm>
          <a:off x="1476375" y="1700213"/>
          <a:ext cx="5848350" cy="4530725"/>
        </p:xfrm>
        <a:graphic>
          <a:graphicData uri="http://schemas.openxmlformats.org/presentationml/2006/ole">
            <mc:AlternateContent xmlns:mc="http://schemas.openxmlformats.org/markup-compatibility/2006">
              <mc:Choice xmlns:v="urn:schemas-microsoft-com:vml" Requires="v">
                <p:oleObj spid="_x0000_s3077" name="" r:id="rId1" imgW="3209925" imgH="2390775" progId="Paint.Picture">
                  <p:embed/>
                </p:oleObj>
              </mc:Choice>
              <mc:Fallback>
                <p:oleObj name="" r:id="rId1" imgW="3209925" imgH="2390775" progId="Paint.Picture">
                  <p:embed/>
                  <p:pic>
                    <p:nvPicPr>
                      <p:cNvPr id="0" name="图片 3076"/>
                      <p:cNvPicPr/>
                      <p:nvPr/>
                    </p:nvPicPr>
                    <p:blipFill>
                      <a:blip r:embed="rId2"/>
                      <a:stretch>
                        <a:fillRect/>
                      </a:stretch>
                    </p:blipFill>
                    <p:spPr>
                      <a:xfrm>
                        <a:off x="1476375" y="1700213"/>
                        <a:ext cx="5848350" cy="4530725"/>
                      </a:xfrm>
                      <a:prstGeom prst="rect">
                        <a:avLst/>
                      </a:prstGeom>
                      <a:noFill/>
                      <a:ln w="38100">
                        <a:miter/>
                      </a:ln>
                    </p:spPr>
                  </p:pic>
                </p:oleObj>
              </mc:Fallback>
            </mc:AlternateContent>
          </a:graphicData>
        </a:graphic>
      </p:graphicFrame>
      <p:graphicFrame>
        <p:nvGraphicFramePr>
          <p:cNvPr id="11267" name="Object 4"/>
          <p:cNvGraphicFramePr/>
          <p:nvPr/>
        </p:nvGraphicFramePr>
        <p:xfrm>
          <a:off x="5029200" y="990600"/>
          <a:ext cx="3810000" cy="1246188"/>
        </p:xfrm>
        <a:graphic>
          <a:graphicData uri="http://schemas.openxmlformats.org/presentationml/2006/ole">
            <mc:AlternateContent xmlns:mc="http://schemas.openxmlformats.org/markup-compatibility/2006">
              <mc:Choice xmlns:v="urn:schemas-microsoft-com:vml" Requires="v">
                <p:oleObj spid="_x0000_s3078" name="" r:id="rId3" imgW="1397000" imgH="457200" progId="Equation.DSMT4">
                  <p:embed/>
                </p:oleObj>
              </mc:Choice>
              <mc:Fallback>
                <p:oleObj name="" r:id="rId3" imgW="1397000" imgH="457200" progId="Equation.DSMT4">
                  <p:embed/>
                  <p:pic>
                    <p:nvPicPr>
                      <p:cNvPr id="0" name="图片 3077"/>
                      <p:cNvPicPr/>
                      <p:nvPr/>
                    </p:nvPicPr>
                    <p:blipFill>
                      <a:blip r:embed="rId4"/>
                      <a:stretch>
                        <a:fillRect/>
                      </a:stretch>
                    </p:blipFill>
                    <p:spPr>
                      <a:xfrm>
                        <a:off x="5029200" y="990600"/>
                        <a:ext cx="3810000" cy="1246188"/>
                      </a:xfrm>
                      <a:prstGeom prst="rect">
                        <a:avLst/>
                      </a:prstGeom>
                      <a:noFill/>
                      <a:ln w="38100">
                        <a:noFill/>
                        <a:miter/>
                      </a:ln>
                    </p:spPr>
                  </p:pic>
                </p:oleObj>
              </mc:Fallback>
            </mc:AlternateContent>
          </a:graphicData>
        </a:graphic>
      </p:graphicFrame>
    </p:spTree>
  </p:cSld>
  <p:clrMapOvr>
    <a:masterClrMapping/>
  </p:clrMapOvr>
  <p:transition>
    <p:wheel spokes="8"/>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8242" name="Rectangle 3"/>
          <p:cNvSpPr>
            <a:spLocks noGrp="1"/>
          </p:cNvSpPr>
          <p:nvPr>
            <p:ph idx="1"/>
          </p:nvPr>
        </p:nvSpPr>
        <p:spPr>
          <a:xfrm>
            <a:off x="611188" y="1196975"/>
            <a:ext cx="8229600" cy="5327650"/>
          </a:xfrm>
        </p:spPr>
        <p:txBody>
          <a:bodyPr vert="horz" wrap="square" lIns="91440" tIns="45720" rIns="91440" bIns="45720" anchor="t"/>
          <a:p>
            <a:pPr eaLnBrk="1" hangingPunct="1"/>
            <a:r>
              <a:rPr lang="zh-CN" altLang="en-US" b="1" dirty="0">
                <a:ea typeface="楷体_GB2312" pitchFamily="49" charset="-122"/>
              </a:rPr>
              <a:t>砂率越大润滑作用明显，流动性越高，但砂率过大，骨料的总表面积增大，需要的水泥浆量越多。</a:t>
            </a:r>
            <a:endParaRPr lang="zh-CN" altLang="en-US" b="1" dirty="0">
              <a:ea typeface="楷体_GB2312" pitchFamily="49" charset="-122"/>
            </a:endParaRPr>
          </a:p>
          <a:p>
            <a:pPr eaLnBrk="1" hangingPunct="1"/>
            <a:r>
              <a:rPr lang="zh-CN" altLang="en-US" b="1" dirty="0">
                <a:solidFill>
                  <a:schemeClr val="accent2"/>
                </a:solidFill>
                <a:ea typeface="楷体_GB2312" pitchFamily="49" charset="-122"/>
              </a:rPr>
              <a:t>合理砂率</a:t>
            </a:r>
            <a:r>
              <a:rPr lang="zh-CN" altLang="en-US" b="1" dirty="0">
                <a:ea typeface="楷体_GB2312" pitchFamily="49" charset="-122"/>
              </a:rPr>
              <a:t>：指在水泥量、水量一定的条件下，能使混凝土拌合物获得最大的流动性而且保持良好的黏聚性和保水性的砂率。</a:t>
            </a:r>
            <a:endParaRPr lang="zh-CN" altLang="en-US" b="1" dirty="0">
              <a:ea typeface="楷体_GB2312" pitchFamily="49" charset="-122"/>
            </a:endParaRPr>
          </a:p>
        </p:txBody>
      </p:sp>
    </p:spTree>
  </p:cSld>
  <p:clrMapOvr>
    <a:masterClrMapping/>
  </p:clrMapOvr>
  <p:transition>
    <p:wheel spokes="8"/>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Rectangle 2"/>
          <p:cNvSpPr>
            <a:spLocks noGrp="1"/>
          </p:cNvSpPr>
          <p:nvPr>
            <p:ph type="title"/>
          </p:nvPr>
        </p:nvSpPr>
        <p:spPr>
          <a:xfrm>
            <a:off x="179388" y="277813"/>
            <a:ext cx="8964612" cy="2287587"/>
          </a:xfrm>
        </p:spPr>
        <p:txBody>
          <a:bodyPr vert="horz" wrap="square" lIns="91440" tIns="45720" rIns="91440" bIns="45720" anchor="t"/>
          <a:p>
            <a:pPr eaLnBrk="1" hangingPunct="1"/>
            <a:r>
              <a:rPr lang="en-US" altLang="zh-CN" sz="3400" b="1" dirty="0">
                <a:solidFill>
                  <a:srgbClr val="FF0000"/>
                </a:solidFill>
              </a:rPr>
              <a:t>5</a:t>
            </a:r>
            <a:r>
              <a:rPr lang="zh-CN" altLang="en-US" sz="3400" b="1" dirty="0">
                <a:solidFill>
                  <a:srgbClr val="FF0000"/>
                </a:solidFill>
              </a:rPr>
              <a:t>、时间、环境、施工条件</a:t>
            </a:r>
            <a:br>
              <a:rPr lang="zh-CN" altLang="en-US" sz="3400" b="1" dirty="0">
                <a:solidFill>
                  <a:srgbClr val="FF0000"/>
                </a:solidFill>
              </a:rPr>
            </a:br>
            <a:br>
              <a:rPr lang="zh-CN" altLang="en-US" sz="1200" b="1" dirty="0">
                <a:solidFill>
                  <a:srgbClr val="FF0000"/>
                </a:solidFill>
              </a:rPr>
            </a:br>
            <a:r>
              <a:rPr lang="zh-CN" altLang="en-US" sz="3400" b="1" dirty="0">
                <a:solidFill>
                  <a:srgbClr val="FF0000"/>
                </a:solidFill>
              </a:rPr>
              <a:t>       </a:t>
            </a:r>
            <a:r>
              <a:rPr lang="zh-CN" altLang="en-US" sz="2800" b="1" dirty="0">
                <a:solidFill>
                  <a:schemeClr val="accent2"/>
                </a:solidFill>
              </a:rPr>
              <a:t>混凝土拌合物的流动性随温度的升高、时间的延长而降低、变干稠，流动性降低；</a:t>
            </a:r>
            <a:endParaRPr lang="zh-CN" altLang="en-US" sz="2800" b="1" dirty="0">
              <a:solidFill>
                <a:schemeClr val="accent2"/>
              </a:solidFill>
            </a:endParaRPr>
          </a:p>
        </p:txBody>
      </p:sp>
      <p:graphicFrame>
        <p:nvGraphicFramePr>
          <p:cNvPr id="201732" name="Object 4"/>
          <p:cNvGraphicFramePr/>
          <p:nvPr/>
        </p:nvGraphicFramePr>
        <p:xfrm>
          <a:off x="2054860" y="2013585"/>
          <a:ext cx="5097145" cy="4149725"/>
        </p:xfrm>
        <a:graphic>
          <a:graphicData uri="http://schemas.openxmlformats.org/presentationml/2006/ole">
            <mc:AlternateContent xmlns:mc="http://schemas.openxmlformats.org/markup-compatibility/2006">
              <mc:Choice xmlns:v="urn:schemas-microsoft-com:vml" Requires="v">
                <p:oleObj spid="_x0000_s3084" name="" r:id="rId1" imgW="3086100" imgH="2362200" progId="Paint.Picture">
                  <p:embed/>
                </p:oleObj>
              </mc:Choice>
              <mc:Fallback>
                <p:oleObj name="" r:id="rId1" imgW="3086100" imgH="2362200" progId="Paint.Picture">
                  <p:embed/>
                  <p:pic>
                    <p:nvPicPr>
                      <p:cNvPr id="0" name="图片 3083"/>
                      <p:cNvPicPr/>
                      <p:nvPr/>
                    </p:nvPicPr>
                    <p:blipFill>
                      <a:blip r:embed="rId2"/>
                      <a:stretch>
                        <a:fillRect/>
                      </a:stretch>
                    </p:blipFill>
                    <p:spPr>
                      <a:xfrm>
                        <a:off x="2054860" y="2013585"/>
                        <a:ext cx="5097145" cy="4149725"/>
                      </a:xfrm>
                      <a:prstGeom prst="rect">
                        <a:avLst/>
                      </a:prstGeom>
                      <a:noFill/>
                      <a:ln w="38100">
                        <a:noFill/>
                        <a:miter/>
                      </a:ln>
                    </p:spPr>
                  </p:pic>
                </p:oleObj>
              </mc:Fallback>
            </mc:AlternateContent>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1732"/>
                                        </p:tgtEl>
                                        <p:attrNameLst>
                                          <p:attrName>style.visibility</p:attrName>
                                        </p:attrNameLst>
                                      </p:cBhvr>
                                      <p:to>
                                        <p:strVal val="visible"/>
                                      </p:to>
                                    </p:set>
                                    <p:anim calcmode="lin" valueType="num">
                                      <p:cBhvr additive="base">
                                        <p:cTn id="7" dur="500" fill="hold"/>
                                        <p:tgtEl>
                                          <p:spTgt spid="201732"/>
                                        </p:tgtEl>
                                        <p:attrNameLst>
                                          <p:attrName>ppt_x</p:attrName>
                                        </p:attrNameLst>
                                      </p:cBhvr>
                                      <p:tavLst>
                                        <p:tav tm="0">
                                          <p:val>
                                            <p:strVal val="0-#ppt_w/2"/>
                                          </p:val>
                                        </p:tav>
                                        <p:tav tm="100000">
                                          <p:val>
                                            <p:strVal val="#ppt_x"/>
                                          </p:val>
                                        </p:tav>
                                      </p:tavLst>
                                    </p:anim>
                                    <p:anim calcmode="lin" valueType="num">
                                      <p:cBhvr additive="base">
                                        <p:cTn id="8" dur="500" fill="hold"/>
                                        <p:tgtEl>
                                          <p:spTgt spid="2017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1314" name="Rectangle 2"/>
          <p:cNvSpPr>
            <a:spLocks noGrp="1"/>
          </p:cNvSpPr>
          <p:nvPr>
            <p:ph type="title"/>
          </p:nvPr>
        </p:nvSpPr>
        <p:spPr>
          <a:xfrm>
            <a:off x="468313" y="476250"/>
            <a:ext cx="8229600" cy="1139825"/>
          </a:xfrm>
        </p:spPr>
        <p:txBody>
          <a:bodyPr vert="horz" wrap="square" lIns="91440" tIns="45720" rIns="91440" bIns="45720" anchor="t"/>
          <a:p>
            <a:pPr eaLnBrk="1" hangingPunct="1"/>
            <a:r>
              <a:rPr lang="zh-CN" altLang="en-US" sz="4000" dirty="0">
                <a:latin typeface="华文楷体" panose="02010600040101010101" pitchFamily="2" charset="-122"/>
              </a:rPr>
              <a:t>    </a:t>
            </a:r>
            <a:r>
              <a:rPr lang="en-US" altLang="zh-CN" sz="4000" b="1" dirty="0">
                <a:solidFill>
                  <a:schemeClr val="tx1"/>
                </a:solidFill>
                <a:latin typeface="华文楷体" panose="02010600040101010101" pitchFamily="2" charset="-122"/>
              </a:rPr>
              <a:t>3</a:t>
            </a:r>
            <a:r>
              <a:rPr lang="zh-CN" altLang="en-US" sz="4000" b="1" dirty="0">
                <a:solidFill>
                  <a:schemeClr val="tx1"/>
                </a:solidFill>
                <a:latin typeface="华文楷体" panose="02010600040101010101" pitchFamily="2" charset="-122"/>
              </a:rPr>
              <a:t>.2.3 </a:t>
            </a:r>
            <a:r>
              <a:rPr lang="en-US" altLang="zh-CN" sz="4000" dirty="0">
                <a:latin typeface="华文楷体" panose="02010600040101010101" pitchFamily="2" charset="-122"/>
              </a:rPr>
              <a:t> </a:t>
            </a:r>
            <a:r>
              <a:rPr lang="zh-CN" altLang="en-US" sz="4000" b="1" dirty="0">
                <a:solidFill>
                  <a:schemeClr val="tx1"/>
                </a:solidFill>
                <a:latin typeface="华文楷体" panose="02010600040101010101" pitchFamily="2" charset="-122"/>
              </a:rPr>
              <a:t>改善和易性的主要措施</a:t>
            </a:r>
            <a:br>
              <a:rPr lang="en-US" altLang="zh-CN" sz="4000">
                <a:latin typeface="华文楷体" panose="02010600040101010101" pitchFamily="2" charset="-122"/>
              </a:rPr>
            </a:br>
            <a:endParaRPr lang="zh-CN" altLang="en-US" sz="4000" dirty="0">
              <a:latin typeface="华文楷体" panose="02010600040101010101" pitchFamily="2" charset="-122"/>
            </a:endParaRPr>
          </a:p>
        </p:txBody>
      </p:sp>
      <p:sp>
        <p:nvSpPr>
          <p:cNvPr id="141315" name="Rectangle 3"/>
          <p:cNvSpPr>
            <a:spLocks noGrp="1"/>
          </p:cNvSpPr>
          <p:nvPr>
            <p:ph idx="1"/>
          </p:nvPr>
        </p:nvSpPr>
        <p:spPr>
          <a:xfrm>
            <a:off x="0" y="1628775"/>
            <a:ext cx="9144000" cy="4530725"/>
          </a:xfrm>
        </p:spPr>
        <p:txBody>
          <a:bodyPr vert="horz" wrap="square" lIns="91440" tIns="45720" rIns="91440" bIns="45720" anchor="t"/>
          <a:p>
            <a:pPr eaLnBrk="1" hangingPunct="1">
              <a:lnSpc>
                <a:spcPct val="140000"/>
              </a:lnSpc>
              <a:buClr>
                <a:srgbClr val="FFFF00"/>
              </a:buClr>
              <a:buFont typeface="Wingdings" panose="05000000000000000000" pitchFamily="2" charset="2"/>
              <a:buChar char="Ø"/>
            </a:pPr>
            <a:r>
              <a:rPr lang="en-US" altLang="zh-CN" sz="2400" b="1">
                <a:solidFill>
                  <a:schemeClr val="tx2"/>
                </a:solidFill>
                <a:latin typeface="华文楷体" panose="02010600040101010101" pitchFamily="2" charset="-122"/>
              </a:rPr>
              <a:t>1</a:t>
            </a:r>
            <a:r>
              <a:rPr lang="zh-CN" altLang="en-US" sz="2400" b="1" dirty="0">
                <a:solidFill>
                  <a:schemeClr val="tx2"/>
                </a:solidFill>
                <a:latin typeface="华文楷体" panose="02010600040101010101" pitchFamily="2" charset="-122"/>
              </a:rPr>
              <a:t>、通过试验，采用合理砂率，并尽可能采用较低的砂率；</a:t>
            </a:r>
            <a:endParaRPr lang="en-US" altLang="zh-CN" sz="2400" b="1">
              <a:solidFill>
                <a:schemeClr val="tx2"/>
              </a:solidFill>
              <a:latin typeface="华文楷体" panose="02010600040101010101" pitchFamily="2" charset="-122"/>
            </a:endParaRPr>
          </a:p>
          <a:p>
            <a:pPr eaLnBrk="1" hangingPunct="1">
              <a:lnSpc>
                <a:spcPct val="140000"/>
              </a:lnSpc>
              <a:buClr>
                <a:srgbClr val="FFFF00"/>
              </a:buClr>
              <a:buFont typeface="Wingdings" panose="05000000000000000000" pitchFamily="2" charset="2"/>
              <a:buChar char="Ø"/>
            </a:pPr>
            <a:r>
              <a:rPr lang="en-US" altLang="zh-CN" sz="2400" b="1">
                <a:solidFill>
                  <a:schemeClr val="tx2"/>
                </a:solidFill>
                <a:latin typeface="华文楷体" panose="02010600040101010101" pitchFamily="2" charset="-122"/>
              </a:rPr>
              <a:t>2</a:t>
            </a:r>
            <a:r>
              <a:rPr lang="zh-CN" altLang="en-US" sz="2400" b="1" dirty="0">
                <a:solidFill>
                  <a:schemeClr val="tx2"/>
                </a:solidFill>
                <a:latin typeface="华文楷体" panose="02010600040101010101" pitchFamily="2" charset="-122"/>
              </a:rPr>
              <a:t>、改善砂、石（特别是石子）的级配；</a:t>
            </a:r>
            <a:endParaRPr lang="en-US" altLang="zh-CN" sz="2400" b="1">
              <a:solidFill>
                <a:schemeClr val="tx2"/>
              </a:solidFill>
              <a:latin typeface="华文楷体" panose="02010600040101010101" pitchFamily="2" charset="-122"/>
            </a:endParaRPr>
          </a:p>
          <a:p>
            <a:pPr eaLnBrk="1" hangingPunct="1">
              <a:lnSpc>
                <a:spcPct val="140000"/>
              </a:lnSpc>
              <a:buClr>
                <a:srgbClr val="FFFF00"/>
              </a:buClr>
              <a:buFont typeface="Wingdings" panose="05000000000000000000" pitchFamily="2" charset="2"/>
              <a:buChar char="Ø"/>
            </a:pPr>
            <a:r>
              <a:rPr lang="en-US" altLang="zh-CN" sz="2400" b="1">
                <a:solidFill>
                  <a:schemeClr val="tx2"/>
                </a:solidFill>
                <a:latin typeface="华文楷体" panose="02010600040101010101" pitchFamily="2" charset="-122"/>
              </a:rPr>
              <a:t>3</a:t>
            </a:r>
            <a:r>
              <a:rPr lang="zh-CN" altLang="en-US" sz="2400" b="1" dirty="0">
                <a:solidFill>
                  <a:schemeClr val="tx2"/>
                </a:solidFill>
                <a:latin typeface="华文楷体" panose="02010600040101010101" pitchFamily="2" charset="-122"/>
              </a:rPr>
              <a:t>、在可能条件下，尽量采用较粗的砂、石；</a:t>
            </a:r>
            <a:endParaRPr lang="en-US" altLang="zh-CN" sz="2400" b="1">
              <a:solidFill>
                <a:schemeClr val="tx2"/>
              </a:solidFill>
              <a:latin typeface="华文楷体" panose="02010600040101010101" pitchFamily="2" charset="-122"/>
            </a:endParaRPr>
          </a:p>
          <a:p>
            <a:pPr eaLnBrk="1" hangingPunct="1">
              <a:lnSpc>
                <a:spcPct val="140000"/>
              </a:lnSpc>
              <a:buClr>
                <a:srgbClr val="FFFF00"/>
              </a:buClr>
              <a:buFont typeface="Wingdings" panose="05000000000000000000" pitchFamily="2" charset="2"/>
              <a:buChar char="Ø"/>
            </a:pPr>
            <a:r>
              <a:rPr lang="en-US" altLang="zh-CN" sz="2400" b="1">
                <a:solidFill>
                  <a:schemeClr val="tx2"/>
                </a:solidFill>
                <a:latin typeface="华文楷体" panose="02010600040101010101" pitchFamily="2" charset="-122"/>
              </a:rPr>
              <a:t>4</a:t>
            </a:r>
            <a:r>
              <a:rPr lang="zh-CN" altLang="en-US" sz="2400" b="1" dirty="0">
                <a:solidFill>
                  <a:schemeClr val="tx2"/>
                </a:solidFill>
                <a:latin typeface="华文楷体" panose="02010600040101010101" pitchFamily="2" charset="-122"/>
              </a:rPr>
              <a:t>、当混凝土拌和物坍落度太小时，保持水胶比不变，增加适量的水泥浆；当坍落度太大时，保持砂率不变，增加适量的砂石；</a:t>
            </a:r>
            <a:endParaRPr lang="en-US" altLang="zh-CN" sz="2400" b="1">
              <a:solidFill>
                <a:schemeClr val="tx2"/>
              </a:solidFill>
              <a:latin typeface="华文楷体" panose="02010600040101010101" pitchFamily="2" charset="-122"/>
            </a:endParaRPr>
          </a:p>
          <a:p>
            <a:pPr eaLnBrk="1" hangingPunct="1">
              <a:lnSpc>
                <a:spcPct val="140000"/>
              </a:lnSpc>
              <a:buClr>
                <a:srgbClr val="FFFF00"/>
              </a:buClr>
              <a:buFont typeface="Wingdings" panose="05000000000000000000" pitchFamily="2" charset="2"/>
              <a:buChar char="Ø"/>
            </a:pPr>
            <a:r>
              <a:rPr lang="en-US" altLang="zh-CN" sz="2400" b="1">
                <a:solidFill>
                  <a:schemeClr val="tx2"/>
                </a:solidFill>
                <a:latin typeface="华文楷体" panose="02010600040101010101" pitchFamily="2" charset="-122"/>
              </a:rPr>
              <a:t>5</a:t>
            </a:r>
            <a:r>
              <a:rPr lang="zh-CN" altLang="en-US" sz="2400" b="1" dirty="0">
                <a:solidFill>
                  <a:schemeClr val="tx2"/>
                </a:solidFill>
                <a:latin typeface="华文楷体" panose="02010600040101010101" pitchFamily="2" charset="-122"/>
              </a:rPr>
              <a:t>、有条件时尽量掺用外加剂，如减水剂、引气剂等。</a:t>
            </a:r>
            <a:endParaRPr lang="en-US" altLang="zh-CN" sz="2400" b="1">
              <a:solidFill>
                <a:schemeClr val="tx2"/>
              </a:solidFill>
              <a:latin typeface="华文楷体" panose="02010600040101010101" pitchFamily="2" charset="-122"/>
            </a:endParaRPr>
          </a:p>
          <a:p>
            <a:pPr eaLnBrk="1" hangingPunct="1">
              <a:lnSpc>
                <a:spcPct val="90000"/>
              </a:lnSpc>
            </a:pPr>
            <a:endParaRPr lang="zh-CN" altLang="en-US" sz="2400" dirty="0"/>
          </a:p>
        </p:txBody>
      </p:sp>
    </p:spTree>
  </p:cSld>
  <p:clrMapOvr>
    <a:masterClrMapping/>
  </p:clrMapOvr>
  <p:transition>
    <p:wheel spokes="8"/>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2338" name="Rectangle 2"/>
          <p:cNvSpPr>
            <a:spLocks noGrp="1"/>
          </p:cNvSpPr>
          <p:nvPr>
            <p:ph type="title"/>
          </p:nvPr>
        </p:nvSpPr>
        <p:spPr/>
        <p:txBody>
          <a:bodyPr vert="horz" wrap="square" lIns="91440" tIns="45720" rIns="91440" bIns="45720" anchor="t"/>
          <a:p>
            <a:pPr eaLnBrk="1" hangingPunct="1"/>
            <a:r>
              <a:rPr lang="zh-CN" altLang="en-US" dirty="0"/>
              <a:t>问题</a:t>
            </a:r>
            <a:endParaRPr lang="zh-CN" altLang="en-US" dirty="0"/>
          </a:p>
        </p:txBody>
      </p:sp>
      <p:sp>
        <p:nvSpPr>
          <p:cNvPr id="142339" name="Rectangle 3"/>
          <p:cNvSpPr>
            <a:spLocks noGrp="1"/>
          </p:cNvSpPr>
          <p:nvPr>
            <p:ph idx="1"/>
          </p:nvPr>
        </p:nvSpPr>
        <p:spPr>
          <a:xfrm>
            <a:off x="457200" y="1600200"/>
            <a:ext cx="8362950" cy="4530725"/>
          </a:xfrm>
        </p:spPr>
        <p:txBody>
          <a:bodyPr vert="horz" wrap="square" lIns="91440" tIns="45720" rIns="91440" bIns="45720" anchor="t"/>
          <a:p>
            <a:pPr eaLnBrk="1" hangingPunct="1">
              <a:lnSpc>
                <a:spcPct val="90000"/>
              </a:lnSpc>
            </a:pPr>
            <a:r>
              <a:rPr lang="en-US" altLang="zh-CN" sz="2600"/>
              <a:t>1</a:t>
            </a:r>
            <a:r>
              <a:rPr lang="zh-CN" altLang="en-US" sz="2600" dirty="0"/>
              <a:t>．某工地施工人员在拌制混凝土时发现，混凝土拌合物的流动性偏小，施工人员拟采用下述几个方案提高混凝土拌合物的流动性，试问哪个方案可行</a:t>
            </a:r>
            <a:r>
              <a:rPr lang="en-US" altLang="zh-CN" sz="2600"/>
              <a:t>?</a:t>
            </a:r>
            <a:r>
              <a:rPr lang="zh-CN" altLang="en-US" sz="2600" dirty="0"/>
              <a:t>哪个不可行</a:t>
            </a:r>
            <a:r>
              <a:rPr lang="en-US" altLang="zh-CN" sz="2600"/>
              <a:t>?</a:t>
            </a:r>
            <a:r>
              <a:rPr lang="zh-CN" altLang="en-US" sz="2600" dirty="0"/>
              <a:t>并简要说明理由。</a:t>
            </a:r>
            <a:endParaRPr lang="zh-CN" altLang="en-US" sz="2600" dirty="0"/>
          </a:p>
          <a:p>
            <a:pPr eaLnBrk="1" hangingPunct="1">
              <a:lnSpc>
                <a:spcPct val="90000"/>
              </a:lnSpc>
            </a:pPr>
            <a:r>
              <a:rPr lang="zh-CN" altLang="en-US" sz="2600" dirty="0"/>
              <a:t>    </a:t>
            </a:r>
            <a:r>
              <a:rPr lang="en-US" altLang="zh-CN" sz="2600"/>
              <a:t>1)</a:t>
            </a:r>
            <a:r>
              <a:rPr lang="zh-CN" altLang="en-US" sz="2600" dirty="0"/>
              <a:t>多加些水；</a:t>
            </a:r>
            <a:endParaRPr lang="zh-CN" altLang="en-US" sz="2600" dirty="0"/>
          </a:p>
          <a:p>
            <a:pPr eaLnBrk="1" hangingPunct="1">
              <a:lnSpc>
                <a:spcPct val="90000"/>
              </a:lnSpc>
            </a:pPr>
            <a:r>
              <a:rPr lang="zh-CN" altLang="en-US" sz="2600" dirty="0"/>
              <a:t>    </a:t>
            </a:r>
            <a:r>
              <a:rPr lang="en-US" altLang="zh-CN" sz="2600"/>
              <a:t>2)</a:t>
            </a:r>
            <a:r>
              <a:rPr lang="zh-CN" altLang="en-US" sz="2600" dirty="0"/>
              <a:t>保持水灰比不变，适当增加水泥浆数量；</a:t>
            </a:r>
            <a:endParaRPr lang="zh-CN" altLang="en-US" sz="2600" dirty="0"/>
          </a:p>
          <a:p>
            <a:pPr eaLnBrk="1" hangingPunct="1">
              <a:lnSpc>
                <a:spcPct val="90000"/>
              </a:lnSpc>
            </a:pPr>
            <a:r>
              <a:rPr lang="zh-CN" altLang="en-US" sz="2600" dirty="0"/>
              <a:t>    </a:t>
            </a:r>
            <a:r>
              <a:rPr lang="en-US" altLang="zh-CN" sz="2600"/>
              <a:t>3)</a:t>
            </a:r>
            <a:r>
              <a:rPr lang="zh-CN" altLang="en-US" sz="2600" dirty="0"/>
              <a:t>加入氯化钙；</a:t>
            </a:r>
            <a:endParaRPr lang="zh-CN" altLang="en-US" sz="2600" dirty="0"/>
          </a:p>
          <a:p>
            <a:pPr eaLnBrk="1" hangingPunct="1">
              <a:lnSpc>
                <a:spcPct val="90000"/>
              </a:lnSpc>
            </a:pPr>
            <a:r>
              <a:rPr lang="zh-CN" altLang="en-US" sz="2600" dirty="0"/>
              <a:t>    </a:t>
            </a:r>
            <a:r>
              <a:rPr lang="en-US" altLang="zh-CN" sz="2600"/>
              <a:t>4)</a:t>
            </a:r>
            <a:r>
              <a:rPr lang="zh-CN" altLang="en-US" sz="2600" dirty="0"/>
              <a:t>掺加减水剂；</a:t>
            </a:r>
            <a:endParaRPr lang="zh-CN" altLang="en-US" sz="2600" dirty="0"/>
          </a:p>
          <a:p>
            <a:pPr eaLnBrk="1" hangingPunct="1">
              <a:lnSpc>
                <a:spcPct val="90000"/>
              </a:lnSpc>
            </a:pPr>
            <a:r>
              <a:rPr lang="zh-CN" altLang="en-US" sz="2600" dirty="0"/>
              <a:t>    </a:t>
            </a:r>
            <a:r>
              <a:rPr lang="en-US" altLang="zh-CN" sz="2600"/>
              <a:t>5)</a:t>
            </a:r>
            <a:r>
              <a:rPr lang="zh-CN" altLang="en-US" sz="2600" dirty="0"/>
              <a:t>适当加强机械插捣；</a:t>
            </a:r>
            <a:endParaRPr lang="zh-CN" altLang="en-US" sz="2600" dirty="0"/>
          </a:p>
          <a:p>
            <a:pPr eaLnBrk="1" hangingPunct="1">
              <a:lnSpc>
                <a:spcPct val="90000"/>
              </a:lnSpc>
            </a:pPr>
            <a:r>
              <a:rPr lang="zh-CN" altLang="en-US" sz="2600" dirty="0"/>
              <a:t>    </a:t>
            </a:r>
            <a:r>
              <a:rPr lang="en-US" altLang="zh-CN" sz="2600"/>
              <a:t>6)</a:t>
            </a:r>
            <a:r>
              <a:rPr lang="zh-CN" altLang="en-US" sz="2600" dirty="0"/>
              <a:t>增大粗骨料的最大粒径。</a:t>
            </a:r>
            <a:endParaRPr lang="zh-CN" altLang="en-US" sz="2600" dirty="0"/>
          </a:p>
        </p:txBody>
      </p:sp>
    </p:spTree>
  </p:cSld>
  <p:clrMapOvr>
    <a:masterClrMapping/>
  </p:clrMapOvr>
  <p:transition>
    <p:wheel spokes="8"/>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62" name="Rectangle 2"/>
          <p:cNvSpPr>
            <a:spLocks noGrp="1"/>
          </p:cNvSpPr>
          <p:nvPr>
            <p:ph type="title"/>
          </p:nvPr>
        </p:nvSpPr>
        <p:spPr/>
        <p:txBody>
          <a:bodyPr vert="horz" wrap="square" lIns="91440" tIns="45720" rIns="91440" bIns="45720" anchor="t"/>
          <a:p>
            <a:pPr eaLnBrk="1" hangingPunct="1"/>
            <a:r>
              <a:rPr lang="zh-CN" altLang="en-US" dirty="0"/>
              <a:t>．问题答案</a:t>
            </a:r>
            <a:endParaRPr lang="zh-CN" altLang="en-US" dirty="0"/>
          </a:p>
        </p:txBody>
      </p:sp>
      <p:sp>
        <p:nvSpPr>
          <p:cNvPr id="143363" name="Rectangle 3"/>
          <p:cNvSpPr>
            <a:spLocks noGrp="1"/>
          </p:cNvSpPr>
          <p:nvPr>
            <p:ph idx="1"/>
          </p:nvPr>
        </p:nvSpPr>
        <p:spPr>
          <a:xfrm>
            <a:off x="179388" y="1600200"/>
            <a:ext cx="8964612" cy="4530725"/>
          </a:xfrm>
        </p:spPr>
        <p:txBody>
          <a:bodyPr vert="horz" wrap="square" lIns="91440" tIns="45720" rIns="91440" bIns="45720" anchor="t"/>
          <a:p>
            <a:pPr eaLnBrk="1" hangingPunct="1"/>
            <a:r>
              <a:rPr lang="en-US" altLang="zh-CN"/>
              <a:t>1</a:t>
            </a:r>
            <a:r>
              <a:rPr lang="zh-CN" altLang="en-US" dirty="0"/>
              <a:t>）不可行。因为增大了水灰比，降低了强度；</a:t>
            </a:r>
            <a:endParaRPr lang="zh-CN" altLang="en-US" dirty="0"/>
          </a:p>
          <a:p>
            <a:pPr eaLnBrk="1" hangingPunct="1"/>
            <a:r>
              <a:rPr lang="en-US" altLang="zh-CN"/>
              <a:t>2</a:t>
            </a:r>
            <a:r>
              <a:rPr lang="zh-CN" altLang="en-US" dirty="0"/>
              <a:t>）可行；</a:t>
            </a:r>
            <a:endParaRPr lang="zh-CN" altLang="en-US" dirty="0"/>
          </a:p>
          <a:p>
            <a:pPr eaLnBrk="1" hangingPunct="1"/>
            <a:r>
              <a:rPr lang="en-US" altLang="zh-CN"/>
              <a:t>3</a:t>
            </a:r>
            <a:r>
              <a:rPr lang="zh-CN" altLang="en-US" dirty="0"/>
              <a:t>）不可行。氯化钙是一种早强剂，能加速水泥的凝结硬化，降低流动性；</a:t>
            </a:r>
            <a:endParaRPr lang="zh-CN" altLang="en-US" dirty="0"/>
          </a:p>
          <a:p>
            <a:pPr eaLnBrk="1" hangingPunct="1"/>
            <a:r>
              <a:rPr lang="en-US" altLang="zh-CN"/>
              <a:t>4</a:t>
            </a:r>
            <a:r>
              <a:rPr lang="zh-CN" altLang="en-US" dirty="0"/>
              <a:t>）可行；</a:t>
            </a:r>
            <a:endParaRPr lang="zh-CN" altLang="en-US" dirty="0"/>
          </a:p>
          <a:p>
            <a:pPr eaLnBrk="1" hangingPunct="1"/>
            <a:r>
              <a:rPr lang="en-US" altLang="zh-CN"/>
              <a:t>5</a:t>
            </a:r>
            <a:r>
              <a:rPr lang="zh-CN" altLang="en-US" dirty="0"/>
              <a:t>）可行；</a:t>
            </a:r>
            <a:endParaRPr lang="zh-CN" altLang="en-US" dirty="0"/>
          </a:p>
          <a:p>
            <a:pPr eaLnBrk="1" hangingPunct="1"/>
            <a:r>
              <a:rPr lang="en-US" altLang="zh-CN"/>
              <a:t>6</a:t>
            </a:r>
            <a:r>
              <a:rPr lang="zh-CN" altLang="en-US" dirty="0"/>
              <a:t>）可行。增大粗骨料的最大粒径，其表面及相应减小，水泥浆相应增多，流动性增大。</a:t>
            </a:r>
            <a:endParaRPr lang="zh-CN" altLang="en-US" dirty="0"/>
          </a:p>
        </p:txBody>
      </p:sp>
    </p:spTree>
  </p:cSld>
  <p:clrMapOvr>
    <a:masterClrMapping/>
  </p:clrMapOvr>
  <p:transition>
    <p:wheel spokes="8"/>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4386" name="Rectangle 3"/>
          <p:cNvSpPr>
            <a:spLocks noGrp="1"/>
          </p:cNvSpPr>
          <p:nvPr>
            <p:ph idx="1"/>
          </p:nvPr>
        </p:nvSpPr>
        <p:spPr>
          <a:xfrm>
            <a:off x="457200" y="1052513"/>
            <a:ext cx="8229600" cy="5073650"/>
          </a:xfrm>
        </p:spPr>
        <p:txBody>
          <a:bodyPr vert="horz" wrap="square" lIns="91440" tIns="45720" rIns="91440" bIns="45720" anchor="t"/>
          <a:p>
            <a:pPr eaLnBrk="1" hangingPunct="1"/>
            <a:r>
              <a:rPr lang="en-US" altLang="zh-CN" b="1" dirty="0">
                <a:ea typeface="楷体_GB2312" pitchFamily="49" charset="-122"/>
              </a:rPr>
              <a:t>3.3  </a:t>
            </a:r>
            <a:r>
              <a:rPr lang="en-US" altLang="zh-CN" dirty="0">
                <a:sym typeface="+mn-ea"/>
              </a:rPr>
              <a:t> </a:t>
            </a:r>
            <a:r>
              <a:rPr lang="en-US" altLang="zh-CN" b="1" dirty="0">
                <a:ea typeface="楷体_GB2312" pitchFamily="49" charset="-122"/>
                <a:sym typeface="+mn-ea"/>
              </a:rPr>
              <a:t>普通混凝土拌合物的技术性质</a:t>
            </a:r>
            <a:endParaRPr lang="en-US" altLang="zh-CN" b="1" dirty="0">
              <a:ea typeface="楷体_GB2312" pitchFamily="49" charset="-122"/>
            </a:endParaRPr>
          </a:p>
          <a:p>
            <a:pPr eaLnBrk="1" hangingPunct="1"/>
            <a:endParaRPr lang="en-US" altLang="zh-CN" sz="1000" b="1" dirty="0">
              <a:ea typeface="楷体_GB2312" pitchFamily="49" charset="-122"/>
            </a:endParaRPr>
          </a:p>
          <a:p>
            <a:pPr eaLnBrk="1" hangingPunct="1"/>
            <a:r>
              <a:rPr lang="zh-CN" altLang="en-US" b="1" dirty="0">
                <a:ea typeface="楷体_GB2312" pitchFamily="49" charset="-122"/>
              </a:rPr>
              <a:t>问题：</a:t>
            </a:r>
            <a:endParaRPr lang="zh-CN" altLang="en-US" b="1" dirty="0">
              <a:ea typeface="楷体_GB2312" pitchFamily="49" charset="-122"/>
            </a:endParaRPr>
          </a:p>
          <a:p>
            <a:pPr eaLnBrk="1" hangingPunct="1"/>
            <a:r>
              <a:rPr lang="en-US" altLang="zh-CN" b="1">
                <a:ea typeface="楷体_GB2312" pitchFamily="49" charset="-122"/>
              </a:rPr>
              <a:t>1.</a:t>
            </a:r>
            <a:r>
              <a:rPr lang="zh-CN" altLang="en-US" b="1" dirty="0">
                <a:ea typeface="楷体_GB2312" pitchFamily="49" charset="-122"/>
              </a:rPr>
              <a:t>和易性、流动性、黏聚性、保水性的概念</a:t>
            </a:r>
            <a:endParaRPr lang="zh-CN" altLang="en-US" b="1" dirty="0">
              <a:ea typeface="楷体_GB2312" pitchFamily="49" charset="-122"/>
            </a:endParaRPr>
          </a:p>
          <a:p>
            <a:pPr eaLnBrk="1" hangingPunct="1"/>
            <a:r>
              <a:rPr lang="en-US" altLang="zh-CN" b="1">
                <a:ea typeface="楷体_GB2312" pitchFamily="49" charset="-122"/>
              </a:rPr>
              <a:t>2.</a:t>
            </a:r>
            <a:r>
              <a:rPr lang="zh-CN" altLang="en-US" b="1" dirty="0">
                <a:ea typeface="楷体_GB2312" pitchFamily="49" charset="-122"/>
              </a:rPr>
              <a:t>和易性的测定方法</a:t>
            </a:r>
            <a:endParaRPr lang="zh-CN" altLang="en-US" b="1" dirty="0">
              <a:ea typeface="楷体_GB2312" pitchFamily="49" charset="-122"/>
            </a:endParaRPr>
          </a:p>
          <a:p>
            <a:pPr eaLnBrk="1" hangingPunct="1"/>
            <a:r>
              <a:rPr lang="en-US" altLang="zh-CN" b="1">
                <a:ea typeface="楷体_GB2312" pitchFamily="49" charset="-122"/>
              </a:rPr>
              <a:t>3.</a:t>
            </a:r>
            <a:r>
              <a:rPr lang="zh-CN" altLang="en-US" b="1" dirty="0">
                <a:ea typeface="楷体_GB2312" pitchFamily="49" charset="-122"/>
              </a:rPr>
              <a:t>影响混凝土拌合物和易性的因素</a:t>
            </a:r>
            <a:endParaRPr lang="zh-CN" altLang="en-US" b="1" dirty="0">
              <a:ea typeface="楷体_GB2312" pitchFamily="49" charset="-122"/>
            </a:endParaRPr>
          </a:p>
          <a:p>
            <a:pPr eaLnBrk="1" hangingPunct="1"/>
            <a:r>
              <a:rPr lang="en-US" altLang="zh-CN" b="1">
                <a:ea typeface="楷体_GB2312" pitchFamily="49" charset="-122"/>
              </a:rPr>
              <a:t>4.</a:t>
            </a:r>
            <a:r>
              <a:rPr lang="zh-CN" altLang="en-US" b="1" dirty="0">
                <a:ea typeface="楷体_GB2312" pitchFamily="49" charset="-122"/>
              </a:rPr>
              <a:t>合理砂率</a:t>
            </a:r>
            <a:endParaRPr lang="zh-CN" altLang="en-US" b="1" dirty="0">
              <a:ea typeface="楷体_GB2312" pitchFamily="49" charset="-122"/>
            </a:endParaRPr>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10" name="Rectangle 2"/>
          <p:cNvSpPr>
            <a:spLocks noGrp="1"/>
          </p:cNvSpPr>
          <p:nvPr>
            <p:ph type="title"/>
          </p:nvPr>
        </p:nvSpPr>
        <p:spPr/>
        <p:txBody>
          <a:bodyPr vert="horz" wrap="square" lIns="91440" tIns="45720" rIns="91440" bIns="45720" anchor="t"/>
          <a:p>
            <a:pPr eaLnBrk="1" hangingPunct="1"/>
            <a:r>
              <a:rPr lang="zh-CN" altLang="en-US" dirty="0"/>
              <a:t>问题</a:t>
            </a:r>
            <a:endParaRPr lang="zh-CN" altLang="en-US" dirty="0"/>
          </a:p>
        </p:txBody>
      </p:sp>
      <p:sp>
        <p:nvSpPr>
          <p:cNvPr id="119811" name="Rectangle 3"/>
          <p:cNvSpPr>
            <a:spLocks noGrp="1"/>
          </p:cNvSpPr>
          <p:nvPr>
            <p:ph idx="1"/>
          </p:nvPr>
        </p:nvSpPr>
        <p:spPr>
          <a:xfrm>
            <a:off x="323850" y="1052513"/>
            <a:ext cx="8362950" cy="5400675"/>
          </a:xfrm>
        </p:spPr>
        <p:txBody>
          <a:bodyPr vert="horz" wrap="square" lIns="91440" tIns="45720" rIns="91440" bIns="45720" anchor="t"/>
          <a:p>
            <a:pPr eaLnBrk="1" hangingPunct="1"/>
            <a:r>
              <a:rPr lang="zh-CN" altLang="en-US" dirty="0"/>
              <a:t>某工地施工人员在拌制混凝土时发现，混凝土拌合物的流动性偏小，施工人员拟采用下述几个方案提高混凝土拌合物的流动性，试问哪个方案可行</a:t>
            </a:r>
            <a:r>
              <a:rPr lang="en-US" altLang="zh-CN"/>
              <a:t>?</a:t>
            </a:r>
            <a:r>
              <a:rPr lang="zh-CN" altLang="en-US" dirty="0"/>
              <a:t>哪个不可行</a:t>
            </a:r>
            <a:r>
              <a:rPr lang="en-US" altLang="zh-CN"/>
              <a:t>?</a:t>
            </a:r>
            <a:r>
              <a:rPr lang="zh-CN" altLang="en-US" dirty="0"/>
              <a:t>并简要说明理由。</a:t>
            </a:r>
            <a:endParaRPr lang="zh-CN" altLang="en-US" dirty="0"/>
          </a:p>
          <a:p>
            <a:pPr eaLnBrk="1" hangingPunct="1"/>
            <a:r>
              <a:rPr lang="zh-CN" altLang="en-US" dirty="0"/>
              <a:t>    </a:t>
            </a:r>
            <a:r>
              <a:rPr lang="en-US" altLang="zh-CN"/>
              <a:t>1)</a:t>
            </a:r>
            <a:r>
              <a:rPr lang="zh-CN" altLang="en-US" dirty="0"/>
              <a:t>多加些水；</a:t>
            </a:r>
            <a:endParaRPr lang="zh-CN" altLang="en-US" dirty="0"/>
          </a:p>
          <a:p>
            <a:pPr eaLnBrk="1" hangingPunct="1"/>
            <a:r>
              <a:rPr lang="zh-CN" altLang="en-US" dirty="0"/>
              <a:t>    </a:t>
            </a:r>
            <a:r>
              <a:rPr lang="en-US" altLang="zh-CN"/>
              <a:t>2)</a:t>
            </a:r>
            <a:r>
              <a:rPr lang="zh-CN" altLang="en-US" dirty="0"/>
              <a:t>保持水灰比不变，适当增加水泥浆数量；</a:t>
            </a:r>
            <a:endParaRPr lang="zh-CN" altLang="en-US" dirty="0"/>
          </a:p>
          <a:p>
            <a:pPr eaLnBrk="1" hangingPunct="1"/>
            <a:r>
              <a:rPr lang="zh-CN" altLang="en-US" dirty="0"/>
              <a:t>    </a:t>
            </a:r>
            <a:r>
              <a:rPr lang="en-US" altLang="zh-CN"/>
              <a:t>3)</a:t>
            </a:r>
            <a:r>
              <a:rPr lang="zh-CN" altLang="en-US" dirty="0"/>
              <a:t>加入氯化钙；</a:t>
            </a:r>
            <a:endParaRPr lang="zh-CN" altLang="en-US" dirty="0"/>
          </a:p>
          <a:p>
            <a:pPr eaLnBrk="1" hangingPunct="1"/>
            <a:r>
              <a:rPr lang="zh-CN" altLang="en-US" dirty="0"/>
              <a:t>    </a:t>
            </a:r>
            <a:r>
              <a:rPr lang="en-US" altLang="zh-CN"/>
              <a:t>4)</a:t>
            </a:r>
            <a:r>
              <a:rPr lang="zh-CN" altLang="en-US" dirty="0"/>
              <a:t>掺加减水剂；</a:t>
            </a:r>
            <a:endParaRPr lang="zh-CN" altLang="en-US" dirty="0"/>
          </a:p>
          <a:p>
            <a:pPr eaLnBrk="1" hangingPunct="1"/>
            <a:r>
              <a:rPr lang="zh-CN" altLang="en-US" dirty="0"/>
              <a:t>    </a:t>
            </a:r>
            <a:r>
              <a:rPr lang="en-US" altLang="zh-CN"/>
              <a:t>5)</a:t>
            </a:r>
            <a:r>
              <a:rPr lang="zh-CN" altLang="en-US" dirty="0"/>
              <a:t>适当加强机械插捣；</a:t>
            </a:r>
            <a:endParaRPr lang="zh-CN" altLang="en-US" dirty="0"/>
          </a:p>
          <a:p>
            <a:pPr eaLnBrk="1" hangingPunct="1"/>
            <a:r>
              <a:rPr lang="zh-CN" altLang="en-US" dirty="0"/>
              <a:t>    </a:t>
            </a:r>
            <a:r>
              <a:rPr lang="en-US" altLang="zh-CN"/>
              <a:t>6)</a:t>
            </a:r>
            <a:r>
              <a:rPr lang="zh-CN" altLang="en-US" dirty="0"/>
              <a:t>增大粗骨料的最大粒径。</a:t>
            </a:r>
            <a:endParaRPr lang="zh-CN" altLang="en-US" dirty="0"/>
          </a:p>
        </p:txBody>
      </p:sp>
    </p:spTree>
  </p:cSld>
  <p:clrMapOvr>
    <a:masterClrMapping/>
  </p:clrMapOvr>
  <p:transition>
    <p:wheel spokes="8"/>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4" name="Rectangle 2"/>
          <p:cNvSpPr>
            <a:spLocks noGrp="1"/>
          </p:cNvSpPr>
          <p:nvPr>
            <p:ph type="title"/>
          </p:nvPr>
        </p:nvSpPr>
        <p:spPr/>
        <p:txBody>
          <a:bodyPr vert="horz" wrap="square" lIns="91440" tIns="45720" rIns="91440" bIns="45720" anchor="t"/>
          <a:p>
            <a:pPr eaLnBrk="1" hangingPunct="1"/>
            <a:r>
              <a:rPr lang="en-US" altLang="zh-CN" dirty="0"/>
              <a:t>3.3</a:t>
            </a:r>
            <a:r>
              <a:rPr lang="zh-CN" altLang="en-US" dirty="0"/>
              <a:t> 普通混凝土拌合物的技术性质</a:t>
            </a:r>
            <a:endParaRPr lang="zh-CN" altLang="en-US" dirty="0"/>
          </a:p>
        </p:txBody>
      </p:sp>
      <p:sp>
        <p:nvSpPr>
          <p:cNvPr id="120835" name="Rectangle 3"/>
          <p:cNvSpPr>
            <a:spLocks noGrp="1"/>
          </p:cNvSpPr>
          <p:nvPr>
            <p:ph idx="1"/>
          </p:nvPr>
        </p:nvSpPr>
        <p:spPr>
          <a:xfrm>
            <a:off x="457200" y="1196975"/>
            <a:ext cx="8229600" cy="4929188"/>
          </a:xfrm>
        </p:spPr>
        <p:txBody>
          <a:bodyPr vert="horz" wrap="square" lIns="91440" tIns="45720" rIns="91440" bIns="45720" anchor="t"/>
          <a:p>
            <a:pPr eaLnBrk="1" hangingPunct="1"/>
            <a:r>
              <a:rPr lang="zh-CN" altLang="en-US" sz="2600" b="1" dirty="0">
                <a:ea typeface="楷体_GB2312" pitchFamily="49" charset="-122"/>
              </a:rPr>
              <a:t>混凝土各组成材料按一定比例拌合而成，尚未凝结硬化时的混合材料称为混凝土拌合物。</a:t>
            </a:r>
            <a:endParaRPr lang="zh-CN" altLang="en-US" sz="2600" b="1" dirty="0">
              <a:ea typeface="楷体_GB2312" pitchFamily="49" charset="-122"/>
            </a:endParaRPr>
          </a:p>
          <a:p>
            <a:pPr eaLnBrk="1" hangingPunct="1"/>
            <a:r>
              <a:rPr lang="en-US" altLang="zh-CN" sz="3200" b="1" dirty="0">
                <a:solidFill>
                  <a:srgbClr val="ED2813"/>
                </a:solidFill>
                <a:ea typeface="楷体_GB2312" pitchFamily="49" charset="-122"/>
              </a:rPr>
              <a:t>3.3.1 </a:t>
            </a:r>
            <a:r>
              <a:rPr lang="zh-CN" altLang="en-US" sz="3200" b="1" dirty="0">
                <a:solidFill>
                  <a:srgbClr val="ED2813"/>
                </a:solidFill>
                <a:ea typeface="楷体_GB2312" pitchFamily="49" charset="-122"/>
              </a:rPr>
              <a:t>工作性（和易性）的概念</a:t>
            </a:r>
            <a:endParaRPr lang="zh-CN" altLang="en-US" sz="3200" b="1" dirty="0">
              <a:solidFill>
                <a:srgbClr val="ED2813"/>
              </a:solidFill>
              <a:ea typeface="楷体_GB2312" pitchFamily="49" charset="-122"/>
            </a:endParaRPr>
          </a:p>
          <a:p>
            <a:pPr eaLnBrk="1" hangingPunct="1"/>
            <a:r>
              <a:rPr lang="zh-CN" altLang="en-US" sz="2600" b="1" dirty="0">
                <a:ea typeface="楷体_GB2312" pitchFamily="49" charset="-122"/>
              </a:rPr>
              <a:t>和易性是指混凝土拌合物易于施工操作（包括搅拌、运输、振捣和养护等）并能获得质量均匀、成型密实的性能。</a:t>
            </a:r>
            <a:endParaRPr lang="zh-CN" altLang="en-US" sz="2600" b="1" dirty="0">
              <a:ea typeface="楷体_GB2312" pitchFamily="49" charset="-122"/>
            </a:endParaRPr>
          </a:p>
          <a:p>
            <a:pPr eaLnBrk="1" hangingPunct="1"/>
            <a:r>
              <a:rPr lang="zh-CN" altLang="en-US" sz="2600" b="1" dirty="0">
                <a:ea typeface="楷体_GB2312" pitchFamily="49" charset="-122"/>
              </a:rPr>
              <a:t>和易性包</a:t>
            </a:r>
            <a:r>
              <a:rPr lang="zh-CN" altLang="en-US" sz="2600" b="1" dirty="0">
                <a:solidFill>
                  <a:srgbClr val="FF0000"/>
                </a:solidFill>
                <a:ea typeface="楷体_GB2312" pitchFamily="49" charset="-122"/>
              </a:rPr>
              <a:t>括流动性</a:t>
            </a:r>
            <a:r>
              <a:rPr lang="zh-CN" altLang="en-US" sz="2600" b="1" dirty="0">
                <a:ea typeface="楷体_GB2312" pitchFamily="49" charset="-122"/>
              </a:rPr>
              <a:t>、</a:t>
            </a:r>
            <a:endParaRPr lang="zh-CN" altLang="en-US" sz="2600" b="1" dirty="0">
              <a:ea typeface="楷体_GB2312" pitchFamily="49" charset="-122"/>
            </a:endParaRPr>
          </a:p>
          <a:p>
            <a:pPr eaLnBrk="1" hangingPunct="1"/>
            <a:r>
              <a:rPr lang="zh-CN" altLang="en-US" sz="2600" b="1" dirty="0">
                <a:solidFill>
                  <a:srgbClr val="FF0000"/>
                </a:solidFill>
                <a:ea typeface="楷体_GB2312" pitchFamily="49" charset="-122"/>
              </a:rPr>
              <a:t>黏聚性</a:t>
            </a:r>
            <a:r>
              <a:rPr lang="zh-CN" altLang="en-US" sz="2600" b="1" dirty="0">
                <a:ea typeface="楷体_GB2312" pitchFamily="49" charset="-122"/>
              </a:rPr>
              <a:t>、</a:t>
            </a:r>
            <a:r>
              <a:rPr lang="zh-CN" altLang="en-US" sz="2600" b="1" dirty="0">
                <a:solidFill>
                  <a:srgbClr val="FF0000"/>
                </a:solidFill>
                <a:ea typeface="楷体_GB2312" pitchFamily="49" charset="-122"/>
              </a:rPr>
              <a:t>保水性</a:t>
            </a:r>
            <a:r>
              <a:rPr lang="zh-CN" altLang="en-US" sz="2600" b="1" dirty="0">
                <a:ea typeface="楷体_GB2312" pitchFamily="49" charset="-122"/>
              </a:rPr>
              <a:t>三方面</a:t>
            </a:r>
            <a:endParaRPr lang="zh-CN" altLang="en-US" sz="2600" b="1" dirty="0">
              <a:ea typeface="楷体_GB2312" pitchFamily="49" charset="-122"/>
            </a:endParaRPr>
          </a:p>
        </p:txBody>
      </p:sp>
      <p:pic>
        <p:nvPicPr>
          <p:cNvPr id="184324" name="Picture 4" descr="Sampling"/>
          <p:cNvPicPr>
            <a:picLocks noChangeAspect="1"/>
          </p:cNvPicPr>
          <p:nvPr/>
        </p:nvPicPr>
        <p:blipFill>
          <a:blip r:embed="rId1"/>
          <a:stretch>
            <a:fillRect/>
          </a:stretch>
        </p:blipFill>
        <p:spPr>
          <a:xfrm>
            <a:off x="4268470" y="3450590"/>
            <a:ext cx="4883150" cy="3353435"/>
          </a:xfrm>
          <a:prstGeom prst="rect">
            <a:avLst/>
          </a:prstGeom>
          <a:noFill/>
          <a:ln w="9525">
            <a:noFill/>
          </a:ln>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4324"/>
                                        </p:tgtEl>
                                        <p:attrNameLst>
                                          <p:attrName>style.visibility</p:attrName>
                                        </p:attrNameLst>
                                      </p:cBhvr>
                                      <p:to>
                                        <p:strVal val="visible"/>
                                      </p:to>
                                    </p:set>
                                    <p:anim calcmode="lin" valueType="num">
                                      <p:cBhvr additive="base">
                                        <p:cTn id="7" dur="500" fill="hold"/>
                                        <p:tgtEl>
                                          <p:spTgt spid="184324"/>
                                        </p:tgtEl>
                                        <p:attrNameLst>
                                          <p:attrName>ppt_x</p:attrName>
                                        </p:attrNameLst>
                                      </p:cBhvr>
                                      <p:tavLst>
                                        <p:tav tm="0">
                                          <p:val>
                                            <p:strVal val="0-#ppt_w/2"/>
                                          </p:val>
                                        </p:tav>
                                        <p:tav tm="100000">
                                          <p:val>
                                            <p:strVal val="#ppt_x"/>
                                          </p:val>
                                        </p:tav>
                                      </p:tavLst>
                                    </p:anim>
                                    <p:anim calcmode="lin" valueType="num">
                                      <p:cBhvr additive="base">
                                        <p:cTn id="8" dur="500" fill="hold"/>
                                        <p:tgtEl>
                                          <p:spTgt spid="1843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8" name="Rectangle 2"/>
          <p:cNvSpPr>
            <a:spLocks noGrp="1"/>
          </p:cNvSpPr>
          <p:nvPr>
            <p:ph type="title"/>
          </p:nvPr>
        </p:nvSpPr>
        <p:spPr>
          <a:xfrm>
            <a:off x="395288" y="277813"/>
            <a:ext cx="8291512" cy="6103937"/>
          </a:xfrm>
        </p:spPr>
        <p:txBody>
          <a:bodyPr vert="horz" wrap="square" lIns="91440" tIns="45720" rIns="91440" bIns="45720" anchor="t"/>
          <a:p>
            <a:pPr eaLnBrk="1" hangingPunct="1">
              <a:buFont typeface="Wingdings" panose="05000000000000000000" pitchFamily="2" charset="2"/>
              <a:buChar char="§"/>
            </a:pPr>
            <a:r>
              <a:rPr lang="zh-CN" altLang="en-US" sz="3400" b="1" dirty="0">
                <a:solidFill>
                  <a:srgbClr val="FF0000"/>
                </a:solidFill>
              </a:rPr>
              <a:t>流动性、粘聚性和保水性的定义：</a:t>
            </a:r>
            <a:br>
              <a:rPr lang="zh-CN" altLang="en-US" sz="3400" b="1" dirty="0">
                <a:solidFill>
                  <a:srgbClr val="FF0000"/>
                </a:solidFill>
              </a:rPr>
            </a:br>
            <a:br>
              <a:rPr lang="zh-CN" altLang="en-US" sz="3400" b="1" dirty="0">
                <a:solidFill>
                  <a:srgbClr val="FF0000"/>
                </a:solidFill>
              </a:rPr>
            </a:br>
            <a:r>
              <a:rPr lang="zh-CN" altLang="en-US" sz="2800" b="1" dirty="0">
                <a:solidFill>
                  <a:srgbClr val="FF0000"/>
                </a:solidFill>
              </a:rPr>
              <a:t>流动性：</a:t>
            </a:r>
            <a:r>
              <a:rPr lang="zh-CN" altLang="en-US" sz="2800" b="1" dirty="0"/>
              <a:t>是指混凝土拌合物在自重或机械振捣作用下，能产生流动，并均匀密实地填充到模板的各个角落的性能；</a:t>
            </a:r>
            <a:br>
              <a:rPr lang="zh-CN" altLang="en-US" sz="2800" b="1" dirty="0"/>
            </a:br>
            <a:r>
              <a:rPr lang="zh-CN" altLang="en-US" sz="2800" b="1" dirty="0">
                <a:solidFill>
                  <a:srgbClr val="FF0000"/>
                </a:solidFill>
              </a:rPr>
              <a:t>粘聚性：</a:t>
            </a:r>
            <a:r>
              <a:rPr lang="zh-CN" altLang="en-US" sz="2800" b="1" dirty="0"/>
              <a:t>是混凝土拌合物在施工过程中其组成材料之间有一定的粘聚力，使得混凝土不致发生分层和离析的性能；</a:t>
            </a:r>
            <a:br>
              <a:rPr lang="zh-CN" altLang="en-US" sz="2800" b="1" dirty="0"/>
            </a:br>
            <a:r>
              <a:rPr lang="zh-CN" altLang="en-US" sz="2800" b="1" dirty="0">
                <a:solidFill>
                  <a:srgbClr val="FF0000"/>
                </a:solidFill>
              </a:rPr>
              <a:t>保水性：</a:t>
            </a:r>
            <a:r>
              <a:rPr lang="zh-CN" altLang="en-US" sz="2800" b="1" dirty="0"/>
              <a:t>混凝土拌合物在施工过程中，保持水分不易析出的能力。</a:t>
            </a:r>
            <a:br>
              <a:rPr lang="zh-CN" altLang="en-US" sz="2800" b="1" dirty="0"/>
            </a:br>
            <a:endParaRPr lang="zh-CN" altLang="en-US" sz="2800" b="1" dirty="0"/>
          </a:p>
        </p:txBody>
      </p:sp>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2" name="Rectangle 2"/>
          <p:cNvSpPr>
            <a:spLocks noGrp="1"/>
          </p:cNvSpPr>
          <p:nvPr>
            <p:ph type="title"/>
          </p:nvPr>
        </p:nvSpPr>
        <p:spPr/>
        <p:txBody>
          <a:bodyPr vert="horz" wrap="square" lIns="91440" tIns="45720" rIns="91440" bIns="45720" anchor="t"/>
          <a:p>
            <a:pPr eaLnBrk="1" hangingPunct="1"/>
            <a:endParaRPr lang="zh-CN" altLang="en-US" dirty="0"/>
          </a:p>
        </p:txBody>
      </p:sp>
      <p:sp>
        <p:nvSpPr>
          <p:cNvPr id="122883" name="Rectangle 3"/>
          <p:cNvSpPr>
            <a:spLocks noGrp="1"/>
          </p:cNvSpPr>
          <p:nvPr>
            <p:ph idx="1"/>
          </p:nvPr>
        </p:nvSpPr>
        <p:spPr/>
        <p:txBody>
          <a:bodyPr vert="horz" wrap="square" lIns="91440" tIns="45720" rIns="91440" bIns="45720" anchor="t"/>
          <a:p>
            <a:pPr eaLnBrk="1" hangingPunct="1"/>
            <a:endParaRPr lang="zh-CN" altLang="en-US" dirty="0"/>
          </a:p>
        </p:txBody>
      </p:sp>
      <p:pic>
        <p:nvPicPr>
          <p:cNvPr id="100356" name="Picture 4" descr="D:\教学资料\课件资料\资料图片\实物\泵送混凝土.jpg"/>
          <p:cNvPicPr>
            <a:picLocks noChangeAspect="1"/>
          </p:cNvPicPr>
          <p:nvPr/>
        </p:nvPicPr>
        <p:blipFill>
          <a:blip r:embed="rId1"/>
          <a:stretch>
            <a:fillRect/>
          </a:stretch>
        </p:blipFill>
        <p:spPr>
          <a:xfrm>
            <a:off x="642938" y="285750"/>
            <a:ext cx="7802562" cy="5851525"/>
          </a:xfrm>
          <a:prstGeom prst="rect">
            <a:avLst/>
          </a:prstGeom>
          <a:noFill/>
          <a:ln w="9525">
            <a:noFill/>
          </a:ln>
        </p:spPr>
      </p:pic>
      <p:sp>
        <p:nvSpPr>
          <p:cNvPr id="5" name="矩形 4"/>
          <p:cNvSpPr/>
          <p:nvPr/>
        </p:nvSpPr>
        <p:spPr>
          <a:xfrm>
            <a:off x="2428875" y="6215063"/>
            <a:ext cx="414337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marR="0" lvl="0" indent="-342900" algn="ctr" defTabSz="914400" rtl="0" eaLnBrk="1" fontAlgn="base" latinLnBrk="0" hangingPunct="1">
              <a:lnSpc>
                <a:spcPct val="9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泵送混凝土</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100356"/>
                                        </p:tgtEl>
                                        <p:attrNameLst>
                                          <p:attrName>style.visibility</p:attrName>
                                        </p:attrNameLst>
                                      </p:cBhvr>
                                      <p:to>
                                        <p:strVal val="visible"/>
                                      </p:to>
                                    </p:set>
                                    <p:animEffect transition="in" filter="diamond(out)">
                                      <p:cBhvr>
                                        <p:cTn id="7" dur="1000"/>
                                        <p:tgtEl>
                                          <p:spTgt spid="100356"/>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3906" name="Rectangle 2"/>
          <p:cNvSpPr>
            <a:spLocks noGrp="1"/>
          </p:cNvSpPr>
          <p:nvPr>
            <p:ph type="title"/>
          </p:nvPr>
        </p:nvSpPr>
        <p:spPr/>
        <p:txBody>
          <a:bodyPr vert="horz" wrap="square" lIns="91440" tIns="45720" rIns="91440" bIns="45720" anchor="t"/>
          <a:p>
            <a:pPr eaLnBrk="1" hangingPunct="1"/>
            <a:endParaRPr lang="zh-CN" altLang="en-US" dirty="0"/>
          </a:p>
        </p:txBody>
      </p:sp>
      <p:sp>
        <p:nvSpPr>
          <p:cNvPr id="123907" name="Rectangle 3"/>
          <p:cNvSpPr>
            <a:spLocks noGrp="1"/>
          </p:cNvSpPr>
          <p:nvPr>
            <p:ph idx="1"/>
          </p:nvPr>
        </p:nvSpPr>
        <p:spPr/>
        <p:txBody>
          <a:bodyPr vert="horz" wrap="square" lIns="91440" tIns="45720" rIns="91440" bIns="45720" anchor="t"/>
          <a:p>
            <a:pPr eaLnBrk="1" hangingPunct="1"/>
            <a:endParaRPr lang="zh-CN" altLang="en-US" dirty="0"/>
          </a:p>
        </p:txBody>
      </p:sp>
      <p:pic>
        <p:nvPicPr>
          <p:cNvPr id="304130" name="Picture 2" descr="D:\教学资料\课件资料\资料图片\实物\碾压混凝土2.jpg"/>
          <p:cNvPicPr>
            <a:picLocks noChangeAspect="1"/>
          </p:cNvPicPr>
          <p:nvPr/>
        </p:nvPicPr>
        <p:blipFill>
          <a:blip r:embed="rId1"/>
          <a:stretch>
            <a:fillRect/>
          </a:stretch>
        </p:blipFill>
        <p:spPr>
          <a:xfrm>
            <a:off x="285750" y="428625"/>
            <a:ext cx="8534400" cy="5668963"/>
          </a:xfrm>
          <a:prstGeom prst="rect">
            <a:avLst/>
          </a:prstGeom>
          <a:noFill/>
          <a:ln w="9525">
            <a:noFill/>
          </a:ln>
        </p:spPr>
      </p:pic>
      <p:sp>
        <p:nvSpPr>
          <p:cNvPr id="5" name="矩形 4"/>
          <p:cNvSpPr/>
          <p:nvPr/>
        </p:nvSpPr>
        <p:spPr>
          <a:xfrm>
            <a:off x="2428875" y="6215063"/>
            <a:ext cx="4143375" cy="5000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marR="0" lvl="0" indent="-342900" algn="ctr" defTabSz="914400" rtl="0" eaLnBrk="1" fontAlgn="base" latinLnBrk="0" hangingPunct="1">
              <a:lnSpc>
                <a:spcPct val="9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chemeClr val="tx1"/>
                </a:solidFill>
                <a:effectLst/>
                <a:uLnTx/>
                <a:uFillTx/>
                <a:latin typeface="+mn-lt"/>
                <a:ea typeface="+mn-ea"/>
                <a:cs typeface="+mn-cs"/>
              </a:rPr>
              <a:t>碾压混凝土</a:t>
            </a:r>
            <a:endParaRPr kumimoji="0" lang="zh-CN"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afterEffect">
                                  <p:stCondLst>
                                    <p:cond delay="0"/>
                                  </p:stCondLst>
                                  <p:childTnLst>
                                    <p:set>
                                      <p:cBhvr>
                                        <p:cTn id="6" dur="1" fill="hold">
                                          <p:stCondLst>
                                            <p:cond delay="0"/>
                                          </p:stCondLst>
                                        </p:cTn>
                                        <p:tgtEl>
                                          <p:spTgt spid="304130"/>
                                        </p:tgtEl>
                                        <p:attrNameLst>
                                          <p:attrName>style.visibility</p:attrName>
                                        </p:attrNameLst>
                                      </p:cBhvr>
                                      <p:to>
                                        <p:strVal val="visible"/>
                                      </p:to>
                                    </p:set>
                                    <p:animEffect transition="in" filter="diamond(out)">
                                      <p:cBhvr>
                                        <p:cTn id="7" dur="1000"/>
                                        <p:tgtEl>
                                          <p:spTgt spid="304130"/>
                                        </p:tgtEl>
                                      </p:cBhvr>
                                    </p:animEffect>
                                  </p:childTnLst>
                                </p:cTn>
                              </p:par>
                            </p:childTnLst>
                          </p:cTn>
                        </p:par>
                        <p:par>
                          <p:cTn id="8" fill="hold">
                            <p:stCondLst>
                              <p:cond delay="10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30" name="Rectangle 3"/>
          <p:cNvSpPr>
            <a:spLocks noGrp="1"/>
          </p:cNvSpPr>
          <p:nvPr>
            <p:ph idx="1"/>
          </p:nvPr>
        </p:nvSpPr>
        <p:spPr>
          <a:xfrm>
            <a:off x="468313" y="1052513"/>
            <a:ext cx="8229600" cy="4530725"/>
          </a:xfrm>
        </p:spPr>
        <p:txBody>
          <a:bodyPr vert="horz" wrap="square" lIns="91440" tIns="45720" rIns="91440" bIns="45720" anchor="t"/>
          <a:p>
            <a:pPr eaLnBrk="1" hangingPunct="1"/>
            <a:r>
              <a:rPr lang="en-US" altLang="zh-CN" dirty="0"/>
              <a:t>3.3.2 </a:t>
            </a:r>
            <a:r>
              <a:rPr lang="zh-CN" altLang="en-US" b="1" dirty="0">
                <a:solidFill>
                  <a:srgbClr val="FF0000"/>
                </a:solidFill>
              </a:rPr>
              <a:t>和易性</a:t>
            </a:r>
            <a:r>
              <a:rPr lang="zh-CN" altLang="en-US" b="1" dirty="0"/>
              <a:t>的评定</a:t>
            </a:r>
            <a:endParaRPr lang="zh-CN" altLang="en-US" b="1" dirty="0"/>
          </a:p>
          <a:p>
            <a:pPr eaLnBrk="1" hangingPunct="1"/>
            <a:r>
              <a:rPr lang="zh-CN" altLang="en-US" b="1" dirty="0">
                <a:solidFill>
                  <a:srgbClr val="FF0000"/>
                </a:solidFill>
              </a:rPr>
              <a:t>和易性的测定：</a:t>
            </a:r>
            <a:endParaRPr lang="zh-CN" altLang="en-US" b="1" dirty="0">
              <a:solidFill>
                <a:srgbClr val="FF0000"/>
              </a:solidFill>
            </a:endParaRPr>
          </a:p>
          <a:p>
            <a:pPr eaLnBrk="1" hangingPunct="1">
              <a:buNone/>
            </a:pPr>
            <a:r>
              <a:rPr lang="zh-CN" altLang="en-US" b="1" dirty="0"/>
              <a:t>    一般以测定混凝土拌和物的</a:t>
            </a:r>
            <a:r>
              <a:rPr lang="zh-CN" altLang="en-US" b="1" dirty="0">
                <a:solidFill>
                  <a:schemeClr val="tx2"/>
                </a:solidFill>
              </a:rPr>
              <a:t>流动性为主</a:t>
            </a:r>
            <a:r>
              <a:rPr lang="zh-CN" altLang="en-US" b="1" dirty="0"/>
              <a:t>，</a:t>
            </a:r>
            <a:r>
              <a:rPr lang="zh-CN" altLang="en-US" b="1" dirty="0">
                <a:solidFill>
                  <a:schemeClr val="tx2"/>
                </a:solidFill>
              </a:rPr>
              <a:t>辅以对粘聚性和保水性的观察</a:t>
            </a:r>
            <a:r>
              <a:rPr lang="zh-CN" altLang="en-US" b="1" dirty="0"/>
              <a:t>，以判断新拌混凝土的和易性是否满足工程的需要。</a:t>
            </a:r>
            <a:endParaRPr lang="zh-CN" altLang="en-US" b="1" dirty="0"/>
          </a:p>
          <a:p>
            <a:pPr eaLnBrk="1" hangingPunct="1"/>
            <a:r>
              <a:rPr lang="zh-CN" altLang="en-US" b="1" dirty="0">
                <a:solidFill>
                  <a:srgbClr val="FF0000"/>
                </a:solidFill>
              </a:rPr>
              <a:t>流动性的测定方法：</a:t>
            </a:r>
            <a:endParaRPr lang="zh-CN" altLang="en-US" b="1" dirty="0">
              <a:solidFill>
                <a:srgbClr val="FF0000"/>
              </a:solidFill>
            </a:endParaRPr>
          </a:p>
          <a:p>
            <a:pPr eaLnBrk="1" hangingPunct="1">
              <a:buNone/>
            </a:pPr>
            <a:r>
              <a:rPr lang="zh-CN" altLang="en-US" dirty="0"/>
              <a:t>       </a:t>
            </a:r>
            <a:r>
              <a:rPr lang="zh-CN" altLang="en-US" b="1" dirty="0"/>
              <a:t>主要有   </a:t>
            </a:r>
            <a:r>
              <a:rPr lang="zh-CN" altLang="en-US" b="1" dirty="0">
                <a:solidFill>
                  <a:srgbClr val="FF0000"/>
                </a:solidFill>
              </a:rPr>
              <a:t>坍落度与坍落扩展度法</a:t>
            </a:r>
            <a:endParaRPr lang="zh-CN" altLang="en-US" b="1" dirty="0">
              <a:solidFill>
                <a:srgbClr val="FF0000"/>
              </a:solidFill>
            </a:endParaRPr>
          </a:p>
          <a:p>
            <a:pPr eaLnBrk="1" hangingPunct="1">
              <a:buNone/>
            </a:pPr>
            <a:r>
              <a:rPr lang="zh-CN" altLang="en-US" b="1" dirty="0">
                <a:solidFill>
                  <a:srgbClr val="FF0000"/>
                </a:solidFill>
              </a:rPr>
              <a:t>                     维勃稠度法</a:t>
            </a:r>
            <a:endParaRPr lang="zh-CN" altLang="en-US" b="1" dirty="0">
              <a:solidFill>
                <a:srgbClr val="FF0000"/>
              </a:solidFill>
            </a:endParaRPr>
          </a:p>
        </p:txBody>
      </p:sp>
      <p:sp>
        <p:nvSpPr>
          <p:cNvPr id="124931" name="AutoShape 5"/>
          <p:cNvSpPr/>
          <p:nvPr/>
        </p:nvSpPr>
        <p:spPr>
          <a:xfrm>
            <a:off x="2411413" y="4365625"/>
            <a:ext cx="215900" cy="647700"/>
          </a:xfrm>
          <a:prstGeom prst="leftBrace">
            <a:avLst>
              <a:gd name="adj1" fmla="val 25000"/>
              <a:gd name="adj2" fmla="val 50000"/>
            </a:avLst>
          </a:prstGeom>
          <a:noFill/>
          <a:ln w="9525" cap="flat" cmpd="sng">
            <a:solidFill>
              <a:schemeClr val="tx1"/>
            </a:solidFill>
            <a:prstDash val="solid"/>
            <a:headEnd type="none" w="med" len="med"/>
            <a:tailEnd type="none" w="med" len="med"/>
          </a:ln>
        </p:spPr>
        <p:txBody>
          <a:bodyPr wrap="none" anchor="ctr"/>
          <a:p>
            <a:pPr lvl="0" eaLnBrk="1" hangingPunct="1"/>
            <a:endParaRPr lang="zh-CN" altLang="en-US" dirty="0">
              <a:latin typeface="Arial" panose="020B0604020202020204" pitchFamily="34" charset="0"/>
              <a:ea typeface="宋体" panose="02010600030101010101" pitchFamily="2" charset="-122"/>
            </a:endParaRPr>
          </a:p>
        </p:txBody>
      </p:sp>
    </p:spTree>
  </p:cSld>
  <p:clrMapOvr>
    <a:masterClrMapping/>
  </p:clrMapOvr>
  <p:transition>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4" name="Rectangle 2"/>
          <p:cNvSpPr>
            <a:spLocks noGrp="1"/>
          </p:cNvSpPr>
          <p:nvPr>
            <p:ph type="title"/>
          </p:nvPr>
        </p:nvSpPr>
        <p:spPr/>
        <p:txBody>
          <a:bodyPr vert="horz" wrap="square" lIns="91440" tIns="45720" rIns="91440" bIns="45720" anchor="t"/>
          <a:p>
            <a:pPr eaLnBrk="1" hangingPunct="1"/>
            <a:r>
              <a:rPr lang="en-US" sz="3300" b="1" dirty="0">
                <a:solidFill>
                  <a:srgbClr val="FF0000"/>
                </a:solidFill>
              </a:rPr>
              <a:t>1</a:t>
            </a:r>
            <a:r>
              <a:rPr lang="zh-CN" altLang="en-US" sz="3300" b="1" dirty="0">
                <a:solidFill>
                  <a:srgbClr val="FF0000"/>
                </a:solidFill>
              </a:rPr>
              <a:t>、测定流动性的第一种方法：坍落度法</a:t>
            </a:r>
            <a:endParaRPr lang="zh-CN" altLang="en-US" sz="3300" b="1" dirty="0">
              <a:solidFill>
                <a:srgbClr val="FF0000"/>
              </a:solidFill>
            </a:endParaRPr>
          </a:p>
        </p:txBody>
      </p:sp>
      <p:sp>
        <p:nvSpPr>
          <p:cNvPr id="125955" name="Rectangle 3"/>
          <p:cNvSpPr>
            <a:spLocks noGrp="1"/>
          </p:cNvSpPr>
          <p:nvPr>
            <p:ph idx="1"/>
          </p:nvPr>
        </p:nvSpPr>
        <p:spPr/>
        <p:txBody>
          <a:bodyPr vert="horz" wrap="square" lIns="91440" tIns="45720" rIns="91440" bIns="45720" anchor="t"/>
          <a:p>
            <a:pPr eaLnBrk="1" hangingPunct="1"/>
            <a:r>
              <a:rPr lang="zh-CN" altLang="en-US" b="1" dirty="0">
                <a:solidFill>
                  <a:srgbClr val="FF0000"/>
                </a:solidFill>
              </a:rPr>
              <a:t>坍落度法</a:t>
            </a:r>
            <a:r>
              <a:rPr lang="zh-CN" altLang="en-US" dirty="0"/>
              <a:t>：</a:t>
            </a:r>
            <a:endParaRPr lang="zh-CN" altLang="en-US" dirty="0"/>
          </a:p>
          <a:p>
            <a:pPr eaLnBrk="1" hangingPunct="1">
              <a:buNone/>
            </a:pPr>
            <a:r>
              <a:rPr lang="zh-CN" altLang="en-US" b="1" dirty="0"/>
              <a:t>     将混凝土拌和物按规定的实验方法装入</a:t>
            </a:r>
            <a:r>
              <a:rPr lang="zh-CN" altLang="en-US" b="1" dirty="0">
                <a:solidFill>
                  <a:srgbClr val="FF0000"/>
                </a:solidFill>
              </a:rPr>
              <a:t>标准的圆锥形筒（坍落筒）</a:t>
            </a:r>
            <a:r>
              <a:rPr lang="zh-CN" altLang="en-US" b="1" dirty="0"/>
              <a:t>内，均匀捣平后，再将筒垂直向上快速（</a:t>
            </a:r>
            <a:r>
              <a:rPr lang="en-US" altLang="zh-CN" b="1"/>
              <a:t>5~10s</a:t>
            </a:r>
            <a:r>
              <a:rPr lang="zh-CN" altLang="en-US" b="1" dirty="0"/>
              <a:t>）提起，</a:t>
            </a:r>
            <a:r>
              <a:rPr lang="zh-CN" altLang="en-US" b="1" dirty="0">
                <a:solidFill>
                  <a:schemeClr val="tx2"/>
                </a:solidFill>
              </a:rPr>
              <a:t>测量筒高与坍落后的混凝土试件最高点之间的高度差</a:t>
            </a:r>
            <a:r>
              <a:rPr lang="zh-CN" altLang="en-US" b="1" dirty="0"/>
              <a:t>，即为该混凝土拌和物的坍落度值（以</a:t>
            </a:r>
            <a:r>
              <a:rPr lang="en-US" altLang="zh-CN" b="1"/>
              <a:t>mm</a:t>
            </a:r>
            <a:r>
              <a:rPr lang="zh-CN" altLang="en-US" b="1" dirty="0"/>
              <a:t>为单位，精确到</a:t>
            </a:r>
            <a:r>
              <a:rPr lang="en-US" altLang="zh-CN" b="1"/>
              <a:t>5mm),</a:t>
            </a:r>
            <a:r>
              <a:rPr lang="zh-CN" altLang="en-US" b="1" dirty="0"/>
              <a:t>通常用</a:t>
            </a:r>
            <a:r>
              <a:rPr lang="en-US" altLang="zh-CN" b="1"/>
              <a:t>T</a:t>
            </a:r>
            <a:r>
              <a:rPr lang="zh-CN" altLang="en-US" b="1" dirty="0"/>
              <a:t>表示。坍落度越大，表示流动性越大。</a:t>
            </a:r>
            <a:endParaRPr lang="zh-CN" altLang="en-US" b="1" dirty="0"/>
          </a:p>
        </p:txBody>
      </p:sp>
    </p:spTree>
  </p:cSld>
  <p:clrMapOvr>
    <a:masterClrMapping/>
  </p:clrMapOvr>
  <p:transition>
    <p:wheel spokes="8"/>
  </p:transition>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3163</Words>
  <Application>WPS 演示</Application>
  <PresentationFormat>在屏幕上显示</PresentationFormat>
  <Paragraphs>221</Paragraphs>
  <Slides>29</Slides>
  <Notes>36</Notes>
  <HiddenSlides>0</HiddenSlides>
  <MMClips>0</MMClips>
  <ScaleCrop>false</ScaleCrop>
  <HeadingPairs>
    <vt:vector size="8" baseType="variant">
      <vt:variant>
        <vt:lpstr>已用的字体</vt:lpstr>
      </vt:variant>
      <vt:variant>
        <vt:i4>21</vt:i4>
      </vt:variant>
      <vt:variant>
        <vt:lpstr>主题</vt:lpstr>
      </vt:variant>
      <vt:variant>
        <vt:i4>1</vt:i4>
      </vt:variant>
      <vt:variant>
        <vt:lpstr>嵌入 OLE 服务器</vt:lpstr>
      </vt:variant>
      <vt:variant>
        <vt:i4>4</vt:i4>
      </vt:variant>
      <vt:variant>
        <vt:lpstr>幻灯片标题</vt:lpstr>
      </vt:variant>
      <vt:variant>
        <vt:i4>29</vt:i4>
      </vt:variant>
    </vt:vector>
  </HeadingPairs>
  <TitlesOfParts>
    <vt:vector size="55" baseType="lpstr">
      <vt:lpstr>Arial</vt:lpstr>
      <vt:lpstr>宋体</vt:lpstr>
      <vt:lpstr>Wingdings</vt:lpstr>
      <vt:lpstr>Garamond</vt:lpstr>
      <vt:lpstr>Cambria</vt:lpstr>
      <vt:lpstr>华文楷体</vt:lpstr>
      <vt:lpstr>Calibri</vt:lpstr>
      <vt:lpstr>Times New Roman</vt:lpstr>
      <vt:lpstr>华文新魏</vt:lpstr>
      <vt:lpstr>微软雅黑</vt:lpstr>
      <vt:lpstr>楷体_GB2312</vt:lpstr>
      <vt:lpstr>Tahoma</vt:lpstr>
      <vt:lpstr>隶书</vt:lpstr>
      <vt:lpstr>Corbel</vt:lpstr>
      <vt:lpstr>黑体</vt:lpstr>
      <vt:lpstr>_GB2312</vt:lpstr>
      <vt:lpstr>Symbol</vt:lpstr>
      <vt:lpstr>华文隶书</vt:lpstr>
      <vt:lpstr>Wingdings 2</vt:lpstr>
      <vt:lpstr>新宋体</vt:lpstr>
      <vt:lpstr>GENISO</vt:lpstr>
      <vt:lpstr>Edge</vt:lpstr>
      <vt:lpstr>Paint.Picture</vt:lpstr>
      <vt:lpstr>Paint.Picture</vt:lpstr>
      <vt:lpstr>Equation.DSMT4</vt:lpstr>
      <vt:lpstr>Paint.Picture</vt:lpstr>
      <vt:lpstr>PowerPoint 演示文稿</vt:lpstr>
      <vt:lpstr>PowerPoint 演示文稿</vt:lpstr>
      <vt:lpstr>问题</vt:lpstr>
      <vt:lpstr>2.2 普通混凝土拌合物的技术性质</vt:lpstr>
      <vt:lpstr>流动性、粘聚性和保水性的定义：  流动性：是指混凝土拌合物在自重或机械振捣作用下，能产生流动，并均匀密实地填充到模板的各个角落的性能； 粘聚性：是混凝土拌合物在施工过程中其组成材料之间有一定的粘聚力，使得混凝土不致发生分层和离析的性能； 保水性：混凝土拌合物在施工过程中，保持水分不易析出的能力。 </vt:lpstr>
      <vt:lpstr>PowerPoint 演示文稿</vt:lpstr>
      <vt:lpstr>PowerPoint 演示文稿</vt:lpstr>
      <vt:lpstr>PowerPoint 演示文稿</vt:lpstr>
      <vt:lpstr>1、测定流动性的第一种方法：坍落度法</vt:lpstr>
      <vt:lpstr>PowerPoint 演示文稿</vt:lpstr>
      <vt:lpstr>PowerPoint 演示文稿</vt:lpstr>
      <vt:lpstr>PowerPoint 演示文稿</vt:lpstr>
      <vt:lpstr>坍落度法适用的条件：     仅适用于骨料最大粒径不大于40mm,且坍落度不小于10mm的混凝土拌和物。</vt:lpstr>
      <vt:lpstr>混凝土拌和物的流动性通过坍落度法测定以后，再观察混凝土拌和物的粘聚性和保水性，以判断其和易性：  粘聚性的观察方法： 将捣棒在已坍落的混凝土锥体侧面轻轻敲打，如果混凝土锥体逐渐下降，表示粘聚性良好，如果锥体倒塌或崩裂，说明粘聚性不好； 保水性观察办法：  若提起坍落筒后发现较多浆体从筒底流出，说明保水性不好。 </vt:lpstr>
      <vt:lpstr>坍落扩展度</vt:lpstr>
      <vt:lpstr>坍落度法的优点：坍落度法简单易行，且指标明确，故至今仍为世界各国广泛采用 坍落度法的缺点： （1）测定结果受操作技术的影响较大； （2）观察粘聚性与保水性时有主观因素的影响； （3）该方法仅适用于骨料粒径小于40mm，且坍落度大于10mm的混凝土拌合物流动性的测定。 </vt:lpstr>
      <vt:lpstr>       2、测定流动性的第二种方法：                             维 勃 稠 度 法适用范围：         仅适用于骨料最大粒径不超过40mm,且坍落度小于10mm的混凝土拌合物流动性的测定； 测定方法：         将混凝土拌合物按规定方法装入坍落度筒内，把坍落度筒垂直提起后，将透明有机玻璃圆盘覆盖在拌合物椎体的顶面，开启振动台的同时用秒表计时，记录当透明圆盘布满水泥浆时所经历的时间，称为维勃稠度。维勃稠度越大，表示混凝土的流动性越小。  </vt:lpstr>
      <vt:lpstr>PowerPoint 演示文稿</vt:lpstr>
      <vt:lpstr>混凝土拌合物流动性的级别</vt:lpstr>
      <vt:lpstr>坍落度反映的是混凝土拌合物流动性的好坏。                                   混凝土浇灌时的坍落度(mm)</vt:lpstr>
      <vt:lpstr>2.2.2  影响混凝土拌合物和易性的主要因素  一、水泥浆的稠度-------水胶比         在水泥浆数量一定的情况下，水胶比（W/B）越大，拌合物的流动性越好，但水胶比（W/B）过大时，混凝土的粘聚性与保水性降低。 二、水泥浆的稠度数量     在水胶比（W/B）一定的情况下，对同一体积的混凝土拌合物而言，水泥浆越多，流动性越好，但水泥浆数量过多时，会出现流浆现象，过少时，会导致粘性不良。 </vt:lpstr>
      <vt:lpstr>三、原材料的影响       1、水泥的特性       主要是水泥品种和水泥细度的影响：  使用硅酸盐水泥以及普通水泥，流动性大，保水性好！  水泥越细，流动性越小，但保水性和粘聚性越好；     2、骨料的影响     级配越好的骨料，流动性越大；颗粒粒径越大，流动性越大；    3、外加剂和掺合料的影响 </vt:lpstr>
      <vt:lpstr>四、砂率的影响：</vt:lpstr>
      <vt:lpstr>PowerPoint 演示文稿</vt:lpstr>
      <vt:lpstr>五、时间、环境、施工条件         混凝土拌合物的流动性随温度的升高、时间的延长而降低、变干稠，流动性降低；</vt:lpstr>
      <vt:lpstr>    2.2.3  改善和易性的主要措施 </vt:lpstr>
      <vt:lpstr>问题</vt:lpstr>
      <vt:lpstr>．问题答案</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Administrator</cp:lastModifiedBy>
  <cp:revision>259</cp:revision>
  <dcterms:created xsi:type="dcterms:W3CDTF">2016-10-16T07:30:00Z</dcterms:created>
  <dcterms:modified xsi:type="dcterms:W3CDTF">2018-12-18T13:06:42Z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2052-10.1.0.6395</vt:lpwstr>
  </property>
</Properties>
</file>