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90" r:id="rId3"/>
    <p:sldId id="1126" r:id="rId5"/>
    <p:sldId id="1127" r:id="rId6"/>
    <p:sldId id="1128" r:id="rId7"/>
    <p:sldId id="1129" r:id="rId8"/>
    <p:sldId id="1130" r:id="rId9"/>
    <p:sldId id="1131" r:id="rId10"/>
    <p:sldId id="1132" r:id="rId11"/>
    <p:sldId id="1133" r:id="rId12"/>
    <p:sldId id="1134" r:id="rId13"/>
    <p:sldId id="1135" r:id="rId14"/>
    <p:sldId id="712" r:id="rId15"/>
    <p:sldId id="291" r:id="rId16"/>
    <p:sldId id="293" r:id="rId17"/>
    <p:sldId id="295" r:id="rId18"/>
    <p:sldId id="380" r:id="rId19"/>
    <p:sldId id="381" r:id="rId20"/>
    <p:sldId id="382" r:id="rId21"/>
    <p:sldId id="296" r:id="rId22"/>
    <p:sldId id="297" r:id="rId23"/>
    <p:sldId id="1804" r:id="rId24"/>
  </p:sldIdLst>
  <p:sldSz cx="12192000" cy="6858000"/>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Cambria" panose="02040503050406030204" pitchFamily="18" charset="0"/>
        <a:ea typeface="华文楷体" panose="02010600040101010101" pitchFamily="2" charset="-122"/>
      </a:defRPr>
    </a:lvl1pPr>
    <a:lvl2pPr marL="457200" lvl="1" indent="0" algn="l" defTabSz="914400" eaLnBrk="1" fontAlgn="base" latinLnBrk="0" hangingPunct="1">
      <a:lnSpc>
        <a:spcPct val="100000"/>
      </a:lnSpc>
      <a:spcBef>
        <a:spcPct val="0"/>
      </a:spcBef>
      <a:spcAft>
        <a:spcPct val="0"/>
      </a:spcAft>
      <a:buNone/>
      <a:defRPr sz="1800" b="0" i="0" u="none" kern="1200" baseline="0">
        <a:solidFill>
          <a:schemeClr val="tx1"/>
        </a:solidFill>
        <a:latin typeface="Cambria" panose="02040503050406030204" pitchFamily="18" charset="0"/>
        <a:ea typeface="华文楷体" panose="02010600040101010101" pitchFamily="2" charset="-122"/>
      </a:defRPr>
    </a:lvl2pPr>
    <a:lvl3pPr marL="914400" lvl="2" indent="0" algn="l" defTabSz="914400" eaLnBrk="1" fontAlgn="base" latinLnBrk="0" hangingPunct="1">
      <a:lnSpc>
        <a:spcPct val="100000"/>
      </a:lnSpc>
      <a:spcBef>
        <a:spcPct val="0"/>
      </a:spcBef>
      <a:spcAft>
        <a:spcPct val="0"/>
      </a:spcAft>
      <a:buNone/>
      <a:defRPr sz="1800" b="0" i="0" u="none" kern="1200" baseline="0">
        <a:solidFill>
          <a:schemeClr val="tx1"/>
        </a:solidFill>
        <a:latin typeface="Cambria" panose="02040503050406030204" pitchFamily="18" charset="0"/>
        <a:ea typeface="华文楷体" panose="02010600040101010101" pitchFamily="2" charset="-122"/>
      </a:defRPr>
    </a:lvl3pPr>
    <a:lvl4pPr marL="1371600" lvl="3" indent="0" algn="l" defTabSz="914400" eaLnBrk="1" fontAlgn="base" latinLnBrk="0" hangingPunct="1">
      <a:lnSpc>
        <a:spcPct val="100000"/>
      </a:lnSpc>
      <a:spcBef>
        <a:spcPct val="0"/>
      </a:spcBef>
      <a:spcAft>
        <a:spcPct val="0"/>
      </a:spcAft>
      <a:buNone/>
      <a:defRPr sz="1800" b="0" i="0" u="none" kern="1200" baseline="0">
        <a:solidFill>
          <a:schemeClr val="tx1"/>
        </a:solidFill>
        <a:latin typeface="Cambria" panose="02040503050406030204" pitchFamily="18" charset="0"/>
        <a:ea typeface="华文楷体" panose="02010600040101010101" pitchFamily="2" charset="-122"/>
      </a:defRPr>
    </a:lvl4pPr>
    <a:lvl5pPr marL="1828800" lvl="4" indent="0" algn="l" defTabSz="914400" eaLnBrk="1" fontAlgn="base" latinLnBrk="0" hangingPunct="1">
      <a:lnSpc>
        <a:spcPct val="100000"/>
      </a:lnSpc>
      <a:spcBef>
        <a:spcPct val="0"/>
      </a:spcBef>
      <a:spcAft>
        <a:spcPct val="0"/>
      </a:spcAft>
      <a:buNone/>
      <a:defRPr sz="1800" b="0" i="0" u="none" kern="1200" baseline="0">
        <a:solidFill>
          <a:schemeClr val="tx1"/>
        </a:solidFill>
        <a:latin typeface="Cambria" panose="02040503050406030204" pitchFamily="18" charset="0"/>
        <a:ea typeface="华文楷体" panose="02010600040101010101" pitchFamily="2" charset="-122"/>
      </a:defRPr>
    </a:lvl5pPr>
    <a:lvl6pPr marL="2286000" lvl="5" indent="0" algn="l" defTabSz="914400" eaLnBrk="1" fontAlgn="base" latinLnBrk="0" hangingPunct="1">
      <a:lnSpc>
        <a:spcPct val="100000"/>
      </a:lnSpc>
      <a:spcBef>
        <a:spcPct val="0"/>
      </a:spcBef>
      <a:spcAft>
        <a:spcPct val="0"/>
      </a:spcAft>
      <a:buNone/>
      <a:defRPr sz="1800" b="0" i="0" u="none" kern="1200" baseline="0">
        <a:solidFill>
          <a:schemeClr val="tx1"/>
        </a:solidFill>
        <a:latin typeface="Cambria" panose="02040503050406030204" pitchFamily="18" charset="0"/>
        <a:ea typeface="华文楷体" panose="02010600040101010101" pitchFamily="2" charset="-122"/>
      </a:defRPr>
    </a:lvl6pPr>
    <a:lvl7pPr marL="2743200" lvl="6" indent="0" algn="l" defTabSz="914400" eaLnBrk="1" fontAlgn="base" latinLnBrk="0" hangingPunct="1">
      <a:lnSpc>
        <a:spcPct val="100000"/>
      </a:lnSpc>
      <a:spcBef>
        <a:spcPct val="0"/>
      </a:spcBef>
      <a:spcAft>
        <a:spcPct val="0"/>
      </a:spcAft>
      <a:buNone/>
      <a:defRPr sz="1800" b="0" i="0" u="none" kern="1200" baseline="0">
        <a:solidFill>
          <a:schemeClr val="tx1"/>
        </a:solidFill>
        <a:latin typeface="Cambria" panose="02040503050406030204" pitchFamily="18" charset="0"/>
        <a:ea typeface="华文楷体" panose="02010600040101010101" pitchFamily="2" charset="-122"/>
      </a:defRPr>
    </a:lvl7pPr>
    <a:lvl8pPr marL="3200400" lvl="7" indent="0" algn="l" defTabSz="914400" eaLnBrk="1" fontAlgn="base" latinLnBrk="0" hangingPunct="1">
      <a:lnSpc>
        <a:spcPct val="100000"/>
      </a:lnSpc>
      <a:spcBef>
        <a:spcPct val="0"/>
      </a:spcBef>
      <a:spcAft>
        <a:spcPct val="0"/>
      </a:spcAft>
      <a:buNone/>
      <a:defRPr sz="1800" b="0" i="0" u="none" kern="1200" baseline="0">
        <a:solidFill>
          <a:schemeClr val="tx1"/>
        </a:solidFill>
        <a:latin typeface="Cambria" panose="02040503050406030204" pitchFamily="18" charset="0"/>
        <a:ea typeface="华文楷体" panose="02010600040101010101" pitchFamily="2" charset="-122"/>
      </a:defRPr>
    </a:lvl8pPr>
    <a:lvl9pPr marL="3657600" lvl="8" indent="0" algn="l" defTabSz="914400" eaLnBrk="1" fontAlgn="base" latinLnBrk="0" hangingPunct="1">
      <a:lnSpc>
        <a:spcPct val="100000"/>
      </a:lnSpc>
      <a:spcBef>
        <a:spcPct val="0"/>
      </a:spcBef>
      <a:spcAft>
        <a:spcPct val="0"/>
      </a:spcAft>
      <a:buNone/>
      <a:defRPr sz="1800" b="0" i="0" u="none" kern="1200" baseline="0">
        <a:solidFill>
          <a:schemeClr val="tx1"/>
        </a:solidFill>
        <a:latin typeface="Cambria" panose="02040503050406030204" pitchFamily="18" charset="0"/>
        <a:ea typeface="华文楷体" panose="02010600040101010101" pitchFamily="2" charset="-122"/>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微软用户" initials="微"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FC04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39"/>
    <p:restoredTop sz="88596"/>
  </p:normalViewPr>
  <p:slideViewPr>
    <p:cSldViewPr showGuides="1">
      <p:cViewPr varScale="1">
        <p:scale>
          <a:sx n="62" d="100"/>
          <a:sy n="62" d="100"/>
        </p:scale>
        <p:origin x="1560" y="44"/>
      </p:cViewPr>
      <p:guideLst>
        <p:guide orient="horz" pos="2147"/>
        <p:guide pos="3897"/>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100" d="100"/>
        <a:sy n="100" d="100"/>
      </p:scale>
      <p:origin x="0" y="5175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8" Type="http://schemas.openxmlformats.org/officeDocument/2006/relationships/commentAuthors" Target="commentAuthors.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页眉占位符 46081"/>
          <p:cNvSpPr>
            <a:spLocks noGrp="1"/>
          </p:cNvSpPr>
          <p:nvPr>
            <p:ph type="hdr" sz="quarter"/>
          </p:nvPr>
        </p:nvSpPr>
        <p:spPr>
          <a:xfrm>
            <a:off x="0" y="0"/>
            <a:ext cx="2971800" cy="457200"/>
          </a:xfrm>
          <a:prstGeom prst="rect">
            <a:avLst/>
          </a:prstGeom>
          <a:noFill/>
          <a:ln w="9525">
            <a:noFill/>
          </a:ln>
        </p:spPr>
        <p:txBody>
          <a:bodyPr/>
          <a:lstStyle/>
          <a:p>
            <a:pPr lvl="0"/>
            <a:endParaRPr lang="zh-CN" altLang="en-US" sz="1200" dirty="0"/>
          </a:p>
        </p:txBody>
      </p:sp>
      <p:sp>
        <p:nvSpPr>
          <p:cNvPr id="46083" name="日期占位符 46082"/>
          <p:cNvSpPr>
            <a:spLocks noGrp="1"/>
          </p:cNvSpPr>
          <p:nvPr>
            <p:ph type="dt" idx="1"/>
          </p:nvPr>
        </p:nvSpPr>
        <p:spPr>
          <a:xfrm>
            <a:off x="3884613" y="0"/>
            <a:ext cx="2971800" cy="457200"/>
          </a:xfrm>
          <a:prstGeom prst="rect">
            <a:avLst/>
          </a:prstGeom>
          <a:noFill/>
          <a:ln w="9525">
            <a:noFill/>
          </a:ln>
        </p:spPr>
        <p:txBody>
          <a:bodyPr/>
          <a:lstStyle/>
          <a:p>
            <a:pPr lvl="0" algn="r"/>
            <a:endParaRPr lang="zh-CN" altLang="en-US" sz="1200" dirty="0"/>
          </a:p>
        </p:txBody>
      </p:sp>
      <p:sp>
        <p:nvSpPr>
          <p:cNvPr id="46084" name="幻灯片图像占位符 46083"/>
          <p:cNvSpPr>
            <a:spLocks noGrp="1" noRot="1" noChangeAspect="1" noTextEdit="1"/>
          </p:cNvSpPr>
          <p:nvPr>
            <p:ph type="sldImg" idx="2"/>
          </p:nvPr>
        </p:nvSpPr>
        <p:spPr>
          <a:xfrm>
            <a:off x="381000" y="685800"/>
            <a:ext cx="6096000" cy="3429000"/>
          </a:xfrm>
          <a:prstGeom prst="rect">
            <a:avLst/>
          </a:prstGeom>
          <a:ln w="9525" cap="flat" cmpd="sng">
            <a:solidFill>
              <a:srgbClr val="000000"/>
            </a:solidFill>
            <a:prstDash val="solid"/>
            <a:miter/>
            <a:headEnd type="none" w="med" len="med"/>
            <a:tailEnd type="none" w="med" len="med"/>
          </a:ln>
        </p:spPr>
      </p:sp>
      <p:sp>
        <p:nvSpPr>
          <p:cNvPr id="46085" name="文本占位符 46084"/>
          <p:cNvSpPr>
            <a:spLocks noGrp="1"/>
          </p:cNvSpPr>
          <p:nvPr>
            <p:ph type="body" sz="quarter" idx="3"/>
          </p:nvPr>
        </p:nvSpPr>
        <p:spPr>
          <a:xfrm>
            <a:off x="685800" y="4343400"/>
            <a:ext cx="5486400" cy="4114800"/>
          </a:xfrm>
          <a:prstGeom prst="rect">
            <a:avLst/>
          </a:prstGeom>
          <a:noFill/>
          <a:ln w="9525">
            <a:noFill/>
          </a:ln>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6086" name="页脚占位符 46085"/>
          <p:cNvSpPr>
            <a:spLocks noGrp="1"/>
          </p:cNvSpPr>
          <p:nvPr>
            <p:ph type="ftr" sz="quarter" idx="4"/>
          </p:nvPr>
        </p:nvSpPr>
        <p:spPr>
          <a:xfrm>
            <a:off x="0" y="8685213"/>
            <a:ext cx="2971800" cy="457200"/>
          </a:xfrm>
          <a:prstGeom prst="rect">
            <a:avLst/>
          </a:prstGeom>
          <a:noFill/>
          <a:ln w="9525">
            <a:noFill/>
          </a:ln>
        </p:spPr>
        <p:txBody>
          <a:bodyPr anchor="b"/>
          <a:lstStyle/>
          <a:p>
            <a:pPr lvl="0"/>
            <a:endParaRPr lang="zh-CN" altLang="en-US" sz="1200" dirty="0"/>
          </a:p>
        </p:txBody>
      </p:sp>
      <p:sp>
        <p:nvSpPr>
          <p:cNvPr id="46087" name="灯片编号占位符 46086"/>
          <p:cNvSpPr>
            <a:spLocks noGrp="1"/>
          </p:cNvSpPr>
          <p:nvPr>
            <p:ph type="sldNum" sz="quarter" idx="5"/>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 bg1="lt1" tx1="dk1" bg2="lt2" tx2="dk2" accent1="accent1" accent2="accent2" accent3="accent3" accent4="accent4" accent5="accent5" accent6="accent6" hlink="hlink" folHlink="folHlink"/>
  <p:hf sldNum="0" hdr="0" ftr="0" dt="0"/>
  <p:notesStyle>
    <a:lvl1pPr marL="0" lvl="0"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1pPr>
    <a:lvl2pPr marL="457200" lvl="1"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2pPr>
    <a:lvl3pPr marL="914400" lvl="2"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3pPr>
    <a:lvl4pPr marL="1371600" lvl="3"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4pPr>
    <a:lvl5pPr marL="1828800" lvl="4"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5pPr>
    <a:lvl6pPr marL="2286000" lvl="5"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6pPr>
    <a:lvl7pPr marL="2743200" lvl="6"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7pPr>
    <a:lvl8pPr marL="3200400" lvl="7"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8pPr>
    <a:lvl9pPr marL="3657600" lvl="8" indent="0" algn="l" defTabSz="914400" eaLnBrk="1" fontAlgn="base" latinLnBrk="0" hangingPunct="1">
      <a:lnSpc>
        <a:spcPct val="100000"/>
      </a:lnSpc>
      <a:spcBef>
        <a:spcPct val="30000"/>
      </a:spcBef>
      <a:spcAft>
        <a:spcPct val="0"/>
      </a:spcAft>
      <a:buNone/>
      <a:defRPr sz="1200" b="0" i="0" u="none" kern="1200" baseline="0">
        <a:solidFill>
          <a:schemeClr val="tx1"/>
        </a:solidFill>
        <a:latin typeface="Calibri" panose="020F0502020204030204" pitchFamily="34" charset="0"/>
        <a:ea typeface="宋体" panose="02010600030101010101" pitchFamily="2" charset="-12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幻灯片图像占位符 80897"/>
          <p:cNvSpPr>
            <a:spLocks noGrp="1" noRot="1" noChangeAspect="1" noTextEdit="1"/>
          </p:cNvSpPr>
          <p:nvPr>
            <p:ph type="sldImg"/>
          </p:nvPr>
        </p:nvSpPr>
        <p:spPr/>
      </p:sp>
      <p:sp>
        <p:nvSpPr>
          <p:cNvPr id="80899" name="文本占位符 80898"/>
          <p:cNvSpPr>
            <a:spLocks noGrp="1"/>
          </p:cNvSpPr>
          <p:nvPr>
            <p:ph type="body" idx="1"/>
          </p:nvPr>
        </p:nvSpPr>
        <p:spPr/>
        <p:txBody>
          <a:bodyPr/>
          <a:lstStyle/>
          <a:p>
            <a:pPr lvl="0"/>
            <a:endParaRPr lang="zh-CN"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幻灯片图像占位符 87041"/>
          <p:cNvSpPr>
            <a:spLocks noGrp="1" noRot="1" noChangeAspect="1" noTextEdit="1"/>
          </p:cNvSpPr>
          <p:nvPr>
            <p:ph type="sldImg"/>
          </p:nvPr>
        </p:nvSpPr>
        <p:spPr/>
      </p:sp>
      <p:sp>
        <p:nvSpPr>
          <p:cNvPr id="87043" name="文本占位符 87042"/>
          <p:cNvSpPr>
            <a:spLocks noGrp="1"/>
          </p:cNvSpPr>
          <p:nvPr>
            <p:ph type="body" idx="1"/>
          </p:nvPr>
        </p:nvSpPr>
        <p:spPr/>
        <p:txBody>
          <a:bodyPr/>
          <a:lstStyle/>
          <a:p>
            <a:pPr lvl="0"/>
            <a:r>
              <a:rPr lang="zh-CN" altLang="en-US" dirty="0"/>
              <a:t>重混凝土采用特别密实和密度特别大的骨料如</a:t>
            </a:r>
            <a:r>
              <a:rPr lang="en-US" altLang="zh-CN"/>
              <a:t>(</a:t>
            </a:r>
            <a:r>
              <a:rPr lang="zh-CN" altLang="en-US" dirty="0"/>
              <a:t>重晶石、铁矿石、钢屑等</a:t>
            </a:r>
            <a:r>
              <a:rPr lang="en-US" altLang="zh-CN"/>
              <a:t>)</a:t>
            </a:r>
            <a:r>
              <a:rPr lang="zh-CN" altLang="en-US" dirty="0"/>
              <a:t>制成，它们具有防</a:t>
            </a:r>
            <a:r>
              <a:rPr lang="en-US" altLang="zh-CN"/>
              <a:t>X</a:t>
            </a:r>
            <a:r>
              <a:rPr lang="zh-CN" altLang="en-US" dirty="0"/>
              <a:t>射线、</a:t>
            </a:r>
            <a:r>
              <a:rPr lang="en-US" altLang="zh-CN"/>
              <a:t>γ</a:t>
            </a:r>
            <a:r>
              <a:rPr lang="zh-CN" altLang="en-US" dirty="0"/>
              <a:t>射线的性能，故又称防幅射混凝土，是广泛用于核工业屏蔽结构的材料。</a:t>
            </a:r>
            <a:endParaRPr lang="zh-CN"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幻灯片图像占位符 87041"/>
          <p:cNvSpPr>
            <a:spLocks noGrp="1" noRot="1" noChangeAspect="1" noTextEdit="1"/>
          </p:cNvSpPr>
          <p:nvPr>
            <p:ph type="sldImg"/>
          </p:nvPr>
        </p:nvSpPr>
        <p:spPr/>
      </p:sp>
      <p:sp>
        <p:nvSpPr>
          <p:cNvPr id="87043" name="文本占位符 87042"/>
          <p:cNvSpPr>
            <a:spLocks noGrp="1"/>
          </p:cNvSpPr>
          <p:nvPr>
            <p:ph type="body" idx="1"/>
          </p:nvPr>
        </p:nvSpPr>
        <p:spPr/>
        <p:txBody>
          <a:bodyPr/>
          <a:lstStyle/>
          <a:p>
            <a:pPr lvl="0"/>
            <a:r>
              <a:rPr lang="zh-CN" altLang="en-US" dirty="0"/>
              <a:t>重混凝土采用特别密实和密度特别大的骨料如</a:t>
            </a:r>
            <a:r>
              <a:rPr lang="en-US" altLang="zh-CN"/>
              <a:t>(</a:t>
            </a:r>
            <a:r>
              <a:rPr lang="zh-CN" altLang="en-US" dirty="0"/>
              <a:t>重晶石、铁矿石、钢屑等</a:t>
            </a:r>
            <a:r>
              <a:rPr lang="en-US" altLang="zh-CN"/>
              <a:t>)</a:t>
            </a:r>
            <a:r>
              <a:rPr lang="zh-CN" altLang="en-US" dirty="0"/>
              <a:t>制成，它们具有防</a:t>
            </a:r>
            <a:r>
              <a:rPr lang="en-US" altLang="zh-CN"/>
              <a:t>X</a:t>
            </a:r>
            <a:r>
              <a:rPr lang="zh-CN" altLang="en-US" dirty="0"/>
              <a:t>射线、</a:t>
            </a:r>
            <a:r>
              <a:rPr lang="en-US" altLang="zh-CN"/>
              <a:t>γ</a:t>
            </a:r>
            <a:r>
              <a:rPr lang="zh-CN" altLang="en-US" dirty="0"/>
              <a:t>射线的性能，故又称防幅射混凝土，是广泛用于核工业屏蔽结构的材料。</a:t>
            </a:r>
            <a:endParaRPr lang="zh-CN"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幻灯片图像占位符 91137"/>
          <p:cNvSpPr>
            <a:spLocks noGrp="1" noRot="1" noChangeAspect="1" noTextEdit="1"/>
          </p:cNvSpPr>
          <p:nvPr>
            <p:ph type="sldImg"/>
          </p:nvPr>
        </p:nvSpPr>
        <p:spPr/>
      </p:sp>
      <p:sp>
        <p:nvSpPr>
          <p:cNvPr id="91139" name="文本占位符 91138"/>
          <p:cNvSpPr>
            <a:spLocks noGrp="1"/>
          </p:cNvSpPr>
          <p:nvPr>
            <p:ph type="body" idx="1"/>
          </p:nvPr>
        </p:nvSpPr>
        <p:spPr/>
        <p:txBody>
          <a:bodyPr/>
          <a:lstStyle/>
          <a:p>
            <a:pPr lvl="0"/>
            <a:r>
              <a:rPr lang="zh-CN" altLang="en-US" dirty="0"/>
              <a:t>辗压混凝土指指水泥浆用量较普通混凝土显著减少的干硬性混凝土经摊铺、辗</a:t>
            </a:r>
            <a:r>
              <a:rPr lang="zh-CN" altLang="en-US" sz="1400" dirty="0"/>
              <a:t>压成型的混凝土。</a:t>
            </a:r>
            <a:endParaRPr lang="zh-CN" altLang="en-US" sz="1400" dirty="0"/>
          </a:p>
          <a:p>
            <a:pPr lvl="0"/>
            <a:r>
              <a:rPr lang="zh-CN" altLang="en-US" sz="1400" dirty="0"/>
              <a:t>离心混凝土是指开动离心机让整个离心模具转动，在离心力作用下，离心模具中间部位的混凝土甩向离心模具外侧四周，中部形成空心状。例如预制混凝土电杆。</a:t>
            </a:r>
            <a:endParaRPr lang="zh-CN" altLang="en-US" sz="1400" dirty="0"/>
          </a:p>
          <a:p>
            <a:pPr lvl="0"/>
            <a:endParaRPr lang="zh-CN" altLang="en-US" sz="1400" dirty="0"/>
          </a:p>
          <a:p>
            <a:pPr lvl="0"/>
            <a:r>
              <a:rPr lang="zh-CN" altLang="en-US" sz="1400" dirty="0"/>
              <a:t>此外按每立方米混凝土用量分为贫混凝土</a:t>
            </a:r>
            <a:r>
              <a:rPr lang="en-US" altLang="zh-CN" sz="1400"/>
              <a:t>(≤170kg/m3)</a:t>
            </a:r>
            <a:r>
              <a:rPr lang="zh-CN" altLang="en-US" sz="1400" dirty="0"/>
              <a:t>和富混凝土</a:t>
            </a:r>
            <a:r>
              <a:rPr lang="en-US" altLang="zh-CN" sz="1400"/>
              <a:t>(≥230)</a:t>
            </a:r>
            <a:r>
              <a:rPr lang="zh-CN" altLang="en-US" sz="1400" dirty="0"/>
              <a:t>等</a:t>
            </a:r>
            <a:endParaRPr lang="zh-CN" altLang="en-US" sz="1400" dirty="0"/>
          </a:p>
          <a:p>
            <a:pPr lvl="0"/>
            <a:r>
              <a:rPr lang="zh-CN" altLang="en-US" sz="1400" dirty="0"/>
              <a:t>混凝土种类非常繁多，我们用的最多的是普通混凝土。</a:t>
            </a:r>
            <a:endParaRPr lang="zh-CN" altLang="en-US" sz="14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幻灯片图像占位符 93185"/>
          <p:cNvSpPr>
            <a:spLocks noGrp="1" noRot="1" noChangeAspect="1" noTextEdit="1"/>
          </p:cNvSpPr>
          <p:nvPr>
            <p:ph type="sldImg"/>
          </p:nvPr>
        </p:nvSpPr>
        <p:spPr/>
      </p:sp>
      <p:sp>
        <p:nvSpPr>
          <p:cNvPr id="93187" name="文本占位符 93186"/>
          <p:cNvSpPr>
            <a:spLocks noGrp="1"/>
          </p:cNvSpPr>
          <p:nvPr>
            <p:ph type="body" idx="1"/>
          </p:nvPr>
        </p:nvSpPr>
        <p:spPr/>
        <p:txBody>
          <a:bodyPr/>
          <a:lstStyle/>
          <a:p>
            <a:pPr lvl="0"/>
            <a:r>
              <a:rPr lang="zh-CN" altLang="en-US" dirty="0"/>
              <a:t>      自</a:t>
            </a:r>
            <a:r>
              <a:rPr lang="en-US" altLang="zh-CN"/>
              <a:t>19</a:t>
            </a:r>
            <a:r>
              <a:rPr lang="zh-CN" altLang="en-US" dirty="0"/>
              <a:t>世纪</a:t>
            </a:r>
            <a:r>
              <a:rPr lang="en-US" altLang="zh-CN"/>
              <a:t>30</a:t>
            </a:r>
            <a:r>
              <a:rPr lang="zh-CN" altLang="en-US" dirty="0"/>
              <a:t>年代水泥混凝土出现以来，它在土木工程各领域的应用不断扩展，特别是钢筋混凝土的诞生，使其应用技术不断进步，逐渐成为各种工业与民用建筑、桥梁、铁路、公路、水利、海洋、矿山和地下工程中的主导材料。</a:t>
            </a:r>
            <a:endParaRPr lang="zh-CN" altLang="en-US" dirty="0"/>
          </a:p>
          <a:p>
            <a:pPr lvl="0"/>
            <a:r>
              <a:rPr lang="zh-CN" altLang="en-US" dirty="0"/>
              <a:t>     在混凝土应用方面，随着混凝土技术的不断发展，它不仅已经成为重要的结构材料，而且也成为重要的防水、装饰、耐腐蚀及防护等功能材料。其技术的进步不仅体现在强度的不断提高，更表现为综合性能的不断改进，使其用量逐年增长。</a:t>
            </a:r>
            <a:endParaRPr lang="zh-CN" altLang="en-US" dirty="0"/>
          </a:p>
          <a:p>
            <a:pPr lvl="0"/>
            <a:r>
              <a:rPr lang="zh-CN" altLang="en-US" dirty="0"/>
              <a:t>       在生产水平上，混凝土正逐步摆脱过去那种劳动强度大、生产规模零星分散、技术含量低的落后状态　。各地纷纷建立了大、中型预制混凝土厂，可保质保量地为用户及时提供满足工程需要的商品混凝土。混凝土生产水平的提高，不仅使其质量更加稳定，而且减少了混凝土生产与使用过程中的材料浪费和对环境的污染，也使其施工水平和生产效率得以提高。</a:t>
            </a:r>
            <a:endParaRPr lang="zh-CN" altLang="en-US" dirty="0"/>
          </a:p>
          <a:p>
            <a:pPr lvl="0"/>
            <a:r>
              <a:rPr lang="zh-CN" altLang="en-US" dirty="0"/>
              <a:t>      随着混凝土技术水平的不断提高，对未来混凝土的技术性能要求更高，主要表现对混凝土综合性能的全面改善，如高强度、高工作性、高耐久性混凝土，高性能混凝土是未来混凝土的主要发展方向之一。</a:t>
            </a:r>
            <a:endParaRPr lang="zh-CN"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幻灯片图像占位符 95233"/>
          <p:cNvSpPr>
            <a:spLocks noGrp="1" noRot="1" noChangeAspect="1" noTextEdit="1"/>
          </p:cNvSpPr>
          <p:nvPr>
            <p:ph type="sldImg"/>
          </p:nvPr>
        </p:nvSpPr>
        <p:spPr/>
      </p:sp>
      <p:sp>
        <p:nvSpPr>
          <p:cNvPr id="95235" name="文本占位符 95234"/>
          <p:cNvSpPr>
            <a:spLocks noGrp="1"/>
          </p:cNvSpPr>
          <p:nvPr>
            <p:ph type="body" idx="1"/>
          </p:nvPr>
        </p:nvSpPr>
        <p:spPr/>
        <p:txBody>
          <a:bodyPr/>
          <a:lstStyle/>
          <a:p>
            <a:pPr lvl="0"/>
            <a:r>
              <a:rPr lang="zh-CN" altLang="en-US" dirty="0"/>
              <a:t>       在混凝土应用方面，随着混凝土技术的不断发展，它不仅已经成为重要的结构材料，而且也成为重要的防水、装饰、耐腐蚀及防护等功能材料。其技术的进步不仅体现在强度的不断提高，更表现为综合性能的不断改进，使其用量逐年增长。</a:t>
            </a:r>
            <a:endParaRPr lang="zh-CN" altLang="en-US" dirty="0"/>
          </a:p>
          <a:p>
            <a:pPr lvl="0"/>
            <a:endParaRPr lang="zh-CN" altLang="en-US" dirty="0"/>
          </a:p>
          <a:p>
            <a:pPr lvl="0"/>
            <a:r>
              <a:rPr lang="zh-CN" altLang="en-US" dirty="0"/>
              <a:t>       在生产水平上，混凝土正逐步摆脱过去那种劳动强度大、生产规模零星分散、技术含量低的落后状态　。各地纷纷建立了大、中型预制混凝土厂，可保质保量地为用户及时提供满足工程需要的商品混凝土。混凝土生产水平的提高，不仅使其质量更加稳定，而且减少了混凝土生产与使用过程中的材料浪费和对环境的污染，也使其施工水平和生产效率得以提高。</a:t>
            </a:r>
            <a:endParaRPr lang="zh-CN" altLang="en-US" dirty="0"/>
          </a:p>
          <a:p>
            <a:pPr lvl="0"/>
            <a:endParaRPr lang="zh-CN" altLang="en-US" dirty="0"/>
          </a:p>
          <a:p>
            <a:pPr lvl="0"/>
            <a:r>
              <a:rPr lang="zh-CN" altLang="en-US" dirty="0"/>
              <a:t>      随着混凝土技术水平的不断提高，对未来混凝土的技术性能要求更高，主要表现对混凝土综合性能的全面改善，如高强度、高工作性、高耐久性混凝土，高性能混凝土是未来混凝土的主要发展方向之一。</a:t>
            </a:r>
            <a:endParaRPr lang="zh-CN" altLang="en-US" dirty="0"/>
          </a:p>
          <a:p>
            <a:pPr lvl="0"/>
            <a:endParaRPr lang="zh-CN"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幻灯片图像占位符 95233"/>
          <p:cNvSpPr>
            <a:spLocks noGrp="1" noRot="1" noChangeAspect="1" noTextEdit="1"/>
          </p:cNvSpPr>
          <p:nvPr>
            <p:ph type="sldImg"/>
          </p:nvPr>
        </p:nvSpPr>
        <p:spPr/>
      </p:sp>
      <p:sp>
        <p:nvSpPr>
          <p:cNvPr id="95235" name="文本占位符 95234"/>
          <p:cNvSpPr>
            <a:spLocks noGrp="1"/>
          </p:cNvSpPr>
          <p:nvPr>
            <p:ph type="body" idx="1"/>
          </p:nvPr>
        </p:nvSpPr>
        <p:spPr/>
        <p:txBody>
          <a:bodyPr/>
          <a:lstStyle/>
          <a:p>
            <a:pPr lvl="0"/>
            <a:r>
              <a:rPr lang="zh-CN" altLang="en-US" dirty="0"/>
              <a:t>       在混凝土应用方面，随着混凝土技术的不断发展，它不仅已经成为重要的结构材料，而且也成为重要的防水、装饰、耐腐蚀及防护等功能材料。其技术的进步不仅体现在强度的不断提高，更表现为综合性能的不断改进，使其用量逐年增长。</a:t>
            </a:r>
            <a:endParaRPr lang="zh-CN" altLang="en-US" dirty="0"/>
          </a:p>
          <a:p>
            <a:pPr lvl="0"/>
            <a:endParaRPr lang="zh-CN" altLang="en-US" dirty="0"/>
          </a:p>
          <a:p>
            <a:pPr lvl="0"/>
            <a:r>
              <a:rPr lang="zh-CN" altLang="en-US" dirty="0"/>
              <a:t>       在生产水平上，混凝土正逐步摆脱过去那种劳动强度大、生产规模零星分散、技术含量低的落后状态　。各地纷纷建立了大、中型预制混凝土厂，可保质保量地为用户及时提供满足工程需要的商品混凝土。混凝土生产水平的提高，不仅使其质量更加稳定，而且减少了混凝土生产与使用过程中的材料浪费和对环境的污染，也使其施工水平和生产效率得以提高。</a:t>
            </a:r>
            <a:endParaRPr lang="zh-CN" altLang="en-US" dirty="0"/>
          </a:p>
          <a:p>
            <a:pPr lvl="0"/>
            <a:endParaRPr lang="zh-CN" altLang="en-US" dirty="0"/>
          </a:p>
          <a:p>
            <a:pPr lvl="0"/>
            <a:r>
              <a:rPr lang="zh-CN" altLang="en-US" dirty="0"/>
              <a:t>      随着混凝土技术水平的不断提高，对未来混凝土的技术性能要求更高，主要表现对混凝土综合性能的全面改善，如高强度、高工作性、高耐久性混凝土，高性能混凝土是未来混凝土的主要发展方向之一。</a:t>
            </a:r>
            <a:endParaRPr lang="zh-CN" altLang="en-US" dirty="0"/>
          </a:p>
          <a:p>
            <a:pPr lvl="0"/>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solidFill>
        <a:effectLst/>
      </p:bgPr>
    </p:bg>
    <p:spTree>
      <p:nvGrpSpPr>
        <p:cNvPr id="1" name=""/>
        <p:cNvGrpSpPr/>
        <p:nvPr/>
      </p:nvGrpSpPr>
      <p:grpSpPr>
        <a:xfrm>
          <a:off x="0" y="0"/>
          <a:ext cx="0" cy="0"/>
          <a:chOff x="0" y="0"/>
          <a:chExt cx="0" cy="0"/>
        </a:xfrm>
      </p:grpSpPr>
      <p:sp>
        <p:nvSpPr>
          <p:cNvPr id="230402" name="标题 230401"/>
          <p:cNvSpPr>
            <a:spLocks noGrp="1"/>
          </p:cNvSpPr>
          <p:nvPr>
            <p:ph type="ctrTitle"/>
          </p:nvPr>
        </p:nvSpPr>
        <p:spPr>
          <a:xfrm>
            <a:off x="1219200" y="1524000"/>
            <a:ext cx="10164233" cy="1752600"/>
          </a:xfrm>
          <a:prstGeom prst="rect">
            <a:avLst/>
          </a:prstGeom>
          <a:noFill/>
          <a:ln w="9525">
            <a:noFill/>
          </a:ln>
        </p:spPr>
        <p:txBody>
          <a:bodyPr anchor="t"/>
          <a:lstStyle>
            <a:lvl1pPr lvl="0">
              <a:defRPr sz="5000" kern="1200"/>
            </a:lvl1pPr>
          </a:lstStyle>
          <a:p>
            <a:pPr lvl="0"/>
            <a:r>
              <a:rPr lang="en-US" altLang="zh-CN" dirty="0"/>
              <a:t>单击此处编辑母版标题样式</a:t>
            </a:r>
            <a:endParaRPr lang="en-US" altLang="zh-CN" dirty="0"/>
          </a:p>
        </p:txBody>
      </p:sp>
      <p:sp>
        <p:nvSpPr>
          <p:cNvPr id="230403" name="副标题 230402"/>
          <p:cNvSpPr>
            <a:spLocks noGrp="1"/>
          </p:cNvSpPr>
          <p:nvPr>
            <p:ph type="subTitle" idx="1"/>
          </p:nvPr>
        </p:nvSpPr>
        <p:spPr>
          <a:xfrm>
            <a:off x="2641600" y="3962400"/>
            <a:ext cx="8737600" cy="1752600"/>
          </a:xfrm>
          <a:prstGeom prst="rect">
            <a:avLst/>
          </a:prstGeom>
          <a:noFill/>
          <a:ln w="9525">
            <a:noFill/>
          </a:ln>
        </p:spPr>
        <p:txBody>
          <a:bodyPr anchor="t"/>
          <a:lstStyle>
            <a:lvl1pPr marL="0" lvl="0" indent="0">
              <a:buNone/>
              <a:defRPr sz="2800" kern="1200"/>
            </a:lvl1pPr>
            <a:lvl2pPr marL="344805" lvl="1" indent="-344805" algn="ctr">
              <a:buNone/>
              <a:defRPr sz="2800" kern="1200"/>
            </a:lvl2pPr>
            <a:lvl3pPr marL="671830" lvl="2" indent="-671830" algn="ctr">
              <a:buNone/>
              <a:defRPr sz="2800" kern="1200"/>
            </a:lvl3pPr>
            <a:lvl4pPr marL="1024255" lvl="3" indent="-1024255" algn="ctr">
              <a:buNone/>
              <a:defRPr sz="2800" kern="1200"/>
            </a:lvl4pPr>
            <a:lvl5pPr marL="1341755" lvl="4" indent="-1341755" algn="ctr">
              <a:buNone/>
              <a:defRPr sz="2800" kern="1200"/>
            </a:lvl5pPr>
          </a:lstStyle>
          <a:p>
            <a:pPr lvl="0"/>
            <a:r>
              <a:rPr lang="en-US" altLang="zh-CN" dirty="0"/>
              <a:t>单击此处编辑母版副标题样式</a:t>
            </a:r>
            <a:endParaRPr lang="en-US" altLang="zh-CN" dirty="0"/>
          </a:p>
        </p:txBody>
      </p:sp>
      <p:sp>
        <p:nvSpPr>
          <p:cNvPr id="230404" name="日期占位符 230403"/>
          <p:cNvSpPr>
            <a:spLocks noGrp="1"/>
          </p:cNvSpPr>
          <p:nvPr>
            <p:ph type="dt" sz="half" idx="2"/>
          </p:nvPr>
        </p:nvSpPr>
        <p:spPr>
          <a:xfrm>
            <a:off x="609600" y="6243638"/>
            <a:ext cx="2844800" cy="457200"/>
          </a:xfrm>
          <a:prstGeom prst="rect">
            <a:avLst/>
          </a:prstGeom>
          <a:noFill/>
          <a:ln w="9525">
            <a:noFill/>
          </a:ln>
        </p:spPr>
        <p:txBody>
          <a:bodyPr anchor="b"/>
          <a:lstStyle/>
          <a:p>
            <a:endParaRPr lang="zh-CN" altLang="en-US" dirty="0">
              <a:latin typeface="Garamond" panose="02020404030301010803" pitchFamily="18" charset="0"/>
              <a:ea typeface="宋体" panose="02010600030101010101" pitchFamily="2" charset="-122"/>
            </a:endParaRPr>
          </a:p>
        </p:txBody>
      </p:sp>
      <p:sp>
        <p:nvSpPr>
          <p:cNvPr id="230405" name="页脚占位符 230404"/>
          <p:cNvSpPr>
            <a:spLocks noGrp="1"/>
          </p:cNvSpPr>
          <p:nvPr>
            <p:ph type="ftr" sz="quarter" idx="3"/>
          </p:nvPr>
        </p:nvSpPr>
        <p:spPr>
          <a:xfrm>
            <a:off x="4165600" y="6243638"/>
            <a:ext cx="3860800" cy="457200"/>
          </a:xfrm>
          <a:prstGeom prst="rect">
            <a:avLst/>
          </a:prstGeom>
          <a:noFill/>
          <a:ln w="9525">
            <a:noFill/>
          </a:ln>
        </p:spPr>
        <p:txBody>
          <a:bodyPr anchor="b"/>
          <a:lstStyle/>
          <a:p>
            <a:endParaRPr lang="en-US" altLang="zh-CN">
              <a:latin typeface="Garamond" panose="02020404030301010803" pitchFamily="18" charset="0"/>
              <a:ea typeface="宋体" panose="02010600030101010101" pitchFamily="2" charset="-122"/>
            </a:endParaRPr>
          </a:p>
        </p:txBody>
      </p:sp>
      <p:sp>
        <p:nvSpPr>
          <p:cNvPr id="230406" name="灯片编号占位符 230405"/>
          <p:cNvSpPr>
            <a:spLocks noGrp="1"/>
          </p:cNvSpPr>
          <p:nvPr>
            <p:ph type="sldNum" sz="quarter" idx="4"/>
          </p:nvPr>
        </p:nvSpPr>
        <p:spPr>
          <a:xfrm>
            <a:off x="8737600" y="6243638"/>
            <a:ext cx="2844800" cy="457200"/>
          </a:xfrm>
          <a:prstGeom prst="rect">
            <a:avLst/>
          </a:prstGeom>
          <a:noFill/>
          <a:ln w="9525">
            <a:noFill/>
          </a:ln>
        </p:spPr>
        <p:txBody>
          <a:bodyPr anchor="b"/>
          <a:lstStyle/>
          <a:p>
            <a:fld id="{9A0DB2DC-4C9A-4742-B13C-FB6460FD3503}" type="slidenum">
              <a:rPr lang="en-US" altLang="zh-CN">
                <a:latin typeface="Garamond" panose="02020404030301010803" pitchFamily="18" charset="0"/>
                <a:ea typeface="宋体" panose="02010600030101010101" pitchFamily="2" charset="-122"/>
              </a:rPr>
            </a:fld>
            <a:endParaRPr lang="en-US" altLang="zh-CN">
              <a:latin typeface="Garamond" panose="02020404030301010803" pitchFamily="18" charset="0"/>
              <a:ea typeface="宋体" panose="02010600030101010101" pitchFamily="2" charset="-122"/>
            </a:endParaRPr>
          </a:p>
        </p:txBody>
      </p:sp>
      <p:sp>
        <p:nvSpPr>
          <p:cNvPr id="230407" name="任意多边形 230406"/>
          <p:cNvSpPr/>
          <p:nvPr/>
        </p:nvSpPr>
        <p:spPr>
          <a:xfrm>
            <a:off x="812800" y="1219200"/>
            <a:ext cx="10566400" cy="914400"/>
          </a:xfrm>
          <a:custGeom>
            <a:avLst/>
            <a:gdLst/>
            <a:ahLst/>
            <a:cxnLst/>
            <a:rect l="0" t="0" r="0" b="0"/>
            <a:pathLst>
              <a:path w="1000" h="1000">
                <a:moveTo>
                  <a:pt x="0" y="1000"/>
                </a:moveTo>
                <a:lnTo>
                  <a:pt x="0" y="0"/>
                </a:lnTo>
                <a:lnTo>
                  <a:pt x="1000" y="0"/>
                </a:lnTo>
              </a:path>
            </a:pathLst>
          </a:custGeom>
          <a:noFill/>
          <a:ln w="25400" cap="flat" cmpd="sng">
            <a:solidFill>
              <a:schemeClr val="accent1">
                <a:alpha val="100000"/>
              </a:schemeClr>
            </a:solidFill>
            <a:prstDash val="solid"/>
            <a:miter/>
            <a:headEnd type="none" w="med" len="med"/>
            <a:tailEnd type="none" w="med" len="med"/>
          </a:ln>
        </p:spPr>
        <p:txBody>
          <a:bodyPr/>
          <a:lstStyle/>
          <a:p>
            <a:endParaRPr lang="zh-CN" altLang="en-US"/>
          </a:p>
        </p:txBody>
      </p:sp>
      <p:sp>
        <p:nvSpPr>
          <p:cNvPr id="230408" name="直接连接符 230407"/>
          <p:cNvSpPr/>
          <p:nvPr/>
        </p:nvSpPr>
        <p:spPr>
          <a:xfrm>
            <a:off x="2641600" y="3962400"/>
            <a:ext cx="8682567" cy="0"/>
          </a:xfrm>
          <a:prstGeom prst="line">
            <a:avLst/>
          </a:prstGeom>
          <a:ln w="19050" cap="flat" cmpd="sng">
            <a:solidFill>
              <a:schemeClr val="accent1"/>
            </a:solidFill>
            <a:prstDash val="solid"/>
            <a:headEnd type="none" w="med" len="med"/>
            <a:tailEnd type="none" w="med" len="med"/>
          </a:ln>
        </p:spPr>
      </p:sp>
    </p:spTree>
  </p:cSld>
  <p:clrMapOvr>
    <a:masterClrMapping/>
  </p:clrMapOvr>
  <p:transition>
    <p:pull dir="rd"/>
  </p:transition>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en-US" altLang="zh-CN"/>
          </a:p>
        </p:txBody>
      </p:sp>
      <p:sp>
        <p:nvSpPr>
          <p:cNvPr id="6" name="灯片编号占位符 5"/>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7813"/>
            <a:ext cx="2743200" cy="5853112"/>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7813"/>
            <a:ext cx="8070573" cy="5853112"/>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en-US" altLang="zh-CN"/>
          </a:p>
        </p:txBody>
      </p:sp>
      <p:sp>
        <p:nvSpPr>
          <p:cNvPr id="6" name="灯片编号占位符 5"/>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en-US" altLang="zh-CN"/>
          </a:p>
        </p:txBody>
      </p:sp>
      <p:sp>
        <p:nvSpPr>
          <p:cNvPr id="7" name="灯片编号占位符 6"/>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p:txBody>
          <a:bodyPr/>
          <a:lstStyle/>
          <a:p>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en-US" altLang="zh-CN"/>
          </a:p>
        </p:txBody>
      </p:sp>
      <p:sp>
        <p:nvSpPr>
          <p:cNvPr id="6" name="灯片编号占位符 5"/>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p:cSld name="标题和文本在内容之上">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838200" y="1825625"/>
            <a:ext cx="10515600" cy="20986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838200" y="4076700"/>
            <a:ext cx="10515600" cy="21002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en-US" altLang="zh-CN"/>
          </a:p>
        </p:txBody>
      </p:sp>
      <p:sp>
        <p:nvSpPr>
          <p:cNvPr id="7" name="灯片编号占位符 6"/>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quarter" idx="2"/>
          </p:nvPr>
        </p:nvSpPr>
        <p:spPr>
          <a:xfrm>
            <a:off x="6172200" y="1825625"/>
            <a:ext cx="5181600" cy="209867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内容占位符 4"/>
          <p:cNvSpPr>
            <a:spLocks noGrp="1"/>
          </p:cNvSpPr>
          <p:nvPr>
            <p:ph sz="quarter" idx="3"/>
          </p:nvPr>
        </p:nvSpPr>
        <p:spPr>
          <a:xfrm>
            <a:off x="6172200" y="4076700"/>
            <a:ext cx="5181600" cy="21002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日期占位符 5"/>
          <p:cNvSpPr>
            <a:spLocks noGrp="1"/>
          </p:cNvSpPr>
          <p:nvPr>
            <p:ph type="dt" sz="half" idx="10"/>
          </p:nvPr>
        </p:nvSpPr>
        <p:spPr/>
        <p:txBody>
          <a:bodyPr/>
          <a:lstStyle/>
          <a:p>
            <a:pPr lvl="0"/>
            <a:endParaRPr lang="zh-CN" altLang="en-US" dirty="0"/>
          </a:p>
        </p:txBody>
      </p:sp>
      <p:sp>
        <p:nvSpPr>
          <p:cNvPr id="7" name="页脚占位符 6"/>
          <p:cNvSpPr>
            <a:spLocks noGrp="1"/>
          </p:cNvSpPr>
          <p:nvPr>
            <p:ph type="ftr" sz="quarter" idx="11"/>
          </p:nvPr>
        </p:nvSpPr>
        <p:spPr/>
        <p:txBody>
          <a:bodyPr/>
          <a:lstStyle/>
          <a:p>
            <a:pPr lvl="0"/>
            <a:endParaRPr lang="en-US" altLang="zh-CN"/>
          </a:p>
        </p:txBody>
      </p:sp>
      <p:sp>
        <p:nvSpPr>
          <p:cNvPr id="8" name="灯片编号占位符 7"/>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dgm" preserve="1">
  <p:cSld name="标题和图示或组织结构图">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SmartArt 占位符 2"/>
          <p:cNvSpPr>
            <a:spLocks noGrp="1"/>
          </p:cNvSpPr>
          <p:nvPr>
            <p:ph type="pic" idx="1"/>
          </p:nvPr>
        </p:nvSpPr>
        <p:spPr/>
        <p:txBody>
          <a:bodyPr/>
          <a:lstStyle/>
          <a:p>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en-US" altLang="zh-CN"/>
          </a:p>
        </p:txBody>
      </p:sp>
      <p:sp>
        <p:nvSpPr>
          <p:cNvPr id="6" name="灯片编号占位符 5"/>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09600" y="277813"/>
            <a:ext cx="10972800" cy="5853112"/>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pPr lvl="0"/>
            <a:endParaRPr lang="zh-CN" altLang="en-US" dirty="0"/>
          </a:p>
        </p:txBody>
      </p:sp>
      <p:sp>
        <p:nvSpPr>
          <p:cNvPr id="4" name="页脚占位符 3"/>
          <p:cNvSpPr>
            <a:spLocks noGrp="1"/>
          </p:cNvSpPr>
          <p:nvPr>
            <p:ph type="ftr" sz="quarter" idx="11"/>
          </p:nvPr>
        </p:nvSpPr>
        <p:spPr/>
        <p:txBody>
          <a:bodyPr/>
          <a:lstStyle/>
          <a:p>
            <a:pPr lvl="0"/>
            <a:endParaRPr lang="en-US" altLang="zh-CN"/>
          </a:p>
        </p:txBody>
      </p:sp>
      <p:sp>
        <p:nvSpPr>
          <p:cNvPr id="5" name="灯片编号占位符 4"/>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en-US" altLang="zh-CN"/>
          </a:p>
        </p:txBody>
      </p:sp>
      <p:sp>
        <p:nvSpPr>
          <p:cNvPr id="6" name="灯片编号占位符 5"/>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38"/>
            <a:ext cx="105156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1" y="4589463"/>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dirty="0"/>
          </a:p>
        </p:txBody>
      </p:sp>
      <p:sp>
        <p:nvSpPr>
          <p:cNvPr id="5" name="页脚占位符 4"/>
          <p:cNvSpPr>
            <a:spLocks noGrp="1"/>
          </p:cNvSpPr>
          <p:nvPr>
            <p:ph type="ftr" sz="quarter" idx="11"/>
          </p:nvPr>
        </p:nvSpPr>
        <p:spPr/>
        <p:txBody>
          <a:bodyPr/>
          <a:lstStyle/>
          <a:p>
            <a:pPr lvl="0"/>
            <a:endParaRPr lang="en-US" altLang="zh-CN"/>
          </a:p>
        </p:txBody>
      </p:sp>
      <p:sp>
        <p:nvSpPr>
          <p:cNvPr id="6" name="灯片编号占位符 5"/>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0"/>
            <a:ext cx="5376672" cy="45307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205728" y="1600200"/>
            <a:ext cx="5376672" cy="45307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en-US" altLang="zh-CN"/>
          </a:p>
        </p:txBody>
      </p:sp>
      <p:sp>
        <p:nvSpPr>
          <p:cNvPr id="7" name="灯片编号占位符 6"/>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5" y="1778438"/>
            <a:ext cx="4873575"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5" y="2665379"/>
            <a:ext cx="4873575"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9" y="1778438"/>
            <a:ext cx="4897576"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9"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dirty="0"/>
          </a:p>
        </p:txBody>
      </p:sp>
      <p:sp>
        <p:nvSpPr>
          <p:cNvPr id="8" name="页脚占位符 7"/>
          <p:cNvSpPr>
            <a:spLocks noGrp="1"/>
          </p:cNvSpPr>
          <p:nvPr>
            <p:ph type="ftr" sz="quarter" idx="11"/>
          </p:nvPr>
        </p:nvSpPr>
        <p:spPr/>
        <p:txBody>
          <a:bodyPr/>
          <a:lstStyle/>
          <a:p>
            <a:pPr lvl="0"/>
            <a:endParaRPr lang="en-US" altLang="zh-CN"/>
          </a:p>
        </p:txBody>
      </p:sp>
      <p:sp>
        <p:nvSpPr>
          <p:cNvPr id="9" name="灯片编号占位符 8"/>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dirty="0"/>
          </a:p>
        </p:txBody>
      </p:sp>
      <p:sp>
        <p:nvSpPr>
          <p:cNvPr id="4" name="页脚占位符 3"/>
          <p:cNvSpPr>
            <a:spLocks noGrp="1"/>
          </p:cNvSpPr>
          <p:nvPr>
            <p:ph type="ftr" sz="quarter" idx="11"/>
          </p:nvPr>
        </p:nvSpPr>
        <p:spPr/>
        <p:txBody>
          <a:bodyPr/>
          <a:lstStyle/>
          <a:p>
            <a:pPr lvl="0"/>
            <a:endParaRPr lang="en-US" altLang="zh-CN"/>
          </a:p>
        </p:txBody>
      </p:sp>
      <p:sp>
        <p:nvSpPr>
          <p:cNvPr id="5" name="灯片编号占位符 4"/>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p>
        </p:txBody>
      </p:sp>
      <p:sp>
        <p:nvSpPr>
          <p:cNvPr id="3" name="页脚占位符 2"/>
          <p:cNvSpPr>
            <a:spLocks noGrp="1"/>
          </p:cNvSpPr>
          <p:nvPr>
            <p:ph type="ftr" sz="quarter" idx="11"/>
          </p:nvPr>
        </p:nvSpPr>
        <p:spPr/>
        <p:txBody>
          <a:bodyPr/>
          <a:lstStyle/>
          <a:p>
            <a:pPr lvl="0"/>
            <a:endParaRPr lang="en-US" altLang="zh-CN"/>
          </a:p>
        </p:txBody>
      </p:sp>
      <p:sp>
        <p:nvSpPr>
          <p:cNvPr id="4" name="灯片编号占位符 3"/>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en-US" altLang="zh-CN"/>
          </a:p>
        </p:txBody>
      </p:sp>
      <p:sp>
        <p:nvSpPr>
          <p:cNvPr id="7" name="灯片编号占位符 6"/>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dirty="0"/>
          </a:p>
        </p:txBody>
      </p:sp>
      <p:sp>
        <p:nvSpPr>
          <p:cNvPr id="6" name="页脚占位符 5"/>
          <p:cNvSpPr>
            <a:spLocks noGrp="1"/>
          </p:cNvSpPr>
          <p:nvPr>
            <p:ph type="ftr" sz="quarter" idx="11"/>
          </p:nvPr>
        </p:nvSpPr>
        <p:spPr/>
        <p:txBody>
          <a:bodyPr/>
          <a:lstStyle/>
          <a:p>
            <a:pPr lvl="0"/>
            <a:endParaRPr lang="en-US" altLang="zh-CN"/>
          </a:p>
        </p:txBody>
      </p:sp>
      <p:sp>
        <p:nvSpPr>
          <p:cNvPr id="7" name="灯片编号占位符 6"/>
          <p:cNvSpPr>
            <a:spLocks noGrp="1"/>
          </p:cNvSpPr>
          <p:nvPr>
            <p:ph type="sldNum" sz="quarter" idx="12"/>
          </p:nvPr>
        </p:nvSpPr>
        <p:spPr/>
        <p:txBody>
          <a:bodyPr/>
          <a:lstStyle/>
          <a:p>
            <a:pPr lvl="0"/>
            <a:fld id="{9A0DB2DC-4C9A-4742-B13C-FB6460FD3503}" type="slidenum">
              <a:rPr lang="en-US" altLang="zh-CN"/>
            </a:fld>
            <a:endParaRPr lang="en-US" altLang="zh-CN"/>
          </a:p>
        </p:txBody>
      </p:sp>
    </p:spTree>
  </p:cSld>
  <p:clrMapOvr>
    <a:masterClrMapping/>
  </p:clrMapOvr>
  <p:transition>
    <p:pull dir="rd"/>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9378" name="标题 229377"/>
          <p:cNvSpPr>
            <a:spLocks noGrp="1"/>
          </p:cNvSpPr>
          <p:nvPr>
            <p:ph type="title"/>
          </p:nvPr>
        </p:nvSpPr>
        <p:spPr>
          <a:xfrm>
            <a:off x="609600" y="277813"/>
            <a:ext cx="10972800" cy="1139825"/>
          </a:xfrm>
          <a:prstGeom prst="rect">
            <a:avLst/>
          </a:prstGeom>
          <a:noFill/>
          <a:ln w="9525">
            <a:noFill/>
          </a:ln>
        </p:spPr>
        <p:txBody>
          <a:bodyPr/>
          <a:lstStyle/>
          <a:p>
            <a:pPr lvl="0"/>
            <a:r>
              <a:rPr lang="en-US" altLang="zh-CN" dirty="0"/>
              <a:t>单击此处编辑母版标题样式</a:t>
            </a:r>
            <a:endParaRPr lang="en-US" altLang="zh-CN" dirty="0"/>
          </a:p>
        </p:txBody>
      </p:sp>
      <p:sp>
        <p:nvSpPr>
          <p:cNvPr id="229379" name="文本占位符 229378"/>
          <p:cNvSpPr>
            <a:spLocks noGrp="1"/>
          </p:cNvSpPr>
          <p:nvPr>
            <p:ph type="body" idx="1"/>
          </p:nvPr>
        </p:nvSpPr>
        <p:spPr>
          <a:xfrm>
            <a:off x="609600" y="1600200"/>
            <a:ext cx="10972800" cy="4530725"/>
          </a:xfrm>
          <a:prstGeom prst="rect">
            <a:avLst/>
          </a:prstGeom>
          <a:noFill/>
          <a:ln w="9525">
            <a:noFill/>
          </a:ln>
        </p:spPr>
        <p:txBody>
          <a:bodyPr/>
          <a:lstStyle/>
          <a:p>
            <a:pPr lvl="0"/>
            <a:r>
              <a:rPr lang="en-US" altLang="zh-CN" dirty="0"/>
              <a:t>单击此处编辑母版文本样式</a:t>
            </a:r>
            <a:endParaRPr lang="en-US" altLang="zh-CN" dirty="0"/>
          </a:p>
          <a:p>
            <a:pPr lvl="1"/>
            <a:r>
              <a:rPr lang="en-US" altLang="zh-CN" dirty="0"/>
              <a:t>第二级</a:t>
            </a:r>
            <a:endParaRPr lang="en-US" altLang="zh-CN" dirty="0"/>
          </a:p>
          <a:p>
            <a:pPr lvl="2"/>
            <a:r>
              <a:rPr lang="en-US" altLang="zh-CN" dirty="0"/>
              <a:t>第三级</a:t>
            </a:r>
            <a:endParaRPr lang="en-US" altLang="zh-CN" dirty="0"/>
          </a:p>
          <a:p>
            <a:pPr lvl="3"/>
            <a:r>
              <a:rPr lang="en-US" altLang="zh-CN" dirty="0"/>
              <a:t>第四级</a:t>
            </a:r>
            <a:endParaRPr lang="en-US" altLang="zh-CN" dirty="0"/>
          </a:p>
          <a:p>
            <a:pPr lvl="4"/>
            <a:r>
              <a:rPr lang="en-US" altLang="zh-CN" dirty="0"/>
              <a:t>第五级</a:t>
            </a:r>
            <a:endParaRPr lang="en-US" altLang="zh-CN" dirty="0"/>
          </a:p>
        </p:txBody>
      </p:sp>
      <p:sp>
        <p:nvSpPr>
          <p:cNvPr id="229380" name="日期占位符 229379"/>
          <p:cNvSpPr>
            <a:spLocks noGrp="1"/>
          </p:cNvSpPr>
          <p:nvPr>
            <p:ph type="dt" sz="half" idx="2"/>
          </p:nvPr>
        </p:nvSpPr>
        <p:spPr>
          <a:xfrm>
            <a:off x="609600" y="6243638"/>
            <a:ext cx="2844800" cy="457200"/>
          </a:xfrm>
          <a:prstGeom prst="rect">
            <a:avLst/>
          </a:prstGeom>
          <a:noFill/>
          <a:ln w="9525">
            <a:noFill/>
          </a:ln>
        </p:spPr>
        <p:txBody>
          <a:bodyPr anchor="b"/>
          <a:lstStyle>
            <a:lvl1pPr>
              <a:defRPr sz="1200">
                <a:latin typeface="Garamond" panose="02020404030301010803" pitchFamily="18" charset="0"/>
                <a:ea typeface="宋体" panose="02010600030101010101" pitchFamily="2" charset="-122"/>
              </a:defRPr>
            </a:lvl1pPr>
          </a:lstStyle>
          <a:p>
            <a:pPr lvl="0"/>
            <a:endParaRPr lang="zh-CN" altLang="en-US" dirty="0"/>
          </a:p>
        </p:txBody>
      </p:sp>
      <p:sp>
        <p:nvSpPr>
          <p:cNvPr id="229381" name="页脚占位符 229380"/>
          <p:cNvSpPr>
            <a:spLocks noGrp="1"/>
          </p:cNvSpPr>
          <p:nvPr>
            <p:ph type="ftr" sz="quarter" idx="3"/>
          </p:nvPr>
        </p:nvSpPr>
        <p:spPr>
          <a:xfrm>
            <a:off x="4165600" y="6248400"/>
            <a:ext cx="3860800" cy="457200"/>
          </a:xfrm>
          <a:prstGeom prst="rect">
            <a:avLst/>
          </a:prstGeom>
          <a:noFill/>
          <a:ln w="9525">
            <a:noFill/>
          </a:ln>
        </p:spPr>
        <p:txBody>
          <a:bodyPr anchor="b"/>
          <a:lstStyle>
            <a:lvl1pPr algn="ctr">
              <a:defRPr sz="1200">
                <a:latin typeface="Garamond" panose="02020404030301010803" pitchFamily="18" charset="0"/>
                <a:ea typeface="宋体" panose="02010600030101010101" pitchFamily="2" charset="-122"/>
              </a:defRPr>
            </a:lvl1pPr>
          </a:lstStyle>
          <a:p>
            <a:pPr lvl="0"/>
            <a:endParaRPr lang="en-US" altLang="zh-CN"/>
          </a:p>
        </p:txBody>
      </p:sp>
      <p:sp>
        <p:nvSpPr>
          <p:cNvPr id="229382" name="灯片编号占位符 229381"/>
          <p:cNvSpPr>
            <a:spLocks noGrp="1"/>
          </p:cNvSpPr>
          <p:nvPr>
            <p:ph type="sldNum" sz="quarter" idx="4"/>
          </p:nvPr>
        </p:nvSpPr>
        <p:spPr>
          <a:xfrm>
            <a:off x="8737600" y="6243638"/>
            <a:ext cx="2844800" cy="457200"/>
          </a:xfrm>
          <a:prstGeom prst="rect">
            <a:avLst/>
          </a:prstGeom>
          <a:noFill/>
          <a:ln w="9525">
            <a:noFill/>
          </a:ln>
        </p:spPr>
        <p:txBody>
          <a:bodyPr anchor="b"/>
          <a:lstStyle>
            <a:lvl1pPr algn="r">
              <a:defRPr sz="1200">
                <a:latin typeface="Garamond" panose="02020404030301010803" pitchFamily="18" charset="0"/>
                <a:ea typeface="宋体" panose="02010600030101010101" pitchFamily="2" charset="-122"/>
              </a:defRPr>
            </a:lvl1pPr>
          </a:lstStyle>
          <a:p>
            <a:pPr lvl="0"/>
            <a:fld id="{9A0DB2DC-4C9A-4742-B13C-FB6460FD3503}" type="slidenum">
              <a:rPr lang="en-US" altLang="zh-CN"/>
            </a:fld>
            <a:endParaRPr lang="en-US" altLang="zh-CN"/>
          </a:p>
        </p:txBody>
      </p:sp>
      <p:sp>
        <p:nvSpPr>
          <p:cNvPr id="229383" name="任意多边形 229382"/>
          <p:cNvSpPr/>
          <p:nvPr/>
        </p:nvSpPr>
        <p:spPr>
          <a:xfrm>
            <a:off x="508000" y="228600"/>
            <a:ext cx="10972800" cy="609600"/>
          </a:xfrm>
          <a:custGeom>
            <a:avLst/>
            <a:gdLst/>
            <a:ahLst/>
            <a:cxnLst/>
            <a:rect l="0" t="0" r="0" b="0"/>
            <a:pathLst>
              <a:path w="1000" h="1000">
                <a:moveTo>
                  <a:pt x="0" y="1000"/>
                </a:moveTo>
                <a:lnTo>
                  <a:pt x="0" y="0"/>
                </a:lnTo>
                <a:lnTo>
                  <a:pt x="1000" y="0"/>
                </a:lnTo>
              </a:path>
            </a:pathLst>
          </a:custGeom>
          <a:noFill/>
          <a:ln w="19050" cap="flat" cmpd="sng">
            <a:solidFill>
              <a:schemeClr val="accent1">
                <a:alpha val="100000"/>
              </a:schemeClr>
            </a:solidFill>
            <a:prstDash val="solid"/>
            <a:miter/>
            <a:headEnd type="none" w="med" len="med"/>
            <a:tailEnd type="none" w="med" len="med"/>
          </a:ln>
        </p:spPr>
        <p:txBody>
          <a:bodyPr/>
          <a:lstStyle/>
          <a:p>
            <a:endParaRPr lang="zh-CN" altLang="en-US"/>
          </a:p>
        </p:txBody>
      </p:sp>
      <p:sp>
        <p:nvSpPr>
          <p:cNvPr id="229384" name="直接连接符 229383"/>
          <p:cNvSpPr/>
          <p:nvPr/>
        </p:nvSpPr>
        <p:spPr>
          <a:xfrm>
            <a:off x="609600" y="6172200"/>
            <a:ext cx="10972800" cy="0"/>
          </a:xfrm>
          <a:prstGeom prst="line">
            <a:avLst/>
          </a:prstGeom>
          <a:ln w="19050" cap="flat" cmpd="sng">
            <a:solidFill>
              <a:schemeClr val="accent1"/>
            </a:solidFill>
            <a:prstDash val="solid"/>
            <a:headEnd type="none" w="med" len="med"/>
            <a:tailEnd type="none" w="med" len="med"/>
          </a:ln>
        </p:spPr>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ransition>
    <p:pull dir="rd"/>
  </p:transition>
  <p:hf sldNum="0" hdr="0" ftr="0" dt="0"/>
  <p:txStyles>
    <p:titleStyle>
      <a:lvl1pPr marL="0" lvl="0" indent="0" algn="l" defTabSz="914400" eaLnBrk="1" fontAlgn="base" latinLnBrk="0" hangingPunct="1">
        <a:lnSpc>
          <a:spcPct val="100000"/>
        </a:lnSpc>
        <a:spcBef>
          <a:spcPct val="0"/>
        </a:spcBef>
        <a:spcAft>
          <a:spcPct val="0"/>
        </a:spcAft>
        <a:buClr>
          <a:srgbClr val="000000"/>
        </a:buClr>
        <a:buNone/>
        <a:defRPr sz="42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3000" b="0" i="0" u="none" kern="1200" baseline="0">
          <a:solidFill>
            <a:schemeClr val="tx1"/>
          </a:solidFill>
          <a:latin typeface="+mn-lt"/>
          <a:ea typeface="+mn-ea"/>
          <a:cs typeface="+mn-cs"/>
        </a:defRPr>
      </a:lvl1pPr>
      <a:lvl2pPr marL="669925" lvl="1" indent="-325120" algn="l" defTabSz="91440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600" b="0" i="0" u="none" kern="1200" baseline="0">
          <a:solidFill>
            <a:schemeClr val="tx1"/>
          </a:solidFill>
          <a:latin typeface="+mn-lt"/>
          <a:ea typeface="+mn-ea"/>
          <a:cs typeface="+mn-cs"/>
        </a:defRPr>
      </a:lvl2pPr>
      <a:lvl3pPr marL="1022350" lvl="2" indent="-350520" algn="l" defTabSz="91440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200" b="0" i="0" u="none" kern="1200" baseline="0">
          <a:solidFill>
            <a:schemeClr val="tx1"/>
          </a:solidFill>
          <a:latin typeface="+mn-lt"/>
          <a:ea typeface="+mn-ea"/>
          <a:cs typeface="+mn-cs"/>
        </a:defRPr>
      </a:lvl3pPr>
      <a:lvl4pPr marL="1339850" lvl="3" indent="-315595" algn="l" defTabSz="91440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2000" b="0" i="0" u="none" kern="1200" baseline="0">
          <a:solidFill>
            <a:schemeClr val="tx1"/>
          </a:solidFill>
          <a:latin typeface="+mn-lt"/>
          <a:ea typeface="+mn-ea"/>
          <a:cs typeface="+mn-cs"/>
        </a:defRPr>
      </a:lvl4pPr>
      <a:lvl5pPr marL="1681480" lvl="4" indent="-339725"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2pPr>
      <a:lvl3pPr marL="914400" lvl="2"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3pPr>
      <a:lvl4pPr marL="1371600" lvl="3"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4pPr>
      <a:lvl5pPr marL="1828800" lvl="4"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5pPr>
      <a:lvl6pPr marL="2286000" lvl="5"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6pPr>
      <a:lvl7pPr marL="2743200" lvl="6"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7pPr>
      <a:lvl8pPr marL="3200400" lvl="7"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8pPr>
      <a:lvl9pPr marL="3657600" lvl="8"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hyperlink" Target="http://baike.baidu.com/view/5333543.htm" TargetMode="External"/><Relationship Id="rId7" Type="http://schemas.openxmlformats.org/officeDocument/2006/relationships/hyperlink" Target="http://baike.baidu.com/view/19319.htm" TargetMode="External"/><Relationship Id="rId6" Type="http://schemas.openxmlformats.org/officeDocument/2006/relationships/hyperlink" Target="http://baike.baidu.com/view/217810.htm" TargetMode="External"/><Relationship Id="rId5" Type="http://schemas.openxmlformats.org/officeDocument/2006/relationships/hyperlink" Target="http://baike.baidu.com/view/1955.htm" TargetMode="External"/><Relationship Id="rId4" Type="http://schemas.openxmlformats.org/officeDocument/2006/relationships/hyperlink" Target="http://baike.baidu.com/view/364977.htm" TargetMode="External"/><Relationship Id="rId3" Type="http://schemas.openxmlformats.org/officeDocument/2006/relationships/hyperlink" Target="http://baike.baidu.com/view/217825.htm" TargetMode="External"/><Relationship Id="rId2" Type="http://schemas.openxmlformats.org/officeDocument/2006/relationships/hyperlink" Target="http://baike.baidu.com/view/9425.htm" TargetMode="External"/><Relationship Id="rId1" Type="http://schemas.openxmlformats.org/officeDocument/2006/relationships/hyperlink" Target="http://baike.baidu.com/view/781.htm"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7.xml"/><Relationship Id="rId2" Type="http://schemas.openxmlformats.org/officeDocument/2006/relationships/image" Target="../media/image7.jpeg"/><Relationship Id="rId1" Type="http://schemas.openxmlformats.org/officeDocument/2006/relationships/image" Target="../media/image8.png"/></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7.xml"/><Relationship Id="rId2" Type="http://schemas.openxmlformats.org/officeDocument/2006/relationships/image" Target="../media/image8.png"/><Relationship Id="rId1" Type="http://schemas.openxmlformats.org/officeDocument/2006/relationships/image" Target="../media/image7.jpe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hyperlink" Target="http://baike.baidu.com/view/25507.htm" TargetMode="External"/><Relationship Id="rId2" Type="http://schemas.openxmlformats.org/officeDocument/2006/relationships/hyperlink" Target="http://baike.baidu.com/view/63425.htm" TargetMode="External"/><Relationship Id="rId1" Type="http://schemas.openxmlformats.org/officeDocument/2006/relationships/hyperlink" Target="http://baike.baidu.com/view/1596868.htm" TargetMode="External"/></Relationships>
</file>

<file path=ppt/slides/_rels/slide5.xml.rels><?xml version="1.0" encoding="UTF-8" standalone="yes"?>
<Relationships xmlns="http://schemas.openxmlformats.org/package/2006/relationships"><Relationship Id="rId9" Type="http://schemas.openxmlformats.org/officeDocument/2006/relationships/hyperlink" Target="http://baike.baidu.com/view/2621.htm" TargetMode="External"/><Relationship Id="rId8" Type="http://schemas.openxmlformats.org/officeDocument/2006/relationships/hyperlink" Target="http://baike.baidu.com/view/781.htm" TargetMode="External"/><Relationship Id="rId7" Type="http://schemas.openxmlformats.org/officeDocument/2006/relationships/hyperlink" Target="http://baike.baidu.com/view/217825.htm" TargetMode="External"/><Relationship Id="rId6" Type="http://schemas.openxmlformats.org/officeDocument/2006/relationships/hyperlink" Target="http://baike.baidu.com/view/1142507.htm" TargetMode="External"/><Relationship Id="rId5" Type="http://schemas.openxmlformats.org/officeDocument/2006/relationships/hyperlink" Target="http://baike.baidu.com/view/19086.htm" TargetMode="External"/><Relationship Id="rId4" Type="http://schemas.openxmlformats.org/officeDocument/2006/relationships/hyperlink" Target="http://baike.baidu.com/view/4673.htm" TargetMode="External"/><Relationship Id="rId3" Type="http://schemas.openxmlformats.org/officeDocument/2006/relationships/hyperlink" Target="http://baike.baidu.com/view/4112.htm" TargetMode="External"/><Relationship Id="rId2" Type="http://schemas.openxmlformats.org/officeDocument/2006/relationships/hyperlink" Target="http://baike.baidu.com/view/61891.htm" TargetMode="External"/><Relationship Id="rId11" Type="http://schemas.openxmlformats.org/officeDocument/2006/relationships/slideLayout" Target="../slideLayouts/slideLayout2.xml"/><Relationship Id="rId10" Type="http://schemas.openxmlformats.org/officeDocument/2006/relationships/hyperlink" Target="http://baike.baidu.com/view/2828.htm" TargetMode="External"/><Relationship Id="rId1" Type="http://schemas.openxmlformats.org/officeDocument/2006/relationships/hyperlink" Target="http://baike.baidu.com/view/21267.htm" TargetMode="Externa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hyperlink" Target="http://baike.baidu.com/view/376070.htm" TargetMode="External"/><Relationship Id="rId6" Type="http://schemas.openxmlformats.org/officeDocument/2006/relationships/hyperlink" Target="http://baike.baidu.com/view/352574.htm" TargetMode="External"/><Relationship Id="rId5" Type="http://schemas.openxmlformats.org/officeDocument/2006/relationships/hyperlink" Target="http://baike.baidu.com/view/756304.htm" TargetMode="External"/><Relationship Id="rId4" Type="http://schemas.openxmlformats.org/officeDocument/2006/relationships/hyperlink" Target="http://baike.baidu.com/view/781.htm" TargetMode="External"/><Relationship Id="rId3" Type="http://schemas.openxmlformats.org/officeDocument/2006/relationships/hyperlink" Target="http://baike.baidu.com/view/1142507.htm" TargetMode="External"/><Relationship Id="rId2" Type="http://schemas.openxmlformats.org/officeDocument/2006/relationships/hyperlink" Target="http://baike.baidu.com/view/912780.htm" TargetMode="External"/><Relationship Id="rId1" Type="http://schemas.openxmlformats.org/officeDocument/2006/relationships/hyperlink" Target="http://baike.baidu.com/view/384989.htm" TargetMode="Externa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矩形 79873"/>
          <p:cNvSpPr/>
          <p:nvPr/>
        </p:nvSpPr>
        <p:spPr>
          <a:xfrm>
            <a:off x="3648075" y="6400800"/>
            <a:ext cx="2895600" cy="457200"/>
          </a:xfrm>
          <a:prstGeom prst="rect">
            <a:avLst/>
          </a:prstGeom>
          <a:noFill/>
          <a:ln w="9525">
            <a:noFill/>
          </a:ln>
        </p:spPr>
        <p:txBody>
          <a:bodyPr/>
          <a:lstStyle/>
          <a:p>
            <a:pPr lvl="0" algn="ctr">
              <a:buClr>
                <a:srgbClr val="000000"/>
              </a:buClr>
            </a:pPr>
            <a:endParaRPr lang="zh-CN" altLang="en-US" sz="1400" dirty="0">
              <a:latin typeface="Times New Roman" panose="02020603050405020304" pitchFamily="18" charset="0"/>
              <a:ea typeface="宋体" panose="02010600030101010101" pitchFamily="2" charset="-122"/>
            </a:endParaRPr>
          </a:p>
        </p:txBody>
      </p:sp>
      <p:sp>
        <p:nvSpPr>
          <p:cNvPr id="79875" name="矩形 79874"/>
          <p:cNvSpPr/>
          <p:nvPr/>
        </p:nvSpPr>
        <p:spPr>
          <a:xfrm>
            <a:off x="4648200" y="6248400"/>
            <a:ext cx="2895600" cy="457200"/>
          </a:xfrm>
          <a:prstGeom prst="rect">
            <a:avLst/>
          </a:prstGeom>
          <a:noFill/>
          <a:ln w="9525">
            <a:noFill/>
          </a:ln>
        </p:spPr>
        <p:txBody>
          <a:bodyPr/>
          <a:lstStyle/>
          <a:p>
            <a:pPr lvl="0" algn="ctr">
              <a:buClr>
                <a:srgbClr val="000000"/>
              </a:buClr>
            </a:pPr>
            <a:endParaRPr lang="zh-CN" altLang="en-US" sz="1400" dirty="0">
              <a:latin typeface="Times New Roman" panose="02020603050405020304" pitchFamily="18" charset="0"/>
              <a:ea typeface="宋体" panose="02010600030101010101" pitchFamily="2" charset="-122"/>
            </a:endParaRPr>
          </a:p>
        </p:txBody>
      </p:sp>
      <p:sp>
        <p:nvSpPr>
          <p:cNvPr id="79876" name="矩形 79875"/>
          <p:cNvSpPr/>
          <p:nvPr/>
        </p:nvSpPr>
        <p:spPr>
          <a:xfrm>
            <a:off x="1563370" y="2451735"/>
            <a:ext cx="8430895" cy="1271270"/>
          </a:xfrm>
          <a:prstGeom prst="rect">
            <a:avLst/>
          </a:prstGeom>
        </p:spPr>
        <p:txBody>
          <a:bodyPr wrap="none" fromWordArt="1">
            <a:prstTxWarp prst="textPlain">
              <a:avLst>
                <a:gd name="adj" fmla="val 50000"/>
              </a:avLst>
            </a:prstTxWarp>
            <a:noAutofit/>
          </a:bodyPr>
          <a:lstStyle/>
          <a:p>
            <a:pPr algn="l"/>
            <a:endParaRPr lang="en-US" altLang="zh-CN" sz="2600" b="1">
              <a:solidFill>
                <a:srgbClr val="000000"/>
              </a:solidFill>
              <a:effectLst/>
              <a:latin typeface="+mn-ea"/>
              <a:ea typeface="+mn-ea"/>
              <a:cs typeface="+mn-ea"/>
            </a:endParaRPr>
          </a:p>
          <a:p>
            <a:pPr algn="l"/>
            <a:r>
              <a:rPr lang="zh-CN" altLang="en-US" sz="2600" b="1">
                <a:solidFill>
                  <a:srgbClr val="000000"/>
                </a:solidFill>
                <a:effectLst/>
                <a:latin typeface="+mn-ea"/>
                <a:ea typeface="+mn-ea"/>
                <a:cs typeface="+mn-ea"/>
              </a:rPr>
              <a:t>　</a:t>
            </a:r>
            <a:r>
              <a:rPr lang="zh-CN" altLang="en-US" sz="5400" b="1">
                <a:solidFill>
                  <a:srgbClr val="000000"/>
                </a:solidFill>
                <a:effectLst/>
                <a:latin typeface="+mn-ea"/>
                <a:ea typeface="+mn-ea"/>
                <a:cs typeface="+mn-ea"/>
              </a:rPr>
              <a:t>混凝土的选择与应用</a:t>
            </a:r>
            <a:endParaRPr lang="zh-CN" altLang="en-US" sz="5400" b="1">
              <a:solidFill>
                <a:srgbClr val="000000"/>
              </a:solidFill>
              <a:effectLst/>
              <a:latin typeface="+mn-ea"/>
              <a:ea typeface="+mn-ea"/>
              <a:cs typeface="+mn-ea"/>
            </a:endParaRPr>
          </a:p>
          <a:p>
            <a:pPr algn="l"/>
            <a:endParaRPr lang="zh-CN" altLang="en-US" sz="2600" b="1">
              <a:solidFill>
                <a:srgbClr val="000000"/>
              </a:solidFill>
              <a:effectLst/>
              <a:latin typeface="+mn-ea"/>
              <a:ea typeface="+mn-ea"/>
              <a:cs typeface="+mn-ea"/>
            </a:endParaRPr>
          </a:p>
          <a:p>
            <a:pPr algn="l"/>
            <a:r>
              <a:rPr lang="zh-CN" altLang="en-US" sz="2600" b="1">
                <a:solidFill>
                  <a:srgbClr val="000000"/>
                </a:solidFill>
                <a:effectLst/>
                <a:latin typeface="+mn-ea"/>
                <a:ea typeface="+mn-ea"/>
                <a:cs typeface="+mn-ea"/>
              </a:rPr>
              <a:t> </a:t>
            </a:r>
            <a:endParaRPr lang="zh-CN" altLang="en-US" sz="2600" b="1">
              <a:solidFill>
                <a:srgbClr val="000000"/>
              </a:solidFill>
              <a:effectLst/>
              <a:latin typeface="+mn-ea"/>
              <a:ea typeface="+mn-ea"/>
              <a:cs typeface="+mn-ea"/>
            </a:endParaRPr>
          </a:p>
          <a:p>
            <a:pPr algn="l"/>
            <a:endParaRPr lang="zh-CN" altLang="en-US" sz="2600" b="1">
              <a:solidFill>
                <a:srgbClr val="000000"/>
              </a:solidFill>
              <a:effectLst/>
              <a:latin typeface="+mn-ea"/>
              <a:ea typeface="+mn-ea"/>
              <a:cs typeface="+mn-ea"/>
            </a:endParaRPr>
          </a:p>
          <a:p>
            <a:pPr algn="l"/>
            <a:r>
              <a:rPr lang="en-US" altLang="zh-CN" sz="2600" dirty="0">
                <a:latin typeface="+mn-ea"/>
                <a:ea typeface="+mn-ea"/>
                <a:cs typeface="+mn-ea"/>
                <a:sym typeface="+mn-ea"/>
              </a:rPr>
              <a:t>          3.1 混凝土的分类及特点</a:t>
            </a:r>
            <a:endParaRPr lang="en-US" altLang="zh-CN" sz="1500" b="1" dirty="0">
              <a:solidFill>
                <a:srgbClr val="000000"/>
              </a:solidFill>
              <a:effectLst/>
              <a:latin typeface="+mn-ea"/>
              <a:ea typeface="+mn-ea"/>
              <a:cs typeface="+mn-ea"/>
              <a:sym typeface="+mn-ea"/>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32" fill="hold" nodeType="clickEffect">
                                  <p:stCondLst>
                                    <p:cond delay="0"/>
                                  </p:stCondLst>
                                  <p:childTnLst>
                                    <p:set>
                                      <p:cBhvr>
                                        <p:cTn id="6" dur="1" fill="hold">
                                          <p:stCondLst>
                                            <p:cond delay="0"/>
                                          </p:stCondLst>
                                        </p:cTn>
                                        <p:tgtEl>
                                          <p:spTgt spid="79876"/>
                                        </p:tgtEl>
                                        <p:attrNameLst>
                                          <p:attrName>style.visibility</p:attrName>
                                        </p:attrNameLst>
                                      </p:cBhvr>
                                      <p:to>
                                        <p:strVal val="visible"/>
                                      </p:to>
                                    </p:set>
                                    <p:animEffect transition="in" filter="plus(out)">
                                      <p:cBhvr>
                                        <p:cTn id="7" dur="2000"/>
                                        <p:tgtEl>
                                          <p:spTgt spid="798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p:txBody>
          <a:bodyPr vert="horz" wrap="square" lIns="91440" tIns="45720" rIns="91440" bIns="45720" anchor="t"/>
          <a:lstStyle/>
          <a:p>
            <a:pPr eaLnBrk="1" hangingPunct="1"/>
            <a:endParaRPr lang="zh-CN" altLang="en-US" dirty="0"/>
          </a:p>
        </p:txBody>
      </p:sp>
      <p:sp>
        <p:nvSpPr>
          <p:cNvPr id="49155" name="Rectangle 3"/>
          <p:cNvSpPr>
            <a:spLocks noGrp="1"/>
          </p:cNvSpPr>
          <p:nvPr>
            <p:ph idx="1"/>
          </p:nvPr>
        </p:nvSpPr>
        <p:spPr/>
        <p:txBody>
          <a:bodyPr vert="horz" wrap="square" lIns="91440" tIns="45720" rIns="91440" bIns="45720" anchor="t"/>
          <a:lstStyle/>
          <a:p>
            <a:pPr eaLnBrk="1" hangingPunct="1"/>
            <a:endParaRPr lang="zh-CN" altLang="en-US" dirty="0"/>
          </a:p>
        </p:txBody>
      </p:sp>
      <p:pic>
        <p:nvPicPr>
          <p:cNvPr id="49156" name="Picture 5" descr="ae51f3deb48f8c5402e108483a292df5e1fe9925bc315f9b"/>
          <p:cNvPicPr>
            <a:picLocks noChangeAspect="1"/>
          </p:cNvPicPr>
          <p:nvPr/>
        </p:nvPicPr>
        <p:blipFill>
          <a:blip r:embed="rId1"/>
          <a:stretch>
            <a:fillRect/>
          </a:stretch>
        </p:blipFill>
        <p:spPr>
          <a:xfrm>
            <a:off x="1844675" y="595313"/>
            <a:ext cx="8504238" cy="5668962"/>
          </a:xfrm>
          <a:prstGeom prst="rect">
            <a:avLst/>
          </a:prstGeom>
          <a:noFill/>
          <a:ln w="9525">
            <a:noFill/>
          </a:ln>
        </p:spPr>
      </p:pic>
    </p:spTree>
  </p:cSld>
  <p:clrMapOvr>
    <a:masterClrMapping/>
  </p:clrMapOvr>
  <p:transition>
    <p:wheel spokes="8"/>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p:cNvSpPr>
          <p:nvPr>
            <p:ph type="title"/>
          </p:nvPr>
        </p:nvSpPr>
        <p:spPr/>
        <p:txBody>
          <a:bodyPr vert="horz" wrap="square" lIns="91440" tIns="45720" rIns="91440" bIns="45720" anchor="t"/>
          <a:lstStyle/>
          <a:p>
            <a:pPr eaLnBrk="1" hangingPunct="1"/>
            <a:endParaRPr lang="zh-CN" altLang="en-US" dirty="0"/>
          </a:p>
        </p:txBody>
      </p:sp>
      <p:sp>
        <p:nvSpPr>
          <p:cNvPr id="50179" name="Rectangle 3"/>
          <p:cNvSpPr>
            <a:spLocks noGrp="1"/>
          </p:cNvSpPr>
          <p:nvPr>
            <p:ph idx="1"/>
          </p:nvPr>
        </p:nvSpPr>
        <p:spPr/>
        <p:txBody>
          <a:bodyPr vert="horz" wrap="square" lIns="91440" tIns="45720" rIns="91440" bIns="45720" anchor="t"/>
          <a:lstStyle/>
          <a:p>
            <a:pPr eaLnBrk="1" hangingPunct="1">
              <a:lnSpc>
                <a:spcPct val="90000"/>
              </a:lnSpc>
            </a:pPr>
            <a:r>
              <a:rPr lang="en-US" altLang="zh-CN" b="1"/>
              <a:t>2011</a:t>
            </a:r>
            <a:r>
              <a:rPr lang="zh-CN" altLang="en-US" b="1" dirty="0"/>
              <a:t>年</a:t>
            </a:r>
            <a:r>
              <a:rPr lang="en-US" altLang="zh-CN" b="1"/>
              <a:t>3</a:t>
            </a:r>
            <a:r>
              <a:rPr lang="zh-CN" altLang="en-US" b="1" dirty="0"/>
              <a:t>月</a:t>
            </a:r>
            <a:r>
              <a:rPr lang="en-US" altLang="zh-CN" b="1"/>
              <a:t>11</a:t>
            </a:r>
            <a:r>
              <a:rPr lang="zh-CN" altLang="en-US" b="1" dirty="0"/>
              <a:t>日，日本当地时间</a:t>
            </a:r>
            <a:r>
              <a:rPr lang="en-US" altLang="zh-CN" b="1"/>
              <a:t>14</a:t>
            </a:r>
            <a:r>
              <a:rPr lang="zh-CN" altLang="en-US" b="1" dirty="0"/>
              <a:t>时</a:t>
            </a:r>
            <a:r>
              <a:rPr lang="en-US" altLang="zh-CN" b="1"/>
              <a:t>46</a:t>
            </a:r>
            <a:r>
              <a:rPr lang="zh-CN" altLang="en-US" b="1" dirty="0"/>
              <a:t>分，日本东北部海域发生里氏</a:t>
            </a:r>
            <a:r>
              <a:rPr lang="en-US" altLang="zh-CN" b="1"/>
              <a:t>9.0</a:t>
            </a:r>
            <a:r>
              <a:rPr lang="zh-CN" altLang="en-US" b="1" dirty="0"/>
              <a:t>级</a:t>
            </a:r>
            <a:r>
              <a:rPr lang="zh-CN" altLang="en-US" b="1" dirty="0">
                <a:hlinkClick r:id="rId1"/>
              </a:rPr>
              <a:t>地震</a:t>
            </a:r>
            <a:r>
              <a:rPr lang="zh-CN" altLang="en-US" b="1" dirty="0"/>
              <a:t>并引发</a:t>
            </a:r>
            <a:r>
              <a:rPr lang="zh-CN" altLang="en-US" b="1" dirty="0">
                <a:hlinkClick r:id="rId2"/>
              </a:rPr>
              <a:t>海啸</a:t>
            </a:r>
            <a:r>
              <a:rPr lang="zh-CN" altLang="en-US" b="1" dirty="0"/>
              <a:t>，造成重大人员伤亡和财产损失。地震</a:t>
            </a:r>
            <a:r>
              <a:rPr lang="zh-CN" altLang="en-US" b="1" dirty="0">
                <a:hlinkClick r:id="rId3"/>
              </a:rPr>
              <a:t>震中</a:t>
            </a:r>
            <a:r>
              <a:rPr lang="zh-CN" altLang="en-US" b="1" dirty="0"/>
              <a:t>位于</a:t>
            </a:r>
            <a:r>
              <a:rPr lang="zh-CN" altLang="en-US" b="1" dirty="0">
                <a:hlinkClick r:id="rId4"/>
              </a:rPr>
              <a:t>宫城县</a:t>
            </a:r>
            <a:r>
              <a:rPr lang="zh-CN" altLang="en-US" b="1" dirty="0"/>
              <a:t>以东</a:t>
            </a:r>
            <a:r>
              <a:rPr lang="zh-CN" altLang="en-US" b="1" dirty="0">
                <a:hlinkClick r:id="rId5"/>
              </a:rPr>
              <a:t>太平洋</a:t>
            </a:r>
            <a:r>
              <a:rPr lang="zh-CN" altLang="en-US" b="1" dirty="0"/>
              <a:t>海域，</a:t>
            </a:r>
            <a:r>
              <a:rPr lang="zh-CN" altLang="en-US" b="1" dirty="0">
                <a:hlinkClick r:id="rId6"/>
              </a:rPr>
              <a:t>震源</a:t>
            </a:r>
            <a:r>
              <a:rPr lang="zh-CN" altLang="en-US" b="1" dirty="0"/>
              <a:t>深度海下</a:t>
            </a:r>
            <a:r>
              <a:rPr lang="en-US" altLang="zh-CN" b="1"/>
              <a:t>10</a:t>
            </a:r>
            <a:r>
              <a:rPr lang="zh-CN" altLang="en-US" b="1" dirty="0"/>
              <a:t>公里。</a:t>
            </a:r>
            <a:r>
              <a:rPr lang="zh-CN" altLang="en-US" b="1" dirty="0">
                <a:hlinkClick r:id="rId7"/>
              </a:rPr>
              <a:t>东京</a:t>
            </a:r>
            <a:r>
              <a:rPr lang="zh-CN" altLang="en-US" b="1" dirty="0"/>
              <a:t>有强烈震感。地震引发的</a:t>
            </a:r>
            <a:r>
              <a:rPr lang="zh-CN" altLang="en-US" b="1" dirty="0">
                <a:hlinkClick r:id="rId2"/>
              </a:rPr>
              <a:t>海啸</a:t>
            </a:r>
            <a:r>
              <a:rPr lang="zh-CN" altLang="en-US" b="1" dirty="0"/>
              <a:t>影响到</a:t>
            </a:r>
            <a:r>
              <a:rPr lang="zh-CN" altLang="en-US" b="1" dirty="0">
                <a:hlinkClick r:id="rId8"/>
              </a:rPr>
              <a:t>太平洋沿岸</a:t>
            </a:r>
            <a:r>
              <a:rPr lang="zh-CN" altLang="en-US" b="1" dirty="0"/>
              <a:t>的大部分地区。地震造成日本福岛第一核电站</a:t>
            </a:r>
            <a:r>
              <a:rPr lang="en-US" altLang="zh-CN" b="1"/>
              <a:t>1~4</a:t>
            </a:r>
            <a:r>
              <a:rPr lang="zh-CN" altLang="en-US" b="1" dirty="0"/>
              <a:t>号机组发生核泄漏事故。</a:t>
            </a:r>
            <a:endParaRPr lang="zh-CN" altLang="en-US" b="1" dirty="0"/>
          </a:p>
          <a:p>
            <a:pPr eaLnBrk="1" hangingPunct="1">
              <a:lnSpc>
                <a:spcPct val="90000"/>
              </a:lnSpc>
            </a:pPr>
            <a:r>
              <a:rPr lang="zh-CN" altLang="en-US" b="1" dirty="0"/>
              <a:t>截止</a:t>
            </a:r>
            <a:r>
              <a:rPr lang="en-US" altLang="zh-CN" b="1"/>
              <a:t>2011</a:t>
            </a:r>
            <a:r>
              <a:rPr lang="zh-CN" altLang="en-US" b="1" dirty="0"/>
              <a:t>年</a:t>
            </a:r>
            <a:r>
              <a:rPr lang="en-US" altLang="zh-CN" b="1"/>
              <a:t>12</a:t>
            </a:r>
            <a:r>
              <a:rPr lang="zh-CN" altLang="en-US" b="1" dirty="0"/>
              <a:t>月</a:t>
            </a:r>
            <a:r>
              <a:rPr lang="en-US" altLang="zh-CN" b="1"/>
              <a:t>22</a:t>
            </a:r>
            <a:r>
              <a:rPr lang="zh-CN" altLang="en-US" b="1" dirty="0"/>
              <a:t>日，</a:t>
            </a:r>
            <a:r>
              <a:rPr lang="en-US" altLang="zh-CN" b="1"/>
              <a:t>2011</a:t>
            </a:r>
            <a:r>
              <a:rPr lang="zh-CN" altLang="en-US" b="1" dirty="0"/>
              <a:t>年</a:t>
            </a:r>
            <a:r>
              <a:rPr lang="en-US" altLang="zh-CN" b="1"/>
              <a:t>3</a:t>
            </a:r>
            <a:r>
              <a:rPr lang="zh-CN" altLang="en-US" b="1" dirty="0"/>
              <a:t>月</a:t>
            </a:r>
            <a:r>
              <a:rPr lang="en-US" altLang="zh-CN" b="1"/>
              <a:t>11</a:t>
            </a:r>
            <a:r>
              <a:rPr lang="zh-CN" altLang="en-US" b="1" dirty="0"/>
              <a:t>日发生的日本大地震及其引发的海啸已确认造成</a:t>
            </a:r>
            <a:r>
              <a:rPr lang="en-US" altLang="zh-CN" b="1"/>
              <a:t>15,843</a:t>
            </a:r>
            <a:r>
              <a:rPr lang="zh-CN" altLang="en-US" b="1" dirty="0"/>
              <a:t>人死亡、</a:t>
            </a:r>
            <a:r>
              <a:rPr lang="zh-CN" altLang="en-US" dirty="0"/>
              <a:t> </a:t>
            </a:r>
            <a:r>
              <a:rPr lang="en-US" altLang="zh-CN" b="1"/>
              <a:t>3,469</a:t>
            </a:r>
            <a:r>
              <a:rPr lang="zh-CN" altLang="en-US" b="1" dirty="0"/>
              <a:t>人失踪。</a:t>
            </a:r>
            <a:r>
              <a:rPr lang="zh-CN" altLang="en-US" dirty="0"/>
              <a:t> </a:t>
            </a:r>
            <a:endParaRPr lang="zh-CN" altLang="en-US" dirty="0"/>
          </a:p>
        </p:txBody>
      </p:sp>
    </p:spTree>
  </p:cSld>
  <p:clrMapOvr>
    <a:masterClrMapping/>
  </p:clrMapOvr>
  <p:transition>
    <p:wheel spokes="8"/>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矩形 86017"/>
          <p:cNvSpPr/>
          <p:nvPr/>
        </p:nvSpPr>
        <p:spPr>
          <a:xfrm>
            <a:off x="2640330" y="549275"/>
            <a:ext cx="6361430" cy="4799965"/>
          </a:xfrm>
          <a:prstGeom prst="rect">
            <a:avLst/>
          </a:prstGeom>
          <a:noFill/>
          <a:ln w="9525">
            <a:noFill/>
          </a:ln>
        </p:spPr>
        <p:txBody>
          <a:bodyPr wrap="square" anchor="t">
            <a:spAutoFit/>
          </a:bodyPr>
          <a:lstStyle/>
          <a:p>
            <a:pPr lvl="0"/>
            <a:r>
              <a:rPr lang="zh-CN" altLang="en-US" sz="3200" b="1" dirty="0">
                <a:latin typeface="Tahoma" panose="020B0604030504040204" pitchFamily="34" charset="0"/>
                <a:ea typeface="楷体_GB2312" pitchFamily="49" charset="-122"/>
              </a:rPr>
              <a:t>  混凝土的选择与应用</a:t>
            </a:r>
            <a:endParaRPr lang="zh-CN" altLang="en-US" sz="3200" b="1" dirty="0">
              <a:latin typeface="Tahoma" panose="020B0604030504040204" pitchFamily="34" charset="0"/>
              <a:ea typeface="楷体_GB2312" pitchFamily="49" charset="-122"/>
            </a:endParaRPr>
          </a:p>
          <a:p>
            <a:pPr lvl="0"/>
            <a:endParaRPr lang="zh-CN" altLang="en-US" sz="3200" b="1" dirty="0">
              <a:latin typeface="Tahoma" panose="020B0604030504040204" pitchFamily="34" charset="0"/>
              <a:ea typeface="楷体_GB2312" pitchFamily="49" charset="-122"/>
            </a:endParaRPr>
          </a:p>
          <a:p>
            <a:pPr lvl="0" algn="l">
              <a:lnSpc>
                <a:spcPct val="150000"/>
              </a:lnSpc>
            </a:pPr>
            <a:r>
              <a:rPr lang="en-US" altLang="zh-CN" sz="2800" dirty="0">
                <a:latin typeface="Tahoma" panose="020B0604030504040204" pitchFamily="34" charset="0"/>
                <a:ea typeface="楷体_GB2312" pitchFamily="49" charset="-122"/>
                <a:cs typeface="+mn-ea"/>
              </a:rPr>
              <a:t>3.1  混凝土的分类及特点</a:t>
            </a:r>
            <a:endParaRPr lang="en-US" altLang="zh-CN" sz="2800" dirty="0">
              <a:latin typeface="Tahoma" panose="020B0604030504040204" pitchFamily="34" charset="0"/>
              <a:ea typeface="楷体_GB2312" pitchFamily="49" charset="-122"/>
              <a:cs typeface="+mn-ea"/>
            </a:endParaRPr>
          </a:p>
          <a:p>
            <a:pPr lvl="0" algn="l">
              <a:lnSpc>
                <a:spcPct val="150000"/>
              </a:lnSpc>
            </a:pPr>
            <a:r>
              <a:rPr lang="en-US" altLang="zh-CN" sz="2800" dirty="0">
                <a:latin typeface="Tahoma" panose="020B0604030504040204" pitchFamily="34" charset="0"/>
                <a:ea typeface="楷体_GB2312" pitchFamily="49" charset="-122"/>
                <a:cs typeface="+mn-ea"/>
              </a:rPr>
              <a:t>3.2  普通混凝土的组成材料</a:t>
            </a:r>
            <a:r>
              <a:rPr lang="zh-CN" altLang="en-US" sz="2800" dirty="0">
                <a:latin typeface="Tahoma" panose="020B0604030504040204" pitchFamily="34" charset="0"/>
                <a:ea typeface="楷体_GB2312" pitchFamily="49" charset="-122"/>
              </a:rPr>
              <a:t> </a:t>
            </a:r>
            <a:endParaRPr lang="zh-CN" altLang="en-US" sz="2800" dirty="0">
              <a:latin typeface="Tahoma" panose="020B0604030504040204" pitchFamily="34" charset="0"/>
              <a:ea typeface="楷体_GB2312" pitchFamily="49" charset="-122"/>
            </a:endParaRPr>
          </a:p>
          <a:p>
            <a:pPr lvl="0">
              <a:lnSpc>
                <a:spcPct val="150000"/>
              </a:lnSpc>
            </a:pPr>
            <a:r>
              <a:rPr lang="en-US" altLang="zh-CN" sz="2800" dirty="0">
                <a:latin typeface="Tahoma" panose="020B0604030504040204" pitchFamily="34" charset="0"/>
                <a:ea typeface="楷体_GB2312" pitchFamily="49" charset="-122"/>
              </a:rPr>
              <a:t>3.3  </a:t>
            </a:r>
            <a:r>
              <a:rPr lang="zh-CN" altLang="en-US" sz="2800" dirty="0">
                <a:latin typeface="Tahoma" panose="020B0604030504040204" pitchFamily="34" charset="0"/>
                <a:ea typeface="楷体_GB2312" pitchFamily="49" charset="-122"/>
              </a:rPr>
              <a:t>普通混凝土的技术性质</a:t>
            </a:r>
            <a:endParaRPr lang="zh-CN" altLang="en-US" sz="2800" dirty="0">
              <a:latin typeface="Tahoma" panose="020B0604030504040204" pitchFamily="34" charset="0"/>
              <a:ea typeface="楷体_GB2312" pitchFamily="49" charset="-122"/>
            </a:endParaRPr>
          </a:p>
          <a:p>
            <a:pPr lvl="0">
              <a:lnSpc>
                <a:spcPct val="150000"/>
              </a:lnSpc>
            </a:pPr>
            <a:r>
              <a:rPr lang="en-US" altLang="zh-CN" sz="2800" dirty="0">
                <a:latin typeface="Tahoma" panose="020B0604030504040204" pitchFamily="34" charset="0"/>
                <a:ea typeface="楷体_GB2312" pitchFamily="49" charset="-122"/>
              </a:rPr>
              <a:t>3.4  </a:t>
            </a:r>
            <a:r>
              <a:rPr lang="zh-CN" altLang="en-US" sz="2800" dirty="0">
                <a:latin typeface="Tahoma" panose="020B0604030504040204" pitchFamily="34" charset="0"/>
                <a:ea typeface="楷体_GB2312" pitchFamily="49" charset="-122"/>
              </a:rPr>
              <a:t>普通混凝土质量控制及配合比设计</a:t>
            </a:r>
            <a:endParaRPr lang="zh-CN" altLang="en-US" sz="2800" dirty="0">
              <a:latin typeface="Tahoma" panose="020B0604030504040204" pitchFamily="34" charset="0"/>
              <a:ea typeface="楷体_GB2312" pitchFamily="49" charset="-122"/>
            </a:endParaRPr>
          </a:p>
          <a:p>
            <a:pPr lvl="0">
              <a:lnSpc>
                <a:spcPct val="150000"/>
              </a:lnSpc>
            </a:pPr>
            <a:r>
              <a:rPr lang="en-US" altLang="zh-CN" sz="2800" dirty="0">
                <a:latin typeface="Tahoma" panose="020B0604030504040204" pitchFamily="34" charset="0"/>
                <a:ea typeface="楷体_GB2312" pitchFamily="49" charset="-122"/>
              </a:rPr>
              <a:t>3.5  </a:t>
            </a:r>
            <a:r>
              <a:rPr lang="zh-CN" altLang="en-US" sz="2800" dirty="0">
                <a:latin typeface="Tahoma" panose="020B0604030504040204" pitchFamily="34" charset="0"/>
                <a:ea typeface="楷体_GB2312" pitchFamily="49" charset="-122"/>
              </a:rPr>
              <a:t>特殊种类混凝土</a:t>
            </a:r>
            <a:endParaRPr lang="zh-CN" altLang="en-US" sz="2800" dirty="0">
              <a:latin typeface="Tahoma" panose="020B0604030504040204" pitchFamily="34" charset="0"/>
              <a:ea typeface="楷体_GB2312" pitchFamily="49" charset="-122"/>
            </a:endParaRPr>
          </a:p>
          <a:p>
            <a:pPr lvl="0"/>
            <a:endParaRPr lang="zh-CN" altLang="en-US" sz="3200" b="1" dirty="0">
              <a:latin typeface="Tahoma" panose="020B0604030504040204" pitchFamily="34" charset="0"/>
              <a:ea typeface="楷体_GB2312" pitchFamily="49" charset="-122"/>
            </a:endParaRPr>
          </a:p>
        </p:txBody>
      </p:sp>
    </p:spTree>
  </p:cSld>
  <p:clrMapOvr>
    <a:masterClrMapping/>
  </p:clrMapOvr>
  <p:transition>
    <p:pull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文本占位符 81922"/>
          <p:cNvSpPr>
            <a:spLocks noGrp="1"/>
          </p:cNvSpPr>
          <p:nvPr>
            <p:ph type="body" idx="1"/>
          </p:nvPr>
        </p:nvSpPr>
        <p:spPr>
          <a:xfrm>
            <a:off x="768350" y="492760"/>
            <a:ext cx="9868535" cy="1305560"/>
          </a:xfrm>
        </p:spPr>
        <p:txBody>
          <a:bodyPr/>
          <a:lstStyle/>
          <a:p>
            <a:pPr>
              <a:lnSpc>
                <a:spcPct val="150000"/>
              </a:lnSpc>
            </a:pPr>
            <a:r>
              <a:rPr lang="zh-CN" altLang="en-US" b="1" dirty="0">
                <a:latin typeface="楷体_GB2312" pitchFamily="49" charset="-122"/>
                <a:ea typeface="楷体_GB2312" pitchFamily="49" charset="-122"/>
              </a:rPr>
              <a:t>混凝土：由胶凝材料、骨料、水按适当比例配合拌制而成的混合物，再经硬化形成的复合材料。</a:t>
            </a:r>
            <a:endParaRPr lang="zh-CN" altLang="en-US" b="1" dirty="0">
              <a:latin typeface="楷体_GB2312" pitchFamily="49" charset="-122"/>
              <a:ea typeface="楷体_GB2312" pitchFamily="49" charset="-122"/>
            </a:endParaRPr>
          </a:p>
        </p:txBody>
      </p:sp>
      <p:grpSp>
        <p:nvGrpSpPr>
          <p:cNvPr id="81924" name="组合 81923"/>
          <p:cNvGrpSpPr/>
          <p:nvPr/>
        </p:nvGrpSpPr>
        <p:grpSpPr>
          <a:xfrm>
            <a:off x="4295775" y="2924175"/>
            <a:ext cx="3097213" cy="3168650"/>
            <a:chOff x="3288" y="1117"/>
            <a:chExt cx="1951" cy="1996"/>
          </a:xfrm>
        </p:grpSpPr>
        <p:pic>
          <p:nvPicPr>
            <p:cNvPr id="81925" name="图片 81924" descr="xin_789d6c903cd3463f843b0ef6e4578957"/>
            <p:cNvPicPr>
              <a:picLocks noChangeAspect="1"/>
            </p:cNvPicPr>
            <p:nvPr/>
          </p:nvPicPr>
          <p:blipFill>
            <a:blip r:embed="rId1"/>
            <a:stretch>
              <a:fillRect/>
            </a:stretch>
          </p:blipFill>
          <p:spPr>
            <a:xfrm>
              <a:off x="3288" y="1117"/>
              <a:ext cx="1951" cy="1996"/>
            </a:xfrm>
            <a:prstGeom prst="rect">
              <a:avLst/>
            </a:prstGeom>
            <a:noFill/>
            <a:ln w="9525" cap="flat" cmpd="sng">
              <a:solidFill>
                <a:schemeClr val="accent1"/>
              </a:solidFill>
              <a:prstDash val="solid"/>
              <a:miter/>
              <a:headEnd type="none" w="med" len="med"/>
              <a:tailEnd type="none" w="med" len="med"/>
            </a:ln>
            <a:effectLst>
              <a:outerShdw dist="17961" dir="2699999" algn="ctr" rotWithShape="0">
                <a:schemeClr val="bg2"/>
              </a:outerShdw>
            </a:effectLst>
          </p:spPr>
        </p:pic>
        <p:sp>
          <p:nvSpPr>
            <p:cNvPr id="81926" name="矩形 81925"/>
            <p:cNvSpPr/>
            <p:nvPr/>
          </p:nvSpPr>
          <p:spPr>
            <a:xfrm>
              <a:off x="3334" y="2750"/>
              <a:ext cx="1843" cy="232"/>
            </a:xfrm>
            <a:prstGeom prst="rect">
              <a:avLst/>
            </a:prstGeom>
            <a:noFill/>
            <a:ln w="9525">
              <a:noFill/>
            </a:ln>
          </p:spPr>
          <p:txBody>
            <a:bodyPr wrap="none" anchor="t">
              <a:spAutoFit/>
            </a:bodyPr>
            <a:lstStyle/>
            <a:p>
              <a:pPr lvl="0">
                <a:spcBef>
                  <a:spcPct val="30000"/>
                </a:spcBef>
              </a:pPr>
              <a:r>
                <a:rPr lang="zh-CN" altLang="en-US" dirty="0">
                  <a:solidFill>
                    <a:schemeClr val="bg1"/>
                  </a:solidFill>
                  <a:effectLst>
                    <a:outerShdw blurRad="38100" dist="38100" dir="2700000">
                      <a:srgbClr val="C0C0C0"/>
                    </a:outerShdw>
                  </a:effectLst>
                  <a:latin typeface="Arial" panose="020B0604020202020204" pitchFamily="34" charset="0"/>
                  <a:ea typeface="楷体_GB2312" pitchFamily="49" charset="-122"/>
                </a:rPr>
                <a:t>三峡工程钢筋混凝土重力坝</a:t>
              </a:r>
              <a:endParaRPr lang="zh-CN" altLang="en-US" dirty="0">
                <a:solidFill>
                  <a:schemeClr val="bg1"/>
                </a:solidFill>
                <a:effectLst>
                  <a:outerShdw blurRad="38100" dist="38100" dir="2700000">
                    <a:srgbClr val="C0C0C0"/>
                  </a:outerShdw>
                </a:effectLst>
                <a:latin typeface="Arial" panose="020B0604020202020204" pitchFamily="34" charset="0"/>
                <a:ea typeface="楷体_GB2312" pitchFamily="49" charset="-122"/>
              </a:endParaRPr>
            </a:p>
          </p:txBody>
        </p:sp>
      </p:gr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81924"/>
                                        </p:tgtEl>
                                        <p:attrNameLst>
                                          <p:attrName>style.visibility</p:attrName>
                                        </p:attrNameLst>
                                      </p:cBhvr>
                                      <p:to>
                                        <p:strVal val="visible"/>
                                      </p:to>
                                    </p:set>
                                    <p:animEffect transition="in" filter="box(in)">
                                      <p:cBhvr>
                                        <p:cTn id="7" dur="500"/>
                                        <p:tgtEl>
                                          <p:spTgt spid="819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矩形 86017"/>
          <p:cNvSpPr/>
          <p:nvPr/>
        </p:nvSpPr>
        <p:spPr>
          <a:xfrm>
            <a:off x="660718" y="937895"/>
            <a:ext cx="3334385" cy="521970"/>
          </a:xfrm>
          <a:prstGeom prst="rect">
            <a:avLst/>
          </a:prstGeom>
          <a:noFill/>
          <a:ln w="9525">
            <a:noFill/>
          </a:ln>
        </p:spPr>
        <p:txBody>
          <a:bodyPr wrap="none" anchor="t">
            <a:spAutoFit/>
          </a:bodyPr>
          <a:lstStyle/>
          <a:p>
            <a:pPr lvl="0"/>
            <a:r>
              <a:rPr lang="en-US" altLang="zh-CN" sz="2800" b="1" dirty="0">
                <a:latin typeface="Tahoma" panose="020B0604030504040204" pitchFamily="34" charset="0"/>
                <a:ea typeface="楷体_GB2312" pitchFamily="49" charset="-122"/>
              </a:rPr>
              <a:t>3.1.1 </a:t>
            </a:r>
            <a:r>
              <a:rPr lang="zh-CN" altLang="en-US" sz="2800" b="1" dirty="0">
                <a:latin typeface="Tahoma" panose="020B0604030504040204" pitchFamily="34" charset="0"/>
                <a:ea typeface="楷体_GB2312" pitchFamily="49" charset="-122"/>
              </a:rPr>
              <a:t>混凝土的分类</a:t>
            </a:r>
            <a:endParaRPr lang="zh-CN" altLang="en-US" sz="2800" b="1" dirty="0">
              <a:latin typeface="Tahoma" panose="020B0604030504040204" pitchFamily="34" charset="0"/>
              <a:ea typeface="楷体_GB2312" pitchFamily="49" charset="-122"/>
            </a:endParaRPr>
          </a:p>
        </p:txBody>
      </p:sp>
      <p:sp>
        <p:nvSpPr>
          <p:cNvPr id="86019" name="矩形 86018"/>
          <p:cNvSpPr/>
          <p:nvPr/>
        </p:nvSpPr>
        <p:spPr>
          <a:xfrm>
            <a:off x="1898015" y="1684655"/>
            <a:ext cx="4629150" cy="5031740"/>
          </a:xfrm>
          <a:prstGeom prst="rect">
            <a:avLst/>
          </a:prstGeom>
          <a:gradFill rotWithShape="1">
            <a:gsLst>
              <a:gs pos="0">
                <a:srgbClr val="99CCFF"/>
              </a:gs>
              <a:gs pos="50000">
                <a:schemeClr val="bg1"/>
              </a:gs>
              <a:gs pos="100000">
                <a:srgbClr val="99CCFF"/>
              </a:gs>
            </a:gsLst>
            <a:lin ang="2700000" scaled="1"/>
            <a:tileRect/>
          </a:gradFill>
          <a:ln w="9525" cap="flat" cmpd="sng">
            <a:solidFill>
              <a:schemeClr val="tx1"/>
            </a:solidFill>
            <a:prstDash val="solid"/>
            <a:miter/>
            <a:headEnd type="none" w="med" len="med"/>
            <a:tailEnd type="none" w="med" len="med"/>
          </a:ln>
          <a:effectLst>
            <a:outerShdw dist="35921" dir="2699999" algn="ctr" rotWithShape="0">
              <a:schemeClr val="bg2"/>
            </a:outerShdw>
          </a:effectLst>
        </p:spPr>
        <p:txBody>
          <a:bodyPr/>
          <a:lstStyle>
            <a:lvl1pPr marL="342900" lvl="0" indent="-342900" algn="l" defTabSz="91440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600" b="0" i="0" u="none" kern="1200" baseline="0">
                <a:solidFill>
                  <a:schemeClr val="tx1"/>
                </a:solidFill>
                <a:latin typeface="Arial" panose="020B0604020202020204" pitchFamily="34" charset="0"/>
                <a:ea typeface="宋体" panose="02010600030101010101" pitchFamily="2" charset="-122"/>
              </a:defRPr>
            </a:lvl1pPr>
            <a:lvl2pPr marL="669925" lvl="1" indent="-325120">
              <a:buClr>
                <a:schemeClr val="accent2"/>
              </a:buClr>
              <a:defRPr sz="2200" kern="1200"/>
            </a:lvl2pPr>
            <a:lvl3pPr marL="1022350" lvl="2" indent="-350520">
              <a:buClr>
                <a:schemeClr val="accent1"/>
              </a:buClr>
              <a:defRPr sz="2000" kern="1200"/>
            </a:lvl3pPr>
            <a:lvl4pPr marL="1339850" lvl="3" indent="-315595">
              <a:buClr>
                <a:schemeClr val="accent2"/>
              </a:buClr>
              <a:defRPr sz="1800" kern="1200"/>
            </a:lvl4pPr>
            <a:lvl5pPr marL="1681480" lvl="4" indent="-339725">
              <a:buClr>
                <a:schemeClr val="accent1"/>
              </a:buClr>
              <a:defRPr sz="1800" kern="1200"/>
            </a:lvl5pPr>
          </a:lstStyle>
          <a:p>
            <a:pPr lvl="0">
              <a:lnSpc>
                <a:spcPct val="115000"/>
              </a:lnSpc>
              <a:buClr>
                <a:schemeClr val="tx1"/>
              </a:buClr>
              <a:buBlip>
                <a:blip r:embed="rId1"/>
              </a:buBlip>
            </a:pPr>
            <a:r>
              <a:rPr lang="zh-CN" altLang="en-US" sz="2200" dirty="0">
                <a:latin typeface="楷体_GB2312" pitchFamily="49" charset="-122"/>
                <a:ea typeface="楷体_GB2312" pitchFamily="49" charset="-122"/>
              </a:rPr>
              <a:t>按表观密度分</a:t>
            </a:r>
            <a:endParaRPr lang="zh-CN" altLang="en-US" sz="2200" dirty="0">
              <a:latin typeface="楷体_GB2312" pitchFamily="49" charset="-122"/>
              <a:ea typeface="楷体_GB2312" pitchFamily="49" charset="-122"/>
            </a:endParaRPr>
          </a:p>
          <a:p>
            <a:pPr marL="685800" lvl="1" indent="-228600">
              <a:lnSpc>
                <a:spcPct val="90000"/>
              </a:lnSpc>
              <a:buClr>
                <a:srgbClr val="FF3300"/>
              </a:buClr>
              <a:buFont typeface="Wingdings" panose="05000000000000000000" pitchFamily="2" charset="2"/>
              <a:buChar char="Ø"/>
            </a:pPr>
            <a:r>
              <a:rPr lang="zh-CN" altLang="en-US" sz="2000" dirty="0">
                <a:latin typeface="楷体_GB2312" pitchFamily="49" charset="-122"/>
                <a:ea typeface="楷体_GB2312" pitchFamily="49" charset="-122"/>
              </a:rPr>
              <a:t>重混凝土   </a:t>
            </a:r>
            <a:r>
              <a:rPr lang="en-US" altLang="zh-CN" sz="2000" i="1">
                <a:latin typeface="楷体_GB2312" pitchFamily="49" charset="-122"/>
                <a:ea typeface="楷体_GB2312" pitchFamily="49" charset="-122"/>
              </a:rPr>
              <a:t>ρ</a:t>
            </a:r>
            <a:r>
              <a:rPr lang="en-US" altLang="zh-CN" sz="2000" baseline="-25000">
                <a:latin typeface="楷体_GB2312" pitchFamily="49" charset="-122"/>
                <a:ea typeface="楷体_GB2312" pitchFamily="49" charset="-122"/>
              </a:rPr>
              <a:t>0</a:t>
            </a:r>
            <a:r>
              <a:rPr lang="zh-CN" altLang="en-US" sz="2000" dirty="0">
                <a:latin typeface="楷体_GB2312" pitchFamily="49" charset="-122"/>
                <a:ea typeface="楷体_GB2312" pitchFamily="49" charset="-122"/>
              </a:rPr>
              <a:t>＞</a:t>
            </a:r>
            <a:r>
              <a:rPr lang="en-US" altLang="zh-CN" sz="2000">
                <a:latin typeface="楷体_GB2312" pitchFamily="49" charset="-122"/>
                <a:ea typeface="楷体_GB2312" pitchFamily="49" charset="-122"/>
              </a:rPr>
              <a:t>2800kg/m</a:t>
            </a:r>
            <a:r>
              <a:rPr lang="en-US" altLang="zh-CN" sz="2000" baseline="30000">
                <a:latin typeface="楷体_GB2312" pitchFamily="49" charset="-122"/>
                <a:ea typeface="楷体_GB2312" pitchFamily="49" charset="-122"/>
              </a:rPr>
              <a:t>3</a:t>
            </a:r>
            <a:r>
              <a:rPr lang="zh-CN" altLang="en-US" sz="2000" dirty="0">
                <a:latin typeface="楷体_GB2312" pitchFamily="49" charset="-122"/>
                <a:ea typeface="楷体_GB2312" pitchFamily="49" charset="-122"/>
              </a:rPr>
              <a:t>。</a:t>
            </a:r>
            <a:endParaRPr lang="zh-CN" altLang="en-US" sz="2000" dirty="0">
              <a:latin typeface="楷体_GB2312" pitchFamily="49" charset="-122"/>
              <a:ea typeface="楷体_GB2312" pitchFamily="49" charset="-122"/>
            </a:endParaRPr>
          </a:p>
          <a:p>
            <a:pPr marL="685800" lvl="1" indent="-228600">
              <a:lnSpc>
                <a:spcPct val="90000"/>
              </a:lnSpc>
              <a:buClr>
                <a:srgbClr val="FF3300"/>
              </a:buClr>
              <a:buFont typeface="Wingdings" panose="05000000000000000000" pitchFamily="2" charset="2"/>
              <a:buChar char="Ø"/>
            </a:pPr>
            <a:r>
              <a:rPr lang="zh-CN" altLang="en-US" sz="2000" dirty="0">
                <a:latin typeface="楷体_GB2312" pitchFamily="49" charset="-122"/>
                <a:ea typeface="楷体_GB2312" pitchFamily="49" charset="-122"/>
              </a:rPr>
              <a:t>普通混凝土 </a:t>
            </a:r>
            <a:r>
              <a:rPr lang="en-US" altLang="zh-CN" sz="2000">
                <a:latin typeface="楷体_GB2312" pitchFamily="49" charset="-122"/>
                <a:ea typeface="楷体_GB2312" pitchFamily="49" charset="-122"/>
              </a:rPr>
              <a:t>ρ</a:t>
            </a:r>
            <a:r>
              <a:rPr lang="en-US" altLang="zh-CN" sz="2000" baseline="-25000">
                <a:latin typeface="楷体_GB2312" pitchFamily="49" charset="-122"/>
                <a:ea typeface="楷体_GB2312" pitchFamily="49" charset="-122"/>
              </a:rPr>
              <a:t>0</a:t>
            </a:r>
            <a:r>
              <a:rPr lang="zh-CN" altLang="en-US" sz="2000" dirty="0">
                <a:latin typeface="楷体_GB2312" pitchFamily="49" charset="-122"/>
                <a:ea typeface="楷体_GB2312" pitchFamily="49" charset="-122"/>
              </a:rPr>
              <a:t>＝ </a:t>
            </a:r>
            <a:r>
              <a:rPr lang="en-US" altLang="zh-CN" sz="2000">
                <a:latin typeface="楷体_GB2312" pitchFamily="49" charset="-122"/>
                <a:ea typeface="楷体_GB2312" pitchFamily="49" charset="-122"/>
              </a:rPr>
              <a:t>2000</a:t>
            </a:r>
            <a:r>
              <a:rPr lang="zh-CN" altLang="en-US" sz="2000" dirty="0">
                <a:latin typeface="楷体_GB2312" pitchFamily="49" charset="-122"/>
                <a:ea typeface="楷体_GB2312" pitchFamily="49" charset="-122"/>
              </a:rPr>
              <a:t>～</a:t>
            </a:r>
            <a:r>
              <a:rPr lang="en-US" altLang="zh-CN" sz="2000">
                <a:latin typeface="楷体_GB2312" pitchFamily="49" charset="-122"/>
                <a:ea typeface="楷体_GB2312" pitchFamily="49" charset="-122"/>
              </a:rPr>
              <a:t>2800kg/m3</a:t>
            </a:r>
            <a:r>
              <a:rPr lang="zh-CN" altLang="en-US" sz="2000" dirty="0">
                <a:latin typeface="楷体_GB2312" pitchFamily="49" charset="-122"/>
                <a:ea typeface="楷体_GB2312" pitchFamily="49" charset="-122"/>
              </a:rPr>
              <a:t>。</a:t>
            </a:r>
            <a:endParaRPr lang="zh-CN" altLang="en-US" sz="2000" dirty="0">
              <a:latin typeface="楷体_GB2312" pitchFamily="49" charset="-122"/>
              <a:ea typeface="楷体_GB2312" pitchFamily="49" charset="-122"/>
            </a:endParaRPr>
          </a:p>
          <a:p>
            <a:pPr marL="685800" lvl="1" indent="-228600">
              <a:lnSpc>
                <a:spcPct val="90000"/>
              </a:lnSpc>
              <a:buClr>
                <a:srgbClr val="FF3300"/>
              </a:buClr>
              <a:buFont typeface="Wingdings" panose="05000000000000000000" pitchFamily="2" charset="2"/>
              <a:buChar char="Ø"/>
            </a:pPr>
            <a:r>
              <a:rPr lang="zh-CN" altLang="en-US" sz="2000" dirty="0">
                <a:latin typeface="楷体_GB2312" pitchFamily="49" charset="-122"/>
                <a:ea typeface="楷体_GB2312" pitchFamily="49" charset="-122"/>
              </a:rPr>
              <a:t>轻混凝土 </a:t>
            </a:r>
            <a:r>
              <a:rPr lang="en-US" altLang="zh-CN" sz="2000" i="1">
                <a:latin typeface="楷体_GB2312" pitchFamily="49" charset="-122"/>
                <a:ea typeface="楷体_GB2312" pitchFamily="49" charset="-122"/>
              </a:rPr>
              <a:t>ρ</a:t>
            </a:r>
            <a:r>
              <a:rPr lang="en-US" altLang="zh-CN" sz="2000" baseline="-25000">
                <a:latin typeface="楷体_GB2312" pitchFamily="49" charset="-122"/>
                <a:ea typeface="楷体_GB2312" pitchFamily="49" charset="-122"/>
              </a:rPr>
              <a:t>0</a:t>
            </a:r>
            <a:r>
              <a:rPr lang="zh-CN" altLang="en-US" sz="2000" dirty="0">
                <a:latin typeface="楷体_GB2312" pitchFamily="49" charset="-122"/>
                <a:ea typeface="楷体_GB2312" pitchFamily="49" charset="-122"/>
              </a:rPr>
              <a:t>＜</a:t>
            </a:r>
            <a:r>
              <a:rPr lang="en-US" altLang="zh-CN" sz="2000">
                <a:latin typeface="楷体_GB2312" pitchFamily="49" charset="-122"/>
                <a:ea typeface="楷体_GB2312" pitchFamily="49" charset="-122"/>
              </a:rPr>
              <a:t>1950kg/m</a:t>
            </a:r>
            <a:r>
              <a:rPr lang="en-US" altLang="zh-CN" sz="2000" baseline="30000">
                <a:latin typeface="楷体_GB2312" pitchFamily="49" charset="-122"/>
                <a:ea typeface="楷体_GB2312" pitchFamily="49" charset="-122"/>
              </a:rPr>
              <a:t>3</a:t>
            </a:r>
            <a:r>
              <a:rPr lang="zh-CN" altLang="en-US" sz="2000" dirty="0">
                <a:latin typeface="楷体_GB2312" pitchFamily="49" charset="-122"/>
                <a:ea typeface="楷体_GB2312" pitchFamily="49" charset="-122"/>
              </a:rPr>
              <a:t>。</a:t>
            </a:r>
            <a:r>
              <a:rPr lang="zh-CN" altLang="en-US" dirty="0">
                <a:latin typeface="楷体_GB2312" pitchFamily="49" charset="-122"/>
                <a:ea typeface="楷体_GB2312" pitchFamily="49" charset="-122"/>
              </a:rPr>
              <a:t> </a:t>
            </a:r>
            <a:endParaRPr lang="zh-CN" altLang="en-US" dirty="0">
              <a:latin typeface="楷体_GB2312" pitchFamily="49" charset="-122"/>
              <a:ea typeface="楷体_GB2312" pitchFamily="49" charset="-122"/>
            </a:endParaRPr>
          </a:p>
          <a:p>
            <a:pPr lvl="0">
              <a:lnSpc>
                <a:spcPct val="115000"/>
              </a:lnSpc>
              <a:buClr>
                <a:schemeClr val="tx1"/>
              </a:buClr>
              <a:buBlip>
                <a:blip r:embed="rId1"/>
              </a:buBlip>
            </a:pPr>
            <a:r>
              <a:rPr lang="zh-CN" altLang="en-US" sz="2200" dirty="0">
                <a:latin typeface="楷体_GB2312" pitchFamily="49" charset="-122"/>
                <a:ea typeface="楷体_GB2312" pitchFamily="49" charset="-122"/>
              </a:rPr>
              <a:t>按胶凝材料分</a:t>
            </a:r>
            <a:endParaRPr lang="zh-CN" altLang="en-US" sz="2200" dirty="0">
              <a:latin typeface="楷体_GB2312" pitchFamily="49" charset="-122"/>
              <a:ea typeface="楷体_GB2312" pitchFamily="49" charset="-122"/>
            </a:endParaRPr>
          </a:p>
          <a:p>
            <a:pPr marL="685800" lvl="1" indent="-228600">
              <a:lnSpc>
                <a:spcPct val="90000"/>
              </a:lnSpc>
              <a:buClr>
                <a:srgbClr val="FF3300"/>
              </a:buClr>
              <a:buFont typeface="Wingdings" panose="05000000000000000000" pitchFamily="2" charset="2"/>
              <a:buChar char="Ø"/>
            </a:pPr>
            <a:r>
              <a:rPr lang="zh-CN" altLang="en-US" sz="2000" dirty="0">
                <a:latin typeface="楷体_GB2312" pitchFamily="49" charset="-122"/>
                <a:ea typeface="楷体_GB2312" pitchFamily="49" charset="-122"/>
              </a:rPr>
              <a:t>水泥混凝土、水玻璃混凝土、沥青混凝土、聚合物水泥混凝土等。 </a:t>
            </a:r>
            <a:endParaRPr lang="zh-CN" altLang="en-US" sz="2000" dirty="0">
              <a:latin typeface="楷体_GB2312" pitchFamily="49" charset="-122"/>
              <a:ea typeface="楷体_GB2312" pitchFamily="49" charset="-122"/>
            </a:endParaRPr>
          </a:p>
          <a:p>
            <a:pPr lvl="0">
              <a:lnSpc>
                <a:spcPct val="115000"/>
              </a:lnSpc>
              <a:buClr>
                <a:schemeClr val="tx1"/>
              </a:buClr>
              <a:buBlip>
                <a:blip r:embed="rId1"/>
              </a:buBlip>
            </a:pPr>
            <a:r>
              <a:rPr lang="zh-CN" altLang="en-US" sz="2200" dirty="0">
                <a:latin typeface="楷体_GB2312" pitchFamily="49" charset="-122"/>
                <a:ea typeface="楷体_GB2312" pitchFamily="49" charset="-122"/>
              </a:rPr>
              <a:t>按用途分</a:t>
            </a:r>
            <a:endParaRPr lang="zh-CN" altLang="en-US" sz="2200" dirty="0">
              <a:latin typeface="楷体_GB2312" pitchFamily="49" charset="-122"/>
              <a:ea typeface="楷体_GB2312" pitchFamily="49" charset="-122"/>
            </a:endParaRPr>
          </a:p>
          <a:p>
            <a:pPr marL="685800" lvl="1" indent="-228600">
              <a:lnSpc>
                <a:spcPct val="90000"/>
              </a:lnSpc>
              <a:buClr>
                <a:srgbClr val="FF3300"/>
              </a:buClr>
              <a:buFont typeface="Wingdings" panose="05000000000000000000" pitchFamily="2" charset="2"/>
              <a:buChar char="Ø"/>
            </a:pPr>
            <a:r>
              <a:rPr lang="zh-CN" altLang="en-US" sz="2000" dirty="0">
                <a:latin typeface="楷体_GB2312" pitchFamily="49" charset="-122"/>
                <a:ea typeface="楷体_GB2312" pitchFamily="49" charset="-122"/>
              </a:rPr>
              <a:t>结构混凝土、防水混凝土、道路混凝土、耐酸混凝土、大体积混凝土、防辐射混凝土等</a:t>
            </a:r>
            <a:r>
              <a:rPr lang="zh-CN" altLang="en-US" dirty="0">
                <a:latin typeface="楷体_GB2312" pitchFamily="49" charset="-122"/>
                <a:ea typeface="楷体_GB2312" pitchFamily="49" charset="-122"/>
              </a:rPr>
              <a:t> 。</a:t>
            </a:r>
            <a:endParaRPr lang="zh-CN" altLang="en-US" dirty="0">
              <a:latin typeface="楷体_GB2312" pitchFamily="49" charset="-122"/>
              <a:ea typeface="楷体_GB2312" pitchFamily="49" charset="-122"/>
            </a:endParaRPr>
          </a:p>
        </p:txBody>
      </p:sp>
      <p:pic>
        <p:nvPicPr>
          <p:cNvPr id="86020" name="图片 86019" descr="382715548"/>
          <p:cNvPicPr>
            <a:picLocks noChangeAspect="1"/>
          </p:cNvPicPr>
          <p:nvPr/>
        </p:nvPicPr>
        <p:blipFill>
          <a:blip r:embed="rId2"/>
          <a:stretch>
            <a:fillRect/>
          </a:stretch>
        </p:blipFill>
        <p:spPr>
          <a:xfrm>
            <a:off x="6959600" y="1357313"/>
            <a:ext cx="3384550" cy="2263775"/>
          </a:xfrm>
          <a:prstGeom prst="rect">
            <a:avLst/>
          </a:prstGeom>
          <a:noFill/>
          <a:ln w="9525" cap="flat" cmpd="sng">
            <a:solidFill>
              <a:schemeClr val="tx1"/>
            </a:solidFill>
            <a:prstDash val="solid"/>
            <a:miter/>
            <a:headEnd type="none" w="med" len="med"/>
            <a:tailEnd type="none" w="med" len="med"/>
          </a:ln>
          <a:effectLst>
            <a:outerShdw dist="17961" dir="2699999" algn="ctr" rotWithShape="0">
              <a:srgbClr val="808080"/>
            </a:outerShdw>
          </a:effectLst>
        </p:spPr>
      </p:pic>
      <p:pic>
        <p:nvPicPr>
          <p:cNvPr id="86021" name="图片 86020" descr="451218430"/>
          <p:cNvPicPr>
            <a:picLocks noChangeAspect="1"/>
          </p:cNvPicPr>
          <p:nvPr/>
        </p:nvPicPr>
        <p:blipFill>
          <a:blip r:embed="rId2"/>
          <a:stretch>
            <a:fillRect/>
          </a:stretch>
        </p:blipFill>
        <p:spPr>
          <a:xfrm>
            <a:off x="6959600" y="3916363"/>
            <a:ext cx="3384550" cy="2305050"/>
          </a:xfrm>
          <a:prstGeom prst="rect">
            <a:avLst/>
          </a:prstGeom>
          <a:noFill/>
          <a:ln w="9525" cap="flat" cmpd="sng">
            <a:solidFill>
              <a:schemeClr val="tx1"/>
            </a:solidFill>
            <a:prstDash val="solid"/>
            <a:miter/>
            <a:headEnd type="none" w="med" len="med"/>
            <a:tailEnd type="none" w="med" len="med"/>
          </a:ln>
          <a:effectLst>
            <a:outerShdw dist="17961" dir="2699999" algn="ctr" rotWithShape="0">
              <a:srgbClr val="808080"/>
            </a:outerShdw>
          </a:effectLst>
        </p:spPr>
      </p:pic>
      <p:sp>
        <p:nvSpPr>
          <p:cNvPr id="2" name="文本框 1"/>
          <p:cNvSpPr txBox="1"/>
          <p:nvPr/>
        </p:nvSpPr>
        <p:spPr>
          <a:xfrm>
            <a:off x="1898015" y="280670"/>
            <a:ext cx="5533390" cy="583565"/>
          </a:xfrm>
          <a:prstGeom prst="rect">
            <a:avLst/>
          </a:prstGeom>
          <a:noFill/>
        </p:spPr>
        <p:txBody>
          <a:bodyPr wrap="square" rtlCol="0">
            <a:spAutoFit/>
          </a:bodyPr>
          <a:lstStyle/>
          <a:p>
            <a:r>
              <a:rPr lang="en-US" altLang="zh-CN" sz="3200"/>
              <a:t>3.1   </a:t>
            </a:r>
            <a:r>
              <a:rPr lang="zh-CN" altLang="en-US" sz="3200"/>
              <a:t>混凝土的分类及特点</a:t>
            </a:r>
            <a:endParaRPr lang="zh-CN" altLang="en-US" sz="3200"/>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86019"/>
                                        </p:tgtEl>
                                        <p:attrNameLst>
                                          <p:attrName>style.visibility</p:attrName>
                                        </p:attrNameLst>
                                      </p:cBhvr>
                                      <p:to>
                                        <p:strVal val="visible"/>
                                      </p:to>
                                    </p:set>
                                    <p:animEffect transition="in" filter="wipe(up)">
                                      <p:cBhvr>
                                        <p:cTn id="7" dur="2000"/>
                                        <p:tgtEl>
                                          <p:spTgt spid="860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6020"/>
                                        </p:tgtEl>
                                        <p:attrNameLst>
                                          <p:attrName>style.visibility</p:attrName>
                                        </p:attrNameLst>
                                      </p:cBhvr>
                                      <p:to>
                                        <p:strVal val="visible"/>
                                      </p:to>
                                    </p:set>
                                    <p:animEffect transition="in" filter="wipe(left)">
                                      <p:cBhvr>
                                        <p:cTn id="12" dur="2000"/>
                                        <p:tgtEl>
                                          <p:spTgt spid="8602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86021"/>
                                        </p:tgtEl>
                                        <p:attrNameLst>
                                          <p:attrName>style.visibility</p:attrName>
                                        </p:attrNameLst>
                                      </p:cBhvr>
                                      <p:to>
                                        <p:strVal val="visible"/>
                                      </p:to>
                                    </p:set>
                                    <p:animEffect transition="in" filter="wipe(right)">
                                      <p:cBhvr>
                                        <p:cTn id="17" dur="1000"/>
                                        <p:tgtEl>
                                          <p:spTgt spid="860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114" name="图片 90113" descr="3"/>
          <p:cNvPicPr>
            <a:picLocks noChangeAspect="1"/>
          </p:cNvPicPr>
          <p:nvPr/>
        </p:nvPicPr>
        <p:blipFill>
          <a:blip r:embed="rId1"/>
          <a:stretch>
            <a:fillRect/>
          </a:stretch>
        </p:blipFill>
        <p:spPr>
          <a:xfrm>
            <a:off x="6743700" y="620713"/>
            <a:ext cx="3111500" cy="2303462"/>
          </a:xfrm>
          <a:prstGeom prst="rect">
            <a:avLst/>
          </a:prstGeom>
          <a:noFill/>
          <a:ln w="9525">
            <a:noFill/>
          </a:ln>
          <a:effectLst>
            <a:outerShdw dist="35921" dir="2699999" algn="ctr" rotWithShape="0">
              <a:srgbClr val="808080"/>
            </a:outerShdw>
          </a:effectLst>
        </p:spPr>
      </p:pic>
      <p:sp>
        <p:nvSpPr>
          <p:cNvPr id="90115" name="矩形 90114"/>
          <p:cNvSpPr/>
          <p:nvPr/>
        </p:nvSpPr>
        <p:spPr>
          <a:xfrm>
            <a:off x="2279650" y="549275"/>
            <a:ext cx="3816350" cy="583565"/>
          </a:xfrm>
          <a:prstGeom prst="rect">
            <a:avLst/>
          </a:prstGeom>
          <a:noFill/>
          <a:ln w="9525">
            <a:noFill/>
          </a:ln>
        </p:spPr>
        <p:txBody>
          <a:bodyPr>
            <a:spAutoFit/>
          </a:bodyPr>
          <a:lstStyle/>
          <a:p>
            <a:pPr lvl="0"/>
            <a:r>
              <a:rPr lang="en-US" altLang="zh-CN" sz="3200" b="1" dirty="0">
                <a:latin typeface="Tahoma" panose="020B0604030504040204" pitchFamily="34" charset="0"/>
                <a:ea typeface="楷体_GB2312" pitchFamily="49" charset="-122"/>
              </a:rPr>
              <a:t>3.1.1</a:t>
            </a:r>
            <a:r>
              <a:rPr lang="zh-CN" altLang="en-US" sz="3200" b="1" dirty="0">
                <a:latin typeface="Tahoma" panose="020B0604030504040204" pitchFamily="34" charset="0"/>
                <a:ea typeface="楷体_GB2312" pitchFamily="49" charset="-122"/>
              </a:rPr>
              <a:t>混凝土的分类</a:t>
            </a:r>
            <a:endParaRPr lang="zh-CN" altLang="en-US" sz="3200" b="1" dirty="0">
              <a:latin typeface="Tahoma" panose="020B0604030504040204" pitchFamily="34" charset="0"/>
              <a:ea typeface="楷体_GB2312" pitchFamily="49" charset="-122"/>
            </a:endParaRPr>
          </a:p>
        </p:txBody>
      </p:sp>
      <p:sp>
        <p:nvSpPr>
          <p:cNvPr id="90116" name="矩形 90115"/>
          <p:cNvSpPr/>
          <p:nvPr/>
        </p:nvSpPr>
        <p:spPr>
          <a:xfrm>
            <a:off x="2063750" y="1268413"/>
            <a:ext cx="3884613" cy="4895850"/>
          </a:xfrm>
          <a:prstGeom prst="rect">
            <a:avLst/>
          </a:prstGeom>
          <a:gradFill rotWithShape="1">
            <a:gsLst>
              <a:gs pos="0">
                <a:schemeClr val="accent1"/>
              </a:gs>
              <a:gs pos="100000">
                <a:schemeClr val="bg1"/>
              </a:gs>
            </a:gsLst>
            <a:lin ang="5400000" scaled="1"/>
            <a:tileRect/>
          </a:gradFill>
          <a:ln w="9525" cap="flat" cmpd="sng">
            <a:solidFill>
              <a:schemeClr val="tx1"/>
            </a:solidFill>
            <a:prstDash val="solid"/>
            <a:miter/>
            <a:headEnd type="none" w="med" len="med"/>
            <a:tailEnd type="none" w="med" len="med"/>
          </a:ln>
        </p:spPr>
        <p:txBody>
          <a:bodyPr/>
          <a:lstStyle>
            <a:lvl1pPr marL="342900" lvl="0" indent="-342900" algn="l" defTabSz="91440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600" b="0" i="0" u="none" kern="1200" baseline="0">
                <a:solidFill>
                  <a:schemeClr val="tx1"/>
                </a:solidFill>
                <a:latin typeface="Arial" panose="020B0604020202020204" pitchFamily="34" charset="0"/>
                <a:ea typeface="宋体" panose="02010600030101010101" pitchFamily="2" charset="-122"/>
              </a:defRPr>
            </a:lvl1pPr>
            <a:lvl2pPr marL="669925" lvl="1" indent="-325120">
              <a:buClr>
                <a:schemeClr val="accent2"/>
              </a:buClr>
              <a:defRPr sz="2200" kern="1200"/>
            </a:lvl2pPr>
            <a:lvl3pPr marL="1022350" lvl="2" indent="-350520">
              <a:buClr>
                <a:schemeClr val="accent1"/>
              </a:buClr>
              <a:defRPr sz="2000" kern="1200"/>
            </a:lvl3pPr>
            <a:lvl4pPr marL="1339850" lvl="3" indent="-315595">
              <a:buClr>
                <a:schemeClr val="accent2"/>
              </a:buClr>
              <a:defRPr sz="1800" kern="1200"/>
            </a:lvl4pPr>
            <a:lvl5pPr marL="1681480" lvl="4" indent="-339725">
              <a:buClr>
                <a:schemeClr val="accent1"/>
              </a:buClr>
              <a:defRPr sz="1800" kern="1200"/>
            </a:lvl5pPr>
          </a:lstStyle>
          <a:p>
            <a:pPr lvl="0">
              <a:lnSpc>
                <a:spcPct val="115000"/>
              </a:lnSpc>
              <a:buClr>
                <a:schemeClr val="tx1"/>
              </a:buClr>
              <a:buBlip>
                <a:blip r:embed="rId2"/>
              </a:buBlip>
            </a:pPr>
            <a:r>
              <a:rPr lang="zh-CN" altLang="en-US" sz="2200" b="1" dirty="0">
                <a:latin typeface="楷体_GB2312" pitchFamily="49" charset="-122"/>
                <a:ea typeface="楷体_GB2312" pitchFamily="49" charset="-122"/>
              </a:rPr>
              <a:t>按生产和施工工艺分：</a:t>
            </a:r>
            <a:endParaRPr lang="zh-CN" altLang="en-US" sz="2200" b="1" dirty="0">
              <a:latin typeface="楷体_GB2312" pitchFamily="49" charset="-122"/>
              <a:ea typeface="楷体_GB2312" pitchFamily="49" charset="-122"/>
            </a:endParaRPr>
          </a:p>
          <a:p>
            <a:pPr lvl="1">
              <a:lnSpc>
                <a:spcPct val="125000"/>
              </a:lnSpc>
              <a:buClr>
                <a:srgbClr val="FF3300"/>
              </a:buClr>
              <a:buFont typeface="Wingdings" panose="05000000000000000000" pitchFamily="2" charset="2"/>
              <a:buChar char="Ø"/>
            </a:pPr>
            <a:r>
              <a:rPr lang="zh-CN" altLang="en-US" sz="2000" b="1" dirty="0">
                <a:latin typeface="楷体_GB2312" pitchFamily="49" charset="-122"/>
                <a:ea typeface="楷体_GB2312" pitchFamily="49" charset="-122"/>
              </a:rPr>
              <a:t>预拌混凝土（商品混凝土）、泵送混凝土、喷射混凝土、碾压混凝土、离心混凝土等。</a:t>
            </a:r>
            <a:endParaRPr lang="zh-CN" altLang="en-US" sz="2000" b="1" dirty="0">
              <a:latin typeface="楷体_GB2312" pitchFamily="49" charset="-122"/>
              <a:ea typeface="楷体_GB2312" pitchFamily="49" charset="-122"/>
            </a:endParaRPr>
          </a:p>
          <a:p>
            <a:pPr lvl="4">
              <a:lnSpc>
                <a:spcPct val="90000"/>
              </a:lnSpc>
            </a:pPr>
            <a:endParaRPr lang="zh-CN" altLang="en-US" sz="2000" b="1" dirty="0">
              <a:latin typeface="楷体_GB2312" pitchFamily="49" charset="-122"/>
              <a:ea typeface="楷体_GB2312" pitchFamily="49" charset="-122"/>
            </a:endParaRPr>
          </a:p>
          <a:p>
            <a:pPr lvl="0">
              <a:lnSpc>
                <a:spcPct val="115000"/>
              </a:lnSpc>
              <a:buClr>
                <a:schemeClr val="tx1"/>
              </a:buClr>
              <a:buBlip>
                <a:blip r:embed="rId2"/>
              </a:buBlip>
            </a:pPr>
            <a:r>
              <a:rPr lang="zh-CN" altLang="en-US" sz="2200" b="1" dirty="0">
                <a:latin typeface="楷体_GB2312" pitchFamily="49" charset="-122"/>
                <a:ea typeface="楷体_GB2312" pitchFamily="49" charset="-122"/>
              </a:rPr>
              <a:t>按强度分：</a:t>
            </a:r>
            <a:endParaRPr lang="zh-CN" altLang="en-US" sz="2200" b="1" dirty="0">
              <a:latin typeface="楷体_GB2312" pitchFamily="49" charset="-122"/>
              <a:ea typeface="楷体_GB2312" pitchFamily="49" charset="-122"/>
            </a:endParaRPr>
          </a:p>
          <a:p>
            <a:pPr lvl="1">
              <a:lnSpc>
                <a:spcPct val="120000"/>
              </a:lnSpc>
              <a:buClr>
                <a:srgbClr val="FF3300"/>
              </a:buClr>
              <a:buFont typeface="Wingdings" panose="05000000000000000000" pitchFamily="2" charset="2"/>
              <a:buChar char="Ø"/>
            </a:pPr>
            <a:r>
              <a:rPr lang="zh-CN" altLang="en-US" sz="2000" b="1" dirty="0">
                <a:latin typeface="楷体_GB2312" pitchFamily="49" charset="-122"/>
                <a:ea typeface="楷体_GB2312" pitchFamily="49" charset="-122"/>
              </a:rPr>
              <a:t>普通混凝土＜</a:t>
            </a:r>
            <a:r>
              <a:rPr lang="en-US" altLang="zh-CN" sz="2000" b="1">
                <a:latin typeface="楷体_GB2312" pitchFamily="49" charset="-122"/>
                <a:ea typeface="楷体_GB2312" pitchFamily="49" charset="-122"/>
              </a:rPr>
              <a:t>C60</a:t>
            </a:r>
            <a:r>
              <a:rPr lang="zh-CN" altLang="en-US" sz="2000" b="1" dirty="0">
                <a:latin typeface="楷体_GB2312" pitchFamily="49" charset="-122"/>
                <a:ea typeface="楷体_GB2312" pitchFamily="49" charset="-122"/>
              </a:rPr>
              <a:t>。</a:t>
            </a:r>
            <a:endParaRPr lang="zh-CN" altLang="en-US" sz="2000" b="1" dirty="0">
              <a:latin typeface="楷体_GB2312" pitchFamily="49" charset="-122"/>
              <a:ea typeface="楷体_GB2312" pitchFamily="49" charset="-122"/>
            </a:endParaRPr>
          </a:p>
          <a:p>
            <a:pPr lvl="1">
              <a:lnSpc>
                <a:spcPct val="120000"/>
              </a:lnSpc>
              <a:buClr>
                <a:srgbClr val="FF3300"/>
              </a:buClr>
              <a:buFont typeface="Wingdings" panose="05000000000000000000" pitchFamily="2" charset="2"/>
              <a:buChar char="Ø"/>
            </a:pPr>
            <a:r>
              <a:rPr lang="zh-CN" altLang="en-US" sz="2000" b="1" dirty="0">
                <a:latin typeface="楷体_GB2312" pitchFamily="49" charset="-122"/>
                <a:ea typeface="楷体_GB2312" pitchFamily="49" charset="-122"/>
              </a:rPr>
              <a:t>高强混凝土</a:t>
            </a:r>
            <a:r>
              <a:rPr lang="zh-CN" altLang="en-US" sz="2000" b="1">
                <a:latin typeface="楷体_GB2312" pitchFamily="49" charset="-122"/>
                <a:ea typeface="楷体_GB2312" pitchFamily="49" charset="-122"/>
              </a:rPr>
              <a:t>≥</a:t>
            </a:r>
            <a:r>
              <a:rPr lang="en-US" altLang="zh-CN" sz="2000" b="1">
                <a:latin typeface="楷体_GB2312" pitchFamily="49" charset="-122"/>
                <a:ea typeface="楷体_GB2312" pitchFamily="49" charset="-122"/>
              </a:rPr>
              <a:t>C60</a:t>
            </a:r>
            <a:r>
              <a:rPr lang="zh-CN" altLang="en-US" sz="2000" b="1" dirty="0">
                <a:latin typeface="楷体_GB2312" pitchFamily="49" charset="-122"/>
                <a:ea typeface="楷体_GB2312" pitchFamily="49" charset="-122"/>
              </a:rPr>
              <a:t>。</a:t>
            </a:r>
            <a:endParaRPr lang="zh-CN" altLang="en-US" sz="2000" b="1" dirty="0">
              <a:latin typeface="楷体_GB2312" pitchFamily="49" charset="-122"/>
              <a:ea typeface="楷体_GB2312" pitchFamily="49" charset="-122"/>
            </a:endParaRPr>
          </a:p>
          <a:p>
            <a:pPr lvl="1">
              <a:lnSpc>
                <a:spcPct val="120000"/>
              </a:lnSpc>
              <a:buClr>
                <a:srgbClr val="FF3300"/>
              </a:buClr>
              <a:buFont typeface="Wingdings" panose="05000000000000000000" pitchFamily="2" charset="2"/>
              <a:buChar char="Ø"/>
            </a:pPr>
            <a:r>
              <a:rPr lang="zh-CN" altLang="en-US" sz="2000" b="1" dirty="0">
                <a:latin typeface="楷体_GB2312" pitchFamily="49" charset="-122"/>
                <a:ea typeface="楷体_GB2312" pitchFamily="49" charset="-122"/>
              </a:rPr>
              <a:t>超高强混凝土</a:t>
            </a:r>
            <a:r>
              <a:rPr lang="zh-CN" altLang="en-US" sz="2000" b="1">
                <a:latin typeface="楷体_GB2312" pitchFamily="49" charset="-122"/>
                <a:ea typeface="楷体_GB2312" pitchFamily="49" charset="-122"/>
              </a:rPr>
              <a:t>≥</a:t>
            </a:r>
            <a:r>
              <a:rPr lang="en-US" altLang="zh-CN" sz="2000" b="1">
                <a:latin typeface="楷体_GB2312" pitchFamily="49" charset="-122"/>
                <a:ea typeface="楷体_GB2312" pitchFamily="49" charset="-122"/>
              </a:rPr>
              <a:t>100MPa</a:t>
            </a:r>
            <a:r>
              <a:rPr lang="zh-CN" altLang="en-US" sz="2000" b="1" dirty="0">
                <a:latin typeface="楷体_GB2312" pitchFamily="49" charset="-122"/>
                <a:ea typeface="楷体_GB2312" pitchFamily="49" charset="-122"/>
              </a:rPr>
              <a:t>。</a:t>
            </a:r>
            <a:endParaRPr lang="zh-CN" altLang="en-US" sz="2000" b="1" dirty="0">
              <a:latin typeface="楷体_GB2312" pitchFamily="49" charset="-122"/>
              <a:ea typeface="楷体_GB2312" pitchFamily="49" charset="-122"/>
            </a:endParaRPr>
          </a:p>
        </p:txBody>
      </p:sp>
      <p:sp>
        <p:nvSpPr>
          <p:cNvPr id="90117" name="矩形 90116"/>
          <p:cNvSpPr/>
          <p:nvPr/>
        </p:nvSpPr>
        <p:spPr>
          <a:xfrm>
            <a:off x="6743700" y="3429000"/>
            <a:ext cx="3240088" cy="2376488"/>
          </a:xfrm>
          <a:prstGeom prst="rect">
            <a:avLst/>
          </a:prstGeom>
          <a:gradFill rotWithShape="1">
            <a:gsLst>
              <a:gs pos="0">
                <a:schemeClr val="accent1"/>
              </a:gs>
              <a:gs pos="100000">
                <a:schemeClr val="bg1"/>
              </a:gs>
            </a:gsLst>
            <a:lin ang="5400000" scaled="1"/>
            <a:tileRect/>
          </a:gradFill>
          <a:ln w="9525" cap="flat" cmpd="sng">
            <a:solidFill>
              <a:schemeClr val="tx1"/>
            </a:solidFill>
            <a:prstDash val="solid"/>
            <a:miter/>
            <a:headEnd type="none" w="med" len="med"/>
            <a:tailEnd type="none" w="med" len="med"/>
          </a:ln>
        </p:spPr>
        <p:txBody>
          <a:bodyPr/>
          <a:lstStyle>
            <a:lvl1pPr marL="342900" lvl="0" indent="-342900" algn="l" defTabSz="91440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100" b="0" i="0" u="none" kern="1200" baseline="0">
                <a:solidFill>
                  <a:schemeClr val="tx1"/>
                </a:solidFill>
                <a:latin typeface="Arial" panose="020B0604020202020204" pitchFamily="34" charset="0"/>
                <a:ea typeface="宋体" panose="02010600030101010101" pitchFamily="2" charset="-122"/>
              </a:defRPr>
            </a:lvl1pPr>
            <a:lvl2pPr marL="669925" lvl="1" indent="-325120">
              <a:buClr>
                <a:schemeClr val="accent2"/>
              </a:buClr>
              <a:defRPr sz="2000" kern="1200"/>
            </a:lvl2pPr>
            <a:lvl3pPr marL="1022350" lvl="2" indent="-350520">
              <a:buClr>
                <a:schemeClr val="accent1"/>
              </a:buClr>
              <a:defRPr sz="1800" kern="1200"/>
            </a:lvl3pPr>
            <a:lvl4pPr marL="1339850" lvl="3" indent="-315595">
              <a:buClr>
                <a:schemeClr val="accent2"/>
              </a:buClr>
              <a:defRPr sz="1600" kern="1200"/>
            </a:lvl4pPr>
            <a:lvl5pPr marL="1681480" lvl="4" indent="-339725">
              <a:buClr>
                <a:schemeClr val="accent1"/>
              </a:buClr>
              <a:defRPr sz="1600" kern="1200"/>
            </a:lvl5pPr>
          </a:lstStyle>
          <a:p>
            <a:pPr marL="179705" lvl="1" indent="0" defTabSz="0">
              <a:lnSpc>
                <a:spcPct val="115000"/>
              </a:lnSpc>
              <a:buClr>
                <a:schemeClr val="tx1"/>
              </a:buClr>
              <a:buBlip>
                <a:blip r:embed="rId2"/>
              </a:buBlip>
              <a:tabLst>
                <a:tab pos="444500" algn="l"/>
              </a:tabLst>
            </a:pPr>
            <a:r>
              <a:rPr lang="zh-CN" altLang="en-US" sz="2400" b="1" dirty="0">
                <a:latin typeface="楷体_GB2312" pitchFamily="49" charset="-122"/>
                <a:ea typeface="楷体_GB2312" pitchFamily="49" charset="-122"/>
              </a:rPr>
              <a:t>按配筋情况分：</a:t>
            </a:r>
            <a:endParaRPr lang="zh-CN" altLang="en-US" sz="2400" b="1" dirty="0">
              <a:latin typeface="楷体_GB2312" pitchFamily="49" charset="-122"/>
              <a:ea typeface="楷体_GB2312" pitchFamily="49" charset="-122"/>
            </a:endParaRPr>
          </a:p>
          <a:p>
            <a:pPr marL="360680" lvl="2" indent="180975" defTabSz="0">
              <a:lnSpc>
                <a:spcPct val="125000"/>
              </a:lnSpc>
              <a:buClr>
                <a:srgbClr val="FF3300"/>
              </a:buClr>
              <a:buFont typeface="Wingdings" panose="05000000000000000000" pitchFamily="2" charset="2"/>
              <a:buChar char="Ø"/>
              <a:tabLst>
                <a:tab pos="444500" algn="l"/>
              </a:tabLst>
            </a:pPr>
            <a:r>
              <a:rPr lang="zh-CN" altLang="en-US" sz="2000" b="1" dirty="0">
                <a:latin typeface="楷体_GB2312" pitchFamily="49" charset="-122"/>
                <a:ea typeface="楷体_GB2312" pitchFamily="49" charset="-122"/>
              </a:rPr>
              <a:t>素混凝土、钢筋混凝　土、预应力混凝土、钢纤维混凝土等。</a:t>
            </a:r>
            <a:endParaRPr lang="zh-CN" altLang="en-US" sz="2000" b="1" dirty="0">
              <a:latin typeface="楷体_GB2312" pitchFamily="49" charset="-122"/>
              <a:ea typeface="楷体_GB2312" pitchFamily="49" charset="-122"/>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90116"/>
                                        </p:tgtEl>
                                        <p:attrNameLst>
                                          <p:attrName>style.visibility</p:attrName>
                                        </p:attrNameLst>
                                      </p:cBhvr>
                                      <p:to>
                                        <p:strVal val="visible"/>
                                      </p:to>
                                    </p:set>
                                    <p:animEffect transition="in" filter="wipe(up)">
                                      <p:cBhvr>
                                        <p:cTn id="7" dur="2000"/>
                                        <p:tgtEl>
                                          <p:spTgt spid="901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0117"/>
                                        </p:tgtEl>
                                        <p:attrNameLst>
                                          <p:attrName>style.visibility</p:attrName>
                                        </p:attrNameLst>
                                      </p:cBhvr>
                                      <p:to>
                                        <p:strVal val="visible"/>
                                      </p:to>
                                    </p:set>
                                    <p:animEffect transition="in" filter="wipe(left)">
                                      <p:cBhvr>
                                        <p:cTn id="12" dur="1000"/>
                                        <p:tgtEl>
                                          <p:spTgt spid="901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90114"/>
                                        </p:tgtEl>
                                        <p:attrNameLst>
                                          <p:attrName>style.visibility</p:attrName>
                                        </p:attrNameLst>
                                      </p:cBhvr>
                                      <p:to>
                                        <p:strVal val="visible"/>
                                      </p:to>
                                    </p:set>
                                    <p:animEffect transition="in" filter="wipe(up)">
                                      <p:cBhvr>
                                        <p:cTn id="17" dur="1000"/>
                                        <p:tgtEl>
                                          <p:spTgt spid="90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6" grpId="0" bldLvl="0" animBg="1"/>
      <p:bldP spid="90117"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标题 232449"/>
          <p:cNvSpPr>
            <a:spLocks noGrp="1"/>
          </p:cNvSpPr>
          <p:nvPr>
            <p:ph type="title"/>
          </p:nvPr>
        </p:nvSpPr>
        <p:spPr/>
        <p:txBody>
          <a:bodyPr/>
          <a:lstStyle/>
          <a:p>
            <a:endParaRPr lang="zh-CN" altLang="en-US" dirty="0"/>
          </a:p>
        </p:txBody>
      </p:sp>
      <p:sp>
        <p:nvSpPr>
          <p:cNvPr id="232451" name="文本占位符 232450"/>
          <p:cNvSpPr>
            <a:spLocks noGrp="1"/>
          </p:cNvSpPr>
          <p:nvPr>
            <p:ph type="body" idx="1"/>
          </p:nvPr>
        </p:nvSpPr>
        <p:spPr/>
        <p:txBody>
          <a:bodyPr/>
          <a:lstStyle/>
          <a:p>
            <a:endParaRPr lang="zh-CN" altLang="en-US" dirty="0"/>
          </a:p>
        </p:txBody>
      </p:sp>
      <p:pic>
        <p:nvPicPr>
          <p:cNvPr id="5" name="Picture 3" descr="C:\Documents and Settings\user\桌面\20077554219999.jpg"/>
          <p:cNvPicPr>
            <a:picLocks noChangeAspect="1"/>
          </p:cNvPicPr>
          <p:nvPr/>
        </p:nvPicPr>
        <p:blipFill>
          <a:blip r:embed="rId1"/>
          <a:stretch>
            <a:fillRect/>
          </a:stretch>
        </p:blipFill>
        <p:spPr>
          <a:xfrm>
            <a:off x="2495550" y="981075"/>
            <a:ext cx="6551613" cy="4913313"/>
          </a:xfrm>
          <a:prstGeom prst="rect">
            <a:avLst/>
          </a:prstGeom>
          <a:noFill/>
          <a:ln w="9525">
            <a:noFill/>
          </a:ln>
        </p:spPr>
      </p:pic>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标题 233473"/>
          <p:cNvSpPr>
            <a:spLocks noGrp="1"/>
          </p:cNvSpPr>
          <p:nvPr>
            <p:ph type="title"/>
          </p:nvPr>
        </p:nvSpPr>
        <p:spPr/>
        <p:txBody>
          <a:bodyPr/>
          <a:lstStyle/>
          <a:p>
            <a:endParaRPr lang="zh-CN" altLang="en-US" dirty="0"/>
          </a:p>
        </p:txBody>
      </p:sp>
      <p:sp>
        <p:nvSpPr>
          <p:cNvPr id="233475" name="文本占位符 233474"/>
          <p:cNvSpPr>
            <a:spLocks noGrp="1"/>
          </p:cNvSpPr>
          <p:nvPr>
            <p:ph type="body" idx="1"/>
          </p:nvPr>
        </p:nvSpPr>
        <p:spPr/>
        <p:txBody>
          <a:bodyPr/>
          <a:lstStyle/>
          <a:p>
            <a:endParaRPr lang="zh-CN" altLang="en-US" dirty="0"/>
          </a:p>
        </p:txBody>
      </p:sp>
      <p:pic>
        <p:nvPicPr>
          <p:cNvPr id="233476" name="Picture 3" descr="D:\教学资料\课件资料\资料图片\20061109000041281.jpg"/>
          <p:cNvPicPr>
            <a:picLocks noChangeAspect="1"/>
          </p:cNvPicPr>
          <p:nvPr/>
        </p:nvPicPr>
        <p:blipFill>
          <a:blip r:embed="rId1"/>
          <a:stretch>
            <a:fillRect/>
          </a:stretch>
        </p:blipFill>
        <p:spPr>
          <a:xfrm>
            <a:off x="1952625" y="285750"/>
            <a:ext cx="8331200" cy="6248400"/>
          </a:xfrm>
          <a:prstGeom prst="rect">
            <a:avLst/>
          </a:prstGeom>
          <a:noFill/>
          <a:ln w="9525">
            <a:noFill/>
          </a:ln>
        </p:spPr>
      </p:pic>
    </p:spTree>
  </p:cSld>
  <p:clrMapOvr>
    <a:masterClrMapping/>
  </p:clrMapOvr>
  <p:transition>
    <p:pull dir="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标题 234497"/>
          <p:cNvSpPr>
            <a:spLocks noGrp="1"/>
          </p:cNvSpPr>
          <p:nvPr>
            <p:ph type="title"/>
          </p:nvPr>
        </p:nvSpPr>
        <p:spPr/>
        <p:txBody>
          <a:bodyPr/>
          <a:lstStyle/>
          <a:p>
            <a:endParaRPr lang="zh-CN" altLang="en-US" dirty="0"/>
          </a:p>
        </p:txBody>
      </p:sp>
      <p:sp>
        <p:nvSpPr>
          <p:cNvPr id="234499" name="文本占位符 234498"/>
          <p:cNvSpPr>
            <a:spLocks noGrp="1"/>
          </p:cNvSpPr>
          <p:nvPr>
            <p:ph type="body" idx="1"/>
          </p:nvPr>
        </p:nvSpPr>
        <p:spPr/>
        <p:txBody>
          <a:bodyPr/>
          <a:lstStyle/>
          <a:p>
            <a:endParaRPr lang="zh-CN" altLang="en-US" dirty="0"/>
          </a:p>
        </p:txBody>
      </p:sp>
      <p:pic>
        <p:nvPicPr>
          <p:cNvPr id="234500" name="Picture 2" descr="D:\教学资料\课件资料\资料图片\立交桥.jpg"/>
          <p:cNvPicPr>
            <a:picLocks noChangeAspect="1"/>
          </p:cNvPicPr>
          <p:nvPr/>
        </p:nvPicPr>
        <p:blipFill>
          <a:blip r:embed="rId1"/>
          <a:stretch>
            <a:fillRect/>
          </a:stretch>
        </p:blipFill>
        <p:spPr>
          <a:xfrm>
            <a:off x="1809750" y="571500"/>
            <a:ext cx="8636000" cy="5743575"/>
          </a:xfrm>
          <a:prstGeom prst="rect">
            <a:avLst/>
          </a:prstGeom>
          <a:noFill/>
          <a:ln w="9525">
            <a:noFill/>
          </a:ln>
        </p:spPr>
      </p:pic>
    </p:spTree>
  </p:cSld>
  <p:clrMapOvr>
    <a:masterClrMapping/>
  </p:clrMapOvr>
  <p:transition>
    <p:pull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4" name="矩形 92173"/>
          <p:cNvSpPr/>
          <p:nvPr/>
        </p:nvSpPr>
        <p:spPr>
          <a:xfrm>
            <a:off x="2208213" y="260350"/>
            <a:ext cx="7772400" cy="687388"/>
          </a:xfrm>
          <a:prstGeom prst="rect">
            <a:avLst/>
          </a:prstGeom>
          <a:noFill/>
          <a:ln w="9525">
            <a:noFill/>
          </a:ln>
        </p:spPr>
        <p:txBody>
          <a:bodyPr anchor="b"/>
          <a:lstStyle>
            <a:lvl1pPr marL="0" lvl="0" indent="0" algn="l" defTabSz="914400" eaLnBrk="1" fontAlgn="base" latinLnBrk="0" hangingPunct="1">
              <a:lnSpc>
                <a:spcPct val="100000"/>
              </a:lnSpc>
              <a:spcBef>
                <a:spcPct val="0"/>
              </a:spcBef>
              <a:spcAft>
                <a:spcPct val="0"/>
              </a:spcAft>
              <a:buClr>
                <a:srgbClr val="000000"/>
              </a:buClr>
              <a:buNone/>
              <a:defRPr sz="4200" b="0" i="0" u="none" kern="1200" baseline="0">
                <a:solidFill>
                  <a:schemeClr val="tx2"/>
                </a:solidFill>
                <a:latin typeface="Garamond" panose="02020404030301010803" pitchFamily="18" charset="0"/>
                <a:ea typeface="宋体" panose="02010600030101010101" pitchFamily="2" charset="-122"/>
              </a:defRPr>
            </a:lvl1pPr>
          </a:lstStyle>
          <a:p>
            <a:pPr lvl="0"/>
            <a:r>
              <a:rPr lang="en-US" altLang="zh-CN" b="1" dirty="0">
                <a:solidFill>
                  <a:schemeClr val="tx1"/>
                </a:solidFill>
                <a:latin typeface="楷体_GB2312" pitchFamily="49" charset="-122"/>
              </a:rPr>
              <a:t>3.1.2 </a:t>
            </a:r>
            <a:r>
              <a:rPr lang="zh-CN" altLang="en-US" b="1" dirty="0">
                <a:solidFill>
                  <a:schemeClr val="tx1"/>
                </a:solidFill>
                <a:latin typeface="楷体_GB2312" pitchFamily="49" charset="-122"/>
              </a:rPr>
              <a:t>混凝土的特点</a:t>
            </a:r>
            <a:r>
              <a:rPr lang="zh-CN" altLang="en-US" dirty="0"/>
              <a:t> </a:t>
            </a:r>
            <a:endParaRPr lang="zh-CN" altLang="en-US"/>
          </a:p>
        </p:txBody>
      </p:sp>
      <p:sp>
        <p:nvSpPr>
          <p:cNvPr id="92175" name="矩形 92174"/>
          <p:cNvSpPr/>
          <p:nvPr/>
        </p:nvSpPr>
        <p:spPr>
          <a:xfrm>
            <a:off x="746125" y="1052830"/>
            <a:ext cx="10754995" cy="5084445"/>
          </a:xfrm>
          <a:prstGeom prst="rect">
            <a:avLst/>
          </a:prstGeom>
          <a:noFill/>
          <a:ln w="9525">
            <a:noFill/>
          </a:ln>
        </p:spPr>
        <p:txBody>
          <a:bodyPr/>
          <a:lstStyle>
            <a:lvl1pPr marL="342900" lvl="0" indent="-342900" algn="l" defTabSz="91440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3000" b="0" i="0" u="none" kern="1200" baseline="0">
                <a:solidFill>
                  <a:schemeClr val="tx1"/>
                </a:solidFill>
                <a:latin typeface="Arial" panose="020B0604020202020204" pitchFamily="34" charset="0"/>
                <a:ea typeface="宋体" panose="02010600030101010101" pitchFamily="2" charset="-122"/>
              </a:defRPr>
            </a:lvl1pPr>
            <a:lvl2pPr marL="669925" lvl="1" indent="-325120" algn="l" defTabSz="914400" eaLnBrk="1" fontAlgn="base" latinLnBrk="0" hangingPunct="1">
              <a:lnSpc>
                <a:spcPct val="100000"/>
              </a:lnSpc>
              <a:spcBef>
                <a:spcPct val="20000"/>
              </a:spcBef>
              <a:spcAft>
                <a:spcPct val="0"/>
              </a:spcAft>
              <a:buClr>
                <a:schemeClr val="accent2"/>
              </a:buClr>
              <a:buSzPct val="60000"/>
              <a:buFont typeface="Wingdings" panose="05000000000000000000" pitchFamily="2" charset="2"/>
              <a:buChar char="q"/>
              <a:defRPr sz="2600" b="0" i="0" u="none" kern="1200" baseline="0">
                <a:solidFill>
                  <a:schemeClr val="tx1"/>
                </a:solidFill>
                <a:latin typeface="+mn-lt"/>
                <a:ea typeface="+mn-ea"/>
                <a:cs typeface="+mn-cs"/>
              </a:defRPr>
            </a:lvl2pPr>
            <a:lvl3pPr marL="1022350" lvl="2" indent="-350520" algn="l" defTabSz="914400" eaLnBrk="1" fontAlgn="base" latinLnBrk="0" hangingPunct="1">
              <a:lnSpc>
                <a:spcPct val="100000"/>
              </a:lnSpc>
              <a:spcBef>
                <a:spcPct val="20000"/>
              </a:spcBef>
              <a:spcAft>
                <a:spcPct val="0"/>
              </a:spcAft>
              <a:buClr>
                <a:schemeClr val="accent1"/>
              </a:buClr>
              <a:buSzPct val="65000"/>
              <a:buFont typeface="Wingdings" panose="05000000000000000000" pitchFamily="2" charset="2"/>
              <a:buChar char="n"/>
              <a:defRPr sz="2200" b="0" i="0" u="none" kern="1200" baseline="0">
                <a:solidFill>
                  <a:schemeClr val="tx1"/>
                </a:solidFill>
                <a:latin typeface="+mn-lt"/>
                <a:ea typeface="+mn-ea"/>
                <a:cs typeface="+mn-cs"/>
              </a:defRPr>
            </a:lvl3pPr>
            <a:lvl4pPr marL="1339850" lvl="3" indent="-315595" algn="l" defTabSz="914400" eaLnBrk="1" fontAlgn="base" latinLnBrk="0" hangingPunct="1">
              <a:lnSpc>
                <a:spcPct val="100000"/>
              </a:lnSpc>
              <a:spcBef>
                <a:spcPct val="20000"/>
              </a:spcBef>
              <a:spcAft>
                <a:spcPct val="0"/>
              </a:spcAft>
              <a:buClr>
                <a:schemeClr val="accent2"/>
              </a:buClr>
              <a:buSzPct val="70000"/>
              <a:buFont typeface="Wingdings" panose="05000000000000000000" pitchFamily="2" charset="2"/>
              <a:buChar char="q"/>
              <a:defRPr sz="2000" b="0" i="0" u="none" kern="1200" baseline="0">
                <a:solidFill>
                  <a:schemeClr val="tx1"/>
                </a:solidFill>
                <a:latin typeface="+mn-lt"/>
                <a:ea typeface="+mn-ea"/>
                <a:cs typeface="+mn-cs"/>
              </a:defRPr>
            </a:lvl4pPr>
            <a:lvl5pPr marL="1681480" lvl="4" indent="-339725" algn="l" defTabSz="914400" eaLnBrk="1" fontAlgn="base" latinLnBrk="0" hangingPunct="1">
              <a:lnSpc>
                <a:spcPct val="100000"/>
              </a:lnSpc>
              <a:spcBef>
                <a:spcPct val="20000"/>
              </a:spcBef>
              <a:spcAft>
                <a:spcPct val="0"/>
              </a:spcAft>
              <a:buClr>
                <a:schemeClr val="accent1"/>
              </a:buClr>
              <a:buSzPct val="75000"/>
              <a:buFont typeface="Wingdings" panose="05000000000000000000" pitchFamily="2" charset="2"/>
              <a:buChar char="§"/>
              <a:defRPr sz="2000" b="0" i="0" u="none" kern="1200" baseline="0">
                <a:solidFill>
                  <a:schemeClr val="tx1"/>
                </a:solidFill>
                <a:latin typeface="+mn-lt"/>
                <a:ea typeface="+mn-ea"/>
                <a:cs typeface="+mn-cs"/>
              </a:defRPr>
            </a:lvl5pPr>
          </a:lstStyle>
          <a:p>
            <a:pPr lvl="0" algn="just">
              <a:lnSpc>
                <a:spcPct val="145000"/>
              </a:lnSpc>
              <a:buNone/>
            </a:pPr>
            <a:r>
              <a:rPr lang="zh-CN" altLang="en-US" sz="2600" b="1" dirty="0">
                <a:latin typeface="楷体_GB2312" pitchFamily="49" charset="-122"/>
                <a:ea typeface="楷体_GB2312" pitchFamily="49" charset="-122"/>
              </a:rPr>
              <a:t>　</a:t>
            </a:r>
            <a:r>
              <a:rPr lang="zh-CN" altLang="en-US" sz="2600" b="1" dirty="0">
                <a:solidFill>
                  <a:srgbClr val="FF3300"/>
                </a:solidFill>
                <a:latin typeface="楷体_GB2312" pitchFamily="49" charset="-122"/>
                <a:ea typeface="楷体_GB2312" pitchFamily="49" charset="-122"/>
              </a:rPr>
              <a:t>优点：</a:t>
            </a:r>
            <a:endParaRPr lang="zh-CN" altLang="en-US" sz="2600" b="1" dirty="0">
              <a:solidFill>
                <a:srgbClr val="FF3300"/>
              </a:solidFill>
              <a:latin typeface="楷体_GB2312" pitchFamily="49" charset="-122"/>
              <a:ea typeface="楷体_GB2312" pitchFamily="49" charset="-122"/>
            </a:endParaRPr>
          </a:p>
          <a:p>
            <a:pPr lvl="0" algn="just">
              <a:lnSpc>
                <a:spcPct val="150000"/>
              </a:lnSpc>
              <a:buNone/>
            </a:pPr>
            <a:r>
              <a:rPr lang="en-US" altLang="zh-CN" sz="2600" b="1">
                <a:latin typeface="楷体_GB2312" pitchFamily="49" charset="-122"/>
                <a:ea typeface="楷体_GB2312" pitchFamily="49" charset="-122"/>
              </a:rPr>
              <a:t>1. </a:t>
            </a:r>
            <a:r>
              <a:rPr lang="zh-CN" altLang="en-US" sz="2600" b="1" dirty="0">
                <a:latin typeface="楷体_GB2312" pitchFamily="49" charset="-122"/>
                <a:ea typeface="楷体_GB2312" pitchFamily="49" charset="-122"/>
              </a:rPr>
              <a:t>混凝土中占</a:t>
            </a:r>
            <a:r>
              <a:rPr lang="en-US" altLang="zh-CN" sz="2600" b="1">
                <a:latin typeface="楷体_GB2312" pitchFamily="49" charset="-122"/>
                <a:ea typeface="楷体_GB2312" pitchFamily="49" charset="-122"/>
              </a:rPr>
              <a:t>80%</a:t>
            </a:r>
            <a:r>
              <a:rPr lang="zh-CN" altLang="en-US" sz="2600" b="1" dirty="0">
                <a:latin typeface="楷体_GB2312" pitchFamily="49" charset="-122"/>
                <a:ea typeface="楷体_GB2312" pitchFamily="49" charset="-122"/>
              </a:rPr>
              <a:t>的砂、石骨料资源丰富</a:t>
            </a:r>
            <a:r>
              <a:rPr lang="en-US" altLang="zh-CN" sz="2600" b="1">
                <a:latin typeface="楷体_GB2312" pitchFamily="49" charset="-122"/>
                <a:ea typeface="楷体_GB2312" pitchFamily="49" charset="-122"/>
              </a:rPr>
              <a:t>,</a:t>
            </a:r>
            <a:r>
              <a:rPr lang="zh-CN" altLang="en-US" sz="2600" b="1" dirty="0">
                <a:latin typeface="楷体_GB2312" pitchFamily="49" charset="-122"/>
                <a:ea typeface="楷体_GB2312" pitchFamily="49" charset="-122"/>
              </a:rPr>
              <a:t>可就地取材</a:t>
            </a:r>
            <a:r>
              <a:rPr lang="en-US" altLang="zh-CN" sz="2600" b="1">
                <a:latin typeface="楷体_GB2312" pitchFamily="49" charset="-122"/>
                <a:ea typeface="楷体_GB2312" pitchFamily="49" charset="-122"/>
              </a:rPr>
              <a:t>,</a:t>
            </a:r>
            <a:r>
              <a:rPr lang="zh-CN" altLang="en-US" sz="2600" b="1" dirty="0">
                <a:latin typeface="楷体_GB2312" pitchFamily="49" charset="-122"/>
                <a:ea typeface="楷体_GB2312" pitchFamily="49" charset="-122"/>
              </a:rPr>
              <a:t>价格便宜。</a:t>
            </a:r>
            <a:endParaRPr lang="zh-CN" altLang="en-US" sz="2600" b="1" dirty="0">
              <a:latin typeface="楷体_GB2312" pitchFamily="49" charset="-122"/>
              <a:ea typeface="楷体_GB2312" pitchFamily="49" charset="-122"/>
            </a:endParaRPr>
          </a:p>
          <a:p>
            <a:pPr lvl="0" algn="just">
              <a:lnSpc>
                <a:spcPct val="150000"/>
              </a:lnSpc>
              <a:buNone/>
            </a:pPr>
            <a:r>
              <a:rPr lang="en-US" altLang="zh-CN" sz="2600" b="1">
                <a:latin typeface="楷体_GB2312" pitchFamily="49" charset="-122"/>
                <a:ea typeface="楷体_GB2312" pitchFamily="49" charset="-122"/>
              </a:rPr>
              <a:t>2.</a:t>
            </a:r>
            <a:r>
              <a:rPr lang="zh-CN" altLang="en-US" sz="2600" b="1" dirty="0">
                <a:latin typeface="楷体_GB2312" pitchFamily="49" charset="-122"/>
                <a:ea typeface="楷体_GB2312" pitchFamily="49" charset="-122"/>
              </a:rPr>
              <a:t>可根据工程需要浇筑成各种形状尺寸的构件。 </a:t>
            </a:r>
            <a:endParaRPr lang="zh-CN" altLang="en-US" sz="2600" b="1" dirty="0">
              <a:latin typeface="楷体_GB2312" pitchFamily="49" charset="-122"/>
              <a:ea typeface="楷体_GB2312" pitchFamily="49" charset="-122"/>
            </a:endParaRPr>
          </a:p>
          <a:p>
            <a:pPr lvl="0" algn="just">
              <a:lnSpc>
                <a:spcPct val="150000"/>
              </a:lnSpc>
              <a:buNone/>
            </a:pPr>
            <a:r>
              <a:rPr lang="en-US" altLang="zh-CN" sz="2600" b="1">
                <a:latin typeface="楷体_GB2312" pitchFamily="49" charset="-122"/>
                <a:ea typeface="楷体_GB2312" pitchFamily="49" charset="-122"/>
              </a:rPr>
              <a:t>3.</a:t>
            </a:r>
            <a:r>
              <a:rPr lang="zh-CN" altLang="en-US" sz="2600" b="1" dirty="0">
                <a:latin typeface="楷体_GB2312" pitchFamily="49" charset="-122"/>
                <a:ea typeface="楷体_GB2312" pitchFamily="49" charset="-122"/>
              </a:rPr>
              <a:t>调整混凝土材料组成，可获得不同的性能和要求。</a:t>
            </a:r>
            <a:endParaRPr lang="zh-CN" altLang="en-US" sz="2600" b="1" dirty="0">
              <a:latin typeface="楷体_GB2312" pitchFamily="49" charset="-122"/>
              <a:ea typeface="楷体_GB2312" pitchFamily="49" charset="-122"/>
            </a:endParaRPr>
          </a:p>
          <a:p>
            <a:pPr lvl="0">
              <a:lnSpc>
                <a:spcPct val="150000"/>
              </a:lnSpc>
              <a:buNone/>
            </a:pPr>
            <a:r>
              <a:rPr lang="en-US" altLang="zh-CN" sz="2600" b="1">
                <a:latin typeface="楷体_GB2312" pitchFamily="49" charset="-122"/>
                <a:ea typeface="楷体_GB2312" pitchFamily="49" charset="-122"/>
              </a:rPr>
              <a:t>4.</a:t>
            </a:r>
            <a:r>
              <a:rPr lang="zh-CN" altLang="en-US" sz="2600" b="1" dirty="0">
                <a:latin typeface="楷体_GB2312" pitchFamily="49" charset="-122"/>
                <a:ea typeface="楷体_GB2312" pitchFamily="49" charset="-122"/>
              </a:rPr>
              <a:t>混凝土抗压强度高，且与钢筋具有良好的工作性。</a:t>
            </a:r>
            <a:endParaRPr lang="zh-CN" altLang="en-US" sz="2600" b="1" dirty="0">
              <a:latin typeface="楷体_GB2312" pitchFamily="49" charset="-122"/>
              <a:ea typeface="楷体_GB2312" pitchFamily="49" charset="-122"/>
            </a:endParaRPr>
          </a:p>
          <a:p>
            <a:pPr lvl="0">
              <a:lnSpc>
                <a:spcPct val="150000"/>
              </a:lnSpc>
              <a:buNone/>
            </a:pPr>
            <a:r>
              <a:rPr lang="en-US" altLang="zh-CN" sz="2600" b="1">
                <a:latin typeface="楷体_GB2312" pitchFamily="49" charset="-122"/>
                <a:ea typeface="楷体_GB2312" pitchFamily="49" charset="-122"/>
              </a:rPr>
              <a:t>5.</a:t>
            </a:r>
            <a:r>
              <a:rPr lang="zh-CN" altLang="en-US" sz="2600" b="1" dirty="0">
                <a:latin typeface="楷体_GB2312" pitchFamily="49" charset="-122"/>
                <a:ea typeface="楷体_GB2312" pitchFamily="49" charset="-122"/>
              </a:rPr>
              <a:t>混凝土具有很好的耐久性 </a:t>
            </a:r>
            <a:endParaRPr lang="zh-CN" altLang="en-US" sz="2600" b="1" dirty="0">
              <a:latin typeface="楷体_GB2312" pitchFamily="49" charset="-122"/>
              <a:ea typeface="楷体_GB2312" pitchFamily="49" charset="-122"/>
            </a:endParaRPr>
          </a:p>
          <a:p>
            <a:pPr lvl="0">
              <a:lnSpc>
                <a:spcPct val="150000"/>
              </a:lnSpc>
              <a:buNone/>
            </a:pPr>
            <a:r>
              <a:rPr lang="en-US" altLang="zh-CN" sz="2600" b="1">
                <a:latin typeface="楷体_GB2312" pitchFamily="49" charset="-122"/>
                <a:ea typeface="楷体_GB2312" pitchFamily="49" charset="-122"/>
              </a:rPr>
              <a:t>6.</a:t>
            </a:r>
            <a:r>
              <a:rPr lang="zh-CN" altLang="en-US" sz="2600" b="1" dirty="0">
                <a:latin typeface="楷体_GB2312" pitchFamily="49" charset="-122"/>
                <a:ea typeface="楷体_GB2312" pitchFamily="49" charset="-122"/>
              </a:rPr>
              <a:t>可充分利用工业废料作骨料或掺加料，有利于环境保护。</a:t>
            </a:r>
            <a:endParaRPr lang="en-US" altLang="zh-CN" sz="2600" b="1">
              <a:latin typeface="楷体_GB2312" pitchFamily="49" charset="-122"/>
              <a:ea typeface="楷体_GB2312" pitchFamily="49" charset="-122"/>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92175">
                                            <p:txEl>
                                              <p:pRg st="1" end="1"/>
                                            </p:txEl>
                                          </p:spTgt>
                                        </p:tgtEl>
                                        <p:attrNameLst>
                                          <p:attrName>style.visibility</p:attrName>
                                        </p:attrNameLst>
                                      </p:cBhvr>
                                      <p:to>
                                        <p:strVal val="visible"/>
                                      </p:to>
                                    </p:set>
                                    <p:animEffect transition="in" filter="wedge">
                                      <p:cBhvr>
                                        <p:cTn id="7" dur="2000"/>
                                        <p:tgtEl>
                                          <p:spTgt spid="9217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92175">
                                            <p:txEl>
                                              <p:pRg st="2" end="2"/>
                                            </p:txEl>
                                          </p:spTgt>
                                        </p:tgtEl>
                                        <p:attrNameLst>
                                          <p:attrName>style.visibility</p:attrName>
                                        </p:attrNameLst>
                                      </p:cBhvr>
                                      <p:to>
                                        <p:strVal val="visible"/>
                                      </p:to>
                                    </p:set>
                                    <p:animEffect transition="in" filter="wedge">
                                      <p:cBhvr>
                                        <p:cTn id="12" dur="2000"/>
                                        <p:tgtEl>
                                          <p:spTgt spid="9217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92175">
                                            <p:txEl>
                                              <p:pRg st="3" end="3"/>
                                            </p:txEl>
                                          </p:spTgt>
                                        </p:tgtEl>
                                        <p:attrNameLst>
                                          <p:attrName>style.visibility</p:attrName>
                                        </p:attrNameLst>
                                      </p:cBhvr>
                                      <p:to>
                                        <p:strVal val="visible"/>
                                      </p:to>
                                    </p:set>
                                    <p:animEffect transition="in" filter="wedge">
                                      <p:cBhvr>
                                        <p:cTn id="17" dur="2000"/>
                                        <p:tgtEl>
                                          <p:spTgt spid="9217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nodeType="clickEffect">
                                  <p:stCondLst>
                                    <p:cond delay="0"/>
                                  </p:stCondLst>
                                  <p:childTnLst>
                                    <p:set>
                                      <p:cBhvr>
                                        <p:cTn id="21" dur="1" fill="hold">
                                          <p:stCondLst>
                                            <p:cond delay="0"/>
                                          </p:stCondLst>
                                        </p:cTn>
                                        <p:tgtEl>
                                          <p:spTgt spid="92175">
                                            <p:txEl>
                                              <p:pRg st="4" end="4"/>
                                            </p:txEl>
                                          </p:spTgt>
                                        </p:tgtEl>
                                        <p:attrNameLst>
                                          <p:attrName>style.visibility</p:attrName>
                                        </p:attrNameLst>
                                      </p:cBhvr>
                                      <p:to>
                                        <p:strVal val="visible"/>
                                      </p:to>
                                    </p:set>
                                    <p:animEffect transition="in" filter="wedge">
                                      <p:cBhvr>
                                        <p:cTn id="22" dur="2000"/>
                                        <p:tgtEl>
                                          <p:spTgt spid="9217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nodeType="clickEffect">
                                  <p:stCondLst>
                                    <p:cond delay="0"/>
                                  </p:stCondLst>
                                  <p:childTnLst>
                                    <p:set>
                                      <p:cBhvr>
                                        <p:cTn id="26" dur="1" fill="hold">
                                          <p:stCondLst>
                                            <p:cond delay="0"/>
                                          </p:stCondLst>
                                        </p:cTn>
                                        <p:tgtEl>
                                          <p:spTgt spid="92175">
                                            <p:txEl>
                                              <p:pRg st="5" end="5"/>
                                            </p:txEl>
                                          </p:spTgt>
                                        </p:tgtEl>
                                        <p:attrNameLst>
                                          <p:attrName>style.visibility</p:attrName>
                                        </p:attrNameLst>
                                      </p:cBhvr>
                                      <p:to>
                                        <p:strVal val="visible"/>
                                      </p:to>
                                    </p:set>
                                    <p:animEffect transition="in" filter="wedge">
                                      <p:cBhvr>
                                        <p:cTn id="27" dur="2000"/>
                                        <p:tgtEl>
                                          <p:spTgt spid="9217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nodeType="clickEffect">
                                  <p:stCondLst>
                                    <p:cond delay="0"/>
                                  </p:stCondLst>
                                  <p:childTnLst>
                                    <p:set>
                                      <p:cBhvr>
                                        <p:cTn id="31" dur="1" fill="hold">
                                          <p:stCondLst>
                                            <p:cond delay="0"/>
                                          </p:stCondLst>
                                        </p:cTn>
                                        <p:tgtEl>
                                          <p:spTgt spid="92175">
                                            <p:txEl>
                                              <p:pRg st="6" end="6"/>
                                            </p:txEl>
                                          </p:spTgt>
                                        </p:tgtEl>
                                        <p:attrNameLst>
                                          <p:attrName>style.visibility</p:attrName>
                                        </p:attrNameLst>
                                      </p:cBhvr>
                                      <p:to>
                                        <p:strVal val="visible"/>
                                      </p:to>
                                    </p:set>
                                    <p:animEffect transition="in" filter="wedge">
                                      <p:cBhvr>
                                        <p:cTn id="32" dur="2000"/>
                                        <p:tgtEl>
                                          <p:spTgt spid="921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p:txBody>
          <a:bodyPr vert="horz" wrap="square" lIns="91440" tIns="45720" rIns="91440" bIns="45720" anchor="t"/>
          <a:lstStyle/>
          <a:p>
            <a:pPr eaLnBrk="1" hangingPunct="1"/>
            <a:endParaRPr lang="zh-CN" altLang="en-US" dirty="0"/>
          </a:p>
        </p:txBody>
      </p:sp>
      <p:sp>
        <p:nvSpPr>
          <p:cNvPr id="40963" name="Rectangle 3"/>
          <p:cNvSpPr>
            <a:spLocks noGrp="1"/>
          </p:cNvSpPr>
          <p:nvPr>
            <p:ph idx="1"/>
          </p:nvPr>
        </p:nvSpPr>
        <p:spPr/>
        <p:txBody>
          <a:bodyPr vert="horz" wrap="square" lIns="91440" tIns="45720" rIns="91440" bIns="45720" anchor="t"/>
          <a:lstStyle/>
          <a:p>
            <a:pPr eaLnBrk="1" hangingPunct="1"/>
            <a:endParaRPr lang="zh-CN" altLang="en-US" dirty="0"/>
          </a:p>
        </p:txBody>
      </p:sp>
      <p:pic>
        <p:nvPicPr>
          <p:cNvPr id="40964" name="Picture 4" descr="海地地震"/>
          <p:cNvPicPr>
            <a:picLocks noChangeAspect="1"/>
          </p:cNvPicPr>
          <p:nvPr/>
        </p:nvPicPr>
        <p:blipFill>
          <a:blip r:embed="rId1"/>
          <a:stretch>
            <a:fillRect/>
          </a:stretch>
        </p:blipFill>
        <p:spPr>
          <a:xfrm>
            <a:off x="1524000" y="0"/>
            <a:ext cx="9144000" cy="6161088"/>
          </a:xfrm>
          <a:prstGeom prst="rect">
            <a:avLst/>
          </a:prstGeom>
          <a:noFill/>
          <a:ln w="9525">
            <a:noFill/>
          </a:ln>
        </p:spPr>
      </p:pic>
    </p:spTree>
  </p:cSld>
  <p:clrMapOvr>
    <a:masterClrMapping/>
  </p:clrMapOvr>
  <p:transition>
    <p:wheel spokes="8"/>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矩形 94209"/>
          <p:cNvSpPr/>
          <p:nvPr/>
        </p:nvSpPr>
        <p:spPr>
          <a:xfrm>
            <a:off x="1469390" y="677545"/>
            <a:ext cx="8893175" cy="3213735"/>
          </a:xfrm>
          <a:prstGeom prst="rect">
            <a:avLst/>
          </a:prstGeom>
          <a:noFill/>
          <a:ln w="9525">
            <a:noFill/>
          </a:ln>
        </p:spPr>
        <p:txBody>
          <a:bodyPr>
            <a:spAutoFit/>
          </a:bodyPr>
          <a:lstStyle/>
          <a:p>
            <a:pPr lvl="0">
              <a:lnSpc>
                <a:spcPct val="145000"/>
              </a:lnSpc>
            </a:pPr>
            <a:r>
              <a:rPr lang="zh-CN" altLang="en-US" sz="2800" b="1" dirty="0">
                <a:latin typeface="楷体_GB2312" pitchFamily="49" charset="-122"/>
                <a:ea typeface="楷体_GB2312" pitchFamily="49" charset="-122"/>
              </a:rPr>
              <a:t>　</a:t>
            </a:r>
            <a:r>
              <a:rPr lang="zh-CN" altLang="en-US" sz="2800" b="1" dirty="0">
                <a:solidFill>
                  <a:srgbClr val="FF3300"/>
                </a:solidFill>
                <a:latin typeface="楷体_GB2312" pitchFamily="49" charset="-122"/>
                <a:ea typeface="楷体_GB2312" pitchFamily="49" charset="-122"/>
              </a:rPr>
              <a:t>　缺点：</a:t>
            </a:r>
            <a:endParaRPr lang="zh-CN" altLang="en-US" sz="2800" b="1" dirty="0">
              <a:solidFill>
                <a:srgbClr val="FF3300"/>
              </a:solidFill>
              <a:latin typeface="楷体_GB2312" pitchFamily="49" charset="-122"/>
              <a:ea typeface="楷体_GB2312" pitchFamily="49" charset="-122"/>
            </a:endParaRPr>
          </a:p>
          <a:p>
            <a:pPr lvl="0">
              <a:lnSpc>
                <a:spcPct val="145000"/>
              </a:lnSpc>
            </a:pPr>
            <a:r>
              <a:rPr lang="zh-CN" altLang="en-US" sz="2800" b="1" dirty="0">
                <a:solidFill>
                  <a:srgbClr val="FF3300"/>
                </a:solidFill>
                <a:latin typeface="楷体_GB2312" pitchFamily="49" charset="-122"/>
                <a:ea typeface="楷体_GB2312" pitchFamily="49" charset="-122"/>
              </a:rPr>
              <a:t>　</a:t>
            </a:r>
            <a:r>
              <a:rPr lang="zh-CN" altLang="en-US" sz="2800" b="1" dirty="0">
                <a:latin typeface="楷体_GB2312" pitchFamily="49" charset="-122"/>
                <a:ea typeface="楷体_GB2312" pitchFamily="49" charset="-122"/>
              </a:rPr>
              <a:t>是自重大、抗拉强度低、脆性大、导热性强等、硬化速度慢、生产周期长、混凝土的质量受施工环节影响较大，难以精确控制。</a:t>
            </a:r>
            <a:endParaRPr lang="zh-CN" altLang="en-US" sz="2800" b="1" dirty="0">
              <a:latin typeface="楷体_GB2312" pitchFamily="49" charset="-122"/>
              <a:ea typeface="楷体_GB2312" pitchFamily="49" charset="-122"/>
            </a:endParaRPr>
          </a:p>
          <a:p>
            <a:pPr lvl="0">
              <a:lnSpc>
                <a:spcPct val="145000"/>
              </a:lnSpc>
            </a:pPr>
            <a:endParaRPr lang="zh-CN" altLang="en-US" sz="2800" b="1" dirty="0">
              <a:latin typeface="楷体_GB2312" pitchFamily="49" charset="-122"/>
              <a:ea typeface="楷体_GB2312" pitchFamily="49" charset="-122"/>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94210">
                                            <p:txEl>
                                              <p:pRg st="0" end="0"/>
                                            </p:txEl>
                                          </p:spTgt>
                                        </p:tgtEl>
                                        <p:attrNameLst>
                                          <p:attrName>style.visibility</p:attrName>
                                        </p:attrNameLst>
                                      </p:cBhvr>
                                      <p:to>
                                        <p:strVal val="visible"/>
                                      </p:to>
                                    </p:set>
                                    <p:animEffect transition="in" filter="circle(in)">
                                      <p:cBhvr>
                                        <p:cTn id="7" dur="2000"/>
                                        <p:tgtEl>
                                          <p:spTgt spid="94210">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94210">
                                            <p:txEl>
                                              <p:pRg st="1" end="1"/>
                                            </p:txEl>
                                          </p:spTgt>
                                        </p:tgtEl>
                                        <p:attrNameLst>
                                          <p:attrName>style.visibility</p:attrName>
                                        </p:attrNameLst>
                                      </p:cBhvr>
                                      <p:to>
                                        <p:strVal val="visible"/>
                                      </p:to>
                                    </p:set>
                                    <p:animEffect transition="in" filter="wedge">
                                      <p:cBhvr>
                                        <p:cTn id="10" dur="2000"/>
                                        <p:tgtEl>
                                          <p:spTgt spid="942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矩形 94209"/>
          <p:cNvSpPr/>
          <p:nvPr/>
        </p:nvSpPr>
        <p:spPr>
          <a:xfrm>
            <a:off x="996315" y="1270635"/>
            <a:ext cx="8893175" cy="2676525"/>
          </a:xfrm>
          <a:prstGeom prst="rect">
            <a:avLst/>
          </a:prstGeom>
          <a:noFill/>
          <a:ln w="9525">
            <a:noFill/>
          </a:ln>
        </p:spPr>
        <p:txBody>
          <a:bodyPr>
            <a:spAutoFit/>
          </a:bodyPr>
          <a:lstStyle/>
          <a:p>
            <a:pPr lvl="0">
              <a:lnSpc>
                <a:spcPct val="200000"/>
              </a:lnSpc>
            </a:pPr>
            <a:r>
              <a:rPr lang="zh-CN" altLang="en-US" sz="2800" b="1" dirty="0">
                <a:latin typeface="楷体_GB2312" pitchFamily="49" charset="-122"/>
                <a:ea typeface="楷体_GB2312" pitchFamily="49" charset="-122"/>
              </a:rPr>
              <a:t>　</a:t>
            </a:r>
            <a:r>
              <a:rPr lang="zh-CN" altLang="en-US" sz="2800" b="1" dirty="0">
                <a:solidFill>
                  <a:srgbClr val="FF3300"/>
                </a:solidFill>
                <a:latin typeface="楷体_GB2312" pitchFamily="49" charset="-122"/>
                <a:ea typeface="楷体_GB2312" pitchFamily="49" charset="-122"/>
              </a:rPr>
              <a:t>混凝土的发展方向</a:t>
            </a:r>
            <a:endParaRPr lang="zh-CN" altLang="en-US" sz="2800" b="1" dirty="0">
              <a:solidFill>
                <a:srgbClr val="FF3300"/>
              </a:solidFill>
              <a:latin typeface="楷体_GB2312" pitchFamily="49" charset="-122"/>
              <a:ea typeface="楷体_GB2312" pitchFamily="49" charset="-122"/>
            </a:endParaRPr>
          </a:p>
          <a:p>
            <a:pPr lvl="0">
              <a:lnSpc>
                <a:spcPct val="200000"/>
              </a:lnSpc>
            </a:pPr>
            <a:r>
              <a:rPr lang="zh-CN" altLang="en-US" sz="2800" b="1" dirty="0">
                <a:latin typeface="楷体_GB2312" pitchFamily="49" charset="-122"/>
                <a:ea typeface="楷体_GB2312" pitchFamily="49" charset="-122"/>
              </a:rPr>
              <a:t>一是耐久性问题</a:t>
            </a:r>
            <a:endParaRPr lang="zh-CN" altLang="en-US" sz="2800" b="1" dirty="0">
              <a:latin typeface="楷体_GB2312" pitchFamily="49" charset="-122"/>
              <a:ea typeface="楷体_GB2312" pitchFamily="49" charset="-122"/>
            </a:endParaRPr>
          </a:p>
          <a:p>
            <a:pPr lvl="0">
              <a:lnSpc>
                <a:spcPct val="200000"/>
              </a:lnSpc>
            </a:pPr>
            <a:r>
              <a:rPr lang="zh-CN" altLang="en-US" sz="2800" b="1" dirty="0">
                <a:latin typeface="楷体_GB2312" pitchFamily="49" charset="-122"/>
                <a:ea typeface="楷体_GB2312" pitchFamily="49" charset="-122"/>
              </a:rPr>
              <a:t>二是混凝土的发展必须走可持续发展之路</a:t>
            </a:r>
            <a:endParaRPr lang="zh-CN" altLang="en-US" sz="2800" b="1" dirty="0">
              <a:latin typeface="楷体_GB2312" pitchFamily="49" charset="-122"/>
              <a:ea typeface="楷体_GB2312" pitchFamily="49" charset="-122"/>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94210">
                                            <p:txEl>
                                              <p:pRg st="0" end="0"/>
                                            </p:txEl>
                                          </p:spTgt>
                                        </p:tgtEl>
                                        <p:attrNameLst>
                                          <p:attrName>style.visibility</p:attrName>
                                        </p:attrNameLst>
                                      </p:cBhvr>
                                      <p:to>
                                        <p:strVal val="visible"/>
                                      </p:to>
                                    </p:set>
                                    <p:animEffect transition="in" filter="circle(in)">
                                      <p:cBhvr>
                                        <p:cTn id="7" dur="2000"/>
                                        <p:tgtEl>
                                          <p:spTgt spid="94210">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94210">
                                            <p:txEl>
                                              <p:pRg st="1" end="1"/>
                                            </p:txEl>
                                          </p:spTgt>
                                        </p:tgtEl>
                                        <p:attrNameLst>
                                          <p:attrName>style.visibility</p:attrName>
                                        </p:attrNameLst>
                                      </p:cBhvr>
                                      <p:to>
                                        <p:strVal val="visible"/>
                                      </p:to>
                                    </p:set>
                                    <p:animEffect transition="in" filter="wedge">
                                      <p:cBhvr>
                                        <p:cTn id="10" dur="2000"/>
                                        <p:tgtEl>
                                          <p:spTgt spid="94210">
                                            <p:txEl>
                                              <p:pRg st="1" end="1"/>
                                            </p:txEl>
                                          </p:spTgt>
                                        </p:tgtEl>
                                      </p:cBhvr>
                                    </p:animEffect>
                                  </p:childTnLst>
                                </p:cTn>
                              </p:par>
                              <p:par>
                                <p:cTn id="11" presetID="20" presetClass="entr" presetSubtype="0" fill="hold" nodeType="withEffect">
                                  <p:stCondLst>
                                    <p:cond delay="0"/>
                                  </p:stCondLst>
                                  <p:childTnLst>
                                    <p:set>
                                      <p:cBhvr>
                                        <p:cTn id="12" dur="1" fill="hold">
                                          <p:stCondLst>
                                            <p:cond delay="0"/>
                                          </p:stCondLst>
                                        </p:cTn>
                                        <p:tgtEl>
                                          <p:spTgt spid="94210">
                                            <p:txEl>
                                              <p:pRg st="2" end="2"/>
                                            </p:txEl>
                                          </p:spTgt>
                                        </p:tgtEl>
                                        <p:attrNameLst>
                                          <p:attrName>style.visibility</p:attrName>
                                        </p:attrNameLst>
                                      </p:cBhvr>
                                      <p:to>
                                        <p:strVal val="visible"/>
                                      </p:to>
                                    </p:set>
                                    <p:animEffect transition="in" filter="wedge">
                                      <p:cBhvr>
                                        <p:cTn id="13" dur="2000"/>
                                        <p:tgtEl>
                                          <p:spTgt spid="942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p:txBody>
          <a:bodyPr vert="horz" wrap="square" lIns="91440" tIns="45720" rIns="91440" bIns="45720" anchor="t"/>
          <a:lstStyle/>
          <a:p>
            <a:pPr eaLnBrk="1" hangingPunct="1"/>
            <a:endParaRPr lang="zh-CN" altLang="en-US" dirty="0"/>
          </a:p>
        </p:txBody>
      </p:sp>
      <p:sp>
        <p:nvSpPr>
          <p:cNvPr id="41987" name="Rectangle 3"/>
          <p:cNvSpPr>
            <a:spLocks noGrp="1"/>
          </p:cNvSpPr>
          <p:nvPr>
            <p:ph idx="1"/>
          </p:nvPr>
        </p:nvSpPr>
        <p:spPr/>
        <p:txBody>
          <a:bodyPr vert="horz" wrap="square" lIns="91440" tIns="45720" rIns="91440" bIns="45720" anchor="t"/>
          <a:lstStyle/>
          <a:p>
            <a:pPr eaLnBrk="1" hangingPunct="1"/>
            <a:endParaRPr lang="zh-CN" altLang="en-US" dirty="0"/>
          </a:p>
        </p:txBody>
      </p:sp>
      <p:pic>
        <p:nvPicPr>
          <p:cNvPr id="41988" name="Picture 4" descr="70cfcd33c4[1]"/>
          <p:cNvPicPr>
            <a:picLocks noChangeAspect="1"/>
          </p:cNvPicPr>
          <p:nvPr/>
        </p:nvPicPr>
        <p:blipFill>
          <a:blip r:embed="rId1"/>
          <a:stretch>
            <a:fillRect/>
          </a:stretch>
        </p:blipFill>
        <p:spPr>
          <a:xfrm>
            <a:off x="1524000" y="836613"/>
            <a:ext cx="9144000" cy="5146675"/>
          </a:xfrm>
          <a:prstGeom prst="rect">
            <a:avLst/>
          </a:prstGeom>
          <a:noFill/>
          <a:ln w="9525">
            <a:noFill/>
          </a:ln>
        </p:spPr>
      </p:pic>
    </p:spTree>
  </p:cSld>
  <p:clrMapOvr>
    <a:masterClrMapping/>
  </p:clrMapOvr>
  <p:transition>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p:txBody>
          <a:bodyPr vert="horz" wrap="square" lIns="91440" tIns="45720" rIns="91440" bIns="45720" anchor="t"/>
          <a:lstStyle/>
          <a:p>
            <a:pPr eaLnBrk="1" hangingPunct="1"/>
            <a:endParaRPr lang="zh-CN" altLang="en-US" dirty="0"/>
          </a:p>
        </p:txBody>
      </p:sp>
      <p:sp>
        <p:nvSpPr>
          <p:cNvPr id="43011" name="Rectangle 3"/>
          <p:cNvSpPr>
            <a:spLocks noGrp="1"/>
          </p:cNvSpPr>
          <p:nvPr>
            <p:ph idx="1"/>
          </p:nvPr>
        </p:nvSpPr>
        <p:spPr/>
        <p:txBody>
          <a:bodyPr vert="horz" wrap="square" lIns="91440" tIns="45720" rIns="91440" bIns="45720" anchor="t"/>
          <a:lstStyle/>
          <a:p>
            <a:pPr eaLnBrk="1" hangingPunct="1"/>
            <a:r>
              <a:rPr lang="zh-CN" altLang="en-US" dirty="0"/>
              <a:t>加勒比岛国海地当地时间</a:t>
            </a:r>
            <a:r>
              <a:rPr lang="en-US" altLang="zh-CN"/>
              <a:t>2010</a:t>
            </a:r>
            <a:r>
              <a:rPr lang="zh-CN" altLang="en-US" dirty="0"/>
              <a:t>年</a:t>
            </a:r>
            <a:r>
              <a:rPr lang="en-US" altLang="zh-CN"/>
              <a:t>1</a:t>
            </a:r>
            <a:r>
              <a:rPr lang="zh-CN" altLang="en-US" dirty="0"/>
              <a:t>月</a:t>
            </a:r>
            <a:r>
              <a:rPr lang="en-US" altLang="zh-CN"/>
              <a:t>12</a:t>
            </a:r>
            <a:r>
              <a:rPr lang="zh-CN" altLang="en-US" dirty="0"/>
              <a:t>日</a:t>
            </a:r>
            <a:r>
              <a:rPr lang="en-US" altLang="zh-CN"/>
              <a:t>16</a:t>
            </a:r>
            <a:r>
              <a:rPr lang="zh-CN" altLang="en-US" dirty="0"/>
              <a:t>时</a:t>
            </a:r>
            <a:r>
              <a:rPr lang="en-US" altLang="zh-CN"/>
              <a:t>53</a:t>
            </a:r>
            <a:r>
              <a:rPr lang="zh-CN" altLang="en-US" dirty="0"/>
              <a:t>分（北京时间</a:t>
            </a:r>
            <a:r>
              <a:rPr lang="en-US" altLang="zh-CN"/>
              <a:t>13</a:t>
            </a:r>
            <a:r>
              <a:rPr lang="zh-CN" altLang="en-US" dirty="0"/>
              <a:t>日</a:t>
            </a:r>
            <a:r>
              <a:rPr lang="en-US" altLang="zh-CN"/>
              <a:t>5</a:t>
            </a:r>
            <a:r>
              <a:rPr lang="zh-CN" altLang="en-US" dirty="0"/>
              <a:t>时</a:t>
            </a:r>
            <a:r>
              <a:rPr lang="en-US" altLang="zh-CN"/>
              <a:t>53</a:t>
            </a:r>
            <a:r>
              <a:rPr lang="zh-CN" altLang="en-US" dirty="0"/>
              <a:t>分），发生里氏</a:t>
            </a:r>
            <a:r>
              <a:rPr lang="en-US" altLang="zh-CN"/>
              <a:t>7.0</a:t>
            </a:r>
            <a:r>
              <a:rPr lang="zh-CN" altLang="en-US" dirty="0"/>
              <a:t>级大地震（根据</a:t>
            </a:r>
            <a:r>
              <a:rPr lang="zh-CN" altLang="en-US" dirty="0">
                <a:hlinkClick r:id="rId1"/>
              </a:rPr>
              <a:t>中国地震台网</a:t>
            </a:r>
            <a:r>
              <a:rPr lang="zh-CN" altLang="en-US" dirty="0"/>
              <a:t>测定，海地当地时间</a:t>
            </a:r>
            <a:r>
              <a:rPr lang="en-US" altLang="zh-CN"/>
              <a:t>2010</a:t>
            </a:r>
            <a:r>
              <a:rPr lang="zh-CN" altLang="en-US" dirty="0"/>
              <a:t>年</a:t>
            </a:r>
            <a:r>
              <a:rPr lang="en-US" altLang="zh-CN"/>
              <a:t>1</a:t>
            </a:r>
            <a:r>
              <a:rPr lang="zh-CN" altLang="en-US" dirty="0"/>
              <a:t>月</a:t>
            </a:r>
            <a:r>
              <a:rPr lang="en-US" altLang="zh-CN"/>
              <a:t>12</a:t>
            </a:r>
            <a:r>
              <a:rPr lang="zh-CN" altLang="en-US" dirty="0"/>
              <a:t>日下午发生里氏</a:t>
            </a:r>
            <a:r>
              <a:rPr lang="en-US" altLang="zh-CN"/>
              <a:t>7.3</a:t>
            </a:r>
            <a:r>
              <a:rPr lang="zh-CN" altLang="en-US" dirty="0"/>
              <a:t>级强烈大地震），首都</a:t>
            </a:r>
            <a:r>
              <a:rPr lang="zh-CN" altLang="en-US" dirty="0">
                <a:hlinkClick r:id="rId2"/>
              </a:rPr>
              <a:t>太子港</a:t>
            </a:r>
            <a:r>
              <a:rPr lang="zh-CN" altLang="en-US" dirty="0"/>
              <a:t>及全国大部分地区受灾情况严重，截至</a:t>
            </a:r>
            <a:r>
              <a:rPr lang="en-US" altLang="zh-CN"/>
              <a:t>2010</a:t>
            </a:r>
            <a:r>
              <a:rPr lang="zh-CN" altLang="en-US" dirty="0"/>
              <a:t>年</a:t>
            </a:r>
            <a:r>
              <a:rPr lang="en-US" altLang="zh-CN"/>
              <a:t>1</a:t>
            </a:r>
            <a:r>
              <a:rPr lang="zh-CN" altLang="en-US" dirty="0"/>
              <a:t>月</a:t>
            </a:r>
            <a:r>
              <a:rPr lang="en-US" altLang="zh-CN"/>
              <a:t>26</a:t>
            </a:r>
            <a:r>
              <a:rPr lang="zh-CN" altLang="en-US" dirty="0"/>
              <a:t>日，海地地震进入第</a:t>
            </a:r>
            <a:r>
              <a:rPr lang="en-US" altLang="zh-CN"/>
              <a:t>15</a:t>
            </a:r>
            <a:r>
              <a:rPr lang="zh-CN" altLang="en-US" dirty="0"/>
              <a:t>天，</a:t>
            </a:r>
            <a:r>
              <a:rPr lang="zh-CN" altLang="en-US" dirty="0">
                <a:hlinkClick r:id="rId3"/>
              </a:rPr>
              <a:t>世界卫生组织</a:t>
            </a:r>
            <a:r>
              <a:rPr lang="zh-CN" altLang="en-US" dirty="0"/>
              <a:t>确认，此次海地地震已造成</a:t>
            </a:r>
            <a:r>
              <a:rPr lang="en-US" altLang="zh-CN" b="1">
                <a:solidFill>
                  <a:srgbClr val="ED2813"/>
                </a:solidFill>
              </a:rPr>
              <a:t>22.25</a:t>
            </a:r>
            <a:r>
              <a:rPr lang="zh-CN" altLang="en-US" b="1" dirty="0">
                <a:solidFill>
                  <a:srgbClr val="ED2813"/>
                </a:solidFill>
              </a:rPr>
              <a:t>万人死亡，</a:t>
            </a:r>
            <a:r>
              <a:rPr lang="en-US" altLang="zh-CN" b="1">
                <a:solidFill>
                  <a:srgbClr val="ED2813"/>
                </a:solidFill>
              </a:rPr>
              <a:t>19.6</a:t>
            </a:r>
            <a:r>
              <a:rPr lang="zh-CN" altLang="en-US" b="1" dirty="0">
                <a:solidFill>
                  <a:srgbClr val="ED2813"/>
                </a:solidFill>
              </a:rPr>
              <a:t>万人受伤</a:t>
            </a:r>
            <a:r>
              <a:rPr lang="zh-CN" altLang="en-US" dirty="0"/>
              <a:t>。 </a:t>
            </a:r>
            <a:endParaRPr lang="zh-CN" altLang="en-US" dirty="0"/>
          </a:p>
        </p:txBody>
      </p:sp>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p:txBody>
          <a:bodyPr vert="horz" wrap="square" lIns="91440" tIns="45720" rIns="91440" bIns="45720" anchor="t"/>
          <a:lstStyle/>
          <a:p>
            <a:pPr eaLnBrk="1" hangingPunct="1"/>
            <a:endParaRPr lang="zh-CN" altLang="en-US" dirty="0"/>
          </a:p>
        </p:txBody>
      </p:sp>
      <p:sp>
        <p:nvSpPr>
          <p:cNvPr id="44035" name="Rectangle 3"/>
          <p:cNvSpPr>
            <a:spLocks noGrp="1"/>
          </p:cNvSpPr>
          <p:nvPr>
            <p:ph idx="1"/>
          </p:nvPr>
        </p:nvSpPr>
        <p:spPr/>
        <p:txBody>
          <a:bodyPr vert="horz" wrap="square" lIns="91440" tIns="45720" rIns="91440" bIns="45720" anchor="t"/>
          <a:lstStyle/>
          <a:p>
            <a:pPr eaLnBrk="1" hangingPunct="1"/>
            <a:r>
              <a:rPr lang="zh-CN" altLang="en-US" sz="2600" dirty="0">
                <a:hlinkClick r:id="rId1"/>
              </a:rPr>
              <a:t>北京时间</a:t>
            </a:r>
            <a:r>
              <a:rPr lang="en-US" altLang="zh-CN" sz="2600"/>
              <a:t>1976</a:t>
            </a:r>
            <a:r>
              <a:rPr lang="zh-CN" altLang="en-US" sz="2600" dirty="0"/>
              <a:t>年</a:t>
            </a:r>
            <a:r>
              <a:rPr lang="en-US" altLang="zh-CN" sz="2600"/>
              <a:t>7</a:t>
            </a:r>
            <a:r>
              <a:rPr lang="zh-CN" altLang="en-US" sz="2600" dirty="0"/>
              <a:t>月</a:t>
            </a:r>
            <a:r>
              <a:rPr lang="en-US" altLang="zh-CN" sz="2600"/>
              <a:t>28</a:t>
            </a:r>
            <a:r>
              <a:rPr lang="zh-CN" altLang="en-US" sz="2600" dirty="0"/>
              <a:t>日</a:t>
            </a:r>
            <a:r>
              <a:rPr lang="en-US" altLang="zh-CN" sz="2600"/>
              <a:t>03</a:t>
            </a:r>
            <a:r>
              <a:rPr lang="zh-CN" altLang="en-US" sz="2600" dirty="0"/>
              <a:t>时</a:t>
            </a:r>
            <a:r>
              <a:rPr lang="en-US" altLang="zh-CN" sz="2600"/>
              <a:t>42</a:t>
            </a:r>
            <a:r>
              <a:rPr lang="zh-CN" altLang="en-US" sz="2600" dirty="0"/>
              <a:t>分</a:t>
            </a:r>
            <a:r>
              <a:rPr lang="en-US" altLang="zh-CN" sz="2600"/>
              <a:t>53.8</a:t>
            </a:r>
            <a:r>
              <a:rPr lang="zh-CN" altLang="en-US" sz="2600" dirty="0"/>
              <a:t>秒，</a:t>
            </a:r>
            <a:r>
              <a:rPr lang="zh-CN" altLang="en-US" sz="2600" dirty="0">
                <a:hlinkClick r:id="rId2"/>
              </a:rPr>
              <a:t>中国</a:t>
            </a:r>
            <a:r>
              <a:rPr lang="zh-CN" altLang="en-US" sz="2600" dirty="0">
                <a:hlinkClick r:id="rId3"/>
              </a:rPr>
              <a:t>河北省</a:t>
            </a:r>
            <a:r>
              <a:rPr lang="zh-CN" altLang="en-US" sz="2600" dirty="0">
                <a:hlinkClick r:id="rId4"/>
              </a:rPr>
              <a:t>唐山</a:t>
            </a:r>
            <a:r>
              <a:rPr lang="zh-CN" altLang="en-US" sz="2600" dirty="0"/>
              <a:t>、</a:t>
            </a:r>
            <a:r>
              <a:rPr lang="zh-CN" altLang="en-US" sz="2600" dirty="0">
                <a:hlinkClick r:id="rId5"/>
              </a:rPr>
              <a:t>丰南</a:t>
            </a:r>
            <a:r>
              <a:rPr lang="zh-CN" altLang="en-US" sz="2600" dirty="0"/>
              <a:t>一带（东经</a:t>
            </a:r>
            <a:r>
              <a:rPr lang="en-US" altLang="zh-CN" sz="2600"/>
              <a:t>118.2°</a:t>
            </a:r>
            <a:r>
              <a:rPr lang="zh-CN" altLang="en-US" sz="2600" dirty="0"/>
              <a:t>，北纬</a:t>
            </a:r>
            <a:r>
              <a:rPr lang="en-US" altLang="zh-CN" sz="2600"/>
              <a:t>39.6°</a:t>
            </a:r>
            <a:r>
              <a:rPr lang="zh-CN" altLang="en-US" sz="2600" dirty="0"/>
              <a:t>）发生了强度</a:t>
            </a:r>
            <a:r>
              <a:rPr lang="zh-CN" altLang="en-US" sz="2600" dirty="0">
                <a:hlinkClick r:id="rId6"/>
              </a:rPr>
              <a:t>里氏</a:t>
            </a:r>
            <a:r>
              <a:rPr lang="en-US" altLang="zh-CN" sz="2600"/>
              <a:t>7.8</a:t>
            </a:r>
            <a:r>
              <a:rPr lang="zh-CN" altLang="en-US" sz="2600" dirty="0"/>
              <a:t>级（矩震级</a:t>
            </a:r>
            <a:r>
              <a:rPr lang="en-US" altLang="zh-CN" sz="2600"/>
              <a:t>7.5</a:t>
            </a:r>
            <a:r>
              <a:rPr lang="zh-CN" altLang="en-US" sz="2600" dirty="0"/>
              <a:t>级），</a:t>
            </a:r>
            <a:r>
              <a:rPr lang="zh-CN" altLang="en-US" sz="2600" dirty="0">
                <a:hlinkClick r:id="rId7"/>
              </a:rPr>
              <a:t>震中</a:t>
            </a:r>
            <a:r>
              <a:rPr lang="zh-CN" altLang="en-US" sz="2600" dirty="0"/>
              <a:t>烈度</a:t>
            </a:r>
            <a:r>
              <a:rPr lang="en-US" altLang="zh-CN" sz="2600"/>
              <a:t>Ⅺ</a:t>
            </a:r>
            <a:r>
              <a:rPr lang="zh-CN" altLang="en-US" sz="2600" dirty="0"/>
              <a:t>度，震源深度</a:t>
            </a:r>
            <a:r>
              <a:rPr lang="en-US" altLang="zh-CN" sz="2600"/>
              <a:t>23</a:t>
            </a:r>
            <a:r>
              <a:rPr lang="zh-CN" altLang="en-US" sz="2600" dirty="0"/>
              <a:t>千米的</a:t>
            </a:r>
            <a:r>
              <a:rPr lang="zh-CN" altLang="en-US" sz="2600" dirty="0">
                <a:hlinkClick r:id="rId8"/>
              </a:rPr>
              <a:t>地震</a:t>
            </a:r>
            <a:r>
              <a:rPr lang="zh-CN" altLang="en-US" sz="2600" dirty="0"/>
              <a:t>。地震持续约</a:t>
            </a:r>
            <a:r>
              <a:rPr lang="en-US" altLang="zh-CN" sz="2600"/>
              <a:t>12</a:t>
            </a:r>
            <a:r>
              <a:rPr lang="zh-CN" altLang="en-US" sz="2600" dirty="0"/>
              <a:t>秒。有感范围广达</a:t>
            </a:r>
            <a:r>
              <a:rPr lang="en-US" altLang="zh-CN" sz="2600"/>
              <a:t>14</a:t>
            </a:r>
            <a:r>
              <a:rPr lang="zh-CN" altLang="en-US" sz="2600" dirty="0"/>
              <a:t>个省、市、自治区，其中</a:t>
            </a:r>
            <a:r>
              <a:rPr lang="zh-CN" altLang="en-US" sz="2600" dirty="0">
                <a:hlinkClick r:id="rId9"/>
              </a:rPr>
              <a:t>北京</a:t>
            </a:r>
            <a:r>
              <a:rPr lang="zh-CN" altLang="en-US" sz="2600" dirty="0"/>
              <a:t>市和</a:t>
            </a:r>
            <a:r>
              <a:rPr lang="zh-CN" altLang="en-US" sz="2600" dirty="0">
                <a:hlinkClick r:id="rId10"/>
              </a:rPr>
              <a:t>天津</a:t>
            </a:r>
            <a:r>
              <a:rPr lang="zh-CN" altLang="en-US" sz="2600" dirty="0"/>
              <a:t>市受到严重波及。强震产生的能量相当于</a:t>
            </a:r>
            <a:r>
              <a:rPr lang="en-US" altLang="zh-CN" sz="2600"/>
              <a:t>400</a:t>
            </a:r>
            <a:r>
              <a:rPr lang="zh-CN" altLang="en-US" sz="2600" dirty="0"/>
              <a:t>颗广岛原子弹爆炸。整个唐山市顷刻间夷为平地，全市交通、通讯、供水、供电中断。唐山地震没有小规模前震，而且发生于凌晨人们熟睡之时，使得绝大部分人毫无防备，造成</a:t>
            </a:r>
            <a:r>
              <a:rPr lang="en-US" altLang="zh-CN" sz="2600"/>
              <a:t>24.2</a:t>
            </a:r>
            <a:r>
              <a:rPr lang="zh-CN" altLang="en-US" sz="2600" dirty="0"/>
              <a:t>万人死亡，重伤</a:t>
            </a:r>
            <a:r>
              <a:rPr lang="en-US" altLang="zh-CN" sz="2600"/>
              <a:t>16.4</a:t>
            </a:r>
            <a:r>
              <a:rPr lang="zh-CN" altLang="en-US" sz="2600" dirty="0"/>
              <a:t>万人，名列</a:t>
            </a:r>
            <a:r>
              <a:rPr lang="en-US" altLang="zh-CN" sz="2600"/>
              <a:t>20</a:t>
            </a:r>
            <a:r>
              <a:rPr lang="zh-CN" altLang="en-US" sz="2600" dirty="0"/>
              <a:t>世纪世界地震史死亡人数第一。 </a:t>
            </a:r>
            <a:endParaRPr lang="zh-CN" altLang="en-US" sz="2600" dirty="0"/>
          </a:p>
        </p:txBody>
      </p:sp>
    </p:spTree>
  </p:cSld>
  <p:clrMapOvr>
    <a:masterClrMapping/>
  </p:clrMapOvr>
  <p:transition>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p:txBody>
          <a:bodyPr vert="horz" wrap="square" lIns="91440" tIns="45720" rIns="91440" bIns="45720" anchor="t"/>
          <a:lstStyle/>
          <a:p>
            <a:pPr eaLnBrk="1" hangingPunct="1"/>
            <a:endParaRPr lang="zh-CN" altLang="en-US" dirty="0"/>
          </a:p>
        </p:txBody>
      </p:sp>
      <p:sp>
        <p:nvSpPr>
          <p:cNvPr id="45059" name="Rectangle 3"/>
          <p:cNvSpPr>
            <a:spLocks noGrp="1"/>
          </p:cNvSpPr>
          <p:nvPr>
            <p:ph idx="1"/>
          </p:nvPr>
        </p:nvSpPr>
        <p:spPr/>
        <p:txBody>
          <a:bodyPr vert="horz" wrap="square" lIns="91440" tIns="45720" rIns="91440" bIns="45720" anchor="t"/>
          <a:lstStyle/>
          <a:p>
            <a:pPr eaLnBrk="1" hangingPunct="1"/>
            <a:endParaRPr lang="zh-CN" altLang="en-US" dirty="0"/>
          </a:p>
        </p:txBody>
      </p:sp>
      <p:pic>
        <p:nvPicPr>
          <p:cNvPr id="45060" name="Picture 4" descr="d1160924ab18972ba7885dc1e6cd7b899f510fb30f241236"/>
          <p:cNvPicPr>
            <a:picLocks noChangeAspect="1"/>
          </p:cNvPicPr>
          <p:nvPr/>
        </p:nvPicPr>
        <p:blipFill>
          <a:blip r:embed="rId1"/>
          <a:stretch>
            <a:fillRect/>
          </a:stretch>
        </p:blipFill>
        <p:spPr>
          <a:xfrm>
            <a:off x="1524000" y="188913"/>
            <a:ext cx="9144000" cy="5778500"/>
          </a:xfrm>
          <a:prstGeom prst="rect">
            <a:avLst/>
          </a:prstGeom>
          <a:noFill/>
          <a:ln w="9525">
            <a:noFill/>
          </a:ln>
        </p:spPr>
      </p:pic>
    </p:spTree>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vert="horz" wrap="square" lIns="91440" tIns="45720" rIns="91440" bIns="45720" anchor="t"/>
          <a:lstStyle/>
          <a:p>
            <a:pPr eaLnBrk="1" hangingPunct="1"/>
            <a:endParaRPr lang="zh-CN" altLang="en-US" dirty="0"/>
          </a:p>
        </p:txBody>
      </p:sp>
      <p:sp>
        <p:nvSpPr>
          <p:cNvPr id="46083" name="Rectangle 3"/>
          <p:cNvSpPr>
            <a:spLocks noGrp="1"/>
          </p:cNvSpPr>
          <p:nvPr>
            <p:ph idx="1"/>
          </p:nvPr>
        </p:nvSpPr>
        <p:spPr/>
        <p:txBody>
          <a:bodyPr vert="horz" wrap="square" lIns="91440" tIns="45720" rIns="91440" bIns="45720" anchor="t"/>
          <a:lstStyle/>
          <a:p>
            <a:pPr eaLnBrk="1" hangingPunct="1"/>
            <a:endParaRPr lang="zh-CN" altLang="en-US" dirty="0"/>
          </a:p>
        </p:txBody>
      </p:sp>
      <p:pic>
        <p:nvPicPr>
          <p:cNvPr id="46084" name="Picture 4" descr="W020130513262097618128"/>
          <p:cNvPicPr>
            <a:picLocks noChangeAspect="1"/>
          </p:cNvPicPr>
          <p:nvPr/>
        </p:nvPicPr>
        <p:blipFill>
          <a:blip r:embed="rId1"/>
          <a:stretch>
            <a:fillRect/>
          </a:stretch>
        </p:blipFill>
        <p:spPr>
          <a:xfrm>
            <a:off x="1809750" y="571500"/>
            <a:ext cx="8572500" cy="5715000"/>
          </a:xfrm>
          <a:prstGeom prst="rect">
            <a:avLst/>
          </a:prstGeom>
          <a:noFill/>
          <a:ln w="9525">
            <a:noFill/>
          </a:ln>
        </p:spPr>
      </p:pic>
    </p:spTree>
  </p:cSld>
  <p:clrMapOvr>
    <a:masterClrMapping/>
  </p:clrMapOvr>
  <p:transition>
    <p:wheel spokes="8"/>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p:txBody>
          <a:bodyPr vert="horz" wrap="square" lIns="91440" tIns="45720" rIns="91440" bIns="45720" anchor="t"/>
          <a:lstStyle/>
          <a:p>
            <a:pPr eaLnBrk="1" hangingPunct="1"/>
            <a:endParaRPr lang="zh-CN" altLang="en-US" dirty="0"/>
          </a:p>
        </p:txBody>
      </p:sp>
      <p:sp>
        <p:nvSpPr>
          <p:cNvPr id="47107" name="Rectangle 3"/>
          <p:cNvSpPr>
            <a:spLocks noGrp="1"/>
          </p:cNvSpPr>
          <p:nvPr>
            <p:ph idx="1"/>
          </p:nvPr>
        </p:nvSpPr>
        <p:spPr/>
        <p:txBody>
          <a:bodyPr vert="horz" wrap="square" lIns="91440" tIns="45720" rIns="91440" bIns="45720" anchor="t"/>
          <a:lstStyle/>
          <a:p>
            <a:pPr eaLnBrk="1" hangingPunct="1"/>
            <a:r>
              <a:rPr lang="en-US" altLang="zh-CN"/>
              <a:t>2008</a:t>
            </a:r>
            <a:r>
              <a:rPr lang="zh-CN" altLang="en-US" dirty="0"/>
              <a:t>年</a:t>
            </a:r>
            <a:r>
              <a:rPr lang="en-US" altLang="zh-CN"/>
              <a:t>5</a:t>
            </a:r>
            <a:r>
              <a:rPr lang="zh-CN" altLang="en-US" dirty="0"/>
              <a:t>月</a:t>
            </a:r>
            <a:r>
              <a:rPr lang="en-US" altLang="zh-CN"/>
              <a:t>12</a:t>
            </a:r>
            <a:r>
              <a:rPr lang="zh-CN" altLang="en-US" dirty="0"/>
              <a:t>日</a:t>
            </a:r>
            <a:r>
              <a:rPr lang="en-US" altLang="zh-CN"/>
              <a:t>14</a:t>
            </a:r>
            <a:r>
              <a:rPr lang="zh-CN" altLang="en-US" dirty="0"/>
              <a:t>时</a:t>
            </a:r>
            <a:r>
              <a:rPr lang="en-US" altLang="zh-CN"/>
              <a:t>28</a:t>
            </a:r>
            <a:r>
              <a:rPr lang="zh-CN" altLang="en-US" dirty="0"/>
              <a:t>分</a:t>
            </a:r>
            <a:r>
              <a:rPr lang="en-US" altLang="zh-CN"/>
              <a:t>04</a:t>
            </a:r>
            <a:r>
              <a:rPr lang="zh-CN" altLang="en-US" dirty="0"/>
              <a:t>秒，四川</a:t>
            </a:r>
            <a:r>
              <a:rPr lang="zh-CN" altLang="en-US" dirty="0">
                <a:hlinkClick r:id="rId1"/>
              </a:rPr>
              <a:t>汶川</a:t>
            </a:r>
            <a:r>
              <a:rPr lang="zh-CN" altLang="en-US" dirty="0"/>
              <a:t>、</a:t>
            </a:r>
            <a:r>
              <a:rPr lang="zh-CN" altLang="en-US" dirty="0">
                <a:hlinkClick r:id="rId2"/>
              </a:rPr>
              <a:t>北川</a:t>
            </a:r>
            <a:r>
              <a:rPr lang="zh-CN" altLang="en-US" dirty="0"/>
              <a:t>发生</a:t>
            </a:r>
            <a:r>
              <a:rPr lang="zh-CN" altLang="en-US" dirty="0">
                <a:hlinkClick r:id="rId3"/>
              </a:rPr>
              <a:t>里氏</a:t>
            </a:r>
            <a:r>
              <a:rPr lang="en-US" altLang="zh-CN"/>
              <a:t>8.0</a:t>
            </a:r>
            <a:r>
              <a:rPr lang="zh-CN" altLang="en-US" dirty="0"/>
              <a:t>级</a:t>
            </a:r>
            <a:r>
              <a:rPr lang="zh-CN" altLang="en-US" dirty="0">
                <a:hlinkClick r:id="rId4"/>
              </a:rPr>
              <a:t>地震</a:t>
            </a:r>
            <a:r>
              <a:rPr lang="zh-CN" altLang="en-US" dirty="0"/>
              <a:t>，地震造成</a:t>
            </a:r>
            <a:r>
              <a:rPr lang="en-US" altLang="zh-CN"/>
              <a:t>69227</a:t>
            </a:r>
            <a:r>
              <a:rPr lang="zh-CN" altLang="en-US" dirty="0"/>
              <a:t>人</a:t>
            </a:r>
            <a:r>
              <a:rPr lang="zh-CN" altLang="en-US" dirty="0">
                <a:hlinkClick r:id="rId5"/>
              </a:rPr>
              <a:t>遇难</a:t>
            </a:r>
            <a:r>
              <a:rPr lang="zh-CN" altLang="en-US" dirty="0"/>
              <a:t>，</a:t>
            </a:r>
            <a:r>
              <a:rPr lang="en-US" altLang="zh-CN"/>
              <a:t>374643</a:t>
            </a:r>
            <a:r>
              <a:rPr lang="zh-CN" altLang="en-US" dirty="0"/>
              <a:t>人</a:t>
            </a:r>
            <a:r>
              <a:rPr lang="zh-CN" altLang="en-US" dirty="0">
                <a:hlinkClick r:id="rId6"/>
              </a:rPr>
              <a:t>受伤</a:t>
            </a:r>
            <a:r>
              <a:rPr lang="zh-CN" altLang="en-US" dirty="0"/>
              <a:t>，</a:t>
            </a:r>
            <a:r>
              <a:rPr lang="en-US" altLang="zh-CN"/>
              <a:t>17923</a:t>
            </a:r>
            <a:r>
              <a:rPr lang="zh-CN" altLang="en-US" dirty="0"/>
              <a:t>人</a:t>
            </a:r>
            <a:r>
              <a:rPr lang="zh-CN" altLang="en-US" dirty="0">
                <a:hlinkClick r:id="rId7"/>
              </a:rPr>
              <a:t>失踪</a:t>
            </a:r>
            <a:r>
              <a:rPr lang="zh-CN" altLang="en-US" dirty="0"/>
              <a:t>。此次地震为新中国成立以来国内破坏性最强、波及范围最广、总伤亡人数最多的</a:t>
            </a:r>
            <a:r>
              <a:rPr lang="zh-CN" altLang="en-US" dirty="0">
                <a:hlinkClick r:id="rId4"/>
              </a:rPr>
              <a:t>地震</a:t>
            </a:r>
            <a:r>
              <a:rPr lang="zh-CN" altLang="en-US" dirty="0"/>
              <a:t>之一，被称为“汶川大地震”。 </a:t>
            </a:r>
            <a:endParaRPr lang="zh-CN" altLang="en-US" dirty="0"/>
          </a:p>
        </p:txBody>
      </p:sp>
    </p:spTree>
  </p:cSld>
  <p:clrMapOvr>
    <a:masterClrMapping/>
  </p:clrMapOvr>
  <p:transition>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p:txBody>
          <a:bodyPr vert="horz" wrap="square" lIns="91440" tIns="45720" rIns="91440" bIns="45720" anchor="t"/>
          <a:lstStyle/>
          <a:p>
            <a:pPr eaLnBrk="1" hangingPunct="1"/>
            <a:endParaRPr lang="zh-CN" altLang="en-US" dirty="0"/>
          </a:p>
        </p:txBody>
      </p:sp>
      <p:sp>
        <p:nvSpPr>
          <p:cNvPr id="48131" name="Rectangle 3"/>
          <p:cNvSpPr>
            <a:spLocks noGrp="1"/>
          </p:cNvSpPr>
          <p:nvPr>
            <p:ph idx="1"/>
          </p:nvPr>
        </p:nvSpPr>
        <p:spPr/>
        <p:txBody>
          <a:bodyPr vert="horz" wrap="square" lIns="91440" tIns="45720" rIns="91440" bIns="45720" anchor="t"/>
          <a:lstStyle/>
          <a:p>
            <a:pPr eaLnBrk="1" hangingPunct="1"/>
            <a:endParaRPr lang="zh-CN" altLang="en-US" dirty="0"/>
          </a:p>
        </p:txBody>
      </p:sp>
      <p:sp>
        <p:nvSpPr>
          <p:cNvPr id="48132" name="AutoShape 5" descr="20080515132715546"/>
          <p:cNvSpPr>
            <a:spLocks noChangeAspect="1"/>
          </p:cNvSpPr>
          <p:nvPr/>
        </p:nvSpPr>
        <p:spPr>
          <a:xfrm>
            <a:off x="5943600" y="3276600"/>
            <a:ext cx="304800" cy="304800"/>
          </a:xfrm>
          <a:prstGeom prst="rect">
            <a:avLst/>
          </a:prstGeom>
          <a:noFill/>
          <a:ln w="9525">
            <a:noFill/>
          </a:ln>
        </p:spPr>
        <p:txBody>
          <a:bodyPr/>
          <a:lstStyle/>
          <a:p>
            <a:pPr lvl="0" eaLnBrk="1" hangingPunct="1"/>
            <a:endParaRPr lang="zh-CN" altLang="en-US" dirty="0">
              <a:latin typeface="Arial" panose="020B0604020202020204" pitchFamily="34" charset="0"/>
              <a:ea typeface="宋体" panose="02010600030101010101" pitchFamily="2" charset="-122"/>
            </a:endParaRPr>
          </a:p>
        </p:txBody>
      </p:sp>
      <p:pic>
        <p:nvPicPr>
          <p:cNvPr id="48133" name="Picture 7" descr="20080515132715546"/>
          <p:cNvPicPr>
            <a:picLocks noChangeAspect="1"/>
          </p:cNvPicPr>
          <p:nvPr/>
        </p:nvPicPr>
        <p:blipFill>
          <a:blip r:embed="rId1"/>
          <a:stretch>
            <a:fillRect/>
          </a:stretch>
        </p:blipFill>
        <p:spPr>
          <a:xfrm>
            <a:off x="1524000" y="188913"/>
            <a:ext cx="9144000" cy="6103937"/>
          </a:xfrm>
          <a:prstGeom prst="rect">
            <a:avLst/>
          </a:prstGeom>
          <a:noFill/>
          <a:ln w="9525">
            <a:noFill/>
          </a:ln>
        </p:spPr>
      </p:pic>
    </p:spTree>
  </p:cSld>
  <p:clrMapOvr>
    <a:masterClrMapping/>
  </p:clrMapOvr>
  <p:transition>
    <p:wheel spokes="8"/>
  </p:transition>
  <p:timing>
    <p:tnLst>
      <p:par>
        <p:cTn id="1" dur="indefinite" restart="never" nodeType="tmRoot"/>
      </p:par>
    </p:tnLst>
  </p:timing>
</p:sld>
</file>

<file path=ppt/theme/theme1.xml><?xml version="1.0" encoding="utf-8"?>
<a:theme xmlns:a="http://schemas.openxmlformats.org/drawingml/2006/main" name="Edge">
  <a:themeElements>
    <a:clrScheme name="">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47329"/>
      </a:accent6>
      <a:hlink>
        <a:srgbClr val="996600"/>
      </a:hlink>
      <a:folHlink>
        <a:srgbClr val="AFBF39"/>
      </a:folHlink>
    </a:clrScheme>
    <a:fontScheme name="">
      <a:majorFont>
        <a:latin typeface="Garamond"/>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FFFFFF"/>
        </a:dk1>
        <a:lt1>
          <a:srgbClr val="820000"/>
        </a:lt1>
        <a:dk2>
          <a:srgbClr val="FFFFFF"/>
        </a:dk2>
        <a:lt2>
          <a:srgbClr val="333333"/>
        </a:lt2>
        <a:accent1>
          <a:srgbClr val="FF9900"/>
        </a:accent1>
        <a:accent2>
          <a:srgbClr val="CC3300"/>
        </a:accent2>
        <a:accent3>
          <a:srgbClr val="C1AAAA"/>
        </a:accent3>
        <a:accent4>
          <a:srgbClr val="DCDCDC"/>
        </a:accent4>
        <a:accent5>
          <a:srgbClr val="FFCAAA"/>
        </a:accent5>
        <a:accent6>
          <a:srgbClr val="B72D00"/>
        </a:accent6>
        <a:hlink>
          <a:srgbClr val="808080"/>
        </a:hlink>
        <a:folHlink>
          <a:srgbClr val="666633"/>
        </a:folHlink>
      </a:clrScheme>
      <a:clrMap bg1="lt1" tx1="dk1" bg2="lt2" tx2="dk2" accent1="accent1" accent2="accent2" accent3="accent3" accent4="accent4" accent5="accent5" accent6="accent6" hlink="hlink" folHlink="folHlink"/>
    </a:extraClrScheme>
    <a:extraClrScheme>
      <a:clrScheme name="">
        <a:dk1>
          <a:srgbClr val="CCCCFF"/>
        </a:dk1>
        <a:lt1>
          <a:srgbClr val="0B0506"/>
        </a:lt1>
        <a:dk2>
          <a:srgbClr val="FFFFFF"/>
        </a:dk2>
        <a:lt2>
          <a:srgbClr val="333333"/>
        </a:lt2>
        <a:accent1>
          <a:srgbClr val="3366CC"/>
        </a:accent1>
        <a:accent2>
          <a:srgbClr val="3333CC"/>
        </a:accent2>
        <a:accent3>
          <a:srgbClr val="AAAAAA"/>
        </a:accent3>
        <a:accent4>
          <a:srgbClr val="AFAFDC"/>
        </a:accent4>
        <a:accent5>
          <a:srgbClr val="ADB9E2"/>
        </a:accent5>
        <a:accent6>
          <a:srgbClr val="2D2DB7"/>
        </a:accent6>
        <a:hlink>
          <a:srgbClr val="808080"/>
        </a:hlink>
        <a:folHlink>
          <a:srgbClr val="666633"/>
        </a:folHlink>
      </a:clrScheme>
      <a:clrMap bg1="lt1" tx1="dk1" bg2="lt2" tx2="dk2" accent1="accent1" accent2="accent2" accent3="accent3" accent4="accent4" accent5="accent5" accent6="accent6" hlink="hlink" folHlink="folHlink"/>
    </a:extraClrScheme>
    <a:extraClrScheme>
      <a:clrScheme name="">
        <a:dk1>
          <a:srgbClr val="FFFFFF"/>
        </a:dk1>
        <a:lt1>
          <a:srgbClr val="221013"/>
        </a:lt1>
        <a:dk2>
          <a:srgbClr val="FFFFFF"/>
        </a:dk2>
        <a:lt2>
          <a:srgbClr val="333333"/>
        </a:lt2>
        <a:accent1>
          <a:srgbClr val="CC3300"/>
        </a:accent1>
        <a:accent2>
          <a:srgbClr val="CC9900"/>
        </a:accent2>
        <a:accent3>
          <a:srgbClr val="ABAAAA"/>
        </a:accent3>
        <a:accent4>
          <a:srgbClr val="DCDCDC"/>
        </a:accent4>
        <a:accent5>
          <a:srgbClr val="E2ADAA"/>
        </a:accent5>
        <a:accent6>
          <a:srgbClr val="B78900"/>
        </a:accent6>
        <a:hlink>
          <a:srgbClr val="808080"/>
        </a:hlink>
        <a:folHlink>
          <a:srgbClr val="666633"/>
        </a:folHlink>
      </a:clrScheme>
      <a:clrMap bg1="lt1" tx1="dk1" bg2="lt2" tx2="dk2" accent1="accent1" accent2="accent2" accent3="accent3" accent4="accent4" accent5="accent5" accent6="accent6" hlink="hlink" folHlink="folHlink"/>
    </a:extraClrScheme>
    <a:extraClrScheme>
      <a:clrScheme name="">
        <a:dk1>
          <a:srgbClr val="FFFFFF"/>
        </a:dk1>
        <a:lt1>
          <a:srgbClr val="0000CC"/>
        </a:lt1>
        <a:dk2>
          <a:srgbClr val="FFFFFF"/>
        </a:dk2>
        <a:lt2>
          <a:srgbClr val="11054B"/>
        </a:lt2>
        <a:accent1>
          <a:srgbClr val="FF6600"/>
        </a:accent1>
        <a:accent2>
          <a:srgbClr val="FF3300"/>
        </a:accent2>
        <a:accent3>
          <a:srgbClr val="AAAAE2"/>
        </a:accent3>
        <a:accent4>
          <a:srgbClr val="DCDCDC"/>
        </a:accent4>
        <a:accent5>
          <a:srgbClr val="FFB9AA"/>
        </a:accent5>
        <a:accent6>
          <a:srgbClr val="E52D00"/>
        </a:accent6>
        <a:hlink>
          <a:srgbClr val="CC9900"/>
        </a:hlink>
        <a:folHlink>
          <a:srgbClr val="B2B2B2"/>
        </a:folHlink>
      </a:clrScheme>
      <a:clrMap bg1="lt1" tx1="dk1" bg2="lt2" tx2="dk2" accent1="accent1" accent2="accent2" accent3="accent3" accent4="accent4" accent5="accent5" accent6="accent6" hlink="hlink" folHlink="folHlink"/>
    </a:extraClrScheme>
    <a:extraClrScheme>
      <a:clrScheme name="">
        <a:dk1>
          <a:srgbClr val="F8F8F8"/>
        </a:dk1>
        <a:lt1>
          <a:srgbClr val="002600"/>
        </a:lt1>
        <a:dk2>
          <a:srgbClr val="FAFACC"/>
        </a:dk2>
        <a:lt2>
          <a:srgbClr val="9B8D65"/>
        </a:lt2>
        <a:accent1>
          <a:srgbClr val="CC9933"/>
        </a:accent1>
        <a:accent2>
          <a:srgbClr val="8F9967"/>
        </a:accent2>
        <a:accent3>
          <a:srgbClr val="AAABAA"/>
        </a:accent3>
        <a:accent4>
          <a:srgbClr val="D6D6D6"/>
        </a:accent4>
        <a:accent5>
          <a:srgbClr val="E2CAAD"/>
        </a:accent5>
        <a:accent6>
          <a:srgbClr val="80895C"/>
        </a:accent6>
        <a:hlink>
          <a:srgbClr val="336600"/>
        </a:hlink>
        <a:folHlink>
          <a:srgbClr val="808000"/>
        </a:folHlink>
      </a:clrScheme>
      <a:clrMap bg1="lt1" tx1="dk1" bg2="lt2" tx2="dk2" accent1="accent1" accent2="accent2" accent3="accent3" accent4="accent4" accent5="accent5" accent6="accent6" hlink="hlink" folHlink="folHlink"/>
    </a:extraClrScheme>
    <a:extraClrScheme>
      <a:clrScheme name="">
        <a:dk1>
          <a:srgbClr val="FFFFFF"/>
        </a:dk1>
        <a:lt1>
          <a:srgbClr val="006699"/>
        </a:lt1>
        <a:dk2>
          <a:srgbClr val="FFFFFF"/>
        </a:dk2>
        <a:lt2>
          <a:srgbClr val="333333"/>
        </a:lt2>
        <a:accent1>
          <a:srgbClr val="CC9900"/>
        </a:accent1>
        <a:accent2>
          <a:srgbClr val="FF9900"/>
        </a:accent2>
        <a:accent3>
          <a:srgbClr val="AAB9CA"/>
        </a:accent3>
        <a:accent4>
          <a:srgbClr val="DCDCDC"/>
        </a:accent4>
        <a:accent5>
          <a:srgbClr val="E2CAAA"/>
        </a:accent5>
        <a:accent6>
          <a:srgbClr val="E58900"/>
        </a:accent6>
        <a:hlink>
          <a:srgbClr val="FFCC00"/>
        </a:hlink>
        <a:folHlink>
          <a:srgbClr val="706F37"/>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47329"/>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1C1C1"/>
        </a:accent5>
        <a:accent6>
          <a:srgbClr val="8989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36145"/>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Edge</Template>
  <TotalTime>0</TotalTime>
  <Words>1523</Words>
  <Application>WPS 演示</Application>
  <PresentationFormat>全屏显示(4:3)</PresentationFormat>
  <Paragraphs>72</Paragraphs>
  <Slides>21</Slides>
  <Notes>39</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21</vt:i4>
      </vt:variant>
    </vt:vector>
  </HeadingPairs>
  <TitlesOfParts>
    <vt:vector size="42" baseType="lpstr">
      <vt:lpstr>Arial</vt:lpstr>
      <vt:lpstr>宋体</vt:lpstr>
      <vt:lpstr>Wingdings</vt:lpstr>
      <vt:lpstr>Cambria</vt:lpstr>
      <vt:lpstr>华文楷体</vt:lpstr>
      <vt:lpstr>Garamond</vt:lpstr>
      <vt:lpstr>Calibri</vt:lpstr>
      <vt:lpstr>Times New Roman</vt:lpstr>
      <vt:lpstr>微软雅黑</vt:lpstr>
      <vt:lpstr>Arial Unicode MS</vt:lpstr>
      <vt:lpstr>Tahoma</vt:lpstr>
      <vt:lpstr>楷体_GB2312</vt:lpstr>
      <vt:lpstr>隶书</vt:lpstr>
      <vt:lpstr>Corbel</vt:lpstr>
      <vt:lpstr>华文隶书</vt:lpstr>
      <vt:lpstr>幼圆</vt:lpstr>
      <vt:lpstr>黑体</vt:lpstr>
      <vt:lpstr>Wingdings 2</vt:lpstr>
      <vt:lpstr>楷体_GB2312</vt:lpstr>
      <vt:lpstr>新宋体</vt:lpstr>
      <vt:lpstr>Edge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櫻桃㎜ ☉</cp:lastModifiedBy>
  <cp:revision>251</cp:revision>
  <dcterms:created xsi:type="dcterms:W3CDTF">2016-10-16T07:18:00Z</dcterms:created>
  <dcterms:modified xsi:type="dcterms:W3CDTF">2018-12-18T10:08:03Z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2052-11.1.0.8013</vt:lpwstr>
  </property>
</Properties>
</file>