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av" ContentType="audio/x-wav"/>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0"/>
  </p:notesMasterIdLst>
  <p:sldIdLst>
    <p:sldId id="539" r:id="rId4"/>
    <p:sldId id="761" r:id="rId5"/>
    <p:sldId id="454" r:id="rId6"/>
    <p:sldId id="455" r:id="rId7"/>
    <p:sldId id="456" r:id="rId8"/>
    <p:sldId id="457" r:id="rId9"/>
    <p:sldId id="458" r:id="rId11"/>
    <p:sldId id="459" r:id="rId12"/>
    <p:sldId id="460" r:id="rId13"/>
    <p:sldId id="461" r:id="rId14"/>
    <p:sldId id="462" r:id="rId15"/>
    <p:sldId id="463" r:id="rId16"/>
    <p:sldId id="464" r:id="rId17"/>
    <p:sldId id="465" r:id="rId18"/>
    <p:sldId id="466" r:id="rId19"/>
    <p:sldId id="467" r:id="rId20"/>
    <p:sldId id="468" r:id="rId21"/>
    <p:sldId id="469" r:id="rId22"/>
    <p:sldId id="470" r:id="rId23"/>
    <p:sldId id="471" r:id="rId24"/>
    <p:sldId id="472" r:id="rId25"/>
    <p:sldId id="473" r:id="rId26"/>
    <p:sldId id="474" r:id="rId27"/>
    <p:sldId id="475" r:id="rId28"/>
    <p:sldId id="476" r:id="rId29"/>
    <p:sldId id="477" r:id="rId30"/>
    <p:sldId id="478" r:id="rId31"/>
    <p:sldId id="479" r:id="rId32"/>
    <p:sldId id="480" r:id="rId33"/>
    <p:sldId id="673" r:id="rId34"/>
    <p:sldId id="481" r:id="rId35"/>
    <p:sldId id="482" r:id="rId36"/>
    <p:sldId id="483" r:id="rId37"/>
    <p:sldId id="484" r:id="rId38"/>
    <p:sldId id="485" r:id="rId39"/>
    <p:sldId id="486" r:id="rId40"/>
    <p:sldId id="487" r:id="rId41"/>
    <p:sldId id="488" r:id="rId42"/>
    <p:sldId id="489" r:id="rId43"/>
    <p:sldId id="490" r:id="rId44"/>
    <p:sldId id="491" r:id="rId45"/>
    <p:sldId id="492" r:id="rId46"/>
    <p:sldId id="493" r:id="rId47"/>
    <p:sldId id="494" r:id="rId48"/>
    <p:sldId id="495" r:id="rId49"/>
    <p:sldId id="496" r:id="rId50"/>
    <p:sldId id="497" r:id="rId51"/>
    <p:sldId id="498" r:id="rId52"/>
    <p:sldId id="499" r:id="rId53"/>
    <p:sldId id="500" r:id="rId54"/>
    <p:sldId id="501" r:id="rId55"/>
    <p:sldId id="502" r:id="rId56"/>
    <p:sldId id="503" r:id="rId57"/>
    <p:sldId id="504" r:id="rId58"/>
    <p:sldId id="449" r:id="rId59"/>
    <p:sldId id="450" r:id="rId60"/>
    <p:sldId id="451" r:id="rId61"/>
    <p:sldId id="452" r:id="rId62"/>
    <p:sldId id="453" r:id="rId63"/>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9900"/>
    <a:srgbClr val="FF00FF"/>
    <a:srgbClr val="9900CC"/>
    <a:srgbClr val="FFCC66"/>
    <a:srgbClr val="CC0099"/>
    <a:srgbClr val="FF00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6" d="100"/>
          <a:sy n="66" d="100"/>
        </p:scale>
        <p:origin x="1280" y="40"/>
      </p:cViewPr>
      <p:guideLst>
        <p:guide orient="horz" pos="2160"/>
        <p:guide pos="3866"/>
      </p:guideLst>
    </p:cSldViewPr>
  </p:slideViewPr>
  <p:notesTextViewPr>
    <p:cViewPr>
      <p:scale>
        <a:sx n="100" d="100"/>
        <a:sy n="100" d="100"/>
      </p:scale>
      <p:origin x="0" y="0"/>
    </p:cViewPr>
  </p:notesTextViewPr>
  <p:sorterViewPr showFormatting="0">
    <p:cViewPr>
      <p:scale>
        <a:sx n="66" d="100"/>
        <a:sy n="66" d="100"/>
      </p:scale>
      <p:origin x="0" y="284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3.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a:noFill/>
          <a:ln w="9525">
            <a:noFill/>
            <a:miter/>
          </a:ln>
        </p:spPr>
        <p:txBody>
          <a:bodyPr/>
          <a:lstStyle>
            <a:lvl1pPr>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a:noFill/>
          <a:ln w="9525">
            <a:noFill/>
            <a:miter/>
          </a:ln>
        </p:spPr>
        <p:txBody>
          <a:bodyPr/>
          <a:lstStyle>
            <a:lvl1pPr algn="r">
              <a:defRPr sz="1200" noProof="1"/>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484" name="幻灯片图像占位符 3"/>
          <p:cNvSpPr>
            <a:spLocks noGrp="1" noRot="1"/>
          </p:cNvSpPr>
          <p:nvPr>
            <p:ph type="sldImg"/>
          </p:nvPr>
        </p:nvSpPr>
        <p:spPr>
          <a:xfrm>
            <a:off x="381000" y="685800"/>
            <a:ext cx="6096000" cy="3429000"/>
          </a:xfrm>
          <a:prstGeom prst="rect">
            <a:avLst/>
          </a:prstGeom>
          <a:noFill/>
          <a:ln w="9525">
            <a:noFill/>
          </a:ln>
        </p:spPr>
      </p:sp>
      <p:sp>
        <p:nvSpPr>
          <p:cNvPr id="3077" name="文本占位符 4"/>
          <p:cNvSpPr>
            <a:spLocks noGrp="1" noRot="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a:noFill/>
          <a:ln w="9525">
            <a:noFill/>
            <a:miter/>
          </a:ln>
        </p:spPr>
        <p:txBody>
          <a:bodyPr anchor="b"/>
          <a:lstStyle>
            <a:lvl1pPr>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a:noFill/>
          <a:ln w="9525">
            <a:noFill/>
            <a:miter/>
          </a:ln>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65D09B7-FDF9-4181-B09D-5BDEA661200E}"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mn-ea"/>
        <a:cs typeface="+mn-cs"/>
      </a:defRPr>
    </a:lvl1pPr>
    <a:lvl2pPr marL="457200" lvl="1"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mn-ea"/>
        <a:cs typeface="+mn-cs"/>
      </a:defRPr>
    </a:lvl2pPr>
    <a:lvl3pPr marL="914400" lvl="2"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mn-ea"/>
        <a:cs typeface="+mn-cs"/>
      </a:defRPr>
    </a:lvl3pPr>
    <a:lvl4pPr marL="1371600" lvl="3"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mn-ea"/>
        <a:cs typeface="+mn-cs"/>
      </a:defRPr>
    </a:lvl4pPr>
    <a:lvl5pPr marL="1828800" lvl="4"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mn-ea"/>
        <a:cs typeface="+mn-cs"/>
      </a:defRPr>
    </a:lvl5pPr>
    <a:lvl6pPr marL="2286000" lvl="5"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6pPr>
    <a:lvl7pPr marL="2743200" lvl="6"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7pPr>
    <a:lvl8pPr marL="3200400" lvl="7"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8pPr>
    <a:lvl9pPr marL="3657600" lvl="8"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92162" name="幻灯片图像占位符 1"/>
          <p:cNvSpPr>
            <a:spLocks noGrp="1" noRot="1" noTextEdit="1"/>
          </p:cNvSpPr>
          <p:nvPr>
            <p:ph type="sldImg"/>
          </p:nvPr>
        </p:nvSpPr>
        <p:spPr/>
      </p:sp>
      <p:sp>
        <p:nvSpPr>
          <p:cNvPr id="92163" name="文本占位符 2"/>
          <p:cNvSpPr>
            <a:spLocks noGrp="1" noRot="1"/>
          </p:cNvSpPr>
          <p:nvPr>
            <p:ph type="body"/>
          </p:nvPr>
        </p:nvSpPr>
        <p:spPr/>
        <p:txBody>
          <a:bodyPr wrap="square" lIns="91440" tIns="45720" rIns="91440" bIns="45720" anchor="ctr"/>
          <a:p>
            <a:pPr lvl="0" eaLnBrk="1" hangingPunct="1"/>
            <a:r>
              <a:rPr lang="zh-CN" altLang="en-US" dirty="0"/>
              <a:t>石灰质原料主要提供</a:t>
            </a:r>
            <a:r>
              <a:rPr lang="en-US" altLang="zh-CN" dirty="0"/>
              <a:t>CaO</a:t>
            </a:r>
            <a:r>
              <a:rPr lang="zh-CN" altLang="en-US" dirty="0"/>
              <a:t>成分，常用的石灰质原料有石灰石、白垩、贝壳等；粘土质原料主要提供氧化硅</a:t>
            </a:r>
            <a:r>
              <a:rPr lang="en-US" altLang="zh-CN" dirty="0"/>
              <a:t>(SiO2)</a:t>
            </a:r>
            <a:r>
              <a:rPr lang="zh-CN" altLang="en-US" dirty="0"/>
              <a:t>、氧化铝（</a:t>
            </a:r>
            <a:r>
              <a:rPr lang="en-US" altLang="zh-CN" dirty="0"/>
              <a:t>Al2O3</a:t>
            </a:r>
            <a:r>
              <a:rPr lang="zh-CN" altLang="en-US" dirty="0"/>
              <a:t>）及氧化铁</a:t>
            </a:r>
            <a:r>
              <a:rPr lang="en-US" altLang="zh-CN" dirty="0"/>
              <a:t>(Fe2O3)</a:t>
            </a:r>
            <a:r>
              <a:rPr lang="zh-CN" altLang="en-US" dirty="0"/>
              <a:t>，常用的粘土质原料有粘土、黄土、页岩等。</a:t>
            </a:r>
            <a:endParaRPr lang="zh-CN" altLang="en-US" dirty="0"/>
          </a:p>
          <a:p>
            <a:pPr lvl="0" eaLnBrk="1" hangingPunct="1"/>
            <a:r>
              <a:rPr lang="zh-CN" altLang="en-US" dirty="0"/>
              <a:t>校正原料的作用主要是当配料中的某种氧化物的量不足时，可加入相应的校正原料，主要有硅质校正原料、铝质校正原料和铁质校正原料，如原料中</a:t>
            </a:r>
            <a:r>
              <a:rPr lang="en-US" altLang="zh-CN" dirty="0"/>
              <a:t>Fe2O3</a:t>
            </a:r>
            <a:r>
              <a:rPr lang="zh-CN" altLang="en-US" dirty="0"/>
              <a:t>含量不足时可加入铁质校正原料硫铁矿渣等。 </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96258" name="幻灯片图像占位符 1"/>
          <p:cNvSpPr>
            <a:spLocks noGrp="1" noRot="1" noTextEdit="1"/>
          </p:cNvSpPr>
          <p:nvPr>
            <p:ph type="sldImg"/>
          </p:nvPr>
        </p:nvSpPr>
        <p:spPr/>
      </p:sp>
      <p:sp>
        <p:nvSpPr>
          <p:cNvPr id="96259" name="文本占位符 2"/>
          <p:cNvSpPr>
            <a:spLocks noGrp="1" noRot="1"/>
          </p:cNvSpPr>
          <p:nvPr>
            <p:ph type="body"/>
          </p:nvPr>
        </p:nvSpPr>
        <p:spPr/>
        <p:txBody>
          <a:bodyPr wrap="square" lIns="91440" tIns="45720" rIns="91440" bIns="45720" anchor="ctr"/>
          <a:p>
            <a:pPr lvl="0" eaLnBrk="1" hangingPunct="1"/>
            <a:r>
              <a:rPr lang="zh-CN" altLang="en-US" dirty="0"/>
              <a:t>杂质中有游离氧化钙、游离氧化镁及三氧化硫等。</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103426" name="幻灯片图像占位符 1"/>
          <p:cNvSpPr>
            <a:spLocks noGrp="1" noRot="1" noTextEdit="1"/>
          </p:cNvSpPr>
          <p:nvPr>
            <p:ph type="sldImg"/>
          </p:nvPr>
        </p:nvSpPr>
        <p:spPr/>
      </p:sp>
      <p:sp>
        <p:nvSpPr>
          <p:cNvPr id="103427" name="文本占位符 2"/>
          <p:cNvSpPr>
            <a:spLocks noGrp="1" noRot="1"/>
          </p:cNvSpPr>
          <p:nvPr>
            <p:ph type="body"/>
          </p:nvPr>
        </p:nvSpPr>
        <p:spPr/>
        <p:txBody>
          <a:bodyPr wrap="square" lIns="91440" tIns="45720" rIns="91440" bIns="45720" anchor="ctr"/>
          <a:p>
            <a:pPr lvl="0" eaLnBrk="1" hangingPunct="1"/>
            <a:r>
              <a:rPr lang="zh-CN" altLang="en-US" dirty="0"/>
              <a:t>水泥加水后，水化反应进行，随着水化产物的增多，凝胶和晶体析出，水分不断减少，浆体变稠－凝结。随着凝胶和晶体的增多，水分的减少，晶体相互连接，形成晶体网。凝胶体填充晶体网，水泥石的强度提高，形成坚实的水泥石－硬化。所以同学们一定要把水泥的凝结硬化与水化反应紧密联系在一起。 </a:t>
            </a:r>
            <a:endParaRPr lang="zh-CN" altLang="en-US" dirty="0"/>
          </a:p>
          <a:p>
            <a:pPr lvl="0" eaLnBrk="1" hangingPunct="1"/>
            <a:r>
              <a:rPr lang="zh-CN" altLang="en-US" dirty="0"/>
              <a:t>水泥是几种熟料矿物的混合物，改变矿物成分间比例时，水泥性质即发生相应的变化，可制成不同性能的水泥。如提高硅酸三钙含量，可制得快硬高强水泥；</a:t>
            </a:r>
            <a:endParaRPr lang="zh-CN" altLang="en-US" dirty="0"/>
          </a:p>
          <a:p>
            <a:pPr lvl="0" eaLnBrk="1" hangingPunct="1"/>
            <a:r>
              <a:rPr lang="zh-CN" altLang="en-US" dirty="0"/>
              <a:t>降低硅酸三钙和铝酸三钙含量和提高硅酸二钙含量可制得水化热低的低热水泥。</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111618" name="幻灯片图像占位符 1"/>
          <p:cNvSpPr>
            <a:spLocks noGrp="1" noRot="1" noTextEdit="1"/>
          </p:cNvSpPr>
          <p:nvPr>
            <p:ph type="sldImg"/>
          </p:nvPr>
        </p:nvSpPr>
        <p:spPr/>
      </p:sp>
      <p:sp>
        <p:nvSpPr>
          <p:cNvPr id="111619" name="文本占位符 2"/>
          <p:cNvSpPr>
            <a:spLocks noGrp="1" noRot="1"/>
          </p:cNvSpPr>
          <p:nvPr>
            <p:ph type="body"/>
          </p:nvPr>
        </p:nvSpPr>
        <p:spPr/>
        <p:txBody>
          <a:bodyPr wrap="square" lIns="91440" tIns="45720" rIns="91440" bIns="45720" anchor="ctr"/>
          <a:p>
            <a:pPr lvl="0" eaLnBrk="1" hangingPunct="1"/>
            <a:r>
              <a:rPr lang="en-US" altLang="zh-CN" dirty="0"/>
              <a:t>I</a:t>
            </a:r>
            <a:r>
              <a:rPr lang="zh-CN" altLang="en-US" dirty="0"/>
              <a:t>型硅酸盐水泥烧失量不得超过</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a:xfrm>
          <a:off x="0" y="0"/>
          <a:ext cx="0" cy="0"/>
          <a:chOff x="0" y="0"/>
          <a:chExt cx="0" cy="0"/>
        </a:xfrm>
      </p:grpSpPr>
      <p:sp>
        <p:nvSpPr>
          <p:cNvPr id="3074" name="未知"/>
          <p:cNvSpPr/>
          <p:nvPr/>
        </p:nvSpPr>
        <p:spPr>
          <a:xfrm>
            <a:off x="812800" y="1219200"/>
            <a:ext cx="10566400" cy="914400"/>
          </a:xfrm>
          <a:custGeom>
            <a:avLst/>
            <a:gdLst/>
            <a:ahLst/>
            <a:cxnLst>
              <a:cxn ang="0">
                <a:pos x="0" y="836127360"/>
              </a:cxn>
              <a:cxn ang="0">
                <a:pos x="0" y="0"/>
              </a:cxn>
              <a:cxn ang="0">
                <a:pos x="2147483646" y="0"/>
              </a:cxn>
            </a:cxnLst>
            <a:pathLst>
              <a:path w="1000" h="1000">
                <a:moveTo>
                  <a:pt x="0" y="1000"/>
                </a:moveTo>
                <a:lnTo>
                  <a:pt x="0" y="0"/>
                </a:lnTo>
                <a:lnTo>
                  <a:pt x="1000" y="0"/>
                </a:lnTo>
              </a:path>
            </a:pathLst>
          </a:custGeom>
          <a:noFill/>
          <a:ln w="25400" cap="flat" cmpd="sng">
            <a:solidFill>
              <a:schemeClr val="accent1"/>
            </a:solidFill>
            <a:prstDash val="solid"/>
            <a:round/>
            <a:headEnd type="none" w="med" len="med"/>
            <a:tailEnd type="none" w="med" len="med"/>
          </a:ln>
        </p:spPr>
        <p:txBody>
          <a:bodyPr/>
          <a:p>
            <a:endParaRPr lang="zh-CN" altLang="en-US"/>
          </a:p>
        </p:txBody>
      </p:sp>
      <p:sp>
        <p:nvSpPr>
          <p:cNvPr id="3075" name="直接连接符 7"/>
          <p:cNvSpPr/>
          <p:nvPr/>
        </p:nvSpPr>
        <p:spPr>
          <a:xfrm>
            <a:off x="2641600" y="3962400"/>
            <a:ext cx="8682038" cy="0"/>
          </a:xfrm>
          <a:prstGeom prst="line">
            <a:avLst/>
          </a:prstGeom>
          <a:ln w="19050" cap="flat" cmpd="sng">
            <a:solidFill>
              <a:schemeClr val="accent1"/>
            </a:solidFill>
            <a:prstDash val="solid"/>
            <a:round/>
            <a:headEnd type="none" w="med" len="med"/>
            <a:tailEnd type="none" w="med" len="med"/>
          </a:ln>
        </p:spPr>
      </p:sp>
      <p:sp>
        <p:nvSpPr>
          <p:cNvPr id="2" name="标题 1"/>
          <p:cNvSpPr>
            <a:spLocks noGrp="1"/>
          </p:cNvSpPr>
          <p:nvPr>
            <p:ph type="ctrTitle"/>
          </p:nvPr>
        </p:nvSpPr>
        <p:spPr>
          <a:xfrm>
            <a:off x="1219200" y="1524000"/>
            <a:ext cx="10164233" cy="1752600"/>
          </a:xfrm>
          <a:prstGeom prst="rect">
            <a:avLst/>
          </a:prstGeom>
          <a:noFill/>
          <a:ln w="9525">
            <a:noFill/>
            <a:miter/>
          </a:ln>
        </p:spPr>
        <p:txBody>
          <a:bodyPr/>
          <a:lstStyle>
            <a:lvl1pPr lvl="0">
              <a:defRPr sz="5000" kern="1200"/>
            </a:lvl1pPr>
          </a:lstStyle>
          <a:p>
            <a:pPr lvl="0"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2641600" y="3962400"/>
            <a:ext cx="8737600" cy="1752600"/>
          </a:xfrm>
          <a:prstGeom prst="rect">
            <a:avLst/>
          </a:prstGeom>
          <a:noFill/>
          <a:ln w="9525">
            <a:noFill/>
            <a:miter/>
          </a:ln>
        </p:spPr>
        <p:txBody>
          <a:bodyPr/>
          <a:lstStyle>
            <a:lvl1pPr marL="0" lvl="0" indent="0">
              <a:buNone/>
              <a:defRPr sz="2800" kern="1200"/>
            </a:lvl1pPr>
            <a:lvl2pPr marL="344805" lvl="1" indent="-344805" algn="ctr">
              <a:buNone/>
              <a:defRPr sz="2800" kern="1200"/>
            </a:lvl2pPr>
            <a:lvl3pPr marL="671830" lvl="2" indent="-671830" algn="ctr">
              <a:buNone/>
              <a:defRPr sz="2800" kern="1200"/>
            </a:lvl3pPr>
            <a:lvl4pPr marL="1024255" lvl="3" indent="-1024255" algn="ctr">
              <a:buNone/>
              <a:defRPr sz="2800" kern="1200"/>
            </a:lvl4pPr>
            <a:lvl5pPr marL="1341755" lvl="4" indent="-1341755" algn="ctr">
              <a:buNone/>
              <a:defRPr sz="2800" kern="1200"/>
            </a:lvl5pPr>
          </a:lstStyle>
          <a:p>
            <a:pPr lvl="0" fontAlgn="base"/>
            <a:r>
              <a:rPr lang="zh-CN" altLang="en-US" strike="noStrike" noProof="1"/>
              <a:t>单击此处编辑母版副标题样式</a:t>
            </a:r>
            <a:endParaRPr lang="zh-CN" altLang="en-US" strike="noStrike" noProof="1"/>
          </a:p>
        </p:txBody>
      </p:sp>
      <p:sp>
        <p:nvSpPr>
          <p:cNvPr id="11" name="日期占位符 3"/>
          <p:cNvSpPr>
            <a:spLocks noGrp="1"/>
          </p:cNvSpPr>
          <p:nvPr>
            <p:ph type="dt" sz="half" idx="2"/>
          </p:nvPr>
        </p:nvSpPr>
        <p:spPr>
          <a:xfrm>
            <a:off x="609600" y="6243638"/>
            <a:ext cx="2844800" cy="457200"/>
          </a:xfrm>
          <a:prstGeom prst="rect">
            <a:avLst/>
          </a:prstGeom>
          <a:noFill/>
          <a:ln w="9525">
            <a:noFill/>
            <a:miter/>
          </a:ln>
        </p:spPr>
        <p:txBody>
          <a:bodyPr anchor="b"/>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2" name="页脚占位符 4"/>
          <p:cNvSpPr>
            <a:spLocks noGrp="1"/>
          </p:cNvSpPr>
          <p:nvPr>
            <p:ph type="ftr" sz="quarter" idx="3"/>
          </p:nvPr>
        </p:nvSpPr>
        <p:spPr>
          <a:xfrm>
            <a:off x="4165600" y="6243638"/>
            <a:ext cx="3860800" cy="457200"/>
          </a:xfrm>
          <a:prstGeom prst="rect">
            <a:avLst/>
          </a:prstGeom>
          <a:noFill/>
          <a:ln w="9525">
            <a:noFill/>
            <a:miter/>
          </a:ln>
        </p:spPr>
        <p:txBody>
          <a:bodyPr anchor="b"/>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3" name="灯片编号占位符 5"/>
          <p:cNvSpPr>
            <a:spLocks noGrp="1"/>
          </p:cNvSpPr>
          <p:nvPr>
            <p:ph type="sldNum" sz="quarter" idx="4"/>
          </p:nvPr>
        </p:nvSpPr>
        <p:spPr>
          <a:xfrm>
            <a:off x="8737600" y="6243638"/>
            <a:ext cx="2844800" cy="457200"/>
          </a:xfrm>
          <a:prstGeom prst="rect">
            <a:avLst/>
          </a:prstGeom>
          <a:noFill/>
          <a:ln w="9525">
            <a:noFill/>
            <a:miter/>
          </a:ln>
        </p:spPr>
        <p:txBody>
          <a:bodyPr vert="horz" wrap="square" lIns="91440" tIns="45720" rIns="91440" bIns="45720" numCol="1" anchor="b" anchorCtr="0" compatLnSpc="1"/>
          <a:lstStyle>
            <a:lvl1pPr>
              <a:defRPr>
                <a:latin typeface="Garamond" panose="02020404030301010803" pitchFamily="18"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532746F-FC8C-4564-A1EE-82696FF52A17}" type="slidenum">
              <a:rPr kumimoji="0" lang="zh-CN" altLang="en-US" sz="12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7813"/>
            <a:ext cx="8070573" cy="58531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1200" cap="none" spc="0" normalizeH="0" baseline="0" noProof="1">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4098" name="Freeform 7"/>
          <p:cNvSpPr/>
          <p:nvPr/>
        </p:nvSpPr>
        <p:spPr>
          <a:xfrm>
            <a:off x="812800" y="1219200"/>
            <a:ext cx="10566400" cy="914400"/>
          </a:xfrm>
          <a:custGeom>
            <a:avLst/>
            <a:gdLst/>
            <a:ahLst/>
            <a:cxnLst>
              <a:cxn ang="0">
                <a:pos x="0" y="1000"/>
              </a:cxn>
              <a:cxn ang="0">
                <a:pos x="0" y="0"/>
              </a:cxn>
              <a:cxn ang="0">
                <a:pos x="1000" y="0"/>
              </a:cxn>
            </a:cxnLst>
            <a:pathLst>
              <a:path w="1000" h="1000">
                <a:moveTo>
                  <a:pt x="0" y="1000"/>
                </a:moveTo>
                <a:lnTo>
                  <a:pt x="0" y="0"/>
                </a:lnTo>
                <a:lnTo>
                  <a:pt x="1000" y="0"/>
                </a:lnTo>
              </a:path>
            </a:pathLst>
          </a:custGeom>
          <a:noFill/>
          <a:ln w="25400" cap="flat" cmpd="sng">
            <a:solidFill>
              <a:schemeClr val="accent1"/>
            </a:solidFill>
            <a:prstDash val="solid"/>
            <a:miter/>
            <a:headEnd type="none" w="med" len="med"/>
            <a:tailEnd type="none" w="med" len="med"/>
          </a:ln>
        </p:spPr>
        <p:txBody>
          <a:bodyPr/>
          <a:p>
            <a:endParaRPr lang="zh-CN" altLang="en-US"/>
          </a:p>
        </p:txBody>
      </p:sp>
      <p:sp>
        <p:nvSpPr>
          <p:cNvPr id="4099" name="Line 8"/>
          <p:cNvSpPr/>
          <p:nvPr/>
        </p:nvSpPr>
        <p:spPr>
          <a:xfrm>
            <a:off x="2641600" y="3962400"/>
            <a:ext cx="8682038" cy="0"/>
          </a:xfrm>
          <a:prstGeom prst="line">
            <a:avLst/>
          </a:prstGeom>
          <a:ln w="19050" cap="flat" cmpd="sng">
            <a:solidFill>
              <a:schemeClr val="accent1"/>
            </a:solidFill>
            <a:prstDash val="solid"/>
            <a:round/>
            <a:headEnd type="none" w="med" len="med"/>
            <a:tailEnd type="none" w="med" len="med"/>
          </a:ln>
        </p:spPr>
      </p:sp>
      <p:sp>
        <p:nvSpPr>
          <p:cNvPr id="230402" name="Rectangle 2"/>
          <p:cNvSpPr>
            <a:spLocks noGrp="1" noChangeArrowheads="1"/>
          </p:cNvSpPr>
          <p:nvPr>
            <p:ph type="ctrTitle"/>
          </p:nvPr>
        </p:nvSpPr>
        <p:spPr>
          <a:xfrm>
            <a:off x="1219200" y="1524000"/>
            <a:ext cx="10164233" cy="1752600"/>
          </a:xfrm>
        </p:spPr>
        <p:txBody>
          <a:bodyPr/>
          <a:lstStyle>
            <a:lvl1pPr>
              <a:defRPr sz="5000"/>
            </a:lvl1pPr>
          </a:lstStyle>
          <a:p>
            <a:pPr fontAlgn="base"/>
            <a:r>
              <a:rPr lang="en-US" altLang="zh-CN" strike="noStrike" noProof="1"/>
              <a:t>单击此处编辑母版标题样式</a:t>
            </a:r>
            <a:endParaRPr lang="en-US" altLang="zh-CN" strike="noStrike" noProof="1"/>
          </a:p>
        </p:txBody>
      </p:sp>
      <p:sp>
        <p:nvSpPr>
          <p:cNvPr id="230403" name="Rectangle 3"/>
          <p:cNvSpPr>
            <a:spLocks noGrp="1" noChangeArrowheads="1"/>
          </p:cNvSpPr>
          <p:nvPr>
            <p:ph type="subTitle" idx="1"/>
          </p:nvPr>
        </p:nvSpPr>
        <p:spPr>
          <a:xfrm>
            <a:off x="2641600" y="3962400"/>
            <a:ext cx="8737600" cy="1752600"/>
          </a:xfrm>
        </p:spPr>
        <p:txBody>
          <a:bodyPr/>
          <a:lstStyle>
            <a:lvl1pPr marL="0" indent="0">
              <a:buFont typeface="Wingdings" panose="05000000000000000000" pitchFamily="2" charset="2"/>
              <a:buNone/>
              <a:defRPr sz="2800"/>
            </a:lvl1pPr>
          </a:lstStyle>
          <a:p>
            <a:pPr fontAlgn="base"/>
            <a:r>
              <a:rPr lang="en-US" altLang="zh-CN" strike="noStrike" noProof="1"/>
              <a:t>单击此处编辑母版副标题样式</a:t>
            </a:r>
            <a:endParaRPr lang="en-US" altLang="zh-CN" strike="noStrike" noProof="1"/>
          </a:p>
        </p:txBody>
      </p:sp>
      <p:sp>
        <p:nvSpPr>
          <p:cNvPr id="11" name="Rectangle 4"/>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2" name="Rectangle 5"/>
          <p:cNvSpPr>
            <a:spLocks noGrp="1" noChangeArrowheads="1"/>
          </p:cNvSpPr>
          <p:nvPr>
            <p:ph type="ftr" sz="quarter" idx="3"/>
          </p:nvPr>
        </p:nvSpPr>
        <p:spPr bwMode="auto">
          <a:xfrm>
            <a:off x="4165600" y="6243638"/>
            <a:ext cx="3860800" cy="457200"/>
          </a:xfrm>
          <a:prstGeom prst="rect">
            <a:avLst/>
          </a:prstGeom>
          <a:noFill/>
          <a:ln w="9525">
            <a:noFill/>
            <a:miter lim="800000"/>
          </a:ln>
          <a:effectLst/>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3" name="Rectangle 6"/>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3"/>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4"/>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5"/>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9" name="日期占位符 3"/>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4"/>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5"/>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97600" y="1600200"/>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4"/>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5"/>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6"/>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6"/>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7"/>
          <p:cNvSpPr>
            <a:spLocks noGrp="1"/>
          </p:cNvSpPr>
          <p:nvPr>
            <p:ph type="ftr" sz="quarter" idx="1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8"/>
          <p:cNvSpPr>
            <a:spLocks noGrp="1"/>
          </p:cNvSpPr>
          <p:nvPr>
            <p:ph type="sldNum" sz="quarter" idx="1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9" name="日期占位符 2"/>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3"/>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4"/>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2"/>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3"/>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9" name="日期占位符 4"/>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5"/>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6"/>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9" name="日期占位符 4"/>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5"/>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6"/>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3"/>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4"/>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5"/>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7813"/>
            <a:ext cx="8026400" cy="58531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3"/>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4"/>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5"/>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标题，文本与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7813"/>
            <a:ext cx="10972800" cy="1139825"/>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09600" y="1600200"/>
            <a:ext cx="5384800"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97600" y="1600200"/>
            <a:ext cx="5384800"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4"/>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5"/>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6"/>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标题和表格">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7813"/>
            <a:ext cx="10972800" cy="1139825"/>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609600" y="1600200"/>
            <a:ext cx="10972800" cy="45307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0" cap="none" spc="0" normalizeH="0" baseline="0" noProof="0" smtClean="0">
              <a:ln>
                <a:noFill/>
              </a:ln>
              <a:solidFill>
                <a:schemeClr val="tx1"/>
              </a:solidFill>
              <a:effectLst/>
              <a:uLnTx/>
              <a:uFillTx/>
              <a:latin typeface="+mn-lt"/>
              <a:ea typeface="+mn-ea"/>
              <a:cs typeface="+mn-cs"/>
            </a:endParaRPr>
          </a:p>
        </p:txBody>
      </p:sp>
      <p:sp>
        <p:nvSpPr>
          <p:cNvPr id="9" name="日期占位符 3"/>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4"/>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5"/>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7813"/>
            <a:ext cx="10972800" cy="1139825"/>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09600" y="1600200"/>
            <a:ext cx="10972800" cy="21891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09600" y="3941763"/>
            <a:ext cx="10972800" cy="2189162"/>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4"/>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5"/>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6"/>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7813"/>
            <a:ext cx="10972800" cy="1139825"/>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09600" y="1600200"/>
            <a:ext cx="5384800"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6197600" y="1600200"/>
            <a:ext cx="5384800" cy="21891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6197600" y="3941763"/>
            <a:ext cx="5384800" cy="2189162"/>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5"/>
          <p:cNvSpPr>
            <a:spLocks noGrp="1"/>
          </p:cNvSpPr>
          <p:nvPr>
            <p:ph type="dt" sz="half" idx="1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6"/>
          <p:cNvSpPr>
            <a:spLocks noGrp="1"/>
          </p:cNvSpPr>
          <p:nvPr>
            <p:ph type="ftr" sz="quarter" idx="1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7"/>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77813"/>
            <a:ext cx="10972800" cy="5853112"/>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 name="日期占位符 2"/>
          <p:cNvSpPr>
            <a:spLocks noGrp="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0" name="页脚占位符 3"/>
          <p:cNvSpPr>
            <a:spLocks noGrp="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11" name="灯片编号占位符 4"/>
          <p:cNvSpPr>
            <a:spLocks noGrp="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smtClean="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28.xml"/><Relationship Id="rId15" Type="http://schemas.openxmlformats.org/officeDocument/2006/relationships/slideLayout" Target="../slideLayouts/slideLayout27.xml"/><Relationship Id="rId14" Type="http://schemas.openxmlformats.org/officeDocument/2006/relationships/slideLayout" Target="../slideLayouts/slideLayout26.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
          <p:cNvSpPr>
            <a:spLocks noGrp="1"/>
          </p:cNvSpPr>
          <p:nvPr>
            <p:ph type="title"/>
          </p:nvPr>
        </p:nvSpPr>
        <p:spPr>
          <a:xfrm>
            <a:off x="609600" y="277813"/>
            <a:ext cx="10972800" cy="1139825"/>
          </a:xfrm>
          <a:prstGeom prst="rect">
            <a:avLst/>
          </a:prstGeom>
          <a:noFill/>
          <a:ln w="9525">
            <a:noFill/>
          </a:ln>
        </p:spPr>
        <p:txBody>
          <a:bodyPr anchor="t"/>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609600" y="1600200"/>
            <a:ext cx="10972800" cy="4530725"/>
          </a:xfrm>
          <a:prstGeom prst="rect">
            <a:avLst/>
          </a:prstGeom>
          <a:noFill/>
          <a:ln w="9525">
            <a:noFill/>
          </a:ln>
        </p:spPr>
        <p:txBody>
          <a:bodyPr anchor="t"/>
          <a:p>
            <a:pPr lvl="0" indent="-342900"/>
            <a:r>
              <a:rPr lang="zh-CN" altLang="en-US" dirty="0"/>
              <a:t>单击此处编辑母版文本样式</a:t>
            </a:r>
            <a:endParaRPr lang="zh-CN" altLang="en-US" dirty="0"/>
          </a:p>
          <a:p>
            <a:pPr lvl="1" indent="-325120"/>
            <a:r>
              <a:rPr lang="zh-CN" altLang="en-US" dirty="0"/>
              <a:t>第二级</a:t>
            </a:r>
            <a:endParaRPr lang="zh-CN" altLang="en-US" dirty="0"/>
          </a:p>
          <a:p>
            <a:pPr lvl="2" indent="-350520"/>
            <a:r>
              <a:rPr lang="zh-CN" altLang="en-US" dirty="0"/>
              <a:t>第三级</a:t>
            </a:r>
            <a:endParaRPr lang="zh-CN" altLang="en-US" dirty="0"/>
          </a:p>
          <a:p>
            <a:pPr lvl="3" indent="-315595"/>
            <a:r>
              <a:rPr lang="zh-CN" altLang="en-US" dirty="0"/>
              <a:t>第四级</a:t>
            </a:r>
            <a:endParaRPr lang="zh-CN" altLang="en-US" dirty="0"/>
          </a:p>
          <a:p>
            <a:pPr lvl="4" indent="-339725"/>
            <a:r>
              <a:rPr lang="zh-CN" altLang="en-US" dirty="0"/>
              <a:t>第五级</a:t>
            </a:r>
            <a:endParaRPr lang="zh-CN" altLang="en-US" dirty="0"/>
          </a:p>
        </p:txBody>
      </p:sp>
      <p:sp>
        <p:nvSpPr>
          <p:cNvPr id="4" name="日期占位符 3"/>
          <p:cNvSpPr>
            <a:spLocks noGrp="1"/>
          </p:cNvSpPr>
          <p:nvPr>
            <p:ph type="dt" sz="half" idx="2"/>
          </p:nvPr>
        </p:nvSpPr>
        <p:spPr>
          <a:xfrm>
            <a:off x="609600" y="6243638"/>
            <a:ext cx="2844800" cy="457200"/>
          </a:xfrm>
          <a:prstGeom prst="rect">
            <a:avLst/>
          </a:prstGeom>
          <a:noFill/>
          <a:ln w="9525">
            <a:noFill/>
            <a:miter/>
          </a:ln>
        </p:spPr>
        <p:txBody>
          <a:bodyPr anchor="b"/>
          <a:lstStyle>
            <a:lvl1pPr>
              <a:defRPr sz="1200" noProof="1">
                <a:latin typeface="Garamond" panose="02020404030301010803" pitchFamily="18"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5" name="页脚占位符 4"/>
          <p:cNvSpPr>
            <a:spLocks noGrp="1"/>
          </p:cNvSpPr>
          <p:nvPr>
            <p:ph type="ftr" sz="quarter" idx="3"/>
          </p:nvPr>
        </p:nvSpPr>
        <p:spPr>
          <a:xfrm>
            <a:off x="4165600" y="6248400"/>
            <a:ext cx="3860800" cy="457200"/>
          </a:xfrm>
          <a:prstGeom prst="rect">
            <a:avLst/>
          </a:prstGeom>
          <a:noFill/>
          <a:ln w="9525">
            <a:noFill/>
            <a:miter/>
          </a:ln>
        </p:spPr>
        <p:txBody>
          <a:bodyPr anchor="b"/>
          <a:lstStyle>
            <a:lvl1pPr algn="ctr">
              <a:defRPr sz="1200" noProof="1">
                <a:latin typeface="Garamond" panose="02020404030301010803" pitchFamily="18"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6" name="灯片编号占位符 5"/>
          <p:cNvSpPr>
            <a:spLocks noGrp="1"/>
          </p:cNvSpPr>
          <p:nvPr>
            <p:ph type="sldNum" sz="quarter" idx="4"/>
          </p:nvPr>
        </p:nvSpPr>
        <p:spPr>
          <a:xfrm>
            <a:off x="8737600" y="6243638"/>
            <a:ext cx="2844800" cy="457200"/>
          </a:xfrm>
          <a:prstGeom prst="rect">
            <a:avLst/>
          </a:prstGeom>
          <a:noFill/>
          <a:ln w="9525">
            <a:noFill/>
            <a:miter/>
          </a:ln>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9C2A1F2-932B-4E20-A0D8-B904687ABBA0}"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1" name="未知"/>
          <p:cNvSpPr/>
          <p:nvPr/>
        </p:nvSpPr>
        <p:spPr>
          <a:xfrm>
            <a:off x="508000" y="228600"/>
            <a:ext cx="10972800" cy="609600"/>
          </a:xfrm>
          <a:custGeom>
            <a:avLst/>
            <a:gdLst/>
            <a:ahLst/>
            <a:cxnLst>
              <a:cxn ang="0">
                <a:pos x="0" y="371612160"/>
              </a:cxn>
              <a:cxn ang="0">
                <a:pos x="0" y="0"/>
              </a:cxn>
              <a:cxn ang="0">
                <a:pos x="2147483646" y="0"/>
              </a:cxn>
            </a:cxnLst>
            <a:pathLst>
              <a:path w="1000" h="1000">
                <a:moveTo>
                  <a:pt x="0" y="1000"/>
                </a:moveTo>
                <a:lnTo>
                  <a:pt x="0" y="0"/>
                </a:lnTo>
                <a:lnTo>
                  <a:pt x="1000" y="0"/>
                </a:lnTo>
              </a:path>
            </a:pathLst>
          </a:custGeom>
          <a:noFill/>
          <a:ln w="19050" cap="flat" cmpd="sng">
            <a:solidFill>
              <a:schemeClr val="accent1"/>
            </a:solidFill>
            <a:prstDash val="solid"/>
            <a:round/>
            <a:headEnd type="none" w="med" len="med"/>
            <a:tailEnd type="none" w="med" len="med"/>
          </a:ln>
        </p:spPr>
        <p:txBody>
          <a:bodyPr/>
          <a:p>
            <a:endParaRPr lang="zh-CN" altLang="en-US"/>
          </a:p>
        </p:txBody>
      </p:sp>
      <p:sp>
        <p:nvSpPr>
          <p:cNvPr id="1032" name="直接连接符 7"/>
          <p:cNvSpPr/>
          <p:nvPr/>
        </p:nvSpPr>
        <p:spPr>
          <a:xfrm>
            <a:off x="609600" y="6172200"/>
            <a:ext cx="10972800" cy="0"/>
          </a:xfrm>
          <a:prstGeom prst="line">
            <a:avLst/>
          </a:prstGeom>
          <a:ln w="19050" cap="flat" cmpd="sng">
            <a:solidFill>
              <a:schemeClr val="accent1"/>
            </a:solidFill>
            <a:prstDash val="solid"/>
            <a:roun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randomBar dir="vert"/>
  </p:transition>
  <p:hf sldNum="0" hdr="0" ftr="0" dt="0"/>
  <p:txStyles>
    <p:titleStyle>
      <a:lvl1pPr algn="l" rtl="0" eaLnBrk="0" fontAlgn="base" hangingPunct="0">
        <a:spcBef>
          <a:spcPct val="0"/>
        </a:spcBef>
        <a:spcAft>
          <a:spcPct val="0"/>
        </a:spcAft>
        <a:buFont typeface="Arial" panose="020B0604020202020204" pitchFamily="34" charset="0"/>
        <a:defRPr sz="4200" kern="1200">
          <a:solidFill>
            <a:schemeClr val="tx2"/>
          </a:solidFill>
          <a:latin typeface="+mj-lt"/>
          <a:ea typeface="+mj-ea"/>
          <a:cs typeface="+mj-cs"/>
        </a:defRPr>
      </a:lvl1pPr>
      <a:lvl2pPr algn="l" rtl="0" eaLnBrk="0" fontAlgn="base" hangingPunct="0">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5pPr>
      <a:lvl6pPr marL="457200" algn="l" rtl="0" fontAlgn="base">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buFont typeface="Arial" panose="020B0604020202020204" pitchFamily="34" charset="0"/>
        <a:defRPr sz="42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lvl="1" indent="-325755" algn="l" rtl="0" eaLnBrk="0" fontAlgn="base" hangingPunct="0">
        <a:spcBef>
          <a:spcPct val="20000"/>
        </a:spcBef>
        <a:spcAft>
          <a:spcPct val="0"/>
        </a:spcAft>
        <a:buClr>
          <a:schemeClr val="accent1"/>
        </a:buClr>
        <a:buSzPct val="65000"/>
        <a:buFont typeface="Wingdings" panose="05000000000000000000" pitchFamily="2" charset="2"/>
        <a:buChar char="q"/>
        <a:defRPr sz="2600" kern="1200">
          <a:solidFill>
            <a:schemeClr val="tx1"/>
          </a:solidFill>
          <a:latin typeface="+mn-lt"/>
          <a:ea typeface="+mn-ea"/>
          <a:cs typeface="+mn-cs"/>
        </a:defRPr>
      </a:lvl2pPr>
      <a:lvl3pPr marL="1022350" lvl="2"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lvl="3" indent="-316230" algn="l" rtl="0" eaLnBrk="0" fontAlgn="base" hangingPunct="0">
        <a:spcBef>
          <a:spcPct val="20000"/>
        </a:spcBef>
        <a:spcAft>
          <a:spcPct val="0"/>
        </a:spcAft>
        <a:buClr>
          <a:schemeClr val="accent1"/>
        </a:buClr>
        <a:buSzPct val="65000"/>
        <a:buFont typeface="Wingdings" panose="05000000000000000000" pitchFamily="2" charset="2"/>
        <a:buChar char="q"/>
        <a:defRPr sz="2000" kern="1200">
          <a:solidFill>
            <a:schemeClr val="tx1"/>
          </a:solidFill>
          <a:latin typeface="+mn-lt"/>
          <a:ea typeface="+mn-ea"/>
          <a:cs typeface="+mn-cs"/>
        </a:defRPr>
      </a:lvl4pPr>
      <a:lvl5pPr marL="1681480" lvl="4" indent="-339725" algn="l" rtl="0" eaLnBrk="0" fontAlgn="base" hangingPunct="0">
        <a:spcBef>
          <a:spcPct val="20000"/>
        </a:spcBef>
        <a:spcAft>
          <a:spcPct val="0"/>
        </a:spcAft>
        <a:buClr>
          <a:schemeClr val="accent1"/>
        </a:buClr>
        <a:buSzPct val="65000"/>
        <a:buFont typeface="Wingdings" panose="05000000000000000000" pitchFamily="2" charset="2"/>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Clr>
          <a:schemeClr val="accent1"/>
        </a:buClr>
        <a:buSzPct val="65000"/>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Clr>
          <a:schemeClr val="accent1"/>
        </a:buClr>
        <a:buSzPct val="65000"/>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Clr>
          <a:schemeClr val="accent1"/>
        </a:buClr>
        <a:buSzPct val="65000"/>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Clr>
          <a:schemeClr val="accent1"/>
        </a:buClr>
        <a:buSzPct val="65000"/>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609600" y="277813"/>
            <a:ext cx="10972800" cy="1139825"/>
          </a:xfrm>
          <a:prstGeom prst="rect">
            <a:avLst/>
          </a:prstGeom>
          <a:noFill/>
          <a:ln w="9525">
            <a:noFill/>
          </a:ln>
        </p:spPr>
        <p:txBody>
          <a:bodyPr anchor="t"/>
          <a:p>
            <a:pPr lvl="0"/>
            <a:r>
              <a:rPr lang="en-US" altLang="zh-CN" dirty="0"/>
              <a:t>单击此处编辑母版标题样式</a:t>
            </a:r>
            <a:endParaRPr lang="en-US" altLang="zh-CN" dirty="0"/>
          </a:p>
        </p:txBody>
      </p:sp>
      <p:sp>
        <p:nvSpPr>
          <p:cNvPr id="2051" name="Rectangle 3"/>
          <p:cNvSpPr>
            <a:spLocks noGrp="1"/>
          </p:cNvSpPr>
          <p:nvPr>
            <p:ph type="body"/>
          </p:nvPr>
        </p:nvSpPr>
        <p:spPr>
          <a:xfrm>
            <a:off x="609600" y="1600200"/>
            <a:ext cx="10972800" cy="4530725"/>
          </a:xfrm>
          <a:prstGeom prst="rect">
            <a:avLst/>
          </a:prstGeom>
          <a:noFill/>
          <a:ln w="9525">
            <a:noFill/>
          </a:ln>
        </p:spPr>
        <p:txBody>
          <a:bodyPr anchor="t"/>
          <a:p>
            <a:pPr lvl="0" indent="-342900"/>
            <a:r>
              <a:rPr lang="en-US" altLang="zh-CN" dirty="0"/>
              <a:t>单击此处编辑母版文本样式</a:t>
            </a:r>
            <a:endParaRPr lang="en-US" altLang="zh-CN" dirty="0"/>
          </a:p>
          <a:p>
            <a:pPr lvl="1" indent="-325120"/>
            <a:r>
              <a:rPr lang="en-US" altLang="zh-CN" dirty="0"/>
              <a:t>第二级</a:t>
            </a:r>
            <a:endParaRPr lang="en-US" altLang="zh-CN" dirty="0"/>
          </a:p>
          <a:p>
            <a:pPr lvl="2" indent="-350520"/>
            <a:r>
              <a:rPr lang="en-US" altLang="zh-CN" dirty="0"/>
              <a:t>第三级</a:t>
            </a:r>
            <a:endParaRPr lang="en-US" altLang="zh-CN" dirty="0"/>
          </a:p>
          <a:p>
            <a:pPr lvl="3" indent="-315595"/>
            <a:r>
              <a:rPr lang="en-US" altLang="zh-CN" dirty="0"/>
              <a:t>第四级</a:t>
            </a:r>
            <a:endParaRPr lang="en-US" altLang="zh-CN" dirty="0"/>
          </a:p>
          <a:p>
            <a:pPr lvl="4" indent="-339725"/>
            <a:r>
              <a:rPr lang="en-US" altLang="zh-CN" dirty="0"/>
              <a:t>第五级</a:t>
            </a:r>
            <a:endParaRPr lang="en-US" altLang="zh-CN" dirty="0"/>
          </a:p>
        </p:txBody>
      </p:sp>
      <p:sp>
        <p:nvSpPr>
          <p:cNvPr id="229380" name="Rectangle 4"/>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229381" name="Rectangle 5"/>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rgbClr val="000000"/>
              </a:solidFill>
              <a:effectLst/>
              <a:uLnTx/>
              <a:uFillTx/>
              <a:latin typeface="+mj-lt"/>
              <a:ea typeface="宋体" panose="02010600030101010101" pitchFamily="2" charset="-122"/>
              <a:cs typeface="+mn-cs"/>
            </a:endParaRPr>
          </a:p>
        </p:txBody>
      </p:sp>
      <p:sp>
        <p:nvSpPr>
          <p:cNvPr id="229382" name="Rectangle 6"/>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9A0DB2DC-4C9A-4742-B13C-FB6460FD3503}" type="slidenum">
              <a:rPr kumimoji="0" lang="en-US" altLang="zh-CN" sz="12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055" name="Freeform 7"/>
          <p:cNvSpPr/>
          <p:nvPr/>
        </p:nvSpPr>
        <p:spPr>
          <a:xfrm>
            <a:off x="508000" y="228600"/>
            <a:ext cx="10972800" cy="609600"/>
          </a:xfrm>
          <a:custGeom>
            <a:avLst/>
            <a:gdLst/>
            <a:ahLst/>
            <a:cxnLst>
              <a:cxn ang="0">
                <a:pos x="0" y="1000"/>
              </a:cxn>
              <a:cxn ang="0">
                <a:pos x="0" y="0"/>
              </a:cxn>
              <a:cxn ang="0">
                <a:pos x="1000" y="0"/>
              </a:cxn>
            </a:cxnLst>
            <a:pathLst>
              <a:path w="1000" h="1000">
                <a:moveTo>
                  <a:pt x="0" y="1000"/>
                </a:moveTo>
                <a:lnTo>
                  <a:pt x="0" y="0"/>
                </a:lnTo>
                <a:lnTo>
                  <a:pt x="1000" y="0"/>
                </a:lnTo>
              </a:path>
            </a:pathLst>
          </a:custGeom>
          <a:noFill/>
          <a:ln w="19050" cap="flat" cmpd="sng">
            <a:solidFill>
              <a:schemeClr val="accent1"/>
            </a:solidFill>
            <a:prstDash val="solid"/>
            <a:miter/>
            <a:headEnd type="none" w="med" len="med"/>
            <a:tailEnd type="none" w="med" len="med"/>
          </a:ln>
        </p:spPr>
        <p:txBody>
          <a:bodyPr/>
          <a:p>
            <a:endParaRPr lang="zh-CN" altLang="en-US"/>
          </a:p>
        </p:txBody>
      </p:sp>
      <p:sp>
        <p:nvSpPr>
          <p:cNvPr id="2056" name="Line 8"/>
          <p:cNvSpPr/>
          <p:nvPr/>
        </p:nvSpPr>
        <p:spPr>
          <a:xfrm>
            <a:off x="609600" y="6172200"/>
            <a:ext cx="10972800" cy="0"/>
          </a:xfrm>
          <a:prstGeom prst="line">
            <a:avLst/>
          </a:prstGeom>
          <a:ln w="19050" cap="flat" cmpd="sng">
            <a:solidFill>
              <a:schemeClr val="accent1"/>
            </a:solidFill>
            <a:prstDash val="solid"/>
            <a:roun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ransition>
    <p:wheel spokes="8"/>
  </p:transition>
  <p:hf sldNum="0"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2pPr>
      <a:lvl3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3pPr>
      <a:lvl4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4pPr>
      <a:lvl5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fontAlgn="base">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fontAlgn="base">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fontAlgn="base">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3.png"/><Relationship Id="rId1" Type="http://schemas.openxmlformats.org/officeDocument/2006/relationships/image" Target="../media/image22.GIF"/></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2.wav"/></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image" Target="../media/image26.wmf"/><Relationship Id="rId3" Type="http://schemas.openxmlformats.org/officeDocument/2006/relationships/oleObject" Target="../embeddings/oleObject2.bin"/><Relationship Id="rId2" Type="http://schemas.openxmlformats.org/officeDocument/2006/relationships/image" Target="../media/image25.wmf"/><Relationship Id="rId1" Type="http://schemas.openxmlformats.org/officeDocument/2006/relationships/oleObject" Target="../embeddings/oleObject1.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9.png"/><Relationship Id="rId7" Type="http://schemas.openxmlformats.org/officeDocument/2006/relationships/image" Target="../media/image8.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0" Type="http://schemas.openxmlformats.org/officeDocument/2006/relationships/notesSlide" Target="../notesSlides/notesSlide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hyperlink" Target="&#31532;&#22235;&#31456;&#38468;&#20214;&#65293;&#27700;&#27877;&#24037;&#19994;&#29983;&#20135;&#31377;&#30340;&#21457;&#23637;.ppt" TargetMode="External"/></Relationships>
</file>

<file path=ppt/slides/_rels/slide8.xml.rels><?xml version="1.0" encoding="UTF-8" standalone="yes"?>
<Relationships xmlns="http://schemas.openxmlformats.org/package/2006/relationships"><Relationship Id="rId9" Type="http://schemas.openxmlformats.org/officeDocument/2006/relationships/image" Target="../media/image19.png"/><Relationship Id="rId8" Type="http://schemas.openxmlformats.org/officeDocument/2006/relationships/image" Target="../media/image18.png"/><Relationship Id="rId7" Type="http://schemas.openxmlformats.org/officeDocument/2006/relationships/image" Target="../media/image17.png"/><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3" Type="http://schemas.openxmlformats.org/officeDocument/2006/relationships/image" Target="../media/image13.png"/><Relationship Id="rId2" Type="http://schemas.openxmlformats.org/officeDocument/2006/relationships/image" Target="../media/image12.png"/><Relationship Id="rId10" Type="http://schemas.openxmlformats.org/officeDocument/2006/relationships/slideLayout" Target="../slideLayouts/slideLayout7.xml"/><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1"/>
          <p:cNvSpPr>
            <a:spLocks noGrp="1"/>
          </p:cNvSpPr>
          <p:nvPr>
            <p:ph type="ctrTitle"/>
          </p:nvPr>
        </p:nvSpPr>
        <p:spPr>
          <a:xfrm>
            <a:off x="1790700" y="2094865"/>
            <a:ext cx="8497570" cy="1490980"/>
          </a:xfrm>
        </p:spPr>
        <p:txBody>
          <a:bodyPr wrap="square" lIns="91440" tIns="45720" rIns="91440" bIns="45720" anchor="t"/>
          <a:p>
            <a:pPr eaLnBrk="1" hangingPunct="1">
              <a:lnSpc>
                <a:spcPct val="150000"/>
              </a:lnSpc>
              <a:buFont typeface="Arial" panose="020B0604020202020204" pitchFamily="34" charset="0"/>
            </a:pPr>
            <a:r>
              <a:rPr lang="zh-CN" altLang="en-US" sz="5400" b="1" kern="1200" dirty="0">
                <a:solidFill>
                  <a:srgbClr val="CC0099"/>
                </a:solidFill>
                <a:latin typeface="华文楷体" panose="02010600040101010101" pitchFamily="2" charset="-122"/>
                <a:ea typeface="华文楷体" panose="02010600040101010101" pitchFamily="2" charset="-122"/>
                <a:cs typeface="+mj-cs"/>
              </a:rPr>
              <a:t>胶凝材料的选择与应用</a:t>
            </a:r>
            <a:br>
              <a:rPr lang="zh-CN" altLang="en-US" sz="5600" b="1" i="1" kern="1200" dirty="0">
                <a:solidFill>
                  <a:srgbClr val="CC0099"/>
                </a:solidFill>
                <a:latin typeface="华文楷体" panose="02010600040101010101" pitchFamily="2" charset="-122"/>
                <a:ea typeface="华文楷体" panose="02010600040101010101" pitchFamily="2" charset="-122"/>
                <a:cs typeface="+mj-cs"/>
              </a:rPr>
            </a:br>
            <a:r>
              <a:rPr lang="zh-CN" altLang="en-US" sz="5600" b="1" i="1" kern="1200" dirty="0">
                <a:solidFill>
                  <a:srgbClr val="CC0099"/>
                </a:solidFill>
                <a:latin typeface="华文楷体" panose="02010600040101010101" pitchFamily="2" charset="-122"/>
                <a:ea typeface="华文楷体" panose="02010600040101010101" pitchFamily="2" charset="-122"/>
                <a:cs typeface="+mj-cs"/>
              </a:rPr>
              <a:t>                </a:t>
            </a:r>
            <a:r>
              <a:rPr lang="zh-CN" altLang="en-US" sz="3600" b="1" dirty="0">
                <a:latin typeface="隶书" panose="02010509060101010101" pitchFamily="49" charset="-122"/>
                <a:ea typeface="隶书" panose="02010509060101010101" pitchFamily="49" charset="-122"/>
                <a:sym typeface="+mn-ea"/>
              </a:rPr>
              <a:t>水泥的选用</a:t>
            </a:r>
            <a:endParaRPr lang="zh-CN" altLang="en-US" sz="3600" b="1" kern="1200" dirty="0">
              <a:solidFill>
                <a:srgbClr val="CC0099"/>
              </a:solidFill>
              <a:latin typeface="隶书" panose="02010509060101010101" pitchFamily="49" charset="-122"/>
              <a:ea typeface="隶书" panose="02010509060101010101" pitchFamily="49" charset="-122"/>
              <a:cs typeface="+mj-cs"/>
              <a:sym typeface="+mn-ea"/>
            </a:endParaRP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2286000" y="0"/>
            <a:ext cx="7772400" cy="1143000"/>
          </a:xfrm>
          <a:prstGeom prst="rect">
            <a:avLst/>
          </a:prstGeom>
          <a:noFill/>
          <a:ln w="9525">
            <a:noFill/>
            <a:miter/>
          </a:ln>
        </p:spPr>
        <p:txBody>
          <a:bodyPr anchor="b"/>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1">
                <a:ln>
                  <a:noFill/>
                </a:ln>
                <a:solidFill>
                  <a:srgbClr val="000000"/>
                </a:solidFill>
                <a:effectLst>
                  <a:outerShdw blurRad="38100" dist="38100" dir="2700000">
                    <a:srgbClr val="C0C0C0"/>
                  </a:outerShdw>
                </a:effectLst>
                <a:uLnTx/>
                <a:uFillTx/>
                <a:latin typeface="Times New Roman" panose="02020603050405020304" pitchFamily="18" charset="0"/>
                <a:ea typeface="宋体" panose="02010600030101010101" pitchFamily="2" charset="-122"/>
                <a:cs typeface="+mn-ea"/>
                <a:sym typeface="+mn-ea"/>
              </a:rPr>
              <a:t>水泥熟料矿物的水化特性</a:t>
            </a:r>
            <a:endParaRPr kumimoji="0" lang="zh-CN" altLang="en-US" sz="3200" b="1" i="0" u="none" strike="noStrike" kern="1200" cap="none" spc="0" normalizeH="0" baseline="0" noProof="1">
              <a:ln>
                <a:noFill/>
              </a:ln>
              <a:solidFill>
                <a:srgbClr val="000000"/>
              </a:solidFill>
              <a:effectLst>
                <a:outerShdw blurRad="38100" dist="38100" dir="2700000">
                  <a:srgbClr val="C0C0C0"/>
                </a:outerShdw>
              </a:effectLst>
              <a:uLnTx/>
              <a:uFillTx/>
              <a:latin typeface="Times New Roman" panose="02020603050405020304" pitchFamily="18" charset="0"/>
              <a:ea typeface="宋体" panose="02010600030101010101" pitchFamily="2" charset="-122"/>
              <a:cs typeface="+mn-cs"/>
              <a:sym typeface="+mn-ea"/>
            </a:endParaRPr>
          </a:p>
        </p:txBody>
      </p:sp>
      <p:graphicFrame>
        <p:nvGraphicFramePr>
          <p:cNvPr id="3" name="表格 2"/>
          <p:cNvGraphicFramePr/>
          <p:nvPr/>
        </p:nvGraphicFramePr>
        <p:xfrm>
          <a:off x="1208723" y="1350645"/>
          <a:ext cx="9143365" cy="4839970"/>
        </p:xfrm>
        <a:graphic>
          <a:graphicData uri="http://schemas.openxmlformats.org/drawingml/2006/table">
            <a:tbl>
              <a:tblPr/>
              <a:tblGrid>
                <a:gridCol w="1945005"/>
                <a:gridCol w="1655445"/>
                <a:gridCol w="1655445"/>
                <a:gridCol w="1944370"/>
                <a:gridCol w="1943100"/>
              </a:tblGrid>
              <a:tr h="1000760">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D60093"/>
                          </a:solidFill>
                        </a:rPr>
                        <a:t> 矿  物</a:t>
                      </a:r>
                      <a:endParaRPr lang="zh-CN" altLang="en-US" sz="2200" b="1">
                        <a:solidFill>
                          <a:srgbClr val="D60093"/>
                        </a:solidFill>
                      </a:endParaRPr>
                    </a:p>
                    <a:p>
                      <a:pPr marL="0" lvl="0" indent="0">
                        <a:buNone/>
                      </a:pPr>
                      <a:r>
                        <a:rPr lang="zh-CN" altLang="en-US" sz="2200" b="1">
                          <a:solidFill>
                            <a:srgbClr val="D60093"/>
                          </a:solidFill>
                        </a:rPr>
                        <a:t>名   称</a:t>
                      </a:r>
                      <a:endParaRPr lang="zh-CN" altLang="en-US" sz="2200" b="1">
                        <a:solidFill>
                          <a:srgbClr val="D60093"/>
                        </a:solidFill>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D60093"/>
                          </a:solidFill>
                        </a:rPr>
                        <a:t>硅 酸三 钙</a:t>
                      </a:r>
                      <a:r>
                        <a:rPr lang="en-US" altLang="zh-CN" sz="2200" b="1">
                          <a:solidFill>
                            <a:srgbClr val="3333CC"/>
                          </a:solidFill>
                        </a:rPr>
                        <a:t>C</a:t>
                      </a:r>
                      <a:r>
                        <a:rPr lang="en-US" altLang="zh-CN" sz="2200" b="1" baseline="-25000">
                          <a:solidFill>
                            <a:srgbClr val="3333CC"/>
                          </a:solidFill>
                        </a:rPr>
                        <a:t>3</a:t>
                      </a:r>
                      <a:r>
                        <a:rPr lang="en-US" altLang="zh-CN" sz="2200" b="1">
                          <a:solidFill>
                            <a:srgbClr val="3333CC"/>
                          </a:solidFill>
                        </a:rPr>
                        <a:t>S</a:t>
                      </a:r>
                      <a:endParaRPr lang="en-US" altLang="zh-CN" sz="2200" b="1">
                        <a:solidFill>
                          <a:srgbClr val="3333CC"/>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D60093"/>
                          </a:solidFill>
                        </a:rPr>
                        <a:t>硅 酸二 钙</a:t>
                      </a:r>
                      <a:r>
                        <a:rPr lang="en-US" altLang="zh-CN" sz="2200" b="1">
                          <a:solidFill>
                            <a:srgbClr val="3333CC"/>
                          </a:solidFill>
                        </a:rPr>
                        <a:t>C</a:t>
                      </a:r>
                      <a:r>
                        <a:rPr lang="en-US" altLang="zh-CN" sz="2200" b="1" baseline="-25000">
                          <a:solidFill>
                            <a:srgbClr val="3333CC"/>
                          </a:solidFill>
                        </a:rPr>
                        <a:t>2</a:t>
                      </a:r>
                      <a:r>
                        <a:rPr lang="en-US" altLang="zh-CN" sz="2200" b="1">
                          <a:solidFill>
                            <a:srgbClr val="3333CC"/>
                          </a:solidFill>
                        </a:rPr>
                        <a:t>S</a:t>
                      </a:r>
                      <a:endParaRPr lang="en-US" altLang="zh-CN" sz="2200" b="1">
                        <a:solidFill>
                          <a:srgbClr val="3333CC"/>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D60093"/>
                          </a:solidFill>
                        </a:rPr>
                        <a:t>铝 酸三钙</a:t>
                      </a:r>
                      <a:r>
                        <a:rPr lang="en-US" altLang="zh-CN" sz="2200" b="1">
                          <a:solidFill>
                            <a:srgbClr val="3333CC"/>
                          </a:solidFill>
                        </a:rPr>
                        <a:t>C</a:t>
                      </a:r>
                      <a:r>
                        <a:rPr lang="en-US" altLang="zh-CN" sz="2200" b="1" baseline="-25000">
                          <a:solidFill>
                            <a:srgbClr val="3333CC"/>
                          </a:solidFill>
                        </a:rPr>
                        <a:t>3</a:t>
                      </a:r>
                      <a:r>
                        <a:rPr lang="en-US" altLang="zh-CN" sz="2200" b="1">
                          <a:solidFill>
                            <a:srgbClr val="3333CC"/>
                          </a:solidFill>
                        </a:rPr>
                        <a:t>A</a:t>
                      </a:r>
                      <a:endParaRPr lang="en-US" altLang="zh-CN" sz="2200" b="1">
                        <a:solidFill>
                          <a:srgbClr val="3333CC"/>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D60093"/>
                          </a:solidFill>
                        </a:rPr>
                        <a:t>铁铝酸四钙</a:t>
                      </a:r>
                      <a:r>
                        <a:rPr lang="en-US" altLang="zh-CN" sz="2200" b="1">
                          <a:solidFill>
                            <a:srgbClr val="3333CC"/>
                          </a:solidFill>
                        </a:rPr>
                        <a:t>C</a:t>
                      </a:r>
                      <a:r>
                        <a:rPr lang="en-US" altLang="zh-CN" sz="2200" b="1" baseline="-25000">
                          <a:solidFill>
                            <a:srgbClr val="3333CC"/>
                          </a:solidFill>
                        </a:rPr>
                        <a:t>4</a:t>
                      </a:r>
                      <a:r>
                        <a:rPr lang="en-US" altLang="zh-CN" sz="2200" b="1">
                          <a:solidFill>
                            <a:srgbClr val="3333CC"/>
                          </a:solidFill>
                        </a:rPr>
                        <a:t>AF</a:t>
                      </a:r>
                      <a:endParaRPr lang="en-US" altLang="zh-CN" sz="2200" b="1">
                        <a:solidFill>
                          <a:srgbClr val="3333CC"/>
                        </a:solidFill>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84910">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3333CC"/>
                          </a:solidFill>
                        </a:rPr>
                        <a:t>水 化、凝结硬化速度</a:t>
                      </a:r>
                      <a:endParaRPr lang="zh-CN" altLang="en-US" sz="2200" b="1">
                        <a:solidFill>
                          <a:srgbClr val="3333CC"/>
                        </a:solidFill>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a:solidFill>
                          <a:srgbClr val="FF0000"/>
                        </a:solidFill>
                      </a:endParaRPr>
                    </a:p>
                    <a:p>
                      <a:pPr marL="0" lvl="0" indent="0">
                        <a:buNone/>
                      </a:pPr>
                      <a:endParaRPr lang="zh-CN" altLang="en-US" sz="2200" b="1">
                        <a:solidFill>
                          <a:srgbClr val="FF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a:solidFill>
                          <a:srgbClr val="000000"/>
                        </a:solidFill>
                      </a:endParaRPr>
                    </a:p>
                    <a:p>
                      <a:pPr marL="0" lvl="0" indent="0">
                        <a:buNone/>
                      </a:pPr>
                      <a:r>
                        <a:rPr lang="zh-CN" altLang="en-US" sz="2200" b="1">
                          <a:solidFill>
                            <a:srgbClr val="000000"/>
                          </a:solidFill>
                        </a:rPr>
                        <a:t> </a:t>
                      </a:r>
                      <a:endParaRPr lang="zh-CN" altLang="en-US" sz="2200" b="1">
                        <a:solidFill>
                          <a:srgbClr val="000000"/>
                        </a:solidFill>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22960">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en-US" altLang="zh-CN" sz="2200" b="1">
                          <a:solidFill>
                            <a:srgbClr val="3333CC"/>
                          </a:solidFill>
                        </a:rPr>
                        <a:t>28d</a:t>
                      </a:r>
                      <a:r>
                        <a:rPr lang="zh-CN" altLang="en-US" sz="2200" b="1">
                          <a:solidFill>
                            <a:srgbClr val="3333CC"/>
                          </a:solidFill>
                        </a:rPr>
                        <a:t>水化热</a:t>
                      </a:r>
                      <a:endParaRPr lang="zh-CN" altLang="en-US" sz="2200" b="1">
                        <a:solidFill>
                          <a:srgbClr val="3333CC"/>
                        </a:solidFill>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FF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017905">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3333CC"/>
                          </a:solidFill>
                        </a:rPr>
                        <a:t>强 度</a:t>
                      </a:r>
                      <a:endParaRPr lang="zh-CN" altLang="en-US" sz="2200" b="1">
                        <a:solidFill>
                          <a:srgbClr val="3333CC"/>
                        </a:solidFill>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FF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000000"/>
                        </a:solidFill>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13435">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solidFill>
                            <a:srgbClr val="3333CC"/>
                          </a:solidFill>
                        </a:rPr>
                        <a:t>耐腐蚀性</a:t>
                      </a:r>
                      <a:endParaRPr lang="zh-CN" altLang="en-US" sz="2200" b="1">
                        <a:solidFill>
                          <a:srgbClr val="3333CC"/>
                        </a:solidFill>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solidFill>
                          <a:srgbClr val="FF0000"/>
                        </a:solidFill>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endParaRPr lang="zh-CN" altLang="en-US" sz="2200" b="1"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grpSp>
        <p:nvGrpSpPr>
          <p:cNvPr id="4" name="组合 3"/>
          <p:cNvGrpSpPr/>
          <p:nvPr/>
        </p:nvGrpSpPr>
        <p:grpSpPr>
          <a:xfrm>
            <a:off x="4097655" y="2775585"/>
            <a:ext cx="5194300" cy="627063"/>
            <a:chOff x="0" y="0"/>
            <a:chExt cx="3272" cy="395"/>
          </a:xfrm>
        </p:grpSpPr>
        <p:sp>
          <p:nvSpPr>
            <p:cNvPr id="97321" name="文本框 4"/>
            <p:cNvSpPr txBox="1"/>
            <p:nvPr/>
          </p:nvSpPr>
          <p:spPr>
            <a:xfrm>
              <a:off x="0" y="14"/>
              <a:ext cx="372"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快</a:t>
              </a:r>
              <a:endParaRPr lang="zh-CN" altLang="en-US" sz="3200" b="1" dirty="0">
                <a:latin typeface="Times New Roman" panose="02020603050405020304" pitchFamily="18" charset="0"/>
                <a:ea typeface="宋体" panose="02010600030101010101" pitchFamily="2" charset="-122"/>
              </a:endParaRPr>
            </a:p>
          </p:txBody>
        </p:sp>
        <p:sp>
          <p:nvSpPr>
            <p:cNvPr id="97322" name="文本框 5"/>
            <p:cNvSpPr txBox="1"/>
            <p:nvPr/>
          </p:nvSpPr>
          <p:spPr>
            <a:xfrm>
              <a:off x="1041" y="27"/>
              <a:ext cx="372"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慢</a:t>
              </a:r>
              <a:endParaRPr lang="zh-CN" altLang="en-US" sz="3200" b="1" dirty="0">
                <a:latin typeface="Times New Roman" panose="02020603050405020304" pitchFamily="18" charset="0"/>
                <a:ea typeface="宋体" panose="02010600030101010101" pitchFamily="2" charset="-122"/>
              </a:endParaRPr>
            </a:p>
          </p:txBody>
        </p:sp>
        <p:sp>
          <p:nvSpPr>
            <p:cNvPr id="97323" name="文本框 6"/>
            <p:cNvSpPr txBox="1"/>
            <p:nvPr/>
          </p:nvSpPr>
          <p:spPr>
            <a:xfrm>
              <a:off x="1915" y="0"/>
              <a:ext cx="630" cy="368"/>
            </a:xfrm>
            <a:prstGeom prst="rect">
              <a:avLst/>
            </a:prstGeom>
            <a:noFill/>
            <a:ln w="9525">
              <a:noFill/>
            </a:ln>
          </p:spPr>
          <p:txBody>
            <a:bodyPr wrap="none" anchor="t">
              <a:spAutoFit/>
            </a:bodyPr>
            <a:p>
              <a:r>
                <a:rPr lang="zh-CN" altLang="en-US" sz="3200" b="1" u="sng" dirty="0">
                  <a:solidFill>
                    <a:srgbClr val="FF0000"/>
                  </a:solidFill>
                  <a:latin typeface="Times New Roman" panose="02020603050405020304" pitchFamily="18" charset="0"/>
                  <a:ea typeface="宋体" panose="02010600030101010101" pitchFamily="2" charset="-122"/>
                </a:rPr>
                <a:t>最快</a:t>
              </a:r>
              <a:endParaRPr lang="zh-CN" altLang="en-US" sz="3200" b="1" u="sng" dirty="0">
                <a:solidFill>
                  <a:srgbClr val="FF0000"/>
                </a:solidFill>
                <a:latin typeface="Times New Roman" panose="02020603050405020304" pitchFamily="18" charset="0"/>
                <a:ea typeface="宋体" panose="02010600030101010101" pitchFamily="2" charset="-122"/>
              </a:endParaRPr>
            </a:p>
          </p:txBody>
        </p:sp>
        <p:sp>
          <p:nvSpPr>
            <p:cNvPr id="97324" name="文本框 7"/>
            <p:cNvSpPr txBox="1"/>
            <p:nvPr/>
          </p:nvSpPr>
          <p:spPr>
            <a:xfrm>
              <a:off x="2900" y="0"/>
              <a:ext cx="372"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快</a:t>
              </a:r>
              <a:endParaRPr lang="zh-CN" altLang="en-US" sz="3200" b="1" dirty="0">
                <a:latin typeface="Times New Roman" panose="02020603050405020304" pitchFamily="18" charset="0"/>
                <a:ea typeface="宋体" panose="02010600030101010101" pitchFamily="2" charset="-122"/>
              </a:endParaRPr>
            </a:p>
          </p:txBody>
        </p:sp>
      </p:grpSp>
      <p:grpSp>
        <p:nvGrpSpPr>
          <p:cNvPr id="9" name="组合 8"/>
          <p:cNvGrpSpPr/>
          <p:nvPr/>
        </p:nvGrpSpPr>
        <p:grpSpPr>
          <a:xfrm>
            <a:off x="3972878" y="3687445"/>
            <a:ext cx="5646737" cy="657225"/>
            <a:chOff x="0" y="0"/>
            <a:chExt cx="3242" cy="414"/>
          </a:xfrm>
        </p:grpSpPr>
        <p:sp>
          <p:nvSpPr>
            <p:cNvPr id="97326" name="文本框 9"/>
            <p:cNvSpPr txBox="1"/>
            <p:nvPr/>
          </p:nvSpPr>
          <p:spPr>
            <a:xfrm>
              <a:off x="0" y="0"/>
              <a:ext cx="372" cy="368"/>
            </a:xfrm>
            <a:prstGeom prst="rect">
              <a:avLst/>
            </a:prstGeom>
            <a:noFill/>
            <a:ln w="9525">
              <a:noFill/>
            </a:ln>
          </p:spPr>
          <p:txBody>
            <a:bodyPr anchor="t">
              <a:spAutoFit/>
            </a:bodyPr>
            <a:p>
              <a:r>
                <a:rPr lang="zh-CN" altLang="en-US" sz="3200" b="1" u="sng" dirty="0">
                  <a:solidFill>
                    <a:srgbClr val="FF0000"/>
                  </a:solidFill>
                  <a:latin typeface="Times New Roman" panose="02020603050405020304" pitchFamily="18" charset="0"/>
                  <a:ea typeface="宋体" panose="02010600030101010101" pitchFamily="2" charset="-122"/>
                </a:rPr>
                <a:t>多</a:t>
              </a:r>
              <a:endParaRPr lang="zh-CN" altLang="en-US" sz="3200" b="1" u="sng" dirty="0">
                <a:solidFill>
                  <a:srgbClr val="FF0000"/>
                </a:solidFill>
                <a:latin typeface="Times New Roman" panose="02020603050405020304" pitchFamily="18" charset="0"/>
                <a:ea typeface="宋体" panose="02010600030101010101" pitchFamily="2" charset="-122"/>
              </a:endParaRPr>
            </a:p>
          </p:txBody>
        </p:sp>
        <p:sp>
          <p:nvSpPr>
            <p:cNvPr id="97327" name="文本框 10"/>
            <p:cNvSpPr txBox="1"/>
            <p:nvPr/>
          </p:nvSpPr>
          <p:spPr>
            <a:xfrm>
              <a:off x="953" y="46"/>
              <a:ext cx="339"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少</a:t>
              </a:r>
              <a:endParaRPr lang="zh-CN" altLang="en-US" sz="3200" b="1" dirty="0">
                <a:latin typeface="Times New Roman" panose="02020603050405020304" pitchFamily="18" charset="0"/>
                <a:ea typeface="宋体" panose="02010600030101010101" pitchFamily="2" charset="-122"/>
              </a:endParaRPr>
            </a:p>
          </p:txBody>
        </p:sp>
        <p:sp>
          <p:nvSpPr>
            <p:cNvPr id="97328" name="文本框 11"/>
            <p:cNvSpPr txBox="1"/>
            <p:nvPr/>
          </p:nvSpPr>
          <p:spPr>
            <a:xfrm>
              <a:off x="1996" y="46"/>
              <a:ext cx="574"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最多</a:t>
              </a:r>
              <a:endParaRPr lang="zh-CN" altLang="en-US" sz="3200" b="1" dirty="0">
                <a:latin typeface="Times New Roman" panose="02020603050405020304" pitchFamily="18" charset="0"/>
                <a:ea typeface="宋体" panose="02010600030101010101" pitchFamily="2" charset="-122"/>
              </a:endParaRPr>
            </a:p>
          </p:txBody>
        </p:sp>
        <p:sp>
          <p:nvSpPr>
            <p:cNvPr id="97329" name="文本框 12"/>
            <p:cNvSpPr txBox="1"/>
            <p:nvPr/>
          </p:nvSpPr>
          <p:spPr>
            <a:xfrm>
              <a:off x="2903" y="19"/>
              <a:ext cx="339"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中</a:t>
              </a:r>
              <a:endParaRPr lang="zh-CN" altLang="en-US" sz="3200" b="1" dirty="0">
                <a:latin typeface="Times New Roman" panose="02020603050405020304" pitchFamily="18" charset="0"/>
                <a:ea typeface="宋体" panose="02010600030101010101" pitchFamily="2" charset="-122"/>
              </a:endParaRPr>
            </a:p>
          </p:txBody>
        </p:sp>
      </p:grpSp>
      <p:grpSp>
        <p:nvGrpSpPr>
          <p:cNvPr id="14" name="组合 13"/>
          <p:cNvGrpSpPr/>
          <p:nvPr/>
        </p:nvGrpSpPr>
        <p:grpSpPr>
          <a:xfrm>
            <a:off x="3722688" y="4344670"/>
            <a:ext cx="5729287" cy="1076325"/>
            <a:chOff x="0" y="0"/>
            <a:chExt cx="3339" cy="678"/>
          </a:xfrm>
        </p:grpSpPr>
        <p:sp>
          <p:nvSpPr>
            <p:cNvPr id="97331" name="文本框 14"/>
            <p:cNvSpPr txBox="1"/>
            <p:nvPr/>
          </p:nvSpPr>
          <p:spPr>
            <a:xfrm>
              <a:off x="784" y="0"/>
              <a:ext cx="887" cy="678"/>
            </a:xfrm>
            <a:prstGeom prst="rect">
              <a:avLst/>
            </a:prstGeom>
            <a:noFill/>
            <a:ln w="9525">
              <a:noFill/>
            </a:ln>
          </p:spPr>
          <p:txBody>
            <a:bodyPr anchor="t">
              <a:spAutoFit/>
            </a:bodyPr>
            <a:p>
              <a:r>
                <a:rPr lang="zh-CN" altLang="en-US" sz="3200" b="1" dirty="0">
                  <a:latin typeface="Times New Roman" panose="02020603050405020304" pitchFamily="18" charset="0"/>
                  <a:ea typeface="宋体" panose="02010600030101010101" pitchFamily="2" charset="-122"/>
                </a:rPr>
                <a:t>早期低</a:t>
              </a:r>
              <a:endParaRPr lang="zh-CN" altLang="en-US" sz="3200" b="1" dirty="0">
                <a:latin typeface="Times New Roman" panose="02020603050405020304" pitchFamily="18" charset="0"/>
                <a:ea typeface="宋体" panose="02010600030101010101" pitchFamily="2" charset="-122"/>
              </a:endParaRPr>
            </a:p>
            <a:p>
              <a:r>
                <a:rPr lang="zh-CN" altLang="en-US" sz="3200" b="1" dirty="0">
                  <a:latin typeface="Times New Roman" panose="02020603050405020304" pitchFamily="18" charset="0"/>
                  <a:ea typeface="宋体" panose="02010600030101010101" pitchFamily="2" charset="-122"/>
                </a:rPr>
                <a:t>晚期高</a:t>
              </a:r>
              <a:endParaRPr lang="zh-CN" altLang="en-US" sz="3200" b="1" dirty="0">
                <a:latin typeface="Times New Roman" panose="02020603050405020304" pitchFamily="18" charset="0"/>
                <a:ea typeface="宋体" panose="02010600030101010101" pitchFamily="2" charset="-122"/>
              </a:endParaRPr>
            </a:p>
          </p:txBody>
        </p:sp>
        <p:grpSp>
          <p:nvGrpSpPr>
            <p:cNvPr id="97332" name="组合 15"/>
            <p:cNvGrpSpPr/>
            <p:nvPr/>
          </p:nvGrpSpPr>
          <p:grpSpPr>
            <a:xfrm>
              <a:off x="0" y="62"/>
              <a:ext cx="3339" cy="504"/>
              <a:chOff x="0" y="0"/>
              <a:chExt cx="3339" cy="504"/>
            </a:xfrm>
          </p:grpSpPr>
          <p:sp>
            <p:nvSpPr>
              <p:cNvPr id="97333" name="文本框 16"/>
              <p:cNvSpPr txBox="1"/>
              <p:nvPr/>
            </p:nvSpPr>
            <p:spPr>
              <a:xfrm>
                <a:off x="0" y="0"/>
                <a:ext cx="345" cy="368"/>
              </a:xfrm>
              <a:prstGeom prst="rect">
                <a:avLst/>
              </a:prstGeom>
              <a:noFill/>
              <a:ln w="9525">
                <a:noFill/>
              </a:ln>
            </p:spPr>
            <p:txBody>
              <a:bodyPr wrap="none" anchor="t">
                <a:spAutoFit/>
              </a:bodyPr>
              <a:p>
                <a:r>
                  <a:rPr lang="zh-CN" altLang="en-US" sz="3200" b="1" u="sng" dirty="0">
                    <a:solidFill>
                      <a:srgbClr val="FF0000"/>
                    </a:solidFill>
                    <a:latin typeface="Times New Roman" panose="02020603050405020304" pitchFamily="18" charset="0"/>
                    <a:ea typeface="宋体" panose="02010600030101010101" pitchFamily="2" charset="-122"/>
                  </a:rPr>
                  <a:t>高</a:t>
                </a:r>
                <a:endParaRPr lang="zh-CN" altLang="en-US" sz="3200" b="1" u="sng" dirty="0">
                  <a:solidFill>
                    <a:srgbClr val="FF0000"/>
                  </a:solidFill>
                  <a:latin typeface="Times New Roman" panose="02020603050405020304" pitchFamily="18" charset="0"/>
                  <a:ea typeface="宋体" panose="02010600030101010101" pitchFamily="2" charset="-122"/>
                </a:endParaRPr>
              </a:p>
            </p:txBody>
          </p:sp>
          <p:sp>
            <p:nvSpPr>
              <p:cNvPr id="97334" name="文本框 17"/>
              <p:cNvSpPr txBox="1"/>
              <p:nvPr/>
            </p:nvSpPr>
            <p:spPr>
              <a:xfrm>
                <a:off x="1996" y="136"/>
                <a:ext cx="345"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低</a:t>
                </a:r>
                <a:endParaRPr lang="zh-CN" altLang="en-US" sz="3200" b="1" dirty="0">
                  <a:latin typeface="Times New Roman" panose="02020603050405020304" pitchFamily="18" charset="0"/>
                  <a:ea typeface="宋体" panose="02010600030101010101" pitchFamily="2" charset="-122"/>
                </a:endParaRPr>
              </a:p>
            </p:txBody>
          </p:sp>
          <p:sp>
            <p:nvSpPr>
              <p:cNvPr id="97335" name="文本框 18"/>
              <p:cNvSpPr txBox="1"/>
              <p:nvPr/>
            </p:nvSpPr>
            <p:spPr>
              <a:xfrm>
                <a:off x="2994" y="45"/>
                <a:ext cx="345"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低</a:t>
                </a:r>
                <a:endParaRPr lang="zh-CN" altLang="en-US" sz="3200" b="1" dirty="0">
                  <a:latin typeface="Times New Roman" panose="02020603050405020304" pitchFamily="18" charset="0"/>
                  <a:ea typeface="宋体" panose="02010600030101010101" pitchFamily="2" charset="-122"/>
                </a:endParaRPr>
              </a:p>
            </p:txBody>
          </p:sp>
        </p:grpSp>
      </p:grpSp>
      <p:grpSp>
        <p:nvGrpSpPr>
          <p:cNvPr id="20" name="组合 19"/>
          <p:cNvGrpSpPr/>
          <p:nvPr/>
        </p:nvGrpSpPr>
        <p:grpSpPr>
          <a:xfrm>
            <a:off x="4097655" y="5490528"/>
            <a:ext cx="5256213" cy="700087"/>
            <a:chOff x="6" y="0"/>
            <a:chExt cx="3311" cy="441"/>
          </a:xfrm>
        </p:grpSpPr>
        <p:sp>
          <p:nvSpPr>
            <p:cNvPr id="97337" name="文本框 20"/>
            <p:cNvSpPr txBox="1"/>
            <p:nvPr/>
          </p:nvSpPr>
          <p:spPr>
            <a:xfrm>
              <a:off x="6" y="73"/>
              <a:ext cx="372"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差</a:t>
              </a:r>
              <a:endParaRPr lang="zh-CN" altLang="en-US" sz="3200" b="1" dirty="0">
                <a:latin typeface="Times New Roman" panose="02020603050405020304" pitchFamily="18" charset="0"/>
                <a:ea typeface="宋体" panose="02010600030101010101" pitchFamily="2" charset="-122"/>
              </a:endParaRPr>
            </a:p>
          </p:txBody>
        </p:sp>
        <p:sp>
          <p:nvSpPr>
            <p:cNvPr id="97338" name="文本框 21"/>
            <p:cNvSpPr txBox="1"/>
            <p:nvPr/>
          </p:nvSpPr>
          <p:spPr>
            <a:xfrm>
              <a:off x="1040" y="0"/>
              <a:ext cx="372" cy="368"/>
            </a:xfrm>
            <a:prstGeom prst="rect">
              <a:avLst/>
            </a:prstGeom>
            <a:noFill/>
            <a:ln w="9525">
              <a:noFill/>
            </a:ln>
          </p:spPr>
          <p:txBody>
            <a:bodyPr wrap="square" anchor="t">
              <a:spAutoFit/>
            </a:bodyPr>
            <a:p>
              <a:r>
                <a:rPr lang="zh-CN" altLang="en-US" sz="3200" b="1" u="sng" dirty="0">
                  <a:solidFill>
                    <a:srgbClr val="FF0000"/>
                  </a:solidFill>
                  <a:latin typeface="Times New Roman" panose="02020603050405020304" pitchFamily="18" charset="0"/>
                  <a:ea typeface="宋体" panose="02010600030101010101" pitchFamily="2" charset="-122"/>
                </a:rPr>
                <a:t>好</a:t>
              </a:r>
              <a:endParaRPr lang="zh-CN" altLang="en-US" sz="3200" b="1" u="sng" dirty="0">
                <a:solidFill>
                  <a:srgbClr val="FF0000"/>
                </a:solidFill>
                <a:latin typeface="Times New Roman" panose="02020603050405020304" pitchFamily="18" charset="0"/>
                <a:ea typeface="宋体" panose="02010600030101010101" pitchFamily="2" charset="-122"/>
              </a:endParaRPr>
            </a:p>
          </p:txBody>
        </p:sp>
        <p:sp>
          <p:nvSpPr>
            <p:cNvPr id="97339" name="文本框 22"/>
            <p:cNvSpPr txBox="1"/>
            <p:nvPr/>
          </p:nvSpPr>
          <p:spPr>
            <a:xfrm>
              <a:off x="1947" y="0"/>
              <a:ext cx="630" cy="368"/>
            </a:xfrm>
            <a:prstGeom prst="rect">
              <a:avLst/>
            </a:prstGeom>
            <a:noFill/>
            <a:ln w="9525">
              <a:noFill/>
            </a:ln>
          </p:spPr>
          <p:txBody>
            <a:bodyPr wrap="none" anchor="t">
              <a:spAutoFit/>
            </a:bodyPr>
            <a:p>
              <a:r>
                <a:rPr lang="zh-CN" altLang="en-US" sz="3200" b="1" dirty="0">
                  <a:latin typeface="Times New Roman" panose="02020603050405020304" pitchFamily="18" charset="0"/>
                  <a:ea typeface="宋体" panose="02010600030101010101" pitchFamily="2" charset="-122"/>
                </a:rPr>
                <a:t>最差</a:t>
              </a:r>
              <a:endParaRPr lang="zh-CN" altLang="en-US" sz="3200" b="1" dirty="0">
                <a:latin typeface="Times New Roman" panose="02020603050405020304" pitchFamily="18" charset="0"/>
                <a:ea typeface="宋体" panose="02010600030101010101" pitchFamily="2" charset="-122"/>
              </a:endParaRPr>
            </a:p>
          </p:txBody>
        </p:sp>
        <p:sp>
          <p:nvSpPr>
            <p:cNvPr id="97340" name="文本框 23"/>
            <p:cNvSpPr txBox="1"/>
            <p:nvPr/>
          </p:nvSpPr>
          <p:spPr>
            <a:xfrm>
              <a:off x="2945" y="0"/>
              <a:ext cx="372" cy="368"/>
            </a:xfrm>
            <a:prstGeom prst="rect">
              <a:avLst/>
            </a:prstGeom>
            <a:noFill/>
            <a:ln w="9525">
              <a:noFill/>
            </a:ln>
          </p:spPr>
          <p:txBody>
            <a:bodyPr wrap="none" anchor="t">
              <a:spAutoFit/>
            </a:bodyPr>
            <a:p>
              <a:r>
                <a:rPr lang="zh-CN" altLang="en-US" sz="3200" b="1" u="sng" dirty="0">
                  <a:solidFill>
                    <a:srgbClr val="FF0000"/>
                  </a:solidFill>
                  <a:latin typeface="Times New Roman" panose="02020603050405020304" pitchFamily="18" charset="0"/>
                  <a:ea typeface="宋体" panose="02010600030101010101" pitchFamily="2" charset="-122"/>
                </a:rPr>
                <a:t>好</a:t>
              </a:r>
              <a:endParaRPr lang="zh-CN" altLang="en-US" sz="3200" b="1" u="sng" dirty="0">
                <a:solidFill>
                  <a:srgbClr val="FF0000"/>
                </a:solidFill>
                <a:latin typeface="Times New Roman" panose="02020603050405020304" pitchFamily="18" charset="0"/>
                <a:ea typeface="宋体" panose="02010600030101010101" pitchFamily="2" charset="-122"/>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amond(in)">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5" name="文本占位符 1"/>
          <p:cNvSpPr>
            <a:spLocks noGrp="1"/>
          </p:cNvSpPr>
          <p:nvPr>
            <p:ph idx="1"/>
          </p:nvPr>
        </p:nvSpPr>
        <p:spPr>
          <a:xfrm>
            <a:off x="2286000" y="914400"/>
            <a:ext cx="8229600" cy="4152900"/>
          </a:xfrm>
        </p:spPr>
        <p:txBody>
          <a:bodyPr wrap="square" lIns="91440" tIns="45720" rIns="91440" bIns="45720" anchor="t"/>
          <a:p>
            <a:pPr eaLnBrk="1" hangingPunct="1">
              <a:buNone/>
            </a:pPr>
            <a:endParaRPr lang="zh-CN" altLang="en-US" b="1" dirty="0">
              <a:latin typeface="宋体" panose="02010600030101010101" pitchFamily="2" charset="-122"/>
            </a:endParaRPr>
          </a:p>
          <a:p>
            <a:pPr eaLnBrk="1" hangingPunct="1">
              <a:lnSpc>
                <a:spcPct val="170000"/>
              </a:lnSpc>
              <a:buNone/>
            </a:pPr>
            <a:r>
              <a:rPr lang="zh-CN" altLang="en-US" b="1" dirty="0">
                <a:latin typeface="宋体" panose="02010600030101010101" pitchFamily="2" charset="-122"/>
              </a:rPr>
              <a:t>矿物组成        水泥性能        应用</a:t>
            </a:r>
            <a:endParaRPr lang="zh-CN" altLang="en-US" b="1" dirty="0">
              <a:latin typeface="宋体" panose="02010600030101010101" pitchFamily="2" charset="-122"/>
            </a:endParaRPr>
          </a:p>
          <a:p>
            <a:pPr eaLnBrk="1" hangingPunct="1">
              <a:lnSpc>
                <a:spcPct val="140000"/>
              </a:lnSpc>
              <a:buNone/>
            </a:pPr>
            <a:r>
              <a:rPr lang="en-US" altLang="zh-CN" b="1" dirty="0">
                <a:latin typeface="宋体" panose="02010600030101010101" pitchFamily="2" charset="-122"/>
              </a:rPr>
              <a:t>C</a:t>
            </a:r>
            <a:r>
              <a:rPr lang="en-US" altLang="zh-CN" b="1" baseline="-25000" dirty="0">
                <a:latin typeface="宋体" panose="02010600030101010101" pitchFamily="2" charset="-122"/>
              </a:rPr>
              <a:t>3</a:t>
            </a:r>
            <a:r>
              <a:rPr lang="en-US" altLang="zh-CN" b="1" dirty="0">
                <a:latin typeface="宋体" panose="02010600030101010101" pitchFamily="2" charset="-122"/>
              </a:rPr>
              <a:t>S ↑           </a:t>
            </a:r>
            <a:r>
              <a:rPr lang="zh-CN" altLang="en-US" b="1" dirty="0">
                <a:latin typeface="宋体" panose="02010600030101010101" pitchFamily="2" charset="-122"/>
              </a:rPr>
              <a:t>高强        结构工程</a:t>
            </a:r>
            <a:endParaRPr lang="zh-CN" altLang="en-US" b="1" dirty="0">
              <a:latin typeface="宋体" panose="02010600030101010101" pitchFamily="2" charset="-122"/>
            </a:endParaRPr>
          </a:p>
          <a:p>
            <a:pPr eaLnBrk="1" hangingPunct="1">
              <a:lnSpc>
                <a:spcPct val="140000"/>
              </a:lnSpc>
              <a:buNone/>
            </a:pPr>
            <a:r>
              <a:rPr lang="en-US" altLang="zh-CN" b="1" dirty="0">
                <a:latin typeface="宋体" panose="02010600030101010101" pitchFamily="2" charset="-122"/>
              </a:rPr>
              <a:t>C</a:t>
            </a:r>
            <a:r>
              <a:rPr lang="en-US" altLang="zh-CN" b="1" baseline="-25000" dirty="0">
                <a:latin typeface="宋体" panose="02010600030101010101" pitchFamily="2" charset="-122"/>
              </a:rPr>
              <a:t>3</a:t>
            </a:r>
            <a:r>
              <a:rPr lang="en-US" altLang="zh-CN" b="1" dirty="0">
                <a:latin typeface="宋体" panose="02010600030101010101" pitchFamily="2" charset="-122"/>
              </a:rPr>
              <a:t>A</a:t>
            </a:r>
            <a:r>
              <a:rPr lang="zh-CN" altLang="en-US" b="1" dirty="0">
                <a:latin typeface="宋体" panose="02010600030101010101" pitchFamily="2" charset="-122"/>
              </a:rPr>
              <a:t>、</a:t>
            </a:r>
            <a:r>
              <a:rPr lang="en-US" altLang="zh-CN" b="1" dirty="0">
                <a:latin typeface="宋体" panose="02010600030101010101" pitchFamily="2" charset="-122"/>
              </a:rPr>
              <a:t>C</a:t>
            </a:r>
            <a:r>
              <a:rPr lang="en-US" altLang="zh-CN" b="1" baseline="-25000" dirty="0">
                <a:latin typeface="宋体" panose="02010600030101010101" pitchFamily="2" charset="-122"/>
              </a:rPr>
              <a:t>3</a:t>
            </a:r>
            <a:r>
              <a:rPr lang="en-US" altLang="zh-CN" b="1" dirty="0">
                <a:latin typeface="宋体" panose="02010600030101010101" pitchFamily="2" charset="-122"/>
              </a:rPr>
              <a:t>S↓,C</a:t>
            </a:r>
            <a:r>
              <a:rPr lang="en-US" altLang="zh-CN" b="1" baseline="-25000" dirty="0">
                <a:latin typeface="宋体" panose="02010600030101010101" pitchFamily="2" charset="-122"/>
              </a:rPr>
              <a:t>2</a:t>
            </a:r>
            <a:r>
              <a:rPr lang="en-US" altLang="zh-CN" b="1" dirty="0">
                <a:latin typeface="宋体" panose="02010600030101010101" pitchFamily="2" charset="-122"/>
              </a:rPr>
              <a:t>S ↑ </a:t>
            </a:r>
            <a:r>
              <a:rPr lang="zh-CN" altLang="en-US" b="1" dirty="0">
                <a:latin typeface="宋体" panose="02010600030101010101" pitchFamily="2" charset="-122"/>
              </a:rPr>
              <a:t>水化热低    大体积砼</a:t>
            </a:r>
            <a:endParaRPr lang="zh-CN" altLang="en-US" b="1" dirty="0">
              <a:latin typeface="宋体" panose="02010600030101010101" pitchFamily="2" charset="-122"/>
            </a:endParaRPr>
          </a:p>
          <a:p>
            <a:pPr eaLnBrk="1" hangingPunct="1">
              <a:lnSpc>
                <a:spcPct val="140000"/>
              </a:lnSpc>
              <a:buNone/>
            </a:pPr>
            <a:r>
              <a:rPr lang="en-US" altLang="zh-CN" b="1" dirty="0">
                <a:latin typeface="宋体" panose="02010600030101010101" pitchFamily="2" charset="-122"/>
              </a:rPr>
              <a:t>C</a:t>
            </a:r>
            <a:r>
              <a:rPr lang="en-US" altLang="zh-CN" b="1" baseline="-25000" dirty="0">
                <a:latin typeface="宋体" panose="02010600030101010101" pitchFamily="2" charset="-122"/>
              </a:rPr>
              <a:t>3</a:t>
            </a:r>
            <a:r>
              <a:rPr lang="en-US" altLang="zh-CN" b="1" dirty="0">
                <a:latin typeface="宋体" panose="02010600030101010101" pitchFamily="2" charset="-122"/>
              </a:rPr>
              <a:t>S</a:t>
            </a:r>
            <a:r>
              <a:rPr lang="zh-CN" altLang="en-US" b="1" dirty="0">
                <a:latin typeface="宋体" panose="02010600030101010101" pitchFamily="2" charset="-122"/>
              </a:rPr>
              <a:t>、</a:t>
            </a:r>
            <a:r>
              <a:rPr lang="en-US" altLang="zh-CN" b="1" dirty="0">
                <a:latin typeface="宋体" panose="02010600030101010101" pitchFamily="2" charset="-122"/>
              </a:rPr>
              <a:t>C</a:t>
            </a:r>
            <a:r>
              <a:rPr lang="en-US" altLang="zh-CN" b="1" baseline="-25000" dirty="0">
                <a:latin typeface="宋体" panose="02010600030101010101" pitchFamily="2" charset="-122"/>
              </a:rPr>
              <a:t>3</a:t>
            </a:r>
            <a:r>
              <a:rPr lang="en-US" altLang="zh-CN" b="1" dirty="0">
                <a:latin typeface="宋体" panose="02010600030101010101" pitchFamily="2" charset="-122"/>
              </a:rPr>
              <a:t>A↑      </a:t>
            </a:r>
            <a:r>
              <a:rPr lang="zh-CN" altLang="en-US" b="1" dirty="0">
                <a:latin typeface="宋体" panose="02010600030101010101" pitchFamily="2" charset="-122"/>
              </a:rPr>
              <a:t>快硬高强     抢修工程</a:t>
            </a:r>
            <a:endParaRPr lang="zh-CN" altLang="en-US" b="1" dirty="0">
              <a:latin typeface="宋体" panose="02010600030101010101" pitchFamily="2" charset="-122"/>
            </a:endParaRPr>
          </a:p>
        </p:txBody>
      </p:sp>
      <p:sp>
        <p:nvSpPr>
          <p:cNvPr id="98306" name="直接连接符 2"/>
          <p:cNvSpPr/>
          <p:nvPr/>
        </p:nvSpPr>
        <p:spPr>
          <a:xfrm>
            <a:off x="4495800" y="2057400"/>
            <a:ext cx="1066800" cy="0"/>
          </a:xfrm>
          <a:prstGeom prst="line">
            <a:avLst/>
          </a:prstGeom>
          <a:ln w="28575" cap="flat" cmpd="sng">
            <a:solidFill>
              <a:schemeClr val="tx1"/>
            </a:solidFill>
            <a:prstDash val="solid"/>
            <a:round/>
            <a:headEnd type="none" w="med" len="med"/>
            <a:tailEnd type="triangle" w="med" len="med"/>
          </a:ln>
        </p:spPr>
      </p:sp>
      <p:sp>
        <p:nvSpPr>
          <p:cNvPr id="98307" name="直接连接符 3"/>
          <p:cNvSpPr/>
          <p:nvPr/>
        </p:nvSpPr>
        <p:spPr>
          <a:xfrm>
            <a:off x="7543800" y="2057400"/>
            <a:ext cx="1066800" cy="0"/>
          </a:xfrm>
          <a:prstGeom prst="line">
            <a:avLst/>
          </a:prstGeom>
          <a:ln w="28575" cap="flat" cmpd="sng">
            <a:solidFill>
              <a:schemeClr val="tx1"/>
            </a:solidFill>
            <a:prstDash val="solid"/>
            <a:round/>
            <a:headEnd type="none" w="med" len="med"/>
            <a:tailEnd type="triangle" w="med" len="med"/>
          </a:ln>
        </p:spPr>
      </p:sp>
      <p:sp>
        <p:nvSpPr>
          <p:cNvPr id="98308" name="直接连接符 4"/>
          <p:cNvSpPr/>
          <p:nvPr/>
        </p:nvSpPr>
        <p:spPr>
          <a:xfrm>
            <a:off x="2362200" y="3200400"/>
            <a:ext cx="7391400" cy="0"/>
          </a:xfrm>
          <a:prstGeom prst="line">
            <a:avLst/>
          </a:prstGeom>
          <a:ln w="12700" cap="flat" cmpd="sng">
            <a:solidFill>
              <a:schemeClr val="tx1"/>
            </a:solidFill>
            <a:prstDash val="solid"/>
            <a:round/>
            <a:headEnd type="none" w="med" len="med"/>
            <a:tailEnd type="none" w="med" len="med"/>
          </a:ln>
        </p:spPr>
      </p:sp>
      <p:sp>
        <p:nvSpPr>
          <p:cNvPr id="98309" name="直接连接符 5"/>
          <p:cNvSpPr/>
          <p:nvPr/>
        </p:nvSpPr>
        <p:spPr>
          <a:xfrm>
            <a:off x="2362200" y="3962400"/>
            <a:ext cx="7391400" cy="0"/>
          </a:xfrm>
          <a:prstGeom prst="line">
            <a:avLst/>
          </a:prstGeom>
          <a:ln w="12700" cap="flat" cmpd="sng">
            <a:solidFill>
              <a:schemeClr val="tx1"/>
            </a:solidFill>
            <a:prstDash val="solid"/>
            <a:round/>
            <a:headEnd type="none" w="med" len="med"/>
            <a:tailEnd type="none" w="med" len="med"/>
          </a:ln>
        </p:spPr>
      </p:sp>
      <p:sp>
        <p:nvSpPr>
          <p:cNvPr id="98310" name="直接连接符 6"/>
          <p:cNvSpPr/>
          <p:nvPr/>
        </p:nvSpPr>
        <p:spPr>
          <a:xfrm>
            <a:off x="2362200" y="4876800"/>
            <a:ext cx="7391400" cy="0"/>
          </a:xfrm>
          <a:prstGeom prst="line">
            <a:avLst/>
          </a:prstGeom>
          <a:ln w="12700" cap="flat" cmpd="sng">
            <a:solidFill>
              <a:schemeClr val="tx1"/>
            </a:solidFill>
            <a:prstDash val="solid"/>
            <a:round/>
            <a:headEnd type="none" w="med" len="med"/>
            <a:tailEnd type="none" w="med" len="med"/>
          </a:ln>
        </p:spPr>
      </p:sp>
      <p:sp>
        <p:nvSpPr>
          <p:cNvPr id="98311" name="直接连接符 7"/>
          <p:cNvSpPr/>
          <p:nvPr/>
        </p:nvSpPr>
        <p:spPr>
          <a:xfrm>
            <a:off x="2362200" y="2438400"/>
            <a:ext cx="7391400" cy="0"/>
          </a:xfrm>
          <a:prstGeom prst="line">
            <a:avLst/>
          </a:prstGeom>
          <a:ln w="12700" cap="flat" cmpd="sng">
            <a:solidFill>
              <a:schemeClr val="tx1"/>
            </a:solidFill>
            <a:prstDash val="solid"/>
            <a:round/>
            <a:headEnd type="none" w="med" len="med"/>
            <a:tailEnd type="none" w="med" len="med"/>
          </a:ln>
        </p:spPr>
      </p:sp>
      <p:sp>
        <p:nvSpPr>
          <p:cNvPr id="98312" name="矩形 8"/>
          <p:cNvSpPr/>
          <p:nvPr/>
        </p:nvSpPr>
        <p:spPr>
          <a:xfrm>
            <a:off x="2208213" y="333375"/>
            <a:ext cx="7772400" cy="739775"/>
          </a:xfrm>
          <a:prstGeom prst="rect">
            <a:avLst/>
          </a:prstGeom>
          <a:noFill/>
          <a:ln w="9525">
            <a:noFill/>
          </a:ln>
        </p:spPr>
        <p:txBody>
          <a:bodyPr lIns="92074" tIns="46038" rIns="92074" bIns="46038" anchor="ctr"/>
          <a:p>
            <a:endParaRPr lang="zh-CN" altLang="en-US" sz="2900" dirty="0">
              <a:solidFill>
                <a:schemeClr val="tx2"/>
              </a:solidFill>
              <a:latin typeface="Arial" panose="020B0604020202020204" pitchFamily="34" charset="0"/>
              <a:ea typeface="宋体" panose="02010600030101010101" pitchFamily="2" charset="-122"/>
            </a:endParaRPr>
          </a:p>
        </p:txBody>
      </p:sp>
      <p:sp>
        <p:nvSpPr>
          <p:cNvPr id="98313" name="标题 9"/>
          <p:cNvSpPr>
            <a:spLocks noGrp="1"/>
          </p:cNvSpPr>
          <p:nvPr>
            <p:ph type="title"/>
          </p:nvPr>
        </p:nvSpPr>
        <p:spPr>
          <a:xfrm>
            <a:off x="2208213" y="981075"/>
            <a:ext cx="7772400" cy="611188"/>
          </a:xfrm>
        </p:spPr>
        <p:txBody>
          <a:bodyPr wrap="square" lIns="92074" tIns="46038" rIns="92074" bIns="46038" anchor="ctr"/>
          <a:p>
            <a:pPr eaLnBrk="1" hangingPunct="1"/>
            <a:r>
              <a:rPr lang="zh-CN" altLang="en-US" sz="2700" b="1" dirty="0"/>
              <a:t>组成</a:t>
            </a:r>
            <a:r>
              <a:rPr lang="en-US" altLang="zh-CN" sz="2700" b="1" dirty="0"/>
              <a:t>-</a:t>
            </a:r>
            <a:r>
              <a:rPr lang="zh-CN" altLang="en-US" sz="2700" b="1" dirty="0"/>
              <a:t>性能</a:t>
            </a:r>
            <a:r>
              <a:rPr lang="en-US" altLang="zh-CN" sz="2700" b="1" dirty="0"/>
              <a:t>-</a:t>
            </a:r>
            <a:r>
              <a:rPr lang="zh-CN" altLang="en-US" sz="2700" b="1" dirty="0"/>
              <a:t>应用</a:t>
            </a:r>
            <a:endParaRPr lang="zh-CN" altLang="en-US" sz="2700" b="1" dirty="0"/>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1"/>
          <p:cNvGrpSpPr/>
          <p:nvPr/>
        </p:nvGrpSpPr>
        <p:grpSpPr>
          <a:xfrm>
            <a:off x="2779713" y="2060575"/>
            <a:ext cx="2914650" cy="3962400"/>
            <a:chOff x="0" y="0"/>
            <a:chExt cx="1836" cy="2154"/>
          </a:xfrm>
        </p:grpSpPr>
        <p:pic>
          <p:nvPicPr>
            <p:cNvPr id="99330" name="圆角矩形标注 3"/>
            <p:cNvPicPr/>
            <p:nvPr/>
          </p:nvPicPr>
          <p:blipFill>
            <a:blip r:embed="rId1"/>
            <a:stretch>
              <a:fillRect/>
            </a:stretch>
          </p:blipFill>
          <p:spPr>
            <a:xfrm>
              <a:off x="0" y="0"/>
              <a:ext cx="1836" cy="2154"/>
            </a:xfrm>
            <a:prstGeom prst="rect">
              <a:avLst/>
            </a:prstGeom>
            <a:noFill/>
            <a:ln w="9525">
              <a:noFill/>
            </a:ln>
          </p:spPr>
        </p:pic>
        <p:sp>
          <p:nvSpPr>
            <p:cNvPr id="99331" name="文本框 3"/>
            <p:cNvSpPr txBox="1"/>
            <p:nvPr/>
          </p:nvSpPr>
          <p:spPr>
            <a:xfrm>
              <a:off x="43" y="1669"/>
              <a:ext cx="897" cy="447"/>
            </a:xfrm>
            <a:prstGeom prst="rect">
              <a:avLst/>
            </a:prstGeom>
            <a:noFill/>
            <a:ln w="9525">
              <a:noFill/>
            </a:ln>
          </p:spPr>
          <p:txBody>
            <a:bodyPr anchor="ctr"/>
            <a:p>
              <a:pPr algn="ctr"/>
              <a:r>
                <a:rPr lang="zh-CN" altLang="en-US" sz="2800" b="1" dirty="0">
                  <a:solidFill>
                    <a:srgbClr val="FFFFFF"/>
                  </a:solidFill>
                  <a:latin typeface="Cambria" panose="02040503050406030204" pitchFamily="18" charset="0"/>
                  <a:ea typeface="华文楷体" panose="02010600040101010101" pitchFamily="2" charset="-122"/>
                </a:rPr>
                <a:t>水化</a:t>
              </a:r>
              <a:endParaRPr lang="zh-CN" altLang="en-US" sz="2800" b="1" dirty="0">
                <a:solidFill>
                  <a:srgbClr val="FFFFFF"/>
                </a:solidFill>
                <a:latin typeface="Cambria" panose="02040503050406030204" pitchFamily="18" charset="0"/>
                <a:ea typeface="华文楷体" panose="02010600040101010101" pitchFamily="2" charset="-122"/>
              </a:endParaRPr>
            </a:p>
          </p:txBody>
        </p:sp>
      </p:grpSp>
      <p:sp>
        <p:nvSpPr>
          <p:cNvPr id="5" name="内容占位符 4"/>
          <p:cNvSpPr>
            <a:spLocks noGrp="1"/>
          </p:cNvSpPr>
          <p:nvPr>
            <p:ph idx="4294967295"/>
          </p:nvPr>
        </p:nvSpPr>
        <p:spPr>
          <a:xfrm>
            <a:off x="757555" y="744855"/>
            <a:ext cx="10572750" cy="4530725"/>
          </a:xfrm>
        </p:spPr>
        <p:txBody>
          <a:bodyPr wrap="square" lIns="91440" tIns="45720" rIns="91440" bIns="45720" anchor="t"/>
          <a:p>
            <a:pPr eaLnBrk="1" hangingPunct="1"/>
            <a:r>
              <a:rPr lang="en-US" altLang="zh-CN" sz="3600" b="1" dirty="0"/>
              <a:t>3</a:t>
            </a:r>
            <a:r>
              <a:rPr lang="zh-CN" altLang="en-US" sz="3600" b="1" dirty="0"/>
              <a:t>、硅酸盐水泥的水化与凝结硬化</a:t>
            </a:r>
            <a:endParaRPr lang="zh-CN" altLang="en-US" sz="3600" b="1" dirty="0"/>
          </a:p>
          <a:p>
            <a:pPr eaLnBrk="1" hangingPunct="1">
              <a:buChar char="l"/>
            </a:pPr>
            <a:endParaRPr lang="en-US" altLang="zh-CN" sz="1200" b="1" dirty="0"/>
          </a:p>
          <a:p>
            <a:pPr eaLnBrk="1" hangingPunct="1">
              <a:lnSpc>
                <a:spcPct val="150000"/>
              </a:lnSpc>
              <a:buChar char="l"/>
            </a:pPr>
            <a:r>
              <a:rPr lang="zh-CN" altLang="en-US" b="1" dirty="0"/>
              <a:t>水泥＋水→具有流动性、可塑性浆体→失去可塑性</a:t>
            </a:r>
            <a:r>
              <a:rPr lang="en-US" altLang="zh-CN" b="1" dirty="0"/>
              <a:t>——</a:t>
            </a:r>
            <a:r>
              <a:rPr lang="zh-CN" altLang="en-US" b="1" dirty="0"/>
              <a:t>凝结</a:t>
            </a:r>
            <a:endParaRPr lang="zh-CN" altLang="en-US" b="1" dirty="0"/>
          </a:p>
          <a:p>
            <a:pPr eaLnBrk="1" hangingPunct="1">
              <a:lnSpc>
                <a:spcPct val="150000"/>
              </a:lnSpc>
              <a:buChar char="l"/>
            </a:pPr>
            <a:r>
              <a:rPr lang="zh-CN" altLang="en-US" b="1" dirty="0"/>
              <a:t>随后水泥浆体开始产生强度， →坚硬的水泥石</a:t>
            </a:r>
            <a:r>
              <a:rPr lang="en-US" altLang="zh-CN" b="1" dirty="0"/>
              <a:t>——</a:t>
            </a:r>
            <a:r>
              <a:rPr lang="zh-CN" altLang="en-US" b="1" dirty="0"/>
              <a:t>硬化</a:t>
            </a:r>
            <a:endParaRPr lang="zh-CN" altLang="en-US"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charRg st="17" end="44"/>
                                            </p:txEl>
                                          </p:spTgt>
                                        </p:tgtEl>
                                        <p:attrNameLst>
                                          <p:attrName>style.visibility</p:attrName>
                                        </p:attrNameLst>
                                      </p:cBhvr>
                                      <p:to>
                                        <p:strVal val="visible"/>
                                      </p:to>
                                    </p:set>
                                    <p:anim calcmode="lin" valueType="num">
                                      <p:cBhvr additive="base">
                                        <p:cTn id="7" dur="1000" fill="hold"/>
                                        <p:tgtEl>
                                          <p:spTgt spid="5">
                                            <p:txEl>
                                              <p:charRg st="17" end="4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charRg st="17" end="4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charRg st="44" end="70"/>
                                            </p:txEl>
                                          </p:spTgt>
                                        </p:tgtEl>
                                        <p:attrNameLst>
                                          <p:attrName>style.visibility</p:attrName>
                                        </p:attrNameLst>
                                      </p:cBhvr>
                                      <p:to>
                                        <p:strVal val="visible"/>
                                      </p:to>
                                    </p:set>
                                    <p:anim calcmode="lin" valueType="num">
                                      <p:cBhvr additive="base">
                                        <p:cTn id="13" dur="1000" fill="hold"/>
                                        <p:tgtEl>
                                          <p:spTgt spid="5">
                                            <p:txEl>
                                              <p:charRg st="44" end="7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
                                            <p:txEl>
                                              <p:charRg st="44" end="7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4"/>
          <p:cNvSpPr>
            <a:spLocks noGrp="1"/>
          </p:cNvSpPr>
          <p:nvPr>
            <p:ph idx="4294967295"/>
          </p:nvPr>
        </p:nvSpPr>
        <p:spPr>
          <a:xfrm>
            <a:off x="708660" y="981075"/>
            <a:ext cx="11293475" cy="5876925"/>
          </a:xfrm>
        </p:spPr>
        <p:txBody>
          <a:bodyPr wrap="square" lIns="91440" tIns="45720" rIns="91440" bIns="45720" anchor="t"/>
          <a:p>
            <a:pPr eaLnBrk="1" hangingPunct="1"/>
            <a:r>
              <a:rPr lang="zh-CN" altLang="en-US" sz="3600" b="1" dirty="0"/>
              <a:t>3、硅酸盐水泥的水化与凝结硬化</a:t>
            </a:r>
            <a:endParaRPr lang="zh-CN" altLang="en-US" sz="3600" b="1" dirty="0"/>
          </a:p>
          <a:p>
            <a:pPr eaLnBrk="1" hangingPunct="1">
              <a:buNone/>
            </a:pPr>
            <a:r>
              <a:rPr lang="zh-CN" altLang="en-US" sz="2800" b="1" dirty="0"/>
              <a:t>（1）水泥的水化</a:t>
            </a:r>
            <a:endParaRPr lang="zh-CN" altLang="en-US" sz="2800" b="1" dirty="0"/>
          </a:p>
          <a:p>
            <a:pPr eaLnBrk="1" hangingPunct="1">
              <a:lnSpc>
                <a:spcPct val="125000"/>
              </a:lnSpc>
              <a:buNone/>
            </a:pPr>
            <a:r>
              <a:rPr lang="zh-CN" altLang="en-US" sz="2800" dirty="0"/>
              <a:t>1）2(3CaO·SiO</a:t>
            </a:r>
            <a:r>
              <a:rPr lang="zh-CN" altLang="en-US" sz="2800" baseline="-25000" dirty="0"/>
              <a:t>2</a:t>
            </a:r>
            <a:r>
              <a:rPr lang="zh-CN" altLang="en-US" sz="2800" dirty="0"/>
              <a:t>)+6H</a:t>
            </a:r>
            <a:r>
              <a:rPr lang="zh-CN" altLang="en-US" sz="2800" baseline="-25000" dirty="0"/>
              <a:t>2</a:t>
            </a:r>
            <a:r>
              <a:rPr lang="zh-CN" altLang="en-US" sz="2800" dirty="0"/>
              <a:t>O═3CaO·2SiO</a:t>
            </a:r>
            <a:r>
              <a:rPr lang="zh-CN" altLang="en-US" sz="2800" baseline="-25000" dirty="0"/>
              <a:t>2</a:t>
            </a:r>
            <a:r>
              <a:rPr lang="zh-CN" altLang="en-US" sz="2800" dirty="0"/>
              <a:t>·3H</a:t>
            </a:r>
            <a:r>
              <a:rPr lang="zh-CN" altLang="en-US" sz="2800" baseline="-25000" dirty="0"/>
              <a:t>2</a:t>
            </a:r>
            <a:r>
              <a:rPr lang="zh-CN" altLang="en-US" sz="2800" dirty="0"/>
              <a:t>O+3Ca(OH)</a:t>
            </a:r>
            <a:r>
              <a:rPr lang="zh-CN" altLang="en-US" sz="2800" baseline="-25000" dirty="0"/>
              <a:t>2</a:t>
            </a:r>
            <a:endParaRPr lang="zh-CN" altLang="en-US" sz="2800" dirty="0"/>
          </a:p>
          <a:p>
            <a:pPr eaLnBrk="1" hangingPunct="1">
              <a:lnSpc>
                <a:spcPct val="125000"/>
              </a:lnSpc>
              <a:buNone/>
            </a:pPr>
            <a:r>
              <a:rPr lang="zh-CN" altLang="en-US" sz="2800" dirty="0"/>
              <a:t>2）2(2CaO·SiO</a:t>
            </a:r>
            <a:r>
              <a:rPr lang="zh-CN" altLang="en-US" sz="2800" baseline="-25000" dirty="0"/>
              <a:t>2</a:t>
            </a:r>
            <a:r>
              <a:rPr lang="zh-CN" altLang="en-US" sz="2800" dirty="0"/>
              <a:t>)+4H</a:t>
            </a:r>
            <a:r>
              <a:rPr lang="zh-CN" altLang="en-US" sz="2800" baseline="-25000" dirty="0"/>
              <a:t>2</a:t>
            </a:r>
            <a:r>
              <a:rPr lang="zh-CN" altLang="en-US" sz="2800" dirty="0"/>
              <a:t>O═3CaO·2SiO</a:t>
            </a:r>
            <a:r>
              <a:rPr lang="zh-CN" altLang="en-US" sz="2800" baseline="-25000" dirty="0"/>
              <a:t>2</a:t>
            </a:r>
            <a:r>
              <a:rPr lang="zh-CN" altLang="en-US" sz="2800" dirty="0"/>
              <a:t>·3H</a:t>
            </a:r>
            <a:r>
              <a:rPr lang="zh-CN" altLang="en-US" sz="2800" baseline="-25000" dirty="0"/>
              <a:t>2</a:t>
            </a:r>
            <a:r>
              <a:rPr lang="zh-CN" altLang="en-US" sz="2800" dirty="0"/>
              <a:t>O+Ca(OH)</a:t>
            </a:r>
            <a:r>
              <a:rPr lang="zh-CN" altLang="en-US" sz="2800" baseline="-25000" dirty="0"/>
              <a:t>2</a:t>
            </a:r>
            <a:endParaRPr lang="zh-CN" altLang="en-US" sz="2800" dirty="0"/>
          </a:p>
          <a:p>
            <a:pPr eaLnBrk="1" hangingPunct="1">
              <a:lnSpc>
                <a:spcPct val="125000"/>
              </a:lnSpc>
              <a:buNone/>
            </a:pPr>
            <a:r>
              <a:rPr lang="zh-CN" altLang="en-US" sz="2800" dirty="0"/>
              <a:t>3）</a:t>
            </a:r>
            <a:r>
              <a:rPr lang="pt-BR" altLang="en-US" sz="2800" dirty="0"/>
              <a:t>3 CaO·Al</a:t>
            </a:r>
            <a:r>
              <a:rPr lang="pt-BR" altLang="en-US" sz="2800" baseline="-25000" dirty="0"/>
              <a:t>2</a:t>
            </a:r>
            <a:r>
              <a:rPr lang="pt-BR" altLang="en-US" sz="2800" dirty="0"/>
              <a:t>O</a:t>
            </a:r>
            <a:r>
              <a:rPr lang="pt-BR" altLang="en-US" sz="2800" baseline="-25000" dirty="0"/>
              <a:t>3</a:t>
            </a:r>
            <a:r>
              <a:rPr lang="pt-BR" altLang="en-US" sz="2800" dirty="0"/>
              <a:t>+6H</a:t>
            </a:r>
            <a:r>
              <a:rPr lang="pt-BR" altLang="en-US" sz="2800" baseline="-25000" dirty="0"/>
              <a:t>2</a:t>
            </a:r>
            <a:r>
              <a:rPr lang="pt-BR" altLang="en-US" sz="2800" dirty="0"/>
              <a:t>O</a:t>
            </a:r>
            <a:r>
              <a:rPr lang="zh-CN" altLang="en-US" sz="2800" dirty="0"/>
              <a:t>═</a:t>
            </a:r>
            <a:r>
              <a:rPr lang="pt-BR" altLang="en-US" sz="2800" dirty="0"/>
              <a:t>3CaO·Al</a:t>
            </a:r>
            <a:r>
              <a:rPr lang="pt-BR" altLang="en-US" sz="2800" baseline="-25000" dirty="0"/>
              <a:t>2</a:t>
            </a:r>
            <a:r>
              <a:rPr lang="pt-BR" altLang="en-US" sz="2800" dirty="0"/>
              <a:t>O</a:t>
            </a:r>
            <a:r>
              <a:rPr lang="pt-BR" altLang="en-US" sz="2800" baseline="-25000" dirty="0"/>
              <a:t>3</a:t>
            </a:r>
            <a:r>
              <a:rPr lang="pt-BR" altLang="en-US" sz="2800" dirty="0"/>
              <a:t>·6H</a:t>
            </a:r>
            <a:r>
              <a:rPr lang="pt-BR" altLang="en-US" sz="2800" baseline="-25000" dirty="0"/>
              <a:t>2</a:t>
            </a:r>
            <a:r>
              <a:rPr lang="pt-BR" altLang="en-US" sz="2800" dirty="0"/>
              <a:t>O</a:t>
            </a:r>
            <a:endParaRPr lang="zh-CN" altLang="en-US" sz="2800" dirty="0"/>
          </a:p>
          <a:p>
            <a:pPr eaLnBrk="1" hangingPunct="1">
              <a:lnSpc>
                <a:spcPct val="125000"/>
              </a:lnSpc>
              <a:buNone/>
            </a:pPr>
            <a:r>
              <a:rPr lang="zh-CN" altLang="en-US" sz="2800" dirty="0"/>
              <a:t>4）</a:t>
            </a:r>
            <a:r>
              <a:rPr lang="pt-BR" altLang="en-US" sz="2800" dirty="0"/>
              <a:t>4 CaO·Al</a:t>
            </a:r>
            <a:r>
              <a:rPr lang="pt-BR" altLang="en-US" sz="2800" baseline="-25000" dirty="0"/>
              <a:t>2</a:t>
            </a:r>
            <a:r>
              <a:rPr lang="pt-BR" altLang="en-US" sz="2800" dirty="0"/>
              <a:t>O</a:t>
            </a:r>
            <a:r>
              <a:rPr lang="pt-BR" altLang="en-US" sz="2800" baseline="-25000" dirty="0"/>
              <a:t>3</a:t>
            </a:r>
            <a:r>
              <a:rPr lang="pt-BR" altLang="en-US" sz="2800" dirty="0"/>
              <a:t>·Fe</a:t>
            </a:r>
            <a:r>
              <a:rPr lang="pt-BR" altLang="en-US" sz="2800" baseline="-25000" dirty="0"/>
              <a:t>2</a:t>
            </a:r>
            <a:r>
              <a:rPr lang="pt-BR" altLang="en-US" sz="2800" dirty="0"/>
              <a:t>O</a:t>
            </a:r>
            <a:r>
              <a:rPr lang="pt-BR" altLang="en-US" sz="2800" baseline="-25000" dirty="0"/>
              <a:t>3</a:t>
            </a:r>
            <a:r>
              <a:rPr lang="pt-BR" altLang="en-US" sz="2800" dirty="0"/>
              <a:t>+7H</a:t>
            </a:r>
            <a:r>
              <a:rPr lang="pt-BR" altLang="en-US" sz="2800" baseline="-25000" dirty="0"/>
              <a:t>2</a:t>
            </a:r>
            <a:r>
              <a:rPr lang="pt-BR" altLang="en-US" sz="2800" dirty="0"/>
              <a:t>O</a:t>
            </a:r>
            <a:r>
              <a:rPr lang="zh-CN" altLang="en-US" sz="2800" dirty="0"/>
              <a:t>═</a:t>
            </a:r>
            <a:r>
              <a:rPr lang="pt-BR" altLang="en-US" sz="2800" dirty="0"/>
              <a:t>3CaO·Al</a:t>
            </a:r>
            <a:r>
              <a:rPr lang="pt-BR" altLang="en-US" sz="2800" baseline="-25000" dirty="0"/>
              <a:t>2</a:t>
            </a:r>
            <a:r>
              <a:rPr lang="pt-BR" altLang="en-US" sz="2800" dirty="0"/>
              <a:t>O</a:t>
            </a:r>
            <a:r>
              <a:rPr lang="pt-BR" altLang="en-US" sz="2800" baseline="-25000" dirty="0"/>
              <a:t>3</a:t>
            </a:r>
            <a:r>
              <a:rPr lang="pt-BR" altLang="en-US" sz="2800" dirty="0"/>
              <a:t>·6H</a:t>
            </a:r>
            <a:r>
              <a:rPr lang="pt-BR" altLang="en-US" sz="2800" baseline="-25000" dirty="0"/>
              <a:t>2</a:t>
            </a:r>
            <a:r>
              <a:rPr lang="pt-BR" altLang="en-US" sz="2800" dirty="0"/>
              <a:t>O+CaO·Fe</a:t>
            </a:r>
            <a:r>
              <a:rPr lang="pt-BR" altLang="en-US" sz="2800" baseline="-25000" dirty="0"/>
              <a:t>2</a:t>
            </a:r>
            <a:r>
              <a:rPr lang="pt-BR" altLang="en-US" sz="2800" dirty="0"/>
              <a:t>O</a:t>
            </a:r>
            <a:r>
              <a:rPr lang="pt-BR" altLang="en-US" sz="2800" baseline="-25000" dirty="0"/>
              <a:t>3</a:t>
            </a:r>
            <a:r>
              <a:rPr lang="pt-BR" altLang="en-US" sz="2800" dirty="0"/>
              <a:t>·H</a:t>
            </a:r>
            <a:r>
              <a:rPr lang="pt-BR" altLang="en-US" sz="2800" baseline="-25000" dirty="0"/>
              <a:t>2</a:t>
            </a:r>
            <a:r>
              <a:rPr lang="pt-BR" altLang="en-US" sz="2800" dirty="0"/>
              <a:t>O</a:t>
            </a:r>
            <a:endParaRPr lang="zh-CN" altLang="en-US" sz="2800" dirty="0"/>
          </a:p>
          <a:p>
            <a:pPr eaLnBrk="1" hangingPunct="1">
              <a:lnSpc>
                <a:spcPct val="125000"/>
              </a:lnSpc>
              <a:buNone/>
            </a:pPr>
            <a:r>
              <a:rPr lang="zh-CN" altLang="en-US" sz="2800" dirty="0"/>
              <a:t>5）</a:t>
            </a:r>
            <a:r>
              <a:rPr lang="pt-BR" altLang="en-US" sz="2800" dirty="0"/>
              <a:t>3 CaO·Al</a:t>
            </a:r>
            <a:r>
              <a:rPr lang="pt-BR" altLang="en-US" sz="2800" baseline="-25000" dirty="0"/>
              <a:t>2</a:t>
            </a:r>
            <a:r>
              <a:rPr lang="pt-BR" altLang="en-US" sz="2800" dirty="0"/>
              <a:t>O</a:t>
            </a:r>
            <a:r>
              <a:rPr lang="pt-BR" altLang="en-US" sz="2800" baseline="-25000" dirty="0"/>
              <a:t>3</a:t>
            </a:r>
            <a:r>
              <a:rPr lang="pt-BR" altLang="en-US" sz="2800" dirty="0"/>
              <a:t>·6H</a:t>
            </a:r>
            <a:r>
              <a:rPr lang="pt-BR" altLang="en-US" sz="2800" baseline="-25000" dirty="0"/>
              <a:t>2</a:t>
            </a:r>
            <a:r>
              <a:rPr lang="pt-BR" altLang="en-US" sz="2800" dirty="0"/>
              <a:t>O+ 3(CaSO</a:t>
            </a:r>
            <a:r>
              <a:rPr lang="pt-BR" altLang="en-US" sz="2800" baseline="-25000" dirty="0"/>
              <a:t>4</a:t>
            </a:r>
            <a:r>
              <a:rPr lang="pt-BR" altLang="en-US" sz="2800" dirty="0"/>
              <a:t>·2H</a:t>
            </a:r>
            <a:r>
              <a:rPr lang="pt-BR" altLang="en-US" sz="2800" baseline="-25000" dirty="0"/>
              <a:t>2</a:t>
            </a:r>
            <a:r>
              <a:rPr lang="pt-BR" altLang="en-US" sz="2800" dirty="0"/>
              <a:t>O)+20H</a:t>
            </a:r>
            <a:r>
              <a:rPr lang="pt-BR" altLang="en-US" sz="2800" baseline="-25000" dirty="0"/>
              <a:t>2</a:t>
            </a:r>
            <a:r>
              <a:rPr lang="pt-BR" altLang="en-US" sz="2800" dirty="0"/>
              <a:t>O</a:t>
            </a:r>
            <a:r>
              <a:rPr lang="zh-CN" altLang="en-US" sz="2800" dirty="0"/>
              <a:t>═</a:t>
            </a:r>
            <a:r>
              <a:rPr lang="pt-BR" altLang="en-US" sz="2800" dirty="0"/>
              <a:t>3CaO ·Al</a:t>
            </a:r>
            <a:r>
              <a:rPr lang="pt-BR" altLang="en-US" sz="2800" baseline="-25000" dirty="0"/>
              <a:t>2</a:t>
            </a:r>
            <a:r>
              <a:rPr lang="pt-BR" altLang="en-US" sz="2800" dirty="0"/>
              <a:t>O</a:t>
            </a:r>
            <a:r>
              <a:rPr lang="pt-BR" altLang="en-US" sz="2800" baseline="-25000" dirty="0"/>
              <a:t>3</a:t>
            </a:r>
            <a:r>
              <a:rPr lang="pt-BR" altLang="en-US" sz="2800" dirty="0"/>
              <a:t>·3CaSO</a:t>
            </a:r>
            <a:r>
              <a:rPr lang="pt-BR" altLang="en-US" sz="2800" baseline="-25000" dirty="0"/>
              <a:t>4</a:t>
            </a:r>
            <a:r>
              <a:rPr lang="pt-BR" altLang="en-US" sz="2800" dirty="0"/>
              <a:t> ·32H</a:t>
            </a:r>
            <a:r>
              <a:rPr lang="pt-BR" altLang="en-US" sz="2800" baseline="-25000" dirty="0"/>
              <a:t>2</a:t>
            </a:r>
            <a:r>
              <a:rPr lang="pt-BR" altLang="en-US" sz="2800" dirty="0"/>
              <a:t>O</a:t>
            </a:r>
            <a:endParaRPr lang="zh-CN" altLang="en-US" sz="2800" dirty="0"/>
          </a:p>
          <a:p>
            <a:pPr eaLnBrk="1" hangingPunct="1">
              <a:buNone/>
            </a:pPr>
            <a:endParaRPr lang="zh-CN" altLang="en-US" sz="2800"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25" end="70"/>
                                            </p:txEl>
                                          </p:spTgt>
                                        </p:tgtEl>
                                        <p:attrNameLst>
                                          <p:attrName>style.visibility</p:attrName>
                                        </p:attrNameLst>
                                      </p:cBhvr>
                                      <p:to>
                                        <p:strVal val="visible"/>
                                      </p:to>
                                    </p:set>
                                    <p:anim calcmode="lin" valueType="num">
                                      <p:cBhvr additive="base">
                                        <p:cTn id="7" dur="1000" fill="hold"/>
                                        <p:tgtEl>
                                          <p:spTgt spid="2">
                                            <p:txEl>
                                              <p:charRg st="25" end="7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charRg st="25" end="7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charRg st="70" end="114"/>
                                            </p:txEl>
                                          </p:spTgt>
                                        </p:tgtEl>
                                        <p:attrNameLst>
                                          <p:attrName>style.visibility</p:attrName>
                                        </p:attrNameLst>
                                      </p:cBhvr>
                                      <p:to>
                                        <p:strVal val="visible"/>
                                      </p:to>
                                    </p:set>
                                    <p:anim calcmode="lin" valueType="num">
                                      <p:cBhvr additive="base">
                                        <p:cTn id="13" dur="1000" fill="hold"/>
                                        <p:tgtEl>
                                          <p:spTgt spid="2">
                                            <p:txEl>
                                              <p:charRg st="70" end="11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charRg st="70" end="11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charRg st="114" end="149"/>
                                            </p:txEl>
                                          </p:spTgt>
                                        </p:tgtEl>
                                        <p:attrNameLst>
                                          <p:attrName>style.visibility</p:attrName>
                                        </p:attrNameLst>
                                      </p:cBhvr>
                                      <p:to>
                                        <p:strVal val="visible"/>
                                      </p:to>
                                    </p:set>
                                    <p:anim calcmode="lin" valueType="num">
                                      <p:cBhvr additive="base">
                                        <p:cTn id="19" dur="1000" fill="hold"/>
                                        <p:tgtEl>
                                          <p:spTgt spid="2">
                                            <p:txEl>
                                              <p:charRg st="114" end="149"/>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charRg st="114" end="14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charRg st="149" end="191"/>
                                            </p:txEl>
                                          </p:spTgt>
                                        </p:tgtEl>
                                        <p:attrNameLst>
                                          <p:attrName>style.visibility</p:attrName>
                                        </p:attrNameLst>
                                      </p:cBhvr>
                                      <p:to>
                                        <p:strVal val="visible"/>
                                      </p:to>
                                    </p:set>
                                    <p:anim calcmode="lin" valueType="num">
                                      <p:cBhvr additive="base">
                                        <p:cTn id="25" dur="1000" fill="hold"/>
                                        <p:tgtEl>
                                          <p:spTgt spid="2">
                                            <p:txEl>
                                              <p:charRg st="149" end="19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charRg st="149" end="19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charRg st="258" end="299"/>
                                            </p:txEl>
                                          </p:spTgt>
                                        </p:tgtEl>
                                        <p:attrNameLst>
                                          <p:attrName>style.visibility</p:attrName>
                                        </p:attrNameLst>
                                      </p:cBhvr>
                                      <p:to>
                                        <p:strVal val="visible"/>
                                      </p:to>
                                    </p:set>
                                    <p:anim calcmode="lin" valueType="num">
                                      <p:cBhvr additive="base">
                                        <p:cTn id="31" dur="1000" fill="hold"/>
                                        <p:tgtEl>
                                          <p:spTgt spid="2">
                                            <p:txEl>
                                              <p:charRg st="258" end="299"/>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charRg st="258" end="29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7" name="内容占位符 4"/>
          <p:cNvSpPr>
            <a:spLocks noGrp="1"/>
          </p:cNvSpPr>
          <p:nvPr>
            <p:ph idx="4294967295"/>
          </p:nvPr>
        </p:nvSpPr>
        <p:spPr>
          <a:xfrm>
            <a:off x="1992313" y="549275"/>
            <a:ext cx="8229600" cy="4530725"/>
          </a:xfrm>
        </p:spPr>
        <p:txBody>
          <a:bodyPr wrap="square" lIns="91440" tIns="45720" rIns="91440" bIns="45720" anchor="t"/>
          <a:p>
            <a:pPr eaLnBrk="1" hangingPunct="1"/>
            <a:r>
              <a:rPr lang="en-US" altLang="zh-CN" b="1" dirty="0"/>
              <a:t>3</a:t>
            </a:r>
            <a:r>
              <a:rPr lang="zh-CN" altLang="en-US" b="1" dirty="0"/>
              <a:t>、硅酸盐水泥的水化与凝结硬化</a:t>
            </a:r>
            <a:endParaRPr lang="zh-CN" altLang="en-US" b="1" dirty="0"/>
          </a:p>
          <a:p>
            <a:pPr algn="ctr" eaLnBrk="1" hangingPunct="1">
              <a:buNone/>
            </a:pPr>
            <a:r>
              <a:rPr lang="zh-CN" altLang="en-US" sz="2600" b="1" dirty="0"/>
              <a:t>硅酸盐水泥的主要水化产物</a:t>
            </a:r>
            <a:endParaRPr lang="zh-CN" altLang="en-US" sz="2600" b="1" dirty="0"/>
          </a:p>
          <a:p>
            <a:pPr eaLnBrk="1" hangingPunct="1">
              <a:buNone/>
            </a:pPr>
            <a:endParaRPr lang="zh-CN" altLang="en-US" sz="2600" b="1" dirty="0"/>
          </a:p>
        </p:txBody>
      </p:sp>
      <p:graphicFrame>
        <p:nvGraphicFramePr>
          <p:cNvPr id="3" name="表格 2"/>
          <p:cNvGraphicFramePr>
            <a:graphicFrameLocks noGrp="1"/>
          </p:cNvGraphicFramePr>
          <p:nvPr/>
        </p:nvGraphicFramePr>
        <p:xfrm>
          <a:off x="1992313" y="2060575"/>
          <a:ext cx="8358188" cy="4065588"/>
        </p:xfrm>
        <a:graphic>
          <a:graphicData uri="http://schemas.openxmlformats.org/drawingml/2006/table">
            <a:tbl>
              <a:tblPr/>
              <a:tblGrid>
                <a:gridCol w="3642995"/>
                <a:gridCol w="2714625"/>
                <a:gridCol w="2000250"/>
              </a:tblGrid>
              <a:tr h="857885">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水化产物分子式</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名称</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所占比例(%)</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60">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CaO·2SiO</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·3H</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水化硅酸钙</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70</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60">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3Ca(OH)</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氢氧化钙</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60">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CaO ·Al</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·6H</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水化铝酸钙</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不定</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60">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CaO ·Fe</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水化铁酸一钙</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不定</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7145">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CaO ·Al</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·3CaSO</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·32H</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高硫型水化硫</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铝酸钙（钙矾石）</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不定</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4"/>
          <p:cNvSpPr>
            <a:spLocks noGrp="1"/>
          </p:cNvSpPr>
          <p:nvPr>
            <p:ph idx="4294967295"/>
          </p:nvPr>
        </p:nvSpPr>
        <p:spPr>
          <a:xfrm>
            <a:off x="2063750" y="549275"/>
            <a:ext cx="8153400" cy="1871663"/>
          </a:xfrm>
        </p:spPr>
        <p:txBody>
          <a:bodyPr wrap="square" lIns="91440" tIns="45720" rIns="91440" bIns="45720" anchor="t"/>
          <a:p>
            <a:pPr eaLnBrk="1" hangingPunct="1"/>
            <a:r>
              <a:rPr lang="en-US" altLang="zh-CN" b="1" dirty="0"/>
              <a:t>3</a:t>
            </a:r>
            <a:r>
              <a:rPr lang="zh-CN" altLang="en-US" b="1" dirty="0"/>
              <a:t>、硅酸盐水泥的水化与凝结硬化</a:t>
            </a:r>
            <a:endParaRPr lang="zh-CN" altLang="en-US" b="1" dirty="0"/>
          </a:p>
          <a:p>
            <a:pPr eaLnBrk="1" hangingPunct="1">
              <a:buNone/>
            </a:pPr>
            <a:r>
              <a:rPr lang="zh-CN" altLang="en-US" sz="2600" b="1" dirty="0"/>
              <a:t>各种熟料矿物单独与水作用的性质</a:t>
            </a:r>
            <a:endParaRPr lang="zh-CN" altLang="en-US" sz="2600" b="1" dirty="0"/>
          </a:p>
          <a:p>
            <a:pPr eaLnBrk="1" hangingPunct="1">
              <a:buNone/>
            </a:pPr>
            <a:r>
              <a:rPr lang="zh-CN" altLang="en-US" sz="2600" b="1" dirty="0"/>
              <a:t>     </a:t>
            </a:r>
            <a:endParaRPr lang="zh-CN" altLang="en-US" sz="2600" b="1" dirty="0"/>
          </a:p>
          <a:p>
            <a:pPr eaLnBrk="1" hangingPunct="1">
              <a:buNone/>
            </a:pPr>
            <a:endParaRPr lang="zh-CN" altLang="en-US" sz="2600" b="1" dirty="0"/>
          </a:p>
        </p:txBody>
      </p:sp>
      <p:graphicFrame>
        <p:nvGraphicFramePr>
          <p:cNvPr id="3" name="表格 2"/>
          <p:cNvGraphicFramePr>
            <a:graphicFrameLocks noGrp="1"/>
          </p:cNvGraphicFramePr>
          <p:nvPr/>
        </p:nvGraphicFramePr>
        <p:xfrm>
          <a:off x="1992313" y="1989138"/>
          <a:ext cx="8001000" cy="4310063"/>
        </p:xfrm>
        <a:graphic>
          <a:graphicData uri="http://schemas.openxmlformats.org/drawingml/2006/table">
            <a:tbl>
              <a:tblPr/>
              <a:tblGrid>
                <a:gridCol w="1000125"/>
                <a:gridCol w="1204595"/>
                <a:gridCol w="1449705"/>
                <a:gridCol w="1449070"/>
                <a:gridCol w="1447800"/>
                <a:gridCol w="1449705"/>
              </a:tblGrid>
              <a:tr h="480060">
                <a:tc gridSpan="2">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性质</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hMerge="1">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100" b="1" i="0" u="none" strike="noStrike" cap="none" normalizeH="0" baseline="-25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AF</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r>
              <a:tr h="955675">
                <a:tc gridSpan="2">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凝结硬化速度</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hMerge="1">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慢</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最快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较快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r>
              <a:tr h="960120">
                <a:tc gridSpan="2">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水化时放出热量</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hMerge="1">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大</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小</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最大</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中</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r>
              <a:tr h="1433830">
                <a:tc rowSpan="2">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强度</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高低</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高</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早期低、后期高</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低</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中</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r>
              <a:tr h="480060">
                <a:tc vMerge="1">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发展</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慢</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c>
                  <a:txBody>
                    <a:bodyPr/>
                    <a:lstStyle>
                      <a:lvl1pPr indent="22733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7330" algn="ctr" defTabSz="914400" rtl="0" eaLnBrk="1" fontAlgn="base" latinLnBrk="0" hangingPunct="1">
                        <a:lnSpc>
                          <a:spcPct val="150000"/>
                        </a:lnSpc>
                        <a:spcBef>
                          <a:spcPct val="0"/>
                        </a:spcBef>
                        <a:spcAft>
                          <a:spcPct val="0"/>
                        </a:spcAft>
                        <a:buClr>
                          <a:schemeClr val="accent1"/>
                        </a:buClr>
                        <a:buSzPct val="65000"/>
                        <a:buFont typeface="Wingdings" panose="05000000000000000000" pitchFamily="2" charset="2"/>
                        <a:buNone/>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较快</a:t>
                      </a:r>
                      <a:endPar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alpha val="21176"/>
                      </a:srgbClr>
                    </a:solidFill>
                  </a:tcPr>
                </a:tc>
              </a:tr>
            </a:tbl>
          </a:graphicData>
        </a:graphic>
      </p:graphicFrame>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16" end="32"/>
                                            </p:txEl>
                                          </p:spTgt>
                                        </p:tgtEl>
                                        <p:attrNameLst>
                                          <p:attrName>style.visibility</p:attrName>
                                        </p:attrNameLst>
                                      </p:cBhvr>
                                      <p:to>
                                        <p:strVal val="visible"/>
                                      </p:to>
                                    </p:set>
                                    <p:anim calcmode="lin" valueType="num">
                                      <p:cBhvr additive="base">
                                        <p:cTn id="7" dur="1000" fill="hold"/>
                                        <p:tgtEl>
                                          <p:spTgt spid="2">
                                            <p:txEl>
                                              <p:charRg st="16" end="3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charRg st="16" end="3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4"/>
          <p:cNvSpPr>
            <a:spLocks noGrp="1"/>
          </p:cNvSpPr>
          <p:nvPr>
            <p:ph idx="4294967295"/>
          </p:nvPr>
        </p:nvSpPr>
        <p:spPr>
          <a:xfrm>
            <a:off x="1992313" y="981075"/>
            <a:ext cx="8229600" cy="4530725"/>
          </a:xfrm>
        </p:spPr>
        <p:txBody>
          <a:bodyPr wrap="square" lIns="91440" tIns="45720" rIns="91440" bIns="45720" anchor="t"/>
          <a:p>
            <a:pPr eaLnBrk="1" hangingPunct="1"/>
            <a:r>
              <a:rPr lang="en-US" altLang="zh-CN" sz="3200" b="1" dirty="0"/>
              <a:t>3</a:t>
            </a:r>
            <a:r>
              <a:rPr lang="zh-CN" altLang="en-US" sz="3200" b="1" dirty="0"/>
              <a:t>、硅酸盐水泥的水化与凝结硬化</a:t>
            </a:r>
            <a:endParaRPr lang="zh-CN" altLang="en-US" sz="3200" b="1" dirty="0"/>
          </a:p>
          <a:p>
            <a:pPr eaLnBrk="1" hangingPunct="1">
              <a:lnSpc>
                <a:spcPct val="125000"/>
              </a:lnSpc>
              <a:buNone/>
            </a:pPr>
            <a:r>
              <a:rPr lang="zh-CN" altLang="en-US" sz="1200" b="1" dirty="0"/>
              <a:t>    </a:t>
            </a:r>
            <a:endParaRPr lang="en-US" altLang="zh-CN" sz="1200" b="1" dirty="0"/>
          </a:p>
          <a:p>
            <a:pPr eaLnBrk="1" hangingPunct="1">
              <a:lnSpc>
                <a:spcPct val="125000"/>
              </a:lnSpc>
              <a:buNone/>
            </a:pPr>
            <a:r>
              <a:rPr lang="en-US" altLang="zh-CN" sz="2600" b="1" dirty="0"/>
              <a:t>   </a:t>
            </a:r>
            <a:r>
              <a:rPr lang="zh-CN" altLang="en-US" sz="2600" b="1" dirty="0"/>
              <a:t>硅酸盐水泥凝结硬化的特点</a:t>
            </a:r>
            <a:endParaRPr lang="zh-CN" altLang="en-US" sz="2600" b="1" dirty="0"/>
          </a:p>
          <a:p>
            <a:pPr eaLnBrk="1" hangingPunct="1">
              <a:lnSpc>
                <a:spcPct val="150000"/>
              </a:lnSpc>
              <a:buNone/>
            </a:pPr>
            <a:r>
              <a:rPr lang="zh-CN" altLang="en-US" sz="2600" b="1" dirty="0"/>
              <a:t>   </a:t>
            </a:r>
            <a:r>
              <a:rPr lang="zh-CN" altLang="en-US" sz="2800" b="1" dirty="0"/>
              <a:t>  </a:t>
            </a:r>
            <a:r>
              <a:rPr lang="en-US" altLang="zh-CN" sz="2800" b="1" dirty="0"/>
              <a:t>(1)</a:t>
            </a:r>
            <a:r>
              <a:rPr lang="zh-CN" altLang="en-US" sz="2800" b="1" dirty="0"/>
              <a:t>放热反应</a:t>
            </a:r>
            <a:endParaRPr lang="zh-CN" altLang="en-US" sz="2800" b="1" dirty="0"/>
          </a:p>
          <a:p>
            <a:pPr eaLnBrk="1" hangingPunct="1">
              <a:lnSpc>
                <a:spcPct val="150000"/>
              </a:lnSpc>
              <a:buNone/>
            </a:pPr>
            <a:r>
              <a:rPr lang="zh-CN" altLang="en-US" sz="2800" b="1" dirty="0"/>
              <a:t>     </a:t>
            </a:r>
            <a:r>
              <a:rPr lang="en-US" altLang="zh-CN" sz="2800" b="1" dirty="0"/>
              <a:t>(2)</a:t>
            </a:r>
            <a:r>
              <a:rPr lang="zh-CN" altLang="en-US" sz="2800" b="1" dirty="0"/>
              <a:t>凝结硬化速度</a:t>
            </a:r>
            <a:r>
              <a:rPr lang="en-US" altLang="zh-CN" sz="2800" b="1" dirty="0"/>
              <a:t>3</a:t>
            </a:r>
            <a:r>
              <a:rPr lang="zh-CN" altLang="en-US" sz="2800" b="1" dirty="0"/>
              <a:t>－</a:t>
            </a:r>
            <a:r>
              <a:rPr lang="en-US" altLang="zh-CN" sz="2800" b="1" dirty="0"/>
              <a:t>7</a:t>
            </a:r>
            <a:r>
              <a:rPr lang="zh-CN" altLang="en-US" sz="2800" b="1" dirty="0"/>
              <a:t>天内较快，大致</a:t>
            </a:r>
            <a:r>
              <a:rPr lang="en-US" altLang="zh-CN" sz="2800" b="1" dirty="0"/>
              <a:t>28</a:t>
            </a:r>
            <a:r>
              <a:rPr lang="zh-CN" altLang="en-US" sz="2800" b="1" dirty="0"/>
              <a:t>天完成基本部分，完成全过程需几年，甚至几十年时间。</a:t>
            </a:r>
            <a:endParaRPr lang="zh-CN" altLang="en-US" sz="2800" b="1" dirty="0"/>
          </a:p>
          <a:p>
            <a:pPr eaLnBrk="1" hangingPunct="1">
              <a:lnSpc>
                <a:spcPct val="125000"/>
              </a:lnSpc>
              <a:buNone/>
            </a:pPr>
            <a:r>
              <a:rPr lang="zh-CN" altLang="en-US" sz="2600" b="1" dirty="0"/>
              <a:t>     </a:t>
            </a:r>
            <a:endParaRPr lang="zh-CN" altLang="en-US" sz="2600" b="1" dirty="0"/>
          </a:p>
          <a:p>
            <a:pPr eaLnBrk="1" hangingPunct="1">
              <a:buNone/>
            </a:pPr>
            <a:endParaRPr lang="zh-CN" altLang="en-US" sz="2600" b="1" dirty="0"/>
          </a:p>
          <a:p>
            <a:pPr eaLnBrk="1" hangingPunct="1">
              <a:buNone/>
            </a:pPr>
            <a:endParaRPr lang="zh-CN" altLang="en-US" sz="2600"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16" end="21"/>
                                            </p:txEl>
                                          </p:spTgt>
                                        </p:tgtEl>
                                        <p:attrNameLst>
                                          <p:attrName>style.visibility</p:attrName>
                                        </p:attrNameLst>
                                      </p:cBhvr>
                                      <p:to>
                                        <p:strVal val="visible"/>
                                      </p:to>
                                    </p:set>
                                    <p:anim calcmode="lin" valueType="num">
                                      <p:cBhvr additive="base">
                                        <p:cTn id="7" dur="1000" fill="hold"/>
                                        <p:tgtEl>
                                          <p:spTgt spid="2">
                                            <p:txEl>
                                              <p:charRg st="16" end="2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charRg st="16" end="2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charRg st="21" end="37"/>
                                            </p:txEl>
                                          </p:spTgt>
                                        </p:tgtEl>
                                        <p:attrNameLst>
                                          <p:attrName>style.visibility</p:attrName>
                                        </p:attrNameLst>
                                      </p:cBhvr>
                                      <p:to>
                                        <p:strVal val="visible"/>
                                      </p:to>
                                    </p:set>
                                    <p:anim calcmode="lin" valueType="num">
                                      <p:cBhvr additive="base">
                                        <p:cTn id="13" dur="1000" fill="hold"/>
                                        <p:tgtEl>
                                          <p:spTgt spid="2">
                                            <p:txEl>
                                              <p:charRg st="21" end="37"/>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charRg st="21" end="3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charRg st="37" end="50"/>
                                            </p:txEl>
                                          </p:spTgt>
                                        </p:tgtEl>
                                        <p:attrNameLst>
                                          <p:attrName>style.visibility</p:attrName>
                                        </p:attrNameLst>
                                      </p:cBhvr>
                                      <p:to>
                                        <p:strVal val="visible"/>
                                      </p:to>
                                    </p:set>
                                    <p:anim calcmode="lin" valueType="num">
                                      <p:cBhvr additive="base">
                                        <p:cTn id="19" dur="1000" fill="hold"/>
                                        <p:tgtEl>
                                          <p:spTgt spid="2">
                                            <p:txEl>
                                              <p:charRg st="37" end="5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charRg st="37" end="5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charRg st="50" end="102"/>
                                            </p:txEl>
                                          </p:spTgt>
                                        </p:tgtEl>
                                        <p:attrNameLst>
                                          <p:attrName>style.visibility</p:attrName>
                                        </p:attrNameLst>
                                      </p:cBhvr>
                                      <p:to>
                                        <p:strVal val="visible"/>
                                      </p:to>
                                    </p:set>
                                    <p:anim calcmode="lin" valueType="num">
                                      <p:cBhvr additive="base">
                                        <p:cTn id="25" dur="1000" fill="hold"/>
                                        <p:tgtEl>
                                          <p:spTgt spid="2">
                                            <p:txEl>
                                              <p:charRg st="50" end="10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charRg st="50" end="10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标注 5"/>
          <p:cNvSpPr/>
          <p:nvPr/>
        </p:nvSpPr>
        <p:spPr>
          <a:xfrm>
            <a:off x="1952625" y="5929313"/>
            <a:ext cx="2857500" cy="714375"/>
          </a:xfrm>
          <a:prstGeom prst="wedgeRoundRectCallout">
            <a:avLst>
              <a:gd name="adj1" fmla="val 113440"/>
              <a:gd name="adj2" fmla="val -231583"/>
              <a:gd name="adj3" fmla="val 16667"/>
            </a:avLst>
          </a:prstGeom>
          <a:solidFill>
            <a:srgbClr val="477AB1">
              <a:alpha val="90979"/>
            </a:srgbClr>
          </a:solidFill>
          <a:ln w="25400" cap="flat" cmpd="sng">
            <a:solidFill>
              <a:srgbClr val="325881"/>
            </a:solidFill>
            <a:prstDash val="solid"/>
            <a:miter/>
            <a:headEnd type="none" w="med" len="med"/>
            <a:tailEnd type="none" w="med" len="med"/>
          </a:ln>
        </p:spPr>
        <p:txBody>
          <a:bodyPr anchor="ctr"/>
          <a:p>
            <a:pPr algn="ctr"/>
            <a:r>
              <a:rPr lang="zh-CN" altLang="en-US" sz="2400" b="1" dirty="0">
                <a:solidFill>
                  <a:srgbClr val="FFFFFF"/>
                </a:solidFill>
                <a:latin typeface="Cambria" panose="02040503050406030204" pitchFamily="18" charset="0"/>
                <a:ea typeface="华文楷体" panose="02010600040101010101" pitchFamily="2" charset="-122"/>
              </a:rPr>
              <a:t>为什么要添加石膏？</a:t>
            </a:r>
            <a:endParaRPr lang="zh-CN" altLang="en-US" sz="2400" b="1" dirty="0">
              <a:solidFill>
                <a:srgbClr val="FFFFFF"/>
              </a:solidFill>
              <a:latin typeface="Cambria" panose="02040503050406030204" pitchFamily="18" charset="0"/>
              <a:ea typeface="华文楷体" panose="02010600040101010101" pitchFamily="2" charset="-122"/>
            </a:endParaRPr>
          </a:p>
        </p:txBody>
      </p:sp>
      <p:sp>
        <p:nvSpPr>
          <p:cNvPr id="105474" name="内容占位符 4"/>
          <p:cNvSpPr>
            <a:spLocks noGrp="1"/>
          </p:cNvSpPr>
          <p:nvPr>
            <p:ph idx="4294967295"/>
          </p:nvPr>
        </p:nvSpPr>
        <p:spPr>
          <a:xfrm>
            <a:off x="1524000" y="836613"/>
            <a:ext cx="9144000" cy="5040312"/>
          </a:xfrm>
        </p:spPr>
        <p:txBody>
          <a:bodyPr wrap="square" lIns="91440" tIns="45720" rIns="91440" bIns="45720" anchor="t"/>
          <a:p>
            <a:pPr eaLnBrk="1" hangingPunct="1"/>
            <a:r>
              <a:rPr lang="zh-CN" altLang="en-US" b="1" dirty="0"/>
              <a:t>3、硅酸盐水泥的水化与凝结硬化</a:t>
            </a:r>
            <a:endParaRPr lang="zh-CN" altLang="en-US" b="1" dirty="0"/>
          </a:p>
          <a:p>
            <a:pPr eaLnBrk="1" hangingPunct="1">
              <a:buNone/>
            </a:pPr>
            <a:endParaRPr lang="zh-CN" altLang="en-US" sz="2300" dirty="0"/>
          </a:p>
          <a:p>
            <a:pPr eaLnBrk="1" hangingPunct="1">
              <a:buNone/>
            </a:pPr>
            <a:r>
              <a:rPr lang="zh-CN" altLang="en-US" sz="2300" dirty="0"/>
              <a:t>（1）2(3CaO·SiO</a:t>
            </a:r>
            <a:r>
              <a:rPr lang="zh-CN" altLang="en-US" sz="2300" baseline="-25000" dirty="0"/>
              <a:t>2</a:t>
            </a:r>
            <a:r>
              <a:rPr lang="zh-CN" altLang="en-US" sz="2300" dirty="0"/>
              <a:t>)+6H</a:t>
            </a:r>
            <a:r>
              <a:rPr lang="zh-CN" altLang="en-US" sz="2300" baseline="-25000" dirty="0"/>
              <a:t>2</a:t>
            </a:r>
            <a:r>
              <a:rPr lang="zh-CN" altLang="en-US" sz="2300" dirty="0"/>
              <a:t>O═3CaO·2SiO</a:t>
            </a:r>
            <a:r>
              <a:rPr lang="zh-CN" altLang="en-US" sz="2300" baseline="-25000" dirty="0"/>
              <a:t>2</a:t>
            </a:r>
            <a:r>
              <a:rPr lang="zh-CN" altLang="en-US" sz="2300" dirty="0"/>
              <a:t>·3H</a:t>
            </a:r>
            <a:r>
              <a:rPr lang="zh-CN" altLang="en-US" sz="2300" baseline="-25000" dirty="0"/>
              <a:t>2</a:t>
            </a:r>
            <a:r>
              <a:rPr lang="zh-CN" altLang="en-US" sz="2300" dirty="0"/>
              <a:t>O+3Ca(OH)</a:t>
            </a:r>
            <a:r>
              <a:rPr lang="zh-CN" altLang="en-US" sz="2300" baseline="-25000" dirty="0"/>
              <a:t>2</a:t>
            </a:r>
            <a:endParaRPr lang="zh-CN" altLang="en-US" sz="2300" dirty="0"/>
          </a:p>
          <a:p>
            <a:pPr eaLnBrk="1" hangingPunct="1">
              <a:buNone/>
            </a:pPr>
            <a:r>
              <a:rPr lang="zh-CN" altLang="en-US" sz="2300" dirty="0"/>
              <a:t>（2）2(2CaO·SiO</a:t>
            </a:r>
            <a:r>
              <a:rPr lang="zh-CN" altLang="en-US" sz="2300" baseline="-25000" dirty="0"/>
              <a:t>2</a:t>
            </a:r>
            <a:r>
              <a:rPr lang="zh-CN" altLang="en-US" sz="2300" dirty="0"/>
              <a:t>)+4H</a:t>
            </a:r>
            <a:r>
              <a:rPr lang="zh-CN" altLang="en-US" sz="2300" baseline="-25000" dirty="0"/>
              <a:t>2</a:t>
            </a:r>
            <a:r>
              <a:rPr lang="zh-CN" altLang="en-US" sz="2300" dirty="0"/>
              <a:t>O═3CaO·2SiO</a:t>
            </a:r>
            <a:r>
              <a:rPr lang="zh-CN" altLang="en-US" sz="2300" baseline="-25000" dirty="0"/>
              <a:t>2</a:t>
            </a:r>
            <a:r>
              <a:rPr lang="zh-CN" altLang="en-US" sz="2300" dirty="0"/>
              <a:t>·3H</a:t>
            </a:r>
            <a:r>
              <a:rPr lang="zh-CN" altLang="en-US" sz="2300" baseline="-25000" dirty="0"/>
              <a:t>2</a:t>
            </a:r>
            <a:r>
              <a:rPr lang="zh-CN" altLang="en-US" sz="2300" dirty="0"/>
              <a:t>O+Ca(OH)</a:t>
            </a:r>
            <a:r>
              <a:rPr lang="zh-CN" altLang="en-US" sz="2300" baseline="-25000" dirty="0"/>
              <a:t>2</a:t>
            </a:r>
            <a:endParaRPr lang="zh-CN" altLang="en-US" sz="2300" dirty="0"/>
          </a:p>
          <a:p>
            <a:pPr eaLnBrk="1" hangingPunct="1">
              <a:buNone/>
            </a:pPr>
            <a:r>
              <a:rPr lang="zh-CN" altLang="en-US" sz="2300" dirty="0"/>
              <a:t>（3）</a:t>
            </a:r>
            <a:r>
              <a:rPr lang="pt-BR" altLang="en-US" sz="2300" dirty="0"/>
              <a:t>3 CaO·Al</a:t>
            </a:r>
            <a:r>
              <a:rPr lang="pt-BR" altLang="en-US" sz="2300" baseline="-25000" dirty="0"/>
              <a:t>2</a:t>
            </a:r>
            <a:r>
              <a:rPr lang="pt-BR" altLang="en-US" sz="2300" dirty="0"/>
              <a:t>O</a:t>
            </a:r>
            <a:r>
              <a:rPr lang="pt-BR" altLang="en-US" sz="2300" baseline="-25000" dirty="0"/>
              <a:t>3</a:t>
            </a:r>
            <a:r>
              <a:rPr lang="pt-BR" altLang="en-US" sz="2300" dirty="0"/>
              <a:t>+6H</a:t>
            </a:r>
            <a:r>
              <a:rPr lang="pt-BR" altLang="en-US" sz="2300" baseline="-25000" dirty="0"/>
              <a:t>2</a:t>
            </a:r>
            <a:r>
              <a:rPr lang="pt-BR" altLang="en-US" sz="2300" dirty="0"/>
              <a:t>O</a:t>
            </a:r>
            <a:r>
              <a:rPr lang="zh-CN" altLang="en-US" sz="2300" dirty="0"/>
              <a:t>═</a:t>
            </a:r>
            <a:r>
              <a:rPr lang="pt-BR" altLang="en-US" sz="2300" dirty="0"/>
              <a:t>3CaO·Al</a:t>
            </a:r>
            <a:r>
              <a:rPr lang="pt-BR" altLang="en-US" sz="2300" baseline="-25000" dirty="0"/>
              <a:t>2</a:t>
            </a:r>
            <a:r>
              <a:rPr lang="pt-BR" altLang="en-US" sz="2300" dirty="0"/>
              <a:t>O</a:t>
            </a:r>
            <a:r>
              <a:rPr lang="pt-BR" altLang="en-US" sz="2300" baseline="-25000" dirty="0"/>
              <a:t>3</a:t>
            </a:r>
            <a:r>
              <a:rPr lang="pt-BR" altLang="en-US" sz="2300" dirty="0"/>
              <a:t>·6H</a:t>
            </a:r>
            <a:r>
              <a:rPr lang="pt-BR" altLang="en-US" sz="2300" baseline="-25000" dirty="0"/>
              <a:t>2</a:t>
            </a:r>
            <a:r>
              <a:rPr lang="pt-BR" altLang="en-US" sz="2300" dirty="0"/>
              <a:t>O</a:t>
            </a:r>
            <a:endParaRPr lang="zh-CN" altLang="en-US" sz="2300" dirty="0"/>
          </a:p>
          <a:p>
            <a:pPr eaLnBrk="1" hangingPunct="1">
              <a:buNone/>
            </a:pPr>
            <a:r>
              <a:rPr lang="zh-CN" altLang="en-US" sz="2300" dirty="0"/>
              <a:t>（4）</a:t>
            </a:r>
            <a:r>
              <a:rPr lang="pt-BR" altLang="en-US" sz="2300" dirty="0"/>
              <a:t>4 CaO·Al</a:t>
            </a:r>
            <a:r>
              <a:rPr lang="pt-BR" altLang="en-US" sz="2300" baseline="-25000" dirty="0"/>
              <a:t>2</a:t>
            </a:r>
            <a:r>
              <a:rPr lang="pt-BR" altLang="en-US" sz="2300" dirty="0"/>
              <a:t>O</a:t>
            </a:r>
            <a:r>
              <a:rPr lang="pt-BR" altLang="en-US" sz="2300" baseline="-25000" dirty="0"/>
              <a:t>3</a:t>
            </a:r>
            <a:r>
              <a:rPr lang="pt-BR" altLang="en-US" sz="2300" dirty="0"/>
              <a:t>·Fe</a:t>
            </a:r>
            <a:r>
              <a:rPr lang="pt-BR" altLang="en-US" sz="2300" baseline="-25000" dirty="0"/>
              <a:t>2</a:t>
            </a:r>
            <a:r>
              <a:rPr lang="pt-BR" altLang="en-US" sz="2300" dirty="0"/>
              <a:t>O</a:t>
            </a:r>
            <a:r>
              <a:rPr lang="pt-BR" altLang="en-US" sz="2300" baseline="-25000" dirty="0"/>
              <a:t>3</a:t>
            </a:r>
            <a:r>
              <a:rPr lang="pt-BR" altLang="en-US" sz="2300" dirty="0"/>
              <a:t>+7H</a:t>
            </a:r>
            <a:r>
              <a:rPr lang="pt-BR" altLang="en-US" sz="2300" baseline="-25000" dirty="0"/>
              <a:t>2</a:t>
            </a:r>
            <a:r>
              <a:rPr lang="pt-BR" altLang="en-US" sz="2300" dirty="0"/>
              <a:t>O</a:t>
            </a:r>
            <a:r>
              <a:rPr lang="zh-CN" altLang="en-US" sz="2300" dirty="0"/>
              <a:t>═</a:t>
            </a:r>
            <a:r>
              <a:rPr lang="pt-BR" altLang="en-US" sz="2300" dirty="0"/>
              <a:t>3CaO·Al</a:t>
            </a:r>
            <a:r>
              <a:rPr lang="pt-BR" altLang="en-US" sz="2300" baseline="-25000" dirty="0"/>
              <a:t>2</a:t>
            </a:r>
            <a:r>
              <a:rPr lang="pt-BR" altLang="en-US" sz="2300" dirty="0"/>
              <a:t>O</a:t>
            </a:r>
            <a:r>
              <a:rPr lang="pt-BR" altLang="en-US" sz="2300" baseline="-25000" dirty="0"/>
              <a:t>3</a:t>
            </a:r>
            <a:r>
              <a:rPr lang="pt-BR" altLang="en-US" sz="2300" dirty="0"/>
              <a:t>·6H</a:t>
            </a:r>
            <a:r>
              <a:rPr lang="pt-BR" altLang="en-US" sz="2300" baseline="-25000" dirty="0"/>
              <a:t>2</a:t>
            </a:r>
            <a:r>
              <a:rPr lang="pt-BR" altLang="en-US" sz="2300" dirty="0"/>
              <a:t>O+</a:t>
            </a:r>
            <a:endParaRPr lang="pt-BR" altLang="en-US" sz="2300" dirty="0"/>
          </a:p>
          <a:p>
            <a:pPr eaLnBrk="1" hangingPunct="1">
              <a:buNone/>
            </a:pPr>
            <a:r>
              <a:rPr lang="zh-CN" altLang="en-US" sz="2300" dirty="0"/>
              <a:t>                                        </a:t>
            </a:r>
            <a:r>
              <a:rPr lang="pt-BR" altLang="en-US" sz="2300" dirty="0"/>
              <a:t> </a:t>
            </a:r>
            <a:r>
              <a:rPr lang="zh-CN" altLang="en-US" sz="2300" dirty="0"/>
              <a:t>            </a:t>
            </a:r>
            <a:r>
              <a:rPr lang="pt-BR" altLang="en-US" sz="2300" dirty="0"/>
              <a:t>CaO·Fe</a:t>
            </a:r>
            <a:r>
              <a:rPr lang="pt-BR" altLang="en-US" sz="2300" baseline="-25000" dirty="0"/>
              <a:t>2</a:t>
            </a:r>
            <a:r>
              <a:rPr lang="pt-BR" altLang="en-US" sz="2300" dirty="0"/>
              <a:t>O</a:t>
            </a:r>
            <a:r>
              <a:rPr lang="pt-BR" altLang="en-US" sz="2300" baseline="-25000" dirty="0"/>
              <a:t>3</a:t>
            </a:r>
            <a:r>
              <a:rPr lang="pt-BR" altLang="en-US" sz="2300" dirty="0"/>
              <a:t>·H</a:t>
            </a:r>
            <a:r>
              <a:rPr lang="pt-BR" altLang="en-US" sz="2300" baseline="-25000" dirty="0"/>
              <a:t>2</a:t>
            </a:r>
            <a:r>
              <a:rPr lang="pt-BR" altLang="en-US" sz="2300" dirty="0"/>
              <a:t>O</a:t>
            </a:r>
            <a:endParaRPr lang="zh-CN" altLang="en-US" sz="2300" dirty="0"/>
          </a:p>
          <a:p>
            <a:pPr eaLnBrk="1" hangingPunct="1">
              <a:buNone/>
            </a:pPr>
            <a:r>
              <a:rPr lang="zh-CN" altLang="en-US" sz="2300" dirty="0"/>
              <a:t>（5）</a:t>
            </a:r>
            <a:r>
              <a:rPr lang="pt-BR" altLang="en-US" sz="2300" dirty="0"/>
              <a:t>3 CaO·Al</a:t>
            </a:r>
            <a:r>
              <a:rPr lang="pt-BR" altLang="en-US" sz="2300" baseline="-25000" dirty="0"/>
              <a:t>2</a:t>
            </a:r>
            <a:r>
              <a:rPr lang="pt-BR" altLang="en-US" sz="2300" dirty="0"/>
              <a:t>O</a:t>
            </a:r>
            <a:r>
              <a:rPr lang="pt-BR" altLang="en-US" sz="2300" baseline="-25000" dirty="0"/>
              <a:t>3</a:t>
            </a:r>
            <a:r>
              <a:rPr lang="pt-BR" altLang="en-US" sz="2300" dirty="0"/>
              <a:t>·6H</a:t>
            </a:r>
            <a:r>
              <a:rPr lang="pt-BR" altLang="en-US" sz="2300" baseline="-25000" dirty="0"/>
              <a:t>2</a:t>
            </a:r>
            <a:r>
              <a:rPr lang="pt-BR" altLang="en-US" sz="2300" dirty="0"/>
              <a:t>O+ 3(CaSO</a:t>
            </a:r>
            <a:r>
              <a:rPr lang="pt-BR" altLang="en-US" sz="2300" baseline="-25000" dirty="0"/>
              <a:t>4</a:t>
            </a:r>
            <a:r>
              <a:rPr lang="pt-BR" altLang="en-US" sz="2300" dirty="0"/>
              <a:t>·2H</a:t>
            </a:r>
            <a:r>
              <a:rPr lang="pt-BR" altLang="en-US" sz="2300" baseline="-25000" dirty="0"/>
              <a:t>2</a:t>
            </a:r>
            <a:r>
              <a:rPr lang="pt-BR" altLang="en-US" sz="2300" dirty="0"/>
              <a:t>O)+20H</a:t>
            </a:r>
            <a:r>
              <a:rPr lang="pt-BR" altLang="en-US" sz="2300" baseline="-25000" dirty="0"/>
              <a:t>2</a:t>
            </a:r>
            <a:r>
              <a:rPr lang="pt-BR" altLang="en-US" sz="2300" dirty="0"/>
              <a:t>O</a:t>
            </a:r>
            <a:r>
              <a:rPr lang="zh-CN" altLang="en-US" sz="2300" dirty="0"/>
              <a:t>═</a:t>
            </a:r>
            <a:endParaRPr lang="zh-CN" altLang="en-US" sz="2300" dirty="0"/>
          </a:p>
          <a:p>
            <a:pPr eaLnBrk="1" hangingPunct="1">
              <a:buNone/>
            </a:pPr>
            <a:r>
              <a:rPr lang="zh-CN" altLang="en-US" sz="2300" dirty="0"/>
              <a:t>                                       </a:t>
            </a:r>
            <a:r>
              <a:rPr lang="pt-BR" altLang="en-US" sz="2300" dirty="0"/>
              <a:t>3CaO ·Al</a:t>
            </a:r>
            <a:r>
              <a:rPr lang="pt-BR" altLang="en-US" sz="2300" baseline="-25000" dirty="0"/>
              <a:t>2</a:t>
            </a:r>
            <a:r>
              <a:rPr lang="pt-BR" altLang="en-US" sz="2300" dirty="0"/>
              <a:t>O</a:t>
            </a:r>
            <a:r>
              <a:rPr lang="pt-BR" altLang="en-US" sz="2300" baseline="-25000" dirty="0"/>
              <a:t>3</a:t>
            </a:r>
            <a:r>
              <a:rPr lang="pt-BR" altLang="en-US" sz="2300" dirty="0"/>
              <a:t>·3CaSO</a:t>
            </a:r>
            <a:r>
              <a:rPr lang="pt-BR" altLang="en-US" sz="2300" baseline="-25000" dirty="0"/>
              <a:t>4</a:t>
            </a:r>
            <a:r>
              <a:rPr lang="pt-BR" altLang="en-US" sz="2300" dirty="0"/>
              <a:t> ·32H</a:t>
            </a:r>
            <a:r>
              <a:rPr lang="pt-BR" altLang="en-US" sz="2300" baseline="-25000" dirty="0"/>
              <a:t>2</a:t>
            </a:r>
            <a:r>
              <a:rPr lang="pt-BR" altLang="en-US" sz="2300" dirty="0"/>
              <a:t>O</a:t>
            </a:r>
            <a:endParaRPr lang="zh-CN" altLang="en-US" sz="2300" dirty="0"/>
          </a:p>
          <a:p>
            <a:pPr eaLnBrk="1" hangingPunct="1">
              <a:buNone/>
            </a:pPr>
            <a:endParaRPr lang="zh-CN" altLang="en-US" sz="2300"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4"/>
          <p:cNvSpPr>
            <a:spLocks noGrp="1"/>
          </p:cNvSpPr>
          <p:nvPr>
            <p:ph idx="4294967295"/>
          </p:nvPr>
        </p:nvSpPr>
        <p:spPr>
          <a:xfrm>
            <a:off x="2112963" y="1012825"/>
            <a:ext cx="8229600" cy="4530725"/>
          </a:xfrm>
        </p:spPr>
        <p:txBody>
          <a:bodyPr wrap="square" lIns="91440" tIns="45720" rIns="91440" bIns="45720" anchor="t"/>
          <a:p>
            <a:pPr eaLnBrk="1" hangingPunct="1"/>
            <a:r>
              <a:rPr lang="en-US" altLang="zh-CN" b="1" dirty="0"/>
              <a:t>3</a:t>
            </a:r>
            <a:r>
              <a:rPr lang="zh-CN" altLang="en-US" b="1" dirty="0"/>
              <a:t>、硅酸盐水泥的水化与凝结硬化</a:t>
            </a:r>
            <a:endParaRPr lang="zh-CN" altLang="en-US" b="1" dirty="0"/>
          </a:p>
          <a:p>
            <a:pPr eaLnBrk="1" hangingPunct="1">
              <a:buNone/>
            </a:pPr>
            <a:r>
              <a:rPr lang="zh-CN" altLang="en-US" sz="1200" b="1" dirty="0"/>
              <a:t>    </a:t>
            </a:r>
            <a:endParaRPr lang="en-US" altLang="zh-CN" sz="1200" b="1" dirty="0"/>
          </a:p>
          <a:p>
            <a:pPr eaLnBrk="1" hangingPunct="1">
              <a:buNone/>
            </a:pPr>
            <a:r>
              <a:rPr lang="en-US" altLang="zh-CN" sz="2600" b="1" dirty="0"/>
              <a:t>    </a:t>
            </a:r>
            <a:r>
              <a:rPr lang="zh-CN" altLang="en-US" sz="2600" b="1" dirty="0"/>
              <a:t>为什么生产水泥时要加入适量的石膏？</a:t>
            </a:r>
            <a:endParaRPr lang="zh-CN" altLang="en-US" sz="2600" b="1" dirty="0"/>
          </a:p>
          <a:p>
            <a:pPr eaLnBrk="1" hangingPunct="1">
              <a:buNone/>
            </a:pPr>
            <a:r>
              <a:rPr lang="zh-CN" altLang="en-US" dirty="0"/>
              <a:t>   </a:t>
            </a:r>
            <a:r>
              <a:rPr lang="zh-CN" altLang="en-US" b="1" dirty="0"/>
              <a:t>        </a:t>
            </a:r>
            <a:r>
              <a:rPr lang="zh-CN" altLang="en-US" sz="2600" b="1" dirty="0"/>
              <a:t>为了调节（延缓）水泥凝结时间</a:t>
            </a:r>
            <a:endParaRPr lang="zh-CN" altLang="en-US" sz="2600" b="1" dirty="0"/>
          </a:p>
          <a:p>
            <a:pPr eaLnBrk="1" hangingPunct="1">
              <a:spcBef>
                <a:spcPts val="2400"/>
              </a:spcBef>
              <a:buNone/>
            </a:pPr>
            <a:r>
              <a:rPr lang="zh-CN" altLang="en-US" sz="2600" b="1" dirty="0"/>
              <a:t>             石膏掺量要适量</a:t>
            </a:r>
            <a:endParaRPr lang="zh-CN" altLang="en-US" sz="2600" b="1" dirty="0"/>
          </a:p>
        </p:txBody>
      </p:sp>
      <p:pic>
        <p:nvPicPr>
          <p:cNvPr id="3" name="Picture 9" descr="17"/>
          <p:cNvPicPr>
            <a:picLocks noChangeAspect="1"/>
          </p:cNvPicPr>
          <p:nvPr/>
        </p:nvPicPr>
        <p:blipFill>
          <a:blip r:embed="rId1"/>
          <a:stretch>
            <a:fillRect/>
          </a:stretch>
        </p:blipFill>
        <p:spPr>
          <a:xfrm>
            <a:off x="6024563" y="2833688"/>
            <a:ext cx="346075" cy="865187"/>
          </a:xfrm>
          <a:prstGeom prst="rect">
            <a:avLst/>
          </a:prstGeom>
          <a:noFill/>
          <a:ln w="9525">
            <a:noFill/>
          </a:ln>
        </p:spPr>
      </p:pic>
      <p:grpSp>
        <p:nvGrpSpPr>
          <p:cNvPr id="4" name="组合 3"/>
          <p:cNvGrpSpPr/>
          <p:nvPr/>
        </p:nvGrpSpPr>
        <p:grpSpPr>
          <a:xfrm>
            <a:off x="2998788" y="4389438"/>
            <a:ext cx="396875" cy="1000125"/>
            <a:chOff x="0" y="0"/>
            <a:chExt cx="250" cy="630"/>
          </a:xfrm>
        </p:grpSpPr>
        <p:pic>
          <p:nvPicPr>
            <p:cNvPr id="106500" name="左大括号 47"/>
            <p:cNvPicPr/>
            <p:nvPr/>
          </p:nvPicPr>
          <p:blipFill>
            <a:blip r:embed="rId2"/>
            <a:stretch>
              <a:fillRect/>
            </a:stretch>
          </p:blipFill>
          <p:spPr>
            <a:xfrm>
              <a:off x="0" y="0"/>
              <a:ext cx="250" cy="630"/>
            </a:xfrm>
            <a:prstGeom prst="rect">
              <a:avLst/>
            </a:prstGeom>
            <a:noFill/>
            <a:ln w="9525">
              <a:noFill/>
            </a:ln>
          </p:spPr>
        </p:pic>
        <p:sp>
          <p:nvSpPr>
            <p:cNvPr id="106501" name="文本框 5"/>
            <p:cNvSpPr txBox="1"/>
            <p:nvPr/>
          </p:nvSpPr>
          <p:spPr>
            <a:xfrm>
              <a:off x="193" y="28"/>
              <a:ext cx="48" cy="579"/>
            </a:xfrm>
            <a:prstGeom prst="rect">
              <a:avLst/>
            </a:prstGeom>
            <a:noFill/>
            <a:ln w="9525">
              <a:noFill/>
            </a:ln>
          </p:spPr>
          <p:txBody>
            <a:bodyPr anchor="ctr"/>
            <a:p>
              <a:pPr algn="ctr"/>
              <a:endParaRPr lang="zh-CN" altLang="en-US" sz="2000" dirty="0">
                <a:latin typeface="Cambria" panose="02040503050406030204" pitchFamily="18" charset="0"/>
                <a:ea typeface="华文楷体" panose="02010600040101010101" pitchFamily="2" charset="-122"/>
              </a:endParaRPr>
            </a:p>
          </p:txBody>
        </p:sp>
      </p:grpSp>
      <p:sp>
        <p:nvSpPr>
          <p:cNvPr id="7" name="TextBox 48"/>
          <p:cNvSpPr txBox="1"/>
          <p:nvPr/>
        </p:nvSpPr>
        <p:spPr>
          <a:xfrm>
            <a:off x="3381375" y="4214813"/>
            <a:ext cx="1490663" cy="522287"/>
          </a:xfrm>
          <a:prstGeom prst="rect">
            <a:avLst/>
          </a:prstGeom>
          <a:noFill/>
          <a:ln w="9525">
            <a:noFill/>
          </a:ln>
        </p:spPr>
        <p:txBody>
          <a:bodyPr anchor="t">
            <a:spAutoFit/>
          </a:bodyPr>
          <a:p>
            <a:r>
              <a:rPr lang="zh-CN" altLang="en-US" sz="2800" b="1" dirty="0">
                <a:latin typeface="Cambria" panose="02040503050406030204" pitchFamily="18" charset="0"/>
                <a:ea typeface="华文楷体" panose="02010600040101010101" pitchFamily="2" charset="-122"/>
              </a:rPr>
              <a:t>过少，</a:t>
            </a:r>
            <a:endParaRPr lang="zh-CN" altLang="en-US" sz="2800" b="1" dirty="0">
              <a:latin typeface="Cambria" panose="02040503050406030204" pitchFamily="18" charset="0"/>
              <a:ea typeface="华文楷体" panose="02010600040101010101" pitchFamily="2" charset="-122"/>
            </a:endParaRPr>
          </a:p>
        </p:txBody>
      </p:sp>
      <p:sp>
        <p:nvSpPr>
          <p:cNvPr id="8" name="TextBox 49"/>
          <p:cNvSpPr txBox="1"/>
          <p:nvPr/>
        </p:nvSpPr>
        <p:spPr>
          <a:xfrm>
            <a:off x="4452938" y="4214813"/>
            <a:ext cx="3143250" cy="522287"/>
          </a:xfrm>
          <a:prstGeom prst="rect">
            <a:avLst/>
          </a:prstGeom>
          <a:noFill/>
          <a:ln w="9525">
            <a:noFill/>
          </a:ln>
        </p:spPr>
        <p:txBody>
          <a:bodyPr anchor="t">
            <a:spAutoFit/>
          </a:bodyPr>
          <a:p>
            <a:r>
              <a:rPr lang="zh-CN" altLang="en-US" sz="2800" b="1" dirty="0">
                <a:latin typeface="Cambria" panose="02040503050406030204" pitchFamily="18" charset="0"/>
                <a:ea typeface="华文楷体" panose="02010600040101010101" pitchFamily="2" charset="-122"/>
              </a:rPr>
              <a:t>起不到缓凝的作用</a:t>
            </a:r>
            <a:endParaRPr lang="zh-CN" altLang="en-US" sz="2800" b="1" dirty="0">
              <a:latin typeface="Cambria" panose="02040503050406030204" pitchFamily="18" charset="0"/>
              <a:ea typeface="华文楷体" panose="02010600040101010101" pitchFamily="2" charset="-122"/>
            </a:endParaRPr>
          </a:p>
        </p:txBody>
      </p:sp>
      <p:sp>
        <p:nvSpPr>
          <p:cNvPr id="9" name="TextBox 50"/>
          <p:cNvSpPr txBox="1"/>
          <p:nvPr/>
        </p:nvSpPr>
        <p:spPr>
          <a:xfrm>
            <a:off x="3452813" y="4953000"/>
            <a:ext cx="1635125" cy="522288"/>
          </a:xfrm>
          <a:prstGeom prst="rect">
            <a:avLst/>
          </a:prstGeom>
          <a:noFill/>
          <a:ln w="9525">
            <a:noFill/>
          </a:ln>
        </p:spPr>
        <p:txBody>
          <a:bodyPr anchor="t">
            <a:spAutoFit/>
          </a:bodyPr>
          <a:p>
            <a:r>
              <a:rPr lang="zh-CN" altLang="en-US" sz="2800" b="1" dirty="0">
                <a:latin typeface="Cambria" panose="02040503050406030204" pitchFamily="18" charset="0"/>
                <a:ea typeface="华文楷体" panose="02010600040101010101" pitchFamily="2" charset="-122"/>
              </a:rPr>
              <a:t>过多，</a:t>
            </a:r>
            <a:endParaRPr lang="zh-CN" altLang="en-US" sz="2800" b="1" dirty="0">
              <a:latin typeface="Cambria" panose="02040503050406030204" pitchFamily="18" charset="0"/>
              <a:ea typeface="华文楷体" panose="02010600040101010101" pitchFamily="2" charset="-122"/>
            </a:endParaRPr>
          </a:p>
        </p:txBody>
      </p:sp>
      <p:sp>
        <p:nvSpPr>
          <p:cNvPr id="10" name="TextBox 51"/>
          <p:cNvSpPr txBox="1"/>
          <p:nvPr/>
        </p:nvSpPr>
        <p:spPr>
          <a:xfrm>
            <a:off x="4452938" y="4929188"/>
            <a:ext cx="3143250" cy="522287"/>
          </a:xfrm>
          <a:prstGeom prst="rect">
            <a:avLst/>
          </a:prstGeom>
          <a:noFill/>
          <a:ln w="9525">
            <a:noFill/>
          </a:ln>
        </p:spPr>
        <p:txBody>
          <a:bodyPr anchor="t">
            <a:spAutoFit/>
          </a:bodyPr>
          <a:p>
            <a:r>
              <a:rPr lang="zh-CN" altLang="en-US" sz="2800" b="1" dirty="0">
                <a:latin typeface="Cambria" panose="02040503050406030204" pitchFamily="18" charset="0"/>
                <a:ea typeface="华文楷体" panose="02010600040101010101" pitchFamily="2" charset="-122"/>
              </a:rPr>
              <a:t>会引起安定性不良</a:t>
            </a:r>
            <a:endParaRPr lang="zh-CN" altLang="en-US" sz="2800" b="1" dirty="0">
              <a:latin typeface="Cambria" panose="02040503050406030204" pitchFamily="18" charset="0"/>
              <a:ea typeface="华文楷体" panose="02010600040101010101" pitchFamily="2" charset="-122"/>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43" end="69"/>
                                            </p:txEl>
                                          </p:spTgt>
                                        </p:tgtEl>
                                        <p:attrNameLst>
                                          <p:attrName>style.visibility</p:attrName>
                                        </p:attrNameLst>
                                      </p:cBhvr>
                                      <p:to>
                                        <p:strVal val="visible"/>
                                      </p:to>
                                    </p:set>
                                    <p:anim calcmode="lin" valueType="num">
                                      <p:cBhvr additive="base">
                                        <p:cTn id="7" dur="1000" fill="hold"/>
                                        <p:tgtEl>
                                          <p:spTgt spid="2">
                                            <p:txEl>
                                              <p:charRg st="43" end="69"/>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charRg st="43" end="6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charRg st="69" end="90"/>
                                            </p:txEl>
                                          </p:spTgt>
                                        </p:tgtEl>
                                        <p:attrNameLst>
                                          <p:attrName>style.visibility</p:attrName>
                                        </p:attrNameLst>
                                      </p:cBhvr>
                                      <p:to>
                                        <p:strVal val="visible"/>
                                      </p:to>
                                    </p:set>
                                    <p:anim calcmode="lin" valueType="num">
                                      <p:cBhvr additive="base">
                                        <p:cTn id="13" dur="1000" fill="hold"/>
                                        <p:tgtEl>
                                          <p:spTgt spid="2">
                                            <p:txEl>
                                              <p:charRg st="69" end="9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charRg st="69" end="9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1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内容占位符 4"/>
          <p:cNvSpPr>
            <a:spLocks noGrp="1"/>
          </p:cNvSpPr>
          <p:nvPr>
            <p:ph idx="4294967295"/>
          </p:nvPr>
        </p:nvSpPr>
        <p:spPr>
          <a:xfrm>
            <a:off x="2055813" y="1628775"/>
            <a:ext cx="7924800" cy="2393950"/>
          </a:xfrm>
        </p:spPr>
        <p:txBody>
          <a:bodyPr wrap="square" lIns="91440" tIns="45720" rIns="91440" bIns="45720" anchor="t"/>
          <a:p>
            <a:pPr eaLnBrk="1" hangingPunct="1">
              <a:buNone/>
            </a:pPr>
            <a:r>
              <a:rPr lang="zh-CN" altLang="en-US" b="1" dirty="0"/>
              <a:t>                 </a:t>
            </a:r>
            <a:endParaRPr lang="zh-CN" altLang="en-US" b="1" dirty="0"/>
          </a:p>
          <a:p>
            <a:pPr eaLnBrk="1" hangingPunct="1">
              <a:buNone/>
            </a:pPr>
            <a:r>
              <a:rPr lang="zh-CN" altLang="en-US" b="1" dirty="0"/>
              <a:t>   仔细观察。</a:t>
            </a:r>
            <a:r>
              <a:rPr lang="zh-CN" altLang="en-US" sz="2600" b="1" dirty="0"/>
              <a:t>以下是</a:t>
            </a:r>
            <a:r>
              <a:rPr lang="en-US" altLang="zh-CN" sz="2600" b="1" dirty="0"/>
              <a:t>A</a:t>
            </a:r>
            <a:r>
              <a:rPr lang="zh-CN" altLang="en-US" sz="2600" b="1" dirty="0"/>
              <a:t>、</a:t>
            </a:r>
            <a:r>
              <a:rPr lang="en-US" altLang="zh-CN" sz="2600" b="1" dirty="0"/>
              <a:t>B</a:t>
            </a:r>
            <a:r>
              <a:rPr lang="zh-CN" altLang="en-US" sz="2600" b="1" dirty="0"/>
              <a:t>两种硅酸盐水泥熟料矿物组成百分比含量，请分析</a:t>
            </a:r>
            <a:r>
              <a:rPr lang="en-US" altLang="zh-CN" sz="2600" b="1" dirty="0"/>
              <a:t>A</a:t>
            </a:r>
            <a:r>
              <a:rPr lang="zh-CN" altLang="en-US" sz="2600" b="1" dirty="0"/>
              <a:t>、</a:t>
            </a:r>
            <a:r>
              <a:rPr lang="en-US" altLang="zh-CN" sz="2600" b="1" dirty="0"/>
              <a:t>B</a:t>
            </a:r>
            <a:r>
              <a:rPr lang="zh-CN" altLang="en-US" sz="2600" b="1" dirty="0"/>
              <a:t>两种硅酸盐水泥的早期强度及水化热的差别。</a:t>
            </a:r>
            <a:endParaRPr lang="zh-CN" altLang="en-US" sz="2600" b="1" dirty="0"/>
          </a:p>
          <a:p>
            <a:pPr eaLnBrk="1" hangingPunct="1">
              <a:buNone/>
            </a:pPr>
            <a:endParaRPr lang="zh-CN" altLang="en-US" sz="2600" b="1" dirty="0"/>
          </a:p>
        </p:txBody>
      </p:sp>
      <p:pic>
        <p:nvPicPr>
          <p:cNvPr id="107522" name="矩形 3"/>
          <p:cNvPicPr/>
          <p:nvPr/>
        </p:nvPicPr>
        <p:blipFill>
          <a:blip r:embed="rId1"/>
          <a:stretch>
            <a:fillRect/>
          </a:stretch>
        </p:blipFill>
        <p:spPr>
          <a:xfrm>
            <a:off x="2700338" y="42863"/>
            <a:ext cx="6145212" cy="1560512"/>
          </a:xfrm>
          <a:prstGeom prst="rect">
            <a:avLst/>
          </a:prstGeom>
          <a:noFill/>
          <a:ln w="9525">
            <a:noFill/>
          </a:ln>
        </p:spPr>
      </p:pic>
      <p:graphicFrame>
        <p:nvGraphicFramePr>
          <p:cNvPr id="4" name="表格 3"/>
          <p:cNvGraphicFramePr>
            <a:graphicFrameLocks noGrp="1"/>
          </p:cNvGraphicFramePr>
          <p:nvPr/>
        </p:nvGraphicFramePr>
        <p:xfrm>
          <a:off x="2424113" y="3860800"/>
          <a:ext cx="7178675" cy="2135505"/>
        </p:xfrm>
        <a:graphic>
          <a:graphicData uri="http://schemas.openxmlformats.org/drawingml/2006/table">
            <a:tbl>
              <a:tblPr/>
              <a:tblGrid>
                <a:gridCol w="1435735"/>
                <a:gridCol w="1435735"/>
                <a:gridCol w="1435735"/>
                <a:gridCol w="1435735"/>
                <a:gridCol w="1435735"/>
              </a:tblGrid>
              <a:tr h="711835">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矿物组成</a:t>
                      </a:r>
                      <a:endParaRPr kumimoji="0" lang="zh-CN" altLang="en-US" sz="17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C</a:t>
                      </a:r>
                      <a:r>
                        <a:rPr kumimoji="0" lang="en-US" altLang="zh-CN" sz="1700" b="1" i="0" u="none" strike="noStrike" cap="none" normalizeH="0" baseline="-25000" smtClean="0">
                          <a:ln>
                            <a:noFill/>
                          </a:ln>
                          <a:solidFill>
                            <a:schemeClr val="tx1"/>
                          </a:solidFill>
                          <a:effectLst/>
                          <a:latin typeface="宋体" panose="02010600030101010101" pitchFamily="2" charset="-122"/>
                          <a:ea typeface="宋体" panose="02010600030101010101" pitchFamily="2" charset="-122"/>
                        </a:rPr>
                        <a:t>3</a:t>
                      </a: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S/</a:t>
                      </a:r>
                      <a:r>
                        <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C</a:t>
                      </a:r>
                      <a:r>
                        <a:rPr kumimoji="0" lang="en-US" altLang="zh-CN" sz="1700" b="1" i="0" u="none" strike="noStrike" cap="none" normalizeH="0" baseline="-25000" smtClean="0">
                          <a:ln>
                            <a:noFill/>
                          </a:ln>
                          <a:solidFill>
                            <a:schemeClr val="tx1"/>
                          </a:solidFill>
                          <a:effectLst/>
                          <a:latin typeface="宋体" panose="02010600030101010101" pitchFamily="2" charset="-122"/>
                          <a:ea typeface="宋体" panose="02010600030101010101" pitchFamily="2" charset="-122"/>
                        </a:rPr>
                        <a:t>2</a:t>
                      </a: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S/</a:t>
                      </a:r>
                      <a:r>
                        <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C</a:t>
                      </a:r>
                      <a:r>
                        <a:rPr kumimoji="0" lang="en-US" altLang="zh-CN" sz="1700" b="1" i="0" u="none" strike="noStrike" cap="none" normalizeH="0" baseline="-25000" smtClean="0">
                          <a:ln>
                            <a:noFill/>
                          </a:ln>
                          <a:solidFill>
                            <a:schemeClr val="tx1"/>
                          </a:solidFill>
                          <a:effectLst/>
                          <a:latin typeface="宋体" panose="02010600030101010101" pitchFamily="2" charset="-122"/>
                          <a:ea typeface="宋体" panose="02010600030101010101" pitchFamily="2" charset="-122"/>
                        </a:rPr>
                        <a:t>3</a:t>
                      </a: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a:t>
                      </a:r>
                      <a:r>
                        <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C</a:t>
                      </a:r>
                      <a:r>
                        <a:rPr kumimoji="0" lang="en-US" altLang="zh-CN" sz="1700" b="1" i="0" u="none" strike="noStrike" cap="none" normalizeH="0" baseline="-25000" smtClean="0">
                          <a:ln>
                            <a:noFill/>
                          </a:ln>
                          <a:solidFill>
                            <a:schemeClr val="tx1"/>
                          </a:solidFill>
                          <a:effectLst/>
                          <a:latin typeface="宋体" panose="02010600030101010101" pitchFamily="2" charset="-122"/>
                          <a:ea typeface="宋体" panose="02010600030101010101" pitchFamily="2" charset="-122"/>
                        </a:rPr>
                        <a:t>4</a:t>
                      </a:r>
                      <a:r>
                        <a:rPr kumimoji="0" lang="en-US" altLang="zh-CN" sz="17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AF/</a:t>
                      </a:r>
                      <a:r>
                        <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17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11835">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a:t>
                      </a:r>
                      <a:r>
                        <a:rPr kumimoji="0" lang="zh-CN" altLang="en-US"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水泥</a:t>
                      </a:r>
                      <a:endParaRPr kumimoji="0" lang="zh-CN" altLang="en-US"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7E4"/>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60</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7E4"/>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15</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7E4"/>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16</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7E4"/>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9</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7E4"/>
                    </a:solidFill>
                  </a:tcPr>
                </a:tc>
              </a:tr>
              <a:tr h="711835">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B</a:t>
                      </a:r>
                      <a:r>
                        <a:rPr kumimoji="0" lang="zh-CN" altLang="en-US"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水泥</a:t>
                      </a:r>
                      <a:endParaRPr kumimoji="0" lang="zh-CN" altLang="en-US" sz="17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CF2"/>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47</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CF2"/>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28</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CF2"/>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10</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CF2"/>
                    </a:solidFill>
                  </a:tcPr>
                </a:tc>
                <a:tc>
                  <a:txBody>
                    <a:bodyPr/>
                    <a:lstStyle>
                      <a:lvl1pPr indent="2540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54000" algn="ctr" defTabSz="914400" rtl="0" eaLnBrk="1" fontAlgn="base" latinLnBrk="0" hangingPunct="1">
                        <a:lnSpc>
                          <a:spcPts val="2000"/>
                        </a:lnSpc>
                        <a:spcBef>
                          <a:spcPct val="0"/>
                        </a:spcBef>
                        <a:spcAft>
                          <a:spcPct val="0"/>
                        </a:spcAft>
                        <a:buClr>
                          <a:schemeClr val="accent1"/>
                        </a:buClr>
                        <a:buSzPct val="65000"/>
                        <a:buFont typeface="Wingdings" panose="05000000000000000000" pitchFamily="2" charset="2"/>
                        <a:buNone/>
                      </a:pPr>
                      <a:r>
                        <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15</a:t>
                      </a:r>
                      <a:endParaRPr kumimoji="0" lang="zh-CN" altLang="en-US" sz="17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CF2"/>
                    </a:solidFill>
                  </a:tcPr>
                </a:tc>
              </a:tr>
            </a:tbl>
          </a:graphicData>
        </a:graphic>
      </p:graphicFrame>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1" name="标题 1"/>
          <p:cNvSpPr>
            <a:spLocks noGrp="1"/>
          </p:cNvSpPr>
          <p:nvPr>
            <p:ph type="title"/>
          </p:nvPr>
        </p:nvSpPr>
        <p:spPr>
          <a:xfrm>
            <a:off x="1981200" y="115888"/>
            <a:ext cx="8229600" cy="649287"/>
          </a:xfrm>
        </p:spPr>
        <p:txBody>
          <a:bodyPr wrap="square" lIns="91440" tIns="45720" rIns="91440" bIns="45720" anchor="t"/>
          <a:p>
            <a:pPr algn="ctr" eaLnBrk="1" hangingPunct="1"/>
            <a:r>
              <a:rPr lang="en-US" sz="3600" b="1" dirty="0"/>
              <a:t>2.4</a:t>
            </a:r>
            <a:r>
              <a:rPr lang="en-US" altLang="zh-CN" sz="3600" b="1" dirty="0"/>
              <a:t> </a:t>
            </a:r>
            <a:r>
              <a:rPr lang="zh-CN" altLang="en-US" sz="3600" b="1" dirty="0"/>
              <a:t>水泥的选用</a:t>
            </a:r>
            <a:endParaRPr lang="zh-CN" altLang="en-US" sz="3600" dirty="0"/>
          </a:p>
        </p:txBody>
      </p:sp>
      <p:sp>
        <p:nvSpPr>
          <p:cNvPr id="87042" name="内容占位符 2"/>
          <p:cNvSpPr>
            <a:spLocks noGrp="1"/>
          </p:cNvSpPr>
          <p:nvPr>
            <p:ph idx="1"/>
          </p:nvPr>
        </p:nvSpPr>
        <p:spPr>
          <a:xfrm>
            <a:off x="2063750" y="692150"/>
            <a:ext cx="8229600" cy="5734050"/>
          </a:xfrm>
        </p:spPr>
        <p:txBody>
          <a:bodyPr wrap="square" lIns="91440" tIns="45720" rIns="91440" bIns="45720" anchor="t"/>
          <a:p>
            <a:pPr eaLnBrk="1" hangingPunct="1">
              <a:spcBef>
                <a:spcPct val="0"/>
              </a:spcBef>
            </a:pPr>
            <a:r>
              <a:rPr lang="en-US" altLang="zh-CN" sz="2800" b="1" dirty="0"/>
              <a:t>2.4.1</a:t>
            </a:r>
            <a:r>
              <a:rPr lang="zh-CN" altLang="en-US" sz="2800" b="1" dirty="0"/>
              <a:t> </a:t>
            </a:r>
            <a:r>
              <a:rPr lang="zh-CN" altLang="en-US" sz="2800" b="1" dirty="0"/>
              <a:t>硅酸盐水泥</a:t>
            </a:r>
            <a:endParaRPr lang="en-US" altLang="zh-CN" sz="2800" b="1" dirty="0"/>
          </a:p>
          <a:p>
            <a:pPr eaLnBrk="1" hangingPunct="1">
              <a:lnSpc>
                <a:spcPct val="150000"/>
              </a:lnSpc>
              <a:spcBef>
                <a:spcPct val="0"/>
              </a:spcBef>
            </a:pPr>
            <a:r>
              <a:rPr lang="en-US" sz="2400" dirty="0"/>
              <a:t>1</a:t>
            </a:r>
            <a:r>
              <a:rPr lang="zh-CN" altLang="en-US" sz="2400" dirty="0"/>
              <a:t>、</a:t>
            </a:r>
            <a:r>
              <a:rPr lang="zh-CN" altLang="en-US" sz="2400" dirty="0"/>
              <a:t>硅酸盐水泥的生产</a:t>
            </a:r>
            <a:endParaRPr lang="en-US" altLang="zh-CN" sz="2400" dirty="0"/>
          </a:p>
          <a:p>
            <a:pPr eaLnBrk="1" hangingPunct="1">
              <a:lnSpc>
                <a:spcPct val="150000"/>
              </a:lnSpc>
              <a:spcBef>
                <a:spcPct val="0"/>
              </a:spcBef>
            </a:pPr>
            <a:r>
              <a:rPr lang="en-US" sz="2400" dirty="0"/>
              <a:t>2</a:t>
            </a:r>
            <a:r>
              <a:rPr lang="zh-CN" altLang="en-US" sz="2400" dirty="0"/>
              <a:t>、</a:t>
            </a:r>
            <a:r>
              <a:rPr lang="zh-CN" altLang="en-US" sz="2400" dirty="0"/>
              <a:t>硅酸盐水泥熟料的矿物组成</a:t>
            </a:r>
            <a:endParaRPr lang="en-US" altLang="zh-CN" sz="2400" dirty="0"/>
          </a:p>
          <a:p>
            <a:pPr eaLnBrk="1" hangingPunct="1">
              <a:lnSpc>
                <a:spcPct val="150000"/>
              </a:lnSpc>
              <a:spcBef>
                <a:spcPct val="0"/>
              </a:spcBef>
            </a:pPr>
            <a:r>
              <a:rPr lang="en-US" sz="2400" dirty="0"/>
              <a:t>3</a:t>
            </a:r>
            <a:r>
              <a:rPr lang="zh-CN" altLang="en-US" sz="2400" dirty="0"/>
              <a:t>、</a:t>
            </a:r>
            <a:r>
              <a:rPr lang="zh-CN" altLang="en-US" sz="2400" dirty="0"/>
              <a:t>硅酸盐水泥的凝结硬化</a:t>
            </a:r>
            <a:endParaRPr lang="en-US" altLang="zh-CN" sz="2400" dirty="0"/>
          </a:p>
          <a:p>
            <a:pPr eaLnBrk="1" hangingPunct="1">
              <a:lnSpc>
                <a:spcPct val="150000"/>
              </a:lnSpc>
              <a:spcBef>
                <a:spcPct val="0"/>
              </a:spcBef>
            </a:pPr>
            <a:r>
              <a:rPr lang="en-US" sz="2400" dirty="0"/>
              <a:t>4</a:t>
            </a:r>
            <a:r>
              <a:rPr lang="zh-CN" altLang="en-US" sz="2400" dirty="0"/>
              <a:t>、</a:t>
            </a:r>
            <a:r>
              <a:rPr lang="zh-CN" altLang="en-US" sz="2400" dirty="0"/>
              <a:t>影响硅酸盐水泥凝结硬化的因素</a:t>
            </a:r>
            <a:endParaRPr lang="en-US" altLang="zh-CN" sz="2400" dirty="0"/>
          </a:p>
          <a:p>
            <a:pPr eaLnBrk="1" hangingPunct="1">
              <a:lnSpc>
                <a:spcPct val="150000"/>
              </a:lnSpc>
              <a:spcBef>
                <a:spcPct val="0"/>
              </a:spcBef>
            </a:pPr>
            <a:r>
              <a:rPr lang="en-US" sz="2400" dirty="0"/>
              <a:t>5</a:t>
            </a:r>
            <a:r>
              <a:rPr lang="zh-CN" altLang="en-US" sz="2400" dirty="0"/>
              <a:t>、</a:t>
            </a:r>
            <a:r>
              <a:rPr lang="zh-CN" altLang="en-US" sz="2400" dirty="0"/>
              <a:t>硅酸盐水泥的技术性质</a:t>
            </a:r>
            <a:endParaRPr lang="en-US" altLang="zh-CN" sz="2400" dirty="0"/>
          </a:p>
          <a:p>
            <a:pPr eaLnBrk="1" hangingPunct="1">
              <a:lnSpc>
                <a:spcPct val="150000"/>
              </a:lnSpc>
              <a:spcBef>
                <a:spcPct val="0"/>
              </a:spcBef>
            </a:pPr>
            <a:r>
              <a:rPr lang="en-US" sz="2400" dirty="0"/>
              <a:t>6</a:t>
            </a:r>
            <a:r>
              <a:rPr lang="zh-CN" altLang="en-US" sz="2400" dirty="0"/>
              <a:t>、</a:t>
            </a:r>
            <a:r>
              <a:rPr lang="zh-CN" altLang="en-US" sz="2400" dirty="0"/>
              <a:t>水泥石的腐蚀与防止</a:t>
            </a:r>
            <a:endParaRPr lang="en-US" altLang="zh-CN" sz="2400" dirty="0"/>
          </a:p>
          <a:p>
            <a:pPr eaLnBrk="1" hangingPunct="1">
              <a:lnSpc>
                <a:spcPct val="150000"/>
              </a:lnSpc>
              <a:spcBef>
                <a:spcPct val="0"/>
              </a:spcBef>
            </a:pPr>
            <a:r>
              <a:rPr lang="en-US" sz="2400" dirty="0"/>
              <a:t>7</a:t>
            </a:r>
            <a:r>
              <a:rPr lang="zh-CN" altLang="en-US" sz="2400" dirty="0"/>
              <a:t>、</a:t>
            </a:r>
            <a:r>
              <a:rPr lang="zh-CN" altLang="en-US" sz="2400" dirty="0"/>
              <a:t>硅酸盐水泥的特性及应用</a:t>
            </a:r>
            <a:endParaRPr lang="en-US" altLang="zh-CN" sz="2400" dirty="0"/>
          </a:p>
          <a:p>
            <a:pPr eaLnBrk="1" hangingPunct="1">
              <a:lnSpc>
                <a:spcPct val="150000"/>
              </a:lnSpc>
              <a:spcBef>
                <a:spcPct val="0"/>
              </a:spcBef>
            </a:pPr>
            <a:r>
              <a:rPr lang="en-US" sz="2400" dirty="0"/>
              <a:t>8</a:t>
            </a:r>
            <a:r>
              <a:rPr lang="zh-CN" altLang="en-US" sz="2400" dirty="0"/>
              <a:t>、</a:t>
            </a:r>
            <a:r>
              <a:rPr lang="zh-CN" altLang="en-US" sz="2400" dirty="0"/>
              <a:t>硅酸盐水泥的储运与保管</a:t>
            </a:r>
            <a:endParaRPr lang="en-US" altLang="zh-CN" sz="2400" dirty="0"/>
          </a:p>
          <a:p>
            <a:pPr eaLnBrk="1" hangingPunct="1">
              <a:lnSpc>
                <a:spcPts val="3800"/>
              </a:lnSpc>
              <a:spcBef>
                <a:spcPct val="0"/>
              </a:spcBef>
            </a:pPr>
            <a:r>
              <a:rPr lang="en-US" altLang="zh-CN" sz="2800" b="1" dirty="0"/>
              <a:t>2.4.2</a:t>
            </a:r>
            <a:r>
              <a:rPr lang="zh-CN" altLang="en-US" sz="2800" b="1" dirty="0"/>
              <a:t>掺混合材料的硅酸盐水泥</a:t>
            </a:r>
            <a:endParaRPr lang="en-US" altLang="zh-CN" sz="2800" b="1" dirty="0"/>
          </a:p>
          <a:p>
            <a:pPr eaLnBrk="1" hangingPunct="1">
              <a:lnSpc>
                <a:spcPts val="3800"/>
              </a:lnSpc>
              <a:spcBef>
                <a:spcPct val="0"/>
              </a:spcBef>
            </a:pPr>
            <a:r>
              <a:rPr lang="en-US" sz="2800" b="1" dirty="0"/>
              <a:t>2.4.3</a:t>
            </a:r>
            <a:r>
              <a:rPr lang="zh-CN" altLang="en-US" sz="2800" b="1" dirty="0"/>
              <a:t>其他品种水泥</a:t>
            </a:r>
            <a:endParaRPr lang="zh-CN" altLang="en-US" sz="2800" b="1" dirty="0"/>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5" name="文本占位符 1"/>
          <p:cNvSpPr>
            <a:spLocks noGrp="1"/>
          </p:cNvSpPr>
          <p:nvPr>
            <p:ph idx="1"/>
          </p:nvPr>
        </p:nvSpPr>
        <p:spPr>
          <a:xfrm>
            <a:off x="862330" y="908050"/>
            <a:ext cx="10370185" cy="4498975"/>
          </a:xfrm>
        </p:spPr>
        <p:txBody>
          <a:bodyPr wrap="square" lIns="91440" tIns="45720" rIns="91440" bIns="45720" anchor="t"/>
          <a:p>
            <a:pPr eaLnBrk="1" hangingPunct="1">
              <a:lnSpc>
                <a:spcPct val="90000"/>
              </a:lnSpc>
              <a:buNone/>
            </a:pPr>
            <a:endParaRPr lang="zh-CN" altLang="en-US" sz="2600" b="1" dirty="0"/>
          </a:p>
          <a:p>
            <a:pPr eaLnBrk="1" hangingPunct="1">
              <a:lnSpc>
                <a:spcPct val="90000"/>
              </a:lnSpc>
              <a:buNone/>
            </a:pPr>
            <a:endParaRPr lang="zh-CN" altLang="en-US" sz="2600" b="1" dirty="0"/>
          </a:p>
          <a:p>
            <a:pPr eaLnBrk="1" hangingPunct="1">
              <a:lnSpc>
                <a:spcPct val="90000"/>
              </a:lnSpc>
              <a:buNone/>
            </a:pPr>
            <a:endParaRPr lang="zh-CN" altLang="en-US" sz="2600" b="1" dirty="0"/>
          </a:p>
          <a:p>
            <a:pPr eaLnBrk="1" hangingPunct="1">
              <a:lnSpc>
                <a:spcPct val="90000"/>
              </a:lnSpc>
              <a:spcAft>
                <a:spcPct val="30000"/>
              </a:spcAft>
              <a:buNone/>
            </a:pPr>
            <a:r>
              <a:rPr lang="zh-CN" altLang="en-US" sz="3600" b="1" dirty="0"/>
              <a:t>结论：</a:t>
            </a:r>
            <a:endParaRPr lang="zh-CN" altLang="en-US" sz="3600" b="1" dirty="0"/>
          </a:p>
          <a:p>
            <a:pPr eaLnBrk="1" hangingPunct="1">
              <a:lnSpc>
                <a:spcPct val="90000"/>
              </a:lnSpc>
              <a:spcAft>
                <a:spcPct val="30000"/>
              </a:spcAft>
              <a:buNone/>
            </a:pPr>
            <a:r>
              <a:rPr lang="zh-CN" altLang="en-US" sz="3600" b="1" dirty="0"/>
              <a:t>   A水泥的C</a:t>
            </a:r>
            <a:r>
              <a:rPr lang="zh-CN" altLang="en-US" sz="3600" b="1" baseline="-25000" dirty="0"/>
              <a:t>3</a:t>
            </a:r>
            <a:r>
              <a:rPr lang="zh-CN" altLang="en-US" sz="3600" b="1" dirty="0"/>
              <a:t>S及C</a:t>
            </a:r>
            <a:r>
              <a:rPr lang="zh-CN" altLang="en-US" sz="3600" b="1" baseline="-25000" dirty="0"/>
              <a:t>3</a:t>
            </a:r>
            <a:r>
              <a:rPr lang="zh-CN" altLang="en-US" sz="3600" b="1" dirty="0"/>
              <a:t>A含量高，而C</a:t>
            </a:r>
            <a:r>
              <a:rPr lang="zh-CN" altLang="en-US" sz="3600" b="1" baseline="-25000" dirty="0"/>
              <a:t>3</a:t>
            </a:r>
            <a:r>
              <a:rPr lang="zh-CN" altLang="en-US" sz="3600" b="1" dirty="0"/>
              <a:t>S及C</a:t>
            </a:r>
            <a:r>
              <a:rPr lang="zh-CN" altLang="en-US" sz="3600" b="1" baseline="-25000" dirty="0"/>
              <a:t>3</a:t>
            </a:r>
            <a:r>
              <a:rPr lang="zh-CN" altLang="en-US" sz="3600" b="1" dirty="0"/>
              <a:t>A的   早期强度及水化热都较高，故A水泥的早期强度与水化热高于B水泥。</a:t>
            </a:r>
            <a:r>
              <a:rPr lang="en-US" altLang="zh-CN" sz="3600" b="1" dirty="0"/>
              <a:t> </a:t>
            </a:r>
            <a:endParaRPr lang="zh-CN" altLang="en-US" sz="3600" b="1" dirty="0"/>
          </a:p>
          <a:p>
            <a:pPr eaLnBrk="1" hangingPunct="1"/>
            <a:endParaRPr lang="zh-CN" altLang="en-US" sz="3600" dirty="0"/>
          </a:p>
        </p:txBody>
      </p:sp>
    </p:spTree>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69" name="标题 1"/>
          <p:cNvSpPr>
            <a:spLocks noGrp="1"/>
          </p:cNvSpPr>
          <p:nvPr>
            <p:ph type="title"/>
          </p:nvPr>
        </p:nvSpPr>
        <p:spPr>
          <a:xfrm>
            <a:off x="1822450" y="228600"/>
            <a:ext cx="8845550" cy="922338"/>
          </a:xfrm>
        </p:spPr>
        <p:txBody>
          <a:bodyPr wrap="square" lIns="91440" tIns="45720" rIns="91440" bIns="45720" anchor="t"/>
          <a:p>
            <a:pPr eaLnBrk="1" hangingPunct="1"/>
            <a:r>
              <a:rPr lang="en-US" altLang="zh-CN" sz="3400" dirty="0"/>
              <a:t>4</a:t>
            </a:r>
            <a:r>
              <a:rPr lang="zh-CN" altLang="en-US" sz="3400" dirty="0"/>
              <a:t>、影响硅酸盐水泥凝结硬化的主要因素</a:t>
            </a:r>
            <a:endParaRPr lang="zh-CN" altLang="en-US" sz="3400" dirty="0"/>
          </a:p>
        </p:txBody>
      </p:sp>
      <p:sp>
        <p:nvSpPr>
          <p:cNvPr id="109570" name="文本占位符 2"/>
          <p:cNvSpPr>
            <a:spLocks noGrp="1"/>
          </p:cNvSpPr>
          <p:nvPr>
            <p:ph idx="1"/>
          </p:nvPr>
        </p:nvSpPr>
        <p:spPr/>
        <p:txBody>
          <a:bodyPr wrap="square" lIns="91440" tIns="45720" rIns="91440" bIns="45720" anchor="t"/>
          <a:p>
            <a:pPr eaLnBrk="1" hangingPunct="1"/>
            <a:r>
              <a:rPr lang="zh-CN" altLang="en-US" dirty="0"/>
              <a:t>（</a:t>
            </a:r>
            <a:r>
              <a:rPr lang="en-US" altLang="zh-CN" dirty="0"/>
              <a:t>1</a:t>
            </a:r>
            <a:r>
              <a:rPr lang="zh-CN" altLang="en-US" dirty="0"/>
              <a:t>）熟料中的矿物组成</a:t>
            </a:r>
            <a:endParaRPr lang="zh-CN" altLang="en-US" dirty="0"/>
          </a:p>
          <a:p>
            <a:pPr eaLnBrk="1" hangingPunct="1"/>
            <a:r>
              <a:rPr lang="zh-CN" altLang="en-US" dirty="0"/>
              <a:t>（</a:t>
            </a:r>
            <a:r>
              <a:rPr lang="en-US" altLang="zh-CN" dirty="0"/>
              <a:t>2</a:t>
            </a:r>
            <a:r>
              <a:rPr lang="zh-CN" altLang="en-US" dirty="0"/>
              <a:t>）细度</a:t>
            </a:r>
            <a:endParaRPr lang="zh-CN" altLang="en-US" dirty="0"/>
          </a:p>
          <a:p>
            <a:pPr eaLnBrk="1" hangingPunct="1"/>
            <a:r>
              <a:rPr lang="zh-CN" altLang="en-US" dirty="0"/>
              <a:t>（</a:t>
            </a:r>
            <a:r>
              <a:rPr lang="en-US" altLang="zh-CN" dirty="0"/>
              <a:t>3</a:t>
            </a:r>
            <a:r>
              <a:rPr lang="zh-CN" altLang="en-US" dirty="0"/>
              <a:t>）环境温度和湿度</a:t>
            </a:r>
            <a:endParaRPr lang="zh-CN" altLang="en-US" dirty="0"/>
          </a:p>
          <a:p>
            <a:pPr eaLnBrk="1" hangingPunct="1"/>
            <a:r>
              <a:rPr lang="zh-CN" altLang="en-US" dirty="0"/>
              <a:t>（</a:t>
            </a:r>
            <a:r>
              <a:rPr lang="en-US" altLang="zh-CN" dirty="0"/>
              <a:t>4</a:t>
            </a:r>
            <a:r>
              <a:rPr lang="zh-CN" altLang="en-US" dirty="0"/>
              <a:t>）石膏掺量</a:t>
            </a:r>
            <a:endParaRPr lang="zh-CN" altLang="en-US" dirty="0"/>
          </a:p>
          <a:p>
            <a:pPr eaLnBrk="1" hangingPunct="1"/>
            <a:r>
              <a:rPr lang="zh-CN" altLang="en-US" dirty="0"/>
              <a:t>（</a:t>
            </a:r>
            <a:r>
              <a:rPr lang="en-US" altLang="zh-CN" dirty="0"/>
              <a:t>5</a:t>
            </a:r>
            <a:r>
              <a:rPr lang="zh-CN" altLang="en-US" dirty="0"/>
              <a:t>）龄期</a:t>
            </a:r>
            <a:endParaRPr lang="zh-CN" altLang="en-US" dirty="0"/>
          </a:p>
          <a:p>
            <a:pPr eaLnBrk="1" hangingPunct="1"/>
            <a:r>
              <a:rPr lang="zh-CN" altLang="en-US" dirty="0"/>
              <a:t>（</a:t>
            </a:r>
            <a:r>
              <a:rPr lang="en-US" altLang="zh-CN" dirty="0"/>
              <a:t>6</a:t>
            </a:r>
            <a:r>
              <a:rPr lang="zh-CN" altLang="en-US" dirty="0"/>
              <a:t>）外加剂</a:t>
            </a:r>
            <a:endParaRPr lang="zh-CN" altLang="en-US" dirty="0"/>
          </a:p>
        </p:txBody>
      </p:sp>
    </p:spTree>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标题 1"/>
          <p:cNvSpPr>
            <a:spLocks noGrp="1"/>
          </p:cNvSpPr>
          <p:nvPr>
            <p:ph type="title"/>
          </p:nvPr>
        </p:nvSpPr>
        <p:spPr>
          <a:xfrm>
            <a:off x="1981200" y="277813"/>
            <a:ext cx="8229600" cy="774700"/>
          </a:xfrm>
        </p:spPr>
        <p:txBody>
          <a:bodyPr wrap="square" lIns="91440" tIns="45720" rIns="91440" bIns="45720" anchor="t"/>
          <a:p>
            <a:pPr eaLnBrk="1" hangingPunct="1"/>
            <a:r>
              <a:rPr lang="en-US" altLang="zh-CN" dirty="0"/>
              <a:t>5</a:t>
            </a:r>
            <a:r>
              <a:rPr lang="zh-CN" altLang="en-US" dirty="0"/>
              <a:t>、硅酸盐水泥的技术性质</a:t>
            </a:r>
            <a:endParaRPr lang="zh-CN" altLang="en-US" dirty="0"/>
          </a:p>
        </p:txBody>
      </p:sp>
      <p:sp>
        <p:nvSpPr>
          <p:cNvPr id="110594" name="文本占位符 2"/>
          <p:cNvSpPr>
            <a:spLocks noGrp="1"/>
          </p:cNvSpPr>
          <p:nvPr>
            <p:ph idx="1"/>
          </p:nvPr>
        </p:nvSpPr>
        <p:spPr>
          <a:xfrm>
            <a:off x="431800" y="1196975"/>
            <a:ext cx="11552555" cy="4933950"/>
          </a:xfrm>
        </p:spPr>
        <p:txBody>
          <a:bodyPr wrap="square" lIns="91440" tIns="45720" rIns="91440" bIns="45720" anchor="t"/>
          <a:p>
            <a:pPr eaLnBrk="1" hangingPunct="1">
              <a:lnSpc>
                <a:spcPct val="150000"/>
              </a:lnSpc>
            </a:pPr>
            <a:r>
              <a:rPr lang="zh-CN" altLang="en-US" sz="2600" dirty="0"/>
              <a:t>（</a:t>
            </a:r>
            <a:r>
              <a:rPr lang="en-US" altLang="zh-CN" sz="2600" dirty="0"/>
              <a:t>1</a:t>
            </a:r>
            <a:r>
              <a:rPr lang="zh-CN" altLang="en-US" sz="2600" dirty="0"/>
              <a:t>）不溶物</a:t>
            </a:r>
            <a:endParaRPr lang="zh-CN" altLang="en-US" sz="2600" dirty="0"/>
          </a:p>
          <a:p>
            <a:pPr eaLnBrk="1" hangingPunct="1">
              <a:lnSpc>
                <a:spcPct val="150000"/>
              </a:lnSpc>
            </a:pPr>
            <a:r>
              <a:rPr lang="zh-CN" altLang="en-US" sz="2600" dirty="0"/>
              <a:t>不溶物指水泥经过酸和碱处理后，不能被溶解的残余物。</a:t>
            </a:r>
            <a:endParaRPr lang="zh-CN" altLang="en-US" sz="2600" dirty="0"/>
          </a:p>
          <a:p>
            <a:pPr eaLnBrk="1" hangingPunct="1">
              <a:lnSpc>
                <a:spcPct val="150000"/>
              </a:lnSpc>
            </a:pPr>
            <a:r>
              <a:rPr lang="zh-CN" altLang="en-US" sz="2600" dirty="0"/>
              <a:t>（</a:t>
            </a:r>
            <a:r>
              <a:rPr lang="en-US" altLang="zh-CN" sz="2600" dirty="0"/>
              <a:t>2</a:t>
            </a:r>
            <a:r>
              <a:rPr lang="zh-CN" altLang="en-US" sz="2600" dirty="0"/>
              <a:t>）烧失量</a:t>
            </a:r>
            <a:endParaRPr lang="zh-CN" altLang="en-US" sz="2600" dirty="0"/>
          </a:p>
          <a:p>
            <a:pPr eaLnBrk="1" hangingPunct="1">
              <a:lnSpc>
                <a:spcPct val="150000"/>
              </a:lnSpc>
            </a:pPr>
            <a:r>
              <a:rPr lang="zh-CN" altLang="en-US" sz="2600" dirty="0"/>
              <a:t>烧失量指水泥经高温灼烧后的质量损失率，主要由水泥中未煅烧的组分产生。</a:t>
            </a:r>
            <a:endParaRPr lang="zh-CN" altLang="en-US" sz="2600" dirty="0"/>
          </a:p>
          <a:p>
            <a:pPr eaLnBrk="1" hangingPunct="1">
              <a:lnSpc>
                <a:spcPct val="150000"/>
              </a:lnSpc>
            </a:pPr>
            <a:r>
              <a:rPr lang="zh-CN" altLang="en-US" sz="2600" dirty="0"/>
              <a:t>（</a:t>
            </a:r>
            <a:r>
              <a:rPr lang="en-US" altLang="zh-CN" sz="2600" dirty="0"/>
              <a:t>3</a:t>
            </a:r>
            <a:r>
              <a:rPr lang="zh-CN" altLang="en-US" sz="2600" dirty="0"/>
              <a:t>）细度</a:t>
            </a:r>
            <a:endParaRPr lang="zh-CN" altLang="en-US" sz="2600" dirty="0"/>
          </a:p>
          <a:p>
            <a:pPr eaLnBrk="1" hangingPunct="1">
              <a:lnSpc>
                <a:spcPct val="150000"/>
              </a:lnSpc>
            </a:pPr>
            <a:r>
              <a:rPr lang="zh-CN" altLang="en-US" sz="2600" b="1" dirty="0"/>
              <a:t>是指水泥颗粒的粗细程度</a:t>
            </a:r>
            <a:endParaRPr lang="zh-CN" altLang="en-US" sz="2600" b="1" dirty="0"/>
          </a:p>
          <a:p>
            <a:pPr eaLnBrk="1" hangingPunct="1">
              <a:lnSpc>
                <a:spcPct val="150000"/>
              </a:lnSpc>
            </a:pPr>
            <a:r>
              <a:rPr lang="zh-CN" altLang="en-US" sz="2600" b="1" dirty="0"/>
              <a:t>细度直接影响水泥的水化、凝结硬化、强度和水化热；</a:t>
            </a:r>
            <a:endParaRPr lang="zh-CN" altLang="en-US" sz="2600" b="1" dirty="0"/>
          </a:p>
        </p:txBody>
      </p:sp>
    </p:spTree>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640013" y="476250"/>
            <a:ext cx="7772400" cy="1143000"/>
          </a:xfrm>
          <a:ln>
            <a:miter/>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rPr>
              <a:t>水泥细度的测定方法：</a:t>
            </a:r>
            <a:endPar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endParaRPr>
          </a:p>
        </p:txBody>
      </p:sp>
      <p:sp>
        <p:nvSpPr>
          <p:cNvPr id="3" name="内容占位符 2"/>
          <p:cNvSpPr>
            <a:spLocks noGrp="1"/>
          </p:cNvSpPr>
          <p:nvPr>
            <p:ph idx="1"/>
          </p:nvPr>
        </p:nvSpPr>
        <p:spPr>
          <a:xfrm>
            <a:off x="2566988" y="1700213"/>
            <a:ext cx="7772400" cy="4114800"/>
          </a:xfrm>
        </p:spPr>
        <p:txBody>
          <a:bodyPr wrap="square" lIns="91440" tIns="45720" rIns="91440" bIns="45720" anchor="t"/>
          <a:p>
            <a:pPr eaLnBrk="1" hangingPunct="1"/>
            <a:r>
              <a:rPr lang="zh-CN" altLang="en-US" b="1" dirty="0">
                <a:solidFill>
                  <a:srgbClr val="3333CC"/>
                </a:solidFill>
              </a:rPr>
              <a:t>方法一：比表面积法</a:t>
            </a:r>
            <a:r>
              <a:rPr lang="zh-CN" altLang="en-US" dirty="0">
                <a:solidFill>
                  <a:srgbClr val="3333CC"/>
                </a:solidFill>
              </a:rPr>
              <a:t>（适合硅酸盐水泥</a:t>
            </a:r>
            <a:r>
              <a:rPr lang="zh-CN" altLang="en-US" sz="2600" dirty="0">
                <a:solidFill>
                  <a:srgbClr val="3333CC"/>
                </a:solidFill>
              </a:rPr>
              <a:t>）</a:t>
            </a:r>
            <a:endParaRPr lang="zh-CN" altLang="en-US" dirty="0">
              <a:solidFill>
                <a:srgbClr val="3333CC"/>
              </a:solidFill>
            </a:endParaRPr>
          </a:p>
          <a:p>
            <a:pPr eaLnBrk="1" hangingPunct="1">
              <a:buNone/>
            </a:pPr>
            <a:r>
              <a:rPr lang="zh-CN" altLang="en-US" b="1" dirty="0"/>
              <a:t>  </a:t>
            </a:r>
            <a:r>
              <a:rPr lang="zh-CN" altLang="en-US" b="1" dirty="0">
                <a:solidFill>
                  <a:srgbClr val="000000"/>
                </a:solidFill>
              </a:rPr>
              <a:t>以</a:t>
            </a:r>
            <a:r>
              <a:rPr lang="en-US" altLang="zh-CN" b="1" dirty="0">
                <a:solidFill>
                  <a:srgbClr val="000000"/>
                </a:solidFill>
              </a:rPr>
              <a:t>1kg</a:t>
            </a:r>
            <a:r>
              <a:rPr lang="zh-CN" altLang="en-US" b="1" dirty="0">
                <a:solidFill>
                  <a:srgbClr val="000000"/>
                </a:solidFill>
              </a:rPr>
              <a:t>水泥所具有的总的表面积（</a:t>
            </a:r>
            <a:r>
              <a:rPr lang="en-US" altLang="zh-CN" b="1" dirty="0">
                <a:solidFill>
                  <a:srgbClr val="000000"/>
                </a:solidFill>
              </a:rPr>
              <a:t>m</a:t>
            </a:r>
            <a:r>
              <a:rPr lang="en-US" altLang="zh-CN" b="1" baseline="30000" dirty="0">
                <a:solidFill>
                  <a:srgbClr val="000000"/>
                </a:solidFill>
              </a:rPr>
              <a:t>2</a:t>
            </a:r>
            <a:r>
              <a:rPr lang="en-US" altLang="zh-CN" b="1" dirty="0">
                <a:solidFill>
                  <a:srgbClr val="000000"/>
                </a:solidFill>
              </a:rPr>
              <a:t>/kg)</a:t>
            </a:r>
            <a:r>
              <a:rPr lang="zh-CN" altLang="en-US" b="1" dirty="0">
                <a:solidFill>
                  <a:srgbClr val="000000"/>
                </a:solidFill>
              </a:rPr>
              <a:t>表示；（一般</a:t>
            </a:r>
            <a:r>
              <a:rPr lang="zh-CN" altLang="en-US" sz="2600" b="1" dirty="0">
                <a:solidFill>
                  <a:srgbClr val="000000"/>
                </a:solidFill>
              </a:rPr>
              <a:t>硅酸盐水泥</a:t>
            </a:r>
            <a:r>
              <a:rPr lang="en-US" altLang="zh-CN" sz="2100" b="1" dirty="0">
                <a:solidFill>
                  <a:srgbClr val="000000"/>
                </a:solidFill>
              </a:rPr>
              <a:t>&gt;300 </a:t>
            </a:r>
            <a:r>
              <a:rPr lang="en-US" altLang="zh-CN" b="1" dirty="0">
                <a:solidFill>
                  <a:srgbClr val="000000"/>
                </a:solidFill>
              </a:rPr>
              <a:t>m</a:t>
            </a:r>
            <a:r>
              <a:rPr lang="en-US" altLang="zh-CN" b="1" baseline="30000" dirty="0">
                <a:solidFill>
                  <a:srgbClr val="000000"/>
                </a:solidFill>
              </a:rPr>
              <a:t>2</a:t>
            </a:r>
            <a:r>
              <a:rPr lang="en-US" altLang="zh-CN" b="1" dirty="0">
                <a:solidFill>
                  <a:srgbClr val="000000"/>
                </a:solidFill>
              </a:rPr>
              <a:t>/kg</a:t>
            </a:r>
            <a:r>
              <a:rPr lang="zh-CN" altLang="en-US" b="1" dirty="0">
                <a:solidFill>
                  <a:srgbClr val="000000"/>
                </a:solidFill>
              </a:rPr>
              <a:t>）</a:t>
            </a:r>
            <a:endParaRPr lang="zh-CN" altLang="en-US" b="1" dirty="0">
              <a:solidFill>
                <a:srgbClr val="000000"/>
              </a:solidFill>
            </a:endParaRPr>
          </a:p>
          <a:p>
            <a:pPr eaLnBrk="1" hangingPunct="1">
              <a:buNone/>
            </a:pPr>
            <a:endParaRPr lang="zh-CN" altLang="en-US" b="1" dirty="0">
              <a:solidFill>
                <a:srgbClr val="000000"/>
              </a:solidFill>
            </a:endParaRPr>
          </a:p>
          <a:p>
            <a:pPr eaLnBrk="1" hangingPunct="1"/>
            <a:r>
              <a:rPr lang="zh-CN" altLang="en-US" b="1" dirty="0">
                <a:solidFill>
                  <a:srgbClr val="3333CC"/>
                </a:solidFill>
              </a:rPr>
              <a:t>方法二：筛析法（适合其他种类水泥</a:t>
            </a:r>
            <a:r>
              <a:rPr lang="zh-CN" altLang="en-US" sz="2600" b="1" dirty="0">
                <a:solidFill>
                  <a:srgbClr val="3333CC"/>
                </a:solidFill>
              </a:rPr>
              <a:t>）</a:t>
            </a:r>
            <a:endParaRPr lang="zh-CN" altLang="en-US" b="1" dirty="0">
              <a:solidFill>
                <a:srgbClr val="3333CC"/>
              </a:solidFill>
            </a:endParaRPr>
          </a:p>
          <a:p>
            <a:pPr eaLnBrk="1" hangingPunct="1">
              <a:buNone/>
            </a:pPr>
            <a:r>
              <a:rPr lang="zh-CN" altLang="en-US" dirty="0"/>
              <a:t> </a:t>
            </a:r>
            <a:r>
              <a:rPr lang="zh-CN" altLang="en-US" b="1" dirty="0">
                <a:solidFill>
                  <a:srgbClr val="000000"/>
                </a:solidFill>
              </a:rPr>
              <a:t>包括负压筛析法（</a:t>
            </a:r>
            <a:r>
              <a:rPr lang="en-US" altLang="zh-CN" b="1" dirty="0">
                <a:solidFill>
                  <a:srgbClr val="000000"/>
                </a:solidFill>
              </a:rPr>
              <a:t>0.045mm</a:t>
            </a:r>
            <a:r>
              <a:rPr lang="zh-CN" altLang="en-US" b="1" dirty="0">
                <a:solidFill>
                  <a:srgbClr val="000000"/>
                </a:solidFill>
              </a:rPr>
              <a:t>筛</a:t>
            </a:r>
            <a:r>
              <a:rPr lang="en-US" altLang="zh-CN" b="1" dirty="0">
                <a:solidFill>
                  <a:srgbClr val="000000"/>
                </a:solidFill>
              </a:rPr>
              <a:t>)</a:t>
            </a:r>
            <a:r>
              <a:rPr lang="zh-CN" altLang="en-US" b="1" dirty="0">
                <a:solidFill>
                  <a:srgbClr val="000000"/>
                </a:solidFill>
              </a:rPr>
              <a:t>、水筛法</a:t>
            </a:r>
            <a:r>
              <a:rPr lang="en-US" altLang="zh-CN" b="1" dirty="0">
                <a:solidFill>
                  <a:srgbClr val="000000"/>
                </a:solidFill>
              </a:rPr>
              <a:t>(0.08mm</a:t>
            </a:r>
            <a:r>
              <a:rPr lang="zh-CN" altLang="en-US" b="1" dirty="0">
                <a:solidFill>
                  <a:srgbClr val="000000"/>
                </a:solidFill>
              </a:rPr>
              <a:t>筛</a:t>
            </a:r>
            <a:r>
              <a:rPr lang="en-US" altLang="zh-CN" b="1" dirty="0">
                <a:solidFill>
                  <a:srgbClr val="000000"/>
                </a:solidFill>
              </a:rPr>
              <a:t>)</a:t>
            </a:r>
            <a:r>
              <a:rPr lang="zh-CN" altLang="en-US" b="1" dirty="0">
                <a:solidFill>
                  <a:srgbClr val="000000"/>
                </a:solidFill>
              </a:rPr>
              <a:t>和手工干筛法</a:t>
            </a:r>
            <a:r>
              <a:rPr lang="en-US" altLang="zh-CN" b="1" dirty="0">
                <a:solidFill>
                  <a:srgbClr val="000000"/>
                </a:solidFill>
              </a:rPr>
              <a:t>(0.08mm</a:t>
            </a:r>
            <a:r>
              <a:rPr lang="zh-CN" altLang="en-US" b="1" dirty="0">
                <a:solidFill>
                  <a:srgbClr val="000000"/>
                </a:solidFill>
              </a:rPr>
              <a:t>筛</a:t>
            </a:r>
            <a:r>
              <a:rPr lang="en-US" altLang="zh-CN" b="1" dirty="0">
                <a:solidFill>
                  <a:srgbClr val="000000"/>
                </a:solidFill>
              </a:rPr>
              <a:t>)</a:t>
            </a:r>
            <a:r>
              <a:rPr lang="en-US" altLang="zh-CN" b="1" dirty="0"/>
              <a:t> </a:t>
            </a:r>
            <a:r>
              <a:rPr lang="zh-CN" altLang="en-US" b="1" dirty="0"/>
              <a:t>。</a:t>
            </a:r>
            <a:endParaRPr lang="zh-CN" altLang="en-US" b="1" dirty="0"/>
          </a:p>
          <a:p>
            <a:pPr eaLnBrk="1" hangingPunct="1">
              <a:buNone/>
            </a:pPr>
            <a:endParaRPr lang="zh-CN" altLang="en-US"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3">
                                            <p:txEl>
                                              <p:charRg st="0" end="19"/>
                                            </p:txEl>
                                          </p:spTgt>
                                        </p:tgtEl>
                                        <p:attrNameLst>
                                          <p:attrName>style.visibility</p:attrName>
                                        </p:attrNameLst>
                                      </p:cBhvr>
                                      <p:to>
                                        <p:strVal val="visible"/>
                                      </p:to>
                                    </p:set>
                                    <p:animEffect transition="in" filter="wipe(up)">
                                      <p:cBhvr>
                                        <p:cTn id="7" dur="75"/>
                                        <p:tgtEl>
                                          <p:spTgt spid="3">
                                            <p:txEl>
                                              <p:charRg st="0" end="19"/>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3">
                                            <p:txEl>
                                              <p:charRg st="19" end="66"/>
                                            </p:txEl>
                                          </p:spTgt>
                                        </p:tgtEl>
                                        <p:attrNameLst>
                                          <p:attrName>style.visibility</p:attrName>
                                        </p:attrNameLst>
                                      </p:cBhvr>
                                      <p:to>
                                        <p:strVal val="visible"/>
                                      </p:to>
                                    </p:set>
                                    <p:animEffect transition="in" filter="wipe(up)">
                                      <p:cBhvr>
                                        <p:cTn id="12" dur="75"/>
                                        <p:tgtEl>
                                          <p:spTgt spid="3">
                                            <p:txEl>
                                              <p:charRg st="19" end="66"/>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typ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3">
                                            <p:txEl>
                                              <p:charRg st="67" end="85"/>
                                            </p:txEl>
                                          </p:spTgt>
                                        </p:tgtEl>
                                        <p:attrNameLst>
                                          <p:attrName>style.visibility</p:attrName>
                                        </p:attrNameLst>
                                      </p:cBhvr>
                                      <p:to>
                                        <p:strVal val="visible"/>
                                      </p:to>
                                    </p:set>
                                    <p:animEffect transition="in" filter="wipe(up)">
                                      <p:cBhvr>
                                        <p:cTn id="17" dur="75"/>
                                        <p:tgtEl>
                                          <p:spTgt spid="3">
                                            <p:txEl>
                                              <p:charRg st="67" end="85"/>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1" name="type.wav"/>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iterate type="lt">
                                    <p:tmPct val="100000"/>
                                  </p:iterate>
                                  <p:childTnLst>
                                    <p:set>
                                      <p:cBhvr>
                                        <p:cTn id="21" dur="1" fill="hold">
                                          <p:stCondLst>
                                            <p:cond delay="0"/>
                                          </p:stCondLst>
                                        </p:cTn>
                                        <p:tgtEl>
                                          <p:spTgt spid="3">
                                            <p:txEl>
                                              <p:charRg st="85" end="134"/>
                                            </p:txEl>
                                          </p:spTgt>
                                        </p:tgtEl>
                                        <p:attrNameLst>
                                          <p:attrName>style.visibility</p:attrName>
                                        </p:attrNameLst>
                                      </p:cBhvr>
                                      <p:to>
                                        <p:strVal val="visible"/>
                                      </p:to>
                                    </p:set>
                                    <p:animEffect transition="in" filter="wipe(up)">
                                      <p:cBhvr>
                                        <p:cTn id="22" dur="75"/>
                                        <p:tgtEl>
                                          <p:spTgt spid="3">
                                            <p:txEl>
                                              <p:charRg st="85" end="134"/>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1"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5" name="文本占位符 1"/>
          <p:cNvSpPr>
            <a:spLocks noGrp="1"/>
          </p:cNvSpPr>
          <p:nvPr>
            <p:ph idx="1"/>
          </p:nvPr>
        </p:nvSpPr>
        <p:spPr/>
        <p:txBody>
          <a:bodyPr wrap="square" lIns="91440" tIns="45720" rIns="91440" bIns="45720" anchor="t"/>
          <a:p>
            <a:pPr eaLnBrk="1" hangingPunct="1"/>
            <a:r>
              <a:rPr lang="zh-CN" altLang="en-US" dirty="0"/>
              <a:t>（</a:t>
            </a:r>
            <a:r>
              <a:rPr lang="en-US" altLang="zh-CN" dirty="0"/>
              <a:t>4</a:t>
            </a:r>
            <a:r>
              <a:rPr lang="zh-CN" altLang="en-US" dirty="0"/>
              <a:t>）标准稠度用水量</a:t>
            </a:r>
            <a:endParaRPr lang="zh-CN" altLang="en-US" dirty="0"/>
          </a:p>
          <a:p>
            <a:pPr eaLnBrk="1" hangingPunct="1"/>
            <a:r>
              <a:rPr lang="zh-CN" altLang="en-US" dirty="0"/>
              <a:t>为使水泥的凝结时间、体积安定性的测定结果具有可比性，在此两项指标测定时必须采用一个统一规定的稠度下进行，这个稠度称为“标准稠度”</a:t>
            </a:r>
            <a:endParaRPr lang="zh-CN" altLang="en-US" dirty="0"/>
          </a:p>
          <a:p>
            <a:pPr eaLnBrk="1" hangingPunct="1"/>
            <a:r>
              <a:rPr lang="zh-CN" altLang="en-US" dirty="0"/>
              <a:t>维卡仪</a:t>
            </a:r>
            <a:endParaRPr lang="zh-CN" altLang="en-US" dirty="0"/>
          </a:p>
          <a:p>
            <a:pPr eaLnBrk="1" hangingPunct="1"/>
            <a:r>
              <a:rPr lang="zh-CN" altLang="en-US" dirty="0"/>
              <a:t>水泥标准稠度用水量是拌制水泥净浆时达到标准稠度所需的加水量</a:t>
            </a:r>
            <a:endParaRPr lang="zh-CN" altLang="en-US" dirty="0"/>
          </a:p>
        </p:txBody>
      </p:sp>
    </p:spTree>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ln>
            <a:miter/>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rPr>
              <a:t>（</a:t>
            </a:r>
            <a:r>
              <a:rPr kumimoji="0" lang="en-US" altLang="zh-CN"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rPr>
              <a:t>5</a:t>
            </a:r>
            <a:r>
              <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rPr>
              <a:t>）   凝 结 时 间</a:t>
            </a:r>
            <a:endPar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endParaRPr>
          </a:p>
        </p:txBody>
      </p:sp>
      <p:sp>
        <p:nvSpPr>
          <p:cNvPr id="3" name="内容占位符 2"/>
          <p:cNvSpPr>
            <a:spLocks noGrp="1"/>
          </p:cNvSpPr>
          <p:nvPr>
            <p:ph idx="1"/>
          </p:nvPr>
        </p:nvSpPr>
        <p:spPr/>
        <p:txBody>
          <a:bodyPr wrap="square" lIns="91440" tIns="45720" rIns="91440" bIns="45720" anchor="t"/>
          <a:p>
            <a:pPr eaLnBrk="1" hangingPunct="1">
              <a:lnSpc>
                <a:spcPct val="90000"/>
              </a:lnSpc>
            </a:pPr>
            <a:r>
              <a:rPr lang="zh-CN" altLang="en-US" b="1" u="sng" dirty="0">
                <a:solidFill>
                  <a:srgbClr val="3333CC"/>
                </a:solidFill>
              </a:rPr>
              <a:t>凝结时间</a:t>
            </a:r>
            <a:r>
              <a:rPr lang="zh-CN" altLang="en-US" dirty="0">
                <a:solidFill>
                  <a:srgbClr val="3333CC"/>
                </a:solidFill>
              </a:rPr>
              <a:t>：</a:t>
            </a:r>
            <a:r>
              <a:rPr lang="zh-CN" altLang="en-US" dirty="0">
                <a:solidFill>
                  <a:srgbClr val="000000"/>
                </a:solidFill>
              </a:rPr>
              <a:t>是指水泥从加水开始到失去流动性所用的时间，即从可塑状态到固体状态所需要的时间，分</a:t>
            </a:r>
            <a:r>
              <a:rPr lang="zh-CN" altLang="en-US" b="1" dirty="0">
                <a:solidFill>
                  <a:srgbClr val="3333CC"/>
                </a:solidFill>
              </a:rPr>
              <a:t>初凝时间、终凝时间</a:t>
            </a:r>
            <a:r>
              <a:rPr lang="zh-CN" altLang="en-US" dirty="0">
                <a:solidFill>
                  <a:srgbClr val="3333CC"/>
                </a:solidFill>
              </a:rPr>
              <a:t>；</a:t>
            </a:r>
            <a:endParaRPr lang="zh-CN" altLang="en-US" dirty="0">
              <a:solidFill>
                <a:srgbClr val="3333CC"/>
              </a:solidFill>
            </a:endParaRPr>
          </a:p>
          <a:p>
            <a:pPr eaLnBrk="1" hangingPunct="1">
              <a:lnSpc>
                <a:spcPct val="90000"/>
              </a:lnSpc>
              <a:buChar char="ü"/>
            </a:pPr>
            <a:r>
              <a:rPr lang="zh-CN" altLang="en-US" b="1" dirty="0">
                <a:solidFill>
                  <a:srgbClr val="3333CC"/>
                </a:solidFill>
              </a:rPr>
              <a:t>初凝时间：</a:t>
            </a:r>
            <a:r>
              <a:rPr lang="zh-CN" altLang="en-US" dirty="0">
                <a:solidFill>
                  <a:srgbClr val="000000"/>
                </a:solidFill>
              </a:rPr>
              <a:t>是指水泥从加水到水泥浆开始失去流动性所用的时间</a:t>
            </a:r>
            <a:r>
              <a:rPr lang="zh-CN" altLang="en-US" dirty="0"/>
              <a:t>；</a:t>
            </a:r>
            <a:endParaRPr lang="zh-CN" altLang="en-US" dirty="0"/>
          </a:p>
          <a:p>
            <a:pPr eaLnBrk="1" hangingPunct="1">
              <a:lnSpc>
                <a:spcPct val="90000"/>
              </a:lnSpc>
              <a:buChar char="ü"/>
            </a:pPr>
            <a:r>
              <a:rPr lang="zh-CN" altLang="en-US" b="1" dirty="0">
                <a:solidFill>
                  <a:srgbClr val="3333CC"/>
                </a:solidFill>
              </a:rPr>
              <a:t>终凝时间</a:t>
            </a:r>
            <a:r>
              <a:rPr lang="zh-CN" altLang="en-US" dirty="0">
                <a:solidFill>
                  <a:srgbClr val="3333CC"/>
                </a:solidFill>
              </a:rPr>
              <a:t>；</a:t>
            </a:r>
            <a:r>
              <a:rPr lang="zh-CN" altLang="en-US" dirty="0">
                <a:solidFill>
                  <a:srgbClr val="000000"/>
                </a:solidFill>
              </a:rPr>
              <a:t>是指水泥从加水到水泥浆完全失去流动性所用的时间；</a:t>
            </a:r>
            <a:endParaRPr lang="zh-CN" altLang="en-US" dirty="0">
              <a:solidFill>
                <a:srgbClr val="000000"/>
              </a:solidFill>
            </a:endParaRPr>
          </a:p>
          <a:p>
            <a:pPr eaLnBrk="1" hangingPunct="1">
              <a:lnSpc>
                <a:spcPct val="90000"/>
              </a:lnSpc>
            </a:pPr>
            <a:endParaRPr lang="zh-CN" altLang="en-US" dirty="0">
              <a:solidFill>
                <a:srgbClr val="0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3">
                                            <p:txEl>
                                              <p:charRg st="0" end="56"/>
                                            </p:txEl>
                                          </p:spTgt>
                                        </p:tgtEl>
                                        <p:attrNameLst>
                                          <p:attrName>style.visibility</p:attrName>
                                        </p:attrNameLst>
                                      </p:cBhvr>
                                      <p:to>
                                        <p:strVal val="visible"/>
                                      </p:to>
                                    </p:set>
                                    <p:animEffect transition="in" filter="wipe(up)">
                                      <p:cBhvr>
                                        <p:cTn id="7" dur="75"/>
                                        <p:tgtEl>
                                          <p:spTgt spid="3">
                                            <p:txEl>
                                              <p:charRg st="0" end="56"/>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3">
                                            <p:txEl>
                                              <p:charRg st="56" end="86"/>
                                            </p:txEl>
                                          </p:spTgt>
                                        </p:tgtEl>
                                        <p:attrNameLst>
                                          <p:attrName>style.visibility</p:attrName>
                                        </p:attrNameLst>
                                      </p:cBhvr>
                                      <p:to>
                                        <p:strVal val="visible"/>
                                      </p:to>
                                    </p:set>
                                    <p:animEffect transition="in" filter="wipe(up)">
                                      <p:cBhvr>
                                        <p:cTn id="12" dur="75"/>
                                        <p:tgtEl>
                                          <p:spTgt spid="3">
                                            <p:txEl>
                                              <p:charRg st="56" end="86"/>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typ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3">
                                            <p:txEl>
                                              <p:charRg st="86" end="116"/>
                                            </p:txEl>
                                          </p:spTgt>
                                        </p:tgtEl>
                                        <p:attrNameLst>
                                          <p:attrName>style.visibility</p:attrName>
                                        </p:attrNameLst>
                                      </p:cBhvr>
                                      <p:to>
                                        <p:strVal val="visible"/>
                                      </p:to>
                                    </p:set>
                                    <p:animEffect transition="in" filter="wipe(up)">
                                      <p:cBhvr>
                                        <p:cTn id="17" dur="75"/>
                                        <p:tgtEl>
                                          <p:spTgt spid="3">
                                            <p:txEl>
                                              <p:charRg st="86" end="116"/>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1"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665413" y="336550"/>
            <a:ext cx="7493000" cy="1077913"/>
          </a:xfrm>
          <a:ln>
            <a:miter/>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Char char="q"/>
              <a:defRPr/>
            </a:pPr>
            <a:r>
              <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rPr>
              <a:t>水泥凝结时间的测定</a:t>
            </a:r>
            <a:endParaRPr kumimoji="0" lang="zh-CN" altLang="en-US" b="1" i="0" u="none" strike="noStrike" kern="1200" cap="none" spc="0" normalizeH="0" baseline="0" noProof="1">
              <a:ln>
                <a:noFill/>
              </a:ln>
              <a:solidFill>
                <a:srgbClr val="FF0000"/>
              </a:solidFill>
              <a:effectLst>
                <a:outerShdw blurRad="38100" dist="38100" dir="2700000">
                  <a:srgbClr val="C0C0C0"/>
                </a:outerShdw>
              </a:effectLst>
              <a:uLnTx/>
              <a:uFillTx/>
              <a:latin typeface="+mj-lt"/>
              <a:ea typeface="+mj-ea"/>
              <a:cs typeface="+mj-cs"/>
            </a:endParaRPr>
          </a:p>
        </p:txBody>
      </p:sp>
      <p:sp>
        <p:nvSpPr>
          <p:cNvPr id="3" name="内容占位符 2"/>
          <p:cNvSpPr>
            <a:spLocks noGrp="1"/>
          </p:cNvSpPr>
          <p:nvPr>
            <p:ph idx="1"/>
          </p:nvPr>
        </p:nvSpPr>
        <p:spPr>
          <a:xfrm>
            <a:off x="2279650" y="1628775"/>
            <a:ext cx="7920038" cy="4392613"/>
          </a:xfrm>
        </p:spPr>
        <p:txBody>
          <a:bodyPr wrap="square" lIns="91440" tIns="45720" rIns="91440" bIns="45720" anchor="t"/>
          <a:p>
            <a:pPr eaLnBrk="1" hangingPunct="1"/>
            <a:r>
              <a:rPr lang="zh-CN" altLang="en-US" b="1" dirty="0"/>
              <a:t>国家标准规定：硅酸盐水泥的</a:t>
            </a:r>
            <a:r>
              <a:rPr lang="zh-CN" altLang="en-US" b="1" dirty="0">
                <a:solidFill>
                  <a:srgbClr val="3333CC"/>
                </a:solidFill>
              </a:rPr>
              <a:t>初凝时间不得早于</a:t>
            </a:r>
            <a:r>
              <a:rPr lang="en-US" altLang="zh-CN" b="1" dirty="0">
                <a:solidFill>
                  <a:srgbClr val="3333CC"/>
                </a:solidFill>
              </a:rPr>
              <a:t>45min,</a:t>
            </a:r>
            <a:r>
              <a:rPr lang="zh-CN" altLang="en-US" b="1" dirty="0">
                <a:solidFill>
                  <a:srgbClr val="3333CC"/>
                </a:solidFill>
              </a:rPr>
              <a:t>终凝时间不得迟于</a:t>
            </a:r>
            <a:r>
              <a:rPr lang="en-US" altLang="zh-CN" b="1" dirty="0">
                <a:solidFill>
                  <a:srgbClr val="3333CC"/>
                </a:solidFill>
              </a:rPr>
              <a:t>6.5h</a:t>
            </a:r>
            <a:r>
              <a:rPr lang="zh-CN" altLang="en-US" dirty="0">
                <a:solidFill>
                  <a:srgbClr val="3333CC"/>
                </a:solidFill>
              </a:rPr>
              <a:t>；</a:t>
            </a:r>
            <a:endParaRPr lang="zh-CN" altLang="en-US" dirty="0">
              <a:solidFill>
                <a:srgbClr val="3333CC"/>
              </a:solidFill>
            </a:endParaRPr>
          </a:p>
          <a:p>
            <a:pPr eaLnBrk="1" hangingPunct="1">
              <a:buNone/>
            </a:pPr>
            <a:endParaRPr lang="zh-CN" altLang="en-US" dirty="0">
              <a:solidFill>
                <a:srgbClr val="3333CC"/>
              </a:solidFill>
            </a:endParaRPr>
          </a:p>
          <a:p>
            <a:pPr eaLnBrk="1" hangingPunct="1">
              <a:buNone/>
            </a:pPr>
            <a:r>
              <a:rPr lang="zh-CN" altLang="en-US" b="1" dirty="0"/>
              <a:t>  </a:t>
            </a:r>
            <a:r>
              <a:rPr lang="zh-CN" altLang="en-US" b="1" dirty="0">
                <a:solidFill>
                  <a:srgbClr val="FF0000"/>
                </a:solidFill>
              </a:rPr>
              <a:t> </a:t>
            </a:r>
            <a:r>
              <a:rPr lang="zh-CN" altLang="en-US" b="1" dirty="0">
                <a:solidFill>
                  <a:srgbClr val="3333CC"/>
                </a:solidFill>
              </a:rPr>
              <a:t>原因</a:t>
            </a:r>
            <a:r>
              <a:rPr lang="zh-CN" altLang="en-US" b="1" dirty="0"/>
              <a:t>：</a:t>
            </a:r>
            <a:r>
              <a:rPr lang="zh-CN" altLang="en-US" b="1" dirty="0">
                <a:solidFill>
                  <a:srgbClr val="000000"/>
                </a:solidFill>
              </a:rPr>
              <a:t>初凝时间过早，下一道工序无充足的施工时间，终凝时间过迟，会拖延整个工程的施工工期；</a:t>
            </a:r>
            <a:endParaRPr lang="zh-CN" altLang="en-US" b="1" dirty="0">
              <a:solidFill>
                <a:srgbClr val="0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3">
                                            <p:txEl>
                                              <p:charRg st="0" end="41"/>
                                            </p:txEl>
                                          </p:spTgt>
                                        </p:tgtEl>
                                        <p:attrNameLst>
                                          <p:attrName>style.visibility</p:attrName>
                                        </p:attrNameLst>
                                      </p:cBhvr>
                                      <p:to>
                                        <p:strVal val="visible"/>
                                      </p:to>
                                    </p:set>
                                    <p:animEffect transition="in" filter="wipe(up)">
                                      <p:cBhvr>
                                        <p:cTn id="7" dur="75"/>
                                        <p:tgtEl>
                                          <p:spTgt spid="3">
                                            <p:txEl>
                                              <p:charRg st="0" end="41"/>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3">
                                            <p:txEl>
                                              <p:charRg st="42" end="90"/>
                                            </p:txEl>
                                          </p:spTgt>
                                        </p:tgtEl>
                                        <p:attrNameLst>
                                          <p:attrName>style.visibility</p:attrName>
                                        </p:attrNameLst>
                                      </p:cBhvr>
                                      <p:to>
                                        <p:strVal val="visible"/>
                                      </p:to>
                                    </p:set>
                                    <p:animEffect transition="in" filter="wipe(up)">
                                      <p:cBhvr>
                                        <p:cTn id="12" dur="75"/>
                                        <p:tgtEl>
                                          <p:spTgt spid="3">
                                            <p:txEl>
                                              <p:charRg st="42" end="9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占位符 1"/>
          <p:cNvSpPr>
            <a:spLocks noGrp="1"/>
          </p:cNvSpPr>
          <p:nvPr>
            <p:ph idx="1"/>
          </p:nvPr>
        </p:nvSpPr>
        <p:spPr>
          <a:xfrm>
            <a:off x="1981200" y="836613"/>
            <a:ext cx="8229600" cy="5294313"/>
          </a:xfrm>
          <a:ln>
            <a:miter/>
          </a:ln>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r>
              <a:rPr kumimoji="0" lang="zh-CN" altLang="en-US" b="0" i="0" u="none" strike="noStrike" kern="1200" cap="none" spc="0" normalizeH="0" baseline="0" noProof="0" smtClean="0">
                <a:ln>
                  <a:noFill/>
                </a:ln>
                <a:solidFill>
                  <a:schemeClr val="tx1"/>
                </a:solidFill>
                <a:effectLst/>
                <a:uLnTx/>
                <a:uFillTx/>
                <a:latin typeface="+mn-lt"/>
                <a:ea typeface="+mn-ea"/>
                <a:cs typeface="+mn-cs"/>
              </a:rPr>
              <a:t>（</a:t>
            </a:r>
            <a:r>
              <a:rPr kumimoji="0" lang="en-US" altLang="zh-CN" b="0" i="0" u="none" strike="noStrike" kern="1200" cap="none" spc="0" normalizeH="0" baseline="0" noProof="0" smtClean="0">
                <a:ln>
                  <a:noFill/>
                </a:ln>
                <a:solidFill>
                  <a:schemeClr val="tx1"/>
                </a:solidFill>
                <a:effectLst/>
                <a:uLnTx/>
                <a:uFillTx/>
                <a:latin typeface="+mn-lt"/>
                <a:ea typeface="+mn-ea"/>
                <a:cs typeface="+mn-cs"/>
              </a:rPr>
              <a:t>6</a:t>
            </a:r>
            <a:r>
              <a:rPr kumimoji="0" lang="zh-CN" altLang="en-US" b="0" i="0" u="none" strike="noStrike" kern="1200" cap="none" spc="0" normalizeH="0" baseline="0" noProof="0" smtClean="0">
                <a:ln>
                  <a:noFill/>
                </a:ln>
                <a:solidFill>
                  <a:schemeClr val="tx1"/>
                </a:solidFill>
                <a:effectLst/>
                <a:uLnTx/>
                <a:uFillTx/>
                <a:latin typeface="+mn-lt"/>
                <a:ea typeface="+mn-ea"/>
                <a:cs typeface="+mn-cs"/>
              </a:rPr>
              <a:t>）安定性</a:t>
            </a:r>
            <a:endParaRPr kumimoji="0" lang="zh-CN" altLang="en-US"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mn-ea"/>
                <a:cs typeface="+mn-cs"/>
              </a:rPr>
              <a:t>安定性是指水泥浆体在凝结硬化过程中体积变化的稳定性。</a:t>
            </a:r>
            <a:endPar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原因：熟料中含游离氧化钙（</a:t>
            </a:r>
            <a:r>
              <a:rPr kumimoji="0" lang="en-US" altLang="zh-CN"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f-CaO)</a:t>
            </a: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过多</a:t>
            </a:r>
            <a:endPar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      熟料中含游离氧化</a:t>
            </a: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mn-ea"/>
                <a:cs typeface="+mn-cs"/>
              </a:rPr>
              <a:t>镁</a:t>
            </a: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a:t>
            </a:r>
            <a:r>
              <a:rPr kumimoji="0" lang="en-US" altLang="zh-CN"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f-MgO)</a:t>
            </a: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过多 </a:t>
            </a:r>
            <a:endPar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r>
              <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rPr>
              <a:t>      石膏过多</a:t>
            </a:r>
            <a:endParaRPr kumimoji="0" lang="zh-CN" altLang="en-US" sz="32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anose="02020404030301010803" pitchFamily="18" charset="0"/>
              <a:ea typeface="_GB2312"/>
              <a:cs typeface="_GB2312"/>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r>
              <a:rPr kumimoji="0" lang="zh-CN" altLang="en-US" sz="33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a:t>
            </a:r>
            <a:endParaRPr kumimoji="0" lang="zh-CN" altLang="en-US" sz="33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1" name="文本占位符 1"/>
          <p:cNvSpPr>
            <a:spLocks noGrp="1"/>
          </p:cNvSpPr>
          <p:nvPr>
            <p:ph idx="1"/>
          </p:nvPr>
        </p:nvSpPr>
        <p:spPr/>
        <p:txBody>
          <a:bodyPr wrap="square" lIns="91440" tIns="45720" rIns="91440" bIns="45720" anchor="t"/>
          <a:p>
            <a:pPr eaLnBrk="1" hangingPunct="1">
              <a:buNone/>
            </a:pPr>
            <a:r>
              <a:rPr lang="en-US" altLang="zh-CN" sz="3300" dirty="0">
                <a:latin typeface="宋体" panose="02010600030101010101" pitchFamily="2" charset="-122"/>
              </a:rPr>
              <a:t>a.</a:t>
            </a:r>
            <a:r>
              <a:rPr lang="zh-CN" altLang="en-US" sz="3300" dirty="0">
                <a:latin typeface="宋体" panose="02010600030101010101" pitchFamily="2" charset="-122"/>
              </a:rPr>
              <a:t>熟料中</a:t>
            </a:r>
            <a:r>
              <a:rPr lang="en-US" altLang="zh-CN" sz="3300" dirty="0">
                <a:latin typeface="宋体" panose="02010600030101010101" pitchFamily="2" charset="-122"/>
              </a:rPr>
              <a:t>f-CaO</a:t>
            </a:r>
            <a:r>
              <a:rPr lang="zh-CN" altLang="en-US" sz="3300" dirty="0">
                <a:latin typeface="宋体" panose="02010600030101010101" pitchFamily="2" charset="-122"/>
              </a:rPr>
              <a:t>、</a:t>
            </a:r>
            <a:r>
              <a:rPr lang="en-US" altLang="zh-CN" sz="3300" dirty="0">
                <a:latin typeface="宋体" panose="02010600030101010101" pitchFamily="2" charset="-122"/>
              </a:rPr>
              <a:t>f-MgO</a:t>
            </a:r>
            <a:r>
              <a:rPr lang="zh-CN" altLang="en-US" sz="3300" dirty="0">
                <a:latin typeface="宋体" panose="02010600030101010101" pitchFamily="2" charset="-122"/>
              </a:rPr>
              <a:t>都是过烧的，</a:t>
            </a:r>
            <a:endParaRPr lang="zh-CN" altLang="en-US" sz="3300" dirty="0">
              <a:latin typeface="宋体" panose="02010600030101010101" pitchFamily="2" charset="-122"/>
            </a:endParaRPr>
          </a:p>
          <a:p>
            <a:pPr eaLnBrk="1" hangingPunct="1">
              <a:buNone/>
            </a:pPr>
            <a:r>
              <a:rPr lang="zh-CN" altLang="en-US" sz="3300" dirty="0">
                <a:latin typeface="宋体" panose="02010600030101010101" pitchFamily="2" charset="-122"/>
              </a:rPr>
              <a:t>     结构致密，水化很慢； </a:t>
            </a:r>
            <a:endParaRPr lang="zh-CN" altLang="en-US" sz="3300" dirty="0">
              <a:latin typeface="宋体" panose="02010600030101010101" pitchFamily="2" charset="-122"/>
            </a:endParaRPr>
          </a:p>
          <a:p>
            <a:pPr eaLnBrk="1" hangingPunct="1">
              <a:buNone/>
            </a:pPr>
            <a:r>
              <a:rPr lang="zh-CN" altLang="en-US" sz="3300" dirty="0">
                <a:latin typeface="宋体" panose="02010600030101010101" pitchFamily="2" charset="-122"/>
              </a:rPr>
              <a:t> </a:t>
            </a:r>
            <a:r>
              <a:rPr lang="en-US" altLang="zh-CN" sz="3300" dirty="0">
                <a:latin typeface="宋体" panose="02010600030101010101" pitchFamily="2" charset="-122"/>
              </a:rPr>
              <a:t>b.</a:t>
            </a:r>
            <a:r>
              <a:rPr lang="zh-CN" altLang="en-US" sz="3300" dirty="0">
                <a:latin typeface="宋体" panose="02010600030101010101" pitchFamily="2" charset="-122"/>
              </a:rPr>
              <a:t>水泥</a:t>
            </a:r>
            <a:r>
              <a:rPr lang="zh-CN" altLang="en-US" sz="3300" u="sng" dirty="0">
                <a:latin typeface="宋体" panose="02010600030101010101" pitchFamily="2" charset="-122"/>
              </a:rPr>
              <a:t>硬化后</a:t>
            </a:r>
            <a:r>
              <a:rPr lang="zh-CN" altLang="en-US" sz="3300" dirty="0">
                <a:latin typeface="宋体" panose="02010600030101010101" pitchFamily="2" charset="-122"/>
              </a:rPr>
              <a:t>才吸收孔隙中水分熟化： </a:t>
            </a:r>
            <a:r>
              <a:rPr lang="en-US" altLang="zh-CN" sz="3300" dirty="0">
                <a:latin typeface="宋体" panose="02010600030101010101" pitchFamily="2" charset="-122"/>
              </a:rPr>
              <a:t>CaO+H</a:t>
            </a:r>
            <a:r>
              <a:rPr lang="en-US" altLang="zh-CN" sz="3300" baseline="-25000" dirty="0">
                <a:latin typeface="宋体" panose="02010600030101010101" pitchFamily="2" charset="-122"/>
              </a:rPr>
              <a:t>2</a:t>
            </a:r>
            <a:r>
              <a:rPr lang="en-US" altLang="zh-CN" sz="3300" dirty="0">
                <a:latin typeface="宋体" panose="02010600030101010101" pitchFamily="2" charset="-122"/>
              </a:rPr>
              <a:t>O=Ca(OH)</a:t>
            </a:r>
            <a:r>
              <a:rPr lang="en-US" altLang="zh-CN" sz="3300" baseline="-25000" dirty="0">
                <a:latin typeface="宋体" panose="02010600030101010101" pitchFamily="2" charset="-122"/>
              </a:rPr>
              <a:t>2</a:t>
            </a:r>
            <a:r>
              <a:rPr lang="en-US" altLang="zh-CN" sz="3300" dirty="0">
                <a:latin typeface="宋体" panose="02010600030101010101" pitchFamily="2" charset="-122"/>
              </a:rPr>
              <a:t>   MgO+H</a:t>
            </a:r>
            <a:r>
              <a:rPr lang="en-US" altLang="zh-CN" sz="3300" baseline="-25000" dirty="0">
                <a:latin typeface="宋体" panose="02010600030101010101" pitchFamily="2" charset="-122"/>
              </a:rPr>
              <a:t>2</a:t>
            </a:r>
            <a:r>
              <a:rPr lang="en-US" altLang="zh-CN" sz="3300" dirty="0">
                <a:latin typeface="宋体" panose="02010600030101010101" pitchFamily="2" charset="-122"/>
              </a:rPr>
              <a:t>O=Mg(OH)</a:t>
            </a:r>
            <a:r>
              <a:rPr lang="en-US" altLang="zh-CN" sz="3300" baseline="-25000" dirty="0">
                <a:latin typeface="宋体" panose="02010600030101010101" pitchFamily="2" charset="-122"/>
              </a:rPr>
              <a:t>2</a:t>
            </a:r>
            <a:endParaRPr lang="en-US" altLang="zh-CN" sz="3300" baseline="-25000" dirty="0">
              <a:latin typeface="宋体" panose="02010600030101010101" pitchFamily="2" charset="-122"/>
            </a:endParaRPr>
          </a:p>
          <a:p>
            <a:pPr eaLnBrk="1" hangingPunct="1">
              <a:buNone/>
            </a:pPr>
            <a:r>
              <a:rPr lang="en-US" altLang="zh-CN" sz="3300" dirty="0">
                <a:latin typeface="宋体" panose="02010600030101010101" pitchFamily="2" charset="-122"/>
              </a:rPr>
              <a:t> c.</a:t>
            </a:r>
            <a:r>
              <a:rPr lang="zh-CN" altLang="en-US" sz="3300" dirty="0">
                <a:latin typeface="宋体" panose="02010600030101010101" pitchFamily="2" charset="-122"/>
              </a:rPr>
              <a:t>体积膨胀</a:t>
            </a:r>
            <a:r>
              <a:rPr lang="en-US" altLang="zh-CN" sz="3300" dirty="0">
                <a:latin typeface="宋体" panose="02010600030101010101" pitchFamily="2" charset="-122"/>
              </a:rPr>
              <a:t>1.5</a:t>
            </a:r>
            <a:r>
              <a:rPr lang="zh-CN" altLang="en-US" sz="3300" dirty="0">
                <a:latin typeface="宋体" panose="02010600030101010101" pitchFamily="2" charset="-122"/>
              </a:rPr>
              <a:t>～</a:t>
            </a:r>
            <a:r>
              <a:rPr lang="en-US" altLang="zh-CN" sz="3300" dirty="0">
                <a:latin typeface="宋体" panose="02010600030101010101" pitchFamily="2" charset="-122"/>
              </a:rPr>
              <a:t>2.0</a:t>
            </a:r>
            <a:r>
              <a:rPr lang="zh-CN" altLang="en-US" sz="3300" dirty="0">
                <a:latin typeface="宋体" panose="02010600030101010101" pitchFamily="2" charset="-122"/>
              </a:rPr>
              <a:t>倍以上，从而引起不均匀体积膨胀，使水泥石开裂</a:t>
            </a:r>
            <a:r>
              <a:rPr lang="zh-CN" altLang="en-US" sz="3300" dirty="0">
                <a:latin typeface="宋体" panose="02010600030101010101" pitchFamily="2" charset="-122"/>
                <a:ea typeface="_GB2312"/>
              </a:rPr>
              <a:t>。</a:t>
            </a:r>
            <a:endParaRPr lang="zh-CN" altLang="en-US" sz="3300" dirty="0"/>
          </a:p>
          <a:p>
            <a:pPr eaLnBrk="1" hangingPunct="1"/>
            <a:r>
              <a:rPr lang="zh-CN" altLang="en-US" dirty="0"/>
              <a:t>沸煮法（雷氏夹法和试饼法）</a:t>
            </a:r>
            <a:endParaRPr lang="zh-CN" altLang="en-US" dirty="0"/>
          </a:p>
        </p:txBody>
      </p:sp>
    </p:spTree>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5" name="文本占位符 1"/>
          <p:cNvSpPr>
            <a:spLocks noGrp="1"/>
          </p:cNvSpPr>
          <p:nvPr>
            <p:ph idx="1"/>
          </p:nvPr>
        </p:nvSpPr>
        <p:spPr>
          <a:xfrm>
            <a:off x="1992313" y="260350"/>
            <a:ext cx="8229600" cy="5616575"/>
          </a:xfrm>
        </p:spPr>
        <p:txBody>
          <a:bodyPr wrap="square" lIns="91440" tIns="45720" rIns="91440" bIns="45720" anchor="t"/>
          <a:p>
            <a:pPr eaLnBrk="1" hangingPunct="1">
              <a:lnSpc>
                <a:spcPct val="90000"/>
              </a:lnSpc>
            </a:pPr>
            <a:r>
              <a:rPr lang="zh-CN" altLang="en-US" sz="3200" dirty="0">
                <a:latin typeface="宋体" panose="02010600030101010101" pitchFamily="2" charset="-122"/>
              </a:rPr>
              <a:t>（</a:t>
            </a:r>
            <a:r>
              <a:rPr lang="en-US" altLang="zh-CN" sz="3200" dirty="0">
                <a:latin typeface="宋体" panose="02010600030101010101" pitchFamily="2" charset="-122"/>
              </a:rPr>
              <a:t>7</a:t>
            </a:r>
            <a:r>
              <a:rPr lang="zh-CN" altLang="en-US" sz="3200" dirty="0">
                <a:latin typeface="宋体" panose="02010600030101010101" pitchFamily="2" charset="-122"/>
              </a:rPr>
              <a:t>）强度</a:t>
            </a:r>
            <a:endParaRPr lang="zh-CN" altLang="en-US" sz="3200" dirty="0">
              <a:latin typeface="宋体" panose="02010600030101010101" pitchFamily="2" charset="-122"/>
            </a:endParaRPr>
          </a:p>
          <a:p>
            <a:pPr eaLnBrk="1" hangingPunct="1">
              <a:lnSpc>
                <a:spcPct val="90000"/>
              </a:lnSpc>
            </a:pPr>
            <a:r>
              <a:rPr lang="en-US" altLang="zh-CN" sz="2600" dirty="0">
                <a:latin typeface="宋体" panose="02010600030101010101" pitchFamily="2" charset="-122"/>
              </a:rPr>
              <a:t>1</a:t>
            </a:r>
            <a:r>
              <a:rPr lang="zh-CN" altLang="en-US" sz="2600" dirty="0">
                <a:latin typeface="宋体" panose="02010600030101010101" pitchFamily="2" charset="-122"/>
              </a:rPr>
              <a:t>）水泥强度是指水泥胶砂试件单位面积上所能承受的破坏荷载</a:t>
            </a:r>
            <a:endParaRPr lang="zh-CN" altLang="en-US" sz="2600" dirty="0">
              <a:latin typeface="宋体" panose="02010600030101010101" pitchFamily="2" charset="-122"/>
            </a:endParaRPr>
          </a:p>
          <a:p>
            <a:pPr eaLnBrk="1" hangingPunct="1">
              <a:lnSpc>
                <a:spcPct val="90000"/>
              </a:lnSpc>
            </a:pPr>
            <a:r>
              <a:rPr lang="en-US" altLang="zh-CN" sz="2600" dirty="0">
                <a:latin typeface="宋体" panose="02010600030101010101" pitchFamily="2" charset="-122"/>
              </a:rPr>
              <a:t>2</a:t>
            </a:r>
            <a:r>
              <a:rPr lang="zh-CN" altLang="en-US" sz="2600" dirty="0">
                <a:latin typeface="宋体" panose="02010600030101010101" pitchFamily="2" charset="-122"/>
              </a:rPr>
              <a:t>）国家标准规定：采用</a:t>
            </a:r>
            <a:r>
              <a:rPr lang="en-US" altLang="zh-CN" sz="2600" dirty="0">
                <a:latin typeface="宋体" panose="02010600030101010101" pitchFamily="2" charset="-122"/>
              </a:rPr>
              <a:t>ISO</a:t>
            </a:r>
            <a:r>
              <a:rPr lang="zh-CN" altLang="en-US" sz="2600" dirty="0">
                <a:latin typeface="宋体" panose="02010600030101010101" pitchFamily="2" charset="-122"/>
              </a:rPr>
              <a:t>法检验水泥胶砂强度。</a:t>
            </a:r>
            <a:endParaRPr lang="zh-CN" altLang="en-US" sz="2600" dirty="0">
              <a:latin typeface="宋体" panose="02010600030101010101" pitchFamily="2" charset="-122"/>
            </a:endParaRPr>
          </a:p>
          <a:p>
            <a:pPr eaLnBrk="1" hangingPunct="1">
              <a:lnSpc>
                <a:spcPct val="90000"/>
              </a:lnSpc>
            </a:pPr>
            <a:r>
              <a:rPr lang="zh-CN" altLang="en-US" sz="2600" dirty="0">
                <a:latin typeface="宋体" panose="02010600030101010101" pitchFamily="2" charset="-122"/>
              </a:rPr>
              <a:t>该法是将水泥和标准砂按</a:t>
            </a:r>
            <a:r>
              <a:rPr lang="en-US" altLang="zh-CN" sz="2600" dirty="0">
                <a:latin typeface="宋体" panose="02010600030101010101" pitchFamily="2" charset="-122"/>
              </a:rPr>
              <a:t>1</a:t>
            </a:r>
            <a:r>
              <a:rPr lang="zh-CN" altLang="en-US" sz="2600" dirty="0">
                <a:latin typeface="宋体" panose="02010600030101010101" pitchFamily="2" charset="-122"/>
              </a:rPr>
              <a:t>：</a:t>
            </a:r>
            <a:r>
              <a:rPr lang="en-US" altLang="zh-CN" sz="2600" dirty="0">
                <a:latin typeface="宋体" panose="02010600030101010101" pitchFamily="2" charset="-122"/>
              </a:rPr>
              <a:t>3.0</a:t>
            </a:r>
            <a:r>
              <a:rPr lang="zh-CN" altLang="en-US" sz="2600" dirty="0">
                <a:latin typeface="宋体" panose="02010600030101010101" pitchFamily="2" charset="-122"/>
              </a:rPr>
              <a:t>混合，加入规定数量的水</a:t>
            </a:r>
            <a:r>
              <a:rPr lang="en-US" altLang="zh-CN" sz="2600" dirty="0">
                <a:latin typeface="宋体" panose="02010600030101010101" pitchFamily="2" charset="-122"/>
              </a:rPr>
              <a:t>(</a:t>
            </a:r>
            <a:r>
              <a:rPr lang="zh-CN" altLang="en-US" sz="2600" dirty="0">
                <a:latin typeface="宋体" panose="02010600030101010101" pitchFamily="2" charset="-122"/>
              </a:rPr>
              <a:t>水胶比</a:t>
            </a:r>
            <a:r>
              <a:rPr lang="en-US" altLang="zh-CN" sz="2600" dirty="0">
                <a:latin typeface="宋体" panose="02010600030101010101" pitchFamily="2" charset="-122"/>
              </a:rPr>
              <a:t>0.50),</a:t>
            </a:r>
            <a:r>
              <a:rPr lang="zh-CN" altLang="en-US" sz="2600" dirty="0">
                <a:latin typeface="宋体" panose="02010600030101010101" pitchFamily="2" charset="-122"/>
              </a:rPr>
              <a:t>并按规定的方法制成</a:t>
            </a:r>
            <a:r>
              <a:rPr lang="en-US" altLang="zh-CN" sz="2600" dirty="0">
                <a:latin typeface="宋体" panose="02010600030101010101" pitchFamily="2" charset="-122"/>
              </a:rPr>
              <a:t>40mm×40mm×160mm</a:t>
            </a:r>
            <a:r>
              <a:rPr lang="zh-CN" altLang="en-US" sz="2600" dirty="0">
                <a:latin typeface="宋体" panose="02010600030101010101" pitchFamily="2" charset="-122"/>
              </a:rPr>
              <a:t>的试件，在标准温度</a:t>
            </a:r>
            <a:r>
              <a:rPr lang="en-US" altLang="zh-CN" sz="2600" dirty="0">
                <a:latin typeface="宋体" panose="02010600030101010101" pitchFamily="2" charset="-122"/>
              </a:rPr>
              <a:t>(20</a:t>
            </a:r>
            <a:r>
              <a:rPr lang="zh-CN" altLang="en-US" sz="2600" dirty="0">
                <a:latin typeface="宋体" panose="02010600030101010101" pitchFamily="2" charset="-122"/>
              </a:rPr>
              <a:t>士</a:t>
            </a:r>
            <a:r>
              <a:rPr lang="en-US" altLang="zh-CN" sz="2600" dirty="0">
                <a:latin typeface="宋体" panose="02010600030101010101" pitchFamily="2" charset="-122"/>
              </a:rPr>
              <a:t>1℃)</a:t>
            </a:r>
            <a:r>
              <a:rPr lang="zh-CN" altLang="en-US" sz="2600" dirty="0">
                <a:latin typeface="宋体" panose="02010600030101010101" pitchFamily="2" charset="-122"/>
              </a:rPr>
              <a:t>的水中养护，分别测定其</a:t>
            </a:r>
            <a:r>
              <a:rPr lang="en-US" altLang="zh-CN" sz="2600" dirty="0">
                <a:latin typeface="宋体" panose="02010600030101010101" pitchFamily="2" charset="-122"/>
              </a:rPr>
              <a:t>3d</a:t>
            </a:r>
            <a:r>
              <a:rPr lang="zh-CN" altLang="en-US" sz="2600" dirty="0">
                <a:latin typeface="宋体" panose="02010600030101010101" pitchFamily="2" charset="-122"/>
              </a:rPr>
              <a:t>和</a:t>
            </a:r>
            <a:r>
              <a:rPr lang="en-US" altLang="zh-CN" sz="2600" dirty="0">
                <a:latin typeface="宋体" panose="02010600030101010101" pitchFamily="2" charset="-122"/>
              </a:rPr>
              <a:t>28d</a:t>
            </a:r>
            <a:r>
              <a:rPr lang="zh-CN" altLang="en-US" sz="2600" dirty="0">
                <a:latin typeface="宋体" panose="02010600030101010101" pitchFamily="2" charset="-122"/>
              </a:rPr>
              <a:t>的抗压强度和抗折强度。</a:t>
            </a:r>
            <a:endParaRPr lang="zh-CN" altLang="en-US" sz="2600" dirty="0">
              <a:latin typeface="宋体" panose="02010600030101010101" pitchFamily="2" charset="-122"/>
            </a:endParaRPr>
          </a:p>
          <a:p>
            <a:pPr eaLnBrk="1" hangingPunct="1">
              <a:lnSpc>
                <a:spcPct val="90000"/>
              </a:lnSpc>
            </a:pPr>
            <a:r>
              <a:rPr lang="en-US" altLang="zh-CN" sz="2600" dirty="0">
                <a:latin typeface="宋体" panose="02010600030101010101" pitchFamily="2" charset="-122"/>
              </a:rPr>
              <a:t>3</a:t>
            </a:r>
            <a:r>
              <a:rPr lang="zh-CN" altLang="en-US" sz="2600" dirty="0">
                <a:latin typeface="宋体" panose="02010600030101010101" pitchFamily="2" charset="-122"/>
              </a:rPr>
              <a:t>）强度等级：根据</a:t>
            </a:r>
            <a:r>
              <a:rPr lang="en-US" altLang="zh-CN" sz="2600" dirty="0">
                <a:latin typeface="宋体" panose="02010600030101010101" pitchFamily="2" charset="-122"/>
              </a:rPr>
              <a:t>3d</a:t>
            </a:r>
            <a:r>
              <a:rPr lang="zh-CN" altLang="en-US" sz="2600" dirty="0">
                <a:latin typeface="宋体" panose="02010600030101010101" pitchFamily="2" charset="-122"/>
              </a:rPr>
              <a:t>、</a:t>
            </a:r>
            <a:r>
              <a:rPr lang="en-US" altLang="zh-CN" sz="2600" dirty="0">
                <a:latin typeface="宋体" panose="02010600030101010101" pitchFamily="2" charset="-122"/>
              </a:rPr>
              <a:t>28d</a:t>
            </a:r>
            <a:r>
              <a:rPr lang="zh-CN" altLang="en-US" sz="2600" dirty="0">
                <a:latin typeface="宋体" panose="02010600030101010101" pitchFamily="2" charset="-122"/>
              </a:rPr>
              <a:t>的抗压强度和抗折强度结果</a:t>
            </a:r>
            <a:r>
              <a:rPr lang="en-US" altLang="zh-CN" sz="2600" dirty="0">
                <a:latin typeface="宋体" panose="02010600030101010101" pitchFamily="2" charset="-122"/>
              </a:rPr>
              <a:t>,</a:t>
            </a:r>
            <a:r>
              <a:rPr lang="zh-CN" altLang="en-US" sz="2600" dirty="0">
                <a:latin typeface="宋体" panose="02010600030101010101" pitchFamily="2" charset="-122"/>
              </a:rPr>
              <a:t>将硅酸盐水泥分为</a:t>
            </a:r>
            <a:r>
              <a:rPr lang="en-US" altLang="zh-CN" sz="2600" dirty="0">
                <a:latin typeface="宋体" panose="02010600030101010101" pitchFamily="2" charset="-122"/>
              </a:rPr>
              <a:t>42.5</a:t>
            </a:r>
            <a:r>
              <a:rPr lang="zh-CN" altLang="en-US" sz="2600" dirty="0">
                <a:latin typeface="宋体" panose="02010600030101010101" pitchFamily="2" charset="-122"/>
              </a:rPr>
              <a:t>、</a:t>
            </a:r>
            <a:r>
              <a:rPr lang="en-US" altLang="zh-CN" sz="2600" dirty="0">
                <a:latin typeface="宋体" panose="02010600030101010101" pitchFamily="2" charset="-122"/>
              </a:rPr>
              <a:t>42.5R</a:t>
            </a:r>
            <a:r>
              <a:rPr lang="zh-CN" altLang="en-US" sz="2600" dirty="0">
                <a:latin typeface="宋体" panose="02010600030101010101" pitchFamily="2" charset="-122"/>
              </a:rPr>
              <a:t>、</a:t>
            </a:r>
            <a:r>
              <a:rPr lang="en-US" altLang="zh-CN" sz="2600" dirty="0">
                <a:latin typeface="宋体" panose="02010600030101010101" pitchFamily="2" charset="-122"/>
              </a:rPr>
              <a:t>52.5</a:t>
            </a:r>
            <a:r>
              <a:rPr lang="zh-CN" altLang="en-US" sz="2600" dirty="0">
                <a:latin typeface="宋体" panose="02010600030101010101" pitchFamily="2" charset="-122"/>
              </a:rPr>
              <a:t>、</a:t>
            </a:r>
            <a:r>
              <a:rPr lang="en-US" altLang="zh-CN" sz="2600" dirty="0">
                <a:latin typeface="宋体" panose="02010600030101010101" pitchFamily="2" charset="-122"/>
              </a:rPr>
              <a:t>52.5R</a:t>
            </a:r>
            <a:r>
              <a:rPr lang="zh-CN" altLang="en-US" sz="2600" dirty="0">
                <a:latin typeface="宋体" panose="02010600030101010101" pitchFamily="2" charset="-122"/>
              </a:rPr>
              <a:t>、</a:t>
            </a:r>
            <a:r>
              <a:rPr lang="en-US" altLang="zh-CN" sz="2600" dirty="0">
                <a:latin typeface="宋体" panose="02010600030101010101" pitchFamily="2" charset="-122"/>
              </a:rPr>
              <a:t>62.5</a:t>
            </a:r>
            <a:r>
              <a:rPr lang="zh-CN" altLang="en-US" sz="2600" dirty="0">
                <a:latin typeface="宋体" panose="02010600030101010101" pitchFamily="2" charset="-122"/>
              </a:rPr>
              <a:t>和</a:t>
            </a:r>
            <a:r>
              <a:rPr lang="en-US" altLang="zh-CN" sz="2600" dirty="0">
                <a:latin typeface="宋体" panose="02010600030101010101" pitchFamily="2" charset="-122"/>
              </a:rPr>
              <a:t>62.5R</a:t>
            </a:r>
            <a:r>
              <a:rPr lang="zh-CN" altLang="en-US" sz="2600" dirty="0">
                <a:latin typeface="宋体" panose="02010600030101010101" pitchFamily="2" charset="-122"/>
              </a:rPr>
              <a:t>六个强度等级。水泥按</a:t>
            </a:r>
            <a:r>
              <a:rPr lang="en-US" altLang="zh-CN" sz="2600" dirty="0">
                <a:latin typeface="宋体" panose="02010600030101010101" pitchFamily="2" charset="-122"/>
              </a:rPr>
              <a:t>3d</a:t>
            </a:r>
            <a:r>
              <a:rPr lang="zh-CN" altLang="en-US" sz="2600" dirty="0">
                <a:latin typeface="宋体" panose="02010600030101010101" pitchFamily="2" charset="-122"/>
              </a:rPr>
              <a:t>强度又分为普通型和早强型两种类型，其中有代号</a:t>
            </a:r>
            <a:r>
              <a:rPr lang="en-US" altLang="zh-CN" sz="2600" dirty="0">
                <a:latin typeface="宋体" panose="02010600030101010101" pitchFamily="2" charset="-122"/>
              </a:rPr>
              <a:t>R</a:t>
            </a:r>
            <a:r>
              <a:rPr lang="zh-CN" altLang="en-US" sz="2600" dirty="0">
                <a:latin typeface="宋体" panose="02010600030101010101" pitchFamily="2" charset="-122"/>
              </a:rPr>
              <a:t>者为早强型水泥。</a:t>
            </a:r>
            <a:endParaRPr lang="zh-CN" altLang="en-US" sz="2600" dirty="0">
              <a:latin typeface="宋体" panose="02010600030101010101" pitchFamily="2" charset="-122"/>
            </a:endParaRPr>
          </a:p>
          <a:p>
            <a:pPr eaLnBrk="1" hangingPunct="1">
              <a:lnSpc>
                <a:spcPct val="90000"/>
              </a:lnSpc>
            </a:pPr>
            <a:endParaRPr lang="zh-CN" altLang="en-US" sz="2600" dirty="0">
              <a:latin typeface="宋体" panose="02010600030101010101" pitchFamily="2" charset="-122"/>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文本占位符 1"/>
          <p:cNvSpPr>
            <a:spLocks noGrp="1"/>
          </p:cNvSpPr>
          <p:nvPr>
            <p:ph idx="1"/>
          </p:nvPr>
        </p:nvSpPr>
        <p:spPr>
          <a:xfrm>
            <a:off x="1919288" y="1052513"/>
            <a:ext cx="8291512" cy="5472112"/>
          </a:xfrm>
        </p:spPr>
        <p:txBody>
          <a:bodyPr wrap="square" lIns="91440" tIns="45720" rIns="91440" bIns="45720" anchor="t"/>
          <a:p>
            <a:pPr eaLnBrk="1" hangingPunct="1"/>
            <a:r>
              <a:rPr lang="zh-CN" altLang="en-US" sz="3600" b="1" dirty="0"/>
              <a:t>水泥的分类</a:t>
            </a:r>
            <a:endParaRPr lang="en-US" altLang="zh-CN" sz="3600" b="1" dirty="0"/>
          </a:p>
          <a:p>
            <a:pPr eaLnBrk="1" hangingPunct="1"/>
            <a:r>
              <a:rPr lang="zh-CN" altLang="en-US" dirty="0">
                <a:solidFill>
                  <a:srgbClr val="FF0000"/>
                </a:solidFill>
              </a:rPr>
              <a:t>按照用途与性能分类</a:t>
            </a:r>
            <a:endParaRPr lang="zh-CN" altLang="en-US" dirty="0">
              <a:solidFill>
                <a:srgbClr val="FF0000"/>
              </a:solidFill>
            </a:endParaRPr>
          </a:p>
          <a:p>
            <a:pPr eaLnBrk="1" hangingPunct="1"/>
            <a:r>
              <a:rPr lang="en-US" altLang="zh-CN" dirty="0"/>
              <a:t>1.</a:t>
            </a:r>
            <a:r>
              <a:rPr lang="zh-CN" altLang="en-US" dirty="0"/>
              <a:t>通用水泥</a:t>
            </a:r>
            <a:endParaRPr lang="zh-CN" altLang="en-US" dirty="0"/>
          </a:p>
          <a:p>
            <a:pPr eaLnBrk="1" hangingPunct="1"/>
            <a:r>
              <a:rPr lang="en-US" altLang="zh-CN" dirty="0"/>
              <a:t>2.</a:t>
            </a:r>
            <a:r>
              <a:rPr lang="zh-CN" altLang="en-US" dirty="0"/>
              <a:t>专用水泥</a:t>
            </a:r>
            <a:endParaRPr lang="zh-CN" altLang="en-US" dirty="0"/>
          </a:p>
          <a:p>
            <a:pPr eaLnBrk="1" hangingPunct="1"/>
            <a:r>
              <a:rPr lang="zh-CN" altLang="en-US" sz="2800" dirty="0"/>
              <a:t>油井水泥、砌筑水泥、道路水泥</a:t>
            </a:r>
            <a:endParaRPr lang="zh-CN" altLang="en-US" sz="2800" dirty="0"/>
          </a:p>
          <a:p>
            <a:pPr eaLnBrk="1" hangingPunct="1"/>
            <a:r>
              <a:rPr lang="en-US" altLang="zh-CN" dirty="0"/>
              <a:t>3.</a:t>
            </a:r>
            <a:r>
              <a:rPr lang="zh-CN" altLang="en-US" dirty="0"/>
              <a:t>特性水泥</a:t>
            </a:r>
            <a:endParaRPr lang="zh-CN" altLang="en-US" dirty="0"/>
          </a:p>
          <a:p>
            <a:pPr eaLnBrk="1" hangingPunct="1"/>
            <a:r>
              <a:rPr lang="zh-CN" altLang="en-US" dirty="0"/>
              <a:t>快硬水泥、膨胀水泥</a:t>
            </a:r>
            <a:endParaRPr lang="en-US" altLang="zh-CN" dirty="0"/>
          </a:p>
          <a:p>
            <a:pPr eaLnBrk="1" hangingPunct="1"/>
            <a:r>
              <a:rPr lang="zh-CN" altLang="en-US" dirty="0">
                <a:solidFill>
                  <a:srgbClr val="FF0000"/>
                </a:solidFill>
              </a:rPr>
              <a:t>按主要水硬性物质分类</a:t>
            </a:r>
            <a:endParaRPr lang="en-US" altLang="zh-CN" dirty="0">
              <a:solidFill>
                <a:srgbClr val="FF0000"/>
              </a:solidFill>
            </a:endParaRPr>
          </a:p>
          <a:p>
            <a:pPr eaLnBrk="1" hangingPunct="1"/>
            <a:r>
              <a:rPr lang="zh-CN" altLang="en-US" dirty="0"/>
              <a:t>硅酸盐系列水泥、氯酸盐系列水泥、硫铝酸盐系列水泥、铁铝酸盐系列水泥</a:t>
            </a:r>
            <a:endParaRPr lang="zh-CN" altLang="en-US" dirty="0"/>
          </a:p>
        </p:txBody>
      </p:sp>
      <p:sp>
        <p:nvSpPr>
          <p:cNvPr id="67586" name="标题 2"/>
          <p:cNvSpPr>
            <a:spLocks noGrp="1" noRot="1"/>
          </p:cNvSpPr>
          <p:nvPr>
            <p:ph type="title"/>
          </p:nvPr>
        </p:nvSpPr>
        <p:spPr>
          <a:xfrm>
            <a:off x="1981200" y="277813"/>
            <a:ext cx="8229600" cy="677862"/>
          </a:xfrm>
        </p:spPr>
        <p:txBody>
          <a:bodyPr wrap="square" lIns="91440" tIns="45720" rIns="91440" bIns="45720" anchor="ctr"/>
          <a:p>
            <a:pPr eaLnBrk="1" hangingPunct="1"/>
            <a:r>
              <a:rPr lang="en-US" altLang="zh-CN" b="1" dirty="0"/>
              <a:t>2.4  </a:t>
            </a:r>
            <a:r>
              <a:rPr lang="zh-CN" altLang="en-US" b="1" dirty="0"/>
              <a:t>水泥的选用</a:t>
            </a:r>
            <a:endParaRPr lang="zh-CN" altLang="en-US"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5">
                                            <p:txEl>
                                              <p:charRg st="0"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5">
                                            <p:txEl>
                                              <p:charRg st="6" end="1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5">
                                            <p:txEl>
                                              <p:charRg st="16" end="2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5">
                                            <p:txEl>
                                              <p:charRg st="23" end="3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585">
                                            <p:txEl>
                                              <p:charRg st="30" end="4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585">
                                            <p:txEl>
                                              <p:charRg st="45" end="5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7585">
                                            <p:txEl>
                                              <p:charRg st="52" end="6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585">
                                            <p:txEl>
                                              <p:charRg st="62" end="7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585">
                                            <p:txEl>
                                              <p:charRg st="73" end="10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67585">
                                            <p:txEl>
                                              <p:charRg st="0"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67585">
                                            <p:txEl>
                                              <p:charRg st="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67585">
                                            <p:txEl>
                                              <p:charRg st="16" end="2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1" nodeType="clickEffect">
                                  <p:stCondLst>
                                    <p:cond delay="0"/>
                                  </p:stCondLst>
                                  <p:childTnLst>
                                    <p:set>
                                      <p:cBhvr>
                                        <p:cTn id="58" dur="1" fill="hold">
                                          <p:stCondLst>
                                            <p:cond delay="0"/>
                                          </p:stCondLst>
                                        </p:cTn>
                                        <p:tgtEl>
                                          <p:spTgt spid="67585">
                                            <p:txEl>
                                              <p:charRg st="23" end="3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67585">
                                            <p:txEl>
                                              <p:charRg st="30" end="4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7585">
                                            <p:txEl>
                                              <p:charRg st="45" end="52"/>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67585">
                                            <p:txEl>
                                              <p:charRg st="52" end="6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67585">
                                            <p:txEl>
                                              <p:charRg st="62" end="7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67585">
                                            <p:txEl>
                                              <p:charRg st="73" end="10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5" grpId="0" build="p"/>
      <p:bldP spid="67585" grpId="1" build="p"/>
      <p:bldP spid="6758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09" name="矩形 86017"/>
          <p:cNvSpPr/>
          <p:nvPr/>
        </p:nvSpPr>
        <p:spPr>
          <a:xfrm>
            <a:off x="742950" y="295275"/>
            <a:ext cx="10486390" cy="1470025"/>
          </a:xfrm>
          <a:prstGeom prst="rect">
            <a:avLst/>
          </a:prstGeom>
          <a:noFill/>
          <a:ln w="9525">
            <a:noFill/>
          </a:ln>
        </p:spPr>
        <p:txBody>
          <a:bodyPr wrap="square" anchor="t">
            <a:spAutoFit/>
          </a:bodyPr>
          <a:p>
            <a:pPr marL="457200" indent="-457200">
              <a:spcBef>
                <a:spcPct val="20000"/>
              </a:spcBef>
              <a:buClr>
                <a:srgbClr val="A50021"/>
              </a:buClr>
              <a:buSzPct val="75000"/>
              <a:buFont typeface="Wingdings" panose="05000000000000000000" pitchFamily="2" charset="2"/>
              <a:buChar char="n"/>
            </a:pPr>
            <a:r>
              <a:rPr lang="zh-CN" altLang="en-US" sz="2800" b="1" dirty="0">
                <a:solidFill>
                  <a:srgbClr val="000000"/>
                </a:solidFill>
                <a:latin typeface="Arial" panose="020B0604020202020204" pitchFamily="34" charset="0"/>
                <a:ea typeface="宋体" panose="02010600030101010101" pitchFamily="2" charset="-122"/>
                <a:sym typeface="+mn-ea"/>
              </a:rPr>
              <a:t>作业：</a:t>
            </a:r>
            <a:endParaRPr lang="zh-CN" altLang="en-US" sz="2800" b="1" dirty="0">
              <a:solidFill>
                <a:srgbClr val="000000"/>
              </a:solidFill>
              <a:latin typeface="Arial" panose="020B0604020202020204" pitchFamily="34" charset="0"/>
              <a:ea typeface="宋体" panose="02010600030101010101" pitchFamily="2" charset="-122"/>
              <a:sym typeface="+mn-ea"/>
            </a:endParaRPr>
          </a:p>
          <a:p>
            <a:pPr marL="457200" indent="-457200">
              <a:spcBef>
                <a:spcPct val="20000"/>
              </a:spcBef>
              <a:buClr>
                <a:srgbClr val="A50021"/>
              </a:buClr>
              <a:buSzPct val="75000"/>
              <a:buFont typeface="Wingdings" panose="05000000000000000000" pitchFamily="2" charset="2"/>
              <a:buChar char="n"/>
            </a:pPr>
            <a:r>
              <a:rPr lang="zh-CN" altLang="en-US" sz="2800" dirty="0">
                <a:solidFill>
                  <a:srgbClr val="000000"/>
                </a:solidFill>
                <a:latin typeface="Arial" panose="020B0604020202020204" pitchFamily="34" charset="0"/>
                <a:ea typeface="宋体" panose="02010600030101010101" pitchFamily="2" charset="-122"/>
                <a:sym typeface="+mn-ea"/>
              </a:rPr>
              <a:t>试</a:t>
            </a:r>
            <a:r>
              <a:rPr lang="zh-CN" altLang="en-US" sz="2800" dirty="0">
                <a:solidFill>
                  <a:srgbClr val="000000"/>
                </a:solidFill>
                <a:latin typeface="黑体" panose="02010609060101010101" pitchFamily="49" charset="-122"/>
                <a:ea typeface="黑体" panose="02010609060101010101" pitchFamily="49" charset="-122"/>
              </a:rPr>
              <a:t>验测得某硅酸盐水泥各龄期的破坏荷载见下表，请确定该水泥的强度等级。</a:t>
            </a:r>
            <a:endParaRPr lang="zh-CN" altLang="en-US" sz="2800" dirty="0">
              <a:solidFill>
                <a:srgbClr val="000000"/>
              </a:solidFill>
              <a:latin typeface="黑体" panose="02010609060101010101" pitchFamily="49" charset="-122"/>
              <a:ea typeface="黑体" panose="02010609060101010101" pitchFamily="49" charset="-122"/>
            </a:endParaRPr>
          </a:p>
        </p:txBody>
      </p:sp>
      <p:graphicFrame>
        <p:nvGraphicFramePr>
          <p:cNvPr id="2" name="表格 1"/>
          <p:cNvGraphicFramePr/>
          <p:nvPr/>
        </p:nvGraphicFramePr>
        <p:xfrm>
          <a:off x="1906588" y="1905000"/>
          <a:ext cx="8305800" cy="4144963"/>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490220">
                <a:tc>
                  <a:txBody>
                    <a:bodyPr/>
                    <a:lstStyle/>
                    <a:p>
                      <a:pPr algn="ctr" fontAlgn="auto">
                        <a:buNone/>
                      </a:pPr>
                      <a:r>
                        <a:rPr lang="zh-CN" altLang="en-US" sz="2800" b="1">
                          <a:latin typeface="幼圆" panose="02010509060101010101" pitchFamily="49" charset="-122"/>
                          <a:ea typeface="幼圆" panose="02010509060101010101" pitchFamily="49" charset="-122"/>
                        </a:rPr>
                        <a:t>破坏荷载</a:t>
                      </a:r>
                      <a:endParaRPr lang="zh-CN" altLang="en-US" sz="2800" b="1">
                        <a:latin typeface="幼圆" panose="02010509060101010101" pitchFamily="49" charset="-122"/>
                        <a:ea typeface="幼圆" panose="02010509060101010101" pitchFamily="49" charset="-122"/>
                      </a:endParaRPr>
                    </a:p>
                  </a:txBody>
                  <a:tcPr/>
                </a:tc>
                <a:tc gridSpan="2">
                  <a:txBody>
                    <a:bodyPr/>
                    <a:lstStyle/>
                    <a:p>
                      <a:pPr algn="ctr" fontAlgn="auto">
                        <a:buNone/>
                      </a:pPr>
                      <a:r>
                        <a:rPr lang="zh-CN" altLang="en-US" sz="2800" b="1">
                          <a:latin typeface="幼圆" panose="02010509060101010101" pitchFamily="49" charset="-122"/>
                          <a:ea typeface="幼圆" panose="02010509060101010101" pitchFamily="49" charset="-122"/>
                        </a:rPr>
                        <a:t>抗折荷载（</a:t>
                      </a:r>
                      <a:r>
                        <a:rPr lang="en-US" altLang="zh-CN" sz="2800" b="1">
                          <a:latin typeface="幼圆" panose="02010509060101010101" pitchFamily="49" charset="-122"/>
                          <a:ea typeface="幼圆" panose="02010509060101010101" pitchFamily="49" charset="-122"/>
                        </a:rPr>
                        <a:t>N</a:t>
                      </a:r>
                      <a:r>
                        <a:rPr lang="zh-CN" altLang="en-US" sz="2800" b="1">
                          <a:latin typeface="幼圆" panose="02010509060101010101" pitchFamily="49" charset="-122"/>
                          <a:ea typeface="幼圆" panose="02010509060101010101" pitchFamily="49" charset="-122"/>
                        </a:rPr>
                        <a:t>）</a:t>
                      </a:r>
                      <a:endParaRPr lang="zh-CN" altLang="en-US" sz="2800" b="1">
                        <a:latin typeface="幼圆" panose="02010509060101010101" pitchFamily="49" charset="-122"/>
                        <a:ea typeface="幼圆" panose="02010509060101010101" pitchFamily="49" charset="-122"/>
                      </a:endParaRPr>
                    </a:p>
                  </a:txBody>
                  <a:tcPr/>
                </a:tc>
                <a:tc hMerge="1">
                  <a:tcPr/>
                </a:tc>
                <a:tc gridSpan="2">
                  <a:txBody>
                    <a:bodyPr/>
                    <a:lstStyle/>
                    <a:p>
                      <a:pPr algn="ctr" fontAlgn="auto">
                        <a:buNone/>
                      </a:pPr>
                      <a:r>
                        <a:rPr lang="zh-CN" altLang="en-US" sz="2800" b="1">
                          <a:latin typeface="幼圆" panose="02010509060101010101" pitchFamily="49" charset="-122"/>
                          <a:ea typeface="幼圆" panose="02010509060101010101" pitchFamily="49" charset="-122"/>
                          <a:sym typeface="+mn-ea"/>
                        </a:rPr>
                        <a:t>抗压荷载（</a:t>
                      </a:r>
                      <a:r>
                        <a:rPr lang="en-US" altLang="zh-CN" sz="2800" b="1">
                          <a:latin typeface="幼圆" panose="02010509060101010101" pitchFamily="49" charset="-122"/>
                          <a:ea typeface="幼圆" panose="02010509060101010101" pitchFamily="49" charset="-122"/>
                          <a:sym typeface="+mn-ea"/>
                        </a:rPr>
                        <a:t>KN</a:t>
                      </a:r>
                      <a:r>
                        <a:rPr lang="zh-CN" altLang="en-US" sz="2800" b="1">
                          <a:latin typeface="幼圆" panose="02010509060101010101" pitchFamily="49" charset="-122"/>
                          <a:ea typeface="幼圆" panose="02010509060101010101" pitchFamily="49" charset="-122"/>
                          <a:sym typeface="+mn-ea"/>
                        </a:rPr>
                        <a:t>）</a:t>
                      </a:r>
                      <a:endParaRPr lang="zh-CN" altLang="en-US" sz="2800" b="1">
                        <a:latin typeface="幼圆" panose="02010509060101010101" pitchFamily="49" charset="-122"/>
                        <a:ea typeface="幼圆" panose="02010509060101010101" pitchFamily="49" charset="-122"/>
                        <a:sym typeface="+mn-ea"/>
                      </a:endParaRPr>
                    </a:p>
                  </a:txBody>
                  <a:tcPr/>
                </a:tc>
                <a:tc hMerge="1">
                  <a:tcPr/>
                </a:tc>
              </a:tr>
              <a:tr h="483870">
                <a:tc>
                  <a:txBody>
                    <a:bodyPr/>
                    <a:lstStyle/>
                    <a:p>
                      <a:pPr algn="ctr" fontAlgn="auto">
                        <a:buNone/>
                      </a:pPr>
                      <a:r>
                        <a:rPr lang="zh-CN" altLang="en-US" sz="2800" b="1">
                          <a:latin typeface="幼圆" panose="02010509060101010101" pitchFamily="49" charset="-122"/>
                          <a:ea typeface="幼圆" panose="02010509060101010101" pitchFamily="49" charset="-122"/>
                        </a:rPr>
                        <a:t>龄期</a:t>
                      </a:r>
                      <a:endParaRPr lang="zh-CN" altLang="en-US"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3d</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28d</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3d</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28d</a:t>
                      </a:r>
                      <a:endParaRPr lang="en-US" altLang="zh-CN" sz="2800" b="1">
                        <a:latin typeface="幼圆" panose="02010509060101010101" pitchFamily="49" charset="-122"/>
                        <a:ea typeface="幼圆" panose="02010509060101010101" pitchFamily="49" charset="-122"/>
                      </a:endParaRPr>
                    </a:p>
                  </a:txBody>
                  <a:tcPr/>
                </a:tc>
              </a:tr>
              <a:tr h="483235">
                <a:tc rowSpan="6">
                  <a:txBody>
                    <a:bodyPr/>
                    <a:lstStyle/>
                    <a:p>
                      <a:pPr algn="ctr" fontAlgn="auto">
                        <a:buNone/>
                      </a:pPr>
                      <a:r>
                        <a:rPr lang="zh-CN" altLang="en-US" sz="2800" b="1">
                          <a:latin typeface="幼圆" panose="02010509060101010101" pitchFamily="49" charset="-122"/>
                          <a:ea typeface="幼圆" panose="02010509060101010101" pitchFamily="49" charset="-122"/>
                        </a:rPr>
                        <a:t>试验结果</a:t>
                      </a:r>
                      <a:endParaRPr lang="zh-CN" altLang="en-US" sz="2800" b="1">
                        <a:latin typeface="幼圆" panose="02010509060101010101" pitchFamily="49" charset="-122"/>
                        <a:ea typeface="幼圆" panose="02010509060101010101" pitchFamily="49" charset="-122"/>
                      </a:endParaRPr>
                    </a:p>
                  </a:txBody>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1750</a:t>
                      </a:r>
                      <a:endParaRPr lang="en-US" altLang="zh-CN" sz="2800" b="1">
                        <a:latin typeface="幼圆" panose="02010509060101010101" pitchFamily="49" charset="-122"/>
                        <a:ea typeface="幼圆" panose="02010509060101010101" pitchFamily="49" charset="-122"/>
                      </a:endParaRPr>
                    </a:p>
                  </a:txBody>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3100</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61</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125</a:t>
                      </a:r>
                      <a:endParaRPr lang="en-US" altLang="zh-CN" sz="2800" b="1">
                        <a:latin typeface="幼圆" panose="02010509060101010101" pitchFamily="49" charset="-122"/>
                        <a:ea typeface="幼圆" panose="02010509060101010101" pitchFamily="49" charset="-122"/>
                      </a:endParaRPr>
                    </a:p>
                  </a:txBody>
                  <a:tcPr/>
                </a:tc>
              </a:tr>
              <a:tr h="483870">
                <a:tc vMerge="1">
                  <a:tcPr/>
                </a:tc>
                <a:tc vMerge="1">
                  <a:tcPr/>
                </a:tc>
                <a:tc vMerge="1">
                  <a:tcPr/>
                </a:tc>
                <a:tc>
                  <a:txBody>
                    <a:bodyPr/>
                    <a:lstStyle/>
                    <a:p>
                      <a:pPr algn="ctr" fontAlgn="auto">
                        <a:buNone/>
                      </a:pPr>
                      <a:r>
                        <a:rPr lang="en-US" altLang="zh-CN" sz="2800" b="1">
                          <a:latin typeface="幼圆" panose="02010509060101010101" pitchFamily="49" charset="-122"/>
                          <a:ea typeface="幼圆" panose="02010509060101010101" pitchFamily="49" charset="-122"/>
                        </a:rPr>
                        <a:t>70</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120</a:t>
                      </a:r>
                      <a:endParaRPr lang="en-US" altLang="zh-CN" sz="2800" b="1">
                        <a:latin typeface="幼圆" panose="02010509060101010101" pitchFamily="49" charset="-122"/>
                        <a:ea typeface="幼圆" panose="02010509060101010101" pitchFamily="49" charset="-122"/>
                      </a:endParaRPr>
                    </a:p>
                  </a:txBody>
                  <a:tcPr/>
                </a:tc>
              </a:tr>
              <a:tr h="483870">
                <a:tc vMerge="1">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1800</a:t>
                      </a:r>
                      <a:endParaRPr lang="en-US" altLang="zh-CN" sz="2800" b="1">
                        <a:latin typeface="幼圆" panose="02010509060101010101" pitchFamily="49" charset="-122"/>
                        <a:ea typeface="幼圆" panose="02010509060101010101" pitchFamily="49" charset="-122"/>
                      </a:endParaRPr>
                    </a:p>
                  </a:txBody>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3300</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62</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126</a:t>
                      </a:r>
                      <a:endParaRPr lang="en-US" altLang="zh-CN" sz="2800" b="1">
                        <a:latin typeface="幼圆" panose="02010509060101010101" pitchFamily="49" charset="-122"/>
                        <a:ea typeface="幼圆" panose="02010509060101010101" pitchFamily="49" charset="-122"/>
                      </a:endParaRPr>
                    </a:p>
                  </a:txBody>
                  <a:tcPr/>
                </a:tc>
              </a:tr>
              <a:tr h="483235">
                <a:tc vMerge="1">
                  <a:tcPr/>
                </a:tc>
                <a:tc vMerge="1">
                  <a:tcPr/>
                </a:tc>
                <a:tc vMerge="1">
                  <a:tcPr/>
                </a:tc>
                <a:tc>
                  <a:txBody>
                    <a:bodyPr/>
                    <a:lstStyle/>
                    <a:p>
                      <a:pPr algn="ctr" fontAlgn="auto">
                        <a:buNone/>
                      </a:pPr>
                      <a:r>
                        <a:rPr lang="en-US" altLang="zh-CN" sz="2800" b="1">
                          <a:latin typeface="幼圆" panose="02010509060101010101" pitchFamily="49" charset="-122"/>
                          <a:ea typeface="幼圆" panose="02010509060101010101" pitchFamily="49" charset="-122"/>
                        </a:rPr>
                        <a:t>59</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138</a:t>
                      </a:r>
                      <a:endParaRPr lang="en-US" altLang="zh-CN" sz="2800" b="1">
                        <a:latin typeface="幼圆" panose="02010509060101010101" pitchFamily="49" charset="-122"/>
                        <a:ea typeface="幼圆" panose="02010509060101010101" pitchFamily="49" charset="-122"/>
                      </a:endParaRPr>
                    </a:p>
                  </a:txBody>
                  <a:tcPr/>
                </a:tc>
              </a:tr>
              <a:tr h="494030">
                <a:tc vMerge="1">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1760</a:t>
                      </a:r>
                      <a:endParaRPr lang="en-US" altLang="zh-CN" sz="2800" b="1">
                        <a:latin typeface="幼圆" panose="02010509060101010101" pitchFamily="49" charset="-122"/>
                        <a:ea typeface="幼圆" panose="02010509060101010101" pitchFamily="49" charset="-122"/>
                      </a:endParaRPr>
                    </a:p>
                  </a:txBody>
                  <a:tcPr/>
                </a:tc>
                <a:tc rowSpan="2">
                  <a:txBody>
                    <a:bodyPr/>
                    <a:lstStyle/>
                    <a:p>
                      <a:pPr algn="ctr" fontAlgn="auto">
                        <a:buNone/>
                      </a:pPr>
                      <a:r>
                        <a:rPr lang="en-US" altLang="zh-CN" sz="2800" b="1">
                          <a:latin typeface="幼圆" panose="02010509060101010101" pitchFamily="49" charset="-122"/>
                          <a:ea typeface="幼圆" panose="02010509060101010101" pitchFamily="49" charset="-122"/>
                        </a:rPr>
                        <a:t>3200</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60</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125</a:t>
                      </a:r>
                      <a:endParaRPr lang="en-US" altLang="zh-CN" sz="2800" b="1">
                        <a:latin typeface="幼圆" panose="02010509060101010101" pitchFamily="49" charset="-122"/>
                        <a:ea typeface="幼圆" panose="02010509060101010101" pitchFamily="49" charset="-122"/>
                      </a:endParaRPr>
                    </a:p>
                  </a:txBody>
                  <a:tcPr/>
                </a:tc>
              </a:tr>
              <a:tr h="483870">
                <a:tc vMerge="1">
                  <a:tcPr/>
                </a:tc>
                <a:tc vMerge="1">
                  <a:tcPr/>
                </a:tc>
                <a:tc vMerge="1">
                  <a:tcPr/>
                </a:tc>
                <a:tc>
                  <a:txBody>
                    <a:bodyPr/>
                    <a:lstStyle/>
                    <a:p>
                      <a:pPr algn="ctr" fontAlgn="auto">
                        <a:buNone/>
                      </a:pPr>
                      <a:r>
                        <a:rPr lang="en-US" altLang="zh-CN" sz="2800" b="1">
                          <a:latin typeface="幼圆" panose="02010509060101010101" pitchFamily="49" charset="-122"/>
                          <a:ea typeface="幼圆" panose="02010509060101010101" pitchFamily="49" charset="-122"/>
                        </a:rPr>
                        <a:t>58</a:t>
                      </a:r>
                      <a:endParaRPr lang="en-US" altLang="zh-CN" sz="2800" b="1">
                        <a:latin typeface="幼圆" panose="02010509060101010101" pitchFamily="49" charset="-122"/>
                        <a:ea typeface="幼圆" panose="02010509060101010101" pitchFamily="49" charset="-122"/>
                      </a:endParaRPr>
                    </a:p>
                  </a:txBody>
                  <a:tcPr/>
                </a:tc>
                <a:tc>
                  <a:txBody>
                    <a:bodyPr/>
                    <a:lstStyle/>
                    <a:p>
                      <a:pPr algn="ctr" fontAlgn="auto">
                        <a:buNone/>
                      </a:pPr>
                      <a:r>
                        <a:rPr lang="en-US" altLang="zh-CN" sz="2800" b="1">
                          <a:latin typeface="幼圆" panose="02010509060101010101" pitchFamily="49" charset="-122"/>
                          <a:ea typeface="幼圆" panose="02010509060101010101" pitchFamily="49" charset="-122"/>
                        </a:rPr>
                        <a:t>130</a:t>
                      </a:r>
                      <a:endParaRPr lang="en-US" altLang="zh-CN" sz="2800" b="1">
                        <a:latin typeface="幼圆" panose="02010509060101010101" pitchFamily="49" charset="-122"/>
                        <a:ea typeface="幼圆" panose="02010509060101010101" pitchFamily="49" charset="-122"/>
                      </a:endParaRPr>
                    </a:p>
                  </a:txBody>
                  <a:tcPr/>
                </a:tc>
              </a:tr>
            </a:tbl>
          </a:graphicData>
        </a:graphic>
      </p:graphicFrame>
    </p:spTree>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3" name="文本占位符 1"/>
          <p:cNvSpPr>
            <a:spLocks noGrp="1"/>
          </p:cNvSpPr>
          <p:nvPr>
            <p:ph idx="1"/>
          </p:nvPr>
        </p:nvSpPr>
        <p:spPr/>
        <p:txBody>
          <a:bodyPr wrap="square" lIns="91440" tIns="45720" rIns="91440" bIns="45720" anchor="t"/>
          <a:p>
            <a:pPr eaLnBrk="1" hangingPunct="1"/>
            <a:r>
              <a:rPr lang="zh-CN" altLang="en-US" dirty="0"/>
              <a:t>（</a:t>
            </a:r>
            <a:r>
              <a:rPr lang="en-US" altLang="zh-CN" dirty="0"/>
              <a:t>8</a:t>
            </a:r>
            <a:r>
              <a:rPr lang="zh-CN" altLang="en-US" dirty="0"/>
              <a:t>）碱含量</a:t>
            </a:r>
            <a:endParaRPr lang="zh-CN" altLang="en-US" dirty="0"/>
          </a:p>
          <a:p>
            <a:pPr eaLnBrk="1" hangingPunct="1"/>
            <a:r>
              <a:rPr lang="zh-CN" altLang="en-US" dirty="0"/>
              <a:t>碱</a:t>
            </a:r>
            <a:r>
              <a:rPr lang="en-US" altLang="zh-CN" dirty="0"/>
              <a:t>-</a:t>
            </a:r>
            <a:r>
              <a:rPr lang="zh-CN" altLang="en-US" dirty="0"/>
              <a:t>骨料反应：活性骨料与水泥所含的碱性氧化物发生化学反应，生成具有膨胀性的碱硅酸凝胶物质，对混凝土的耐久性产生很大影响</a:t>
            </a:r>
            <a:endParaRPr lang="zh-CN" altLang="en-US" dirty="0"/>
          </a:p>
          <a:p>
            <a:pPr eaLnBrk="1" hangingPunct="1"/>
            <a:r>
              <a:rPr lang="zh-CN" altLang="en-US" dirty="0"/>
              <a:t>（</a:t>
            </a:r>
            <a:r>
              <a:rPr lang="en-US" altLang="zh-CN" dirty="0"/>
              <a:t>9</a:t>
            </a:r>
            <a:r>
              <a:rPr lang="zh-CN" altLang="en-US" dirty="0"/>
              <a:t>）氯离子含量</a:t>
            </a:r>
            <a:endParaRPr lang="zh-CN" altLang="en-US" dirty="0"/>
          </a:p>
          <a:p>
            <a:pPr eaLnBrk="1" hangingPunct="1"/>
            <a:r>
              <a:rPr lang="zh-CN" altLang="en-US" dirty="0"/>
              <a:t>水泥中的氯离子含量不大于</a:t>
            </a:r>
            <a:r>
              <a:rPr lang="en-US" altLang="zh-CN" dirty="0"/>
              <a:t>0.06%</a:t>
            </a:r>
            <a:endParaRPr lang="en-US" altLang="zh-CN" dirty="0"/>
          </a:p>
        </p:txBody>
      </p:sp>
    </p:spTree>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2133600" y="533400"/>
            <a:ext cx="8077200" cy="2749550"/>
          </a:xfrm>
          <a:prstGeom prst="rect">
            <a:avLst/>
          </a:prstGeom>
          <a:noFill/>
          <a:ln w="9525">
            <a:noFill/>
          </a:ln>
        </p:spPr>
        <p:txBody>
          <a:bodyPr anchor="t">
            <a:spAutoFit/>
          </a:bodyPr>
          <a:p>
            <a:pPr marL="457200" indent="-457200">
              <a:spcBef>
                <a:spcPct val="20000"/>
              </a:spcBef>
              <a:buClr>
                <a:srgbClr val="A50021"/>
              </a:buClr>
              <a:buSzPct val="75000"/>
              <a:buFont typeface="Wingdings" panose="05000000000000000000" pitchFamily="2" charset="2"/>
              <a:buChar char="n"/>
            </a:pPr>
            <a:endParaRPr lang="zh-CN" altLang="en-US" sz="3200" b="1" dirty="0">
              <a:solidFill>
                <a:srgbClr val="3333CC"/>
              </a:solidFill>
              <a:latin typeface="黑体" panose="02010609060101010101" pitchFamily="49" charset="-122"/>
              <a:ea typeface="黑体" panose="02010609060101010101" pitchFamily="49" charset="-122"/>
            </a:endParaRPr>
          </a:p>
          <a:p>
            <a:pPr marL="457200" indent="-457200">
              <a:spcBef>
                <a:spcPct val="20000"/>
              </a:spcBef>
              <a:buClr>
                <a:srgbClr val="A50021"/>
              </a:buClr>
              <a:buSzPct val="75000"/>
              <a:buFont typeface="Wingdings" panose="05000000000000000000" pitchFamily="2" charset="2"/>
              <a:buChar char="n"/>
            </a:pPr>
            <a:endParaRPr lang="zh-CN" altLang="en-US" sz="3200" b="1" dirty="0">
              <a:solidFill>
                <a:srgbClr val="3333CC"/>
              </a:solidFill>
              <a:latin typeface="黑体" panose="02010609060101010101" pitchFamily="49" charset="-122"/>
              <a:ea typeface="黑体" panose="02010609060101010101" pitchFamily="49" charset="-122"/>
            </a:endParaRPr>
          </a:p>
          <a:p>
            <a:pPr marL="457200" indent="-457200">
              <a:spcBef>
                <a:spcPct val="20000"/>
              </a:spcBef>
              <a:buClr>
                <a:srgbClr val="A50021"/>
              </a:buClr>
              <a:buSzPct val="75000"/>
              <a:buFont typeface="Wingdings" panose="05000000000000000000" pitchFamily="2" charset="2"/>
              <a:buChar char="n"/>
            </a:pPr>
            <a:r>
              <a:rPr lang="zh-CN" altLang="en-US" sz="3200" b="1" dirty="0">
                <a:solidFill>
                  <a:srgbClr val="3333CC"/>
                </a:solidFill>
                <a:latin typeface="黑体" panose="02010609060101010101" pitchFamily="49" charset="-122"/>
                <a:ea typeface="黑体" panose="02010609060101010101" pitchFamily="49" charset="-122"/>
              </a:rPr>
              <a:t>例 </a:t>
            </a:r>
            <a:r>
              <a:rPr lang="zh-CN" altLang="en-US" sz="3200" b="1" dirty="0">
                <a:solidFill>
                  <a:srgbClr val="FF0000"/>
                </a:solidFill>
                <a:latin typeface="黑体" panose="02010609060101010101" pitchFamily="49" charset="-122"/>
                <a:ea typeface="黑体" panose="02010609060101010101" pitchFamily="49" charset="-122"/>
              </a:rPr>
              <a:t> </a:t>
            </a:r>
            <a:r>
              <a:rPr lang="zh-CN" altLang="en-US" sz="3200" b="1" dirty="0">
                <a:solidFill>
                  <a:srgbClr val="3333CC"/>
                </a:solidFill>
                <a:latin typeface="黑体" panose="02010609060101010101" pitchFamily="49" charset="-122"/>
                <a:ea typeface="黑体" panose="02010609060101010101" pitchFamily="49" charset="-122"/>
              </a:rPr>
              <a:t>现有四种白色粉末，已知其为建筑石膏、生石灰粉、白色石灰石粉和白色硅酸盐水泥，请加以鉴别（化学分析除外）</a:t>
            </a:r>
            <a:r>
              <a:rPr lang="zh-CN" altLang="en-US" sz="3200" dirty="0">
                <a:solidFill>
                  <a:srgbClr val="3333CC"/>
                </a:solidFill>
                <a:latin typeface="黑体" panose="02010609060101010101" pitchFamily="49" charset="-122"/>
                <a:ea typeface="黑体" panose="02010609060101010101" pitchFamily="49" charset="-122"/>
              </a:rPr>
              <a:t>。</a:t>
            </a:r>
            <a:endParaRPr lang="zh-CN" altLang="en-US" sz="3200" dirty="0">
              <a:solidFill>
                <a:srgbClr val="3333CC"/>
              </a:solidFill>
              <a:latin typeface="黑体" panose="02010609060101010101" pitchFamily="49" charset="-122"/>
              <a:ea typeface="黑体" panose="02010609060101010101" pitchFamily="49" charset="-122"/>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charRg st="2" end="58"/>
                                            </p:txEl>
                                          </p:spTgt>
                                        </p:tgtEl>
                                        <p:attrNameLst>
                                          <p:attrName>style.visibility</p:attrName>
                                        </p:attrNameLst>
                                      </p:cBhvr>
                                      <p:to>
                                        <p:strVal val="visible"/>
                                      </p:to>
                                    </p:set>
                                    <p:anim calcmode="lin" valueType="num">
                                      <p:cBhvr additive="base">
                                        <p:cTn id="7" dur="500" fill="hold"/>
                                        <p:tgtEl>
                                          <p:spTgt spid="2">
                                            <p:txEl>
                                              <p:charRg st="2" end="5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charRg st="2" end="5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1" name="文本占位符 1"/>
          <p:cNvSpPr>
            <a:spLocks noGrp="1"/>
          </p:cNvSpPr>
          <p:nvPr>
            <p:ph idx="1"/>
          </p:nvPr>
        </p:nvSpPr>
        <p:spPr/>
        <p:txBody>
          <a:bodyPr wrap="square" lIns="91440" tIns="45720" rIns="91440" bIns="45720" anchor="t"/>
          <a:p>
            <a:pPr algn="just" eaLnBrk="1" hangingPunct="1">
              <a:buClr>
                <a:srgbClr val="A50021"/>
              </a:buClr>
            </a:pPr>
            <a:r>
              <a:rPr lang="zh-CN" altLang="en-US" b="1" dirty="0"/>
              <a:t>解</a:t>
            </a:r>
            <a:r>
              <a:rPr lang="en-US" altLang="zh-CN" dirty="0"/>
              <a:t>:</a:t>
            </a:r>
            <a:r>
              <a:rPr lang="en-US" altLang="zh-CN" b="1" dirty="0"/>
              <a:t>  </a:t>
            </a:r>
            <a:r>
              <a:rPr lang="zh-CN" altLang="en-US" b="1" dirty="0">
                <a:solidFill>
                  <a:srgbClr val="000000"/>
                </a:solidFill>
              </a:rPr>
              <a:t>取相同质量的四种粉末，分别加入适量的水拌合为同一稠度的浆体。放热量最大且有大量水蒸气产生的为生石灰粉；在</a:t>
            </a:r>
            <a:r>
              <a:rPr lang="en-US" altLang="zh-CN" b="1" dirty="0">
                <a:solidFill>
                  <a:srgbClr val="000000"/>
                </a:solidFill>
              </a:rPr>
              <a:t>3</a:t>
            </a:r>
            <a:r>
              <a:rPr lang="zh-CN" altLang="en-US" b="1" dirty="0">
                <a:solidFill>
                  <a:srgbClr val="000000"/>
                </a:solidFill>
              </a:rPr>
              <a:t>～３０分钟内凝结硬化并具有一定强度的为建筑石膏；在４５分钟到１</a:t>
            </a:r>
            <a:r>
              <a:rPr lang="en-US" altLang="zh-CN" b="1" dirty="0">
                <a:solidFill>
                  <a:srgbClr val="000000"/>
                </a:solidFill>
              </a:rPr>
              <a:t>0</a:t>
            </a:r>
            <a:r>
              <a:rPr lang="zh-CN" altLang="en-US" b="1" dirty="0">
                <a:solidFill>
                  <a:srgbClr val="000000"/>
                </a:solidFill>
              </a:rPr>
              <a:t>小时内凝结硬化的为白色水泥；加水后没有任何反应和变化的为白色石灰石粉。</a:t>
            </a:r>
            <a:endParaRPr lang="zh-CN" altLang="en-US" b="1" dirty="0">
              <a:solidFill>
                <a:srgbClr val="000000"/>
              </a:solidFill>
            </a:endParaRPr>
          </a:p>
          <a:p>
            <a:pPr eaLnBrk="1" hangingPunct="1"/>
            <a:endParaRPr lang="zh-CN" altLang="en-US" dirty="0"/>
          </a:p>
        </p:txBody>
      </p:sp>
    </p:spTree>
  </p:cSld>
  <p:clrMapOvr>
    <a:masterClrMapping/>
  </p:clrMapOvr>
  <p:transition spd="slow">
    <p:randomBa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3905" name="标题 1"/>
          <p:cNvSpPr>
            <a:spLocks noGrp="1"/>
          </p:cNvSpPr>
          <p:nvPr>
            <p:ph type="title"/>
          </p:nvPr>
        </p:nvSpPr>
        <p:spPr>
          <a:xfrm>
            <a:off x="1981200" y="277813"/>
            <a:ext cx="8229600" cy="774700"/>
          </a:xfrm>
        </p:spPr>
        <p:txBody>
          <a:bodyPr wrap="square" lIns="91440" tIns="45720" rIns="91440" bIns="45720" anchor="t"/>
          <a:p>
            <a:pPr eaLnBrk="1" hangingPunct="1"/>
            <a:r>
              <a:rPr lang="en-US" altLang="zh-CN" dirty="0"/>
              <a:t>6</a:t>
            </a:r>
            <a:r>
              <a:rPr lang="zh-CN" altLang="en-US" dirty="0"/>
              <a:t>、水泥石的腐蚀与防止</a:t>
            </a:r>
            <a:endParaRPr lang="zh-CN" altLang="en-US" dirty="0"/>
          </a:p>
        </p:txBody>
      </p:sp>
      <p:sp>
        <p:nvSpPr>
          <p:cNvPr id="123906" name="文本占位符 2"/>
          <p:cNvSpPr>
            <a:spLocks noGrp="1"/>
          </p:cNvSpPr>
          <p:nvPr>
            <p:ph idx="1"/>
          </p:nvPr>
        </p:nvSpPr>
        <p:spPr>
          <a:xfrm>
            <a:off x="1981200" y="1125538"/>
            <a:ext cx="8229600" cy="5005387"/>
          </a:xfrm>
        </p:spPr>
        <p:txBody>
          <a:bodyPr wrap="square" lIns="91440" tIns="45720" rIns="91440" bIns="45720" anchor="t"/>
          <a:p>
            <a:pPr eaLnBrk="1" hangingPunct="1"/>
            <a:r>
              <a:rPr lang="zh-CN" altLang="en-US" dirty="0">
                <a:latin typeface="宋体" panose="02010600030101010101" pitchFamily="2" charset="-122"/>
              </a:rPr>
              <a:t>（</a:t>
            </a:r>
            <a:r>
              <a:rPr lang="en-US" altLang="zh-CN" dirty="0">
                <a:latin typeface="宋体" panose="02010600030101010101" pitchFamily="2" charset="-122"/>
              </a:rPr>
              <a:t>1</a:t>
            </a:r>
            <a:r>
              <a:rPr lang="zh-CN" altLang="en-US" dirty="0">
                <a:latin typeface="宋体" panose="02010600030101010101" pitchFamily="2" charset="-122"/>
              </a:rPr>
              <a:t>）水泥石的腐蚀</a:t>
            </a:r>
            <a:endParaRPr lang="zh-CN" altLang="en-US" dirty="0">
              <a:latin typeface="宋体" panose="02010600030101010101" pitchFamily="2" charset="-122"/>
            </a:endParaRPr>
          </a:p>
          <a:p>
            <a:pPr eaLnBrk="1" hangingPunct="1">
              <a:buNone/>
            </a:pPr>
            <a:r>
              <a:rPr lang="zh-CN" altLang="en-US" dirty="0">
                <a:latin typeface="宋体" panose="02010600030101010101" pitchFamily="2" charset="-122"/>
              </a:rPr>
              <a:t>  水泥石在</a:t>
            </a:r>
            <a:r>
              <a:rPr lang="zh-CN" altLang="en-US" u="sng" dirty="0">
                <a:latin typeface="宋体" panose="02010600030101010101" pitchFamily="2" charset="-122"/>
              </a:rPr>
              <a:t>外界侵蚀性介质</a:t>
            </a:r>
            <a:r>
              <a:rPr lang="zh-CN" altLang="en-US" dirty="0">
                <a:latin typeface="宋体" panose="02010600030101010101" pitchFamily="2" charset="-122"/>
              </a:rPr>
              <a:t>（软水、含酸、含盐、含碱等）的作用下结构受到破坏，强度降低的现象称为水泥石的腐蚀。</a:t>
            </a:r>
            <a:endParaRPr lang="zh-CN" altLang="en-US" dirty="0">
              <a:latin typeface="宋体" panose="02010600030101010101" pitchFamily="2" charset="-122"/>
            </a:endParaRPr>
          </a:p>
          <a:p>
            <a:pPr eaLnBrk="1" hangingPunct="1"/>
            <a:r>
              <a:rPr lang="en-US" altLang="zh-CN" dirty="0">
                <a:latin typeface="宋体" panose="02010600030101010101" pitchFamily="2" charset="-122"/>
              </a:rPr>
              <a:t>1</a:t>
            </a:r>
            <a:r>
              <a:rPr lang="zh-CN" altLang="en-US" dirty="0">
                <a:latin typeface="宋体" panose="02010600030101010101" pitchFamily="2" charset="-122"/>
              </a:rPr>
              <a:t>）软水侵蚀</a:t>
            </a:r>
            <a:endParaRPr lang="zh-CN" altLang="en-US" dirty="0">
              <a:latin typeface="宋体" panose="02010600030101010101" pitchFamily="2" charset="-122"/>
            </a:endParaRPr>
          </a:p>
          <a:p>
            <a:pPr eaLnBrk="1" hangingPunct="1"/>
            <a:r>
              <a:rPr lang="zh-CN" altLang="en-US" dirty="0">
                <a:latin typeface="宋体" panose="02010600030101010101" pitchFamily="2" charset="-122"/>
              </a:rPr>
              <a:t>硬水：</a:t>
            </a:r>
            <a:r>
              <a:rPr lang="en-US" altLang="zh-CN" dirty="0">
                <a:latin typeface="宋体" panose="02010600030101010101" pitchFamily="2" charset="-122"/>
              </a:rPr>
              <a:t>Ca(OH)</a:t>
            </a:r>
            <a:r>
              <a:rPr lang="en-US" altLang="zh-CN" baseline="-25000" dirty="0">
                <a:latin typeface="宋体" panose="02010600030101010101" pitchFamily="2" charset="-122"/>
              </a:rPr>
              <a:t>2</a:t>
            </a:r>
            <a:r>
              <a:rPr lang="en-US" altLang="zh-CN" dirty="0">
                <a:latin typeface="宋体" panose="02010600030101010101" pitchFamily="2" charset="-122"/>
              </a:rPr>
              <a:t>+Ca(HCO</a:t>
            </a:r>
            <a:r>
              <a:rPr lang="en-US" altLang="zh-CN" baseline="-25000" dirty="0">
                <a:latin typeface="宋体" panose="02010600030101010101" pitchFamily="2" charset="-122"/>
              </a:rPr>
              <a:t>3</a:t>
            </a:r>
            <a:r>
              <a:rPr lang="en-US" altLang="zh-CN" dirty="0">
                <a:latin typeface="宋体" panose="02010600030101010101" pitchFamily="2" charset="-122"/>
              </a:rPr>
              <a:t>)</a:t>
            </a:r>
            <a:r>
              <a:rPr lang="en-US" altLang="zh-CN" baseline="-25000" dirty="0">
                <a:latin typeface="宋体" panose="02010600030101010101" pitchFamily="2" charset="-122"/>
              </a:rPr>
              <a:t>2</a:t>
            </a:r>
            <a:r>
              <a:rPr lang="en-US" altLang="zh-CN" dirty="0">
                <a:latin typeface="宋体" panose="02010600030101010101" pitchFamily="2" charset="-122"/>
              </a:rPr>
              <a:t>=2CaCO</a:t>
            </a:r>
            <a:r>
              <a:rPr lang="en-US" altLang="zh-CN" baseline="-25000" dirty="0">
                <a:latin typeface="宋体" panose="02010600030101010101" pitchFamily="2" charset="-122"/>
              </a:rPr>
              <a:t>3</a:t>
            </a:r>
            <a:r>
              <a:rPr lang="en-US" altLang="zh-CN" dirty="0">
                <a:latin typeface="宋体" panose="02010600030101010101" pitchFamily="2" charset="-122"/>
              </a:rPr>
              <a:t>+2H</a:t>
            </a:r>
            <a:r>
              <a:rPr lang="en-US" altLang="zh-CN" baseline="-25000" dirty="0">
                <a:latin typeface="宋体" panose="02010600030101010101" pitchFamily="2" charset="-122"/>
              </a:rPr>
              <a:t>2</a:t>
            </a:r>
            <a:r>
              <a:rPr lang="en-US" altLang="zh-CN" dirty="0">
                <a:latin typeface="宋体" panose="02010600030101010101" pitchFamily="2" charset="-122"/>
              </a:rPr>
              <a:t>O</a:t>
            </a:r>
            <a:endParaRPr lang="en-US" altLang="zh-CN" dirty="0">
              <a:latin typeface="宋体" panose="02010600030101010101" pitchFamily="2" charset="-122"/>
            </a:endParaRPr>
          </a:p>
          <a:p>
            <a:pPr eaLnBrk="1" hangingPunct="1"/>
            <a:r>
              <a:rPr lang="zh-CN" altLang="en-US" dirty="0">
                <a:latin typeface="宋体" panose="02010600030101010101" pitchFamily="2" charset="-122"/>
              </a:rPr>
              <a:t>软水不能发生上述反应且水化产物中的</a:t>
            </a:r>
            <a:r>
              <a:rPr lang="en-US" altLang="zh-CN" dirty="0">
                <a:latin typeface="宋体" panose="02010600030101010101" pitchFamily="2" charset="-122"/>
              </a:rPr>
              <a:t>Ca(OH)</a:t>
            </a:r>
            <a:r>
              <a:rPr lang="en-US" altLang="zh-CN" baseline="-25000" dirty="0">
                <a:latin typeface="宋体" panose="02010600030101010101" pitchFamily="2" charset="-122"/>
              </a:rPr>
              <a:t>2</a:t>
            </a:r>
            <a:r>
              <a:rPr lang="zh-CN" altLang="en-US" dirty="0">
                <a:latin typeface="宋体" panose="02010600030101010101" pitchFamily="2" charset="-122"/>
              </a:rPr>
              <a:t>易被流动水带走，从而导致水泥石的破坏</a:t>
            </a:r>
            <a:endParaRPr lang="zh-CN" altLang="en-US" dirty="0">
              <a:latin typeface="宋体" panose="02010600030101010101" pitchFamily="2" charset="-122"/>
            </a:endParaRPr>
          </a:p>
        </p:txBody>
      </p:sp>
    </p:spTree>
  </p:cSld>
  <p:clrMapOvr>
    <a:masterClrMapping/>
  </p:clrMapOvr>
  <p:transition spd="slow">
    <p:randomBa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29" name="文本占位符 1"/>
          <p:cNvSpPr>
            <a:spLocks noGrp="1"/>
          </p:cNvSpPr>
          <p:nvPr>
            <p:ph idx="1"/>
          </p:nvPr>
        </p:nvSpPr>
        <p:spPr>
          <a:xfrm>
            <a:off x="1981200" y="981075"/>
            <a:ext cx="8229600" cy="5149850"/>
          </a:xfrm>
        </p:spPr>
        <p:txBody>
          <a:bodyPr wrap="square" lIns="91440" tIns="45720" rIns="91440" bIns="45720" anchor="t"/>
          <a:p>
            <a:pPr eaLnBrk="1" hangingPunct="1"/>
            <a:endParaRPr lang="zh-CN" altLang="en-US" dirty="0"/>
          </a:p>
          <a:p>
            <a:pPr eaLnBrk="1" hangingPunct="1"/>
            <a:r>
              <a:rPr lang="en-US" altLang="zh-CN" dirty="0"/>
              <a:t>2</a:t>
            </a:r>
            <a:r>
              <a:rPr lang="zh-CN" altLang="en-US" dirty="0"/>
              <a:t>）酸类侵蚀</a:t>
            </a:r>
            <a:endParaRPr lang="zh-CN" altLang="en-US" dirty="0"/>
          </a:p>
          <a:p>
            <a:pPr eaLnBrk="1" hangingPunct="1">
              <a:buNone/>
            </a:pPr>
            <a:r>
              <a:rPr lang="zh-CN" altLang="en-US" dirty="0"/>
              <a:t>          在工业废水、地下水、沼泽水中常含有不同种类的酸，这些酸与水泥石中的氢氧化钙作用，生成的化合物有的易溶于水，有的体积膨胀，使水泥石受到腐蚀以至破坏。 </a:t>
            </a:r>
            <a:endParaRPr lang="zh-CN" altLang="en-US" dirty="0"/>
          </a:p>
          <a:p>
            <a:pPr eaLnBrk="1" hangingPunct="1"/>
            <a:endParaRPr lang="zh-CN" altLang="en-US" dirty="0"/>
          </a:p>
        </p:txBody>
      </p:sp>
    </p:spTree>
  </p:cSld>
  <p:clrMapOvr>
    <a:masterClrMapping/>
  </p:clrMapOvr>
  <p:transition spd="slow">
    <p:randomBar dir="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3" name="文本占位符 1"/>
          <p:cNvSpPr>
            <a:spLocks noGrp="1"/>
          </p:cNvSpPr>
          <p:nvPr>
            <p:ph idx="1"/>
          </p:nvPr>
        </p:nvSpPr>
        <p:spPr>
          <a:xfrm>
            <a:off x="1981200" y="981075"/>
            <a:ext cx="8229600" cy="5149850"/>
          </a:xfrm>
        </p:spPr>
        <p:txBody>
          <a:bodyPr wrap="square" lIns="91440" tIns="45720" rIns="91440" bIns="45720" anchor="t"/>
          <a:p>
            <a:pPr eaLnBrk="1" hangingPunct="1"/>
            <a:r>
              <a:rPr lang="en-US" altLang="zh-CN" dirty="0"/>
              <a:t>3</a:t>
            </a:r>
            <a:r>
              <a:rPr lang="zh-CN" altLang="en-US" dirty="0"/>
              <a:t>）盐类侵蚀</a:t>
            </a:r>
            <a:endParaRPr lang="zh-CN" altLang="en-US" dirty="0"/>
          </a:p>
          <a:p>
            <a:pPr eaLnBrk="1" hangingPunct="1">
              <a:buNone/>
            </a:pPr>
            <a:r>
              <a:rPr lang="zh-CN" altLang="en-US" dirty="0"/>
              <a:t>    </a:t>
            </a:r>
            <a:r>
              <a:rPr lang="zh-CN" altLang="en-US" sz="2800" dirty="0"/>
              <a:t>硫酸盐腐蚀</a:t>
            </a:r>
            <a:endParaRPr lang="zh-CN" altLang="en-US" sz="2800" dirty="0"/>
          </a:p>
          <a:p>
            <a:pPr eaLnBrk="1" hangingPunct="1">
              <a:buNone/>
            </a:pPr>
            <a:r>
              <a:rPr lang="zh-CN" altLang="en-US" sz="2800" dirty="0"/>
              <a:t>          在海水、地下水或某些工业废水中常含有钠、钾、铵等</a:t>
            </a:r>
            <a:r>
              <a:rPr lang="zh-CN" altLang="en-US" sz="2800" dirty="0">
                <a:solidFill>
                  <a:srgbClr val="FF3300"/>
                </a:solidFill>
              </a:rPr>
              <a:t>硫酸盐，它们与水泥石中的氢氧化钙反应，在水泥石的孔隙中形成石膏，石膏进一步与水泥石中水化铝酸钙起作用，生成针状结晶的水化硫铝酸钙，体积增大</a:t>
            </a:r>
            <a:r>
              <a:rPr lang="en-US" altLang="zh-CN" sz="2800" dirty="0">
                <a:solidFill>
                  <a:srgbClr val="FF3300"/>
                </a:solidFill>
              </a:rPr>
              <a:t>2~2.5</a:t>
            </a:r>
            <a:r>
              <a:rPr lang="zh-CN" altLang="en-US" sz="2800" dirty="0">
                <a:solidFill>
                  <a:srgbClr val="FF3300"/>
                </a:solidFill>
              </a:rPr>
              <a:t>倍，从而对水泥石产生巨大的破坏作用。因水化硫铝酸钙的针状结晶与细菌中的杆菌外形相似，所以被称为“水泥杆菌”。</a:t>
            </a:r>
            <a:r>
              <a:rPr lang="zh-CN" altLang="en-US" sz="2800" dirty="0"/>
              <a:t>此外，镁盐、碳酸水及强碱等对水泥石均有一定的腐蚀作用</a:t>
            </a:r>
            <a:endParaRPr lang="zh-CN" altLang="en-US" sz="2800" dirty="0"/>
          </a:p>
        </p:txBody>
      </p:sp>
    </p:spTree>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7" name="文本占位符 1"/>
          <p:cNvSpPr>
            <a:spLocks noGrp="1"/>
          </p:cNvSpPr>
          <p:nvPr>
            <p:ph idx="1"/>
          </p:nvPr>
        </p:nvSpPr>
        <p:spPr>
          <a:xfrm>
            <a:off x="1981200" y="765175"/>
            <a:ext cx="8686800" cy="5365750"/>
          </a:xfrm>
        </p:spPr>
        <p:txBody>
          <a:bodyPr wrap="square" lIns="91440" tIns="45720" rIns="91440" bIns="45720" anchor="t"/>
          <a:p>
            <a:pPr eaLnBrk="1" hangingPunct="1">
              <a:lnSpc>
                <a:spcPct val="90000"/>
              </a:lnSpc>
            </a:pPr>
            <a:r>
              <a:rPr lang="en-US" altLang="zh-CN" dirty="0"/>
              <a:t>4</a:t>
            </a:r>
            <a:r>
              <a:rPr lang="zh-CN" altLang="en-US" dirty="0"/>
              <a:t>）强碱侵蚀</a:t>
            </a:r>
            <a:endParaRPr lang="zh-CN" altLang="en-US" dirty="0"/>
          </a:p>
          <a:p>
            <a:pPr eaLnBrk="1" hangingPunct="1">
              <a:lnSpc>
                <a:spcPct val="90000"/>
              </a:lnSpc>
            </a:pPr>
            <a:r>
              <a:rPr lang="en-US" altLang="zh-CN" dirty="0">
                <a:latin typeface="Times New Roman" panose="02020603050405020304" pitchFamily="18" charset="0"/>
              </a:rPr>
              <a:t>3Cao</a:t>
            </a:r>
            <a:r>
              <a:rPr lang="en-US" altLang="zh-CN" dirty="0"/>
              <a:t>·</a:t>
            </a:r>
            <a:r>
              <a:rPr lang="en-US" altLang="zh-CN" dirty="0">
                <a:latin typeface="Times New Roman" panose="02020603050405020304" pitchFamily="18" charset="0"/>
              </a:rPr>
              <a:t>Al</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baseline="-25000" dirty="0">
                <a:latin typeface="Times New Roman" panose="02020603050405020304" pitchFamily="18" charset="0"/>
              </a:rPr>
              <a:t>3</a:t>
            </a:r>
            <a:r>
              <a:rPr lang="en-US" altLang="zh-CN" dirty="0">
                <a:latin typeface="Times New Roman" panose="02020603050405020304" pitchFamily="18" charset="0"/>
              </a:rPr>
              <a:t>+NaOH=3Na</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dirty="0"/>
              <a:t>·</a:t>
            </a:r>
            <a:r>
              <a:rPr lang="en-US" altLang="zh-CN" dirty="0">
                <a:latin typeface="Times New Roman" panose="02020603050405020304" pitchFamily="18" charset="0"/>
              </a:rPr>
              <a:t>Al</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baseline="-25000" dirty="0">
                <a:latin typeface="Times New Roman" panose="02020603050405020304" pitchFamily="18" charset="0"/>
              </a:rPr>
              <a:t>3</a:t>
            </a:r>
            <a:r>
              <a:rPr lang="en-US" altLang="zh-CN" dirty="0">
                <a:latin typeface="Times New Roman" panose="02020603050405020304" pitchFamily="18" charset="0"/>
              </a:rPr>
              <a:t>+3Ca(OH)</a:t>
            </a:r>
            <a:r>
              <a:rPr lang="en-US" altLang="zh-CN" baseline="-25000" dirty="0">
                <a:latin typeface="Times New Roman" panose="02020603050405020304" pitchFamily="18" charset="0"/>
              </a:rPr>
              <a:t>2</a:t>
            </a:r>
            <a:endParaRPr lang="en-US" altLang="zh-CN" baseline="-25000" dirty="0">
              <a:latin typeface="Times New Roman" panose="02020603050405020304" pitchFamily="18" charset="0"/>
            </a:endParaRPr>
          </a:p>
          <a:p>
            <a:pPr eaLnBrk="1" hangingPunct="1">
              <a:lnSpc>
                <a:spcPct val="90000"/>
              </a:lnSpc>
            </a:pPr>
            <a:r>
              <a:rPr lang="zh-CN" altLang="en-US" dirty="0">
                <a:latin typeface="Times New Roman" panose="02020603050405020304" pitchFamily="18" charset="0"/>
              </a:rPr>
              <a:t>其中</a:t>
            </a:r>
            <a:r>
              <a:rPr lang="en-US" altLang="zh-CN" dirty="0">
                <a:latin typeface="Times New Roman" panose="02020603050405020304" pitchFamily="18" charset="0"/>
              </a:rPr>
              <a:t>Na</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dirty="0"/>
              <a:t>·</a:t>
            </a:r>
            <a:r>
              <a:rPr lang="en-US" altLang="zh-CN" dirty="0">
                <a:latin typeface="Times New Roman" panose="02020603050405020304" pitchFamily="18" charset="0"/>
              </a:rPr>
              <a:t>Al</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baseline="-25000" dirty="0">
                <a:latin typeface="Times New Roman" panose="02020603050405020304" pitchFamily="18" charset="0"/>
              </a:rPr>
              <a:t>3</a:t>
            </a:r>
            <a:r>
              <a:rPr lang="zh-CN" altLang="en-US" dirty="0">
                <a:latin typeface="Times New Roman" panose="02020603050405020304" pitchFamily="18" charset="0"/>
              </a:rPr>
              <a:t>溶于水会和空气中的</a:t>
            </a:r>
            <a:r>
              <a:rPr lang="en-US" altLang="zh-CN" dirty="0">
                <a:latin typeface="Times New Roman" panose="02020603050405020304" pitchFamily="18" charset="0"/>
              </a:rPr>
              <a:t>CO</a:t>
            </a:r>
            <a:r>
              <a:rPr lang="en-US" altLang="zh-CN" baseline="-25000" dirty="0">
                <a:latin typeface="Times New Roman" panose="02020603050405020304" pitchFamily="18" charset="0"/>
              </a:rPr>
              <a:t>2</a:t>
            </a:r>
            <a:r>
              <a:rPr lang="zh-CN" altLang="en-US" dirty="0">
                <a:latin typeface="Times New Roman" panose="02020603050405020304" pitchFamily="18" charset="0"/>
              </a:rPr>
              <a:t>发生反应生成</a:t>
            </a:r>
            <a:r>
              <a:rPr lang="en-US" altLang="zh-CN" dirty="0">
                <a:latin typeface="Times New Roman" panose="02020603050405020304" pitchFamily="18" charset="0"/>
              </a:rPr>
              <a:t>Na</a:t>
            </a:r>
            <a:r>
              <a:rPr lang="en-US" altLang="zh-CN" baseline="-25000" dirty="0">
                <a:latin typeface="Times New Roman" panose="02020603050405020304" pitchFamily="18" charset="0"/>
              </a:rPr>
              <a:t>2</a:t>
            </a:r>
            <a:r>
              <a:rPr lang="en-US" altLang="zh-CN" dirty="0">
                <a:latin typeface="Times New Roman" panose="02020603050405020304" pitchFamily="18" charset="0"/>
              </a:rPr>
              <a:t>CO</a:t>
            </a:r>
            <a:r>
              <a:rPr lang="en-US" altLang="zh-CN" baseline="-25000" dirty="0">
                <a:latin typeface="Times New Roman" panose="02020603050405020304" pitchFamily="18" charset="0"/>
              </a:rPr>
              <a:t>3</a:t>
            </a:r>
            <a:r>
              <a:rPr lang="zh-CN" altLang="en-US" baseline="-25000" dirty="0">
                <a:latin typeface="Times New Roman" panose="02020603050405020304" pitchFamily="18" charset="0"/>
              </a:rPr>
              <a:t>，</a:t>
            </a:r>
            <a:r>
              <a:rPr lang="zh-CN" altLang="en-US" dirty="0">
                <a:latin typeface="Times New Roman" panose="02020603050405020304" pitchFamily="18" charset="0"/>
              </a:rPr>
              <a:t>结晶膨胀导致水泥石破坏</a:t>
            </a:r>
            <a:endParaRPr lang="zh-CN" altLang="en-US" dirty="0">
              <a:latin typeface="Times New Roman" panose="02020603050405020304" pitchFamily="18" charset="0"/>
            </a:endParaRPr>
          </a:p>
          <a:p>
            <a:pPr eaLnBrk="1" hangingPunct="1">
              <a:lnSpc>
                <a:spcPct val="90000"/>
              </a:lnSpc>
            </a:pPr>
            <a:r>
              <a:rPr lang="zh-CN" altLang="en-US" b="1" dirty="0">
                <a:solidFill>
                  <a:schemeClr val="tx2"/>
                </a:solidFill>
                <a:latin typeface="宋体" panose="02010600030101010101" pitchFamily="2" charset="-122"/>
              </a:rPr>
              <a:t>（</a:t>
            </a:r>
            <a:r>
              <a:rPr lang="en-US" altLang="zh-CN" b="1" dirty="0">
                <a:solidFill>
                  <a:schemeClr val="tx2"/>
                </a:solidFill>
                <a:latin typeface="宋体" panose="02010600030101010101" pitchFamily="2" charset="-122"/>
              </a:rPr>
              <a:t>2</a:t>
            </a:r>
            <a:r>
              <a:rPr lang="zh-CN" altLang="en-US" b="1" dirty="0">
                <a:solidFill>
                  <a:schemeClr val="tx2"/>
                </a:solidFill>
                <a:latin typeface="宋体" panose="02010600030101010101" pitchFamily="2" charset="-122"/>
              </a:rPr>
              <a:t>）水泥腐蚀的防止</a:t>
            </a:r>
            <a:endParaRPr lang="zh-CN" altLang="en-US" b="1" dirty="0">
              <a:solidFill>
                <a:schemeClr val="tx2"/>
              </a:solidFill>
              <a:latin typeface="宋体" panose="02010600030101010101" pitchFamily="2" charset="-122"/>
            </a:endParaRPr>
          </a:p>
          <a:p>
            <a:pPr eaLnBrk="1" hangingPunct="1">
              <a:lnSpc>
                <a:spcPct val="90000"/>
              </a:lnSpc>
              <a:buNone/>
            </a:pPr>
            <a:r>
              <a:rPr lang="en-US" altLang="zh-CN" b="1" dirty="0">
                <a:solidFill>
                  <a:schemeClr val="tx2"/>
                </a:solidFill>
                <a:latin typeface="宋体" panose="02010600030101010101" pitchFamily="2" charset="-122"/>
              </a:rPr>
              <a:t>1</a:t>
            </a:r>
            <a:r>
              <a:rPr lang="zh-CN" altLang="en-US" b="1" dirty="0">
                <a:solidFill>
                  <a:schemeClr val="tx2"/>
                </a:solidFill>
                <a:latin typeface="宋体" panose="02010600030101010101" pitchFamily="2" charset="-122"/>
              </a:rPr>
              <a:t>）根据建筑物所处的环境，选用适当的水泥；</a:t>
            </a:r>
            <a:endParaRPr lang="zh-CN" altLang="en-US" b="1" dirty="0">
              <a:solidFill>
                <a:schemeClr val="tx2"/>
              </a:solidFill>
              <a:latin typeface="宋体" panose="02010600030101010101" pitchFamily="2" charset="-122"/>
            </a:endParaRPr>
          </a:p>
          <a:p>
            <a:pPr eaLnBrk="1" hangingPunct="1">
              <a:lnSpc>
                <a:spcPct val="90000"/>
              </a:lnSpc>
              <a:buNone/>
            </a:pPr>
            <a:r>
              <a:rPr lang="en-US" altLang="zh-CN" b="1" dirty="0">
                <a:solidFill>
                  <a:schemeClr val="tx2"/>
                </a:solidFill>
                <a:latin typeface="宋体" panose="02010600030101010101" pitchFamily="2" charset="-122"/>
              </a:rPr>
              <a:t>2</a:t>
            </a:r>
            <a:r>
              <a:rPr lang="zh-CN" altLang="en-US" b="1" dirty="0">
                <a:solidFill>
                  <a:schemeClr val="tx2"/>
                </a:solidFill>
                <a:latin typeface="宋体" panose="02010600030101010101" pitchFamily="2" charset="-122"/>
              </a:rPr>
              <a:t>）提高水泥制品本身的密实度，减少侵蚀介质的渗透；</a:t>
            </a:r>
            <a:endParaRPr lang="zh-CN" altLang="en-US" b="1" dirty="0">
              <a:solidFill>
                <a:schemeClr val="tx2"/>
              </a:solidFill>
              <a:latin typeface="宋体" panose="02010600030101010101" pitchFamily="2" charset="-122"/>
            </a:endParaRPr>
          </a:p>
          <a:p>
            <a:pPr eaLnBrk="1" hangingPunct="1">
              <a:lnSpc>
                <a:spcPct val="90000"/>
              </a:lnSpc>
              <a:buNone/>
            </a:pPr>
            <a:r>
              <a:rPr lang="en-US" altLang="zh-CN" b="1" dirty="0">
                <a:solidFill>
                  <a:schemeClr val="tx2"/>
                </a:solidFill>
                <a:latin typeface="宋体" panose="02010600030101010101" pitchFamily="2" charset="-122"/>
              </a:rPr>
              <a:t>3</a:t>
            </a:r>
            <a:r>
              <a:rPr lang="zh-CN" altLang="en-US" b="1" dirty="0">
                <a:solidFill>
                  <a:schemeClr val="tx2"/>
                </a:solidFill>
                <a:latin typeface="宋体" panose="02010600030101010101" pitchFamily="2" charset="-122"/>
              </a:rPr>
              <a:t>）当侵蚀作用很强时，在水泥结构物表面加做防护层，如涂刷沥青、粘贴瓷砖等。</a:t>
            </a:r>
            <a:endParaRPr lang="zh-CN" altLang="en-US" b="1" dirty="0">
              <a:solidFill>
                <a:schemeClr val="tx2"/>
              </a:solidFill>
              <a:latin typeface="宋体" panose="02010600030101010101" pitchFamily="2" charset="-122"/>
            </a:endParaRPr>
          </a:p>
          <a:p>
            <a:pPr eaLnBrk="1" hangingPunct="1">
              <a:lnSpc>
                <a:spcPct val="90000"/>
              </a:lnSpc>
            </a:pPr>
            <a:endParaRPr lang="zh-CN" altLang="en-US" b="1" dirty="0">
              <a:solidFill>
                <a:schemeClr val="tx2"/>
              </a:solidFill>
              <a:latin typeface="宋体" panose="02010600030101010101" pitchFamily="2" charset="-122"/>
            </a:endParaRPr>
          </a:p>
          <a:p>
            <a:pPr eaLnBrk="1" hangingPunct="1">
              <a:lnSpc>
                <a:spcPct val="90000"/>
              </a:lnSpc>
            </a:pPr>
            <a:endParaRPr lang="zh-CN" altLang="en-US" dirty="0">
              <a:solidFill>
                <a:schemeClr val="tx2"/>
              </a:solidFill>
              <a:latin typeface="Times New Roman" panose="02020603050405020304" pitchFamily="18" charset="0"/>
            </a:endParaRPr>
          </a:p>
        </p:txBody>
      </p:sp>
    </p:spTree>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1" name="标题 1"/>
          <p:cNvSpPr>
            <a:spLocks noGrp="1"/>
          </p:cNvSpPr>
          <p:nvPr>
            <p:ph type="title"/>
          </p:nvPr>
        </p:nvSpPr>
        <p:spPr>
          <a:xfrm>
            <a:off x="1981200" y="277813"/>
            <a:ext cx="8229600" cy="847725"/>
          </a:xfrm>
        </p:spPr>
        <p:txBody>
          <a:bodyPr wrap="square" lIns="91440" tIns="45720" rIns="91440" bIns="45720" anchor="t"/>
          <a:p>
            <a:pPr eaLnBrk="1" hangingPunct="1"/>
            <a:r>
              <a:rPr lang="en-US" altLang="zh-CN" dirty="0"/>
              <a:t>7</a:t>
            </a:r>
            <a:r>
              <a:rPr lang="zh-CN" altLang="en-US" dirty="0"/>
              <a:t>、硅酸盐水泥的特性及应用</a:t>
            </a:r>
            <a:endParaRPr lang="zh-CN" altLang="en-US" dirty="0"/>
          </a:p>
        </p:txBody>
      </p:sp>
      <p:sp>
        <p:nvSpPr>
          <p:cNvPr id="128002" name="文本占位符 2"/>
          <p:cNvSpPr>
            <a:spLocks noGrp="1"/>
          </p:cNvSpPr>
          <p:nvPr>
            <p:ph idx="1"/>
          </p:nvPr>
        </p:nvSpPr>
        <p:spPr>
          <a:xfrm>
            <a:off x="1524000" y="1125538"/>
            <a:ext cx="9144000" cy="5111750"/>
          </a:xfrm>
        </p:spPr>
        <p:txBody>
          <a:bodyPr wrap="square" lIns="91440" tIns="45720" rIns="91440" bIns="45720" anchor="t"/>
          <a:p>
            <a:pPr eaLnBrk="1" hangingPunct="1">
              <a:lnSpc>
                <a:spcPct val="90000"/>
              </a:lnSpc>
            </a:pPr>
            <a:r>
              <a:rPr lang="zh-CN" altLang="en-US" dirty="0"/>
              <a:t>（</a:t>
            </a:r>
            <a:r>
              <a:rPr lang="en-US" altLang="zh-CN" dirty="0"/>
              <a:t>1</a:t>
            </a:r>
            <a:r>
              <a:rPr lang="zh-CN" altLang="en-US" dirty="0"/>
              <a:t>）强度高</a:t>
            </a:r>
            <a:endParaRPr lang="zh-CN" altLang="en-US" dirty="0"/>
          </a:p>
          <a:p>
            <a:pPr eaLnBrk="1" hangingPunct="1">
              <a:lnSpc>
                <a:spcPct val="90000"/>
              </a:lnSpc>
            </a:pPr>
            <a:r>
              <a:rPr lang="zh-CN" altLang="en-US" dirty="0"/>
              <a:t>硅酸盐水泥强度等级比较高，主要用于地上、地下和水中重要结构的高强度混疆土和颈应力混凝土工程。由于这种水泥硬化较快，还适用于早期强度要求高和冬季施工的混凝土工程。这是由于决定水泥石</a:t>
            </a:r>
            <a:r>
              <a:rPr lang="en-US" altLang="zh-CN" dirty="0"/>
              <a:t>28d</a:t>
            </a:r>
            <a:r>
              <a:rPr lang="zh-CN" altLang="en-US" dirty="0"/>
              <a:t>以内强度的</a:t>
            </a:r>
            <a:r>
              <a:rPr lang="en-US" altLang="zh-CN" dirty="0"/>
              <a:t>C</a:t>
            </a:r>
            <a:r>
              <a:rPr lang="en-US" altLang="zh-CN" baseline="-25000" dirty="0"/>
              <a:t>3</a:t>
            </a:r>
            <a:r>
              <a:rPr lang="en-US" altLang="zh-CN" dirty="0"/>
              <a:t>S</a:t>
            </a:r>
            <a:r>
              <a:rPr lang="zh-CN" altLang="en-US" dirty="0"/>
              <a:t>含量高以及凝结硬化速率高，同时对水泥早期强度有利的</a:t>
            </a:r>
            <a:r>
              <a:rPr lang="en-US" altLang="zh-CN" dirty="0"/>
              <a:t>C</a:t>
            </a:r>
            <a:r>
              <a:rPr lang="en-US" altLang="zh-CN" baseline="-25000" dirty="0"/>
              <a:t>3</a:t>
            </a:r>
            <a:r>
              <a:rPr lang="en-US" altLang="zh-CN" dirty="0"/>
              <a:t>S</a:t>
            </a:r>
            <a:r>
              <a:rPr lang="zh-CN" altLang="en-US" dirty="0"/>
              <a:t>含量较高。</a:t>
            </a:r>
            <a:endParaRPr lang="zh-CN" altLang="en-US" dirty="0"/>
          </a:p>
          <a:p>
            <a:pPr eaLnBrk="1" hangingPunct="1">
              <a:lnSpc>
                <a:spcPct val="90000"/>
              </a:lnSpc>
            </a:pPr>
            <a:r>
              <a:rPr lang="zh-CN" altLang="en-US" dirty="0"/>
              <a:t>（</a:t>
            </a:r>
            <a:r>
              <a:rPr lang="en-US" altLang="zh-CN" dirty="0"/>
              <a:t>2</a:t>
            </a:r>
            <a:r>
              <a:rPr lang="zh-CN" altLang="en-US" dirty="0"/>
              <a:t>）水化热高</a:t>
            </a:r>
            <a:endParaRPr lang="zh-CN" altLang="en-US" dirty="0"/>
          </a:p>
          <a:p>
            <a:pPr eaLnBrk="1" hangingPunct="1">
              <a:lnSpc>
                <a:spcPct val="90000"/>
              </a:lnSpc>
            </a:pPr>
            <a:r>
              <a:rPr lang="zh-CN" altLang="en-US" dirty="0"/>
              <a:t>硅酸盐水泥中</a:t>
            </a:r>
            <a:r>
              <a:rPr lang="en-US" altLang="zh-CN" dirty="0"/>
              <a:t>C</a:t>
            </a:r>
            <a:r>
              <a:rPr lang="en-US" altLang="zh-CN" baseline="-25000" dirty="0"/>
              <a:t>3</a:t>
            </a:r>
            <a:r>
              <a:rPr lang="en-US" altLang="zh-CN" dirty="0"/>
              <a:t>S</a:t>
            </a:r>
            <a:r>
              <a:rPr lang="zh-CN" altLang="en-US" dirty="0"/>
              <a:t>及</a:t>
            </a:r>
            <a:r>
              <a:rPr lang="en-US" altLang="zh-CN" dirty="0"/>
              <a:t>C</a:t>
            </a:r>
            <a:r>
              <a:rPr lang="en-US" altLang="zh-CN" baseline="-25000" dirty="0"/>
              <a:t>3</a:t>
            </a:r>
            <a:r>
              <a:rPr lang="en-US" altLang="zh-CN" dirty="0"/>
              <a:t>A</a:t>
            </a:r>
            <a:r>
              <a:rPr lang="zh-CN" altLang="en-US" dirty="0"/>
              <a:t>含量较多，它们的放热大，因而不宜用于大体积混凝土工程。</a:t>
            </a:r>
            <a:endParaRPr lang="zh-CN" altLang="en-US" dirty="0"/>
          </a:p>
        </p:txBody>
      </p:sp>
    </p:spTree>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5" name="文本占位符 1"/>
          <p:cNvSpPr>
            <a:spLocks noGrp="1"/>
          </p:cNvSpPr>
          <p:nvPr>
            <p:ph idx="1"/>
          </p:nvPr>
        </p:nvSpPr>
        <p:spPr/>
        <p:txBody>
          <a:bodyPr wrap="square" lIns="91440" tIns="45720" rIns="91440" bIns="45720" anchor="t"/>
          <a:p>
            <a:pPr eaLnBrk="1" hangingPunct="1"/>
            <a:r>
              <a:rPr lang="zh-CN" altLang="en-US" dirty="0"/>
              <a:t>（</a:t>
            </a:r>
            <a:r>
              <a:rPr lang="en-US" altLang="zh-CN" dirty="0"/>
              <a:t>3</a:t>
            </a:r>
            <a:r>
              <a:rPr lang="zh-CN" altLang="en-US" dirty="0"/>
              <a:t>）抗冻性好</a:t>
            </a:r>
            <a:endParaRPr lang="zh-CN" altLang="en-US" dirty="0"/>
          </a:p>
          <a:p>
            <a:pPr eaLnBrk="1" hangingPunct="1">
              <a:spcBef>
                <a:spcPct val="50000"/>
              </a:spcBef>
              <a:buClrTx/>
              <a:buNone/>
            </a:pPr>
            <a:r>
              <a:rPr lang="zh-CN" altLang="en-US" dirty="0"/>
              <a:t>    水泥石的抗冻性主要取决于它的孔隙率和孔隙特征。硅酸盐水泥如采用较小水灰比，并经充分养护，可获得密实的水泥石。因此．这种水泥适用于严寒地区遭受反复冻融的混凝土工程。 </a:t>
            </a:r>
            <a:endParaRPr lang="zh-CN" altLang="en-US" dirty="0"/>
          </a:p>
          <a:p>
            <a:pPr eaLnBrk="1" hangingPunct="1"/>
            <a:r>
              <a:rPr lang="zh-CN" altLang="en-US" dirty="0"/>
              <a:t>（</a:t>
            </a:r>
            <a:r>
              <a:rPr lang="en-US" altLang="zh-CN" dirty="0"/>
              <a:t>4</a:t>
            </a:r>
            <a:r>
              <a:rPr lang="zh-CN" altLang="en-US" dirty="0"/>
              <a:t>）碱度高、抗碳化能力强</a:t>
            </a:r>
            <a:endParaRPr lang="zh-CN" altLang="en-US" dirty="0"/>
          </a:p>
          <a:p>
            <a:pPr eaLnBrk="1" hangingPunct="1"/>
            <a:endParaRPr lang="zh-CN" altLang="en-US" dirty="0"/>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文本占位符 2"/>
          <p:cNvSpPr>
            <a:spLocks noGrp="1"/>
          </p:cNvSpPr>
          <p:nvPr>
            <p:ph idx="1"/>
          </p:nvPr>
        </p:nvSpPr>
        <p:spPr>
          <a:xfrm>
            <a:off x="490855" y="1628775"/>
            <a:ext cx="11286490" cy="4502150"/>
          </a:xfrm>
        </p:spPr>
        <p:txBody>
          <a:bodyPr wrap="square" lIns="91440" tIns="45720" rIns="91440" bIns="45720" anchor="t"/>
          <a:p>
            <a:pPr eaLnBrk="1" hangingPunct="1"/>
            <a:r>
              <a:rPr lang="zh-CN" altLang="en-US" dirty="0"/>
              <a:t>以硅酸盐水泥熟料、适量石膏和混合材料制成的水硬性胶凝材料</a:t>
            </a:r>
            <a:endParaRPr lang="zh-CN" altLang="en-US" dirty="0"/>
          </a:p>
          <a:p>
            <a:pPr eaLnBrk="1" hangingPunct="1"/>
            <a:endParaRPr lang="zh-CN" altLang="en-US" dirty="0"/>
          </a:p>
        </p:txBody>
      </p:sp>
      <p:pic>
        <p:nvPicPr>
          <p:cNvPr id="4" name="内容占位符 3"/>
          <p:cNvPicPr/>
          <p:nvPr/>
        </p:nvPicPr>
        <p:blipFill>
          <a:blip r:embed="rId1"/>
          <a:stretch>
            <a:fillRect/>
          </a:stretch>
        </p:blipFill>
        <p:spPr>
          <a:xfrm>
            <a:off x="1919288" y="2492375"/>
            <a:ext cx="8382000" cy="4535488"/>
          </a:xfrm>
          <a:prstGeom prst="rect">
            <a:avLst/>
          </a:prstGeom>
          <a:noFill/>
          <a:ln w="9525">
            <a:noFill/>
          </a:ln>
        </p:spPr>
      </p:pic>
      <p:sp>
        <p:nvSpPr>
          <p:cNvPr id="89092" name="矩形 4"/>
          <p:cNvSpPr>
            <a:spLocks noRot="1"/>
          </p:cNvSpPr>
          <p:nvPr/>
        </p:nvSpPr>
        <p:spPr>
          <a:xfrm>
            <a:off x="959485" y="494348"/>
            <a:ext cx="8540750" cy="679450"/>
          </a:xfrm>
          <a:prstGeom prst="rect">
            <a:avLst/>
          </a:prstGeom>
          <a:noFill/>
          <a:ln w="9525">
            <a:noFill/>
          </a:ln>
        </p:spPr>
        <p:txBody>
          <a:bodyPr anchor="ctr"/>
          <a:p>
            <a:r>
              <a:rPr lang="en-US" altLang="zh-CN" sz="3800" b="1" dirty="0">
                <a:solidFill>
                  <a:schemeClr val="tx2"/>
                </a:solidFill>
                <a:latin typeface="Arial" panose="020B0604020202020204" pitchFamily="34" charset="0"/>
                <a:ea typeface="宋体" panose="02010600030101010101" pitchFamily="2" charset="-122"/>
              </a:rPr>
              <a:t>2.</a:t>
            </a:r>
            <a:r>
              <a:rPr lang="en-US" altLang="zh-CN" sz="3800" b="1" dirty="0">
                <a:solidFill>
                  <a:schemeClr val="tx2"/>
                </a:solidFill>
                <a:latin typeface="Garamond" panose="02020404030301010803" pitchFamily="18" charset="0"/>
                <a:ea typeface="宋体" panose="02010600030101010101" pitchFamily="2" charset="-122"/>
              </a:rPr>
              <a:t>4.1</a:t>
            </a:r>
            <a:r>
              <a:rPr lang="en-US" altLang="zh-CN" sz="3800" b="1" dirty="0">
                <a:solidFill>
                  <a:schemeClr val="tx2"/>
                </a:solidFill>
                <a:latin typeface="Garamond" panose="02020404030301010803" pitchFamily="18" charset="0"/>
                <a:ea typeface="宋体" panose="02010600030101010101" pitchFamily="2" charset="-122"/>
              </a:rPr>
              <a:t>  </a:t>
            </a:r>
            <a:r>
              <a:rPr lang="zh-CN" altLang="en-US" sz="3800" b="1" dirty="0">
                <a:solidFill>
                  <a:schemeClr val="tx2"/>
                </a:solidFill>
                <a:latin typeface="Garamond" panose="02020404030301010803" pitchFamily="18" charset="0"/>
                <a:ea typeface="宋体" panose="02010600030101010101" pitchFamily="2" charset="-122"/>
              </a:rPr>
              <a:t>硅酸盐</a:t>
            </a:r>
            <a:r>
              <a:rPr lang="zh-CN" altLang="en-US" sz="3800" b="1" dirty="0">
                <a:solidFill>
                  <a:schemeClr val="tx2"/>
                </a:solidFill>
                <a:latin typeface="Arial" panose="020B0604020202020204" pitchFamily="34" charset="0"/>
                <a:ea typeface="宋体" panose="02010600030101010101" pitchFamily="2" charset="-122"/>
              </a:rPr>
              <a:t>水泥</a:t>
            </a:r>
            <a:endParaRPr lang="zh-CN" altLang="en-US" sz="3800" b="1" dirty="0">
              <a:solidFill>
                <a:schemeClr val="tx2"/>
              </a:solidFill>
              <a:latin typeface="Arial" panose="020B0604020202020204" pitchFamily="34" charset="0"/>
              <a:ea typeface="宋体" panose="02010600030101010101" pitchFamily="2" charset="-122"/>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49" name="文本占位符 1"/>
          <p:cNvSpPr>
            <a:spLocks noGrp="1"/>
          </p:cNvSpPr>
          <p:nvPr>
            <p:ph idx="1"/>
          </p:nvPr>
        </p:nvSpPr>
        <p:spPr>
          <a:xfrm>
            <a:off x="582295" y="490220"/>
            <a:ext cx="10674985" cy="5149850"/>
          </a:xfrm>
        </p:spPr>
        <p:txBody>
          <a:bodyPr wrap="square" lIns="91440" tIns="45720" rIns="91440" bIns="45720" anchor="t"/>
          <a:p>
            <a:pPr eaLnBrk="1" hangingPunct="1">
              <a:lnSpc>
                <a:spcPct val="150000"/>
              </a:lnSpc>
            </a:pPr>
            <a:r>
              <a:rPr lang="zh-CN" altLang="en-US" sz="2800" dirty="0"/>
              <a:t>（</a:t>
            </a:r>
            <a:r>
              <a:rPr lang="en-US" altLang="zh-CN" sz="2800" dirty="0"/>
              <a:t>5</a:t>
            </a:r>
            <a:r>
              <a:rPr lang="zh-CN" altLang="en-US" sz="2800" dirty="0"/>
              <a:t>）耐腐蚀性差</a:t>
            </a:r>
            <a:endParaRPr lang="zh-CN" altLang="en-US" sz="2800" dirty="0"/>
          </a:p>
          <a:p>
            <a:pPr eaLnBrk="1" hangingPunct="1">
              <a:lnSpc>
                <a:spcPct val="150000"/>
              </a:lnSpc>
            </a:pPr>
            <a:r>
              <a:rPr lang="zh-CN" altLang="en-US" sz="2800" dirty="0"/>
              <a:t>硅酸盐水泥石中含有较多的氢氧化钙和水化铝酸钙，所以不宜用于受流动及压力水作用的混凝土工程．也不宜用于海水、矿物水等腐蚀作用的工程。</a:t>
            </a:r>
            <a:endParaRPr lang="zh-CN" altLang="en-US" sz="2800" dirty="0"/>
          </a:p>
          <a:p>
            <a:pPr eaLnBrk="1" hangingPunct="1">
              <a:lnSpc>
                <a:spcPct val="150000"/>
              </a:lnSpc>
            </a:pPr>
            <a:r>
              <a:rPr lang="zh-CN" altLang="en-US" sz="2800" dirty="0"/>
              <a:t>（</a:t>
            </a:r>
            <a:r>
              <a:rPr lang="en-US" altLang="zh-CN" sz="2800" dirty="0"/>
              <a:t>6</a:t>
            </a:r>
            <a:r>
              <a:rPr lang="zh-CN" altLang="en-US" sz="2800" dirty="0"/>
              <a:t>）耐热性差</a:t>
            </a:r>
            <a:endParaRPr lang="zh-CN" altLang="en-US" sz="2800" dirty="0"/>
          </a:p>
          <a:p>
            <a:pPr eaLnBrk="1" hangingPunct="1">
              <a:lnSpc>
                <a:spcPct val="150000"/>
              </a:lnSpc>
              <a:spcBef>
                <a:spcPct val="50000"/>
              </a:spcBef>
              <a:buClrTx/>
              <a:buNone/>
            </a:pPr>
            <a:r>
              <a:rPr lang="zh-CN" altLang="en-US" sz="2800" dirty="0"/>
              <a:t>    硅酸盐水泥石的主要成分在高温下发生脱水和分解，结构遭受破坏。因而从理论上讲，硅酸盐水泥并不是理想的防火材料。</a:t>
            </a:r>
            <a:endParaRPr lang="zh-CN" altLang="en-US" sz="2800" dirty="0"/>
          </a:p>
          <a:p>
            <a:pPr eaLnBrk="1" hangingPunct="1">
              <a:lnSpc>
                <a:spcPct val="150000"/>
              </a:lnSpc>
            </a:pPr>
            <a:r>
              <a:rPr lang="zh-CN" altLang="en-US" sz="2800" dirty="0"/>
              <a:t>（</a:t>
            </a:r>
            <a:r>
              <a:rPr lang="en-US" altLang="zh-CN" sz="2800" dirty="0"/>
              <a:t>7</a:t>
            </a:r>
            <a:r>
              <a:rPr lang="zh-CN" altLang="en-US" sz="2800" dirty="0"/>
              <a:t>）湿热养护效果差</a:t>
            </a:r>
            <a:endParaRPr lang="zh-CN" altLang="en-US" sz="2800" dirty="0"/>
          </a:p>
          <a:p>
            <a:pPr eaLnBrk="1" hangingPunct="1">
              <a:lnSpc>
                <a:spcPct val="150000"/>
              </a:lnSpc>
            </a:pPr>
            <a:r>
              <a:rPr lang="zh-CN" altLang="en-US" sz="2800" dirty="0"/>
              <a:t>常规养护条件下硬化快、强度高。</a:t>
            </a:r>
            <a:endParaRPr lang="zh-CN" altLang="en-US" sz="2800" dirty="0"/>
          </a:p>
        </p:txBody>
      </p:sp>
    </p:spTree>
  </p:cSld>
  <p:clrMapOvr>
    <a:masterClrMapping/>
  </p:clrMapOvr>
  <p:transition spd="slow">
    <p:randomBar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3" name="文本占位符 1"/>
          <p:cNvSpPr>
            <a:spLocks noGrp="1"/>
          </p:cNvSpPr>
          <p:nvPr>
            <p:ph idx="1"/>
          </p:nvPr>
        </p:nvSpPr>
        <p:spPr>
          <a:xfrm>
            <a:off x="1524000" y="333375"/>
            <a:ext cx="8820150" cy="6524625"/>
          </a:xfrm>
        </p:spPr>
        <p:txBody>
          <a:bodyPr wrap="square" lIns="91440" tIns="45720" rIns="91440" bIns="45720" anchor="t"/>
          <a:p>
            <a:pPr eaLnBrk="1" hangingPunct="1">
              <a:buNone/>
            </a:pPr>
            <a:r>
              <a:rPr lang="zh-CN" altLang="en-US" dirty="0"/>
              <a:t>     </a:t>
            </a:r>
            <a:r>
              <a:rPr lang="en-US" altLang="zh-CN" sz="3200" b="1" dirty="0"/>
              <a:t>8</a:t>
            </a:r>
            <a:r>
              <a:rPr lang="zh-CN" altLang="en-US" sz="3200" b="1" dirty="0"/>
              <a:t>、硅酸盐水泥的运输及保管</a:t>
            </a:r>
            <a:endParaRPr lang="zh-CN" altLang="en-US" sz="3200" b="1" dirty="0"/>
          </a:p>
          <a:p>
            <a:pPr eaLnBrk="1" hangingPunct="1">
              <a:buNone/>
            </a:pPr>
            <a:r>
              <a:rPr lang="zh-CN" altLang="en-US" sz="1200" dirty="0"/>
              <a:t>          </a:t>
            </a:r>
            <a:endParaRPr lang="en-US" altLang="zh-CN" sz="1200" dirty="0"/>
          </a:p>
          <a:p>
            <a:pPr eaLnBrk="1" hangingPunct="1">
              <a:buNone/>
            </a:pPr>
            <a:r>
              <a:rPr lang="en-US" altLang="zh-CN" dirty="0"/>
              <a:t>           </a:t>
            </a:r>
            <a:r>
              <a:rPr lang="zh-CN" altLang="en-US" dirty="0"/>
              <a:t>水泥在运输和保管中应特别注意防水，防潮。工地存储水泥应有专用仓库，库房要干燥。存放袋装水泥时，地面垫板要离地</a:t>
            </a:r>
            <a:r>
              <a:rPr lang="en-US" altLang="zh-CN" dirty="0"/>
              <a:t>30cm</a:t>
            </a:r>
            <a:r>
              <a:rPr lang="zh-CN" altLang="en-US" dirty="0"/>
              <a:t>，四周离墙 </a:t>
            </a:r>
            <a:r>
              <a:rPr lang="en-US" altLang="zh-CN" dirty="0"/>
              <a:t>30cm</a:t>
            </a:r>
            <a:r>
              <a:rPr lang="zh-CN" altLang="en-US" dirty="0"/>
              <a:t>，堆放高度一般以</a:t>
            </a:r>
            <a:r>
              <a:rPr lang="en-US" altLang="zh-CN" dirty="0"/>
              <a:t>10</a:t>
            </a:r>
            <a:r>
              <a:rPr lang="zh-CN" altLang="en-US" dirty="0"/>
              <a:t>袋为宜，水泥的储存应按照到货先后依次堆放，尽量作到先到先用，防止存放过久。</a:t>
            </a:r>
            <a:endParaRPr lang="zh-CN" altLang="en-US" dirty="0"/>
          </a:p>
          <a:p>
            <a:pPr eaLnBrk="1" hangingPunct="1">
              <a:buNone/>
            </a:pPr>
            <a:r>
              <a:rPr lang="zh-CN" altLang="en-US" dirty="0"/>
              <a:t>           一般水泥的储存期为三个月，三个月后的强度降低约</a:t>
            </a:r>
            <a:r>
              <a:rPr lang="en-US" altLang="zh-CN" dirty="0"/>
              <a:t>10~20%</a:t>
            </a:r>
            <a:r>
              <a:rPr lang="zh-CN" altLang="en-US" dirty="0"/>
              <a:t>，时间越长，强度降低越多，使用存放三个月以上的水泥，必须重新检验其强度，否则不得使用。对于受潮水泥可以进行处理，然后再使用。   </a:t>
            </a:r>
            <a:endParaRPr lang="zh-CN" altLang="en-US" dirty="0"/>
          </a:p>
        </p:txBody>
      </p:sp>
    </p:spTree>
  </p:cSld>
  <p:clrMapOvr>
    <a:masterClrMapping/>
  </p:clrMapOvr>
  <p:transition spd="slow">
    <p:randomBar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7" name="标题 1"/>
          <p:cNvSpPr>
            <a:spLocks noGrp="1"/>
          </p:cNvSpPr>
          <p:nvPr>
            <p:ph type="title"/>
          </p:nvPr>
        </p:nvSpPr>
        <p:spPr>
          <a:xfrm>
            <a:off x="1981200" y="277813"/>
            <a:ext cx="8229600" cy="487362"/>
          </a:xfrm>
        </p:spPr>
        <p:txBody>
          <a:bodyPr wrap="square" lIns="91440" tIns="45720" rIns="91440" bIns="45720" anchor="t"/>
          <a:p>
            <a:pPr eaLnBrk="1" hangingPunct="1"/>
            <a:r>
              <a:rPr lang="en-US" altLang="zh-CN" sz="3800" dirty="0"/>
              <a:t>4.2.2 </a:t>
            </a:r>
            <a:r>
              <a:rPr lang="zh-CN" altLang="en-US" sz="3800" dirty="0"/>
              <a:t> 掺混合材料的通用硅酸盐水泥</a:t>
            </a:r>
            <a:endParaRPr lang="zh-CN" altLang="en-US" sz="3800" dirty="0"/>
          </a:p>
        </p:txBody>
      </p:sp>
      <p:sp>
        <p:nvSpPr>
          <p:cNvPr id="132098" name="文本占位符 2"/>
          <p:cNvSpPr>
            <a:spLocks noGrp="1"/>
          </p:cNvSpPr>
          <p:nvPr>
            <p:ph idx="1"/>
          </p:nvPr>
        </p:nvSpPr>
        <p:spPr>
          <a:xfrm>
            <a:off x="1120140" y="981075"/>
            <a:ext cx="9525635" cy="5149850"/>
          </a:xfrm>
        </p:spPr>
        <p:txBody>
          <a:bodyPr wrap="square" lIns="91440" tIns="45720" rIns="91440" bIns="45720" anchor="t"/>
          <a:p>
            <a:pPr eaLnBrk="1" hangingPunct="1"/>
            <a:r>
              <a:rPr lang="en-US" altLang="zh-CN" dirty="0"/>
              <a:t>1</a:t>
            </a:r>
            <a:r>
              <a:rPr lang="zh-CN" altLang="en-US" dirty="0"/>
              <a:t>、混合材料</a:t>
            </a:r>
            <a:endParaRPr lang="zh-CN" altLang="en-US" dirty="0"/>
          </a:p>
          <a:p>
            <a:pPr eaLnBrk="1" hangingPunct="1">
              <a:lnSpc>
                <a:spcPct val="150000"/>
              </a:lnSpc>
              <a:buNone/>
            </a:pPr>
            <a:r>
              <a:rPr lang="zh-CN" altLang="en-US" dirty="0">
                <a:solidFill>
                  <a:srgbClr val="FF3300"/>
                </a:solidFill>
                <a:latin typeface="宋体" panose="02010600030101010101" pitchFamily="2" charset="-122"/>
              </a:rPr>
              <a:t>  </a:t>
            </a:r>
            <a:r>
              <a:rPr lang="zh-CN" altLang="en-US" dirty="0">
                <a:solidFill>
                  <a:srgbClr val="0000FF"/>
                </a:solidFill>
                <a:latin typeface="宋体" panose="02010600030101010101" pitchFamily="2" charset="-122"/>
              </a:rPr>
              <a:t>在水泥生产过程中，为改善水泥性能，调节水泥强度等级，扩大使用范围而掺入的天然或人工的矿质原料称为混合材料。</a:t>
            </a:r>
            <a:r>
              <a:rPr lang="zh-CN" altLang="en-US" dirty="0">
                <a:solidFill>
                  <a:srgbClr val="FF3300"/>
                </a:solidFill>
                <a:latin typeface="宋体" panose="02010600030101010101" pitchFamily="2" charset="-122"/>
              </a:rPr>
              <a:t> </a:t>
            </a:r>
            <a:endParaRPr lang="zh-CN" altLang="en-US" dirty="0">
              <a:solidFill>
                <a:srgbClr val="FFFF66"/>
              </a:solidFill>
              <a:latin typeface="宋体" panose="02010600030101010101" pitchFamily="2" charset="-122"/>
            </a:endParaRPr>
          </a:p>
          <a:p>
            <a:pPr eaLnBrk="1" hangingPunct="1">
              <a:lnSpc>
                <a:spcPct val="150000"/>
              </a:lnSpc>
              <a:buNone/>
            </a:pPr>
            <a:r>
              <a:rPr lang="zh-CN" altLang="en-US" dirty="0">
                <a:solidFill>
                  <a:srgbClr val="FF0000"/>
                </a:solidFill>
                <a:latin typeface="宋体" panose="02010600030101010101" pitchFamily="2" charset="-122"/>
              </a:rPr>
              <a:t>非活性混合材－</a:t>
            </a:r>
            <a:r>
              <a:rPr lang="zh-CN" altLang="en-US" dirty="0">
                <a:solidFill>
                  <a:srgbClr val="0000FF"/>
                </a:solidFill>
                <a:latin typeface="宋体" panose="02010600030101010101" pitchFamily="2" charset="-122"/>
              </a:rPr>
              <a:t>不具有潜在水硬性的材料，如石灰石粉、慢冷矿渣等</a:t>
            </a:r>
            <a:endParaRPr lang="zh-CN" altLang="en-US" dirty="0"/>
          </a:p>
        </p:txBody>
      </p:sp>
    </p:spTree>
  </p:cSld>
  <p:clrMapOvr>
    <a:masterClrMapping/>
  </p:clrMapOvr>
  <p:transition spd="slow">
    <p:randomBar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1" name="文本占位符 1"/>
          <p:cNvSpPr>
            <a:spLocks noGrp="1"/>
          </p:cNvSpPr>
          <p:nvPr>
            <p:ph idx="1"/>
          </p:nvPr>
        </p:nvSpPr>
        <p:spPr>
          <a:xfrm>
            <a:off x="823595" y="895985"/>
            <a:ext cx="10292080" cy="4530725"/>
          </a:xfrm>
        </p:spPr>
        <p:txBody>
          <a:bodyPr wrap="square" lIns="91440" tIns="45720" rIns="91440" bIns="45720" anchor="t"/>
          <a:p>
            <a:pPr eaLnBrk="1" hangingPunct="1">
              <a:lnSpc>
                <a:spcPct val="150000"/>
              </a:lnSpc>
            </a:pPr>
            <a:r>
              <a:rPr lang="zh-CN" altLang="en-US" sz="3200" dirty="0"/>
              <a:t>（</a:t>
            </a:r>
            <a:r>
              <a:rPr lang="en-US" altLang="zh-CN" sz="3200" dirty="0"/>
              <a:t>1</a:t>
            </a:r>
            <a:r>
              <a:rPr lang="zh-CN" altLang="en-US" sz="3200" dirty="0"/>
              <a:t>）活性混合材料</a:t>
            </a:r>
            <a:endParaRPr lang="zh-CN" altLang="en-US" sz="3200" dirty="0"/>
          </a:p>
          <a:p>
            <a:pPr eaLnBrk="1" hangingPunct="1">
              <a:lnSpc>
                <a:spcPct val="150000"/>
              </a:lnSpc>
            </a:pPr>
            <a:r>
              <a:rPr lang="zh-CN" altLang="en-US" sz="3200" dirty="0">
                <a:solidFill>
                  <a:srgbClr val="0000FF"/>
                </a:solidFill>
                <a:latin typeface="宋体" panose="02010600030101010101" pitchFamily="2" charset="-122"/>
              </a:rPr>
              <a:t>具有火山灰性或潜在水硬性的材料，如矿渣、粉煤灰等</a:t>
            </a:r>
            <a:endParaRPr lang="zh-CN" altLang="en-US" sz="3200" dirty="0">
              <a:solidFill>
                <a:srgbClr val="0000FF"/>
              </a:solidFill>
              <a:latin typeface="宋体" panose="02010600030101010101" pitchFamily="2" charset="-122"/>
            </a:endParaRPr>
          </a:p>
          <a:p>
            <a:pPr eaLnBrk="1" hangingPunct="1">
              <a:lnSpc>
                <a:spcPct val="150000"/>
              </a:lnSpc>
            </a:pPr>
            <a:r>
              <a:rPr lang="zh-CN" altLang="en-US" sz="3200" dirty="0"/>
              <a:t>活性混合材料的作用机理</a:t>
            </a:r>
            <a:endParaRPr lang="zh-CN" altLang="en-US" sz="3200" dirty="0"/>
          </a:p>
          <a:p>
            <a:pPr eaLnBrk="1" hangingPunct="1">
              <a:lnSpc>
                <a:spcPct val="150000"/>
              </a:lnSpc>
            </a:pPr>
            <a:r>
              <a:rPr lang="zh-CN" altLang="en-US" sz="3200" dirty="0">
                <a:solidFill>
                  <a:srgbClr val="009900"/>
                </a:solidFill>
                <a:latin typeface="宋体" panose="02010600030101010101" pitchFamily="2" charset="-122"/>
              </a:rPr>
              <a:t>在碱性物质作用下，活性混合材料将发生如下反应：</a:t>
            </a:r>
            <a:br>
              <a:rPr lang="zh-CN" altLang="en-US" sz="3200" dirty="0">
                <a:solidFill>
                  <a:srgbClr val="009900"/>
                </a:solidFill>
                <a:latin typeface="宋体" panose="02010600030101010101" pitchFamily="2" charset="-122"/>
              </a:rPr>
            </a:br>
            <a:r>
              <a:rPr lang="en-US" altLang="zh-CN" sz="3200" dirty="0">
                <a:solidFill>
                  <a:srgbClr val="009900"/>
                </a:solidFill>
                <a:latin typeface="宋体" panose="02010600030101010101" pitchFamily="2" charset="-122"/>
              </a:rPr>
              <a:t>xCa(OH)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+SiO</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+mH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O=xCaO· SiO</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 nH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a:t>
            </a:r>
            <a:br>
              <a:rPr lang="en-US" altLang="zh-CN" sz="3200" dirty="0">
                <a:solidFill>
                  <a:srgbClr val="009900"/>
                </a:solidFill>
                <a:latin typeface="宋体" panose="02010600030101010101" pitchFamily="2" charset="-122"/>
              </a:rPr>
            </a:br>
            <a:r>
              <a:rPr lang="en-US" altLang="zh-CN" sz="3200" dirty="0">
                <a:solidFill>
                  <a:srgbClr val="009900"/>
                </a:solidFill>
                <a:latin typeface="宋体" panose="02010600030101010101" pitchFamily="2" charset="-122"/>
              </a:rPr>
              <a:t>yCa(OH)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+AL</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a:t>
            </a:r>
            <a:r>
              <a:rPr lang="en-US" altLang="zh-CN" sz="3200" baseline="-25000" dirty="0">
                <a:solidFill>
                  <a:srgbClr val="009900"/>
                </a:solidFill>
                <a:latin typeface="宋体" panose="02010600030101010101" pitchFamily="2" charset="-122"/>
              </a:rPr>
              <a:t>3</a:t>
            </a:r>
            <a:r>
              <a:rPr lang="en-US" altLang="zh-CN" sz="3200" dirty="0">
                <a:solidFill>
                  <a:srgbClr val="009900"/>
                </a:solidFill>
                <a:latin typeface="宋体" panose="02010600030101010101" pitchFamily="2" charset="-122"/>
              </a:rPr>
              <a:t>+mH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O=yCaO· Al</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a:t>
            </a:r>
            <a:r>
              <a:rPr lang="en-US" altLang="zh-CN" sz="3200" baseline="-25000" dirty="0">
                <a:solidFill>
                  <a:srgbClr val="009900"/>
                </a:solidFill>
                <a:latin typeface="宋体" panose="02010600030101010101" pitchFamily="2" charset="-122"/>
              </a:rPr>
              <a:t>3</a:t>
            </a:r>
            <a:r>
              <a:rPr lang="en-US" altLang="zh-CN" sz="3200" dirty="0">
                <a:solidFill>
                  <a:srgbClr val="009900"/>
                </a:solidFill>
                <a:latin typeface="宋体" panose="02010600030101010101" pitchFamily="2" charset="-122"/>
              </a:rPr>
              <a:t>· nH</a:t>
            </a:r>
            <a:r>
              <a:rPr lang="en-US" altLang="zh-CN" sz="3200" baseline="-25000" dirty="0">
                <a:solidFill>
                  <a:srgbClr val="009900"/>
                </a:solidFill>
                <a:latin typeface="宋体" panose="02010600030101010101" pitchFamily="2" charset="-122"/>
              </a:rPr>
              <a:t>2</a:t>
            </a:r>
            <a:r>
              <a:rPr lang="en-US" altLang="zh-CN" sz="3200" dirty="0">
                <a:solidFill>
                  <a:srgbClr val="009900"/>
                </a:solidFill>
                <a:latin typeface="宋体" panose="02010600030101010101" pitchFamily="2" charset="-122"/>
              </a:rPr>
              <a:t>O</a:t>
            </a:r>
            <a:endParaRPr lang="en-US" altLang="zh-CN" sz="3200" dirty="0">
              <a:solidFill>
                <a:srgbClr val="009900"/>
              </a:solidFill>
              <a:latin typeface="宋体" panose="02010600030101010101" pitchFamily="2" charset="-122"/>
            </a:endParaRPr>
          </a:p>
        </p:txBody>
      </p:sp>
    </p:spTree>
  </p:cSld>
  <p:clrMapOvr>
    <a:masterClrMapping/>
  </p:clrMapOvr>
  <p:transition spd="slow">
    <p:randomBar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5" name="文本占位符 1"/>
          <p:cNvSpPr>
            <a:spLocks noGrp="1"/>
          </p:cNvSpPr>
          <p:nvPr>
            <p:ph idx="1"/>
          </p:nvPr>
        </p:nvSpPr>
        <p:spPr>
          <a:xfrm>
            <a:off x="1045845" y="1052830"/>
            <a:ext cx="9877425" cy="5078095"/>
          </a:xfrm>
        </p:spPr>
        <p:txBody>
          <a:bodyPr wrap="square" lIns="91440" tIns="45720" rIns="91440" bIns="45720" anchor="t"/>
          <a:p>
            <a:pPr eaLnBrk="1" hangingPunct="1">
              <a:lnSpc>
                <a:spcPct val="150000"/>
              </a:lnSpc>
            </a:pPr>
            <a:r>
              <a:rPr lang="zh-CN" altLang="en-US" sz="3200" dirty="0"/>
              <a:t>（</a:t>
            </a:r>
            <a:r>
              <a:rPr lang="en-US" altLang="zh-CN" sz="3200" dirty="0"/>
              <a:t>2</a:t>
            </a:r>
            <a:r>
              <a:rPr lang="zh-CN" altLang="en-US" sz="3200" dirty="0"/>
              <a:t>）非活性混合材料</a:t>
            </a:r>
            <a:endParaRPr lang="zh-CN" altLang="en-US" sz="3200" dirty="0"/>
          </a:p>
          <a:p>
            <a:pPr eaLnBrk="1" hangingPunct="1">
              <a:lnSpc>
                <a:spcPct val="150000"/>
              </a:lnSpc>
            </a:pPr>
            <a:r>
              <a:rPr lang="zh-CN" altLang="en-US" sz="3200" b="1" dirty="0"/>
              <a:t>有</a:t>
            </a:r>
            <a:r>
              <a:rPr lang="zh-CN" altLang="en-US" sz="3200" b="1" dirty="0">
                <a:solidFill>
                  <a:srgbClr val="D60093"/>
                </a:solidFill>
              </a:rPr>
              <a:t>磨细石英砂</a:t>
            </a:r>
            <a:r>
              <a:rPr lang="zh-CN" altLang="en-US" sz="3200" b="1" dirty="0"/>
              <a:t>、</a:t>
            </a:r>
            <a:r>
              <a:rPr lang="zh-CN" altLang="en-US" sz="3200" b="1" dirty="0">
                <a:solidFill>
                  <a:srgbClr val="D60093"/>
                </a:solidFill>
              </a:rPr>
              <a:t>石灰石、粘土、自然冷却的矿渣</a:t>
            </a:r>
            <a:r>
              <a:rPr lang="zh-CN" altLang="en-US" sz="3200" b="1" dirty="0"/>
              <a:t>等。</a:t>
            </a:r>
            <a:endParaRPr lang="zh-CN" altLang="en-US" sz="3200" b="1" dirty="0"/>
          </a:p>
          <a:p>
            <a:pPr eaLnBrk="1" hangingPunct="1">
              <a:lnSpc>
                <a:spcPct val="150000"/>
              </a:lnSpc>
            </a:pPr>
            <a:r>
              <a:rPr lang="zh-CN" altLang="en-US" sz="3200" b="1" dirty="0"/>
              <a:t>    它们掺入水泥，不与水泥成分起化学反应或化学反应很弱，主要起填充作用，可调节水泥强度，改善水泥性能，降低水化热及增加水泥产量等。</a:t>
            </a:r>
            <a:endParaRPr lang="zh-CN" altLang="en-US" sz="3200" b="1" dirty="0"/>
          </a:p>
          <a:p>
            <a:pPr eaLnBrk="1" hangingPunct="1">
              <a:lnSpc>
                <a:spcPct val="150000"/>
              </a:lnSpc>
            </a:pPr>
            <a:endParaRPr lang="zh-CN" altLang="en-US" sz="3200" dirty="0"/>
          </a:p>
        </p:txBody>
      </p:sp>
    </p:spTree>
  </p:cSld>
  <p:clrMapOvr>
    <a:masterClrMapping/>
  </p:clrMapOvr>
  <p:transition spd="slow">
    <p:randomBar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69" name="标题 1"/>
          <p:cNvSpPr>
            <a:spLocks noGrp="1"/>
          </p:cNvSpPr>
          <p:nvPr>
            <p:ph type="title"/>
          </p:nvPr>
        </p:nvSpPr>
        <p:spPr>
          <a:xfrm>
            <a:off x="1847850" y="0"/>
            <a:ext cx="8540750" cy="776288"/>
          </a:xfrm>
        </p:spPr>
        <p:txBody>
          <a:bodyPr wrap="square" lIns="91440" tIns="45720" rIns="91440" bIns="45720" anchor="t"/>
          <a:p>
            <a:pPr eaLnBrk="1" hangingPunct="1"/>
            <a:r>
              <a:rPr lang="en-US" altLang="zh-CN" dirty="0"/>
              <a:t>2</a:t>
            </a:r>
            <a:r>
              <a:rPr lang="zh-CN" altLang="en-US" dirty="0"/>
              <a:t>、掺混合材料的水泥</a:t>
            </a:r>
            <a:endParaRPr lang="zh-CN" altLang="en-US" dirty="0"/>
          </a:p>
        </p:txBody>
      </p:sp>
      <p:sp>
        <p:nvSpPr>
          <p:cNvPr id="3" name="文本占位符 2"/>
          <p:cNvSpPr>
            <a:spLocks noGrp="1"/>
          </p:cNvSpPr>
          <p:nvPr>
            <p:ph idx="1"/>
          </p:nvPr>
        </p:nvSpPr>
        <p:spPr>
          <a:xfrm>
            <a:off x="513715" y="692150"/>
            <a:ext cx="11035030" cy="4608830"/>
          </a:xfrm>
          <a:ln>
            <a:miter/>
          </a:ln>
        </p:spPr>
        <p:txBody>
          <a:bodyPr vert="horz" wrap="square" lIns="91440" tIns="45720" rIns="91440" bIns="45720" numCol="1" anchor="t" anchorCtr="0" compatLnSpc="1"/>
          <a:lstStyle/>
          <a:p>
            <a:pPr marL="342900" marR="0" lvl="0" indent="-342900" algn="l" defTabSz="914400" rtl="0" eaLnBrk="1" fontAlgn="base" latinLnBrk="0" hangingPunct="1">
              <a:lnSpc>
                <a:spcPct val="175000"/>
              </a:lnSpc>
              <a:spcBef>
                <a:spcPct val="0"/>
              </a:spcBef>
              <a:spcAft>
                <a:spcPct val="0"/>
              </a:spcAft>
              <a:buClr>
                <a:schemeClr val="accent1"/>
              </a:buClr>
              <a:buSzPct val="65000"/>
              <a:buFont typeface="Wingdings" panose="05000000000000000000" pitchFamily="2" charset="2"/>
              <a:buNone/>
              <a:defRPr/>
            </a:pPr>
            <a:r>
              <a:rPr kumimoji="0" lang="zh-CN" altLang="en-US" sz="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   </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1</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1" i="0" u="none" strike="noStrike" kern="1200" cap="none" spc="0" normalizeH="0" baseline="0" noProof="1">
                <a:ln>
                  <a:noFill/>
                </a:ln>
                <a:solidFill>
                  <a:schemeClr val="tx1"/>
                </a:solidFill>
                <a:effectLst/>
                <a:uLnTx/>
                <a:uFillTx/>
                <a:latin typeface="宋体" panose="02010600030101010101" pitchFamily="2" charset="-122"/>
                <a:ea typeface="+mn-ea"/>
                <a:cs typeface="+mn-cs"/>
              </a:rPr>
              <a:t>矿渣硅酸盐水泥</a:t>
            </a:r>
            <a:r>
              <a:rPr kumimoji="0" lang="zh-CN" altLang="en-US" sz="2800" b="0" i="0" u="none" strike="noStrike" kern="1200" cap="none" spc="0" normalizeH="0" baseline="0" noProof="1">
                <a:ln>
                  <a:noFill/>
                </a:ln>
                <a:solidFill>
                  <a:schemeClr val="tx1"/>
                </a:solidFill>
                <a:effectLst>
                  <a:outerShdw blurRad="38100" dist="38100" dir="2700000">
                    <a:srgbClr val="C0C0C0"/>
                  </a:outerShdw>
                </a:effectLst>
                <a:uLnTx/>
                <a:uFillTx/>
                <a:latin typeface="宋体" panose="02010600030101010101" pitchFamily="2" charset="-122"/>
                <a:ea typeface="+mn-ea"/>
                <a:cs typeface="+mn-cs"/>
              </a:rPr>
              <a:t> ：</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由硅酸盐水泥熟料和</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20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70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％的粒化高炉矿渣及适量石膏混合磨细而成的水硬性胶凝材料，称为矿渣硅酸盐水泥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简称矿渣水泥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，代号</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P.S.A</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P.S.B</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 </a:t>
            </a:r>
            <a:endPar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75000"/>
              </a:lnSpc>
              <a:spcBef>
                <a:spcPct val="0"/>
              </a:spcBef>
              <a:spcAft>
                <a:spcPct val="0"/>
              </a:spcAft>
              <a:buClr>
                <a:schemeClr val="accent1"/>
              </a:buClr>
              <a:buSzPct val="65000"/>
              <a:buFont typeface="Wingdings" panose="05000000000000000000" pitchFamily="2" charset="2"/>
              <a:buNone/>
              <a:defRPr/>
            </a:pP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  （</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2</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1" i="0" u="none" strike="noStrike" kern="1200" cap="none" spc="0" normalizeH="0" baseline="0" noProof="1">
                <a:ln>
                  <a:noFill/>
                </a:ln>
                <a:solidFill>
                  <a:schemeClr val="tx1"/>
                </a:solidFill>
                <a:effectLst/>
                <a:uLnTx/>
                <a:uFillTx/>
                <a:latin typeface="宋体" panose="02010600030101010101" pitchFamily="2" charset="-122"/>
                <a:ea typeface="+mn-ea"/>
                <a:cs typeface="+mn-cs"/>
              </a:rPr>
              <a:t>火山灰质硅酸盐水泥</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outerShdw blurRad="38100" dist="38100" dir="2700000">
                    <a:srgbClr val="C0C0C0"/>
                  </a:outerShdw>
                </a:effectLst>
                <a:uLnTx/>
                <a:uFillTx/>
                <a:latin typeface="宋体" panose="02010600030101010101" pitchFamily="2" charset="-122"/>
                <a:ea typeface="+mn-ea"/>
                <a:cs typeface="+mn-cs"/>
              </a:rPr>
              <a:t> </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由硅酸盐水泥熟料和</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20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50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％的火山灰质混合材料及适量石膏混合磨细而成的水硬性胶凝材料，称为火山灰质硅酸盐水泥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简称火山灰水泥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，代号</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P.P</a:t>
            </a:r>
            <a:r>
              <a:rPr kumimoji="0" lang="zh-CN" altLang="en-US" sz="2800" b="0" i="0" u="none" strike="noStrike" kern="1200" cap="none" spc="0" normalizeH="0" baseline="0" noProof="0">
                <a:ln>
                  <a:noFill/>
                </a:ln>
                <a:solidFill>
                  <a:schemeClr val="tx1"/>
                </a:solidFill>
                <a:effectLst/>
                <a:uLnTx/>
                <a:uFillTx/>
                <a:latin typeface="宋体" panose="02010600030101010101" pitchFamily="2" charset="-122"/>
                <a:ea typeface="+mn-ea"/>
                <a:cs typeface="+mn-cs"/>
              </a:rPr>
              <a:t>。</a:t>
            </a:r>
            <a:br>
              <a:rPr kumimoji="0" lang="zh-CN" altLang="en-US" sz="2800" b="0" i="0" u="none" strike="noStrike" kern="1200" cap="none" spc="0" normalizeH="0" baseline="0" noProof="0">
                <a:ln>
                  <a:noFill/>
                </a:ln>
                <a:solidFill>
                  <a:schemeClr val="tx1"/>
                </a:solidFill>
                <a:effectLst/>
                <a:uLnTx/>
                <a:uFillTx/>
                <a:latin typeface="宋体" panose="02010600030101010101" pitchFamily="2" charset="-122"/>
                <a:ea typeface="+mn-ea"/>
                <a:cs typeface="+mn-cs"/>
              </a:rPr>
            </a:br>
            <a:r>
              <a:rPr kumimoji="0" lang="zh-CN" altLang="en-US" sz="2800" b="0" i="0" u="none" strike="noStrike" kern="1200" cap="none" spc="0" normalizeH="0" baseline="0" noProof="0">
                <a:ln>
                  <a:noFill/>
                </a:ln>
                <a:solidFill>
                  <a:schemeClr val="tx1"/>
                </a:solidFill>
                <a:effectLst/>
                <a:uLnTx/>
                <a:uFillTx/>
                <a:latin typeface="宋体" panose="02010600030101010101" pitchFamily="2" charset="-122"/>
                <a:ea typeface="+mn-ea"/>
                <a:cs typeface="+mn-cs"/>
              </a:rPr>
              <a:t> （</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3</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1" i="0" u="none" strike="noStrike" kern="1200" cap="none" spc="0" normalizeH="0" baseline="0" noProof="1">
                <a:ln>
                  <a:noFill/>
                </a:ln>
                <a:solidFill>
                  <a:schemeClr val="tx1"/>
                </a:solidFill>
                <a:effectLst/>
                <a:uLnTx/>
                <a:uFillTx/>
                <a:latin typeface="宋体" panose="02010600030101010101" pitchFamily="2" charset="-122"/>
                <a:ea typeface="+mn-ea"/>
                <a:cs typeface="+mn-cs"/>
              </a:rPr>
              <a:t>粉煤灰硅酸盐水泥</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：由硅酸盐水泥熟料和</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20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40</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％的粉煤灰及适量石膏混合磨细而成的水硬性胶凝材料称为粉煤灰硅酸盐水泥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简称粉煤灰水泥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，代号</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P.F</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endPar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75000"/>
              </a:lnSpc>
              <a:spcBef>
                <a:spcPct val="0"/>
              </a:spcBef>
              <a:spcAft>
                <a:spcPct val="0"/>
              </a:spcAft>
              <a:buClr>
                <a:schemeClr val="accent1"/>
              </a:buClr>
              <a:buSzPct val="65000"/>
              <a:buFont typeface="Wingdings" panose="05000000000000000000" pitchFamily="2" charset="2"/>
              <a:buNone/>
              <a:defRPr/>
            </a:pP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   （</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4</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1" i="0" u="none" strike="noStrike" kern="1200" cap="none" spc="0" normalizeH="0" baseline="0" noProof="1">
                <a:ln>
                  <a:noFill/>
                </a:ln>
                <a:solidFill>
                  <a:schemeClr val="tx1"/>
                </a:solidFill>
                <a:effectLst/>
                <a:uLnTx/>
                <a:uFillTx/>
                <a:latin typeface="宋体" panose="02010600030101010101" pitchFamily="2" charset="-122"/>
                <a:ea typeface="+mn-ea"/>
                <a:cs typeface="+mn-cs"/>
              </a:rPr>
              <a:t>复合硅酸盐水泥</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：凡由硅酸盐水泥熟料、两种或两种以上规定的混合材料、适量石膏磨细制成的水硬性胶凝材料，称为复合硅酸盐水泥</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代号</a:t>
            </a:r>
            <a:r>
              <a:rPr kumimoji="0" lang="en-US" altLang="zh-CN"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P·C</a:t>
            </a:r>
            <a:r>
              <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rPr>
              <a:t>。</a:t>
            </a:r>
            <a:endParaRPr kumimoji="0" lang="zh-CN" altLang="en-US" sz="2800" b="0" i="0" u="none" strike="noStrike" kern="1200" cap="none" spc="0" normalizeH="0" baseline="0" noProof="1">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endParaRPr kumimoji="0" lang="zh-CN" altLang="en-US" sz="28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transition spd="slow">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3" name="文本占位符 1"/>
          <p:cNvSpPr>
            <a:spLocks noGrp="1"/>
          </p:cNvSpPr>
          <p:nvPr>
            <p:ph idx="1"/>
          </p:nvPr>
        </p:nvSpPr>
        <p:spPr/>
        <p:txBody>
          <a:bodyPr wrap="square" lIns="91440" tIns="45720" rIns="91440" bIns="45720" anchor="t"/>
          <a:p>
            <a:pPr eaLnBrk="1" hangingPunct="1">
              <a:lnSpc>
                <a:spcPct val="150000"/>
              </a:lnSpc>
            </a:pPr>
            <a:r>
              <a:rPr lang="zh-CN" altLang="en-US" dirty="0"/>
              <a:t>掺混合材料硅酸盐水泥的共性（与硅酸盐水泥和普通硅酸盐水泥相比）：</a:t>
            </a:r>
            <a:endParaRPr lang="zh-CN" altLang="en-US" dirty="0"/>
          </a:p>
          <a:p>
            <a:pPr eaLnBrk="1" hangingPunct="1">
              <a:lnSpc>
                <a:spcPct val="150000"/>
              </a:lnSpc>
            </a:pPr>
            <a:r>
              <a:rPr lang="zh-CN" altLang="en-US" dirty="0"/>
              <a:t>密度较小，早期强度较低，后期强度增长较快，对养护温度敏感，适合蒸汽养护，水化热小，耐腐蚀性较好，抗冻性、耐磨性较差。</a:t>
            </a:r>
            <a:endParaRPr lang="zh-CN" altLang="en-US" dirty="0"/>
          </a:p>
        </p:txBody>
      </p:sp>
    </p:spTree>
  </p:cSld>
  <p:clrMapOvr>
    <a:masterClrMapping/>
  </p:clrMapOvr>
  <p:transition spd="slow">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7" name="标题 1"/>
          <p:cNvSpPr>
            <a:spLocks noGrp="1"/>
          </p:cNvSpPr>
          <p:nvPr>
            <p:ph type="title"/>
          </p:nvPr>
        </p:nvSpPr>
        <p:spPr>
          <a:xfrm>
            <a:off x="1790700" y="404813"/>
            <a:ext cx="8229600" cy="738187"/>
          </a:xfrm>
        </p:spPr>
        <p:txBody>
          <a:bodyPr wrap="square" lIns="91440" tIns="45720" rIns="91440" bIns="45720" anchor="t"/>
          <a:p>
            <a:pPr eaLnBrk="1" hangingPunct="1"/>
            <a:r>
              <a:rPr lang="zh-CN" altLang="en-US" sz="2900" dirty="0">
                <a:solidFill>
                  <a:schemeClr val="tx1"/>
                </a:solidFill>
              </a:rPr>
              <a:t>     个性</a:t>
            </a:r>
            <a:endParaRPr lang="zh-CN" altLang="en-US" sz="2900" dirty="0">
              <a:solidFill>
                <a:schemeClr val="tx1"/>
              </a:solidFill>
            </a:endParaRPr>
          </a:p>
        </p:txBody>
      </p:sp>
      <p:sp>
        <p:nvSpPr>
          <p:cNvPr id="137218" name="文本占位符 2"/>
          <p:cNvSpPr>
            <a:spLocks noGrp="1"/>
          </p:cNvSpPr>
          <p:nvPr>
            <p:ph idx="1"/>
          </p:nvPr>
        </p:nvSpPr>
        <p:spPr>
          <a:xfrm>
            <a:off x="760095" y="857250"/>
            <a:ext cx="10103485" cy="6000750"/>
          </a:xfrm>
        </p:spPr>
        <p:txBody>
          <a:bodyPr wrap="square" lIns="91440" tIns="45720" rIns="91440" bIns="45720" anchor="t"/>
          <a:p>
            <a:pPr eaLnBrk="1" hangingPunct="1">
              <a:buNone/>
            </a:pPr>
            <a:r>
              <a:rPr lang="zh-CN" altLang="en-US" b="1" dirty="0">
                <a:solidFill>
                  <a:srgbClr val="FF9900"/>
                </a:solidFill>
              </a:rPr>
              <a:t>矿渣水泥</a:t>
            </a:r>
            <a:endParaRPr lang="zh-CN" altLang="en-US" b="1" dirty="0">
              <a:solidFill>
                <a:srgbClr val="FF9900"/>
              </a:solidFill>
            </a:endParaRPr>
          </a:p>
          <a:p>
            <a:pPr eaLnBrk="1" hangingPunct="1">
              <a:buNone/>
            </a:pPr>
            <a:r>
              <a:rPr lang="zh-CN" altLang="en-US" b="1" dirty="0"/>
              <a:t>耐热性较好</a:t>
            </a:r>
            <a:r>
              <a:rPr lang="en-US" altLang="zh-CN" b="1" dirty="0"/>
              <a:t>—</a:t>
            </a:r>
            <a:r>
              <a:rPr lang="zh-CN" altLang="en-US" b="1" dirty="0">
                <a:solidFill>
                  <a:srgbClr val="FF3300"/>
                </a:solidFill>
              </a:rPr>
              <a:t>可用于耐热砼</a:t>
            </a:r>
            <a:endParaRPr lang="zh-CN" altLang="en-US" b="1" dirty="0">
              <a:solidFill>
                <a:srgbClr val="FF3300"/>
              </a:solidFill>
            </a:endParaRPr>
          </a:p>
          <a:p>
            <a:pPr eaLnBrk="1" hangingPunct="1">
              <a:buNone/>
            </a:pPr>
            <a:r>
              <a:rPr lang="zh-CN" altLang="en-US" b="1" dirty="0"/>
              <a:t>泌水性、干缩性较大，易形成孔隙通道，抗渗性差。</a:t>
            </a:r>
            <a:endParaRPr lang="zh-CN" altLang="en-US" b="1" dirty="0"/>
          </a:p>
          <a:p>
            <a:pPr eaLnBrk="1" hangingPunct="1">
              <a:buNone/>
            </a:pPr>
            <a:r>
              <a:rPr lang="zh-CN" altLang="en-US" b="1" dirty="0">
                <a:solidFill>
                  <a:srgbClr val="FF9900"/>
                </a:solidFill>
              </a:rPr>
              <a:t>火山灰水泥</a:t>
            </a:r>
            <a:endParaRPr lang="zh-CN" altLang="en-US" b="1" dirty="0">
              <a:solidFill>
                <a:srgbClr val="FF9900"/>
              </a:solidFill>
            </a:endParaRPr>
          </a:p>
          <a:p>
            <a:pPr eaLnBrk="1" hangingPunct="1">
              <a:buNone/>
            </a:pPr>
            <a:r>
              <a:rPr lang="zh-CN" altLang="en-US" b="1" dirty="0"/>
              <a:t>抗滲性好</a:t>
            </a:r>
            <a:r>
              <a:rPr lang="en-US" altLang="zh-CN" b="1" dirty="0"/>
              <a:t>—</a:t>
            </a:r>
            <a:r>
              <a:rPr lang="zh-CN" altLang="en-US" b="1" dirty="0">
                <a:solidFill>
                  <a:srgbClr val="FF3300"/>
                </a:solidFill>
              </a:rPr>
              <a:t>适宜于抗滲砼</a:t>
            </a:r>
            <a:endParaRPr lang="zh-CN" altLang="en-US" b="1" dirty="0">
              <a:solidFill>
                <a:srgbClr val="FF3300"/>
              </a:solidFill>
            </a:endParaRPr>
          </a:p>
          <a:p>
            <a:pPr eaLnBrk="1" hangingPunct="1">
              <a:buNone/>
            </a:pPr>
            <a:r>
              <a:rPr lang="zh-CN" altLang="en-US" b="1" dirty="0"/>
              <a:t>干缩较大、不耐干燥</a:t>
            </a:r>
            <a:r>
              <a:rPr lang="en-US" altLang="zh-CN" b="1" dirty="0"/>
              <a:t>—</a:t>
            </a:r>
            <a:r>
              <a:rPr lang="zh-CN" altLang="en-US" b="1" dirty="0"/>
              <a:t>不宜用于干燥环境</a:t>
            </a:r>
            <a:endParaRPr lang="zh-CN" altLang="en-US" b="1" dirty="0"/>
          </a:p>
          <a:p>
            <a:pPr eaLnBrk="1" hangingPunct="1">
              <a:buNone/>
            </a:pPr>
            <a:r>
              <a:rPr lang="zh-CN" altLang="en-US" b="1" dirty="0">
                <a:solidFill>
                  <a:srgbClr val="FF9900"/>
                </a:solidFill>
              </a:rPr>
              <a:t>粉煤灰水泥</a:t>
            </a:r>
            <a:endParaRPr lang="zh-CN" altLang="en-US" b="1" dirty="0">
              <a:solidFill>
                <a:srgbClr val="FF9900"/>
              </a:solidFill>
            </a:endParaRPr>
          </a:p>
          <a:p>
            <a:pPr eaLnBrk="1" hangingPunct="1">
              <a:buNone/>
            </a:pPr>
            <a:r>
              <a:rPr lang="zh-CN" altLang="en-US" b="1" dirty="0"/>
              <a:t>干缩小、抗裂性好，适用于</a:t>
            </a:r>
            <a:r>
              <a:rPr lang="zh-CN" altLang="en-US" b="1" dirty="0">
                <a:solidFill>
                  <a:srgbClr val="FF3300"/>
                </a:solidFill>
              </a:rPr>
              <a:t>大体积水工混凝土及地下和海港工程</a:t>
            </a:r>
            <a:endParaRPr lang="zh-CN" altLang="en-US" b="1" dirty="0">
              <a:solidFill>
                <a:srgbClr val="FF3300"/>
              </a:solidFill>
            </a:endParaRPr>
          </a:p>
        </p:txBody>
      </p:sp>
    </p:spTree>
  </p:cSld>
  <p:clrMapOvr>
    <a:masterClrMapping/>
  </p:clrMapOvr>
  <p:transition spd="slow">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1" name="标题 1"/>
          <p:cNvSpPr>
            <a:spLocks noGrp="1"/>
          </p:cNvSpPr>
          <p:nvPr>
            <p:ph type="title"/>
          </p:nvPr>
        </p:nvSpPr>
        <p:spPr/>
        <p:txBody>
          <a:bodyPr wrap="square" lIns="91440" tIns="45720" rIns="91440" bIns="45720" anchor="t"/>
          <a:p>
            <a:pPr eaLnBrk="1" hangingPunct="1"/>
            <a:r>
              <a:rPr lang="zh-CN" altLang="en-US" dirty="0"/>
              <a:t>通用硅酸盐水泥的化学指标 </a:t>
            </a:r>
            <a:endParaRPr lang="zh-CN" altLang="en-US" dirty="0"/>
          </a:p>
        </p:txBody>
      </p:sp>
      <p:graphicFrame>
        <p:nvGraphicFramePr>
          <p:cNvPr id="3" name="内容占位符 2"/>
          <p:cNvGraphicFramePr>
            <a:graphicFrameLocks noGrp="1"/>
          </p:cNvGraphicFramePr>
          <p:nvPr>
            <p:ph idx="4294967295"/>
          </p:nvPr>
        </p:nvGraphicFramePr>
        <p:xfrm>
          <a:off x="1524000" y="1268413"/>
          <a:ext cx="8763000" cy="5440680"/>
        </p:xfrm>
        <a:graphic>
          <a:graphicData uri="http://schemas.openxmlformats.org/drawingml/2006/table">
            <a:tbl>
              <a:tblPr/>
              <a:tblGrid>
                <a:gridCol w="1679575"/>
                <a:gridCol w="890905"/>
                <a:gridCol w="1146175"/>
                <a:gridCol w="1052195"/>
                <a:gridCol w="1240155"/>
                <a:gridCol w="1331595"/>
                <a:gridCol w="1422400"/>
              </a:tblGrid>
              <a:tr h="83947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品种</a:t>
                      </a:r>
                      <a:endParaRPr kumimoji="0" lang="zh-CN" altLang="en-US" sz="15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代号</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不溶物</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p>
                      <a:pPr marL="0" marR="0" lvl="0" indent="0" algn="ctr" defTabSz="914400" rtl="0" eaLnBrk="0" fontAlgn="base" latinLnBrk="0" hangingPunct="0">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（质量分数）</a:t>
                      </a:r>
                      <a:endParaRPr kumimoji="0" lang="zh-CN" altLang="en-US"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烧失量（质量分数）</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三氧化硫（质量分数）</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氧化镁</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p>
                      <a:pPr marL="0" marR="0" lvl="0" indent="0" algn="ctr" defTabSz="914400" rtl="0" eaLnBrk="0" fontAlgn="base" latinLnBrk="0" hangingPunct="0">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（质量分数）</a:t>
                      </a:r>
                      <a:endParaRPr kumimoji="0" lang="zh-CN" altLang="en-US"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氯离子</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p>
                      <a:pPr marL="0" marR="0" lvl="0" indent="0" algn="ctr" defTabSz="914400" rtl="0" eaLnBrk="0" fontAlgn="base" latinLnBrk="0" hangingPunct="0">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（质量分数）</a:t>
                      </a:r>
                      <a:endParaRPr kumimoji="0" lang="zh-CN" altLang="en-US"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P·Ⅰ</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0.75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0.06</a:t>
                      </a:r>
                      <a:r>
                        <a:rPr kumimoji="0" lang="en-US" altLang="zh-CN" sz="15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P·Ⅱ</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1.50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r>
              <a:tr h="52324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普通硅酸盐水泥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P·O</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r>
              <a:tr h="320040">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矿渣硅酸盐水泥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P·S·A</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6.0</a:t>
                      </a:r>
                      <a:r>
                        <a:rPr kumimoji="0" lang="en-US" altLang="zh-CN" sz="15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320040">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P·S·B</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54864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火山灰硅酸盐水泥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P·P</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6.0</a:t>
                      </a:r>
                      <a:r>
                        <a:rPr kumimoji="0" lang="en-US" altLang="zh-CN" sz="1500" b="0"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54864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粉煤灰硅酸盐水泥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P·F</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r>
              <a:tr h="52324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复合硅酸盐水泥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P·C</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r>
              <a:tr h="1177290">
                <a:tc gridSpan="7">
                  <a:txBody>
                    <a:bodyPr/>
                    <a:lstStyle>
                      <a:lvl1pPr indent="228600"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228600" algn="l"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30000" smtClean="0">
                          <a:ln>
                            <a:noFill/>
                          </a:ln>
                          <a:solidFill>
                            <a:schemeClr val="tx1"/>
                          </a:solidFill>
                          <a:effectLst/>
                          <a:latin typeface="Times New Roman" panose="02020603050405020304" pitchFamily="18" charset="0"/>
                          <a:ea typeface="楷体_GB2312" pitchFamily="49" charset="-122"/>
                        </a:rPr>
                        <a:t>a</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如果水泥压蒸试验合格，则硅酸盐水泥中氧化镁的含量（质量分数）允许放宽至</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6.0% </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p>
                      <a:pPr marL="0" marR="0" lvl="0" indent="228600" algn="l" defTabSz="914400" rtl="0" eaLnBrk="0" fontAlgn="base" latinLnBrk="0" hangingPunct="0">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30000" smtClean="0">
                          <a:ln>
                            <a:noFill/>
                          </a:ln>
                          <a:solidFill>
                            <a:schemeClr val="tx1"/>
                          </a:solidFill>
                          <a:effectLst/>
                          <a:latin typeface="Times New Roman" panose="02020603050405020304" pitchFamily="18" charset="0"/>
                          <a:ea typeface="楷体_GB2312" pitchFamily="49" charset="-122"/>
                        </a:rPr>
                        <a:t>b</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如果水泥中氧化镁的含量（质量分数）大于</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6.0%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时，须进行水泥压蒸安定性试验并合格。</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p>
                      <a:pPr marL="0" marR="0" lvl="0" indent="228600" algn="l" defTabSz="914400" rtl="0" eaLnBrk="0" fontAlgn="base" latinLnBrk="0" hangingPunct="0">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30000" smtClean="0">
                          <a:ln>
                            <a:noFill/>
                          </a:ln>
                          <a:solidFill>
                            <a:schemeClr val="tx1"/>
                          </a:solidFill>
                          <a:effectLst/>
                          <a:latin typeface="Times New Roman" panose="02020603050405020304" pitchFamily="18" charset="0"/>
                          <a:ea typeface="楷体_GB2312" pitchFamily="49" charset="-122"/>
                        </a:rPr>
                        <a:t>c</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当有更低要求时，该指标由买卖双方确定。</a:t>
                      </a:r>
                      <a:endParaRPr kumimoji="0" lang="zh-CN" altLang="en-US"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r>
            </a:tbl>
          </a:graphicData>
        </a:graphic>
      </p:graphicFrame>
    </p:spTree>
  </p:cSld>
  <p:clrMapOvr>
    <a:masterClrMapping/>
  </p:clrMapOvr>
  <p:transition spd="slow">
    <p:randomBar dir="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5" name="标题 1"/>
          <p:cNvSpPr>
            <a:spLocks noGrp="1"/>
          </p:cNvSpPr>
          <p:nvPr>
            <p:ph type="title"/>
          </p:nvPr>
        </p:nvSpPr>
        <p:spPr/>
        <p:txBody>
          <a:bodyPr wrap="square" lIns="91440" tIns="45720" rIns="91440" bIns="45720" anchor="t"/>
          <a:p>
            <a:pPr eaLnBrk="1" hangingPunct="1"/>
            <a:r>
              <a:rPr lang="zh-CN" altLang="en-US" dirty="0"/>
              <a:t>通用硅酸盐水泥组分表 </a:t>
            </a:r>
            <a:endParaRPr lang="zh-CN" altLang="en-US" dirty="0"/>
          </a:p>
        </p:txBody>
      </p:sp>
      <p:graphicFrame>
        <p:nvGraphicFramePr>
          <p:cNvPr id="3" name="内容占位符 2"/>
          <p:cNvGraphicFramePr>
            <a:graphicFrameLocks noGrp="1"/>
          </p:cNvGraphicFramePr>
          <p:nvPr>
            <p:ph idx="4294967295"/>
          </p:nvPr>
        </p:nvGraphicFramePr>
        <p:xfrm>
          <a:off x="1524000" y="1628775"/>
          <a:ext cx="9144000" cy="5197475"/>
        </p:xfrm>
        <a:graphic>
          <a:graphicData uri="http://schemas.openxmlformats.org/drawingml/2006/table">
            <a:tbl>
              <a:tblPr/>
              <a:tblGrid>
                <a:gridCol w="1735455"/>
                <a:gridCol w="676275"/>
                <a:gridCol w="1225550"/>
                <a:gridCol w="1757045"/>
                <a:gridCol w="1663700"/>
                <a:gridCol w="263525"/>
                <a:gridCol w="1025525"/>
                <a:gridCol w="796925"/>
              </a:tblGrid>
              <a:tr h="320040">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品种</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代号</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组分</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473710">
                <a:tc vMerge="1">
                  <a:tcPr/>
                </a:tc>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熟料</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石膏</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粒化高炉矿渣</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火山灰质混合材料</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粉煤灰</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石灰石</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rowSpan="3">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P·Ⅰ</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100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vMerge="1">
                  <a:tcPr/>
                </a:tc>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P·Ⅱ</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95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vMerge="1">
                  <a:tcPr/>
                </a:tc>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95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579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普通硅酸盐水泥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P·O</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95</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5</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zh-CN" altLang="en-US"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1195">
                <a:tc row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矿渣硅酸盐水泥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P·S·A</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80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560">
                <a:tc v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P·S·B</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50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70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b</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4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火山灰质硅酸盐水泥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P·P</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80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371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粉煤灰硅酸盐水泥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P·F</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60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80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d</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371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复合硅酸盐水泥</a:t>
                      </a:r>
                      <a:endParaRPr kumimoji="0" lang="zh-CN" altLang="en-US"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P·C</a:t>
                      </a:r>
                      <a:endParaRPr kumimoji="0" lang="en-US" altLang="zh-CN" sz="1500" b="0" i="0" u="none" strike="noStrike" cap="none" normalizeH="0" baseline="0" smtClean="0">
                        <a:ln>
                          <a:noFill/>
                        </a:ln>
                        <a:solidFill>
                          <a:schemeClr val="tx1"/>
                        </a:solidFill>
                        <a:effectLst/>
                        <a:latin typeface="Arial" panose="020B0604020202020204" pitchFamily="34" charset="0"/>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en-US" altLang="zh-CN"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80</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669925" indent="-323850" eaLnBrk="0" hangingPunct="0">
                        <a:spcBef>
                          <a:spcPct val="20000"/>
                        </a:spcBef>
                        <a:buClr>
                          <a:schemeClr val="accent1"/>
                        </a:buClr>
                        <a:buSzPct val="65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022350" indent="-349250"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39850" indent="-3143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681480" indent="-339725" eaLnBrk="0" hangingPunct="0">
                        <a:spcBef>
                          <a:spcPct val="20000"/>
                        </a:spcBef>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1386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5958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0530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10280" indent="-339725" eaLnBrk="0" fontAlgn="base" hangingPunct="0">
                        <a:spcBef>
                          <a:spcPct val="20000"/>
                        </a:spcBef>
                        <a:spcAft>
                          <a:spcPct val="0"/>
                        </a:spcAft>
                        <a:buClr>
                          <a:schemeClr val="accent1"/>
                        </a:buClr>
                        <a:buSzPct val="6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
                          <a:schemeClr val="accent1"/>
                        </a:buClr>
                        <a:buSzPct val="65000"/>
                        <a:buFont typeface="Wingdings" panose="05000000000000000000" pitchFamily="2" charset="2"/>
                        <a:buNone/>
                      </a:pP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zh-CN" altLang="en-US" sz="1500" b="0" i="0" u="none" strike="noStrike" cap="none" normalizeH="0" baseline="0" smtClean="0">
                          <a:ln>
                            <a:noFill/>
                          </a:ln>
                          <a:solidFill>
                            <a:schemeClr val="tx1"/>
                          </a:solidFill>
                          <a:effectLst/>
                          <a:latin typeface="Times New Roman" panose="02020603050405020304" pitchFamily="18" charset="0"/>
                          <a:ea typeface="楷体_GB2312" pitchFamily="49" charset="-122"/>
                        </a:rPr>
                        <a:t>且</a:t>
                      </a:r>
                      <a:r>
                        <a:rPr kumimoji="0" lang="zh-CN" altLang="en-US"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15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a:t>
                      </a:r>
                      <a:r>
                        <a:rPr kumimoji="0" lang="en-US" altLang="zh-CN" sz="1500" b="0" i="0" u="none" strike="noStrike" cap="none" normalizeH="0" baseline="3000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e</a:t>
                      </a:r>
                      <a:endParaRPr kumimoji="0" lang="en-US" altLang="zh-CN" sz="1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r>
            </a:tbl>
          </a:graphicData>
        </a:graphic>
      </p:graphicFrame>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3" name="文本占位符 1"/>
          <p:cNvSpPr>
            <a:spLocks noGrp="1"/>
          </p:cNvSpPr>
          <p:nvPr>
            <p:ph idx="1"/>
          </p:nvPr>
        </p:nvSpPr>
        <p:spPr/>
        <p:txBody>
          <a:bodyPr wrap="square" lIns="91440" tIns="45720" rIns="91440" bIns="45720" anchor="t"/>
          <a:p>
            <a:pPr eaLnBrk="1" hangingPunct="1"/>
            <a:endParaRPr lang="zh-CN" altLang="en-US" dirty="0"/>
          </a:p>
          <a:p>
            <a:pPr eaLnBrk="1" hangingPunct="1">
              <a:lnSpc>
                <a:spcPct val="150000"/>
              </a:lnSpc>
            </a:pPr>
            <a:r>
              <a:rPr lang="zh-CN" altLang="en-US" dirty="0"/>
              <a:t>“两磨一烧”</a:t>
            </a:r>
            <a:endParaRPr lang="zh-CN" altLang="en-US" dirty="0"/>
          </a:p>
          <a:p>
            <a:pPr eaLnBrk="1" hangingPunct="1">
              <a:lnSpc>
                <a:spcPct val="150000"/>
              </a:lnSpc>
            </a:pPr>
            <a:r>
              <a:rPr lang="zh-CN" altLang="en-US" dirty="0"/>
              <a:t>将各种原料经配比后粉磨成生料后再入窑进行煅烧成熟料，熟料中加入适量石膏粉磨后就是</a:t>
            </a:r>
            <a:r>
              <a:rPr lang="en-US" altLang="zh-CN" dirty="0"/>
              <a:t>P·I</a:t>
            </a:r>
            <a:r>
              <a:rPr lang="zh-CN" altLang="en-US" dirty="0"/>
              <a:t>类硅酸盐水泥。</a:t>
            </a:r>
            <a:endParaRPr lang="zh-CN" altLang="en-US" dirty="0"/>
          </a:p>
        </p:txBody>
      </p:sp>
      <p:sp>
        <p:nvSpPr>
          <p:cNvPr id="90114" name="矩形 2"/>
          <p:cNvSpPr>
            <a:spLocks noRot="1"/>
          </p:cNvSpPr>
          <p:nvPr/>
        </p:nvSpPr>
        <p:spPr>
          <a:xfrm>
            <a:off x="746125" y="707708"/>
            <a:ext cx="8540750" cy="679450"/>
          </a:xfrm>
          <a:prstGeom prst="rect">
            <a:avLst/>
          </a:prstGeom>
          <a:noFill/>
          <a:ln w="9525">
            <a:noFill/>
          </a:ln>
        </p:spPr>
        <p:txBody>
          <a:bodyPr anchor="ctr"/>
          <a:p>
            <a:r>
              <a:rPr lang="en-US" altLang="zh-CN" sz="3800" b="1" dirty="0">
                <a:solidFill>
                  <a:schemeClr val="tx2"/>
                </a:solidFill>
                <a:latin typeface="Garamond" panose="02020404030301010803" pitchFamily="18" charset="0"/>
                <a:ea typeface="宋体" panose="02010600030101010101" pitchFamily="2" charset="-122"/>
              </a:rPr>
              <a:t>1</a:t>
            </a:r>
            <a:r>
              <a:rPr lang="zh-CN" altLang="en-US" sz="3800" b="1" dirty="0">
                <a:solidFill>
                  <a:schemeClr val="tx2"/>
                </a:solidFill>
                <a:latin typeface="Garamond" panose="02020404030301010803" pitchFamily="18" charset="0"/>
                <a:ea typeface="宋体" panose="02010600030101010101" pitchFamily="2" charset="-122"/>
              </a:rPr>
              <a:t>、</a:t>
            </a:r>
            <a:r>
              <a:rPr lang="en-US" altLang="zh-CN" sz="3800" b="1" dirty="0">
                <a:solidFill>
                  <a:schemeClr val="tx2"/>
                </a:solidFill>
                <a:latin typeface="Garamond" panose="02020404030301010803" pitchFamily="18" charset="0"/>
                <a:ea typeface="宋体" panose="02010600030101010101" pitchFamily="2" charset="-122"/>
              </a:rPr>
              <a:t> </a:t>
            </a:r>
            <a:r>
              <a:rPr lang="zh-CN" altLang="en-US" sz="3800" b="1" dirty="0">
                <a:solidFill>
                  <a:schemeClr val="tx2"/>
                </a:solidFill>
                <a:sym typeface="+mn-ea"/>
              </a:rPr>
              <a:t>硅酸盐水泥的原材料和生产工艺</a:t>
            </a:r>
            <a:endParaRPr lang="zh-CN" altLang="en-US" sz="3800" b="1" dirty="0">
              <a:solidFill>
                <a:schemeClr val="tx2"/>
              </a:solidFill>
              <a:latin typeface="Arial" panose="020B0604020202020204" pitchFamily="34" charset="0"/>
              <a:ea typeface="宋体" panose="02010600030101010101" pitchFamily="2" charset="-122"/>
            </a:endParaRPr>
          </a:p>
        </p:txBody>
      </p:sp>
    </p:spTree>
  </p:cSld>
  <p:clrMapOvr>
    <a:masterClrMapping/>
  </p:clrMapOvr>
  <p:transition spd="slow">
    <p:randomBar dir="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0289" name="标题 1"/>
          <p:cNvSpPr>
            <a:spLocks noGrp="1"/>
          </p:cNvSpPr>
          <p:nvPr>
            <p:ph type="title"/>
          </p:nvPr>
        </p:nvSpPr>
        <p:spPr>
          <a:xfrm>
            <a:off x="1981200" y="549275"/>
            <a:ext cx="8229600" cy="868363"/>
          </a:xfrm>
        </p:spPr>
        <p:txBody>
          <a:bodyPr wrap="square" lIns="91440" tIns="45720" rIns="91440" bIns="45720" anchor="t"/>
          <a:p>
            <a:pPr eaLnBrk="1" hangingPunct="1"/>
            <a:r>
              <a:rPr lang="en-US" altLang="zh-CN" dirty="0"/>
              <a:t>2.4.3 </a:t>
            </a:r>
            <a:r>
              <a:rPr lang="zh-CN" altLang="en-US" dirty="0"/>
              <a:t>其他品种水泥</a:t>
            </a:r>
            <a:endParaRPr lang="zh-CN" altLang="en-US" dirty="0"/>
          </a:p>
        </p:txBody>
      </p:sp>
      <p:sp>
        <p:nvSpPr>
          <p:cNvPr id="140290" name="文本占位符 2"/>
          <p:cNvSpPr>
            <a:spLocks noGrp="1"/>
          </p:cNvSpPr>
          <p:nvPr>
            <p:ph idx="1"/>
          </p:nvPr>
        </p:nvSpPr>
        <p:spPr>
          <a:xfrm>
            <a:off x="789305" y="1341755"/>
            <a:ext cx="10505440" cy="5255895"/>
          </a:xfrm>
        </p:spPr>
        <p:txBody>
          <a:bodyPr wrap="square" lIns="91440" tIns="45720" rIns="91440" bIns="45720" anchor="t"/>
          <a:p>
            <a:pPr eaLnBrk="1" hangingPunct="1">
              <a:lnSpc>
                <a:spcPct val="150000"/>
              </a:lnSpc>
              <a:spcBef>
                <a:spcPts val="0"/>
              </a:spcBef>
              <a:spcAft>
                <a:spcPts val="0"/>
              </a:spcAft>
            </a:pPr>
            <a:r>
              <a:rPr lang="en-US" altLang="zh-CN" dirty="0"/>
              <a:t>1</a:t>
            </a:r>
            <a:r>
              <a:rPr lang="zh-CN" altLang="en-US" dirty="0"/>
              <a:t>、铝酸盐水泥</a:t>
            </a:r>
            <a:endParaRPr lang="zh-CN" altLang="en-US" dirty="0"/>
          </a:p>
          <a:p>
            <a:pPr eaLnBrk="1" hangingPunct="1">
              <a:lnSpc>
                <a:spcPct val="150000"/>
              </a:lnSpc>
              <a:spcBef>
                <a:spcPts val="0"/>
              </a:spcBef>
              <a:spcAft>
                <a:spcPts val="0"/>
              </a:spcAft>
            </a:pPr>
            <a:r>
              <a:rPr lang="zh-CN" altLang="en-US" dirty="0"/>
              <a:t>以铝酸钙为主的铝酸盐水泥熟料，磨细制成的水硬性胶凝材料，</a:t>
            </a:r>
            <a:r>
              <a:rPr lang="en-US" altLang="zh-CN" dirty="0"/>
              <a:t>CA,</a:t>
            </a:r>
            <a:r>
              <a:rPr lang="zh-CN" altLang="en-US" dirty="0"/>
              <a:t>又称矾土水泥</a:t>
            </a:r>
            <a:endParaRPr lang="zh-CN" altLang="en-US" dirty="0"/>
          </a:p>
          <a:p>
            <a:pPr eaLnBrk="1" hangingPunct="1">
              <a:lnSpc>
                <a:spcPct val="150000"/>
              </a:lnSpc>
              <a:spcBef>
                <a:spcPts val="0"/>
              </a:spcBef>
              <a:spcAft>
                <a:spcPts val="0"/>
              </a:spcAft>
            </a:pPr>
            <a:r>
              <a:rPr lang="zh-CN" altLang="en-US" dirty="0"/>
              <a:t>高铝水泥的特性及应用</a:t>
            </a:r>
            <a:endParaRPr lang="zh-CN" altLang="en-US" dirty="0"/>
          </a:p>
          <a:p>
            <a:pPr eaLnBrk="1" hangingPunct="1">
              <a:lnSpc>
                <a:spcPct val="150000"/>
              </a:lnSpc>
              <a:spcBef>
                <a:spcPts val="0"/>
              </a:spcBef>
              <a:spcAft>
                <a:spcPts val="0"/>
              </a:spcAft>
            </a:pPr>
            <a:r>
              <a:rPr lang="zh-CN" altLang="en-US" dirty="0">
                <a:latin typeface="宋体" panose="02010600030101010101" pitchFamily="2" charset="-122"/>
              </a:rPr>
              <a:t>（</a:t>
            </a:r>
            <a:r>
              <a:rPr lang="en-US" altLang="zh-CN" dirty="0">
                <a:latin typeface="宋体" panose="02010600030101010101" pitchFamily="2" charset="-122"/>
              </a:rPr>
              <a:t>1</a:t>
            </a:r>
            <a:r>
              <a:rPr lang="zh-CN" altLang="en-US" dirty="0">
                <a:latin typeface="宋体" panose="02010600030101010101" pitchFamily="2" charset="-122"/>
              </a:rPr>
              <a:t>）</a:t>
            </a:r>
            <a:r>
              <a:rPr lang="zh-CN" altLang="en-US" dirty="0"/>
              <a:t>快凝早强，</a:t>
            </a:r>
            <a:r>
              <a:rPr lang="en-US" altLang="zh-CN" dirty="0"/>
              <a:t>1d</a:t>
            </a:r>
            <a:r>
              <a:rPr lang="zh-CN" altLang="en-US" dirty="0"/>
              <a:t>强度可达最高强度的</a:t>
            </a:r>
            <a:r>
              <a:rPr lang="en-US" altLang="zh-CN" dirty="0"/>
              <a:t>80</a:t>
            </a:r>
            <a:r>
              <a:rPr lang="zh-CN" altLang="en-US" dirty="0"/>
              <a:t>％以上。</a:t>
            </a:r>
            <a:endParaRPr lang="zh-CN" altLang="en-US" dirty="0"/>
          </a:p>
          <a:p>
            <a:pPr eaLnBrk="1" hangingPunct="1">
              <a:lnSpc>
                <a:spcPct val="150000"/>
              </a:lnSpc>
              <a:spcBef>
                <a:spcPts val="0"/>
              </a:spcBef>
              <a:spcAft>
                <a:spcPts val="0"/>
              </a:spcAft>
            </a:pPr>
            <a:r>
              <a:rPr lang="zh-CN" altLang="en-US" dirty="0">
                <a:latin typeface="宋体" panose="02010600030101010101" pitchFamily="2" charset="-122"/>
              </a:rPr>
              <a:t>（</a:t>
            </a:r>
            <a:r>
              <a:rPr lang="en-US" altLang="zh-CN" dirty="0">
                <a:latin typeface="宋体" panose="02010600030101010101" pitchFamily="2" charset="-122"/>
              </a:rPr>
              <a:t>2</a:t>
            </a:r>
            <a:r>
              <a:rPr lang="zh-CN" altLang="en-US" dirty="0">
                <a:latin typeface="宋体" panose="02010600030101010101" pitchFamily="2" charset="-122"/>
              </a:rPr>
              <a:t>）</a:t>
            </a:r>
            <a:r>
              <a:rPr lang="zh-CN" altLang="en-US" dirty="0"/>
              <a:t>水化热大，且放热量集中，</a:t>
            </a:r>
            <a:r>
              <a:rPr lang="en-US" altLang="zh-CN" dirty="0"/>
              <a:t>1d</a:t>
            </a:r>
            <a:r>
              <a:rPr lang="zh-CN" altLang="en-US" dirty="0"/>
              <a:t>内放出水化热总量的</a:t>
            </a:r>
            <a:r>
              <a:rPr lang="en-US" altLang="zh-CN" dirty="0"/>
              <a:t>70</a:t>
            </a:r>
            <a:r>
              <a:rPr lang="zh-CN" altLang="en-US" dirty="0"/>
              <a:t>％一</a:t>
            </a:r>
            <a:r>
              <a:rPr lang="en-US" altLang="zh-CN" dirty="0"/>
              <a:t>80</a:t>
            </a:r>
            <a:r>
              <a:rPr lang="zh-CN" altLang="en-US" dirty="0"/>
              <a:t>％，使混凝土内部温度上升较高，故即使在一</a:t>
            </a:r>
            <a:r>
              <a:rPr lang="en-US" altLang="zh-CN" dirty="0"/>
              <a:t>10℃</a:t>
            </a:r>
            <a:r>
              <a:rPr lang="zh-CN" altLang="en-US" dirty="0"/>
              <a:t>下施工，高铝水泥也能很快凝结硬化。</a:t>
            </a:r>
            <a:endParaRPr lang="zh-CN" altLang="en-US" dirty="0"/>
          </a:p>
          <a:p>
            <a:pPr eaLnBrk="1" hangingPunct="1"/>
            <a:endParaRPr lang="zh-CN" altLang="en-US" dirty="0"/>
          </a:p>
        </p:txBody>
      </p:sp>
    </p:spTree>
  </p:cSld>
  <p:clrMapOvr>
    <a:masterClrMapping/>
  </p:clrMapOvr>
  <p:transition spd="slow">
    <p:randomBar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3" name="文本占位符 1"/>
          <p:cNvSpPr>
            <a:spLocks noGrp="1"/>
          </p:cNvSpPr>
          <p:nvPr>
            <p:ph idx="1"/>
          </p:nvPr>
        </p:nvSpPr>
        <p:spPr>
          <a:xfrm>
            <a:off x="607060" y="1125855"/>
            <a:ext cx="10523855" cy="5005070"/>
          </a:xfrm>
        </p:spPr>
        <p:txBody>
          <a:bodyPr wrap="square" lIns="91440" tIns="45720" rIns="91440" bIns="45720" anchor="t"/>
          <a:p>
            <a:pPr algn="l" eaLnBrk="1" hangingPunct="1">
              <a:lnSpc>
                <a:spcPct val="150000"/>
              </a:lnSpc>
              <a:spcBef>
                <a:spcPts val="0"/>
              </a:spcBef>
              <a:spcAft>
                <a:spcPts val="0"/>
              </a:spcAft>
            </a:pPr>
            <a:r>
              <a:rPr lang="en-US" altLang="zh-CN" dirty="0"/>
              <a:t>（3）抗硫酸盐性能很强，因其水化后无Ca(OH)2生成</a:t>
            </a:r>
            <a:endParaRPr lang="en-US" altLang="zh-CN" dirty="0"/>
          </a:p>
          <a:p>
            <a:pPr algn="l" eaLnBrk="1" hangingPunct="1">
              <a:lnSpc>
                <a:spcPct val="150000"/>
              </a:lnSpc>
              <a:spcBef>
                <a:spcPts val="0"/>
              </a:spcBef>
              <a:spcAft>
                <a:spcPts val="0"/>
              </a:spcAft>
            </a:pPr>
            <a:r>
              <a:rPr lang="en-US" altLang="zh-CN" dirty="0"/>
              <a:t>（4）耐热性好，能耐1300—1400℃高温。</a:t>
            </a:r>
            <a:endParaRPr lang="en-US" altLang="zh-CN" dirty="0"/>
          </a:p>
          <a:p>
            <a:pPr algn="l" eaLnBrk="1" hangingPunct="1">
              <a:lnSpc>
                <a:spcPct val="150000"/>
              </a:lnSpc>
              <a:spcBef>
                <a:spcPts val="0"/>
              </a:spcBef>
              <a:spcAft>
                <a:spcPts val="0"/>
              </a:spcAft>
            </a:pPr>
            <a:r>
              <a:rPr lang="en-US" altLang="zh-CN" dirty="0"/>
              <a:t>（5）耐碱性差   铝酸盐水泥与含碱物质接触会引起铝酸盐水泥的侵蚀</a:t>
            </a:r>
            <a:r>
              <a:rPr lang="zh-CN" altLang="en-US" dirty="0"/>
              <a:t>。</a:t>
            </a:r>
            <a:endParaRPr lang="en-US" altLang="zh-CN" dirty="0"/>
          </a:p>
          <a:p>
            <a:pPr algn="l" eaLnBrk="1" hangingPunct="1">
              <a:lnSpc>
                <a:spcPct val="150000"/>
              </a:lnSpc>
              <a:spcBef>
                <a:spcPts val="0"/>
              </a:spcBef>
              <a:spcAft>
                <a:spcPts val="0"/>
              </a:spcAft>
            </a:pPr>
            <a:r>
              <a:rPr lang="en-US" altLang="zh-CN" dirty="0"/>
              <a:t>铝酸盐水泥不得与硅酸盐水泥或石灰等析出Ca(OH) 2的材料混合使用，否则出现“瞬凝”现象</a:t>
            </a:r>
            <a:r>
              <a:rPr lang="zh-CN" altLang="en-US" dirty="0"/>
              <a:t>。</a:t>
            </a:r>
            <a:endParaRPr lang="en-US" altLang="zh-CN" dirty="0"/>
          </a:p>
          <a:p>
            <a:pPr eaLnBrk="1" hangingPunct="1"/>
            <a:endParaRPr lang="zh-CN" altLang="en-US" dirty="0"/>
          </a:p>
        </p:txBody>
      </p:sp>
    </p:spTree>
  </p:cSld>
  <p:clrMapOvr>
    <a:masterClrMapping/>
  </p:clrMapOvr>
  <p:transition spd="slow">
    <p:randomBar dir="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7" name="矩形 1"/>
          <p:cNvSpPr/>
          <p:nvPr/>
        </p:nvSpPr>
        <p:spPr>
          <a:xfrm>
            <a:off x="2135505" y="1125855"/>
            <a:ext cx="6015990" cy="775970"/>
          </a:xfrm>
          <a:prstGeom prst="rect">
            <a:avLst/>
          </a:prstGeom>
          <a:noFill/>
          <a:ln w="9525">
            <a:noFill/>
          </a:ln>
        </p:spPr>
        <p:txBody>
          <a:bodyPr anchor="ctr"/>
          <a:p>
            <a:r>
              <a:rPr lang="en-US" altLang="zh-CN" sz="3600" dirty="0">
                <a:latin typeface="Garamond" panose="02020404030301010803" pitchFamily="18" charset="0"/>
                <a:ea typeface="宋体" panose="02010600030101010101" pitchFamily="2" charset="-122"/>
              </a:rPr>
              <a:t>2</a:t>
            </a:r>
            <a:r>
              <a:rPr lang="zh-CN" altLang="en-US" sz="3600" dirty="0">
                <a:latin typeface="Arial" panose="020B0604020202020204" pitchFamily="34" charset="0"/>
                <a:ea typeface="宋体" panose="02010600030101010101" pitchFamily="2" charset="-122"/>
              </a:rPr>
              <a:t>、膨胀水泥和自应力水泥</a:t>
            </a:r>
            <a:r>
              <a:rPr lang="zh-CN" altLang="en-US" sz="3600" dirty="0">
                <a:solidFill>
                  <a:schemeClr val="tx2"/>
                </a:solidFill>
                <a:latin typeface="Arial" panose="020B0604020202020204" pitchFamily="34" charset="0"/>
                <a:ea typeface="宋体" panose="02010600030101010101" pitchFamily="2" charset="-122"/>
              </a:rPr>
              <a:t> </a:t>
            </a:r>
            <a:endParaRPr lang="zh-CN" altLang="en-US" sz="3600" dirty="0">
              <a:solidFill>
                <a:schemeClr val="tx2"/>
              </a:solidFill>
              <a:latin typeface="Arial" panose="020B0604020202020204" pitchFamily="34" charset="0"/>
              <a:ea typeface="宋体" panose="02010600030101010101" pitchFamily="2" charset="-122"/>
            </a:endParaRPr>
          </a:p>
        </p:txBody>
      </p:sp>
      <p:sp>
        <p:nvSpPr>
          <p:cNvPr id="142338" name="文本框 2"/>
          <p:cNvSpPr txBox="1"/>
          <p:nvPr/>
        </p:nvSpPr>
        <p:spPr>
          <a:xfrm>
            <a:off x="328930" y="2205355"/>
            <a:ext cx="11221085" cy="4030980"/>
          </a:xfrm>
          <a:prstGeom prst="rect">
            <a:avLst/>
          </a:prstGeom>
          <a:noFill/>
          <a:ln w="9525">
            <a:noFill/>
          </a:ln>
        </p:spPr>
        <p:txBody>
          <a:bodyPr wrap="square" anchor="t">
            <a:spAutoFit/>
          </a:bodyPr>
          <a:p>
            <a:pPr>
              <a:lnSpc>
                <a:spcPct val="150000"/>
              </a:lnSpc>
              <a:spcBef>
                <a:spcPct val="50000"/>
              </a:spcBef>
            </a:pPr>
            <a:r>
              <a:rPr lang="en-US" altLang="zh-CN" sz="3200" dirty="0">
                <a:latin typeface="宋体" panose="02010600030101010101" pitchFamily="2" charset="-122"/>
                <a:ea typeface="宋体" panose="02010600030101010101" pitchFamily="2" charset="-122"/>
              </a:rPr>
              <a:t>    </a:t>
            </a:r>
            <a:r>
              <a:rPr lang="zh-CN" altLang="en-US" sz="3200" dirty="0">
                <a:latin typeface="宋体" panose="02010600030101010101" pitchFamily="2" charset="-122"/>
                <a:ea typeface="宋体" panose="02010600030101010101" pitchFamily="2" charset="-122"/>
              </a:rPr>
              <a:t>膨胀水泥适用于补偿混凝土收缩的结构工程，作防渗层或防渗混凝土；填灌构件的接缝及管道接头；结构的加因与修补；固结机器底座及地脚螺丝等。自应力水泥适用于制造自应力钢筋混凝土压力管及其配件。</a:t>
            </a:r>
            <a:endParaRPr lang="zh-CN" altLang="en-US" sz="3200" dirty="0">
              <a:latin typeface="宋体" panose="02010600030101010101" pitchFamily="2" charset="-122"/>
              <a:ea typeface="宋体" panose="02010600030101010101" pitchFamily="2" charset="-122"/>
            </a:endParaRPr>
          </a:p>
          <a:p>
            <a:pPr>
              <a:lnSpc>
                <a:spcPct val="150000"/>
              </a:lnSpc>
              <a:spcBef>
                <a:spcPct val="50000"/>
              </a:spcBef>
            </a:pPr>
            <a:r>
              <a:rPr lang="zh-CN" altLang="en-US" sz="3200" dirty="0">
                <a:latin typeface="宋体" panose="02010600030101010101" pitchFamily="2" charset="-122"/>
                <a:ea typeface="宋体" panose="02010600030101010101" pitchFamily="2" charset="-122"/>
              </a:rPr>
              <a:t>   </a:t>
            </a:r>
            <a:endParaRPr lang="zh-CN" altLang="en-US" sz="3200" dirty="0">
              <a:latin typeface="宋体" panose="02010600030101010101" pitchFamily="2" charset="-122"/>
              <a:ea typeface="宋体" panose="02010600030101010101" pitchFamily="2" charset="-122"/>
            </a:endParaRPr>
          </a:p>
        </p:txBody>
      </p:sp>
    </p:spTree>
  </p:cSld>
  <p:clrMapOvr>
    <a:masterClrMapping/>
  </p:clrMapOvr>
  <p:transition spd="slow">
    <p:randomBar dir="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1" name="标题 1"/>
          <p:cNvSpPr>
            <a:spLocks noGrp="1"/>
          </p:cNvSpPr>
          <p:nvPr>
            <p:ph type="title"/>
          </p:nvPr>
        </p:nvSpPr>
        <p:spPr>
          <a:xfrm>
            <a:off x="2135188" y="534988"/>
            <a:ext cx="5421312" cy="661987"/>
          </a:xfrm>
        </p:spPr>
        <p:txBody>
          <a:bodyPr wrap="square" lIns="91440" tIns="45720" rIns="91440" bIns="45720" anchor="t"/>
          <a:p>
            <a:pPr eaLnBrk="1" hangingPunct="1"/>
            <a:r>
              <a:rPr lang="en-US" altLang="zh-CN" sz="3200" dirty="0">
                <a:solidFill>
                  <a:schemeClr val="tx1"/>
                </a:solidFill>
              </a:rPr>
              <a:t>3</a:t>
            </a:r>
            <a:r>
              <a:rPr lang="zh-CN" altLang="en-US" sz="3200" dirty="0">
                <a:solidFill>
                  <a:schemeClr val="tx1"/>
                </a:solidFill>
              </a:rPr>
              <a:t>、白色硅酸盐水泥</a:t>
            </a:r>
            <a:r>
              <a:rPr lang="zh-CN" altLang="en-US" dirty="0"/>
              <a:t> </a:t>
            </a:r>
            <a:endParaRPr lang="zh-CN" altLang="en-US" dirty="0"/>
          </a:p>
        </p:txBody>
      </p:sp>
      <p:sp>
        <p:nvSpPr>
          <p:cNvPr id="143362" name="文本框 2"/>
          <p:cNvSpPr txBox="1"/>
          <p:nvPr/>
        </p:nvSpPr>
        <p:spPr>
          <a:xfrm>
            <a:off x="986790" y="1395730"/>
            <a:ext cx="10126345" cy="4184650"/>
          </a:xfrm>
          <a:prstGeom prst="rect">
            <a:avLst/>
          </a:prstGeom>
          <a:noFill/>
          <a:ln w="9525">
            <a:noFill/>
          </a:ln>
        </p:spPr>
        <p:txBody>
          <a:bodyPr wrap="square" anchor="t">
            <a:spAutoFit/>
          </a:bodyPr>
          <a:p>
            <a:pPr>
              <a:lnSpc>
                <a:spcPct val="150000"/>
              </a:lnSpc>
              <a:spcBef>
                <a:spcPct val="50000"/>
              </a:spcBef>
            </a:pPr>
            <a:r>
              <a:rPr lang="zh-CN" altLang="en-US" sz="2000" b="1" dirty="0">
                <a:latin typeface="宋体" panose="02010600030101010101" pitchFamily="2" charset="-122"/>
                <a:ea typeface="宋体" panose="02010600030101010101" pitchFamily="2" charset="-122"/>
              </a:rPr>
              <a:t>   </a:t>
            </a:r>
            <a:r>
              <a:rPr lang="zh-CN" altLang="en-US" sz="2800" dirty="0">
                <a:latin typeface="宋体" panose="02010600030101010101" pitchFamily="2" charset="-122"/>
                <a:ea typeface="宋体" panose="02010600030101010101" pitchFamily="2" charset="-122"/>
              </a:rPr>
              <a:t>普通水泥的颜色主要因其化学成分中所含氧化铁所致。因此，</a:t>
            </a:r>
            <a:r>
              <a:rPr lang="zh-CN" altLang="en-US" sz="2800" dirty="0">
                <a:solidFill>
                  <a:srgbClr val="FF0066"/>
                </a:solidFill>
                <a:latin typeface="宋体" panose="02010600030101010101" pitchFamily="2" charset="-122"/>
                <a:ea typeface="宋体" panose="02010600030101010101" pitchFamily="2" charset="-122"/>
              </a:rPr>
              <a:t>白水泥与普通水泥制造上的主要区别，在于严格控制水泥原料的氧化铁含量，当氧化铁含量</a:t>
            </a:r>
            <a:r>
              <a:rPr lang="en-US" altLang="zh-CN" sz="2800" dirty="0">
                <a:solidFill>
                  <a:srgbClr val="FF0066"/>
                </a:solidFill>
                <a:latin typeface="Arial" panose="020B0604020202020204" pitchFamily="34" charset="0"/>
                <a:ea typeface="宋体" panose="02010600030101010101" pitchFamily="2" charset="-122"/>
              </a:rPr>
              <a:t>﹤</a:t>
            </a:r>
            <a:r>
              <a:rPr lang="zh-CN" altLang="en-US" sz="2800" dirty="0">
                <a:solidFill>
                  <a:srgbClr val="FF0066"/>
                </a:solidFill>
                <a:latin typeface="宋体" panose="02010600030101010101" pitchFamily="2" charset="-122"/>
                <a:ea typeface="宋体" panose="02010600030101010101" pitchFamily="2" charset="-122"/>
              </a:rPr>
              <a:t>0.5%时水泥接近白色。</a:t>
            </a:r>
            <a:endParaRPr lang="zh-CN" altLang="en-US" sz="2800" dirty="0">
              <a:solidFill>
                <a:srgbClr val="FF0066"/>
              </a:solidFill>
              <a:latin typeface="宋体" panose="02010600030101010101" pitchFamily="2" charset="-122"/>
              <a:ea typeface="宋体" panose="02010600030101010101" pitchFamily="2" charset="-122"/>
            </a:endParaRPr>
          </a:p>
          <a:p>
            <a:pPr>
              <a:lnSpc>
                <a:spcPct val="150000"/>
              </a:lnSpc>
              <a:spcBef>
                <a:spcPct val="50000"/>
              </a:spcBef>
            </a:pPr>
            <a:r>
              <a:rPr lang="zh-CN" altLang="en-US" sz="2800" dirty="0">
                <a:latin typeface="宋体" panose="02010600030101010101" pitchFamily="2" charset="-122"/>
                <a:ea typeface="宋体" panose="02010600030101010101" pitchFamily="2" charset="-122"/>
              </a:rPr>
              <a:t>白色和彩色硅酸盐水泥在装饰工程中常用来配制彩色水泥浆，配制装饰混凝土，配制各种彩色砂浆用于装饰抹灰，以及制造各种色彩的水刷石、人造大理石及水磨石等制品</a:t>
            </a:r>
            <a:r>
              <a:rPr lang="zh-CN" altLang="en-US" sz="2400" dirty="0">
                <a:latin typeface="宋体" panose="02010600030101010101" pitchFamily="2" charset="-122"/>
                <a:ea typeface="宋体" panose="02010600030101010101" pitchFamily="2" charset="-122"/>
              </a:rPr>
              <a:t>。</a:t>
            </a:r>
            <a:endParaRPr lang="zh-CN" altLang="en-US" sz="2400" dirty="0">
              <a:latin typeface="宋体" panose="02010600030101010101" pitchFamily="2" charset="-122"/>
              <a:ea typeface="宋体" panose="02010600030101010101" pitchFamily="2" charset="-122"/>
            </a:endParaRPr>
          </a:p>
        </p:txBody>
      </p:sp>
    </p:spTree>
  </p:cSld>
  <p:clrMapOvr>
    <a:masterClrMapping/>
  </p:clrMapOvr>
  <p:transition spd="slow">
    <p:randomBar dir="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5" name="矩形 1"/>
          <p:cNvSpPr/>
          <p:nvPr/>
        </p:nvSpPr>
        <p:spPr>
          <a:xfrm>
            <a:off x="919798" y="558165"/>
            <a:ext cx="5616575" cy="820738"/>
          </a:xfrm>
          <a:prstGeom prst="rect">
            <a:avLst/>
          </a:prstGeom>
          <a:noFill/>
          <a:ln w="9525">
            <a:noFill/>
          </a:ln>
        </p:spPr>
        <p:txBody>
          <a:bodyPr anchor="ctr"/>
          <a:p>
            <a:r>
              <a:rPr lang="en-US" altLang="zh-CN" sz="3200" dirty="0">
                <a:latin typeface="Garamond" panose="02020404030301010803" pitchFamily="18" charset="0"/>
                <a:ea typeface="宋体" panose="02010600030101010101" pitchFamily="2" charset="-122"/>
              </a:rPr>
              <a:t>4</a:t>
            </a:r>
            <a:r>
              <a:rPr lang="zh-CN" altLang="en-US" sz="3200" dirty="0">
                <a:latin typeface="Arial" panose="020B0604020202020204" pitchFamily="34" charset="0"/>
                <a:ea typeface="宋体" panose="02010600030101010101" pitchFamily="2" charset="-122"/>
              </a:rPr>
              <a:t>、道路硅酸盐水泥</a:t>
            </a:r>
            <a:r>
              <a:rPr lang="zh-CN" altLang="en-US" sz="3200" dirty="0">
                <a:solidFill>
                  <a:schemeClr val="tx2"/>
                </a:solidFill>
                <a:latin typeface="Arial" panose="020B0604020202020204" pitchFamily="34" charset="0"/>
                <a:ea typeface="宋体" panose="02010600030101010101" pitchFamily="2" charset="-122"/>
              </a:rPr>
              <a:t> </a:t>
            </a:r>
            <a:endParaRPr lang="zh-CN" altLang="en-US" sz="3200" dirty="0">
              <a:solidFill>
                <a:schemeClr val="tx2"/>
              </a:solidFill>
              <a:latin typeface="Arial" panose="020B0604020202020204" pitchFamily="34" charset="0"/>
              <a:ea typeface="宋体" panose="02010600030101010101" pitchFamily="2" charset="-122"/>
            </a:endParaRPr>
          </a:p>
        </p:txBody>
      </p:sp>
      <p:sp>
        <p:nvSpPr>
          <p:cNvPr id="144386" name="文本框 2"/>
          <p:cNvSpPr txBox="1"/>
          <p:nvPr/>
        </p:nvSpPr>
        <p:spPr>
          <a:xfrm>
            <a:off x="634365" y="1583690"/>
            <a:ext cx="9559290" cy="4523105"/>
          </a:xfrm>
          <a:prstGeom prst="rect">
            <a:avLst/>
          </a:prstGeom>
          <a:noFill/>
          <a:ln w="9525">
            <a:noFill/>
          </a:ln>
        </p:spPr>
        <p:txBody>
          <a:bodyPr wrap="square" anchor="t">
            <a:spAutoFit/>
          </a:bodyPr>
          <a:p>
            <a:pPr>
              <a:lnSpc>
                <a:spcPct val="150000"/>
              </a:lnSpc>
              <a:spcBef>
                <a:spcPct val="50000"/>
              </a:spcBef>
            </a:pPr>
            <a:r>
              <a:rPr lang="zh-CN" altLang="en-US" sz="2000" b="1" dirty="0">
                <a:latin typeface="宋体" panose="02010600030101010101" pitchFamily="2" charset="-122"/>
                <a:ea typeface="宋体" panose="02010600030101010101" pitchFamily="2" charset="-122"/>
              </a:rPr>
              <a:t>     </a:t>
            </a:r>
            <a:r>
              <a:rPr lang="zh-CN" altLang="en-US" sz="2800" dirty="0">
                <a:latin typeface="宋体" panose="02010600030101010101" pitchFamily="2" charset="-122"/>
                <a:ea typeface="宋体" panose="02010600030101010101" pitchFamily="2" charset="-122"/>
              </a:rPr>
              <a:t>由较高铁铝酸钙含量的道路硅酸盐水泥熟料，</a:t>
            </a:r>
            <a:r>
              <a:rPr lang="en-US" altLang="zh-CN" sz="2800" dirty="0">
                <a:latin typeface="宋体" panose="02010600030101010101" pitchFamily="2" charset="-122"/>
                <a:ea typeface="宋体" panose="02010600030101010101" pitchFamily="2" charset="-122"/>
              </a:rPr>
              <a:t>0</a:t>
            </a:r>
            <a:r>
              <a:rPr lang="zh-CN" altLang="en-US" sz="2800" dirty="0">
                <a:latin typeface="宋体" panose="02010600030101010101" pitchFamily="2" charset="-122"/>
                <a:ea typeface="宋体" panose="02010600030101010101" pitchFamily="2" charset="-122"/>
              </a:rPr>
              <a:t>％～</a:t>
            </a:r>
            <a:r>
              <a:rPr lang="en-US" altLang="zh-CN" sz="2800" dirty="0">
                <a:latin typeface="宋体" panose="02010600030101010101" pitchFamily="2" charset="-122"/>
                <a:ea typeface="宋体" panose="02010600030101010101" pitchFamily="2" charset="-122"/>
              </a:rPr>
              <a:t>10</a:t>
            </a:r>
            <a:r>
              <a:rPr lang="zh-CN" altLang="en-US" sz="2800" dirty="0">
                <a:latin typeface="宋体" panose="02010600030101010101" pitchFamily="2" charset="-122"/>
                <a:ea typeface="宋体" panose="02010600030101010101" pitchFamily="2" charset="-122"/>
              </a:rPr>
              <a:t>％活性混合材和适量石膏磨细制成的水硬性胶凝材料，称为道路硅酸盐水泥（简称道路水泥）。</a:t>
            </a:r>
            <a:br>
              <a:rPr lang="zh-CN" altLang="en-US" sz="2800" dirty="0">
                <a:latin typeface="宋体" panose="02010600030101010101" pitchFamily="2" charset="-122"/>
                <a:ea typeface="宋体" panose="02010600030101010101" pitchFamily="2" charset="-122"/>
              </a:rPr>
            </a:br>
            <a:r>
              <a:rPr lang="zh-CN" altLang="en-US" sz="2800" dirty="0">
                <a:latin typeface="宋体" panose="02010600030101010101" pitchFamily="2" charset="-122"/>
                <a:ea typeface="宋体" panose="02010600030101010101" pitchFamily="2" charset="-122"/>
              </a:rPr>
              <a:t>　　对道路水泥（</a:t>
            </a:r>
            <a:r>
              <a:rPr lang="en-US" altLang="zh-CN" sz="2800" dirty="0">
                <a:latin typeface="宋体" panose="02010600030101010101" pitchFamily="2" charset="-122"/>
                <a:ea typeface="宋体" panose="02010600030101010101" pitchFamily="2" charset="-122"/>
              </a:rPr>
              <a:t>Portland cement for road</a:t>
            </a:r>
            <a:r>
              <a:rPr lang="zh-CN" altLang="en-US" sz="2800" dirty="0">
                <a:latin typeface="宋体" panose="02010600030101010101" pitchFamily="2" charset="-122"/>
                <a:ea typeface="宋体" panose="02010600030101010101" pitchFamily="2" charset="-122"/>
              </a:rPr>
              <a:t>）的性能要求是：耐磨性好、收缩小、抗冻性好、抗冲击性好，有高的抗折强度和良好的耐久性。　　</a:t>
            </a:r>
            <a:endParaRPr lang="zh-CN" altLang="en-US" sz="2800" dirty="0">
              <a:latin typeface="宋体" panose="02010600030101010101" pitchFamily="2" charset="-122"/>
              <a:ea typeface="宋体" panose="02010600030101010101" pitchFamily="2" charset="-122"/>
            </a:endParaRPr>
          </a:p>
          <a:p>
            <a:pPr>
              <a:spcBef>
                <a:spcPct val="50000"/>
              </a:spcBef>
            </a:pPr>
            <a:r>
              <a:rPr lang="zh-CN" altLang="en-US" sz="2400" dirty="0">
                <a:latin typeface="宋体" panose="02010600030101010101" pitchFamily="2" charset="-122"/>
                <a:ea typeface="宋体" panose="02010600030101010101" pitchFamily="2" charset="-122"/>
              </a:rPr>
              <a:t>    </a:t>
            </a:r>
            <a:endParaRPr lang="zh-CN" altLang="en-US" sz="2400" dirty="0">
              <a:latin typeface="宋体" panose="02010600030101010101" pitchFamily="2" charset="-122"/>
              <a:ea typeface="宋体" panose="02010600030101010101" pitchFamily="2" charset="-122"/>
            </a:endParaRPr>
          </a:p>
        </p:txBody>
      </p:sp>
    </p:spTree>
  </p:cSld>
  <p:clrMapOvr>
    <a:masterClrMapping/>
  </p:clrMapOvr>
  <p:transition spd="slow">
    <p:randomBar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09" name="标题 1"/>
          <p:cNvSpPr>
            <a:spLocks noGrp="1"/>
          </p:cNvSpPr>
          <p:nvPr>
            <p:ph type="title"/>
          </p:nvPr>
        </p:nvSpPr>
        <p:spPr>
          <a:xfrm>
            <a:off x="609600" y="278130"/>
            <a:ext cx="10972800" cy="676910"/>
          </a:xfrm>
        </p:spPr>
        <p:txBody>
          <a:bodyPr wrap="square" lIns="91440" tIns="45720" rIns="91440" bIns="45720" anchor="t"/>
          <a:p>
            <a:pPr eaLnBrk="1" hangingPunct="1"/>
            <a:r>
              <a:rPr lang="zh-CN" altLang="en-US" sz="3200" dirty="0"/>
              <a:t>课堂练习</a:t>
            </a:r>
            <a:endParaRPr lang="zh-CN" altLang="en-US" sz="3200" dirty="0"/>
          </a:p>
        </p:txBody>
      </p:sp>
      <p:sp>
        <p:nvSpPr>
          <p:cNvPr id="145410" name="文本占位符 2"/>
          <p:cNvSpPr>
            <a:spLocks noGrp="1"/>
          </p:cNvSpPr>
          <p:nvPr>
            <p:ph idx="1"/>
          </p:nvPr>
        </p:nvSpPr>
        <p:spPr>
          <a:xfrm>
            <a:off x="467360" y="1201420"/>
            <a:ext cx="11257280" cy="4455160"/>
          </a:xfrm>
        </p:spPr>
        <p:txBody>
          <a:bodyPr wrap="square" lIns="91440" tIns="45720" rIns="91440" bIns="45720" anchor="t"/>
          <a:p>
            <a:pPr marL="0" indent="0" eaLnBrk="1" hangingPunct="1">
              <a:lnSpc>
                <a:spcPct val="90000"/>
              </a:lnSpc>
              <a:buNone/>
            </a:pPr>
            <a:r>
              <a:rPr lang="en-US" altLang="zh-CN" sz="2400" dirty="0"/>
              <a:t> </a:t>
            </a:r>
            <a:r>
              <a:rPr lang="en-US" altLang="zh-CN" sz="2800" dirty="0"/>
              <a:t>  </a:t>
            </a:r>
            <a:r>
              <a:rPr lang="zh-CN" altLang="en-US" sz="2800" dirty="0">
                <a:sym typeface="+mn-ea"/>
              </a:rPr>
              <a:t>一、填空题</a:t>
            </a:r>
            <a:endParaRPr lang="zh-CN" altLang="en-US" sz="2400" dirty="0"/>
          </a:p>
          <a:p>
            <a:pPr marL="0" indent="0" eaLnBrk="1" hangingPunct="1">
              <a:lnSpc>
                <a:spcPct val="90000"/>
              </a:lnSpc>
              <a:buNone/>
            </a:pPr>
            <a:r>
              <a:rPr lang="en-US" altLang="zh-CN" sz="2400" dirty="0"/>
              <a:t>   </a:t>
            </a:r>
            <a:r>
              <a:rPr lang="zh-CN" altLang="en-US" sz="2400" dirty="0"/>
              <a:t>1.无机胶凝材料按其硬化条件分为____________和____________。</a:t>
            </a:r>
            <a:endParaRPr lang="zh-CN" altLang="en-US" sz="2400" dirty="0"/>
          </a:p>
          <a:p>
            <a:pPr eaLnBrk="1" hangingPunct="1">
              <a:lnSpc>
                <a:spcPct val="90000"/>
              </a:lnSpc>
            </a:pPr>
            <a:r>
              <a:rPr lang="zh-CN" altLang="en-US" sz="2400" dirty="0"/>
              <a:t>2.生产石膏的原料为天然石膏，或称____________，其化学式为____________。</a:t>
            </a:r>
            <a:endParaRPr lang="zh-CN" altLang="en-US" sz="2400" dirty="0"/>
          </a:p>
          <a:p>
            <a:pPr eaLnBrk="1" hangingPunct="1">
              <a:lnSpc>
                <a:spcPct val="90000"/>
              </a:lnSpc>
            </a:pPr>
            <a:r>
              <a:rPr lang="zh-CN" altLang="en-US" sz="2400" dirty="0"/>
              <a:t>3.建筑石膏从加水拌合一直到浆体刚开始失去可塑性，这段时间称为_______。从加水拌合直到浆体完全失去可塑性，这段时间称为____________。</a:t>
            </a:r>
            <a:endParaRPr lang="zh-CN" altLang="en-US" sz="2400" dirty="0"/>
          </a:p>
          <a:p>
            <a:pPr eaLnBrk="1" hangingPunct="1">
              <a:lnSpc>
                <a:spcPct val="90000"/>
              </a:lnSpc>
            </a:pPr>
            <a:r>
              <a:rPr lang="zh-CN" altLang="en-US" sz="2400" dirty="0"/>
              <a:t>4.生产石灰的原料主要是以含____________为主的天然岩石。</a:t>
            </a:r>
            <a:endParaRPr lang="zh-CN" altLang="en-US" sz="2400" dirty="0"/>
          </a:p>
          <a:p>
            <a:pPr eaLnBrk="1" hangingPunct="1">
              <a:lnSpc>
                <a:spcPct val="90000"/>
              </a:lnSpc>
            </a:pPr>
            <a:r>
              <a:rPr lang="zh-CN" altLang="en-US" sz="2400" dirty="0"/>
              <a:t>5.为加快水玻璃的凝结硬化，常加入________作为固化硬化剂 。</a:t>
            </a:r>
            <a:endParaRPr lang="zh-CN" altLang="en-US" sz="2400" dirty="0"/>
          </a:p>
          <a:p>
            <a:pPr eaLnBrk="1" hangingPunct="1">
              <a:lnSpc>
                <a:spcPct val="90000"/>
              </a:lnSpc>
            </a:pPr>
            <a:r>
              <a:rPr lang="zh-CN" altLang="en-US" sz="2400" dirty="0"/>
              <a:t>6.石灰浆体的硬化过程主要包括____________和____________两部分。</a:t>
            </a:r>
            <a:endParaRPr lang="zh-CN" altLang="en-US" sz="2400" dirty="0"/>
          </a:p>
          <a:p>
            <a:pPr eaLnBrk="1" hangingPunct="1">
              <a:lnSpc>
                <a:spcPct val="90000"/>
              </a:lnSpc>
            </a:pPr>
            <a:r>
              <a:rPr lang="zh-CN" altLang="en-US" sz="2400" dirty="0"/>
              <a:t>7.生石灰熟化成熟石灰的过程中体积将______；而硬化过程中体积将____。</a:t>
            </a:r>
            <a:endParaRPr lang="zh-CN" altLang="en-US" sz="2400" dirty="0"/>
          </a:p>
          <a:p>
            <a:pPr eaLnBrk="1" hangingPunct="1">
              <a:lnSpc>
                <a:spcPct val="90000"/>
              </a:lnSpc>
            </a:pPr>
            <a:r>
              <a:rPr lang="zh-CN" altLang="en-US" sz="2400" dirty="0"/>
              <a:t>8.石灰膏陈伏的主要目的是____________。</a:t>
            </a:r>
            <a:endParaRPr lang="zh-CN" altLang="en-US" sz="2400" dirty="0"/>
          </a:p>
          <a:p>
            <a:pPr eaLnBrk="1" hangingPunct="1">
              <a:lnSpc>
                <a:spcPct val="90000"/>
              </a:lnSpc>
            </a:pPr>
            <a:r>
              <a:rPr lang="zh-CN" altLang="en-US" sz="2400" dirty="0"/>
              <a:t>9. 石膏在凝结硬化过程中体积将略有____________。</a:t>
            </a:r>
            <a:endParaRPr lang="zh-CN" altLang="en-US" sz="2400" dirty="0"/>
          </a:p>
          <a:p>
            <a:pPr eaLnBrk="1" hangingPunct="1">
              <a:lnSpc>
                <a:spcPct val="90000"/>
              </a:lnSpc>
            </a:pPr>
            <a:r>
              <a:rPr lang="zh-CN" altLang="en-US" sz="2400" dirty="0"/>
              <a:t>10. 水玻璃Na</a:t>
            </a:r>
            <a:r>
              <a:rPr lang="pt-BR" altLang="en-US" sz="2400" baseline="-25000" dirty="0"/>
              <a:t>2</a:t>
            </a:r>
            <a:r>
              <a:rPr lang="zh-CN" altLang="en-US" sz="2400" dirty="0"/>
              <a:t>O.nSiO</a:t>
            </a:r>
            <a:r>
              <a:rPr lang="pt-BR" altLang="en-US" sz="2400" baseline="-25000" dirty="0"/>
              <a:t>2</a:t>
            </a:r>
            <a:r>
              <a:rPr lang="zh-CN" altLang="en-US" sz="2400" dirty="0"/>
              <a:t>中的n称为__________；该值越大，水玻璃粘度_________，硬化越_________。 </a:t>
            </a:r>
            <a:endParaRPr lang="zh-CN" altLang="en-US" sz="2400" dirty="0"/>
          </a:p>
        </p:txBody>
      </p:sp>
    </p:spTree>
  </p:cSld>
  <p:clrMapOvr>
    <a:masterClrMapping/>
  </p:clrMapOvr>
  <p:transition spd="slow">
    <p:randomBar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33" name="标题 1"/>
          <p:cNvSpPr>
            <a:spLocks noGrp="1"/>
          </p:cNvSpPr>
          <p:nvPr>
            <p:ph type="title"/>
          </p:nvPr>
        </p:nvSpPr>
        <p:spPr>
          <a:xfrm>
            <a:off x="1981200" y="277813"/>
            <a:ext cx="8229600" cy="630237"/>
          </a:xfrm>
        </p:spPr>
        <p:txBody>
          <a:bodyPr wrap="square" lIns="91440" tIns="45720" rIns="91440" bIns="45720" anchor="t"/>
          <a:p>
            <a:pPr eaLnBrk="1" hangingPunct="1"/>
            <a:r>
              <a:rPr lang="zh-CN" altLang="en-US" sz="3800" dirty="0"/>
              <a:t>二、判断题</a:t>
            </a:r>
            <a:endParaRPr lang="zh-CN" altLang="en-US" sz="3800" dirty="0"/>
          </a:p>
        </p:txBody>
      </p:sp>
      <p:sp>
        <p:nvSpPr>
          <p:cNvPr id="146434" name="文本占位符 2"/>
          <p:cNvSpPr>
            <a:spLocks noGrp="1"/>
          </p:cNvSpPr>
          <p:nvPr>
            <p:ph idx="1"/>
          </p:nvPr>
        </p:nvSpPr>
        <p:spPr>
          <a:xfrm>
            <a:off x="431800" y="1052830"/>
            <a:ext cx="11163300" cy="5805170"/>
          </a:xfrm>
        </p:spPr>
        <p:txBody>
          <a:bodyPr wrap="square" lIns="91440" tIns="45720" rIns="91440" bIns="45720" anchor="t"/>
          <a:p>
            <a:pPr eaLnBrk="1" hangingPunct="1">
              <a:lnSpc>
                <a:spcPct val="100000"/>
              </a:lnSpc>
              <a:spcBef>
                <a:spcPts val="100"/>
              </a:spcBef>
              <a:spcAft>
                <a:spcPts val="100"/>
              </a:spcAft>
            </a:pPr>
            <a:r>
              <a:rPr lang="pt-BR" altLang="en-US" sz="2600" dirty="0"/>
              <a:t>1.</a:t>
            </a:r>
            <a:r>
              <a:rPr lang="zh-CN" altLang="en-US" sz="2600" dirty="0"/>
              <a:t>气硬性胶凝材料只能在空气中凝结硬化，而水硬性胶凝材料只能在水中硬化。</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2.</a:t>
            </a:r>
            <a:r>
              <a:rPr lang="zh-CN" altLang="en-US" sz="2600" dirty="0"/>
              <a:t>建筑石膏的分子式是</a:t>
            </a:r>
            <a:r>
              <a:rPr lang="pt-BR" altLang="en-US" sz="2600" dirty="0"/>
              <a:t>CaSO</a:t>
            </a:r>
            <a:r>
              <a:rPr lang="pt-BR" altLang="en-US" sz="2600" baseline="-25000" dirty="0"/>
              <a:t>4</a:t>
            </a:r>
            <a:r>
              <a:rPr lang="pt-BR" altLang="en-US" sz="2600" dirty="0"/>
              <a:t>·2H</a:t>
            </a:r>
            <a:r>
              <a:rPr lang="pt-BR" altLang="en-US" sz="2600" baseline="-25000" dirty="0"/>
              <a:t>2</a:t>
            </a:r>
            <a:r>
              <a:rPr lang="pt-BR" altLang="en-US" sz="2600" dirty="0"/>
              <a:t>O</a:t>
            </a:r>
            <a:r>
              <a:rPr lang="zh-CN" altLang="en-US" sz="2600" dirty="0"/>
              <a:t>。</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3.</a:t>
            </a:r>
            <a:r>
              <a:rPr lang="zh-CN" altLang="en-US" sz="2600" dirty="0"/>
              <a:t>因为普通建筑石膏的晶体较细，故其调成可塑性浆体时，需水量较大，硬化后强度较低。</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4.</a:t>
            </a:r>
            <a:r>
              <a:rPr lang="zh-CN" altLang="en-US" sz="2600" dirty="0"/>
              <a:t>石灰在水化过程中要吸收大量的热量，其体积也有较大收缩。</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5.</a:t>
            </a:r>
            <a:r>
              <a:rPr lang="zh-CN" altLang="en-US" sz="2600" dirty="0"/>
              <a:t>石灰硬化较慢，而建筑石膏则硬化较快。</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6.</a:t>
            </a:r>
            <a:r>
              <a:rPr lang="zh-CN" altLang="en-US" sz="2600" dirty="0"/>
              <a:t>石膏在硬化过程中体积略有膨胀。</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7.</a:t>
            </a:r>
            <a:r>
              <a:rPr lang="zh-CN" altLang="en-US" sz="2600" dirty="0"/>
              <a:t>水玻璃硬化后耐水性好，因此可以涂刷在石膏制品的表面以提高石膏的耐水性。</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8.</a:t>
            </a:r>
            <a:r>
              <a:rPr lang="zh-CN" altLang="en-US" sz="2600" dirty="0"/>
              <a:t>石灰硬化时的碳化反应是：</a:t>
            </a:r>
            <a:r>
              <a:rPr lang="pt-BR" altLang="en-US" sz="2600" dirty="0"/>
              <a:t>Ca(OH) </a:t>
            </a:r>
            <a:r>
              <a:rPr lang="pt-BR" altLang="en-US" sz="2600" baseline="-25000" dirty="0"/>
              <a:t>2</a:t>
            </a:r>
            <a:r>
              <a:rPr lang="pt-BR" altLang="en-US" sz="2600" dirty="0"/>
              <a:t>+CO</a:t>
            </a:r>
            <a:r>
              <a:rPr lang="pt-BR" altLang="en-US" sz="2600" baseline="-25000" dirty="0"/>
              <a:t>2</a:t>
            </a:r>
            <a:r>
              <a:rPr lang="pt-BR" altLang="en-US" sz="2600" dirty="0"/>
              <a:t>=CaCO</a:t>
            </a:r>
            <a:r>
              <a:rPr lang="pt-BR" altLang="en-US" sz="2600" baseline="-25000" dirty="0"/>
              <a:t>3</a:t>
            </a:r>
            <a:r>
              <a:rPr lang="pt-BR" altLang="en-US" sz="2600" dirty="0"/>
              <a:t>+H</a:t>
            </a:r>
            <a:r>
              <a:rPr lang="pt-BR" altLang="en-US" sz="2600" baseline="-25000" dirty="0"/>
              <a:t>2</a:t>
            </a:r>
            <a:r>
              <a:rPr lang="pt-BR" altLang="en-US" sz="2600" dirty="0"/>
              <a:t>O</a:t>
            </a:r>
            <a:r>
              <a:rPr lang="zh-CN" altLang="en-US" sz="2600" dirty="0"/>
              <a:t>。</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9.</a:t>
            </a:r>
            <a:r>
              <a:rPr lang="zh-CN" altLang="en-US" sz="2600" dirty="0"/>
              <a:t>生石灰加水水化后立即用于配制砌筑砂浆用于砌墙。</a:t>
            </a:r>
            <a:r>
              <a:rPr lang="pt-BR" altLang="en-US" sz="2600" dirty="0"/>
              <a:t>(  )</a:t>
            </a:r>
            <a:endParaRPr lang="pt-BR" altLang="en-US" sz="2600" dirty="0"/>
          </a:p>
          <a:p>
            <a:pPr eaLnBrk="1" hangingPunct="1">
              <a:lnSpc>
                <a:spcPct val="100000"/>
              </a:lnSpc>
              <a:spcBef>
                <a:spcPts val="100"/>
              </a:spcBef>
              <a:spcAft>
                <a:spcPts val="100"/>
              </a:spcAft>
            </a:pPr>
            <a:r>
              <a:rPr lang="pt-BR" altLang="en-US" sz="2600" dirty="0"/>
              <a:t>10.</a:t>
            </a:r>
            <a:r>
              <a:rPr lang="zh-CN" altLang="en-US" sz="2600" dirty="0"/>
              <a:t>在空气中贮存过久的生石灰，可照常使用。</a:t>
            </a:r>
            <a:r>
              <a:rPr lang="pt-BR" altLang="en-US" sz="2600" dirty="0"/>
              <a:t>(  )</a:t>
            </a:r>
            <a:endParaRPr lang="zh-CN" altLang="en-US" sz="2600" dirty="0"/>
          </a:p>
        </p:txBody>
      </p:sp>
    </p:spTree>
  </p:cSld>
  <p:clrMapOvr>
    <a:masterClrMapping/>
  </p:clrMapOvr>
  <p:transition spd="slow">
    <p:randomBar dir="ver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7" name="标题 1"/>
          <p:cNvSpPr>
            <a:spLocks noGrp="1"/>
          </p:cNvSpPr>
          <p:nvPr>
            <p:ph type="title"/>
          </p:nvPr>
        </p:nvSpPr>
        <p:spPr>
          <a:xfrm>
            <a:off x="1981200" y="277813"/>
            <a:ext cx="8229600" cy="774700"/>
          </a:xfrm>
        </p:spPr>
        <p:txBody>
          <a:bodyPr wrap="square" lIns="91440" tIns="45720" rIns="91440" bIns="45720" anchor="t"/>
          <a:p>
            <a:pPr eaLnBrk="1" hangingPunct="1"/>
            <a:r>
              <a:rPr lang="zh-CN" altLang="en-US" dirty="0"/>
              <a:t>三、单项选择题</a:t>
            </a:r>
            <a:endParaRPr lang="zh-CN" altLang="en-US" dirty="0"/>
          </a:p>
        </p:txBody>
      </p:sp>
      <p:sp>
        <p:nvSpPr>
          <p:cNvPr id="147458" name="文本占位符 2"/>
          <p:cNvSpPr>
            <a:spLocks noGrp="1"/>
          </p:cNvSpPr>
          <p:nvPr>
            <p:ph idx="1"/>
          </p:nvPr>
        </p:nvSpPr>
        <p:spPr>
          <a:xfrm>
            <a:off x="1524000" y="1125538"/>
            <a:ext cx="9144000" cy="5543550"/>
          </a:xfrm>
        </p:spPr>
        <p:txBody>
          <a:bodyPr wrap="square" lIns="91440" tIns="45720" rIns="91440" bIns="45720" anchor="t"/>
          <a:p>
            <a:pPr eaLnBrk="1" hangingPunct="1"/>
            <a:r>
              <a:rPr lang="de-DE" altLang="en-US" sz="2400" dirty="0"/>
              <a:t>1.</a:t>
            </a:r>
            <a:r>
              <a:rPr lang="zh-CN" altLang="en-US" sz="2400" dirty="0"/>
              <a:t>熟石灰粉的主要成分是</a:t>
            </a:r>
            <a:r>
              <a:rPr lang="de-DE" altLang="en-US" sz="2400" dirty="0"/>
              <a:t>(  )</a:t>
            </a:r>
            <a:r>
              <a:rPr lang="zh-CN" altLang="en-US" sz="2400" dirty="0"/>
              <a:t>。      </a:t>
            </a:r>
            <a:endParaRPr lang="zh-CN" altLang="en-US" sz="2400" dirty="0"/>
          </a:p>
          <a:p>
            <a:pPr eaLnBrk="1" hangingPunct="1"/>
            <a:r>
              <a:rPr lang="de-DE" altLang="en-US" sz="2400" dirty="0"/>
              <a:t>A</a:t>
            </a:r>
            <a:r>
              <a:rPr lang="zh-CN" altLang="en-US" sz="2400" dirty="0"/>
              <a:t>．</a:t>
            </a:r>
            <a:r>
              <a:rPr lang="de-DE" altLang="en-US" sz="2400" dirty="0"/>
              <a:t>CaO    B</a:t>
            </a:r>
            <a:r>
              <a:rPr lang="zh-CN" altLang="en-US" sz="2400" dirty="0"/>
              <a:t>．</a:t>
            </a:r>
            <a:r>
              <a:rPr lang="de-DE" altLang="en-US" sz="2400" dirty="0"/>
              <a:t>Ca(OH) </a:t>
            </a:r>
            <a:r>
              <a:rPr lang="pt-BR" altLang="en-US" sz="2600" baseline="-25000" dirty="0"/>
              <a:t>2</a:t>
            </a:r>
            <a:r>
              <a:rPr lang="de-DE" altLang="en-US" sz="2400" dirty="0"/>
              <a:t>    C</a:t>
            </a:r>
            <a:r>
              <a:rPr lang="zh-CN" altLang="en-US" sz="2400" dirty="0"/>
              <a:t>．</a:t>
            </a:r>
            <a:r>
              <a:rPr lang="de-DE" altLang="en-US" sz="2400" dirty="0"/>
              <a:t>CaC0</a:t>
            </a:r>
            <a:r>
              <a:rPr lang="pt-BR" altLang="en-US" sz="2600" baseline="-25000" dirty="0"/>
              <a:t>3</a:t>
            </a:r>
            <a:r>
              <a:rPr lang="de-DE" altLang="en-US" sz="2400" dirty="0"/>
              <a:t>   D</a:t>
            </a:r>
            <a:r>
              <a:rPr lang="zh-CN" altLang="en-US" sz="2400" dirty="0"/>
              <a:t>．</a:t>
            </a:r>
            <a:r>
              <a:rPr lang="de-DE" altLang="en-US" sz="2400" dirty="0"/>
              <a:t>CaS0</a:t>
            </a:r>
            <a:r>
              <a:rPr lang="pt-BR" altLang="en-US" sz="2600" baseline="-25000" dirty="0"/>
              <a:t>4</a:t>
            </a:r>
            <a:r>
              <a:rPr lang="de-DE" altLang="en-US" sz="2400" dirty="0"/>
              <a:t>   </a:t>
            </a:r>
            <a:endParaRPr lang="zh-CN" altLang="en-US" sz="2400" dirty="0"/>
          </a:p>
          <a:p>
            <a:pPr eaLnBrk="1" hangingPunct="1"/>
            <a:r>
              <a:rPr lang="zh-CN" altLang="en-US" sz="2400" dirty="0"/>
              <a:t>2.石灰膏应在储灰坑中存放(  )d以上才可使用。   </a:t>
            </a:r>
            <a:endParaRPr lang="zh-CN" altLang="en-US" sz="2400" dirty="0"/>
          </a:p>
          <a:p>
            <a:pPr eaLnBrk="1" hangingPunct="1"/>
            <a:r>
              <a:rPr lang="zh-CN" altLang="en-US" sz="2400" dirty="0"/>
              <a:t>A．3    B．7    C．14   D．28  </a:t>
            </a:r>
            <a:endParaRPr lang="zh-CN" altLang="en-US" sz="2400" dirty="0"/>
          </a:p>
          <a:p>
            <a:pPr eaLnBrk="1" hangingPunct="1"/>
            <a:r>
              <a:rPr lang="zh-CN" altLang="en-US" sz="2400" dirty="0"/>
              <a:t>3.石灰熟化过程中的陈伏是为了(    )。  </a:t>
            </a:r>
            <a:endParaRPr lang="zh-CN" altLang="en-US" sz="2400" dirty="0"/>
          </a:p>
          <a:p>
            <a:pPr eaLnBrk="1" hangingPunct="1"/>
            <a:r>
              <a:rPr lang="zh-CN" altLang="en-US" sz="2400" dirty="0"/>
              <a:t>A．有利于硬化  B．蒸发多余水分  C．消除过火石灰的危害    </a:t>
            </a:r>
            <a:endParaRPr lang="zh-CN" altLang="en-US" sz="2400" dirty="0"/>
          </a:p>
          <a:p>
            <a:pPr eaLnBrk="1" hangingPunct="1"/>
            <a:r>
              <a:rPr lang="zh-CN" altLang="en-US" sz="2400" dirty="0"/>
              <a:t>4.水玻璃中常掺入(  )作为促硬剂。  </a:t>
            </a:r>
            <a:endParaRPr lang="zh-CN" altLang="en-US" sz="2400" dirty="0"/>
          </a:p>
          <a:p>
            <a:pPr eaLnBrk="1" hangingPunct="1"/>
            <a:r>
              <a:rPr lang="zh-CN" altLang="en-US" sz="2400" dirty="0"/>
              <a:t> A．NaOH    B．Na</a:t>
            </a:r>
            <a:r>
              <a:rPr lang="pt-BR" altLang="en-US" sz="2600" baseline="-25000" dirty="0"/>
              <a:t>2</a:t>
            </a:r>
            <a:r>
              <a:rPr lang="zh-CN" altLang="en-US" sz="2400" dirty="0"/>
              <a:t>S0</a:t>
            </a:r>
            <a:r>
              <a:rPr lang="pt-BR" altLang="en-US" sz="2600" baseline="-25000" dirty="0"/>
              <a:t>4</a:t>
            </a:r>
            <a:r>
              <a:rPr lang="zh-CN" altLang="en-US" sz="2400" dirty="0"/>
              <a:t>   C．NaHS0</a:t>
            </a:r>
            <a:r>
              <a:rPr lang="pt-BR" altLang="en-US" sz="2600" baseline="-25000" dirty="0"/>
              <a:t>4</a:t>
            </a:r>
            <a:r>
              <a:rPr lang="zh-CN" altLang="en-US" sz="2400" dirty="0"/>
              <a:t> D．Na</a:t>
            </a:r>
            <a:r>
              <a:rPr lang="pt-BR" altLang="en-US" sz="2600" baseline="-25000" dirty="0"/>
              <a:t>2</a:t>
            </a:r>
            <a:r>
              <a:rPr lang="zh-CN" altLang="en-US" sz="2400" dirty="0"/>
              <a:t>SiF</a:t>
            </a:r>
            <a:r>
              <a:rPr lang="pt-BR" altLang="en-US" sz="2600" baseline="-25000" dirty="0"/>
              <a:t>6</a:t>
            </a:r>
            <a:r>
              <a:rPr lang="zh-CN" altLang="en-US" sz="2400" dirty="0"/>
              <a:t>    </a:t>
            </a:r>
            <a:endParaRPr lang="zh-CN" altLang="en-US" sz="2400" dirty="0"/>
          </a:p>
          <a:p>
            <a:pPr eaLnBrk="1" hangingPunct="1"/>
            <a:r>
              <a:rPr lang="zh-CN" altLang="en-US" sz="2400" dirty="0"/>
              <a:t>5.建筑石膏的分子式是(  )。</a:t>
            </a:r>
            <a:endParaRPr lang="zh-CN" altLang="en-US" sz="2400" dirty="0"/>
          </a:p>
          <a:p>
            <a:pPr eaLnBrk="1" hangingPunct="1"/>
            <a:r>
              <a:rPr lang="zh-CN" altLang="en-US" sz="2400" dirty="0"/>
              <a:t>A．CaSO</a:t>
            </a:r>
            <a:r>
              <a:rPr lang="pt-BR" altLang="en-US" sz="2600" baseline="-25000" dirty="0"/>
              <a:t>2</a:t>
            </a:r>
            <a:r>
              <a:rPr lang="zh-CN" altLang="en-US" sz="2400" dirty="0"/>
              <a:t>·2H</a:t>
            </a:r>
            <a:r>
              <a:rPr lang="pt-BR" altLang="en-US" sz="2600" baseline="-25000" dirty="0"/>
              <a:t>2</a:t>
            </a:r>
            <a:r>
              <a:rPr lang="zh-CN" altLang="en-US" sz="2400" dirty="0"/>
              <a:t>0 B．CaSO</a:t>
            </a:r>
            <a:r>
              <a:rPr lang="pt-BR" altLang="en-US" sz="2600" baseline="-25000" dirty="0"/>
              <a:t>4</a:t>
            </a:r>
            <a:r>
              <a:rPr lang="zh-CN" altLang="en-US" sz="2400" dirty="0"/>
              <a:t>.1／2H</a:t>
            </a:r>
            <a:r>
              <a:rPr lang="pt-BR" altLang="en-US" sz="2600" baseline="-25000" dirty="0"/>
              <a:t>2</a:t>
            </a:r>
            <a:r>
              <a:rPr lang="zh-CN" altLang="en-US" sz="2400" dirty="0"/>
              <a:t>0  C．CaSO</a:t>
            </a:r>
            <a:r>
              <a:rPr lang="pt-BR" altLang="en-US" sz="2600" baseline="-25000" dirty="0"/>
              <a:t>4</a:t>
            </a:r>
            <a:r>
              <a:rPr lang="zh-CN" altLang="en-US" sz="2400" dirty="0"/>
              <a:t>  D．Ca(OH) </a:t>
            </a:r>
            <a:r>
              <a:rPr lang="pt-BR" altLang="en-US" sz="2600" baseline="-25000" dirty="0"/>
              <a:t>2</a:t>
            </a:r>
            <a:r>
              <a:rPr lang="zh-CN" altLang="en-US" sz="2400" dirty="0"/>
              <a:t>    </a:t>
            </a:r>
            <a:endParaRPr lang="zh-CN" altLang="en-US" sz="2400" dirty="0"/>
          </a:p>
          <a:p>
            <a:pPr eaLnBrk="1" hangingPunct="1"/>
            <a:r>
              <a:rPr lang="zh-CN" altLang="en-US" sz="2400" dirty="0"/>
              <a:t>6.普通建筑石膏的强度较低，这是因为其调制浆体时的需水量(  )。    </a:t>
            </a:r>
            <a:endParaRPr lang="zh-CN" altLang="en-US" sz="2400" dirty="0"/>
          </a:p>
          <a:p>
            <a:pPr eaLnBrk="1" hangingPunct="1"/>
            <a:r>
              <a:rPr lang="zh-CN" altLang="en-US" sz="2400" dirty="0"/>
              <a:t>  A．大    B．小    C．中等  D．可大可小 </a:t>
            </a:r>
            <a:endParaRPr lang="zh-CN" altLang="en-US" sz="2400" dirty="0"/>
          </a:p>
        </p:txBody>
      </p:sp>
    </p:spTree>
  </p:cSld>
  <p:clrMapOvr>
    <a:masterClrMapping/>
  </p:clrMapOvr>
  <p:transition spd="slow">
    <p:randomBar dir="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1" name="标题 1"/>
          <p:cNvSpPr>
            <a:spLocks noGrp="1"/>
          </p:cNvSpPr>
          <p:nvPr>
            <p:ph type="title"/>
          </p:nvPr>
        </p:nvSpPr>
        <p:spPr>
          <a:xfrm>
            <a:off x="1981200" y="277813"/>
            <a:ext cx="8229600" cy="703262"/>
          </a:xfrm>
        </p:spPr>
        <p:txBody>
          <a:bodyPr wrap="square" lIns="91440" tIns="45720" rIns="91440" bIns="45720" anchor="t"/>
          <a:p>
            <a:pPr eaLnBrk="1" hangingPunct="1"/>
            <a:r>
              <a:rPr lang="zh-CN" altLang="en-US" dirty="0"/>
              <a:t>四、多项选择题</a:t>
            </a:r>
            <a:endParaRPr lang="zh-CN" altLang="en-US" dirty="0"/>
          </a:p>
        </p:txBody>
      </p:sp>
      <p:sp>
        <p:nvSpPr>
          <p:cNvPr id="148482" name="文本占位符 2"/>
          <p:cNvSpPr>
            <a:spLocks noGrp="1"/>
          </p:cNvSpPr>
          <p:nvPr>
            <p:ph idx="1"/>
          </p:nvPr>
        </p:nvSpPr>
        <p:spPr>
          <a:xfrm>
            <a:off x="1524000" y="981075"/>
            <a:ext cx="9144000" cy="5876925"/>
          </a:xfrm>
        </p:spPr>
        <p:txBody>
          <a:bodyPr wrap="square" lIns="91440" tIns="45720" rIns="91440" bIns="45720" anchor="t"/>
          <a:p>
            <a:pPr eaLnBrk="1" hangingPunct="1">
              <a:lnSpc>
                <a:spcPct val="90000"/>
              </a:lnSpc>
            </a:pPr>
            <a:r>
              <a:rPr lang="zh-CN" altLang="en-US" dirty="0"/>
              <a:t>1.下列材料中属于气硬性胶凝材料的是(  )。</a:t>
            </a:r>
            <a:endParaRPr lang="zh-CN" altLang="en-US" dirty="0"/>
          </a:p>
          <a:p>
            <a:pPr eaLnBrk="1" hangingPunct="1">
              <a:lnSpc>
                <a:spcPct val="90000"/>
              </a:lnSpc>
            </a:pPr>
            <a:r>
              <a:rPr lang="zh-CN" altLang="en-US" dirty="0"/>
              <a:t>A．水泥  B．石灰  C．石膏  D．混凝土</a:t>
            </a:r>
            <a:endParaRPr lang="zh-CN" altLang="en-US" dirty="0"/>
          </a:p>
          <a:p>
            <a:pPr eaLnBrk="1" hangingPunct="1">
              <a:lnSpc>
                <a:spcPct val="90000"/>
              </a:lnSpc>
            </a:pPr>
            <a:r>
              <a:rPr lang="zh-CN" altLang="en-US" dirty="0"/>
              <a:t>2.石灰的硬化过程包含(  )过程。</a:t>
            </a:r>
            <a:endParaRPr lang="zh-CN" altLang="en-US" dirty="0"/>
          </a:p>
          <a:p>
            <a:pPr eaLnBrk="1" hangingPunct="1">
              <a:lnSpc>
                <a:spcPct val="90000"/>
              </a:lnSpc>
            </a:pPr>
            <a:r>
              <a:rPr lang="zh-CN" altLang="en-US" dirty="0"/>
              <a:t>A．水化    B．干燥 </a:t>
            </a:r>
            <a:r>
              <a:rPr lang="pt-BR" altLang="en-US" dirty="0"/>
              <a:t>C</a:t>
            </a:r>
            <a:r>
              <a:rPr lang="zh-CN" altLang="en-US" dirty="0"/>
              <a:t>．结晶    </a:t>
            </a:r>
            <a:r>
              <a:rPr lang="pt-BR" altLang="en-US" dirty="0"/>
              <a:t>D</a:t>
            </a:r>
            <a:r>
              <a:rPr lang="zh-CN" altLang="en-US" dirty="0"/>
              <a:t>．碳化</a:t>
            </a:r>
            <a:endParaRPr lang="zh-CN" altLang="en-US" dirty="0"/>
          </a:p>
          <a:p>
            <a:pPr eaLnBrk="1" hangingPunct="1">
              <a:lnSpc>
                <a:spcPct val="90000"/>
              </a:lnSpc>
            </a:pPr>
            <a:r>
              <a:rPr lang="zh-CN" altLang="en-US" dirty="0"/>
              <a:t>3.天然二水石膏在不同条件下可制得(  </a:t>
            </a:r>
            <a:r>
              <a:rPr lang="pt-BR" altLang="en-US" dirty="0"/>
              <a:t>)</a:t>
            </a:r>
            <a:r>
              <a:rPr lang="zh-CN" altLang="en-US" dirty="0"/>
              <a:t>产品。</a:t>
            </a:r>
            <a:endParaRPr lang="zh-CN" altLang="en-US" dirty="0"/>
          </a:p>
          <a:p>
            <a:pPr eaLnBrk="1" hangingPunct="1">
              <a:lnSpc>
                <a:spcPct val="90000"/>
              </a:lnSpc>
            </a:pPr>
            <a:r>
              <a:rPr lang="zh-CN" altLang="en-US" dirty="0"/>
              <a:t>  </a:t>
            </a:r>
            <a:r>
              <a:rPr lang="pt-BR" altLang="en-US" dirty="0"/>
              <a:t>A</a:t>
            </a:r>
            <a:r>
              <a:rPr lang="zh-CN" altLang="en-US" dirty="0"/>
              <a:t>．</a:t>
            </a:r>
            <a:r>
              <a:rPr lang="pt-BR" altLang="en-US" dirty="0"/>
              <a:t>CaS0</a:t>
            </a:r>
            <a:r>
              <a:rPr lang="pt-BR" altLang="en-US" baseline="-25000" dirty="0"/>
              <a:t>4</a:t>
            </a:r>
            <a:r>
              <a:rPr lang="pt-BR" altLang="en-US" dirty="0"/>
              <a:t>   B</a:t>
            </a:r>
            <a:r>
              <a:rPr lang="zh-CN" altLang="en-US" dirty="0"/>
              <a:t>．   型</a:t>
            </a:r>
            <a:r>
              <a:rPr lang="pt-BR" altLang="en-US" dirty="0"/>
              <a:t>CaS0</a:t>
            </a:r>
            <a:r>
              <a:rPr lang="pt-BR" altLang="en-US" baseline="-25000" dirty="0"/>
              <a:t>4</a:t>
            </a:r>
            <a:r>
              <a:rPr lang="pt-BR" altLang="en-US" dirty="0"/>
              <a:t>·1</a:t>
            </a:r>
            <a:r>
              <a:rPr lang="zh-CN" altLang="en-US" dirty="0"/>
              <a:t>／</a:t>
            </a:r>
            <a:r>
              <a:rPr lang="pt-BR" altLang="en-US" dirty="0"/>
              <a:t>2H</a:t>
            </a:r>
            <a:r>
              <a:rPr lang="pt-BR" altLang="en-US" baseline="-25000" dirty="0"/>
              <a:t>2</a:t>
            </a:r>
            <a:r>
              <a:rPr lang="pt-BR" altLang="en-US" dirty="0"/>
              <a:t>O   C</a:t>
            </a:r>
            <a:r>
              <a:rPr lang="zh-CN" altLang="en-US" dirty="0"/>
              <a:t>．</a:t>
            </a:r>
            <a:r>
              <a:rPr lang="pt-BR" altLang="en-US" dirty="0"/>
              <a:t>CaS0</a:t>
            </a:r>
            <a:r>
              <a:rPr lang="pt-BR" altLang="en-US" baseline="-25000" dirty="0"/>
              <a:t>4</a:t>
            </a:r>
            <a:r>
              <a:rPr lang="pt-BR" altLang="en-US" dirty="0"/>
              <a:t>·2H</a:t>
            </a:r>
            <a:r>
              <a:rPr lang="pt-BR" altLang="en-US" baseline="-25000" dirty="0"/>
              <a:t>2</a:t>
            </a:r>
            <a:r>
              <a:rPr lang="pt-BR" altLang="en-US" dirty="0"/>
              <a:t>0   D</a:t>
            </a:r>
            <a:r>
              <a:rPr lang="zh-CN" altLang="en-US" dirty="0"/>
              <a:t>．   型</a:t>
            </a:r>
            <a:r>
              <a:rPr lang="pt-BR" altLang="en-US" dirty="0"/>
              <a:t>CaS0</a:t>
            </a:r>
            <a:r>
              <a:rPr lang="pt-BR" altLang="en-US" baseline="-25000" dirty="0"/>
              <a:t>4</a:t>
            </a:r>
            <a:r>
              <a:rPr lang="pt-BR" altLang="en-US" dirty="0"/>
              <a:t>·1</a:t>
            </a:r>
            <a:r>
              <a:rPr lang="zh-CN" altLang="en-US" dirty="0"/>
              <a:t>／</a:t>
            </a:r>
            <a:r>
              <a:rPr lang="pt-BR" altLang="en-US" dirty="0"/>
              <a:t>2H</a:t>
            </a:r>
            <a:r>
              <a:rPr lang="pt-BR" altLang="en-US" baseline="-25000" dirty="0"/>
              <a:t>2</a:t>
            </a:r>
            <a:r>
              <a:rPr lang="pt-BR" altLang="en-US" dirty="0"/>
              <a:t> O</a:t>
            </a:r>
            <a:endParaRPr lang="pt-BR" altLang="en-US" dirty="0"/>
          </a:p>
          <a:p>
            <a:pPr eaLnBrk="1" hangingPunct="1">
              <a:lnSpc>
                <a:spcPct val="90000"/>
              </a:lnSpc>
            </a:pPr>
            <a:r>
              <a:rPr lang="pt-BR" altLang="en-US" dirty="0"/>
              <a:t>4.</a:t>
            </a:r>
            <a:r>
              <a:rPr lang="zh-CN" altLang="en-US" dirty="0"/>
              <a:t>建筑石膏依据</a:t>
            </a:r>
            <a:r>
              <a:rPr lang="pt-BR" altLang="en-US" dirty="0"/>
              <a:t>(  )</a:t>
            </a:r>
            <a:r>
              <a:rPr lang="zh-CN" altLang="en-US" dirty="0"/>
              <a:t>等性质分为三个质量等级。  </a:t>
            </a:r>
            <a:endParaRPr lang="zh-CN" altLang="en-US" dirty="0"/>
          </a:p>
          <a:p>
            <a:pPr eaLnBrk="1" hangingPunct="1">
              <a:lnSpc>
                <a:spcPct val="90000"/>
              </a:lnSpc>
            </a:pPr>
            <a:r>
              <a:rPr lang="pt-BR" altLang="en-US" dirty="0"/>
              <a:t>A</a:t>
            </a:r>
            <a:r>
              <a:rPr lang="zh-CN" altLang="en-US" dirty="0"/>
              <a:t>．凝结时间  </a:t>
            </a:r>
            <a:r>
              <a:rPr lang="pt-BR" altLang="en-US" dirty="0"/>
              <a:t>B</a:t>
            </a:r>
            <a:r>
              <a:rPr lang="zh-CN" altLang="en-US" dirty="0"/>
              <a:t>．细度  </a:t>
            </a:r>
            <a:r>
              <a:rPr lang="pt-BR" altLang="en-US" dirty="0"/>
              <a:t>C</a:t>
            </a:r>
            <a:r>
              <a:rPr lang="zh-CN" altLang="en-US" dirty="0"/>
              <a:t>．抗折强度  </a:t>
            </a:r>
            <a:r>
              <a:rPr lang="pt-BR" altLang="en-US" dirty="0"/>
              <a:t>D</a:t>
            </a:r>
            <a:r>
              <a:rPr lang="zh-CN" altLang="en-US" dirty="0"/>
              <a:t>．抗压强度</a:t>
            </a:r>
            <a:endParaRPr lang="zh-CN" altLang="en-US" dirty="0"/>
          </a:p>
          <a:p>
            <a:pPr eaLnBrk="1" hangingPunct="1">
              <a:lnSpc>
                <a:spcPct val="90000"/>
              </a:lnSpc>
            </a:pPr>
            <a:r>
              <a:rPr lang="zh-CN" altLang="en-US" dirty="0"/>
              <a:t>5．下列材料中属于胶凝材料的是(  )。</a:t>
            </a:r>
            <a:endParaRPr lang="zh-CN" altLang="en-US" dirty="0"/>
          </a:p>
          <a:p>
            <a:pPr eaLnBrk="1" hangingPunct="1">
              <a:lnSpc>
                <a:spcPct val="90000"/>
              </a:lnSpc>
            </a:pPr>
            <a:r>
              <a:rPr lang="zh-CN" altLang="en-US" dirty="0"/>
              <a:t>A．水泥  B．石灰  C．石膏  D．混凝土</a:t>
            </a:r>
            <a:endParaRPr lang="zh-CN" altLang="en-US" dirty="0"/>
          </a:p>
        </p:txBody>
      </p:sp>
      <p:sp>
        <p:nvSpPr>
          <p:cNvPr id="148483" name="矩形 3"/>
          <p:cNvSpPr/>
          <p:nvPr/>
        </p:nvSpPr>
        <p:spPr>
          <a:xfrm>
            <a:off x="1524000" y="0"/>
            <a:ext cx="9144000" cy="0"/>
          </a:xfrm>
          <a:prstGeom prst="rect">
            <a:avLst/>
          </a:prstGeom>
          <a:no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148484" name="矩形 4"/>
          <p:cNvSpPr/>
          <p:nvPr/>
        </p:nvSpPr>
        <p:spPr>
          <a:xfrm>
            <a:off x="1524000" y="0"/>
            <a:ext cx="9144000" cy="0"/>
          </a:xfrm>
          <a:prstGeom prst="rect">
            <a:avLst/>
          </a:prstGeom>
          <a:no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148485" name="矩形 5"/>
          <p:cNvSpPr/>
          <p:nvPr/>
        </p:nvSpPr>
        <p:spPr>
          <a:xfrm>
            <a:off x="1524000" y="0"/>
            <a:ext cx="9144000" cy="0"/>
          </a:xfrm>
          <a:prstGeom prst="rect">
            <a:avLst/>
          </a:prstGeom>
          <a:no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148486" name="矩形 6"/>
          <p:cNvSpPr/>
          <p:nvPr/>
        </p:nvSpPr>
        <p:spPr>
          <a:xfrm>
            <a:off x="1524000" y="0"/>
            <a:ext cx="9144000" cy="0"/>
          </a:xfrm>
          <a:prstGeom prst="rect">
            <a:avLst/>
          </a:prstGeom>
          <a:noFill/>
          <a:ln w="9525">
            <a:noFill/>
          </a:ln>
        </p:spPr>
        <p:txBody>
          <a:bodyPr anchor="t"/>
          <a:p>
            <a:endParaRPr lang="zh-CN" altLang="en-US" dirty="0">
              <a:latin typeface="Arial" panose="020B0604020202020204" pitchFamily="34" charset="0"/>
              <a:ea typeface="宋体" panose="02010600030101010101" pitchFamily="2" charset="-122"/>
            </a:endParaRPr>
          </a:p>
        </p:txBody>
      </p:sp>
      <p:graphicFrame>
        <p:nvGraphicFramePr>
          <p:cNvPr id="148487" name="对象 7"/>
          <p:cNvGraphicFramePr>
            <a:graphicFrameLocks noChangeAspect="1"/>
          </p:cNvGraphicFramePr>
          <p:nvPr/>
        </p:nvGraphicFramePr>
        <p:xfrm>
          <a:off x="4727575" y="3429000"/>
          <a:ext cx="439738" cy="576263"/>
        </p:xfrm>
        <a:graphic>
          <a:graphicData uri="http://schemas.openxmlformats.org/presentationml/2006/ole">
            <mc:AlternateContent xmlns:mc="http://schemas.openxmlformats.org/markup-compatibility/2006">
              <mc:Choice xmlns:v="urn:schemas-microsoft-com:vml" Requires="v">
                <p:oleObj spid="_x0000_s3085" name="" r:id="rId1" imgW="153035" imgH="204470" progId="Equation.DSMT4">
                  <p:embed/>
                </p:oleObj>
              </mc:Choice>
              <mc:Fallback>
                <p:oleObj name="" r:id="rId1" imgW="153035" imgH="204470" progId="Equation.DSMT4">
                  <p:embed/>
                  <p:pic>
                    <p:nvPicPr>
                      <p:cNvPr id="0" name="图片 3084"/>
                      <p:cNvPicPr/>
                      <p:nvPr/>
                    </p:nvPicPr>
                    <p:blipFill>
                      <a:blip r:embed="rId2"/>
                      <a:stretch>
                        <a:fillRect/>
                      </a:stretch>
                    </p:blipFill>
                    <p:spPr>
                      <a:xfrm>
                        <a:off x="4727575" y="3429000"/>
                        <a:ext cx="439738" cy="576263"/>
                      </a:xfrm>
                      <a:prstGeom prst="rect">
                        <a:avLst/>
                      </a:prstGeom>
                      <a:noFill/>
                      <a:ln w="38100">
                        <a:noFill/>
                        <a:miter/>
                      </a:ln>
                    </p:spPr>
                  </p:pic>
                </p:oleObj>
              </mc:Fallback>
            </mc:AlternateContent>
          </a:graphicData>
        </a:graphic>
      </p:graphicFrame>
      <p:sp>
        <p:nvSpPr>
          <p:cNvPr id="148488" name="矩形 8"/>
          <p:cNvSpPr/>
          <p:nvPr/>
        </p:nvSpPr>
        <p:spPr>
          <a:xfrm>
            <a:off x="1524000" y="0"/>
            <a:ext cx="9144000" cy="0"/>
          </a:xfrm>
          <a:prstGeom prst="rect">
            <a:avLst/>
          </a:prstGeom>
          <a:noFill/>
          <a:ln w="9525">
            <a:noFill/>
          </a:ln>
        </p:spPr>
        <p:txBody>
          <a:bodyPr anchor="t"/>
          <a:p>
            <a:endParaRPr lang="zh-CN" altLang="en-US" dirty="0">
              <a:latin typeface="Arial" panose="020B0604020202020204" pitchFamily="34" charset="0"/>
              <a:ea typeface="宋体" panose="02010600030101010101" pitchFamily="2" charset="-122"/>
            </a:endParaRPr>
          </a:p>
        </p:txBody>
      </p:sp>
      <p:graphicFrame>
        <p:nvGraphicFramePr>
          <p:cNvPr id="148489" name="对象 9"/>
          <p:cNvGraphicFramePr>
            <a:graphicFrameLocks noChangeAspect="1"/>
          </p:cNvGraphicFramePr>
          <p:nvPr/>
        </p:nvGraphicFramePr>
        <p:xfrm>
          <a:off x="5664200" y="3933825"/>
          <a:ext cx="431800" cy="404813"/>
        </p:xfrm>
        <a:graphic>
          <a:graphicData uri="http://schemas.openxmlformats.org/presentationml/2006/ole">
            <mc:AlternateContent xmlns:mc="http://schemas.openxmlformats.org/markup-compatibility/2006">
              <mc:Choice xmlns:v="urn:schemas-microsoft-com:vml" Requires="v">
                <p:oleObj spid="_x0000_s3084" name="" r:id="rId3" imgW="153670" imgH="140970" progId="Equation.DSMT4">
                  <p:embed/>
                </p:oleObj>
              </mc:Choice>
              <mc:Fallback>
                <p:oleObj name="" r:id="rId3" imgW="153670" imgH="140970" progId="Equation.DSMT4">
                  <p:embed/>
                  <p:pic>
                    <p:nvPicPr>
                      <p:cNvPr id="0" name="图片 3083"/>
                      <p:cNvPicPr/>
                      <p:nvPr/>
                    </p:nvPicPr>
                    <p:blipFill>
                      <a:blip r:embed="rId4"/>
                      <a:stretch>
                        <a:fillRect/>
                      </a:stretch>
                    </p:blipFill>
                    <p:spPr>
                      <a:xfrm>
                        <a:off x="5664200" y="3933825"/>
                        <a:ext cx="431800" cy="404813"/>
                      </a:xfrm>
                      <a:prstGeom prst="rect">
                        <a:avLst/>
                      </a:prstGeom>
                      <a:noFill/>
                      <a:ln w="38100">
                        <a:noFill/>
                        <a:miter/>
                      </a:ln>
                    </p:spPr>
                  </p:pic>
                </p:oleObj>
              </mc:Fallback>
            </mc:AlternateContent>
          </a:graphicData>
        </a:graphic>
      </p:graphicFrame>
    </p:spTree>
  </p:cSld>
  <p:clrMapOvr>
    <a:masterClrMapping/>
  </p:clrMapOvr>
  <p:transition spd="slow">
    <p:randomBar dir="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5" name="标题 1"/>
          <p:cNvSpPr>
            <a:spLocks noGrp="1"/>
          </p:cNvSpPr>
          <p:nvPr>
            <p:ph type="title"/>
          </p:nvPr>
        </p:nvSpPr>
        <p:spPr/>
        <p:txBody>
          <a:bodyPr wrap="square" lIns="91440" tIns="45720" rIns="91440" bIns="45720" anchor="t"/>
          <a:p>
            <a:pPr eaLnBrk="1" hangingPunct="1"/>
            <a:r>
              <a:rPr lang="zh-CN" altLang="en-US" dirty="0"/>
              <a:t>五、问答题</a:t>
            </a:r>
            <a:endParaRPr lang="zh-CN" altLang="en-US" dirty="0"/>
          </a:p>
        </p:txBody>
      </p:sp>
      <p:sp>
        <p:nvSpPr>
          <p:cNvPr id="149506" name="文本占位符 2"/>
          <p:cNvSpPr>
            <a:spLocks noGrp="1"/>
          </p:cNvSpPr>
          <p:nvPr>
            <p:ph idx="1"/>
          </p:nvPr>
        </p:nvSpPr>
        <p:spPr>
          <a:xfrm>
            <a:off x="1524000" y="1268413"/>
            <a:ext cx="8964613" cy="5589587"/>
          </a:xfrm>
        </p:spPr>
        <p:txBody>
          <a:bodyPr wrap="square" lIns="91440" tIns="45720" rIns="91440" bIns="45720" anchor="t"/>
          <a:p>
            <a:pPr eaLnBrk="1" hangingPunct="1"/>
            <a:r>
              <a:rPr lang="en-US" altLang="zh-CN" dirty="0"/>
              <a:t>8</a:t>
            </a:r>
            <a:r>
              <a:rPr lang="zh-CN" altLang="en-US" dirty="0"/>
              <a:t>．某住宅楼的内墙使用石灰砂浆抹面，交付使用后在墙面个别部位发现了鼓包等缺陷。试分析上述现象产生的原因，如何防治？</a:t>
            </a:r>
            <a:endParaRPr lang="zh-CN" altLang="en-US" dirty="0"/>
          </a:p>
          <a:p>
            <a:pPr eaLnBrk="1" hangingPunct="1"/>
            <a:r>
              <a:rPr lang="en-US" altLang="zh-CN" dirty="0"/>
              <a:t>9</a:t>
            </a:r>
            <a:r>
              <a:rPr lang="zh-CN" altLang="en-US" dirty="0"/>
              <a:t>．某住户喜爱石膏制品，用普通石膏浮雕板作室内装饰，使用一段时间后，客厅、卧室效果相当好，但厨房、厕所、浴室的石膏制品出现发霉变形。请分析原因，提出改善措施。</a:t>
            </a:r>
            <a:endParaRPr lang="zh-CN" altLang="en-US" dirty="0"/>
          </a:p>
          <a:p>
            <a:pPr eaLnBrk="1" hangingPunct="1"/>
            <a:r>
              <a:rPr lang="en-US" altLang="zh-CN" dirty="0"/>
              <a:t>10</a:t>
            </a:r>
            <a:r>
              <a:rPr lang="zh-CN" altLang="en-US" dirty="0"/>
              <a:t>．某工人用建筑石膏粉拌水为一桶石膏浆，用以在光滑的天花板上直接粘贴，石膏饰条前后半小时完工。几天后最后粘贴的两条石膏饰条突然坠落，请分析原因，提出改善措施。</a:t>
            </a:r>
            <a:endParaRPr lang="zh-CN" altLang="en-US" dirty="0"/>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1"/>
          <p:cNvGrpSpPr/>
          <p:nvPr/>
        </p:nvGrpSpPr>
        <p:grpSpPr>
          <a:xfrm>
            <a:off x="1852613" y="2682875"/>
            <a:ext cx="2627312" cy="841375"/>
            <a:chOff x="0" y="0"/>
            <a:chExt cx="1655" cy="530"/>
          </a:xfrm>
        </p:grpSpPr>
        <p:pic>
          <p:nvPicPr>
            <p:cNvPr id="91138" name="圆角矩形 5"/>
            <p:cNvPicPr/>
            <p:nvPr/>
          </p:nvPicPr>
          <p:blipFill>
            <a:blip r:embed="rId1"/>
            <a:stretch>
              <a:fillRect/>
            </a:stretch>
          </p:blipFill>
          <p:spPr>
            <a:xfrm>
              <a:off x="0" y="0"/>
              <a:ext cx="1655" cy="530"/>
            </a:xfrm>
            <a:prstGeom prst="rect">
              <a:avLst/>
            </a:prstGeom>
            <a:noFill/>
            <a:ln w="9525">
              <a:noFill/>
            </a:ln>
          </p:spPr>
        </p:pic>
        <p:sp>
          <p:nvSpPr>
            <p:cNvPr id="91139" name="文本框 3"/>
            <p:cNvSpPr txBox="1"/>
            <p:nvPr/>
          </p:nvSpPr>
          <p:spPr>
            <a:xfrm>
              <a:off x="42" y="44"/>
              <a:ext cx="1572"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石灰质原料</a:t>
              </a:r>
              <a:endParaRPr lang="zh-CN" altLang="en-US" sz="2000" b="1" dirty="0">
                <a:solidFill>
                  <a:srgbClr val="FFFFFF"/>
                </a:solidFill>
                <a:latin typeface="Cambria" panose="02040503050406030204" pitchFamily="18" charset="0"/>
                <a:ea typeface="华文楷体" panose="02010600040101010101" pitchFamily="2" charset="-122"/>
              </a:endParaRPr>
            </a:p>
            <a:p>
              <a:pPr algn="ctr"/>
              <a:r>
                <a:rPr lang="en-US" altLang="zh-CN" sz="2000" b="1" dirty="0">
                  <a:solidFill>
                    <a:srgbClr val="FFFFFF"/>
                  </a:solidFill>
                  <a:latin typeface="Cambria" panose="02040503050406030204" pitchFamily="18" charset="0"/>
                  <a:ea typeface="华文楷体" panose="02010600040101010101" pitchFamily="2" charset="-122"/>
                </a:rPr>
                <a:t>CaO</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5" name="组合 4"/>
          <p:cNvGrpSpPr/>
          <p:nvPr/>
        </p:nvGrpSpPr>
        <p:grpSpPr>
          <a:xfrm>
            <a:off x="1852613" y="3681413"/>
            <a:ext cx="2627312" cy="841375"/>
            <a:chOff x="0" y="0"/>
            <a:chExt cx="1655" cy="530"/>
          </a:xfrm>
        </p:grpSpPr>
        <p:pic>
          <p:nvPicPr>
            <p:cNvPr id="91141" name="圆角矩形 6"/>
            <p:cNvPicPr/>
            <p:nvPr/>
          </p:nvPicPr>
          <p:blipFill>
            <a:blip r:embed="rId2"/>
            <a:stretch>
              <a:fillRect/>
            </a:stretch>
          </p:blipFill>
          <p:spPr>
            <a:xfrm>
              <a:off x="0" y="0"/>
              <a:ext cx="1655" cy="530"/>
            </a:xfrm>
            <a:prstGeom prst="rect">
              <a:avLst/>
            </a:prstGeom>
            <a:noFill/>
            <a:ln w="9525">
              <a:noFill/>
            </a:ln>
          </p:spPr>
        </p:pic>
        <p:sp>
          <p:nvSpPr>
            <p:cNvPr id="91142" name="文本框 6"/>
            <p:cNvSpPr txBox="1"/>
            <p:nvPr/>
          </p:nvSpPr>
          <p:spPr>
            <a:xfrm>
              <a:off x="42" y="45"/>
              <a:ext cx="1572"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黏土质原料</a:t>
              </a:r>
              <a:endParaRPr lang="en-US" altLang="zh-CN" sz="2000" b="1" dirty="0">
                <a:solidFill>
                  <a:srgbClr val="FFFFFF"/>
                </a:solidFill>
                <a:latin typeface="Cambria" panose="02040503050406030204" pitchFamily="18" charset="0"/>
                <a:ea typeface="华文楷体" panose="02010600040101010101" pitchFamily="2" charset="-122"/>
              </a:endParaRPr>
            </a:p>
            <a:p>
              <a:pPr algn="ctr"/>
              <a:r>
                <a:rPr lang="zh-CN" altLang="en-US" sz="2000" b="1" dirty="0">
                  <a:solidFill>
                    <a:srgbClr val="FFFFFF"/>
                  </a:solidFill>
                  <a:latin typeface="Cambria" panose="02040503050406030204" pitchFamily="18" charset="0"/>
                  <a:ea typeface="华文楷体" panose="02010600040101010101" pitchFamily="2" charset="-122"/>
                </a:rPr>
                <a:t>SiO</a:t>
              </a:r>
              <a:r>
                <a:rPr lang="zh-CN" altLang="en-US" sz="2000" b="1" baseline="-25000" dirty="0">
                  <a:solidFill>
                    <a:srgbClr val="FFFFFF"/>
                  </a:solidFill>
                  <a:latin typeface="Cambria" panose="02040503050406030204" pitchFamily="18" charset="0"/>
                  <a:ea typeface="华文楷体" panose="02010600040101010101" pitchFamily="2" charset="-122"/>
                </a:rPr>
                <a:t>2</a:t>
              </a:r>
              <a:r>
                <a:rPr lang="zh-CN" altLang="en-US" sz="2000" b="1" dirty="0">
                  <a:solidFill>
                    <a:srgbClr val="FFFFFF"/>
                  </a:solidFill>
                  <a:latin typeface="Cambria" panose="02040503050406030204" pitchFamily="18" charset="0"/>
                  <a:ea typeface="华文楷体" panose="02010600040101010101" pitchFamily="2" charset="-122"/>
                </a:rPr>
                <a:t>、Al</a:t>
              </a:r>
              <a:r>
                <a:rPr lang="zh-CN" altLang="en-US" sz="2000" b="1" baseline="-25000" dirty="0">
                  <a:solidFill>
                    <a:srgbClr val="FFFFFF"/>
                  </a:solidFill>
                  <a:latin typeface="Cambria" panose="02040503050406030204" pitchFamily="18" charset="0"/>
                  <a:ea typeface="华文楷体" panose="02010600040101010101" pitchFamily="2" charset="-122"/>
                </a:rPr>
                <a:t>2</a:t>
              </a:r>
              <a:r>
                <a:rPr lang="zh-CN" altLang="en-US" sz="2000" b="1" dirty="0">
                  <a:solidFill>
                    <a:srgbClr val="FFFFFF"/>
                  </a:solidFill>
                  <a:latin typeface="Cambria" panose="02040503050406030204" pitchFamily="18" charset="0"/>
                  <a:ea typeface="华文楷体" panose="02010600040101010101" pitchFamily="2" charset="-122"/>
                </a:rPr>
                <a:t>O</a:t>
              </a:r>
              <a:r>
                <a:rPr lang="zh-CN" altLang="en-US" sz="2000" b="1" baseline="-25000" dirty="0">
                  <a:solidFill>
                    <a:srgbClr val="FFFFFF"/>
                  </a:solidFill>
                  <a:latin typeface="Cambria" panose="02040503050406030204" pitchFamily="18" charset="0"/>
                  <a:ea typeface="华文楷体" panose="02010600040101010101" pitchFamily="2" charset="-122"/>
                </a:rPr>
                <a:t>3</a:t>
              </a:r>
              <a:r>
                <a:rPr lang="zh-CN" altLang="en-US" sz="2000" b="1" dirty="0">
                  <a:solidFill>
                    <a:srgbClr val="FFFFFF"/>
                  </a:solidFill>
                  <a:latin typeface="Cambria" panose="02040503050406030204" pitchFamily="18" charset="0"/>
                  <a:ea typeface="华文楷体" panose="02010600040101010101" pitchFamily="2" charset="-122"/>
                </a:rPr>
                <a:t>、</a:t>
              </a:r>
              <a:r>
                <a:rPr lang="en-US" altLang="zh-CN" sz="2000" dirty="0">
                  <a:solidFill>
                    <a:srgbClr val="FFFFFF"/>
                  </a:solidFill>
                  <a:latin typeface="Cambria" panose="02040503050406030204" pitchFamily="18" charset="0"/>
                  <a:ea typeface="华文楷体" panose="02010600040101010101" pitchFamily="2" charset="-122"/>
                </a:rPr>
                <a:t> </a:t>
              </a:r>
              <a:r>
                <a:rPr lang="zh-CN" altLang="en-US" sz="2000" dirty="0">
                  <a:solidFill>
                    <a:srgbClr val="FFFFFF"/>
                  </a:solidFill>
                  <a:latin typeface="Cambria" panose="02040503050406030204" pitchFamily="18" charset="0"/>
                  <a:ea typeface="华文楷体" panose="02010600040101010101" pitchFamily="2" charset="-122"/>
                </a:rPr>
                <a:t>Fe</a:t>
              </a:r>
              <a:r>
                <a:rPr lang="zh-CN" altLang="en-US" sz="2000" baseline="-25000" dirty="0">
                  <a:solidFill>
                    <a:srgbClr val="FFFFFF"/>
                  </a:solidFill>
                  <a:latin typeface="Cambria" panose="02040503050406030204" pitchFamily="18" charset="0"/>
                  <a:ea typeface="华文楷体" panose="02010600040101010101" pitchFamily="2" charset="-122"/>
                </a:rPr>
                <a:t>2</a:t>
              </a:r>
              <a:r>
                <a:rPr lang="zh-CN" altLang="en-US" sz="2000" dirty="0">
                  <a:solidFill>
                    <a:srgbClr val="FFFFFF"/>
                  </a:solidFill>
                  <a:latin typeface="Cambria" panose="02040503050406030204" pitchFamily="18" charset="0"/>
                  <a:ea typeface="华文楷体" panose="02010600040101010101" pitchFamily="2" charset="-122"/>
                </a:rPr>
                <a:t>O</a:t>
              </a:r>
              <a:r>
                <a:rPr lang="zh-CN" altLang="en-US" sz="2000" baseline="-25000" dirty="0">
                  <a:solidFill>
                    <a:srgbClr val="FFFFFF"/>
                  </a:solidFill>
                  <a:latin typeface="Cambria" panose="02040503050406030204" pitchFamily="18" charset="0"/>
                  <a:ea typeface="华文楷体" panose="02010600040101010101" pitchFamily="2" charset="-122"/>
                </a:rPr>
                <a:t>3</a:t>
              </a:r>
              <a:endParaRPr lang="zh-CN" altLang="en-US" sz="2000" b="1" baseline="-25000" dirty="0">
                <a:solidFill>
                  <a:srgbClr val="FFFFFF"/>
                </a:solidFill>
                <a:latin typeface="Cambria" panose="02040503050406030204" pitchFamily="18" charset="0"/>
                <a:ea typeface="华文楷体" panose="02010600040101010101" pitchFamily="2" charset="-122"/>
              </a:endParaRPr>
            </a:p>
          </p:txBody>
        </p:sp>
      </p:grpSp>
      <p:grpSp>
        <p:nvGrpSpPr>
          <p:cNvPr id="8" name="组合 7"/>
          <p:cNvGrpSpPr/>
          <p:nvPr/>
        </p:nvGrpSpPr>
        <p:grpSpPr>
          <a:xfrm>
            <a:off x="1852613" y="4754563"/>
            <a:ext cx="2627312" cy="841375"/>
            <a:chOff x="0" y="0"/>
            <a:chExt cx="1655" cy="530"/>
          </a:xfrm>
        </p:grpSpPr>
        <p:pic>
          <p:nvPicPr>
            <p:cNvPr id="91144" name="圆角矩形 7"/>
            <p:cNvPicPr/>
            <p:nvPr/>
          </p:nvPicPr>
          <p:blipFill>
            <a:blip r:embed="rId3"/>
            <a:stretch>
              <a:fillRect/>
            </a:stretch>
          </p:blipFill>
          <p:spPr>
            <a:xfrm>
              <a:off x="0" y="0"/>
              <a:ext cx="1655" cy="530"/>
            </a:xfrm>
            <a:prstGeom prst="rect">
              <a:avLst/>
            </a:prstGeom>
            <a:noFill/>
            <a:ln w="9525">
              <a:noFill/>
            </a:ln>
          </p:spPr>
        </p:pic>
        <p:sp>
          <p:nvSpPr>
            <p:cNvPr id="91145" name="文本框 9"/>
            <p:cNvSpPr txBox="1"/>
            <p:nvPr/>
          </p:nvSpPr>
          <p:spPr>
            <a:xfrm>
              <a:off x="42" y="44"/>
              <a:ext cx="1572"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校正原料</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grpSp>
        <p:nvGrpSpPr>
          <p:cNvPr id="11" name="组合 10"/>
          <p:cNvGrpSpPr/>
          <p:nvPr/>
        </p:nvGrpSpPr>
        <p:grpSpPr>
          <a:xfrm>
            <a:off x="5718175" y="3681413"/>
            <a:ext cx="963613" cy="841375"/>
            <a:chOff x="0" y="0"/>
            <a:chExt cx="607" cy="530"/>
          </a:xfrm>
        </p:grpSpPr>
        <p:pic>
          <p:nvPicPr>
            <p:cNvPr id="91147" name="圆角矩形 12"/>
            <p:cNvPicPr/>
            <p:nvPr/>
          </p:nvPicPr>
          <p:blipFill>
            <a:blip r:embed="rId4"/>
            <a:stretch>
              <a:fillRect/>
            </a:stretch>
          </p:blipFill>
          <p:spPr>
            <a:xfrm>
              <a:off x="0" y="0"/>
              <a:ext cx="607" cy="530"/>
            </a:xfrm>
            <a:prstGeom prst="rect">
              <a:avLst/>
            </a:prstGeom>
            <a:noFill/>
            <a:ln w="9525">
              <a:noFill/>
            </a:ln>
          </p:spPr>
        </p:pic>
        <p:sp>
          <p:nvSpPr>
            <p:cNvPr id="91148" name="文本框 12"/>
            <p:cNvSpPr txBox="1"/>
            <p:nvPr/>
          </p:nvSpPr>
          <p:spPr>
            <a:xfrm>
              <a:off x="37" y="45"/>
              <a:ext cx="537"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生料</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cxnSp>
        <p:nvCxnSpPr>
          <p:cNvPr id="14" name="直接箭头连接符 14"/>
          <p:cNvCxnSpPr>
            <a:stCxn id="91141" idx="3"/>
            <a:endCxn id="91147" idx="1"/>
          </p:cNvCxnSpPr>
          <p:nvPr/>
        </p:nvCxnSpPr>
        <p:spPr>
          <a:xfrm>
            <a:off x="4452938" y="4108450"/>
            <a:ext cx="1285875" cy="1588"/>
          </a:xfrm>
          <a:prstGeom prst="straightConnector1">
            <a:avLst/>
          </a:prstGeom>
          <a:ln w="25400" cap="flat" cmpd="sng">
            <a:solidFill>
              <a:srgbClr val="0F43D5"/>
            </a:solidFill>
            <a:prstDash val="solid"/>
            <a:round/>
            <a:headEnd type="none" w="med" len="med"/>
            <a:tailEnd type="arrow" w="med" len="med"/>
          </a:ln>
        </p:spPr>
      </p:cxnSp>
      <p:grpSp>
        <p:nvGrpSpPr>
          <p:cNvPr id="15" name="组合 14"/>
          <p:cNvGrpSpPr/>
          <p:nvPr/>
        </p:nvGrpSpPr>
        <p:grpSpPr>
          <a:xfrm>
            <a:off x="7577138" y="3681413"/>
            <a:ext cx="957262" cy="841375"/>
            <a:chOff x="0" y="0"/>
            <a:chExt cx="603" cy="530"/>
          </a:xfrm>
        </p:grpSpPr>
        <p:pic>
          <p:nvPicPr>
            <p:cNvPr id="91151" name="圆角矩形 19"/>
            <p:cNvPicPr/>
            <p:nvPr/>
          </p:nvPicPr>
          <p:blipFill>
            <a:blip r:embed="rId5"/>
            <a:stretch>
              <a:fillRect/>
            </a:stretch>
          </p:blipFill>
          <p:spPr>
            <a:xfrm>
              <a:off x="0" y="0"/>
              <a:ext cx="603" cy="530"/>
            </a:xfrm>
            <a:prstGeom prst="rect">
              <a:avLst/>
            </a:prstGeom>
            <a:noFill/>
            <a:ln w="9525">
              <a:noFill/>
            </a:ln>
          </p:spPr>
        </p:pic>
        <p:sp>
          <p:nvSpPr>
            <p:cNvPr id="91152" name="文本框 16"/>
            <p:cNvSpPr txBox="1"/>
            <p:nvPr/>
          </p:nvSpPr>
          <p:spPr>
            <a:xfrm>
              <a:off x="36" y="45"/>
              <a:ext cx="537"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熟料</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grpSp>
        <p:nvGrpSpPr>
          <p:cNvPr id="18" name="组合 17"/>
          <p:cNvGrpSpPr/>
          <p:nvPr/>
        </p:nvGrpSpPr>
        <p:grpSpPr>
          <a:xfrm>
            <a:off x="7564438" y="4968875"/>
            <a:ext cx="989012" cy="841375"/>
            <a:chOff x="0" y="0"/>
            <a:chExt cx="623" cy="530"/>
          </a:xfrm>
        </p:grpSpPr>
        <p:pic>
          <p:nvPicPr>
            <p:cNvPr id="91154" name="圆角矩形 20"/>
            <p:cNvPicPr/>
            <p:nvPr/>
          </p:nvPicPr>
          <p:blipFill>
            <a:blip r:embed="rId6"/>
            <a:stretch>
              <a:fillRect/>
            </a:stretch>
          </p:blipFill>
          <p:spPr>
            <a:xfrm>
              <a:off x="0" y="0"/>
              <a:ext cx="623" cy="530"/>
            </a:xfrm>
            <a:prstGeom prst="rect">
              <a:avLst/>
            </a:prstGeom>
            <a:noFill/>
            <a:ln w="9525">
              <a:noFill/>
            </a:ln>
          </p:spPr>
        </p:pic>
        <p:sp>
          <p:nvSpPr>
            <p:cNvPr id="91155" name="文本框 19"/>
            <p:cNvSpPr txBox="1"/>
            <p:nvPr/>
          </p:nvSpPr>
          <p:spPr>
            <a:xfrm>
              <a:off x="44" y="44"/>
              <a:ext cx="537"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石膏</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grpSp>
        <p:nvGrpSpPr>
          <p:cNvPr id="21" name="组合 20"/>
          <p:cNvGrpSpPr/>
          <p:nvPr/>
        </p:nvGrpSpPr>
        <p:grpSpPr>
          <a:xfrm>
            <a:off x="6056313" y="2395538"/>
            <a:ext cx="2560637" cy="841375"/>
            <a:chOff x="0" y="0"/>
            <a:chExt cx="1613" cy="530"/>
          </a:xfrm>
        </p:grpSpPr>
        <p:pic>
          <p:nvPicPr>
            <p:cNvPr id="91157" name="圆角矩形 21"/>
            <p:cNvPicPr/>
            <p:nvPr/>
          </p:nvPicPr>
          <p:blipFill>
            <a:blip r:embed="rId7"/>
            <a:stretch>
              <a:fillRect/>
            </a:stretch>
          </p:blipFill>
          <p:spPr>
            <a:xfrm>
              <a:off x="0" y="0"/>
              <a:ext cx="1613" cy="530"/>
            </a:xfrm>
            <a:prstGeom prst="rect">
              <a:avLst/>
            </a:prstGeom>
            <a:noFill/>
            <a:ln w="9525">
              <a:noFill/>
            </a:ln>
          </p:spPr>
        </p:pic>
        <p:sp>
          <p:nvSpPr>
            <p:cNvPr id="91158" name="文本框 22"/>
            <p:cNvSpPr txBox="1"/>
            <p:nvPr/>
          </p:nvSpPr>
          <p:spPr>
            <a:xfrm>
              <a:off x="44" y="45"/>
              <a:ext cx="1527"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石灰石或粒化矿渣</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cxnSp>
        <p:nvCxnSpPr>
          <p:cNvPr id="24" name="直接连接符 23"/>
          <p:cNvCxnSpPr>
            <a:stCxn id="91141" idx="3"/>
            <a:endCxn id="91147" idx="1"/>
          </p:cNvCxnSpPr>
          <p:nvPr/>
        </p:nvCxnSpPr>
        <p:spPr>
          <a:xfrm>
            <a:off x="4452938" y="3071813"/>
            <a:ext cx="214312" cy="1587"/>
          </a:xfrm>
          <a:prstGeom prst="line">
            <a:avLst/>
          </a:prstGeom>
          <a:ln w="25400" cap="flat" cmpd="sng">
            <a:solidFill>
              <a:srgbClr val="0F43D5"/>
            </a:solidFill>
            <a:prstDash val="solid"/>
            <a:round/>
            <a:headEnd type="none" w="med" len="med"/>
            <a:tailEnd type="none" w="med" len="med"/>
          </a:ln>
        </p:spPr>
      </p:cxnSp>
      <p:cxnSp>
        <p:nvCxnSpPr>
          <p:cNvPr id="91160" name="直接连接符 40"/>
          <p:cNvCxnSpPr>
            <a:stCxn id="91144" idx="3"/>
            <a:endCxn id="91144" idx="3"/>
          </p:cNvCxnSpPr>
          <p:nvPr/>
        </p:nvCxnSpPr>
        <p:spPr>
          <a:xfrm>
            <a:off x="4452938" y="5180013"/>
            <a:ext cx="1587" cy="1587"/>
          </a:xfrm>
          <a:prstGeom prst="line">
            <a:avLst/>
          </a:prstGeom>
          <a:ln w="12700" cap="flat" cmpd="sng">
            <a:solidFill>
              <a:schemeClr val="accent1"/>
            </a:solidFill>
            <a:prstDash val="solid"/>
            <a:round/>
            <a:headEnd type="none" w="med" len="med"/>
            <a:tailEnd type="none" w="med" len="med"/>
          </a:ln>
        </p:spPr>
      </p:cxnSp>
      <p:cxnSp>
        <p:nvCxnSpPr>
          <p:cNvPr id="26" name="直接连接符 44"/>
          <p:cNvCxnSpPr>
            <a:stCxn id="91144" idx="3"/>
            <a:endCxn id="91144" idx="3"/>
          </p:cNvCxnSpPr>
          <p:nvPr/>
        </p:nvCxnSpPr>
        <p:spPr>
          <a:xfrm>
            <a:off x="4452938" y="5357813"/>
            <a:ext cx="285750" cy="1587"/>
          </a:xfrm>
          <a:prstGeom prst="line">
            <a:avLst/>
          </a:prstGeom>
          <a:ln w="25400" cap="flat" cmpd="sng">
            <a:solidFill>
              <a:srgbClr val="0F43D5"/>
            </a:solidFill>
            <a:prstDash val="solid"/>
            <a:round/>
            <a:headEnd type="none" w="med" len="med"/>
            <a:tailEnd type="none" w="med" len="med"/>
          </a:ln>
        </p:spPr>
      </p:cxnSp>
      <p:cxnSp>
        <p:nvCxnSpPr>
          <p:cNvPr id="27" name="直接连接符 46"/>
          <p:cNvCxnSpPr>
            <a:stCxn id="91144" idx="3"/>
            <a:endCxn id="91144" idx="3"/>
          </p:cNvCxnSpPr>
          <p:nvPr/>
        </p:nvCxnSpPr>
        <p:spPr>
          <a:xfrm rot="5400000">
            <a:off x="3522663" y="4214813"/>
            <a:ext cx="2287587" cy="1587"/>
          </a:xfrm>
          <a:prstGeom prst="line">
            <a:avLst/>
          </a:prstGeom>
          <a:ln w="25400" cap="flat" cmpd="sng">
            <a:solidFill>
              <a:srgbClr val="0F43D5"/>
            </a:solidFill>
            <a:prstDash val="solid"/>
            <a:round/>
            <a:headEnd type="none" w="med" len="med"/>
            <a:tailEnd type="none" w="med" len="med"/>
          </a:ln>
        </p:spPr>
      </p:cxnSp>
      <p:cxnSp>
        <p:nvCxnSpPr>
          <p:cNvPr id="28" name="直接箭头连接符 48"/>
          <p:cNvCxnSpPr>
            <a:stCxn id="91147" idx="3"/>
            <a:endCxn id="91151" idx="1"/>
          </p:cNvCxnSpPr>
          <p:nvPr/>
        </p:nvCxnSpPr>
        <p:spPr>
          <a:xfrm>
            <a:off x="6667500" y="4108450"/>
            <a:ext cx="928688" cy="1588"/>
          </a:xfrm>
          <a:prstGeom prst="straightConnector1">
            <a:avLst/>
          </a:prstGeom>
          <a:ln w="25400" cap="flat" cmpd="sng">
            <a:solidFill>
              <a:srgbClr val="0F43D5"/>
            </a:solidFill>
            <a:prstDash val="solid"/>
            <a:round/>
            <a:headEnd type="none" w="med" len="med"/>
            <a:tailEnd type="arrow" w="med" len="med"/>
          </a:ln>
        </p:spPr>
      </p:cxnSp>
      <p:sp>
        <p:nvSpPr>
          <p:cNvPr id="29" name="TextBox 49"/>
          <p:cNvSpPr txBox="1"/>
          <p:nvPr/>
        </p:nvSpPr>
        <p:spPr>
          <a:xfrm>
            <a:off x="4656138" y="3644900"/>
            <a:ext cx="928687" cy="368300"/>
          </a:xfrm>
          <a:prstGeom prst="rect">
            <a:avLst/>
          </a:prstGeom>
          <a:noFill/>
          <a:ln w="9525">
            <a:noFill/>
          </a:ln>
        </p:spPr>
        <p:txBody>
          <a:bodyPr anchor="t">
            <a:spAutoFit/>
          </a:bodyPr>
          <a:p>
            <a:r>
              <a:rPr lang="zh-CN" altLang="en-US" b="1" dirty="0">
                <a:latin typeface="Cambria" panose="02040503050406030204" pitchFamily="18" charset="0"/>
                <a:ea typeface="华文楷体" panose="02010600040101010101" pitchFamily="2" charset="-122"/>
              </a:rPr>
              <a:t>按比例</a:t>
            </a:r>
            <a:endParaRPr lang="zh-CN" altLang="en-US" b="1" dirty="0">
              <a:latin typeface="Cambria" panose="02040503050406030204" pitchFamily="18" charset="0"/>
              <a:ea typeface="华文楷体" panose="02010600040101010101" pitchFamily="2" charset="-122"/>
            </a:endParaRPr>
          </a:p>
        </p:txBody>
      </p:sp>
      <p:sp>
        <p:nvSpPr>
          <p:cNvPr id="30" name="TextBox 50"/>
          <p:cNvSpPr txBox="1"/>
          <p:nvPr/>
        </p:nvSpPr>
        <p:spPr>
          <a:xfrm>
            <a:off x="4440238" y="4149725"/>
            <a:ext cx="1214437" cy="368300"/>
          </a:xfrm>
          <a:prstGeom prst="rect">
            <a:avLst/>
          </a:prstGeom>
          <a:noFill/>
          <a:ln w="9525">
            <a:noFill/>
          </a:ln>
        </p:spPr>
        <p:txBody>
          <a:bodyPr anchor="t">
            <a:spAutoFit/>
          </a:bodyPr>
          <a:p>
            <a:r>
              <a:rPr lang="zh-CN" altLang="en-US" b="1" dirty="0">
                <a:latin typeface="Cambria" panose="02040503050406030204" pitchFamily="18" charset="0"/>
                <a:ea typeface="华文楷体" panose="02010600040101010101" pitchFamily="2" charset="-122"/>
              </a:rPr>
              <a:t>混合磨细</a:t>
            </a:r>
            <a:endParaRPr lang="zh-CN" altLang="en-US" b="1" dirty="0">
              <a:latin typeface="Cambria" panose="02040503050406030204" pitchFamily="18" charset="0"/>
              <a:ea typeface="华文楷体" panose="02010600040101010101" pitchFamily="2" charset="-122"/>
            </a:endParaRPr>
          </a:p>
        </p:txBody>
      </p:sp>
      <p:sp>
        <p:nvSpPr>
          <p:cNvPr id="31" name="TextBox 51"/>
          <p:cNvSpPr txBox="1"/>
          <p:nvPr/>
        </p:nvSpPr>
        <p:spPr>
          <a:xfrm>
            <a:off x="6600825" y="3716338"/>
            <a:ext cx="928688" cy="368300"/>
          </a:xfrm>
          <a:prstGeom prst="rect">
            <a:avLst/>
          </a:prstGeom>
          <a:noFill/>
          <a:ln w="9525">
            <a:noFill/>
          </a:ln>
        </p:spPr>
        <p:txBody>
          <a:bodyPr anchor="t">
            <a:spAutoFit/>
          </a:bodyPr>
          <a:p>
            <a:r>
              <a:rPr lang="zh-CN" altLang="en-US" b="1" dirty="0">
                <a:latin typeface="Cambria" panose="02040503050406030204" pitchFamily="18" charset="0"/>
                <a:ea typeface="华文楷体" panose="02010600040101010101" pitchFamily="2" charset="-122"/>
              </a:rPr>
              <a:t>煅烧</a:t>
            </a:r>
            <a:endParaRPr lang="zh-CN" altLang="en-US" b="1" dirty="0">
              <a:latin typeface="Cambria" panose="02040503050406030204" pitchFamily="18" charset="0"/>
              <a:ea typeface="华文楷体" panose="02010600040101010101" pitchFamily="2" charset="-122"/>
            </a:endParaRPr>
          </a:p>
        </p:txBody>
      </p:sp>
      <p:sp>
        <p:nvSpPr>
          <p:cNvPr id="32" name="TextBox 52"/>
          <p:cNvSpPr txBox="1"/>
          <p:nvPr/>
        </p:nvSpPr>
        <p:spPr>
          <a:xfrm>
            <a:off x="6527800" y="4221163"/>
            <a:ext cx="1214438" cy="368300"/>
          </a:xfrm>
          <a:prstGeom prst="rect">
            <a:avLst/>
          </a:prstGeom>
          <a:noFill/>
          <a:ln w="9525">
            <a:noFill/>
          </a:ln>
        </p:spPr>
        <p:txBody>
          <a:bodyPr anchor="t">
            <a:spAutoFit/>
          </a:bodyPr>
          <a:p>
            <a:r>
              <a:rPr lang="en-US" altLang="zh-CN" b="1" dirty="0">
                <a:latin typeface="Cambria" panose="02040503050406030204" pitchFamily="18" charset="0"/>
                <a:ea typeface="华文楷体" panose="02010600040101010101" pitchFamily="2" charset="-122"/>
              </a:rPr>
              <a:t>1450℃</a:t>
            </a:r>
            <a:endParaRPr lang="en-US" altLang="zh-CN" b="1" dirty="0">
              <a:latin typeface="Cambria" panose="02040503050406030204" pitchFamily="18" charset="0"/>
              <a:ea typeface="华文楷体" panose="02010600040101010101" pitchFamily="2" charset="-122"/>
            </a:endParaRPr>
          </a:p>
        </p:txBody>
      </p:sp>
      <p:cxnSp>
        <p:nvCxnSpPr>
          <p:cNvPr id="33" name="直接箭头连接符 54"/>
          <p:cNvCxnSpPr>
            <a:stCxn id="91154" idx="0"/>
            <a:endCxn id="91151" idx="2"/>
          </p:cNvCxnSpPr>
          <p:nvPr/>
        </p:nvCxnSpPr>
        <p:spPr>
          <a:xfrm rot="5400000" flipH="1" flipV="1">
            <a:off x="7810500" y="4751388"/>
            <a:ext cx="500063" cy="1587"/>
          </a:xfrm>
          <a:prstGeom prst="straightConnector1">
            <a:avLst/>
          </a:prstGeom>
          <a:ln w="25400" cap="flat" cmpd="sng">
            <a:solidFill>
              <a:srgbClr val="0F43D5"/>
            </a:solidFill>
            <a:prstDash val="solid"/>
            <a:round/>
            <a:headEnd type="none" w="med" len="med"/>
            <a:tailEnd type="arrow" w="med" len="med"/>
          </a:ln>
        </p:spPr>
      </p:cxnSp>
      <p:grpSp>
        <p:nvGrpSpPr>
          <p:cNvPr id="34" name="组合 33"/>
          <p:cNvGrpSpPr/>
          <p:nvPr/>
        </p:nvGrpSpPr>
        <p:grpSpPr>
          <a:xfrm>
            <a:off x="9509125" y="3681413"/>
            <a:ext cx="957263" cy="841375"/>
            <a:chOff x="0" y="0"/>
            <a:chExt cx="603" cy="530"/>
          </a:xfrm>
        </p:grpSpPr>
        <p:pic>
          <p:nvPicPr>
            <p:cNvPr id="91170" name="圆角矩形 63"/>
            <p:cNvPicPr/>
            <p:nvPr/>
          </p:nvPicPr>
          <p:blipFill>
            <a:blip r:embed="rId8"/>
            <a:stretch>
              <a:fillRect/>
            </a:stretch>
          </p:blipFill>
          <p:spPr>
            <a:xfrm>
              <a:off x="0" y="0"/>
              <a:ext cx="603" cy="530"/>
            </a:xfrm>
            <a:prstGeom prst="rect">
              <a:avLst/>
            </a:prstGeom>
            <a:noFill/>
            <a:ln w="9525">
              <a:noFill/>
            </a:ln>
          </p:spPr>
        </p:pic>
        <p:sp>
          <p:nvSpPr>
            <p:cNvPr id="91171" name="文本框 35"/>
            <p:cNvSpPr txBox="1"/>
            <p:nvPr/>
          </p:nvSpPr>
          <p:spPr>
            <a:xfrm>
              <a:off x="34" y="45"/>
              <a:ext cx="537"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水泥</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cxnSp>
        <p:nvCxnSpPr>
          <p:cNvPr id="37" name="直接箭头连接符 65"/>
          <p:cNvCxnSpPr>
            <a:stCxn id="91151" idx="3"/>
            <a:endCxn id="91170" idx="1"/>
          </p:cNvCxnSpPr>
          <p:nvPr/>
        </p:nvCxnSpPr>
        <p:spPr>
          <a:xfrm>
            <a:off x="8524875" y="4108450"/>
            <a:ext cx="1000125" cy="1588"/>
          </a:xfrm>
          <a:prstGeom prst="straightConnector1">
            <a:avLst/>
          </a:prstGeom>
          <a:ln w="25400" cap="flat" cmpd="sng">
            <a:solidFill>
              <a:srgbClr val="0F43D5"/>
            </a:solidFill>
            <a:prstDash val="solid"/>
            <a:round/>
            <a:headEnd type="none" w="med" len="med"/>
            <a:tailEnd type="arrow" w="med" len="med"/>
          </a:ln>
        </p:spPr>
      </p:cxnSp>
      <p:sp>
        <p:nvSpPr>
          <p:cNvPr id="38" name="TextBox 68"/>
          <p:cNvSpPr txBox="1"/>
          <p:nvPr/>
        </p:nvSpPr>
        <p:spPr>
          <a:xfrm>
            <a:off x="8667750" y="3714750"/>
            <a:ext cx="928688" cy="368300"/>
          </a:xfrm>
          <a:prstGeom prst="rect">
            <a:avLst/>
          </a:prstGeom>
          <a:noFill/>
          <a:ln w="9525">
            <a:noFill/>
          </a:ln>
        </p:spPr>
        <p:txBody>
          <a:bodyPr anchor="t">
            <a:spAutoFit/>
          </a:bodyPr>
          <a:p>
            <a:r>
              <a:rPr lang="zh-CN" altLang="en-US" b="1" dirty="0">
                <a:latin typeface="Cambria" panose="02040503050406030204" pitchFamily="18" charset="0"/>
                <a:ea typeface="华文楷体" panose="02010600040101010101" pitchFamily="2" charset="-122"/>
              </a:rPr>
              <a:t>磨细</a:t>
            </a:r>
            <a:endParaRPr lang="zh-CN" altLang="en-US" b="1" dirty="0">
              <a:latin typeface="Cambria" panose="02040503050406030204" pitchFamily="18" charset="0"/>
              <a:ea typeface="华文楷体" panose="02010600040101010101" pitchFamily="2" charset="-122"/>
            </a:endParaRPr>
          </a:p>
        </p:txBody>
      </p:sp>
      <p:cxnSp>
        <p:nvCxnSpPr>
          <p:cNvPr id="39" name="直接箭头连接符 75"/>
          <p:cNvCxnSpPr>
            <a:stCxn id="91151" idx="3"/>
            <a:endCxn id="91151" idx="0"/>
          </p:cNvCxnSpPr>
          <p:nvPr/>
        </p:nvCxnSpPr>
        <p:spPr>
          <a:xfrm>
            <a:off x="7310438" y="3214688"/>
            <a:ext cx="750887" cy="500062"/>
          </a:xfrm>
          <a:prstGeom prst="straightConnector1">
            <a:avLst/>
          </a:prstGeom>
          <a:ln w="25400" cap="flat" cmpd="sng">
            <a:solidFill>
              <a:schemeClr val="accent1"/>
            </a:solidFill>
            <a:prstDash val="solid"/>
            <a:round/>
            <a:headEnd type="none" w="med" len="med"/>
            <a:tailEnd type="arrow" w="med" len="med"/>
          </a:ln>
        </p:spPr>
      </p:cxnSp>
      <p:sp>
        <p:nvSpPr>
          <p:cNvPr id="40" name="TextBox 76"/>
          <p:cNvSpPr txBox="1"/>
          <p:nvPr/>
        </p:nvSpPr>
        <p:spPr>
          <a:xfrm>
            <a:off x="4881563" y="5786438"/>
            <a:ext cx="2571750" cy="522287"/>
          </a:xfrm>
          <a:prstGeom prst="rect">
            <a:avLst/>
          </a:prstGeom>
          <a:noFill/>
          <a:ln w="9525">
            <a:noFill/>
          </a:ln>
        </p:spPr>
        <p:txBody>
          <a:bodyPr anchor="t">
            <a:spAutoFit/>
          </a:bodyPr>
          <a:p>
            <a:r>
              <a:rPr lang="zh-CN" altLang="en-US" sz="2800" b="1" dirty="0">
                <a:latin typeface="Cambria" panose="02040503050406030204" pitchFamily="18" charset="0"/>
                <a:ea typeface="华文楷体" panose="02010600040101010101" pitchFamily="2" charset="-122"/>
              </a:rPr>
              <a:t>“两磨一烧”</a:t>
            </a:r>
            <a:endParaRPr lang="zh-CN" altLang="en-US" sz="2800" b="1" dirty="0">
              <a:latin typeface="Cambria" panose="02040503050406030204" pitchFamily="18" charset="0"/>
              <a:ea typeface="华文楷体" panose="02010600040101010101" pitchFamily="2" charset="-122"/>
            </a:endParaRPr>
          </a:p>
        </p:txBody>
      </p:sp>
      <p:sp>
        <p:nvSpPr>
          <p:cNvPr id="91176" name="矩形 40"/>
          <p:cNvSpPr>
            <a:spLocks noRot="1"/>
          </p:cNvSpPr>
          <p:nvPr/>
        </p:nvSpPr>
        <p:spPr>
          <a:xfrm>
            <a:off x="1022350" y="772478"/>
            <a:ext cx="8540750" cy="679450"/>
          </a:xfrm>
          <a:prstGeom prst="rect">
            <a:avLst/>
          </a:prstGeom>
          <a:noFill/>
          <a:ln w="9525">
            <a:noFill/>
          </a:ln>
        </p:spPr>
        <p:txBody>
          <a:bodyPr anchor="ctr"/>
          <a:p>
            <a:r>
              <a:rPr lang="en-US" altLang="zh-CN" sz="3800" b="1" dirty="0">
                <a:solidFill>
                  <a:schemeClr val="tx2"/>
                </a:solidFill>
                <a:sym typeface="+mn-ea"/>
              </a:rPr>
              <a:t>1</a:t>
            </a:r>
            <a:r>
              <a:rPr lang="zh-CN" altLang="en-US" sz="3800" b="1" dirty="0">
                <a:solidFill>
                  <a:schemeClr val="tx2"/>
                </a:solidFill>
                <a:sym typeface="+mn-ea"/>
              </a:rPr>
              <a:t>、</a:t>
            </a:r>
            <a:r>
              <a:rPr lang="en-US" altLang="zh-CN" sz="3800" b="1" dirty="0">
                <a:solidFill>
                  <a:schemeClr val="tx2"/>
                </a:solidFill>
                <a:latin typeface="Garamond" panose="02020404030301010803" pitchFamily="18" charset="0"/>
                <a:sym typeface="+mn-ea"/>
              </a:rPr>
              <a:t> </a:t>
            </a:r>
            <a:r>
              <a:rPr lang="zh-CN" altLang="en-US" sz="3800" b="1" dirty="0">
                <a:solidFill>
                  <a:schemeClr val="tx2"/>
                </a:solidFill>
                <a:sym typeface="+mn-ea"/>
              </a:rPr>
              <a:t>硅酸盐水泥的原材料和生产工艺</a:t>
            </a:r>
            <a:endParaRPr lang="zh-CN" altLang="en-US" sz="3800" b="1" dirty="0">
              <a:solidFill>
                <a:schemeClr val="tx2"/>
              </a:solidFill>
              <a:latin typeface="Arial" panose="020B0604020202020204" pitchFamily="34" charset="0"/>
              <a:ea typeface="宋体" panose="02010600030101010101" pitchFamily="2" charset="-122"/>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2000"/>
                                        <p:tgtEl>
                                          <p:spTgt spid="24"/>
                                        </p:tgtEl>
                                      </p:cBhvr>
                                    </p:animEffect>
                                  </p:childTnLst>
                                </p:cTn>
                              </p:par>
                              <p:par>
                                <p:cTn id="20" presetID="22" presetClass="entr" presetSubtype="8"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2000"/>
                                        <p:tgtEl>
                                          <p:spTgt spid="27"/>
                                        </p:tgtEl>
                                      </p:cBhvr>
                                    </p:animEffect>
                                  </p:childTnLst>
                                </p:cTn>
                              </p:par>
                              <p:par>
                                <p:cTn id="23" presetID="22" presetClass="entr" presetSubtype="8"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2000"/>
                                        <p:tgtEl>
                                          <p:spTgt spid="26"/>
                                        </p:tgtEl>
                                      </p:cBhvr>
                                    </p:animEffect>
                                  </p:childTnLst>
                                </p:cTn>
                              </p:par>
                              <p:par>
                                <p:cTn id="26" presetID="22" presetClass="entr" presetSubtype="8"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2000"/>
                                        <p:tgtEl>
                                          <p:spTgt spid="14"/>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2000"/>
                                        <p:tgtEl>
                                          <p:spTgt spid="29"/>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2000"/>
                                        <p:tgtEl>
                                          <p:spTgt spid="30"/>
                                        </p:tgtEl>
                                      </p:cBhvr>
                                    </p:animEffect>
                                  </p:childTnLst>
                                </p:cTn>
                              </p:par>
                            </p:childTnLst>
                          </p:cTn>
                        </p:par>
                        <p:par>
                          <p:cTn id="35" fill="hold">
                            <p:stCondLst>
                              <p:cond delay="2000"/>
                            </p:stCondLst>
                            <p:childTnLst>
                              <p:par>
                                <p:cTn id="36" presetID="1" presetClass="entr" presetSubtype="0" fill="hold" nodeType="after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left)">
                                      <p:cBhvr>
                                        <p:cTn id="42" dur="2000"/>
                                        <p:tgtEl>
                                          <p:spTgt spid="2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2000"/>
                                        <p:tgtEl>
                                          <p:spTgt spid="3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wipe(left)">
                                      <p:cBhvr>
                                        <p:cTn id="48" dur="2000"/>
                                        <p:tgtEl>
                                          <p:spTgt spid="32"/>
                                        </p:tgtEl>
                                      </p:cBhvr>
                                    </p:animEffect>
                                  </p:childTnLst>
                                </p:cTn>
                              </p:par>
                            </p:childTnLst>
                          </p:cTn>
                        </p:par>
                        <p:par>
                          <p:cTn id="49" fill="hold">
                            <p:stCondLst>
                              <p:cond delay="2000"/>
                            </p:stCondLst>
                            <p:childTnLst>
                              <p:par>
                                <p:cTn id="50" presetID="1" presetClass="entr" presetSubtype="0"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down)">
                                      <p:cBhvr>
                                        <p:cTn id="56" dur="500"/>
                                        <p:tgtEl>
                                          <p:spTgt spid="18"/>
                                        </p:tgtEl>
                                      </p:cBhvr>
                                    </p:animEffect>
                                  </p:childTnLst>
                                </p:cTn>
                              </p:par>
                            </p:childTnLst>
                          </p:cTn>
                        </p:par>
                        <p:par>
                          <p:cTn id="57" fill="hold">
                            <p:stCondLst>
                              <p:cond delay="500"/>
                            </p:stCondLst>
                            <p:childTnLst>
                              <p:par>
                                <p:cTn id="58" presetID="22" presetClass="entr" presetSubtype="4" fill="hold" nodeType="after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down)">
                                      <p:cBhvr>
                                        <p:cTn id="60" dur="500"/>
                                        <p:tgtEl>
                                          <p:spTgt spid="3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wipe(left)">
                                      <p:cBhvr>
                                        <p:cTn id="65" dur="2000"/>
                                        <p:tgtEl>
                                          <p:spTgt spid="37"/>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wipe(left)">
                                      <p:cBhvr>
                                        <p:cTn id="68" dur="2000"/>
                                        <p:tgtEl>
                                          <p:spTgt spid="38"/>
                                        </p:tgtEl>
                                      </p:cBhvr>
                                    </p:animEffect>
                                  </p:childTnLst>
                                </p:cTn>
                              </p:par>
                            </p:childTnLst>
                          </p:cTn>
                        </p:par>
                        <p:par>
                          <p:cTn id="69" fill="hold">
                            <p:stCondLst>
                              <p:cond delay="2000"/>
                            </p:stCondLst>
                            <p:childTnLst>
                              <p:par>
                                <p:cTn id="70" presetID="1" presetClass="entr" presetSubtype="0" fill="hold" nodeType="afterEffect">
                                  <p:stCondLst>
                                    <p:cond delay="0"/>
                                  </p:stCondLst>
                                  <p:childTnLst>
                                    <p:set>
                                      <p:cBhvr>
                                        <p:cTn id="71" dur="1" fill="hold">
                                          <p:stCondLst>
                                            <p:cond delay="0"/>
                                          </p:stCondLst>
                                        </p:cTn>
                                        <p:tgtEl>
                                          <p:spTgt spid="3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nodeType="click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wipe(up)">
                                      <p:cBhvr>
                                        <p:cTn id="76" dur="500"/>
                                        <p:tgtEl>
                                          <p:spTgt spid="21"/>
                                        </p:tgtEl>
                                      </p:cBhvr>
                                    </p:animEffect>
                                  </p:childTnLst>
                                </p:cTn>
                              </p:par>
                            </p:childTnLst>
                          </p:cTn>
                        </p:par>
                        <p:par>
                          <p:cTn id="77" fill="hold">
                            <p:stCondLst>
                              <p:cond delay="500"/>
                            </p:stCondLst>
                            <p:childTnLst>
                              <p:par>
                                <p:cTn id="78" presetID="22" presetClass="entr" presetSubtype="1" fill="hold"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wipe(up)">
                                      <p:cBhvr>
                                        <p:cTn id="80" dur="500"/>
                                        <p:tgtEl>
                                          <p:spTgt spid="39"/>
                                        </p:tgtEl>
                                      </p:cBhvr>
                                    </p:animEffect>
                                  </p:childTnLst>
                                </p:cTn>
                              </p:par>
                            </p:childTnLst>
                          </p:cTn>
                        </p:par>
                      </p:childTnLst>
                    </p:cTn>
                  </p:par>
                  <p:par>
                    <p:cTn id="81" fill="hold">
                      <p:stCondLst>
                        <p:cond delay="indefinite"/>
                      </p:stCondLst>
                      <p:childTnLst>
                        <p:par>
                          <p:cTn id="82" fill="hold">
                            <p:stCondLst>
                              <p:cond delay="0"/>
                            </p:stCondLst>
                            <p:childTnLst>
                              <p:par>
                                <p:cTn id="83" presetID="45" presetClass="entr" presetSubtype="0" fill="hold" grpId="0" nodeType="clickEffect">
                                  <p:stCondLst>
                                    <p:cond delay="0"/>
                                  </p:stCondLst>
                                  <p:iterate type="lt">
                                    <p:tmPct val="10000"/>
                                  </p:iterate>
                                  <p:childTnLst>
                                    <p:set>
                                      <p:cBhvr>
                                        <p:cTn id="84" dur="1" fill="hold">
                                          <p:stCondLst>
                                            <p:cond delay="0"/>
                                          </p:stCondLst>
                                        </p:cTn>
                                        <p:tgtEl>
                                          <p:spTgt spid="40"/>
                                        </p:tgtEl>
                                        <p:attrNameLst>
                                          <p:attrName>style.visibility</p:attrName>
                                        </p:attrNameLst>
                                      </p:cBhvr>
                                      <p:to>
                                        <p:strVal val="visible"/>
                                      </p:to>
                                    </p:set>
                                    <p:animEffect transition="in" filter="fade">
                                      <p:cBhvr>
                                        <p:cTn id="85" dur="2000"/>
                                        <p:tgtEl>
                                          <p:spTgt spid="40"/>
                                        </p:tgtEl>
                                      </p:cBhvr>
                                    </p:animEffect>
                                    <p:anim calcmode="lin" valueType="num">
                                      <p:cBhvr>
                                        <p:cTn id="86" dur="2000" fill="hold"/>
                                        <p:tgtEl>
                                          <p:spTgt spid="40"/>
                                        </p:tgtEl>
                                        <p:attrNameLst>
                                          <p:attrName>ppt_w</p:attrName>
                                        </p:attrNameLst>
                                      </p:cBhvr>
                                      <p:tavLst>
                                        <p:tav tm="0" fmla="#ppt_w*sin(2.5*pi*$)">
                                          <p:val>
                                            <p:fltVal val="0.000000"/>
                                          </p:val>
                                        </p:tav>
                                        <p:tav tm="100000">
                                          <p:val>
                                            <p:fltVal val="1.000000"/>
                                          </p:val>
                                        </p:tav>
                                      </p:tavLst>
                                    </p:anim>
                                    <p:anim calcmode="lin" valueType="num">
                                      <p:cBhvr>
                                        <p:cTn id="87" dur="2000" fill="hold"/>
                                        <p:tgtEl>
                                          <p:spTgt spid="4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8"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3185" name="组合 1"/>
          <p:cNvGrpSpPr/>
          <p:nvPr/>
        </p:nvGrpSpPr>
        <p:grpSpPr>
          <a:xfrm>
            <a:off x="1524000" y="188913"/>
            <a:ext cx="9144000" cy="6216650"/>
            <a:chOff x="0" y="0"/>
            <a:chExt cx="5760" cy="3916"/>
          </a:xfrm>
        </p:grpSpPr>
        <p:pic>
          <p:nvPicPr>
            <p:cNvPr id="93186" name="图片 2" descr="水泥的生产">
              <a:hlinkClick r:id="rId1"/>
            </p:cNvPr>
            <p:cNvPicPr>
              <a:picLocks noChangeAspect="1"/>
            </p:cNvPicPr>
            <p:nvPr/>
          </p:nvPicPr>
          <p:blipFill>
            <a:blip r:embed="rId2"/>
            <a:stretch>
              <a:fillRect/>
            </a:stretch>
          </p:blipFill>
          <p:spPr>
            <a:xfrm>
              <a:off x="0" y="0"/>
              <a:ext cx="5760" cy="3916"/>
            </a:xfrm>
            <a:prstGeom prst="rect">
              <a:avLst/>
            </a:prstGeom>
            <a:noFill/>
            <a:ln w="9525">
              <a:noFill/>
            </a:ln>
          </p:spPr>
        </p:pic>
        <p:sp>
          <p:nvSpPr>
            <p:cNvPr id="93187" name="文本框 3"/>
            <p:cNvSpPr txBox="1"/>
            <p:nvPr/>
          </p:nvSpPr>
          <p:spPr>
            <a:xfrm>
              <a:off x="158" y="45"/>
              <a:ext cx="793"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石灰</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88" name="文本框 4"/>
            <p:cNvSpPr txBox="1"/>
            <p:nvPr/>
          </p:nvSpPr>
          <p:spPr>
            <a:xfrm>
              <a:off x="1474" y="45"/>
              <a:ext cx="589"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粘土</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89" name="文本框 5"/>
            <p:cNvSpPr txBox="1"/>
            <p:nvPr/>
          </p:nvSpPr>
          <p:spPr>
            <a:xfrm>
              <a:off x="1383" y="1034"/>
              <a:ext cx="998"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压碎机</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0" name="文本框 6"/>
            <p:cNvSpPr txBox="1"/>
            <p:nvPr/>
          </p:nvSpPr>
          <p:spPr>
            <a:xfrm>
              <a:off x="612" y="2631"/>
              <a:ext cx="862"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混合器</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1" name="文本框 7"/>
            <p:cNvSpPr txBox="1"/>
            <p:nvPr/>
          </p:nvSpPr>
          <p:spPr>
            <a:xfrm>
              <a:off x="3833" y="590"/>
              <a:ext cx="227" cy="329"/>
            </a:xfrm>
            <a:prstGeom prst="rect">
              <a:avLst/>
            </a:prstGeom>
            <a:noFill/>
            <a:ln w="9525">
              <a:noFill/>
            </a:ln>
          </p:spPr>
          <p:txBody>
            <a:bodyPr anchor="t">
              <a:spAutoFit/>
            </a:bodyPr>
            <a:p>
              <a:pPr>
                <a:spcBef>
                  <a:spcPct val="50000"/>
                </a:spcBef>
              </a:pP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2" name="文本框 8"/>
            <p:cNvSpPr txBox="1"/>
            <p:nvPr/>
          </p:nvSpPr>
          <p:spPr>
            <a:xfrm>
              <a:off x="3787" y="489"/>
              <a:ext cx="340" cy="329"/>
            </a:xfrm>
            <a:prstGeom prst="rect">
              <a:avLst/>
            </a:prstGeom>
            <a:noFill/>
            <a:ln w="9525">
              <a:noFill/>
            </a:ln>
          </p:spPr>
          <p:txBody>
            <a:bodyPr wrap="none" anchor="t">
              <a:spAutoFit/>
            </a:bodyPr>
            <a:p>
              <a:r>
                <a:rPr lang="zh-CN" altLang="en-US" sz="2800" b="1" dirty="0">
                  <a:solidFill>
                    <a:srgbClr val="000000"/>
                  </a:solidFill>
                  <a:latin typeface="Times New Roman" panose="02020603050405020304" pitchFamily="18" charset="0"/>
                  <a:ea typeface="宋体" panose="02010600030101010101" pitchFamily="2" charset="-122"/>
                </a:rPr>
                <a:t>窑</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3" name="文本框 9"/>
            <p:cNvSpPr txBox="1"/>
            <p:nvPr/>
          </p:nvSpPr>
          <p:spPr>
            <a:xfrm>
              <a:off x="2971" y="1587"/>
              <a:ext cx="907"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磨粉机</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4" name="文本框 10"/>
            <p:cNvSpPr txBox="1"/>
            <p:nvPr/>
          </p:nvSpPr>
          <p:spPr>
            <a:xfrm>
              <a:off x="3424" y="2540"/>
              <a:ext cx="1497" cy="329"/>
            </a:xfrm>
            <a:prstGeom prst="rect">
              <a:avLst/>
            </a:prstGeom>
            <a:noFill/>
            <a:ln w="9525">
              <a:noFill/>
            </a:ln>
          </p:spPr>
          <p:txBody>
            <a:bodyPr anchor="t">
              <a:spAutoFit/>
            </a:bodyPr>
            <a:p>
              <a:pPr>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水泥粉末</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93195" name="文本框 11"/>
            <p:cNvSpPr txBox="1"/>
            <p:nvPr/>
          </p:nvSpPr>
          <p:spPr>
            <a:xfrm>
              <a:off x="3833" y="1451"/>
              <a:ext cx="1270" cy="290"/>
            </a:xfrm>
            <a:prstGeom prst="rect">
              <a:avLst/>
            </a:prstGeom>
            <a:noFill/>
            <a:ln w="9525">
              <a:noFill/>
            </a:ln>
          </p:spPr>
          <p:txBody>
            <a:bodyPr anchor="t">
              <a:spAutoFit/>
            </a:bodyPr>
            <a:p>
              <a:pPr>
                <a:spcBef>
                  <a:spcPct val="50000"/>
                </a:spcBef>
              </a:pPr>
              <a:r>
                <a:rPr lang="zh-CN" altLang="en-US" sz="2400" b="1" dirty="0">
                  <a:solidFill>
                    <a:srgbClr val="000000"/>
                  </a:solidFill>
                  <a:latin typeface="Times New Roman" panose="02020603050405020304" pitchFamily="18" charset="0"/>
                  <a:ea typeface="宋体" panose="02010600030101010101" pitchFamily="2" charset="-122"/>
                </a:rPr>
                <a:t>加入石膏</a:t>
              </a:r>
              <a:endParaRPr lang="zh-CN" altLang="en-US" sz="2400" b="1" dirty="0">
                <a:solidFill>
                  <a:srgbClr val="000000"/>
                </a:solidFill>
                <a:latin typeface="Times New Roman" panose="02020603050405020304" pitchFamily="18" charset="0"/>
                <a:ea typeface="宋体" panose="02010600030101010101" pitchFamily="2" charset="-122"/>
              </a:endParaRPr>
            </a:p>
          </p:txBody>
        </p:sp>
      </p:gr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09" name="内容占位符 4"/>
          <p:cNvSpPr>
            <a:spLocks noGrp="1"/>
          </p:cNvSpPr>
          <p:nvPr>
            <p:ph idx="4294967295"/>
          </p:nvPr>
        </p:nvSpPr>
        <p:spPr/>
        <p:txBody>
          <a:bodyPr wrap="square" lIns="91440" tIns="45720" rIns="91440" bIns="45720" anchor="t"/>
          <a:p>
            <a:pPr eaLnBrk="1" hangingPunct="1"/>
            <a:r>
              <a:rPr lang="en-US" altLang="zh-CN" b="1" dirty="0"/>
              <a:t>2</a:t>
            </a:r>
            <a:r>
              <a:rPr lang="zh-CN" altLang="en-US" b="1" dirty="0"/>
              <a:t>、硅酸盐水泥熟料矿物组成</a:t>
            </a:r>
            <a:endParaRPr lang="zh-CN" altLang="en-US" b="1" dirty="0"/>
          </a:p>
        </p:txBody>
      </p:sp>
      <p:grpSp>
        <p:nvGrpSpPr>
          <p:cNvPr id="94210" name="组合 2"/>
          <p:cNvGrpSpPr/>
          <p:nvPr/>
        </p:nvGrpSpPr>
        <p:grpSpPr>
          <a:xfrm>
            <a:off x="1852613" y="3681413"/>
            <a:ext cx="1055687" cy="841375"/>
            <a:chOff x="0" y="0"/>
            <a:chExt cx="665" cy="530"/>
          </a:xfrm>
        </p:grpSpPr>
        <p:pic>
          <p:nvPicPr>
            <p:cNvPr id="94211" name="圆角矩形 6"/>
            <p:cNvPicPr/>
            <p:nvPr/>
          </p:nvPicPr>
          <p:blipFill>
            <a:blip r:embed="rId1"/>
            <a:stretch>
              <a:fillRect/>
            </a:stretch>
          </p:blipFill>
          <p:spPr>
            <a:xfrm>
              <a:off x="0" y="0"/>
              <a:ext cx="665" cy="530"/>
            </a:xfrm>
            <a:prstGeom prst="rect">
              <a:avLst/>
            </a:prstGeom>
            <a:noFill/>
            <a:ln w="9525">
              <a:noFill/>
            </a:ln>
          </p:spPr>
        </p:pic>
        <p:sp>
          <p:nvSpPr>
            <p:cNvPr id="94212" name="文本框 4"/>
            <p:cNvSpPr txBox="1"/>
            <p:nvPr/>
          </p:nvSpPr>
          <p:spPr>
            <a:xfrm>
              <a:off x="42" y="45"/>
              <a:ext cx="582" cy="447"/>
            </a:xfrm>
            <a:prstGeom prst="rect">
              <a:avLst/>
            </a:prstGeom>
            <a:noFill/>
            <a:ln w="9525">
              <a:noFill/>
            </a:ln>
          </p:spPr>
          <p:txBody>
            <a:bodyPr anchor="ctr"/>
            <a:p>
              <a:pPr algn="ctr"/>
              <a:r>
                <a:rPr lang="zh-CN" altLang="en-US" sz="2000" b="1" dirty="0">
                  <a:solidFill>
                    <a:srgbClr val="FFFFFF"/>
                  </a:solidFill>
                  <a:latin typeface="Cambria" panose="02040503050406030204" pitchFamily="18" charset="0"/>
                  <a:ea typeface="华文楷体" panose="02010600040101010101" pitchFamily="2" charset="-122"/>
                </a:rPr>
                <a:t>生料</a:t>
              </a:r>
              <a:endParaRPr lang="zh-CN" altLang="en-US" sz="2000" b="1" dirty="0">
                <a:solidFill>
                  <a:srgbClr val="FFFFFF"/>
                </a:solidFill>
                <a:latin typeface="Cambria" panose="02040503050406030204" pitchFamily="18" charset="0"/>
                <a:ea typeface="华文楷体" panose="02010600040101010101" pitchFamily="2" charset="-122"/>
              </a:endParaRPr>
            </a:p>
          </p:txBody>
        </p:sp>
      </p:grpSp>
      <p:grpSp>
        <p:nvGrpSpPr>
          <p:cNvPr id="6" name="组合 5"/>
          <p:cNvGrpSpPr/>
          <p:nvPr/>
        </p:nvGrpSpPr>
        <p:grpSpPr>
          <a:xfrm>
            <a:off x="4705350" y="3255963"/>
            <a:ext cx="1174750" cy="839787"/>
            <a:chOff x="0" y="0"/>
            <a:chExt cx="623" cy="529"/>
          </a:xfrm>
        </p:grpSpPr>
        <p:pic>
          <p:nvPicPr>
            <p:cNvPr id="94214" name="圆角矩形 12"/>
            <p:cNvPicPr/>
            <p:nvPr/>
          </p:nvPicPr>
          <p:blipFill>
            <a:blip r:embed="rId2"/>
            <a:stretch>
              <a:fillRect/>
            </a:stretch>
          </p:blipFill>
          <p:spPr>
            <a:xfrm>
              <a:off x="0" y="0"/>
              <a:ext cx="623" cy="529"/>
            </a:xfrm>
            <a:prstGeom prst="rect">
              <a:avLst/>
            </a:prstGeom>
            <a:noFill/>
            <a:ln w="9525">
              <a:noFill/>
            </a:ln>
          </p:spPr>
        </p:pic>
        <p:sp>
          <p:nvSpPr>
            <p:cNvPr id="94215" name="文本框 7"/>
            <p:cNvSpPr txBox="1"/>
            <p:nvPr/>
          </p:nvSpPr>
          <p:spPr>
            <a:xfrm>
              <a:off x="45" y="43"/>
              <a:ext cx="5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SiO</a:t>
              </a:r>
              <a:r>
                <a:rPr lang="en-US" altLang="zh-CN" sz="2000" b="1" baseline="-25000" dirty="0">
                  <a:solidFill>
                    <a:srgbClr val="FFFFFF"/>
                  </a:solidFill>
                  <a:latin typeface="Cambria" panose="02040503050406030204" pitchFamily="18" charset="0"/>
                  <a:ea typeface="华文楷体" panose="02010600040101010101" pitchFamily="2" charset="-122"/>
                </a:rPr>
                <a:t>2</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9" name="组合 8"/>
          <p:cNvGrpSpPr/>
          <p:nvPr/>
        </p:nvGrpSpPr>
        <p:grpSpPr>
          <a:xfrm>
            <a:off x="4705350" y="2328863"/>
            <a:ext cx="1174750" cy="841375"/>
            <a:chOff x="0" y="0"/>
            <a:chExt cx="623" cy="530"/>
          </a:xfrm>
        </p:grpSpPr>
        <p:pic>
          <p:nvPicPr>
            <p:cNvPr id="94217" name="圆角矩形 21"/>
            <p:cNvPicPr/>
            <p:nvPr/>
          </p:nvPicPr>
          <p:blipFill>
            <a:blip r:embed="rId3"/>
            <a:stretch>
              <a:fillRect/>
            </a:stretch>
          </p:blipFill>
          <p:spPr>
            <a:xfrm>
              <a:off x="0" y="0"/>
              <a:ext cx="623" cy="530"/>
            </a:xfrm>
            <a:prstGeom prst="rect">
              <a:avLst/>
            </a:prstGeom>
            <a:noFill/>
            <a:ln w="9525">
              <a:noFill/>
            </a:ln>
          </p:spPr>
        </p:pic>
        <p:sp>
          <p:nvSpPr>
            <p:cNvPr id="94218" name="文本框 10"/>
            <p:cNvSpPr txBox="1"/>
            <p:nvPr/>
          </p:nvSpPr>
          <p:spPr>
            <a:xfrm>
              <a:off x="45" y="42"/>
              <a:ext cx="5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CaO</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cxnSp>
        <p:nvCxnSpPr>
          <p:cNvPr id="12" name="直接连接符 23"/>
          <p:cNvCxnSpPr/>
          <p:nvPr/>
        </p:nvCxnSpPr>
        <p:spPr>
          <a:xfrm>
            <a:off x="4381500" y="3714750"/>
            <a:ext cx="285750" cy="1588"/>
          </a:xfrm>
          <a:prstGeom prst="line">
            <a:avLst/>
          </a:prstGeom>
          <a:ln w="25400" cap="flat" cmpd="sng">
            <a:solidFill>
              <a:srgbClr val="0F43D5"/>
            </a:solidFill>
            <a:prstDash val="solid"/>
            <a:round/>
            <a:headEnd type="none" w="med" len="med"/>
            <a:tailEnd type="none" w="med" len="med"/>
          </a:ln>
        </p:spPr>
      </p:cxnSp>
      <p:cxnSp>
        <p:nvCxnSpPr>
          <p:cNvPr id="94220" name="直接连接符 40"/>
          <p:cNvCxnSpPr/>
          <p:nvPr/>
        </p:nvCxnSpPr>
        <p:spPr>
          <a:xfrm>
            <a:off x="4452938" y="5180013"/>
            <a:ext cx="1587" cy="1587"/>
          </a:xfrm>
          <a:prstGeom prst="line">
            <a:avLst/>
          </a:prstGeom>
          <a:ln w="12700" cap="flat" cmpd="sng">
            <a:solidFill>
              <a:schemeClr val="accent1"/>
            </a:solidFill>
            <a:prstDash val="solid"/>
            <a:round/>
            <a:headEnd type="none" w="med" len="med"/>
            <a:tailEnd type="none" w="med" len="med"/>
          </a:ln>
        </p:spPr>
      </p:cxnSp>
      <p:cxnSp>
        <p:nvCxnSpPr>
          <p:cNvPr id="14" name="直接连接符 44"/>
          <p:cNvCxnSpPr/>
          <p:nvPr/>
        </p:nvCxnSpPr>
        <p:spPr>
          <a:xfrm>
            <a:off x="4381500" y="4643438"/>
            <a:ext cx="285750" cy="1587"/>
          </a:xfrm>
          <a:prstGeom prst="line">
            <a:avLst/>
          </a:prstGeom>
          <a:ln w="25400" cap="flat" cmpd="sng">
            <a:solidFill>
              <a:srgbClr val="0F43D5"/>
            </a:solidFill>
            <a:prstDash val="solid"/>
            <a:round/>
            <a:headEnd type="none" w="med" len="med"/>
            <a:tailEnd type="none" w="med" len="med"/>
          </a:ln>
        </p:spPr>
      </p:cxnSp>
      <p:cxnSp>
        <p:nvCxnSpPr>
          <p:cNvPr id="15" name="直接连接符 46"/>
          <p:cNvCxnSpPr/>
          <p:nvPr/>
        </p:nvCxnSpPr>
        <p:spPr>
          <a:xfrm rot="5400000">
            <a:off x="3022600" y="4214813"/>
            <a:ext cx="2716213" cy="1587"/>
          </a:xfrm>
          <a:prstGeom prst="line">
            <a:avLst/>
          </a:prstGeom>
          <a:ln w="25400" cap="flat" cmpd="sng">
            <a:solidFill>
              <a:srgbClr val="0F43D5"/>
            </a:solidFill>
            <a:prstDash val="solid"/>
            <a:round/>
            <a:headEnd type="none" w="med" len="med"/>
            <a:tailEnd type="none" w="med" len="med"/>
          </a:ln>
        </p:spPr>
      </p:cxnSp>
      <p:sp>
        <p:nvSpPr>
          <p:cNvPr id="16" name="TextBox 51"/>
          <p:cNvSpPr txBox="1"/>
          <p:nvPr/>
        </p:nvSpPr>
        <p:spPr>
          <a:xfrm>
            <a:off x="6024563" y="4202113"/>
            <a:ext cx="1214437" cy="368300"/>
          </a:xfrm>
          <a:prstGeom prst="rect">
            <a:avLst/>
          </a:prstGeom>
          <a:noFill/>
          <a:ln w="9525">
            <a:noFill/>
          </a:ln>
        </p:spPr>
        <p:txBody>
          <a:bodyPr anchor="t">
            <a:spAutoFit/>
          </a:bodyPr>
          <a:p>
            <a:r>
              <a:rPr lang="zh-CN" altLang="en-US" b="1" dirty="0">
                <a:latin typeface="Cambria" panose="02040503050406030204" pitchFamily="18" charset="0"/>
                <a:ea typeface="华文楷体" panose="02010600040101010101" pitchFamily="2" charset="-122"/>
              </a:rPr>
              <a:t>化合反应</a:t>
            </a:r>
            <a:endParaRPr lang="zh-CN" altLang="en-US" b="1" dirty="0">
              <a:latin typeface="Cambria" panose="02040503050406030204" pitchFamily="18" charset="0"/>
              <a:ea typeface="华文楷体" panose="02010600040101010101" pitchFamily="2" charset="-122"/>
            </a:endParaRPr>
          </a:p>
        </p:txBody>
      </p:sp>
      <p:sp>
        <p:nvSpPr>
          <p:cNvPr id="17" name="TextBox 52"/>
          <p:cNvSpPr txBox="1"/>
          <p:nvPr/>
        </p:nvSpPr>
        <p:spPr>
          <a:xfrm>
            <a:off x="5810250" y="3702050"/>
            <a:ext cx="1643063" cy="368300"/>
          </a:xfrm>
          <a:prstGeom prst="rect">
            <a:avLst/>
          </a:prstGeom>
          <a:noFill/>
          <a:ln w="9525">
            <a:noFill/>
          </a:ln>
        </p:spPr>
        <p:txBody>
          <a:bodyPr anchor="t">
            <a:spAutoFit/>
          </a:bodyPr>
          <a:p>
            <a:r>
              <a:rPr lang="en-US" altLang="zh-CN" b="1" dirty="0">
                <a:latin typeface="Cambria" panose="02040503050406030204" pitchFamily="18" charset="0"/>
                <a:ea typeface="华文楷体" panose="02010600040101010101" pitchFamily="2" charset="-122"/>
              </a:rPr>
              <a:t>800</a:t>
            </a:r>
            <a:r>
              <a:rPr lang="zh-CN" altLang="en-US" b="1" dirty="0">
                <a:latin typeface="Cambria" panose="02040503050406030204" pitchFamily="18" charset="0"/>
                <a:ea typeface="华文楷体" panose="02010600040101010101" pitchFamily="2" charset="-122"/>
              </a:rPr>
              <a:t>～</a:t>
            </a:r>
            <a:r>
              <a:rPr lang="en-US" altLang="zh-CN" b="1" dirty="0">
                <a:latin typeface="Cambria" panose="02040503050406030204" pitchFamily="18" charset="0"/>
                <a:ea typeface="华文楷体" panose="02010600040101010101" pitchFamily="2" charset="-122"/>
              </a:rPr>
              <a:t>1450℃</a:t>
            </a:r>
            <a:endParaRPr lang="en-US" altLang="zh-CN" b="1" dirty="0">
              <a:latin typeface="Cambria" panose="02040503050406030204" pitchFamily="18" charset="0"/>
              <a:ea typeface="华文楷体" panose="02010600040101010101" pitchFamily="2" charset="-122"/>
            </a:endParaRPr>
          </a:p>
        </p:txBody>
      </p:sp>
      <p:grpSp>
        <p:nvGrpSpPr>
          <p:cNvPr id="18" name="组合 17"/>
          <p:cNvGrpSpPr/>
          <p:nvPr/>
        </p:nvGrpSpPr>
        <p:grpSpPr>
          <a:xfrm>
            <a:off x="4705350" y="4181475"/>
            <a:ext cx="1246188" cy="841375"/>
            <a:chOff x="0" y="0"/>
            <a:chExt cx="623" cy="530"/>
          </a:xfrm>
        </p:grpSpPr>
        <p:pic>
          <p:nvPicPr>
            <p:cNvPr id="94226" name="圆角矩形 36"/>
            <p:cNvPicPr/>
            <p:nvPr/>
          </p:nvPicPr>
          <p:blipFill>
            <a:blip r:embed="rId4"/>
            <a:stretch>
              <a:fillRect/>
            </a:stretch>
          </p:blipFill>
          <p:spPr>
            <a:xfrm>
              <a:off x="0" y="0"/>
              <a:ext cx="623" cy="530"/>
            </a:xfrm>
            <a:prstGeom prst="rect">
              <a:avLst/>
            </a:prstGeom>
            <a:noFill/>
            <a:ln w="9525">
              <a:noFill/>
            </a:ln>
          </p:spPr>
        </p:pic>
        <p:sp>
          <p:nvSpPr>
            <p:cNvPr id="94227" name="文本框 19"/>
            <p:cNvSpPr txBox="1"/>
            <p:nvPr/>
          </p:nvSpPr>
          <p:spPr>
            <a:xfrm>
              <a:off x="45" y="45"/>
              <a:ext cx="5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Al</a:t>
              </a:r>
              <a:r>
                <a:rPr lang="en-US" altLang="zh-CN" sz="2000" b="1" baseline="-25000" dirty="0">
                  <a:solidFill>
                    <a:srgbClr val="FFFFFF"/>
                  </a:solidFill>
                  <a:latin typeface="Cambria" panose="02040503050406030204" pitchFamily="18" charset="0"/>
                  <a:ea typeface="华文楷体" panose="02010600040101010101" pitchFamily="2" charset="-122"/>
                </a:rPr>
                <a:t>2</a:t>
              </a:r>
              <a:r>
                <a:rPr lang="en-US" altLang="zh-CN" sz="2000" b="1" dirty="0">
                  <a:solidFill>
                    <a:srgbClr val="FFFFFF"/>
                  </a:solidFill>
                  <a:latin typeface="Cambria" panose="02040503050406030204" pitchFamily="18" charset="0"/>
                  <a:ea typeface="华文楷体" panose="02010600040101010101" pitchFamily="2" charset="-122"/>
                </a:rPr>
                <a:t>O</a:t>
              </a:r>
              <a:r>
                <a:rPr lang="en-US" altLang="zh-CN" sz="2000" b="1" baseline="-25000" dirty="0">
                  <a:solidFill>
                    <a:srgbClr val="FFFFFF"/>
                  </a:solidFill>
                  <a:latin typeface="Cambria" panose="02040503050406030204" pitchFamily="18" charset="0"/>
                  <a:ea typeface="华文楷体" panose="02010600040101010101" pitchFamily="2" charset="-122"/>
                </a:rPr>
                <a:t>3</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21" name="组合 20"/>
          <p:cNvGrpSpPr/>
          <p:nvPr/>
        </p:nvGrpSpPr>
        <p:grpSpPr>
          <a:xfrm>
            <a:off x="4705350" y="5114925"/>
            <a:ext cx="1246188" cy="841375"/>
            <a:chOff x="0" y="0"/>
            <a:chExt cx="623" cy="530"/>
          </a:xfrm>
        </p:grpSpPr>
        <p:pic>
          <p:nvPicPr>
            <p:cNvPr id="94229" name="圆角矩形 38"/>
            <p:cNvPicPr/>
            <p:nvPr/>
          </p:nvPicPr>
          <p:blipFill>
            <a:blip r:embed="rId5"/>
            <a:stretch>
              <a:fillRect/>
            </a:stretch>
          </p:blipFill>
          <p:spPr>
            <a:xfrm>
              <a:off x="0" y="0"/>
              <a:ext cx="623" cy="530"/>
            </a:xfrm>
            <a:prstGeom prst="rect">
              <a:avLst/>
            </a:prstGeom>
            <a:noFill/>
            <a:ln w="9525">
              <a:noFill/>
            </a:ln>
          </p:spPr>
        </p:pic>
        <p:sp>
          <p:nvSpPr>
            <p:cNvPr id="94230" name="文本框 22"/>
            <p:cNvSpPr txBox="1"/>
            <p:nvPr/>
          </p:nvSpPr>
          <p:spPr>
            <a:xfrm>
              <a:off x="45" y="42"/>
              <a:ext cx="537" cy="447"/>
            </a:xfrm>
            <a:prstGeom prst="rect">
              <a:avLst/>
            </a:prstGeom>
            <a:noFill/>
            <a:ln w="9525">
              <a:noFill/>
            </a:ln>
          </p:spPr>
          <p:txBody>
            <a:bodyPr anchor="ctr"/>
            <a:p>
              <a:pPr algn="ctr"/>
              <a:r>
                <a:rPr lang="en-US" altLang="zh-CN" sz="2000" dirty="0">
                  <a:solidFill>
                    <a:srgbClr val="FFFFFF"/>
                  </a:solidFill>
                  <a:latin typeface="Cambria" panose="02040503050406030204" pitchFamily="18" charset="0"/>
                  <a:ea typeface="华文楷体" panose="02010600040101010101" pitchFamily="2" charset="-122"/>
                </a:rPr>
                <a:t>Fe</a:t>
              </a:r>
              <a:r>
                <a:rPr lang="en-US" altLang="zh-CN" sz="2000" baseline="-25000" dirty="0">
                  <a:solidFill>
                    <a:srgbClr val="FFFFFF"/>
                  </a:solidFill>
                  <a:latin typeface="Cambria" panose="02040503050406030204" pitchFamily="18" charset="0"/>
                  <a:ea typeface="华文楷体" panose="02010600040101010101" pitchFamily="2" charset="-122"/>
                </a:rPr>
                <a:t>2</a:t>
              </a:r>
              <a:r>
                <a:rPr lang="en-US" altLang="zh-CN" sz="2000" dirty="0">
                  <a:solidFill>
                    <a:srgbClr val="FFFFFF"/>
                  </a:solidFill>
                  <a:latin typeface="Cambria" panose="02040503050406030204" pitchFamily="18" charset="0"/>
                  <a:ea typeface="华文楷体" panose="02010600040101010101" pitchFamily="2" charset="-122"/>
                </a:rPr>
                <a:t>O</a:t>
              </a:r>
              <a:r>
                <a:rPr lang="en-US" altLang="zh-CN" sz="2000" baseline="-25000" dirty="0">
                  <a:solidFill>
                    <a:srgbClr val="FFFFFF"/>
                  </a:solidFill>
                  <a:latin typeface="Cambria" panose="02040503050406030204" pitchFamily="18" charset="0"/>
                  <a:ea typeface="华文楷体" panose="02010600040101010101" pitchFamily="2" charset="-122"/>
                </a:rPr>
                <a:t>3</a:t>
              </a:r>
              <a:endParaRPr lang="en-US" altLang="zh-CN" sz="2000" b="1" baseline="-25000" dirty="0">
                <a:solidFill>
                  <a:srgbClr val="FFFFFF"/>
                </a:solidFill>
                <a:latin typeface="Cambria" panose="02040503050406030204" pitchFamily="18" charset="0"/>
                <a:ea typeface="华文楷体" panose="02010600040101010101" pitchFamily="2" charset="-122"/>
              </a:endParaRPr>
            </a:p>
          </p:txBody>
        </p:sp>
      </p:grpSp>
      <p:cxnSp>
        <p:nvCxnSpPr>
          <p:cNvPr id="24" name="直接连接符 43"/>
          <p:cNvCxnSpPr/>
          <p:nvPr/>
        </p:nvCxnSpPr>
        <p:spPr>
          <a:xfrm>
            <a:off x="4452938" y="2857500"/>
            <a:ext cx="214312" cy="1588"/>
          </a:xfrm>
          <a:prstGeom prst="line">
            <a:avLst/>
          </a:prstGeom>
          <a:ln w="25400" cap="flat" cmpd="sng">
            <a:solidFill>
              <a:srgbClr val="0F43D5"/>
            </a:solidFill>
            <a:prstDash val="solid"/>
            <a:round/>
            <a:headEnd type="none" w="med" len="med"/>
            <a:tailEnd type="none" w="med" len="med"/>
          </a:ln>
        </p:spPr>
      </p:cxnSp>
      <p:cxnSp>
        <p:nvCxnSpPr>
          <p:cNvPr id="25" name="直接连接符 47"/>
          <p:cNvCxnSpPr/>
          <p:nvPr/>
        </p:nvCxnSpPr>
        <p:spPr>
          <a:xfrm>
            <a:off x="4381500" y="5572125"/>
            <a:ext cx="285750" cy="1588"/>
          </a:xfrm>
          <a:prstGeom prst="line">
            <a:avLst/>
          </a:prstGeom>
          <a:ln w="25400" cap="flat" cmpd="sng">
            <a:solidFill>
              <a:srgbClr val="0F43D5"/>
            </a:solidFill>
            <a:prstDash val="solid"/>
            <a:round/>
            <a:headEnd type="none" w="med" len="med"/>
            <a:tailEnd type="none" w="med" len="med"/>
          </a:ln>
        </p:spPr>
      </p:cxnSp>
      <p:grpSp>
        <p:nvGrpSpPr>
          <p:cNvPr id="26" name="组合 25"/>
          <p:cNvGrpSpPr/>
          <p:nvPr/>
        </p:nvGrpSpPr>
        <p:grpSpPr>
          <a:xfrm>
            <a:off x="7778750" y="3255963"/>
            <a:ext cx="2565400" cy="839787"/>
            <a:chOff x="0" y="0"/>
            <a:chExt cx="1520" cy="529"/>
          </a:xfrm>
        </p:grpSpPr>
        <p:pic>
          <p:nvPicPr>
            <p:cNvPr id="94234" name="圆角矩形 61"/>
            <p:cNvPicPr/>
            <p:nvPr/>
          </p:nvPicPr>
          <p:blipFill>
            <a:blip r:embed="rId6"/>
            <a:stretch>
              <a:fillRect/>
            </a:stretch>
          </p:blipFill>
          <p:spPr>
            <a:xfrm>
              <a:off x="0" y="0"/>
              <a:ext cx="1520" cy="529"/>
            </a:xfrm>
            <a:prstGeom prst="rect">
              <a:avLst/>
            </a:prstGeom>
            <a:noFill/>
            <a:ln w="9525">
              <a:noFill/>
            </a:ln>
          </p:spPr>
        </p:pic>
        <p:sp>
          <p:nvSpPr>
            <p:cNvPr id="94235" name="文本框 27"/>
            <p:cNvSpPr txBox="1"/>
            <p:nvPr/>
          </p:nvSpPr>
          <p:spPr>
            <a:xfrm>
              <a:off x="44" y="43"/>
              <a:ext cx="14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2CaO·SiO</a:t>
              </a:r>
              <a:r>
                <a:rPr lang="en-US" altLang="zh-CN" sz="2000" b="1" baseline="-25000" dirty="0">
                  <a:solidFill>
                    <a:srgbClr val="FFFFFF"/>
                  </a:solidFill>
                  <a:latin typeface="Cambria" panose="02040503050406030204" pitchFamily="18" charset="0"/>
                  <a:ea typeface="华文楷体" panose="02010600040101010101" pitchFamily="2" charset="-122"/>
                </a:rPr>
                <a:t>2</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29" name="组合 28"/>
          <p:cNvGrpSpPr/>
          <p:nvPr/>
        </p:nvGrpSpPr>
        <p:grpSpPr>
          <a:xfrm>
            <a:off x="7778750" y="2328863"/>
            <a:ext cx="2565400" cy="841375"/>
            <a:chOff x="0" y="0"/>
            <a:chExt cx="1520" cy="530"/>
          </a:xfrm>
        </p:grpSpPr>
        <p:pic>
          <p:nvPicPr>
            <p:cNvPr id="94237" name="圆角矩形 62"/>
            <p:cNvPicPr/>
            <p:nvPr/>
          </p:nvPicPr>
          <p:blipFill>
            <a:blip r:embed="rId7"/>
            <a:stretch>
              <a:fillRect/>
            </a:stretch>
          </p:blipFill>
          <p:spPr>
            <a:xfrm>
              <a:off x="0" y="0"/>
              <a:ext cx="1520" cy="530"/>
            </a:xfrm>
            <a:prstGeom prst="rect">
              <a:avLst/>
            </a:prstGeom>
            <a:noFill/>
            <a:ln w="9525">
              <a:noFill/>
            </a:ln>
          </p:spPr>
        </p:pic>
        <p:sp>
          <p:nvSpPr>
            <p:cNvPr id="94238" name="文本框 30"/>
            <p:cNvSpPr txBox="1"/>
            <p:nvPr/>
          </p:nvSpPr>
          <p:spPr>
            <a:xfrm>
              <a:off x="44" y="42"/>
              <a:ext cx="14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3CaO·SiO</a:t>
              </a:r>
              <a:r>
                <a:rPr lang="en-US" altLang="zh-CN" sz="2000" b="1" baseline="-25000" dirty="0">
                  <a:solidFill>
                    <a:srgbClr val="FFFFFF"/>
                  </a:solidFill>
                  <a:latin typeface="Cambria" panose="02040503050406030204" pitchFamily="18" charset="0"/>
                  <a:ea typeface="华文楷体" panose="02010600040101010101" pitchFamily="2" charset="-122"/>
                </a:rPr>
                <a:t>2</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32" name="组合 31"/>
          <p:cNvGrpSpPr/>
          <p:nvPr/>
        </p:nvGrpSpPr>
        <p:grpSpPr>
          <a:xfrm>
            <a:off x="7778750" y="4181475"/>
            <a:ext cx="2565400" cy="841375"/>
            <a:chOff x="0" y="0"/>
            <a:chExt cx="1520" cy="530"/>
          </a:xfrm>
        </p:grpSpPr>
        <p:pic>
          <p:nvPicPr>
            <p:cNvPr id="94240" name="圆角矩形 64"/>
            <p:cNvPicPr/>
            <p:nvPr/>
          </p:nvPicPr>
          <p:blipFill>
            <a:blip r:embed="rId8"/>
            <a:stretch>
              <a:fillRect/>
            </a:stretch>
          </p:blipFill>
          <p:spPr>
            <a:xfrm>
              <a:off x="0" y="0"/>
              <a:ext cx="1520" cy="530"/>
            </a:xfrm>
            <a:prstGeom prst="rect">
              <a:avLst/>
            </a:prstGeom>
            <a:noFill/>
            <a:ln w="9525">
              <a:noFill/>
            </a:ln>
          </p:spPr>
        </p:pic>
        <p:sp>
          <p:nvSpPr>
            <p:cNvPr id="94241" name="文本框 33"/>
            <p:cNvSpPr txBox="1"/>
            <p:nvPr/>
          </p:nvSpPr>
          <p:spPr>
            <a:xfrm>
              <a:off x="44" y="45"/>
              <a:ext cx="14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3 CaO ·Al</a:t>
              </a:r>
              <a:r>
                <a:rPr lang="en-US" altLang="zh-CN" sz="2000" b="1" baseline="-25000" dirty="0">
                  <a:solidFill>
                    <a:srgbClr val="FFFFFF"/>
                  </a:solidFill>
                  <a:latin typeface="Cambria" panose="02040503050406030204" pitchFamily="18" charset="0"/>
                  <a:ea typeface="华文楷体" panose="02010600040101010101" pitchFamily="2" charset="-122"/>
                </a:rPr>
                <a:t>2</a:t>
              </a:r>
              <a:r>
                <a:rPr lang="en-US" altLang="zh-CN" sz="2000" b="1" dirty="0">
                  <a:solidFill>
                    <a:srgbClr val="FFFFFF"/>
                  </a:solidFill>
                  <a:latin typeface="Cambria" panose="02040503050406030204" pitchFamily="18" charset="0"/>
                  <a:ea typeface="华文楷体" panose="02010600040101010101" pitchFamily="2" charset="-122"/>
                </a:rPr>
                <a:t>O</a:t>
              </a:r>
              <a:r>
                <a:rPr lang="en-US" altLang="zh-CN" sz="2000" b="1" baseline="-25000" dirty="0">
                  <a:solidFill>
                    <a:srgbClr val="FFFFFF"/>
                  </a:solidFill>
                  <a:latin typeface="Cambria" panose="02040503050406030204" pitchFamily="18" charset="0"/>
                  <a:ea typeface="华文楷体" panose="02010600040101010101" pitchFamily="2" charset="-122"/>
                </a:rPr>
                <a:t>3</a:t>
              </a:r>
              <a:endParaRPr lang="en-US" altLang="zh-CN" sz="2000" b="1" dirty="0">
                <a:solidFill>
                  <a:srgbClr val="FFFFFF"/>
                </a:solidFill>
                <a:latin typeface="Cambria" panose="02040503050406030204" pitchFamily="18" charset="0"/>
                <a:ea typeface="华文楷体" panose="02010600040101010101" pitchFamily="2" charset="-122"/>
              </a:endParaRPr>
            </a:p>
          </p:txBody>
        </p:sp>
      </p:grpSp>
      <p:grpSp>
        <p:nvGrpSpPr>
          <p:cNvPr id="35" name="组合 34"/>
          <p:cNvGrpSpPr/>
          <p:nvPr/>
        </p:nvGrpSpPr>
        <p:grpSpPr>
          <a:xfrm>
            <a:off x="7778750" y="5114925"/>
            <a:ext cx="2565400" cy="841375"/>
            <a:chOff x="0" y="0"/>
            <a:chExt cx="1520" cy="530"/>
          </a:xfrm>
        </p:grpSpPr>
        <p:pic>
          <p:nvPicPr>
            <p:cNvPr id="94243" name="圆角矩形 66"/>
            <p:cNvPicPr/>
            <p:nvPr/>
          </p:nvPicPr>
          <p:blipFill>
            <a:blip r:embed="rId9"/>
            <a:stretch>
              <a:fillRect/>
            </a:stretch>
          </p:blipFill>
          <p:spPr>
            <a:xfrm>
              <a:off x="0" y="0"/>
              <a:ext cx="1520" cy="530"/>
            </a:xfrm>
            <a:prstGeom prst="rect">
              <a:avLst/>
            </a:prstGeom>
            <a:noFill/>
            <a:ln w="9525">
              <a:noFill/>
            </a:ln>
          </p:spPr>
        </p:pic>
        <p:sp>
          <p:nvSpPr>
            <p:cNvPr id="94244" name="文本框 36"/>
            <p:cNvSpPr txBox="1"/>
            <p:nvPr/>
          </p:nvSpPr>
          <p:spPr>
            <a:xfrm>
              <a:off x="44" y="42"/>
              <a:ext cx="1437" cy="447"/>
            </a:xfrm>
            <a:prstGeom prst="rect">
              <a:avLst/>
            </a:prstGeom>
            <a:noFill/>
            <a:ln w="9525">
              <a:noFill/>
            </a:ln>
          </p:spPr>
          <p:txBody>
            <a:bodyPr anchor="ctr"/>
            <a:p>
              <a:pPr algn="ctr"/>
              <a:r>
                <a:rPr lang="en-US" altLang="zh-CN" sz="2000" b="1" dirty="0">
                  <a:solidFill>
                    <a:srgbClr val="FFFFFF"/>
                  </a:solidFill>
                  <a:latin typeface="Cambria" panose="02040503050406030204" pitchFamily="18" charset="0"/>
                  <a:ea typeface="华文楷体" panose="02010600040101010101" pitchFamily="2" charset="-122"/>
                </a:rPr>
                <a:t>4 CaO·Al</a:t>
              </a:r>
              <a:r>
                <a:rPr lang="en-US" altLang="zh-CN" sz="2000" b="1" baseline="-25000" dirty="0">
                  <a:solidFill>
                    <a:srgbClr val="FFFFFF"/>
                  </a:solidFill>
                  <a:latin typeface="Cambria" panose="02040503050406030204" pitchFamily="18" charset="0"/>
                  <a:ea typeface="华文楷体" panose="02010600040101010101" pitchFamily="2" charset="-122"/>
                </a:rPr>
                <a:t>2</a:t>
              </a:r>
              <a:r>
                <a:rPr lang="en-US" altLang="zh-CN" sz="2000" b="1" dirty="0">
                  <a:solidFill>
                    <a:srgbClr val="FFFFFF"/>
                  </a:solidFill>
                  <a:latin typeface="Cambria" panose="02040503050406030204" pitchFamily="18" charset="0"/>
                  <a:ea typeface="华文楷体" panose="02010600040101010101" pitchFamily="2" charset="-122"/>
                </a:rPr>
                <a:t>O</a:t>
              </a:r>
              <a:r>
                <a:rPr lang="en-US" altLang="zh-CN" sz="2000" b="1" baseline="-25000" dirty="0">
                  <a:solidFill>
                    <a:srgbClr val="FFFFFF"/>
                  </a:solidFill>
                  <a:latin typeface="Cambria" panose="02040503050406030204" pitchFamily="18" charset="0"/>
                  <a:ea typeface="华文楷体" panose="02010600040101010101" pitchFamily="2" charset="-122"/>
                </a:rPr>
                <a:t>3</a:t>
              </a:r>
              <a:r>
                <a:rPr lang="en-US" altLang="zh-CN" sz="2000" b="1" dirty="0">
                  <a:solidFill>
                    <a:srgbClr val="FFFFFF"/>
                  </a:solidFill>
                  <a:latin typeface="Cambria" panose="02040503050406030204" pitchFamily="18" charset="0"/>
                  <a:ea typeface="华文楷体" panose="02010600040101010101" pitchFamily="2" charset="-122"/>
                </a:rPr>
                <a:t>·Fe</a:t>
              </a:r>
              <a:r>
                <a:rPr lang="en-US" altLang="zh-CN" sz="2000" b="1" baseline="-25000" dirty="0">
                  <a:solidFill>
                    <a:srgbClr val="FFFFFF"/>
                  </a:solidFill>
                  <a:latin typeface="Cambria" panose="02040503050406030204" pitchFamily="18" charset="0"/>
                  <a:ea typeface="华文楷体" panose="02010600040101010101" pitchFamily="2" charset="-122"/>
                </a:rPr>
                <a:t>2</a:t>
              </a:r>
              <a:r>
                <a:rPr lang="en-US" altLang="zh-CN" sz="2000" b="1" dirty="0">
                  <a:solidFill>
                    <a:srgbClr val="FFFFFF"/>
                  </a:solidFill>
                  <a:latin typeface="Cambria" panose="02040503050406030204" pitchFamily="18" charset="0"/>
                  <a:ea typeface="华文楷体" panose="02010600040101010101" pitchFamily="2" charset="-122"/>
                </a:rPr>
                <a:t>O</a:t>
              </a:r>
              <a:r>
                <a:rPr lang="en-US" altLang="zh-CN" sz="2000" b="1" baseline="-25000" dirty="0">
                  <a:solidFill>
                    <a:srgbClr val="FFFFFF"/>
                  </a:solidFill>
                  <a:latin typeface="Cambria" panose="02040503050406030204" pitchFamily="18" charset="0"/>
                  <a:ea typeface="华文楷体" panose="02010600040101010101" pitchFamily="2" charset="-122"/>
                </a:rPr>
                <a:t>3</a:t>
              </a:r>
              <a:endParaRPr lang="en-US" altLang="zh-CN" sz="2000" b="1" baseline="-25000" dirty="0">
                <a:solidFill>
                  <a:srgbClr val="FFFFFF"/>
                </a:solidFill>
                <a:latin typeface="Cambria" panose="02040503050406030204" pitchFamily="18" charset="0"/>
                <a:ea typeface="华文楷体" panose="02010600040101010101" pitchFamily="2" charset="-122"/>
              </a:endParaRPr>
            </a:p>
          </p:txBody>
        </p:sp>
      </p:grpSp>
      <p:cxnSp>
        <p:nvCxnSpPr>
          <p:cNvPr id="38" name="直接箭头连接符 69"/>
          <p:cNvCxnSpPr/>
          <p:nvPr/>
        </p:nvCxnSpPr>
        <p:spPr>
          <a:xfrm>
            <a:off x="5738813" y="4143375"/>
            <a:ext cx="1785937" cy="1588"/>
          </a:xfrm>
          <a:prstGeom prst="straightConnector1">
            <a:avLst/>
          </a:prstGeom>
          <a:ln w="25400" cap="flat" cmpd="sng">
            <a:solidFill>
              <a:srgbClr val="0F43D5"/>
            </a:solidFill>
            <a:prstDash val="solid"/>
            <a:round/>
            <a:headEnd type="none" w="med" len="med"/>
            <a:tailEnd type="arrow" w="med" len="med"/>
          </a:ln>
        </p:spPr>
      </p:cxnSp>
      <p:cxnSp>
        <p:nvCxnSpPr>
          <p:cNvPr id="39" name="直接连接符 70"/>
          <p:cNvCxnSpPr/>
          <p:nvPr/>
        </p:nvCxnSpPr>
        <p:spPr>
          <a:xfrm>
            <a:off x="7526338" y="3643313"/>
            <a:ext cx="214312" cy="1587"/>
          </a:xfrm>
          <a:prstGeom prst="line">
            <a:avLst/>
          </a:prstGeom>
          <a:ln w="25400" cap="flat" cmpd="sng">
            <a:solidFill>
              <a:srgbClr val="0F43D5"/>
            </a:solidFill>
            <a:prstDash val="solid"/>
            <a:round/>
            <a:headEnd type="none" w="med" len="med"/>
            <a:tailEnd type="none" w="med" len="med"/>
          </a:ln>
        </p:spPr>
      </p:cxnSp>
      <p:cxnSp>
        <p:nvCxnSpPr>
          <p:cNvPr id="40" name="直接连接符 71"/>
          <p:cNvCxnSpPr/>
          <p:nvPr/>
        </p:nvCxnSpPr>
        <p:spPr>
          <a:xfrm>
            <a:off x="7526338" y="4572000"/>
            <a:ext cx="285750" cy="1588"/>
          </a:xfrm>
          <a:prstGeom prst="line">
            <a:avLst/>
          </a:prstGeom>
          <a:ln w="25400" cap="flat" cmpd="sng">
            <a:solidFill>
              <a:srgbClr val="0F43D5"/>
            </a:solidFill>
            <a:prstDash val="solid"/>
            <a:round/>
            <a:headEnd type="none" w="med" len="med"/>
            <a:tailEnd type="none" w="med" len="med"/>
          </a:ln>
        </p:spPr>
      </p:cxnSp>
      <p:cxnSp>
        <p:nvCxnSpPr>
          <p:cNvPr id="41" name="直接连接符 72"/>
          <p:cNvCxnSpPr/>
          <p:nvPr/>
        </p:nvCxnSpPr>
        <p:spPr>
          <a:xfrm rot="5400000">
            <a:off x="6167438" y="4143375"/>
            <a:ext cx="2716212" cy="1588"/>
          </a:xfrm>
          <a:prstGeom prst="line">
            <a:avLst/>
          </a:prstGeom>
          <a:ln w="25400" cap="flat" cmpd="sng">
            <a:solidFill>
              <a:srgbClr val="0F43D5"/>
            </a:solidFill>
            <a:prstDash val="solid"/>
            <a:round/>
            <a:headEnd type="none" w="med" len="med"/>
            <a:tailEnd type="none" w="med" len="med"/>
          </a:ln>
        </p:spPr>
      </p:cxnSp>
      <p:cxnSp>
        <p:nvCxnSpPr>
          <p:cNvPr id="42" name="直接连接符 73"/>
          <p:cNvCxnSpPr/>
          <p:nvPr/>
        </p:nvCxnSpPr>
        <p:spPr>
          <a:xfrm>
            <a:off x="7597775" y="2786063"/>
            <a:ext cx="214313" cy="1587"/>
          </a:xfrm>
          <a:prstGeom prst="line">
            <a:avLst/>
          </a:prstGeom>
          <a:ln w="25400" cap="flat" cmpd="sng">
            <a:solidFill>
              <a:srgbClr val="0F43D5"/>
            </a:solidFill>
            <a:prstDash val="solid"/>
            <a:round/>
            <a:headEnd type="none" w="med" len="med"/>
            <a:tailEnd type="none" w="med" len="med"/>
          </a:ln>
        </p:spPr>
      </p:cxnSp>
      <p:cxnSp>
        <p:nvCxnSpPr>
          <p:cNvPr id="43" name="直接连接符 74"/>
          <p:cNvCxnSpPr/>
          <p:nvPr/>
        </p:nvCxnSpPr>
        <p:spPr>
          <a:xfrm>
            <a:off x="7526338" y="5500688"/>
            <a:ext cx="285750" cy="1587"/>
          </a:xfrm>
          <a:prstGeom prst="line">
            <a:avLst/>
          </a:prstGeom>
          <a:ln w="25400" cap="flat" cmpd="sng">
            <a:solidFill>
              <a:srgbClr val="0F43D5"/>
            </a:solidFill>
            <a:prstDash val="solid"/>
            <a:round/>
            <a:headEnd type="none" w="med" len="med"/>
            <a:tailEnd type="none" w="med" len="med"/>
          </a:ln>
        </p:spPr>
      </p:cxnSp>
      <p:cxnSp>
        <p:nvCxnSpPr>
          <p:cNvPr id="44" name="直接箭头连接符 77"/>
          <p:cNvCxnSpPr/>
          <p:nvPr/>
        </p:nvCxnSpPr>
        <p:spPr>
          <a:xfrm>
            <a:off x="2952750" y="4143375"/>
            <a:ext cx="1428750" cy="1588"/>
          </a:xfrm>
          <a:prstGeom prst="straightConnector1">
            <a:avLst/>
          </a:prstGeom>
          <a:ln w="25400" cap="flat" cmpd="sng">
            <a:solidFill>
              <a:srgbClr val="0F43D5"/>
            </a:solidFill>
            <a:prstDash val="solid"/>
            <a:round/>
            <a:headEnd type="none" w="med" len="med"/>
            <a:tailEnd type="arrow" w="med" len="med"/>
          </a:ln>
        </p:spPr>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20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2000"/>
                                        <p:tgtEl>
                                          <p:spTgt spid="15"/>
                                        </p:tgtEl>
                                      </p:cBhvr>
                                    </p:animEffect>
                                  </p:childTnLst>
                                </p:cTn>
                              </p:par>
                              <p:par>
                                <p:cTn id="13" presetID="22" presetClass="entr" presetSubtype="8"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2000"/>
                                        <p:tgtEl>
                                          <p:spTgt spid="24"/>
                                        </p:tgtEl>
                                      </p:cBhvr>
                                    </p:animEffect>
                                  </p:childTnLst>
                                </p:cTn>
                              </p:par>
                              <p:par>
                                <p:cTn id="16" presetID="22" presetClass="entr" presetSubtype="8"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2000"/>
                                        <p:tgtEl>
                                          <p:spTgt spid="12"/>
                                        </p:tgtEl>
                                      </p:cBhvr>
                                    </p:animEffect>
                                  </p:childTnLst>
                                </p:cTn>
                              </p:par>
                              <p:par>
                                <p:cTn id="19" presetID="22" presetClass="entr" presetSubtype="8"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2000"/>
                                        <p:tgtEl>
                                          <p:spTgt spid="14"/>
                                        </p:tgtEl>
                                      </p:cBhvr>
                                    </p:animEffect>
                                  </p:childTnLst>
                                </p:cTn>
                              </p:par>
                              <p:par>
                                <p:cTn id="22" presetID="22" presetClass="entr" presetSubtype="8"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2000"/>
                                        <p:tgtEl>
                                          <p:spTgt spid="25"/>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2000"/>
                                        <p:tgtEl>
                                          <p:spTgt spid="9"/>
                                        </p:tgtEl>
                                      </p:cBhvr>
                                    </p:animEffect>
                                  </p:childTnLst>
                                </p:cTn>
                              </p:par>
                              <p:par>
                                <p:cTn id="29" presetID="22" presetClass="entr" presetSubtype="8"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2000"/>
                                        <p:tgtEl>
                                          <p:spTgt spid="6"/>
                                        </p:tgtEl>
                                      </p:cBhvr>
                                    </p:animEffect>
                                  </p:childTnLst>
                                </p:cTn>
                              </p:par>
                              <p:par>
                                <p:cTn id="32" presetID="22" presetClass="entr" presetSubtype="8"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2000"/>
                                        <p:tgtEl>
                                          <p:spTgt spid="18"/>
                                        </p:tgtEl>
                                      </p:cBhvr>
                                    </p:animEffect>
                                  </p:childTnLst>
                                </p:cTn>
                              </p:par>
                              <p:par>
                                <p:cTn id="35" presetID="22" presetClass="entr" presetSubtype="8"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2000"/>
                                        <p:tgtEl>
                                          <p:spTgt spid="3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left)">
                                      <p:cBhvr>
                                        <p:cTn id="45" dur="2000"/>
                                        <p:tgtEl>
                                          <p:spTgt spid="17"/>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left)">
                                      <p:cBhvr>
                                        <p:cTn id="48" dur="20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left)">
                                      <p:cBhvr>
                                        <p:cTn id="53" dur="2000"/>
                                        <p:tgtEl>
                                          <p:spTgt spid="41"/>
                                        </p:tgtEl>
                                      </p:cBhvr>
                                    </p:animEffect>
                                  </p:childTnLst>
                                </p:cTn>
                              </p:par>
                              <p:par>
                                <p:cTn id="54" presetID="22" presetClass="entr" presetSubtype="8" fill="hold"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wipe(left)">
                                      <p:cBhvr>
                                        <p:cTn id="56" dur="2000"/>
                                        <p:tgtEl>
                                          <p:spTgt spid="42"/>
                                        </p:tgtEl>
                                      </p:cBhvr>
                                    </p:animEffect>
                                  </p:childTnLst>
                                </p:cTn>
                              </p:par>
                              <p:par>
                                <p:cTn id="57" presetID="22" presetClass="entr" presetSubtype="8" fill="hold" nodeType="withEffect">
                                  <p:stCondLst>
                                    <p:cond delay="0"/>
                                  </p:stCondLst>
                                  <p:childTnLst>
                                    <p:set>
                                      <p:cBhvr>
                                        <p:cTn id="58" dur="1" fill="hold">
                                          <p:stCondLst>
                                            <p:cond delay="0"/>
                                          </p:stCondLst>
                                        </p:cTn>
                                        <p:tgtEl>
                                          <p:spTgt spid="39"/>
                                        </p:tgtEl>
                                        <p:attrNameLst>
                                          <p:attrName>style.visibility</p:attrName>
                                        </p:attrNameLst>
                                      </p:cBhvr>
                                      <p:to>
                                        <p:strVal val="visible"/>
                                      </p:to>
                                    </p:set>
                                    <p:animEffect transition="in" filter="wipe(left)">
                                      <p:cBhvr>
                                        <p:cTn id="59" dur="2000"/>
                                        <p:tgtEl>
                                          <p:spTgt spid="39"/>
                                        </p:tgtEl>
                                      </p:cBhvr>
                                    </p:animEffect>
                                  </p:childTnLst>
                                </p:cTn>
                              </p:par>
                              <p:par>
                                <p:cTn id="60" presetID="22" presetClass="entr" presetSubtype="8" fill="hold"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wipe(left)">
                                      <p:cBhvr>
                                        <p:cTn id="62" dur="2000"/>
                                        <p:tgtEl>
                                          <p:spTgt spid="40"/>
                                        </p:tgtEl>
                                      </p:cBhvr>
                                    </p:animEffect>
                                  </p:childTnLst>
                                </p:cTn>
                              </p:par>
                              <p:par>
                                <p:cTn id="63" presetID="22" presetClass="entr" presetSubtype="8" fill="hold" nodeType="with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wipe(left)">
                                      <p:cBhvr>
                                        <p:cTn id="65" dur="2000"/>
                                        <p:tgtEl>
                                          <p:spTgt spid="43"/>
                                        </p:tgtEl>
                                      </p:cBhvr>
                                    </p:animEffect>
                                  </p:childTnLst>
                                </p:cTn>
                              </p:par>
                            </p:childTnLst>
                          </p:cTn>
                        </p:par>
                        <p:par>
                          <p:cTn id="66" fill="hold">
                            <p:stCondLst>
                              <p:cond delay="2000"/>
                            </p:stCondLst>
                            <p:childTnLst>
                              <p:par>
                                <p:cTn id="67" presetID="22" presetClass="entr" presetSubtype="8" fill="hold" nodeType="afterEffect">
                                  <p:stCondLst>
                                    <p:cond delay="0"/>
                                  </p:stCondLst>
                                  <p:childTnLst>
                                    <p:set>
                                      <p:cBhvr>
                                        <p:cTn id="68" dur="1" fill="hold">
                                          <p:stCondLst>
                                            <p:cond delay="0"/>
                                          </p:stCondLst>
                                        </p:cTn>
                                        <p:tgtEl>
                                          <p:spTgt spid="29"/>
                                        </p:tgtEl>
                                        <p:attrNameLst>
                                          <p:attrName>style.visibility</p:attrName>
                                        </p:attrNameLst>
                                      </p:cBhvr>
                                      <p:to>
                                        <p:strVal val="visible"/>
                                      </p:to>
                                    </p:set>
                                    <p:animEffect transition="in" filter="wipe(left)">
                                      <p:cBhvr>
                                        <p:cTn id="69" dur="2000"/>
                                        <p:tgtEl>
                                          <p:spTgt spid="29"/>
                                        </p:tgtEl>
                                      </p:cBhvr>
                                    </p:animEffect>
                                  </p:childTnLst>
                                </p:cTn>
                              </p:par>
                              <p:par>
                                <p:cTn id="70" presetID="22" presetClass="entr" presetSubtype="8" fill="hold" nodeType="with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wipe(left)">
                                      <p:cBhvr>
                                        <p:cTn id="72" dur="2000"/>
                                        <p:tgtEl>
                                          <p:spTgt spid="26"/>
                                        </p:tgtEl>
                                      </p:cBhvr>
                                    </p:animEffect>
                                  </p:childTnLst>
                                </p:cTn>
                              </p:par>
                              <p:par>
                                <p:cTn id="73" presetID="22" presetClass="entr" presetSubtype="8" fill="hold" nodeType="with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left)">
                                      <p:cBhvr>
                                        <p:cTn id="75" dur="2000"/>
                                        <p:tgtEl>
                                          <p:spTgt spid="32"/>
                                        </p:tgtEl>
                                      </p:cBhvr>
                                    </p:animEffect>
                                  </p:childTnLst>
                                </p:cTn>
                              </p:par>
                              <p:par>
                                <p:cTn id="76" presetID="22" presetClass="entr" presetSubtype="8" fill="hold"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left)">
                                      <p:cBhvr>
                                        <p:cTn id="78"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3" name="内容占位符 4"/>
          <p:cNvSpPr>
            <a:spLocks noGrp="1"/>
          </p:cNvSpPr>
          <p:nvPr>
            <p:ph idx="4294967295"/>
          </p:nvPr>
        </p:nvSpPr>
        <p:spPr>
          <a:xfrm>
            <a:off x="2039938" y="549275"/>
            <a:ext cx="8229600" cy="4530725"/>
          </a:xfrm>
        </p:spPr>
        <p:txBody>
          <a:bodyPr wrap="square" lIns="91440" tIns="45720" rIns="91440" bIns="45720" anchor="t"/>
          <a:p>
            <a:pPr eaLnBrk="1" hangingPunct="1"/>
            <a:r>
              <a:rPr lang="en-US" altLang="zh-CN" b="1" dirty="0"/>
              <a:t>2</a:t>
            </a:r>
            <a:r>
              <a:rPr lang="zh-CN" altLang="en-US" b="1" dirty="0"/>
              <a:t>、硅酸盐水泥熟料矿物组成</a:t>
            </a:r>
            <a:endParaRPr lang="zh-CN" altLang="en-US" b="1" dirty="0"/>
          </a:p>
        </p:txBody>
      </p:sp>
      <p:pic>
        <p:nvPicPr>
          <p:cNvPr id="95234" name="表格 29"/>
          <p:cNvPicPr>
            <a:picLocks noGrp="1"/>
          </p:cNvPicPr>
          <p:nvPr/>
        </p:nvPicPr>
        <p:blipFill>
          <a:blip r:embed="rId1"/>
          <a:stretch>
            <a:fillRect/>
          </a:stretch>
        </p:blipFill>
        <p:spPr>
          <a:xfrm>
            <a:off x="1736725" y="1628775"/>
            <a:ext cx="8431213" cy="3792538"/>
          </a:xfrm>
          <a:prstGeom prst="rect">
            <a:avLst/>
          </a:prstGeom>
          <a:noFill/>
          <a:ln w="9525">
            <a:noFill/>
          </a:ln>
        </p:spPr>
      </p:pic>
    </p:spTree>
  </p:cSld>
  <p:clrMapOvr>
    <a:masterClrMapping/>
  </p:clrMapOvr>
  <p:transition spd="slow">
    <p:randomBar dir="vert"/>
  </p:transition>
</p:sld>
</file>

<file path=ppt/theme/theme1.xml><?xml version="1.0" encoding="utf-8"?>
<a:theme xmlns:a="http://schemas.openxmlformats.org/drawingml/2006/main" name="Edge">
  <a:themeElements>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9867</Words>
  <Application>WPS 演示</Application>
  <PresentationFormat>全屏显示(4:3)</PresentationFormat>
  <Paragraphs>1048</Paragraphs>
  <Slides>59</Slides>
  <Notes>4</Notes>
  <HiddenSlides>0</HiddenSlides>
  <MMClips>0</MMClips>
  <ScaleCrop>false</ScaleCrop>
  <HeadingPairs>
    <vt:vector size="8" baseType="variant">
      <vt:variant>
        <vt:lpstr>已用的字体</vt:lpstr>
      </vt:variant>
      <vt:variant>
        <vt:i4>19</vt:i4>
      </vt:variant>
      <vt:variant>
        <vt:lpstr>主题</vt:lpstr>
      </vt:variant>
      <vt:variant>
        <vt:i4>2</vt:i4>
      </vt:variant>
      <vt:variant>
        <vt:lpstr>嵌入 OLE 服务器</vt:lpstr>
      </vt:variant>
      <vt:variant>
        <vt:i4>2</vt:i4>
      </vt:variant>
      <vt:variant>
        <vt:lpstr>幻灯片标题</vt:lpstr>
      </vt:variant>
      <vt:variant>
        <vt:i4>59</vt:i4>
      </vt:variant>
    </vt:vector>
  </HeadingPairs>
  <TitlesOfParts>
    <vt:vector size="82" baseType="lpstr">
      <vt:lpstr>Arial</vt:lpstr>
      <vt:lpstr>宋体</vt:lpstr>
      <vt:lpstr>Wingdings</vt:lpstr>
      <vt:lpstr>Garamond</vt:lpstr>
      <vt:lpstr>华文楷体</vt:lpstr>
      <vt:lpstr>隶书</vt:lpstr>
      <vt:lpstr>Corbel</vt:lpstr>
      <vt:lpstr>微软雅黑</vt:lpstr>
      <vt:lpstr>Arial Unicode MS</vt:lpstr>
      <vt:lpstr>华文新魏</vt:lpstr>
      <vt:lpstr>华文仿宋</vt:lpstr>
      <vt:lpstr>Times New Roman</vt:lpstr>
      <vt:lpstr>Cambria</vt:lpstr>
      <vt:lpstr>_GB2312</vt:lpstr>
      <vt:lpstr>黑体</vt:lpstr>
      <vt:lpstr>幼圆</vt:lpstr>
      <vt:lpstr>楷体_GB2312</vt:lpstr>
      <vt:lpstr>AMGDT</vt:lpstr>
      <vt:lpstr>新宋体</vt:lpstr>
      <vt:lpstr>Edge</vt:lpstr>
      <vt:lpstr>1_Edge</vt:lpstr>
      <vt:lpstr>Equation.DSMT4</vt:lpstr>
      <vt:lpstr>Equation.DSMT4</vt:lpstr>
      <vt:lpstr>学习情境1      胶凝材料的选择与应用  </vt:lpstr>
      <vt:lpstr>任务4  水泥的选用</vt:lpstr>
      <vt:lpstr>任务4  水泥的选用</vt:lpstr>
      <vt:lpstr>一、硅酸盐水泥</vt:lpstr>
      <vt:lpstr>PowerPoint 演示文稿</vt:lpstr>
      <vt:lpstr>PowerPoint 演示文稿</vt:lpstr>
      <vt:lpstr>PowerPoint 演示文稿</vt:lpstr>
      <vt:lpstr>PowerPoint 演示文稿</vt:lpstr>
      <vt:lpstr>PowerPoint 演示文稿</vt:lpstr>
      <vt:lpstr>PowerPoint 演示文稿</vt:lpstr>
      <vt:lpstr>组成-性能-应用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4、影响硅酸盐水泥凝结硬化的主要因素</vt:lpstr>
      <vt:lpstr>5、硅酸盐水泥的技术性质</vt:lpstr>
      <vt:lpstr>水泥细度的测定方法：</vt:lpstr>
      <vt:lpstr>PowerPoint 演示文稿</vt:lpstr>
      <vt:lpstr>（5）   凝 结 时 间</vt:lpstr>
      <vt:lpstr>水泥凝结时间的测定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6、水泥石的腐蚀与防止</vt:lpstr>
      <vt:lpstr>PowerPoint 演示文稿</vt:lpstr>
      <vt:lpstr>PowerPoint 演示文稿</vt:lpstr>
      <vt:lpstr>PowerPoint 演示文稿</vt:lpstr>
      <vt:lpstr>7、硅酸盐水泥的特性及应用</vt:lpstr>
      <vt:lpstr>PowerPoint 演示文稿</vt:lpstr>
      <vt:lpstr>PowerPoint 演示文稿</vt:lpstr>
      <vt:lpstr>PowerPoint 演示文稿</vt:lpstr>
      <vt:lpstr>二 、 掺混合材料的通用硅酸盐水泥</vt:lpstr>
      <vt:lpstr>PowerPoint 演示文稿</vt:lpstr>
      <vt:lpstr>PowerPoint 演示文稿</vt:lpstr>
      <vt:lpstr>2、掺混合材料的水泥</vt:lpstr>
      <vt:lpstr>PowerPoint 演示文稿</vt:lpstr>
      <vt:lpstr>     个性</vt:lpstr>
      <vt:lpstr>通用硅酸盐水泥的化学指标 </vt:lpstr>
      <vt:lpstr>通用硅酸盐水泥组分表 </vt:lpstr>
      <vt:lpstr>三、其他品种水泥</vt:lpstr>
      <vt:lpstr>PowerPoint 演示文稿</vt:lpstr>
      <vt:lpstr>PowerPoint 演示文稿</vt:lpstr>
      <vt:lpstr>3、白色硅酸盐水泥 </vt:lpstr>
      <vt:lpstr>PowerPoint 演示文稿</vt:lpstr>
      <vt:lpstr>一、填空题</vt:lpstr>
      <vt:lpstr>二、判断题</vt:lpstr>
      <vt:lpstr>三、单项选择题</vt:lpstr>
      <vt:lpstr>四、多项选择题</vt:lpstr>
      <vt:lpstr>五、问答题</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建   筑   材   料 Construction Materials</dc:title>
  <dc:creator>User</dc:creator>
  <cp:lastModifiedBy>櫻桃㎜ ☉</cp:lastModifiedBy>
  <cp:revision>94</cp:revision>
  <dcterms:created xsi:type="dcterms:W3CDTF">2008-09-16T01:50:00Z</dcterms:created>
  <dcterms:modified xsi:type="dcterms:W3CDTF">2018-12-18T09:55:26Z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