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539" r:id="rId3"/>
    <p:sldId id="533" r:id="rId4"/>
    <p:sldId id="761" r:id="rId5"/>
    <p:sldId id="534" r:id="rId6"/>
    <p:sldId id="535" r:id="rId7"/>
    <p:sldId id="536" r:id="rId8"/>
    <p:sldId id="669" r:id="rId9"/>
    <p:sldId id="670" r:id="rId10"/>
  </p:sldIdLst>
  <p:sldSz cx="12192000" cy="6858000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C9900"/>
    <a:srgbClr val="FF00FF"/>
    <a:srgbClr val="9900CC"/>
    <a:srgbClr val="FFCC66"/>
    <a:srgbClr val="CC0099"/>
    <a:srgbClr val="FF0000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6" d="100"/>
          <a:sy n="66" d="100"/>
        </p:scale>
        <p:origin x="1280" y="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28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defRPr sz="1200"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r">
              <a:defRPr sz="1200" noProof="1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484" name="幻灯片图像占位符 3"/>
          <p:cNvSpPr>
            <a:spLocks noGrp="1" noRo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3077" name="文本占位符 4"/>
          <p:cNvSpPr>
            <a:spLocks noGrp="1" noRot="1" noChangeArrowheads="1"/>
          </p:cNvSpPr>
          <p:nvPr>
            <p:ph type="body" sz="quarter" idx="4294967295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>
            <a:lvl1pPr>
              <a:defRPr sz="1200"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565D09B7-FDF9-4181-B09D-5BDEA661200E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buFont typeface="Arial" panose="020B0604020202020204" pitchFamily="34" charset="0"/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algn="l" rtl="0" eaLnBrk="0" fontAlgn="base" hangingPunct="0">
      <a:spcBef>
        <a:spcPct val="30000"/>
      </a:spcBef>
      <a:spcAft>
        <a:spcPct val="0"/>
      </a:spcAft>
      <a:buFont typeface="Arial" panose="020B0604020202020204" pitchFamily="34" charset="0"/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algn="l" rtl="0" eaLnBrk="0" fontAlgn="base" hangingPunct="0">
      <a:spcBef>
        <a:spcPct val="30000"/>
      </a:spcBef>
      <a:spcAft>
        <a:spcPct val="0"/>
      </a:spcAft>
      <a:buFont typeface="Arial" panose="020B0604020202020204" pitchFamily="34" charset="0"/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algn="l" rtl="0" eaLnBrk="0" fontAlgn="base" hangingPunct="0">
      <a:spcBef>
        <a:spcPct val="30000"/>
      </a:spcBef>
      <a:spcAft>
        <a:spcPct val="0"/>
      </a:spcAft>
      <a:buFont typeface="Arial" panose="020B0604020202020204" pitchFamily="34" charset="0"/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algn="l" rtl="0" eaLnBrk="0" fontAlgn="base" hangingPunct="0">
      <a:spcBef>
        <a:spcPct val="30000"/>
      </a:spcBef>
      <a:spcAft>
        <a:spcPct val="0"/>
      </a:spcAft>
      <a:buFont typeface="Arial" panose="020B0604020202020204" pitchFamily="34" charset="0"/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6pPr>
    <a:lvl7pPr marL="2743200" lvl="6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7pPr>
    <a:lvl8pPr marL="3200400" lvl="7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8pPr>
    <a:lvl9pPr marL="3657600" lvl="8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未知"/>
          <p:cNvSpPr/>
          <p:nvPr/>
        </p:nvSpPr>
        <p:spPr>
          <a:xfrm>
            <a:off x="812800" y="1219200"/>
            <a:ext cx="10566400" cy="914400"/>
          </a:xfrm>
          <a:custGeom>
            <a:avLst/>
            <a:gdLst/>
            <a:ahLst/>
            <a:cxnLst>
              <a:cxn ang="0">
                <a:pos x="0" y="836127360"/>
              </a:cxn>
              <a:cxn ang="0">
                <a:pos x="0" y="0"/>
              </a:cxn>
              <a:cxn ang="0">
                <a:pos x="2147483646" y="0"/>
              </a:cxn>
            </a:cxnLst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075" name="直接连接符 7"/>
          <p:cNvSpPr/>
          <p:nvPr/>
        </p:nvSpPr>
        <p:spPr>
          <a:xfrm>
            <a:off x="2641600" y="3962400"/>
            <a:ext cx="8682038" cy="0"/>
          </a:xfrm>
          <a:prstGeom prst="line">
            <a:avLst/>
          </a:prstGeom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19200" y="1524000"/>
            <a:ext cx="10164233" cy="17526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lvl="0">
              <a:defRPr sz="5000" kern="1200"/>
            </a:lvl1pPr>
          </a:lstStyle>
          <a:p>
            <a:pPr lvl="0"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641600" y="3962400"/>
            <a:ext cx="8737600" cy="17526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marL="0" lvl="0" indent="0">
              <a:buNone/>
              <a:defRPr sz="2800" kern="1200"/>
            </a:lvl1pPr>
            <a:lvl2pPr marL="344805" lvl="1" indent="-344805" algn="ctr">
              <a:buNone/>
              <a:defRPr sz="2800" kern="1200"/>
            </a:lvl2pPr>
            <a:lvl3pPr marL="671830" lvl="2" indent="-671830" algn="ctr">
              <a:buNone/>
              <a:defRPr sz="2800" kern="1200"/>
            </a:lvl3pPr>
            <a:lvl4pPr marL="1024255" lvl="3" indent="-1024255" algn="ctr">
              <a:buNone/>
              <a:defRPr sz="2800" kern="1200"/>
            </a:lvl4pPr>
            <a:lvl5pPr marL="1341755" lvl="4" indent="-1341755" algn="ctr">
              <a:buNone/>
              <a:defRPr sz="2800" kern="1200"/>
            </a:lvl5pPr>
          </a:lstStyle>
          <a:p>
            <a:pPr lvl="0"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11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243638"/>
            <a:ext cx="2844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243638"/>
            <a:ext cx="3860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243638"/>
            <a:ext cx="2844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>
                <a:latin typeface="Garamond" panose="02020404030301010803" pitchFamily="18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D532746F-FC8C-4564-A1EE-82696FF52A17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39C2A1F2-932B-4E20-A0D8-B904687ABBA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70573" cy="5853112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39C2A1F2-932B-4E20-A0D8-B904687ABBA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/>
            </a:pPr>
            <a:endParaRPr kumimoji="0" lang="zh-CN" altLang="en-US" sz="30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39C2A1F2-932B-4E20-A0D8-B904687ABBA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39C2A1F2-932B-4E20-A0D8-B904687ABBA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39C2A1F2-932B-4E20-A0D8-B904687ABBA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3072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3072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39C2A1F2-932B-4E20-A0D8-B904687ABBA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39C2A1F2-932B-4E20-A0D8-B904687ABBA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39C2A1F2-932B-4E20-A0D8-B904687ABBA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39C2A1F2-932B-4E20-A0D8-B904687ABBA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39C2A1F2-932B-4E20-A0D8-B904687ABBA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/>
            </a:pPr>
            <a:endParaRPr kumimoji="0" lang="zh-CN" altLang="en-US" sz="2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39C2A1F2-932B-4E20-A0D8-B904687ABBA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"/>
          <p:cNvSpPr>
            <a:spLocks noGrp="1"/>
          </p:cNvSpPr>
          <p:nvPr>
            <p:ph type="title"/>
          </p:nvPr>
        </p:nvSpPr>
        <p:spPr>
          <a:xfrm>
            <a:off x="609600" y="277813"/>
            <a:ext cx="10972800" cy="113982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609600" y="1600200"/>
            <a:ext cx="10972800" cy="453072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325120"/>
            <a:r>
              <a:rPr lang="zh-CN" altLang="en-US" dirty="0"/>
              <a:t>第二级</a:t>
            </a:r>
            <a:endParaRPr lang="zh-CN" altLang="en-US" dirty="0"/>
          </a:p>
          <a:p>
            <a:pPr lvl="2" indent="-350520"/>
            <a:r>
              <a:rPr lang="zh-CN" altLang="en-US" dirty="0"/>
              <a:t>第三级</a:t>
            </a:r>
            <a:endParaRPr lang="zh-CN" altLang="en-US" dirty="0"/>
          </a:p>
          <a:p>
            <a:pPr lvl="3" indent="-315595"/>
            <a:r>
              <a:rPr lang="zh-CN" altLang="en-US" dirty="0"/>
              <a:t>第四级</a:t>
            </a:r>
            <a:endParaRPr lang="zh-CN" altLang="en-US" dirty="0"/>
          </a:p>
          <a:p>
            <a:pPr lvl="4" indent="-339725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243638"/>
            <a:ext cx="2844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>
            <a:lvl1pPr>
              <a:defRPr sz="1200" noProof="1">
                <a:latin typeface="Garamond" panose="02020404030301010803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>
            <a:lvl1pPr algn="ctr">
              <a:defRPr sz="1200" noProof="1">
                <a:latin typeface="Garamond" panose="02020404030301010803" pitchFamily="18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243638"/>
            <a:ext cx="2844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39C2A1F2-932B-4E20-A0D8-B904687ABBA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1" name="未知"/>
          <p:cNvSpPr/>
          <p:nvPr/>
        </p:nvSpPr>
        <p:spPr>
          <a:xfrm>
            <a:off x="508000" y="228600"/>
            <a:ext cx="10972800" cy="609600"/>
          </a:xfrm>
          <a:custGeom>
            <a:avLst/>
            <a:gdLst/>
            <a:ahLst/>
            <a:cxnLst>
              <a:cxn ang="0">
                <a:pos x="0" y="371612160"/>
              </a:cxn>
              <a:cxn ang="0">
                <a:pos x="0" y="0"/>
              </a:cxn>
              <a:cxn ang="0">
                <a:pos x="2147483646" y="0"/>
              </a:cxn>
            </a:cxnLst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032" name="直接连接符 7"/>
          <p:cNvSpPr/>
          <p:nvPr/>
        </p:nvSpPr>
        <p:spPr>
          <a:xfrm>
            <a:off x="609600" y="6172200"/>
            <a:ext cx="10972800" cy="0"/>
          </a:xfrm>
          <a:prstGeom prst="line">
            <a:avLst/>
          </a:prstGeom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>
    <p:randomBar dir="vert"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42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42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42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42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2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2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2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2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69925" lvl="1" indent="-32575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q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50" lvl="2" indent="-35115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850" lvl="3" indent="-31623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q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81480" lvl="4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5" name="标题 1"/>
          <p:cNvSpPr>
            <a:spLocks noGrp="1"/>
          </p:cNvSpPr>
          <p:nvPr>
            <p:ph type="ctrTitle"/>
          </p:nvPr>
        </p:nvSpPr>
        <p:spPr>
          <a:xfrm>
            <a:off x="2086293" y="2011363"/>
            <a:ext cx="8497887" cy="2232025"/>
          </a:xfrm>
        </p:spPr>
        <p:txBody>
          <a:bodyPr wrap="square" lIns="91440" tIns="45720" rIns="91440" bIns="45720" anchor="t"/>
          <a:p>
            <a:pPr algn="ctr" eaLnBrk="1" hangingPunct="1">
              <a:lnSpc>
                <a:spcPct val="150000"/>
              </a:lnSpc>
              <a:buFont typeface="Arial" panose="020B0604020202020204" pitchFamily="34" charset="0"/>
            </a:pPr>
            <a:r>
              <a:rPr lang="en-US" altLang="zh-CN" sz="5400" b="1" kern="1200" dirty="0">
                <a:solidFill>
                  <a:srgbClr val="CC0099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j-cs"/>
              </a:rPr>
              <a:t> </a:t>
            </a:r>
            <a:r>
              <a:rPr lang="zh-CN" altLang="en-US" sz="5400" b="1" kern="1200" dirty="0">
                <a:solidFill>
                  <a:srgbClr val="CC0099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j-cs"/>
              </a:rPr>
              <a:t>胶凝材料的选择与应用</a:t>
            </a:r>
            <a:br>
              <a:rPr lang="zh-CN" altLang="en-US" sz="5400" b="1" kern="1200" dirty="0">
                <a:solidFill>
                  <a:srgbClr val="CC0099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j-cs"/>
              </a:rPr>
            </a:br>
            <a:br>
              <a:rPr lang="zh-CN" altLang="en-US" sz="2800" b="1" kern="1200" dirty="0">
                <a:solidFill>
                  <a:srgbClr val="CC0099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j-cs"/>
              </a:rPr>
            </a:br>
            <a:r>
              <a:rPr lang="zh-CN" altLang="en-US" sz="3200" b="1" kern="1200" dirty="0">
                <a:solidFill>
                  <a:srgbClr val="CC0099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j-cs"/>
              </a:rPr>
              <a:t>水玻璃的选用</a:t>
            </a:r>
            <a:br>
              <a:rPr lang="zh-CN" altLang="en-US" sz="3200" b="1" kern="1200" dirty="0">
                <a:solidFill>
                  <a:srgbClr val="CC0099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j-cs"/>
              </a:rPr>
            </a:br>
            <a:endParaRPr lang="zh-CN" altLang="en-US" sz="3200" b="1" kern="1200" dirty="0">
              <a:solidFill>
                <a:srgbClr val="CC0099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+mj-cs"/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占位符 2"/>
          <p:cNvSpPr>
            <a:spLocks noGrp="1"/>
          </p:cNvSpPr>
          <p:nvPr>
            <p:ph type="body"/>
          </p:nvPr>
        </p:nvSpPr>
        <p:spPr>
          <a:xfrm>
            <a:off x="1778953" y="222250"/>
            <a:ext cx="8229600" cy="928688"/>
          </a:xfrm>
        </p:spPr>
        <p:txBody>
          <a:bodyPr wrap="square" lIns="91440" tIns="45720" rIns="91440" bIns="45720" anchor="t"/>
          <a:p>
            <a:pPr algn="just" eaLnBrk="1" hangingPunct="1">
              <a:lnSpc>
                <a:spcPct val="125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                 </a:t>
            </a:r>
            <a:r>
              <a:rPr lang="zh-CN" altLang="en-US" sz="3900" b="1" dirty="0">
                <a:solidFill>
                  <a:srgbClr val="FF0000"/>
                </a:solidFill>
              </a:rPr>
              <a:t>2.3</a:t>
            </a:r>
            <a:r>
              <a:rPr lang="en-US" altLang="zh-CN" sz="3900" b="1" dirty="0">
                <a:solidFill>
                  <a:srgbClr val="FF0000"/>
                </a:solidFill>
              </a:rPr>
              <a:t>    </a:t>
            </a:r>
            <a:r>
              <a:rPr lang="zh-CN" altLang="en-US" sz="3900" b="1" dirty="0">
                <a:solidFill>
                  <a:srgbClr val="FF0000"/>
                </a:solidFill>
              </a:rPr>
              <a:t>水玻璃</a:t>
            </a:r>
            <a:endParaRPr lang="zh-CN" altLang="en-US" sz="3900" b="1" dirty="0">
              <a:solidFill>
                <a:srgbClr val="FF0000"/>
              </a:solidFill>
              <a:ea typeface="华文新魏" panose="02010800040101010101" pitchFamily="2" charset="-122"/>
            </a:endParaRPr>
          </a:p>
        </p:txBody>
      </p:sp>
      <p:sp>
        <p:nvSpPr>
          <p:cNvPr id="3" name="Rectangle 3"/>
          <p:cNvSpPr txBox="1">
            <a:spLocks noRot="1"/>
          </p:cNvSpPr>
          <p:nvPr/>
        </p:nvSpPr>
        <p:spPr>
          <a:xfrm>
            <a:off x="740410" y="1223645"/>
            <a:ext cx="10965180" cy="51435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indent="-342900" eaLnBrk="0" hangingPunct="0">
              <a:lnSpc>
                <a:spcPct val="150000"/>
              </a:lnSpc>
              <a:buClr>
                <a:srgbClr val="00B0F0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zh-CN" sz="3200" b="1" dirty="0">
                <a:latin typeface="+mn-ea"/>
                <a:ea typeface="+mn-ea"/>
                <a:cs typeface="+mn-ea"/>
              </a:rPr>
              <a:t>2.3.1 </a:t>
            </a:r>
            <a:r>
              <a:rPr lang="zh-CN" altLang="en-US" sz="3200" b="1" dirty="0">
                <a:latin typeface="+mn-ea"/>
                <a:ea typeface="+mn-ea"/>
                <a:cs typeface="+mn-ea"/>
              </a:rPr>
              <a:t>水玻璃的组成</a:t>
            </a:r>
            <a:endParaRPr lang="zh-CN" altLang="en-US" sz="3200" b="1" dirty="0">
              <a:latin typeface="+mn-ea"/>
              <a:ea typeface="+mn-ea"/>
              <a:cs typeface="+mn-ea"/>
            </a:endParaRPr>
          </a:p>
          <a:p>
            <a:pPr marL="342900" indent="-342900" eaLnBrk="0" hangingPunct="0">
              <a:lnSpc>
                <a:spcPct val="150000"/>
              </a:lnSpc>
              <a:buClr>
                <a:srgbClr val="00B0F0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zh-CN" sz="3200" b="1" dirty="0">
                <a:latin typeface="+mn-ea"/>
                <a:ea typeface="+mn-ea"/>
                <a:cs typeface="+mn-ea"/>
                <a:sym typeface="+mn-ea"/>
              </a:rPr>
              <a:t>2.3.2</a:t>
            </a:r>
            <a:r>
              <a:rPr lang="zh-CN" altLang="en-US" sz="3200" b="1" dirty="0">
                <a:latin typeface="+mn-ea"/>
                <a:ea typeface="+mn-ea"/>
                <a:cs typeface="+mn-ea"/>
                <a:sym typeface="+mn-ea"/>
              </a:rPr>
              <a:t>水玻璃硬化</a:t>
            </a:r>
            <a:endParaRPr lang="zh-CN" altLang="en-US" sz="3200" b="1" dirty="0">
              <a:latin typeface="+mn-ea"/>
              <a:ea typeface="+mn-ea"/>
              <a:cs typeface="+mn-ea"/>
              <a:sym typeface="+mn-ea"/>
            </a:endParaRPr>
          </a:p>
          <a:p>
            <a:pPr marL="342900" indent="-342900" eaLnBrk="0" hangingPunct="0">
              <a:lnSpc>
                <a:spcPct val="150000"/>
              </a:lnSpc>
              <a:buClr>
                <a:srgbClr val="00B0F0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zh-CN" sz="3200" b="1" dirty="0">
                <a:latin typeface="+mn-ea"/>
                <a:ea typeface="+mn-ea"/>
                <a:cs typeface="+mn-ea"/>
                <a:sym typeface="+mn-ea"/>
              </a:rPr>
              <a:t>2.3.3</a:t>
            </a:r>
            <a:r>
              <a:rPr lang="zh-CN" altLang="en-US" sz="3200" b="1" dirty="0">
                <a:latin typeface="+mn-ea"/>
                <a:ea typeface="+mn-ea"/>
                <a:cs typeface="+mn-ea"/>
                <a:sym typeface="+mn-ea"/>
              </a:rPr>
              <a:t>水玻璃的性质</a:t>
            </a:r>
            <a:endParaRPr lang="zh-CN" altLang="en-US" sz="3200" b="1" dirty="0">
              <a:latin typeface="+mn-ea"/>
              <a:ea typeface="+mn-ea"/>
              <a:cs typeface="+mn-ea"/>
              <a:sym typeface="+mn-ea"/>
            </a:endParaRPr>
          </a:p>
          <a:p>
            <a:pPr marL="342900" indent="-342900" eaLnBrk="0" hangingPunct="0">
              <a:lnSpc>
                <a:spcPct val="150000"/>
              </a:lnSpc>
              <a:buClr>
                <a:srgbClr val="00B0F0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zh-CN" sz="3200" b="1" dirty="0">
                <a:latin typeface="+mn-ea"/>
                <a:ea typeface="+mn-ea"/>
                <a:cs typeface="+mn-ea"/>
                <a:sym typeface="+mn-ea"/>
              </a:rPr>
              <a:t>2.3.4</a:t>
            </a:r>
            <a:r>
              <a:rPr lang="zh-CN" altLang="en-US" sz="3200" b="1" dirty="0">
                <a:latin typeface="+mn-ea"/>
                <a:ea typeface="+mn-ea"/>
                <a:cs typeface="+mn-ea"/>
                <a:sym typeface="+mn-ea"/>
              </a:rPr>
              <a:t>水玻璃在建筑上应用</a:t>
            </a:r>
            <a:endParaRPr lang="zh-CN" altLang="en-US" sz="3200" dirty="0">
              <a:latin typeface="+mn-ea"/>
              <a:ea typeface="+mn-ea"/>
              <a:cs typeface="+mn-ea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占位符 2"/>
          <p:cNvSpPr>
            <a:spLocks noGrp="1"/>
          </p:cNvSpPr>
          <p:nvPr>
            <p:ph type="body"/>
          </p:nvPr>
        </p:nvSpPr>
        <p:spPr>
          <a:xfrm>
            <a:off x="693103" y="239395"/>
            <a:ext cx="8229600" cy="928688"/>
          </a:xfrm>
        </p:spPr>
        <p:txBody>
          <a:bodyPr wrap="square" lIns="91440" tIns="45720" rIns="91440" bIns="45720" anchor="t"/>
          <a:p>
            <a:pPr algn="l" eaLnBrk="1" hangingPunct="1">
              <a:lnSpc>
                <a:spcPct val="125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</a:t>
            </a:r>
            <a:r>
              <a:rPr lang="en-US" altLang="zh-CN" sz="3900" b="1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2.3.1 </a:t>
            </a:r>
            <a:r>
              <a:rPr lang="zh-CN" altLang="en-US" sz="3900" b="1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水玻璃的组成</a:t>
            </a:r>
            <a:endParaRPr lang="zh-CN" altLang="en-US" sz="39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 eaLnBrk="1" hangingPunct="1">
              <a:lnSpc>
                <a:spcPct val="125000"/>
              </a:lnSpc>
              <a:buNone/>
            </a:pPr>
            <a:endParaRPr lang="zh-CN" altLang="en-US" sz="3900" b="1" dirty="0">
              <a:solidFill>
                <a:srgbClr val="FF0000"/>
              </a:solidFill>
              <a:ea typeface="华文新魏" panose="02010800040101010101" pitchFamily="2" charset="-122"/>
            </a:endParaRPr>
          </a:p>
        </p:txBody>
      </p:sp>
      <p:sp>
        <p:nvSpPr>
          <p:cNvPr id="3" name="Rectangle 3"/>
          <p:cNvSpPr txBox="1">
            <a:spLocks noRot="1"/>
          </p:cNvSpPr>
          <p:nvPr/>
        </p:nvSpPr>
        <p:spPr>
          <a:xfrm>
            <a:off x="419100" y="1168400"/>
            <a:ext cx="10965180" cy="51435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indent="-342900" eaLnBrk="0" hangingPunct="0">
              <a:lnSpc>
                <a:spcPct val="105000"/>
              </a:lnSpc>
              <a:buClr>
                <a:srgbClr val="00B0F0"/>
              </a:buClr>
              <a:buSzPct val="70000"/>
              <a:buFont typeface="Wingdings" panose="05000000000000000000" pitchFamily="2" charset="2"/>
              <a:buChar char="l"/>
            </a:pP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什么是水玻璃？</a:t>
            </a:r>
            <a:endParaRPr lang="zh-CN" altLang="en-US" sz="28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342900" indent="-342900" eaLnBrk="0" hangingPunct="0">
              <a:lnSpc>
                <a:spcPct val="105000"/>
              </a:lnSpc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     碱金属硅酸盐的水溶液：</a:t>
            </a:r>
            <a:endParaRPr lang="zh-CN" altLang="en-US" sz="28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342900" indent="-342900" eaLnBrk="0" hangingPunct="0">
              <a:lnSpc>
                <a:spcPct val="105000"/>
              </a:lnSpc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     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R</a:t>
            </a:r>
            <a:r>
              <a:rPr lang="en-US" altLang="zh-CN" sz="2800" baseline="-25000" dirty="0"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O· nSiO</a:t>
            </a:r>
            <a:r>
              <a:rPr lang="en-US" altLang="zh-CN" sz="2800" baseline="-25000" dirty="0"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 + H</a:t>
            </a:r>
            <a:r>
              <a:rPr lang="en-US" altLang="zh-CN" sz="2800" baseline="-25000" dirty="0"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O   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其中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R=Na</a:t>
            </a:r>
            <a:r>
              <a:rPr lang="zh-CN" altLang="en-US" sz="2800" baseline="30000" dirty="0">
                <a:latin typeface="华文楷体" panose="02010600040101010101" pitchFamily="2" charset="-122"/>
                <a:ea typeface="华文楷体" panose="02010600040101010101" pitchFamily="2" charset="-122"/>
              </a:rPr>
              <a:t>＋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、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K</a:t>
            </a:r>
            <a:r>
              <a:rPr lang="zh-CN" altLang="en-US" sz="2800" baseline="30000" dirty="0">
                <a:latin typeface="华文楷体" panose="02010600040101010101" pitchFamily="2" charset="-122"/>
                <a:ea typeface="华文楷体" panose="02010600040101010101" pitchFamily="2" charset="-122"/>
              </a:rPr>
              <a:t>＋</a:t>
            </a:r>
            <a:endParaRPr lang="zh-CN" altLang="en-US" sz="28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342900" indent="-342900" eaLnBrk="0" hangingPunct="0">
              <a:lnSpc>
                <a:spcPct val="105000"/>
              </a:lnSpc>
              <a:buClr>
                <a:srgbClr val="00B0F0"/>
              </a:buClr>
              <a:buSzPct val="70000"/>
              <a:buFont typeface="Wingdings" panose="05000000000000000000" pitchFamily="2" charset="2"/>
              <a:buChar char="l"/>
            </a:pP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什么是水玻璃的模数？</a:t>
            </a:r>
            <a:endParaRPr lang="zh-CN" altLang="en-US" sz="28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342900" indent="-342900" eaLnBrk="0" hangingPunct="0">
              <a:lnSpc>
                <a:spcPct val="105000"/>
              </a:lnSpc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     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n: 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氧化硅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SiO</a:t>
            </a:r>
            <a:r>
              <a:rPr lang="en-US" altLang="zh-CN" sz="2800" baseline="-25000" dirty="0"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与碱金属氧化物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R</a:t>
            </a:r>
            <a:r>
              <a:rPr lang="en-US" altLang="zh-CN" sz="2800" baseline="-25000" dirty="0"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O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的摩尔比</a:t>
            </a:r>
            <a:endParaRPr lang="zh-CN" altLang="en-US" sz="28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342900" indent="-342900" eaLnBrk="0" hangingPunct="0">
              <a:lnSpc>
                <a:spcPct val="105000"/>
              </a:lnSpc>
              <a:buClr>
                <a:srgbClr val="00B0F0"/>
              </a:buClr>
              <a:buSzPct val="70000"/>
              <a:buFont typeface="Wingdings" panose="05000000000000000000" pitchFamily="2" charset="2"/>
              <a:buChar char="l"/>
            </a:pP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模数对水玻璃性能的影响</a:t>
            </a:r>
            <a:endParaRPr lang="zh-CN" altLang="en-US" sz="28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342900" indent="-342900" eaLnBrk="0" hangingPunct="0">
              <a:lnSpc>
                <a:spcPct val="105000"/>
              </a:lnSpc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     模数越大，粘度与粘结力越大，耐水性越好</a:t>
            </a:r>
            <a:endParaRPr lang="zh-CN" altLang="en-US" sz="28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342900" indent="-342900" eaLnBrk="0" hangingPunct="0">
              <a:lnSpc>
                <a:spcPct val="105000"/>
              </a:lnSpc>
              <a:buClr>
                <a:srgbClr val="00B0F0"/>
              </a:buClr>
              <a:buSzPct val="70000"/>
              <a:buFont typeface="Wingdings" panose="05000000000000000000" pitchFamily="2" charset="2"/>
              <a:buChar char="l"/>
            </a:pP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水玻璃的制备方法：</a:t>
            </a:r>
            <a:endParaRPr lang="zh-CN" altLang="en-US" sz="28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342900" indent="-342900" eaLnBrk="0" hangingPunct="0">
              <a:lnSpc>
                <a:spcPct val="105000"/>
              </a:lnSpc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   湿法： 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R</a:t>
            </a:r>
            <a:r>
              <a:rPr lang="en-US" altLang="zh-CN" sz="2800" baseline="-25000" dirty="0"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O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＋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nSiO</a:t>
            </a:r>
            <a:r>
              <a:rPr lang="en-US" altLang="zh-CN" sz="2800" baseline="-25000" dirty="0"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 + H</a:t>
            </a:r>
            <a:r>
              <a:rPr lang="en-US" altLang="zh-CN" sz="2800" baseline="-25000" dirty="0"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O         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水玻璃</a:t>
            </a:r>
            <a:endParaRPr lang="zh-CN" altLang="en-US" sz="28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342900" indent="-342900" eaLnBrk="0" hangingPunct="0">
              <a:lnSpc>
                <a:spcPct val="105000"/>
              </a:lnSpc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   干法： 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R</a:t>
            </a:r>
            <a:r>
              <a:rPr lang="en-US" altLang="zh-CN" sz="2800" baseline="-25000" dirty="0"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O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＋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nSiO</a:t>
            </a:r>
            <a:r>
              <a:rPr lang="en-US" altLang="zh-CN" sz="2800" baseline="-25000" dirty="0"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        R</a:t>
            </a:r>
            <a:r>
              <a:rPr lang="en-US" altLang="zh-CN" sz="2800" baseline="-25000" dirty="0"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O· nSiO</a:t>
            </a:r>
            <a:r>
              <a:rPr lang="en-US" altLang="zh-CN" sz="2800" baseline="-25000" dirty="0"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 </a:t>
            </a:r>
            <a:endParaRPr lang="en-US" altLang="zh-CN" sz="28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342900" indent="-342900" eaLnBrk="0" hangingPunct="0">
              <a:lnSpc>
                <a:spcPct val="105000"/>
              </a:lnSpc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          R</a:t>
            </a:r>
            <a:r>
              <a:rPr lang="en-US" altLang="zh-CN" sz="2800" baseline="-25000" dirty="0"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O· nSiO</a:t>
            </a:r>
            <a:r>
              <a:rPr lang="en-US" altLang="zh-CN" sz="2800" baseline="-25000" dirty="0"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 + H</a:t>
            </a:r>
            <a:r>
              <a:rPr lang="en-US" altLang="zh-CN" sz="2800" baseline="-25000" dirty="0"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O       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水玻璃</a:t>
            </a:r>
            <a:endParaRPr lang="zh-CN" altLang="en-US" sz="28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9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charRg st="9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7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charRg st="17" end="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34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charRg st="34" end="6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69" end="8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charRg st="69" end="8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80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charRg st="80" end="1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10" end="1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charRg st="110" end="1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22" end="1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charRg st="122" end="14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47" end="1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charRg st="147" end="15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57" end="1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charRg st="157" end="19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92" end="2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charRg st="192" end="2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28" end="2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charRg st="228" end="26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Rectangle 3"/>
          <p:cNvSpPr>
            <a:spLocks noGrp="1" noRot="1"/>
          </p:cNvSpPr>
          <p:nvPr>
            <p:ph type="body"/>
          </p:nvPr>
        </p:nvSpPr>
        <p:spPr>
          <a:xfrm>
            <a:off x="643255" y="1125855"/>
            <a:ext cx="10849610" cy="5306695"/>
          </a:xfrm>
        </p:spPr>
        <p:txBody>
          <a:bodyPr wrap="square" lIns="91440" tIns="45720" rIns="91440" bIns="45720" anchor="t"/>
          <a:p>
            <a:pPr eaLnBrk="1" hangingPunct="1">
              <a:lnSpc>
                <a:spcPct val="120000"/>
              </a:lnSpc>
              <a:buClr>
                <a:srgbClr val="00B0F0"/>
              </a:buClr>
              <a:buNone/>
            </a:pPr>
            <a:endParaRPr lang="zh-CN" altLang="en-US" b="1" dirty="0">
              <a:latin typeface="华文楷体" panose="02010600040101010101" pitchFamily="2" charset="-122"/>
            </a:endParaRPr>
          </a:p>
          <a:p>
            <a:pPr eaLnBrk="1" hangingPunct="1">
              <a:lnSpc>
                <a:spcPct val="120000"/>
              </a:lnSpc>
              <a:buNone/>
            </a:pPr>
            <a:r>
              <a:rPr lang="zh-CN" altLang="en-US" sz="2600" dirty="0">
                <a:latin typeface="华文楷体" panose="02010600040101010101" pitchFamily="2" charset="-122"/>
              </a:rPr>
              <a:t>      水玻璃与空气中的</a:t>
            </a:r>
            <a:r>
              <a:rPr lang="en-US" altLang="zh-CN" sz="2600" dirty="0">
                <a:latin typeface="华文楷体" panose="02010600040101010101" pitchFamily="2" charset="-122"/>
              </a:rPr>
              <a:t>CO</a:t>
            </a:r>
            <a:r>
              <a:rPr lang="en-US" altLang="zh-CN" sz="2600" baseline="-25000" dirty="0">
                <a:latin typeface="华文楷体" panose="02010600040101010101" pitchFamily="2" charset="-122"/>
              </a:rPr>
              <a:t>2</a:t>
            </a:r>
            <a:r>
              <a:rPr lang="zh-CN" altLang="en-US" sz="2600" dirty="0">
                <a:latin typeface="华文楷体" panose="02010600040101010101" pitchFamily="2" charset="-122"/>
              </a:rPr>
              <a:t>反应，生成无定型的硅酸凝胶，随着水分挥发干燥，硅酸凝胶转变成</a:t>
            </a:r>
            <a:r>
              <a:rPr lang="en-US" altLang="zh-CN" sz="2600" dirty="0">
                <a:latin typeface="华文楷体" panose="02010600040101010101" pitchFamily="2" charset="-122"/>
              </a:rPr>
              <a:t>SiO</a:t>
            </a:r>
            <a:r>
              <a:rPr lang="en-US" altLang="zh-CN" sz="2600" baseline="-25000" dirty="0">
                <a:latin typeface="华文楷体" panose="02010600040101010101" pitchFamily="2" charset="-122"/>
              </a:rPr>
              <a:t>2</a:t>
            </a:r>
            <a:r>
              <a:rPr lang="zh-CN" altLang="en-US" sz="2600" dirty="0">
                <a:latin typeface="华文楷体" panose="02010600040101010101" pitchFamily="2" charset="-122"/>
              </a:rPr>
              <a:t>而硬化。</a:t>
            </a:r>
            <a:endParaRPr lang="zh-CN" altLang="en-US" sz="2600" dirty="0">
              <a:latin typeface="华文楷体" panose="02010600040101010101" pitchFamily="2" charset="-122"/>
            </a:endParaRPr>
          </a:p>
          <a:p>
            <a:pPr eaLnBrk="1" hangingPunct="1">
              <a:lnSpc>
                <a:spcPct val="120000"/>
              </a:lnSpc>
              <a:buClr>
                <a:srgbClr val="00B0F0"/>
              </a:buClr>
              <a:buChar char="l"/>
            </a:pPr>
            <a:r>
              <a:rPr lang="zh-CN" altLang="en-US" sz="2600" dirty="0">
                <a:latin typeface="华文楷体" panose="02010600040101010101" pitchFamily="2" charset="-122"/>
              </a:rPr>
              <a:t>水玻璃的促硬剂：氟硅酸钠</a:t>
            </a:r>
            <a:endParaRPr lang="zh-CN" altLang="en-US" sz="2600" dirty="0">
              <a:latin typeface="华文楷体" panose="02010600040101010101" pitchFamily="2" charset="-122"/>
            </a:endParaRPr>
          </a:p>
          <a:p>
            <a:pPr eaLnBrk="1" hangingPunct="1">
              <a:lnSpc>
                <a:spcPct val="120000"/>
              </a:lnSpc>
              <a:buNone/>
            </a:pPr>
            <a:r>
              <a:rPr lang="zh-CN" altLang="en-US" sz="2600" dirty="0">
                <a:latin typeface="华文楷体" panose="02010600040101010101" pitchFamily="2" charset="-122"/>
              </a:rPr>
              <a:t>      其原理是氟硅酸钠加速水玻璃中硅酸凝胶的析出和</a:t>
            </a:r>
            <a:r>
              <a:rPr lang="en-US" altLang="zh-CN" sz="2600" dirty="0">
                <a:latin typeface="华文楷体" panose="02010600040101010101" pitchFamily="2" charset="-122"/>
              </a:rPr>
              <a:t>SiO</a:t>
            </a:r>
            <a:r>
              <a:rPr lang="en-US" altLang="zh-CN" sz="2600" baseline="-25000" dirty="0">
                <a:latin typeface="华文楷体" panose="02010600040101010101" pitchFamily="2" charset="-122"/>
              </a:rPr>
              <a:t>2</a:t>
            </a:r>
            <a:r>
              <a:rPr lang="zh-CN" altLang="en-US" sz="2600" dirty="0">
                <a:latin typeface="华文楷体" panose="02010600040101010101" pitchFamily="2" charset="-122"/>
              </a:rPr>
              <a:t>的形成。</a:t>
            </a:r>
            <a:endParaRPr lang="zh-CN" altLang="en-US" sz="2600" dirty="0">
              <a:latin typeface="华文楷体" panose="02010600040101010101" pitchFamily="2" charset="-122"/>
            </a:endParaRPr>
          </a:p>
          <a:p>
            <a:pPr eaLnBrk="1" hangingPunct="1">
              <a:lnSpc>
                <a:spcPct val="120000"/>
              </a:lnSpc>
              <a:buClr>
                <a:srgbClr val="00B0F0"/>
              </a:buClr>
              <a:buChar char="l"/>
            </a:pPr>
            <a:r>
              <a:rPr lang="zh-CN" altLang="en-US" sz="2600" dirty="0">
                <a:latin typeface="华文楷体" panose="02010600040101010101" pitchFamily="2" charset="-122"/>
              </a:rPr>
              <a:t>水玻璃的特性</a:t>
            </a:r>
            <a:endParaRPr lang="zh-CN" altLang="en-US" sz="2600" dirty="0">
              <a:latin typeface="华文楷体" panose="02010600040101010101" pitchFamily="2" charset="-122"/>
            </a:endParaRPr>
          </a:p>
          <a:p>
            <a:pPr eaLnBrk="1" hangingPunct="1">
              <a:lnSpc>
                <a:spcPct val="120000"/>
              </a:lnSpc>
              <a:buNone/>
            </a:pPr>
            <a:r>
              <a:rPr lang="zh-CN" altLang="en-US" sz="2600" dirty="0">
                <a:latin typeface="华文楷体" panose="02010600040101010101" pitchFamily="2" charset="-122"/>
              </a:rPr>
              <a:t>     良好的胶结能力    耐热性好、不燃烧</a:t>
            </a:r>
            <a:endParaRPr lang="zh-CN" altLang="en-US" sz="2600" dirty="0">
              <a:latin typeface="华文楷体" panose="02010600040101010101" pitchFamily="2" charset="-122"/>
            </a:endParaRPr>
          </a:p>
          <a:p>
            <a:pPr eaLnBrk="1" hangingPunct="1">
              <a:lnSpc>
                <a:spcPct val="120000"/>
              </a:lnSpc>
              <a:buNone/>
            </a:pPr>
            <a:r>
              <a:rPr lang="zh-CN" altLang="en-US" sz="2600" dirty="0">
                <a:latin typeface="华文楷体" panose="02010600040101010101" pitchFamily="2" charset="-122"/>
              </a:rPr>
              <a:t>     较好的耐酸性能    耐水性和耐碱性差</a:t>
            </a:r>
            <a:endParaRPr lang="zh-CN" altLang="en-US" sz="2600" dirty="0">
              <a:latin typeface="华文楷体" panose="02010600040101010101" pitchFamily="2" charset="-122"/>
            </a:endParaRPr>
          </a:p>
        </p:txBody>
      </p:sp>
      <p:sp>
        <p:nvSpPr>
          <p:cNvPr id="3" name="文本占位符 2"/>
          <p:cNvSpPr/>
          <p:nvPr/>
        </p:nvSpPr>
        <p:spPr>
          <a:xfrm>
            <a:off x="642938" y="316230"/>
            <a:ext cx="8229600" cy="928688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indent="-342900" algn="just">
              <a:lnSpc>
                <a:spcPct val="125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None/>
            </a:pPr>
            <a:r>
              <a:rPr lang="en-US" altLang="zh-CN" sz="3900" b="1" dirty="0">
                <a:latin typeface="+mn-ea"/>
                <a:cs typeface="+mn-ea"/>
                <a:sym typeface="+mn-ea"/>
              </a:rPr>
              <a:t>2.3.2 </a:t>
            </a:r>
            <a:r>
              <a:rPr lang="zh-CN" altLang="en-US" sz="3900" b="1" dirty="0">
                <a:latin typeface="+mn-ea"/>
                <a:cs typeface="+mn-ea"/>
                <a:sym typeface="+mn-ea"/>
              </a:rPr>
              <a:t>水玻璃硬化</a:t>
            </a:r>
            <a:endParaRPr lang="zh-CN" altLang="en-US" sz="3900" b="1" dirty="0">
              <a:solidFill>
                <a:srgbClr val="FF0000"/>
              </a:solidFill>
              <a:latin typeface="华文楷体" panose="020106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8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charRg st="8" end="6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64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charRg st="64" end="7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77" end="1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charRg st="77" end="1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114" end="1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charRg st="114" end="1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121" end="1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charRg st="121" end="1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3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146" end="17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charRg st="146" end="17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2945" name="文本占位符 1"/>
          <p:cNvSpPr>
            <a:spLocks noGrp="1"/>
          </p:cNvSpPr>
          <p:nvPr>
            <p:ph idx="1"/>
          </p:nvPr>
        </p:nvSpPr>
        <p:spPr/>
        <p:txBody>
          <a:bodyPr wrap="square" lIns="91440" tIns="45720" rIns="91440" bIns="45720" anchor="t"/>
          <a:p>
            <a:pPr eaLnBrk="1" hangingPunct="1">
              <a:lnSpc>
                <a:spcPct val="150000"/>
              </a:lnSpc>
              <a:buClr>
                <a:srgbClr val="00B0F0"/>
              </a:buClr>
              <a:buChar char="l"/>
            </a:pPr>
            <a:endParaRPr lang="zh-CN" altLang="en-US" sz="3400" b="1" dirty="0">
              <a:latin typeface="华文楷体" panose="02010600040101010101" pitchFamily="2" charset="-122"/>
            </a:endParaRPr>
          </a:p>
          <a:p>
            <a:pPr eaLnBrk="1" hangingPunct="1">
              <a:lnSpc>
                <a:spcPct val="150000"/>
              </a:lnSpc>
              <a:buClr>
                <a:srgbClr val="00B0F0"/>
              </a:buClr>
              <a:buChar char="l"/>
            </a:pPr>
            <a:r>
              <a:rPr lang="zh-CN" altLang="en-US" dirty="0">
                <a:latin typeface="华文楷体" panose="02010600040101010101" pitchFamily="2" charset="-122"/>
              </a:rPr>
              <a:t>良好的胶结能力    耐热性好、不燃烧</a:t>
            </a:r>
            <a:endParaRPr lang="zh-CN" altLang="en-US" dirty="0">
              <a:latin typeface="华文楷体" panose="02010600040101010101" pitchFamily="2" charset="-122"/>
            </a:endParaRPr>
          </a:p>
          <a:p>
            <a:pPr eaLnBrk="1" hangingPunct="1">
              <a:lnSpc>
                <a:spcPct val="150000"/>
              </a:lnSpc>
              <a:buNone/>
            </a:pPr>
            <a:r>
              <a:rPr lang="zh-CN" altLang="en-US" dirty="0">
                <a:latin typeface="华文楷体" panose="02010600040101010101" pitchFamily="2" charset="-122"/>
              </a:rPr>
              <a:t>     较好的耐酸性能    耐水性和耐碱性差</a:t>
            </a:r>
            <a:endParaRPr lang="zh-CN" altLang="en-US" dirty="0">
              <a:latin typeface="华文楷体" panose="02010600040101010101" pitchFamily="2" charset="-122"/>
            </a:endParaRPr>
          </a:p>
          <a:p>
            <a:pPr eaLnBrk="1" hangingPunct="1">
              <a:buChar char="•"/>
            </a:pPr>
            <a:endParaRPr lang="zh-CN" altLang="en-US" dirty="0"/>
          </a:p>
        </p:txBody>
      </p:sp>
      <p:sp>
        <p:nvSpPr>
          <p:cNvPr id="3" name="文本占位符 2"/>
          <p:cNvSpPr/>
          <p:nvPr/>
        </p:nvSpPr>
        <p:spPr>
          <a:xfrm>
            <a:off x="727075" y="671195"/>
            <a:ext cx="8229600" cy="928688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indent="-342900" algn="just">
              <a:lnSpc>
                <a:spcPct val="125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None/>
            </a:pPr>
            <a:r>
              <a:rPr lang="en-US" altLang="zh-CN" sz="3900" b="1" dirty="0">
                <a:latin typeface="+mn-ea"/>
                <a:cs typeface="+mn-ea"/>
                <a:sym typeface="+mn-ea"/>
              </a:rPr>
              <a:t>2.3.3  </a:t>
            </a:r>
            <a:r>
              <a:rPr lang="zh-CN" altLang="en-US" sz="3900" b="1" dirty="0">
                <a:latin typeface="+mn-ea"/>
                <a:cs typeface="+mn-ea"/>
                <a:sym typeface="+mn-ea"/>
              </a:rPr>
              <a:t>水玻璃的性质</a:t>
            </a:r>
            <a:endParaRPr lang="zh-CN" altLang="en-US" sz="3900" b="1" dirty="0">
              <a:solidFill>
                <a:srgbClr val="FF0000"/>
              </a:solidFill>
              <a:latin typeface="华文楷体" panose="020106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3969" name="Rectangle 3"/>
          <p:cNvSpPr>
            <a:spLocks noGrp="1" noRot="1"/>
          </p:cNvSpPr>
          <p:nvPr>
            <p:ph type="body"/>
          </p:nvPr>
        </p:nvSpPr>
        <p:spPr>
          <a:xfrm>
            <a:off x="1647190" y="1196975"/>
            <a:ext cx="7919085" cy="5215255"/>
          </a:xfrm>
        </p:spPr>
        <p:txBody>
          <a:bodyPr wrap="square" lIns="91440" tIns="45720" rIns="91440" bIns="45720" anchor="t"/>
          <a:p>
            <a:pPr lvl="1" indent="-325120" eaLnBrk="1" hangingPunct="1">
              <a:lnSpc>
                <a:spcPct val="150000"/>
              </a:lnSpc>
              <a:buClr>
                <a:srgbClr val="00B0F0"/>
              </a:buClr>
            </a:pPr>
            <a:r>
              <a:rPr lang="zh-CN" altLang="en-US" sz="2800" b="1" dirty="0">
                <a:latin typeface="华文楷体" panose="02010600040101010101" pitchFamily="2" charset="-122"/>
              </a:rPr>
              <a:t> </a:t>
            </a:r>
            <a:r>
              <a:rPr lang="zh-CN" altLang="en-US" sz="2800" dirty="0">
                <a:latin typeface="华文楷体" panose="02010600040101010101" pitchFamily="2" charset="-122"/>
              </a:rPr>
              <a:t>配制耐酸混凝土与砂浆</a:t>
            </a:r>
            <a:endParaRPr lang="zh-CN" altLang="en-US" sz="2800" dirty="0">
              <a:latin typeface="华文楷体" panose="02010600040101010101" pitchFamily="2" charset="-122"/>
            </a:endParaRPr>
          </a:p>
          <a:p>
            <a:pPr lvl="1" indent="-325120" eaLnBrk="1" hangingPunct="1">
              <a:lnSpc>
                <a:spcPct val="150000"/>
              </a:lnSpc>
              <a:buClr>
                <a:srgbClr val="00B0F0"/>
              </a:buClr>
            </a:pPr>
            <a:r>
              <a:rPr lang="zh-CN" altLang="en-US" sz="2800" dirty="0">
                <a:latin typeface="华文楷体" panose="02010600040101010101" pitchFamily="2" charset="-122"/>
              </a:rPr>
              <a:t> 配制耐热混凝土与砂浆</a:t>
            </a:r>
            <a:endParaRPr lang="zh-CN" altLang="en-US" sz="2800" dirty="0">
              <a:latin typeface="华文楷体" panose="02010600040101010101" pitchFamily="2" charset="-122"/>
            </a:endParaRPr>
          </a:p>
          <a:p>
            <a:pPr lvl="1" indent="-325120" eaLnBrk="1" hangingPunct="1">
              <a:lnSpc>
                <a:spcPct val="150000"/>
              </a:lnSpc>
              <a:buClr>
                <a:srgbClr val="00B0F0"/>
              </a:buClr>
            </a:pPr>
            <a:r>
              <a:rPr lang="zh-CN" altLang="en-US" sz="2800" dirty="0">
                <a:latin typeface="华文楷体" panose="02010600040101010101" pitchFamily="2" charset="-122"/>
              </a:rPr>
              <a:t> 配制快凝防水剂</a:t>
            </a:r>
            <a:endParaRPr lang="zh-CN" altLang="en-US" sz="2800" dirty="0">
              <a:latin typeface="华文楷体" panose="02010600040101010101" pitchFamily="2" charset="-122"/>
            </a:endParaRPr>
          </a:p>
          <a:p>
            <a:pPr lvl="1" indent="-325120" eaLnBrk="1" hangingPunct="1">
              <a:lnSpc>
                <a:spcPct val="150000"/>
              </a:lnSpc>
              <a:buClr>
                <a:srgbClr val="00B0F0"/>
              </a:buClr>
            </a:pPr>
            <a:r>
              <a:rPr lang="zh-CN" altLang="en-US" sz="2800" dirty="0">
                <a:latin typeface="华文楷体" panose="02010600040101010101" pitchFamily="2" charset="-122"/>
              </a:rPr>
              <a:t> 加固地基基础</a:t>
            </a:r>
            <a:endParaRPr lang="zh-CN" altLang="en-US" sz="2800" dirty="0">
              <a:latin typeface="华文楷体" panose="02010600040101010101" pitchFamily="2" charset="-122"/>
            </a:endParaRPr>
          </a:p>
          <a:p>
            <a:pPr lvl="1" indent="-325120" eaLnBrk="1" hangingPunct="1">
              <a:lnSpc>
                <a:spcPct val="150000"/>
              </a:lnSpc>
              <a:buClr>
                <a:srgbClr val="00B0F0"/>
              </a:buClr>
            </a:pPr>
            <a:r>
              <a:rPr lang="zh-CN" altLang="en-US" sz="2800" dirty="0">
                <a:latin typeface="华文楷体" panose="02010600040101010101" pitchFamily="2" charset="-122"/>
              </a:rPr>
              <a:t>涂刷材料表面，提高材料抗风化能力</a:t>
            </a:r>
            <a:endParaRPr lang="zh-CN" altLang="en-US" sz="2800" dirty="0">
              <a:latin typeface="华文楷体" panose="02010600040101010101" pitchFamily="2" charset="-122"/>
            </a:endParaRPr>
          </a:p>
        </p:txBody>
      </p:sp>
      <p:sp>
        <p:nvSpPr>
          <p:cNvPr id="3" name="文本占位符 2"/>
          <p:cNvSpPr/>
          <p:nvPr/>
        </p:nvSpPr>
        <p:spPr>
          <a:xfrm>
            <a:off x="1078230" y="325120"/>
            <a:ext cx="8229600" cy="928688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indent="-342900" algn="just">
              <a:lnSpc>
                <a:spcPct val="125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None/>
            </a:pPr>
            <a:r>
              <a:rPr lang="en-US" altLang="zh-CN" sz="3900" b="1" dirty="0">
                <a:latin typeface="华文楷体" panose="02010600040101010101" pitchFamily="2" charset="-122"/>
                <a:sym typeface="+mn-ea"/>
              </a:rPr>
              <a:t>2.3.4 </a:t>
            </a:r>
            <a:r>
              <a:rPr lang="zh-CN" altLang="en-US" sz="3900" b="1" dirty="0">
                <a:latin typeface="华文楷体" panose="02010600040101010101" pitchFamily="2" charset="-122"/>
                <a:sym typeface="+mn-ea"/>
              </a:rPr>
              <a:t>水玻璃在建筑上应用</a:t>
            </a:r>
            <a:endParaRPr lang="zh-CN" altLang="en-US" sz="3900" b="1" dirty="0">
              <a:latin typeface="华文楷体" panose="02010600040101010101" pitchFamily="2" charset="-122"/>
            </a:endParaRPr>
          </a:p>
          <a:p>
            <a:pPr marL="342900" indent="-342900" algn="just">
              <a:lnSpc>
                <a:spcPct val="125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None/>
            </a:pPr>
            <a:endParaRPr lang="zh-CN" altLang="en-US" sz="3900" b="1" dirty="0">
              <a:solidFill>
                <a:srgbClr val="FF0000"/>
              </a:solidFill>
              <a:latin typeface="华文楷体" panose="020106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81200" y="277813"/>
            <a:ext cx="8229600" cy="558800"/>
          </a:xfrm>
        </p:spPr>
        <p:txBody>
          <a:bodyPr wrap="square" lIns="91440" tIns="45720" rIns="91440" bIns="45720" anchor="t"/>
          <a:p>
            <a:pPr algn="ctr" eaLnBrk="1" hangingPunct="1"/>
            <a:r>
              <a:rPr lang="zh-CN" altLang="en-US" sz="3600" b="1" dirty="0"/>
              <a:t>检查与回顾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40690" y="981075"/>
            <a:ext cx="11162665" cy="5221605"/>
          </a:xfrm>
        </p:spPr>
        <p:txBody>
          <a:bodyPr wrap="square" lIns="91440" tIns="45720" rIns="91440" bIns="45720" anchor="t"/>
          <a:p>
            <a:pPr eaLnBrk="1" hangingPunct="1"/>
            <a:r>
              <a:rPr lang="zh-CN" altLang="en-US" sz="3200" b="1" dirty="0"/>
              <a:t>一、填空题</a:t>
            </a:r>
            <a:endParaRPr lang="en-US" altLang="zh-CN" sz="3200" b="1" dirty="0"/>
          </a:p>
          <a:p>
            <a:pPr eaLnBrk="1" hangingPunct="1"/>
            <a:r>
              <a:rPr lang="en-US" altLang="zh-CN" sz="2800" dirty="0"/>
              <a:t>1</a:t>
            </a:r>
            <a:r>
              <a:rPr lang="zh-CN" altLang="en-US" sz="2800" dirty="0"/>
              <a:t>、工程中常用的气硬性胶凝材料有</a:t>
            </a:r>
            <a:r>
              <a:rPr lang="en-US" altLang="zh-CN" sz="2800" dirty="0"/>
              <a:t>_______</a:t>
            </a:r>
            <a:r>
              <a:rPr lang="zh-CN" altLang="en-US" sz="2800" dirty="0"/>
              <a:t>、</a:t>
            </a:r>
            <a:r>
              <a:rPr lang="en-US" altLang="zh-CN" sz="2800" dirty="0"/>
              <a:t>_______</a:t>
            </a:r>
            <a:r>
              <a:rPr lang="zh-CN" altLang="en-US" sz="2800" dirty="0"/>
              <a:t>、</a:t>
            </a:r>
            <a:r>
              <a:rPr lang="en-US" altLang="zh-CN" sz="2800" dirty="0"/>
              <a:t>_______</a:t>
            </a:r>
            <a:r>
              <a:rPr lang="zh-CN" altLang="en-US" sz="2800" dirty="0"/>
              <a:t>。 </a:t>
            </a:r>
            <a:endParaRPr lang="en-US" altLang="zh-CN" sz="2800" dirty="0"/>
          </a:p>
          <a:p>
            <a:pPr eaLnBrk="1" hangingPunct="1"/>
            <a:r>
              <a:rPr lang="zh-CN" altLang="en-US" sz="2800" dirty="0"/>
              <a:t>石灰     石膏        水玻璃</a:t>
            </a:r>
            <a:endParaRPr lang="en-US" altLang="zh-CN" sz="2800" dirty="0"/>
          </a:p>
          <a:p>
            <a:pPr eaLnBrk="1" hangingPunct="1"/>
            <a:r>
              <a:rPr lang="en-US" altLang="zh-CN" sz="2800" dirty="0"/>
              <a:t>2</a:t>
            </a:r>
            <a:r>
              <a:rPr lang="zh-CN" altLang="en-US" sz="2800" dirty="0"/>
              <a:t>、</a:t>
            </a:r>
            <a:r>
              <a:rPr lang="zh-CN" altLang="zh-CN" sz="2800" dirty="0"/>
              <a:t>石灰</a:t>
            </a:r>
            <a:r>
              <a:rPr lang="zh-CN" altLang="en-US" sz="2800" dirty="0"/>
              <a:t>石</a:t>
            </a:r>
            <a:r>
              <a:rPr lang="zh-CN" altLang="zh-CN" sz="2800" dirty="0"/>
              <a:t>的主要</a:t>
            </a:r>
            <a:r>
              <a:rPr lang="zh-CN" altLang="en-US" sz="2800" dirty="0"/>
              <a:t>成分</a:t>
            </a:r>
            <a:r>
              <a:rPr lang="zh-CN" altLang="zh-CN" sz="2800" dirty="0"/>
              <a:t>是</a:t>
            </a:r>
            <a:r>
              <a:rPr lang="en-US" altLang="zh-CN" sz="2800" dirty="0"/>
              <a:t>__________</a:t>
            </a:r>
            <a:r>
              <a:rPr lang="zh-CN" altLang="en-US" sz="2800" dirty="0"/>
              <a:t>；生石灰的主要成分是</a:t>
            </a:r>
            <a:r>
              <a:rPr lang="en-US" altLang="zh-CN" sz="2800" dirty="0"/>
              <a:t>_________</a:t>
            </a:r>
            <a:r>
              <a:rPr lang="zh-CN" altLang="en-US" sz="2800" dirty="0"/>
              <a:t>；熟石灰的主要成分是</a:t>
            </a:r>
            <a:r>
              <a:rPr lang="en-US" altLang="zh-CN" sz="2800" dirty="0"/>
              <a:t>_______</a:t>
            </a:r>
            <a:r>
              <a:rPr lang="zh-CN" altLang="zh-CN" sz="2800" dirty="0"/>
              <a:t>。</a:t>
            </a:r>
            <a:endParaRPr lang="en-US" altLang="zh-CN" sz="2800" dirty="0"/>
          </a:p>
          <a:p>
            <a:pPr eaLnBrk="1" hangingPunct="1"/>
            <a:r>
              <a:rPr lang="en-US" altLang="zh-CN" sz="2800" dirty="0"/>
              <a:t>   CaCO</a:t>
            </a:r>
            <a:r>
              <a:rPr lang="en-US" altLang="zh-CN" sz="2800" baseline="-25000" dirty="0"/>
              <a:t>3</a:t>
            </a:r>
            <a:r>
              <a:rPr lang="en-US" altLang="zh-CN" sz="2800" dirty="0"/>
              <a:t>     CaO       Ca(OH)</a:t>
            </a:r>
            <a:r>
              <a:rPr lang="en-US" altLang="zh-CN" sz="2800" baseline="-25000" dirty="0"/>
              <a:t>2</a:t>
            </a:r>
            <a:r>
              <a:rPr lang="en-US" altLang="zh-CN" sz="2800" dirty="0"/>
              <a:t>    </a:t>
            </a:r>
            <a:endParaRPr lang="en-US" altLang="zh-CN" sz="2800" dirty="0"/>
          </a:p>
          <a:p>
            <a:pPr eaLnBrk="1" hangingPunct="1"/>
            <a:r>
              <a:rPr lang="en-US" altLang="zh-CN" sz="2800" dirty="0"/>
              <a:t>3</a:t>
            </a:r>
            <a:r>
              <a:rPr lang="zh-CN" altLang="en-US" sz="2800" dirty="0"/>
              <a:t>、可以配制耐热混凝土的胶凝材料是</a:t>
            </a:r>
            <a:r>
              <a:rPr lang="en-US" altLang="zh-CN" sz="2800" dirty="0"/>
              <a:t>________</a:t>
            </a:r>
            <a:r>
              <a:rPr lang="zh-CN" altLang="en-US" sz="2800" dirty="0"/>
              <a:t>；凝结硬化快的胶凝材料是</a:t>
            </a:r>
            <a:r>
              <a:rPr lang="en-US" altLang="zh-CN" sz="2800" dirty="0"/>
              <a:t>___________</a:t>
            </a:r>
            <a:r>
              <a:rPr lang="zh-CN" altLang="en-US" sz="2800" dirty="0"/>
              <a:t>；使用前需要进行陈伏的胶凝材料是</a:t>
            </a:r>
            <a:r>
              <a:rPr lang="en-US" altLang="zh-CN" sz="2800" dirty="0"/>
              <a:t>_______</a:t>
            </a:r>
            <a:r>
              <a:rPr lang="zh-CN" altLang="en-US" sz="2800" dirty="0"/>
              <a:t>。</a:t>
            </a:r>
            <a:endParaRPr lang="en-US" altLang="zh-CN" sz="2800" dirty="0"/>
          </a:p>
          <a:p>
            <a:pPr eaLnBrk="1" hangingPunct="1"/>
            <a:r>
              <a:rPr lang="en-US" altLang="zh-CN" sz="2800" dirty="0"/>
              <a:t>        </a:t>
            </a:r>
            <a:r>
              <a:rPr lang="zh-CN" altLang="en-US" sz="2800" dirty="0"/>
              <a:t>水玻璃     石膏      石灰</a:t>
            </a:r>
            <a:endParaRPr lang="zh-CN" alt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6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8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6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8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69" end="1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28" end="1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63" end="2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36" end="2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6017" name="标题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anchor="t"/>
          <a:p>
            <a:pPr eaLnBrk="1" hangingPunct="1"/>
            <a:r>
              <a:rPr lang="zh-CN" altLang="en-US" sz="3600" b="1" dirty="0"/>
              <a:t>二、案例分析</a:t>
            </a:r>
            <a:endParaRPr lang="zh-CN" altLang="en-US" sz="3600" b="1" dirty="0"/>
          </a:p>
        </p:txBody>
      </p:sp>
      <p:sp>
        <p:nvSpPr>
          <p:cNvPr id="86018" name="内容占位符 2"/>
          <p:cNvSpPr>
            <a:spLocks noGrp="1"/>
          </p:cNvSpPr>
          <p:nvPr>
            <p:ph idx="1"/>
          </p:nvPr>
        </p:nvSpPr>
        <p:spPr>
          <a:xfrm>
            <a:off x="608965" y="1196975"/>
            <a:ext cx="10713720" cy="4933950"/>
          </a:xfrm>
        </p:spPr>
        <p:txBody>
          <a:bodyPr wrap="square" lIns="91440" tIns="45720" rIns="91440" bIns="45720" anchor="t"/>
          <a:p>
            <a:pPr marL="0" indent="0" eaLnBrk="1" hangingPunct="1">
              <a:buNone/>
            </a:pPr>
            <a:r>
              <a:rPr lang="en-US" altLang="zh-CN" dirty="0"/>
              <a:t>1</a:t>
            </a:r>
            <a:r>
              <a:rPr lang="zh-CN" altLang="en-US" dirty="0"/>
              <a:t>、某工程在配制石灰砂浆时，使用了潮湿且长期暴露于空气中的生石灰粉，施工完毕后发现建筑物的内墙所抹砂浆出现大面积脱落，请分析原因。</a:t>
            </a:r>
            <a:endParaRPr lang="en-US" altLang="zh-CN" dirty="0"/>
          </a:p>
          <a:p>
            <a:pPr marL="0" indent="0" eaLnBrk="1" hangingPunct="1">
              <a:buNone/>
            </a:pPr>
            <a:r>
              <a:rPr lang="en-US" altLang="zh-CN" dirty="0"/>
              <a:t>2</a:t>
            </a:r>
            <a:r>
              <a:rPr lang="zh-CN" altLang="en-US" dirty="0"/>
              <a:t>、某剧场采用石膏板做内部装饰，由于冬季剧场内暖气爆裂，大量热水流过剧场，一段时间后发现石膏制品出现了局部变形，表面出现霉斑。请分析原因。</a:t>
            </a:r>
            <a:endParaRPr lang="zh-CN" altLang="en-US" dirty="0"/>
          </a:p>
        </p:txBody>
      </p:sp>
    </p:spTree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Edge">
  <a:themeElements>
    <a:clrScheme name="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47329"/>
      </a:accent6>
      <a:hlink>
        <a:srgbClr val="996600"/>
      </a:hlink>
      <a:folHlink>
        <a:srgbClr val="AFBF39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0</TotalTime>
  <Words>1051</Words>
  <Application>WPS 演示</Application>
  <PresentationFormat>全屏显示(4:3)</PresentationFormat>
  <Paragraphs>63</Paragraphs>
  <Slides>8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8" baseType="lpstr">
      <vt:lpstr>Arial</vt:lpstr>
      <vt:lpstr>宋体</vt:lpstr>
      <vt:lpstr>Wingdings</vt:lpstr>
      <vt:lpstr>Garamond</vt:lpstr>
      <vt:lpstr>华文楷体</vt:lpstr>
      <vt:lpstr>隶书</vt:lpstr>
      <vt:lpstr>Corbel</vt:lpstr>
      <vt:lpstr>微软雅黑</vt:lpstr>
      <vt:lpstr>Arial Unicode MS</vt:lpstr>
      <vt:lpstr>华文新魏</vt:lpstr>
      <vt:lpstr>华文仿宋</vt:lpstr>
      <vt:lpstr>Times New Roman</vt:lpstr>
      <vt:lpstr>Cambria</vt:lpstr>
      <vt:lpstr>_GB2312</vt:lpstr>
      <vt:lpstr>黑体</vt:lpstr>
      <vt:lpstr>幼圆</vt:lpstr>
      <vt:lpstr>楷体_GB2312</vt:lpstr>
      <vt:lpstr>AMGDT</vt:lpstr>
      <vt:lpstr>新宋体</vt:lpstr>
      <vt:lpstr>Edge</vt:lpstr>
      <vt:lpstr>学习情境1      胶凝材料的选择与应用 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检查与回顾</vt:lpstr>
      <vt:lpstr>二、案例分析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建   筑   材   料 Construction Materials</dc:title>
  <dc:creator>User</dc:creator>
  <cp:lastModifiedBy>櫻桃㎜ ☉</cp:lastModifiedBy>
  <cp:revision>93</cp:revision>
  <dcterms:created xsi:type="dcterms:W3CDTF">2008-09-16T01:50:00Z</dcterms:created>
  <dcterms:modified xsi:type="dcterms:W3CDTF">2018-12-18T09:30:37Z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2052-11.1.0.8013</vt:lpwstr>
  </property>
</Properties>
</file>