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539" r:id="rId3"/>
    <p:sldId id="643" r:id="rId4"/>
    <p:sldId id="644" r:id="rId5"/>
    <p:sldId id="650" r:id="rId6"/>
    <p:sldId id="651" r:id="rId7"/>
    <p:sldId id="646" r:id="rId8"/>
    <p:sldId id="647" r:id="rId9"/>
    <p:sldId id="652" r:id="rId10"/>
    <p:sldId id="645" r:id="rId11"/>
    <p:sldId id="649" r:id="rId12"/>
    <p:sldId id="656" r:id="rId13"/>
    <p:sldId id="657" r:id="rId14"/>
    <p:sldId id="658" r:id="rId15"/>
    <p:sldId id="659" r:id="rId16"/>
    <p:sldId id="660" r:id="rId17"/>
    <p:sldId id="661" r:id="rId18"/>
    <p:sldId id="662" r:id="rId19"/>
    <p:sldId id="648" r:id="rId20"/>
    <p:sldId id="653" r:id="rId21"/>
    <p:sldId id="655" r:id="rId22"/>
    <p:sldId id="528" r:id="rId23"/>
    <p:sldId id="529" r:id="rId24"/>
    <p:sldId id="530" r:id="rId25"/>
    <p:sldId id="531" r:id="rId26"/>
    <p:sldId id="640" r:id="rId27"/>
    <p:sldId id="641" r:id="rId28"/>
    <p:sldId id="532" r:id="rId29"/>
    <p:sldId id="642" r:id="rId30"/>
    <p:sldId id="663" r:id="rId31"/>
    <p:sldId id="670" r:id="rId3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9900"/>
    <a:srgbClr val="FF00FF"/>
    <a:srgbClr val="9900CC"/>
    <a:srgbClr val="FFCC66"/>
    <a:srgbClr val="CC0099"/>
    <a:srgbClr val="FF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28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4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5D09B7-FDF9-4181-B09D-5BDEA661200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未知"/>
          <p:cNvSpPr/>
          <p:nvPr/>
        </p:nvSpPr>
        <p:spPr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836127360"/>
              </a:cxn>
              <a:cxn ang="0">
                <a:pos x="0" y="0"/>
              </a:cxn>
              <a:cxn ang="0">
                <a:pos x="2147483646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" name="直接连接符 7"/>
          <p:cNvSpPr/>
          <p:nvPr/>
        </p:nvSpPr>
        <p:spPr>
          <a:xfrm>
            <a:off x="2641600" y="3962400"/>
            <a:ext cx="8682038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9200" y="1524000"/>
            <a:ext cx="10164233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>
              <a:defRPr sz="5000"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>
              <a:buNone/>
              <a:defRPr sz="2800" kern="1200"/>
            </a:lvl1pPr>
            <a:lvl2pPr marL="344805" lvl="1" indent="-344805" algn="ctr">
              <a:buNone/>
              <a:defRPr sz="2800" kern="1200"/>
            </a:lvl2pPr>
            <a:lvl3pPr marL="671830" lvl="2" indent="-671830" algn="ctr">
              <a:buNone/>
              <a:defRPr sz="2800" kern="1200"/>
            </a:lvl3pPr>
            <a:lvl4pPr marL="1024255" lvl="3" indent="-1024255" algn="ctr">
              <a:buNone/>
              <a:defRPr sz="2800" kern="1200"/>
            </a:lvl4pPr>
            <a:lvl5pPr marL="1341755" lvl="4" indent="-1341755" algn="ctr">
              <a:buNone/>
              <a:defRPr sz="2800" kern="1200"/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3638"/>
            <a:ext cx="3860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532746F-FC8C-4564-A1EE-82696FF52A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70573" cy="5853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zh-CN" altLang="en-US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325120"/>
            <a:r>
              <a:rPr lang="zh-CN" altLang="en-US" dirty="0"/>
              <a:t>第二级</a:t>
            </a:r>
            <a:endParaRPr lang="zh-CN" altLang="en-US" dirty="0"/>
          </a:p>
          <a:p>
            <a:pPr lvl="2" indent="-350520"/>
            <a:r>
              <a:rPr lang="zh-CN" altLang="en-US" dirty="0"/>
              <a:t>第三级</a:t>
            </a:r>
            <a:endParaRPr lang="zh-CN" altLang="en-US" dirty="0"/>
          </a:p>
          <a:p>
            <a:pPr lvl="3" indent="-315595"/>
            <a:r>
              <a:rPr lang="zh-CN" altLang="en-US" dirty="0"/>
              <a:t>第四级</a:t>
            </a:r>
            <a:endParaRPr lang="zh-CN" altLang="en-US" dirty="0"/>
          </a:p>
          <a:p>
            <a:pPr lvl="4" indent="-339725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>
                <a:latin typeface="Garamond" panose="02020404030301010803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ctr">
              <a:defRPr sz="1200" noProof="1">
                <a:latin typeface="Garamond" panose="02020404030301010803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C2A1F2-932B-4E20-A0D8-B904687AB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未知"/>
          <p:cNvSpPr/>
          <p:nvPr/>
        </p:nvSpPr>
        <p:spPr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371612160"/>
              </a:cxn>
              <a:cxn ang="0">
                <a:pos x="0" y="0"/>
              </a:cxn>
              <a:cxn ang="0">
                <a:pos x="2147483646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2" name="直接连接符 7"/>
          <p:cNvSpPr/>
          <p:nvPr/>
        </p:nvSpPr>
        <p:spPr>
          <a:xfrm>
            <a:off x="609600" y="6172200"/>
            <a:ext cx="10972800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7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62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wmf"/><Relationship Id="rId1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"/>
          <p:cNvSpPr>
            <a:spLocks noGrp="1"/>
          </p:cNvSpPr>
          <p:nvPr>
            <p:ph type="ctrTitle"/>
          </p:nvPr>
        </p:nvSpPr>
        <p:spPr>
          <a:xfrm>
            <a:off x="1661160" y="2205355"/>
            <a:ext cx="8497570" cy="1306195"/>
          </a:xfrm>
        </p:spPr>
        <p:txBody>
          <a:bodyPr wrap="square" lIns="91440" tIns="45720" rIns="91440" bIns="45720" anchor="t"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5400" b="1" kern="1200" dirty="0">
                <a:solidFill>
                  <a:srgbClr val="CC009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   </a:t>
            </a:r>
            <a:r>
              <a:rPr lang="zh-CN" altLang="en-US" sz="5400" b="1" kern="1200" dirty="0">
                <a:solidFill>
                  <a:srgbClr val="CC009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胶凝材料的选择与应用</a:t>
            </a:r>
            <a:br>
              <a:rPr lang="zh-CN" altLang="en-US" sz="5600" b="1" i="1" kern="1200" dirty="0">
                <a:solidFill>
                  <a:srgbClr val="CC009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br>
              <a:rPr lang="zh-CN" altLang="en-US" sz="2400" b="1" i="1" kern="1200" dirty="0">
                <a:solidFill>
                  <a:srgbClr val="CC009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2</a:t>
            </a:r>
            <a:r>
              <a:rPr lang="en-US" altLang="zh-CN" sz="3600" b="1" dirty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.2  </a:t>
            </a:r>
            <a: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石膏的选用</a:t>
            </a:r>
            <a:br>
              <a:rPr lang="zh-CN" altLang="en-US" sz="3600" b="1" dirty="0">
                <a:latin typeface="隶书" panose="02010509060101010101" pitchFamily="49" charset="-122"/>
                <a:ea typeface="隶书" panose="02010509060101010101" pitchFamily="49" charset="-122"/>
              </a:rPr>
            </a:br>
            <a:br>
              <a:rPr lang="zh-CN" altLang="en-US" sz="6000" b="1" kern="1200" dirty="0">
                <a:solidFill>
                  <a:srgbClr val="CC009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</a:br>
            <a:endParaRPr lang="zh-CN" altLang="en-US" sz="6000" b="1" kern="1200" dirty="0">
              <a:solidFill>
                <a:srgbClr val="CC0099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60418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60419" name="图片 3" descr="20-31-07-45-34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61442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61443" name="图片 3" descr="20-40-30-58-2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-60325"/>
            <a:ext cx="9144000" cy="6978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algn="ctr" eaLnBrk="1" hangingPunct="1"/>
            <a:r>
              <a:rPr lang="zh-CN" altLang="en-US" dirty="0"/>
              <a:t>纸面石膏板</a:t>
            </a:r>
            <a:endParaRPr lang="zh-CN" altLang="en-US" dirty="0"/>
          </a:p>
        </p:txBody>
      </p:sp>
      <p:sp>
        <p:nvSpPr>
          <p:cNvPr id="62466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62467" name="图片 3" descr="124fdee2ea5b04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188" y="1052513"/>
            <a:ext cx="6913562" cy="5805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63490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63491" name="图片 3" descr="纸面石膏板吊顶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5913" y="0"/>
            <a:ext cx="6840537" cy="6840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64514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64515" name="图片 3" descr="460522a21f958880a8bac410cafb9d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8964613" cy="6704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65538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65539" name="图片 3" descr="17756020091060239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标题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39825"/>
          </a:xfrm>
        </p:spPr>
        <p:txBody>
          <a:bodyPr wrap="square" lIns="91440" tIns="45720" rIns="91440" bIns="45720" anchor="t"/>
          <a:p>
            <a:pPr algn="ctr" eaLnBrk="1" hangingPunct="1"/>
            <a:r>
              <a:rPr lang="zh-CN" altLang="en-US" dirty="0"/>
              <a:t>石膏砌块</a:t>
            </a:r>
            <a:endParaRPr lang="zh-CN" altLang="en-US" dirty="0"/>
          </a:p>
        </p:txBody>
      </p:sp>
      <p:sp>
        <p:nvSpPr>
          <p:cNvPr id="66562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66563" name="图片 3" descr="bki-20130620105905-2727424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4825" y="908050"/>
            <a:ext cx="8532813" cy="5688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67586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67587" name="图片 3" descr="bki-20140624222317-9924639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4113" y="53975"/>
            <a:ext cx="6804025" cy="680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68610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68611" name="图片 3" descr="186701preview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8213" y="0"/>
            <a:ext cx="6877050" cy="6748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69634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69635" name="图片 3" descr="0440050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188" y="0"/>
            <a:ext cx="348615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6" name="图片 4" descr="1-1106142149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0"/>
            <a:ext cx="5003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标题 1"/>
          <p:cNvSpPr>
            <a:spLocks noGrp="1"/>
          </p:cNvSpPr>
          <p:nvPr>
            <p:ph type="title"/>
          </p:nvPr>
        </p:nvSpPr>
        <p:spPr>
          <a:xfrm>
            <a:off x="1992313" y="549275"/>
            <a:ext cx="8229600" cy="719138"/>
          </a:xfrm>
        </p:spPr>
        <p:txBody>
          <a:bodyPr wrap="square" lIns="91440" tIns="45720" rIns="91440" bIns="45720" anchor="t"/>
          <a:p>
            <a:pPr algn="ctr" eaLnBrk="1" hangingPunct="1"/>
            <a:r>
              <a:rPr lang="en-US" altLang="zh-CN" sz="3600" b="1" dirty="0">
                <a:latin typeface="+mn-ea"/>
                <a:ea typeface="+mn-ea"/>
                <a:cs typeface="+mn-ea"/>
              </a:rPr>
              <a:t>2.2    </a:t>
            </a:r>
            <a:r>
              <a:rPr lang="zh-CN" altLang="en-US" sz="3600" b="1" dirty="0">
                <a:latin typeface="+mn-ea"/>
                <a:ea typeface="+mn-ea"/>
                <a:cs typeface="+mn-ea"/>
              </a:rPr>
              <a:t>石膏的选择与应用</a:t>
            </a:r>
            <a:br>
              <a:rPr lang="zh-CN" altLang="en-US" sz="3600" b="1" dirty="0">
                <a:latin typeface="+mn-ea"/>
                <a:ea typeface="+mn-ea"/>
                <a:cs typeface="+mn-ea"/>
              </a:rPr>
            </a:br>
            <a:endParaRPr lang="zh-CN" altLang="en-US" sz="3600" b="1" dirty="0">
              <a:latin typeface="+mn-ea"/>
              <a:ea typeface="+mn-ea"/>
              <a:cs typeface="+mn-ea"/>
            </a:endParaRPr>
          </a:p>
        </p:txBody>
      </p:sp>
      <p:sp>
        <p:nvSpPr>
          <p:cNvPr id="52226" name="文本占位符 2"/>
          <p:cNvSpPr>
            <a:spLocks noGrp="1"/>
          </p:cNvSpPr>
          <p:nvPr>
            <p:ph idx="1"/>
          </p:nvPr>
        </p:nvSpPr>
        <p:spPr>
          <a:xfrm>
            <a:off x="2640013" y="1600200"/>
            <a:ext cx="7570787" cy="4530725"/>
          </a:xfrm>
        </p:spPr>
        <p:txBody>
          <a:bodyPr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+mn-ea"/>
                <a:cs typeface="+mn-ea"/>
              </a:rPr>
              <a:t>2.2.1 </a:t>
            </a:r>
            <a:r>
              <a:rPr lang="zh-CN" altLang="en-US" sz="3200" b="1" dirty="0">
                <a:latin typeface="+mn-ea"/>
                <a:cs typeface="+mn-ea"/>
              </a:rPr>
              <a:t>石膏的生产</a:t>
            </a:r>
            <a:endParaRPr lang="zh-CN" altLang="en-US" sz="3200" b="1" dirty="0">
              <a:latin typeface="+mn-ea"/>
              <a:cs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+mn-ea"/>
                <a:cs typeface="+mn-ea"/>
                <a:sym typeface="+mn-ea"/>
              </a:rPr>
              <a:t>2.2.2 </a:t>
            </a:r>
            <a:r>
              <a:rPr lang="zh-CN" altLang="en-US" sz="3200" b="1" dirty="0">
                <a:latin typeface="+mn-ea"/>
                <a:cs typeface="+mn-ea"/>
              </a:rPr>
              <a:t>石膏的凝结硬化</a:t>
            </a:r>
            <a:endParaRPr lang="zh-CN" altLang="en-US" sz="3200" b="1" dirty="0">
              <a:latin typeface="+mn-ea"/>
              <a:cs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+mn-ea"/>
                <a:cs typeface="+mn-ea"/>
                <a:sym typeface="+mn-ea"/>
              </a:rPr>
              <a:t>2.2.3 </a:t>
            </a:r>
            <a:r>
              <a:rPr lang="zh-CN" altLang="en-US" sz="3200" b="1" dirty="0">
                <a:latin typeface="+mn-ea"/>
                <a:cs typeface="+mn-ea"/>
              </a:rPr>
              <a:t>石膏的技术标准</a:t>
            </a:r>
            <a:endParaRPr lang="zh-CN" altLang="en-US" sz="3200" b="1" dirty="0">
              <a:latin typeface="+mn-ea"/>
              <a:cs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+mn-ea"/>
                <a:cs typeface="+mn-ea"/>
                <a:sym typeface="+mn-ea"/>
              </a:rPr>
              <a:t>2.2.4 </a:t>
            </a:r>
            <a:r>
              <a:rPr lang="zh-CN" altLang="en-US" sz="3200" b="1" dirty="0">
                <a:latin typeface="+mn-ea"/>
                <a:cs typeface="+mn-ea"/>
              </a:rPr>
              <a:t>石膏的技术性质</a:t>
            </a:r>
            <a:endParaRPr lang="zh-CN" altLang="en-US" sz="3200" b="1" dirty="0">
              <a:latin typeface="+mn-ea"/>
              <a:cs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+mn-ea"/>
                <a:cs typeface="+mn-ea"/>
                <a:sym typeface="+mn-ea"/>
              </a:rPr>
              <a:t>2.2.5 </a:t>
            </a:r>
            <a:r>
              <a:rPr lang="zh-CN" altLang="en-US" sz="3200" b="1" dirty="0">
                <a:latin typeface="+mn-ea"/>
                <a:cs typeface="+mn-ea"/>
              </a:rPr>
              <a:t>石膏的应用</a:t>
            </a:r>
            <a:endParaRPr lang="zh-CN" altLang="en-US" sz="3200" b="1" dirty="0">
              <a:latin typeface="+mn-ea"/>
              <a:cs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+mn-ea"/>
                <a:cs typeface="+mn-ea"/>
                <a:sym typeface="+mn-ea"/>
              </a:rPr>
              <a:t>2.2.6 </a:t>
            </a:r>
            <a:r>
              <a:rPr lang="zh-CN" altLang="en-US" sz="3200" b="1" dirty="0">
                <a:latin typeface="+mn-ea"/>
                <a:cs typeface="+mn-ea"/>
              </a:rPr>
              <a:t>石膏的储存运输</a:t>
            </a:r>
            <a:endParaRPr lang="zh-CN" altLang="en-US" sz="3200" b="1" dirty="0">
              <a:latin typeface="+mn-ea"/>
              <a:cs typeface="+mn-ea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70658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70659" name="图片 3" descr="2007922194729944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275" y="0"/>
            <a:ext cx="62452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2"/>
          <p:cNvSpPr>
            <a:spLocks noGrp="1"/>
          </p:cNvSpPr>
          <p:nvPr>
            <p:ph type="body"/>
          </p:nvPr>
        </p:nvSpPr>
        <p:spPr>
          <a:xfrm>
            <a:off x="1981200" y="357188"/>
            <a:ext cx="8229600" cy="928687"/>
          </a:xfrm>
        </p:spPr>
        <p:txBody>
          <a:bodyPr wrap="square" lIns="91440" tIns="45720" rIns="91440" bIns="45720" anchor="t"/>
          <a:p>
            <a:pPr algn="just" eaLnBrk="1" hangingPunct="1">
              <a:lnSpc>
                <a:spcPct val="125000"/>
              </a:lnSpc>
              <a:buNone/>
            </a:pPr>
            <a:r>
              <a:rPr lang="zh-CN" altLang="en-US" sz="39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2.2.1 </a:t>
            </a:r>
            <a:r>
              <a:rPr lang="zh-CN" altLang="en-US" sz="39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石膏的生产</a:t>
            </a:r>
            <a:endParaRPr lang="zh-CN" altLang="en-US" sz="39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876743" y="2688908"/>
          <a:ext cx="730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3148330" imgH="393700" progId="Equation.3">
                  <p:embed/>
                </p:oleObj>
              </mc:Choice>
              <mc:Fallback>
                <p:oleObj name="" r:id="rId1" imgW="3148330" imgH="3937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76743" y="2688908"/>
                        <a:ext cx="7307262" cy="7461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076768" y="5103495"/>
          <a:ext cx="65881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3402330" imgH="393700" progId="Equation.DSMT4">
                  <p:embed/>
                </p:oleObj>
              </mc:Choice>
              <mc:Fallback>
                <p:oleObj name="" r:id="rId3" imgW="3402330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6768" y="5103495"/>
                        <a:ext cx="6588125" cy="7556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9"/>
          <p:cNvSpPr/>
          <p:nvPr/>
        </p:nvSpPr>
        <p:spPr>
          <a:xfrm>
            <a:off x="1844675" y="1522413"/>
            <a:ext cx="22145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隶书" panose="02010509060101010101" pitchFamily="49" charset="-122"/>
                <a:ea typeface="隶书" panose="02010509060101010101" pitchFamily="49" charset="-122"/>
              </a:rPr>
              <a:t>1.</a:t>
            </a:r>
            <a:r>
              <a:rPr lang="zh-CN" altLang="en-US" sz="3200" dirty="0">
                <a:latin typeface="隶书" panose="02010509060101010101" pitchFamily="49" charset="-122"/>
                <a:ea typeface="隶书" panose="02010509060101010101" pitchFamily="49" charset="-122"/>
              </a:rPr>
              <a:t>建筑石膏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1685" name="Rectangle 10"/>
          <p:cNvSpPr/>
          <p:nvPr/>
        </p:nvSpPr>
        <p:spPr>
          <a:xfrm>
            <a:off x="1743075" y="3797300"/>
            <a:ext cx="22145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隶书" panose="02010509060101010101" pitchFamily="49" charset="-122"/>
                <a:ea typeface="隶书" panose="02010509060101010101" pitchFamily="49" charset="-122"/>
              </a:rPr>
              <a:t>2.</a:t>
            </a:r>
            <a:r>
              <a:rPr lang="zh-CN" altLang="en-US" sz="3200" dirty="0">
                <a:latin typeface="隶书" panose="02010509060101010101" pitchFamily="49" charset="-122"/>
                <a:ea typeface="隶书" panose="02010509060101010101" pitchFamily="49" charset="-122"/>
              </a:rPr>
              <a:t>高强石膏</a:t>
            </a:r>
            <a:endParaRPr lang="zh-CN" altLang="en-US" sz="32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AutoShape 13"/>
          <p:cNvSpPr/>
          <p:nvPr/>
        </p:nvSpPr>
        <p:spPr>
          <a:xfrm>
            <a:off x="6868795" y="1285875"/>
            <a:ext cx="2195513" cy="574675"/>
          </a:xfrm>
          <a:prstGeom prst="wedgeRoundRectCallout">
            <a:avLst>
              <a:gd name="adj1" fmla="val -46241"/>
              <a:gd name="adj2" fmla="val 212981"/>
              <a:gd name="adj3" fmla="val 16667"/>
            </a:avLst>
          </a:prstGeom>
          <a:gradFill rotWithShape="1">
            <a:gsLst>
              <a:gs pos="0">
                <a:srgbClr val="70C2FF">
                  <a:alpha val="100000"/>
                </a:srgbClr>
              </a:gs>
              <a:gs pos="62000">
                <a:srgbClr val="CDE6FF">
                  <a:alpha val="100000"/>
                </a:srgbClr>
              </a:gs>
              <a:gs pos="100000">
                <a:srgbClr val="DCEDFF">
                  <a:alpha val="100000"/>
                </a:srgbClr>
              </a:gs>
              <a:gs pos="100000">
                <a:srgbClr val="DCEDFF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0090D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dir="5400000" algn="ctr" rotWithShape="0">
              <a:srgbClr val="000000">
                <a:alpha val="40999"/>
              </a:srgbClr>
            </a:outerShdw>
          </a:effectLst>
        </p:spPr>
        <p:txBody>
          <a:bodyPr anchor="t"/>
          <a:p>
            <a:r>
              <a:rPr lang="en-US" altLang="zh-CN" sz="2400" dirty="0">
                <a:solidFill>
                  <a:srgbClr val="000000"/>
                </a:solidFill>
                <a:latin typeface="Corbel" panose="020B0503020204020204" pitchFamily="34" charset="0"/>
                <a:ea typeface="隶书" panose="02010509060101010101" pitchFamily="49" charset="-122"/>
              </a:rPr>
              <a:t>β</a:t>
            </a:r>
            <a:r>
              <a:rPr lang="zh-CN" altLang="en-US" sz="2400" dirty="0">
                <a:solidFill>
                  <a:srgbClr val="000000"/>
                </a:solidFill>
                <a:latin typeface="Corbel" panose="020B0503020204020204" pitchFamily="34" charset="0"/>
                <a:ea typeface="隶书" panose="02010509060101010101" pitchFamily="49" charset="-122"/>
              </a:rPr>
              <a:t>型半水石膏</a:t>
            </a:r>
            <a:endParaRPr lang="zh-CN" altLang="en-US" sz="2400" dirty="0">
              <a:solidFill>
                <a:srgbClr val="000000"/>
              </a:solidFill>
              <a:latin typeface="Corbel" panose="020B0503020204020204" pitchFamily="34" charset="0"/>
              <a:ea typeface="隶书" panose="02010509060101010101" pitchFamily="49" charset="-122"/>
            </a:endParaRPr>
          </a:p>
        </p:txBody>
      </p:sp>
      <p:sp>
        <p:nvSpPr>
          <p:cNvPr id="9" name="AutoShape 14"/>
          <p:cNvSpPr/>
          <p:nvPr/>
        </p:nvSpPr>
        <p:spPr>
          <a:xfrm>
            <a:off x="7888288" y="4165600"/>
            <a:ext cx="2195512" cy="574675"/>
          </a:xfrm>
          <a:prstGeom prst="wedgeRoundRectCallout">
            <a:avLst>
              <a:gd name="adj1" fmla="val -84926"/>
              <a:gd name="adj2" fmla="val 124032"/>
              <a:gd name="adj3" fmla="val 16667"/>
            </a:avLst>
          </a:prstGeom>
          <a:gradFill rotWithShape="1">
            <a:gsLst>
              <a:gs pos="0">
                <a:srgbClr val="70C2FF">
                  <a:alpha val="100000"/>
                </a:srgbClr>
              </a:gs>
              <a:gs pos="62000">
                <a:srgbClr val="CDE6FF">
                  <a:alpha val="100000"/>
                </a:srgbClr>
              </a:gs>
              <a:gs pos="100000">
                <a:srgbClr val="DCEDFF">
                  <a:alpha val="100000"/>
                </a:srgbClr>
              </a:gs>
              <a:gs pos="100000">
                <a:srgbClr val="DCEDFF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0090D6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dir="5400000" algn="ctr" rotWithShape="0">
              <a:srgbClr val="000000">
                <a:alpha val="40999"/>
              </a:srgbClr>
            </a:outerShdw>
          </a:effectLst>
        </p:spPr>
        <p:txBody>
          <a:bodyPr anchor="t"/>
          <a:p>
            <a:r>
              <a:rPr lang="en-US" altLang="zh-CN" sz="2400" dirty="0">
                <a:solidFill>
                  <a:srgbClr val="000000"/>
                </a:solidFill>
                <a:latin typeface="Corbel" panose="020B0503020204020204" pitchFamily="34" charset="0"/>
                <a:ea typeface="隶书" panose="02010509060101010101" pitchFamily="49" charset="-122"/>
              </a:rPr>
              <a:t>α</a:t>
            </a:r>
            <a:r>
              <a:rPr lang="zh-CN" altLang="en-US" sz="2400" dirty="0">
                <a:solidFill>
                  <a:srgbClr val="000000"/>
                </a:solidFill>
                <a:latin typeface="Corbel" panose="020B0503020204020204" pitchFamily="34" charset="0"/>
                <a:ea typeface="隶书" panose="02010509060101010101" pitchFamily="49" charset="-122"/>
              </a:rPr>
              <a:t>型半水石膏</a:t>
            </a:r>
            <a:endParaRPr lang="zh-CN" altLang="en-US" sz="2400" dirty="0">
              <a:solidFill>
                <a:srgbClr val="000000"/>
              </a:solidFill>
              <a:latin typeface="Corbel" panose="020B0503020204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927350" y="2492375"/>
          <a:ext cx="64452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2805430" imgH="393700" progId="Equation.3">
                  <p:embed/>
                </p:oleObj>
              </mc:Choice>
              <mc:Fallback>
                <p:oleObj name="" r:id="rId1" imgW="2805430" imgH="3937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27350" y="2492375"/>
                        <a:ext cx="6445250" cy="792163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5"/>
          <p:cNvSpPr/>
          <p:nvPr/>
        </p:nvSpPr>
        <p:spPr>
          <a:xfrm>
            <a:off x="1167130" y="904558"/>
            <a:ext cx="2493963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石膏的水化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</p:txBody>
      </p:sp>
      <p:sp>
        <p:nvSpPr>
          <p:cNvPr id="72707" name="Text Box 7"/>
          <p:cNvSpPr txBox="1"/>
          <p:nvPr/>
        </p:nvSpPr>
        <p:spPr>
          <a:xfrm>
            <a:off x="2238375" y="357188"/>
            <a:ext cx="60134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2.2.2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建筑石膏的凝结与硬化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body"/>
          </p:nvPr>
        </p:nvSpPr>
        <p:spPr>
          <a:xfrm>
            <a:off x="680720" y="1773555"/>
            <a:ext cx="11125200" cy="4043045"/>
          </a:xfrm>
        </p:spPr>
        <p:txBody>
          <a:bodyPr wrap="square" lIns="91440" tIns="45720" rIns="91440" bIns="45720" anchor="t"/>
          <a:p>
            <a:pPr eaLnBrk="1" hangingPunct="1">
              <a:buNone/>
            </a:pPr>
            <a:r>
              <a:rPr lang="zh-CN" altLang="en-US" dirty="0"/>
              <a:t>      半水石膏和水反应生成二水石膏的过程。</a:t>
            </a:r>
            <a:endParaRPr lang="zh-CN" altLang="en-US" dirty="0"/>
          </a:p>
          <a:p>
            <a:pPr eaLnBrk="1" hangingPunct="1"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          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endParaRPr lang="zh-CN" altLang="en-US" sz="2800" dirty="0"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        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zh-CN" altLang="en-US" dirty="0">
                <a:latin typeface="Times New Roman" panose="02020603050405020304" pitchFamily="18" charset="0"/>
              </a:rPr>
              <a:t>        由于半水石膏的溶解度比二水石膏的大（约四倍），所以二水石膏处于过饱和状态，不断从溶液中析晶，水解反应不断右移，直至半水石膏全部转变成二水石膏。</a:t>
            </a:r>
            <a:r>
              <a:rPr lang="zh-CN" altLang="en-US" dirty="0"/>
              <a:t>  </a:t>
            </a:r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37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37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6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charRg st="46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6"/>
          <p:cNvSpPr/>
          <p:nvPr/>
        </p:nvSpPr>
        <p:spPr>
          <a:xfrm>
            <a:off x="1196975" y="472123"/>
            <a:ext cx="3306763" cy="584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石膏的凝结硬化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body" idx="4294967295"/>
          </p:nvPr>
        </p:nvSpPr>
        <p:spPr>
          <a:xfrm>
            <a:off x="899795" y="1214755"/>
            <a:ext cx="10399395" cy="4429125"/>
          </a:xfrm>
          <a:ln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zh-CN" altLang="en-US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凝结：可塑性浆体失去可塑性，开始产生强度的过程。</a:t>
            </a: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zh-CN" altLang="en-US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硬化：失去可塑性浆体强度增加的过程。 </a:t>
            </a:r>
            <a:r>
              <a:rPr kumimoji="0" lang="zh-CN" altLang="en-US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charRg st="33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Text Box 5"/>
          <p:cNvSpPr txBox="1"/>
          <p:nvPr/>
        </p:nvSpPr>
        <p:spPr>
          <a:xfrm>
            <a:off x="2279650" y="260350"/>
            <a:ext cx="764381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2.2.3  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建筑石膏的技术要求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4754" name="Rectangle 3"/>
          <p:cNvSpPr>
            <a:spLocks noGrp="1"/>
          </p:cNvSpPr>
          <p:nvPr>
            <p:ph type="body"/>
          </p:nvPr>
        </p:nvSpPr>
        <p:spPr>
          <a:xfrm>
            <a:off x="92710" y="908050"/>
            <a:ext cx="11984355" cy="1781810"/>
          </a:xfrm>
        </p:spPr>
        <p:txBody>
          <a:bodyPr wrap="square" lIns="91440" tIns="45720" rIns="91440" bIns="45720" anchor="t"/>
          <a:p>
            <a:pPr marL="609600" indent="-609600" eaLnBrk="1">
              <a:buNone/>
            </a:pPr>
            <a:r>
              <a:rPr lang="en-US" altLang="zh-CN" dirty="0">
                <a:latin typeface="华文楷体" panose="02010600040101010101" pitchFamily="2" charset="-122"/>
              </a:rPr>
              <a:t>            </a:t>
            </a:r>
            <a:r>
              <a:rPr lang="zh-CN" altLang="en-US" sz="2800" dirty="0">
                <a:latin typeface="宋体" panose="02010600030101010101" pitchFamily="2" charset="-122"/>
              </a:rPr>
              <a:t>纯净的建筑石膏为白色粉末，密度2.60～2.75g/cm</a:t>
            </a:r>
            <a:r>
              <a:rPr lang="zh-CN" altLang="en-US" sz="2800" baseline="30000" dirty="0"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</a:rPr>
              <a:t>，堆积密度800～1000kg/m</a:t>
            </a:r>
            <a:r>
              <a:rPr lang="zh-CN" altLang="en-US" sz="2800" baseline="30000" dirty="0"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</a:rPr>
              <a:t>。建筑石膏按原材料种类分为三类：天然建筑石膏（N）、脱硫建筑石膏（S）和磷建筑石膏（P）；按2h抗折强度分为3.0、2.0、1.6三个等级。牌号标记按产品名称、代号、等级及标准编号顺序标记，如等级为2.0的天然石膏标记为：建筑石膏N2.0 GB/T 9776-2008。建筑石膏物理力学性能指标有：细度、凝结时间和强度，具体要求见下表所示</a:t>
            </a:r>
            <a:r>
              <a:rPr lang="en-US" altLang="zh-CN" sz="2800" dirty="0">
                <a:latin typeface="宋体" panose="02010600030101010101" pitchFamily="2" charset="-122"/>
              </a:rPr>
              <a:t>。</a:t>
            </a:r>
            <a:endParaRPr lang="en-US" altLang="zh-CN" sz="2800" dirty="0">
              <a:latin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42160" y="3895090"/>
          <a:ext cx="8640763" cy="2808288"/>
        </p:xfrm>
        <a:graphic>
          <a:graphicData uri="http://schemas.openxmlformats.org/drawingml/2006/table">
            <a:tbl>
              <a:tblPr/>
              <a:tblGrid>
                <a:gridCol w="1368425"/>
                <a:gridCol w="1871980"/>
                <a:gridCol w="1223645"/>
                <a:gridCol w="1266825"/>
                <a:gridCol w="1478915"/>
                <a:gridCol w="1430655"/>
              </a:tblGrid>
              <a:tr h="77978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等级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细度（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0.2mm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方孔筛筛余）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凝结时间（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min)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2h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强度（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MPa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）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7797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初凝时间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终凝时间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抗折强度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抗压强度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2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3.0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≤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≥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≤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≥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3.0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≥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6.0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2.0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≥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2.0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≥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4.0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1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1.6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≥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1.6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69925" indent="-3238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22350" indent="-3492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39850" indent="-314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681480" indent="-3397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1386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5958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0530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510280" indent="-3397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≥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3.0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7" name="标题 1"/>
          <p:cNvSpPr>
            <a:spLocks noGrp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 wrap="square" lIns="91440" tIns="45720" rIns="91440" bIns="45720" anchor="t"/>
          <a:p>
            <a:pPr eaLnBrk="1" hangingPunct="1"/>
            <a:r>
              <a:rPr lang="en-US" altLang="zh-CN" dirty="0"/>
              <a:t>2.2.4  </a:t>
            </a:r>
            <a:r>
              <a:rPr lang="zh-CN" altLang="en-US" dirty="0"/>
              <a:t>建筑石膏的性质</a:t>
            </a:r>
            <a:endParaRPr lang="zh-CN" altLang="en-US" dirty="0"/>
          </a:p>
        </p:txBody>
      </p:sp>
      <p:sp>
        <p:nvSpPr>
          <p:cNvPr id="75778" name="文本占位符 2"/>
          <p:cNvSpPr>
            <a:spLocks noGrp="1"/>
          </p:cNvSpPr>
          <p:nvPr>
            <p:ph idx="1"/>
          </p:nvPr>
        </p:nvSpPr>
        <p:spPr>
          <a:xfrm>
            <a:off x="267335" y="1054100"/>
            <a:ext cx="11788140" cy="5688330"/>
          </a:xfrm>
        </p:spPr>
        <p:txBody>
          <a:bodyPr wrap="square" lIns="91440" tIns="45720" rIns="91440" bIns="45720" anchor="t"/>
          <a:p>
            <a:pPr eaLnBrk="1" hangingPunct="1"/>
            <a:r>
              <a:rPr lang="zh-CN" altLang="en-US" sz="1600" dirty="0"/>
              <a:t>　</a:t>
            </a:r>
            <a:r>
              <a:rPr lang="zh-CN" altLang="en-US" sz="2000" dirty="0"/>
              <a:t>　</a:t>
            </a:r>
            <a:r>
              <a:rPr lang="en-US" altLang="zh-CN" sz="2800" b="1" dirty="0">
                <a:latin typeface="+mn-ea"/>
                <a:cs typeface="+mn-ea"/>
              </a:rPr>
              <a:t>1</a:t>
            </a:r>
            <a:r>
              <a:rPr lang="zh-CN" altLang="en-US" sz="2800" b="1" dirty="0">
                <a:latin typeface="+mn-ea"/>
                <a:cs typeface="+mn-ea"/>
              </a:rPr>
              <a:t>．凝结硬化快</a:t>
            </a:r>
            <a:endParaRPr lang="zh-CN" altLang="en-US" sz="2800" b="1" dirty="0">
              <a:latin typeface="+mn-ea"/>
              <a:cs typeface="+mn-ea"/>
            </a:endParaRPr>
          </a:p>
          <a:p>
            <a:pPr eaLnBrk="1" hangingPunct="1"/>
            <a:r>
              <a:rPr lang="zh-CN" altLang="en-US" sz="2800" dirty="0">
                <a:latin typeface="+mn-ea"/>
                <a:cs typeface="+mn-ea"/>
              </a:rPr>
              <a:t>　　</a:t>
            </a:r>
            <a:r>
              <a:rPr lang="zh-CN" altLang="en-US" sz="2400" dirty="0">
                <a:latin typeface="+mn-ea"/>
                <a:cs typeface="+mn-ea"/>
              </a:rPr>
              <a:t>建筑石膏加水拌合后，几分钟便开始初凝，</a:t>
            </a:r>
            <a:r>
              <a:rPr lang="en-US" altLang="zh-CN" sz="2400" dirty="0">
                <a:latin typeface="+mn-ea"/>
                <a:cs typeface="+mn-ea"/>
              </a:rPr>
              <a:t>30min</a:t>
            </a:r>
            <a:r>
              <a:rPr lang="zh-CN" altLang="en-US" sz="2400" dirty="0">
                <a:latin typeface="+mn-ea"/>
                <a:cs typeface="+mn-ea"/>
              </a:rPr>
              <a:t>内终凝，</a:t>
            </a:r>
            <a:r>
              <a:rPr lang="en-US" altLang="zh-CN" sz="2400" dirty="0">
                <a:latin typeface="+mn-ea"/>
                <a:cs typeface="+mn-ea"/>
              </a:rPr>
              <a:t>2h</a:t>
            </a:r>
            <a:r>
              <a:rPr lang="zh-CN" altLang="en-US" sz="2400" dirty="0">
                <a:latin typeface="+mn-ea"/>
                <a:cs typeface="+mn-ea"/>
              </a:rPr>
              <a:t>后抗压强度可达</a:t>
            </a:r>
            <a:r>
              <a:rPr lang="en-US" altLang="zh-CN" sz="2400" dirty="0">
                <a:latin typeface="+mn-ea"/>
                <a:cs typeface="+mn-ea"/>
              </a:rPr>
              <a:t>3</a:t>
            </a:r>
            <a:r>
              <a:rPr lang="zh-CN" altLang="en-US" sz="2400" dirty="0">
                <a:latin typeface="+mn-ea"/>
                <a:cs typeface="+mn-ea"/>
              </a:rPr>
              <a:t>～</a:t>
            </a:r>
            <a:r>
              <a:rPr lang="en-US" altLang="zh-CN" sz="2400" dirty="0">
                <a:latin typeface="+mn-ea"/>
                <a:cs typeface="+mn-ea"/>
              </a:rPr>
              <a:t>6MPa</a:t>
            </a:r>
            <a:r>
              <a:rPr lang="zh-CN" altLang="en-US" sz="2400" dirty="0">
                <a:latin typeface="+mn-ea"/>
                <a:cs typeface="+mn-ea"/>
              </a:rPr>
              <a:t>，</a:t>
            </a:r>
            <a:r>
              <a:rPr lang="en-US" altLang="zh-CN" sz="2400" dirty="0">
                <a:latin typeface="+mn-ea"/>
                <a:cs typeface="+mn-ea"/>
              </a:rPr>
              <a:t>7d</a:t>
            </a:r>
            <a:r>
              <a:rPr lang="zh-CN" altLang="en-US" sz="2400" dirty="0">
                <a:latin typeface="+mn-ea"/>
                <a:cs typeface="+mn-ea"/>
              </a:rPr>
              <a:t>即可接近最高强度（约</a:t>
            </a:r>
            <a:r>
              <a:rPr lang="en-US" altLang="zh-CN" sz="2400" dirty="0">
                <a:latin typeface="+mn-ea"/>
                <a:cs typeface="+mn-ea"/>
              </a:rPr>
              <a:t>8</a:t>
            </a:r>
            <a:r>
              <a:rPr lang="zh-CN" altLang="en-US" sz="2400" dirty="0">
                <a:latin typeface="+mn-ea"/>
                <a:cs typeface="+mn-ea"/>
              </a:rPr>
              <a:t>～</a:t>
            </a:r>
            <a:r>
              <a:rPr lang="en-US" altLang="zh-CN" sz="2400" dirty="0">
                <a:latin typeface="+mn-ea"/>
                <a:cs typeface="+mn-ea"/>
              </a:rPr>
              <a:t>12MPa</a:t>
            </a:r>
            <a:r>
              <a:rPr lang="zh-CN" altLang="en-US" sz="2400" dirty="0">
                <a:latin typeface="+mn-ea"/>
                <a:cs typeface="+mn-ea"/>
              </a:rPr>
              <a:t>）。凝结时间过短不利于施工，一般使用时常掺入硼砂、骨胶、纸浆废液等缓凝剂，延长凝结时间，延缓其凝结速度。</a:t>
            </a:r>
            <a:endParaRPr lang="zh-CN" altLang="en-US" sz="2400" dirty="0">
              <a:latin typeface="+mn-ea"/>
              <a:cs typeface="+mn-ea"/>
            </a:endParaRPr>
          </a:p>
          <a:p>
            <a:pPr eaLnBrk="1" hangingPunct="1"/>
            <a:r>
              <a:rPr lang="zh-CN" altLang="en-US" sz="2800" dirty="0">
                <a:latin typeface="+mn-ea"/>
                <a:cs typeface="+mn-ea"/>
              </a:rPr>
              <a:t>　</a:t>
            </a:r>
            <a:r>
              <a:rPr lang="zh-CN" altLang="en-US" sz="2800" b="1" dirty="0">
                <a:latin typeface="+mn-ea"/>
                <a:cs typeface="+mn-ea"/>
              </a:rPr>
              <a:t>　</a:t>
            </a:r>
            <a:r>
              <a:rPr lang="en-US" altLang="zh-CN" sz="2800" b="1" dirty="0">
                <a:latin typeface="+mn-ea"/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latin typeface="+mn-ea"/>
                <a:cs typeface="+mn-ea"/>
                <a:sym typeface="Arial" panose="020B0604020202020204" pitchFamily="34" charset="0"/>
              </a:rPr>
              <a:t>．硬化时体积微膨胀</a:t>
            </a:r>
            <a:endParaRPr lang="zh-CN" altLang="en-US" sz="2800" b="1" dirty="0">
              <a:latin typeface="+mn-ea"/>
              <a:cs typeface="+mn-ea"/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2800" dirty="0">
                <a:latin typeface="+mn-ea"/>
                <a:cs typeface="+mn-ea"/>
              </a:rPr>
              <a:t>　　</a:t>
            </a:r>
            <a:r>
              <a:rPr lang="zh-CN" altLang="en-US" sz="2400" dirty="0">
                <a:latin typeface="+mn-ea"/>
                <a:cs typeface="+mn-ea"/>
              </a:rPr>
              <a:t>建筑石膏硬化时具有微膨胀性，其体积膨胀率约为</a:t>
            </a:r>
            <a:r>
              <a:rPr lang="en-US" altLang="zh-CN" sz="2400" dirty="0">
                <a:latin typeface="+mn-ea"/>
                <a:cs typeface="+mn-ea"/>
              </a:rPr>
              <a:t>0.05%</a:t>
            </a:r>
            <a:r>
              <a:rPr lang="zh-CN" altLang="en-US" sz="2400" dirty="0">
                <a:latin typeface="+mn-ea"/>
                <a:cs typeface="+mn-ea"/>
              </a:rPr>
              <a:t>～</a:t>
            </a:r>
            <a:r>
              <a:rPr lang="en-US" altLang="zh-CN" sz="2400" dirty="0">
                <a:latin typeface="+mn-ea"/>
                <a:cs typeface="+mn-ea"/>
              </a:rPr>
              <a:t>0.15</a:t>
            </a:r>
            <a:r>
              <a:rPr lang="zh-CN" altLang="en-US" sz="2400" dirty="0">
                <a:latin typeface="+mn-ea"/>
                <a:cs typeface="+mn-ea"/>
              </a:rPr>
              <a:t>％。石膏的这一特性使得它的制品表面光滑、棱角清晰，线脚饱满，装饰性好</a:t>
            </a:r>
            <a:r>
              <a:rPr lang="en-US" altLang="zh-CN" sz="2400" dirty="0">
                <a:latin typeface="+mn-ea"/>
                <a:cs typeface="+mn-ea"/>
              </a:rPr>
              <a:t>,</a:t>
            </a:r>
            <a:r>
              <a:rPr lang="zh-CN" altLang="en-US" sz="2400" dirty="0">
                <a:latin typeface="+mn-ea"/>
                <a:cs typeface="+mn-ea"/>
              </a:rPr>
              <a:t>常用来制作石膏制品。   </a:t>
            </a:r>
            <a:endParaRPr lang="zh-CN" altLang="en-US" sz="2800" dirty="0">
              <a:latin typeface="+mn-ea"/>
              <a:cs typeface="+mn-ea"/>
            </a:endParaRPr>
          </a:p>
          <a:p>
            <a:pPr eaLnBrk="1" hangingPunct="1"/>
            <a:r>
              <a:rPr lang="zh-CN" altLang="en-US" sz="2800" dirty="0">
                <a:latin typeface="+mn-ea"/>
                <a:cs typeface="+mn-ea"/>
              </a:rPr>
              <a:t>　　</a:t>
            </a:r>
            <a:r>
              <a:rPr lang="en-US" altLang="zh-CN" sz="2800" b="1" dirty="0">
                <a:latin typeface="+mn-ea"/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latin typeface="+mn-ea"/>
                <a:cs typeface="+mn-ea"/>
                <a:sym typeface="Arial" panose="020B0604020202020204" pitchFamily="34" charset="0"/>
              </a:rPr>
              <a:t>．孔隙率大，表观密度小，强度低，保温、吸声性好</a:t>
            </a:r>
            <a:endParaRPr lang="zh-CN" altLang="en-US" sz="2800" b="1" dirty="0">
              <a:latin typeface="+mn-ea"/>
              <a:cs typeface="+mn-ea"/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2800" dirty="0">
                <a:latin typeface="+mn-ea"/>
                <a:cs typeface="+mn-ea"/>
              </a:rPr>
              <a:t>　　</a:t>
            </a:r>
            <a:r>
              <a:rPr lang="zh-CN" altLang="en-US" sz="2400" dirty="0">
                <a:latin typeface="+mn-ea"/>
                <a:cs typeface="+mn-ea"/>
              </a:rPr>
              <a:t>建筑石膏的水化反应理论上需水量仅为</a:t>
            </a:r>
            <a:r>
              <a:rPr lang="en-US" altLang="zh-CN" sz="2400" dirty="0">
                <a:latin typeface="+mn-ea"/>
                <a:cs typeface="+mn-ea"/>
              </a:rPr>
              <a:t>18.6</a:t>
            </a:r>
            <a:r>
              <a:rPr lang="zh-CN" altLang="en-US" sz="2400" dirty="0">
                <a:latin typeface="+mn-ea"/>
                <a:cs typeface="+mn-ea"/>
              </a:rPr>
              <a:t>％，但在搅拌时为了使石膏充分溶解、水化并使得石膏浆体具有施工要求的流动度，实际加水量达</a:t>
            </a:r>
            <a:r>
              <a:rPr lang="en-US" altLang="zh-CN" sz="2400" dirty="0">
                <a:latin typeface="+mn-ea"/>
                <a:cs typeface="+mn-ea"/>
              </a:rPr>
              <a:t>50</a:t>
            </a:r>
            <a:r>
              <a:rPr lang="zh-CN" altLang="en-US" sz="2400" dirty="0">
                <a:latin typeface="+mn-ea"/>
                <a:cs typeface="+mn-ea"/>
              </a:rPr>
              <a:t>～</a:t>
            </a:r>
            <a:r>
              <a:rPr lang="en-US" altLang="zh-CN" sz="2400" dirty="0">
                <a:latin typeface="+mn-ea"/>
                <a:cs typeface="+mn-ea"/>
              </a:rPr>
              <a:t>70</a:t>
            </a:r>
            <a:r>
              <a:rPr lang="zh-CN" altLang="en-US" sz="2400" dirty="0">
                <a:latin typeface="+mn-ea"/>
                <a:cs typeface="+mn-ea"/>
              </a:rPr>
              <a:t>％，而多余的水分蒸发后，在石膏硬化体的内部将留下大量的孔隙，其孔隙率可达</a:t>
            </a:r>
            <a:r>
              <a:rPr lang="en-US" altLang="zh-CN" sz="2400" dirty="0">
                <a:latin typeface="+mn-ea"/>
                <a:cs typeface="+mn-ea"/>
              </a:rPr>
              <a:t>50</a:t>
            </a:r>
            <a:r>
              <a:rPr lang="zh-CN" altLang="en-US" sz="2400" dirty="0">
                <a:latin typeface="+mn-ea"/>
                <a:cs typeface="+mn-ea"/>
              </a:rPr>
              <a:t>～</a:t>
            </a:r>
            <a:r>
              <a:rPr lang="en-US" altLang="zh-CN" sz="2400" dirty="0">
                <a:latin typeface="+mn-ea"/>
                <a:cs typeface="+mn-ea"/>
              </a:rPr>
              <a:t>60</a:t>
            </a:r>
            <a:r>
              <a:rPr lang="zh-CN" altLang="en-US" sz="2400" dirty="0">
                <a:latin typeface="+mn-ea"/>
                <a:cs typeface="+mn-ea"/>
              </a:rPr>
              <a:t>％。由于这一特性使石膏制品导热系数小</a:t>
            </a:r>
            <a:r>
              <a:rPr lang="en-US" altLang="zh-CN" sz="2400" dirty="0">
                <a:latin typeface="+mn-ea"/>
                <a:cs typeface="+mn-ea"/>
              </a:rPr>
              <a:t>(</a:t>
            </a:r>
            <a:r>
              <a:rPr lang="zh-CN" altLang="en-US" sz="2400" dirty="0">
                <a:latin typeface="+mn-ea"/>
                <a:cs typeface="+mn-ea"/>
              </a:rPr>
              <a:t>仅为</a:t>
            </a:r>
            <a:r>
              <a:rPr lang="en-US" altLang="zh-CN" sz="2400" dirty="0">
                <a:latin typeface="+mn-ea"/>
                <a:cs typeface="+mn-ea"/>
              </a:rPr>
              <a:t>0.121</a:t>
            </a:r>
            <a:r>
              <a:rPr lang="zh-CN" altLang="en-US" sz="2400" dirty="0">
                <a:latin typeface="+mn-ea"/>
                <a:cs typeface="+mn-ea"/>
              </a:rPr>
              <a:t>～</a:t>
            </a:r>
            <a:r>
              <a:rPr lang="en-US" altLang="zh-CN" sz="2400" dirty="0">
                <a:latin typeface="+mn-ea"/>
                <a:cs typeface="+mn-ea"/>
              </a:rPr>
              <a:t>0.205W</a:t>
            </a:r>
            <a:r>
              <a:rPr lang="zh-CN" altLang="en-US" sz="2400" dirty="0">
                <a:latin typeface="+mn-ea"/>
                <a:cs typeface="+mn-ea"/>
              </a:rPr>
              <a:t>／</a:t>
            </a:r>
            <a:r>
              <a:rPr lang="en-US" altLang="zh-CN" sz="2400" dirty="0">
                <a:latin typeface="+mn-ea"/>
                <a:cs typeface="+mn-ea"/>
              </a:rPr>
              <a:t>(m·K))</a:t>
            </a:r>
            <a:r>
              <a:rPr lang="zh-CN" altLang="en-US" sz="2400" dirty="0">
                <a:latin typeface="+mn-ea"/>
                <a:cs typeface="+mn-ea"/>
              </a:rPr>
              <a:t>，保温隔热性能好，但其强度较低。由于硬化体的多孔结构特点，使建筑石膏具有质轻、保温隔热、吸声性强等优点。</a:t>
            </a:r>
            <a:endParaRPr lang="zh-CN" altLang="en-US" sz="2400" dirty="0">
              <a:latin typeface="+mn-ea"/>
              <a:cs typeface="+mn-ea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文本占位符 2"/>
          <p:cNvSpPr>
            <a:spLocks noGrp="1"/>
          </p:cNvSpPr>
          <p:nvPr>
            <p:ph idx="1"/>
          </p:nvPr>
        </p:nvSpPr>
        <p:spPr>
          <a:xfrm>
            <a:off x="45085" y="399415"/>
            <a:ext cx="11680190" cy="4933950"/>
          </a:xfrm>
        </p:spPr>
        <p:txBody>
          <a:bodyPr wrap="square" lIns="91440" tIns="45720" rIns="91440" bIns="45720" anchor="t"/>
          <a:p>
            <a:pPr eaLnBrk="1" hangingPunct="1"/>
            <a:r>
              <a:rPr lang="zh-CN" altLang="en-US" sz="1800" b="1" dirty="0"/>
              <a:t>　</a:t>
            </a:r>
            <a:r>
              <a:rPr lang="zh-CN" altLang="en-US" sz="2800" b="1" dirty="0"/>
              <a:t>　</a:t>
            </a:r>
            <a:r>
              <a:rPr lang="en-US" altLang="zh-CN" sz="2800" b="1" dirty="0"/>
              <a:t>4</a:t>
            </a:r>
            <a:r>
              <a:rPr lang="zh-CN" altLang="en-US" sz="2800" b="1" dirty="0"/>
              <a:t>．具有一定的调温、调湿作用</a:t>
            </a:r>
            <a:endParaRPr lang="zh-CN" altLang="en-US" sz="2800" b="1" dirty="0"/>
          </a:p>
          <a:p>
            <a:pPr eaLnBrk="1" hangingPunct="1"/>
            <a:r>
              <a:rPr lang="zh-CN" altLang="en-US" sz="2800" dirty="0"/>
              <a:t>　　</a:t>
            </a:r>
            <a:r>
              <a:rPr lang="zh-CN" altLang="en-US" sz="2400" dirty="0"/>
              <a:t>建筑石膏制品的热容量大、吸湿性强，因此，可对室内空气具有一定调节温度和湿度的作用。</a:t>
            </a:r>
            <a:endParaRPr lang="zh-CN" altLang="en-US" sz="2800" dirty="0"/>
          </a:p>
          <a:p>
            <a:pPr eaLnBrk="1" hangingPunct="1"/>
            <a:r>
              <a:rPr lang="zh-CN" altLang="en-US" sz="2800" dirty="0"/>
              <a:t>　　</a:t>
            </a:r>
            <a:r>
              <a:rPr lang="en-US" altLang="zh-CN" sz="2800" b="1" dirty="0">
                <a:sym typeface="Arial" panose="020B0604020202020204" pitchFamily="34" charset="0"/>
              </a:rPr>
              <a:t>5</a:t>
            </a:r>
            <a:r>
              <a:rPr lang="zh-CN" altLang="en-US" sz="2800" b="1" dirty="0">
                <a:sym typeface="Arial" panose="020B0604020202020204" pitchFamily="34" charset="0"/>
              </a:rPr>
              <a:t>．防火性好，耐火性差</a:t>
            </a:r>
            <a:endParaRPr lang="zh-CN" altLang="en-US" sz="2800" b="1" dirty="0"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2800" dirty="0"/>
              <a:t>　　</a:t>
            </a:r>
            <a:r>
              <a:rPr lang="zh-CN" altLang="en-US" sz="2400" dirty="0"/>
              <a:t>建筑石膏制品的导热系数小，传热速度慢，且二水石膏受热脱水产生的水蒸气蒸发并吸收热量，能有效阻止火势的蔓延。但二水石膏脱水后，强度显著下降，故建筑石膏制品不耐火。</a:t>
            </a:r>
            <a:endParaRPr lang="zh-CN" altLang="en-US" sz="2400" dirty="0"/>
          </a:p>
          <a:p>
            <a:pPr eaLnBrk="1" hangingPunct="1"/>
            <a:r>
              <a:rPr lang="zh-CN" altLang="en-US" sz="2800" dirty="0"/>
              <a:t>　</a:t>
            </a:r>
            <a:r>
              <a:rPr lang="zh-CN" altLang="en-US" sz="2800" b="1" dirty="0"/>
              <a:t>　</a:t>
            </a:r>
            <a:r>
              <a:rPr lang="en-US" altLang="zh-CN" sz="2800" b="1" dirty="0">
                <a:sym typeface="Arial" panose="020B0604020202020204" pitchFamily="34" charset="0"/>
              </a:rPr>
              <a:t>6</a:t>
            </a:r>
            <a:r>
              <a:rPr lang="zh-CN" altLang="en-US" sz="2800" b="1" dirty="0">
                <a:sym typeface="Arial" panose="020B0604020202020204" pitchFamily="34" charset="0"/>
              </a:rPr>
              <a:t>．装饰性好，可加工性好</a:t>
            </a:r>
            <a:endParaRPr lang="zh-CN" altLang="en-US" sz="2800" b="1" dirty="0"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2800" dirty="0"/>
              <a:t>　　</a:t>
            </a:r>
            <a:r>
              <a:rPr lang="zh-CN" altLang="en-US" sz="2400" dirty="0"/>
              <a:t>建筑石膏制品表面平整，色彩洁白，并可以进行锯、刨、钉、雕刻等加工，具有良好的装饰性和可加工性。</a:t>
            </a:r>
            <a:endParaRPr lang="zh-CN" altLang="en-US" sz="2800" dirty="0"/>
          </a:p>
          <a:p>
            <a:pPr eaLnBrk="1" hangingPunct="1"/>
            <a:r>
              <a:rPr lang="zh-CN" altLang="en-US" sz="2800" dirty="0"/>
              <a:t>　　</a:t>
            </a:r>
            <a:r>
              <a:rPr lang="en-US" altLang="zh-CN" sz="2800" b="1" dirty="0">
                <a:sym typeface="Arial" panose="020B0604020202020204" pitchFamily="34" charset="0"/>
              </a:rPr>
              <a:t>7</a:t>
            </a:r>
            <a:r>
              <a:rPr lang="zh-CN" altLang="en-US" sz="2800" b="1" dirty="0">
                <a:sym typeface="Arial" panose="020B0604020202020204" pitchFamily="34" charset="0"/>
              </a:rPr>
              <a:t>．耐水性和抗冻性差</a:t>
            </a:r>
            <a:endParaRPr lang="zh-CN" altLang="en-US" sz="2800" b="1" dirty="0"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2800" dirty="0"/>
              <a:t>　　</a:t>
            </a:r>
            <a:r>
              <a:rPr lang="zh-CN" altLang="en-US" sz="2400" dirty="0"/>
              <a:t>建筑石膏是气硬性胶凝材料，吸水性大，长期在潮湿的环境中，其晶粒间的结合力会削弱，直至溶解，故石膏的耐水性差。另外，建筑石膏中的水分一旦受冻会产生破坏，即抗冻性差。</a:t>
            </a:r>
            <a:endParaRPr lang="zh-CN" altLang="en-US" sz="2800" dirty="0"/>
          </a:p>
        </p:txBody>
      </p: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5" name="Text Box 4"/>
          <p:cNvSpPr txBox="1"/>
          <p:nvPr/>
        </p:nvSpPr>
        <p:spPr>
          <a:xfrm>
            <a:off x="2381250" y="571500"/>
            <a:ext cx="60134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2.2.5 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建筑石膏的应用</a:t>
            </a:r>
            <a:endParaRPr lang="zh-CN" altLang="en-US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2667000" y="1714500"/>
            <a:ext cx="6643688" cy="390842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1、室内抹灰和粉刷</a:t>
            </a: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2、建筑石膏制品</a:t>
            </a: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    装饰石膏板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    吸声用穿孔石膏板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   石膏艺术制品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 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B0F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   纸面石膏板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标题 1"/>
          <p:cNvSpPr>
            <a:spLocks noGrp="1"/>
          </p:cNvSpPr>
          <p:nvPr>
            <p:ph type="title"/>
          </p:nvPr>
        </p:nvSpPr>
        <p:spPr>
          <a:xfrm>
            <a:off x="609600" y="460058"/>
            <a:ext cx="10972800" cy="1139825"/>
          </a:xfrm>
        </p:spPr>
        <p:txBody>
          <a:bodyPr wrap="square" lIns="91440" tIns="45720" rIns="91440" bIns="45720" anchor="t"/>
          <a:p>
            <a:pPr eaLnBrk="1" hangingPunct="1"/>
            <a:r>
              <a:rPr lang="en-US" altLang="zh-CN" sz="3200" dirty="0"/>
              <a:t>2.2.6  </a:t>
            </a:r>
            <a:r>
              <a:rPr lang="zh-CN" altLang="en-US" sz="3200" dirty="0"/>
              <a:t>石膏的运输贮存</a:t>
            </a:r>
            <a:endParaRPr lang="zh-CN" altLang="en-US" sz="3200" dirty="0"/>
          </a:p>
        </p:txBody>
      </p:sp>
      <p:sp>
        <p:nvSpPr>
          <p:cNvPr id="78850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lang="zh-CN" altLang="en-US" sz="2800" dirty="0"/>
              <a:t>    石膏在运输贮存的过程中应注意防水、防潮。另外长期贮存会使石膏的强度下降很多</a:t>
            </a:r>
            <a:r>
              <a:rPr lang="en-US" altLang="zh-CN" sz="2800" dirty="0"/>
              <a:t>(</a:t>
            </a:r>
            <a:r>
              <a:rPr lang="zh-CN" altLang="en-US" sz="2800" dirty="0"/>
              <a:t>一般贮存三个月后，强度会下降</a:t>
            </a:r>
            <a:r>
              <a:rPr lang="en-US" altLang="zh-CN" sz="2800" dirty="0"/>
              <a:t>30</a:t>
            </a:r>
            <a:r>
              <a:rPr lang="zh-CN" altLang="en-US" sz="2800" dirty="0"/>
              <a:t>％左右，因此建筑石膏不宜长期贮存。一旦贮存时间过长应重新检验确定等级。</a:t>
            </a:r>
            <a:endParaRPr lang="zh-CN" altLang="en-US" sz="2800" dirty="0"/>
          </a:p>
        </p:txBody>
      </p:sp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r>
              <a:rPr lang="zh-CN" altLang="en-US" dirty="0"/>
              <a:t>案例：</a:t>
            </a:r>
            <a:endParaRPr lang="zh-CN" altLang="en-US" dirty="0"/>
          </a:p>
        </p:txBody>
      </p:sp>
      <p:sp>
        <p:nvSpPr>
          <p:cNvPr id="79874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r>
              <a:rPr lang="zh-CN" altLang="en-US" dirty="0"/>
              <a:t>某住户喜爱石膏制品，用普通石膏浮雕板作室内装饰，使用一段时间后，客厅、卧室效果相当好，但厨房、厕所、浴室的石膏制品出现发霉变形。请分析原因，提出改善措施。</a:t>
            </a:r>
            <a:endParaRPr lang="zh-CN" altLang="en-US" dirty="0"/>
          </a:p>
          <a:p>
            <a:pPr eaLnBrk="1" hangingPunct="1"/>
            <a:r>
              <a:rPr lang="zh-CN" altLang="en-US" dirty="0"/>
              <a:t>某工人用建筑石膏粉拌水为一桶石膏浆，用以在光滑的天花板上直接粘贴，石膏饰条前后半小时完工。几天后最后粘贴的两条石膏饰条突然坠落，请分析原因，提出改善措施。</a:t>
            </a:r>
            <a:endParaRPr lang="zh-CN" altLang="en-US" dirty="0"/>
          </a:p>
          <a:p>
            <a:pPr eaLnBrk="1" hangingPunct="1"/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53250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53251" name="图片 3" descr="124fe7d2bb13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r>
              <a:rPr lang="zh-CN" altLang="en-US" sz="3600" b="1" dirty="0"/>
              <a:t>二、案例分析</a:t>
            </a:r>
            <a:endParaRPr lang="zh-CN" altLang="en-US" sz="3600" b="1" dirty="0"/>
          </a:p>
        </p:txBody>
      </p:sp>
      <p:sp>
        <p:nvSpPr>
          <p:cNvPr id="86018" name="内容占位符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4933950"/>
          </a:xfrm>
        </p:spPr>
        <p:txBody>
          <a:bodyPr wrap="square" lIns="91440" tIns="45720" rIns="91440" bIns="45720" anchor="t"/>
          <a:p>
            <a:pPr marL="0" indent="0" eaLnBrk="1" hangingPunct="1">
              <a:buNone/>
            </a:pPr>
            <a:r>
              <a:rPr lang="en-US" altLang="zh-CN" dirty="0"/>
              <a:t>1</a:t>
            </a:r>
            <a:r>
              <a:rPr lang="zh-CN" altLang="en-US" dirty="0"/>
              <a:t>、某工程在配制石灰砂浆时，使用了潮湿且长期暴露于空气中的生石灰粉，施工完毕后发现建筑物的内墙所抹砂浆出现大面积脱落，请分析原因。</a:t>
            </a:r>
            <a:endParaRPr lang="en-US" altLang="zh-CN" dirty="0"/>
          </a:p>
          <a:p>
            <a:pPr marL="0" indent="0" eaLnBrk="1" hangingPunct="1">
              <a:buNone/>
            </a:pPr>
            <a:r>
              <a:rPr lang="en-US" altLang="zh-CN" dirty="0"/>
              <a:t>2</a:t>
            </a:r>
            <a:r>
              <a:rPr lang="zh-CN" altLang="en-US" dirty="0"/>
              <a:t>、某剧场采用石膏板做内部装饰，由于冬季剧场内暖气爆裂，大量热水流过剧场，一段时间后发现石膏制品出现了局部变形，表面出现霉斑。请分析原因。</a:t>
            </a:r>
            <a:endParaRPr lang="zh-CN" alt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54274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54275" name="图片 3" descr="4d8c3105868697214f0012a7-f0bd399a2373f3d046482571f50ffab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55298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55299" name="图片 3" descr="78264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8893175" cy="667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56322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56323" name="图片 3" descr="365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57346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57347" name="图片 3" descr="1053419993ooud6tuz81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102235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58370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58371" name="图片 3" descr="wKhQtFORPXqEe3D4AAAAAL_8PMU9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-209550"/>
            <a:ext cx="9753600" cy="727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标题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sp>
        <p:nvSpPr>
          <p:cNvPr id="59394" name="文本占位符 2"/>
          <p:cNvSpPr>
            <a:spLocks noGrp="1"/>
          </p:cNvSpPr>
          <p:nvPr>
            <p:ph idx="1"/>
          </p:nvPr>
        </p:nvSpPr>
        <p:spPr/>
        <p:txBody>
          <a:bodyPr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59395" name="图片 3" descr="12922080546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40013" y="0"/>
            <a:ext cx="6659562" cy="6659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2014</Words>
  <Application>WPS 演示</Application>
  <PresentationFormat>全屏显示(4:3)</PresentationFormat>
  <Paragraphs>146</Paragraphs>
  <Slides>30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53" baseType="lpstr">
      <vt:lpstr>Arial</vt:lpstr>
      <vt:lpstr>宋体</vt:lpstr>
      <vt:lpstr>Wingdings</vt:lpstr>
      <vt:lpstr>Garamond</vt:lpstr>
      <vt:lpstr>华文楷体</vt:lpstr>
      <vt:lpstr>隶书</vt:lpstr>
      <vt:lpstr>Corbel</vt:lpstr>
      <vt:lpstr>微软雅黑</vt:lpstr>
      <vt:lpstr>Arial Unicode MS</vt:lpstr>
      <vt:lpstr>华文新魏</vt:lpstr>
      <vt:lpstr>华文仿宋</vt:lpstr>
      <vt:lpstr>Times New Roman</vt:lpstr>
      <vt:lpstr>Cambria</vt:lpstr>
      <vt:lpstr>_GB2312</vt:lpstr>
      <vt:lpstr>黑体</vt:lpstr>
      <vt:lpstr>幼圆</vt:lpstr>
      <vt:lpstr>楷体_GB2312</vt:lpstr>
      <vt:lpstr>AMGDT</vt:lpstr>
      <vt:lpstr>新宋体</vt:lpstr>
      <vt:lpstr>Edge</vt:lpstr>
      <vt:lpstr>Equation.3</vt:lpstr>
      <vt:lpstr>Equation.DSMT4</vt:lpstr>
      <vt:lpstr>Equation.3</vt:lpstr>
      <vt:lpstr>学习情境1      胶凝材料的选择与应用  </vt:lpstr>
      <vt:lpstr>任务2    石膏的选择与应用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纸面石膏板</vt:lpstr>
      <vt:lpstr>PowerPoint 演示文稿</vt:lpstr>
      <vt:lpstr>PowerPoint 演示文稿</vt:lpstr>
      <vt:lpstr>PowerPoint 演示文稿</vt:lpstr>
      <vt:lpstr>石膏砌块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 建筑石膏的性质</vt:lpstr>
      <vt:lpstr>四、 建筑石膏的性质</vt:lpstr>
      <vt:lpstr>PowerPoint 演示文稿</vt:lpstr>
      <vt:lpstr>六、石膏的运输贮存</vt:lpstr>
      <vt:lpstr>案例：</vt:lpstr>
      <vt:lpstr>二、案例分析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建   筑   材   料 Construction Materials</dc:title>
  <dc:creator>User</dc:creator>
  <cp:lastModifiedBy>櫻桃㎜ ☉</cp:lastModifiedBy>
  <cp:revision>93</cp:revision>
  <dcterms:created xsi:type="dcterms:W3CDTF">2008-09-16T01:50:00Z</dcterms:created>
  <dcterms:modified xsi:type="dcterms:W3CDTF">2018-12-18T09:21:08Z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