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539" r:id="rId3"/>
    <p:sldId id="410" r:id="rId4"/>
    <p:sldId id="505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5" r:id="rId15"/>
    <p:sldId id="516" r:id="rId16"/>
    <p:sldId id="517" r:id="rId17"/>
    <p:sldId id="524" r:id="rId18"/>
    <p:sldId id="525" r:id="rId19"/>
    <p:sldId id="526" r:id="rId20"/>
    <p:sldId id="431" r:id="rId21"/>
    <p:sldId id="434" r:id="rId22"/>
    <p:sldId id="432" r:id="rId23"/>
    <p:sldId id="435" r:id="rId24"/>
    <p:sldId id="439" r:id="rId25"/>
    <p:sldId id="436" r:id="rId26"/>
    <p:sldId id="437" r:id="rId27"/>
    <p:sldId id="527" r:id="rId28"/>
    <p:sldId id="664" r:id="rId29"/>
    <p:sldId id="666" r:id="rId30"/>
    <p:sldId id="667" r:id="rId31"/>
    <p:sldId id="668" r:id="rId32"/>
    <p:sldId id="502" r:id="rId33"/>
    <p:sldId id="503" r:id="rId34"/>
    <p:sldId id="504" r:id="rId35"/>
    <p:sldId id="449" r:id="rId36"/>
    <p:sldId id="450" r:id="rId37"/>
    <p:sldId id="451" r:id="rId38"/>
    <p:sldId id="452" r:id="rId39"/>
    <p:sldId id="453" r:id="rId40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9900"/>
    <a:srgbClr val="FF00FF"/>
    <a:srgbClr val="9900CC"/>
    <a:srgbClr val="FFCC66"/>
    <a:srgbClr val="CC0099"/>
    <a:srgbClr val="FF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8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4" Type="http://schemas.openxmlformats.org/officeDocument/2006/relationships/tableStyles" Target="tableStyles.xml"/><Relationship Id="rId43" Type="http://schemas.openxmlformats.org/officeDocument/2006/relationships/viewProps" Target="viewProps.xml"/><Relationship Id="rId42" Type="http://schemas.openxmlformats.org/officeDocument/2006/relationships/presProps" Target="presProps.xml"/><Relationship Id="rId41" Type="http://schemas.openxmlformats.org/officeDocument/2006/relationships/notesMaster" Target="notesMasters/notesMaster1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4" name="幻灯片图像占位符 3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4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65D09B7-FDF9-4181-B09D-5BDEA66120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未知"/>
          <p:cNvSpPr/>
          <p:nvPr/>
        </p:nvSpPr>
        <p:spPr>
          <a:xfrm>
            <a:off x="812800" y="1219200"/>
            <a:ext cx="10566400" cy="914400"/>
          </a:xfrm>
          <a:custGeom>
            <a:avLst/>
            <a:gdLst/>
            <a:ahLst/>
            <a:cxnLst>
              <a:cxn ang="0">
                <a:pos x="0" y="836127360"/>
              </a:cxn>
              <a:cxn ang="0">
                <a:pos x="0" y="0"/>
              </a:cxn>
              <a:cxn ang="0">
                <a:pos x="2147483646" y="0"/>
              </a:cxn>
            </a:cxnLst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5" name="直接连接符 7"/>
          <p:cNvSpPr/>
          <p:nvPr/>
        </p:nvSpPr>
        <p:spPr>
          <a:xfrm>
            <a:off x="2641600" y="3962400"/>
            <a:ext cx="8682038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10164233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sz="5000" kern="1200"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>
              <a:buNone/>
              <a:defRPr sz="2800" kern="1200"/>
            </a:lvl1pPr>
            <a:lvl2pPr marL="344805" lvl="1" indent="-344805" algn="ctr">
              <a:buNone/>
              <a:defRPr sz="2800" kern="1200"/>
            </a:lvl2pPr>
            <a:lvl3pPr marL="671830" lvl="2" indent="-671830" algn="ctr">
              <a:buNone/>
              <a:defRPr sz="2800" kern="1200"/>
            </a:lvl3pPr>
            <a:lvl4pPr marL="1024255" lvl="3" indent="-1024255" algn="ctr">
              <a:buNone/>
              <a:defRPr sz="2800" kern="1200"/>
            </a:lvl4pPr>
            <a:lvl5pPr marL="1341755" lvl="4" indent="-1341755" algn="ctr">
              <a:buNone/>
              <a:defRPr sz="2800"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532746F-FC8C-4564-A1EE-82696FF52A1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0573" cy="585311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0" lang="zh-CN" altLang="en-US" sz="3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307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307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25120"/>
            <a:r>
              <a:rPr lang="zh-CN" altLang="en-US" dirty="0"/>
              <a:t>第二级</a:t>
            </a:r>
            <a:endParaRPr lang="zh-CN" altLang="en-US" dirty="0"/>
          </a:p>
          <a:p>
            <a:pPr lvl="2" indent="-350520"/>
            <a:r>
              <a:rPr lang="zh-CN" altLang="en-US" dirty="0"/>
              <a:t>第三级</a:t>
            </a:r>
            <a:endParaRPr lang="zh-CN" altLang="en-US" dirty="0"/>
          </a:p>
          <a:p>
            <a:pPr lvl="3" indent="-315595"/>
            <a:r>
              <a:rPr lang="zh-CN" altLang="en-US" dirty="0"/>
              <a:t>第四级</a:t>
            </a:r>
            <a:endParaRPr lang="zh-CN" altLang="en-US" dirty="0"/>
          </a:p>
          <a:p>
            <a:pPr lvl="4" indent="-339725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>
                <a:latin typeface="Garamond" panose="02020404030301010803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ctr">
              <a:defRPr sz="1200" noProof="1">
                <a:latin typeface="Garamond" panose="02020404030301010803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未知"/>
          <p:cNvSpPr/>
          <p:nvPr/>
        </p:nvSpPr>
        <p:spPr>
          <a:xfrm>
            <a:off x="508000" y="228600"/>
            <a:ext cx="10972800" cy="609600"/>
          </a:xfrm>
          <a:custGeom>
            <a:avLst/>
            <a:gdLst/>
            <a:ahLst/>
            <a:cxnLst>
              <a:cxn ang="0">
                <a:pos x="0" y="371612160"/>
              </a:cxn>
              <a:cxn ang="0">
                <a:pos x="0" y="0"/>
              </a:cxn>
              <a:cxn ang="0">
                <a:pos x="2147483646" y="0"/>
              </a:cxn>
            </a:cxnLst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32" name="直接连接符 7"/>
          <p:cNvSpPr/>
          <p:nvPr/>
        </p:nvSpPr>
        <p:spPr>
          <a:xfrm>
            <a:off x="609600" y="6172200"/>
            <a:ext cx="109728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Bar dir="vert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75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115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623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wmf"/><Relationship Id="rId1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4.wmf"/><Relationship Id="rId1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标题 1"/>
          <p:cNvSpPr>
            <a:spLocks noGrp="1"/>
          </p:cNvSpPr>
          <p:nvPr>
            <p:ph type="ctrTitle"/>
          </p:nvPr>
        </p:nvSpPr>
        <p:spPr>
          <a:xfrm>
            <a:off x="1484313" y="1733233"/>
            <a:ext cx="8497887" cy="223202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5400" b="1" kern="1200" dirty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  <a:t>  </a:t>
            </a:r>
            <a:r>
              <a:rPr lang="zh-CN" altLang="en-US" sz="5400" b="1" kern="1200" dirty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  <a:t>胶凝材料的选择与应用</a:t>
            </a:r>
            <a:endParaRPr lang="zh-CN" altLang="en-US" sz="6000" b="1" kern="1200" dirty="0">
              <a:solidFill>
                <a:srgbClr val="CC0099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40380" y="431800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754380" y="285750"/>
            <a:ext cx="11099800" cy="6286500"/>
          </a:xfrm>
        </p:spPr>
        <p:txBody>
          <a:bodyPr wrap="square" lIns="91440" tIns="45720" rIns="91440" bIns="45720" anchor="t"/>
          <a:p>
            <a:pPr algn="just" eaLnBrk="1" hangingPunct="1">
              <a:lnSpc>
                <a:spcPct val="114000"/>
              </a:lnSpc>
              <a:buNone/>
            </a:pPr>
            <a:r>
              <a:rPr lang="zh-CN" altLang="en-US" sz="3400" dirty="0">
                <a:latin typeface="华文楷体" panose="02010600040101010101" pitchFamily="2" charset="-122"/>
              </a:rPr>
              <a:t>2.1.2  </a:t>
            </a:r>
            <a:r>
              <a:rPr lang="zh-CN" altLang="en-US" sz="3400" dirty="0">
                <a:latin typeface="华文楷体" panose="02010600040101010101" pitchFamily="2" charset="-122"/>
              </a:rPr>
              <a:t>石灰的熟化和硬化</a:t>
            </a:r>
            <a:endParaRPr lang="zh-CN" altLang="en-US" sz="34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Clr>
                <a:srgbClr val="FFC000"/>
              </a:buClr>
              <a:buChar char="l"/>
            </a:pPr>
            <a:r>
              <a:rPr lang="zh-CN" altLang="en-US" b="1" dirty="0"/>
              <a:t>1、石灰的熟化</a:t>
            </a:r>
            <a:endParaRPr lang="zh-CN" altLang="en-US" b="1" dirty="0"/>
          </a:p>
          <a:p>
            <a:pPr eaLnBrk="1" hangingPunct="1">
              <a:lnSpc>
                <a:spcPct val="114000"/>
              </a:lnSpc>
              <a:buNone/>
            </a:pPr>
            <a:r>
              <a:rPr lang="zh-CN" altLang="en-US" dirty="0"/>
              <a:t>         烧制成的生石灰，在使用时必须加水使其“消化”成为“消石灰”，这一过程亦称“熟化”，故消石灰亦称“熟石灰” 。</a:t>
            </a:r>
            <a:endParaRPr lang="zh-CN" altLang="en-US" dirty="0"/>
          </a:p>
          <a:p>
            <a:pPr eaLnBrk="1" hangingPunct="1">
              <a:lnSpc>
                <a:spcPct val="114000"/>
              </a:lnSpc>
              <a:buNone/>
            </a:pPr>
            <a:endParaRPr lang="zh-CN" altLang="en-US" dirty="0"/>
          </a:p>
          <a:p>
            <a:pPr eaLnBrk="1" hangingPunct="1">
              <a:lnSpc>
                <a:spcPct val="114000"/>
              </a:lnSpc>
              <a:buNone/>
            </a:pPr>
            <a:endParaRPr lang="zh-CN" altLang="en-US" dirty="0"/>
          </a:p>
          <a:p>
            <a:pPr eaLnBrk="1" hangingPunct="1">
              <a:lnSpc>
                <a:spcPct val="114000"/>
              </a:lnSpc>
              <a:buClr>
                <a:srgbClr val="FFFF00"/>
              </a:buClr>
              <a:buChar char="Ø"/>
            </a:pPr>
            <a:r>
              <a:rPr lang="zh-CN" altLang="en-US" dirty="0">
                <a:latin typeface="华文楷体" panose="02010600040101010101" pitchFamily="2" charset="-122"/>
              </a:rPr>
              <a:t>目的：使生石灰具有粘性和塑性。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Clr>
                <a:srgbClr val="FFFF00"/>
              </a:buClr>
              <a:buChar char="Ø"/>
            </a:pPr>
            <a:r>
              <a:rPr lang="zh-CN" altLang="en-US" dirty="0">
                <a:latin typeface="华文楷体" panose="02010600040101010101" pitchFamily="2" charset="-122"/>
              </a:rPr>
              <a:t>特点：①放热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Clr>
                <a:srgbClr val="FFFF00"/>
              </a:buClr>
              <a:buChar char="Ø"/>
            </a:pPr>
            <a:r>
              <a:rPr lang="zh-CN" altLang="en-US" dirty="0">
                <a:latin typeface="华文楷体" panose="02010600040101010101" pitchFamily="2" charset="-122"/>
              </a:rPr>
              <a:t>      ②膨胀（1～2.5倍）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algn="just" eaLnBrk="1" hangingPunct="1">
              <a:lnSpc>
                <a:spcPct val="114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  理论加水&lt;实际加水量(24.3%&lt;70%)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661285" y="3240723"/>
          <a:ext cx="66579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2487295" imgH="215900" progId="Equation.3">
                  <p:embed/>
                </p:oleObj>
              </mc:Choice>
              <mc:Fallback>
                <p:oleObj name="" r:id="rId1" imgW="2487295" imgH="2159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61285" y="3240723"/>
                        <a:ext cx="6657975" cy="61595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9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charRg st="19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charRg st="19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5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charRg st="85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charRg st="85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1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charRg st="101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charRg st="101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8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charRg st="108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charRg st="108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26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charRg st="126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charRg st="126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1137920" y="428625"/>
            <a:ext cx="9665335" cy="574357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Clr>
                <a:srgbClr val="FFFF00"/>
              </a:buClr>
              <a:buChar char="Ø"/>
            </a:pPr>
            <a:r>
              <a:rPr lang="zh-CN" altLang="en-US" sz="3400" dirty="0">
                <a:latin typeface="华文楷体" panose="02010600040101010101" pitchFamily="2" charset="-122"/>
              </a:rPr>
              <a:t>熟化方法</a:t>
            </a:r>
            <a:endParaRPr lang="zh-CN" altLang="en-US" sz="34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 根据熟化时加水量的不同，石灰的方式分为两种。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（</a:t>
            </a:r>
            <a:r>
              <a:rPr lang="en-US" altLang="zh-CN" dirty="0">
                <a:latin typeface="华文楷体" panose="02010600040101010101" pitchFamily="2" charset="-122"/>
              </a:rPr>
              <a:t>1</a:t>
            </a:r>
            <a:r>
              <a:rPr lang="zh-CN" altLang="en-US" dirty="0">
                <a:latin typeface="华文楷体" panose="02010600040101010101" pitchFamily="2" charset="-122"/>
              </a:rPr>
              <a:t>）熟化为熟石灰粉：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 将生石灰块分层淋适量的水，使石灰充分熟化，又不会过湿成团，此时得到的产品就是熟石灰粉。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buChar char="•"/>
            </a:pP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buChar char="•"/>
            </a:pP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charRg st="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charRg st="3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charRg st="3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charRg st="4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charRg st="4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文本占位符 2"/>
          <p:cNvSpPr>
            <a:spLocks noGrp="1"/>
          </p:cNvSpPr>
          <p:nvPr>
            <p:ph type="body"/>
          </p:nvPr>
        </p:nvSpPr>
        <p:spPr>
          <a:xfrm>
            <a:off x="758190" y="571500"/>
            <a:ext cx="10271125" cy="560070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50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（</a:t>
            </a:r>
            <a:r>
              <a:rPr lang="en-US" altLang="zh-CN" dirty="0">
                <a:latin typeface="华文楷体" panose="02010600040101010101" pitchFamily="2" charset="-122"/>
              </a:rPr>
              <a:t>2</a:t>
            </a:r>
            <a:r>
              <a:rPr lang="zh-CN" altLang="en-US" dirty="0">
                <a:latin typeface="华文楷体" panose="02010600040101010101" pitchFamily="2" charset="-122"/>
              </a:rPr>
              <a:t>）熟化为石灰膏：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 将生石灰放入化灰池中，加大量的水，熟化成石灰膏。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 为了消除过火石灰的危害，生石灰熟化形成的石灰浆应在储灰坑中放置两周以上，这一过程称为石灰的“陈伏”。石灰浆表面应保有一层水分，与空气隔绝，以免碳化。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666115" y="357505"/>
            <a:ext cx="10952480" cy="607187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Clr>
                <a:srgbClr val="FFFF00"/>
              </a:buClr>
              <a:buChar char="Ø"/>
            </a:pPr>
            <a:r>
              <a:rPr lang="zh-CN" altLang="en-US" dirty="0"/>
              <a:t>严格控制加水量和加水速度</a:t>
            </a:r>
            <a:endParaRPr lang="zh-CN" altLang="en-US" dirty="0"/>
          </a:p>
          <a:p>
            <a:pPr eaLnBrk="1" hangingPunct="1">
              <a:lnSpc>
                <a:spcPct val="120000"/>
              </a:lnSpc>
              <a:buClr>
                <a:srgbClr val="FFFF00"/>
              </a:buClr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 不同品质的石灰熟化速度不同：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zh-CN" altLang="en-US" dirty="0"/>
              <a:t>活泼性大的石灰：加水要快，水量充足，并加速搅拌散热，否则已消化的石灰颗粒包围于未消化颗粒周围，使内部石灰不易消化，称为“过烧”现象；</a:t>
            </a:r>
            <a:endParaRPr lang="zh-CN" altLang="en-US" dirty="0"/>
          </a:p>
          <a:p>
            <a:pPr eaLnBrk="1" hangingPunct="1">
              <a:lnSpc>
                <a:spcPct val="120000"/>
              </a:lnSpc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zh-CN" altLang="en-US" dirty="0"/>
              <a:t>活泼性小的石灰：加水要慢，水量少，如加水过快，则发热量少，水温过低，增加了未消化颗粒，称为“过冷”现象。</a:t>
            </a: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1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1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4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charRg st="34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charRg st="34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charRg st="10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charRg st="10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198755" y="214630"/>
            <a:ext cx="11635740" cy="642937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05000"/>
              </a:lnSpc>
              <a:buClr>
                <a:srgbClr val="FFC000"/>
              </a:buClr>
              <a:buChar char="l"/>
            </a:pPr>
            <a:r>
              <a:rPr lang="en-US" altLang="zh-CN" sz="3400" b="1" dirty="0">
                <a:latin typeface="华文楷体" panose="02010600040101010101" pitchFamily="2" charset="-122"/>
              </a:rPr>
              <a:t>2</a:t>
            </a:r>
            <a:r>
              <a:rPr lang="zh-CN" altLang="en-US" sz="3400" b="1" dirty="0">
                <a:latin typeface="华文楷体" panose="02010600040101010101" pitchFamily="2" charset="-122"/>
              </a:rPr>
              <a:t>、石灰的硬化</a:t>
            </a:r>
            <a:endParaRPr lang="zh-CN" altLang="en-US" sz="3400" b="1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05000"/>
              </a:lnSpc>
              <a:buClr>
                <a:srgbClr val="FFC000"/>
              </a:buClr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</a:t>
            </a:r>
            <a:r>
              <a:rPr lang="zh-CN" altLang="en-US" sz="2800" dirty="0">
                <a:latin typeface="+mn-ea"/>
                <a:cs typeface="+mn-ea"/>
              </a:rPr>
              <a:t>石灰浆体在空气中逐渐硬化，是由下面两个同时进行的过程来完成的：</a:t>
            </a:r>
            <a:endParaRPr lang="zh-CN" altLang="en-US" sz="2800" dirty="0">
              <a:latin typeface="+mn-ea"/>
              <a:cs typeface="+mn-ea"/>
            </a:endParaRPr>
          </a:p>
          <a:p>
            <a:pPr eaLnBrk="1" hangingPunct="1">
              <a:lnSpc>
                <a:spcPct val="105000"/>
              </a:lnSpc>
              <a:buClr>
                <a:srgbClr val="FFFF00"/>
              </a:buClr>
              <a:buChar char="Ø"/>
            </a:pPr>
            <a:r>
              <a:rPr lang="zh-CN" altLang="en-US" sz="2800" b="1" dirty="0">
                <a:latin typeface="+mn-ea"/>
                <a:cs typeface="+mn-ea"/>
              </a:rPr>
              <a:t>石灰浆的干燥硬化（结晶作用）</a:t>
            </a:r>
            <a:endParaRPr lang="zh-CN" altLang="en-US" sz="2800" b="1" dirty="0">
              <a:latin typeface="+mn-ea"/>
              <a:cs typeface="+mn-ea"/>
            </a:endParaRPr>
          </a:p>
          <a:p>
            <a:pPr eaLnBrk="1" hangingPunct="1">
              <a:lnSpc>
                <a:spcPct val="105000"/>
              </a:lnSpc>
              <a:buClr>
                <a:srgbClr val="FFFF00"/>
              </a:buClr>
              <a:buNone/>
            </a:pPr>
            <a:r>
              <a:rPr lang="zh-CN" altLang="en-US" sz="2800" dirty="0">
                <a:latin typeface="+mn-ea"/>
                <a:cs typeface="+mn-ea"/>
              </a:rPr>
              <a:t> 滞流在孔隙自由水蒸发或被周围砌体吸收，使石灰粒子密实，蒸发后使</a:t>
            </a:r>
            <a:r>
              <a:rPr lang="en-US" altLang="zh-CN" sz="2800" dirty="0">
                <a:latin typeface="+mn-ea"/>
                <a:cs typeface="+mn-ea"/>
              </a:rPr>
              <a:t>Ca(OH)</a:t>
            </a:r>
            <a:r>
              <a:rPr lang="en-US" altLang="zh-CN" sz="2800" baseline="-25000" dirty="0">
                <a:latin typeface="+mn-ea"/>
                <a:cs typeface="+mn-ea"/>
              </a:rPr>
              <a:t>2</a:t>
            </a:r>
            <a:r>
              <a:rPr lang="zh-CN" altLang="en-US" sz="2800" dirty="0">
                <a:latin typeface="+mn-ea"/>
                <a:cs typeface="+mn-ea"/>
              </a:rPr>
              <a:t>溶液饱和，析出结晶，数量少，强度不高（缓慢</a:t>
            </a:r>
            <a:r>
              <a:rPr lang="en-US" altLang="zh-CN" sz="2800" dirty="0">
                <a:latin typeface="+mn-ea"/>
                <a:cs typeface="+mn-ea"/>
              </a:rPr>
              <a:t>)</a:t>
            </a:r>
            <a:r>
              <a:rPr lang="zh-CN" altLang="en-US" sz="2800" dirty="0">
                <a:latin typeface="+mn-ea"/>
                <a:cs typeface="+mn-ea"/>
              </a:rPr>
              <a:t>。</a:t>
            </a:r>
            <a:endParaRPr lang="zh-CN" altLang="en-US" sz="2800" dirty="0">
              <a:latin typeface="+mn-ea"/>
              <a:cs typeface="+mn-ea"/>
            </a:endParaRPr>
          </a:p>
          <a:p>
            <a:pPr eaLnBrk="1" hangingPunct="1">
              <a:lnSpc>
                <a:spcPct val="105000"/>
              </a:lnSpc>
              <a:buClr>
                <a:srgbClr val="FFFF00"/>
              </a:buClr>
              <a:buNone/>
            </a:pPr>
            <a:r>
              <a:rPr lang="zh-CN" altLang="en-US" sz="2800" dirty="0">
                <a:latin typeface="+mn-ea"/>
                <a:cs typeface="+mn-ea"/>
              </a:rPr>
              <a:t>  </a:t>
            </a:r>
            <a:endParaRPr lang="zh-CN" altLang="en-US" sz="2800" dirty="0">
              <a:latin typeface="+mn-ea"/>
              <a:cs typeface="+mn-ea"/>
            </a:endParaRPr>
          </a:p>
          <a:p>
            <a:pPr eaLnBrk="1" hangingPunct="1">
              <a:lnSpc>
                <a:spcPct val="105000"/>
              </a:lnSpc>
              <a:buClr>
                <a:srgbClr val="FFFF00"/>
              </a:buClr>
              <a:buNone/>
            </a:pPr>
            <a:endParaRPr lang="zh-CN" altLang="en-US" sz="2800" b="1" dirty="0">
              <a:latin typeface="+mn-ea"/>
              <a:cs typeface="+mn-ea"/>
            </a:endParaRPr>
          </a:p>
          <a:p>
            <a:pPr eaLnBrk="1" hangingPunct="1">
              <a:lnSpc>
                <a:spcPct val="105000"/>
              </a:lnSpc>
              <a:buClr>
                <a:srgbClr val="FFFF00"/>
              </a:buClr>
              <a:buNone/>
            </a:pPr>
            <a:r>
              <a:rPr lang="zh-CN" altLang="en-US" sz="2800" b="1" dirty="0">
                <a:latin typeface="+mn-ea"/>
                <a:cs typeface="+mn-ea"/>
              </a:rPr>
              <a:t>石灰浆的碳化（碳化作用）</a:t>
            </a:r>
            <a:endParaRPr lang="zh-CN" altLang="en-US" sz="2800" b="1" dirty="0">
              <a:latin typeface="+mn-ea"/>
              <a:cs typeface="+mn-ea"/>
            </a:endParaRPr>
          </a:p>
          <a:p>
            <a:pPr eaLnBrk="1" hangingPunct="1">
              <a:lnSpc>
                <a:spcPct val="105000"/>
              </a:lnSpc>
              <a:buClr>
                <a:srgbClr val="FFFF00"/>
              </a:buClr>
              <a:buNone/>
            </a:pPr>
            <a:r>
              <a:rPr lang="zh-CN" altLang="en-US" sz="2800" dirty="0">
                <a:latin typeface="+mn-ea"/>
                <a:cs typeface="+mn-ea"/>
              </a:rPr>
              <a:t>      氢氧化钙与空气中的二氧化碳化合生成碳酸钙晶体。只有在有水的条件下才能进行。</a:t>
            </a:r>
            <a:endParaRPr lang="zh-CN" altLang="en-US" sz="2800" dirty="0">
              <a:latin typeface="+mn-ea"/>
              <a:cs typeface="+mn-ea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264410" y="3121343"/>
          <a:ext cx="70469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2767330" imgH="241300" progId="Equation.3">
                  <p:embed/>
                </p:oleObj>
              </mc:Choice>
              <mc:Fallback>
                <p:oleObj name="" r:id="rId1" imgW="2767330" imgH="2413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64410" y="3121343"/>
                        <a:ext cx="7046913" cy="61595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764348" y="5569585"/>
          <a:ext cx="80470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3" imgW="3286760" imgH="254000" progId="Equation.3">
                  <p:embed/>
                </p:oleObj>
              </mc:Choice>
              <mc:Fallback>
                <p:oleObj name="" r:id="rId3" imgW="3286760" imgH="2540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4348" y="5569585"/>
                        <a:ext cx="8047037" cy="62230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5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charRg st="45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charRg st="45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charRg st="6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charRg st="6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2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charRg st="12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charRg st="12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38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charRg st="138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charRg st="138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5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charRg st="15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charRg st="15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856615" y="428625"/>
            <a:ext cx="10129520" cy="592963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14000"/>
              </a:lnSpc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zh-CN" altLang="en-US" dirty="0">
                <a:latin typeface="华文楷体" panose="02010600040101010101" pitchFamily="2" charset="-122"/>
              </a:rPr>
              <a:t>结晶和碳化两个过程同时进行，但极为缓慢。碳化过程长时间只限于表面，结晶过程主要在内部发生。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Clr>
                <a:srgbClr val="FFFF00"/>
              </a:buClr>
              <a:buNone/>
            </a:pP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Clr>
                <a:srgbClr val="FFFF00"/>
              </a:buClr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   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Clr>
                <a:srgbClr val="FFFF00"/>
              </a:buClr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由于空气中</a:t>
            </a:r>
            <a:r>
              <a:rPr lang="en-US" altLang="zh-CN" dirty="0">
                <a:latin typeface="华文楷体" panose="02010600040101010101" pitchFamily="2" charset="-122"/>
              </a:rPr>
              <a:t>CO</a:t>
            </a:r>
            <a:r>
              <a:rPr lang="en-US" altLang="zh-CN" baseline="-25000" dirty="0">
                <a:latin typeface="华文楷体" panose="02010600040101010101" pitchFamily="2" charset="-122"/>
              </a:rPr>
              <a:t>2</a:t>
            </a:r>
            <a:r>
              <a:rPr lang="zh-CN" altLang="en-US" dirty="0">
                <a:latin typeface="华文楷体" panose="02010600040101010101" pitchFamily="2" charset="-122"/>
              </a:rPr>
              <a:t>含量稀薄，使碳化反应进展缓慢，同时表面的石灰浆一旦硬化就形成外壳，阻止了</a:t>
            </a:r>
            <a:r>
              <a:rPr lang="en-US" altLang="zh-CN" dirty="0">
                <a:latin typeface="华文楷体" panose="02010600040101010101" pitchFamily="2" charset="-122"/>
              </a:rPr>
              <a:t>CO</a:t>
            </a:r>
            <a:r>
              <a:rPr lang="en-US" altLang="zh-CN" baseline="-25000" dirty="0">
                <a:latin typeface="华文楷体" panose="02010600040101010101" pitchFamily="2" charset="-122"/>
              </a:rPr>
              <a:t>2</a:t>
            </a:r>
            <a:r>
              <a:rPr lang="zh-CN" altLang="en-US" dirty="0">
                <a:latin typeface="华文楷体" panose="02010600040101010101" pitchFamily="2" charset="-122"/>
              </a:rPr>
              <a:t>的渗入，同时又使内部的水分无法析出，影响硬化过程的进行。</a:t>
            </a:r>
            <a:endParaRPr lang="zh-CN" altLang="en-US" dirty="0">
              <a:latin typeface="华文楷体" panose="02010600040101010101" pitchFamily="2" charset="-122"/>
            </a:endParaRPr>
          </a:p>
        </p:txBody>
      </p:sp>
      <p:sp>
        <p:nvSpPr>
          <p:cNvPr id="3" name="AutoShape 4"/>
          <p:cNvSpPr/>
          <p:nvPr/>
        </p:nvSpPr>
        <p:spPr>
          <a:xfrm>
            <a:off x="1905953" y="2006600"/>
            <a:ext cx="1555750" cy="504825"/>
          </a:xfrm>
          <a:prstGeom prst="roundRect">
            <a:avLst>
              <a:gd name="adj" fmla="val 16667"/>
            </a:avLst>
          </a:prstGeom>
          <a:solidFill>
            <a:srgbClr val="2597BF"/>
          </a:solidFill>
          <a:ln w="9525" cap="flat" cmpd="sng">
            <a:solidFill>
              <a:srgbClr val="0090D6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wrap="none" anchor="ctr"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原因</a:t>
            </a:r>
            <a:endParaRPr lang="zh-CN" altLang="en-US" sz="3200" b="1" dirty="0">
              <a:solidFill>
                <a:schemeClr val="bg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charRg st="5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charRg st="5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485775" y="304800"/>
            <a:ext cx="11414125" cy="655320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10000"/>
              </a:lnSpc>
              <a:buNone/>
            </a:pPr>
            <a:r>
              <a:rPr lang="en-US" altLang="zh-CN" sz="3200" b="1" dirty="0"/>
              <a:t>2.1.3 </a:t>
            </a:r>
            <a:r>
              <a:rPr lang="zh-CN" altLang="en-US" sz="3200" b="1" dirty="0"/>
              <a:t>石灰的现行标准与技术要求</a:t>
            </a:r>
            <a:endParaRPr lang="zh-CN" altLang="en-US" sz="3200" b="1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None/>
            </a:pPr>
            <a:r>
              <a:rPr lang="zh-CN" altLang="en-US" sz="2800" dirty="0">
                <a:latin typeface="华文楷体" panose="02010600040101010101" pitchFamily="2" charset="-122"/>
              </a:rPr>
              <a:t>    建筑石灰按现行标准《建筑生石灰》(JC／T 479一92)规定，</a:t>
            </a:r>
            <a:r>
              <a:rPr lang="zh-CN" altLang="en-US" sz="2800" dirty="0">
                <a:latin typeface="宋体" panose="02010600030101010101" pitchFamily="2" charset="-122"/>
              </a:rPr>
              <a:t>根据氧化镁含量按上表分为钙质生石灰和镁质生石灰两类，然后再按有效氧化钙和氧化镁含量、产浆量、未消解残渣和CO</a:t>
            </a:r>
            <a:r>
              <a:rPr lang="zh-CN" altLang="en-US" sz="2800" baseline="-250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含量等4个项目的指标分为优等品、一等品和合格品3个等级，如下表。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939800" y="2848610"/>
          <a:ext cx="9594215" cy="3823335"/>
        </p:xfrm>
        <a:graphic>
          <a:graphicData uri="http://schemas.openxmlformats.org/drawingml/2006/table">
            <a:tbl>
              <a:tblPr/>
              <a:tblGrid>
                <a:gridCol w="4133215"/>
                <a:gridCol w="849630"/>
                <a:gridCol w="892175"/>
                <a:gridCol w="893445"/>
                <a:gridCol w="892175"/>
                <a:gridCol w="967105"/>
                <a:gridCol w="966470"/>
              </a:tblGrid>
              <a:tr h="482600">
                <a:tc row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CN" altLang="en-US" sz="17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 项          目 </a:t>
                      </a:r>
                      <a:endParaRPr lang="zh-CN" altLang="en-US" sz="17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CN" altLang="en-US" sz="17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钙质生石灰 </a:t>
                      </a:r>
                      <a:endParaRPr lang="zh-CN" altLang="en-US" sz="17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CN" altLang="en-US" sz="17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镁质生石灰 </a:t>
                      </a:r>
                      <a:endParaRPr lang="zh-CN" altLang="en-US" sz="17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87375">
                <a:tc vMerge="1">
                  <a:tcPr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CN" altLang="en-US" sz="15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优等品 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CN" altLang="en-US" sz="15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一等品 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CN" altLang="en-US" sz="15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合格品 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CN" altLang="en-US" sz="15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优等品 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CN" altLang="en-US" sz="15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一等品 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CN" altLang="en-US" sz="15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合格品 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64262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1.(CaO+Mg0)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含量</a:t>
                      </a: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   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不小于 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90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85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80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85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80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75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8255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2.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未消化残渣含量</a:t>
                      </a: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(5mm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圆孔筛筛余量</a:t>
                      </a: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)(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 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不大于                      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5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10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15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5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10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15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45783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3.C02(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   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不大于 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5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7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9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6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8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10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57340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4.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产浆量</a:t>
                      </a: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(L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／</a:t>
                      </a: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kg) 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不小于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2.8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2.3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2.0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2.8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2.3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2.0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04" marB="46804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6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26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26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366395" y="285750"/>
            <a:ext cx="11450320" cy="621538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14000"/>
              </a:lnSpc>
              <a:buClr>
                <a:srgbClr val="FFFF00"/>
              </a:buClr>
              <a:buChar char="Ø"/>
            </a:pPr>
            <a:r>
              <a:rPr lang="zh-CN" altLang="en-US" sz="2600" b="1" dirty="0">
                <a:latin typeface="华文楷体" panose="02010600040101010101" pitchFamily="2" charset="-122"/>
              </a:rPr>
              <a:t>生石灰粉技术标准</a:t>
            </a:r>
            <a:endParaRPr lang="zh-CN" altLang="en-US" sz="2600" b="1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Clr>
                <a:srgbClr val="FFFF00"/>
              </a:buClr>
              <a:buNone/>
            </a:pPr>
            <a:r>
              <a:rPr lang="zh-CN" altLang="en-US" sz="2100" dirty="0">
                <a:latin typeface="华文楷体" panose="02010600040101010101" pitchFamily="2" charset="-122"/>
              </a:rPr>
              <a:t>    </a:t>
            </a:r>
            <a:r>
              <a:rPr lang="zh-CN" altLang="en-US" sz="2600" dirty="0">
                <a:latin typeface="华文楷体" panose="02010600040101010101" pitchFamily="2" charset="-122"/>
              </a:rPr>
              <a:t>建筑石灰按现行标准</a:t>
            </a:r>
            <a:r>
              <a:rPr lang="en-US" altLang="zh-CN" sz="2600" dirty="0">
                <a:latin typeface="华文楷体" panose="02010600040101010101" pitchFamily="2" charset="-122"/>
              </a:rPr>
              <a:t>《</a:t>
            </a:r>
            <a:r>
              <a:rPr lang="zh-CN" altLang="en-US" sz="2600" dirty="0">
                <a:latin typeface="华文楷体" panose="02010600040101010101" pitchFamily="2" charset="-122"/>
              </a:rPr>
              <a:t>建筑生石灰粉</a:t>
            </a:r>
            <a:r>
              <a:rPr lang="en-US" altLang="zh-CN" sz="2600" dirty="0">
                <a:latin typeface="华文楷体" panose="02010600040101010101" pitchFamily="2" charset="-122"/>
              </a:rPr>
              <a:t>》(JC</a:t>
            </a:r>
            <a:r>
              <a:rPr lang="zh-CN" altLang="en-US" sz="2600" dirty="0">
                <a:latin typeface="华文楷体" panose="02010600040101010101" pitchFamily="2" charset="-122"/>
              </a:rPr>
              <a:t>／</a:t>
            </a:r>
            <a:r>
              <a:rPr lang="en-US" altLang="zh-CN" sz="2600" dirty="0">
                <a:latin typeface="华文楷体" panose="02010600040101010101" pitchFamily="2" charset="-122"/>
              </a:rPr>
              <a:t>T 480—92)</a:t>
            </a:r>
            <a:r>
              <a:rPr lang="zh-CN" altLang="en-US" sz="2600" dirty="0">
                <a:latin typeface="华文楷体" panose="02010600040101010101" pitchFamily="2" charset="-122"/>
              </a:rPr>
              <a:t>的规定根据氧化镁含量分为钙质石灰和镁质石灰两类后，再按</a:t>
            </a:r>
            <a:r>
              <a:rPr lang="en-US" altLang="zh-CN" sz="2600" dirty="0">
                <a:latin typeface="华文楷体" panose="02010600040101010101" pitchFamily="2" charset="-122"/>
              </a:rPr>
              <a:t>(CaO+MgO)</a:t>
            </a:r>
            <a:r>
              <a:rPr lang="zh-CN" altLang="en-US" sz="2600" dirty="0">
                <a:latin typeface="华文楷体" panose="02010600040101010101" pitchFamily="2" charset="-122"/>
              </a:rPr>
              <a:t>含量、</a:t>
            </a:r>
            <a:r>
              <a:rPr lang="en-US" altLang="zh-CN" sz="2600" dirty="0">
                <a:latin typeface="华文楷体" panose="02010600040101010101" pitchFamily="2" charset="-122"/>
              </a:rPr>
              <a:t>CO</a:t>
            </a:r>
            <a:r>
              <a:rPr lang="en-US" altLang="zh-CN" sz="2600" baseline="-25000" dirty="0">
                <a:latin typeface="华文楷体" panose="02010600040101010101" pitchFamily="2" charset="-122"/>
              </a:rPr>
              <a:t>2</a:t>
            </a:r>
            <a:r>
              <a:rPr lang="zh-CN" altLang="en-US" sz="2600" dirty="0">
                <a:latin typeface="华文楷体" panose="02010600040101010101" pitchFamily="2" charset="-122"/>
              </a:rPr>
              <a:t>含量和细度等项目的指标，分为优等品、一等品和合格品</a:t>
            </a:r>
            <a:r>
              <a:rPr lang="en-US" altLang="zh-CN" sz="2600" dirty="0">
                <a:latin typeface="华文楷体" panose="02010600040101010101" pitchFamily="2" charset="-122"/>
              </a:rPr>
              <a:t>3</a:t>
            </a:r>
            <a:r>
              <a:rPr lang="zh-CN" altLang="en-US" sz="2600" dirty="0">
                <a:latin typeface="华文楷体" panose="02010600040101010101" pitchFamily="2" charset="-122"/>
              </a:rPr>
              <a:t>个等级，如下表。</a:t>
            </a:r>
            <a:endParaRPr lang="zh-CN" altLang="en-US" sz="2600" dirty="0">
              <a:latin typeface="华文楷体" panose="02010600040101010101" pitchFamily="2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217930" y="2447925"/>
          <a:ext cx="9180513" cy="3963035"/>
        </p:xfrm>
        <a:graphic>
          <a:graphicData uri="http://schemas.openxmlformats.org/drawingml/2006/table">
            <a:tbl>
              <a:tblPr/>
              <a:tblGrid>
                <a:gridCol w="584200"/>
                <a:gridCol w="2857500"/>
                <a:gridCol w="879475"/>
                <a:gridCol w="1002030"/>
                <a:gridCol w="1002665"/>
                <a:gridCol w="925830"/>
                <a:gridCol w="1002665"/>
                <a:gridCol w="925830"/>
              </a:tblGrid>
              <a:tr h="476885">
                <a:tc rowSpan="2"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 项         目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rowSpan="2"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钙质生石灰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镁质生石灰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76630">
                <a:tc vMerge="1" gridSpan="2">
                  <a:tcPr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优等品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一等品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合格品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优等品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一等品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合格品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703580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1.(CaO+Mg0)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含量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    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　  不小于 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85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80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75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80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75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70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398780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2.C02(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   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不大于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7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9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11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8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12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703580">
                <a:tc row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</a:rPr>
                        <a:t>细度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0.9mm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筛筛余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    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不大于 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0.2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1.5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0.2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1.5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703580">
                <a:tc vMerge="1">
                  <a:tcPr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0.125mm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筛筛余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 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不大于 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7.0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12.0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18.0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7.0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12.0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18.0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9" marB="46819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1558925" y="44450"/>
            <a:ext cx="9144000" cy="6072188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14000"/>
              </a:lnSpc>
              <a:buClr>
                <a:srgbClr val="FFFF00"/>
              </a:buClr>
              <a:buChar char="Ø"/>
            </a:pPr>
            <a:r>
              <a:rPr lang="zh-CN" altLang="en-US" dirty="0">
                <a:latin typeface="华文楷体" panose="02010600040101010101" pitchFamily="2" charset="-122"/>
              </a:rPr>
              <a:t>消石灰粉技术标准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Clr>
                <a:srgbClr val="FFFF00"/>
              </a:buClr>
              <a:buNone/>
            </a:pPr>
            <a:r>
              <a:rPr lang="zh-CN" altLang="en-US" sz="2600" dirty="0">
                <a:latin typeface="宋体" panose="02010600030101010101" pitchFamily="2" charset="-122"/>
              </a:rPr>
              <a:t>     消石灰粉按氧化镁含量</a:t>
            </a:r>
            <a:r>
              <a:rPr lang="en-US" altLang="zh-CN" sz="2600" dirty="0">
                <a:latin typeface="宋体" panose="02010600030101010101" pitchFamily="2" charset="-122"/>
              </a:rPr>
              <a:t>&lt;4</a:t>
            </a:r>
            <a:r>
              <a:rPr lang="zh-CN" altLang="en-US" sz="2600" dirty="0">
                <a:latin typeface="宋体" panose="02010600030101010101" pitchFamily="2" charset="-122"/>
              </a:rPr>
              <a:t>％时称为钙质消石灰粉，</a:t>
            </a:r>
            <a:r>
              <a:rPr lang="en-US" altLang="zh-CN" sz="2600" dirty="0">
                <a:latin typeface="宋体" panose="02010600030101010101" pitchFamily="2" charset="-122"/>
              </a:rPr>
              <a:t>4</a:t>
            </a:r>
            <a:r>
              <a:rPr lang="zh-CN" altLang="en-US" sz="2600" dirty="0">
                <a:latin typeface="宋体" panose="02010600030101010101" pitchFamily="2" charset="-122"/>
              </a:rPr>
              <a:t>％≤氧化镁含量</a:t>
            </a:r>
            <a:r>
              <a:rPr lang="en-US" altLang="zh-CN" sz="2600" dirty="0">
                <a:latin typeface="宋体" panose="02010600030101010101" pitchFamily="2" charset="-122"/>
              </a:rPr>
              <a:t>&lt;24</a:t>
            </a:r>
            <a:r>
              <a:rPr lang="zh-CN" altLang="en-US" sz="2600" dirty="0">
                <a:latin typeface="宋体" panose="02010600030101010101" pitchFamily="2" charset="-122"/>
              </a:rPr>
              <a:t>％时称为镁质消石灰粉，</a:t>
            </a:r>
            <a:r>
              <a:rPr lang="en-US" altLang="zh-CN" sz="2600" dirty="0">
                <a:latin typeface="宋体" panose="02010600030101010101" pitchFamily="2" charset="-122"/>
              </a:rPr>
              <a:t>24</a:t>
            </a:r>
            <a:r>
              <a:rPr lang="zh-CN" altLang="en-US" sz="2600" dirty="0">
                <a:latin typeface="宋体" panose="02010600030101010101" pitchFamily="2" charset="-122"/>
              </a:rPr>
              <a:t>％≤氧化镁含量</a:t>
            </a:r>
            <a:r>
              <a:rPr lang="en-US" altLang="zh-CN" sz="2600" dirty="0">
                <a:latin typeface="宋体" panose="02010600030101010101" pitchFamily="2" charset="-122"/>
              </a:rPr>
              <a:t>&lt;30</a:t>
            </a:r>
            <a:r>
              <a:rPr lang="zh-CN" altLang="en-US" sz="2600" dirty="0">
                <a:latin typeface="宋体" panose="02010600030101010101" pitchFamily="2" charset="-122"/>
              </a:rPr>
              <a:t>％时称为白云石消石灰粉。按等级分为优等品、一等品和合格品等</a:t>
            </a:r>
            <a:r>
              <a:rPr lang="en-US" altLang="zh-CN" sz="2600" dirty="0">
                <a:latin typeface="宋体" panose="02010600030101010101" pitchFamily="2" charset="-122"/>
              </a:rPr>
              <a:t>3</a:t>
            </a:r>
            <a:r>
              <a:rPr lang="zh-CN" altLang="en-US" sz="2600" dirty="0">
                <a:latin typeface="宋体" panose="02010600030101010101" pitchFamily="2" charset="-122"/>
              </a:rPr>
              <a:t>个等级，如下表。</a:t>
            </a:r>
            <a:endParaRPr lang="zh-CN" altLang="en-US" sz="2600" dirty="0">
              <a:latin typeface="华文楷体" panose="02010600040101010101" pitchFamily="2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524000" y="2565400"/>
          <a:ext cx="9144000" cy="5530850"/>
        </p:xfrm>
        <a:graphic>
          <a:graphicData uri="http://schemas.openxmlformats.org/drawingml/2006/table">
            <a:tbl>
              <a:tblPr/>
              <a:tblGrid>
                <a:gridCol w="371475"/>
                <a:gridCol w="1504950"/>
                <a:gridCol w="695325"/>
                <a:gridCol w="752475"/>
                <a:gridCol w="898525"/>
                <a:gridCol w="765175"/>
                <a:gridCol w="831850"/>
                <a:gridCol w="852805"/>
                <a:gridCol w="807720"/>
                <a:gridCol w="831850"/>
                <a:gridCol w="831850"/>
              </a:tblGrid>
              <a:tr h="398780">
                <a:tc rowSpan="2"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项    目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rowSpan="2"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钙质生石灰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 镁质生石灰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 白云石消石灰 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78510">
                <a:tc vMerge="1" gridSpan="2">
                  <a:tcPr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优等品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一等品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合格品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优等品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一等品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合格品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优等品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一等品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合格品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1249680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．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(CaO+Mgo)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含量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  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不小于 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70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65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60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65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60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55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65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60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55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543560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2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．游离水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           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0.4—2.0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0.4—2.0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0.4—2.0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42925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3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．体积安定性 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--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--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合格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--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1008380">
                <a:tc row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4.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细度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0.9mm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筛筛余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％不大于 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1008380">
                <a:tc vMerge="1">
                  <a:tcPr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0.125mm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筛余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(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％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)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不大于 </a:t>
                      </a:r>
                      <a:endParaRPr lang="zh-CN" altLang="en-US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3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3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3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10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>
                        <a:defRPr sz="2200" kern="1200"/>
                      </a:lvl2pPr>
                      <a:lvl3pPr marL="1022350" lvl="2" indent="-350520">
                        <a:defRPr sz="2000" kern="1200"/>
                      </a:lvl3pPr>
                      <a:lvl4pPr marL="1339850" lvl="3" indent="-315595">
                        <a:defRPr sz="1800" kern="1200"/>
                      </a:lvl4pPr>
                      <a:lvl5pPr marL="1681480" lvl="4" indent="-339725">
                        <a:defRPr sz="1800" kern="1200"/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华文楷体" panose="02010600040101010101" pitchFamily="2" charset="-122"/>
                        </a:rPr>
                        <a:t>15</a:t>
                      </a:r>
                      <a:endParaRPr lang="en-US" altLang="zh-CN" sz="2000">
                        <a:solidFill>
                          <a:srgbClr val="000000"/>
                        </a:solidFill>
                        <a:latin typeface="华文楷体" panose="02010600040101010101" pitchFamily="2" charset="-122"/>
                      </a:endParaRPr>
                    </a:p>
                  </a:txBody>
                  <a:tcPr marL="90000" marR="90000" marT="46815" marB="46815" anchor="ctr" anchorCtr="1">
                    <a:lnL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9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9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9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528955" y="357505"/>
            <a:ext cx="11107420" cy="614362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None/>
            </a:pPr>
            <a:r>
              <a:rPr lang="en-US" altLang="zh-CN" sz="3200" dirty="0"/>
              <a:t>2.1.4 </a:t>
            </a:r>
            <a:r>
              <a:rPr lang="zh-CN" altLang="en-US" sz="3200" dirty="0">
                <a:latin typeface="华文楷体" panose="02010600040101010101" pitchFamily="2" charset="-122"/>
              </a:rPr>
              <a:t>石灰的技术性质</a:t>
            </a:r>
            <a:endParaRPr lang="zh-CN" altLang="en-US" sz="26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Char char="l"/>
            </a:pPr>
            <a:r>
              <a:rPr lang="zh-CN" altLang="en-US" sz="2800" dirty="0">
                <a:latin typeface="华文楷体" panose="02010600040101010101" pitchFamily="2" charset="-122"/>
              </a:rPr>
              <a:t>1、保水性、可塑性好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800" dirty="0">
                <a:latin typeface="华文楷体" panose="02010600040101010101" pitchFamily="2" charset="-122"/>
              </a:rPr>
              <a:t>      生石灰熟化为石灰浆时，能自动形成颗粒极细的呈胶体分散状态的氢氧化钙，表面吸附一层厚的水膜。因此用石灰调成的石灰砂浆其突出的优点是具有良好可塑性。在水泥砂浆中掺入石灰浆，可使可塑性显著提高。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Char char="l"/>
            </a:pPr>
            <a:r>
              <a:rPr lang="zh-CN" altLang="en-US" sz="2800" dirty="0">
                <a:latin typeface="华文楷体" panose="02010600040101010101" pitchFamily="2" charset="-122"/>
              </a:rPr>
              <a:t>2、凝结硬化慢、强度低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800" dirty="0">
                <a:latin typeface="华文楷体" panose="02010600040101010101" pitchFamily="2" charset="-122"/>
              </a:rPr>
              <a:t>      从石灰浆体的硬化过程可以看出，由于空气中二氧化碳稀薄，碳化甚为缓慢。而且表面碳化后，形成紧密外壳，不利于碳化作用的深入，也不利于内部水分的蒸发，因此，石灰是硬化缓慢的材料，硬化后的强度也不高。如1：3石灰砂浆28天抗压强度仅为0.2-0.5MPa。所以，石灰不宜用于重要建筑物的基础。</a:t>
            </a:r>
            <a:endParaRPr lang="zh-CN" altLang="en-US" sz="24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sz="2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charRg st="1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charRg st="2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charRg st="2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22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charRg st="122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charRg st="122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34" end="2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charRg st="134" end="2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charRg st="134" end="2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2625" y="571500"/>
            <a:ext cx="8229600" cy="928688"/>
          </a:xfrm>
        </p:spPr>
        <p:txBody>
          <a:bodyPr wrap="square" lIns="91440" tIns="45720" rIns="91440" bIns="45720" anchor="b"/>
          <a:p>
            <a:pPr algn="ctr" eaLnBrk="1" hangingPunct="1"/>
            <a:r>
              <a:rPr lang="zh-CN" altLang="en-US" sz="4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胶凝材料的选择与应用</a:t>
            </a:r>
            <a:endParaRPr lang="zh-CN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>
          <a:xfrm>
            <a:off x="2208213" y="1916113"/>
            <a:ext cx="8043862" cy="4291012"/>
          </a:xfrm>
        </p:spPr>
        <p:txBody>
          <a:bodyPr wrap="square" lIns="91440" tIns="45720" rIns="91440" bIns="45720" anchor="t"/>
          <a:p>
            <a:pPr lvl="1" indent="-325120" eaLnBrk="1" hangingPunct="1">
              <a:lnSpc>
                <a:spcPct val="150000"/>
              </a:lnSpc>
              <a:buClr>
                <a:srgbClr val="3399FF"/>
              </a:buClr>
              <a:buChar char="l"/>
            </a:pPr>
            <a:r>
              <a:rPr 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.1  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石灰的选用</a:t>
            </a:r>
            <a:endParaRPr lang="zh-CN" altLang="en-US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1" indent="-325120" eaLnBrk="1" hangingPunct="1">
              <a:lnSpc>
                <a:spcPct val="150000"/>
              </a:lnSpc>
              <a:buClr>
                <a:srgbClr val="00B0F0"/>
              </a:buClr>
              <a:buChar char="l"/>
            </a:pPr>
            <a:r>
              <a:rPr 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.2  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石膏的选用</a:t>
            </a:r>
            <a:endParaRPr lang="zh-CN" altLang="en-US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1" indent="-325120" eaLnBrk="1" hangingPunct="1">
              <a:lnSpc>
                <a:spcPct val="150000"/>
              </a:lnSpc>
              <a:buClr>
                <a:srgbClr val="00B0F0"/>
              </a:buClr>
              <a:buChar char="l"/>
            </a:pPr>
            <a:r>
              <a:rPr 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.3  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水玻璃的选用</a:t>
            </a:r>
            <a:endParaRPr lang="zh-CN" altLang="en-US" sz="3200" dirty="0"/>
          </a:p>
          <a:p>
            <a:pPr lvl="1" indent="-325120" eaLnBrk="1" hangingPunct="1">
              <a:lnSpc>
                <a:spcPct val="150000"/>
              </a:lnSpc>
              <a:buClr>
                <a:srgbClr val="00B0F0"/>
              </a:buClr>
              <a:buChar char="l"/>
            </a:pPr>
            <a:r>
              <a:rPr 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.4  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水泥的选用</a:t>
            </a:r>
            <a:endParaRPr lang="zh-CN" altLang="en-US" sz="3200" dirty="0"/>
          </a:p>
          <a:p>
            <a:pPr lvl="1" indent="-325120" eaLnBrk="1" hangingPunct="1">
              <a:lnSpc>
                <a:spcPct val="150000"/>
              </a:lnSpc>
              <a:buClr>
                <a:srgbClr val="00B0F0"/>
              </a:buClr>
              <a:buChar char="l"/>
            </a:pPr>
            <a:endParaRPr lang="zh-CN" altLang="en-US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charRg st="13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charRg st="26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723265" y="428625"/>
            <a:ext cx="10782935" cy="607250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Char char="l"/>
            </a:pPr>
            <a:r>
              <a:rPr lang="zh-CN" altLang="en-US" sz="2800" dirty="0">
                <a:latin typeface="华文楷体" panose="02010600040101010101" pitchFamily="2" charset="-122"/>
              </a:rPr>
              <a:t>3、耐水性差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800" dirty="0">
                <a:latin typeface="华文楷体" panose="02010600040101010101" pitchFamily="2" charset="-122"/>
              </a:rPr>
              <a:t>      </a:t>
            </a:r>
            <a:r>
              <a:rPr lang="zh-CN" altLang="en-US" sz="2800" dirty="0"/>
              <a:t>氢氧化钙易溶于水，如果长期受潮或被水浸泡，会使已硬化的石灰溃散。若石灰浆体在完全硬化之前就处于潮湿的环境中，石灰中的水分不能蒸发出去，其硬化就会被阻止，所以石灰不易在潮湿的环境中应用。</a:t>
            </a:r>
            <a:endParaRPr lang="zh-CN" altLang="en-US" sz="2800" dirty="0"/>
          </a:p>
          <a:p>
            <a:pPr eaLnBrk="1" hangingPunct="1">
              <a:lnSpc>
                <a:spcPct val="120000"/>
              </a:lnSpc>
              <a:buChar char="l"/>
            </a:pPr>
            <a:r>
              <a:rPr lang="zh-CN" altLang="en-US" sz="2800" dirty="0">
                <a:latin typeface="华文楷体" panose="02010600040101010101" pitchFamily="2" charset="-122"/>
              </a:rPr>
              <a:t>4、硬化时体积收缩大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800" dirty="0">
                <a:latin typeface="华文楷体" panose="02010600040101010101" pitchFamily="2" charset="-122"/>
              </a:rPr>
              <a:t>      </a:t>
            </a:r>
            <a:r>
              <a:rPr lang="zh-CN" altLang="en-US" sz="2800" dirty="0">
                <a:sym typeface="Arial" panose="020B0604020202020204" pitchFamily="34" charset="0"/>
              </a:rPr>
              <a:t>石灰在硬化过程中，蒸发大量的游离水而引起显著的收缩，所以除调成石灰乳作薄层涂刷外，不宜单独使用。常在其中掺入砂、纸筋等以减少收缩和节约石灰。</a:t>
            </a:r>
            <a:endParaRPr lang="zh-CN" altLang="en-US" sz="2800" dirty="0">
              <a:sym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None/>
            </a:pPr>
            <a:endParaRPr lang="zh-CN" altLang="en-US" sz="2600" dirty="0">
              <a:sym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600" dirty="0">
                <a:latin typeface="华文楷体" panose="02010600040101010101" pitchFamily="2" charset="-122"/>
              </a:rPr>
              <a:t>    </a:t>
            </a:r>
            <a:endParaRPr lang="zh-CN" altLang="en-US" sz="2600" dirty="0">
              <a:latin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sz="26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charRg st="7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7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6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charRg st="106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charRg st="106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7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charRg st="117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charRg st="117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834390" y="913765"/>
            <a:ext cx="10717530" cy="558736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Char char="l"/>
            </a:pPr>
            <a:r>
              <a:rPr lang="zh-CN" altLang="en-US" dirty="0">
                <a:latin typeface="华文楷体" panose="02010600040101010101" pitchFamily="2" charset="-122"/>
              </a:rPr>
              <a:t>5、吸湿性大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Char char="l"/>
            </a:pPr>
            <a:r>
              <a:rPr lang="zh-CN" altLang="en-US" dirty="0">
                <a:latin typeface="华文楷体" panose="02010600040101010101" pitchFamily="2" charset="-122"/>
              </a:rPr>
              <a:t>      生石灰是一种传统的干燥剂。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Char char="l"/>
            </a:pPr>
            <a:r>
              <a:rPr lang="zh-CN" altLang="en-US" dirty="0">
                <a:latin typeface="华文楷体" panose="02010600040101010101" pitchFamily="2" charset="-122"/>
              </a:rPr>
              <a:t>6、化学稳定性差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Char char="l"/>
            </a:pPr>
            <a:r>
              <a:rPr lang="zh-CN" altLang="en-US" dirty="0">
                <a:latin typeface="华文楷体" panose="02010600040101010101" pitchFamily="2" charset="-122"/>
              </a:rPr>
              <a:t>      石灰是一种碱性材料，遇酸性物质时易发生化学反应生成新物质。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charRg st="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charRg st="27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6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charRg st="36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946150" y="357505"/>
            <a:ext cx="10467340" cy="614362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None/>
            </a:pPr>
            <a:r>
              <a:rPr lang="en-US" altLang="zh-CN" sz="3200" b="1" dirty="0">
                <a:latin typeface="+mn-ea"/>
                <a:cs typeface="+mn-ea"/>
              </a:rPr>
              <a:t>2.1.5 </a:t>
            </a:r>
            <a:r>
              <a:rPr lang="zh-CN" altLang="en-US" sz="3200" b="1" dirty="0">
                <a:latin typeface="+mn-ea"/>
                <a:cs typeface="+mn-ea"/>
              </a:rPr>
              <a:t>石灰的应用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Char char="l"/>
            </a:pPr>
            <a:r>
              <a:rPr lang="zh-CN" altLang="en-US" sz="2800" dirty="0"/>
              <a:t>1、制作石灰乳涂料</a:t>
            </a:r>
            <a:endParaRPr lang="zh-CN" altLang="en-US" sz="2800" dirty="0"/>
          </a:p>
          <a:p>
            <a:pPr eaLnBrk="1" hangingPunct="1">
              <a:lnSpc>
                <a:spcPct val="150000"/>
              </a:lnSpc>
              <a:buChar char="l"/>
            </a:pPr>
            <a:r>
              <a:rPr lang="zh-CN" altLang="en-US" sz="2800" dirty="0"/>
              <a:t>将石灰加水调制成石灰乳，可用作内、外墙及顶棚涂料，一般用于内墙涂料。</a:t>
            </a:r>
            <a:endParaRPr lang="zh-CN" altLang="en-US" sz="2800" dirty="0"/>
          </a:p>
          <a:p>
            <a:pPr eaLnBrk="1" hangingPunct="1">
              <a:lnSpc>
                <a:spcPct val="150000"/>
              </a:lnSpc>
              <a:buChar char="l"/>
            </a:pPr>
            <a:r>
              <a:rPr lang="zh-CN" altLang="en-US" sz="2800" dirty="0">
                <a:sym typeface="Arial" panose="020B0604020202020204" pitchFamily="34" charset="0"/>
              </a:rPr>
              <a:t>2、拌制建筑砂浆</a:t>
            </a:r>
            <a:endParaRPr lang="zh-CN" altLang="en-US" sz="2800" dirty="0">
              <a:sym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dirty="0">
                <a:latin typeface="华文楷体" panose="02010600040101010101" pitchFamily="2" charset="-122"/>
              </a:rPr>
              <a:t>      石灰砂浆是将石灰膏、砂加水拌制而成，按其用途，分为砌筑砂浆和抹面砂浆。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None/>
            </a:pPr>
            <a:endParaRPr lang="zh-CN" altLang="en-US" sz="2800" dirty="0">
              <a:latin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charRg st="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8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charRg st="18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charRg st="18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charRg st="18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charRg st="5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charRg st="5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charRg st="53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2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charRg st="62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charRg st="62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741680" y="271780"/>
            <a:ext cx="11008360" cy="235077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Char char="Ø"/>
            </a:pPr>
            <a:r>
              <a:rPr lang="zh-CN" altLang="en-US" dirty="0"/>
              <a:t>3、拌制三合土和灰土</a:t>
            </a:r>
            <a:endParaRPr lang="zh-CN" altLang="en-US" dirty="0"/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/>
              <a:t>          </a:t>
            </a:r>
            <a:r>
              <a:rPr lang="zh-CN" altLang="en-US" sz="2600" dirty="0"/>
              <a:t>在道路工程中，随着半刚性基层在高等级路面中的应用，石灰稳定土、石灰粉煤灰稳定土及其稳定碎石广泛用于路面基层。</a:t>
            </a:r>
            <a:endParaRPr lang="zh-CN" altLang="en-US" dirty="0">
              <a:latin typeface="华文楷体" panose="02010600040101010101" pitchFamily="2" charset="-122"/>
            </a:endParaRPr>
          </a:p>
        </p:txBody>
      </p:sp>
      <p:pic>
        <p:nvPicPr>
          <p:cNvPr id="3" name="Picture 2" descr="D:\教学资料\课件资料\资料图片\实物\沥青路面施工\路面基层摊铺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69895" y="2058035"/>
            <a:ext cx="6188075" cy="39757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4"/>
          <p:cNvSpPr/>
          <p:nvPr/>
        </p:nvSpPr>
        <p:spPr>
          <a:xfrm>
            <a:off x="4310063" y="6229350"/>
            <a:ext cx="3714750" cy="357188"/>
          </a:xfrm>
          <a:prstGeom prst="rect">
            <a:avLst/>
          </a:prstGeom>
          <a:gradFill rotWithShape="1">
            <a:gsLst>
              <a:gs pos="0">
                <a:srgbClr val="70C2FF">
                  <a:alpha val="100000"/>
                </a:srgbClr>
              </a:gs>
              <a:gs pos="62000">
                <a:srgbClr val="CDE6FF">
                  <a:alpha val="100000"/>
                </a:srgbClr>
              </a:gs>
              <a:gs pos="100000">
                <a:srgbClr val="DCEDFF">
                  <a:alpha val="100000"/>
                </a:srgbClr>
              </a:gs>
              <a:gs pos="100000">
                <a:srgbClr val="DCEDFF">
                  <a:alpha val="100000"/>
                </a:srgbClr>
              </a:gs>
            </a:gsLst>
            <a:lin ang="5400000"/>
            <a:tileRect/>
          </a:gradFill>
          <a:ln w="9525" cap="flat" cmpd="sng">
            <a:solidFill>
              <a:srgbClr val="0090D6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anchor="ctr"/>
          <a:p>
            <a:pPr algn="ctr"/>
            <a:r>
              <a:rPr lang="zh-CN" altLang="en-US" sz="2000" dirty="0">
                <a:solidFill>
                  <a:srgbClr val="000000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石灰稳定用于土路面基层</a:t>
            </a:r>
            <a:endParaRPr lang="zh-CN" altLang="en-US" sz="20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1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1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746125" y="189230"/>
            <a:ext cx="11025505" cy="417639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Char char="Ø"/>
            </a:pPr>
            <a:r>
              <a:rPr lang="zh-CN" altLang="en-US" dirty="0">
                <a:latin typeface="华文楷体" panose="02010600040101010101" pitchFamily="2" charset="-122"/>
              </a:rPr>
              <a:t>4、生产硅酸盐制品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</a:t>
            </a:r>
            <a:r>
              <a:rPr lang="zh-CN" altLang="en-US" sz="2600" dirty="0">
                <a:latin typeface="华文楷体" panose="02010600040101010101" pitchFamily="2" charset="-122"/>
              </a:rPr>
              <a:t>石灰与天然砂或硅铝质工业废料混合均匀，加水搅拌，经压振或压制，形成硅酸盐制品。为使其获早期强度，往往采用高温高压养护或蒸压，使石灰与硅铝质材料反应速度显著加快，使制品产生较高的早期强度。如灰砂砖、硅酸盐砖、硅酸盐混凝土制品等。</a:t>
            </a:r>
            <a:endParaRPr lang="zh-CN" altLang="en-US" sz="26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14000"/>
              </a:lnSpc>
              <a:buNone/>
            </a:pPr>
            <a:endParaRPr lang="zh-CN" altLang="en-US" dirty="0">
              <a:latin typeface="华文楷体" panose="02010600040101010101" pitchFamily="2" charset="-122"/>
            </a:endParaRPr>
          </a:p>
        </p:txBody>
      </p:sp>
      <p:pic>
        <p:nvPicPr>
          <p:cNvPr id="3" name="Picture 7" descr="蒸压灰砂砖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5520" y="3150235"/>
            <a:ext cx="2637790" cy="27438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9" descr="蒸压加气混凝土砌块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305" y="3383280"/>
            <a:ext cx="4370705" cy="2622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7"/>
          <p:cNvSpPr/>
          <p:nvPr/>
        </p:nvSpPr>
        <p:spPr>
          <a:xfrm>
            <a:off x="3575050" y="6219825"/>
            <a:ext cx="1714500" cy="357188"/>
          </a:xfrm>
          <a:prstGeom prst="rect">
            <a:avLst/>
          </a:prstGeom>
          <a:gradFill rotWithShape="1">
            <a:gsLst>
              <a:gs pos="0">
                <a:srgbClr val="70C2FF">
                  <a:alpha val="100000"/>
                </a:srgbClr>
              </a:gs>
              <a:gs pos="62000">
                <a:srgbClr val="CDE6FF">
                  <a:alpha val="100000"/>
                </a:srgbClr>
              </a:gs>
              <a:gs pos="100000">
                <a:srgbClr val="DCEDFF">
                  <a:alpha val="100000"/>
                </a:srgbClr>
              </a:gs>
              <a:gs pos="100000">
                <a:srgbClr val="DCEDFF">
                  <a:alpha val="100000"/>
                </a:srgbClr>
              </a:gs>
            </a:gsLst>
            <a:lin ang="5400000"/>
            <a:tileRect/>
          </a:gradFill>
          <a:ln w="9525" cap="flat" cmpd="sng">
            <a:solidFill>
              <a:srgbClr val="0090D6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anchor="ctr"/>
          <a:p>
            <a:pPr algn="ctr"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蒸压灰砂砖</a:t>
            </a:r>
            <a:endParaRPr lang="zh-CN" altLang="en-US" sz="2000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矩形 8"/>
          <p:cNvSpPr/>
          <p:nvPr/>
        </p:nvSpPr>
        <p:spPr>
          <a:xfrm>
            <a:off x="6861175" y="6148388"/>
            <a:ext cx="2214563" cy="357187"/>
          </a:xfrm>
          <a:prstGeom prst="rect">
            <a:avLst/>
          </a:prstGeom>
          <a:gradFill rotWithShape="1">
            <a:gsLst>
              <a:gs pos="0">
                <a:srgbClr val="70C2FF">
                  <a:alpha val="100000"/>
                </a:srgbClr>
              </a:gs>
              <a:gs pos="62000">
                <a:srgbClr val="CDE6FF">
                  <a:alpha val="100000"/>
                </a:srgbClr>
              </a:gs>
              <a:gs pos="100000">
                <a:srgbClr val="DCEDFF">
                  <a:alpha val="100000"/>
                </a:srgbClr>
              </a:gs>
              <a:gs pos="100000">
                <a:srgbClr val="DCEDFF">
                  <a:alpha val="100000"/>
                </a:srgbClr>
              </a:gs>
            </a:gsLst>
            <a:lin ang="5400000"/>
            <a:tileRect/>
          </a:gradFill>
          <a:ln w="9525" cap="flat" cmpd="sng">
            <a:solidFill>
              <a:srgbClr val="0090D6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anchor="ctr"/>
          <a:p>
            <a:pPr algn="ctr"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蒸压加气砼砌块</a:t>
            </a:r>
            <a:endParaRPr lang="zh-CN" altLang="en-US" sz="2000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10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10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615950" y="1002665"/>
            <a:ext cx="11026140" cy="535559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Char char="Ø"/>
            </a:pPr>
            <a:r>
              <a:rPr lang="zh-CN" altLang="en-US" dirty="0"/>
              <a:t>5、地基加固</a:t>
            </a:r>
            <a:endParaRPr lang="zh-CN" altLang="en-US" dirty="0"/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/>
              <a:t>         在软土地基中打入生石灰桩，可以利用生石灰吸水产生膨胀对桩周土壤起挤密作用，利用生石灰和粘土矿物间产生的胶凝反应使周围的土固结，从而达到地基承载力的目的。</a:t>
            </a:r>
            <a:endParaRPr lang="zh-CN" altLang="en-US" dirty="0"/>
          </a:p>
          <a:p>
            <a:pPr eaLnBrk="1" hangingPunct="1">
              <a:lnSpc>
                <a:spcPct val="114000"/>
              </a:lnSpc>
              <a:buNone/>
            </a:pPr>
            <a:endParaRPr lang="zh-CN" altLang="en-US" dirty="0">
              <a:latin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7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7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603250" y="357505"/>
            <a:ext cx="11060430" cy="6143625"/>
          </a:xfrm>
        </p:spPr>
        <p:txBody>
          <a:bodyPr wrap="square" lIns="91440" tIns="45720" rIns="91440" bIns="45720" anchor="t"/>
          <a:p>
            <a:pPr eaLnBrk="1" hangingPunct="1">
              <a:buClr>
                <a:srgbClr val="FFC000"/>
              </a:buClr>
              <a:buChar char="l"/>
            </a:pPr>
            <a:r>
              <a:rPr lang="en-US" altLang="zh-CN" sz="3600" b="1" dirty="0">
                <a:latin typeface="+mn-ea"/>
                <a:cs typeface="+mn-ea"/>
              </a:rPr>
              <a:t>2.1.6</a:t>
            </a:r>
            <a:r>
              <a:rPr lang="zh-CN" altLang="en-US" sz="3600" b="1" dirty="0">
                <a:latin typeface="+mn-ea"/>
                <a:cs typeface="+mn-ea"/>
              </a:rPr>
              <a:t>石灰的储运</a:t>
            </a:r>
            <a:endParaRPr lang="zh-CN" altLang="en-US" dirty="0"/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Char char="Ø"/>
            </a:pPr>
            <a:r>
              <a:rPr lang="zh-CN" altLang="en-US" dirty="0"/>
              <a:t>    磨细的生石灰粉应贮存于干燥仓库内，采取严格防水措施。</a:t>
            </a:r>
            <a:endParaRPr lang="zh-CN" altLang="en-US" dirty="0"/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Char char="Ø"/>
            </a:pPr>
            <a:r>
              <a:rPr lang="zh-CN" altLang="en-US" dirty="0">
                <a:latin typeface="华文楷体" panose="02010600040101010101" pitchFamily="2" charset="-122"/>
              </a:rPr>
              <a:t>    块状生石灰放置太久，会吸收空气中的水分而自动熟化成消石灰粉，再与空气中二氧化碳作用而还原为碳酸钙，失去胶结能力。所以贮存生石灰，不但要防止受潮，而且不宜贮存过久。最好运到后即熟化成石灰浆，将贮存期变为陈伏期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Char char="Ø"/>
            </a:pPr>
            <a:r>
              <a:rPr lang="zh-CN" altLang="en-US" dirty="0">
                <a:latin typeface="华文楷体" panose="02010600040101010101" pitchFamily="2" charset="-122"/>
              </a:rPr>
              <a:t>    由于生石灰受潮熟化时放出大量的热，而且体积膨胀，所以，储存和运输生石灰时，还要注意安全。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buChar char="•"/>
            </a:pPr>
            <a:endParaRPr lang="zh-CN" altLang="en-US" dirty="0"/>
          </a:p>
          <a:p>
            <a:pPr eaLnBrk="1" hangingPunct="1">
              <a:lnSpc>
                <a:spcPct val="120000"/>
              </a:lnSpc>
              <a:buClr>
                <a:srgbClr val="FFC000"/>
              </a:buClr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charRg st="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charRg st="3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charRg st="3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charRg st="14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charRg st="14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标题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anchor="t"/>
          <a:p>
            <a:pPr eaLnBrk="1" hangingPunct="1"/>
            <a:r>
              <a:rPr lang="zh-CN" altLang="en-US" dirty="0"/>
              <a:t>检查与回顾</a:t>
            </a:r>
            <a:endParaRPr lang="zh-CN" altLang="en-US" dirty="0"/>
          </a:p>
        </p:txBody>
      </p:sp>
      <p:sp>
        <p:nvSpPr>
          <p:cNvPr id="48130" name="文本占位符 2"/>
          <p:cNvSpPr>
            <a:spLocks noGrp="1"/>
          </p:cNvSpPr>
          <p:nvPr>
            <p:ph idx="1"/>
          </p:nvPr>
        </p:nvSpPr>
        <p:spPr>
          <a:xfrm>
            <a:off x="1919288" y="1196975"/>
            <a:ext cx="8748712" cy="5661025"/>
          </a:xfrm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zh-CN" altLang="en-US" sz="2800" dirty="0"/>
              <a:t>一、填空题</a:t>
            </a:r>
            <a:endParaRPr lang="zh-CN" altLang="en-US" sz="2800" dirty="0"/>
          </a:p>
          <a:p>
            <a:pPr eaLnBrk="1" hangingPunct="1">
              <a:buNone/>
            </a:pPr>
            <a:endParaRPr lang="en-US" altLang="zh-CN" sz="1400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/>
              <a:t>1.无机胶凝材料按其硬化条件分为_________和___________。</a:t>
            </a:r>
            <a:endParaRPr lang="zh-CN" altLang="en-US" sz="2400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/>
              <a:t>4.生产石灰的原料主要是以含____________为主的天然岩石。</a:t>
            </a:r>
            <a:endParaRPr lang="zh-CN" altLang="en-US" sz="2400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/>
              <a:t>6.石灰浆体的硬化过程主要包括____________和____________两部分。</a:t>
            </a:r>
            <a:endParaRPr lang="zh-CN" altLang="en-US" sz="2400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/>
              <a:t>7.生石灰熟化成熟石灰的过程中体积将_________；而硬化过程中体积将____________。</a:t>
            </a:r>
            <a:endParaRPr lang="zh-CN" altLang="en-US" sz="2400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/>
              <a:t>8.石灰膏陈伏的主要目的是____________。</a:t>
            </a:r>
            <a:endParaRPr lang="zh-CN" altLang="en-US" sz="2400" dirty="0"/>
          </a:p>
          <a:p>
            <a:pPr eaLnBrk="1" hangingPunct="1"/>
            <a:endParaRPr lang="zh-CN" altLang="en-US" sz="2400" dirty="0"/>
          </a:p>
        </p:txBody>
      </p:sp>
    </p:spTree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3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630237"/>
          </a:xfrm>
        </p:spPr>
        <p:txBody>
          <a:bodyPr wrap="square" lIns="91440" tIns="45720" rIns="91440" bIns="45720" anchor="t"/>
          <a:p>
            <a:pPr eaLnBrk="1" hangingPunct="1"/>
            <a:r>
              <a:rPr lang="zh-CN" altLang="en-US" sz="3800" dirty="0"/>
              <a:t>二、判断题</a:t>
            </a:r>
            <a:endParaRPr lang="zh-CN" altLang="en-US" sz="3800" dirty="0"/>
          </a:p>
        </p:txBody>
      </p:sp>
      <p:sp>
        <p:nvSpPr>
          <p:cNvPr id="49154" name="文本占位符 2"/>
          <p:cNvSpPr>
            <a:spLocks noGrp="1"/>
          </p:cNvSpPr>
          <p:nvPr>
            <p:ph idx="1"/>
          </p:nvPr>
        </p:nvSpPr>
        <p:spPr>
          <a:xfrm>
            <a:off x="1524000" y="1052513"/>
            <a:ext cx="9144000" cy="5805487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pt-BR" altLang="en-US" dirty="0"/>
              <a:t>1.</a:t>
            </a:r>
            <a:r>
              <a:rPr lang="zh-CN" altLang="en-US" dirty="0"/>
              <a:t>气硬性胶凝材料只能在空气中凝结硬化，而水硬性胶凝材料只能在水中硬化。</a:t>
            </a:r>
            <a:r>
              <a:rPr lang="pt-BR" altLang="en-US" dirty="0"/>
              <a:t>(  )</a:t>
            </a:r>
            <a:endParaRPr lang="pt-BR" altLang="en-US" dirty="0"/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pt-BR" altLang="en-US" dirty="0"/>
              <a:t>2.</a:t>
            </a:r>
            <a:r>
              <a:rPr lang="zh-CN" altLang="en-US" dirty="0"/>
              <a:t> 石灰在水化过程中要吸收大量的热量，其体积也有较大收缩。</a:t>
            </a:r>
            <a:r>
              <a:rPr lang="pt-BR" altLang="en-US" dirty="0"/>
              <a:t>(  )</a:t>
            </a:r>
            <a:endParaRPr lang="pt-BR" altLang="en-US" dirty="0"/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pt-BR" altLang="zh-CN" dirty="0"/>
              <a:t>3</a:t>
            </a:r>
            <a:r>
              <a:rPr lang="pt-BR" altLang="en-US" dirty="0"/>
              <a:t>.</a:t>
            </a:r>
            <a:r>
              <a:rPr lang="zh-CN" altLang="en-US" dirty="0"/>
              <a:t>石灰硬化较慢，而建筑石膏则硬化较快。</a:t>
            </a:r>
            <a:r>
              <a:rPr lang="pt-BR" altLang="en-US" dirty="0"/>
              <a:t>(  )</a:t>
            </a:r>
            <a:endParaRPr lang="pt-BR" altLang="en-US" dirty="0"/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pt-BR" altLang="zh-CN" dirty="0"/>
              <a:t>4</a:t>
            </a:r>
            <a:r>
              <a:rPr lang="pt-BR" altLang="en-US" dirty="0"/>
              <a:t>.</a:t>
            </a:r>
            <a:r>
              <a:rPr lang="zh-CN" altLang="en-US" dirty="0"/>
              <a:t>石灰硬化时的碳化反应是：</a:t>
            </a:r>
            <a:r>
              <a:rPr lang="pt-BR" altLang="en-US" sz="2400" dirty="0"/>
              <a:t>Ca(OH)</a:t>
            </a:r>
            <a:r>
              <a:rPr lang="pt-BR" altLang="zh-CN" sz="2400" baseline="-25000" dirty="0"/>
              <a:t>2</a:t>
            </a:r>
            <a:r>
              <a:rPr lang="pt-BR" altLang="zh-CN" sz="2400" dirty="0"/>
              <a:t>+</a:t>
            </a:r>
            <a:r>
              <a:rPr lang="pt-BR" altLang="en-US" sz="2400" dirty="0"/>
              <a:t>CO</a:t>
            </a:r>
            <a:r>
              <a:rPr lang="pt-BR" altLang="en-US" sz="2400" baseline="-25000" dirty="0"/>
              <a:t>2</a:t>
            </a:r>
            <a:r>
              <a:rPr lang="pt-BR" altLang="en-US" sz="2400" dirty="0"/>
              <a:t>=CaCO</a:t>
            </a:r>
            <a:r>
              <a:rPr lang="pt-BR" altLang="en-US" sz="2400" baseline="-25000" dirty="0"/>
              <a:t>3</a:t>
            </a:r>
            <a:r>
              <a:rPr lang="pt-BR" altLang="en-US" sz="2400" dirty="0"/>
              <a:t>+H</a:t>
            </a:r>
            <a:r>
              <a:rPr lang="pt-BR" altLang="en-US" sz="2400" baseline="-25000" dirty="0"/>
              <a:t>2</a:t>
            </a:r>
            <a:r>
              <a:rPr lang="pt-BR" altLang="en-US" sz="2400" dirty="0"/>
              <a:t>O</a:t>
            </a:r>
            <a:r>
              <a:rPr lang="zh-CN" altLang="en-US" sz="2400" dirty="0"/>
              <a:t>。</a:t>
            </a:r>
            <a:r>
              <a:rPr lang="pt-BR" altLang="en-US" sz="2400" dirty="0"/>
              <a:t>(  )</a:t>
            </a:r>
            <a:endParaRPr lang="pt-BR" altLang="en-US" sz="2400" dirty="0"/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pt-BR" altLang="zh-CN" dirty="0"/>
              <a:t>5</a:t>
            </a:r>
            <a:r>
              <a:rPr lang="pt-BR" altLang="en-US" dirty="0"/>
              <a:t>.</a:t>
            </a:r>
            <a:r>
              <a:rPr lang="zh-CN" altLang="en-US" dirty="0"/>
              <a:t>生石灰加水水化后立即用于配制砌筑砂浆用于砌墙。</a:t>
            </a:r>
            <a:r>
              <a:rPr lang="pt-BR" altLang="en-US" dirty="0"/>
              <a:t>(  )</a:t>
            </a:r>
            <a:endParaRPr lang="pt-BR" altLang="en-US" dirty="0"/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pt-BR" altLang="en-US" dirty="0"/>
              <a:t>1</a:t>
            </a:r>
            <a:r>
              <a:rPr lang="pt-BR" altLang="zh-CN" dirty="0"/>
              <a:t>6</a:t>
            </a:r>
            <a:r>
              <a:rPr lang="pt-BR" altLang="en-US" dirty="0"/>
              <a:t>.</a:t>
            </a:r>
            <a:r>
              <a:rPr lang="zh-CN" altLang="en-US" dirty="0"/>
              <a:t>在空气中贮存过久的生石灰，可照常使用。</a:t>
            </a:r>
            <a:r>
              <a:rPr lang="pt-BR" altLang="en-US" dirty="0"/>
              <a:t>(  )</a:t>
            </a: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7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 wrap="square" lIns="91440" tIns="45720" rIns="91440" bIns="45720" anchor="t"/>
          <a:p>
            <a:pPr eaLnBrk="1" hangingPunct="1"/>
            <a:r>
              <a:rPr lang="zh-CN" altLang="en-US" dirty="0"/>
              <a:t>三、单项选择题</a:t>
            </a:r>
            <a:endParaRPr lang="zh-CN" altLang="en-US" dirty="0"/>
          </a:p>
        </p:txBody>
      </p:sp>
      <p:sp>
        <p:nvSpPr>
          <p:cNvPr id="50178" name="文本占位符 2"/>
          <p:cNvSpPr>
            <a:spLocks noGrp="1"/>
          </p:cNvSpPr>
          <p:nvPr>
            <p:ph idx="1"/>
          </p:nvPr>
        </p:nvSpPr>
        <p:spPr>
          <a:xfrm>
            <a:off x="1774825" y="1125538"/>
            <a:ext cx="8893175" cy="554355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de-DE" altLang="en-US" sz="2400" dirty="0">
                <a:latin typeface="宋体" panose="02010600030101010101" pitchFamily="2" charset="-122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</a:rPr>
              <a:t>熟石灰粉的主要成分是</a:t>
            </a:r>
            <a:r>
              <a:rPr lang="de-DE" altLang="en-US" sz="2400" dirty="0">
                <a:latin typeface="宋体" panose="02010600030101010101" pitchFamily="2" charset="-122"/>
              </a:rPr>
              <a:t>(  )</a:t>
            </a:r>
            <a:r>
              <a:rPr lang="zh-CN" altLang="en-US" sz="2400" dirty="0">
                <a:latin typeface="宋体" panose="02010600030101010101" pitchFamily="2" charset="-122"/>
              </a:rPr>
              <a:t>。      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de-DE" altLang="zh-CN" sz="2400" dirty="0">
                <a:latin typeface="宋体" panose="02010600030101010101" pitchFamily="2" charset="-122"/>
              </a:rPr>
              <a:t>    </a:t>
            </a:r>
            <a:r>
              <a:rPr lang="de-DE" altLang="en-US" sz="2400" dirty="0">
                <a:latin typeface="宋体" panose="02010600030101010101" pitchFamily="2" charset="-122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</a:rPr>
              <a:t>．</a:t>
            </a:r>
            <a:r>
              <a:rPr lang="de-DE" altLang="en-US" sz="2400" dirty="0">
                <a:latin typeface="宋体" panose="02010600030101010101" pitchFamily="2" charset="-122"/>
              </a:rPr>
              <a:t>CaO    B</a:t>
            </a:r>
            <a:r>
              <a:rPr lang="zh-CN" altLang="en-US" sz="2400" dirty="0">
                <a:latin typeface="宋体" panose="02010600030101010101" pitchFamily="2" charset="-122"/>
              </a:rPr>
              <a:t>．</a:t>
            </a:r>
            <a:r>
              <a:rPr lang="de-DE" altLang="en-US" sz="2400" dirty="0">
                <a:latin typeface="宋体" panose="02010600030101010101" pitchFamily="2" charset="-122"/>
              </a:rPr>
              <a:t>Ca(OH) </a:t>
            </a:r>
            <a:r>
              <a:rPr lang="pt-BR" altLang="en-US" sz="2400" baseline="-25000" dirty="0">
                <a:latin typeface="宋体" panose="02010600030101010101" pitchFamily="2" charset="-122"/>
              </a:rPr>
              <a:t>2</a:t>
            </a:r>
            <a:r>
              <a:rPr lang="de-DE" altLang="en-US" sz="2400" dirty="0">
                <a:latin typeface="宋体" panose="02010600030101010101" pitchFamily="2" charset="-122"/>
              </a:rPr>
              <a:t>    C</a:t>
            </a:r>
            <a:r>
              <a:rPr lang="zh-CN" altLang="en-US" sz="2400" dirty="0">
                <a:latin typeface="宋体" panose="02010600030101010101" pitchFamily="2" charset="-122"/>
              </a:rPr>
              <a:t>．</a:t>
            </a:r>
            <a:r>
              <a:rPr lang="de-DE" altLang="en-US" sz="2400" dirty="0">
                <a:latin typeface="宋体" panose="02010600030101010101" pitchFamily="2" charset="-122"/>
              </a:rPr>
              <a:t>CaC0</a:t>
            </a:r>
            <a:r>
              <a:rPr lang="pt-BR" altLang="en-US" sz="2400" baseline="-25000" dirty="0">
                <a:latin typeface="宋体" panose="02010600030101010101" pitchFamily="2" charset="-122"/>
              </a:rPr>
              <a:t>3</a:t>
            </a:r>
            <a:r>
              <a:rPr lang="de-DE" altLang="en-US" sz="2400" dirty="0">
                <a:latin typeface="宋体" panose="02010600030101010101" pitchFamily="2" charset="-122"/>
              </a:rPr>
              <a:t>   D</a:t>
            </a:r>
            <a:r>
              <a:rPr lang="zh-CN" altLang="en-US" sz="2400" dirty="0">
                <a:latin typeface="宋体" panose="02010600030101010101" pitchFamily="2" charset="-122"/>
              </a:rPr>
              <a:t>．</a:t>
            </a:r>
            <a:r>
              <a:rPr lang="de-DE" altLang="en-US" sz="2400" dirty="0">
                <a:latin typeface="宋体" panose="02010600030101010101" pitchFamily="2" charset="-122"/>
              </a:rPr>
              <a:t>CaS0</a:t>
            </a:r>
            <a:r>
              <a:rPr lang="pt-BR" altLang="en-US" sz="2400" baseline="-25000" dirty="0">
                <a:latin typeface="宋体" panose="02010600030101010101" pitchFamily="2" charset="-122"/>
              </a:rPr>
              <a:t>4</a:t>
            </a:r>
            <a:r>
              <a:rPr lang="de-DE" altLang="en-US" sz="2400" dirty="0">
                <a:latin typeface="宋体" panose="02010600030101010101" pitchFamily="2" charset="-122"/>
              </a:rPr>
              <a:t>   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宋体" panose="02010600030101010101" pitchFamily="2" charset="-122"/>
              </a:rPr>
              <a:t>2.石灰膏应在储灰坑中存放(  )d以上才可使用。   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en-US" altLang="zh-CN" sz="2400" dirty="0">
                <a:latin typeface="宋体" panose="02010600030101010101" pitchFamily="2" charset="-122"/>
              </a:rPr>
              <a:t>    </a:t>
            </a:r>
            <a:r>
              <a:rPr lang="zh-CN" altLang="en-US" sz="2400" dirty="0">
                <a:latin typeface="宋体" panose="02010600030101010101" pitchFamily="2" charset="-122"/>
              </a:rPr>
              <a:t>A．3    B．7    C．14   D．28  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宋体" panose="02010600030101010101" pitchFamily="2" charset="-122"/>
              </a:rPr>
              <a:t>3.石灰熟化过程中的陈伏是为了(    )。  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en-US" altLang="zh-CN" sz="2400" dirty="0">
                <a:latin typeface="宋体" panose="02010600030101010101" pitchFamily="2" charset="-122"/>
              </a:rPr>
              <a:t>    </a:t>
            </a:r>
            <a:r>
              <a:rPr lang="zh-CN" altLang="en-US" sz="2400" dirty="0">
                <a:latin typeface="宋体" panose="02010600030101010101" pitchFamily="2" charset="-122"/>
              </a:rPr>
              <a:t>A．有利于硬化  B．蒸发多余水分  C．消除过火石灰的危害    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50887"/>
          </a:xfrm>
        </p:spPr>
        <p:txBody>
          <a:bodyPr wrap="square" lIns="91440" tIns="45720" rIns="91440" bIns="45720" anchor="t"/>
          <a:p>
            <a:pPr eaLnBrk="1" hangingPunct="1"/>
            <a:r>
              <a:rPr lang="en-US" altLang="zh-CN" sz="3800" dirty="0"/>
              <a:t> </a:t>
            </a:r>
            <a:r>
              <a:rPr lang="zh-CN" altLang="en-US" sz="3800" b="1" dirty="0"/>
              <a:t>胶凝材料的选择与应用</a:t>
            </a:r>
            <a:endParaRPr lang="zh-CN" altLang="en-US" sz="3800" b="1" dirty="0"/>
          </a:p>
        </p:txBody>
      </p:sp>
      <p:sp>
        <p:nvSpPr>
          <p:cNvPr id="23554" name="文本占位符 2"/>
          <p:cNvSpPr>
            <a:spLocks noGrp="1"/>
          </p:cNvSpPr>
          <p:nvPr>
            <p:ph idx="1"/>
          </p:nvPr>
        </p:nvSpPr>
        <p:spPr>
          <a:xfrm>
            <a:off x="542925" y="1557655"/>
            <a:ext cx="11061700" cy="4498975"/>
          </a:xfrm>
        </p:spPr>
        <p:txBody>
          <a:bodyPr wrap="square" lIns="91440" tIns="45720" rIns="91440" bIns="45720" anchor="t"/>
          <a:p>
            <a:pPr eaLnBrk="1" hangingPunct="1"/>
            <a:r>
              <a:rPr lang="zh-CN" altLang="en-US" dirty="0"/>
              <a:t>学习目标</a:t>
            </a:r>
            <a:endParaRPr lang="zh-CN" altLang="en-US" dirty="0"/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zh-CN" altLang="en-US" sz="2800" dirty="0"/>
              <a:t>通过本部分的学习使学生具备几种常用胶凝材料的</a:t>
            </a:r>
            <a:r>
              <a:rPr lang="zh-CN" altLang="en-US" sz="2800" b="1" u="sng" dirty="0"/>
              <a:t>使用与检测</a:t>
            </a:r>
            <a:r>
              <a:rPr lang="zh-CN" altLang="en-US" sz="2800" dirty="0"/>
              <a:t>能力。具体内容包括：了解胶凝材料的定义和分类；石灰、石膏及水玻璃的原料与生产、熟化、凝结与硬化、技术要求、性质及应用等；掌握硅酸盐水泥和掺混合材料硅酸水泥的性质、技术性质及选用原则。掌握硅酸盐水泥和掺混合材料硅酸水泥的矿物组成、水化产物、检测方法、水泥石的腐蚀与防止等。熟悉硅酸盐水泥的硬化机理，其他水泥品种及其性质和使用特点。</a:t>
            </a:r>
            <a:endParaRPr lang="zh-CN" altLang="en-US" sz="2800" dirty="0"/>
          </a:p>
        </p:txBody>
      </p:sp>
    </p:spTree>
  </p:cSld>
  <p:clrMapOvr>
    <a:masterClrMapping/>
  </p:clrMapOvr>
  <p:transition spd="slow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1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 wrap="square" lIns="91440" tIns="45720" rIns="91440" bIns="45720" anchor="t"/>
          <a:p>
            <a:pPr eaLnBrk="1" hangingPunct="1"/>
            <a:r>
              <a:rPr lang="zh-CN" altLang="en-US" sz="3200" dirty="0"/>
              <a:t>四、多项选择题</a:t>
            </a:r>
            <a:endParaRPr lang="zh-CN" altLang="en-US" sz="3200" dirty="0"/>
          </a:p>
        </p:txBody>
      </p:sp>
      <p:sp>
        <p:nvSpPr>
          <p:cNvPr id="51202" name="文本占位符 2"/>
          <p:cNvSpPr>
            <a:spLocks noGrp="1"/>
          </p:cNvSpPr>
          <p:nvPr>
            <p:ph idx="1"/>
          </p:nvPr>
        </p:nvSpPr>
        <p:spPr>
          <a:xfrm>
            <a:off x="1524000" y="1557338"/>
            <a:ext cx="9144000" cy="5876925"/>
          </a:xfrm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en-US" altLang="zh-CN" dirty="0"/>
              <a:t> </a:t>
            </a:r>
            <a:r>
              <a:rPr lang="zh-CN" altLang="en-US" sz="2800" dirty="0">
                <a:latin typeface="宋体" panose="02010600030101010101" pitchFamily="2" charset="-122"/>
              </a:rPr>
              <a:t>1.下列材料中属于气硬性胶凝材料的是(  )。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   </a:t>
            </a:r>
            <a:r>
              <a:rPr lang="zh-CN" altLang="en-US" sz="2800" dirty="0">
                <a:latin typeface="宋体" panose="02010600030101010101" pitchFamily="2" charset="-122"/>
              </a:rPr>
              <a:t>A．水泥  B．石灰  C．石膏  D．混凝土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</a:rPr>
              <a:t>2.石灰的硬化过程包含(  )过程。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   </a:t>
            </a:r>
            <a:r>
              <a:rPr lang="zh-CN" altLang="en-US" sz="2800" dirty="0">
                <a:latin typeface="宋体" panose="02010600030101010101" pitchFamily="2" charset="-122"/>
              </a:rPr>
              <a:t>A．水化    B．干燥 </a:t>
            </a:r>
            <a:r>
              <a:rPr lang="pt-BR" altLang="en-US" sz="2800" dirty="0">
                <a:latin typeface="宋体" panose="02010600030101010101" pitchFamily="2" charset="-122"/>
              </a:rPr>
              <a:t>C</a:t>
            </a:r>
            <a:r>
              <a:rPr lang="zh-CN" altLang="en-US" sz="2800" dirty="0">
                <a:latin typeface="宋体" panose="02010600030101010101" pitchFamily="2" charset="-122"/>
              </a:rPr>
              <a:t>．结晶    </a:t>
            </a:r>
            <a:r>
              <a:rPr lang="pt-BR" altLang="en-US" sz="2800" dirty="0">
                <a:latin typeface="宋体" panose="02010600030101010101" pitchFamily="2" charset="-122"/>
              </a:rPr>
              <a:t>D</a:t>
            </a:r>
            <a:r>
              <a:rPr lang="zh-CN" altLang="en-US" sz="2800" dirty="0">
                <a:latin typeface="宋体" panose="02010600030101010101" pitchFamily="2" charset="-122"/>
              </a:rPr>
              <a:t>．碳化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3</a:t>
            </a:r>
            <a:r>
              <a:rPr lang="zh-CN" altLang="en-US" sz="2800" dirty="0">
                <a:latin typeface="宋体" panose="02010600030101010101" pitchFamily="2" charset="-122"/>
              </a:rPr>
              <a:t>．下列材料中属于胶凝材料的是(  )。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    </a:t>
            </a:r>
            <a:r>
              <a:rPr lang="zh-CN" altLang="en-US" sz="2800" dirty="0">
                <a:latin typeface="宋体" panose="02010600030101010101" pitchFamily="2" charset="-122"/>
              </a:rPr>
              <a:t>A．水泥  B．石灰  C．石膏  D．混凝土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51203" name="矩形 3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04" name="矩形 4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05" name="矩形 5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06" name="矩形 6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07" name="矩形 8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2337" name="矩形 1"/>
          <p:cNvSpPr/>
          <p:nvPr/>
        </p:nvSpPr>
        <p:spPr>
          <a:xfrm>
            <a:off x="2135188" y="1125538"/>
            <a:ext cx="5173662" cy="776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2900" dirty="0"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lang="zh-CN" altLang="en-US" sz="2900" dirty="0">
                <a:latin typeface="Arial" panose="020B0604020202020204" pitchFamily="34" charset="0"/>
                <a:ea typeface="宋体" panose="02010600030101010101" pitchFamily="2" charset="-122"/>
              </a:rPr>
              <a:t>、膨胀水泥和自应力水泥</a:t>
            </a:r>
            <a:r>
              <a:rPr lang="zh-CN" altLang="en-US" sz="42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42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2338" name="文本框 2"/>
          <p:cNvSpPr txBox="1"/>
          <p:nvPr/>
        </p:nvSpPr>
        <p:spPr>
          <a:xfrm>
            <a:off x="1774825" y="2205038"/>
            <a:ext cx="8496300" cy="227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膨胀水泥适用于补偿混凝土收缩的结构工程，作防渗层或防渗混凝土；填灌构件的接缝及管道接头；结构的加因与修补；固结机器底座及地脚螺丝等。自应力水泥适用于制造自应力钢筋混凝土压力管及其配件。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61" name="标题 1"/>
          <p:cNvSpPr>
            <a:spLocks noGrp="1"/>
          </p:cNvSpPr>
          <p:nvPr>
            <p:ph type="title"/>
          </p:nvPr>
        </p:nvSpPr>
        <p:spPr>
          <a:xfrm>
            <a:off x="2135188" y="534988"/>
            <a:ext cx="5421312" cy="661987"/>
          </a:xfrm>
        </p:spPr>
        <p:txBody>
          <a:bodyPr wrap="square" lIns="91440" tIns="45720" rIns="91440" bIns="45720" anchor="t"/>
          <a:p>
            <a:pPr eaLnBrk="1" hangingPunct="1"/>
            <a:r>
              <a:rPr lang="en-US" altLang="zh-CN" sz="2900" dirty="0">
                <a:solidFill>
                  <a:schemeClr val="tx1"/>
                </a:solidFill>
              </a:rPr>
              <a:t>3</a:t>
            </a:r>
            <a:r>
              <a:rPr lang="zh-CN" altLang="en-US" sz="2900" dirty="0">
                <a:solidFill>
                  <a:schemeClr val="tx1"/>
                </a:solidFill>
              </a:rPr>
              <a:t>、白色硅酸盐水泥</a:t>
            </a:r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143362" name="文本框 2"/>
          <p:cNvSpPr txBox="1"/>
          <p:nvPr/>
        </p:nvSpPr>
        <p:spPr>
          <a:xfrm>
            <a:off x="2135188" y="1395413"/>
            <a:ext cx="7921625" cy="3752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普通水泥的颜色主要因其化学成分中所含氧化铁所致。因此，</a:t>
            </a:r>
            <a:r>
              <a:rPr lang="zh-CN" altLang="en-US" sz="2800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白水泥与普通水泥制造上的主要区别，在于严格控制水泥原料的氧化铁含量，当氧化铁含量</a:t>
            </a:r>
            <a:r>
              <a:rPr lang="en-US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﹤</a:t>
            </a:r>
            <a:r>
              <a:rPr lang="zh-CN" altLang="en-US" sz="2800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0.5%时水泥接近白色。</a:t>
            </a:r>
            <a:endParaRPr lang="zh-CN" altLang="en-US" sz="2800" dirty="0">
              <a:solidFill>
                <a:srgbClr val="FF00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白色和彩色硅酸盐水泥在装饰工程中常用来配制彩色水泥浆，配制装饰混凝土，配制各种彩色砂浆用于装饰抹灰，以及制造各种色彩的水刷石、人造大理石及水磨石等制品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385" name="矩形 1"/>
          <p:cNvSpPr/>
          <p:nvPr/>
        </p:nvSpPr>
        <p:spPr>
          <a:xfrm>
            <a:off x="2208213" y="1095375"/>
            <a:ext cx="5616575" cy="8207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2900" dirty="0">
                <a:latin typeface="Garamond" panose="02020404030301010803" pitchFamily="18" charset="0"/>
                <a:ea typeface="宋体" panose="02010600030101010101" pitchFamily="2" charset="-122"/>
              </a:rPr>
              <a:t>4</a:t>
            </a:r>
            <a:r>
              <a:rPr lang="zh-CN" altLang="en-US" sz="2900" dirty="0">
                <a:latin typeface="Arial" panose="020B0604020202020204" pitchFamily="34" charset="0"/>
                <a:ea typeface="宋体" panose="02010600030101010101" pitchFamily="2" charset="-122"/>
              </a:rPr>
              <a:t>、道路硅酸盐水泥</a:t>
            </a:r>
            <a:r>
              <a:rPr lang="zh-CN" altLang="en-US" sz="42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42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4386" name="文本框 2"/>
          <p:cNvSpPr txBox="1"/>
          <p:nvPr/>
        </p:nvSpPr>
        <p:spPr>
          <a:xfrm>
            <a:off x="2135188" y="2398713"/>
            <a:ext cx="7993062" cy="3660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由较高铁铝酸钙含量的道路硅酸盐水泥熟料，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％～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％活性混合材和适量石膏磨细制成的水硬性胶凝材料，称为道路硅酸盐水泥（简称道路水泥）。</a:t>
            </a:r>
            <a:b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　　对道路水泥（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Portland cement for road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）的性能要求是：耐磨性好、收缩小、抗冻性好、抗冲击性好，有高的抗折强度和良好的耐久性。　　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5409" name="标题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anchor="t"/>
          <a:p>
            <a:pPr eaLnBrk="1" hangingPunct="1"/>
            <a:r>
              <a:rPr lang="zh-CN" altLang="en-US" dirty="0"/>
              <a:t>一、填空题</a:t>
            </a:r>
            <a:endParaRPr lang="zh-CN" altLang="en-US" dirty="0"/>
          </a:p>
        </p:txBody>
      </p:sp>
      <p:sp>
        <p:nvSpPr>
          <p:cNvPr id="145410" name="文本占位符 2"/>
          <p:cNvSpPr>
            <a:spLocks noGrp="1"/>
          </p:cNvSpPr>
          <p:nvPr>
            <p:ph idx="1"/>
          </p:nvPr>
        </p:nvSpPr>
        <p:spPr>
          <a:xfrm>
            <a:off x="1524000" y="836613"/>
            <a:ext cx="9144000" cy="6021387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90000"/>
              </a:lnSpc>
            </a:pPr>
            <a:endParaRPr lang="zh-CN" altLang="en-US" sz="20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/>
              <a:t>1.无机胶凝材料按其硬化条件分为____________和____________。</a:t>
            </a:r>
            <a:endParaRPr lang="zh-CN" altLang="en-US" sz="20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/>
              <a:t>2.生产石膏的原料为天然石膏，或称____________，其化学式为____________。</a:t>
            </a:r>
            <a:endParaRPr lang="zh-CN" altLang="en-US" sz="20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/>
              <a:t>3.建筑石膏从加水拌合一直到浆体刚开始失去可塑性，这段时间称为____________。从加水拌合直到浆体完全失去可塑性，这段时间称为____________。</a:t>
            </a:r>
            <a:endParaRPr lang="zh-CN" altLang="en-US" sz="20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/>
              <a:t>4.生产石灰的原料主要是以含____________为主的天然岩石。</a:t>
            </a:r>
            <a:endParaRPr lang="zh-CN" altLang="en-US" sz="20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/>
              <a:t>5.为加快水玻璃的凝结硬化，常加入________作为固化硬化剂 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/>
              <a:t>6.石灰浆体的硬化过程主要包括____________和____________两部分。</a:t>
            </a:r>
            <a:endParaRPr lang="zh-CN" altLang="en-US" sz="20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/>
              <a:t>7.生石灰熟化成熟石灰的过程中体积将_________；而硬化过程中体积将____________。</a:t>
            </a:r>
            <a:endParaRPr lang="zh-CN" altLang="en-US" sz="20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/>
              <a:t>8.石灰膏陈伏的主要目的是____________。</a:t>
            </a:r>
            <a:endParaRPr lang="zh-CN" altLang="en-US" sz="20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/>
              <a:t>9. 石膏在凝结硬化过程中体积将略有____________。</a:t>
            </a:r>
            <a:endParaRPr lang="zh-CN" altLang="en-US" sz="20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/>
              <a:t>10. 水玻璃Na</a:t>
            </a:r>
            <a:r>
              <a:rPr lang="pt-BR" altLang="en-US" sz="2100" baseline="-25000" dirty="0"/>
              <a:t>2</a:t>
            </a:r>
            <a:r>
              <a:rPr lang="zh-CN" altLang="en-US" sz="2000" dirty="0"/>
              <a:t>O.nSiO</a:t>
            </a:r>
            <a:r>
              <a:rPr lang="pt-BR" altLang="en-US" sz="2100" baseline="-25000" dirty="0"/>
              <a:t>2</a:t>
            </a:r>
            <a:r>
              <a:rPr lang="zh-CN" altLang="en-US" sz="2000" dirty="0"/>
              <a:t>中的n称为__________；该值越大，水玻璃粘度_________，硬化越_________。 </a:t>
            </a:r>
            <a:endParaRPr lang="zh-CN" altLang="en-US" sz="2000" dirty="0"/>
          </a:p>
        </p:txBody>
      </p:sp>
    </p:spTree>
  </p:cSld>
  <p:clrMapOvr>
    <a:masterClrMapping/>
  </p:clrMapOvr>
  <p:transition spd="slow"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6433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630237"/>
          </a:xfrm>
        </p:spPr>
        <p:txBody>
          <a:bodyPr wrap="square" lIns="91440" tIns="45720" rIns="91440" bIns="45720" anchor="t"/>
          <a:p>
            <a:pPr eaLnBrk="1" hangingPunct="1"/>
            <a:r>
              <a:rPr lang="zh-CN" altLang="en-US" sz="3800" dirty="0"/>
              <a:t>二、判断题</a:t>
            </a:r>
            <a:endParaRPr lang="zh-CN" altLang="en-US" sz="3800" dirty="0"/>
          </a:p>
        </p:txBody>
      </p:sp>
      <p:sp>
        <p:nvSpPr>
          <p:cNvPr id="146434" name="文本占位符 2"/>
          <p:cNvSpPr>
            <a:spLocks noGrp="1"/>
          </p:cNvSpPr>
          <p:nvPr>
            <p:ph idx="1"/>
          </p:nvPr>
        </p:nvSpPr>
        <p:spPr>
          <a:xfrm>
            <a:off x="1524000" y="1052513"/>
            <a:ext cx="9144000" cy="5805487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1.</a:t>
            </a:r>
            <a:r>
              <a:rPr lang="zh-CN" altLang="en-US" sz="2600" dirty="0"/>
              <a:t>气硬性胶凝材料只能在空气中凝结硬化，而水硬性胶凝材料只能在水中硬化。</a:t>
            </a:r>
            <a:r>
              <a:rPr lang="pt-BR" altLang="en-US" sz="2600" dirty="0"/>
              <a:t>(  )</a:t>
            </a:r>
            <a:endParaRPr lang="pt-BR" altLang="en-US" sz="2600" dirty="0"/>
          </a:p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2.</a:t>
            </a:r>
            <a:r>
              <a:rPr lang="zh-CN" altLang="en-US" sz="2600" dirty="0"/>
              <a:t>建筑石膏的分子式是</a:t>
            </a:r>
            <a:r>
              <a:rPr lang="pt-BR" altLang="en-US" sz="2600" dirty="0"/>
              <a:t>CaSO</a:t>
            </a:r>
            <a:r>
              <a:rPr lang="pt-BR" altLang="en-US" sz="2600" baseline="-25000" dirty="0"/>
              <a:t>4</a:t>
            </a:r>
            <a:r>
              <a:rPr lang="pt-BR" altLang="en-US" sz="2600" dirty="0"/>
              <a:t>·2H</a:t>
            </a:r>
            <a:r>
              <a:rPr lang="pt-BR" altLang="en-US" sz="2600" baseline="-25000" dirty="0"/>
              <a:t>2</a:t>
            </a:r>
            <a:r>
              <a:rPr lang="pt-BR" altLang="en-US" sz="2600" dirty="0"/>
              <a:t>O</a:t>
            </a:r>
            <a:r>
              <a:rPr lang="zh-CN" altLang="en-US" sz="2600" dirty="0"/>
              <a:t>。</a:t>
            </a:r>
            <a:r>
              <a:rPr lang="pt-BR" altLang="en-US" sz="2600" dirty="0"/>
              <a:t>(      )</a:t>
            </a:r>
            <a:endParaRPr lang="pt-BR" altLang="en-US" sz="2600" dirty="0"/>
          </a:p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3.</a:t>
            </a:r>
            <a:r>
              <a:rPr lang="zh-CN" altLang="en-US" sz="2600" dirty="0"/>
              <a:t>因为普通建筑石膏的晶体较细，故其调成可塑性浆体时，需水量较大，硬化后强度较低。</a:t>
            </a:r>
            <a:r>
              <a:rPr lang="pt-BR" altLang="en-US" sz="2600" dirty="0"/>
              <a:t>(  )</a:t>
            </a:r>
            <a:endParaRPr lang="pt-BR" altLang="en-US" sz="2600" dirty="0"/>
          </a:p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4.</a:t>
            </a:r>
            <a:r>
              <a:rPr lang="zh-CN" altLang="en-US" sz="2600" dirty="0"/>
              <a:t>石灰在水化过程中要吸收大量的热量，其体积也有较大收缩。</a:t>
            </a:r>
            <a:r>
              <a:rPr lang="pt-BR" altLang="en-US" sz="2600" dirty="0"/>
              <a:t>(  )</a:t>
            </a:r>
            <a:endParaRPr lang="pt-BR" altLang="en-US" sz="2600" dirty="0"/>
          </a:p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5.</a:t>
            </a:r>
            <a:r>
              <a:rPr lang="zh-CN" altLang="en-US" sz="2600" dirty="0"/>
              <a:t>石灰硬化较慢，而建筑石膏则硬化较快。</a:t>
            </a:r>
            <a:r>
              <a:rPr lang="pt-BR" altLang="en-US" sz="2600" dirty="0"/>
              <a:t>(  )</a:t>
            </a:r>
            <a:endParaRPr lang="pt-BR" altLang="en-US" sz="2600" dirty="0"/>
          </a:p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6.</a:t>
            </a:r>
            <a:r>
              <a:rPr lang="zh-CN" altLang="en-US" sz="2600" dirty="0"/>
              <a:t>石膏在硬化过程中体积略有膨胀。</a:t>
            </a:r>
            <a:r>
              <a:rPr lang="pt-BR" altLang="en-US" sz="2600" dirty="0"/>
              <a:t>(  )</a:t>
            </a:r>
            <a:endParaRPr lang="pt-BR" altLang="en-US" sz="2600" dirty="0"/>
          </a:p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7.</a:t>
            </a:r>
            <a:r>
              <a:rPr lang="zh-CN" altLang="en-US" sz="2600" dirty="0"/>
              <a:t>水玻璃硬化后耐水性好，因此可以涂刷在石膏制品的表面以提高石膏的耐水性。</a:t>
            </a:r>
            <a:r>
              <a:rPr lang="pt-BR" altLang="en-US" sz="2600" dirty="0"/>
              <a:t>(  )</a:t>
            </a:r>
            <a:endParaRPr lang="pt-BR" altLang="en-US" sz="2600" dirty="0"/>
          </a:p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8.</a:t>
            </a:r>
            <a:r>
              <a:rPr lang="zh-CN" altLang="en-US" sz="2600" dirty="0"/>
              <a:t>石灰硬化时的碳化反应是：</a:t>
            </a:r>
            <a:r>
              <a:rPr lang="pt-BR" altLang="en-US" sz="2600" dirty="0"/>
              <a:t>Ca(OH) </a:t>
            </a:r>
            <a:r>
              <a:rPr lang="pt-BR" altLang="en-US" sz="2600" baseline="-25000" dirty="0"/>
              <a:t>2</a:t>
            </a:r>
            <a:r>
              <a:rPr lang="pt-BR" altLang="en-US" sz="2600" dirty="0"/>
              <a:t>+CO</a:t>
            </a:r>
            <a:r>
              <a:rPr lang="pt-BR" altLang="en-US" sz="2600" baseline="-25000" dirty="0"/>
              <a:t>2</a:t>
            </a:r>
            <a:r>
              <a:rPr lang="pt-BR" altLang="en-US" sz="2600" dirty="0"/>
              <a:t>=CaCO</a:t>
            </a:r>
            <a:r>
              <a:rPr lang="pt-BR" altLang="en-US" sz="2600" baseline="-25000" dirty="0"/>
              <a:t>3</a:t>
            </a:r>
            <a:r>
              <a:rPr lang="pt-BR" altLang="en-US" sz="2600" dirty="0"/>
              <a:t>+H</a:t>
            </a:r>
            <a:r>
              <a:rPr lang="pt-BR" altLang="en-US" sz="2600" baseline="-25000" dirty="0"/>
              <a:t>2</a:t>
            </a:r>
            <a:r>
              <a:rPr lang="pt-BR" altLang="en-US" sz="2600" dirty="0"/>
              <a:t>O</a:t>
            </a:r>
            <a:r>
              <a:rPr lang="zh-CN" altLang="en-US" sz="2600" dirty="0"/>
              <a:t>。</a:t>
            </a:r>
            <a:r>
              <a:rPr lang="pt-BR" altLang="en-US" sz="2600" dirty="0"/>
              <a:t>(  )</a:t>
            </a:r>
            <a:endParaRPr lang="pt-BR" altLang="en-US" sz="2600" dirty="0"/>
          </a:p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9.</a:t>
            </a:r>
            <a:r>
              <a:rPr lang="zh-CN" altLang="en-US" sz="2600" dirty="0"/>
              <a:t>生石灰加水水化后立即用于配制砌筑砂浆用于砌墙。</a:t>
            </a:r>
            <a:r>
              <a:rPr lang="pt-BR" altLang="en-US" sz="2600" dirty="0"/>
              <a:t>(  )</a:t>
            </a:r>
            <a:endParaRPr lang="pt-BR" altLang="en-US" sz="2600" dirty="0"/>
          </a:p>
          <a:p>
            <a:pPr eaLnBrk="1" hangingPunct="1">
              <a:lnSpc>
                <a:spcPct val="80000"/>
              </a:lnSpc>
            </a:pPr>
            <a:r>
              <a:rPr lang="pt-BR" altLang="en-US" sz="2600" dirty="0"/>
              <a:t>10.</a:t>
            </a:r>
            <a:r>
              <a:rPr lang="zh-CN" altLang="en-US" sz="2600" dirty="0"/>
              <a:t>在空气中贮存过久的生石灰，可照常使用。</a:t>
            </a:r>
            <a:r>
              <a:rPr lang="pt-BR" altLang="en-US" sz="2600" dirty="0"/>
              <a:t>(  )</a:t>
            </a:r>
            <a:endParaRPr lang="zh-CN" altLang="en-US" sz="2600" dirty="0"/>
          </a:p>
        </p:txBody>
      </p:sp>
    </p:spTree>
  </p:cSld>
  <p:clrMapOvr>
    <a:masterClrMapping/>
  </p:clrMapOvr>
  <p:transition spd="slow">
    <p:randomBar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7457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 wrap="square" lIns="91440" tIns="45720" rIns="91440" bIns="45720" anchor="t"/>
          <a:p>
            <a:pPr eaLnBrk="1" hangingPunct="1"/>
            <a:r>
              <a:rPr lang="zh-CN" altLang="en-US" dirty="0"/>
              <a:t>三、单项选择题</a:t>
            </a:r>
            <a:endParaRPr lang="zh-CN" altLang="en-US" dirty="0"/>
          </a:p>
        </p:txBody>
      </p:sp>
      <p:sp>
        <p:nvSpPr>
          <p:cNvPr id="147458" name="文本占位符 2"/>
          <p:cNvSpPr>
            <a:spLocks noGrp="1"/>
          </p:cNvSpPr>
          <p:nvPr>
            <p:ph idx="1"/>
          </p:nvPr>
        </p:nvSpPr>
        <p:spPr>
          <a:xfrm>
            <a:off x="1524000" y="1125538"/>
            <a:ext cx="9144000" cy="5543550"/>
          </a:xfrm>
        </p:spPr>
        <p:txBody>
          <a:bodyPr wrap="square" lIns="91440" tIns="45720" rIns="91440" bIns="45720" anchor="t"/>
          <a:p>
            <a:pPr eaLnBrk="1" hangingPunct="1"/>
            <a:r>
              <a:rPr lang="de-DE" altLang="en-US" sz="2400" dirty="0"/>
              <a:t>1.</a:t>
            </a:r>
            <a:r>
              <a:rPr lang="zh-CN" altLang="en-US" sz="2400" dirty="0"/>
              <a:t>熟石灰粉的主要成分是</a:t>
            </a:r>
            <a:r>
              <a:rPr lang="de-DE" altLang="en-US" sz="2400" dirty="0"/>
              <a:t>(  )</a:t>
            </a:r>
            <a:r>
              <a:rPr lang="zh-CN" altLang="en-US" sz="2400" dirty="0"/>
              <a:t>。      </a:t>
            </a:r>
            <a:endParaRPr lang="zh-CN" altLang="en-US" sz="2400" dirty="0"/>
          </a:p>
          <a:p>
            <a:pPr eaLnBrk="1" hangingPunct="1"/>
            <a:r>
              <a:rPr lang="de-DE" altLang="en-US" sz="2400" dirty="0"/>
              <a:t>A</a:t>
            </a:r>
            <a:r>
              <a:rPr lang="zh-CN" altLang="en-US" sz="2400" dirty="0"/>
              <a:t>．</a:t>
            </a:r>
            <a:r>
              <a:rPr lang="de-DE" altLang="en-US" sz="2400" dirty="0"/>
              <a:t>CaO    B</a:t>
            </a:r>
            <a:r>
              <a:rPr lang="zh-CN" altLang="en-US" sz="2400" dirty="0"/>
              <a:t>．</a:t>
            </a:r>
            <a:r>
              <a:rPr lang="de-DE" altLang="en-US" sz="2400" dirty="0"/>
              <a:t>Ca(OH) </a:t>
            </a:r>
            <a:r>
              <a:rPr lang="pt-BR" altLang="en-US" sz="2600" baseline="-25000" dirty="0"/>
              <a:t>2</a:t>
            </a:r>
            <a:r>
              <a:rPr lang="de-DE" altLang="en-US" sz="2400" dirty="0"/>
              <a:t>    C</a:t>
            </a:r>
            <a:r>
              <a:rPr lang="zh-CN" altLang="en-US" sz="2400" dirty="0"/>
              <a:t>．</a:t>
            </a:r>
            <a:r>
              <a:rPr lang="de-DE" altLang="en-US" sz="2400" dirty="0"/>
              <a:t>CaC0</a:t>
            </a:r>
            <a:r>
              <a:rPr lang="pt-BR" altLang="en-US" sz="2600" baseline="-25000" dirty="0"/>
              <a:t>3</a:t>
            </a:r>
            <a:r>
              <a:rPr lang="de-DE" altLang="en-US" sz="2400" dirty="0"/>
              <a:t>   D</a:t>
            </a:r>
            <a:r>
              <a:rPr lang="zh-CN" altLang="en-US" sz="2400" dirty="0"/>
              <a:t>．</a:t>
            </a:r>
            <a:r>
              <a:rPr lang="de-DE" altLang="en-US" sz="2400" dirty="0"/>
              <a:t>CaS0</a:t>
            </a:r>
            <a:r>
              <a:rPr lang="pt-BR" altLang="en-US" sz="2600" baseline="-25000" dirty="0"/>
              <a:t>4</a:t>
            </a:r>
            <a:r>
              <a:rPr lang="de-DE" altLang="en-US" sz="2400" dirty="0"/>
              <a:t>   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2.石灰膏应在储灰坑中存放(  )d以上才可使用。   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A．3    B．7    C．14   D．28  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3.石灰熟化过程中的陈伏是为了(    )。  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A．有利于硬化  B．蒸发多余水分  C．消除过火石灰的危害    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4.水玻璃中常掺入(  )作为促硬剂。  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 A．NaOH    B．Na</a:t>
            </a:r>
            <a:r>
              <a:rPr lang="pt-BR" altLang="en-US" sz="2600" baseline="-25000" dirty="0"/>
              <a:t>2</a:t>
            </a:r>
            <a:r>
              <a:rPr lang="zh-CN" altLang="en-US" sz="2400" dirty="0"/>
              <a:t>S0</a:t>
            </a:r>
            <a:r>
              <a:rPr lang="pt-BR" altLang="en-US" sz="2600" baseline="-25000" dirty="0"/>
              <a:t>4</a:t>
            </a:r>
            <a:r>
              <a:rPr lang="zh-CN" altLang="en-US" sz="2400" dirty="0"/>
              <a:t>   C．NaHS0</a:t>
            </a:r>
            <a:r>
              <a:rPr lang="pt-BR" altLang="en-US" sz="2600" baseline="-25000" dirty="0"/>
              <a:t>4</a:t>
            </a:r>
            <a:r>
              <a:rPr lang="zh-CN" altLang="en-US" sz="2400" dirty="0"/>
              <a:t> D．Na</a:t>
            </a:r>
            <a:r>
              <a:rPr lang="pt-BR" altLang="en-US" sz="2600" baseline="-25000" dirty="0"/>
              <a:t>2</a:t>
            </a:r>
            <a:r>
              <a:rPr lang="zh-CN" altLang="en-US" sz="2400" dirty="0"/>
              <a:t>SiF</a:t>
            </a:r>
            <a:r>
              <a:rPr lang="pt-BR" altLang="en-US" sz="2600" baseline="-25000" dirty="0"/>
              <a:t>6</a:t>
            </a:r>
            <a:r>
              <a:rPr lang="zh-CN" altLang="en-US" sz="2400" dirty="0"/>
              <a:t>    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5.建筑石膏的分子式是(  )。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A．CaSO</a:t>
            </a:r>
            <a:r>
              <a:rPr lang="pt-BR" altLang="en-US" sz="2600" baseline="-25000" dirty="0"/>
              <a:t>2</a:t>
            </a:r>
            <a:r>
              <a:rPr lang="zh-CN" altLang="en-US" sz="2400" dirty="0"/>
              <a:t>·2H</a:t>
            </a:r>
            <a:r>
              <a:rPr lang="pt-BR" altLang="en-US" sz="2600" baseline="-25000" dirty="0"/>
              <a:t>2</a:t>
            </a:r>
            <a:r>
              <a:rPr lang="zh-CN" altLang="en-US" sz="2400" dirty="0"/>
              <a:t>0 B．CaSO</a:t>
            </a:r>
            <a:r>
              <a:rPr lang="pt-BR" altLang="en-US" sz="2600" baseline="-25000" dirty="0"/>
              <a:t>4</a:t>
            </a:r>
            <a:r>
              <a:rPr lang="zh-CN" altLang="en-US" sz="2400" dirty="0"/>
              <a:t>.1／2H</a:t>
            </a:r>
            <a:r>
              <a:rPr lang="pt-BR" altLang="en-US" sz="2600" baseline="-25000" dirty="0"/>
              <a:t>2</a:t>
            </a:r>
            <a:r>
              <a:rPr lang="zh-CN" altLang="en-US" sz="2400" dirty="0"/>
              <a:t>0  C．CaSO</a:t>
            </a:r>
            <a:r>
              <a:rPr lang="pt-BR" altLang="en-US" sz="2600" baseline="-25000" dirty="0"/>
              <a:t>4</a:t>
            </a:r>
            <a:r>
              <a:rPr lang="zh-CN" altLang="en-US" sz="2400" dirty="0"/>
              <a:t>  D．Ca(OH) </a:t>
            </a:r>
            <a:r>
              <a:rPr lang="pt-BR" altLang="en-US" sz="2600" baseline="-25000" dirty="0"/>
              <a:t>2</a:t>
            </a:r>
            <a:r>
              <a:rPr lang="zh-CN" altLang="en-US" sz="2400" dirty="0"/>
              <a:t>    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6.普通建筑石膏的强度较低，这是因为其调制浆体时的需水量(  )。    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  A．大    B．小    C．中等  D．可大可小 </a:t>
            </a:r>
            <a:endParaRPr lang="zh-CN" altLang="en-US" sz="2400" dirty="0"/>
          </a:p>
        </p:txBody>
      </p:sp>
    </p:spTree>
  </p:cSld>
  <p:clrMapOvr>
    <a:masterClrMapping/>
  </p:clrMapOvr>
  <p:transition spd="slow">
    <p:randomBar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8481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 wrap="square" lIns="91440" tIns="45720" rIns="91440" bIns="45720" anchor="t"/>
          <a:p>
            <a:pPr eaLnBrk="1" hangingPunct="1"/>
            <a:r>
              <a:rPr lang="zh-CN" altLang="en-US" dirty="0"/>
              <a:t>四、多项选择题</a:t>
            </a:r>
            <a:endParaRPr lang="zh-CN" altLang="en-US" dirty="0"/>
          </a:p>
        </p:txBody>
      </p:sp>
      <p:sp>
        <p:nvSpPr>
          <p:cNvPr id="148482" name="文本占位符 2"/>
          <p:cNvSpPr>
            <a:spLocks noGrp="1"/>
          </p:cNvSpPr>
          <p:nvPr>
            <p:ph idx="1"/>
          </p:nvPr>
        </p:nvSpPr>
        <p:spPr>
          <a:xfrm>
            <a:off x="1524000" y="981075"/>
            <a:ext cx="9144000" cy="587692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dirty="0"/>
              <a:t>1.下列材料中属于气硬性胶凝材料的是(  )。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A．水泥  B．石灰  C．石膏  D．混凝土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2.石灰的硬化过程包含(  )过程。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A．水化    B．干燥 </a:t>
            </a:r>
            <a:r>
              <a:rPr lang="pt-BR" altLang="en-US" dirty="0"/>
              <a:t>C</a:t>
            </a:r>
            <a:r>
              <a:rPr lang="zh-CN" altLang="en-US" dirty="0"/>
              <a:t>．结晶    </a:t>
            </a:r>
            <a:r>
              <a:rPr lang="pt-BR" altLang="en-US" dirty="0"/>
              <a:t>D</a:t>
            </a:r>
            <a:r>
              <a:rPr lang="zh-CN" altLang="en-US" dirty="0"/>
              <a:t>．碳化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3.天然二水石膏在不同条件下可制得(  </a:t>
            </a:r>
            <a:r>
              <a:rPr lang="pt-BR" altLang="en-US" dirty="0"/>
              <a:t>)</a:t>
            </a:r>
            <a:r>
              <a:rPr lang="zh-CN" altLang="en-US" dirty="0"/>
              <a:t>产品。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  </a:t>
            </a:r>
            <a:r>
              <a:rPr lang="pt-BR" altLang="en-US" dirty="0"/>
              <a:t>A</a:t>
            </a:r>
            <a:r>
              <a:rPr lang="zh-CN" altLang="en-US" dirty="0"/>
              <a:t>．</a:t>
            </a:r>
            <a:r>
              <a:rPr lang="pt-BR" altLang="en-US" dirty="0"/>
              <a:t>CaS0</a:t>
            </a:r>
            <a:r>
              <a:rPr lang="pt-BR" altLang="en-US" baseline="-25000" dirty="0"/>
              <a:t>4</a:t>
            </a:r>
            <a:r>
              <a:rPr lang="pt-BR" altLang="en-US" dirty="0"/>
              <a:t>   B</a:t>
            </a:r>
            <a:r>
              <a:rPr lang="zh-CN" altLang="en-US" dirty="0"/>
              <a:t>．   型</a:t>
            </a:r>
            <a:r>
              <a:rPr lang="pt-BR" altLang="en-US" dirty="0"/>
              <a:t>CaS0</a:t>
            </a:r>
            <a:r>
              <a:rPr lang="pt-BR" altLang="en-US" baseline="-25000" dirty="0"/>
              <a:t>4</a:t>
            </a:r>
            <a:r>
              <a:rPr lang="pt-BR" altLang="en-US" dirty="0"/>
              <a:t>·1</a:t>
            </a:r>
            <a:r>
              <a:rPr lang="zh-CN" altLang="en-US" dirty="0"/>
              <a:t>／</a:t>
            </a:r>
            <a:r>
              <a:rPr lang="pt-BR" altLang="en-US" dirty="0"/>
              <a:t>2H</a:t>
            </a:r>
            <a:r>
              <a:rPr lang="pt-BR" altLang="en-US" baseline="-25000" dirty="0"/>
              <a:t>2</a:t>
            </a:r>
            <a:r>
              <a:rPr lang="pt-BR" altLang="en-US" dirty="0"/>
              <a:t>O   C</a:t>
            </a:r>
            <a:r>
              <a:rPr lang="zh-CN" altLang="en-US" dirty="0"/>
              <a:t>．</a:t>
            </a:r>
            <a:r>
              <a:rPr lang="pt-BR" altLang="en-US" dirty="0"/>
              <a:t>CaS0</a:t>
            </a:r>
            <a:r>
              <a:rPr lang="pt-BR" altLang="en-US" baseline="-25000" dirty="0"/>
              <a:t>4</a:t>
            </a:r>
            <a:r>
              <a:rPr lang="pt-BR" altLang="en-US" dirty="0"/>
              <a:t>·2H</a:t>
            </a:r>
            <a:r>
              <a:rPr lang="pt-BR" altLang="en-US" baseline="-25000" dirty="0"/>
              <a:t>2</a:t>
            </a:r>
            <a:r>
              <a:rPr lang="pt-BR" altLang="en-US" dirty="0"/>
              <a:t>0   D</a:t>
            </a:r>
            <a:r>
              <a:rPr lang="zh-CN" altLang="en-US" dirty="0"/>
              <a:t>．   型</a:t>
            </a:r>
            <a:r>
              <a:rPr lang="pt-BR" altLang="en-US" dirty="0"/>
              <a:t>CaS0</a:t>
            </a:r>
            <a:r>
              <a:rPr lang="pt-BR" altLang="en-US" baseline="-25000" dirty="0"/>
              <a:t>4</a:t>
            </a:r>
            <a:r>
              <a:rPr lang="pt-BR" altLang="en-US" dirty="0"/>
              <a:t>·1</a:t>
            </a:r>
            <a:r>
              <a:rPr lang="zh-CN" altLang="en-US" dirty="0"/>
              <a:t>／</a:t>
            </a:r>
            <a:r>
              <a:rPr lang="pt-BR" altLang="en-US" dirty="0"/>
              <a:t>2H</a:t>
            </a:r>
            <a:r>
              <a:rPr lang="pt-BR" altLang="en-US" baseline="-25000" dirty="0"/>
              <a:t>2</a:t>
            </a:r>
            <a:r>
              <a:rPr lang="pt-BR" altLang="en-US" dirty="0"/>
              <a:t> O</a:t>
            </a:r>
            <a:endParaRPr lang="pt-BR" altLang="en-US" dirty="0"/>
          </a:p>
          <a:p>
            <a:pPr eaLnBrk="1" hangingPunct="1">
              <a:lnSpc>
                <a:spcPct val="90000"/>
              </a:lnSpc>
            </a:pPr>
            <a:r>
              <a:rPr lang="pt-BR" altLang="en-US" dirty="0"/>
              <a:t>4.</a:t>
            </a:r>
            <a:r>
              <a:rPr lang="zh-CN" altLang="en-US" dirty="0"/>
              <a:t>建筑石膏依据</a:t>
            </a:r>
            <a:r>
              <a:rPr lang="pt-BR" altLang="en-US" dirty="0"/>
              <a:t>(  )</a:t>
            </a:r>
            <a:r>
              <a:rPr lang="zh-CN" altLang="en-US" dirty="0"/>
              <a:t>等性质分为三个质量等级。  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pt-BR" altLang="en-US" dirty="0"/>
              <a:t>A</a:t>
            </a:r>
            <a:r>
              <a:rPr lang="zh-CN" altLang="en-US" dirty="0"/>
              <a:t>．凝结时间  </a:t>
            </a:r>
            <a:r>
              <a:rPr lang="pt-BR" altLang="en-US" dirty="0"/>
              <a:t>B</a:t>
            </a:r>
            <a:r>
              <a:rPr lang="zh-CN" altLang="en-US" dirty="0"/>
              <a:t>．细度  </a:t>
            </a:r>
            <a:r>
              <a:rPr lang="pt-BR" altLang="en-US" dirty="0"/>
              <a:t>C</a:t>
            </a:r>
            <a:r>
              <a:rPr lang="zh-CN" altLang="en-US" dirty="0"/>
              <a:t>．抗折强度  </a:t>
            </a:r>
            <a:r>
              <a:rPr lang="pt-BR" altLang="en-US" dirty="0"/>
              <a:t>D</a:t>
            </a:r>
            <a:r>
              <a:rPr lang="zh-CN" altLang="en-US" dirty="0"/>
              <a:t>．抗压强度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5．下列材料中属于胶凝材料的是(  )。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A．水泥  B．石灰  C．石膏  D．混凝土</a:t>
            </a:r>
            <a:endParaRPr lang="zh-CN" altLang="en-US" dirty="0"/>
          </a:p>
        </p:txBody>
      </p:sp>
      <p:sp>
        <p:nvSpPr>
          <p:cNvPr id="148483" name="矩形 3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8484" name="矩形 4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8485" name="矩形 5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8486" name="矩形 6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48487" name="对象 7"/>
          <p:cNvGraphicFramePr>
            <a:graphicFrameLocks noChangeAspect="1"/>
          </p:cNvGraphicFramePr>
          <p:nvPr/>
        </p:nvGraphicFramePr>
        <p:xfrm>
          <a:off x="4727575" y="3429000"/>
          <a:ext cx="4397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" imgW="153035" imgH="204470" progId="Equation.DSMT4">
                  <p:embed/>
                </p:oleObj>
              </mc:Choice>
              <mc:Fallback>
                <p:oleObj name="" r:id="rId1" imgW="153035" imgH="204470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27575" y="3429000"/>
                        <a:ext cx="439738" cy="576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8" name="矩形 8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48489" name="对象 9"/>
          <p:cNvGraphicFramePr>
            <a:graphicFrameLocks noChangeAspect="1"/>
          </p:cNvGraphicFramePr>
          <p:nvPr/>
        </p:nvGraphicFramePr>
        <p:xfrm>
          <a:off x="5664200" y="3933825"/>
          <a:ext cx="4318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3" imgW="153670" imgH="140970" progId="Equation.DSMT4">
                  <p:embed/>
                </p:oleObj>
              </mc:Choice>
              <mc:Fallback>
                <p:oleObj name="" r:id="rId3" imgW="153670" imgH="14097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64200" y="3933825"/>
                        <a:ext cx="431800" cy="404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9505" name="标题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anchor="t"/>
          <a:p>
            <a:pPr eaLnBrk="1" hangingPunct="1"/>
            <a:r>
              <a:rPr lang="zh-CN" altLang="en-US" dirty="0"/>
              <a:t>五、问答题</a:t>
            </a:r>
            <a:endParaRPr lang="zh-CN" altLang="en-US" dirty="0"/>
          </a:p>
        </p:txBody>
      </p:sp>
      <p:sp>
        <p:nvSpPr>
          <p:cNvPr id="149506" name="文本占位符 2"/>
          <p:cNvSpPr>
            <a:spLocks noGrp="1"/>
          </p:cNvSpPr>
          <p:nvPr>
            <p:ph idx="1"/>
          </p:nvPr>
        </p:nvSpPr>
        <p:spPr>
          <a:xfrm>
            <a:off x="1524000" y="1268413"/>
            <a:ext cx="8964613" cy="5589587"/>
          </a:xfrm>
        </p:spPr>
        <p:txBody>
          <a:bodyPr wrap="square" lIns="91440" tIns="45720" rIns="91440" bIns="45720" anchor="t"/>
          <a:p>
            <a:pPr eaLnBrk="1" hangingPunct="1"/>
            <a:r>
              <a:rPr lang="en-US" altLang="zh-CN" dirty="0"/>
              <a:t>8</a:t>
            </a:r>
            <a:r>
              <a:rPr lang="zh-CN" altLang="en-US" dirty="0"/>
              <a:t>．某住宅楼的内墙使用石灰砂浆抹面，交付使用后在墙面个别部位发现了鼓包等缺陷。试分析上述现象产生的原因，如何防治？</a:t>
            </a:r>
            <a:endParaRPr lang="zh-CN" altLang="en-US" dirty="0"/>
          </a:p>
          <a:p>
            <a:pPr eaLnBrk="1" hangingPunct="1"/>
            <a:r>
              <a:rPr lang="en-US" altLang="zh-CN" dirty="0"/>
              <a:t>9</a:t>
            </a:r>
            <a:r>
              <a:rPr lang="zh-CN" altLang="en-US" dirty="0"/>
              <a:t>．某住户喜爱石膏制品，用普通石膏浮雕板作室内装饰，使用一段时间后，客厅、卧室效果相当好，但厨房、厕所、浴室的石膏制品出现发霉变形。请分析原因，提出改善措施。</a:t>
            </a:r>
            <a:endParaRPr lang="zh-CN" altLang="en-US" dirty="0"/>
          </a:p>
          <a:p>
            <a:pPr eaLnBrk="1" hangingPunct="1"/>
            <a:r>
              <a:rPr lang="en-US" altLang="zh-CN" dirty="0"/>
              <a:t>10</a:t>
            </a:r>
            <a:r>
              <a:rPr lang="zh-CN" altLang="en-US" dirty="0"/>
              <a:t>．某工人用建筑石膏粉拌水为一桶石膏浆，用以在光滑的天花板上直接粘贴，石膏饰条前后半小时完工。几天后最后粘贴的两条石膏饰条突然坠落，请分析原因，提出改善措施。</a:t>
            </a: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文本占位符 2"/>
          <p:cNvSpPr>
            <a:spLocks noGrp="1"/>
          </p:cNvSpPr>
          <p:nvPr>
            <p:ph type="body"/>
          </p:nvPr>
        </p:nvSpPr>
        <p:spPr>
          <a:xfrm>
            <a:off x="561340" y="1157605"/>
            <a:ext cx="11289665" cy="635762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14000"/>
              </a:lnSpc>
              <a:buClr>
                <a:srgbClr val="FFC000"/>
              </a:buClr>
              <a:buChar char="l"/>
            </a:pPr>
            <a:r>
              <a:rPr lang="zh-CN" altLang="en-US" sz="2800" dirty="0"/>
              <a:t>胶凝材料：在土木工程材料中，凡是经过一系列的物理、化学作用，能将散粒状或块状材料粘结成整体的材料，统称为胶凝材料。 </a:t>
            </a:r>
            <a:endParaRPr lang="zh-CN" altLang="en-US" sz="2800" dirty="0"/>
          </a:p>
        </p:txBody>
      </p:sp>
      <p:sp>
        <p:nvSpPr>
          <p:cNvPr id="3" name="矩形 3"/>
          <p:cNvSpPr/>
          <p:nvPr/>
        </p:nvSpPr>
        <p:spPr>
          <a:xfrm>
            <a:off x="2452688" y="3429000"/>
            <a:ext cx="357187" cy="1285875"/>
          </a:xfrm>
          <a:prstGeom prst="rect">
            <a:avLst/>
          </a:prstGeom>
          <a:solidFill>
            <a:srgbClr val="2597BF"/>
          </a:solidFill>
          <a:ln w="38100" cap="flat" cmpd="sng">
            <a:solidFill>
              <a:srgbClr val="5E5E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just"/>
            <a:r>
              <a:rPr lang="zh-CN" altLang="en-US" dirty="0">
                <a:solidFill>
                  <a:srgbClr val="FFFFFF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胶凝材料</a:t>
            </a:r>
            <a:endParaRPr lang="zh-CN" altLang="en-US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4" name="左中括号 5"/>
          <p:cNvSpPr/>
          <p:nvPr/>
        </p:nvSpPr>
        <p:spPr>
          <a:xfrm>
            <a:off x="3024188" y="3286125"/>
            <a:ext cx="285750" cy="1571625"/>
          </a:xfrm>
          <a:prstGeom prst="leftBracket">
            <a:avLst>
              <a:gd name="adj" fmla="val 8326"/>
            </a:avLst>
          </a:pr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cxnSp>
        <p:nvCxnSpPr>
          <p:cNvPr id="5" name="直接连接符 7"/>
          <p:cNvCxnSpPr/>
          <p:nvPr/>
        </p:nvCxnSpPr>
        <p:spPr>
          <a:xfrm>
            <a:off x="2809875" y="4071938"/>
            <a:ext cx="214313" cy="1587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矩形 8"/>
          <p:cNvSpPr/>
          <p:nvPr/>
        </p:nvSpPr>
        <p:spPr>
          <a:xfrm>
            <a:off x="3309938" y="3071813"/>
            <a:ext cx="1714500" cy="428625"/>
          </a:xfrm>
          <a:prstGeom prst="rect">
            <a:avLst/>
          </a:prstGeom>
          <a:solidFill>
            <a:srgbClr val="21C36A"/>
          </a:solidFill>
          <a:ln w="38100" cap="flat" cmpd="sng">
            <a:solidFill>
              <a:srgbClr val="113E1D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dirty="0">
                <a:solidFill>
                  <a:srgbClr val="FFFFFF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有机胶凝材料</a:t>
            </a:r>
            <a:endParaRPr lang="zh-CN" altLang="en-US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7" name="矩形 12"/>
          <p:cNvSpPr/>
          <p:nvPr/>
        </p:nvSpPr>
        <p:spPr>
          <a:xfrm>
            <a:off x="5310188" y="3071813"/>
            <a:ext cx="1938337" cy="428625"/>
          </a:xfrm>
          <a:prstGeom prst="rect">
            <a:avLst/>
          </a:prstGeom>
          <a:solidFill>
            <a:srgbClr val="009FEC"/>
          </a:solidFill>
          <a:ln w="38100" cap="flat" cmpd="sng">
            <a:solidFill>
              <a:srgbClr val="0074AD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just"/>
            <a:r>
              <a:rPr lang="zh-CN" altLang="en-US" dirty="0">
                <a:solidFill>
                  <a:srgbClr val="FFFFFF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如沥青、树脂等</a:t>
            </a:r>
            <a:endParaRPr lang="zh-CN" altLang="en-US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8" name="矩形 17"/>
          <p:cNvSpPr/>
          <p:nvPr/>
        </p:nvSpPr>
        <p:spPr>
          <a:xfrm>
            <a:off x="3309938" y="4643438"/>
            <a:ext cx="1714500" cy="428625"/>
          </a:xfrm>
          <a:prstGeom prst="rect">
            <a:avLst/>
          </a:prstGeom>
          <a:solidFill>
            <a:srgbClr val="21C36A"/>
          </a:solidFill>
          <a:ln w="38100" cap="flat" cmpd="sng">
            <a:solidFill>
              <a:srgbClr val="113E1D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just"/>
            <a:r>
              <a:rPr lang="zh-CN" altLang="en-US" dirty="0">
                <a:solidFill>
                  <a:srgbClr val="FFFFFF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无机胶凝材料</a:t>
            </a:r>
            <a:endParaRPr lang="zh-CN" altLang="en-US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9" name="左中括号 27"/>
          <p:cNvSpPr/>
          <p:nvPr/>
        </p:nvSpPr>
        <p:spPr>
          <a:xfrm>
            <a:off x="5167313" y="4143375"/>
            <a:ext cx="285750" cy="1428750"/>
          </a:xfrm>
          <a:prstGeom prst="leftBracket">
            <a:avLst>
              <a:gd name="adj" fmla="val 8333"/>
            </a:avLst>
          </a:pr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10" name="矩形 37"/>
          <p:cNvSpPr/>
          <p:nvPr/>
        </p:nvSpPr>
        <p:spPr>
          <a:xfrm>
            <a:off x="5453063" y="3929063"/>
            <a:ext cx="1938337" cy="357187"/>
          </a:xfrm>
          <a:prstGeom prst="rect">
            <a:avLst/>
          </a:prstGeom>
          <a:solidFill>
            <a:srgbClr val="00BDBD"/>
          </a:solidFill>
          <a:ln w="38100" cap="flat" cmpd="sng">
            <a:solidFill>
              <a:srgbClr val="008A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dirty="0">
                <a:solidFill>
                  <a:srgbClr val="FFFFFF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气硬性胶凝材料</a:t>
            </a:r>
            <a:endParaRPr lang="zh-CN" altLang="en-US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11" name="矩形 39"/>
          <p:cNvSpPr/>
          <p:nvPr/>
        </p:nvSpPr>
        <p:spPr>
          <a:xfrm>
            <a:off x="5453063" y="5357813"/>
            <a:ext cx="1938337" cy="357187"/>
          </a:xfrm>
          <a:prstGeom prst="rect">
            <a:avLst/>
          </a:prstGeom>
          <a:solidFill>
            <a:srgbClr val="00BDBD"/>
          </a:solidFill>
          <a:ln w="38100" cap="flat" cmpd="sng">
            <a:solidFill>
              <a:srgbClr val="008A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dirty="0">
                <a:solidFill>
                  <a:srgbClr val="FFFFFF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水硬性胶凝材料</a:t>
            </a:r>
            <a:endParaRPr lang="zh-CN" altLang="en-US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cxnSp>
        <p:nvCxnSpPr>
          <p:cNvPr id="12" name="直接连接符 60"/>
          <p:cNvCxnSpPr/>
          <p:nvPr/>
        </p:nvCxnSpPr>
        <p:spPr>
          <a:xfrm>
            <a:off x="7391400" y="4076700"/>
            <a:ext cx="285750" cy="1588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矩形 73"/>
          <p:cNvSpPr/>
          <p:nvPr/>
        </p:nvSpPr>
        <p:spPr>
          <a:xfrm>
            <a:off x="7680325" y="3860800"/>
            <a:ext cx="2160588" cy="500063"/>
          </a:xfrm>
          <a:prstGeom prst="rect">
            <a:avLst/>
          </a:prstGeom>
          <a:solidFill>
            <a:srgbClr val="009FEC"/>
          </a:solidFill>
          <a:ln w="38100" cap="flat" cmpd="sng">
            <a:solidFill>
              <a:srgbClr val="0074AD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dirty="0">
                <a:solidFill>
                  <a:srgbClr val="FFFFFF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如石膏、石灰、</a:t>
            </a:r>
            <a:endParaRPr lang="zh-CN" altLang="en-US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  <a:p>
            <a:pPr algn="ctr"/>
            <a:r>
              <a:rPr lang="zh-CN" altLang="en-US" dirty="0">
                <a:solidFill>
                  <a:srgbClr val="FFFFFF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菱苦土、水玻璃</a:t>
            </a:r>
            <a:endParaRPr lang="zh-CN" altLang="en-US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14" name="矩形 74"/>
          <p:cNvSpPr/>
          <p:nvPr/>
        </p:nvSpPr>
        <p:spPr>
          <a:xfrm>
            <a:off x="7680325" y="5373688"/>
            <a:ext cx="2143125" cy="357187"/>
          </a:xfrm>
          <a:prstGeom prst="rect">
            <a:avLst/>
          </a:prstGeom>
          <a:solidFill>
            <a:srgbClr val="009FEC"/>
          </a:solidFill>
          <a:ln w="38100" cap="flat" cmpd="sng">
            <a:solidFill>
              <a:srgbClr val="0074AD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just"/>
            <a:r>
              <a:rPr lang="zh-CN" altLang="en-US" dirty="0">
                <a:solidFill>
                  <a:srgbClr val="FFFFFF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    各种水泥</a:t>
            </a:r>
            <a:endParaRPr lang="zh-CN" altLang="en-US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cxnSp>
        <p:nvCxnSpPr>
          <p:cNvPr id="15" name="直接连接符 48"/>
          <p:cNvCxnSpPr/>
          <p:nvPr/>
        </p:nvCxnSpPr>
        <p:spPr>
          <a:xfrm>
            <a:off x="7391400" y="5589588"/>
            <a:ext cx="285750" cy="1587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直接连接符 49"/>
          <p:cNvCxnSpPr/>
          <p:nvPr/>
        </p:nvCxnSpPr>
        <p:spPr>
          <a:xfrm>
            <a:off x="5024438" y="4857750"/>
            <a:ext cx="142875" cy="1588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直接连接符 53"/>
          <p:cNvCxnSpPr/>
          <p:nvPr/>
        </p:nvCxnSpPr>
        <p:spPr>
          <a:xfrm>
            <a:off x="5024438" y="3286125"/>
            <a:ext cx="285750" cy="1588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3" grpId="0" bldLvl="0" animBg="1"/>
      <p:bldP spid="1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文本占位符 2"/>
          <p:cNvSpPr>
            <a:spLocks noGrp="1"/>
          </p:cNvSpPr>
          <p:nvPr>
            <p:ph type="body"/>
          </p:nvPr>
        </p:nvSpPr>
        <p:spPr>
          <a:xfrm>
            <a:off x="378460" y="357505"/>
            <a:ext cx="11257915" cy="607187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5000"/>
              </a:lnSpc>
              <a:buClr>
                <a:srgbClr val="FFFF00"/>
              </a:buClr>
              <a:buChar char="Ø"/>
            </a:pPr>
            <a:r>
              <a:rPr lang="zh-CN" altLang="en-US" dirty="0"/>
              <a:t>气硬性胶凝材料</a:t>
            </a:r>
            <a:r>
              <a:rPr lang="zh-CN" altLang="en-US" dirty="0">
                <a:solidFill>
                  <a:srgbClr val="FF0000"/>
                </a:solidFill>
              </a:rPr>
              <a:t>只能在空气中</a:t>
            </a:r>
            <a:r>
              <a:rPr lang="zh-CN" altLang="en-US" dirty="0"/>
              <a:t>硬化，且只能在空气中保材或发展其强度。</a:t>
            </a:r>
            <a:endParaRPr lang="zh-CN" altLang="en-US" dirty="0"/>
          </a:p>
          <a:p>
            <a:pPr eaLnBrk="1" hangingPunct="1">
              <a:lnSpc>
                <a:spcPct val="125000"/>
              </a:lnSpc>
              <a:buClr>
                <a:srgbClr val="FFFF00"/>
              </a:buClr>
              <a:buChar char="Ø"/>
            </a:pPr>
            <a:r>
              <a:rPr lang="zh-CN" altLang="en-US" dirty="0"/>
              <a:t>水硬性</a:t>
            </a:r>
            <a:r>
              <a:rPr lang="zh-CN" altLang="en-US" dirty="0">
                <a:solidFill>
                  <a:srgbClr val="FF0000"/>
                </a:solidFill>
              </a:rPr>
              <a:t>不仅在空气中</a:t>
            </a:r>
            <a:r>
              <a:rPr lang="zh-CN" altLang="en-US" dirty="0"/>
              <a:t>，而且能</a:t>
            </a:r>
            <a:r>
              <a:rPr lang="zh-CN" altLang="en-US" dirty="0">
                <a:solidFill>
                  <a:srgbClr val="FF0000"/>
                </a:solidFill>
              </a:rPr>
              <a:t>更好的在水中</a:t>
            </a:r>
            <a:r>
              <a:rPr lang="zh-CN" altLang="en-US" dirty="0"/>
              <a:t>硬化，并保持、发展其强度。 </a:t>
            </a:r>
            <a:endParaRPr lang="zh-CN" altLang="en-US" dirty="0"/>
          </a:p>
          <a:p>
            <a:pPr eaLnBrk="1" hangingPunct="1">
              <a:buChar char="•"/>
            </a:pPr>
            <a:endParaRPr lang="zh-CN" altLang="en-US" dirty="0"/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27800" y="2997200"/>
            <a:ext cx="3481388" cy="2762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5" descr="C:\Documents and Settings\user\桌面\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288" y="2997200"/>
            <a:ext cx="4067175" cy="2693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6"/>
          <p:cNvSpPr/>
          <p:nvPr/>
        </p:nvSpPr>
        <p:spPr>
          <a:xfrm>
            <a:off x="3381375" y="6000750"/>
            <a:ext cx="1428750" cy="428625"/>
          </a:xfrm>
          <a:prstGeom prst="rect">
            <a:avLst/>
          </a:prstGeom>
          <a:solidFill>
            <a:srgbClr val="21C36A"/>
          </a:solidFill>
          <a:ln w="38100" cap="flat" cmpd="sng">
            <a:solidFill>
              <a:srgbClr val="5E5E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水泥</a:t>
            </a:r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矩形 7"/>
          <p:cNvSpPr/>
          <p:nvPr/>
        </p:nvSpPr>
        <p:spPr>
          <a:xfrm>
            <a:off x="7453313" y="6000750"/>
            <a:ext cx="1428750" cy="428625"/>
          </a:xfrm>
          <a:prstGeom prst="rect">
            <a:avLst/>
          </a:prstGeom>
          <a:solidFill>
            <a:srgbClr val="21C36A"/>
          </a:solidFill>
          <a:ln w="38100" cap="flat" cmpd="sng">
            <a:solidFill>
              <a:srgbClr val="5E5E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石灰</a:t>
            </a:r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sz="2000" dirty="0">
              <a:solidFill>
                <a:srgbClr val="FFFFFF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677862"/>
          </a:xfrm>
        </p:spPr>
        <p:txBody>
          <a:bodyPr wrap="square" lIns="91440" tIns="45720" rIns="91440" bIns="45720" anchor="t"/>
          <a:p>
            <a:pPr eaLnBrk="1" hangingPunct="1"/>
            <a:r>
              <a:rPr lang="en-US" altLang="zh-CN" sz="3800" dirty="0"/>
              <a:t>  </a:t>
            </a:r>
            <a:r>
              <a:rPr lang="zh-CN" altLang="en-US" sz="3800" b="1" dirty="0"/>
              <a:t>胶凝材料的选择与应用</a:t>
            </a:r>
            <a:endParaRPr lang="zh-CN" altLang="en-US" sz="3800" b="1" dirty="0"/>
          </a:p>
        </p:txBody>
      </p:sp>
      <p:sp>
        <p:nvSpPr>
          <p:cNvPr id="26626" name="文本占位符 2"/>
          <p:cNvSpPr>
            <a:spLocks noGrp="1"/>
          </p:cNvSpPr>
          <p:nvPr>
            <p:ph idx="1"/>
          </p:nvPr>
        </p:nvSpPr>
        <p:spPr>
          <a:xfrm>
            <a:off x="421640" y="1052830"/>
            <a:ext cx="10968990" cy="475742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800" dirty="0"/>
              <a:t>【</a:t>
            </a:r>
            <a:r>
              <a:rPr lang="zh-CN" altLang="en-US" sz="2800" dirty="0"/>
              <a:t>引例</a:t>
            </a:r>
            <a:r>
              <a:rPr lang="en-US" altLang="zh-CN" sz="2800" dirty="0"/>
              <a:t>】</a:t>
            </a:r>
            <a:r>
              <a:rPr lang="zh-CN" altLang="en-US" sz="2800" dirty="0"/>
              <a:t>某砌筑工程采用了石灰砂浆内墙抹面，干燥硬化后，墙面出现了部分网格状开裂及部分放射状裂纹，见下图，请分析原因。</a:t>
            </a:r>
            <a:endParaRPr lang="zh-CN" altLang="en-US" sz="2800" dirty="0"/>
          </a:p>
        </p:txBody>
      </p:sp>
      <p:pic>
        <p:nvPicPr>
          <p:cNvPr id="26627" name="图片 3" descr="2010781558508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16275" y="2352675"/>
            <a:ext cx="5543550" cy="4505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869315" y="981075"/>
            <a:ext cx="10749915" cy="5520055"/>
          </a:xfrm>
        </p:spPr>
        <p:txBody>
          <a:bodyPr wrap="square" lIns="91440" tIns="45720" rIns="91440" bIns="45720" anchor="t"/>
          <a:p>
            <a:pPr algn="just" eaLnBrk="1" hangingPunct="1">
              <a:lnSpc>
                <a:spcPct val="114000"/>
              </a:lnSpc>
              <a:buNone/>
            </a:pPr>
            <a:r>
              <a:rPr lang="en-US" altLang="zh-CN" sz="3400" b="1" dirty="0">
                <a:latin typeface="华文楷体" panose="02010600040101010101" pitchFamily="2" charset="-122"/>
              </a:rPr>
              <a:t>2.1.1</a:t>
            </a:r>
            <a:r>
              <a:rPr lang="zh-CN" altLang="en-US" sz="3400" b="1" dirty="0">
                <a:latin typeface="华文楷体" panose="02010600040101010101" pitchFamily="2" charset="-122"/>
              </a:rPr>
              <a:t>石灰的生产和品种</a:t>
            </a:r>
            <a:endParaRPr lang="zh-CN" altLang="en-US" sz="3400" b="1" dirty="0">
              <a:latin typeface="华文楷体" panose="02010600040101010101" pitchFamily="2" charset="-122"/>
            </a:endParaRPr>
          </a:p>
          <a:p>
            <a:pPr algn="just" eaLnBrk="1" hangingPunct="1">
              <a:lnSpc>
                <a:spcPct val="114000"/>
              </a:lnSpc>
              <a:buClr>
                <a:srgbClr val="FFC000"/>
              </a:buClr>
              <a:buChar char="l"/>
            </a:pPr>
            <a:r>
              <a:rPr lang="en-US" altLang="zh-CN" b="1" dirty="0"/>
              <a:t>1</a:t>
            </a:r>
            <a:r>
              <a:rPr lang="zh-CN" altLang="en-US" b="1" dirty="0"/>
              <a:t>、石灰的生产</a:t>
            </a:r>
            <a:endParaRPr lang="zh-CN" altLang="en-US" b="1" dirty="0"/>
          </a:p>
          <a:p>
            <a:pPr algn="just" eaLnBrk="1" hangingPunct="1">
              <a:lnSpc>
                <a:spcPct val="114000"/>
              </a:lnSpc>
              <a:buClr>
                <a:srgbClr val="FFC000"/>
              </a:buClr>
              <a:buChar char="l"/>
            </a:pPr>
            <a:r>
              <a:rPr lang="zh-CN" altLang="en-US" dirty="0"/>
              <a:t>石灰是由富含碳酸钙的岩石</a:t>
            </a:r>
            <a:r>
              <a:rPr lang="en-US" altLang="zh-CN" dirty="0"/>
              <a:t>(</a:t>
            </a:r>
            <a:r>
              <a:rPr lang="zh-CN" altLang="en-US" dirty="0"/>
              <a:t>如石灰石、白云石、白垩等</a:t>
            </a:r>
            <a:r>
              <a:rPr lang="en-US" altLang="zh-CN" dirty="0"/>
              <a:t>)</a:t>
            </a:r>
            <a:r>
              <a:rPr lang="zh-CN" altLang="en-US" dirty="0"/>
              <a:t>为主，亦可应用含有氧化钙和部分氧化镁的岩石，经过煅烧，逸出二氧化碳气体后得到的块状材料。</a:t>
            </a:r>
            <a:endParaRPr lang="zh-CN" altLang="en-US" dirty="0"/>
          </a:p>
          <a:p>
            <a:pPr algn="just" eaLnBrk="1" hangingPunct="1">
              <a:lnSpc>
                <a:spcPct val="114000"/>
              </a:lnSpc>
              <a:buClr>
                <a:srgbClr val="FFC000"/>
              </a:buClr>
              <a:buNone/>
            </a:pPr>
            <a:endParaRPr lang="zh-CN" altLang="en-US" sz="1500" dirty="0"/>
          </a:p>
          <a:p>
            <a:pPr algn="just" eaLnBrk="1" hangingPunct="1">
              <a:lnSpc>
                <a:spcPct val="114000"/>
              </a:lnSpc>
              <a:buClr>
                <a:srgbClr val="FFC000"/>
              </a:buClr>
              <a:buChar char="l"/>
            </a:pPr>
            <a:endParaRPr lang="zh-CN" altLang="en-US" sz="1800" dirty="0"/>
          </a:p>
          <a:p>
            <a:pPr algn="just" eaLnBrk="1" hangingPunct="1">
              <a:lnSpc>
                <a:spcPct val="114000"/>
              </a:lnSpc>
              <a:buClr>
                <a:srgbClr val="FFC000"/>
              </a:buClr>
              <a:buChar char="l"/>
            </a:pPr>
            <a:r>
              <a:rPr lang="zh-CN" altLang="en-US" dirty="0"/>
              <a:t>化工副产品主要有电石渣</a:t>
            </a:r>
            <a:r>
              <a:rPr lang="en-US" altLang="zh-CN" dirty="0"/>
              <a:t>(</a:t>
            </a:r>
            <a:r>
              <a:rPr lang="zh-CN" altLang="en-US" dirty="0"/>
              <a:t>消化电石而得</a:t>
            </a:r>
            <a:r>
              <a:rPr lang="en-US" altLang="zh-CN" dirty="0"/>
              <a:t>)</a:t>
            </a:r>
            <a:r>
              <a:rPr lang="zh-CN" altLang="en-US" dirty="0"/>
              <a:t>等</a:t>
            </a:r>
            <a:r>
              <a:rPr lang="en-US" altLang="zh-CN" dirty="0"/>
              <a:t>:</a:t>
            </a:r>
            <a:endParaRPr lang="en-US" altLang="zh-CN" dirty="0"/>
          </a:p>
          <a:p>
            <a:pPr algn="just" eaLnBrk="1" hangingPunct="1">
              <a:lnSpc>
                <a:spcPct val="114000"/>
              </a:lnSpc>
              <a:buClr>
                <a:srgbClr val="FFC000"/>
              </a:buClr>
              <a:buNone/>
            </a:pP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173730" y="3992563"/>
          <a:ext cx="51498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877695" imgH="266700" progId="Equation.3">
                  <p:embed/>
                </p:oleObj>
              </mc:Choice>
              <mc:Fallback>
                <p:oleObj name="" r:id="rId1" imgW="1877695" imgH="2667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73730" y="3992563"/>
                        <a:ext cx="5149850" cy="73025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711450" y="5734050"/>
          <a:ext cx="59229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2185035" imgH="228600" progId="Equation.3">
                  <p:embed/>
                </p:oleObj>
              </mc:Choice>
              <mc:Fallback>
                <p:oleObj name="" r:id="rId3" imgW="2185035" imgH="2286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1450" y="5734050"/>
                        <a:ext cx="5922963" cy="61912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椭圆形标注 5"/>
          <p:cNvSpPr/>
          <p:nvPr/>
        </p:nvSpPr>
        <p:spPr>
          <a:xfrm>
            <a:off x="8323263" y="3511233"/>
            <a:ext cx="1428750" cy="612775"/>
          </a:xfrm>
          <a:prstGeom prst="wedgeEllipseCallout">
            <a:avLst>
              <a:gd name="adj1" fmla="val -155844"/>
              <a:gd name="adj2" fmla="val 55751"/>
            </a:avLst>
          </a:prstGeom>
          <a:gradFill rotWithShape="1">
            <a:gsLst>
              <a:gs pos="0">
                <a:srgbClr val="7CEDED">
                  <a:alpha val="100000"/>
                </a:srgbClr>
              </a:gs>
              <a:gs pos="62000">
                <a:srgbClr val="D2F6F6">
                  <a:alpha val="100000"/>
                </a:srgbClr>
              </a:gs>
              <a:gs pos="100000">
                <a:srgbClr val="DFF8F8">
                  <a:alpha val="100000"/>
                </a:srgbClr>
              </a:gs>
              <a:gs pos="100000">
                <a:srgbClr val="DFF8F8">
                  <a:alpha val="100000"/>
                </a:srgbClr>
              </a:gs>
            </a:gsLst>
            <a:lin ang="5400000"/>
            <a:tileRect/>
          </a:gradFill>
          <a:ln w="9525" cap="flat" cmpd="sng">
            <a:solidFill>
              <a:srgbClr val="00ABAB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anchor="ctr"/>
          <a:p>
            <a:pPr algn="ctr"/>
            <a:r>
              <a:rPr lang="zh-CN" altLang="en-US" sz="2000" b="1" dirty="0">
                <a:solidFill>
                  <a:srgbClr val="000000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块状</a:t>
            </a:r>
            <a:endParaRPr lang="zh-CN" altLang="en-US" sz="2000" b="1" dirty="0">
              <a:solidFill>
                <a:srgbClr val="000000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  <a:p>
            <a:pPr algn="ctr"/>
            <a:r>
              <a:rPr lang="zh-CN" altLang="en-US" sz="2000" b="1" dirty="0">
                <a:solidFill>
                  <a:srgbClr val="000000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生石灰</a:t>
            </a:r>
            <a:endParaRPr lang="zh-CN" altLang="en-US" sz="2000" b="1" dirty="0">
              <a:solidFill>
                <a:srgbClr val="000000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6" name="椭圆形标注 6"/>
          <p:cNvSpPr/>
          <p:nvPr/>
        </p:nvSpPr>
        <p:spPr>
          <a:xfrm>
            <a:off x="9048750" y="5734050"/>
            <a:ext cx="1357313" cy="612775"/>
          </a:xfrm>
          <a:prstGeom prst="wedgeEllipseCallout">
            <a:avLst>
              <a:gd name="adj1" fmla="val -112690"/>
              <a:gd name="adj2" fmla="val -29273"/>
            </a:avLst>
          </a:prstGeom>
          <a:gradFill rotWithShape="1">
            <a:gsLst>
              <a:gs pos="0">
                <a:srgbClr val="7CEDED">
                  <a:alpha val="100000"/>
                </a:srgbClr>
              </a:gs>
              <a:gs pos="62000">
                <a:srgbClr val="D2F6F6">
                  <a:alpha val="100000"/>
                </a:srgbClr>
              </a:gs>
              <a:gs pos="100000">
                <a:srgbClr val="DFF8F8">
                  <a:alpha val="100000"/>
                </a:srgbClr>
              </a:gs>
              <a:gs pos="100000">
                <a:srgbClr val="DFF8F8">
                  <a:alpha val="100000"/>
                </a:srgbClr>
              </a:gs>
            </a:gsLst>
            <a:lin ang="5400000"/>
            <a:tileRect/>
          </a:gradFill>
          <a:ln w="9525" cap="flat" cmpd="sng">
            <a:solidFill>
              <a:srgbClr val="00ABAB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anchor="ctr"/>
          <a:p>
            <a:pPr algn="ctr"/>
            <a:r>
              <a:rPr lang="zh-CN" altLang="en-US" sz="2000" b="1" dirty="0">
                <a:solidFill>
                  <a:srgbClr val="000000"/>
                </a:solidFill>
                <a:latin typeface="Corbel" panose="020B0503020204020204" pitchFamily="34" charset="0"/>
                <a:ea typeface="华文楷体" panose="02010600040101010101" pitchFamily="2" charset="-122"/>
              </a:rPr>
              <a:t>熟石灰</a:t>
            </a:r>
            <a:endParaRPr lang="zh-CN" altLang="en-US" sz="2000" b="1" dirty="0">
              <a:solidFill>
                <a:srgbClr val="000000"/>
              </a:solidFill>
              <a:latin typeface="Corbel" panose="020B0503020204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27654" name="矩形 6"/>
          <p:cNvSpPr>
            <a:spLocks noRot="1"/>
          </p:cNvSpPr>
          <p:nvPr/>
        </p:nvSpPr>
        <p:spPr>
          <a:xfrm>
            <a:off x="1822450" y="228600"/>
            <a:ext cx="8540750" cy="6080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sz="38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800" b="1" dirty="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.1  </a:t>
            </a:r>
            <a:r>
              <a:rPr lang="zh-CN" altLang="en-US" sz="38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石灰的选用</a:t>
            </a:r>
            <a:endParaRPr lang="zh-CN" altLang="en-US" sz="38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charRg st="1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charRg st="1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9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charRg st="9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charRg st="9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AutoShape 5"/>
          <p:cNvSpPr/>
          <p:nvPr/>
        </p:nvSpPr>
        <p:spPr>
          <a:xfrm>
            <a:off x="2279650" y="2636838"/>
            <a:ext cx="2043113" cy="1363662"/>
          </a:xfrm>
          <a:prstGeom prst="roundRect">
            <a:avLst>
              <a:gd name="adj" fmla="val 16667"/>
            </a:avLst>
          </a:prstGeom>
          <a:solidFill>
            <a:srgbClr val="2597BF"/>
          </a:solidFill>
          <a:ln w="9525" cap="flat" cmpd="sng">
            <a:solidFill>
              <a:srgbClr val="0090D6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wrap="none" anchor="ctr"/>
          <a:p>
            <a:r>
              <a:rPr lang="zh-CN" altLang="en-US" sz="24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煅烧石灰石</a:t>
            </a:r>
            <a:endParaRPr lang="zh-CN" altLang="en-US" sz="2400" dirty="0">
              <a:solidFill>
                <a:schemeClr val="bg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24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内含</a:t>
            </a:r>
            <a:r>
              <a:rPr lang="en-US" altLang="zh-CN" sz="24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CaCO</a:t>
            </a:r>
            <a:r>
              <a:rPr lang="en-US" altLang="zh-CN" sz="2400" baseline="-250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en-US" altLang="zh-CN" sz="24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  <a:endParaRPr lang="en-US" altLang="zh-CN" sz="2400" baseline="-25000" dirty="0">
              <a:solidFill>
                <a:schemeClr val="bg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452938" y="1700213"/>
            <a:ext cx="3948112" cy="2640012"/>
            <a:chOff x="0" y="0"/>
            <a:chExt cx="2091" cy="1474"/>
          </a:xfrm>
        </p:grpSpPr>
        <p:sp>
          <p:nvSpPr>
            <p:cNvPr id="28675" name="Line 7"/>
            <p:cNvSpPr/>
            <p:nvPr/>
          </p:nvSpPr>
          <p:spPr>
            <a:xfrm>
              <a:off x="0" y="929"/>
              <a:ext cx="2087" cy="1"/>
            </a:xfrm>
            <a:prstGeom prst="line">
              <a:avLst/>
            </a:prstGeom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stealth" w="lg" len="lg"/>
            </a:ln>
          </p:spPr>
        </p:sp>
        <p:sp>
          <p:nvSpPr>
            <p:cNvPr id="5" name="Rectangle 8"/>
            <p:cNvSpPr/>
            <p:nvPr/>
          </p:nvSpPr>
          <p:spPr>
            <a:xfrm>
              <a:off x="325" y="590"/>
              <a:ext cx="1613" cy="31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隶书" panose="02010509060101010101" pitchFamily="49" charset="-122"/>
                  <a:ea typeface="隶书" panose="02010509060101010101" pitchFamily="49" charset="-122"/>
                  <a:cs typeface="+mn-cs"/>
                  <a:sym typeface="+mn-ea"/>
                </a:rPr>
                <a:t>温度在</a:t>
              </a: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隶书" panose="02010509060101010101" pitchFamily="49" charset="-122"/>
                  <a:ea typeface="隶书" panose="02010509060101010101" pitchFamily="49" charset="-122"/>
                  <a:cs typeface="+mn-cs"/>
                  <a:sym typeface="+mn-ea"/>
                </a:rPr>
                <a:t>900℃</a:t>
              </a: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隶书" panose="02010509060101010101" pitchFamily="49" charset="-122"/>
                  <a:ea typeface="隶书" panose="02010509060101010101" pitchFamily="49" charset="-122"/>
                  <a:cs typeface="+mn-cs"/>
                  <a:sym typeface="+mn-ea"/>
                </a:rPr>
                <a:t>左右时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  <a:sym typeface="+mn-ea"/>
              </a:endParaRPr>
            </a:p>
          </p:txBody>
        </p:sp>
        <p:sp>
          <p:nvSpPr>
            <p:cNvPr id="28677" name="Line 9"/>
            <p:cNvSpPr/>
            <p:nvPr/>
          </p:nvSpPr>
          <p:spPr>
            <a:xfrm>
              <a:off x="143" y="340"/>
              <a:ext cx="0" cy="1134"/>
            </a:xfrm>
            <a:prstGeom prst="line">
              <a:avLst/>
            </a:prstGeom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78" name="Line 10"/>
            <p:cNvSpPr/>
            <p:nvPr/>
          </p:nvSpPr>
          <p:spPr>
            <a:xfrm>
              <a:off x="143" y="1474"/>
              <a:ext cx="1948" cy="0"/>
            </a:xfrm>
            <a:prstGeom prst="line">
              <a:avLst/>
            </a:prstGeom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stealth" w="lg" len="lg"/>
            </a:ln>
          </p:spPr>
        </p:sp>
        <p:sp>
          <p:nvSpPr>
            <p:cNvPr id="28679" name="Line 11"/>
            <p:cNvSpPr/>
            <p:nvPr/>
          </p:nvSpPr>
          <p:spPr>
            <a:xfrm>
              <a:off x="143" y="340"/>
              <a:ext cx="1948" cy="0"/>
            </a:xfrm>
            <a:prstGeom prst="line">
              <a:avLst/>
            </a:prstGeom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stealth" w="lg" len="lg"/>
            </a:ln>
          </p:spPr>
        </p:sp>
        <p:sp>
          <p:nvSpPr>
            <p:cNvPr id="9" name="Rectangle 12"/>
            <p:cNvSpPr/>
            <p:nvPr/>
          </p:nvSpPr>
          <p:spPr>
            <a:xfrm>
              <a:off x="567" y="1134"/>
              <a:ext cx="1045" cy="31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隶书" panose="02010509060101010101" pitchFamily="49" charset="-122"/>
                  <a:ea typeface="隶书" panose="02010509060101010101" pitchFamily="49" charset="-122"/>
                  <a:cs typeface="+mn-cs"/>
                  <a:sym typeface="+mn-ea"/>
                </a:rPr>
                <a:t>温度过高时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  <a:sym typeface="+mn-ea"/>
              </a:endParaRPr>
            </a:p>
          </p:txBody>
        </p:sp>
        <p:sp>
          <p:nvSpPr>
            <p:cNvPr id="10" name="Rectangle 13"/>
            <p:cNvSpPr/>
            <p:nvPr/>
          </p:nvSpPr>
          <p:spPr>
            <a:xfrm>
              <a:off x="551" y="0"/>
              <a:ext cx="1093" cy="319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隶书" panose="02010509060101010101" pitchFamily="49" charset="-122"/>
                  <a:ea typeface="隶书" panose="02010509060101010101" pitchFamily="49" charset="-122"/>
                  <a:cs typeface="+mn-cs"/>
                  <a:sym typeface="+mn-ea"/>
                </a:rPr>
                <a:t>温度过低时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  <a:sym typeface="+mn-ea"/>
              </a:endParaRPr>
            </a:p>
          </p:txBody>
        </p:sp>
      </p:grpSp>
      <p:sp>
        <p:nvSpPr>
          <p:cNvPr id="11" name="AutoShape 14"/>
          <p:cNvSpPr/>
          <p:nvPr/>
        </p:nvSpPr>
        <p:spPr>
          <a:xfrm>
            <a:off x="8401050" y="2997200"/>
            <a:ext cx="1655763" cy="647700"/>
          </a:xfrm>
          <a:prstGeom prst="roundRect">
            <a:avLst>
              <a:gd name="adj" fmla="val 16667"/>
            </a:avLst>
          </a:prstGeom>
          <a:solidFill>
            <a:srgbClr val="2597BF"/>
          </a:solidFill>
          <a:ln w="9525" cap="flat" cmpd="sng">
            <a:solidFill>
              <a:srgbClr val="0090D6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wrap="none" anchor="ctr"/>
          <a:p>
            <a:r>
              <a:rPr lang="zh-CN" altLang="en-US" sz="24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正火石灰</a:t>
            </a:r>
            <a:endParaRPr lang="zh-CN" altLang="en-US" sz="2400" dirty="0">
              <a:solidFill>
                <a:schemeClr val="bg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2" name="AutoShape 15"/>
          <p:cNvSpPr/>
          <p:nvPr/>
        </p:nvSpPr>
        <p:spPr>
          <a:xfrm>
            <a:off x="8401050" y="1916113"/>
            <a:ext cx="1655763" cy="650875"/>
          </a:xfrm>
          <a:prstGeom prst="roundRect">
            <a:avLst>
              <a:gd name="adj" fmla="val 16667"/>
            </a:avLst>
          </a:prstGeom>
          <a:solidFill>
            <a:srgbClr val="2597BF"/>
          </a:solidFill>
          <a:ln w="9525" cap="flat" cmpd="sng">
            <a:solidFill>
              <a:srgbClr val="0090D6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wrap="none" anchor="ctr"/>
          <a:p>
            <a:r>
              <a:rPr lang="zh-CN" altLang="en-US" sz="24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欠火石灰</a:t>
            </a:r>
            <a:endParaRPr lang="zh-CN" altLang="en-US" sz="2400" dirty="0">
              <a:solidFill>
                <a:schemeClr val="bg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AutoShape 16"/>
          <p:cNvSpPr/>
          <p:nvPr/>
        </p:nvSpPr>
        <p:spPr>
          <a:xfrm>
            <a:off x="8401050" y="3933825"/>
            <a:ext cx="1655763" cy="652463"/>
          </a:xfrm>
          <a:prstGeom prst="roundRect">
            <a:avLst>
              <a:gd name="adj" fmla="val 16667"/>
            </a:avLst>
          </a:prstGeom>
          <a:solidFill>
            <a:srgbClr val="2597BF"/>
          </a:solidFill>
          <a:ln w="9525" cap="flat" cmpd="sng">
            <a:solidFill>
              <a:srgbClr val="0090D6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5400000" algn="ctr" rotWithShape="0">
              <a:srgbClr val="000000">
                <a:alpha val="40999"/>
              </a:srgbClr>
            </a:outerShdw>
          </a:effectLst>
        </p:spPr>
        <p:txBody>
          <a:bodyPr wrap="none" anchor="ctr"/>
          <a:p>
            <a:r>
              <a:rPr lang="zh-CN" altLang="en-US" sz="24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过火石灰</a:t>
            </a:r>
            <a:endParaRPr lang="zh-CN" altLang="en-US" sz="2400" dirty="0">
              <a:solidFill>
                <a:schemeClr val="bg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606425"/>
          </a:xfrm>
        </p:spPr>
        <p:txBody>
          <a:bodyPr wrap="square" lIns="91440" tIns="45720" rIns="91440" bIns="45720" anchor="t"/>
          <a:p>
            <a:pPr eaLnBrk="1" hangingPunct="1"/>
            <a:r>
              <a:rPr lang="en-US" altLang="zh-CN" sz="3800" dirty="0">
                <a:solidFill>
                  <a:schemeClr val="tx1"/>
                </a:solidFill>
              </a:rPr>
              <a:t>2</a:t>
            </a:r>
            <a:r>
              <a:rPr lang="zh-CN" altLang="en-US" sz="3800" dirty="0">
                <a:solidFill>
                  <a:schemeClr val="tx1"/>
                </a:solidFill>
              </a:rPr>
              <a:t>、石灰的品种</a:t>
            </a:r>
            <a:endParaRPr lang="zh-CN" altLang="en-US" sz="3800" dirty="0">
              <a:solidFill>
                <a:schemeClr val="tx1"/>
              </a:solidFill>
            </a:endParaRPr>
          </a:p>
        </p:txBody>
      </p:sp>
      <p:sp>
        <p:nvSpPr>
          <p:cNvPr id="29698" name="文本占位符 2"/>
          <p:cNvSpPr>
            <a:spLocks noGrp="1"/>
          </p:cNvSpPr>
          <p:nvPr>
            <p:ph idx="1"/>
          </p:nvPr>
        </p:nvSpPr>
        <p:spPr>
          <a:xfrm>
            <a:off x="635000" y="981075"/>
            <a:ext cx="11052175" cy="587692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5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zh-CN" altLang="en-US" sz="2800" dirty="0">
                <a:latin typeface="+mn-ea"/>
                <a:cs typeface="+mn-ea"/>
              </a:rPr>
              <a:t>（</a:t>
            </a:r>
            <a:r>
              <a:rPr lang="en-US" altLang="zh-CN" sz="2800" dirty="0">
                <a:latin typeface="+mn-ea"/>
                <a:cs typeface="+mn-ea"/>
              </a:rPr>
              <a:t>1</a:t>
            </a:r>
            <a:r>
              <a:rPr lang="zh-CN" altLang="en-US" sz="2800" dirty="0">
                <a:latin typeface="+mn-ea"/>
                <a:cs typeface="+mn-ea"/>
              </a:rPr>
              <a:t>）根据石灰中氧化镁含量将生石灰分为</a:t>
            </a:r>
            <a:r>
              <a:rPr lang="zh-CN" altLang="en-US" sz="2800" b="1" dirty="0">
                <a:latin typeface="+mn-ea"/>
                <a:cs typeface="+mn-ea"/>
              </a:rPr>
              <a:t>钙质生石灰</a:t>
            </a:r>
            <a:r>
              <a:rPr lang="en-US" altLang="zh-CN" sz="2800" dirty="0">
                <a:latin typeface="+mn-ea"/>
                <a:cs typeface="+mn-ea"/>
              </a:rPr>
              <a:t>(MgO≤5</a:t>
            </a:r>
            <a:r>
              <a:rPr lang="zh-CN" altLang="en-US" sz="2800" dirty="0">
                <a:latin typeface="+mn-ea"/>
                <a:cs typeface="+mn-ea"/>
              </a:rPr>
              <a:t>％</a:t>
            </a:r>
            <a:r>
              <a:rPr lang="en-US" altLang="zh-CN" sz="2800" dirty="0">
                <a:latin typeface="+mn-ea"/>
                <a:cs typeface="+mn-ea"/>
              </a:rPr>
              <a:t>)</a:t>
            </a:r>
            <a:r>
              <a:rPr lang="zh-CN" altLang="en-US" sz="2800" dirty="0">
                <a:latin typeface="+mn-ea"/>
                <a:cs typeface="+mn-ea"/>
              </a:rPr>
              <a:t>和</a:t>
            </a:r>
            <a:r>
              <a:rPr lang="zh-CN" altLang="en-US" sz="2800" b="1" dirty="0">
                <a:latin typeface="+mn-ea"/>
                <a:cs typeface="+mn-ea"/>
              </a:rPr>
              <a:t>镁质生石灰</a:t>
            </a:r>
            <a:r>
              <a:rPr lang="en-US" altLang="zh-CN" sz="2800" dirty="0">
                <a:latin typeface="+mn-ea"/>
                <a:cs typeface="+mn-ea"/>
              </a:rPr>
              <a:t>(MgO&gt;5</a:t>
            </a:r>
            <a:r>
              <a:rPr lang="zh-CN" altLang="en-US" sz="2800" dirty="0">
                <a:latin typeface="+mn-ea"/>
                <a:cs typeface="+mn-ea"/>
              </a:rPr>
              <a:t>％</a:t>
            </a:r>
            <a:r>
              <a:rPr lang="en-US" altLang="zh-CN" sz="2800" dirty="0">
                <a:latin typeface="+mn-ea"/>
                <a:cs typeface="+mn-ea"/>
              </a:rPr>
              <a:t>)</a:t>
            </a:r>
            <a:r>
              <a:rPr lang="zh-CN" altLang="en-US" sz="2800" dirty="0">
                <a:latin typeface="+mn-ea"/>
                <a:cs typeface="+mn-ea"/>
              </a:rPr>
              <a:t>。</a:t>
            </a:r>
            <a:endParaRPr lang="zh-CN" altLang="en-US" sz="2800" dirty="0">
              <a:latin typeface="+mn-ea"/>
              <a:cs typeface="+mn-ea"/>
            </a:endParaRPr>
          </a:p>
          <a:p>
            <a:pPr eaLnBrk="1" hangingPunct="1">
              <a:lnSpc>
                <a:spcPct val="15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zh-CN" altLang="en-US" sz="2800" dirty="0">
                <a:latin typeface="+mn-ea"/>
                <a:cs typeface="+mn-ea"/>
              </a:rPr>
              <a:t>（</a:t>
            </a:r>
            <a:r>
              <a:rPr lang="en-US" altLang="zh-CN" sz="2800" dirty="0">
                <a:latin typeface="+mn-ea"/>
                <a:cs typeface="+mn-ea"/>
              </a:rPr>
              <a:t>2</a:t>
            </a:r>
            <a:r>
              <a:rPr lang="zh-CN" altLang="en-US" sz="2800" dirty="0">
                <a:latin typeface="+mn-ea"/>
                <a:cs typeface="+mn-ea"/>
              </a:rPr>
              <a:t>）将消石灰粉分为</a:t>
            </a:r>
            <a:r>
              <a:rPr lang="zh-CN" altLang="en-US" sz="2800" b="1" dirty="0">
                <a:latin typeface="+mn-ea"/>
                <a:cs typeface="+mn-ea"/>
              </a:rPr>
              <a:t>钙质消石灰粉</a:t>
            </a:r>
            <a:r>
              <a:rPr lang="en-US" altLang="zh-CN" sz="2800" dirty="0">
                <a:latin typeface="+mn-ea"/>
                <a:cs typeface="+mn-ea"/>
              </a:rPr>
              <a:t>(MgO&lt;4</a:t>
            </a:r>
            <a:r>
              <a:rPr lang="zh-CN" altLang="en-US" sz="2800" dirty="0">
                <a:latin typeface="+mn-ea"/>
                <a:cs typeface="+mn-ea"/>
              </a:rPr>
              <a:t>％</a:t>
            </a:r>
            <a:r>
              <a:rPr lang="en-US" altLang="zh-CN" sz="2800" dirty="0">
                <a:latin typeface="+mn-ea"/>
                <a:cs typeface="+mn-ea"/>
              </a:rPr>
              <a:t>)</a:t>
            </a:r>
            <a:r>
              <a:rPr lang="zh-CN" altLang="en-US" sz="2800" dirty="0">
                <a:latin typeface="+mn-ea"/>
                <a:cs typeface="+mn-ea"/>
              </a:rPr>
              <a:t>、</a:t>
            </a:r>
            <a:r>
              <a:rPr lang="zh-CN" altLang="en-US" sz="2800" b="1" dirty="0">
                <a:latin typeface="+mn-ea"/>
                <a:cs typeface="+mn-ea"/>
              </a:rPr>
              <a:t>镁质消石灰粉</a:t>
            </a:r>
            <a:r>
              <a:rPr lang="en-US" altLang="zh-CN" sz="2800" dirty="0">
                <a:latin typeface="+mn-ea"/>
                <a:cs typeface="+mn-ea"/>
              </a:rPr>
              <a:t>(4</a:t>
            </a:r>
            <a:r>
              <a:rPr lang="zh-CN" altLang="en-US" sz="2800" dirty="0">
                <a:latin typeface="+mn-ea"/>
                <a:cs typeface="+mn-ea"/>
              </a:rPr>
              <a:t>％</a:t>
            </a:r>
            <a:r>
              <a:rPr lang="en-US" altLang="zh-CN" sz="2800" dirty="0">
                <a:latin typeface="+mn-ea"/>
                <a:cs typeface="+mn-ea"/>
              </a:rPr>
              <a:t>&lt;MgO&lt;24</a:t>
            </a:r>
            <a:r>
              <a:rPr lang="zh-CN" altLang="en-US" sz="2800" dirty="0">
                <a:latin typeface="+mn-ea"/>
                <a:cs typeface="+mn-ea"/>
              </a:rPr>
              <a:t>％</a:t>
            </a:r>
            <a:r>
              <a:rPr lang="en-US" altLang="zh-CN" sz="2800" dirty="0">
                <a:latin typeface="+mn-ea"/>
                <a:cs typeface="+mn-ea"/>
              </a:rPr>
              <a:t>)</a:t>
            </a:r>
            <a:r>
              <a:rPr lang="zh-CN" altLang="en-US" sz="2800" dirty="0">
                <a:latin typeface="+mn-ea"/>
                <a:cs typeface="+mn-ea"/>
              </a:rPr>
              <a:t>和白云石消石灰粉</a:t>
            </a:r>
            <a:r>
              <a:rPr lang="en-US" altLang="zh-CN" sz="2800" dirty="0">
                <a:latin typeface="+mn-ea"/>
                <a:cs typeface="+mn-ea"/>
              </a:rPr>
              <a:t>(24</a:t>
            </a:r>
            <a:r>
              <a:rPr lang="zh-CN" altLang="en-US" sz="2800" dirty="0">
                <a:latin typeface="+mn-ea"/>
                <a:cs typeface="+mn-ea"/>
              </a:rPr>
              <a:t>％≤</a:t>
            </a:r>
            <a:r>
              <a:rPr lang="en-US" altLang="zh-CN" sz="2800" dirty="0">
                <a:latin typeface="+mn-ea"/>
                <a:cs typeface="+mn-ea"/>
              </a:rPr>
              <a:t>MgO&lt;30</a:t>
            </a:r>
            <a:r>
              <a:rPr lang="zh-CN" altLang="en-US" sz="2800" dirty="0">
                <a:latin typeface="+mn-ea"/>
                <a:cs typeface="+mn-ea"/>
              </a:rPr>
              <a:t>％</a:t>
            </a:r>
            <a:r>
              <a:rPr lang="en-US" altLang="zh-CN" sz="2800" dirty="0">
                <a:latin typeface="+mn-ea"/>
                <a:cs typeface="+mn-ea"/>
              </a:rPr>
              <a:t>)</a:t>
            </a:r>
            <a:r>
              <a:rPr lang="zh-CN" altLang="en-US" sz="2800" dirty="0">
                <a:latin typeface="+mn-ea"/>
                <a:cs typeface="+mn-ea"/>
              </a:rPr>
              <a:t>。</a:t>
            </a:r>
            <a:endParaRPr lang="zh-CN" altLang="en-US" sz="2800" dirty="0">
              <a:latin typeface="+mn-ea"/>
              <a:cs typeface="+mn-ea"/>
            </a:endParaRPr>
          </a:p>
          <a:p>
            <a:pPr eaLnBrk="1" hangingPunct="1">
              <a:lnSpc>
                <a:spcPct val="15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zh-CN" altLang="en-US" sz="2800" dirty="0">
                <a:latin typeface="+mn-ea"/>
                <a:cs typeface="+mn-ea"/>
              </a:rPr>
              <a:t>（</a:t>
            </a:r>
            <a:r>
              <a:rPr lang="en-US" altLang="zh-CN" sz="2800" dirty="0">
                <a:latin typeface="+mn-ea"/>
                <a:cs typeface="+mn-ea"/>
              </a:rPr>
              <a:t>3</a:t>
            </a:r>
            <a:r>
              <a:rPr lang="zh-CN" altLang="en-US" sz="2800" dirty="0">
                <a:latin typeface="+mn-ea"/>
                <a:cs typeface="+mn-ea"/>
              </a:rPr>
              <a:t>）目前应用最广泛的是将生石灰粉碎、筛选制成灰钙粉用于腻子等材料中。此外还有主要成分为   氢氧化钙的</a:t>
            </a:r>
            <a:r>
              <a:rPr lang="zh-CN" altLang="en-US" sz="2800" b="1" dirty="0">
                <a:latin typeface="+mn-ea"/>
                <a:cs typeface="+mn-ea"/>
              </a:rPr>
              <a:t>熟石灰</a:t>
            </a:r>
            <a:r>
              <a:rPr lang="en-US" altLang="zh-CN" sz="2800" dirty="0">
                <a:latin typeface="+mn-ea"/>
                <a:cs typeface="+mn-ea"/>
              </a:rPr>
              <a:t>(</a:t>
            </a:r>
            <a:r>
              <a:rPr lang="zh-CN" altLang="en-US" sz="2800" dirty="0">
                <a:latin typeface="+mn-ea"/>
                <a:cs typeface="+mn-ea"/>
              </a:rPr>
              <a:t>消石灰</a:t>
            </a:r>
            <a:r>
              <a:rPr lang="en-US" altLang="zh-CN" sz="2800" dirty="0">
                <a:latin typeface="+mn-ea"/>
                <a:cs typeface="+mn-ea"/>
              </a:rPr>
              <a:t>)</a:t>
            </a:r>
            <a:r>
              <a:rPr lang="zh-CN" altLang="en-US" sz="2800" dirty="0">
                <a:latin typeface="+mn-ea"/>
                <a:cs typeface="+mn-ea"/>
              </a:rPr>
              <a:t>和含有过量水的熟石灰即</a:t>
            </a:r>
            <a:r>
              <a:rPr lang="zh-CN" altLang="en-US" sz="2800" b="1" dirty="0">
                <a:latin typeface="+mn-ea"/>
                <a:cs typeface="+mn-ea"/>
              </a:rPr>
              <a:t>石灰膏</a:t>
            </a:r>
            <a:r>
              <a:rPr lang="zh-CN" altLang="en-US" sz="2800" dirty="0">
                <a:latin typeface="+mn-ea"/>
                <a:cs typeface="+mn-ea"/>
              </a:rPr>
              <a:t>。</a:t>
            </a:r>
            <a:endParaRPr lang="zh-CN" altLang="en-US" sz="2800" dirty="0">
              <a:latin typeface="+mn-ea"/>
              <a:cs typeface="+mn-ea"/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Edge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7043</Words>
  <Application>WPS 演示</Application>
  <PresentationFormat>全屏显示(4:3)</PresentationFormat>
  <Paragraphs>638</Paragraphs>
  <Slides>38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38</vt:i4>
      </vt:variant>
    </vt:vector>
  </HeadingPairs>
  <TitlesOfParts>
    <vt:vector size="65" baseType="lpstr">
      <vt:lpstr>Arial</vt:lpstr>
      <vt:lpstr>宋体</vt:lpstr>
      <vt:lpstr>Wingdings</vt:lpstr>
      <vt:lpstr>Garamond</vt:lpstr>
      <vt:lpstr>华文楷体</vt:lpstr>
      <vt:lpstr>隶书</vt:lpstr>
      <vt:lpstr>Corbel</vt:lpstr>
      <vt:lpstr>微软雅黑</vt:lpstr>
      <vt:lpstr>Arial Unicode MS</vt:lpstr>
      <vt:lpstr>华文新魏</vt:lpstr>
      <vt:lpstr>华文仿宋</vt:lpstr>
      <vt:lpstr>Times New Roman</vt:lpstr>
      <vt:lpstr>Cambria</vt:lpstr>
      <vt:lpstr>_GB2312</vt:lpstr>
      <vt:lpstr>黑体</vt:lpstr>
      <vt:lpstr>幼圆</vt:lpstr>
      <vt:lpstr>楷体_GB2312</vt:lpstr>
      <vt:lpstr>AMGDT</vt:lpstr>
      <vt:lpstr>新宋体</vt:lpstr>
      <vt:lpstr>Edge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学习情境1      胶凝材料的选择与应用  </vt:lpstr>
      <vt:lpstr>胶凝材料的选择与应用</vt:lpstr>
      <vt:lpstr>学习情境1  胶凝材料的选择与应用</vt:lpstr>
      <vt:lpstr>PowerPoint 演示文稿</vt:lpstr>
      <vt:lpstr>PowerPoint 演示文稿</vt:lpstr>
      <vt:lpstr>学习情境1  胶凝材料的选择与应用</vt:lpstr>
      <vt:lpstr>PowerPoint 演示文稿</vt:lpstr>
      <vt:lpstr>PowerPoint 演示文稿</vt:lpstr>
      <vt:lpstr>2、石灰的品种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检查与回顾</vt:lpstr>
      <vt:lpstr>二、判断题</vt:lpstr>
      <vt:lpstr>三、单项选择题</vt:lpstr>
      <vt:lpstr>四、多项选择题</vt:lpstr>
      <vt:lpstr>PowerPoint 演示文稿</vt:lpstr>
      <vt:lpstr>3、白色硅酸盐水泥 </vt:lpstr>
      <vt:lpstr>PowerPoint 演示文稿</vt:lpstr>
      <vt:lpstr>一、填空题</vt:lpstr>
      <vt:lpstr>二、判断题</vt:lpstr>
      <vt:lpstr>三、单项选择题</vt:lpstr>
      <vt:lpstr>四、多项选择题</vt:lpstr>
      <vt:lpstr>五、问答题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建   筑   材   料 Construction Materials</dc:title>
  <dc:creator>User</dc:creator>
  <cp:lastModifiedBy>櫻桃㎜ ☉</cp:lastModifiedBy>
  <cp:revision>93</cp:revision>
  <dcterms:created xsi:type="dcterms:W3CDTF">2008-09-16T01:50:00Z</dcterms:created>
  <dcterms:modified xsi:type="dcterms:W3CDTF">2018-12-18T09:08:19Z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