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6"/>
  </p:notesMasterIdLst>
  <p:sldIdLst>
    <p:sldId id="257" r:id="rId3"/>
    <p:sldId id="285" r:id="rId4"/>
    <p:sldId id="383" r:id="rId5"/>
    <p:sldId id="286" r:id="rId6"/>
    <p:sldId id="568" r:id="rId7"/>
    <p:sldId id="567" r:id="rId8"/>
    <p:sldId id="569" r:id="rId9"/>
    <p:sldId id="570" r:id="rId10"/>
    <p:sldId id="571" r:id="rId11"/>
    <p:sldId id="572" r:id="rId12"/>
    <p:sldId id="573" r:id="rId13"/>
    <p:sldId id="574" r:id="rId14"/>
    <p:sldId id="595" r:id="rId15"/>
    <p:sldId id="575" r:id="rId16"/>
    <p:sldId id="586" r:id="rId17"/>
    <p:sldId id="335" r:id="rId18"/>
    <p:sldId id="337" r:id="rId19"/>
    <p:sldId id="287" r:id="rId20"/>
    <p:sldId id="347" r:id="rId21"/>
    <p:sldId id="576" r:id="rId22"/>
    <p:sldId id="577" r:id="rId23"/>
    <p:sldId id="578" r:id="rId24"/>
    <p:sldId id="579" r:id="rId25"/>
    <p:sldId id="580" r:id="rId26"/>
    <p:sldId id="581" r:id="rId27"/>
    <p:sldId id="582" r:id="rId28"/>
    <p:sldId id="583" r:id="rId29"/>
    <p:sldId id="584" r:id="rId30"/>
    <p:sldId id="596" r:id="rId31"/>
    <p:sldId id="585" r:id="rId32"/>
    <p:sldId id="587" r:id="rId33"/>
    <p:sldId id="588" r:id="rId34"/>
    <p:sldId id="589" r:id="rId35"/>
    <p:sldId id="590" r:id="rId36"/>
    <p:sldId id="591" r:id="rId37"/>
    <p:sldId id="592" r:id="rId38"/>
    <p:sldId id="593" r:id="rId39"/>
    <p:sldId id="594" r:id="rId40"/>
    <p:sldId id="288" r:id="rId41"/>
    <p:sldId id="289" r:id="rId42"/>
    <p:sldId id="290" r:id="rId43"/>
    <p:sldId id="292" r:id="rId44"/>
    <p:sldId id="338" r:id="rId45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9900"/>
    <a:srgbClr val="FF00FF"/>
    <a:srgbClr val="9900CC"/>
    <a:srgbClr val="FFCC66"/>
    <a:srgbClr val="CC0099"/>
    <a:srgbClr val="FF000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11"/>
    <p:restoredTop sz="94660"/>
  </p:normalViewPr>
  <p:slideViewPr>
    <p:cSldViewPr showGuides="1">
      <p:cViewPr>
        <p:scale>
          <a:sx n="75" d="100"/>
          <a:sy n="75" d="100"/>
        </p:scale>
        <p:origin x="-10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103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9" Type="http://schemas.openxmlformats.org/officeDocument/2006/relationships/tableStyles" Target="tableStyles.xml"/><Relationship Id="rId48" Type="http://schemas.openxmlformats.org/officeDocument/2006/relationships/viewProps" Target="viewProps.xml"/><Relationship Id="rId47" Type="http://schemas.openxmlformats.org/officeDocument/2006/relationships/presProps" Target="presProps.xml"/><Relationship Id="rId46" Type="http://schemas.openxmlformats.org/officeDocument/2006/relationships/notesMaster" Target="notesMasters/notesMaster1.xml"/><Relationship Id="rId45" Type="http://schemas.openxmlformats.org/officeDocument/2006/relationships/slide" Target="slides/slide43.xml"/><Relationship Id="rId44" Type="http://schemas.openxmlformats.org/officeDocument/2006/relationships/slide" Target="slides/slide42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6.wmf"/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4" Type="http://schemas.openxmlformats.org/officeDocument/2006/relationships/image" Target="../media/image33.wmf"/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4" Type="http://schemas.openxmlformats.org/officeDocument/2006/relationships/image" Target="../media/image37.wmf"/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4" Type="http://schemas.openxmlformats.org/officeDocument/2006/relationships/image" Target="../media/image41.wmf"/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4" Type="http://schemas.openxmlformats.org/officeDocument/2006/relationships/image" Target="../media/image45.wmf"/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.vml.rels><?xml version="1.0" encoding="UTF-8" standalone="yes"?>
<Relationships xmlns="http://schemas.openxmlformats.org/package/2006/relationships"><Relationship Id="rId9" Type="http://schemas.openxmlformats.org/officeDocument/2006/relationships/image" Target="../media/image15.wmf"/><Relationship Id="rId8" Type="http://schemas.openxmlformats.org/officeDocument/2006/relationships/image" Target="../media/image14.wmf"/><Relationship Id="rId7" Type="http://schemas.openxmlformats.org/officeDocument/2006/relationships/image" Target="../media/image13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0" Type="http://schemas.openxmlformats.org/officeDocument/2006/relationships/image" Target="../media/image16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4" Type="http://schemas.openxmlformats.org/officeDocument/2006/relationships/image" Target="../media/image22.wmf"/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99010" name="页眉占位符 29900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fontAlgn="base"/>
            <a:endParaRPr lang="zh-CN" sz="1200" strike="noStrike" noProof="1" dirty="0"/>
          </a:p>
        </p:txBody>
      </p:sp>
      <p:sp>
        <p:nvSpPr>
          <p:cNvPr id="299011" name="日期占位符 299010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fontAlgn="base"/>
            <a:endParaRPr lang="zh-CN" altLang="en-US" sz="1200" strike="noStrike" noProof="1" dirty="0"/>
          </a:p>
        </p:txBody>
      </p:sp>
      <p:sp>
        <p:nvSpPr>
          <p:cNvPr id="3076" name="幻灯片图像占位符 299011"/>
          <p:cNvSpPr>
            <a:spLocks noRo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77" name="文本占位符 299012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第二级</a:t>
            </a:r>
            <a:endParaRPr lang="zh-CN" altLang="en-US" dirty="0"/>
          </a:p>
          <a:p>
            <a:pPr lvl="2" indent="0"/>
            <a:r>
              <a:rPr lang="zh-CN" altLang="en-US" dirty="0"/>
              <a:t>第三级</a:t>
            </a:r>
            <a:endParaRPr lang="zh-CN" altLang="en-US" dirty="0"/>
          </a:p>
          <a:p>
            <a:pPr lvl="3" indent="0"/>
            <a:r>
              <a:rPr lang="zh-CN" altLang="en-US" dirty="0"/>
              <a:t>第四级</a:t>
            </a:r>
            <a:endParaRPr lang="zh-CN" altLang="en-US" dirty="0"/>
          </a:p>
          <a:p>
            <a:pPr lvl="4" indent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99014" name="页脚占位符 299013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fontAlgn="base"/>
            <a:endParaRPr lang="zh-CN" sz="1200" strike="noStrike" noProof="1" dirty="0"/>
          </a:p>
        </p:txBody>
      </p:sp>
      <p:sp>
        <p:nvSpPr>
          <p:cNvPr id="299015" name="灯片编号占位符 29901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fontAlgn="base"/>
            <a:fld id="{9A0DB2DC-4C9A-4742-B13C-FB6460FD3503}" type="slidenum">
              <a:rPr 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任意多边形 218118"/>
          <p:cNvSpPr/>
          <p:nvPr/>
        </p:nvSpPr>
        <p:spPr>
          <a:xfrm>
            <a:off x="609600" y="1219200"/>
            <a:ext cx="7924800" cy="914400"/>
          </a:xfrm>
          <a:custGeom>
            <a:avLst/>
            <a:gdLst/>
            <a:ahLst/>
            <a:cxnLst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51" name="直接连接符 218119"/>
          <p:cNvSpPr/>
          <p:nvPr/>
        </p:nvSpPr>
        <p:spPr>
          <a:xfrm>
            <a:off x="1981200" y="3962400"/>
            <a:ext cx="6511925" cy="0"/>
          </a:xfrm>
          <a:prstGeom prst="line">
            <a:avLst/>
          </a:prstGeom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8114" name="标题 218113"/>
          <p:cNvSpPr>
            <a:spLocks noGrp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lvl="0">
              <a:defRPr sz="5000" kern="1200"/>
            </a:lvl1pPr>
          </a:lstStyle>
          <a:p>
            <a:pPr lvl="0" fontAlgn="base"/>
            <a:r>
              <a:rPr lang="zh-CN" altLang="en-US" strike="noStrike" noProof="1" dirty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218115" name="副标题 218114"/>
          <p:cNvSpPr>
            <a:spLocks noGrp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>
              <a:buNone/>
              <a:defRPr sz="2800" kern="1200"/>
            </a:lvl1pPr>
            <a:lvl2pPr marL="344805" lvl="1" indent="-344805" algn="ctr">
              <a:buNone/>
              <a:defRPr sz="2800" kern="1200"/>
            </a:lvl2pPr>
            <a:lvl3pPr marL="671830" lvl="2" indent="-671830" algn="ctr">
              <a:buNone/>
              <a:defRPr sz="2800" kern="1200"/>
            </a:lvl3pPr>
            <a:lvl4pPr marL="1024255" lvl="3" indent="-1024255" algn="ctr">
              <a:buNone/>
              <a:defRPr sz="2800" kern="1200"/>
            </a:lvl4pPr>
            <a:lvl5pPr marL="1341755" lvl="4" indent="-1341755" algn="ctr">
              <a:buNone/>
              <a:defRPr sz="2800" kern="1200"/>
            </a:lvl5pPr>
          </a:lstStyle>
          <a:p>
            <a:pPr lvl="0" fontAlgn="base"/>
            <a:r>
              <a:rPr lang="zh-CN" altLang="en-US" strike="noStrike" noProof="1" dirty="0"/>
              <a:t>单击此处编辑母版副标题样式</a:t>
            </a:r>
            <a:endParaRPr lang="zh-CN" altLang="en-US" strike="noStrike" noProof="1" dirty="0"/>
          </a:p>
        </p:txBody>
      </p:sp>
      <p:sp>
        <p:nvSpPr>
          <p:cNvPr id="218116" name="日期占位符 218115"/>
          <p:cNvSpPr>
            <a:spLocks noGrp="1"/>
          </p:cNvSpPr>
          <p:nvPr>
            <p:ph type="dt" sz="half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fontAlgn="base"/>
            <a:endParaRPr lang="zh-CN" altLang="en-US" strike="noStrike" noProof="1" dirty="0">
              <a:latin typeface="Garamond" panose="02020404030301010803" pitchFamily="18" charset="0"/>
            </a:endParaRPr>
          </a:p>
        </p:txBody>
      </p:sp>
      <p:sp>
        <p:nvSpPr>
          <p:cNvPr id="218117" name="页脚占位符 218116"/>
          <p:cNvSpPr>
            <a:spLocks noGrp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fontAlgn="base"/>
            <a:endParaRPr lang="zh-CN" strike="noStrike" noProof="1" dirty="0">
              <a:latin typeface="Garamond" panose="02020404030301010803" pitchFamily="18" charset="0"/>
            </a:endParaRPr>
          </a:p>
        </p:txBody>
      </p:sp>
      <p:sp>
        <p:nvSpPr>
          <p:cNvPr id="218118" name="灯片编号占位符 218117"/>
          <p:cNvSpPr>
            <a:spLocks noGrp="1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fontAlgn="base"/>
            <a:fld id="{9A0DB2DC-4C9A-4742-B13C-FB6460FD3503}" type="slidenum">
              <a:rPr 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 spd="slow">
    <p:random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  <p:transition spd="slow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52930" cy="5853112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  <p:transition spd="slow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pPr fontAlgn="base"/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  <p:transition spd="slow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  <p:transition spd="slow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307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307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  <p:transition spd="slow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  <p:transition spd="slow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  <p:transition spd="slow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  <p:transition spd="slow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  <p:transition spd="slow">
    <p:rand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217089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17090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325120"/>
            <a:r>
              <a:rPr lang="zh-CN" altLang="en-US" dirty="0"/>
              <a:t>第二级</a:t>
            </a:r>
            <a:endParaRPr lang="zh-CN" altLang="en-US" dirty="0"/>
          </a:p>
          <a:p>
            <a:pPr lvl="2" indent="-350520"/>
            <a:r>
              <a:rPr lang="zh-CN" altLang="en-US" dirty="0"/>
              <a:t>第三级</a:t>
            </a:r>
            <a:endParaRPr lang="zh-CN" altLang="en-US" dirty="0"/>
          </a:p>
          <a:p>
            <a:pPr lvl="3" indent="-315595"/>
            <a:r>
              <a:rPr lang="zh-CN" altLang="en-US" dirty="0"/>
              <a:t>第四级</a:t>
            </a:r>
            <a:endParaRPr lang="zh-CN" altLang="en-US" dirty="0"/>
          </a:p>
          <a:p>
            <a:pPr lvl="4" indent="-339725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17092" name="日期占位符 217091"/>
          <p:cNvSpPr>
            <a:spLocks noGrp="1"/>
          </p:cNvSpPr>
          <p:nvPr>
            <p:ph type="dt" sz="half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200">
                <a:latin typeface="Garamond" panose="02020404030301010803" pitchFamily="18" charset="0"/>
              </a:defRPr>
            </a:lvl1pPr>
          </a:lstStyle>
          <a:p>
            <a:pPr lvl="0" fontAlgn="base"/>
            <a:endParaRPr lang="zh-CN" altLang="en-US" strike="noStrike" noProof="1" dirty="0"/>
          </a:p>
        </p:txBody>
      </p:sp>
      <p:sp>
        <p:nvSpPr>
          <p:cNvPr id="217093" name="页脚占位符 217092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200">
                <a:latin typeface="Garamond" panose="02020404030301010803" pitchFamily="18" charset="0"/>
              </a:defRPr>
            </a:lvl1pPr>
          </a:lstStyle>
          <a:p>
            <a:pPr lvl="0" fontAlgn="base"/>
            <a:endParaRPr lang="zh-CN" strike="noStrike" noProof="1" dirty="0"/>
          </a:p>
        </p:txBody>
      </p:sp>
      <p:sp>
        <p:nvSpPr>
          <p:cNvPr id="217094" name="灯片编号占位符 217093"/>
          <p:cNvSpPr>
            <a:spLocks noGrp="1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200">
                <a:latin typeface="Garamond" panose="02020404030301010803" pitchFamily="18" charset="0"/>
              </a:defRPr>
            </a:lvl1pPr>
          </a:lstStyle>
          <a:p>
            <a:pPr lvl="0" fontAlgn="base"/>
            <a:fld id="{9A0DB2DC-4C9A-4742-B13C-FB6460FD3503}" type="slidenum">
              <a:rPr lang="zh-CN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  <p:sp>
        <p:nvSpPr>
          <p:cNvPr id="1031" name="任意多边形 217094"/>
          <p:cNvSpPr/>
          <p:nvPr/>
        </p:nvSpPr>
        <p:spPr>
          <a:xfrm>
            <a:off x="381000" y="228600"/>
            <a:ext cx="8229600" cy="609600"/>
          </a:xfrm>
          <a:custGeom>
            <a:avLst/>
            <a:gdLst/>
            <a:ahLst/>
            <a:cxnLst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32" name="直接连接符 217095"/>
          <p:cNvSpPr/>
          <p:nvPr/>
        </p:nvSpPr>
        <p:spPr>
          <a:xfrm>
            <a:off x="457200" y="6172200"/>
            <a:ext cx="8229600" cy="0"/>
          </a:xfrm>
          <a:prstGeom prst="line">
            <a:avLst/>
          </a:prstGeom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random/>
  </p:transition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2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69925" lvl="1" indent="-32512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022350" lvl="2" indent="-35052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39850" lvl="3" indent="-315595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81480" lvl="4" indent="-339725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8.wmf"/><Relationship Id="rId1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22.wmf"/><Relationship Id="rId7" Type="http://schemas.openxmlformats.org/officeDocument/2006/relationships/oleObject" Target="../embeddings/oleObject22.bin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0.wmf"/><Relationship Id="rId3" Type="http://schemas.openxmlformats.org/officeDocument/2006/relationships/oleObject" Target="../embeddings/oleObject20.bin"/><Relationship Id="rId2" Type="http://schemas.openxmlformats.org/officeDocument/2006/relationships/image" Target="../media/image19.wmf"/><Relationship Id="rId10" Type="http://schemas.openxmlformats.org/officeDocument/2006/relationships/vmlDrawing" Target="../drawings/vmlDrawing5.vml"/><Relationship Id="rId1" Type="http://schemas.openxmlformats.org/officeDocument/2006/relationships/oleObject" Target="../embeddings/oleObject19.bin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6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4.wmf"/><Relationship Id="rId3" Type="http://schemas.openxmlformats.org/officeDocument/2006/relationships/oleObject" Target="../embeddings/oleObject24.bin"/><Relationship Id="rId2" Type="http://schemas.openxmlformats.org/officeDocument/2006/relationships/image" Target="../media/image23.wmf"/><Relationship Id="rId1" Type="http://schemas.openxmlformats.org/officeDocument/2006/relationships/oleObject" Target="../embeddings/oleObject23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7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6.wmf"/><Relationship Id="rId3" Type="http://schemas.openxmlformats.org/officeDocument/2006/relationships/oleObject" Target="../embeddings/oleObject26.bin"/><Relationship Id="rId2" Type="http://schemas.openxmlformats.org/officeDocument/2006/relationships/image" Target="../media/image25.wmf"/><Relationship Id="rId1" Type="http://schemas.openxmlformats.org/officeDocument/2006/relationships/oleObject" Target="../embeddings/oleObject25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8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8.wmf"/><Relationship Id="rId1" Type="http://schemas.openxmlformats.org/officeDocument/2006/relationships/oleObject" Target="../embeddings/oleObject27.bin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9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9.wmf"/><Relationship Id="rId1" Type="http://schemas.openxmlformats.org/officeDocument/2006/relationships/oleObject" Target="../embeddings/oleObject28.bin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33.wmf"/><Relationship Id="rId7" Type="http://schemas.openxmlformats.org/officeDocument/2006/relationships/oleObject" Target="../embeddings/oleObject32.bin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1.wmf"/><Relationship Id="rId3" Type="http://schemas.openxmlformats.org/officeDocument/2006/relationships/oleObject" Target="../embeddings/oleObject30.bin"/><Relationship Id="rId2" Type="http://schemas.openxmlformats.org/officeDocument/2006/relationships/image" Target="../media/image30.wmf"/><Relationship Id="rId10" Type="http://schemas.openxmlformats.org/officeDocument/2006/relationships/vmlDrawing" Target="../drawings/vmlDrawing10.vml"/><Relationship Id="rId1" Type="http://schemas.openxmlformats.org/officeDocument/2006/relationships/oleObject" Target="../embeddings/oleObject29.bin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37.wmf"/><Relationship Id="rId7" Type="http://schemas.openxmlformats.org/officeDocument/2006/relationships/oleObject" Target="../embeddings/oleObject36.bin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5.wmf"/><Relationship Id="rId3" Type="http://schemas.openxmlformats.org/officeDocument/2006/relationships/oleObject" Target="../embeddings/oleObject34.bin"/><Relationship Id="rId2" Type="http://schemas.openxmlformats.org/officeDocument/2006/relationships/image" Target="../media/image34.wmf"/><Relationship Id="rId10" Type="http://schemas.openxmlformats.org/officeDocument/2006/relationships/vmlDrawing" Target="../drawings/vmlDrawing11.vml"/><Relationship Id="rId1" Type="http://schemas.openxmlformats.org/officeDocument/2006/relationships/oleObject" Target="../embeddings/oleObject33.bin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41.wmf"/><Relationship Id="rId7" Type="http://schemas.openxmlformats.org/officeDocument/2006/relationships/oleObject" Target="../embeddings/oleObject40.bin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9.wmf"/><Relationship Id="rId3" Type="http://schemas.openxmlformats.org/officeDocument/2006/relationships/oleObject" Target="../embeddings/oleObject38.bin"/><Relationship Id="rId2" Type="http://schemas.openxmlformats.org/officeDocument/2006/relationships/image" Target="../media/image38.wmf"/><Relationship Id="rId10" Type="http://schemas.openxmlformats.org/officeDocument/2006/relationships/vmlDrawing" Target="../drawings/vmlDrawing12.vml"/><Relationship Id="rId1" Type="http://schemas.openxmlformats.org/officeDocument/2006/relationships/oleObject" Target="../embeddings/oleObject37.bin"/></Relationships>
</file>

<file path=ppt/slides/_rels/slide2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45.wmf"/><Relationship Id="rId7" Type="http://schemas.openxmlformats.org/officeDocument/2006/relationships/oleObject" Target="../embeddings/oleObject44.bin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3.wmf"/><Relationship Id="rId3" Type="http://schemas.openxmlformats.org/officeDocument/2006/relationships/oleObject" Target="../embeddings/oleObject42.bin"/><Relationship Id="rId2" Type="http://schemas.openxmlformats.org/officeDocument/2006/relationships/image" Target="../media/image42.wmf"/><Relationship Id="rId10" Type="http://schemas.openxmlformats.org/officeDocument/2006/relationships/vmlDrawing" Target="../drawings/vmlDrawing13.vml"/><Relationship Id="rId1" Type="http://schemas.openxmlformats.org/officeDocument/2006/relationships/oleObject" Target="../embeddings/oleObject41.bin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4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6.wmf"/><Relationship Id="rId1" Type="http://schemas.openxmlformats.org/officeDocument/2006/relationships/oleObject" Target="../embeddings/oleObject45.bin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5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7.wmf"/><Relationship Id="rId1" Type="http://schemas.openxmlformats.org/officeDocument/2006/relationships/oleObject" Target="../embeddings/oleObject46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6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8.wmf"/><Relationship Id="rId1" Type="http://schemas.openxmlformats.org/officeDocument/2006/relationships/oleObject" Target="../embeddings/oleObject47.bin"/></Relationships>
</file>

<file path=ppt/slides/_rels/slide31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7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0.wmf"/><Relationship Id="rId3" Type="http://schemas.openxmlformats.org/officeDocument/2006/relationships/oleObject" Target="../embeddings/oleObject49.bin"/><Relationship Id="rId2" Type="http://schemas.openxmlformats.org/officeDocument/2006/relationships/image" Target="../media/image49.wmf"/><Relationship Id="rId1" Type="http://schemas.openxmlformats.org/officeDocument/2006/relationships/oleObject" Target="../embeddings/oleObject48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1.jpeg"/></Relationships>
</file>

<file path=ppt/slides/_rels/slide3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8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2.wmf"/><Relationship Id="rId1" Type="http://schemas.openxmlformats.org/officeDocument/2006/relationships/oleObject" Target="../embeddings/oleObject50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9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4.wmf"/><Relationship Id="rId3" Type="http://schemas.openxmlformats.org/officeDocument/2006/relationships/oleObject" Target="../embeddings/oleObject52.bin"/><Relationship Id="rId2" Type="http://schemas.openxmlformats.org/officeDocument/2006/relationships/image" Target="../media/image53.wmf"/><Relationship Id="rId1" Type="http://schemas.openxmlformats.org/officeDocument/2006/relationships/oleObject" Target="../embeddings/oleObject51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.bin"/><Relationship Id="rId8" Type="http://schemas.openxmlformats.org/officeDocument/2006/relationships/image" Target="../media/image5.wmf"/><Relationship Id="rId7" Type="http://schemas.openxmlformats.org/officeDocument/2006/relationships/oleObject" Target="../embeddings/oleObject5.bin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Relationship Id="rId3" Type="http://schemas.openxmlformats.org/officeDocument/2006/relationships/oleObject" Target="../embeddings/oleObject2.bin"/><Relationship Id="rId2" Type="http://schemas.openxmlformats.org/officeDocument/2006/relationships/image" Target="../media/image3.wmf"/><Relationship Id="rId12" Type="http://schemas.openxmlformats.org/officeDocument/2006/relationships/vmlDrawing" Target="../drawings/vmlDrawing1.vml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6.wmf"/><Relationship Id="rId1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1.bin"/><Relationship Id="rId8" Type="http://schemas.openxmlformats.org/officeDocument/2006/relationships/image" Target="../media/image10.wmf"/><Relationship Id="rId7" Type="http://schemas.openxmlformats.org/officeDocument/2006/relationships/oleObject" Target="../embeddings/oleObject10.bin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Relationship Id="rId3" Type="http://schemas.openxmlformats.org/officeDocument/2006/relationships/oleObject" Target="../embeddings/oleObject8.bin"/><Relationship Id="rId22" Type="http://schemas.openxmlformats.org/officeDocument/2006/relationships/vmlDrawing" Target="../drawings/vmlDrawing2.vml"/><Relationship Id="rId21" Type="http://schemas.openxmlformats.org/officeDocument/2006/relationships/slideLayout" Target="../slideLayouts/slideLayout2.xml"/><Relationship Id="rId20" Type="http://schemas.openxmlformats.org/officeDocument/2006/relationships/image" Target="../media/image16.wmf"/><Relationship Id="rId2" Type="http://schemas.openxmlformats.org/officeDocument/2006/relationships/image" Target="../media/image7.wmf"/><Relationship Id="rId19" Type="http://schemas.openxmlformats.org/officeDocument/2006/relationships/oleObject" Target="../embeddings/oleObject16.bin"/><Relationship Id="rId18" Type="http://schemas.openxmlformats.org/officeDocument/2006/relationships/image" Target="../media/image15.wmf"/><Relationship Id="rId17" Type="http://schemas.openxmlformats.org/officeDocument/2006/relationships/oleObject" Target="../embeddings/oleObject15.bin"/><Relationship Id="rId16" Type="http://schemas.openxmlformats.org/officeDocument/2006/relationships/image" Target="../media/image14.wmf"/><Relationship Id="rId15" Type="http://schemas.openxmlformats.org/officeDocument/2006/relationships/oleObject" Target="../embeddings/oleObject14.bin"/><Relationship Id="rId14" Type="http://schemas.openxmlformats.org/officeDocument/2006/relationships/image" Target="../media/image13.wmf"/><Relationship Id="rId13" Type="http://schemas.openxmlformats.org/officeDocument/2006/relationships/oleObject" Target="../embeddings/oleObject13.bin"/><Relationship Id="rId12" Type="http://schemas.openxmlformats.org/officeDocument/2006/relationships/image" Target="../media/image12.wmf"/><Relationship Id="rId11" Type="http://schemas.openxmlformats.org/officeDocument/2006/relationships/oleObject" Target="../embeddings/oleObject12.bin"/><Relationship Id="rId10" Type="http://schemas.openxmlformats.org/officeDocument/2006/relationships/image" Target="../media/image11.wmf"/><Relationship Id="rId1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7.wmf"/><Relationship Id="rId1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标题 3073"/>
          <p:cNvSpPr>
            <a:spLocks noGrp="1"/>
          </p:cNvSpPr>
          <p:nvPr>
            <p:ph type="ctrTitle"/>
          </p:nvPr>
        </p:nvSpPr>
        <p:spPr>
          <a:xfrm>
            <a:off x="1030288" y="2228215"/>
            <a:ext cx="7623175" cy="1752600"/>
          </a:xfrm>
        </p:spPr>
        <p:txBody>
          <a:bodyPr anchor="t"/>
          <a:p>
            <a:pPr defTabSz="914400">
              <a:buNone/>
            </a:pPr>
            <a:r>
              <a:rPr lang="zh-CN" altLang="en-US" sz="6900" kern="1200" baseline="0" dirty="0">
                <a:latin typeface="+mj-lt"/>
                <a:ea typeface="+mj-ea"/>
                <a:cs typeface="+mj-cs"/>
              </a:rPr>
              <a:t>建筑材料与检测</a:t>
            </a:r>
            <a:br>
              <a:rPr lang="zh-CN" altLang="en-US" sz="6900" kern="1200" baseline="0" dirty="0">
                <a:latin typeface="+mj-lt"/>
                <a:ea typeface="+mj-ea"/>
                <a:cs typeface="+mj-cs"/>
              </a:rPr>
            </a:br>
            <a:r>
              <a:rPr lang="en-US" altLang="zh-CN" sz="6900" kern="1200" baseline="0" dirty="0">
                <a:latin typeface="+mj-lt"/>
                <a:ea typeface="+mj-ea"/>
                <a:cs typeface="+mj-cs"/>
              </a:rPr>
              <a:t>  </a:t>
            </a:r>
            <a:br>
              <a:rPr lang="zh-CN" altLang="en-US" sz="6000" b="1" i="1" kern="1200" baseline="0">
                <a:solidFill>
                  <a:srgbClr val="CC0099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j-cs"/>
              </a:rPr>
            </a:br>
            <a:endParaRPr lang="zh-CN" altLang="en-US" sz="6000" b="1" kern="1200" baseline="0">
              <a:solidFill>
                <a:srgbClr val="CC0099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j-cs"/>
            </a:endParaRPr>
          </a:p>
        </p:txBody>
      </p:sp>
      <p:sp>
        <p:nvSpPr>
          <p:cNvPr id="4098" name="副标题 3075"/>
          <p:cNvSpPr>
            <a:spLocks noGrp="1"/>
          </p:cNvSpPr>
          <p:nvPr>
            <p:ph type="subTitle" idx="1"/>
          </p:nvPr>
        </p:nvSpPr>
        <p:spPr>
          <a:xfrm>
            <a:off x="1463040" y="3980815"/>
            <a:ext cx="6553200" cy="1752600"/>
          </a:xfrm>
        </p:spPr>
        <p:txBody>
          <a:bodyPr anchor="t"/>
          <a:p>
            <a:pPr algn="ctr" defTabSz="914400">
              <a:buSzPct val="65000"/>
            </a:pPr>
            <a:r>
              <a:rPr lang="zh-CN" altLang="en-US" b="1" dirty="0">
                <a:solidFill>
                  <a:srgbClr val="CC0099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j-cs"/>
                <a:sym typeface="+mn-ea"/>
              </a:rPr>
              <a:t>建筑材料基本性质</a:t>
            </a:r>
            <a:endParaRPr lang="zh-CN" altLang="en-US" b="1" kern="1200" baseline="0" dirty="0">
              <a:solidFill>
                <a:srgbClr val="CC0099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j-cs"/>
              <a:sym typeface="+mn-ea"/>
            </a:endParaRPr>
          </a:p>
        </p:txBody>
      </p:sp>
    </p:spTree>
  </p:cSld>
  <p:clrMapOvr>
    <a:masterClrMapping/>
  </p:clrMapOvr>
  <p:transition spd="slow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1617" name="标题 536577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anchor="t"/>
          <a:p>
            <a:r>
              <a:rPr lang="en-US" altLang="zh-CN" sz="3400" dirty="0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③</a:t>
            </a:r>
            <a:r>
              <a:rPr lang="zh-CN" altLang="en-US" sz="3400" dirty="0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材料的体积密度</a:t>
            </a:r>
            <a:endParaRPr lang="zh-CN" altLang="en-US" sz="3400" dirty="0">
              <a:solidFill>
                <a:srgbClr val="0033CC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11618" name="矩形 536578"/>
          <p:cNvSpPr/>
          <p:nvPr/>
        </p:nvSpPr>
        <p:spPr>
          <a:xfrm>
            <a:off x="0" y="1341438"/>
            <a:ext cx="8820150" cy="4327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just"/>
            <a:r>
              <a:rPr lang="zh-CN" altLang="en-US" sz="2400" b="1" dirty="0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材料在规定条件下（</a:t>
            </a:r>
            <a:r>
              <a:rPr lang="en-US" altLang="zh-CN" sz="2400" b="1" dirty="0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105℃±5℃</a:t>
            </a:r>
            <a:r>
              <a:rPr lang="zh-CN" altLang="en-US" sz="2400" b="1" dirty="0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烘干至恒重），单位总体积的质量。按下式计算：</a:t>
            </a:r>
            <a:endParaRPr lang="zh-CN" altLang="en-US" sz="2400" b="1" dirty="0">
              <a:solidFill>
                <a:srgbClr val="6633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eaLnBrk="0" hangingPunct="0"/>
            <a:endParaRPr lang="zh-CN" altLang="en-US" sz="2400" b="1" dirty="0">
              <a:solidFill>
                <a:srgbClr val="66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 eaLnBrk="0" hangingPunct="0"/>
            <a:endParaRPr lang="zh-CN" altLang="en-US" sz="2400" b="1" dirty="0">
              <a:solidFill>
                <a:srgbClr val="66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 eaLnBrk="0" hangingPunct="0"/>
            <a:endParaRPr lang="zh-CN" altLang="en-US" sz="2400" b="1" dirty="0">
              <a:solidFill>
                <a:srgbClr val="66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 eaLnBrk="0" hangingPunct="0"/>
            <a:endParaRPr lang="zh-CN" altLang="en-US" sz="2400" b="1" dirty="0">
              <a:solidFill>
                <a:srgbClr val="66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 eaLnBrk="0" hangingPunct="0"/>
            <a:endParaRPr lang="zh-CN" altLang="en-US" sz="2400" b="1" dirty="0">
              <a:solidFill>
                <a:srgbClr val="66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 eaLnBrk="0" hangingPunct="0"/>
            <a:endParaRPr lang="zh-CN" altLang="en-US" sz="2400" b="1" dirty="0">
              <a:solidFill>
                <a:srgbClr val="66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 eaLnBrk="0" hangingPunct="0">
              <a:lnSpc>
                <a:spcPct val="120000"/>
              </a:lnSpc>
            </a:pPr>
            <a:r>
              <a:rPr lang="zh-CN" altLang="en-US" sz="2400" b="1" dirty="0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式中：</a:t>
            </a:r>
            <a:r>
              <a:rPr lang="en-US" altLang="zh-CN" sz="2400" b="1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ρ</a:t>
            </a:r>
            <a:r>
              <a:rPr lang="en-US" altLang="zh-CN" sz="2400" b="1" baseline="-30000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sz="2400" b="1" dirty="0">
                <a:solidFill>
                  <a:srgbClr val="6633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——</a:t>
            </a:r>
            <a:r>
              <a:rPr lang="zh-CN" altLang="en-US" sz="2400" b="1" dirty="0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表观密度，</a:t>
            </a:r>
            <a:r>
              <a:rPr lang="en-US" altLang="zh-CN" sz="2400" b="1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kg</a:t>
            </a:r>
            <a:r>
              <a:rPr lang="zh-CN" altLang="en-US" sz="2400" b="1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／</a:t>
            </a:r>
            <a:r>
              <a:rPr lang="en-US" altLang="zh-CN" sz="2400" b="1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</a:t>
            </a:r>
            <a:r>
              <a:rPr lang="en-US" altLang="zh-CN" sz="2400" b="1" baseline="30000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2400" b="1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；</a:t>
            </a:r>
            <a:endParaRPr lang="zh-CN" altLang="en-US" sz="2400" b="1">
              <a:solidFill>
                <a:srgbClr val="6633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eaLnBrk="0" hangingPunct="0">
              <a:lnSpc>
                <a:spcPct val="120000"/>
              </a:lnSpc>
            </a:pPr>
            <a:r>
              <a:rPr lang="zh-CN" altLang="en-US" sz="2400" b="1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</a:t>
            </a:r>
            <a:r>
              <a:rPr lang="en-US" altLang="zh-CN" sz="2400" b="1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 </a:t>
            </a:r>
            <a:r>
              <a:rPr lang="en-US" altLang="zh-CN" sz="2400" b="1" dirty="0">
                <a:solidFill>
                  <a:srgbClr val="6633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——</a:t>
            </a:r>
            <a:r>
              <a:rPr lang="zh-CN" altLang="en-US" sz="2400" b="1" dirty="0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材料的质量，</a:t>
            </a:r>
            <a:r>
              <a:rPr lang="en-US" altLang="zh-CN" sz="2400" b="1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kg</a:t>
            </a:r>
            <a:r>
              <a:rPr lang="zh-CN" altLang="en-US" sz="2400" b="1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；</a:t>
            </a:r>
            <a:endParaRPr lang="zh-CN" altLang="en-US" sz="2400" b="1">
              <a:solidFill>
                <a:srgbClr val="6633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eaLnBrk="0" hangingPunct="0">
              <a:lnSpc>
                <a:spcPct val="120000"/>
              </a:lnSpc>
            </a:pPr>
            <a:r>
              <a:rPr lang="zh-CN" altLang="en-US" sz="2400" b="1" dirty="0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</a:t>
            </a:r>
            <a:r>
              <a:rPr lang="zh-CN" altLang="en-US" sz="2400" b="1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en-US" altLang="zh-CN" sz="2400" b="1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</a:t>
            </a:r>
            <a:r>
              <a:rPr lang="en-US" altLang="zh-CN" sz="2400" b="1" baseline="-30000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sz="2400" b="1" dirty="0">
                <a:solidFill>
                  <a:srgbClr val="6633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——</a:t>
            </a:r>
            <a:r>
              <a:rPr lang="zh-CN" altLang="en-US" sz="2400" b="1" dirty="0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材料在自然状态下的外形体积，</a:t>
            </a:r>
            <a:r>
              <a:rPr lang="en-US" altLang="zh-CN" sz="2400" b="1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</a:t>
            </a:r>
            <a:r>
              <a:rPr lang="en-US" altLang="zh-CN" sz="2400" b="1" baseline="30000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2400" b="1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endParaRPr lang="zh-CN" altLang="en-US" sz="2400" b="1">
              <a:solidFill>
                <a:srgbClr val="66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11619" name="内容占位符 536579"/>
          <p:cNvGraphicFramePr>
            <a:graphicFrameLocks noGrp="1"/>
          </p:cNvGraphicFramePr>
          <p:nvPr>
            <p:ph idx="1"/>
          </p:nvPr>
        </p:nvGraphicFramePr>
        <p:xfrm>
          <a:off x="1258888" y="2498725"/>
          <a:ext cx="5305425" cy="1420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" r:id="rId1" imgW="1701800" imgH="457200" progId="Equation.DSMT4">
                  <p:embed/>
                </p:oleObj>
              </mc:Choice>
              <mc:Fallback>
                <p:oleObj name="" r:id="rId1" imgW="1701800" imgH="457200" progId="Equation.DSMT4">
                  <p:embed/>
                  <p:pic>
                    <p:nvPicPr>
                      <p:cNvPr id="0" name="图片 309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258888" y="2498725"/>
                        <a:ext cx="5305425" cy="1420813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41" name="矩形 537601"/>
          <p:cNvSpPr/>
          <p:nvPr/>
        </p:nvSpPr>
        <p:spPr>
          <a:xfrm>
            <a:off x="0" y="1557338"/>
            <a:ext cx="8305800" cy="48387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indent="400050" algn="just"/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材料为散粒或粉状，如砂、石子、水泥等，在堆积状态下，单位体积的质量。按下式计算：</a:t>
            </a:r>
            <a:endParaRPr lang="zh-CN" altLang="en-US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400050" algn="just"/>
            <a:endParaRPr lang="zh-CN" altLang="en-US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400050" algn="just"/>
            <a:endParaRPr lang="zh-CN" altLang="en-US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400050" algn="just"/>
            <a:endParaRPr lang="zh-CN" altLang="en-US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400050" algn="just"/>
            <a:endParaRPr lang="zh-CN" altLang="en-US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400050" algn="just"/>
            <a:endParaRPr lang="zh-CN" altLang="en-US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400050" algn="just" eaLnBrk="0" hangingPunct="0"/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式中：     </a:t>
            </a:r>
            <a:r>
              <a:rPr lang="en-US" altLang="zh-CN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——</a:t>
            </a: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材料的堆积密度，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kg</a:t>
            </a: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</a:rPr>
              <a:t>／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m</a:t>
            </a:r>
            <a:r>
              <a:rPr lang="en-US" altLang="zh-CN" sz="2400" b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</a:rPr>
              <a:t>；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400050" algn="just" eaLnBrk="0" hangingPunct="0"/>
            <a:endParaRPr lang="zh-CN" altLang="en-US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400050" algn="just" eaLnBrk="0" hangingPunct="0"/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</a:rPr>
              <a:t>             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m </a:t>
            </a:r>
            <a:r>
              <a:rPr lang="en-US" altLang="zh-CN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——</a:t>
            </a: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材料的质量，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kg</a:t>
            </a: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</a:rPr>
              <a:t>；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400050" algn="just" eaLnBrk="0" hangingPunct="0"/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     </a:t>
            </a:r>
            <a:endParaRPr lang="zh-CN" altLang="en-US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400050" algn="just" eaLnBrk="0" hangingPunct="0"/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      </a:t>
            </a:r>
            <a:r>
              <a:rPr lang="en-US" altLang="zh-CN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——</a:t>
            </a: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材料的自然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松散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堆积体积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包括材料颗粒</a:t>
            </a:r>
            <a:endParaRPr lang="zh-CN" altLang="en-US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400050" algn="just" eaLnBrk="0" hangingPunct="0"/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体积和颗粒之间空隙的体积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m</a:t>
            </a:r>
            <a:r>
              <a:rPr lang="en-US" altLang="zh-CN" sz="2400" b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endParaRPr lang="zh-CN" altLang="en-US" sz="24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12642" name="标题 537602"/>
          <p:cNvSpPr>
            <a:spLocks noGrp="1"/>
          </p:cNvSpPr>
          <p:nvPr>
            <p:ph type="title"/>
          </p:nvPr>
        </p:nvSpPr>
        <p:spPr>
          <a:xfrm>
            <a:off x="395288" y="404813"/>
            <a:ext cx="7772400" cy="1143000"/>
          </a:xfrm>
        </p:spPr>
        <p:txBody>
          <a:bodyPr wrap="square" lIns="91440" tIns="45720" rIns="91440" bIns="45720" anchor="t"/>
          <a:p>
            <a:r>
              <a:rPr lang="en-US" altLang="zh-CN" sz="3400" dirty="0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④</a:t>
            </a:r>
            <a:r>
              <a:rPr lang="zh-CN" altLang="en-US" sz="3400" dirty="0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材料的堆积密度</a:t>
            </a:r>
            <a:endParaRPr lang="zh-CN" altLang="en-US" sz="3400" dirty="0">
              <a:solidFill>
                <a:srgbClr val="0033CC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aphicFrame>
        <p:nvGraphicFramePr>
          <p:cNvPr id="112643" name="对象 537603"/>
          <p:cNvGraphicFramePr/>
          <p:nvPr/>
        </p:nvGraphicFramePr>
        <p:xfrm>
          <a:off x="395288" y="2349500"/>
          <a:ext cx="5094287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" r:id="rId1" imgW="2019300" imgH="457200" progId="Equation.DSMT4">
                  <p:embed/>
                </p:oleObj>
              </mc:Choice>
              <mc:Fallback>
                <p:oleObj name="" r:id="rId1" imgW="2019300" imgH="457200" progId="Equation.DSMT4">
                  <p:embed/>
                  <p:pic>
                    <p:nvPicPr>
                      <p:cNvPr id="0" name="图片 3095"/>
                      <p:cNvPicPr/>
                      <p:nvPr/>
                    </p:nvPicPr>
                    <p:blipFill>
                      <a:blip r:embed="rId2"/>
                      <a:srcRect r="25011"/>
                      <a:stretch>
                        <a:fillRect/>
                      </a:stretch>
                    </p:blipFill>
                    <p:spPr>
                      <a:xfrm>
                        <a:off x="395288" y="2349500"/>
                        <a:ext cx="5094287" cy="1524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44" name="对象 537604"/>
          <p:cNvGraphicFramePr/>
          <p:nvPr/>
        </p:nvGraphicFramePr>
        <p:xfrm>
          <a:off x="1331913" y="4149725"/>
          <a:ext cx="34607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" r:id="rId3" imgW="190500" imgH="241300" progId="Equation.3">
                  <p:embed/>
                </p:oleObj>
              </mc:Choice>
              <mc:Fallback>
                <p:oleObj name="" r:id="rId3" imgW="190500" imgH="241300" progId="Equation.3">
                  <p:embed/>
                  <p:pic>
                    <p:nvPicPr>
                      <p:cNvPr id="0" name="图片 309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1913" y="4149725"/>
                        <a:ext cx="346075" cy="4318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 cap="flat" cmpd="sng">
                        <a:solidFill>
                          <a:srgbClr val="FFFFFF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45" name="对象 537605"/>
          <p:cNvGraphicFramePr/>
          <p:nvPr/>
        </p:nvGraphicFramePr>
        <p:xfrm>
          <a:off x="1331913" y="5445125"/>
          <a:ext cx="32702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" r:id="rId5" imgW="177800" imgH="241300" progId="Equation.3">
                  <p:embed/>
                </p:oleObj>
              </mc:Choice>
              <mc:Fallback>
                <p:oleObj name="" r:id="rId5" imgW="177800" imgH="241300" progId="Equation.3">
                  <p:embed/>
                  <p:pic>
                    <p:nvPicPr>
                      <p:cNvPr id="0" name="图片 309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31913" y="5445125"/>
                        <a:ext cx="327025" cy="43021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 cap="flat" cmpd="sng">
                        <a:solidFill>
                          <a:srgbClr val="FFFFFF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46" name="矩形 537606"/>
          <p:cNvSpPr/>
          <p:nvPr/>
        </p:nvSpPr>
        <p:spPr>
          <a:xfrm>
            <a:off x="0" y="27384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12647" name="对象 537607"/>
          <p:cNvGraphicFramePr/>
          <p:nvPr/>
        </p:nvGraphicFramePr>
        <p:xfrm>
          <a:off x="5580063" y="2060575"/>
          <a:ext cx="3563937" cy="209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" r:id="rId7" imgW="3076575" imgH="2295525" progId="AutoCAD.Drawing.16">
                  <p:embed/>
                </p:oleObj>
              </mc:Choice>
              <mc:Fallback>
                <p:oleObj name="" r:id="rId7" imgW="3076575" imgH="2295525" progId="AutoCAD.Drawing.16">
                  <p:embed/>
                  <p:pic>
                    <p:nvPicPr>
                      <p:cNvPr id="0" name="图片 3093"/>
                      <p:cNvPicPr/>
                      <p:nvPr/>
                    </p:nvPicPr>
                    <p:blipFill>
                      <a:blip r:embed="rId8"/>
                      <a:srcRect t="10797" b="10153"/>
                      <a:stretch>
                        <a:fillRect/>
                      </a:stretch>
                    </p:blipFill>
                    <p:spPr>
                      <a:xfrm>
                        <a:off x="5580063" y="2060575"/>
                        <a:ext cx="3563937" cy="20923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3665" name="标题 538625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anchor="t"/>
          <a:p>
            <a:r>
              <a:rPr lang="zh-CN" altLang="en-US" sz="3400" dirty="0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</a:t>
            </a:r>
            <a:r>
              <a:rPr lang="en-US" altLang="zh-CN" sz="3400" dirty="0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r>
              <a:rPr lang="zh-CN" altLang="en-US" sz="3400" dirty="0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）材料的密实度与孔隙率</a:t>
            </a:r>
            <a:endParaRPr lang="zh-CN" altLang="en-US" sz="3400" dirty="0">
              <a:solidFill>
                <a:srgbClr val="0033CC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13666" name="矩形 538626"/>
          <p:cNvSpPr/>
          <p:nvPr/>
        </p:nvSpPr>
        <p:spPr>
          <a:xfrm>
            <a:off x="0" y="1844675"/>
            <a:ext cx="9144000" cy="4938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just"/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 ①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密实度：</a:t>
            </a: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材料体积内被固体物质充实的程度。按下式计算：</a:t>
            </a:r>
            <a:endParaRPr lang="zh-CN" altLang="en-US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/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/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/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/>
            <a:endParaRPr lang="zh-CN" altLang="en-US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/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②</a:t>
            </a: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孔隙率：材料体积内，孔隙体积所占的比例。按下式计算：</a:t>
            </a:r>
            <a:endParaRPr lang="zh-CN" altLang="en-US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/>
            <a:endParaRPr lang="zh-CN" altLang="en-US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/>
            <a:endParaRPr lang="zh-CN" altLang="en-US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endParaRPr lang="zh-CN" altLang="en-US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endParaRPr lang="zh-CN" altLang="en-US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/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即：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＋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P=1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或密实度＋孔隙率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=1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 eaLnBrk="0" hangingPunct="0"/>
            <a:endParaRPr lang="zh-CN" alt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13667" name="对象 538627"/>
          <p:cNvGraphicFramePr/>
          <p:nvPr/>
        </p:nvGraphicFramePr>
        <p:xfrm>
          <a:off x="1763713" y="2492375"/>
          <a:ext cx="5410200" cy="114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" r:id="rId1" imgW="2235200" imgH="469900" progId="Equation.DSMT4">
                  <p:embed/>
                </p:oleObj>
              </mc:Choice>
              <mc:Fallback>
                <p:oleObj name="" r:id="rId1" imgW="2235200" imgH="469900" progId="Equation.DSMT4">
                  <p:embed/>
                  <p:pic>
                    <p:nvPicPr>
                      <p:cNvPr id="0" name="图片 309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63713" y="2492375"/>
                        <a:ext cx="5410200" cy="11445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 cap="flat" cmpd="sng">
                        <a:solidFill>
                          <a:schemeClr val="bg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668" name="内容占位符 538628"/>
          <p:cNvGraphicFramePr>
            <a:graphicFrameLocks noGrp="1"/>
          </p:cNvGraphicFramePr>
          <p:nvPr>
            <p:ph idx="1"/>
          </p:nvPr>
        </p:nvGraphicFramePr>
        <p:xfrm>
          <a:off x="900113" y="4437063"/>
          <a:ext cx="7704137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" r:id="rId3" imgW="3848100" imgH="469900" progId="Equation.DSMT4">
                  <p:embed/>
                </p:oleObj>
              </mc:Choice>
              <mc:Fallback>
                <p:oleObj name="" r:id="rId3" imgW="3848100" imgH="469900" progId="Equation.DSMT4">
                  <p:embed/>
                  <p:pic>
                    <p:nvPicPr>
                      <p:cNvPr id="0" name="图片 310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0113" y="4437063"/>
                        <a:ext cx="7704137" cy="9413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bg1"/>
                        </a:solidFill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4689" name="标题 565249"/>
          <p:cNvSpPr>
            <a:spLocks noGrp="1"/>
          </p:cNvSpPr>
          <p:nvPr>
            <p:ph type="title"/>
          </p:nvPr>
        </p:nvSpPr>
        <p:spPr/>
        <p:txBody>
          <a:bodyPr anchor="t"/>
          <a:p>
            <a:r>
              <a:rPr lang="zh-CN" altLang="en-US" dirty="0">
                <a:solidFill>
                  <a:srgbClr val="FF0000"/>
                </a:solidFill>
              </a:rPr>
              <a:t>随堂练习</a:t>
            </a:r>
            <a:r>
              <a:rPr lang="zh-CN" altLang="en-US" b="1" dirty="0">
                <a:solidFill>
                  <a:srgbClr val="FF0000"/>
                </a:solidFill>
              </a:rPr>
              <a:t>：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14690" name="文本占位符 565250"/>
          <p:cNvSpPr>
            <a:spLocks noGrp="1"/>
          </p:cNvSpPr>
          <p:nvPr>
            <p:ph idx="1"/>
          </p:nvPr>
        </p:nvSpPr>
        <p:spPr/>
        <p:txBody>
          <a:bodyPr anchor="t"/>
          <a:p>
            <a:pPr>
              <a:lnSpc>
                <a:spcPct val="165000"/>
              </a:lnSpc>
            </a:pPr>
            <a:r>
              <a:rPr lang="en-US" altLang="zh-CN" b="1">
                <a:solidFill>
                  <a:schemeClr val="tx2"/>
                </a:solidFill>
              </a:rPr>
              <a:t>1</a:t>
            </a:r>
            <a:r>
              <a:rPr lang="zh-CN" altLang="en-US" dirty="0"/>
              <a:t>、</a:t>
            </a:r>
            <a:r>
              <a:rPr lang="en-US" altLang="zh-CN"/>
              <a:t>1m</a:t>
            </a:r>
            <a:r>
              <a:rPr lang="en-US" altLang="zh-CN" baseline="30000"/>
              <a:t>3</a:t>
            </a:r>
            <a:r>
              <a:rPr lang="zh-CN" altLang="en-US" dirty="0"/>
              <a:t>自然状态下的某材料，质量为</a:t>
            </a:r>
            <a:r>
              <a:rPr lang="en-US" altLang="zh-CN" dirty="0"/>
              <a:t>2400kg</a:t>
            </a:r>
            <a:r>
              <a:rPr lang="zh-CN" altLang="en-US" dirty="0"/>
              <a:t>，孔隙体积占</a:t>
            </a:r>
            <a:r>
              <a:rPr lang="en-US" altLang="zh-CN" dirty="0"/>
              <a:t>25%</a:t>
            </a:r>
            <a:r>
              <a:rPr lang="zh-CN" altLang="en-US" dirty="0"/>
              <a:t>，试求其密度。</a:t>
            </a:r>
            <a:endParaRPr lang="zh-CN" altLang="en-US" dirty="0"/>
          </a:p>
        </p:txBody>
      </p:sp>
    </p:spTree>
  </p:cSld>
  <p:clrMapOvr>
    <a:masterClrMapping/>
  </p:clrMapOvr>
  <p:transition spd="slow"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5713" name="标题 539649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anchor="t"/>
          <a:p>
            <a:r>
              <a:rPr lang="zh-CN" altLang="en-US" sz="3400" dirty="0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</a:t>
            </a:r>
            <a:r>
              <a:rPr lang="en-US" altLang="zh-CN" sz="3400" dirty="0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4</a:t>
            </a:r>
            <a:r>
              <a:rPr lang="zh-CN" altLang="en-US" sz="3400" dirty="0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）材料的填充率与空隙率</a:t>
            </a:r>
            <a:endParaRPr lang="zh-CN" altLang="en-US" sz="3400" dirty="0">
              <a:solidFill>
                <a:srgbClr val="0033CC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15714" name="矩形 539650"/>
          <p:cNvSpPr/>
          <p:nvPr/>
        </p:nvSpPr>
        <p:spPr>
          <a:xfrm>
            <a:off x="0" y="1052513"/>
            <a:ext cx="9144000" cy="5032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just"/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填充率：</a:t>
            </a: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散粒材料堆积体积中，颗粒填充的程度。按下式计算：</a:t>
            </a:r>
            <a:endParaRPr lang="zh-CN" altLang="en-US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/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/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/>
            <a:endParaRPr lang="zh-CN" altLang="en-US" sz="2800" dirty="0">
              <a:solidFill>
                <a:srgbClr val="66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/>
            <a:endParaRPr lang="zh-CN" altLang="en-US" sz="2800" dirty="0">
              <a:solidFill>
                <a:srgbClr val="66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②</a:t>
            </a: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空隙率：散粒材料堆积体积中，颗粒之间的空隙体积所占的比例。用下式计算：</a:t>
            </a:r>
            <a:endParaRPr lang="zh-CN" altLang="en-US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/>
            <a:endParaRPr lang="zh-CN" altLang="en-US" b="1" dirty="0">
              <a:solidFill>
                <a:srgbClr val="66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endParaRPr lang="zh-CN" altLang="en-US" b="1" dirty="0">
              <a:solidFill>
                <a:srgbClr val="66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endParaRPr lang="zh-CN" altLang="en-US" b="1" dirty="0">
              <a:solidFill>
                <a:srgbClr val="66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endParaRPr lang="zh-CN" altLang="en-US" b="1" dirty="0">
              <a:solidFill>
                <a:srgbClr val="66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r>
              <a:rPr lang="zh-CN" altLang="en-US" sz="2800" b="1" dirty="0">
                <a:solidFill>
                  <a:srgbClr val="66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即：</a:t>
            </a:r>
            <a:r>
              <a:rPr lang="en-US" altLang="zh-CN" sz="2800" b="1" dirty="0">
                <a:solidFill>
                  <a:srgbClr val="66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D’</a:t>
            </a:r>
            <a:r>
              <a:rPr lang="zh-CN" altLang="en-US" sz="2800" b="1" dirty="0">
                <a:solidFill>
                  <a:srgbClr val="66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＋</a:t>
            </a:r>
            <a:r>
              <a:rPr lang="en-US" altLang="zh-CN" sz="2800" b="1" dirty="0">
                <a:solidFill>
                  <a:srgbClr val="66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P’=1</a:t>
            </a:r>
            <a:r>
              <a:rPr lang="zh-CN" altLang="en-US" sz="2800" b="1" dirty="0">
                <a:solidFill>
                  <a:srgbClr val="66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或填充率＋空隙率</a:t>
            </a:r>
            <a:r>
              <a:rPr lang="en-US" altLang="zh-CN" sz="2800" b="1" dirty="0">
                <a:solidFill>
                  <a:srgbClr val="66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=1</a:t>
            </a:r>
            <a:r>
              <a:rPr lang="zh-CN" altLang="en-US" sz="2800" b="1" dirty="0">
                <a:solidFill>
                  <a:srgbClr val="66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2800" dirty="0">
              <a:solidFill>
                <a:srgbClr val="66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115715" name="对象 539651"/>
          <p:cNvGraphicFramePr/>
          <p:nvPr/>
        </p:nvGraphicFramePr>
        <p:xfrm>
          <a:off x="1651000" y="1673225"/>
          <a:ext cx="5916613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" r:id="rId1" imgW="2348230" imgH="533400" progId="Equation.DSMT4">
                  <p:embed/>
                </p:oleObj>
              </mc:Choice>
              <mc:Fallback>
                <p:oleObj name="" r:id="rId1" imgW="2348230" imgH="533400" progId="Equation.DSMT4">
                  <p:embed/>
                  <p:pic>
                    <p:nvPicPr>
                      <p:cNvPr id="0" name="图片 309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651000" y="1673225"/>
                        <a:ext cx="5916613" cy="13938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 cap="flat" cmpd="sng">
                        <a:solidFill>
                          <a:schemeClr val="bg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16" name="内容占位符 539652"/>
          <p:cNvGraphicFramePr>
            <a:graphicFrameLocks noGrp="1"/>
          </p:cNvGraphicFramePr>
          <p:nvPr>
            <p:ph idx="1"/>
          </p:nvPr>
        </p:nvGraphicFramePr>
        <p:xfrm>
          <a:off x="458788" y="4240213"/>
          <a:ext cx="8053387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3" imgW="3173730" imgH="533400" progId="Equation.DSMT4">
                  <p:embed/>
                </p:oleObj>
              </mc:Choice>
              <mc:Fallback>
                <p:oleObj name="" r:id="rId3" imgW="3173730" imgH="533400" progId="Equation.DSMT4">
                  <p:embed/>
                  <p:pic>
                    <p:nvPicPr>
                      <p:cNvPr id="0" name="图片 309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8788" y="4240213"/>
                        <a:ext cx="8053387" cy="13493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bg1"/>
                        </a:solidFill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6737" name="矩形 551937"/>
          <p:cNvSpPr/>
          <p:nvPr/>
        </p:nvSpPr>
        <p:spPr>
          <a:xfrm>
            <a:off x="1187450" y="361950"/>
            <a:ext cx="7056438" cy="4572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marL="812800" indent="-812800" algn="ctr"/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常用建筑材料的密度、表观密度、堆积密度</a:t>
            </a:r>
            <a:endParaRPr lang="zh-CN" altLang="en-US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552022" name="表格 552021"/>
          <p:cNvGraphicFramePr/>
          <p:nvPr/>
        </p:nvGraphicFramePr>
        <p:xfrm>
          <a:off x="323850" y="836613"/>
          <a:ext cx="8496300" cy="5465763"/>
        </p:xfrm>
        <a:graphic>
          <a:graphicData uri="http://schemas.openxmlformats.org/drawingml/2006/table">
            <a:tbl>
              <a:tblPr/>
              <a:tblGrid>
                <a:gridCol w="2303463"/>
                <a:gridCol w="2232025"/>
                <a:gridCol w="2025650"/>
                <a:gridCol w="1935162"/>
              </a:tblGrid>
              <a:tr h="484188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zh-CN" altLang="en-US" sz="1700" b="1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Arial" panose="020B0604020202020204" pitchFamily="34" charset="0"/>
                        </a:rPr>
                        <a:t>材料名称</a:t>
                      </a:r>
                      <a:endParaRPr lang="zh-CN" altLang="en-US" sz="1700" b="1" dirty="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Arial" panose="020B0604020202020204" pitchFamily="34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zh-CN" altLang="en-US" sz="1700" b="1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Arial" panose="020B0604020202020204" pitchFamily="34" charset="0"/>
                        </a:rPr>
                        <a:t>密度</a:t>
                      </a:r>
                      <a:r>
                        <a:rPr lang="en-US" altLang="zh-CN" sz="1700" b="1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(g/cm</a:t>
                      </a:r>
                      <a:r>
                        <a:rPr lang="en-US" altLang="zh-CN" sz="1700" b="1" baseline="300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1700" b="1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)</a:t>
                      </a:r>
                      <a:endParaRPr lang="zh-CN" altLang="en-US" sz="1700" b="1">
                        <a:solidFill>
                          <a:schemeClr val="bg1"/>
                        </a:solidFill>
                        <a:latin typeface="华文楷体" panose="0201060004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zh-CN" altLang="en-US" sz="1700" b="1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Arial" panose="020B0604020202020204" pitchFamily="34" charset="0"/>
                        </a:rPr>
                        <a:t>表观密度</a:t>
                      </a:r>
                      <a:r>
                        <a:rPr lang="en-US" altLang="zh-CN" sz="1700" b="1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(kg/m</a:t>
                      </a:r>
                      <a:r>
                        <a:rPr lang="en-US" altLang="zh-CN" sz="1700" b="1" baseline="300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1700" b="1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)</a:t>
                      </a:r>
                      <a:endParaRPr lang="zh-CN" altLang="en-US" sz="1700" b="1">
                        <a:solidFill>
                          <a:schemeClr val="bg1"/>
                        </a:solidFill>
                        <a:latin typeface="华文楷体" panose="0201060004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zh-CN" altLang="en-US" sz="1700" b="1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Arial" panose="020B0604020202020204" pitchFamily="34" charset="0"/>
                        </a:rPr>
                        <a:t>堆积密度</a:t>
                      </a:r>
                      <a:r>
                        <a:rPr lang="en-US" altLang="zh-CN" sz="1700" b="1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(kg/m</a:t>
                      </a:r>
                      <a:r>
                        <a:rPr lang="en-US" altLang="zh-CN" sz="1700" b="1" baseline="300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1700" b="1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)</a:t>
                      </a:r>
                      <a:endParaRPr lang="zh-CN" altLang="en-US" sz="1700" b="1">
                        <a:solidFill>
                          <a:schemeClr val="bg1"/>
                        </a:solidFill>
                        <a:latin typeface="华文楷体" panose="0201060004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4925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石灰岩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2.6</a:t>
                      </a: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～</a:t>
                      </a: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2.8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1800</a:t>
                      </a: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～</a:t>
                      </a: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2600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—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4925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花岗岩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2.7</a:t>
                      </a: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～</a:t>
                      </a: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3.0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2000</a:t>
                      </a: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～</a:t>
                      </a: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2850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—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4925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水泥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2.8</a:t>
                      </a: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～</a:t>
                      </a: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3.1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—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12700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1200</a:t>
                      </a: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～</a:t>
                      </a: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1300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60362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混凝土用砂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2.5</a:t>
                      </a: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～</a:t>
                      </a: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2.6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—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1 450</a:t>
                      </a: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～</a:t>
                      </a: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1650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6830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混凝土用石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2.6</a:t>
                      </a: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～</a:t>
                      </a: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2.9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—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1 400</a:t>
                      </a: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～</a:t>
                      </a: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1700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4925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普通混凝土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—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2100</a:t>
                      </a: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～</a:t>
                      </a: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2500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—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4925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粘土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2.5</a:t>
                      </a: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～</a:t>
                      </a: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2.7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—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1 600</a:t>
                      </a: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～</a:t>
                      </a: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1800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4925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钢材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7.85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7 850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—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4925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铝合金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2.7</a:t>
                      </a: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～</a:t>
                      </a: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2.9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2 700</a:t>
                      </a: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～</a:t>
                      </a: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2 900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—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4925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烧结普通砖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2.5</a:t>
                      </a: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～</a:t>
                      </a: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2.7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1 500</a:t>
                      </a: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～</a:t>
                      </a: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1 800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—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4925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建筑陶瓷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2.5</a:t>
                      </a: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～</a:t>
                      </a: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2.7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1 800</a:t>
                      </a: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～</a:t>
                      </a: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2 500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—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红松木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1.55</a:t>
                      </a: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～</a:t>
                      </a: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1.60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400</a:t>
                      </a: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～</a:t>
                      </a: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800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—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4925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玻璃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2.45</a:t>
                      </a: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～</a:t>
                      </a: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2.55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2 450</a:t>
                      </a: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～</a:t>
                      </a: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2 550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—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4925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泡沫塑料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—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10</a:t>
                      </a:r>
                      <a:r>
                        <a:rPr lang="zh-CN" altLang="en-US" sz="1700" dirty="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～</a:t>
                      </a: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华文楷体" panose="02010600040101010101" pitchFamily="2" charset="-122"/>
                          <a:ea typeface="Times New Roman" panose="02020603050405020304" pitchFamily="18" charset="0"/>
                        </a:rPr>
                        <a:t>50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>
                        <a:buClr>
                          <a:schemeClr val="accent2"/>
                        </a:buClr>
                        <a:defRPr sz="2200" kern="1200"/>
                      </a:lvl2pPr>
                      <a:lvl3pPr marL="1022350" lvl="2" indent="-350520">
                        <a:buClr>
                          <a:schemeClr val="accent1"/>
                        </a:buClr>
                        <a:defRPr sz="2000" kern="1200"/>
                      </a:lvl3pPr>
                      <a:lvl4pPr marL="1339850" lvl="3" indent="-315595">
                        <a:buClr>
                          <a:schemeClr val="accent2"/>
                        </a:buClr>
                        <a:defRPr sz="1800" kern="1200"/>
                      </a:lvl4pPr>
                      <a:lvl5pPr marL="1681480" lvl="4" indent="-339725">
                        <a:buClr>
                          <a:schemeClr val="accent1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Clr>
                          <a:srgbClr val="000000"/>
                        </a:buClr>
                        <a:buNone/>
                      </a:pPr>
                      <a:r>
                        <a:rPr lang="en-US" altLang="zh-CN" sz="170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—</a:t>
                      </a:r>
                      <a:endParaRPr lang="zh-CN" altLang="en-US" sz="1700">
                        <a:solidFill>
                          <a:schemeClr val="bg1"/>
                        </a:solidFill>
                        <a:latin typeface="华文楷体" panose="02010600040101010101" pitchFamily="2" charset="-122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552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7761" name="标题 25600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 anchor="t"/>
          <a:p>
            <a:r>
              <a:rPr lang="zh-CN" altLang="en-US" sz="3600" b="1" dirty="0">
                <a:solidFill>
                  <a:srgbClr val="FF0000"/>
                </a:solidFill>
              </a:rPr>
              <a:t>随堂练习：</a:t>
            </a:r>
            <a:br>
              <a:rPr lang="zh-CN" altLang="en-US" sz="3600" b="1" dirty="0">
                <a:solidFill>
                  <a:srgbClr val="FF0000"/>
                </a:solidFill>
              </a:rPr>
            </a:b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117762" name="文本占位符 256002"/>
          <p:cNvSpPr>
            <a:spLocks noGrp="1"/>
          </p:cNvSpPr>
          <p:nvPr>
            <p:ph idx="1"/>
          </p:nvPr>
        </p:nvSpPr>
        <p:spPr/>
        <p:txBody>
          <a:bodyPr anchor="t"/>
          <a:p>
            <a:pPr>
              <a:lnSpc>
                <a:spcPct val="130000"/>
              </a:lnSpc>
              <a:buNone/>
            </a:pPr>
            <a:r>
              <a:rPr lang="en-US" altLang="zh-CN" sz="2900" b="1" dirty="0">
                <a:solidFill>
                  <a:schemeClr val="accent2"/>
                </a:solidFill>
              </a:rPr>
              <a:t>2</a:t>
            </a:r>
            <a:r>
              <a:rPr lang="zh-CN" altLang="en-US" sz="2900" b="1" dirty="0">
                <a:solidFill>
                  <a:schemeClr val="accent2"/>
                </a:solidFill>
              </a:rPr>
              <a:t>、</a:t>
            </a:r>
            <a:r>
              <a:rPr lang="zh-CN" altLang="en-US" sz="2900" b="1" dirty="0"/>
              <a:t>某一块状材料，完全干燥时的质量为</a:t>
            </a:r>
            <a:r>
              <a:rPr lang="en-US" altLang="zh-CN" sz="2900" b="1" dirty="0"/>
              <a:t>120g</a:t>
            </a:r>
            <a:r>
              <a:rPr lang="zh-CN" altLang="en-US" sz="2900" b="1" dirty="0"/>
              <a:t>，自然状态下的体积为</a:t>
            </a:r>
            <a:r>
              <a:rPr lang="en-US" altLang="zh-CN" sz="2900" b="1"/>
              <a:t>50cm</a:t>
            </a:r>
            <a:r>
              <a:rPr lang="en-US" altLang="zh-CN" sz="2900" b="1" baseline="30000"/>
              <a:t>3</a:t>
            </a:r>
            <a:r>
              <a:rPr lang="zh-CN" altLang="en-US" sz="2900" b="1" dirty="0"/>
              <a:t>，绝对密实状态下的体积为</a:t>
            </a:r>
            <a:r>
              <a:rPr lang="en-US" altLang="zh-CN" sz="2900" b="1"/>
              <a:t>30cm</a:t>
            </a:r>
            <a:r>
              <a:rPr lang="en-US" altLang="zh-CN" sz="2900" b="1" baseline="30000"/>
              <a:t>3</a:t>
            </a:r>
            <a:r>
              <a:rPr lang="zh-CN" altLang="en-US" sz="2900" b="1" dirty="0"/>
              <a:t>，试计算：</a:t>
            </a:r>
            <a:endParaRPr lang="zh-CN" altLang="en-US" sz="2900" b="1" dirty="0"/>
          </a:p>
          <a:p>
            <a:pPr>
              <a:lnSpc>
                <a:spcPct val="130000"/>
              </a:lnSpc>
              <a:buNone/>
            </a:pPr>
            <a:r>
              <a:rPr lang="zh-CN" altLang="en-US" sz="2900" b="1" dirty="0"/>
              <a:t>（</a:t>
            </a:r>
            <a:r>
              <a:rPr lang="en-US" altLang="zh-CN" sz="2900" b="1" dirty="0"/>
              <a:t>1</a:t>
            </a:r>
            <a:r>
              <a:rPr lang="zh-CN" altLang="en-US" sz="2900" b="1" dirty="0"/>
              <a:t>）材料的密度、体积密度和孔隙率。</a:t>
            </a:r>
            <a:endParaRPr lang="zh-CN" altLang="en-US" sz="2900" b="1" dirty="0"/>
          </a:p>
          <a:p>
            <a:pPr>
              <a:lnSpc>
                <a:spcPct val="130000"/>
              </a:lnSpc>
              <a:buNone/>
            </a:pPr>
            <a:r>
              <a:rPr lang="zh-CN" altLang="en-US" sz="2900" b="1" dirty="0"/>
              <a:t>（</a:t>
            </a:r>
            <a:r>
              <a:rPr lang="en-US" altLang="zh-CN" sz="2900" b="1" dirty="0"/>
              <a:t>2</a:t>
            </a:r>
            <a:r>
              <a:rPr lang="zh-CN" altLang="en-US" sz="2900" b="1" dirty="0"/>
              <a:t>）若体积受到压缩，其体积密度为</a:t>
            </a:r>
            <a:r>
              <a:rPr lang="en-US" altLang="zh-CN" sz="2900" b="1"/>
              <a:t>3.0g/cm</a:t>
            </a:r>
            <a:r>
              <a:rPr lang="en-US" altLang="zh-CN" sz="2900" b="1" baseline="30000"/>
              <a:t>3</a:t>
            </a:r>
            <a:r>
              <a:rPr lang="zh-CN" altLang="en-US" sz="2900" b="1" dirty="0"/>
              <a:t>，其孔隙率减少多少？</a:t>
            </a:r>
            <a:endParaRPr lang="zh-CN" altLang="en-US" sz="2900" b="1" dirty="0"/>
          </a:p>
          <a:p>
            <a:pPr>
              <a:buNone/>
            </a:pPr>
            <a:endParaRPr lang="zh-CN" altLang="en-US" sz="2900" b="1" dirty="0"/>
          </a:p>
          <a:p>
            <a:endParaRPr lang="zh-CN" altLang="en-US" dirty="0"/>
          </a:p>
        </p:txBody>
      </p:sp>
    </p:spTree>
  </p:cSld>
  <p:clrMapOvr>
    <a:masterClrMapping/>
  </p:clrMapOvr>
  <p:transition spd="slow"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8051" name="内容占位符 258050"/>
          <p:cNvSpPr>
            <a:spLocks noGrp="1"/>
          </p:cNvSpPr>
          <p:nvPr>
            <p:ph idx="1"/>
          </p:nvPr>
        </p:nvSpPr>
        <p:spPr>
          <a:xfrm>
            <a:off x="250825" y="1196975"/>
            <a:ext cx="8893175" cy="5870575"/>
          </a:xfrm>
        </p:spPr>
        <p:txBody>
          <a:bodyPr anchor="t"/>
          <a:p>
            <a:pPr>
              <a:spcBef>
                <a:spcPct val="70000"/>
              </a:spcBef>
            </a:pPr>
            <a:endParaRPr lang="en-US" altLang="zh-CN" sz="2800" b="1">
              <a:latin typeface="宋体" panose="02010600030101010101" pitchFamily="2" charset="-122"/>
            </a:endParaRPr>
          </a:p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en-US" altLang="zh-CN" sz="2800" b="1" dirty="0">
                <a:latin typeface="宋体" panose="02010600030101010101" pitchFamily="2" charset="-122"/>
              </a:rPr>
              <a:t>3</a:t>
            </a:r>
            <a:r>
              <a:rPr lang="zh-CN" altLang="en-US" sz="2800" b="1" dirty="0">
                <a:latin typeface="宋体" panose="02010600030101010101" pitchFamily="2" charset="-122"/>
              </a:rPr>
              <a:t>、某工地所用碎石的密度为</a:t>
            </a:r>
            <a:r>
              <a:rPr lang="en-US" altLang="zh-CN" sz="2800" b="1">
                <a:latin typeface="宋体" panose="02010600030101010101" pitchFamily="2" charset="-122"/>
              </a:rPr>
              <a:t>2.65g/cm</a:t>
            </a:r>
            <a:r>
              <a:rPr lang="en-US" altLang="zh-CN" sz="2800" b="1" baseline="30000">
                <a:latin typeface="宋体" panose="02010600030101010101" pitchFamily="2" charset="-122"/>
              </a:rPr>
              <a:t>3</a:t>
            </a:r>
            <a:r>
              <a:rPr lang="zh-CN" altLang="en-US" sz="2800" b="1" dirty="0">
                <a:latin typeface="宋体" panose="02010600030101010101" pitchFamily="2" charset="-122"/>
              </a:rPr>
              <a:t>，堆积密度为</a:t>
            </a:r>
            <a:r>
              <a:rPr lang="en-US" altLang="zh-CN" sz="2800" b="1" dirty="0">
                <a:latin typeface="宋体" panose="02010600030101010101" pitchFamily="2" charset="-122"/>
              </a:rPr>
              <a:t>1.68kg/L</a:t>
            </a:r>
            <a:r>
              <a:rPr lang="zh-CN" altLang="en-US" sz="2800" b="1" dirty="0">
                <a:latin typeface="宋体" panose="02010600030101010101" pitchFamily="2" charset="-122"/>
              </a:rPr>
              <a:t>，体积密度为</a:t>
            </a:r>
            <a:r>
              <a:rPr lang="en-US" altLang="zh-CN" sz="2800" b="1">
                <a:latin typeface="宋体" panose="02010600030101010101" pitchFamily="2" charset="-122"/>
              </a:rPr>
              <a:t>2.61 g/cm</a:t>
            </a:r>
            <a:r>
              <a:rPr lang="en-US" altLang="zh-CN" sz="2800" b="1" baseline="30000">
                <a:latin typeface="宋体" panose="02010600030101010101" pitchFamily="2" charset="-122"/>
              </a:rPr>
              <a:t>3</a:t>
            </a:r>
            <a:r>
              <a:rPr lang="zh-CN" altLang="en-US" sz="2800" b="1" dirty="0">
                <a:latin typeface="宋体" panose="02010600030101010101" pitchFamily="2" charset="-122"/>
              </a:rPr>
              <a:t>，求该碎石的孔隙率和空隙率。</a:t>
            </a:r>
            <a:r>
              <a:rPr lang="zh-CN" altLang="en-US" sz="2400" b="1" dirty="0">
                <a:latin typeface="宋体" panose="02010600030101010101" pitchFamily="2" charset="-122"/>
              </a:rPr>
              <a:t> 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118786" name="标题 258054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 anchor="t"/>
          <a:p>
            <a:r>
              <a:rPr lang="zh-CN" altLang="en-US" sz="3600" b="1" dirty="0">
                <a:solidFill>
                  <a:srgbClr val="FF0000"/>
                </a:solidFill>
              </a:rPr>
              <a:t>随堂练习：</a:t>
            </a:r>
            <a:br>
              <a:rPr lang="zh-CN" altLang="en-US" b="1" dirty="0"/>
            </a:br>
            <a:br>
              <a:rPr lang="zh-CN" altLang="en-US" b="1" dirty="0"/>
            </a:br>
            <a:endParaRPr lang="zh-CN" altLang="en-US" b="1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charRg st="1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charRg st="1" end="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charRg st="1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8051">
                                            <p:txEl>
                                              <p:charRg st="1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8051">
                                            <p:txEl>
                                              <p:charRg st="1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8051">
                                            <p:txEl>
                                              <p:charRg st="1" end="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7043" name="内容占位符 87042"/>
          <p:cNvSpPr>
            <a:spLocks noGrp="1"/>
          </p:cNvSpPr>
          <p:nvPr>
            <p:ph idx="1"/>
          </p:nvPr>
        </p:nvSpPr>
        <p:spPr>
          <a:xfrm>
            <a:off x="0" y="333375"/>
            <a:ext cx="9144000" cy="5797550"/>
          </a:xfrm>
        </p:spPr>
        <p:txBody>
          <a:bodyPr anchor="t"/>
          <a:p>
            <a:pPr>
              <a:lnSpc>
                <a:spcPct val="120000"/>
              </a:lnSpc>
              <a:buNone/>
            </a:pPr>
            <a:r>
              <a:rPr lang="en-US" altLang="zh-CN" sz="2700" b="1" dirty="0">
                <a:solidFill>
                  <a:srgbClr val="9900CC"/>
                </a:solidFill>
              </a:rPr>
              <a:t>      2</a:t>
            </a:r>
            <a:r>
              <a:rPr lang="zh-CN" altLang="en-US" sz="2700" b="1" dirty="0">
                <a:solidFill>
                  <a:srgbClr val="9900CC"/>
                </a:solidFill>
              </a:rPr>
              <a:t>）与水有关的性质</a:t>
            </a:r>
            <a:endParaRPr lang="zh-CN" altLang="en-US" sz="2700" b="1" dirty="0">
              <a:solidFill>
                <a:srgbClr val="9900CC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2100" b="1" dirty="0"/>
              <a:t>         亲水性与憎水性（如何用湿润角判断？） </a:t>
            </a:r>
            <a:endParaRPr lang="zh-CN" altLang="en-US" sz="2100" b="1" dirty="0"/>
          </a:p>
          <a:p>
            <a:pPr>
              <a:lnSpc>
                <a:spcPct val="120000"/>
              </a:lnSpc>
              <a:buNone/>
            </a:pPr>
            <a:r>
              <a:rPr lang="zh-CN" altLang="en-US" sz="2100" b="1" dirty="0"/>
              <a:t>    吸水性、吸湿性、耐水性、抗渗性、抗冻性</a:t>
            </a:r>
            <a:endParaRPr lang="zh-CN" altLang="en-US" sz="2100" b="1" dirty="0"/>
          </a:p>
          <a:p>
            <a:pPr>
              <a:lnSpc>
                <a:spcPct val="120000"/>
              </a:lnSpc>
              <a:buNone/>
            </a:pPr>
            <a:r>
              <a:rPr lang="zh-CN" altLang="en-US" sz="2100" b="1" dirty="0"/>
              <a:t>  </a:t>
            </a:r>
            <a:r>
              <a:rPr lang="zh-CN" altLang="en-US" sz="2100" b="1" dirty="0">
                <a:solidFill>
                  <a:srgbClr val="FF0000"/>
                </a:solidFill>
              </a:rPr>
              <a:t>注意：</a:t>
            </a:r>
            <a:r>
              <a:rPr lang="zh-CN" altLang="en-US" sz="2100" b="1" dirty="0"/>
              <a:t>  掌握以上各种性质的含义及分别用哪些指标表征。</a:t>
            </a:r>
            <a:endParaRPr lang="zh-CN" altLang="en-US" sz="2100" b="1" dirty="0"/>
          </a:p>
          <a:p>
            <a:pPr>
              <a:lnSpc>
                <a:spcPct val="120000"/>
              </a:lnSpc>
              <a:buNone/>
            </a:pPr>
            <a:endParaRPr lang="zh-CN" altLang="en-US" sz="1600" b="1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2200" b="1" dirty="0">
                <a:solidFill>
                  <a:schemeClr val="tx2"/>
                </a:solidFill>
              </a:rPr>
              <a:t>引入工程实例：</a:t>
            </a:r>
            <a:endParaRPr lang="zh-CN" altLang="en-US" sz="2200" b="1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en-US" altLang="zh-CN" sz="2400" b="1" dirty="0"/>
              <a:t>1</a:t>
            </a:r>
            <a:r>
              <a:rPr lang="zh-CN" altLang="en-US" sz="2400" b="1" dirty="0"/>
              <a:t>、含水率</a:t>
            </a:r>
            <a:r>
              <a:rPr lang="en-US" altLang="zh-CN" sz="2400" b="1" dirty="0"/>
              <a:t>3</a:t>
            </a:r>
            <a:r>
              <a:rPr lang="zh-CN" altLang="en-US" sz="2400" b="1" dirty="0"/>
              <a:t>％的湿砂</a:t>
            </a:r>
            <a:r>
              <a:rPr lang="en-US" altLang="zh-CN" sz="2400" b="1" dirty="0"/>
              <a:t>1000kg</a:t>
            </a:r>
            <a:r>
              <a:rPr lang="zh-CN" altLang="en-US" sz="2400" b="1" dirty="0"/>
              <a:t>，烘干后其质量为多少</a:t>
            </a:r>
            <a:r>
              <a:rPr lang="en-US" altLang="zh-CN" sz="2400" b="1"/>
              <a:t>kg?</a:t>
            </a:r>
            <a:endParaRPr lang="en-US" altLang="zh-CN" sz="2400" b="1"/>
          </a:p>
          <a:p>
            <a:pPr>
              <a:lnSpc>
                <a:spcPct val="120000"/>
              </a:lnSpc>
              <a:buNone/>
            </a:pPr>
            <a:r>
              <a:rPr lang="en-US" altLang="zh-CN" sz="2400" b="1" dirty="0"/>
              <a:t>2</a:t>
            </a:r>
            <a:r>
              <a:rPr lang="zh-CN" altLang="en-US" sz="2400" b="1" dirty="0"/>
              <a:t>、含水率</a:t>
            </a:r>
            <a:r>
              <a:rPr lang="en-US" altLang="zh-CN" sz="2400" b="1" dirty="0"/>
              <a:t>3%</a:t>
            </a:r>
            <a:r>
              <a:rPr lang="zh-CN" altLang="en-US" sz="2400" b="1" dirty="0"/>
              <a:t>的湿砂经烘干后的质量为</a:t>
            </a:r>
            <a:r>
              <a:rPr lang="en-US" altLang="zh-CN" sz="2400" b="1" dirty="0"/>
              <a:t>1000kg</a:t>
            </a:r>
            <a:r>
              <a:rPr lang="zh-CN" altLang="en-US" sz="2400" b="1" dirty="0"/>
              <a:t>，问湿砂的质量为多少</a:t>
            </a:r>
            <a:r>
              <a:rPr lang="en-US" altLang="zh-CN" sz="2400" b="1" dirty="0"/>
              <a:t>kg</a:t>
            </a:r>
            <a:r>
              <a:rPr lang="zh-CN" altLang="en-US" sz="2400" b="1" dirty="0"/>
              <a:t>？</a:t>
            </a:r>
            <a:endParaRPr lang="zh-CN" altLang="en-US" sz="2400" b="1" dirty="0"/>
          </a:p>
          <a:p>
            <a:pPr>
              <a:lnSpc>
                <a:spcPct val="120000"/>
              </a:lnSpc>
              <a:spcBef>
                <a:spcPct val="70000"/>
              </a:spcBef>
              <a:buNone/>
            </a:pPr>
            <a:r>
              <a:rPr lang="en-US" altLang="zh-CN" sz="2400" b="1" dirty="0"/>
              <a:t>3</a:t>
            </a:r>
            <a:r>
              <a:rPr lang="zh-CN" altLang="en-US" sz="2400" b="1" dirty="0"/>
              <a:t>、烧结普通砖的尺寸为</a:t>
            </a:r>
            <a:r>
              <a:rPr lang="en-US" altLang="zh-CN" sz="2400" b="1" dirty="0"/>
              <a:t>240mm×115mm X 53mm</a:t>
            </a:r>
            <a:r>
              <a:rPr lang="zh-CN" altLang="en-US" sz="2400" b="1" dirty="0"/>
              <a:t>，已知其孔隙率为</a:t>
            </a:r>
            <a:r>
              <a:rPr lang="en-US" altLang="zh-CN" sz="2400" b="1" dirty="0"/>
              <a:t>37</a:t>
            </a:r>
            <a:r>
              <a:rPr lang="zh-CN" altLang="en-US" sz="2400" b="1" dirty="0"/>
              <a:t>％，干燥质量为</a:t>
            </a:r>
            <a:r>
              <a:rPr lang="en-US" altLang="zh-CN" sz="2400" b="1" dirty="0"/>
              <a:t>2487g</a:t>
            </a:r>
            <a:r>
              <a:rPr lang="zh-CN" altLang="en-US" sz="2400" b="1" dirty="0"/>
              <a:t>。浸水饱和质量为</a:t>
            </a:r>
            <a:r>
              <a:rPr lang="en-US" altLang="zh-CN" sz="2400" b="1" dirty="0"/>
              <a:t>2984g</a:t>
            </a:r>
            <a:r>
              <a:rPr lang="zh-CN" altLang="en-US" sz="2400" b="1" dirty="0"/>
              <a:t>。试求该砖的体积密度、密度、吸水率、开口孔隙率及闭口孔隙率。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16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16" end="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16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16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45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45" end="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45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45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69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69" end="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69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69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100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100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100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100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108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108" end="1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108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108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138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138" end="1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138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138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176" end="2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176" end="2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176" end="27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charRg st="176" end="27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0833" name="标题 278529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719137"/>
          </a:xfrm>
        </p:spPr>
        <p:txBody>
          <a:bodyPr anchor="t"/>
          <a:p>
            <a:r>
              <a:rPr lang="en-US" altLang="zh-CN" sz="3200" b="1" dirty="0">
                <a:solidFill>
                  <a:srgbClr val="9900CC"/>
                </a:solidFill>
              </a:rPr>
              <a:t>    2</a:t>
            </a:r>
            <a:r>
              <a:rPr lang="zh-CN" altLang="en-US" sz="3200" b="1" dirty="0">
                <a:solidFill>
                  <a:srgbClr val="9900CC"/>
                </a:solidFill>
              </a:rPr>
              <a:t>）与水有关的性质</a:t>
            </a:r>
            <a:endParaRPr lang="zh-CN" altLang="en-US" sz="3200" b="1" dirty="0">
              <a:solidFill>
                <a:srgbClr val="9900CC"/>
              </a:solidFill>
            </a:endParaRPr>
          </a:p>
        </p:txBody>
      </p:sp>
      <p:sp>
        <p:nvSpPr>
          <p:cNvPr id="120834" name="文本占位符 278530"/>
          <p:cNvSpPr>
            <a:spLocks noGrp="1"/>
          </p:cNvSpPr>
          <p:nvPr>
            <p:ph idx="1"/>
          </p:nvPr>
        </p:nvSpPr>
        <p:spPr>
          <a:xfrm>
            <a:off x="0" y="836613"/>
            <a:ext cx="9144000" cy="6237287"/>
          </a:xfrm>
        </p:spPr>
        <p:txBody>
          <a:bodyPr anchor="t"/>
          <a:p>
            <a:pPr>
              <a:lnSpc>
                <a:spcPct val="80000"/>
              </a:lnSpc>
            </a:pPr>
            <a:r>
              <a:rPr lang="zh-CN" altLang="en-US" sz="2000" b="1" dirty="0"/>
              <a:t>（</a:t>
            </a:r>
            <a:r>
              <a:rPr lang="en-US" altLang="zh-CN" sz="2000" b="1" dirty="0"/>
              <a:t>1</a:t>
            </a:r>
            <a:r>
              <a:rPr lang="zh-CN" altLang="en-US" sz="2000" b="1" dirty="0"/>
              <a:t>） 亲水性与憎水性</a:t>
            </a:r>
            <a:br>
              <a:rPr lang="zh-CN" altLang="en-US" sz="1700" b="1" dirty="0"/>
            </a:br>
            <a:r>
              <a:rPr lang="zh-CN" altLang="en-US" sz="1700" b="1" dirty="0">
                <a:solidFill>
                  <a:srgbClr val="DE6F00"/>
                </a:solidFill>
              </a:rPr>
              <a:t>    </a:t>
            </a:r>
            <a:endParaRPr lang="zh-CN" altLang="en-US" sz="1700" b="1" dirty="0">
              <a:solidFill>
                <a:srgbClr val="DE6F00"/>
              </a:solidFill>
            </a:endParaRP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zh-CN" altLang="en-US" sz="1700" b="1" dirty="0">
                <a:solidFill>
                  <a:srgbClr val="DE6F00"/>
                </a:solidFill>
              </a:rPr>
              <a:t> </a:t>
            </a:r>
            <a:r>
              <a:rPr lang="zh-CN" altLang="en-US" sz="1800" dirty="0"/>
              <a:t>当水与材料表面相接触时，不同的材料被水所润湿的情况各不相同，这种现象是由于材料与水和空气三相接触时的表面能不同而产生的</a:t>
            </a:r>
            <a:r>
              <a:rPr lang="en-US" altLang="zh-CN" sz="1800" dirty="0"/>
              <a:t>(</a:t>
            </a:r>
            <a:r>
              <a:rPr lang="zh-CN" altLang="en-US" sz="1800" dirty="0"/>
              <a:t>如图所示</a:t>
            </a:r>
            <a:r>
              <a:rPr lang="en-US" altLang="zh-CN" sz="1800" dirty="0"/>
              <a:t>)</a:t>
            </a:r>
            <a:r>
              <a:rPr lang="zh-CN" altLang="en-US" sz="1800" dirty="0"/>
              <a:t>。</a:t>
            </a:r>
            <a:endParaRPr lang="zh-CN" altLang="en-US" sz="1800" dirty="0"/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zh-CN" altLang="en-US" sz="1800" dirty="0"/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zh-CN" altLang="en-US" sz="1800" dirty="0"/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zh-CN" altLang="en-US" sz="1800" dirty="0"/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zh-CN" altLang="en-US" sz="1800" dirty="0"/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zh-CN" altLang="en-US" sz="1800" dirty="0"/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zh-CN" altLang="en-US" sz="1800" dirty="0"/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zh-CN" altLang="en-US" sz="1800" dirty="0"/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zh-CN" altLang="en-US" sz="1800" dirty="0"/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zh-CN" altLang="en-US" sz="1800" dirty="0"/>
              <a:t>材料、水和空气三相接触的交点处，沿水表面的切线与水和固体接触面所成的夹角 称为润湿角。当水分子间的内聚力小于材料与水分子间的分子亲合力时， </a:t>
            </a:r>
            <a:r>
              <a:rPr lang="en-US" altLang="zh-CN" sz="1800" dirty="0"/>
              <a:t>≤90°</a:t>
            </a:r>
            <a:r>
              <a:rPr lang="zh-CN" altLang="en-US" sz="1800" dirty="0"/>
              <a:t>，这种材料能被水润湿，表现为亲水性。当水分子间的内聚力大于材料与水分子间的分子亲合力时， </a:t>
            </a:r>
            <a:r>
              <a:rPr lang="en-US" altLang="zh-CN" sz="1800">
                <a:latin typeface="宋体" panose="02010600030101010101" pitchFamily="2" charset="-122"/>
              </a:rPr>
              <a:t>&gt;</a:t>
            </a:r>
            <a:r>
              <a:rPr lang="en-US" altLang="zh-CN" sz="1800" dirty="0"/>
              <a:t>90°</a:t>
            </a:r>
            <a:r>
              <a:rPr lang="zh-CN" altLang="en-US" sz="1800" dirty="0"/>
              <a:t>，这种材料不能被水润湿，表现为憎水性。土木工程材料中石材、金属、水泥制品、陶瓷等无机材料和部分木材为亲水性材料；沥青、塑料、橡胶和油漆等为憎水性材料，工程上多利用材料的憎水性来制造防水材料。</a:t>
            </a:r>
            <a:endParaRPr lang="zh-CN" altLang="en-US" sz="1800" dirty="0"/>
          </a:p>
          <a:p>
            <a:pPr>
              <a:lnSpc>
                <a:spcPct val="80000"/>
              </a:lnSpc>
            </a:pPr>
            <a:br>
              <a:rPr lang="zh-CN" altLang="en-US" sz="1700" b="1" dirty="0">
                <a:solidFill>
                  <a:srgbClr val="DE6F00"/>
                </a:solidFill>
              </a:rPr>
            </a:br>
            <a:endParaRPr lang="zh-CN" altLang="en-US" sz="1700" b="1" dirty="0">
              <a:solidFill>
                <a:srgbClr val="DE6F00"/>
              </a:solidFill>
            </a:endParaRPr>
          </a:p>
        </p:txBody>
      </p:sp>
      <p:pic>
        <p:nvPicPr>
          <p:cNvPr id="120835" name="图片 278531" descr="1d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11413" y="2133600"/>
            <a:ext cx="3948112" cy="1298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0836" name="文本框 278532"/>
          <p:cNvSpPr txBox="1"/>
          <p:nvPr/>
        </p:nvSpPr>
        <p:spPr>
          <a:xfrm>
            <a:off x="2268538" y="3429000"/>
            <a:ext cx="4211637" cy="733425"/>
          </a:xfrm>
          <a:prstGeom prst="rect">
            <a:avLst/>
          </a:prstGeom>
          <a:noFill/>
          <a:ln w="28575">
            <a:noFill/>
          </a:ln>
        </p:spPr>
        <p:txBody>
          <a:bodyPr anchor="t">
            <a:spAutoFit/>
          </a:bodyPr>
          <a:p>
            <a:pPr marL="342900" indent="-342900" algn="ctr">
              <a:buAutoNum type="alphaLcParenBoth"/>
            </a:pPr>
            <a:r>
              <a:rPr lang="zh-CN" altLang="en-US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亲水性材料    </a:t>
            </a:r>
            <a:r>
              <a: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(b) </a:t>
            </a:r>
            <a:r>
              <a:rPr lang="zh-CN" altLang="en-US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憎水性材料</a:t>
            </a:r>
            <a:endParaRPr lang="zh-CN" altLang="en-US" sz="16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indent="-342900" algn="ctr">
              <a:buAutoNum type="alphaLcParenBoth"/>
            </a:pPr>
            <a:endParaRPr lang="zh-CN" altLang="en-US" sz="1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indent="-342900"/>
            <a:r>
              <a:rPr lang="zh-CN" alt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</a:t>
            </a:r>
            <a:r>
              <a:rPr lang="zh-CN" altLang="en-US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图</a:t>
            </a:r>
            <a:r>
              <a: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0.13  </a:t>
            </a:r>
            <a:r>
              <a:rPr lang="zh-CN" altLang="en-US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材料被水润湿示意图</a:t>
            </a:r>
            <a:endParaRPr lang="zh-CN" altLang="en-US" sz="16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3425" name="标题 75777"/>
          <p:cNvSpPr>
            <a:spLocks noGrp="1"/>
          </p:cNvSpPr>
          <p:nvPr>
            <p:ph type="title"/>
          </p:nvPr>
        </p:nvSpPr>
        <p:spPr>
          <a:xfrm>
            <a:off x="971550" y="549275"/>
            <a:ext cx="7893050" cy="1143000"/>
          </a:xfrm>
        </p:spPr>
        <p:txBody>
          <a:bodyPr anchor="t"/>
          <a:p>
            <a:r>
              <a:rPr lang="en-US" altLang="zh-CN" b="1" dirty="0">
                <a:solidFill>
                  <a:srgbClr val="FF0000"/>
                </a:solidFill>
              </a:rPr>
              <a:t>1.2 </a:t>
            </a:r>
            <a:r>
              <a:rPr lang="zh-CN" altLang="en-US" b="1" dirty="0">
                <a:solidFill>
                  <a:srgbClr val="FF0000"/>
                </a:solidFill>
              </a:rPr>
              <a:t>建筑材料的基本性质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103426" name="文本占位符 75778"/>
          <p:cNvSpPr>
            <a:spLocks noGrp="1"/>
          </p:cNvSpPr>
          <p:nvPr>
            <p:ph idx="1"/>
          </p:nvPr>
        </p:nvSpPr>
        <p:spPr>
          <a:xfrm>
            <a:off x="0" y="1916113"/>
            <a:ext cx="9144000" cy="4608512"/>
          </a:xfrm>
        </p:spPr>
        <p:txBody>
          <a:bodyPr anchor="t"/>
          <a:p>
            <a:r>
              <a:rPr lang="zh-CN" altLang="en-US" b="1" dirty="0">
                <a:solidFill>
                  <a:srgbClr val="CC9900"/>
                </a:solidFill>
              </a:rPr>
              <a:t>学习目标：</a:t>
            </a:r>
            <a:endParaRPr lang="zh-CN" altLang="en-US" b="1" dirty="0">
              <a:solidFill>
                <a:srgbClr val="CC9900"/>
              </a:solidFill>
            </a:endParaRPr>
          </a:p>
          <a:p>
            <a:pPr>
              <a:lnSpc>
                <a:spcPct val="20000"/>
              </a:lnSpc>
              <a:buNone/>
            </a:pPr>
            <a:r>
              <a:rPr lang="zh-CN" altLang="en-US" dirty="0"/>
              <a:t>      </a:t>
            </a:r>
            <a:endParaRPr lang="zh-CN" altLang="en-US" dirty="0"/>
          </a:p>
          <a:p>
            <a:pPr>
              <a:lnSpc>
                <a:spcPct val="130000"/>
              </a:lnSpc>
              <a:buNone/>
            </a:pPr>
            <a:r>
              <a:rPr lang="zh-CN" altLang="en-US" dirty="0"/>
              <a:t>         </a:t>
            </a:r>
            <a:r>
              <a:rPr lang="zh-CN" altLang="en-US" sz="2400" b="1" dirty="0"/>
              <a:t>通过对建筑材料基本性质（基本物理性质、基本力学性质、耐久性等）的含义，衡量指标、计算式及影响因素的学习，使学生初步具备判断材料的性质和正确应用材料的能力，为后续章节的学习、正确选择与合理使用材料打下扎实的基础</a:t>
            </a:r>
            <a:r>
              <a:rPr lang="zh-CN" altLang="en-US" sz="2400" dirty="0"/>
              <a:t>。</a:t>
            </a:r>
            <a:endParaRPr lang="zh-CN" altLang="en-US" sz="2400" dirty="0"/>
          </a:p>
        </p:txBody>
      </p:sp>
    </p:spTree>
  </p:cSld>
  <p:clrMapOvr>
    <a:masterClrMapping/>
  </p:clrMapOvr>
  <p:transition spd="slow"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1857" name="标题 540673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34987"/>
          </a:xfrm>
        </p:spPr>
        <p:txBody>
          <a:bodyPr anchor="t"/>
          <a:p>
            <a:r>
              <a:rPr lang="zh-CN" altLang="en-US" sz="3800" b="1" dirty="0">
                <a:solidFill>
                  <a:srgbClr val="0033CC"/>
                </a:solidFill>
              </a:rPr>
              <a:t>（</a:t>
            </a:r>
            <a:r>
              <a:rPr lang="en-US" altLang="zh-CN" sz="3800" b="1" dirty="0">
                <a:solidFill>
                  <a:srgbClr val="0033CC"/>
                </a:solidFill>
              </a:rPr>
              <a:t>2</a:t>
            </a:r>
            <a:r>
              <a:rPr lang="zh-CN" altLang="en-US" sz="3800" b="1" dirty="0">
                <a:solidFill>
                  <a:srgbClr val="0033CC"/>
                </a:solidFill>
              </a:rPr>
              <a:t>）材料的吸水性</a:t>
            </a:r>
            <a:endParaRPr lang="zh-CN" altLang="en-US" sz="3800" b="1" dirty="0">
              <a:solidFill>
                <a:srgbClr val="0033CC"/>
              </a:solidFill>
            </a:endParaRPr>
          </a:p>
        </p:txBody>
      </p:sp>
      <p:sp>
        <p:nvSpPr>
          <p:cNvPr id="121858" name="文本占位符 540674"/>
          <p:cNvSpPr>
            <a:spLocks noGrp="1"/>
          </p:cNvSpPr>
          <p:nvPr>
            <p:ph idx="1"/>
          </p:nvPr>
        </p:nvSpPr>
        <p:spPr>
          <a:xfrm>
            <a:off x="0" y="765175"/>
            <a:ext cx="9144000" cy="6092825"/>
          </a:xfrm>
        </p:spPr>
        <p:txBody>
          <a:bodyPr anchor="t"/>
          <a:p>
            <a:r>
              <a:rPr lang="zh-CN" altLang="en-US" sz="2600" b="1" dirty="0"/>
              <a:t>材料在水中吸收水分的性质称为吸水性。吸水性的大小用吸水率表示，吸水率有两种表示方法：质量吸水率和体积吸水率。</a:t>
            </a:r>
            <a:endParaRPr lang="zh-CN" altLang="en-US" sz="2600" b="1" dirty="0"/>
          </a:p>
          <a:p>
            <a:r>
              <a:rPr lang="en-US" altLang="zh-CN" sz="2600" b="1" dirty="0"/>
              <a:t>①</a:t>
            </a:r>
            <a:r>
              <a:rPr lang="zh-CN" altLang="en-US" sz="2600" b="1" dirty="0"/>
              <a:t>质量吸水率  </a:t>
            </a:r>
            <a:endParaRPr lang="zh-CN" altLang="en-US" sz="2600" b="1" dirty="0"/>
          </a:p>
          <a:p>
            <a:r>
              <a:rPr lang="zh-CN" altLang="en-US" sz="2600" b="1" dirty="0"/>
              <a:t>材料在吸水饱和时，所吸收水分的质量占材料干质量的百分率。用公式表示如下：</a:t>
            </a:r>
            <a:endParaRPr lang="zh-CN" altLang="en-US" sz="2600" b="1" dirty="0"/>
          </a:p>
          <a:p>
            <a:r>
              <a:rPr lang="zh-CN" altLang="en-US" sz="2600" b="1" dirty="0"/>
              <a:t>                                </a:t>
            </a:r>
            <a:endParaRPr lang="zh-CN" altLang="en-US" sz="2600" b="1" dirty="0"/>
          </a:p>
          <a:p>
            <a:r>
              <a:rPr lang="zh-CN" altLang="en-US" sz="2600" b="1" dirty="0"/>
              <a:t>                                                             （</a:t>
            </a:r>
            <a:r>
              <a:rPr lang="en-US" altLang="zh-CN" sz="2600" b="1" dirty="0"/>
              <a:t>0-9</a:t>
            </a:r>
            <a:r>
              <a:rPr lang="zh-CN" altLang="en-US" sz="2600" b="1" dirty="0"/>
              <a:t>）</a:t>
            </a:r>
            <a:endParaRPr lang="zh-CN" altLang="en-US" sz="2600" b="1" dirty="0"/>
          </a:p>
          <a:p>
            <a:r>
              <a:rPr lang="zh-CN" altLang="en-US" sz="2600" b="1" dirty="0"/>
              <a:t>                                                    </a:t>
            </a:r>
            <a:endParaRPr lang="zh-CN" altLang="en-US" sz="2600" b="1" dirty="0"/>
          </a:p>
          <a:p>
            <a:r>
              <a:rPr lang="zh-CN" altLang="en-US" sz="2600" b="1" dirty="0"/>
              <a:t>式中        </a:t>
            </a:r>
            <a:r>
              <a:rPr lang="en-US" altLang="zh-CN" sz="2600" b="1" dirty="0"/>
              <a:t>——</a:t>
            </a:r>
            <a:r>
              <a:rPr lang="zh-CN" altLang="en-US" sz="2600" b="1" dirty="0"/>
              <a:t>材料的质量吸水率， </a:t>
            </a:r>
            <a:r>
              <a:rPr lang="en-US" altLang="zh-CN" sz="2600" b="1" dirty="0"/>
              <a:t>%</a:t>
            </a:r>
            <a:r>
              <a:rPr lang="zh-CN" altLang="en-US" sz="2600" b="1" dirty="0"/>
              <a:t>；</a:t>
            </a:r>
            <a:endParaRPr lang="zh-CN" altLang="en-US" sz="2600" b="1" dirty="0"/>
          </a:p>
          <a:p>
            <a:r>
              <a:rPr lang="zh-CN" altLang="en-US" sz="2600" b="1" dirty="0"/>
              <a:t>               </a:t>
            </a:r>
            <a:r>
              <a:rPr lang="en-US" altLang="zh-CN" sz="2600" b="1" dirty="0"/>
              <a:t>——</a:t>
            </a:r>
            <a:r>
              <a:rPr lang="zh-CN" altLang="en-US" sz="2600" b="1" dirty="0"/>
              <a:t>材料在饱和水状态下的质量，（或）；</a:t>
            </a:r>
            <a:endParaRPr lang="zh-CN" altLang="en-US" sz="2600" b="1" dirty="0"/>
          </a:p>
          <a:p>
            <a:r>
              <a:rPr lang="zh-CN" altLang="en-US" sz="2600" b="1" dirty="0"/>
              <a:t>               </a:t>
            </a:r>
            <a:r>
              <a:rPr lang="en-US" altLang="zh-CN" sz="2600" b="1" dirty="0"/>
              <a:t>——</a:t>
            </a:r>
            <a:r>
              <a:rPr lang="zh-CN" altLang="en-US" sz="2600" b="1" dirty="0"/>
              <a:t>材料在干燥状态下的质量（或）。</a:t>
            </a:r>
            <a:endParaRPr lang="zh-CN" altLang="en-US" sz="2600" b="1" dirty="0"/>
          </a:p>
        </p:txBody>
      </p:sp>
      <p:sp>
        <p:nvSpPr>
          <p:cNvPr id="121859" name="矩形 54067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21860" name="对象 540676"/>
          <p:cNvGraphicFramePr/>
          <p:nvPr/>
        </p:nvGraphicFramePr>
        <p:xfrm>
          <a:off x="2195513" y="3716338"/>
          <a:ext cx="3600450" cy="122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" r:id="rId1" imgW="1257300" imgH="431800" progId="Equation.DSMT4">
                  <p:embed/>
                </p:oleObj>
              </mc:Choice>
              <mc:Fallback>
                <p:oleObj name="" r:id="rId1" imgW="1257300" imgH="431800" progId="Equation.DSMT4">
                  <p:embed/>
                  <p:pic>
                    <p:nvPicPr>
                      <p:cNvPr id="0" name="图片 310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195513" y="3716338"/>
                        <a:ext cx="3600450" cy="12271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81" name="文本占位符 541697"/>
          <p:cNvSpPr>
            <a:spLocks noGrp="1"/>
          </p:cNvSpPr>
          <p:nvPr>
            <p:ph idx="1"/>
          </p:nvPr>
        </p:nvSpPr>
        <p:spPr>
          <a:xfrm>
            <a:off x="0" y="981075"/>
            <a:ext cx="9144000" cy="5876925"/>
          </a:xfrm>
        </p:spPr>
        <p:txBody>
          <a:bodyPr anchor="t"/>
          <a:p>
            <a:r>
              <a:rPr lang="en-US" altLang="zh-CN" dirty="0"/>
              <a:t>②</a:t>
            </a:r>
            <a:r>
              <a:rPr lang="zh-CN" altLang="en-US" dirty="0"/>
              <a:t>体积吸水率  </a:t>
            </a:r>
            <a:endParaRPr lang="zh-CN" altLang="en-US" dirty="0"/>
          </a:p>
          <a:p>
            <a:r>
              <a:rPr lang="zh-CN" altLang="en-US" dirty="0"/>
              <a:t>材料在吸水饱和时，所吸收水分的体积占干燥材料总体积的百分率。用公式表示如下：</a:t>
            </a:r>
            <a:endParaRPr lang="zh-CN" altLang="en-US" dirty="0"/>
          </a:p>
          <a:p>
            <a:r>
              <a:rPr lang="zh-CN" altLang="en-US" dirty="0"/>
              <a:t>                                                </a:t>
            </a:r>
            <a:endParaRPr lang="zh-CN" altLang="en-US" dirty="0"/>
          </a:p>
          <a:p>
            <a:r>
              <a:rPr lang="zh-CN" altLang="en-US" dirty="0"/>
              <a:t>                                                     （</a:t>
            </a:r>
            <a:r>
              <a:rPr lang="en-US" altLang="zh-CN" dirty="0"/>
              <a:t>0-10</a:t>
            </a:r>
            <a:r>
              <a:rPr lang="zh-CN" altLang="en-US" dirty="0"/>
              <a:t>）</a:t>
            </a:r>
            <a:endParaRPr lang="zh-CN" altLang="en-US" dirty="0"/>
          </a:p>
          <a:p>
            <a:endParaRPr lang="zh-CN" altLang="en-US" dirty="0"/>
          </a:p>
          <a:p>
            <a:r>
              <a:rPr lang="zh-CN" altLang="en-US" dirty="0"/>
              <a:t>式中  </a:t>
            </a:r>
            <a:r>
              <a:rPr lang="en-US" altLang="zh-CN" dirty="0"/>
              <a:t>——</a:t>
            </a:r>
            <a:r>
              <a:rPr lang="zh-CN" altLang="en-US" dirty="0"/>
              <a:t>材料的体积吸水率（</a:t>
            </a:r>
            <a:r>
              <a:rPr lang="en-US" altLang="zh-CN" dirty="0"/>
              <a:t>%</a:t>
            </a:r>
            <a:r>
              <a:rPr lang="zh-CN" altLang="en-US" dirty="0"/>
              <a:t>）；</a:t>
            </a:r>
            <a:endParaRPr lang="zh-CN" altLang="en-US" dirty="0"/>
          </a:p>
          <a:p>
            <a:r>
              <a:rPr lang="en-US" altLang="zh-CN" dirty="0"/>
              <a:t>——</a:t>
            </a:r>
            <a:r>
              <a:rPr lang="zh-CN" altLang="en-US" dirty="0"/>
              <a:t>干燥材料的总体积（或）；</a:t>
            </a:r>
            <a:endParaRPr lang="zh-CN" altLang="en-US" dirty="0"/>
          </a:p>
          <a:p>
            <a:r>
              <a:rPr lang="en-US" altLang="zh-CN" dirty="0"/>
              <a:t>——</a:t>
            </a:r>
            <a:r>
              <a:rPr lang="zh-CN" altLang="en-US" dirty="0"/>
              <a:t>水的密度（或）。</a:t>
            </a:r>
            <a:endParaRPr lang="zh-CN" altLang="en-US" dirty="0"/>
          </a:p>
        </p:txBody>
      </p:sp>
      <p:sp>
        <p:nvSpPr>
          <p:cNvPr id="122882" name="矩形 541698"/>
          <p:cNvSpPr>
            <a:spLocks noRot="1"/>
          </p:cNvSpPr>
          <p:nvPr/>
        </p:nvSpPr>
        <p:spPr>
          <a:xfrm>
            <a:off x="298450" y="228600"/>
            <a:ext cx="8540750" cy="5365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zh-CN" altLang="en-US" sz="3800" b="1" dirty="0">
                <a:solidFill>
                  <a:srgbClr val="00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800" b="1" dirty="0">
                <a:solidFill>
                  <a:srgbClr val="0033CC"/>
                </a:solidFill>
                <a:latin typeface="Garamond" panose="02020404030301010803" pitchFamily="18" charset="0"/>
                <a:ea typeface="宋体" panose="02010600030101010101" pitchFamily="2" charset="-122"/>
              </a:rPr>
              <a:t>2</a:t>
            </a:r>
            <a:r>
              <a:rPr lang="zh-CN" altLang="en-US" sz="3800" b="1" dirty="0">
                <a:solidFill>
                  <a:srgbClr val="00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）材料的吸水性</a:t>
            </a:r>
            <a:endParaRPr lang="zh-CN" altLang="en-US" sz="3800" b="1" dirty="0">
              <a:solidFill>
                <a:srgbClr val="0033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2883" name="矩形 541699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22884" name="对象 541700"/>
          <p:cNvGraphicFramePr/>
          <p:nvPr/>
        </p:nvGraphicFramePr>
        <p:xfrm>
          <a:off x="1042988" y="2924175"/>
          <a:ext cx="4392612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" r:id="rId1" imgW="1548765" imgH="431800" progId="Equation.DSMT4">
                  <p:embed/>
                </p:oleObj>
              </mc:Choice>
              <mc:Fallback>
                <p:oleObj name="" r:id="rId1" imgW="1548765" imgH="431800" progId="Equation.DSMT4">
                  <p:embed/>
                  <p:pic>
                    <p:nvPicPr>
                      <p:cNvPr id="0" name="图片 310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42988" y="2924175"/>
                        <a:ext cx="4392612" cy="12128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3905" name="标题 54272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2120900"/>
          </a:xfrm>
        </p:spPr>
        <p:txBody>
          <a:bodyPr anchor="t"/>
          <a:p>
            <a:pPr>
              <a:lnSpc>
                <a:spcPct val="120000"/>
              </a:lnSpc>
            </a:pPr>
            <a:r>
              <a:rPr lang="zh-CN" altLang="en-US" sz="2500" dirty="0">
                <a:solidFill>
                  <a:schemeClr val="tx1"/>
                </a:solidFill>
              </a:rPr>
              <a:t>【应用案例</a:t>
            </a:r>
            <a:r>
              <a:rPr lang="en-US" altLang="zh-CN" sz="2500" dirty="0">
                <a:solidFill>
                  <a:schemeClr val="tx1"/>
                </a:solidFill>
              </a:rPr>
              <a:t>0-1</a:t>
            </a:r>
            <a:r>
              <a:rPr lang="zh-CN" altLang="en-US" sz="2500" dirty="0">
                <a:solidFill>
                  <a:schemeClr val="tx1"/>
                </a:solidFill>
              </a:rPr>
              <a:t>】</a:t>
            </a:r>
            <a:br>
              <a:rPr lang="zh-CN" altLang="en-US" sz="2500" dirty="0">
                <a:solidFill>
                  <a:schemeClr val="tx1"/>
                </a:solidFill>
              </a:rPr>
            </a:br>
            <a:r>
              <a:rPr lang="zh-CN" altLang="en-US" sz="2500" dirty="0">
                <a:solidFill>
                  <a:schemeClr val="tx1"/>
                </a:solidFill>
              </a:rPr>
              <a:t>     烧结普通砖的尺寸为</a:t>
            </a:r>
            <a:r>
              <a:rPr lang="en-US" altLang="zh-CN" sz="2500" dirty="0">
                <a:solidFill>
                  <a:schemeClr val="tx1"/>
                </a:solidFill>
              </a:rPr>
              <a:t>240mm×115mm×53mm</a:t>
            </a:r>
            <a:r>
              <a:rPr lang="zh-CN" altLang="en-US" sz="2500" dirty="0">
                <a:solidFill>
                  <a:schemeClr val="tx1"/>
                </a:solidFill>
              </a:rPr>
              <a:t>，已知其孔隙率为</a:t>
            </a:r>
            <a:r>
              <a:rPr lang="en-US" altLang="zh-CN" sz="2500" dirty="0">
                <a:solidFill>
                  <a:schemeClr val="tx1"/>
                </a:solidFill>
              </a:rPr>
              <a:t>37%</a:t>
            </a:r>
            <a:r>
              <a:rPr lang="zh-CN" altLang="en-US" sz="2500" dirty="0">
                <a:solidFill>
                  <a:schemeClr val="tx1"/>
                </a:solidFill>
              </a:rPr>
              <a:t>，干燥质量为</a:t>
            </a:r>
            <a:r>
              <a:rPr lang="en-US" altLang="zh-CN" sz="2500" dirty="0">
                <a:solidFill>
                  <a:schemeClr val="tx1"/>
                </a:solidFill>
              </a:rPr>
              <a:t>2487g</a:t>
            </a:r>
            <a:r>
              <a:rPr lang="zh-CN" altLang="en-US" sz="2500" dirty="0">
                <a:solidFill>
                  <a:schemeClr val="tx1"/>
                </a:solidFill>
              </a:rPr>
              <a:t>，浸水饱和后质量为</a:t>
            </a:r>
            <a:r>
              <a:rPr lang="en-US" altLang="zh-CN" sz="2500" dirty="0">
                <a:solidFill>
                  <a:schemeClr val="tx1"/>
                </a:solidFill>
              </a:rPr>
              <a:t>2984g</a:t>
            </a:r>
            <a:r>
              <a:rPr lang="zh-CN" altLang="en-US" sz="2500" dirty="0">
                <a:solidFill>
                  <a:schemeClr val="tx1"/>
                </a:solidFill>
              </a:rPr>
              <a:t>。试求该砖的体积密度、密度、吸水率、开口孔隙率及闭口孔隙率。</a:t>
            </a:r>
            <a:endParaRPr lang="zh-CN" altLang="en-US" sz="2500" dirty="0">
              <a:solidFill>
                <a:schemeClr val="tx1"/>
              </a:solidFill>
            </a:endParaRPr>
          </a:p>
        </p:txBody>
      </p:sp>
      <p:sp>
        <p:nvSpPr>
          <p:cNvPr id="123906" name="文本占位符 542722"/>
          <p:cNvSpPr>
            <a:spLocks noGrp="1"/>
          </p:cNvSpPr>
          <p:nvPr>
            <p:ph idx="1"/>
          </p:nvPr>
        </p:nvSpPr>
        <p:spPr>
          <a:xfrm>
            <a:off x="0" y="2359025"/>
            <a:ext cx="9144000" cy="4498975"/>
          </a:xfrm>
        </p:spPr>
        <p:txBody>
          <a:bodyPr anchor="t"/>
          <a:p>
            <a:pPr>
              <a:lnSpc>
                <a:spcPct val="80000"/>
              </a:lnSpc>
            </a:pPr>
            <a:r>
              <a:rPr lang="zh-CN" altLang="en-US" sz="2600" b="1" dirty="0"/>
              <a:t>【案例解析】：</a:t>
            </a:r>
            <a:endParaRPr lang="zh-CN" altLang="en-US" sz="2600" dirty="0"/>
          </a:p>
          <a:p>
            <a:pPr>
              <a:lnSpc>
                <a:spcPct val="80000"/>
              </a:lnSpc>
            </a:pPr>
            <a:r>
              <a:rPr lang="zh-CN" altLang="en-US" sz="2100" dirty="0"/>
              <a:t>体积密度为</a:t>
            </a:r>
            <a:r>
              <a:rPr lang="zh-CN" altLang="en-US" sz="2600" dirty="0"/>
              <a:t>：</a:t>
            </a:r>
            <a:endParaRPr lang="zh-CN" altLang="en-US" sz="2600" dirty="0"/>
          </a:p>
          <a:p>
            <a:pPr>
              <a:lnSpc>
                <a:spcPct val="80000"/>
              </a:lnSpc>
            </a:pPr>
            <a:endParaRPr lang="zh-CN" altLang="en-US" sz="2600" dirty="0"/>
          </a:p>
          <a:p>
            <a:pPr>
              <a:lnSpc>
                <a:spcPct val="80000"/>
              </a:lnSpc>
            </a:pPr>
            <a:endParaRPr lang="zh-CN" altLang="en-US" sz="2600" dirty="0"/>
          </a:p>
          <a:p>
            <a:pPr>
              <a:lnSpc>
                <a:spcPct val="80000"/>
              </a:lnSpc>
            </a:pPr>
            <a:r>
              <a:rPr lang="zh-CN" altLang="en-US" sz="2600" dirty="0"/>
              <a:t>            因为</a:t>
            </a:r>
            <a:endParaRPr lang="zh-CN" altLang="en-US" sz="2600" dirty="0"/>
          </a:p>
          <a:p>
            <a:pPr>
              <a:lnSpc>
                <a:spcPct val="80000"/>
              </a:lnSpc>
            </a:pPr>
            <a:r>
              <a:rPr lang="zh-CN" altLang="en-US" sz="2600" dirty="0"/>
              <a:t>             </a:t>
            </a:r>
            <a:endParaRPr lang="zh-CN" altLang="en-US" sz="2600" dirty="0"/>
          </a:p>
          <a:p>
            <a:pPr>
              <a:lnSpc>
                <a:spcPct val="80000"/>
              </a:lnSpc>
            </a:pPr>
            <a:r>
              <a:rPr lang="zh-CN" altLang="en-US" sz="2600" dirty="0"/>
              <a:t>                 故</a:t>
            </a:r>
            <a:endParaRPr lang="zh-CN" altLang="en-US" sz="2600" dirty="0"/>
          </a:p>
          <a:p>
            <a:pPr>
              <a:lnSpc>
                <a:spcPct val="80000"/>
              </a:lnSpc>
            </a:pPr>
            <a:endParaRPr lang="zh-CN" altLang="en-US" sz="2600" dirty="0"/>
          </a:p>
          <a:p>
            <a:pPr>
              <a:lnSpc>
                <a:spcPct val="80000"/>
              </a:lnSpc>
            </a:pPr>
            <a:endParaRPr lang="zh-CN" altLang="en-US" sz="2600" dirty="0"/>
          </a:p>
          <a:p>
            <a:pPr>
              <a:lnSpc>
                <a:spcPct val="80000"/>
              </a:lnSpc>
            </a:pPr>
            <a:endParaRPr lang="zh-CN" altLang="en-US" sz="2600" dirty="0"/>
          </a:p>
          <a:p>
            <a:pPr>
              <a:lnSpc>
                <a:spcPct val="80000"/>
              </a:lnSpc>
            </a:pPr>
            <a:endParaRPr lang="zh-CN" altLang="en-US" sz="2600" dirty="0"/>
          </a:p>
          <a:p>
            <a:pPr>
              <a:lnSpc>
                <a:spcPct val="80000"/>
              </a:lnSpc>
            </a:pPr>
            <a:r>
              <a:rPr lang="zh-CN" altLang="en-US" sz="2600" dirty="0"/>
              <a:t>  </a:t>
            </a:r>
            <a:endParaRPr lang="zh-CN" altLang="en-US" sz="2600" dirty="0"/>
          </a:p>
        </p:txBody>
      </p:sp>
      <p:sp>
        <p:nvSpPr>
          <p:cNvPr id="123907" name="矩形 54272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23908" name="对象 542724"/>
          <p:cNvGraphicFramePr/>
          <p:nvPr/>
        </p:nvGraphicFramePr>
        <p:xfrm>
          <a:off x="2627313" y="2852738"/>
          <a:ext cx="5689600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" r:id="rId1" imgW="2705100" imgH="406400" progId="Equation.DSMT4">
                  <p:embed/>
                </p:oleObj>
              </mc:Choice>
              <mc:Fallback>
                <p:oleObj name="" r:id="rId1" imgW="2705100" imgH="406400" progId="Equation.DSMT4">
                  <p:embed/>
                  <p:pic>
                    <p:nvPicPr>
                      <p:cNvPr id="0" name="图片 310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627313" y="2852738"/>
                        <a:ext cx="5689600" cy="8620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909" name="矩形 542725"/>
          <p:cNvSpPr/>
          <p:nvPr/>
        </p:nvSpPr>
        <p:spPr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23910" name="对象 542726"/>
          <p:cNvGraphicFramePr/>
          <p:nvPr/>
        </p:nvGraphicFramePr>
        <p:xfrm>
          <a:off x="2627313" y="3789363"/>
          <a:ext cx="3168650" cy="101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" r:id="rId3" imgW="1308100" imgH="419100" progId="Equation.DSMT4">
                  <p:embed/>
                </p:oleObj>
              </mc:Choice>
              <mc:Fallback>
                <p:oleObj name="" r:id="rId3" imgW="1308100" imgH="419100" progId="Equation.DSMT4">
                  <p:embed/>
                  <p:pic>
                    <p:nvPicPr>
                      <p:cNvPr id="0" name="图片 310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7313" y="3789363"/>
                        <a:ext cx="3168650" cy="10175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911" name="矩形 542727"/>
          <p:cNvSpPr/>
          <p:nvPr/>
        </p:nvSpPr>
        <p:spPr>
          <a:xfrm>
            <a:off x="3619500" y="3195638"/>
            <a:ext cx="361950" cy="2286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zh-CN" altLang="en-US" sz="900" dirty="0">
                <a:latin typeface="Arial" panose="020B0604020202020204" pitchFamily="34" charset="0"/>
                <a:ea typeface="仿宋_GB2312" pitchFamily="49" charset="-122"/>
              </a:rPr>
              <a:t>故  </a:t>
            </a:r>
            <a:endParaRPr lang="zh-CN" altLang="en-US" dirty="0">
              <a:latin typeface="Arial" panose="020B0604020202020204" pitchFamily="34" charset="0"/>
              <a:ea typeface="仿宋_GB2312" pitchFamily="49" charset="-122"/>
            </a:endParaRPr>
          </a:p>
        </p:txBody>
      </p:sp>
      <p:graphicFrame>
        <p:nvGraphicFramePr>
          <p:cNvPr id="123912" name="对象 542728"/>
          <p:cNvGraphicFramePr/>
          <p:nvPr/>
        </p:nvGraphicFramePr>
        <p:xfrm>
          <a:off x="2484438" y="4724400"/>
          <a:ext cx="561657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" r:id="rId5" imgW="1905000" imgH="241300" progId="Equation.DSMT4">
                  <p:embed/>
                </p:oleObj>
              </mc:Choice>
              <mc:Fallback>
                <p:oleObj name="" r:id="rId5" imgW="1905000" imgH="241300" progId="Equation.DSMT4">
                  <p:embed/>
                  <p:pic>
                    <p:nvPicPr>
                      <p:cNvPr id="0" name="图片 310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84438" y="4724400"/>
                        <a:ext cx="5616575" cy="701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913" name="矩形 542729"/>
          <p:cNvSpPr/>
          <p:nvPr/>
        </p:nvSpPr>
        <p:spPr>
          <a:xfrm>
            <a:off x="0" y="2492375"/>
            <a:ext cx="9144000" cy="8191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23914" name="对象 542730"/>
          <p:cNvGraphicFramePr/>
          <p:nvPr/>
        </p:nvGraphicFramePr>
        <p:xfrm>
          <a:off x="2339975" y="5516563"/>
          <a:ext cx="6443663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" r:id="rId7" imgW="2476500" imgH="241300" progId="Equation.DSMT4">
                  <p:embed/>
                </p:oleObj>
              </mc:Choice>
              <mc:Fallback>
                <p:oleObj name="" r:id="rId7" imgW="2476500" imgH="241300" progId="Equation.DSMT4">
                  <p:embed/>
                  <p:pic>
                    <p:nvPicPr>
                      <p:cNvPr id="0" name="图片 310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39975" y="5516563"/>
                        <a:ext cx="6443663" cy="619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4929" name="文本占位符 543745"/>
          <p:cNvSpPr>
            <a:spLocks noGrp="1"/>
          </p:cNvSpPr>
          <p:nvPr>
            <p:ph idx="1"/>
          </p:nvPr>
        </p:nvSpPr>
        <p:spPr>
          <a:xfrm>
            <a:off x="0" y="765175"/>
            <a:ext cx="9144000" cy="6092825"/>
          </a:xfrm>
        </p:spPr>
        <p:txBody>
          <a:bodyPr anchor="t"/>
          <a:p>
            <a:r>
              <a:rPr lang="zh-CN" altLang="en-US" dirty="0"/>
              <a:t>密度为：</a:t>
            </a:r>
            <a:endParaRPr lang="zh-CN" altLang="en-US" dirty="0"/>
          </a:p>
          <a:p>
            <a:endParaRPr lang="zh-CN" altLang="en-US" dirty="0"/>
          </a:p>
          <a:p>
            <a:r>
              <a:rPr lang="zh-CN" altLang="en-US" dirty="0"/>
              <a:t>吸水率：</a:t>
            </a:r>
            <a:endParaRPr lang="zh-CN" altLang="en-US" dirty="0"/>
          </a:p>
          <a:p>
            <a:endParaRPr lang="zh-CN" altLang="en-US" dirty="0"/>
          </a:p>
          <a:p>
            <a:r>
              <a:rPr lang="zh-CN" altLang="en-US" dirty="0"/>
              <a:t>开口空隙率：</a:t>
            </a:r>
            <a:endParaRPr lang="zh-CN" altLang="en-US" dirty="0"/>
          </a:p>
          <a:p>
            <a:endParaRPr lang="zh-CN" altLang="en-US" dirty="0"/>
          </a:p>
          <a:p>
            <a:r>
              <a:rPr lang="zh-CN" altLang="en-US" dirty="0"/>
              <a:t>闭口孔隙率：</a:t>
            </a:r>
            <a:endParaRPr lang="zh-CN" altLang="en-US" dirty="0"/>
          </a:p>
        </p:txBody>
      </p:sp>
      <p:sp>
        <p:nvSpPr>
          <p:cNvPr id="124930" name="矩形 543746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24931" name="对象 543747"/>
          <p:cNvGraphicFramePr/>
          <p:nvPr/>
        </p:nvGraphicFramePr>
        <p:xfrm>
          <a:off x="2195513" y="692150"/>
          <a:ext cx="4249737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" r:id="rId1" imgW="1600200" imgH="368300" progId="Equation.DSMT4">
                  <p:embed/>
                </p:oleObj>
              </mc:Choice>
              <mc:Fallback>
                <p:oleObj name="" r:id="rId1" imgW="1600200" imgH="368300" progId="Equation.DSMT4">
                  <p:embed/>
                  <p:pic>
                    <p:nvPicPr>
                      <p:cNvPr id="0" name="图片 310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195513" y="692150"/>
                        <a:ext cx="4249737" cy="9858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932" name="矩形 543748"/>
          <p:cNvSpPr/>
          <p:nvPr/>
        </p:nvSpPr>
        <p:spPr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24933" name="对象 543749"/>
          <p:cNvGraphicFramePr/>
          <p:nvPr/>
        </p:nvGraphicFramePr>
        <p:xfrm>
          <a:off x="2051050" y="1844675"/>
          <a:ext cx="709295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" r:id="rId3" imgW="3136900" imgH="419100" progId="Equation.DSMT4">
                  <p:embed/>
                </p:oleObj>
              </mc:Choice>
              <mc:Fallback>
                <p:oleObj name="" r:id="rId3" imgW="3136900" imgH="419100" progId="Equation.DSMT4">
                  <p:embed/>
                  <p:pic>
                    <p:nvPicPr>
                      <p:cNvPr id="0" name="图片 310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1050" y="1844675"/>
                        <a:ext cx="7092950" cy="9493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934" name="矩形 543750"/>
          <p:cNvSpPr/>
          <p:nvPr/>
        </p:nvSpPr>
        <p:spPr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24935" name="对象 543751"/>
          <p:cNvGraphicFramePr/>
          <p:nvPr/>
        </p:nvGraphicFramePr>
        <p:xfrm>
          <a:off x="2771775" y="2997200"/>
          <a:ext cx="6372225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" r:id="rId5" imgW="2781300" imgH="419100" progId="Equation.DSMT4">
                  <p:embed/>
                </p:oleObj>
              </mc:Choice>
              <mc:Fallback>
                <p:oleObj name="" r:id="rId5" imgW="2781300" imgH="419100" progId="Equation.DSMT4">
                  <p:embed/>
                  <p:pic>
                    <p:nvPicPr>
                      <p:cNvPr id="0" name="图片 311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71775" y="2997200"/>
                        <a:ext cx="6372225" cy="9604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936" name="矩形 543752"/>
          <p:cNvSpPr/>
          <p:nvPr/>
        </p:nvSpPr>
        <p:spPr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24937" name="对象 543753"/>
          <p:cNvGraphicFramePr/>
          <p:nvPr/>
        </p:nvGraphicFramePr>
        <p:xfrm>
          <a:off x="2916238" y="4365625"/>
          <a:ext cx="540067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" r:id="rId7" imgW="1777365" imgH="203200" progId="Equation.DSMT4">
                  <p:embed/>
                </p:oleObj>
              </mc:Choice>
              <mc:Fallback>
                <p:oleObj name="" r:id="rId7" imgW="1777365" imgH="203200" progId="Equation.DSMT4">
                  <p:embed/>
                  <p:pic>
                    <p:nvPicPr>
                      <p:cNvPr id="0" name="图片 311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16238" y="4365625"/>
                        <a:ext cx="5400675" cy="6064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5953" name="文本占位符 544769"/>
          <p:cNvSpPr>
            <a:spLocks noGrp="1"/>
          </p:cNvSpPr>
          <p:nvPr>
            <p:ph idx="1"/>
          </p:nvPr>
        </p:nvSpPr>
        <p:spPr>
          <a:xfrm>
            <a:off x="0" y="908050"/>
            <a:ext cx="9144000" cy="4498975"/>
          </a:xfrm>
        </p:spPr>
        <p:txBody>
          <a:bodyPr anchor="t"/>
          <a:p>
            <a:pPr>
              <a:lnSpc>
                <a:spcPct val="90000"/>
              </a:lnSpc>
            </a:pPr>
            <a:r>
              <a:rPr lang="zh-CN" altLang="en-US" dirty="0"/>
              <a:t>材料在潮湿空气中吸收水分的性质称为吸湿性。吸湿性的大小用含水率表示。 </a:t>
            </a:r>
            <a:endParaRPr lang="zh-CN" altLang="en-US" dirty="0"/>
          </a:p>
          <a:p>
            <a:pPr>
              <a:lnSpc>
                <a:spcPct val="90000"/>
              </a:lnSpc>
            </a:pPr>
            <a:endParaRPr lang="zh-CN" altLang="en-US" dirty="0"/>
          </a:p>
          <a:p>
            <a:pPr>
              <a:lnSpc>
                <a:spcPct val="90000"/>
              </a:lnSpc>
            </a:pPr>
            <a:endParaRPr lang="zh-CN" altLang="en-US" dirty="0"/>
          </a:p>
          <a:p>
            <a:pPr>
              <a:lnSpc>
                <a:spcPct val="90000"/>
              </a:lnSpc>
            </a:pPr>
            <a:endParaRPr lang="zh-CN" altLang="en-US" dirty="0"/>
          </a:p>
          <a:p>
            <a:pPr>
              <a:lnSpc>
                <a:spcPct val="90000"/>
              </a:lnSpc>
            </a:pPr>
            <a:r>
              <a:rPr lang="zh-CN" altLang="en-US" dirty="0"/>
              <a:t>式中       </a:t>
            </a:r>
            <a:r>
              <a:rPr lang="en-US" altLang="zh-CN" dirty="0"/>
              <a:t>——</a:t>
            </a:r>
            <a:r>
              <a:rPr lang="zh-CN" altLang="en-US" dirty="0"/>
              <a:t>材料的含水率（</a:t>
            </a:r>
            <a:r>
              <a:rPr lang="en-US" altLang="zh-CN" dirty="0"/>
              <a:t>%</a:t>
            </a:r>
            <a:r>
              <a:rPr lang="zh-CN" altLang="en-US" dirty="0"/>
              <a:t>）； </a:t>
            </a:r>
            <a:endParaRPr lang="zh-CN" altLang="en-US" dirty="0"/>
          </a:p>
          <a:p>
            <a:pPr>
              <a:lnSpc>
                <a:spcPct val="90000"/>
              </a:lnSpc>
            </a:pPr>
            <a:endParaRPr lang="zh-CN" altLang="en-US"/>
          </a:p>
          <a:p>
            <a:pPr>
              <a:lnSpc>
                <a:spcPct val="90000"/>
              </a:lnSpc>
            </a:pPr>
            <a:r>
              <a:rPr lang="zh-CN" altLang="en-US" dirty="0"/>
              <a:t>      </a:t>
            </a:r>
            <a:r>
              <a:rPr lang="en-US" altLang="zh-CN" dirty="0"/>
              <a:t>——</a:t>
            </a:r>
            <a:r>
              <a:rPr lang="zh-CN" altLang="en-US" dirty="0"/>
              <a:t>材料在吸湿状态下的质量</a:t>
            </a:r>
            <a:r>
              <a:rPr lang="en-US" altLang="zh-CN" dirty="0"/>
              <a:t>,</a:t>
            </a:r>
            <a:r>
              <a:rPr lang="zh-CN" altLang="en-US" dirty="0"/>
              <a:t>（</a:t>
            </a:r>
            <a:r>
              <a:rPr lang="en-US" altLang="zh-CN" dirty="0"/>
              <a:t>g</a:t>
            </a:r>
            <a:r>
              <a:rPr lang="zh-CN" altLang="en-US" dirty="0"/>
              <a:t>或</a:t>
            </a:r>
            <a:r>
              <a:rPr lang="en-US" altLang="zh-CN" dirty="0"/>
              <a:t>kg</a:t>
            </a:r>
            <a:r>
              <a:rPr lang="zh-CN" altLang="en-US" dirty="0"/>
              <a:t>）；</a:t>
            </a:r>
            <a:endParaRPr lang="zh-CN" altLang="en-US" dirty="0"/>
          </a:p>
          <a:p>
            <a:pPr>
              <a:lnSpc>
                <a:spcPct val="90000"/>
              </a:lnSpc>
            </a:pPr>
            <a:endParaRPr lang="zh-CN" altLang="en-US"/>
          </a:p>
          <a:p>
            <a:pPr>
              <a:lnSpc>
                <a:spcPct val="90000"/>
              </a:lnSpc>
            </a:pPr>
            <a:r>
              <a:rPr lang="zh-CN" altLang="en-US" dirty="0"/>
              <a:t>      </a:t>
            </a:r>
            <a:r>
              <a:rPr lang="en-US" altLang="zh-CN" dirty="0"/>
              <a:t>——</a:t>
            </a:r>
            <a:r>
              <a:rPr lang="zh-CN" altLang="en-US" dirty="0"/>
              <a:t>材料在干燥状态下的质量</a:t>
            </a:r>
            <a:r>
              <a:rPr lang="en-US" altLang="zh-CN" dirty="0"/>
              <a:t>,(g</a:t>
            </a:r>
            <a:r>
              <a:rPr lang="zh-CN" altLang="en-US" dirty="0"/>
              <a:t>或</a:t>
            </a:r>
            <a:r>
              <a:rPr lang="en-US" altLang="zh-CN" dirty="0"/>
              <a:t>kg</a:t>
            </a:r>
            <a:r>
              <a:rPr lang="zh-CN" altLang="en-US" dirty="0"/>
              <a:t>） 。</a:t>
            </a:r>
            <a:endParaRPr lang="zh-CN" altLang="en-US" dirty="0"/>
          </a:p>
        </p:txBody>
      </p:sp>
      <p:sp>
        <p:nvSpPr>
          <p:cNvPr id="125954" name="矩形 544770"/>
          <p:cNvSpPr>
            <a:spLocks noRot="1"/>
          </p:cNvSpPr>
          <p:nvPr/>
        </p:nvSpPr>
        <p:spPr>
          <a:xfrm>
            <a:off x="298450" y="228600"/>
            <a:ext cx="8540750" cy="5365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zh-CN" altLang="en-US" sz="3800" b="1" dirty="0">
                <a:solidFill>
                  <a:srgbClr val="00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800" b="1" dirty="0">
                <a:solidFill>
                  <a:srgbClr val="0033CC"/>
                </a:solidFill>
                <a:latin typeface="Garamond" panose="02020404030301010803" pitchFamily="18" charset="0"/>
                <a:ea typeface="宋体" panose="02010600030101010101" pitchFamily="2" charset="-122"/>
              </a:rPr>
              <a:t>3</a:t>
            </a:r>
            <a:r>
              <a:rPr lang="zh-CN" altLang="en-US" sz="3800" b="1" dirty="0">
                <a:solidFill>
                  <a:srgbClr val="00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）材料的吸湿性</a:t>
            </a:r>
            <a:endParaRPr lang="zh-CN" altLang="en-US" sz="3800" b="1" dirty="0">
              <a:solidFill>
                <a:srgbClr val="0033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5955" name="矩形 544771"/>
          <p:cNvSpPr/>
          <p:nvPr/>
        </p:nvSpPr>
        <p:spPr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25956" name="对象 544772"/>
          <p:cNvGraphicFramePr/>
          <p:nvPr/>
        </p:nvGraphicFramePr>
        <p:xfrm>
          <a:off x="1476375" y="2133600"/>
          <a:ext cx="3673475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" r:id="rId1" imgW="1295400" imgH="431800" progId="Equation.DSMT4">
                  <p:embed/>
                </p:oleObj>
              </mc:Choice>
              <mc:Fallback>
                <p:oleObj name="" r:id="rId1" imgW="1295400" imgH="431800" progId="Equation.DSMT4">
                  <p:embed/>
                  <p:pic>
                    <p:nvPicPr>
                      <p:cNvPr id="0" name="图片 311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476375" y="2133600"/>
                        <a:ext cx="3673475" cy="12160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5957" name="矩形 54477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25958" name="对象 544774"/>
          <p:cNvGraphicFramePr/>
          <p:nvPr/>
        </p:nvGraphicFramePr>
        <p:xfrm>
          <a:off x="1331913" y="3357563"/>
          <a:ext cx="5048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" r:id="rId3" imgW="215900" imgH="215900" progId="Equation.DSMT4">
                  <p:embed/>
                </p:oleObj>
              </mc:Choice>
              <mc:Fallback>
                <p:oleObj name="" r:id="rId3" imgW="215900" imgH="215900" progId="Equation.DSMT4">
                  <p:embed/>
                  <p:pic>
                    <p:nvPicPr>
                      <p:cNvPr id="0" name="图片 311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1913" y="3357563"/>
                        <a:ext cx="504825" cy="504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5959" name="矩形 54477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25960" name="对象 544776"/>
          <p:cNvGraphicFramePr/>
          <p:nvPr/>
        </p:nvGraphicFramePr>
        <p:xfrm>
          <a:off x="323850" y="4292600"/>
          <a:ext cx="576263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" r:id="rId5" imgW="228600" imgH="215900" progId="Equation.DSMT4">
                  <p:embed/>
                </p:oleObj>
              </mc:Choice>
              <mc:Fallback>
                <p:oleObj name="" r:id="rId5" imgW="228600" imgH="215900" progId="Equation.DSMT4">
                  <p:embed/>
                  <p:pic>
                    <p:nvPicPr>
                      <p:cNvPr id="0" name="图片 310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3850" y="4292600"/>
                        <a:ext cx="576263" cy="5524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5961" name="矩形 54477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25962" name="对象 544778"/>
          <p:cNvGraphicFramePr/>
          <p:nvPr/>
        </p:nvGraphicFramePr>
        <p:xfrm>
          <a:off x="468313" y="5300663"/>
          <a:ext cx="53975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" r:id="rId7" imgW="241300" imgH="215900" progId="Equation.DSMT4">
                  <p:embed/>
                </p:oleObj>
              </mc:Choice>
              <mc:Fallback>
                <p:oleObj name="" r:id="rId7" imgW="241300" imgH="215900" progId="Equation.DSMT4">
                  <p:embed/>
                  <p:pic>
                    <p:nvPicPr>
                      <p:cNvPr id="0" name="图片 311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8313" y="5300663"/>
                        <a:ext cx="539750" cy="4968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6977" name="文本占位符 545793"/>
          <p:cNvSpPr>
            <a:spLocks noGrp="1"/>
          </p:cNvSpPr>
          <p:nvPr>
            <p:ph idx="1"/>
          </p:nvPr>
        </p:nvSpPr>
        <p:spPr>
          <a:xfrm>
            <a:off x="0" y="981075"/>
            <a:ext cx="9144000" cy="5118100"/>
          </a:xfrm>
        </p:spPr>
        <p:txBody>
          <a:bodyPr anchor="t"/>
          <a:p>
            <a:r>
              <a:rPr lang="zh-CN" altLang="en-US" sz="2600" dirty="0"/>
              <a:t>材料长期在饱和水作用下不破坏，强度也不显著降低的性质称为耐水性。材料耐水性用软化系数表示。 </a:t>
            </a:r>
            <a:endParaRPr lang="zh-CN" altLang="en-US" sz="2600" dirty="0"/>
          </a:p>
          <a:p>
            <a:endParaRPr lang="zh-CN" altLang="en-US" sz="2600" dirty="0"/>
          </a:p>
          <a:p>
            <a:endParaRPr lang="zh-CN" altLang="en-US" sz="2600" dirty="0"/>
          </a:p>
          <a:p>
            <a:endParaRPr lang="zh-CN" altLang="en-US" sz="2600" dirty="0"/>
          </a:p>
          <a:p>
            <a:r>
              <a:rPr lang="zh-CN" altLang="en-US" sz="2600" dirty="0"/>
              <a:t>式中             </a:t>
            </a:r>
            <a:r>
              <a:rPr lang="en-US" altLang="zh-CN" sz="2600" dirty="0"/>
              <a:t>—— </a:t>
            </a:r>
            <a:r>
              <a:rPr lang="zh-CN" altLang="en-US" sz="2600" dirty="0"/>
              <a:t>材料的软化系数；</a:t>
            </a:r>
            <a:endParaRPr lang="zh-CN" altLang="en-US" sz="2600" dirty="0"/>
          </a:p>
          <a:p>
            <a:endParaRPr lang="zh-CN" altLang="en-US" sz="2600" dirty="0"/>
          </a:p>
          <a:p>
            <a:r>
              <a:rPr lang="zh-CN" altLang="en-US" sz="2600" dirty="0"/>
              <a:t>    </a:t>
            </a:r>
            <a:r>
              <a:rPr lang="en-US" altLang="zh-CN" sz="2600" dirty="0"/>
              <a:t>——</a:t>
            </a:r>
            <a:r>
              <a:rPr lang="zh-CN" altLang="en-US" sz="2600" dirty="0"/>
              <a:t>材料在饱和水状态下的抗压强度（</a:t>
            </a:r>
            <a:r>
              <a:rPr lang="en-US" altLang="zh-CN" sz="2600" err="1"/>
              <a:t>MPa</a:t>
            </a:r>
            <a:r>
              <a:rPr lang="zh-CN" altLang="en-US" sz="2600" dirty="0"/>
              <a:t>）；</a:t>
            </a:r>
            <a:endParaRPr lang="zh-CN" altLang="en-US" sz="2600" dirty="0"/>
          </a:p>
          <a:p>
            <a:endParaRPr lang="zh-CN" altLang="en-US" sz="2600" dirty="0"/>
          </a:p>
          <a:p>
            <a:r>
              <a:rPr lang="zh-CN" altLang="en-US" sz="2600" dirty="0"/>
              <a:t>    </a:t>
            </a:r>
            <a:r>
              <a:rPr lang="en-US" altLang="zh-CN" sz="2600" dirty="0"/>
              <a:t>——</a:t>
            </a:r>
            <a:r>
              <a:rPr lang="zh-CN" altLang="en-US" sz="2600" dirty="0"/>
              <a:t>材料在干燥状态下的抗压强度（</a:t>
            </a:r>
            <a:r>
              <a:rPr lang="en-US" altLang="zh-CN" sz="2600" err="1"/>
              <a:t>MPa</a:t>
            </a:r>
            <a:r>
              <a:rPr lang="zh-CN" altLang="en-US" sz="2600" dirty="0"/>
              <a:t>）。</a:t>
            </a:r>
            <a:endParaRPr lang="zh-CN" altLang="en-US" sz="2600" dirty="0"/>
          </a:p>
        </p:txBody>
      </p:sp>
      <p:sp>
        <p:nvSpPr>
          <p:cNvPr id="126978" name="矩形 545794"/>
          <p:cNvSpPr>
            <a:spLocks noRot="1"/>
          </p:cNvSpPr>
          <p:nvPr/>
        </p:nvSpPr>
        <p:spPr>
          <a:xfrm>
            <a:off x="298450" y="228600"/>
            <a:ext cx="8540750" cy="5365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zh-CN" altLang="en-US" sz="3800" b="1" dirty="0">
                <a:solidFill>
                  <a:srgbClr val="00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800" b="1" dirty="0">
                <a:solidFill>
                  <a:srgbClr val="0033CC"/>
                </a:solidFill>
                <a:latin typeface="Garamond" panose="02020404030301010803" pitchFamily="18" charset="0"/>
                <a:ea typeface="宋体" panose="02010600030101010101" pitchFamily="2" charset="-122"/>
              </a:rPr>
              <a:t>4</a:t>
            </a:r>
            <a:r>
              <a:rPr lang="zh-CN" altLang="en-US" sz="3800" b="1" dirty="0">
                <a:solidFill>
                  <a:srgbClr val="00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）材料的耐水性</a:t>
            </a:r>
            <a:endParaRPr lang="zh-CN" altLang="en-US" sz="3800" b="1" dirty="0">
              <a:solidFill>
                <a:srgbClr val="0033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6979" name="矩形 545795"/>
          <p:cNvSpPr/>
          <p:nvPr/>
        </p:nvSpPr>
        <p:spPr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26980" name="对象 545796"/>
          <p:cNvGraphicFramePr/>
          <p:nvPr/>
        </p:nvGraphicFramePr>
        <p:xfrm>
          <a:off x="2843213" y="2205038"/>
          <a:ext cx="1476375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" r:id="rId1" imgW="584200" imgH="419100" progId="Equation.DSMT4">
                  <p:embed/>
                </p:oleObj>
              </mc:Choice>
              <mc:Fallback>
                <p:oleObj name="" r:id="rId1" imgW="584200" imgH="419100" progId="Equation.DSMT4">
                  <p:embed/>
                  <p:pic>
                    <p:nvPicPr>
                      <p:cNvPr id="0" name="图片 311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843213" y="2205038"/>
                        <a:ext cx="1476375" cy="10652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981" name="矩形 54579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26982" name="对象 545798"/>
          <p:cNvGraphicFramePr/>
          <p:nvPr/>
        </p:nvGraphicFramePr>
        <p:xfrm>
          <a:off x="1403350" y="3213100"/>
          <a:ext cx="684213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" r:id="rId3" imgW="228600" imgH="215900" progId="Equation.DSMT4">
                  <p:embed/>
                </p:oleObj>
              </mc:Choice>
              <mc:Fallback>
                <p:oleObj name="" r:id="rId3" imgW="228600" imgH="215900" progId="Equation.DSMT4">
                  <p:embed/>
                  <p:pic>
                    <p:nvPicPr>
                      <p:cNvPr id="0" name="图片 311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3350" y="3213100"/>
                        <a:ext cx="684213" cy="6556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983" name="矩形 545799"/>
          <p:cNvSpPr/>
          <p:nvPr/>
        </p:nvSpPr>
        <p:spPr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26984" name="对象 545800"/>
          <p:cNvGraphicFramePr/>
          <p:nvPr/>
        </p:nvGraphicFramePr>
        <p:xfrm>
          <a:off x="250825" y="4365625"/>
          <a:ext cx="611188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" r:id="rId5" imgW="203200" imgH="215900" progId="Equation.DSMT4">
                  <p:embed/>
                </p:oleObj>
              </mc:Choice>
              <mc:Fallback>
                <p:oleObj name="" r:id="rId5" imgW="203200" imgH="215900" progId="Equation.DSMT4">
                  <p:embed/>
                  <p:pic>
                    <p:nvPicPr>
                      <p:cNvPr id="0" name="图片 311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0825" y="4365625"/>
                        <a:ext cx="611188" cy="5413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985" name="矩形 545801"/>
          <p:cNvSpPr/>
          <p:nvPr/>
        </p:nvSpPr>
        <p:spPr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26986" name="对象 545802"/>
          <p:cNvGraphicFramePr/>
          <p:nvPr/>
        </p:nvGraphicFramePr>
        <p:xfrm>
          <a:off x="250825" y="5516563"/>
          <a:ext cx="4603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" r:id="rId7" imgW="203200" imgH="215900" progId="Equation.DSMT4">
                  <p:embed/>
                </p:oleObj>
              </mc:Choice>
              <mc:Fallback>
                <p:oleObj name="" r:id="rId7" imgW="203200" imgH="215900" progId="Equation.DSMT4">
                  <p:embed/>
                  <p:pic>
                    <p:nvPicPr>
                      <p:cNvPr id="0" name="图片 311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0825" y="5516563"/>
                        <a:ext cx="460375" cy="504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8001" name="文本占位符 546817"/>
          <p:cNvSpPr>
            <a:spLocks noGrp="1"/>
          </p:cNvSpPr>
          <p:nvPr>
            <p:ph idx="1"/>
          </p:nvPr>
        </p:nvSpPr>
        <p:spPr>
          <a:xfrm>
            <a:off x="179388" y="836613"/>
            <a:ext cx="8964612" cy="6021387"/>
          </a:xfrm>
        </p:spPr>
        <p:txBody>
          <a:bodyPr anchor="t"/>
          <a:p>
            <a:r>
              <a:rPr lang="zh-CN" altLang="en-US" sz="2100" dirty="0"/>
              <a:t>材料抵抗压力水渗透的性质称为抗渗性。材料的抗渗性通常采用渗透系数表示。渗透系数是指一定厚度的材料，在单位压力水头作用下，单位时间内透过单位面积的水量。</a:t>
            </a:r>
            <a:r>
              <a:rPr lang="zh-CN" altLang="en-US" sz="2600" dirty="0"/>
              <a:t> </a:t>
            </a:r>
            <a:endParaRPr lang="zh-CN" altLang="en-US" sz="2100" dirty="0"/>
          </a:p>
          <a:p>
            <a:endParaRPr lang="zh-CN" altLang="en-US" sz="2100" dirty="0"/>
          </a:p>
          <a:p>
            <a:endParaRPr lang="zh-CN" altLang="en-US" sz="2100" dirty="0"/>
          </a:p>
          <a:p>
            <a:endParaRPr lang="zh-CN" altLang="en-US" sz="2100" dirty="0"/>
          </a:p>
          <a:p>
            <a:r>
              <a:rPr lang="zh-CN" altLang="en-US" sz="2100" dirty="0"/>
              <a:t>式中 </a:t>
            </a:r>
            <a:r>
              <a:rPr lang="en-US" altLang="zh-CN" sz="2100" dirty="0"/>
              <a:t>K    ——</a:t>
            </a:r>
            <a:r>
              <a:rPr lang="zh-CN" altLang="en-US" sz="2100" dirty="0"/>
              <a:t>材料的渗透系数（ </a:t>
            </a:r>
            <a:r>
              <a:rPr lang="en-US" altLang="zh-CN" sz="2100" dirty="0"/>
              <a:t>cm/h</a:t>
            </a:r>
            <a:r>
              <a:rPr lang="zh-CN" altLang="en-US" sz="2100" dirty="0"/>
              <a:t>）；</a:t>
            </a:r>
            <a:endParaRPr lang="zh-CN" altLang="en-US" sz="2100" dirty="0"/>
          </a:p>
          <a:p>
            <a:r>
              <a:rPr lang="en-US" altLang="zh-CN" sz="2100" dirty="0"/>
              <a:t>W  ——</a:t>
            </a:r>
            <a:r>
              <a:rPr lang="zh-CN" altLang="en-US" sz="2100" dirty="0"/>
              <a:t>透过材料试件的水量（</a:t>
            </a:r>
            <a:r>
              <a:rPr lang="en-US" altLang="zh-CN" sz="2100"/>
              <a:t>cm</a:t>
            </a:r>
            <a:r>
              <a:rPr lang="en-US" altLang="zh-CN" sz="2100" baseline="30000"/>
              <a:t>3 </a:t>
            </a:r>
            <a:r>
              <a:rPr lang="en-US" altLang="zh-CN" sz="2100" dirty="0"/>
              <a:t> </a:t>
            </a:r>
            <a:r>
              <a:rPr lang="zh-CN" altLang="en-US" sz="2100" dirty="0"/>
              <a:t>）；</a:t>
            </a:r>
            <a:endParaRPr lang="zh-CN" altLang="en-US" sz="2100" dirty="0"/>
          </a:p>
          <a:p>
            <a:r>
              <a:rPr lang="en-US" altLang="zh-CN" sz="2100" dirty="0"/>
              <a:t>d  ——</a:t>
            </a:r>
            <a:r>
              <a:rPr lang="zh-CN" altLang="en-US" sz="2100" dirty="0"/>
              <a:t>材料试件的厚度（</a:t>
            </a:r>
            <a:r>
              <a:rPr lang="en-US" altLang="zh-CN" sz="2100" dirty="0"/>
              <a:t>cm  </a:t>
            </a:r>
            <a:r>
              <a:rPr lang="zh-CN" altLang="en-US" sz="2100" dirty="0"/>
              <a:t>）；</a:t>
            </a:r>
            <a:endParaRPr lang="zh-CN" altLang="en-US" sz="2100" dirty="0"/>
          </a:p>
          <a:p>
            <a:r>
              <a:rPr lang="zh-CN" altLang="en-US" sz="2100" dirty="0"/>
              <a:t> </a:t>
            </a:r>
            <a:r>
              <a:rPr lang="en-US" altLang="zh-CN" sz="2100" dirty="0"/>
              <a:t>A ——</a:t>
            </a:r>
            <a:r>
              <a:rPr lang="zh-CN" altLang="en-US" sz="2100" dirty="0"/>
              <a:t>透水面积（ </a:t>
            </a:r>
            <a:r>
              <a:rPr lang="en-US" altLang="zh-CN" sz="2100"/>
              <a:t>cm</a:t>
            </a:r>
            <a:r>
              <a:rPr lang="en-US" altLang="zh-CN" sz="2100" baseline="30000"/>
              <a:t>2 </a:t>
            </a:r>
            <a:r>
              <a:rPr lang="zh-CN" altLang="en-US" sz="2100" dirty="0"/>
              <a:t>）；</a:t>
            </a:r>
            <a:endParaRPr lang="zh-CN" altLang="en-US" sz="2100" dirty="0"/>
          </a:p>
          <a:p>
            <a:r>
              <a:rPr lang="en-US" altLang="zh-CN" sz="2100" dirty="0"/>
              <a:t>t  ——</a:t>
            </a:r>
            <a:r>
              <a:rPr lang="zh-CN" altLang="en-US" sz="2100" dirty="0"/>
              <a:t>透水时间（ </a:t>
            </a:r>
            <a:r>
              <a:rPr lang="en-US" altLang="zh-CN" sz="2100" dirty="0"/>
              <a:t>h </a:t>
            </a:r>
            <a:r>
              <a:rPr lang="zh-CN" altLang="en-US" sz="2100" dirty="0"/>
              <a:t>）；</a:t>
            </a:r>
            <a:endParaRPr lang="zh-CN" altLang="en-US" sz="2100" dirty="0"/>
          </a:p>
          <a:p>
            <a:r>
              <a:rPr lang="zh-CN" altLang="en-US" sz="2100" dirty="0"/>
              <a:t> </a:t>
            </a:r>
            <a:r>
              <a:rPr lang="en-US" altLang="zh-CN" sz="2100" dirty="0"/>
              <a:t>H ——</a:t>
            </a:r>
            <a:r>
              <a:rPr lang="zh-CN" altLang="en-US" sz="2100" dirty="0"/>
              <a:t>静水压力水头（</a:t>
            </a:r>
            <a:r>
              <a:rPr lang="en-US" altLang="zh-CN" sz="2100" dirty="0"/>
              <a:t>cm  </a:t>
            </a:r>
            <a:r>
              <a:rPr lang="zh-CN" altLang="en-US" sz="2100" dirty="0"/>
              <a:t>）。</a:t>
            </a:r>
            <a:endParaRPr lang="zh-CN" altLang="en-US" sz="2100" dirty="0"/>
          </a:p>
          <a:p>
            <a:r>
              <a:rPr lang="zh-CN" altLang="en-US" sz="2100" dirty="0"/>
              <a:t>渗透系数反映了材料抵抗压力水渗透的能力，渗透系数越大，则材料的抗渗性越差。</a:t>
            </a:r>
            <a:endParaRPr lang="zh-CN" altLang="en-US" sz="2100" dirty="0"/>
          </a:p>
        </p:txBody>
      </p:sp>
      <p:sp>
        <p:nvSpPr>
          <p:cNvPr id="128002" name="矩形 546818"/>
          <p:cNvSpPr>
            <a:spLocks noRot="1"/>
          </p:cNvSpPr>
          <p:nvPr/>
        </p:nvSpPr>
        <p:spPr>
          <a:xfrm>
            <a:off x="298450" y="228600"/>
            <a:ext cx="8540750" cy="5365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zh-CN" altLang="en-US" sz="3800" b="1" dirty="0">
                <a:solidFill>
                  <a:srgbClr val="00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800" b="1" dirty="0">
                <a:solidFill>
                  <a:srgbClr val="0033CC"/>
                </a:solidFill>
                <a:latin typeface="Garamond" panose="02020404030301010803" pitchFamily="18" charset="0"/>
                <a:ea typeface="宋体" panose="02010600030101010101" pitchFamily="2" charset="-122"/>
              </a:rPr>
              <a:t>5</a:t>
            </a:r>
            <a:r>
              <a:rPr lang="zh-CN" altLang="en-US" sz="3800" b="1" dirty="0">
                <a:solidFill>
                  <a:srgbClr val="00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）材料的抗渗性</a:t>
            </a:r>
            <a:endParaRPr lang="zh-CN" altLang="en-US" sz="3800" b="1" dirty="0">
              <a:solidFill>
                <a:srgbClr val="0033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8003" name="矩形 546819"/>
          <p:cNvSpPr/>
          <p:nvPr/>
        </p:nvSpPr>
        <p:spPr>
          <a:xfrm>
            <a:off x="0" y="32432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28004" name="对象 546820"/>
          <p:cNvGraphicFramePr/>
          <p:nvPr/>
        </p:nvGraphicFramePr>
        <p:xfrm>
          <a:off x="3132138" y="2133600"/>
          <a:ext cx="1223962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" r:id="rId1" imgW="584200" imgH="368300" progId="Equation.DSMT4">
                  <p:embed/>
                </p:oleObj>
              </mc:Choice>
              <mc:Fallback>
                <p:oleObj name="" r:id="rId1" imgW="584200" imgH="368300" progId="Equation.DSMT4">
                  <p:embed/>
                  <p:pic>
                    <p:nvPicPr>
                      <p:cNvPr id="0" name="图片 312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132138" y="2133600"/>
                        <a:ext cx="1223962" cy="7826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9025" name="文本占位符 547841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4973637"/>
          </a:xfrm>
        </p:spPr>
        <p:txBody>
          <a:bodyPr anchor="t"/>
          <a:p>
            <a:pPr>
              <a:lnSpc>
                <a:spcPct val="110000"/>
              </a:lnSpc>
            </a:pPr>
            <a:r>
              <a:rPr lang="zh-CN" altLang="en-US" sz="2600" dirty="0"/>
              <a:t>材料的抗渗性常采用抗渗等级（</a:t>
            </a:r>
            <a:r>
              <a:rPr lang="en-US" altLang="zh-CN" sz="2600" dirty="0"/>
              <a:t>P</a:t>
            </a:r>
            <a:r>
              <a:rPr lang="zh-CN" altLang="en-US" sz="2600" dirty="0"/>
              <a:t>）表示。抗渗等级是指在规定的试验条件下，试件所能承受的最大水压力来确定，以表示，其中为该材料所能承受的最大水压力（</a:t>
            </a:r>
            <a:r>
              <a:rPr lang="en-US" altLang="zh-CN" sz="2600" err="1"/>
              <a:t>MPa</a:t>
            </a:r>
            <a:r>
              <a:rPr lang="zh-CN" altLang="en-US" sz="2600" dirty="0"/>
              <a:t>）的</a:t>
            </a:r>
            <a:r>
              <a:rPr lang="en-US" altLang="zh-CN" sz="2600" dirty="0"/>
              <a:t>10</a:t>
            </a:r>
            <a:r>
              <a:rPr lang="zh-CN" altLang="en-US" sz="2600" dirty="0"/>
              <a:t>倍值。如表示混凝土承受水压力时无渗水现象。混凝土的抗渗等级应以每组</a:t>
            </a:r>
            <a:r>
              <a:rPr lang="en-US" altLang="zh-CN" sz="2600" dirty="0"/>
              <a:t>6</a:t>
            </a:r>
            <a:r>
              <a:rPr lang="zh-CN" altLang="en-US" sz="2600" dirty="0"/>
              <a:t>个试件中</a:t>
            </a:r>
            <a:r>
              <a:rPr lang="en-US" altLang="zh-CN" sz="2600" dirty="0"/>
              <a:t>4</a:t>
            </a:r>
            <a:r>
              <a:rPr lang="zh-CN" altLang="en-US" sz="2600" dirty="0"/>
              <a:t>个未出现渗水时的最大水压力乘以</a:t>
            </a:r>
            <a:r>
              <a:rPr lang="en-US" altLang="zh-CN" sz="2600" dirty="0"/>
              <a:t>10</a:t>
            </a:r>
            <a:r>
              <a:rPr lang="zh-CN" altLang="en-US" sz="2600" dirty="0"/>
              <a:t>来确定。混凝土的抗渗等级应按下式计算</a:t>
            </a:r>
            <a:r>
              <a:rPr lang="en-US" altLang="zh-CN" sz="2600"/>
              <a:t>:</a:t>
            </a:r>
            <a:endParaRPr lang="en-US" altLang="zh-CN" sz="2600"/>
          </a:p>
          <a:p>
            <a:pPr>
              <a:lnSpc>
                <a:spcPct val="110000"/>
              </a:lnSpc>
            </a:pPr>
            <a:endParaRPr lang="en-US" altLang="zh-CN" sz="2600"/>
          </a:p>
          <a:p>
            <a:endParaRPr lang="en-US" altLang="zh-CN" sz="2600"/>
          </a:p>
          <a:p>
            <a:r>
              <a:rPr lang="zh-CN" altLang="en-US" sz="2600" dirty="0"/>
              <a:t>式中  </a:t>
            </a:r>
            <a:r>
              <a:rPr lang="en-US" altLang="zh-CN" sz="2600" dirty="0"/>
              <a:t>P ——</a:t>
            </a:r>
            <a:r>
              <a:rPr lang="zh-CN" altLang="en-US" sz="2600" dirty="0"/>
              <a:t>抗渗等级；</a:t>
            </a:r>
            <a:endParaRPr lang="zh-CN" altLang="en-US" sz="2600" dirty="0"/>
          </a:p>
          <a:p>
            <a:r>
              <a:rPr lang="en-US" altLang="zh-CN" sz="2600" dirty="0"/>
              <a:t>H——6</a:t>
            </a:r>
            <a:r>
              <a:rPr lang="zh-CN" altLang="en-US" sz="2600" dirty="0"/>
              <a:t>个试件中</a:t>
            </a:r>
            <a:r>
              <a:rPr lang="en-US" altLang="zh-CN" sz="2600" dirty="0"/>
              <a:t>3</a:t>
            </a:r>
            <a:r>
              <a:rPr lang="zh-CN" altLang="en-US" sz="2600" dirty="0"/>
              <a:t>个渗水时的水压力（</a:t>
            </a:r>
            <a:r>
              <a:rPr lang="en-US" altLang="zh-CN" sz="2600" err="1"/>
              <a:t>MPa</a:t>
            </a:r>
            <a:r>
              <a:rPr lang="zh-CN" altLang="en-US" sz="2600" dirty="0"/>
              <a:t>）。</a:t>
            </a:r>
            <a:endParaRPr lang="zh-CN" altLang="en-US" sz="2600" dirty="0"/>
          </a:p>
        </p:txBody>
      </p:sp>
      <p:sp>
        <p:nvSpPr>
          <p:cNvPr id="129026" name="矩形 547842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29027" name="对象 547843"/>
          <p:cNvGraphicFramePr/>
          <p:nvPr/>
        </p:nvGraphicFramePr>
        <p:xfrm>
          <a:off x="2987675" y="4014788"/>
          <a:ext cx="25209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" r:id="rId1" imgW="711200" imgH="165100" progId="Equation.DSMT4">
                  <p:embed/>
                </p:oleObj>
              </mc:Choice>
              <mc:Fallback>
                <p:oleObj name="" r:id="rId1" imgW="711200" imgH="165100" progId="Equation.DSMT4">
                  <p:embed/>
                  <p:pic>
                    <p:nvPicPr>
                      <p:cNvPr id="0" name="图片 312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987675" y="4014788"/>
                        <a:ext cx="2520950" cy="571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028" name="矩形 547844"/>
          <p:cNvSpPr>
            <a:spLocks noRot="1"/>
          </p:cNvSpPr>
          <p:nvPr/>
        </p:nvSpPr>
        <p:spPr>
          <a:xfrm>
            <a:off x="298450" y="228600"/>
            <a:ext cx="8540750" cy="5365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zh-CN" altLang="en-US" sz="3800" b="1" dirty="0">
                <a:solidFill>
                  <a:srgbClr val="00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800" b="1" dirty="0">
                <a:solidFill>
                  <a:srgbClr val="0033CC"/>
                </a:solidFill>
                <a:latin typeface="Garamond" panose="02020404030301010803" pitchFamily="18" charset="0"/>
                <a:ea typeface="宋体" panose="02010600030101010101" pitchFamily="2" charset="-122"/>
              </a:rPr>
              <a:t>5</a:t>
            </a:r>
            <a:r>
              <a:rPr lang="zh-CN" altLang="en-US" sz="3800" b="1" dirty="0">
                <a:solidFill>
                  <a:srgbClr val="00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）材料的抗渗性</a:t>
            </a:r>
            <a:endParaRPr lang="zh-CN" altLang="en-US" sz="3800" b="1" dirty="0">
              <a:solidFill>
                <a:srgbClr val="0033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rand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0049" name="文本占位符 548865"/>
          <p:cNvSpPr>
            <a:spLocks noGrp="1"/>
          </p:cNvSpPr>
          <p:nvPr>
            <p:ph idx="1"/>
          </p:nvPr>
        </p:nvSpPr>
        <p:spPr>
          <a:xfrm>
            <a:off x="179388" y="908050"/>
            <a:ext cx="8964612" cy="5949950"/>
          </a:xfrm>
        </p:spPr>
        <p:txBody>
          <a:bodyPr anchor="t"/>
          <a:p>
            <a:pPr>
              <a:lnSpc>
                <a:spcPct val="110000"/>
              </a:lnSpc>
            </a:pPr>
            <a:r>
              <a:rPr lang="zh-CN" altLang="en-US" sz="2600" b="1" dirty="0"/>
              <a:t>材料在饱和水状态下，能经受多次冻融循环作用而不破坏，且强度也不显著降低的性质，称为抗冻性。</a:t>
            </a:r>
            <a:endParaRPr lang="zh-CN" altLang="en-US" sz="2600" b="1" dirty="0"/>
          </a:p>
          <a:p>
            <a:pPr>
              <a:lnSpc>
                <a:spcPct val="110000"/>
              </a:lnSpc>
            </a:pPr>
            <a:r>
              <a:rPr lang="zh-CN" altLang="en-US" sz="2600" dirty="0"/>
              <a:t>通常采用的温度（水在微小的毛细管中低于才能冻结）冻结后，再在的水中融化，这样的一个冻融过程称为一次循环。</a:t>
            </a:r>
            <a:endParaRPr lang="zh-CN" altLang="en-US" sz="2600" dirty="0"/>
          </a:p>
          <a:p>
            <a:pPr>
              <a:lnSpc>
                <a:spcPct val="110000"/>
              </a:lnSpc>
            </a:pPr>
            <a:r>
              <a:rPr lang="zh-CN" altLang="en-US" sz="2600" dirty="0"/>
              <a:t>对于不同要求的抗冻材料，主要经过规定的冻融次数后，质量损失不大于，强度降低不超过，认为该材料已达到某等级的抗冻要求。根据对材料的不同抗冻要求，将材料划分为不同的抗冻标号，如</a:t>
            </a:r>
            <a:r>
              <a:rPr lang="en-US" altLang="zh-CN" sz="2600" dirty="0"/>
              <a:t>F10</a:t>
            </a:r>
            <a:r>
              <a:rPr lang="zh-CN" altLang="en-US" sz="2600" dirty="0"/>
              <a:t>、</a:t>
            </a:r>
            <a:r>
              <a:rPr lang="en-US" altLang="zh-CN" sz="2600" dirty="0"/>
              <a:t>F15</a:t>
            </a:r>
            <a:r>
              <a:rPr lang="zh-CN" altLang="en-US" sz="2600" dirty="0"/>
              <a:t>、 </a:t>
            </a:r>
            <a:r>
              <a:rPr lang="en-US" altLang="zh-CN" sz="2600" dirty="0"/>
              <a:t>F25 </a:t>
            </a:r>
            <a:r>
              <a:rPr lang="zh-CN" altLang="en-US" sz="2600" dirty="0"/>
              <a:t>、 </a:t>
            </a:r>
            <a:r>
              <a:rPr lang="en-US" altLang="zh-CN" sz="2600" dirty="0"/>
              <a:t>F50</a:t>
            </a:r>
            <a:r>
              <a:rPr lang="zh-CN" altLang="en-US" sz="2600" dirty="0"/>
              <a:t>、 </a:t>
            </a:r>
            <a:r>
              <a:rPr lang="en-US" altLang="zh-CN" sz="2600" dirty="0"/>
              <a:t>F100 </a:t>
            </a:r>
            <a:r>
              <a:rPr lang="zh-CN" altLang="en-US" sz="2600" dirty="0"/>
              <a:t>，表示材料在规定试验条件下能承受</a:t>
            </a:r>
            <a:r>
              <a:rPr lang="en-US" altLang="zh-CN" sz="2600" dirty="0"/>
              <a:t>10</a:t>
            </a:r>
            <a:r>
              <a:rPr lang="zh-CN" altLang="en-US" sz="2600" dirty="0"/>
              <a:t>、</a:t>
            </a:r>
            <a:r>
              <a:rPr lang="en-US" altLang="zh-CN" sz="2600" dirty="0"/>
              <a:t>15</a:t>
            </a:r>
            <a:r>
              <a:rPr lang="zh-CN" altLang="en-US" sz="2600" dirty="0"/>
              <a:t>、</a:t>
            </a:r>
            <a:r>
              <a:rPr lang="en-US" altLang="zh-CN" sz="2600" dirty="0"/>
              <a:t>25</a:t>
            </a:r>
            <a:r>
              <a:rPr lang="zh-CN" altLang="en-US" sz="2600" dirty="0"/>
              <a:t>、</a:t>
            </a:r>
            <a:r>
              <a:rPr lang="en-US" altLang="zh-CN" sz="2600" dirty="0"/>
              <a:t>50</a:t>
            </a:r>
            <a:r>
              <a:rPr lang="zh-CN" altLang="en-US" sz="2600" dirty="0"/>
              <a:t>、</a:t>
            </a:r>
            <a:r>
              <a:rPr lang="en-US" altLang="zh-CN" sz="2600" dirty="0"/>
              <a:t>100</a:t>
            </a:r>
            <a:r>
              <a:rPr lang="zh-CN" altLang="en-US" sz="2600" dirty="0"/>
              <a:t>次冻融循环。</a:t>
            </a:r>
            <a:r>
              <a:rPr lang="zh-CN" altLang="en-US" dirty="0"/>
              <a:t> </a:t>
            </a:r>
            <a:endParaRPr lang="zh-CN" altLang="en-US" dirty="0"/>
          </a:p>
        </p:txBody>
      </p:sp>
      <p:sp>
        <p:nvSpPr>
          <p:cNvPr id="130050" name="矩形 548866"/>
          <p:cNvSpPr>
            <a:spLocks noRot="1"/>
          </p:cNvSpPr>
          <p:nvPr/>
        </p:nvSpPr>
        <p:spPr>
          <a:xfrm>
            <a:off x="298450" y="228600"/>
            <a:ext cx="8540750" cy="5365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zh-CN" altLang="en-US" sz="3800" b="1" dirty="0">
                <a:solidFill>
                  <a:srgbClr val="00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800" b="1" dirty="0">
                <a:solidFill>
                  <a:srgbClr val="0033CC"/>
                </a:solidFill>
                <a:latin typeface="Garamond" panose="02020404030301010803" pitchFamily="18" charset="0"/>
                <a:ea typeface="宋体" panose="02010600030101010101" pitchFamily="2" charset="-122"/>
              </a:rPr>
              <a:t>6</a:t>
            </a:r>
            <a:r>
              <a:rPr lang="zh-CN" altLang="en-US" sz="3800" b="1" dirty="0">
                <a:solidFill>
                  <a:srgbClr val="0033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）材料的抗冻性</a:t>
            </a:r>
            <a:endParaRPr lang="zh-CN" altLang="en-US" sz="3800" b="1" dirty="0">
              <a:solidFill>
                <a:srgbClr val="0033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rand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1073" name="标题 566273"/>
          <p:cNvSpPr>
            <a:spLocks noGrp="1"/>
          </p:cNvSpPr>
          <p:nvPr>
            <p:ph type="title"/>
          </p:nvPr>
        </p:nvSpPr>
        <p:spPr/>
        <p:txBody>
          <a:bodyPr anchor="t"/>
          <a:p>
            <a:r>
              <a:rPr lang="zh-CN" altLang="en-US" dirty="0"/>
              <a:t>随堂练习：</a:t>
            </a:r>
            <a:endParaRPr lang="zh-CN" altLang="en-US" dirty="0"/>
          </a:p>
        </p:txBody>
      </p:sp>
      <p:sp>
        <p:nvSpPr>
          <p:cNvPr id="131074" name="文本占位符 566274"/>
          <p:cNvSpPr>
            <a:spLocks noGrp="1"/>
          </p:cNvSpPr>
          <p:nvPr>
            <p:ph idx="1"/>
          </p:nvPr>
        </p:nvSpPr>
        <p:spPr>
          <a:xfrm>
            <a:off x="457200" y="1600200"/>
            <a:ext cx="7859713" cy="4530725"/>
          </a:xfrm>
        </p:spPr>
        <p:txBody>
          <a:bodyPr anchor="t"/>
          <a:p>
            <a:pPr>
              <a:lnSpc>
                <a:spcPct val="135000"/>
              </a:lnSpc>
            </a:pPr>
            <a:r>
              <a:rPr lang="en-US" altLang="zh-CN" sz="2800" dirty="0"/>
              <a:t>4</a:t>
            </a:r>
            <a:r>
              <a:rPr lang="zh-CN" altLang="en-US" sz="2800" dirty="0"/>
              <a:t>、破碎的岩石试样经完全干燥后，其质量为</a:t>
            </a:r>
            <a:r>
              <a:rPr lang="en-US" altLang="zh-CN" sz="2800" dirty="0"/>
              <a:t>482g</a:t>
            </a:r>
            <a:r>
              <a:rPr lang="zh-CN" altLang="en-US" sz="2800" dirty="0"/>
              <a:t>，将其放入盛水的量筒中，经一定时间石子吸水饱和后，量筒中的水面由原来的</a:t>
            </a:r>
            <a:r>
              <a:rPr lang="en-US" altLang="zh-CN" sz="2800"/>
              <a:t>452cm</a:t>
            </a:r>
            <a:r>
              <a:rPr lang="en-US" altLang="zh-CN" sz="2800" baseline="30000"/>
              <a:t>3</a:t>
            </a:r>
            <a:r>
              <a:rPr lang="zh-CN" altLang="en-US" sz="2800" dirty="0"/>
              <a:t>刻度上升至</a:t>
            </a:r>
            <a:r>
              <a:rPr lang="en-US" altLang="zh-CN" sz="2800"/>
              <a:t>630cm</a:t>
            </a:r>
            <a:r>
              <a:rPr lang="en-US" altLang="zh-CN" sz="2800" baseline="30000"/>
              <a:t>3</a:t>
            </a:r>
            <a:r>
              <a:rPr lang="zh-CN" altLang="en-US" sz="2800" dirty="0"/>
              <a:t>刻度。取出石子，擦干表面的水分后称得质量为</a:t>
            </a:r>
            <a:r>
              <a:rPr lang="en-US" altLang="zh-CN" sz="2800" dirty="0"/>
              <a:t>487g</a:t>
            </a:r>
            <a:r>
              <a:rPr lang="zh-CN" altLang="en-US" sz="2800" dirty="0"/>
              <a:t>。试求该岩石的表观密度、体积密度及吸水率。</a:t>
            </a:r>
            <a:endParaRPr lang="zh-CN" altLang="en-US" sz="2800" dirty="0"/>
          </a:p>
        </p:txBody>
      </p:sp>
    </p:spTree>
  </p:cSld>
  <p:clrMapOvr>
    <a:masterClrMapping/>
  </p:clrMapOvr>
  <p:transition spd="slow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4449" name="标题 326657"/>
          <p:cNvSpPr>
            <a:spLocks noGrp="1"/>
          </p:cNvSpPr>
          <p:nvPr>
            <p:ph type="title"/>
          </p:nvPr>
        </p:nvSpPr>
        <p:spPr>
          <a:xfrm>
            <a:off x="323850" y="692150"/>
            <a:ext cx="8229600" cy="1139825"/>
          </a:xfrm>
        </p:spPr>
        <p:txBody>
          <a:bodyPr anchor="t"/>
          <a:p>
            <a:pPr algn="ctr"/>
            <a:r>
              <a:rPr lang="en-US" altLang="zh-CN" sz="4400" b="1" dirty="0">
                <a:solidFill>
                  <a:schemeClr val="tx1"/>
                </a:solidFill>
              </a:rPr>
              <a:t>1.2   </a:t>
            </a:r>
            <a:r>
              <a:rPr lang="zh-CN" altLang="en-US" sz="4400" b="1" dirty="0">
                <a:solidFill>
                  <a:schemeClr val="tx1"/>
                </a:solidFill>
              </a:rPr>
              <a:t>建筑材料的基本性质</a:t>
            </a:r>
            <a:r>
              <a:rPr lang="zh-CN" altLang="en-US" sz="4400" dirty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内容</a:t>
            </a:r>
            <a:endParaRPr lang="zh-CN" altLang="en-US" sz="4400" dirty="0">
              <a:solidFill>
                <a:schemeClr val="tx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04450" name="文本占位符 326658"/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5257800"/>
          </a:xfrm>
        </p:spPr>
        <p:txBody>
          <a:bodyPr anchor="t"/>
          <a:p>
            <a:pPr>
              <a:lnSpc>
                <a:spcPct val="150000"/>
              </a:lnSpc>
            </a:pPr>
            <a:r>
              <a:rPr lang="en-US" altLang="zh-CN" sz="3400" b="1" dirty="0">
                <a:latin typeface="隶书" panose="02010509060101010101" pitchFamily="49" charset="-122"/>
                <a:ea typeface="隶书" panose="02010509060101010101" pitchFamily="49" charset="-122"/>
              </a:rPr>
              <a:t>1.2.1  </a:t>
            </a:r>
            <a:r>
              <a:rPr lang="zh-CN" altLang="en-US" sz="3400" b="1" dirty="0">
                <a:latin typeface="隶书" panose="02010509060101010101" pitchFamily="49" charset="-122"/>
                <a:ea typeface="隶书" panose="02010509060101010101" pitchFamily="49" charset="-122"/>
              </a:rPr>
              <a:t>材料的基本物理性质</a:t>
            </a:r>
            <a:r>
              <a:rPr lang="zh-CN" altLang="en-US" sz="2400" b="1" dirty="0"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zh-CN" altLang="en-US" sz="2400" dirty="0">
                <a:latin typeface="隶书" panose="02010509060101010101" pitchFamily="49" charset="-122"/>
                <a:ea typeface="隶书" panose="02010509060101010101" pitchFamily="49" charset="-122"/>
              </a:rPr>
              <a:t>与材料构造、水、热有关的性质</a:t>
            </a:r>
            <a:r>
              <a:rPr lang="zh-CN" altLang="en-US" sz="2400" b="1" dirty="0">
                <a:latin typeface="隶书" panose="02010509060101010101" pitchFamily="49" charset="-122"/>
                <a:ea typeface="隶书" panose="02010509060101010101" pitchFamily="49" charset="-122"/>
              </a:rPr>
              <a:t>）</a:t>
            </a:r>
            <a:endParaRPr lang="zh-CN" altLang="en-US" sz="2400" b="1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400" b="1" dirty="0">
                <a:latin typeface="隶书" panose="02010509060101010101" pitchFamily="49" charset="-122"/>
                <a:ea typeface="隶书" panose="02010509060101010101" pitchFamily="49" charset="-122"/>
              </a:rPr>
              <a:t>1.2.2  </a:t>
            </a:r>
            <a:r>
              <a:rPr lang="zh-CN" altLang="en-US" sz="3400" b="1" dirty="0">
                <a:latin typeface="隶书" panose="02010509060101010101" pitchFamily="49" charset="-122"/>
                <a:ea typeface="隶书" panose="02010509060101010101" pitchFamily="49" charset="-122"/>
              </a:rPr>
              <a:t>材料的力学性质</a:t>
            </a:r>
            <a:r>
              <a:rPr lang="zh-CN" altLang="en-US" sz="2400" b="1" dirty="0"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zh-CN" altLang="en-US" sz="2400" dirty="0">
                <a:latin typeface="隶书" panose="02010509060101010101" pitchFamily="49" charset="-122"/>
                <a:ea typeface="隶书" panose="02010509060101010101" pitchFamily="49" charset="-122"/>
              </a:rPr>
              <a:t>强度、弹塑性、脆韧性、硬度和耐磨性</a:t>
            </a:r>
            <a:r>
              <a:rPr lang="zh-CN" altLang="en-US" sz="2400" b="1" dirty="0">
                <a:latin typeface="隶书" panose="02010509060101010101" pitchFamily="49" charset="-122"/>
                <a:ea typeface="隶书" panose="02010509060101010101" pitchFamily="49" charset="-122"/>
              </a:rPr>
              <a:t>）</a:t>
            </a:r>
            <a:endParaRPr lang="zh-CN" altLang="en-US" sz="2400" b="1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400" b="1" dirty="0">
                <a:latin typeface="隶书" panose="02010509060101010101" pitchFamily="49" charset="-122"/>
                <a:ea typeface="隶书" panose="02010509060101010101" pitchFamily="49" charset="-122"/>
              </a:rPr>
              <a:t>1.2.3  </a:t>
            </a:r>
            <a:r>
              <a:rPr lang="zh-CN" altLang="en-US" sz="3400" b="1" dirty="0">
                <a:latin typeface="隶书" panose="02010509060101010101" pitchFamily="49" charset="-122"/>
                <a:ea typeface="隶书" panose="02010509060101010101" pitchFamily="49" charset="-122"/>
              </a:rPr>
              <a:t>材料的光学与声学性质</a:t>
            </a:r>
            <a:endParaRPr lang="zh-CN" altLang="en-US" sz="3400" b="1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400" b="1" dirty="0">
                <a:latin typeface="隶书" panose="02010509060101010101" pitchFamily="49" charset="-122"/>
                <a:ea typeface="隶书" panose="02010509060101010101" pitchFamily="49" charset="-122"/>
              </a:rPr>
              <a:t>1.2.4  </a:t>
            </a:r>
            <a:r>
              <a:rPr lang="zh-CN" altLang="en-US" sz="3400" b="1" dirty="0">
                <a:latin typeface="隶书" panose="02010509060101010101" pitchFamily="49" charset="-122"/>
                <a:ea typeface="隶书" panose="02010509060101010101" pitchFamily="49" charset="-122"/>
              </a:rPr>
              <a:t>材料的耐久性</a:t>
            </a:r>
            <a:endParaRPr lang="zh-CN" altLang="en-US" sz="3400" b="1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ransition spd="slow">
    <p:rand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2097" name="标题 549889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461962"/>
          </a:xfrm>
        </p:spPr>
        <p:txBody>
          <a:bodyPr anchor="t"/>
          <a:p>
            <a:r>
              <a:rPr lang="en-US" altLang="zh-CN" sz="3400" b="1" dirty="0">
                <a:solidFill>
                  <a:srgbClr val="0033CC"/>
                </a:solidFill>
              </a:rPr>
              <a:t>3</a:t>
            </a:r>
            <a:r>
              <a:rPr lang="zh-CN" altLang="en-US" sz="3400" b="1" dirty="0">
                <a:solidFill>
                  <a:srgbClr val="0033CC"/>
                </a:solidFill>
              </a:rPr>
              <a:t>）与热有关的性质</a:t>
            </a:r>
            <a:endParaRPr lang="zh-CN" altLang="en-US" sz="3400" b="1" dirty="0">
              <a:solidFill>
                <a:srgbClr val="0033CC"/>
              </a:solidFill>
            </a:endParaRPr>
          </a:p>
        </p:txBody>
      </p:sp>
      <p:sp>
        <p:nvSpPr>
          <p:cNvPr id="132098" name="文本占位符 549890"/>
          <p:cNvSpPr>
            <a:spLocks noGrp="1"/>
          </p:cNvSpPr>
          <p:nvPr>
            <p:ph idx="1"/>
          </p:nvPr>
        </p:nvSpPr>
        <p:spPr>
          <a:xfrm>
            <a:off x="0" y="692150"/>
            <a:ext cx="9144000" cy="6165850"/>
          </a:xfrm>
        </p:spPr>
        <p:txBody>
          <a:bodyPr anchor="t"/>
          <a:p>
            <a:r>
              <a:rPr lang="zh-CN" altLang="en-US" sz="2600" dirty="0"/>
              <a:t>（</a:t>
            </a:r>
            <a:r>
              <a:rPr lang="en-US" altLang="zh-CN" sz="2600" dirty="0"/>
              <a:t>1</a:t>
            </a:r>
            <a:r>
              <a:rPr lang="zh-CN" altLang="en-US" sz="2600" dirty="0"/>
              <a:t>）导热性</a:t>
            </a:r>
            <a:endParaRPr lang="zh-CN" altLang="en-US" sz="2600" dirty="0"/>
          </a:p>
          <a:p>
            <a:pPr>
              <a:lnSpc>
                <a:spcPct val="115000"/>
              </a:lnSpc>
            </a:pPr>
            <a:r>
              <a:rPr lang="zh-CN" altLang="en-US" sz="2100" dirty="0"/>
              <a:t>当材料两侧存在温差时，热量将从温度高的一侧通过材料传递到温度低的一侧，材料这种传导热量的能力称为导热性。材料导热性的大小用导热系数表示。导热系数是指厚度为</a:t>
            </a:r>
            <a:r>
              <a:rPr lang="en-US" altLang="zh-CN" sz="2100" dirty="0"/>
              <a:t>1m</a:t>
            </a:r>
            <a:r>
              <a:rPr lang="zh-CN" altLang="en-US" sz="2100" dirty="0"/>
              <a:t>的材料，当两侧温差为</a:t>
            </a:r>
            <a:r>
              <a:rPr lang="en-US" altLang="zh-CN" sz="2100" dirty="0"/>
              <a:t>1K</a:t>
            </a:r>
            <a:r>
              <a:rPr lang="zh-CN" altLang="en-US" sz="2100" dirty="0"/>
              <a:t>时，在</a:t>
            </a:r>
            <a:r>
              <a:rPr lang="en-US" altLang="zh-CN" sz="2100" dirty="0"/>
              <a:t>1s</a:t>
            </a:r>
            <a:r>
              <a:rPr lang="zh-CN" altLang="en-US" sz="2100" dirty="0"/>
              <a:t>时间内通过</a:t>
            </a:r>
            <a:r>
              <a:rPr lang="en-US" altLang="zh-CN" sz="2100"/>
              <a:t>1m</a:t>
            </a:r>
            <a:r>
              <a:rPr lang="en-US" altLang="zh-CN" sz="2100" baseline="30000"/>
              <a:t>2</a:t>
            </a:r>
            <a:r>
              <a:rPr lang="zh-CN" altLang="en-US" sz="2100" dirty="0"/>
              <a:t>面积的热量。</a:t>
            </a:r>
            <a:endParaRPr lang="zh-CN" altLang="en-US" sz="2100" dirty="0"/>
          </a:p>
          <a:p>
            <a:endParaRPr lang="zh-CN" altLang="en-US" sz="2100" dirty="0"/>
          </a:p>
          <a:p>
            <a:endParaRPr lang="zh-CN" altLang="en-US" sz="2100" dirty="0"/>
          </a:p>
          <a:p>
            <a:r>
              <a:rPr lang="zh-CN" altLang="en-US" sz="2100" dirty="0"/>
              <a:t>式中 </a:t>
            </a:r>
            <a:r>
              <a:rPr lang="el-GR" altLang="zh-CN" sz="2100" dirty="0"/>
              <a:t>λ</a:t>
            </a:r>
            <a:r>
              <a:rPr lang="en-US" altLang="zh-CN" sz="2100" dirty="0"/>
              <a:t>——</a:t>
            </a:r>
            <a:r>
              <a:rPr lang="zh-CN" altLang="en-US" sz="2100" dirty="0"/>
              <a:t>材料的导热系数（）；</a:t>
            </a:r>
            <a:endParaRPr lang="zh-CN" altLang="en-US" sz="2100" dirty="0"/>
          </a:p>
          <a:p>
            <a:r>
              <a:rPr lang="en-US" altLang="zh-CN" sz="2100" dirty="0"/>
              <a:t>Q——</a:t>
            </a:r>
            <a:r>
              <a:rPr lang="zh-CN" altLang="en-US" sz="2100" dirty="0"/>
              <a:t>传递的热量（）；</a:t>
            </a:r>
            <a:endParaRPr lang="zh-CN" altLang="en-US" sz="2100" dirty="0"/>
          </a:p>
          <a:p>
            <a:r>
              <a:rPr lang="en-US" altLang="zh-CN" sz="2100" dirty="0"/>
              <a:t>a——</a:t>
            </a:r>
            <a:r>
              <a:rPr lang="zh-CN" altLang="en-US" sz="2100" dirty="0"/>
              <a:t>材料的厚度（）；</a:t>
            </a:r>
            <a:endParaRPr lang="zh-CN" altLang="en-US" sz="2100" dirty="0"/>
          </a:p>
          <a:p>
            <a:r>
              <a:rPr lang="en-US" altLang="zh-CN" sz="2100" dirty="0"/>
              <a:t>A ——</a:t>
            </a:r>
            <a:r>
              <a:rPr lang="zh-CN" altLang="en-US" sz="2100" dirty="0"/>
              <a:t>材料的传热面积（）；</a:t>
            </a:r>
            <a:endParaRPr lang="zh-CN" altLang="en-US" sz="2100" dirty="0"/>
          </a:p>
          <a:p>
            <a:r>
              <a:rPr lang="en-US" altLang="zh-CN" sz="2100" dirty="0"/>
              <a:t>t——</a:t>
            </a:r>
            <a:r>
              <a:rPr lang="zh-CN" altLang="en-US" sz="2100" dirty="0"/>
              <a:t>传热时间（）；</a:t>
            </a:r>
            <a:endParaRPr lang="zh-CN" altLang="en-US" sz="2100" dirty="0"/>
          </a:p>
          <a:p>
            <a:r>
              <a:rPr lang="en-US" altLang="zh-CN" sz="2100"/>
              <a:t>T</a:t>
            </a:r>
            <a:r>
              <a:rPr lang="en-US" altLang="zh-CN" sz="2100" baseline="-25000"/>
              <a:t>2</a:t>
            </a:r>
            <a:r>
              <a:rPr lang="en-US" altLang="zh-CN" sz="2100"/>
              <a:t>-T</a:t>
            </a:r>
            <a:r>
              <a:rPr lang="en-US" altLang="zh-CN" sz="2100" baseline="-25000"/>
              <a:t>1</a:t>
            </a:r>
            <a:r>
              <a:rPr lang="en-US" altLang="zh-CN" sz="2100" dirty="0"/>
              <a:t>——</a:t>
            </a:r>
            <a:r>
              <a:rPr lang="zh-CN" altLang="en-US" sz="2100" dirty="0"/>
              <a:t>材料两侧的温差（）。</a:t>
            </a:r>
            <a:r>
              <a:rPr lang="zh-CN" altLang="en-US" sz="2600" dirty="0"/>
              <a:t> </a:t>
            </a:r>
            <a:endParaRPr lang="zh-CN" altLang="en-US" sz="2600" dirty="0"/>
          </a:p>
        </p:txBody>
      </p:sp>
      <p:sp>
        <p:nvSpPr>
          <p:cNvPr id="132099" name="矩形 54989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32100" name="对象 549892"/>
          <p:cNvGraphicFramePr/>
          <p:nvPr/>
        </p:nvGraphicFramePr>
        <p:xfrm>
          <a:off x="3132138" y="2636838"/>
          <a:ext cx="1943100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" r:id="rId1" imgW="965200" imgH="431800" progId="Equation.DSMT4">
                  <p:embed/>
                </p:oleObj>
              </mc:Choice>
              <mc:Fallback>
                <p:oleObj name="" r:id="rId1" imgW="965200" imgH="431800" progId="Equation.DSMT4">
                  <p:embed/>
                  <p:pic>
                    <p:nvPicPr>
                      <p:cNvPr id="0" name="图片 311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132138" y="2636838"/>
                        <a:ext cx="1943100" cy="8651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21" name="标题 55296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77862"/>
          </a:xfrm>
        </p:spPr>
        <p:txBody>
          <a:bodyPr anchor="t"/>
          <a:p>
            <a:r>
              <a:rPr lang="zh-CN" altLang="en-US" sz="3400" dirty="0"/>
              <a:t>（</a:t>
            </a:r>
            <a:r>
              <a:rPr lang="en-US" altLang="zh-CN" sz="3400" dirty="0"/>
              <a:t>2</a:t>
            </a:r>
            <a:r>
              <a:rPr lang="zh-CN" altLang="en-US" sz="3400" dirty="0"/>
              <a:t>）热容量</a:t>
            </a:r>
            <a:endParaRPr lang="zh-CN" altLang="en-US" sz="3400" dirty="0"/>
          </a:p>
        </p:txBody>
      </p:sp>
      <p:sp>
        <p:nvSpPr>
          <p:cNvPr id="133122" name="文本占位符 552962"/>
          <p:cNvSpPr>
            <a:spLocks noGrp="1"/>
          </p:cNvSpPr>
          <p:nvPr>
            <p:ph idx="1"/>
          </p:nvPr>
        </p:nvSpPr>
        <p:spPr>
          <a:xfrm>
            <a:off x="179388" y="981075"/>
            <a:ext cx="8964612" cy="4498975"/>
          </a:xfrm>
        </p:spPr>
        <p:txBody>
          <a:bodyPr anchor="t"/>
          <a:p>
            <a:pPr>
              <a:lnSpc>
                <a:spcPct val="125000"/>
              </a:lnSpc>
            </a:pPr>
            <a:r>
              <a:rPr lang="zh-CN" altLang="en-US" sz="2600" dirty="0"/>
              <a:t>热容量是指材料受热时吸收热量或冷却时放出热量的性质。</a:t>
            </a:r>
            <a:r>
              <a:rPr lang="zh-CN" altLang="en-US" dirty="0"/>
              <a:t> </a:t>
            </a:r>
            <a:endParaRPr lang="zh-CN" altLang="en-US" dirty="0"/>
          </a:p>
          <a:p>
            <a:pPr>
              <a:lnSpc>
                <a:spcPct val="125000"/>
              </a:lnSpc>
            </a:pPr>
            <a:endParaRPr lang="zh-CN" altLang="en-US" dirty="0"/>
          </a:p>
          <a:p>
            <a:pPr>
              <a:lnSpc>
                <a:spcPct val="125000"/>
              </a:lnSpc>
            </a:pPr>
            <a:endParaRPr lang="zh-CN" altLang="en-US" dirty="0"/>
          </a:p>
          <a:p>
            <a:pPr>
              <a:lnSpc>
                <a:spcPct val="125000"/>
              </a:lnSpc>
            </a:pPr>
            <a:r>
              <a:rPr lang="zh-CN" altLang="en-US" sz="2600" b="1" u="sng" dirty="0"/>
              <a:t>比热</a:t>
            </a:r>
            <a:r>
              <a:rPr lang="zh-CN" altLang="en-US" sz="2600" dirty="0"/>
              <a:t>的物理意义是指</a:t>
            </a:r>
            <a:r>
              <a:rPr lang="en-US" altLang="zh-CN" sz="2600" dirty="0"/>
              <a:t>1kg</a:t>
            </a:r>
            <a:r>
              <a:rPr lang="zh-CN" altLang="en-US" sz="2600" dirty="0"/>
              <a:t>重量的材料，在温度升高或降低</a:t>
            </a:r>
            <a:r>
              <a:rPr lang="en-US" altLang="zh-CN" sz="2600" dirty="0"/>
              <a:t>1k</a:t>
            </a:r>
            <a:r>
              <a:rPr lang="zh-CN" altLang="en-US" sz="2600" dirty="0"/>
              <a:t>时所吸收或放出的热量。 </a:t>
            </a:r>
            <a:endParaRPr lang="zh-CN" altLang="en-US" sz="2600" dirty="0"/>
          </a:p>
        </p:txBody>
      </p:sp>
      <p:sp>
        <p:nvSpPr>
          <p:cNvPr id="133123" name="矩形 55296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33124" name="对象 552964"/>
          <p:cNvGraphicFramePr/>
          <p:nvPr/>
        </p:nvGraphicFramePr>
        <p:xfrm>
          <a:off x="3203575" y="1700213"/>
          <a:ext cx="252095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" r:id="rId1" imgW="876300" imgH="203200" progId="Equation.DSMT4">
                  <p:embed/>
                </p:oleObj>
              </mc:Choice>
              <mc:Fallback>
                <p:oleObj name="" r:id="rId1" imgW="876300" imgH="203200" progId="Equation.DSMT4">
                  <p:embed/>
                  <p:pic>
                    <p:nvPicPr>
                      <p:cNvPr id="0" name="图片 312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203575" y="1700213"/>
                        <a:ext cx="2520950" cy="574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25" name="矩形 552965"/>
          <p:cNvSpPr/>
          <p:nvPr/>
        </p:nvSpPr>
        <p:spPr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33126" name="对象 552966"/>
          <p:cNvGraphicFramePr/>
          <p:nvPr/>
        </p:nvGraphicFramePr>
        <p:xfrm>
          <a:off x="3059113" y="4221163"/>
          <a:ext cx="2089150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" r:id="rId3" imgW="799465" imgH="406400" progId="Equation.DSMT4">
                  <p:embed/>
                </p:oleObj>
              </mc:Choice>
              <mc:Fallback>
                <p:oleObj name="" r:id="rId3" imgW="799465" imgH="406400" progId="Equation.DSMT4">
                  <p:embed/>
                  <p:pic>
                    <p:nvPicPr>
                      <p:cNvPr id="0" name="图片 312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59113" y="4221163"/>
                        <a:ext cx="2089150" cy="10699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4145" name="标题 553985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50887"/>
          </a:xfrm>
        </p:spPr>
        <p:txBody>
          <a:bodyPr anchor="t"/>
          <a:p>
            <a:r>
              <a:rPr lang="en-US" altLang="zh-CN" sz="3800" dirty="0"/>
              <a:t>1.2. 2</a:t>
            </a:r>
            <a:r>
              <a:rPr lang="zh-CN" altLang="en-US" sz="3800" dirty="0"/>
              <a:t>材料的力学性质</a:t>
            </a:r>
            <a:endParaRPr lang="zh-CN" altLang="en-US" sz="3800" dirty="0"/>
          </a:p>
        </p:txBody>
      </p:sp>
      <p:sp>
        <p:nvSpPr>
          <p:cNvPr id="134146" name="文本占位符 553986"/>
          <p:cNvSpPr>
            <a:spLocks noGrp="1"/>
          </p:cNvSpPr>
          <p:nvPr>
            <p:ph idx="1"/>
          </p:nvPr>
        </p:nvSpPr>
        <p:spPr>
          <a:xfrm>
            <a:off x="323850" y="981075"/>
            <a:ext cx="8496300" cy="5876925"/>
          </a:xfrm>
        </p:spPr>
        <p:txBody>
          <a:bodyPr anchor="t"/>
          <a:p>
            <a:pPr>
              <a:lnSpc>
                <a:spcPct val="120000"/>
              </a:lnSpc>
            </a:pPr>
            <a:r>
              <a:rPr lang="en-US" altLang="zh-CN" dirty="0"/>
              <a:t>1</a:t>
            </a:r>
            <a:r>
              <a:rPr lang="zh-CN" altLang="en-US" dirty="0"/>
              <a:t>）材料的强度</a:t>
            </a:r>
            <a:endParaRPr lang="zh-CN" altLang="en-US" dirty="0"/>
          </a:p>
          <a:p>
            <a:pPr>
              <a:lnSpc>
                <a:spcPct val="110000"/>
              </a:lnSpc>
            </a:pPr>
            <a:r>
              <a:rPr lang="zh-CN" altLang="en-US" sz="2600" b="1" dirty="0"/>
              <a:t>材料在荷载（外力）作用下抵抗破坏的能力称为材料的强度</a:t>
            </a:r>
            <a:r>
              <a:rPr lang="zh-CN" altLang="en-US" sz="2600" dirty="0"/>
              <a:t>。</a:t>
            </a:r>
            <a:endParaRPr lang="zh-CN" altLang="en-US" sz="2600" dirty="0"/>
          </a:p>
          <a:p>
            <a:pPr>
              <a:lnSpc>
                <a:spcPct val="110000"/>
              </a:lnSpc>
            </a:pPr>
            <a:r>
              <a:rPr lang="zh-CN" altLang="en-US" sz="2600" dirty="0"/>
              <a:t>根据外力作用形式的不同，材料的强度有</a:t>
            </a:r>
            <a:r>
              <a:rPr lang="zh-CN" altLang="en-US" sz="2600" b="1" dirty="0"/>
              <a:t>抗压强度、抗拉强度、抗弯强度及抗剪强度</a:t>
            </a:r>
            <a:r>
              <a:rPr lang="zh-CN" altLang="en-US" sz="2600" dirty="0"/>
              <a:t>等，均以材料受外力破坏时单位面积上所承受的力的大小来表示。 </a:t>
            </a:r>
            <a:endParaRPr lang="zh-CN" altLang="en-US" sz="2600" dirty="0"/>
          </a:p>
        </p:txBody>
      </p:sp>
    </p:spTree>
  </p:cSld>
  <p:clrMapOvr>
    <a:masterClrMapping/>
  </p:clrMapOvr>
  <p:transition spd="slow">
    <p:rand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5169" name="标题 555009"/>
          <p:cNvSpPr>
            <a:spLocks noGrp="1"/>
          </p:cNvSpPr>
          <p:nvPr>
            <p:ph type="title"/>
          </p:nvPr>
        </p:nvSpPr>
        <p:spPr/>
        <p:txBody>
          <a:bodyPr anchor="t"/>
          <a:p>
            <a:endParaRPr lang="zh-CN" altLang="en-US" dirty="0"/>
          </a:p>
        </p:txBody>
      </p:sp>
      <p:sp>
        <p:nvSpPr>
          <p:cNvPr id="135170" name="文本占位符 555010"/>
          <p:cNvSpPr>
            <a:spLocks noGrp="1"/>
          </p:cNvSpPr>
          <p:nvPr>
            <p:ph idx="1"/>
          </p:nvPr>
        </p:nvSpPr>
        <p:spPr/>
        <p:txBody>
          <a:bodyPr anchor="t"/>
          <a:p>
            <a:endParaRPr lang="zh-CN" altLang="en-US" dirty="0"/>
          </a:p>
        </p:txBody>
      </p:sp>
      <p:pic>
        <p:nvPicPr>
          <p:cNvPr id="135171" name="图片 555011" descr="截图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70326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rand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6193" name="标题 556033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93762"/>
          </a:xfrm>
        </p:spPr>
        <p:txBody>
          <a:bodyPr anchor="t"/>
          <a:p>
            <a:r>
              <a:rPr lang="zh-CN" altLang="en-US" sz="3800" dirty="0"/>
              <a:t>（</a:t>
            </a:r>
            <a:r>
              <a:rPr lang="en-US" altLang="zh-CN" sz="3800" dirty="0"/>
              <a:t>2</a:t>
            </a:r>
            <a:r>
              <a:rPr lang="zh-CN" altLang="en-US" sz="3800" dirty="0"/>
              <a:t>）材料的弹性与塑性</a:t>
            </a:r>
            <a:endParaRPr lang="zh-CN" altLang="en-US" sz="3800" dirty="0"/>
          </a:p>
        </p:txBody>
      </p:sp>
      <p:sp>
        <p:nvSpPr>
          <p:cNvPr id="136194" name="文本占位符 556034"/>
          <p:cNvSpPr>
            <a:spLocks noGrp="1"/>
          </p:cNvSpPr>
          <p:nvPr>
            <p:ph idx="1"/>
          </p:nvPr>
        </p:nvSpPr>
        <p:spPr>
          <a:xfrm>
            <a:off x="0" y="981075"/>
            <a:ext cx="9144000" cy="2952750"/>
          </a:xfrm>
        </p:spPr>
        <p:txBody>
          <a:bodyPr anchor="t"/>
          <a:p>
            <a:pPr>
              <a:lnSpc>
                <a:spcPct val="115000"/>
              </a:lnSpc>
            </a:pPr>
            <a:r>
              <a:rPr lang="zh-CN" altLang="en-US" sz="2600" dirty="0"/>
              <a:t>材料在外力作用下产生变形，当外力取消后，能够完全恢复原来形状的性质称为弹性，这种变形称为弹性变形，其值的大小与外力成正比；不能自动恢复原来形状的性质称为塑性，这种不能恢复的变形称为塑性变形，塑性变形属永久性变形。</a:t>
            </a:r>
            <a:endParaRPr lang="zh-CN" altLang="en-US" sz="2600" dirty="0"/>
          </a:p>
        </p:txBody>
      </p:sp>
      <p:sp>
        <p:nvSpPr>
          <p:cNvPr id="136195" name="矩形 556035"/>
          <p:cNvSpPr/>
          <p:nvPr/>
        </p:nvSpPr>
        <p:spPr>
          <a:xfrm>
            <a:off x="1692275" y="836613"/>
            <a:ext cx="987425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6196" name="矩形 556036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36197" name="对象 556037"/>
          <p:cNvGraphicFramePr/>
          <p:nvPr/>
        </p:nvGraphicFramePr>
        <p:xfrm>
          <a:off x="1116013" y="3851275"/>
          <a:ext cx="6983412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" r:id="rId1" imgW="4676775" imgH="2019300" progId="AutoCAD.Drawing.14">
                  <p:embed/>
                </p:oleObj>
              </mc:Choice>
              <mc:Fallback>
                <p:oleObj name="" r:id="rId1" imgW="4676775" imgH="2019300" progId="AutoCAD.Drawing.14">
                  <p:embed/>
                  <p:pic>
                    <p:nvPicPr>
                      <p:cNvPr id="0" name="图片 312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16013" y="3851275"/>
                        <a:ext cx="6983412" cy="30067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7217" name="标题 557057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22325"/>
          </a:xfrm>
        </p:spPr>
        <p:txBody>
          <a:bodyPr anchor="t"/>
          <a:p>
            <a:r>
              <a:rPr lang="zh-CN" altLang="en-US" sz="3800" dirty="0"/>
              <a:t>（</a:t>
            </a:r>
            <a:r>
              <a:rPr lang="en-US" altLang="zh-CN" sz="3800" dirty="0"/>
              <a:t>3</a:t>
            </a:r>
            <a:r>
              <a:rPr lang="zh-CN" altLang="en-US" sz="3800" dirty="0"/>
              <a:t>）材料的脆性与韧性</a:t>
            </a:r>
            <a:endParaRPr lang="zh-CN" altLang="en-US" sz="3800" dirty="0"/>
          </a:p>
        </p:txBody>
      </p:sp>
      <p:sp>
        <p:nvSpPr>
          <p:cNvPr id="137218" name="文本占位符 557058"/>
          <p:cNvSpPr>
            <a:spLocks noGrp="1"/>
          </p:cNvSpPr>
          <p:nvPr>
            <p:ph idx="1"/>
          </p:nvPr>
        </p:nvSpPr>
        <p:spPr>
          <a:xfrm>
            <a:off x="250825" y="908050"/>
            <a:ext cx="8893175" cy="5689600"/>
          </a:xfrm>
        </p:spPr>
        <p:txBody>
          <a:bodyPr anchor="t"/>
          <a:p>
            <a:pPr>
              <a:lnSpc>
                <a:spcPct val="120000"/>
              </a:lnSpc>
            </a:pPr>
            <a:r>
              <a:rPr lang="zh-CN" altLang="en-US" sz="2100" dirty="0"/>
              <a:t>材料受外力作用，当外力达到一定限度时，材料发生突然破坏，且破坏时无明显塑性变形，这种性质称为脆性，具有脆性的材料称为脆性材料。脆性材料的抗压强度远大于其抗拉强度，因此其抵抗冲击荷载或震动作用的能力很差。建筑材料中大部分无机非金属材料均为脆性材料，如混凝土、玻璃、天然岩石、砖瓦、陶瓷等。</a:t>
            </a:r>
            <a:endParaRPr lang="zh-CN" altLang="en-US" sz="2100" dirty="0"/>
          </a:p>
          <a:p>
            <a:pPr>
              <a:lnSpc>
                <a:spcPct val="120000"/>
              </a:lnSpc>
            </a:pPr>
            <a:r>
              <a:rPr lang="zh-CN" altLang="en-US" sz="2100" dirty="0"/>
              <a:t>材料在冲击荷载或震动荷载作用下，能吸收较大的能量，同时产生较大的变形而不破坏的性质称为韧性。材料的韧性用冲击韧性指标表示。</a:t>
            </a:r>
            <a:endParaRPr lang="zh-CN" altLang="en-US" sz="2100" dirty="0"/>
          </a:p>
          <a:p>
            <a:pPr>
              <a:lnSpc>
                <a:spcPct val="120000"/>
              </a:lnSpc>
            </a:pPr>
            <a:r>
              <a:rPr lang="zh-CN" altLang="en-US" sz="2100" dirty="0"/>
              <a:t>在建筑工程中，对于要求承受冲击荷载和有抗震要求的结构，如吊车梁、桥梁、路面等所用材料，均应具有较高的韧性。</a:t>
            </a:r>
            <a:endParaRPr lang="zh-CN" altLang="en-US" sz="2100" dirty="0"/>
          </a:p>
        </p:txBody>
      </p:sp>
    </p:spTree>
  </p:cSld>
  <p:clrMapOvr>
    <a:masterClrMapping/>
  </p:clrMapOvr>
  <p:transition spd="slow">
    <p:rand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8241" name="标题 55808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22325"/>
          </a:xfrm>
        </p:spPr>
        <p:txBody>
          <a:bodyPr anchor="t"/>
          <a:p>
            <a:r>
              <a:rPr lang="en-US" altLang="zh-CN" sz="3800" dirty="0"/>
              <a:t>1.2.3</a:t>
            </a:r>
            <a:r>
              <a:rPr lang="zh-CN" altLang="en-US" sz="3800" dirty="0"/>
              <a:t>材料的光学与声学性质</a:t>
            </a:r>
            <a:endParaRPr lang="zh-CN" altLang="en-US" sz="3800" dirty="0"/>
          </a:p>
        </p:txBody>
      </p:sp>
      <p:sp>
        <p:nvSpPr>
          <p:cNvPr id="138242" name="文本占位符 558082"/>
          <p:cNvSpPr>
            <a:spLocks noGrp="1"/>
          </p:cNvSpPr>
          <p:nvPr>
            <p:ph idx="1"/>
          </p:nvPr>
        </p:nvSpPr>
        <p:spPr>
          <a:xfrm>
            <a:off x="430213" y="1484313"/>
            <a:ext cx="8713787" cy="5876925"/>
          </a:xfrm>
        </p:spPr>
        <p:txBody>
          <a:bodyPr anchor="t"/>
          <a:p>
            <a:pPr>
              <a:lnSpc>
                <a:spcPct val="120000"/>
              </a:lnSpc>
            </a:pPr>
            <a:r>
              <a:rPr lang="zh-CN" altLang="en-US" sz="2600" dirty="0"/>
              <a:t>（</a:t>
            </a:r>
            <a:r>
              <a:rPr lang="en-US" altLang="zh-CN" sz="2600" dirty="0"/>
              <a:t>1</a:t>
            </a:r>
            <a:r>
              <a:rPr lang="zh-CN" altLang="en-US" sz="2600" dirty="0"/>
              <a:t>）材料的光学性质</a:t>
            </a:r>
            <a:endParaRPr lang="zh-CN" altLang="en-US" sz="2600" dirty="0"/>
          </a:p>
          <a:p>
            <a:pPr>
              <a:lnSpc>
                <a:spcPct val="120000"/>
              </a:lnSpc>
            </a:pPr>
            <a:r>
              <a:rPr lang="en-US" altLang="zh-CN" sz="2600" dirty="0"/>
              <a:t>1</a:t>
            </a:r>
            <a:r>
              <a:rPr lang="zh-CN" altLang="en-US" sz="2600" dirty="0"/>
              <a:t>）定向反射</a:t>
            </a:r>
            <a:endParaRPr lang="zh-CN" altLang="en-US" sz="2600" dirty="0"/>
          </a:p>
          <a:p>
            <a:pPr>
              <a:lnSpc>
                <a:spcPct val="120000"/>
              </a:lnSpc>
            </a:pPr>
            <a:r>
              <a:rPr lang="en-US" altLang="zh-CN" sz="2600" dirty="0"/>
              <a:t>2</a:t>
            </a:r>
            <a:r>
              <a:rPr lang="zh-CN" altLang="en-US" sz="2600" dirty="0"/>
              <a:t>）定向投射</a:t>
            </a:r>
            <a:endParaRPr lang="zh-CN" altLang="en-US" sz="2600" dirty="0"/>
          </a:p>
          <a:p>
            <a:pPr>
              <a:lnSpc>
                <a:spcPct val="120000"/>
              </a:lnSpc>
            </a:pPr>
            <a:r>
              <a:rPr lang="en-US" altLang="zh-CN" sz="2600" dirty="0"/>
              <a:t>3</a:t>
            </a:r>
            <a:r>
              <a:rPr lang="zh-CN" altLang="en-US" sz="2600" dirty="0"/>
              <a:t>）均匀扩散反射</a:t>
            </a:r>
            <a:endParaRPr lang="zh-CN" altLang="en-US" sz="2600" dirty="0"/>
          </a:p>
          <a:p>
            <a:pPr>
              <a:lnSpc>
                <a:spcPct val="120000"/>
              </a:lnSpc>
            </a:pPr>
            <a:r>
              <a:rPr lang="en-US" altLang="zh-CN" sz="2600" dirty="0"/>
              <a:t>4</a:t>
            </a:r>
            <a:r>
              <a:rPr lang="zh-CN" altLang="en-US" sz="2600" dirty="0"/>
              <a:t>）均匀扩散透射</a:t>
            </a:r>
            <a:endParaRPr lang="zh-CN" altLang="en-US" sz="2600" dirty="0"/>
          </a:p>
          <a:p>
            <a:pPr>
              <a:lnSpc>
                <a:spcPct val="120000"/>
              </a:lnSpc>
            </a:pPr>
            <a:r>
              <a:rPr lang="en-US" altLang="zh-CN" sz="2600" dirty="0"/>
              <a:t>5</a:t>
            </a:r>
            <a:r>
              <a:rPr lang="zh-CN" altLang="en-US" sz="2600" dirty="0"/>
              <a:t>）定向扩散反射和透射</a:t>
            </a:r>
            <a:endParaRPr lang="zh-CN" altLang="en-US" sz="2600" dirty="0"/>
          </a:p>
        </p:txBody>
      </p:sp>
    </p:spTree>
  </p:cSld>
  <p:clrMapOvr>
    <a:masterClrMapping/>
  </p:clrMapOvr>
  <p:transition spd="slow">
    <p:rand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9265" name="标题 559105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22325"/>
          </a:xfrm>
        </p:spPr>
        <p:txBody>
          <a:bodyPr anchor="t"/>
          <a:p>
            <a:r>
              <a:rPr lang="zh-CN" altLang="en-US" sz="3800" dirty="0"/>
              <a:t>（</a:t>
            </a:r>
            <a:r>
              <a:rPr lang="en-US" altLang="zh-CN" sz="3800" dirty="0"/>
              <a:t>2</a:t>
            </a:r>
            <a:r>
              <a:rPr lang="zh-CN" altLang="en-US" sz="3800" dirty="0"/>
              <a:t>）材料的声学性质</a:t>
            </a:r>
            <a:endParaRPr lang="zh-CN" altLang="en-US" sz="3800" dirty="0"/>
          </a:p>
        </p:txBody>
      </p:sp>
      <p:sp>
        <p:nvSpPr>
          <p:cNvPr id="139266" name="文本占位符 559106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732462"/>
          </a:xfrm>
        </p:spPr>
        <p:txBody>
          <a:bodyPr anchor="t"/>
          <a:p>
            <a:pPr>
              <a:lnSpc>
                <a:spcPct val="120000"/>
              </a:lnSpc>
            </a:pPr>
            <a:r>
              <a:rPr lang="en-US" altLang="zh-CN" sz="2600" dirty="0"/>
              <a:t>1</a:t>
            </a:r>
            <a:r>
              <a:rPr lang="zh-CN" altLang="en-US" sz="2600" dirty="0"/>
              <a:t>） 材料吸声的原理及技术指标</a:t>
            </a:r>
            <a:endParaRPr lang="zh-CN" altLang="en-US" sz="2600" dirty="0"/>
          </a:p>
          <a:p>
            <a:pPr>
              <a:lnSpc>
                <a:spcPct val="120000"/>
              </a:lnSpc>
            </a:pPr>
            <a:r>
              <a:rPr lang="zh-CN" altLang="en-US" sz="2600" dirty="0"/>
              <a:t>评定材料吸声性能好坏的主要指标，称为吸声系数（    ），用公式表示为：	</a:t>
            </a:r>
            <a:endParaRPr lang="zh-CN" altLang="en-US" sz="2600" dirty="0"/>
          </a:p>
          <a:p>
            <a:pPr>
              <a:lnSpc>
                <a:spcPct val="120000"/>
              </a:lnSpc>
            </a:pPr>
            <a:r>
              <a:rPr lang="en-US" altLang="zh-CN" sz="2600" dirty="0"/>
              <a:t>2</a:t>
            </a:r>
            <a:r>
              <a:rPr lang="zh-CN" altLang="en-US" sz="2600" dirty="0"/>
              <a:t>）材料的隔声性能</a:t>
            </a:r>
            <a:endParaRPr lang="zh-CN" altLang="en-US" sz="2600" dirty="0"/>
          </a:p>
          <a:p>
            <a:pPr>
              <a:lnSpc>
                <a:spcPct val="120000"/>
              </a:lnSpc>
            </a:pPr>
            <a:r>
              <a:rPr lang="zh-CN" altLang="en-US" sz="2600" dirty="0"/>
              <a:t>人们要隔绝的声音按其传播途径可分为空气声（由空气的振动）和固体声（由于固体撞击或振动）两种。两者隔声的原理不同。</a:t>
            </a:r>
            <a:endParaRPr lang="zh-CN" altLang="en-US" sz="2600" dirty="0"/>
          </a:p>
        </p:txBody>
      </p:sp>
      <p:sp>
        <p:nvSpPr>
          <p:cNvPr id="139267" name="矩形 55910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39268" name="对象 559108"/>
          <p:cNvGraphicFramePr/>
          <p:nvPr/>
        </p:nvGraphicFramePr>
        <p:xfrm>
          <a:off x="755650" y="2349500"/>
          <a:ext cx="468313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" r:id="rId1" imgW="152400" imgH="139700" progId="Equation.DSMT4">
                  <p:embed/>
                </p:oleObj>
              </mc:Choice>
              <mc:Fallback>
                <p:oleObj name="" r:id="rId1" imgW="152400" imgH="139700" progId="Equation.DSMT4">
                  <p:embed/>
                  <p:pic>
                    <p:nvPicPr>
                      <p:cNvPr id="0" name="图片 31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55650" y="2349500"/>
                        <a:ext cx="468313" cy="4397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269" name="矩形 559109"/>
          <p:cNvSpPr/>
          <p:nvPr/>
        </p:nvSpPr>
        <p:spPr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39270" name="对象 559110"/>
          <p:cNvGraphicFramePr/>
          <p:nvPr/>
        </p:nvGraphicFramePr>
        <p:xfrm>
          <a:off x="4572000" y="2420938"/>
          <a:ext cx="16922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" r:id="rId3" imgW="685800" imgH="241300" progId="Equation.DSMT4">
                  <p:embed/>
                </p:oleObj>
              </mc:Choice>
              <mc:Fallback>
                <p:oleObj name="" r:id="rId3" imgW="685800" imgH="241300" progId="Equation.DSMT4">
                  <p:embed/>
                  <p:pic>
                    <p:nvPicPr>
                      <p:cNvPr id="0" name="图片 312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0" y="2420938"/>
                        <a:ext cx="1692275" cy="5873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0289" name="标题 560129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34987"/>
          </a:xfrm>
        </p:spPr>
        <p:txBody>
          <a:bodyPr anchor="t"/>
          <a:p>
            <a:r>
              <a:rPr lang="en-US" altLang="zh-CN" sz="3400" dirty="0"/>
              <a:t>1.2.4</a:t>
            </a:r>
            <a:r>
              <a:rPr lang="zh-CN" altLang="en-US" sz="3400" dirty="0"/>
              <a:t>材料的耐久性</a:t>
            </a:r>
            <a:endParaRPr lang="zh-CN" altLang="en-US" sz="3400" dirty="0"/>
          </a:p>
        </p:txBody>
      </p:sp>
      <p:sp>
        <p:nvSpPr>
          <p:cNvPr id="140290" name="文本占位符 560130"/>
          <p:cNvSpPr>
            <a:spLocks noGrp="1"/>
          </p:cNvSpPr>
          <p:nvPr>
            <p:ph idx="1"/>
          </p:nvPr>
        </p:nvSpPr>
        <p:spPr>
          <a:xfrm>
            <a:off x="0" y="981075"/>
            <a:ext cx="9144000" cy="5876925"/>
          </a:xfrm>
        </p:spPr>
        <p:txBody>
          <a:bodyPr anchor="t"/>
          <a:p>
            <a:pPr>
              <a:lnSpc>
                <a:spcPct val="120000"/>
              </a:lnSpc>
            </a:pPr>
            <a:r>
              <a:rPr lang="zh-CN" altLang="en-US" sz="1900" dirty="0"/>
              <a:t>材料在使用过程中能长久保持其原有性质的能力，称为耐久性。</a:t>
            </a:r>
            <a:endParaRPr lang="zh-CN" altLang="en-US" sz="1900" dirty="0"/>
          </a:p>
          <a:p>
            <a:pPr>
              <a:lnSpc>
                <a:spcPct val="120000"/>
              </a:lnSpc>
            </a:pPr>
            <a:r>
              <a:rPr lang="zh-CN" altLang="en-US" sz="1900" dirty="0"/>
              <a:t>（</a:t>
            </a:r>
            <a:r>
              <a:rPr lang="en-US" altLang="zh-CN" sz="1900" dirty="0"/>
              <a:t>1</a:t>
            </a:r>
            <a:r>
              <a:rPr lang="zh-CN" altLang="en-US" sz="1900" dirty="0"/>
              <a:t>）物理作用</a:t>
            </a:r>
            <a:endParaRPr lang="zh-CN" altLang="en-US" sz="1900" dirty="0"/>
          </a:p>
          <a:p>
            <a:pPr>
              <a:lnSpc>
                <a:spcPct val="120000"/>
              </a:lnSpc>
            </a:pPr>
            <a:r>
              <a:rPr lang="zh-CN" altLang="en-US" sz="1900" dirty="0"/>
              <a:t>包括环境温度、湿度的交替变化，即冷热、干湿、冻融等循环作用。材料经受这些作用后，将发生膨胀、收缩或产生应力，长期的反复作用，将使材料逐渐被破坏。</a:t>
            </a:r>
            <a:endParaRPr lang="zh-CN" altLang="en-US" sz="1900" dirty="0"/>
          </a:p>
          <a:p>
            <a:pPr>
              <a:lnSpc>
                <a:spcPct val="120000"/>
              </a:lnSpc>
            </a:pPr>
            <a:r>
              <a:rPr lang="zh-CN" altLang="en-US" sz="1900" dirty="0"/>
              <a:t>（</a:t>
            </a:r>
            <a:r>
              <a:rPr lang="en-US" altLang="zh-CN" sz="1900" dirty="0"/>
              <a:t>2</a:t>
            </a:r>
            <a:r>
              <a:rPr lang="zh-CN" altLang="en-US" sz="1900" dirty="0"/>
              <a:t>）化学作用</a:t>
            </a:r>
            <a:endParaRPr lang="zh-CN" altLang="en-US" sz="1900" dirty="0"/>
          </a:p>
          <a:p>
            <a:pPr>
              <a:lnSpc>
                <a:spcPct val="120000"/>
              </a:lnSpc>
            </a:pPr>
            <a:r>
              <a:rPr lang="zh-CN" altLang="en-US" sz="1900" dirty="0"/>
              <a:t>包括大气和环境水中的酸、碱、盐等溶液或其它有害物质对材料的侵蚀作用，以及日光、紫外线等对材料的作用。</a:t>
            </a:r>
            <a:endParaRPr lang="zh-CN" altLang="en-US" sz="1900" dirty="0"/>
          </a:p>
          <a:p>
            <a:pPr>
              <a:lnSpc>
                <a:spcPct val="120000"/>
              </a:lnSpc>
            </a:pPr>
            <a:r>
              <a:rPr lang="zh-CN" altLang="en-US" sz="1900" dirty="0"/>
              <a:t>（</a:t>
            </a:r>
            <a:r>
              <a:rPr lang="en-US" altLang="zh-CN" sz="1900" dirty="0"/>
              <a:t>3</a:t>
            </a:r>
            <a:r>
              <a:rPr lang="zh-CN" altLang="en-US" sz="1900" dirty="0"/>
              <a:t>）生物作用</a:t>
            </a:r>
            <a:endParaRPr lang="zh-CN" altLang="en-US" sz="1900" dirty="0"/>
          </a:p>
          <a:p>
            <a:pPr>
              <a:lnSpc>
                <a:spcPct val="120000"/>
              </a:lnSpc>
            </a:pPr>
            <a:r>
              <a:rPr lang="zh-CN" altLang="en-US" sz="1900" dirty="0"/>
              <a:t>包括菌类、昆虫等的侵害作用，导致材料发生腐朽、虫蛀等而破坏。</a:t>
            </a:r>
            <a:endParaRPr lang="zh-CN" altLang="en-US" sz="1900" dirty="0"/>
          </a:p>
          <a:p>
            <a:pPr>
              <a:lnSpc>
                <a:spcPct val="120000"/>
              </a:lnSpc>
            </a:pPr>
            <a:r>
              <a:rPr lang="zh-CN" altLang="en-US" sz="1900" dirty="0"/>
              <a:t>（</a:t>
            </a:r>
            <a:r>
              <a:rPr lang="en-US" altLang="zh-CN" sz="1900" dirty="0"/>
              <a:t>4</a:t>
            </a:r>
            <a:r>
              <a:rPr lang="zh-CN" altLang="en-US" sz="1900" dirty="0"/>
              <a:t>）机械作用</a:t>
            </a:r>
            <a:endParaRPr lang="zh-CN" altLang="en-US" sz="1900" dirty="0"/>
          </a:p>
          <a:p>
            <a:pPr>
              <a:lnSpc>
                <a:spcPct val="120000"/>
              </a:lnSpc>
            </a:pPr>
            <a:r>
              <a:rPr lang="zh-CN" altLang="en-US" sz="1900" dirty="0"/>
              <a:t>包括荷载的持续作用，交变荷载对材料引起的疲劳、冲击、磨损等。</a:t>
            </a:r>
            <a:endParaRPr lang="zh-CN" altLang="en-US" sz="1900" dirty="0"/>
          </a:p>
          <a:p>
            <a:pPr>
              <a:lnSpc>
                <a:spcPct val="120000"/>
              </a:lnSpc>
            </a:pPr>
            <a:r>
              <a:rPr lang="zh-CN" altLang="en-US" sz="1900" dirty="0"/>
              <a:t>耐久性是对材料综合性质的一种评述，它包括如</a:t>
            </a:r>
            <a:r>
              <a:rPr lang="zh-CN" altLang="en-US" sz="1900" u="sng" dirty="0">
                <a:solidFill>
                  <a:schemeClr val="tx2"/>
                </a:solidFill>
              </a:rPr>
              <a:t>抗冻性、抗渗性、抗风化性、抗老化性、耐化学腐蚀性</a:t>
            </a:r>
            <a:r>
              <a:rPr lang="zh-CN" altLang="en-US" sz="1900" dirty="0"/>
              <a:t>等内容。 </a:t>
            </a:r>
            <a:endParaRPr lang="zh-CN" altLang="en-US" sz="1900" dirty="0"/>
          </a:p>
        </p:txBody>
      </p:sp>
    </p:spTree>
  </p:cSld>
  <p:clrMapOvr>
    <a:masterClrMapping/>
  </p:clrMapOvr>
  <p:transition spd="slow">
    <p:rand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1313" name="标题 89089"/>
          <p:cNvSpPr>
            <a:spLocks noGrp="1"/>
          </p:cNvSpPr>
          <p:nvPr>
            <p:ph type="title"/>
          </p:nvPr>
        </p:nvSpPr>
        <p:spPr/>
        <p:txBody>
          <a:bodyPr anchor="t"/>
          <a:p>
            <a:r>
              <a:rPr lang="zh-CN" altLang="en-US" dirty="0"/>
              <a:t>随堂练习</a:t>
            </a:r>
            <a:endParaRPr lang="zh-CN" altLang="en-US" dirty="0"/>
          </a:p>
        </p:txBody>
      </p:sp>
      <p:sp>
        <p:nvSpPr>
          <p:cNvPr id="141314" name="文本占位符 89090"/>
          <p:cNvSpPr>
            <a:spLocks noGrp="1"/>
          </p:cNvSpPr>
          <p:nvPr>
            <p:ph idx="1"/>
          </p:nvPr>
        </p:nvSpPr>
        <p:spPr>
          <a:xfrm>
            <a:off x="827088" y="1196975"/>
            <a:ext cx="7999412" cy="4632325"/>
          </a:xfrm>
        </p:spPr>
        <p:txBody>
          <a:bodyPr anchor="t"/>
          <a:p>
            <a:r>
              <a:rPr lang="en-US" altLang="zh-CN" b="1" dirty="0">
                <a:solidFill>
                  <a:schemeClr val="accent2"/>
                </a:solidFill>
              </a:rPr>
              <a:t>2</a:t>
            </a:r>
            <a:r>
              <a:rPr lang="zh-CN" altLang="en-US" b="1" dirty="0">
                <a:solidFill>
                  <a:schemeClr val="accent2"/>
                </a:solidFill>
              </a:rPr>
              <a:t>、工程应用：</a:t>
            </a:r>
            <a:endParaRPr lang="zh-CN" altLang="en-US" b="1" dirty="0">
              <a:solidFill>
                <a:schemeClr val="accent2"/>
              </a:solidFill>
            </a:endParaRPr>
          </a:p>
          <a:p>
            <a:pPr>
              <a:spcBef>
                <a:spcPct val="150000"/>
              </a:spcBef>
              <a:buNone/>
            </a:pPr>
            <a:r>
              <a:rPr lang="zh-CN" altLang="en-US" dirty="0"/>
              <a:t>       </a:t>
            </a:r>
            <a:r>
              <a:rPr lang="zh-CN" altLang="en-US" sz="2600" b="1" dirty="0"/>
              <a:t>带有</a:t>
            </a:r>
            <a:r>
              <a:rPr lang="en-US" altLang="zh-CN" sz="2600" b="1" dirty="0"/>
              <a:t>10cm</a:t>
            </a:r>
            <a:r>
              <a:rPr lang="zh-CN" altLang="en-US" sz="2600" b="1" dirty="0"/>
              <a:t>厚普通保温材料绝热层的冷藏柜，可用容积为</a:t>
            </a:r>
            <a:r>
              <a:rPr lang="en-US" altLang="zh-CN" sz="2600" b="1" dirty="0"/>
              <a:t>330L</a:t>
            </a:r>
            <a:r>
              <a:rPr lang="zh-CN" altLang="en-US" sz="2600" b="1" dirty="0"/>
              <a:t>，若用聚氨酯泡沫，绝热层厚可减低到</a:t>
            </a:r>
            <a:r>
              <a:rPr lang="en-US" altLang="zh-CN" sz="2600" b="1" dirty="0"/>
              <a:t>5.5cm</a:t>
            </a:r>
            <a:r>
              <a:rPr lang="zh-CN" altLang="en-US" sz="2600" b="1" dirty="0"/>
              <a:t>，可用容积增加到</a:t>
            </a:r>
            <a:r>
              <a:rPr lang="en-US" altLang="zh-CN" sz="2600" b="1" dirty="0"/>
              <a:t>450L</a:t>
            </a:r>
            <a:r>
              <a:rPr lang="zh-CN" altLang="en-US" sz="2600" b="1" dirty="0"/>
              <a:t>，增加</a:t>
            </a:r>
            <a:r>
              <a:rPr lang="en-US" altLang="zh-CN" sz="2600" b="1"/>
              <a:t>35%.</a:t>
            </a:r>
            <a:endParaRPr lang="en-US" altLang="zh-CN" sz="2600" b="1"/>
          </a:p>
          <a:p>
            <a:pPr>
              <a:spcBef>
                <a:spcPct val="100000"/>
              </a:spcBef>
              <a:buNone/>
            </a:pPr>
            <a:r>
              <a:rPr lang="en-US" altLang="zh-CN" sz="2600" b="1" dirty="0"/>
              <a:t>          </a:t>
            </a:r>
            <a:r>
              <a:rPr lang="zh-CN" altLang="en-US" sz="2600" b="1" dirty="0"/>
              <a:t>试分析原因。</a:t>
            </a:r>
            <a:endParaRPr lang="zh-CN" altLang="en-US" sz="2600" b="1" dirty="0"/>
          </a:p>
        </p:txBody>
      </p:sp>
    </p:spTree>
  </p:cSld>
  <p:clrMapOvr>
    <a:masterClrMapping/>
  </p:clrMapOvr>
  <p:transition spd="slow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5473" name="标题 86017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 anchor="t"/>
          <a:p>
            <a:r>
              <a:rPr lang="en-US" altLang="zh-CN" dirty="0"/>
              <a:t>1.2.1    </a:t>
            </a:r>
            <a:r>
              <a:rPr lang="zh-CN" altLang="en-US" dirty="0"/>
              <a:t>材料的基本物理性质</a:t>
            </a:r>
            <a:endParaRPr lang="zh-CN" altLang="en-US" dirty="0"/>
          </a:p>
        </p:txBody>
      </p:sp>
      <p:sp>
        <p:nvSpPr>
          <p:cNvPr id="105474" name="文本占位符 86018"/>
          <p:cNvSpPr>
            <a:spLocks noGrp="1"/>
          </p:cNvSpPr>
          <p:nvPr>
            <p:ph idx="1"/>
          </p:nvPr>
        </p:nvSpPr>
        <p:spPr>
          <a:xfrm>
            <a:off x="179388" y="1600200"/>
            <a:ext cx="8713787" cy="4530725"/>
          </a:xfrm>
        </p:spPr>
        <p:txBody>
          <a:bodyPr anchor="t"/>
          <a:p>
            <a:r>
              <a:rPr lang="en-US" altLang="zh-CN" sz="3500" b="1" dirty="0">
                <a:solidFill>
                  <a:srgbClr val="9900CC"/>
                </a:solidFill>
              </a:rPr>
              <a:t>1</a:t>
            </a:r>
            <a:r>
              <a:rPr lang="zh-CN" altLang="en-US" sz="3500" b="1" dirty="0">
                <a:solidFill>
                  <a:srgbClr val="9900CC"/>
                </a:solidFill>
              </a:rPr>
              <a:t>）与材料构造有关的性质</a:t>
            </a:r>
            <a:endParaRPr lang="zh-CN" altLang="en-US" sz="3500" b="1" dirty="0">
              <a:solidFill>
                <a:srgbClr val="9900CC"/>
              </a:solidFill>
            </a:endParaRPr>
          </a:p>
          <a:p>
            <a:pPr>
              <a:buNone/>
            </a:pPr>
            <a:r>
              <a:rPr lang="zh-CN" altLang="en-US" sz="3500" dirty="0"/>
              <a:t>         </a:t>
            </a:r>
            <a:r>
              <a:rPr lang="zh-CN" altLang="en-US" sz="2900" b="1" dirty="0"/>
              <a:t>材料体积（</a:t>
            </a:r>
            <a:r>
              <a:rPr lang="zh-CN" altLang="en-US" sz="2000" dirty="0"/>
              <a:t>实体积、表观体积、总体积、堆积体积</a:t>
            </a:r>
            <a:r>
              <a:rPr lang="zh-CN" altLang="en-US" sz="2900" b="1" dirty="0"/>
              <a:t>）、</a:t>
            </a:r>
            <a:endParaRPr lang="zh-CN" altLang="en-US" sz="2900" b="1" dirty="0"/>
          </a:p>
          <a:p>
            <a:pPr>
              <a:buNone/>
            </a:pPr>
            <a:r>
              <a:rPr lang="zh-CN" altLang="en-US" sz="2900" b="1" dirty="0"/>
              <a:t>  密度、 表观密度、体积密度、堆积密度、密实度、孔隙率、填充率与空隙率</a:t>
            </a:r>
            <a:endParaRPr lang="zh-CN" altLang="en-US" sz="2900" b="1" dirty="0"/>
          </a:p>
          <a:p>
            <a:pPr>
              <a:buNone/>
            </a:pPr>
            <a:r>
              <a:rPr lang="zh-CN" altLang="en-US" sz="2900" b="1" dirty="0"/>
              <a:t>  </a:t>
            </a:r>
            <a:r>
              <a:rPr lang="zh-CN" altLang="en-US" sz="2900" b="1" dirty="0">
                <a:solidFill>
                  <a:srgbClr val="FF0000"/>
                </a:solidFill>
              </a:rPr>
              <a:t>注意：</a:t>
            </a:r>
            <a:endParaRPr lang="zh-CN" altLang="en-US" sz="29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sz="2900" b="1" dirty="0">
                <a:solidFill>
                  <a:srgbClr val="FF0000"/>
                </a:solidFill>
              </a:rPr>
              <a:t>         </a:t>
            </a:r>
            <a:r>
              <a:rPr lang="zh-CN" altLang="en-US" sz="2900" b="1" dirty="0"/>
              <a:t>区分密度、表观密度、体积密度与堆积密度中的体积所指。</a:t>
            </a:r>
            <a:endParaRPr lang="zh-CN" altLang="en-US" sz="2900" b="1" dirty="0"/>
          </a:p>
          <a:p>
            <a:pPr>
              <a:buNone/>
            </a:pPr>
            <a:endParaRPr lang="zh-CN" altLang="en-US" sz="2900" b="1" dirty="0"/>
          </a:p>
        </p:txBody>
      </p:sp>
      <p:sp>
        <p:nvSpPr>
          <p:cNvPr id="105475" name="文本框 86019"/>
          <p:cNvSpPr txBox="1"/>
          <p:nvPr/>
        </p:nvSpPr>
        <p:spPr>
          <a:xfrm>
            <a:off x="611188" y="981075"/>
            <a:ext cx="151130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0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§</a:t>
            </a:r>
            <a:r>
              <a:rPr lang="en-US" altLang="zh-CN" sz="40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1.1</a:t>
            </a:r>
            <a:endParaRPr lang="en-US" altLang="zh-CN" sz="400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random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2337" name="标题 90113"/>
          <p:cNvSpPr>
            <a:spLocks noGrp="1"/>
          </p:cNvSpPr>
          <p:nvPr>
            <p:ph type="title"/>
          </p:nvPr>
        </p:nvSpPr>
        <p:spPr/>
        <p:txBody>
          <a:bodyPr anchor="t"/>
          <a:p>
            <a:r>
              <a:rPr lang="zh-CN" altLang="en-US" dirty="0"/>
              <a:t>原因分析</a:t>
            </a:r>
            <a:endParaRPr lang="zh-CN" altLang="en-US" dirty="0"/>
          </a:p>
        </p:txBody>
      </p:sp>
      <p:sp>
        <p:nvSpPr>
          <p:cNvPr id="142338" name="文本占位符 90114"/>
          <p:cNvSpPr>
            <a:spLocks noGrp="1"/>
          </p:cNvSpPr>
          <p:nvPr>
            <p:ph idx="1"/>
          </p:nvPr>
        </p:nvSpPr>
        <p:spPr>
          <a:xfrm>
            <a:off x="2411413" y="908050"/>
            <a:ext cx="6456362" cy="5041900"/>
          </a:xfrm>
        </p:spPr>
        <p:txBody>
          <a:bodyPr anchor="t"/>
          <a:p>
            <a:pPr>
              <a:lnSpc>
                <a:spcPct val="130000"/>
              </a:lnSpc>
            </a:pPr>
            <a:r>
              <a:rPr lang="en-US" altLang="zh-CN" sz="3400" dirty="0"/>
              <a:t>      </a:t>
            </a:r>
            <a:r>
              <a:rPr lang="zh-CN" altLang="en-US" b="1" dirty="0"/>
              <a:t>硬质聚氨酯泡沫塑料是一种性能良好的保温材料，固相所占体积仅</a:t>
            </a:r>
            <a:r>
              <a:rPr lang="en-US" altLang="zh-CN" b="1" dirty="0"/>
              <a:t>5%</a:t>
            </a:r>
            <a:r>
              <a:rPr lang="zh-CN" altLang="en-US" b="1" dirty="0"/>
              <a:t>左右。闭孔中的气体导热系数极小，聚氨酯材料的导热系数低于几乎所有的其他保温材料。与其他保温材料相比，达到同样的保温效果，绝热层厚可减低</a:t>
            </a:r>
            <a:r>
              <a:rPr lang="en-US" altLang="zh-CN" b="1" dirty="0"/>
              <a:t>30~80%,</a:t>
            </a:r>
            <a:r>
              <a:rPr lang="zh-CN" altLang="en-US" b="1" dirty="0"/>
              <a:t>增加容积</a:t>
            </a:r>
            <a:r>
              <a:rPr lang="en-US" altLang="zh-CN" b="1" dirty="0"/>
              <a:t>20</a:t>
            </a:r>
            <a:r>
              <a:rPr lang="zh-CN" altLang="en-US" b="1" dirty="0"/>
              <a:t>～</a:t>
            </a:r>
            <a:r>
              <a:rPr lang="en-US" altLang="zh-CN" b="1" dirty="0"/>
              <a:t>50</a:t>
            </a:r>
            <a:r>
              <a:rPr lang="zh-CN" altLang="en-US" b="1" dirty="0"/>
              <a:t>％。</a:t>
            </a:r>
            <a:endParaRPr lang="zh-CN" altLang="en-US" b="1" dirty="0"/>
          </a:p>
        </p:txBody>
      </p:sp>
    </p:spTree>
  </p:cSld>
  <p:clrMapOvr>
    <a:masterClrMapping/>
  </p:clrMapOvr>
  <p:transition spd="slow">
    <p:random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1139" name="内容占位符 91138"/>
          <p:cNvSpPr>
            <a:spLocks noGrp="1"/>
          </p:cNvSpPr>
          <p:nvPr>
            <p:ph idx="1"/>
          </p:nvPr>
        </p:nvSpPr>
        <p:spPr>
          <a:xfrm>
            <a:off x="250825" y="381000"/>
            <a:ext cx="8497888" cy="6143625"/>
          </a:xfrm>
        </p:spPr>
        <p:txBody>
          <a:bodyPr anchor="t"/>
          <a:p>
            <a:pPr>
              <a:lnSpc>
                <a:spcPct val="90000"/>
              </a:lnSpc>
            </a:pPr>
            <a:r>
              <a:rPr lang="zh-CN" altLang="en-US" sz="3900" b="1" dirty="0">
                <a:solidFill>
                  <a:schemeClr val="accent2"/>
                </a:solidFill>
              </a:rPr>
              <a:t>思考题：</a:t>
            </a:r>
            <a:endParaRPr lang="zh-CN" altLang="en-US" sz="3900" b="1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3900" dirty="0"/>
              <a:t>        </a:t>
            </a:r>
            <a:r>
              <a:rPr lang="zh-CN" altLang="en-US" sz="2900" b="1" dirty="0"/>
              <a:t>有不少住宅的木地板使用一段时间后出现接缝不严，也有一些木地板出现起拱。请分析原因。</a:t>
            </a:r>
            <a:endParaRPr lang="zh-CN" altLang="en-US" sz="2900" b="1" dirty="0"/>
          </a:p>
          <a:p>
            <a:pPr>
              <a:lnSpc>
                <a:spcPct val="90000"/>
              </a:lnSpc>
              <a:buNone/>
            </a:pPr>
            <a:r>
              <a:rPr lang="en-US" altLang="zh-CN" sz="3500" b="1" dirty="0">
                <a:solidFill>
                  <a:srgbClr val="FF0000"/>
                </a:solidFill>
              </a:rPr>
              <a:t>[</a:t>
            </a:r>
            <a:r>
              <a:rPr lang="zh-CN" altLang="en-US" sz="3500" b="1" dirty="0">
                <a:solidFill>
                  <a:srgbClr val="FF0000"/>
                </a:solidFill>
              </a:rPr>
              <a:t>原因分析</a:t>
            </a:r>
            <a:r>
              <a:rPr lang="en-US" altLang="zh-CN" sz="3500" b="1">
                <a:solidFill>
                  <a:srgbClr val="FF0000"/>
                </a:solidFill>
              </a:rPr>
              <a:t>]</a:t>
            </a:r>
            <a:endParaRPr lang="en-US" altLang="zh-CN" sz="3500" b="1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3500" b="1"/>
              <a:t>          </a:t>
            </a:r>
            <a:r>
              <a:rPr lang="zh-CN" altLang="en-US" sz="2900" b="1" dirty="0">
                <a:solidFill>
                  <a:srgbClr val="990099"/>
                </a:solidFill>
              </a:rPr>
              <a:t>木地板接缝不严的原因是木地板干燥收缩。若铺设时木地板的含水率过大，高于平衡含水率，则日后特别是干燥的季节，水分减少，干缩明显，就会出现接缝不严。但若原来木材含水率过低，木材吸水后膨胀，就会出现起拱。因此，木地板的制作需要考虑使用环境温度，含水率过高或过低都是不利的，应控制适当范围，此外应注意防潮。</a:t>
            </a:r>
            <a:endParaRPr lang="zh-CN" altLang="en-US" sz="2900" b="1" dirty="0">
              <a:solidFill>
                <a:srgbClr val="990099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charRg st="62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1139">
                                            <p:txEl>
                                              <p:charRg st="62" end="2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3187" name="内容占位符 93186"/>
          <p:cNvSpPr>
            <a:spLocks noGrp="1"/>
          </p:cNvSpPr>
          <p:nvPr>
            <p:ph idx="1"/>
          </p:nvPr>
        </p:nvSpPr>
        <p:spPr/>
        <p:txBody>
          <a:bodyPr anchor="t"/>
          <a:p>
            <a:pPr>
              <a:lnSpc>
                <a:spcPct val="90000"/>
              </a:lnSpc>
            </a:pPr>
            <a:r>
              <a:rPr lang="zh-CN" altLang="en-US" sz="2900" b="1" dirty="0">
                <a:solidFill>
                  <a:srgbClr val="990099"/>
                </a:solidFill>
              </a:rPr>
              <a:t>思考：</a:t>
            </a:r>
            <a:endParaRPr lang="zh-CN" altLang="en-US" sz="2900" b="1" dirty="0">
              <a:solidFill>
                <a:srgbClr val="990099"/>
              </a:solidFill>
            </a:endParaRPr>
          </a:p>
          <a:p>
            <a:pPr>
              <a:lnSpc>
                <a:spcPct val="105000"/>
              </a:lnSpc>
              <a:buNone/>
            </a:pPr>
            <a:r>
              <a:rPr lang="zh-CN" altLang="en-US" sz="2900" dirty="0"/>
              <a:t>        </a:t>
            </a:r>
            <a:r>
              <a:rPr lang="zh-CN" altLang="en-US" sz="2500" b="1" dirty="0"/>
              <a:t>在测试混凝土等材料的强度时可观察到，同一试件，加荷速度过快，所测值偏高。请分析原因。</a:t>
            </a:r>
            <a:endParaRPr lang="zh-CN" altLang="en-US" sz="2500" b="1" dirty="0"/>
          </a:p>
          <a:p>
            <a:pPr>
              <a:lnSpc>
                <a:spcPct val="105000"/>
              </a:lnSpc>
              <a:buNone/>
            </a:pPr>
            <a:endParaRPr lang="zh-CN" altLang="en-US" sz="2100" b="1">
              <a:solidFill>
                <a:srgbClr val="FF66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2100" b="1" dirty="0">
                <a:solidFill>
                  <a:srgbClr val="FF0000"/>
                </a:solidFill>
              </a:rPr>
              <a:t>[</a:t>
            </a:r>
            <a:r>
              <a:rPr lang="zh-CN" altLang="en-US" sz="2100" b="1" dirty="0">
                <a:solidFill>
                  <a:srgbClr val="FF0000"/>
                </a:solidFill>
              </a:rPr>
              <a:t>原因分析</a:t>
            </a:r>
            <a:r>
              <a:rPr lang="en-US" altLang="zh-CN" sz="2100" b="1">
                <a:solidFill>
                  <a:srgbClr val="FF0000"/>
                </a:solidFill>
              </a:rPr>
              <a:t>]</a:t>
            </a:r>
            <a:endParaRPr lang="en-US" altLang="zh-CN" sz="2100" b="1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en-US" altLang="zh-CN" sz="2100" b="1">
                <a:solidFill>
                  <a:srgbClr val="FF6600"/>
                </a:solidFill>
              </a:rPr>
              <a:t>           </a:t>
            </a:r>
            <a:r>
              <a:rPr lang="zh-CN" altLang="en-US" sz="2100" b="1" dirty="0">
                <a:solidFill>
                  <a:srgbClr val="9900CC"/>
                </a:solidFill>
              </a:rPr>
              <a:t>材料的强度除与其组成结构有关外，还与其测试条件有关，包括加荷速度、温度、试件大小和形状。当加荷速度较快时，荷载的增长大于材料的变形速度，测出的数值就会偏高。</a:t>
            </a:r>
            <a:endParaRPr lang="zh-CN" altLang="en-US" sz="2100" b="1" dirty="0">
              <a:solidFill>
                <a:srgbClr val="9900CC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charRg st="63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3187">
                                            <p:txEl>
                                              <p:charRg st="63" end="1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5409" name="标题 260097"/>
          <p:cNvSpPr>
            <a:spLocks noGrp="1"/>
          </p:cNvSpPr>
          <p:nvPr>
            <p:ph type="title"/>
          </p:nvPr>
        </p:nvSpPr>
        <p:spPr/>
        <p:txBody>
          <a:bodyPr anchor="t"/>
          <a:p>
            <a:r>
              <a:rPr lang="zh-CN" altLang="en-US" dirty="0"/>
              <a:t>总结</a:t>
            </a:r>
            <a:endParaRPr lang="zh-CN" altLang="en-US" dirty="0"/>
          </a:p>
        </p:txBody>
      </p:sp>
      <p:sp>
        <p:nvSpPr>
          <p:cNvPr id="145410" name="文本占位符 260098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30725"/>
          </a:xfrm>
        </p:spPr>
        <p:txBody>
          <a:bodyPr anchor="t"/>
          <a:p>
            <a:endParaRPr lang="en-US" altLang="zh-CN" dirty="0"/>
          </a:p>
          <a:p>
            <a:pPr>
              <a:buNone/>
            </a:pPr>
            <a:r>
              <a:rPr lang="en-US" altLang="zh-CN" dirty="0"/>
              <a:t>                 </a:t>
            </a:r>
            <a:r>
              <a:rPr lang="en-US" altLang="zh-CN" sz="2400" dirty="0"/>
              <a:t>                 </a:t>
            </a:r>
            <a:endParaRPr lang="en-US" altLang="zh-CN" sz="2400" dirty="0"/>
          </a:p>
          <a:p>
            <a:pPr>
              <a:buNone/>
            </a:pPr>
            <a:r>
              <a:rPr lang="en-US" altLang="zh-CN" sz="2400" dirty="0"/>
              <a:t>                               </a:t>
            </a:r>
            <a:endParaRPr lang="en-US" altLang="zh-CN" sz="2400" dirty="0"/>
          </a:p>
          <a:p>
            <a:pPr>
              <a:buNone/>
            </a:pPr>
            <a:r>
              <a:rPr lang="en-US" altLang="zh-CN" sz="2400" dirty="0"/>
              <a:t>                     </a:t>
            </a:r>
            <a:endParaRPr lang="en-US" altLang="zh-CN" dirty="0"/>
          </a:p>
          <a:p>
            <a:pPr>
              <a:buNone/>
            </a:pPr>
            <a:r>
              <a:rPr lang="zh-CN" altLang="en-US" sz="2400" dirty="0"/>
              <a:t>建筑材料</a:t>
            </a:r>
            <a:endParaRPr lang="zh-CN" altLang="en-US" sz="2400" dirty="0"/>
          </a:p>
          <a:p>
            <a:pPr>
              <a:buNone/>
            </a:pPr>
            <a:r>
              <a:rPr lang="zh-CN" altLang="en-US" sz="2400" dirty="0"/>
              <a:t>的基本性质</a:t>
            </a:r>
            <a:endParaRPr lang="zh-CN" altLang="en-US"/>
          </a:p>
        </p:txBody>
      </p:sp>
      <p:sp>
        <p:nvSpPr>
          <p:cNvPr id="145411" name="左大括号 260099"/>
          <p:cNvSpPr/>
          <p:nvPr/>
        </p:nvSpPr>
        <p:spPr>
          <a:xfrm>
            <a:off x="1692275" y="2708275"/>
            <a:ext cx="71438" cy="2305050"/>
          </a:xfrm>
          <a:prstGeom prst="leftBrace">
            <a:avLst>
              <a:gd name="adj1" fmla="val 268438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5412" name="矩形 260101"/>
          <p:cNvSpPr/>
          <p:nvPr/>
        </p:nvSpPr>
        <p:spPr>
          <a:xfrm>
            <a:off x="1763713" y="4724400"/>
            <a:ext cx="7380287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耐久性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：是一项综合性指标，要理解材料的耐久性好坏对建筑物的重要性。</a:t>
            </a: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5413" name="文本框 260102"/>
          <p:cNvSpPr txBox="1"/>
          <p:nvPr/>
        </p:nvSpPr>
        <p:spPr>
          <a:xfrm>
            <a:off x="3059113" y="4365625"/>
            <a:ext cx="1008062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5414" name="文本框 260103"/>
          <p:cNvSpPr txBox="1"/>
          <p:nvPr/>
        </p:nvSpPr>
        <p:spPr>
          <a:xfrm>
            <a:off x="1835150" y="2492375"/>
            <a:ext cx="1439863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物理性质</a:t>
            </a:r>
            <a:endParaRPr lang="zh-CN" altLang="en-US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5415" name="矩形 260104"/>
          <p:cNvSpPr/>
          <p:nvPr/>
        </p:nvSpPr>
        <p:spPr>
          <a:xfrm>
            <a:off x="1835150" y="3573463"/>
            <a:ext cx="5472113" cy="3667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力学性质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：材料的强度、弹性、塑性、脆性、韧性</a:t>
            </a: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5416" name="左大括号 260105"/>
          <p:cNvSpPr/>
          <p:nvPr/>
        </p:nvSpPr>
        <p:spPr>
          <a:xfrm>
            <a:off x="3059113" y="1844675"/>
            <a:ext cx="73025" cy="1512888"/>
          </a:xfrm>
          <a:prstGeom prst="leftBrace">
            <a:avLst>
              <a:gd name="adj1" fmla="val 172357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5417" name="文本框 260106"/>
          <p:cNvSpPr txBox="1"/>
          <p:nvPr/>
        </p:nvSpPr>
        <p:spPr>
          <a:xfrm>
            <a:off x="3132138" y="1773238"/>
            <a:ext cx="24701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与材料构造有关的性质</a:t>
            </a: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5418" name="文本框 260107"/>
          <p:cNvSpPr txBox="1"/>
          <p:nvPr/>
        </p:nvSpPr>
        <p:spPr>
          <a:xfrm>
            <a:off x="3132138" y="2349500"/>
            <a:ext cx="17843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与水有关的性质</a:t>
            </a: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5419" name="文本框 260108"/>
          <p:cNvSpPr txBox="1"/>
          <p:nvPr/>
        </p:nvSpPr>
        <p:spPr>
          <a:xfrm>
            <a:off x="3132138" y="2997200"/>
            <a:ext cx="2312987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与热有关的性质</a:t>
            </a: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5420" name="文本框 260109"/>
          <p:cNvSpPr txBox="1"/>
          <p:nvPr/>
        </p:nvSpPr>
        <p:spPr>
          <a:xfrm>
            <a:off x="1908175" y="4149725"/>
            <a:ext cx="2486025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材料的光学与声学性质</a:t>
            </a:r>
            <a:endParaRPr lang="zh-CN" altLang="en-US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6497" name="标题 53248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34987"/>
          </a:xfrm>
        </p:spPr>
        <p:txBody>
          <a:bodyPr anchor="t"/>
          <a:p>
            <a:r>
              <a:rPr lang="zh-CN" altLang="en-US" sz="3800" dirty="0"/>
              <a:t>（</a:t>
            </a:r>
            <a:r>
              <a:rPr lang="en-US" altLang="zh-CN" sz="3800" dirty="0"/>
              <a:t>1</a:t>
            </a:r>
            <a:r>
              <a:rPr lang="zh-CN" altLang="en-US" sz="3800" dirty="0"/>
              <a:t>）材料的体积</a:t>
            </a:r>
            <a:endParaRPr lang="zh-CN" altLang="en-US" sz="3800" dirty="0"/>
          </a:p>
        </p:txBody>
      </p:sp>
      <p:sp>
        <p:nvSpPr>
          <p:cNvPr id="106498" name="文本占位符 532482"/>
          <p:cNvSpPr>
            <a:spLocks noGrp="1"/>
          </p:cNvSpPr>
          <p:nvPr>
            <p:ph idx="1"/>
          </p:nvPr>
        </p:nvSpPr>
        <p:spPr/>
        <p:txBody>
          <a:bodyPr anchor="t"/>
          <a:p>
            <a:endParaRPr lang="zh-CN" altLang="en-US" dirty="0"/>
          </a:p>
        </p:txBody>
      </p:sp>
      <p:pic>
        <p:nvPicPr>
          <p:cNvPr id="106499" name="图片 532483"/>
          <p:cNvPicPr>
            <a:picLocks noChangeAspect="1"/>
          </p:cNvPicPr>
          <p:nvPr/>
        </p:nvPicPr>
        <p:blipFill>
          <a:blip r:embed="rId1"/>
          <a:srcRect l="37578" t="28000" r="36234" b="22353"/>
          <a:stretch>
            <a:fillRect/>
          </a:stretch>
        </p:blipFill>
        <p:spPr>
          <a:xfrm>
            <a:off x="0" y="1196975"/>
            <a:ext cx="4457700" cy="52562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6500" name="图片 532484"/>
          <p:cNvPicPr>
            <a:picLocks noChangeAspect="1"/>
          </p:cNvPicPr>
          <p:nvPr/>
        </p:nvPicPr>
        <p:blipFill>
          <a:blip r:embed="rId2"/>
          <a:srcRect l="31139" t="14238" r="28127" b="20947"/>
          <a:stretch>
            <a:fillRect/>
          </a:stretch>
        </p:blipFill>
        <p:spPr>
          <a:xfrm>
            <a:off x="4067175" y="1196975"/>
            <a:ext cx="4822825" cy="47863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6501" name="矩形 532485"/>
          <p:cNvSpPr/>
          <p:nvPr/>
        </p:nvSpPr>
        <p:spPr>
          <a:xfrm>
            <a:off x="2555875" y="6165850"/>
            <a:ext cx="47561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algn="ctr"/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图</a:t>
            </a:r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0.11  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固体材料的体积和质量的关系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7521" name="文本占位符 531458"/>
          <p:cNvSpPr>
            <a:spLocks noGrp="1"/>
          </p:cNvSpPr>
          <p:nvPr>
            <p:ph idx="1"/>
          </p:nvPr>
        </p:nvSpPr>
        <p:spPr>
          <a:xfrm>
            <a:off x="0" y="449263"/>
            <a:ext cx="9144000" cy="6408737"/>
          </a:xfrm>
        </p:spPr>
        <p:txBody>
          <a:bodyPr anchor="t"/>
          <a:p>
            <a:pPr>
              <a:lnSpc>
                <a:spcPct val="120000"/>
              </a:lnSpc>
              <a:spcAft>
                <a:spcPct val="20000"/>
              </a:spcAft>
            </a:pPr>
            <a:r>
              <a:rPr lang="zh-CN" altLang="en-US" sz="3200" b="1" dirty="0">
                <a:solidFill>
                  <a:schemeClr val="tx2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3200" b="1" dirty="0">
                <a:solidFill>
                  <a:schemeClr val="tx2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3200" b="1" dirty="0">
                <a:solidFill>
                  <a:schemeClr val="tx2"/>
                </a:solidFill>
                <a:latin typeface="宋体" panose="02010600030101010101" pitchFamily="2" charset="-122"/>
              </a:rPr>
              <a:t>）材料的体积</a:t>
            </a:r>
            <a:endParaRPr lang="zh-CN" altLang="en-US" sz="3200" b="1" dirty="0">
              <a:solidFill>
                <a:schemeClr val="tx2"/>
              </a:solidFill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zh-CN" sz="2400" dirty="0">
                <a:latin typeface="宋体" panose="02010600030101010101" pitchFamily="2" charset="-122"/>
              </a:rPr>
              <a:t>①</a:t>
            </a:r>
            <a:r>
              <a:rPr lang="zh-CN" altLang="en-US" sz="2400" dirty="0">
                <a:latin typeface="宋体" panose="02010600030101010101" pitchFamily="2" charset="-122"/>
              </a:rPr>
              <a:t>材料的绝对密实体积（  ）</a:t>
            </a:r>
            <a:endParaRPr lang="zh-CN" altLang="en-US" sz="2400" dirty="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zh-CN" altLang="en-US" sz="2400" dirty="0">
                <a:latin typeface="宋体" panose="02010600030101010101" pitchFamily="2" charset="-122"/>
              </a:rPr>
              <a:t>是指不包括孔隙在内的</a:t>
            </a:r>
            <a:r>
              <a:rPr lang="zh-CN" altLang="en-US" sz="2400" b="1" dirty="0">
                <a:latin typeface="宋体" panose="02010600030101010101" pitchFamily="2" charset="-122"/>
              </a:rPr>
              <a:t>固体物质部分</a:t>
            </a:r>
            <a:r>
              <a:rPr lang="zh-CN" altLang="en-US" sz="2400" dirty="0">
                <a:latin typeface="宋体" panose="02010600030101010101" pitchFamily="2" charset="-122"/>
              </a:rPr>
              <a:t>的体积，也称实体积。</a:t>
            </a:r>
            <a:endParaRPr lang="zh-CN" altLang="en-US" sz="2400" dirty="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zh-CN" sz="2400" dirty="0">
                <a:latin typeface="宋体" panose="02010600030101010101" pitchFamily="2" charset="-122"/>
              </a:rPr>
              <a:t>②</a:t>
            </a:r>
            <a:r>
              <a:rPr lang="zh-CN" altLang="en-US" sz="2400" dirty="0">
                <a:latin typeface="宋体" panose="02010600030101010101" pitchFamily="2" charset="-122"/>
              </a:rPr>
              <a:t>材料的表观体积（   ）</a:t>
            </a:r>
            <a:endParaRPr lang="zh-CN" altLang="en-US" sz="2400" dirty="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zh-CN" altLang="en-US" sz="2400" dirty="0">
                <a:latin typeface="宋体" panose="02010600030101010101" pitchFamily="2" charset="-122"/>
              </a:rPr>
              <a:t>材料的表观体积，即整体材料的</a:t>
            </a:r>
            <a:r>
              <a:rPr lang="zh-CN" altLang="en-US" sz="2400" b="1" dirty="0">
                <a:latin typeface="宋体" panose="02010600030101010101" pitchFamily="2" charset="-122"/>
              </a:rPr>
              <a:t>外观体积</a:t>
            </a:r>
            <a:r>
              <a:rPr lang="zh-CN" altLang="en-US" sz="2400" dirty="0">
                <a:latin typeface="宋体" panose="02010600030101010101" pitchFamily="2" charset="-122"/>
              </a:rPr>
              <a:t>（包括矿质实体和闭口孔隙体积）。</a:t>
            </a:r>
            <a:endParaRPr lang="zh-CN" altLang="en-US" sz="2400" dirty="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zh-CN" sz="2400" dirty="0">
                <a:latin typeface="宋体" panose="02010600030101010101" pitchFamily="2" charset="-122"/>
              </a:rPr>
              <a:t>③</a:t>
            </a:r>
            <a:r>
              <a:rPr lang="zh-CN" altLang="en-US" sz="2400" dirty="0">
                <a:latin typeface="宋体" panose="02010600030101010101" pitchFamily="2" charset="-122"/>
              </a:rPr>
              <a:t>材料的总体积（   ）</a:t>
            </a:r>
            <a:endParaRPr lang="zh-CN" altLang="en-US" sz="2400" dirty="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zh-CN" altLang="en-US" sz="2400" dirty="0">
                <a:latin typeface="宋体" panose="02010600030101010101" pitchFamily="2" charset="-122"/>
              </a:rPr>
              <a:t>材料的总体积，即包括材料的</a:t>
            </a:r>
            <a:r>
              <a:rPr lang="zh-CN" altLang="en-US" sz="2400" b="1" dirty="0">
                <a:latin typeface="宋体" panose="02010600030101010101" pitchFamily="2" charset="-122"/>
              </a:rPr>
              <a:t>矿质实体、闭口空隙和开口空隙</a:t>
            </a:r>
            <a:r>
              <a:rPr lang="zh-CN" altLang="en-US" sz="2400" dirty="0">
                <a:latin typeface="宋体" panose="02010600030101010101" pitchFamily="2" charset="-122"/>
              </a:rPr>
              <a:t>在内的总体积。</a:t>
            </a:r>
            <a:endParaRPr lang="zh-CN" altLang="en-US" sz="2400" dirty="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zh-CN" sz="2400" dirty="0">
                <a:latin typeface="宋体" panose="02010600030101010101" pitchFamily="2" charset="-122"/>
              </a:rPr>
              <a:t>④</a:t>
            </a:r>
            <a:r>
              <a:rPr lang="zh-CN" altLang="en-US" sz="2400" dirty="0">
                <a:latin typeface="宋体" panose="02010600030101010101" pitchFamily="2" charset="-122"/>
              </a:rPr>
              <a:t>材料的堆积体积（   ）</a:t>
            </a:r>
            <a:endParaRPr lang="zh-CN" altLang="en-US" sz="2400" dirty="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zh-CN" altLang="en-US" sz="2400" b="1" dirty="0">
                <a:latin typeface="宋体" panose="02010600030101010101" pitchFamily="2" charset="-122"/>
              </a:rPr>
              <a:t>粉状或粒状材料，在堆积状态下的总体外观体积</a:t>
            </a:r>
            <a:r>
              <a:rPr lang="zh-CN" altLang="en-US" sz="2400" dirty="0">
                <a:latin typeface="宋体" panose="02010600030101010101" pitchFamily="2" charset="-122"/>
              </a:rPr>
              <a:t>（含物质固体体积及其闭口、开口孔隙，和颗粒间的空隙）。</a:t>
            </a:r>
            <a:endParaRPr lang="zh-CN" altLang="en-US" sz="2400" dirty="0">
              <a:latin typeface="宋体" panose="02010600030101010101" pitchFamily="2" charset="-122"/>
            </a:endParaRPr>
          </a:p>
        </p:txBody>
      </p:sp>
      <p:sp>
        <p:nvSpPr>
          <p:cNvPr id="107522" name="矩形 531459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07523" name="对象 531460"/>
          <p:cNvGraphicFramePr/>
          <p:nvPr/>
        </p:nvGraphicFramePr>
        <p:xfrm>
          <a:off x="0" y="0"/>
          <a:ext cx="14287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139700" imgH="165100" progId="Equation.DSMT4">
                  <p:embed/>
                </p:oleObj>
              </mc:Choice>
              <mc:Fallback>
                <p:oleObj name="" r:id="rId1" imgW="139700" imgH="165100" progId="Equation.DSMT4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42875" cy="161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524" name="矩形 53146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07525" name="对象 531462"/>
          <p:cNvGraphicFramePr/>
          <p:nvPr/>
        </p:nvGraphicFramePr>
        <p:xfrm>
          <a:off x="0" y="0"/>
          <a:ext cx="14287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3" imgW="139700" imgH="165100" progId="Equation.DSMT4">
                  <p:embed/>
                </p:oleObj>
              </mc:Choice>
              <mc:Fallback>
                <p:oleObj name="" r:id="rId3" imgW="139700" imgH="165100" progId="Equation.DSMT4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42875" cy="161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526" name="矩形 53146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7527" name="矩形 531464"/>
          <p:cNvSpPr/>
          <p:nvPr/>
        </p:nvSpPr>
        <p:spPr>
          <a:xfrm>
            <a:off x="0" y="33480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7528" name="矩形 531465"/>
          <p:cNvSpPr/>
          <p:nvPr/>
        </p:nvSpPr>
        <p:spPr>
          <a:xfrm>
            <a:off x="0" y="33480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07529" name="对象 531466"/>
          <p:cNvGraphicFramePr/>
          <p:nvPr/>
        </p:nvGraphicFramePr>
        <p:xfrm>
          <a:off x="3779838" y="1268413"/>
          <a:ext cx="33337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4" imgW="139700" imgH="165100" progId="Equation.DSMT4">
                  <p:embed/>
                </p:oleObj>
              </mc:Choice>
              <mc:Fallback>
                <p:oleObj name="" r:id="rId4" imgW="139700" imgH="165100" progId="Equation.DSMT4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779838" y="1268413"/>
                        <a:ext cx="333375" cy="377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530" name="矩形 53146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07531" name="对象 531468"/>
          <p:cNvGraphicFramePr/>
          <p:nvPr/>
        </p:nvGraphicFramePr>
        <p:xfrm>
          <a:off x="2916238" y="3357563"/>
          <a:ext cx="3968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5" imgW="165100" imgH="203200" progId="Equation.DSMT4">
                  <p:embed/>
                </p:oleObj>
              </mc:Choice>
              <mc:Fallback>
                <p:oleObj name="" r:id="rId5" imgW="165100" imgH="203200" progId="Equation.DSMT4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16238" y="3357563"/>
                        <a:ext cx="396875" cy="4889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532" name="矩形 531469"/>
          <p:cNvSpPr/>
          <p:nvPr/>
        </p:nvSpPr>
        <p:spPr>
          <a:xfrm>
            <a:off x="0" y="33480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7533" name="矩形 531470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7534" name="矩形 53147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07535" name="对象 531473"/>
          <p:cNvGraphicFramePr/>
          <p:nvPr/>
        </p:nvGraphicFramePr>
        <p:xfrm>
          <a:off x="3276600" y="2133600"/>
          <a:ext cx="3238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7" imgW="177800" imgH="177800" progId="Equation.DSMT4">
                  <p:embed/>
                </p:oleObj>
              </mc:Choice>
              <mc:Fallback>
                <p:oleObj name="" r:id="rId7" imgW="177800" imgH="177800" progId="Equation.DSMT4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76600" y="2133600"/>
                        <a:ext cx="323850" cy="3238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536" name="矩形 53147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07537" name="对象 531476"/>
          <p:cNvGraphicFramePr/>
          <p:nvPr/>
        </p:nvGraphicFramePr>
        <p:xfrm>
          <a:off x="3132138" y="4581525"/>
          <a:ext cx="414337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9" imgW="177800" imgH="203200" progId="Equation.DSMT4">
                  <p:embed/>
                </p:oleObj>
              </mc:Choice>
              <mc:Fallback>
                <p:oleObj name="" r:id="rId9" imgW="177800" imgH="203200" progId="Equation.DSMT4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132138" y="4581525"/>
                        <a:ext cx="414337" cy="4587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8545" name="标题 533505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06425"/>
          </a:xfrm>
        </p:spPr>
        <p:txBody>
          <a:bodyPr anchor="t"/>
          <a:p>
            <a:r>
              <a:rPr lang="en-US" altLang="zh-CN" sz="3800" dirty="0"/>
              <a:t>2</a:t>
            </a:r>
            <a:r>
              <a:rPr lang="zh-CN" altLang="en-US" sz="3800" dirty="0"/>
              <a:t>）材料的密度</a:t>
            </a:r>
            <a:endParaRPr lang="zh-CN" altLang="en-US" sz="3800" dirty="0"/>
          </a:p>
        </p:txBody>
      </p:sp>
      <p:sp>
        <p:nvSpPr>
          <p:cNvPr id="108546" name="文本占位符 533506"/>
          <p:cNvSpPr>
            <a:spLocks noGrp="1"/>
          </p:cNvSpPr>
          <p:nvPr>
            <p:ph idx="1"/>
          </p:nvPr>
        </p:nvSpPr>
        <p:spPr>
          <a:xfrm>
            <a:off x="0" y="908050"/>
            <a:ext cx="9144000" cy="5949950"/>
          </a:xfrm>
        </p:spPr>
        <p:txBody>
          <a:bodyPr anchor="t"/>
          <a:p>
            <a:r>
              <a:rPr lang="en-US" altLang="zh-CN" dirty="0"/>
              <a:t>①</a:t>
            </a:r>
            <a:r>
              <a:rPr lang="zh-CN" altLang="en-US" dirty="0"/>
              <a:t>密度</a:t>
            </a:r>
            <a:endParaRPr lang="zh-CN" altLang="en-US" dirty="0"/>
          </a:p>
          <a:p>
            <a:r>
              <a:rPr lang="zh-CN" altLang="en-US" dirty="0"/>
              <a:t>材料的密度（又称真实密度）是指材料在规定的条件下（烘干至恒重）下，单位矿质实体（不包含孔隙的实体体积）的质量，按下式计算：</a:t>
            </a:r>
            <a:endParaRPr lang="zh-CN" altLang="en-US" dirty="0"/>
          </a:p>
          <a:p>
            <a:r>
              <a:rPr lang="zh-CN" altLang="en-US" dirty="0"/>
              <a:t>                                                               （</a:t>
            </a:r>
            <a:r>
              <a:rPr lang="en-US" altLang="zh-CN" dirty="0"/>
              <a:t>0-1</a:t>
            </a:r>
            <a:r>
              <a:rPr lang="zh-CN" altLang="en-US" dirty="0"/>
              <a:t>）</a:t>
            </a:r>
            <a:endParaRPr lang="zh-CN" altLang="en-US" dirty="0"/>
          </a:p>
          <a:p>
            <a:endParaRPr lang="zh-CN" altLang="en-US" dirty="0"/>
          </a:p>
          <a:p>
            <a:r>
              <a:rPr lang="zh-CN" altLang="en-US" dirty="0"/>
              <a:t>式中       </a:t>
            </a:r>
            <a:r>
              <a:rPr lang="en-US" altLang="zh-CN" dirty="0"/>
              <a:t>——</a:t>
            </a:r>
            <a:r>
              <a:rPr lang="zh-CN" altLang="en-US" dirty="0"/>
              <a:t>密度（         或       ）；</a:t>
            </a:r>
            <a:endParaRPr lang="zh-CN" altLang="en-US" dirty="0"/>
          </a:p>
          <a:p>
            <a:r>
              <a:rPr lang="zh-CN" altLang="en-US" dirty="0"/>
              <a:t>   </a:t>
            </a:r>
            <a:r>
              <a:rPr lang="en-US" altLang="zh-CN" dirty="0"/>
              <a:t>——</a:t>
            </a:r>
            <a:r>
              <a:rPr lang="zh-CN" altLang="en-US" dirty="0"/>
              <a:t>材料的质量（    或     ）；</a:t>
            </a:r>
            <a:endParaRPr lang="zh-CN" altLang="en-US" dirty="0"/>
          </a:p>
          <a:p>
            <a:r>
              <a:rPr lang="zh-CN" altLang="en-US" dirty="0"/>
              <a:t>   </a:t>
            </a:r>
            <a:r>
              <a:rPr lang="en-US" altLang="zh-CN" dirty="0"/>
              <a:t>——</a:t>
            </a:r>
            <a:r>
              <a:rPr lang="zh-CN" altLang="en-US" dirty="0"/>
              <a:t>材料的绝对密实体积（   或     ）。</a:t>
            </a:r>
            <a:endParaRPr lang="zh-CN" altLang="en-US" dirty="0"/>
          </a:p>
        </p:txBody>
      </p:sp>
      <p:sp>
        <p:nvSpPr>
          <p:cNvPr id="108547" name="矩形 53350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08548" name="对象 533508"/>
          <p:cNvGraphicFramePr/>
          <p:nvPr/>
        </p:nvGraphicFramePr>
        <p:xfrm>
          <a:off x="3492500" y="2924175"/>
          <a:ext cx="1295400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1" imgW="381000" imgH="368300" progId="Equation.DSMT4">
                  <p:embed/>
                </p:oleObj>
              </mc:Choice>
              <mc:Fallback>
                <p:oleObj name="" r:id="rId1" imgW="381000" imgH="368300" progId="Equation.DSMT4">
                  <p:embed/>
                  <p:pic>
                    <p:nvPicPr>
                      <p:cNvPr id="0" name="图片 308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492500" y="2924175"/>
                        <a:ext cx="1295400" cy="12636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49" name="矩形 533509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08550" name="对象 533510"/>
          <p:cNvGraphicFramePr/>
          <p:nvPr/>
        </p:nvGraphicFramePr>
        <p:xfrm>
          <a:off x="1403350" y="4076700"/>
          <a:ext cx="396875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3" imgW="139700" imgH="165100" progId="Equation.DSMT4">
                  <p:embed/>
                </p:oleObj>
              </mc:Choice>
              <mc:Fallback>
                <p:oleObj name="" r:id="rId3" imgW="139700" imgH="165100" progId="Equation.DSMT4">
                  <p:embed/>
                  <p:pic>
                    <p:nvPicPr>
                      <p:cNvPr id="0" name="图片 309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3350" y="4076700"/>
                        <a:ext cx="396875" cy="4492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51" name="矩形 53351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08552" name="对象 533512"/>
          <p:cNvGraphicFramePr/>
          <p:nvPr/>
        </p:nvGraphicFramePr>
        <p:xfrm>
          <a:off x="3924300" y="4149725"/>
          <a:ext cx="792163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5" imgW="419100" imgH="228600" progId="Equation.DSMT4">
                  <p:embed/>
                </p:oleObj>
              </mc:Choice>
              <mc:Fallback>
                <p:oleObj name="" r:id="rId5" imgW="419100" imgH="228600" progId="Equation.DSMT4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24300" y="4149725"/>
                        <a:ext cx="792163" cy="4333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53" name="矩形 533513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08554" name="对象 533514"/>
          <p:cNvGraphicFramePr/>
          <p:nvPr/>
        </p:nvGraphicFramePr>
        <p:xfrm>
          <a:off x="5219700" y="4076700"/>
          <a:ext cx="827088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7" imgW="431800" imgH="228600" progId="Equation.DSMT4">
                  <p:embed/>
                </p:oleObj>
              </mc:Choice>
              <mc:Fallback>
                <p:oleObj name="" r:id="rId7" imgW="431800" imgH="228600" progId="Equation.DSMT4">
                  <p:embed/>
                  <p:pic>
                    <p:nvPicPr>
                      <p:cNvPr id="0" name="图片 308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219700" y="4076700"/>
                        <a:ext cx="827088" cy="4413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55" name="矩形 533515"/>
          <p:cNvSpPr/>
          <p:nvPr/>
        </p:nvSpPr>
        <p:spPr>
          <a:xfrm>
            <a:off x="0" y="33670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08556" name="对象 533516"/>
          <p:cNvGraphicFramePr/>
          <p:nvPr/>
        </p:nvGraphicFramePr>
        <p:xfrm>
          <a:off x="179388" y="4724400"/>
          <a:ext cx="611187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9" imgW="152400" imgH="127000" progId="Equation.DSMT4">
                  <p:embed/>
                </p:oleObj>
              </mc:Choice>
              <mc:Fallback>
                <p:oleObj name="" r:id="rId9" imgW="152400" imgH="127000" progId="Equation.DSMT4">
                  <p:embed/>
                  <p:pic>
                    <p:nvPicPr>
                      <p:cNvPr id="0" name="图片 309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9388" y="4724400"/>
                        <a:ext cx="611187" cy="496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57" name="矩形 53351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08558" name="对象 533518"/>
          <p:cNvGraphicFramePr/>
          <p:nvPr/>
        </p:nvGraphicFramePr>
        <p:xfrm>
          <a:off x="3708400" y="4581525"/>
          <a:ext cx="431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11" imgW="190500" imgH="190500" progId="Equation.DSMT4">
                  <p:embed/>
                </p:oleObj>
              </mc:Choice>
              <mc:Fallback>
                <p:oleObj name="" r:id="rId11" imgW="190500" imgH="190500" progId="Equation.DSMT4">
                  <p:embed/>
                  <p:pic>
                    <p:nvPicPr>
                      <p:cNvPr id="0" name="图片 308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708400" y="4581525"/>
                        <a:ext cx="431800" cy="431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59" name="矩形 533519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08560" name="对象 533520"/>
          <p:cNvGraphicFramePr/>
          <p:nvPr/>
        </p:nvGraphicFramePr>
        <p:xfrm>
          <a:off x="4572000" y="4652963"/>
          <a:ext cx="3460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13" imgW="139700" imgH="152400" progId="Equation.DSMT4">
                  <p:embed/>
                </p:oleObj>
              </mc:Choice>
              <mc:Fallback>
                <p:oleObj name="" r:id="rId13" imgW="139700" imgH="152400" progId="Equation.DSMT4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572000" y="4652963"/>
                        <a:ext cx="346075" cy="368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61" name="矩形 53352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08562" name="对象 533522"/>
          <p:cNvGraphicFramePr/>
          <p:nvPr/>
        </p:nvGraphicFramePr>
        <p:xfrm>
          <a:off x="395288" y="5229225"/>
          <a:ext cx="33337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15" imgW="139700" imgH="165100" progId="Equation.DSMT4">
                  <p:embed/>
                </p:oleObj>
              </mc:Choice>
              <mc:Fallback>
                <p:oleObj name="" r:id="rId15" imgW="139700" imgH="165100" progId="Equation.DSMT4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95288" y="5229225"/>
                        <a:ext cx="333375" cy="377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63" name="矩形 53352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08564" name="对象 533524"/>
          <p:cNvGraphicFramePr/>
          <p:nvPr/>
        </p:nvGraphicFramePr>
        <p:xfrm>
          <a:off x="5219700" y="5157788"/>
          <a:ext cx="431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17" imgW="203200" imgH="203200" progId="Equation.DSMT4">
                  <p:embed/>
                </p:oleObj>
              </mc:Choice>
              <mc:Fallback>
                <p:oleObj name="" r:id="rId17" imgW="203200" imgH="203200" progId="Equation.DSMT4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219700" y="5157788"/>
                        <a:ext cx="431800" cy="431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65" name="矩形 53352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08566" name="对象 533526"/>
          <p:cNvGraphicFramePr/>
          <p:nvPr/>
        </p:nvGraphicFramePr>
        <p:xfrm>
          <a:off x="5940425" y="5157788"/>
          <a:ext cx="64770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19" imgW="254000" imgH="203200" progId="Equation.DSMT4">
                  <p:embed/>
                </p:oleObj>
              </mc:Choice>
              <mc:Fallback>
                <p:oleObj name="" r:id="rId19" imgW="254000" imgH="203200" progId="Equation.DSMT4">
                  <p:embed/>
                  <p:pic>
                    <p:nvPicPr>
                      <p:cNvPr id="0" name="图片 3087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940425" y="5157788"/>
                        <a:ext cx="647700" cy="5032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9569" name="标题 534529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77862"/>
          </a:xfrm>
        </p:spPr>
        <p:txBody>
          <a:bodyPr anchor="t"/>
          <a:p>
            <a:r>
              <a:rPr lang="en-US" altLang="zh-CN" sz="3800" dirty="0"/>
              <a:t>2</a:t>
            </a:r>
            <a:r>
              <a:rPr lang="zh-CN" altLang="en-US" sz="3800" dirty="0"/>
              <a:t>）材料的密度</a:t>
            </a:r>
            <a:endParaRPr lang="zh-CN" altLang="en-US" sz="3800" dirty="0"/>
          </a:p>
        </p:txBody>
      </p:sp>
      <p:sp>
        <p:nvSpPr>
          <p:cNvPr id="109570" name="文本占位符 534530"/>
          <p:cNvSpPr>
            <a:spLocks noGrp="1"/>
          </p:cNvSpPr>
          <p:nvPr>
            <p:ph idx="1"/>
          </p:nvPr>
        </p:nvSpPr>
        <p:spPr>
          <a:xfrm>
            <a:off x="0" y="1052513"/>
            <a:ext cx="9144000" cy="5545137"/>
          </a:xfrm>
        </p:spPr>
        <p:txBody>
          <a:bodyPr anchor="t"/>
          <a:p>
            <a:r>
              <a:rPr lang="en-US" altLang="zh-CN" dirty="0"/>
              <a:t>①</a:t>
            </a:r>
            <a:r>
              <a:rPr lang="zh-CN" altLang="en-US" dirty="0"/>
              <a:t>密度</a:t>
            </a:r>
            <a:endParaRPr lang="zh-CN" altLang="en-US" dirty="0"/>
          </a:p>
          <a:p>
            <a:pPr>
              <a:lnSpc>
                <a:spcPct val="120000"/>
              </a:lnSpc>
            </a:pPr>
            <a:r>
              <a:rPr lang="zh-CN" altLang="en-US" sz="2800" dirty="0"/>
              <a:t>材料的实体体积是指</a:t>
            </a:r>
            <a:r>
              <a:rPr lang="zh-CN" altLang="en-US" sz="2800" b="1" u="sng" dirty="0"/>
              <a:t>不包括材料孔隙的固体物质本身的体积</a:t>
            </a:r>
            <a:r>
              <a:rPr lang="zh-CN" altLang="en-US" sz="2800" dirty="0"/>
              <a:t>，测试时，材料必须是绝对干燥状态。含孔材料应把材料磨成细粉（粒径小于</a:t>
            </a:r>
            <a:r>
              <a:rPr lang="en-US" altLang="zh-CN" sz="2800" dirty="0"/>
              <a:t>0.2mm</a:t>
            </a:r>
            <a:r>
              <a:rPr lang="zh-CN" altLang="en-US" sz="2800" dirty="0"/>
              <a:t>）以排除其内部孔隙，经干燥至恒重后，用密度瓶（李氏瓶）测定其实际体积，该体积即可视为材料绝对密实状态下的体积。材料磨得愈细，测定的密度值愈精确。</a:t>
            </a:r>
            <a:endParaRPr lang="zh-CN" altLang="en-US" sz="2800" dirty="0"/>
          </a:p>
        </p:txBody>
      </p:sp>
    </p:spTree>
  </p:cSld>
  <p:clrMapOvr>
    <a:masterClrMapping/>
  </p:clrMapOvr>
  <p:transition spd="slow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0593" name="标题 535553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 wrap="square" lIns="91440" tIns="45720" rIns="91440" bIns="45720" anchor="t"/>
          <a:p>
            <a:r>
              <a:rPr lang="en-US" altLang="zh-CN" sz="3400" dirty="0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②</a:t>
            </a:r>
            <a:r>
              <a:rPr lang="zh-CN" altLang="en-US" sz="3400" dirty="0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材料的表观密度</a:t>
            </a:r>
            <a:endParaRPr lang="zh-CN" altLang="en-US" sz="3400" dirty="0">
              <a:solidFill>
                <a:srgbClr val="0033CC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10594" name="矩形 535554"/>
          <p:cNvSpPr/>
          <p:nvPr/>
        </p:nvSpPr>
        <p:spPr>
          <a:xfrm>
            <a:off x="323850" y="1773238"/>
            <a:ext cx="8610600" cy="4327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just"/>
            <a:r>
              <a:rPr lang="zh-CN" altLang="en-US" sz="2400" b="1" dirty="0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材料在规定条件下（</a:t>
            </a:r>
            <a:r>
              <a:rPr lang="en-US" altLang="zh-CN" sz="2400" b="1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105</a:t>
            </a:r>
            <a:r>
              <a:rPr lang="en-US" altLang="zh-CN" sz="2400" b="1" dirty="0">
                <a:solidFill>
                  <a:srgbClr val="66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℃±5℃</a:t>
            </a:r>
            <a:r>
              <a:rPr lang="zh-CN" altLang="en-US" sz="2400" b="1" dirty="0">
                <a:solidFill>
                  <a:srgbClr val="66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烘干至恒重）</a:t>
            </a:r>
            <a:r>
              <a:rPr lang="zh-CN" altLang="en-US" sz="2400" b="1" dirty="0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，单位表观体积的质量。按下式计算：</a:t>
            </a:r>
            <a:endParaRPr lang="zh-CN" altLang="en-US" sz="2400" b="1" dirty="0">
              <a:solidFill>
                <a:srgbClr val="6633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eaLnBrk="0" hangingPunct="0"/>
            <a:endParaRPr lang="zh-CN" altLang="en-US" sz="2400" b="1" dirty="0">
              <a:solidFill>
                <a:srgbClr val="66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 eaLnBrk="0" hangingPunct="0"/>
            <a:endParaRPr lang="zh-CN" altLang="en-US" sz="2400" b="1" dirty="0">
              <a:solidFill>
                <a:srgbClr val="66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 eaLnBrk="0" hangingPunct="0"/>
            <a:endParaRPr lang="zh-CN" altLang="en-US" sz="2400" b="1" dirty="0">
              <a:solidFill>
                <a:srgbClr val="66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 eaLnBrk="0" hangingPunct="0"/>
            <a:endParaRPr lang="zh-CN" altLang="en-US" sz="2400" b="1" dirty="0">
              <a:solidFill>
                <a:srgbClr val="66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 eaLnBrk="0" hangingPunct="0"/>
            <a:endParaRPr lang="zh-CN" altLang="en-US" sz="2400" b="1" dirty="0">
              <a:solidFill>
                <a:srgbClr val="66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 eaLnBrk="0" hangingPunct="0"/>
            <a:endParaRPr lang="zh-CN" altLang="en-US" sz="2400" b="1" dirty="0">
              <a:solidFill>
                <a:srgbClr val="66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 eaLnBrk="0" hangingPunct="0">
              <a:lnSpc>
                <a:spcPct val="120000"/>
              </a:lnSpc>
            </a:pP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式中：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ρ</a:t>
            </a:r>
            <a:r>
              <a:rPr lang="en-US" altLang="zh-CN" sz="2400" b="1" baseline="30000">
                <a:latin typeface="宋体" panose="02010600030101010101" pitchFamily="2" charset="-122"/>
                <a:ea typeface="宋体" panose="02010600030101010101" pitchFamily="2" charset="-122"/>
              </a:rPr>
              <a:t>ˊ</a:t>
            </a:r>
            <a:r>
              <a:rPr lang="en-US" altLang="zh-CN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——</a:t>
            </a: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表观密度，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kg</a:t>
            </a: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</a:rPr>
              <a:t>／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m</a:t>
            </a:r>
            <a:r>
              <a:rPr lang="en-US" altLang="zh-CN" sz="2400" b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</a:rPr>
              <a:t>；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eaLnBrk="0" hangingPunct="0">
              <a:lnSpc>
                <a:spcPct val="120000"/>
              </a:lnSpc>
            </a:pP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</a:rPr>
              <a:t>            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m </a:t>
            </a:r>
            <a:r>
              <a:rPr lang="en-US" altLang="zh-CN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——</a:t>
            </a: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材料的质量，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kg</a:t>
            </a: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</a:rPr>
              <a:t>；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eaLnBrk="0" hangingPunct="0">
              <a:lnSpc>
                <a:spcPct val="120000"/>
              </a:lnSpc>
            </a:pP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</a:t>
            </a: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V</a:t>
            </a:r>
            <a:r>
              <a:rPr lang="en-US" altLang="zh-CN" sz="2400" b="1" baseline="30000">
                <a:latin typeface="宋体" panose="02010600030101010101" pitchFamily="2" charset="-122"/>
                <a:ea typeface="宋体" panose="02010600030101010101" pitchFamily="2" charset="-122"/>
              </a:rPr>
              <a:t>ˊ</a:t>
            </a:r>
            <a:r>
              <a:rPr lang="en-US" altLang="zh-CN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——</a:t>
            </a: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材料在自然状态下的外形体积，</a:t>
            </a: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m</a:t>
            </a:r>
            <a:r>
              <a:rPr lang="en-US" altLang="zh-CN" sz="2400" b="1" baseline="3000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endParaRPr lang="zh-CN" altLang="en-US" sz="24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110595" name="对象 535555"/>
          <p:cNvGraphicFramePr/>
          <p:nvPr/>
        </p:nvGraphicFramePr>
        <p:xfrm>
          <a:off x="1501775" y="2338388"/>
          <a:ext cx="5711825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1" imgW="1358900" imgH="457200" progId="Equation.DSMT4">
                  <p:embed/>
                </p:oleObj>
              </mc:Choice>
              <mc:Fallback>
                <p:oleObj name="" r:id="rId1" imgW="1358900" imgH="457200" progId="Equation.DSMT4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501775" y="2338388"/>
                        <a:ext cx="5711825" cy="1905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</p:sld>
</file>

<file path=ppt/theme/theme1.xml><?xml version="1.0" encoding="utf-8"?>
<a:theme xmlns:a="http://schemas.openxmlformats.org/drawingml/2006/main" name="Edge">
  <a:themeElements>
    <a:clrScheme name="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47329"/>
      </a:accent6>
      <a:hlink>
        <a:srgbClr val="996600"/>
      </a:hlink>
      <a:folHlink>
        <a:srgbClr val="AFBF39"/>
      </a:folHlink>
    </a:clrScheme>
    <a:fontScheme name="">
      <a:majorFont>
        <a:latin typeface="Garamond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820000"/>
        </a:lt1>
        <a:dk2>
          <a:srgbClr val="FFFFFF"/>
        </a:dk2>
        <a:lt2>
          <a:srgbClr val="333333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CDCDC"/>
        </a:accent4>
        <a:accent5>
          <a:srgbClr val="FFCAAA"/>
        </a:accent5>
        <a:accent6>
          <a:srgbClr val="B72D00"/>
        </a:accent6>
        <a:hlink>
          <a:srgbClr val="80808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CCCCFF"/>
        </a:dk1>
        <a:lt1>
          <a:srgbClr val="0B0506"/>
        </a:lt1>
        <a:dk2>
          <a:srgbClr val="FFFFFF"/>
        </a:dk2>
        <a:lt2>
          <a:srgbClr val="333333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FAFDC"/>
        </a:accent4>
        <a:accent5>
          <a:srgbClr val="ADB9E2"/>
        </a:accent5>
        <a:accent6>
          <a:srgbClr val="2D2DB7"/>
        </a:accent6>
        <a:hlink>
          <a:srgbClr val="80808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221013"/>
        </a:lt1>
        <a:dk2>
          <a:srgbClr val="FFFFFF"/>
        </a:dk2>
        <a:lt2>
          <a:srgbClr val="333333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CDCDC"/>
        </a:accent4>
        <a:accent5>
          <a:srgbClr val="E2ADAA"/>
        </a:accent5>
        <a:accent6>
          <a:srgbClr val="B78900"/>
        </a:accent6>
        <a:hlink>
          <a:srgbClr val="80808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CC"/>
        </a:lt1>
        <a:dk2>
          <a:srgbClr val="FFFFFF"/>
        </a:dk2>
        <a:lt2>
          <a:srgbClr val="11054B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CDCDC"/>
        </a:accent4>
        <a:accent5>
          <a:srgbClr val="FFB9AA"/>
        </a:accent5>
        <a:accent6>
          <a:srgbClr val="E52D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8F8F8"/>
        </a:dk1>
        <a:lt1>
          <a:srgbClr val="002600"/>
        </a:lt1>
        <a:dk2>
          <a:srgbClr val="FAFACC"/>
        </a:dk2>
        <a:lt2>
          <a:srgbClr val="9B8D65"/>
        </a:lt2>
        <a:accent1>
          <a:srgbClr val="CC9933"/>
        </a:accent1>
        <a:accent2>
          <a:srgbClr val="8F9967"/>
        </a:accent2>
        <a:accent3>
          <a:srgbClr val="AAABAA"/>
        </a:accent3>
        <a:accent4>
          <a:srgbClr val="D6D6D6"/>
        </a:accent4>
        <a:accent5>
          <a:srgbClr val="E2CAAD"/>
        </a:accent5>
        <a:accent6>
          <a:srgbClr val="80895C"/>
        </a:accent6>
        <a:hlink>
          <a:srgbClr val="33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699"/>
        </a:lt1>
        <a:dk2>
          <a:srgbClr val="FFFFFF"/>
        </a:dk2>
        <a:lt2>
          <a:srgbClr val="333333"/>
        </a:lt2>
        <a:accent1>
          <a:srgbClr val="CC9900"/>
        </a:accent1>
        <a:accent2>
          <a:srgbClr val="FF9900"/>
        </a:accent2>
        <a:accent3>
          <a:srgbClr val="AAB9CA"/>
        </a:accent3>
        <a:accent4>
          <a:srgbClr val="DCDCDC"/>
        </a:accent4>
        <a:accent5>
          <a:srgbClr val="E2CAAA"/>
        </a:accent5>
        <a:accent6>
          <a:srgbClr val="E58900"/>
        </a:accent6>
        <a:hlink>
          <a:srgbClr val="FFCC00"/>
        </a:hlink>
        <a:folHlink>
          <a:srgbClr val="706F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47329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1C1C1"/>
        </a:accent5>
        <a:accent6>
          <a:srgbClr val="8989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36145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0</TotalTime>
  <Words>6677</Words>
  <Application>WPS 演示</Application>
  <PresentationFormat>在屏幕上显示</PresentationFormat>
  <Paragraphs>510</Paragraphs>
  <Slides>43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52</vt:i4>
      </vt:variant>
      <vt:variant>
        <vt:lpstr>幻灯片标题</vt:lpstr>
      </vt:variant>
      <vt:variant>
        <vt:i4>43</vt:i4>
      </vt:variant>
    </vt:vector>
  </HeadingPairs>
  <TitlesOfParts>
    <vt:vector size="108" baseType="lpstr">
      <vt:lpstr>Arial</vt:lpstr>
      <vt:lpstr>宋体</vt:lpstr>
      <vt:lpstr>Wingdings</vt:lpstr>
      <vt:lpstr>Garamond</vt:lpstr>
      <vt:lpstr>华文楷体</vt:lpstr>
      <vt:lpstr>隶书</vt:lpstr>
      <vt:lpstr>Times New Roman</vt:lpstr>
      <vt:lpstr>黑体</vt:lpstr>
      <vt:lpstr>微软雅黑</vt:lpstr>
      <vt:lpstr>Arial Unicode MS</vt:lpstr>
      <vt:lpstr>仿宋_GB2312</vt:lpstr>
      <vt:lpstr>仿宋</vt:lpstr>
      <vt:lpstr>Edge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Equation.3</vt:lpstr>
      <vt:lpstr>AutoCAD.Drawing.16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AutoCAD.Drawing.14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建筑材料与检测    </vt:lpstr>
      <vt:lpstr>1.2 建筑材料的基本性质</vt:lpstr>
      <vt:lpstr>1.2   建筑材料的基本性质内容</vt:lpstr>
      <vt:lpstr>1.    材料的基本物理性质</vt:lpstr>
      <vt:lpstr>（1）材料的体积</vt:lpstr>
      <vt:lpstr>PowerPoint 演示文稿</vt:lpstr>
      <vt:lpstr>2）材料的密度</vt:lpstr>
      <vt:lpstr>2）材料的密度</vt:lpstr>
      <vt:lpstr>②材料的表观密度</vt:lpstr>
      <vt:lpstr>③材料的体积密度</vt:lpstr>
      <vt:lpstr>    ④材料的堆积密度</vt:lpstr>
      <vt:lpstr>（3）材料的密实度与孔隙率</vt:lpstr>
      <vt:lpstr>随堂练习：</vt:lpstr>
      <vt:lpstr>（4）材料的填充率与空隙率</vt:lpstr>
      <vt:lpstr>PowerPoint 演示文稿</vt:lpstr>
      <vt:lpstr>随堂练习： </vt:lpstr>
      <vt:lpstr>随堂练习：  </vt:lpstr>
      <vt:lpstr>PowerPoint 演示文稿</vt:lpstr>
      <vt:lpstr>    2）与水有关的性质</vt:lpstr>
      <vt:lpstr>（2）材料的吸水性</vt:lpstr>
      <vt:lpstr>PowerPoint 演示文稿</vt:lpstr>
      <vt:lpstr>【应用案例0-1】      烧结普通砖的尺寸为240mm×115mm×53mm，已知其孔隙率为37%，干燥质量为2487g，浸水饱和后质量为2984g。试求该砖的体积密度、密度、吸水率、开口孔隙率及闭口孔隙率。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随堂练习：</vt:lpstr>
      <vt:lpstr>3）与热有关的性质</vt:lpstr>
      <vt:lpstr>（2）热容量</vt:lpstr>
      <vt:lpstr>2. 材料的力学性质</vt:lpstr>
      <vt:lpstr>PowerPoint 演示文稿</vt:lpstr>
      <vt:lpstr>（2）材料的弹性与塑性</vt:lpstr>
      <vt:lpstr>（3）材料的脆性与韧性</vt:lpstr>
      <vt:lpstr>3．材料的光学与声学性质</vt:lpstr>
      <vt:lpstr>（2）材料的声学性质</vt:lpstr>
      <vt:lpstr>4．材料的耐久性</vt:lpstr>
      <vt:lpstr>随堂练习</vt:lpstr>
      <vt:lpstr>原因分析</vt:lpstr>
      <vt:lpstr>PowerPoint 演示文稿</vt:lpstr>
      <vt:lpstr>PowerPoint 演示文稿</vt:lpstr>
      <vt:lpstr>总结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建   筑   材   料 Construction Materials</dc:title>
  <dc:creator>User</dc:creator>
  <cp:lastModifiedBy>櫻桃㎜ ☉</cp:lastModifiedBy>
  <cp:revision>107</cp:revision>
  <dcterms:created xsi:type="dcterms:W3CDTF">2008-09-16T01:50:00Z</dcterms:created>
  <dcterms:modified xsi:type="dcterms:W3CDTF">2018-12-18T08:54:50Z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2052-11.1.0.8013</vt:lpwstr>
  </property>
</Properties>
</file>