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6" r:id="rId3"/>
    <p:sldId id="543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7" r:id="rId15"/>
    <p:sldId id="298" r:id="rId16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FFFF"/>
    <a:srgbClr val="FFFFCC"/>
    <a:srgbClr val="66E5FE"/>
    <a:srgbClr val="FF33CC"/>
    <a:srgbClr val="FF0000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288"/>
    <p:restoredTop sz="94660"/>
  </p:normalViewPr>
  <p:slideViewPr>
    <p:cSldViewPr showGuides="1">
      <p:cViewPr varScale="1">
        <p:scale>
          <a:sx n="71" d="100"/>
          <a:sy n="71" d="100"/>
        </p:scale>
        <p:origin x="-438" y="-96"/>
      </p:cViewPr>
      <p:guideLst>
        <p:guide orient="horz" pos="2161"/>
        <p:guide pos="28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仿宋" panose="02010609060101010101" charset="-122"/>
                <a:cs typeface="仿宋" panose="02010609060101010101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仿宋" panose="02010609060101010101" charset="-122"/>
                <a:cs typeface="仿宋" panose="02010609060101010101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166916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仿宋" panose="02010609060101010101" charset="-122"/>
                <a:cs typeface="仿宋" panose="02010609060101010101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仿宋" panose="02010609060101010101" charset="-122"/>
        <a:ea typeface="宋体" panose="02010600030101010101" pitchFamily="2" charset="-122"/>
        <a:cs typeface="仿宋" panose="02010609060101010101" charset="-122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仿宋" panose="02010609060101010101" charset="-122"/>
        <a:ea typeface="宋体" panose="02010600030101010101" pitchFamily="2" charset="-122"/>
        <a:cs typeface="仿宋" panose="02010609060101010101" charset="-122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仿宋" panose="02010609060101010101" charset="-122"/>
        <a:ea typeface="宋体" panose="02010600030101010101" pitchFamily="2" charset="-122"/>
        <a:cs typeface="仿宋" panose="02010609060101010101" charset="-122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仿宋" panose="02010609060101010101" charset="-122"/>
        <a:ea typeface="宋体" panose="02010600030101010101" pitchFamily="2" charset="-122"/>
        <a:cs typeface="仿宋" panose="02010609060101010101" charset="-122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仿宋" panose="02010609060101010101" charset="-122"/>
        <a:ea typeface="宋体" panose="02010600030101010101" pitchFamily="2" charset="-122"/>
        <a:cs typeface="仿宋" panose="02010609060101010101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7"/>
          <p:cNvSpPr/>
          <p:nvPr/>
        </p:nvSpPr>
        <p:spPr>
          <a:xfrm>
            <a:off x="685800" y="2393950"/>
            <a:ext cx="7772400" cy="109538"/>
          </a:xfrm>
          <a:custGeom>
            <a:avLst/>
            <a:gdLst>
              <a:gd name="txL" fmla="*/ 3163 w 1000"/>
              <a:gd name="txT" fmla="*/ 3163 h 1000"/>
              <a:gd name="txR" fmla="*/ 18437 w 1000"/>
              <a:gd name="txB" fmla="*/ 18437 h 1000"/>
            </a:gdLst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txL" t="txT" r="txR" b="tx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>
              <a:alpha val="100000"/>
            </a:schemeClr>
          </a:solidFill>
          <a:ln w="9525" cap="flat" cmpd="sng">
            <a:solidFill>
              <a:schemeClr val="accent2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zh-CN" altLang="en-US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61442" name="Rectangle 2"/>
          <p:cNvSpPr>
            <a:spLocks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 anchor="b"/>
          <a:lstStyle>
            <a:lvl1pPr>
              <a:defRPr sz="3600"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  <a:endParaRPr lang="zh-CN" altLang="en-US" noProof="0" smtClean="0"/>
          </a:p>
        </p:txBody>
      </p:sp>
      <p:sp>
        <p:nvSpPr>
          <p:cNvPr id="61443" name="Rectangle 3"/>
          <p:cNvSpPr>
            <a:spLocks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defRPr sz="2200"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  <a:endParaRPr lang="zh-CN" altLang="en-US" noProof="0" smtClean="0"/>
          </a:p>
        </p:txBody>
      </p:sp>
      <p:sp>
        <p:nvSpPr>
          <p:cNvPr id="16" name="Rectangle 4"/>
          <p:cNvSpPr>
            <a:spLocks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cs typeface="仿宋" panose="02010609060101010101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17" name="Rectangle 5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 b="0">
                <a:latin typeface="+mn-lt"/>
                <a:ea typeface="+mn-ea"/>
                <a:cs typeface="仿宋" panose="02010609060101010101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8" name="Rectangle 6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>
                <a:latin typeface="Verdana" panose="020B0604030504040204" pitchFamily="34" charset="0"/>
              </a:rPr>
            </a:fld>
            <a:endParaRPr lang="en-US" altLang="zh-CN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第四章  账户和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借贷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记账法的应用（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马永敏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）</a:t>
            </a:r>
            <a:endParaRPr kumimoji="0" lang="zh-CN" alt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仿宋" panose="02010609060101010101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第四章  账户和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借贷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记账法的应用（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马永敏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）</a:t>
            </a:r>
            <a:endParaRPr kumimoji="0" lang="zh-CN" alt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仿宋" panose="02010609060101010101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6762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566738" y="1196975"/>
            <a:ext cx="8001000" cy="4822825"/>
          </a:xfrm>
        </p:spPr>
        <p:txBody>
          <a:bodyPr vert="horz" wrap="square" lIns="91440" tIns="45720" rIns="91440" bIns="45720" numCol="1" anchor="t" anchorCtr="0" compatLnSpc="1"/>
          <a:lstStyle/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 2" pitchFamily="18" charset="2"/>
              <a:buNone/>
              <a:defRPr/>
            </a:pPr>
            <a:endParaRPr kumimoji="0" lang="zh-CN" altLang="en-US" sz="24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第四章  账户和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借贷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记账法的应用（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马永敏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）</a:t>
            </a:r>
            <a:endParaRPr kumimoji="0" lang="zh-CN" alt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仿宋" panose="02010609060101010101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6762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566738" y="1196975"/>
            <a:ext cx="3924300" cy="48228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196975"/>
            <a:ext cx="3924300" cy="48228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第四章  账户和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借贷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记账法的应用（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马永敏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）</a:t>
            </a:r>
            <a:endParaRPr kumimoji="0" lang="zh-CN" alt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仿宋" panose="02010609060101010101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第四章  账户和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借贷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记账法的应用（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马永敏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）</a:t>
            </a:r>
            <a:endParaRPr kumimoji="0" lang="zh-CN" alt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仿宋" panose="02010609060101010101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第四章  账户和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借贷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记账法的应用（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马永敏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）</a:t>
            </a:r>
            <a:endParaRPr kumimoji="0" lang="zh-CN" alt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仿宋" panose="02010609060101010101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196975"/>
            <a:ext cx="3924300" cy="4822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196975"/>
            <a:ext cx="3924300" cy="4822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第四章  账户和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借贷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记账法的应用（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马永敏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）</a:t>
            </a:r>
            <a:endParaRPr kumimoji="0" lang="zh-CN" alt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仿宋" panose="02010609060101010101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第四章  账户和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借贷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记账法的应用（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马永敏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）</a:t>
            </a:r>
            <a:endParaRPr kumimoji="0" lang="zh-CN" alt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仿宋" panose="02010609060101010101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第四章  账户和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借贷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记账法的应用（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马永敏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）</a:t>
            </a:r>
            <a:endParaRPr kumimoji="0" lang="zh-CN" alt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仿宋" panose="02010609060101010101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第四章  账户和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借贷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记账法的应用（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马永敏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）</a:t>
            </a:r>
            <a:endParaRPr kumimoji="0" lang="zh-CN" alt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仿宋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第四章  账户和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借贷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记账法的应用（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马永敏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）</a:t>
            </a:r>
            <a:endParaRPr kumimoji="0" lang="zh-CN" alt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仿宋" panose="02010609060101010101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 2" pitchFamily="18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第四章  账户和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借贷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记账法的应用（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马永敏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）</a:t>
            </a:r>
            <a:endParaRPr kumimoji="0" lang="zh-CN" alt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仿宋" panose="02010609060101010101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/>
          <p:nvPr>
            <p:ph type="title"/>
          </p:nvPr>
        </p:nvSpPr>
        <p:spPr>
          <a:xfrm>
            <a:off x="574675" y="304800"/>
            <a:ext cx="8001000" cy="6762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/>
          <p:nvPr>
            <p:ph type="body" idx="1"/>
          </p:nvPr>
        </p:nvSpPr>
        <p:spPr>
          <a:xfrm>
            <a:off x="566738" y="1196975"/>
            <a:ext cx="8001000" cy="48228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</p:txBody>
      </p:sp>
      <p:sp>
        <p:nvSpPr>
          <p:cNvPr id="1028" name="AutoShape 4"/>
          <p:cNvSpPr/>
          <p:nvPr/>
        </p:nvSpPr>
        <p:spPr>
          <a:xfrm>
            <a:off x="611188" y="1052513"/>
            <a:ext cx="7958137" cy="109537"/>
          </a:xfrm>
          <a:custGeom>
            <a:avLst/>
            <a:gdLst>
              <a:gd name="txL" fmla="*/ 3163 w 1000"/>
              <a:gd name="txT" fmla="*/ 3163 h 1000"/>
              <a:gd name="txR" fmla="*/ 18437 w 1000"/>
              <a:gd name="txB" fmla="*/ 18437 h 1000"/>
            </a:gdLst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txL" t="txT" r="txR" b="tx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>
              <a:alpha val="100000"/>
            </a:schemeClr>
          </a:solidFill>
          <a:ln w="9525" cap="flat" cmpd="sng">
            <a:solidFill>
              <a:schemeClr val="accent2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zh-CN" altLang="en-US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29" name="Line 5"/>
          <p:cNvSpPr/>
          <p:nvPr/>
        </p:nvSpPr>
        <p:spPr>
          <a:xfrm flipV="1">
            <a:off x="609600" y="6172200"/>
            <a:ext cx="7924800" cy="0"/>
          </a:xfrm>
          <a:prstGeom prst="line">
            <a:avLst/>
          </a:prstGeom>
          <a:ln w="317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0422" name="Rectangle 6"/>
          <p:cNvSpPr>
            <a:spLocks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+mn-lt"/>
                <a:cs typeface="仿宋" panose="02010609060101010101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60423" name="Rectangle 7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2843213" y="6245225"/>
            <a:ext cx="34575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/>
          <a:lstStyle>
            <a:lvl1pPr algn="ctr">
              <a:defRPr sz="1400" b="1">
                <a:latin typeface="楷体_GB2312" pitchFamily="49" charset="-122"/>
                <a:ea typeface="楷体_GB2312" pitchFamily="49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第四章  账户和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借贷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记账法的应用（</a:t>
            </a:r>
            <a:r>
              <a:rPr kumimoji="0" lang="zh-CN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马永敏</a:t>
            </a:r>
            <a:r>
              <a:rPr kumimoji="0" lang="zh-CN" altLang="zh-CN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）</a:t>
            </a:r>
            <a:endParaRPr kumimoji="0" lang="zh-CN" alt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仿宋" panose="02010609060101010101" charset="-122"/>
            </a:endParaRPr>
          </a:p>
        </p:txBody>
      </p:sp>
      <p:sp>
        <p:nvSpPr>
          <p:cNvPr id="60424" name="Rectangle 8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Verdana" panose="020B0604030504040204" pitchFamily="34" charset="0"/>
                <a:cs typeface="仿宋" panose="02010609060101010101" charset="-122"/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  <p:sp>
        <p:nvSpPr>
          <p:cNvPr id="1033" name="Rectangle 9"/>
          <p:cNvSpPr/>
          <p:nvPr userDrawn="1"/>
        </p:nvSpPr>
        <p:spPr>
          <a:xfrm>
            <a:off x="0" y="0"/>
            <a:ext cx="9144000" cy="260350"/>
          </a:xfrm>
          <a:prstGeom prst="rect">
            <a:avLst/>
          </a:prstGeom>
          <a:gradFill rotWithShape="1">
            <a:gsLst>
              <a:gs pos="0">
                <a:srgbClr val="003366"/>
              </a:gs>
              <a:gs pos="100000">
                <a:srgbClr val="E7ECF1">
                  <a:alpha val="0"/>
                </a:srgbClr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eaLnBrk="1" hangingPunct="1"/>
            <a:endParaRPr lang="zh-CN" altLang="en-US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34" name="AutoShape 10"/>
          <p:cNvSpPr/>
          <p:nvPr userDrawn="1"/>
        </p:nvSpPr>
        <p:spPr>
          <a:xfrm>
            <a:off x="0" y="193675"/>
            <a:ext cx="171450" cy="180975"/>
          </a:xfrm>
          <a:prstGeom prst="roundRect">
            <a:avLst>
              <a:gd name="adj" fmla="val 16667"/>
            </a:avLst>
          </a:prstGeom>
          <a:solidFill>
            <a:srgbClr val="FF99FF">
              <a:alpha val="79999"/>
            </a:srgbClr>
          </a:solidFill>
          <a:ln w="9525" cap="flat" cmpd="sng">
            <a:prstDash val="solid"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FF99FF"/>
            </a:extrusionClr>
          </a:sp3d>
        </p:spPr>
        <p:txBody>
          <a:bodyPr wrap="none" anchor="ctr">
            <a:flatTx/>
          </a:bodyPr>
          <a:p>
            <a:pPr lvl="0" eaLnBrk="1" hangingPunct="1"/>
            <a:endParaRPr lang="zh-CN" altLang="en-US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35" name="AutoShape 11"/>
          <p:cNvSpPr/>
          <p:nvPr userDrawn="1"/>
        </p:nvSpPr>
        <p:spPr>
          <a:xfrm>
            <a:off x="152400" y="152400"/>
            <a:ext cx="171450" cy="180975"/>
          </a:xfrm>
          <a:prstGeom prst="roundRect">
            <a:avLst>
              <a:gd name="adj" fmla="val 16667"/>
            </a:avLst>
          </a:prstGeom>
          <a:solidFill>
            <a:srgbClr val="00FF00">
              <a:alpha val="79999"/>
            </a:srgbClr>
          </a:solidFill>
          <a:ln w="9525" cap="flat" cmpd="sng">
            <a:prstDash val="solid"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 wrap="none" anchor="ctr">
            <a:flatTx/>
          </a:bodyPr>
          <a:p>
            <a:pPr lvl="0" eaLnBrk="1" hangingPunct="1"/>
            <a:endParaRPr lang="zh-CN" altLang="en-US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36" name="AutoShape 12"/>
          <p:cNvSpPr/>
          <p:nvPr userDrawn="1"/>
        </p:nvSpPr>
        <p:spPr>
          <a:xfrm>
            <a:off x="77788" y="34925"/>
            <a:ext cx="171450" cy="180975"/>
          </a:xfrm>
          <a:prstGeom prst="roundRect">
            <a:avLst>
              <a:gd name="adj" fmla="val 16667"/>
            </a:avLst>
          </a:prstGeom>
          <a:solidFill>
            <a:srgbClr val="FFFF00">
              <a:alpha val="79999"/>
            </a:srgbClr>
          </a:solidFill>
          <a:ln w="9525" cap="flat" cmpd="sng">
            <a:prstDash val="solid"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anchor="ctr">
            <a:flatTx/>
          </a:bodyPr>
          <a:p>
            <a:pPr lvl="0" eaLnBrk="1" hangingPunct="1"/>
            <a:endParaRPr lang="zh-CN" altLang="en-US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37" name="AutoShape 13"/>
          <p:cNvSpPr/>
          <p:nvPr userDrawn="1"/>
        </p:nvSpPr>
        <p:spPr>
          <a:xfrm>
            <a:off x="1403350" y="0"/>
            <a:ext cx="215900" cy="188913"/>
          </a:xfrm>
          <a:prstGeom prst="parallelogram">
            <a:avLst>
              <a:gd name="adj" fmla="val 28571"/>
            </a:avLst>
          </a:prstGeom>
          <a:solidFill>
            <a:srgbClr val="FF0066">
              <a:alpha val="70195"/>
            </a:srgbClr>
          </a:solidFill>
          <a:ln w="9525">
            <a:noFill/>
          </a:ln>
        </p:spPr>
        <p:txBody>
          <a:bodyPr wrap="none" anchor="ctr"/>
          <a:p>
            <a:pPr lvl="0" eaLnBrk="1" hangingPunct="1"/>
            <a:endParaRPr lang="zh-CN" altLang="en-US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38" name="Text Box 14"/>
          <p:cNvSpPr txBox="1"/>
          <p:nvPr userDrawn="1"/>
        </p:nvSpPr>
        <p:spPr>
          <a:xfrm>
            <a:off x="395288" y="0"/>
            <a:ext cx="3529012" cy="2127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1400" b="1" i="1" dirty="0">
                <a:solidFill>
                  <a:schemeClr val="bg1"/>
                </a:solidFill>
                <a:latin typeface="仿宋" panose="02010609060101010101" charset="-122"/>
                <a:ea typeface="黑体" panose="02010609060101010101" pitchFamily="2" charset="-122"/>
                <a:cs typeface="仿宋" panose="02010609060101010101" charset="-122"/>
              </a:rPr>
              <a:t>基础会计学   </a:t>
            </a:r>
            <a:r>
              <a:rPr lang="en-US" altLang="zh-CN" sz="1400" b="1" i="1" dirty="0">
                <a:solidFill>
                  <a:schemeClr val="bg1"/>
                </a:solidFill>
                <a:latin typeface="仿宋" panose="02010609060101010101" charset="-122"/>
                <a:ea typeface="黑体" panose="02010609060101010101" pitchFamily="2" charset="-122"/>
                <a:cs typeface="仿宋" panose="02010609060101010101" charset="-122"/>
              </a:rPr>
              <a:t>4   </a:t>
            </a:r>
            <a:r>
              <a:rPr lang="zh-CN" altLang="en-US" sz="1400" b="1" i="1" dirty="0">
                <a:solidFill>
                  <a:schemeClr val="bg1"/>
                </a:solidFill>
                <a:latin typeface="仿宋" panose="02010609060101010101" charset="-122"/>
                <a:ea typeface="楷体_GB2312" pitchFamily="49" charset="-122"/>
                <a:cs typeface="仿宋" panose="02010609060101010101" charset="-122"/>
              </a:rPr>
              <a:t>账户和借贷记账法的应用</a:t>
            </a:r>
            <a:endParaRPr lang="zh-CN" altLang="en-US" sz="1400" b="1" i="1" dirty="0">
              <a:solidFill>
                <a:schemeClr val="bg1"/>
              </a:solidFill>
              <a:latin typeface="仿宋" panose="02010609060101010101" charset="-122"/>
              <a:ea typeface="楷体_GB2312" pitchFamily="49" charset="-122"/>
              <a:cs typeface="仿宋" panose="02010609060101010101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+mj-lt"/>
          <a:ea typeface="+mj-ea"/>
          <a:cs typeface="仿宋" panose="02010609060101010101" charset="-122"/>
        </a:defRPr>
      </a:lvl1pPr>
      <a:lvl2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Verdana" panose="020B0604030504040204" pitchFamily="34" charset="0"/>
          <a:ea typeface="宋体" panose="02010600030101010101" pitchFamily="2" charset="-122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defRPr sz="2400" b="1">
          <a:solidFill>
            <a:schemeClr val="tx1"/>
          </a:solidFill>
          <a:latin typeface="+mn-lt"/>
          <a:ea typeface="+mn-ea"/>
          <a:cs typeface="仿宋" panose="02010609060101010101" charset="-122"/>
        </a:defRPr>
      </a:lvl1pPr>
      <a:lvl2pPr marL="908050" indent="-43688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Ì"/>
        <a:defRPr sz="2200" b="1">
          <a:solidFill>
            <a:schemeClr val="tx1"/>
          </a:solidFill>
          <a:latin typeface="+mn-lt"/>
          <a:ea typeface="+mn-ea"/>
        </a:defRPr>
      </a:lvl2pPr>
      <a:lvl3pPr marL="1304925" indent="-39560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Ø"/>
        <a:defRPr sz="2000" b="1">
          <a:solidFill>
            <a:schemeClr val="tx1"/>
          </a:solidFill>
          <a:latin typeface="+mn-lt"/>
          <a:ea typeface="+mn-ea"/>
        </a:defRPr>
      </a:lvl3pPr>
      <a:lvl4pPr marL="1694180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  <a:ea typeface="+mn-ea"/>
        </a:defRPr>
      </a:lvl4pPr>
      <a:lvl5pPr marL="2094230" indent="-398780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5pPr>
      <a:lvl6pPr marL="2551430" indent="-398780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3008630" indent="-398780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65830" indent="-398780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923030" indent="-398780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页脚占位符 4"/>
          <p:cNvSpPr txBox="1"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/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项目二  运用</a:t>
            </a:r>
            <a:r>
              <a:rPr lang="zh-CN" altLang="en-US" sz="1400" b="1" dirty="0">
                <a:latin typeface="楷体_GB2312" pitchFamily="49" charset="-122"/>
                <a:ea typeface="楷体_GB2312" pitchFamily="49" charset="-122"/>
              </a:rPr>
              <a:t>借贷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记账法</a:t>
            </a:r>
            <a:endParaRPr lang="zh-CN" altLang="en-US" sz="1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8435" name="Rectangle 2"/>
          <p:cNvSpPr/>
          <p:nvPr>
            <p:ph type="title"/>
          </p:nvPr>
        </p:nvSpPr>
        <p:spPr>
          <a:xfrm>
            <a:off x="574675" y="304800"/>
            <a:ext cx="8821738" cy="676275"/>
          </a:xfrm>
        </p:spPr>
        <p:txBody>
          <a:bodyPr vert="horz" wrap="square" lIns="0" tIns="45720" rIns="0" bIns="45720" anchor="ctr"/>
          <a:p>
            <a:pPr eaLnBrk="1" hangingPunct="1"/>
            <a:r>
              <a:rPr lang="zh-CN" altLang="en-US" dirty="0">
                <a:latin typeface="仿宋" panose="02010609060101010101" charset="-122"/>
              </a:rPr>
              <a:t>任务</a:t>
            </a:r>
            <a:r>
              <a:rPr lang="en-US" altLang="zh-CN" dirty="0">
                <a:latin typeface="仿宋" panose="02010609060101010101" charset="-122"/>
              </a:rPr>
              <a:t>5</a:t>
            </a:r>
            <a:r>
              <a:rPr lang="zh-CN" altLang="en-US" dirty="0">
                <a:latin typeface="仿宋" panose="02010609060101010101" charset="-122"/>
              </a:rPr>
              <a:t>  </a:t>
            </a:r>
            <a:r>
              <a:rPr lang="zh-CN" altLang="en-US" dirty="0">
                <a:latin typeface="Times New Roman" panose="02020603050405020304" pitchFamily="18" charset="0"/>
              </a:rPr>
              <a:t>制造业生产经营过程核算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3973" name="Arc 5"/>
          <p:cNvSpPr/>
          <p:nvPr/>
        </p:nvSpPr>
        <p:spPr>
          <a:xfrm rot="-722674">
            <a:off x="4213225" y="2179638"/>
            <a:ext cx="1600200" cy="1925637"/>
          </a:xfrm>
          <a:custGeom>
            <a:avLst/>
            <a:gdLst/>
            <a:ahLst/>
            <a:cxnLst>
              <a:cxn ang="0">
                <a:pos x="852403" y="0"/>
              </a:cxn>
              <a:cxn ang="0">
                <a:pos x="1494187" y="1925637"/>
              </a:cxn>
              <a:cxn ang="0">
                <a:pos x="0" y="1353246"/>
              </a:cxn>
            </a:cxnLst>
            <a:pathLst>
              <a:path w="21600" h="26012" fill="none">
                <a:moveTo>
                  <a:pt x="11506" y="-1"/>
                </a:moveTo>
                <a:cubicBezTo>
                  <a:pt x="17788" y="3953"/>
                  <a:pt x="21600" y="10856"/>
                  <a:pt x="21600" y="18280"/>
                </a:cubicBezTo>
                <a:cubicBezTo>
                  <a:pt x="21600" y="20923"/>
                  <a:pt x="21114" y="23543"/>
                  <a:pt x="20168" y="26011"/>
                </a:cubicBezTo>
              </a:path>
              <a:path w="21600" h="26012" stroke="0">
                <a:moveTo>
                  <a:pt x="11506" y="-1"/>
                </a:moveTo>
                <a:cubicBezTo>
                  <a:pt x="17788" y="3953"/>
                  <a:pt x="21600" y="10856"/>
                  <a:pt x="21600" y="18280"/>
                </a:cubicBezTo>
                <a:cubicBezTo>
                  <a:pt x="21600" y="20923"/>
                  <a:pt x="21114" y="23543"/>
                  <a:pt x="20168" y="26011"/>
                </a:cubicBezTo>
                <a:lnTo>
                  <a:pt x="0" y="18280"/>
                </a:lnTo>
                <a:lnTo>
                  <a:pt x="11506" y="-1"/>
                </a:lnTo>
                <a:close/>
              </a:path>
            </a:pathLst>
          </a:custGeom>
          <a:noFill/>
          <a:ln w="76200" cap="flat" cmpd="sng">
            <a:solidFill>
              <a:srgbClr val="FF0066">
                <a:alpha val="100000"/>
              </a:srgb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p>
            <a:endParaRPr lang="zh-CN" altLang="en-US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83974" name="Arc 6"/>
          <p:cNvSpPr/>
          <p:nvPr/>
        </p:nvSpPr>
        <p:spPr>
          <a:xfrm rot="-722674">
            <a:off x="2568575" y="2309813"/>
            <a:ext cx="1598613" cy="1565275"/>
          </a:xfrm>
          <a:custGeom>
            <a:avLst/>
            <a:gdLst/>
            <a:ahLst/>
            <a:cxnLst>
              <a:cxn ang="0">
                <a:pos x="0" y="1481122"/>
              </a:cxn>
              <a:cxn ang="0">
                <a:pos x="1266514" y="0"/>
              </a:cxn>
              <a:cxn ang="0">
                <a:pos x="1598613" y="1565275"/>
              </a:cxn>
            </a:cxnLst>
            <a:pathLst>
              <a:path w="21570" h="21130" fill="none">
                <a:moveTo>
                  <a:pt x="-1" y="19993"/>
                </a:moveTo>
                <a:cubicBezTo>
                  <a:pt x="514" y="10229"/>
                  <a:pt x="7523" y="2028"/>
                  <a:pt x="17088" y="-1"/>
                </a:cubicBezTo>
              </a:path>
              <a:path w="21570" h="21130" stroke="0">
                <a:moveTo>
                  <a:pt x="-1" y="19993"/>
                </a:moveTo>
                <a:cubicBezTo>
                  <a:pt x="514" y="10229"/>
                  <a:pt x="7523" y="2028"/>
                  <a:pt x="17088" y="-1"/>
                </a:cubicBezTo>
                <a:lnTo>
                  <a:pt x="21570" y="21130"/>
                </a:lnTo>
                <a:lnTo>
                  <a:pt x="-1" y="19993"/>
                </a:lnTo>
                <a:close/>
              </a:path>
            </a:pathLst>
          </a:custGeom>
          <a:noFill/>
          <a:ln w="76200" cap="flat" cmpd="sng">
            <a:solidFill>
              <a:srgbClr val="FF0066">
                <a:alpha val="100000"/>
              </a:srgb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p>
            <a:endParaRPr lang="zh-CN" altLang="en-US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83975" name="Arc 7"/>
          <p:cNvSpPr/>
          <p:nvPr/>
        </p:nvSpPr>
        <p:spPr>
          <a:xfrm rot="-722674">
            <a:off x="2927350" y="3703638"/>
            <a:ext cx="2822575" cy="1600200"/>
          </a:xfrm>
          <a:custGeom>
            <a:avLst/>
            <a:gdLst/>
            <a:ahLst/>
            <a:cxnLst>
              <a:cxn ang="0">
                <a:pos x="2822575" y="978048"/>
              </a:cxn>
              <a:cxn ang="0">
                <a:pos x="0" y="375380"/>
              </a:cxn>
              <a:cxn ang="0">
                <a:pos x="1555814" y="0"/>
              </a:cxn>
            </a:cxnLst>
            <a:pathLst>
              <a:path w="38093" h="21600" fill="none">
                <a:moveTo>
                  <a:pt x="38092" y="13201"/>
                </a:moveTo>
                <a:cubicBezTo>
                  <a:pt x="34002" y="18498"/>
                  <a:pt x="27688" y="21599"/>
                  <a:pt x="20997" y="21600"/>
                </a:cubicBezTo>
                <a:cubicBezTo>
                  <a:pt x="11019" y="21600"/>
                  <a:pt x="2340" y="14766"/>
                  <a:pt x="-1" y="5067"/>
                </a:cubicBezTo>
              </a:path>
              <a:path w="38093" h="21600" stroke="0">
                <a:moveTo>
                  <a:pt x="38092" y="13201"/>
                </a:moveTo>
                <a:cubicBezTo>
                  <a:pt x="34002" y="18498"/>
                  <a:pt x="27688" y="21599"/>
                  <a:pt x="20997" y="21600"/>
                </a:cubicBezTo>
                <a:cubicBezTo>
                  <a:pt x="11019" y="21600"/>
                  <a:pt x="2340" y="14766"/>
                  <a:pt x="-1" y="5067"/>
                </a:cubicBezTo>
                <a:lnTo>
                  <a:pt x="20997" y="0"/>
                </a:lnTo>
                <a:lnTo>
                  <a:pt x="38092" y="13201"/>
                </a:lnTo>
                <a:close/>
              </a:path>
            </a:pathLst>
          </a:custGeom>
          <a:noFill/>
          <a:ln w="76200" cap="flat" cmpd="sng">
            <a:solidFill>
              <a:srgbClr val="FF0066">
                <a:alpha val="100000"/>
              </a:srgb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p>
            <a:endParaRPr lang="zh-CN" altLang="en-US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83976" name="AutoShape 8"/>
          <p:cNvSpPr/>
          <p:nvPr/>
        </p:nvSpPr>
        <p:spPr>
          <a:xfrm>
            <a:off x="5308600" y="3970338"/>
            <a:ext cx="1143000" cy="381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9CC"/>
              </a:gs>
              <a:gs pos="100000">
                <a:srgbClr val="FFDDEE"/>
              </a:gs>
            </a:gsLst>
            <a:lin ang="2700000" scaled="1"/>
            <a:tileRect/>
          </a:gradFill>
          <a:ln w="19050" cap="flat" cmpd="sng">
            <a:solidFill>
              <a:srgbClr val="FF65B2"/>
            </a:solidFill>
            <a:prstDash val="solid"/>
            <a:headEnd type="none" w="med" len="med"/>
            <a:tailEnd type="none" w="med" len="med"/>
          </a:ln>
        </p:spPr>
        <p:txBody>
          <a:bodyPr wrap="none" lIns="72000" tIns="0" rIns="72000" bIns="0" anchor="ctr"/>
          <a:p>
            <a:pPr algn="ctr"/>
            <a:r>
              <a:rPr lang="zh-CN" altLang="en-US" sz="2400" b="1" dirty="0">
                <a:latin typeface="仿宋" panose="02010609060101010101" charset="-122"/>
                <a:cs typeface="仿宋" panose="02010609060101010101" charset="-122"/>
              </a:rPr>
              <a:t>原材料</a:t>
            </a:r>
            <a:endParaRPr lang="zh-CN" altLang="en-US" sz="2400" b="1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83977" name="AutoShape 9"/>
          <p:cNvSpPr/>
          <p:nvPr/>
        </p:nvSpPr>
        <p:spPr>
          <a:xfrm>
            <a:off x="3708400" y="1989138"/>
            <a:ext cx="1143000" cy="381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FFFF"/>
              </a:gs>
              <a:gs pos="100000">
                <a:srgbClr val="D1FFFF"/>
              </a:gs>
            </a:gsLst>
            <a:lin ang="2700000" scaled="1"/>
            <a:tileRect/>
          </a:gradFill>
          <a:ln w="19050" cap="flat" cmpd="sng">
            <a:solidFill>
              <a:srgbClr val="00CCFF"/>
            </a:solidFill>
            <a:prstDash val="solid"/>
            <a:headEnd type="none" w="med" len="med"/>
            <a:tailEnd type="none" w="med" len="med"/>
          </a:ln>
        </p:spPr>
        <p:txBody>
          <a:bodyPr wrap="none" lIns="72000" tIns="0" rIns="72000" bIns="0" anchor="ctr"/>
          <a:p>
            <a:pPr algn="ctr"/>
            <a:r>
              <a:rPr lang="zh-CN" altLang="en-US" sz="2400" b="1" dirty="0">
                <a:latin typeface="仿宋" panose="02010609060101010101" charset="-122"/>
                <a:cs typeface="仿宋" panose="02010609060101010101" charset="-122"/>
              </a:rPr>
              <a:t>现金</a:t>
            </a:r>
            <a:endParaRPr lang="zh-CN" altLang="en-US" sz="2400" b="1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83978" name="AutoShape 10"/>
          <p:cNvSpPr/>
          <p:nvPr/>
        </p:nvSpPr>
        <p:spPr>
          <a:xfrm>
            <a:off x="2260600" y="3970338"/>
            <a:ext cx="1143000" cy="381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100000">
                <a:srgbClr val="FFFFD9"/>
              </a:gs>
            </a:gsLst>
            <a:lin ang="2700000" scaled="1"/>
            <a:tileRect/>
          </a:gradFill>
          <a:ln w="19050" cap="flat" cmpd="sng">
            <a:solidFill>
              <a:srgbClr val="C5C000"/>
            </a:solidFill>
            <a:prstDash val="solid"/>
            <a:headEnd type="none" w="med" len="med"/>
            <a:tailEnd type="none" w="med" len="med"/>
          </a:ln>
        </p:spPr>
        <p:txBody>
          <a:bodyPr wrap="none" lIns="72000" tIns="0" rIns="72000" bIns="0" anchor="ctr"/>
          <a:p>
            <a:pPr algn="ctr"/>
            <a:r>
              <a:rPr lang="zh-CN" altLang="en-US" sz="2400" b="1" dirty="0">
                <a:latin typeface="仿宋" panose="02010609060101010101" charset="-122"/>
                <a:cs typeface="仿宋" panose="02010609060101010101" charset="-122"/>
              </a:rPr>
              <a:t>产成品</a:t>
            </a:r>
            <a:endParaRPr lang="zh-CN" altLang="en-US" sz="2400" b="1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83979" name="Arc 11"/>
          <p:cNvSpPr/>
          <p:nvPr/>
        </p:nvSpPr>
        <p:spPr>
          <a:xfrm rot="-722674">
            <a:off x="4211638" y="2178050"/>
            <a:ext cx="1600200" cy="1925638"/>
          </a:xfrm>
          <a:custGeom>
            <a:avLst/>
            <a:gdLst/>
            <a:ahLst/>
            <a:cxnLst>
              <a:cxn ang="0">
                <a:pos x="852403" y="0"/>
              </a:cxn>
              <a:cxn ang="0">
                <a:pos x="1494187" y="1925638"/>
              </a:cxn>
              <a:cxn ang="0">
                <a:pos x="0" y="1353247"/>
              </a:cxn>
            </a:cxnLst>
            <a:pathLst>
              <a:path w="21600" h="26012" fill="none">
                <a:moveTo>
                  <a:pt x="11506" y="-1"/>
                </a:moveTo>
                <a:cubicBezTo>
                  <a:pt x="17788" y="3953"/>
                  <a:pt x="21600" y="10856"/>
                  <a:pt x="21600" y="18280"/>
                </a:cubicBezTo>
                <a:cubicBezTo>
                  <a:pt x="21600" y="20923"/>
                  <a:pt x="21114" y="23543"/>
                  <a:pt x="20168" y="26011"/>
                </a:cubicBezTo>
              </a:path>
              <a:path w="21600" h="26012" stroke="0">
                <a:moveTo>
                  <a:pt x="11506" y="-1"/>
                </a:moveTo>
                <a:cubicBezTo>
                  <a:pt x="17788" y="3953"/>
                  <a:pt x="21600" y="10856"/>
                  <a:pt x="21600" y="18280"/>
                </a:cubicBezTo>
                <a:cubicBezTo>
                  <a:pt x="21600" y="20923"/>
                  <a:pt x="21114" y="23543"/>
                  <a:pt x="20168" y="26011"/>
                </a:cubicBezTo>
                <a:lnTo>
                  <a:pt x="0" y="18280"/>
                </a:lnTo>
                <a:lnTo>
                  <a:pt x="11506" y="-1"/>
                </a:lnTo>
                <a:close/>
              </a:path>
            </a:pathLst>
          </a:custGeom>
          <a:noFill/>
          <a:ln w="76200" cap="flat" cmpd="sng">
            <a:solidFill>
              <a:srgbClr val="003366">
                <a:alpha val="100000"/>
              </a:srgb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p>
            <a:endParaRPr lang="zh-CN" altLang="en-US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83980" name="Arc 12"/>
          <p:cNvSpPr/>
          <p:nvPr/>
        </p:nvSpPr>
        <p:spPr>
          <a:xfrm rot="-722674">
            <a:off x="2566988" y="2309813"/>
            <a:ext cx="1598612" cy="1565275"/>
          </a:xfrm>
          <a:custGeom>
            <a:avLst/>
            <a:gdLst/>
            <a:ahLst/>
            <a:cxnLst>
              <a:cxn ang="0">
                <a:pos x="0" y="1481122"/>
              </a:cxn>
              <a:cxn ang="0">
                <a:pos x="1266513" y="0"/>
              </a:cxn>
              <a:cxn ang="0">
                <a:pos x="1598612" y="1565275"/>
              </a:cxn>
            </a:cxnLst>
            <a:pathLst>
              <a:path w="21570" h="21130" fill="none">
                <a:moveTo>
                  <a:pt x="-1" y="19993"/>
                </a:moveTo>
                <a:cubicBezTo>
                  <a:pt x="514" y="10229"/>
                  <a:pt x="7523" y="2028"/>
                  <a:pt x="17088" y="-1"/>
                </a:cubicBezTo>
              </a:path>
              <a:path w="21570" h="21130" stroke="0">
                <a:moveTo>
                  <a:pt x="-1" y="19993"/>
                </a:moveTo>
                <a:cubicBezTo>
                  <a:pt x="514" y="10229"/>
                  <a:pt x="7523" y="2028"/>
                  <a:pt x="17088" y="-1"/>
                </a:cubicBezTo>
                <a:lnTo>
                  <a:pt x="21570" y="21130"/>
                </a:lnTo>
                <a:lnTo>
                  <a:pt x="-1" y="19993"/>
                </a:lnTo>
                <a:close/>
              </a:path>
            </a:pathLst>
          </a:custGeom>
          <a:noFill/>
          <a:ln w="76200" cap="flat" cmpd="sng">
            <a:solidFill>
              <a:srgbClr val="003366">
                <a:alpha val="100000"/>
              </a:srgb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p>
            <a:endParaRPr lang="zh-CN" altLang="en-US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83981" name="Arc 13"/>
          <p:cNvSpPr/>
          <p:nvPr/>
        </p:nvSpPr>
        <p:spPr>
          <a:xfrm rot="-722674">
            <a:off x="2927350" y="3703638"/>
            <a:ext cx="2822575" cy="1600200"/>
          </a:xfrm>
          <a:custGeom>
            <a:avLst/>
            <a:gdLst/>
            <a:ahLst/>
            <a:cxnLst>
              <a:cxn ang="0">
                <a:pos x="2822575" y="978048"/>
              </a:cxn>
              <a:cxn ang="0">
                <a:pos x="0" y="375380"/>
              </a:cxn>
              <a:cxn ang="0">
                <a:pos x="1555814" y="0"/>
              </a:cxn>
            </a:cxnLst>
            <a:pathLst>
              <a:path w="38093" h="21600" fill="none">
                <a:moveTo>
                  <a:pt x="38092" y="13201"/>
                </a:moveTo>
                <a:cubicBezTo>
                  <a:pt x="34002" y="18498"/>
                  <a:pt x="27688" y="21599"/>
                  <a:pt x="20997" y="21600"/>
                </a:cubicBezTo>
                <a:cubicBezTo>
                  <a:pt x="11019" y="21600"/>
                  <a:pt x="2340" y="14766"/>
                  <a:pt x="-1" y="5067"/>
                </a:cubicBezTo>
              </a:path>
              <a:path w="38093" h="21600" stroke="0">
                <a:moveTo>
                  <a:pt x="38092" y="13201"/>
                </a:moveTo>
                <a:cubicBezTo>
                  <a:pt x="34002" y="18498"/>
                  <a:pt x="27688" y="21599"/>
                  <a:pt x="20997" y="21600"/>
                </a:cubicBezTo>
                <a:cubicBezTo>
                  <a:pt x="11019" y="21600"/>
                  <a:pt x="2340" y="14766"/>
                  <a:pt x="-1" y="5067"/>
                </a:cubicBezTo>
                <a:lnTo>
                  <a:pt x="20997" y="0"/>
                </a:lnTo>
                <a:lnTo>
                  <a:pt x="38092" y="13201"/>
                </a:lnTo>
                <a:close/>
              </a:path>
            </a:pathLst>
          </a:custGeom>
          <a:noFill/>
          <a:ln w="76200" cap="flat" cmpd="sng">
            <a:solidFill>
              <a:srgbClr val="003366">
                <a:alpha val="100000"/>
              </a:srgb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p>
            <a:endParaRPr lang="zh-CN" altLang="en-US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83982" name="AutoShape 14"/>
          <p:cNvSpPr/>
          <p:nvPr/>
        </p:nvSpPr>
        <p:spPr>
          <a:xfrm>
            <a:off x="5765800" y="2446338"/>
            <a:ext cx="1219200" cy="381000"/>
          </a:xfrm>
          <a:prstGeom prst="wedgeRectCallout">
            <a:avLst>
              <a:gd name="adj1" fmla="val -41667"/>
              <a:gd name="adj2" fmla="val 175833"/>
            </a:avLst>
          </a:prstGeom>
          <a:solidFill>
            <a:srgbClr val="E4E4E4"/>
          </a:solidFill>
          <a:ln w="9525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/>
          <a:p>
            <a:pPr algn="ctr"/>
            <a:r>
              <a:rPr lang="zh-CN" altLang="en-US" b="1" dirty="0">
                <a:latin typeface="仿宋" panose="02010609060101010101" charset="-122"/>
                <a:ea typeface="楷体_GB2312" pitchFamily="49" charset="-122"/>
                <a:cs typeface="仿宋" panose="02010609060101010101" charset="-122"/>
              </a:rPr>
              <a:t>供应过程</a:t>
            </a:r>
            <a:endParaRPr lang="zh-CN" altLang="en-US" b="1" dirty="0">
              <a:latin typeface="仿宋" panose="02010609060101010101" charset="-122"/>
              <a:ea typeface="楷体_GB2312" pitchFamily="49" charset="-122"/>
              <a:cs typeface="仿宋" panose="02010609060101010101" charset="-122"/>
            </a:endParaRPr>
          </a:p>
        </p:txBody>
      </p:sp>
      <p:sp>
        <p:nvSpPr>
          <p:cNvPr id="83983" name="AutoShape 15"/>
          <p:cNvSpPr/>
          <p:nvPr/>
        </p:nvSpPr>
        <p:spPr>
          <a:xfrm>
            <a:off x="3708400" y="5646738"/>
            <a:ext cx="1219200" cy="381000"/>
          </a:xfrm>
          <a:prstGeom prst="wedgeRectCallout">
            <a:avLst>
              <a:gd name="adj1" fmla="val -5468"/>
              <a:gd name="adj2" fmla="val -137083"/>
            </a:avLst>
          </a:prstGeom>
          <a:solidFill>
            <a:srgbClr val="E4E4E4"/>
          </a:solidFill>
          <a:ln w="9525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/>
          <a:p>
            <a:pPr algn="ctr"/>
            <a:r>
              <a:rPr lang="zh-CN" altLang="en-US" b="1" dirty="0">
                <a:latin typeface="仿宋" panose="02010609060101010101" charset="-122"/>
                <a:ea typeface="楷体_GB2312" pitchFamily="49" charset="-122"/>
                <a:cs typeface="仿宋" panose="02010609060101010101" charset="-122"/>
              </a:rPr>
              <a:t>生产过程</a:t>
            </a:r>
            <a:endParaRPr lang="zh-CN" altLang="en-US" b="1" dirty="0">
              <a:latin typeface="仿宋" panose="02010609060101010101" charset="-122"/>
              <a:ea typeface="楷体_GB2312" pitchFamily="49" charset="-122"/>
              <a:cs typeface="仿宋" panose="02010609060101010101" charset="-122"/>
            </a:endParaRPr>
          </a:p>
        </p:txBody>
      </p:sp>
      <p:sp>
        <p:nvSpPr>
          <p:cNvPr id="83984" name="AutoShape 16"/>
          <p:cNvSpPr/>
          <p:nvPr/>
        </p:nvSpPr>
        <p:spPr>
          <a:xfrm>
            <a:off x="1498600" y="2522538"/>
            <a:ext cx="1219200" cy="381000"/>
          </a:xfrm>
          <a:prstGeom prst="wedgeRectCallout">
            <a:avLst>
              <a:gd name="adj1" fmla="val 48440"/>
              <a:gd name="adj2" fmla="val 193333"/>
            </a:avLst>
          </a:prstGeom>
          <a:solidFill>
            <a:srgbClr val="E4E4E4"/>
          </a:solidFill>
          <a:ln w="9525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/>
          <a:p>
            <a:pPr algn="ctr"/>
            <a:r>
              <a:rPr lang="zh-CN" altLang="en-US" b="1" dirty="0">
                <a:latin typeface="仿宋" panose="02010609060101010101" charset="-122"/>
                <a:ea typeface="楷体_GB2312" pitchFamily="49" charset="-122"/>
                <a:cs typeface="仿宋" panose="02010609060101010101" charset="-122"/>
              </a:rPr>
              <a:t>销售过程</a:t>
            </a:r>
            <a:endParaRPr lang="zh-CN" altLang="en-US" b="1" dirty="0">
              <a:latin typeface="仿宋" panose="02010609060101010101" charset="-122"/>
              <a:ea typeface="楷体_GB2312" pitchFamily="49" charset="-122"/>
              <a:cs typeface="仿宋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3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3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3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3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83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2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2000"/>
                                        <p:tgtEl>
                                          <p:spTgt spid="83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22" presetClass="entr" presetSubtype="4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000"/>
                                        <p:tgtEl>
                                          <p:spTgt spid="83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6" grpId="0" animBg="1"/>
      <p:bldP spid="83977" grpId="0" animBg="1"/>
      <p:bldP spid="83978" grpId="0" animBg="1"/>
      <p:bldP spid="83982" grpId="0" animBg="1"/>
      <p:bldP spid="83983" grpId="0" animBg="1"/>
      <p:bldP spid="8398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00355" name="Group 3"/>
          <p:cNvGraphicFramePr>
            <a:graphicFrameLocks noGrp="1"/>
          </p:cNvGraphicFramePr>
          <p:nvPr/>
        </p:nvGraphicFramePr>
        <p:xfrm>
          <a:off x="1042988" y="1700213"/>
          <a:ext cx="7200900" cy="4478338"/>
        </p:xfrm>
        <a:graphic>
          <a:graphicData uri="http://schemas.openxmlformats.org/drawingml/2006/table">
            <a:tbl>
              <a:tblPr/>
              <a:tblGrid>
                <a:gridCol w="3600450"/>
                <a:gridCol w="3600450"/>
              </a:tblGrid>
              <a:tr h="7826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应付票据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借（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-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）                                        贷（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+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）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2222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53DE3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本期减少额：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  票据到期实际支付给供货单位的货款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53DE3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期初余额：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  前期的应付票据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53DE3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本期增加额：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  购买材料、商品和接受劳务供应等而开出、承兑的汇票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53DE3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本期借方发生额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53DE3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本期贷方发生额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53DE3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期末余额：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  企业持有尚未到期的应付票据本息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26" name="页脚占位符 4"/>
          <p:cNvSpPr txBox="1"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/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  <a:sym typeface="+mn-ea"/>
              </a:rPr>
              <a:t>制造业生产经营过程核算</a:t>
            </a:r>
            <a:endParaRPr lang="zh-CN" altLang="en-US" sz="1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7652" name="Rectangle 3"/>
          <p:cNvSpPr/>
          <p:nvPr/>
        </p:nvSpPr>
        <p:spPr>
          <a:xfrm>
            <a:off x="567055" y="304800"/>
            <a:ext cx="8001000" cy="6762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en-US" altLang="zh-CN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5.2</a:t>
            </a:r>
            <a:r>
              <a:rPr lang="zh-CN" altLang="en-US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  </a:t>
            </a:r>
            <a:r>
              <a:rPr lang="zh-CN" altLang="en-US" sz="3400" b="1" dirty="0">
                <a:solidFill>
                  <a:schemeClr val="tx2"/>
                </a:solidFill>
                <a:latin typeface="Verdana" panose="020B0604030504040204" pitchFamily="34" charset="0"/>
                <a:cs typeface="仿宋" panose="02010609060101010101" charset="-122"/>
              </a:rPr>
              <a:t>供应过程账户设置及其运用</a:t>
            </a:r>
            <a:endParaRPr lang="zh-CN" altLang="en-US" sz="3400" b="1" dirty="0">
              <a:solidFill>
                <a:schemeClr val="tx2"/>
              </a:solidFill>
              <a:latin typeface="Verdana" panose="020B0604030504040204" pitchFamily="34" charset="0"/>
              <a:cs typeface="仿宋" panose="02010609060101010101" charset="-122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3" name="Rectangle 2"/>
          <p:cNvSpPr/>
          <p:nvPr>
            <p:ph idx="1"/>
          </p:nvPr>
        </p:nvSpPr>
        <p:spPr>
          <a:xfrm>
            <a:off x="566738" y="1196975"/>
            <a:ext cx="8001000" cy="4968875"/>
          </a:xfrm>
        </p:spPr>
        <p:txBody>
          <a:bodyPr vert="horz" wrap="square" lIns="91440" tIns="45720" rIns="91440" bIns="45720" anchor="t"/>
          <a:p>
            <a:pPr algn="just" eaLnBrk="1" hangingPunct="1"/>
            <a:r>
              <a:rPr lang="zh-CN" altLang="en-US" dirty="0">
                <a:latin typeface="Times New Roman" panose="02020603050405020304" pitchFamily="18" charset="0"/>
              </a:rPr>
              <a:t>二、供应过程核算所需设置的账户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algn="just" eaLnBrk="1" hangingPunct="1"/>
            <a:endParaRPr lang="zh-CN" altLang="en-US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zh-CN" altLang="en-US" dirty="0"/>
              <a:t>  </a:t>
            </a:r>
            <a:r>
              <a:rPr lang="en-US" altLang="zh-CN" dirty="0">
                <a:solidFill>
                  <a:srgbClr val="353DE3"/>
                </a:solidFill>
              </a:rPr>
              <a:t>3. </a:t>
            </a:r>
            <a:r>
              <a:rPr lang="zh-CN" altLang="en-US" dirty="0">
                <a:solidFill>
                  <a:srgbClr val="353DE3"/>
                </a:solidFill>
                <a:latin typeface="Times New Roman" panose="02020603050405020304" pitchFamily="18" charset="0"/>
              </a:rPr>
              <a:t>应付票据</a:t>
            </a:r>
            <a:endParaRPr lang="zh-CN" altLang="en-US" dirty="0">
              <a:solidFill>
                <a:srgbClr val="353DE3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zh-CN" altLang="en-US" dirty="0">
              <a:solidFill>
                <a:srgbClr val="353DE3"/>
              </a:solidFill>
              <a:latin typeface="Times New Roman" panose="02020603050405020304" pitchFamily="18" charset="0"/>
            </a:endParaRPr>
          </a:p>
          <a:p>
            <a:pPr lvl="1" algn="just" eaLnBrk="1" hangingPunct="1">
              <a:buNone/>
            </a:pPr>
            <a:r>
              <a:rPr lang="zh-CN" altLang="en-US" dirty="0">
                <a:latin typeface="Times New Roman" panose="02020603050405020304" pitchFamily="18" charset="0"/>
              </a:rPr>
              <a:t>④明细账户的设置：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lvl="2" algn="just" eaLnBrk="1" hangingPunct="1">
              <a:buNone/>
            </a:pPr>
            <a:endParaRPr lang="zh-CN" altLang="en-US" dirty="0">
              <a:latin typeface="Times New Roman" panose="02020603050405020304" pitchFamily="18" charset="0"/>
            </a:endParaRPr>
          </a:p>
          <a:p>
            <a:pPr lvl="2" algn="just" eaLnBrk="1" hangingPunct="1"/>
            <a:r>
              <a:rPr lang="zh-CN" altLang="en-US" dirty="0">
                <a:latin typeface="Times New Roman" panose="02020603050405020304" pitchFamily="18" charset="0"/>
              </a:rPr>
              <a:t>按供应单位设置。企业应当设置</a:t>
            </a:r>
            <a:r>
              <a:rPr lang="zh-CN" altLang="en-US" dirty="0">
                <a:latin typeface="仿宋" panose="02010609060101010101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应付票据备查簿</a:t>
            </a:r>
            <a:r>
              <a:rPr lang="zh-CN" altLang="en-US" dirty="0">
                <a:latin typeface="仿宋" panose="02010609060101010101" charset="-122"/>
              </a:rPr>
              <a:t>”</a:t>
            </a:r>
            <a:r>
              <a:rPr lang="zh-CN" altLang="en-US" dirty="0">
                <a:latin typeface="Times New Roman" panose="02020603050405020304" pitchFamily="18" charset="0"/>
              </a:rPr>
              <a:t>，详细登记每一应付票据的种类、号数、签发日期、到期日、票面金额、票面利率、合同交易号、收款人姓名或单位名称、付款日期和金额等资料。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lvl="2" algn="just" eaLnBrk="1" hangingPunct="1"/>
            <a:endParaRPr lang="zh-CN" altLang="en-US" dirty="0">
              <a:latin typeface="Times New Roman" panose="02020603050405020304" pitchFamily="18" charset="0"/>
            </a:endParaRPr>
          </a:p>
          <a:p>
            <a:pPr lvl="2" algn="just" eaLnBrk="1" hangingPunct="1"/>
            <a:r>
              <a:rPr lang="zh-CN" altLang="en-US" dirty="0">
                <a:latin typeface="Times New Roman" panose="02020603050405020304" pitchFamily="18" charset="0"/>
              </a:rPr>
              <a:t>应付票据到期结清时，应当在备查簿内逐笔注销。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6626" name="页脚占位符 4"/>
          <p:cNvSpPr txBox="1"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/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  <a:sym typeface="+mn-ea"/>
              </a:rPr>
              <a:t>制造业生产经营过程核算</a:t>
            </a:r>
            <a:endParaRPr lang="zh-CN" altLang="en-US" sz="1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7652" name="Rectangle 3"/>
          <p:cNvSpPr/>
          <p:nvPr/>
        </p:nvSpPr>
        <p:spPr>
          <a:xfrm>
            <a:off x="567055" y="304800"/>
            <a:ext cx="8001000" cy="6762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en-US" altLang="zh-CN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5.2</a:t>
            </a:r>
            <a:r>
              <a:rPr lang="zh-CN" altLang="en-US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  </a:t>
            </a:r>
            <a:r>
              <a:rPr lang="zh-CN" altLang="en-US" sz="3400" b="1" dirty="0">
                <a:solidFill>
                  <a:schemeClr val="tx2"/>
                </a:solidFill>
                <a:latin typeface="Verdana" panose="020B0604030504040204" pitchFamily="34" charset="0"/>
                <a:cs typeface="仿宋" panose="02010609060101010101" charset="-122"/>
              </a:rPr>
              <a:t>供应过程账户设置及其运用</a:t>
            </a:r>
            <a:endParaRPr lang="zh-CN" altLang="en-US" sz="3400" b="1" dirty="0">
              <a:solidFill>
                <a:schemeClr val="tx2"/>
              </a:solidFill>
              <a:latin typeface="Verdana" panose="020B0604030504040204" pitchFamily="34" charset="0"/>
              <a:cs typeface="仿宋" panose="02010609060101010101" charset="-122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7" name="Rectangle 2"/>
          <p:cNvSpPr/>
          <p:nvPr>
            <p:ph idx="1"/>
          </p:nvPr>
        </p:nvSpPr>
        <p:spPr>
          <a:xfrm>
            <a:off x="566738" y="1196975"/>
            <a:ext cx="8001000" cy="4968875"/>
          </a:xfrm>
        </p:spPr>
        <p:txBody>
          <a:bodyPr vert="horz" wrap="square" lIns="91440" tIns="45720" rIns="91440" bIns="45720" anchor="t"/>
          <a:p>
            <a:pPr marL="609600" indent="-609600" algn="just" eaLnBrk="1" hangingPunct="1"/>
            <a:r>
              <a:rPr lang="zh-CN" altLang="en-US" dirty="0">
                <a:latin typeface="Times New Roman" panose="02020603050405020304" pitchFamily="18" charset="0"/>
              </a:rPr>
              <a:t>二、供应过程核算所需设置的账户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marL="609600" indent="-609600" algn="just" eaLnBrk="1" hangingPunct="1"/>
            <a:endParaRPr lang="zh-CN" altLang="en-US" dirty="0">
              <a:latin typeface="Times New Roman" panose="02020603050405020304" pitchFamily="18" charset="0"/>
            </a:endParaRPr>
          </a:p>
          <a:p>
            <a:pPr marL="609600" indent="-609600" algn="just" eaLnBrk="1" hangingPunct="1"/>
            <a:r>
              <a:rPr lang="zh-CN" altLang="en-US" dirty="0">
                <a:solidFill>
                  <a:srgbClr val="353DE3"/>
                </a:solidFill>
              </a:rPr>
              <a:t>  </a:t>
            </a:r>
            <a:r>
              <a:rPr lang="en-US" altLang="zh-CN" dirty="0">
                <a:solidFill>
                  <a:srgbClr val="353DE3"/>
                </a:solidFill>
              </a:rPr>
              <a:t>4.</a:t>
            </a:r>
            <a:r>
              <a:rPr lang="zh-CN" altLang="en-US" dirty="0">
                <a:solidFill>
                  <a:srgbClr val="353DE3"/>
                </a:solidFill>
                <a:latin typeface="Times New Roman" panose="02020603050405020304" pitchFamily="18" charset="0"/>
              </a:rPr>
              <a:t>应交税费</a:t>
            </a:r>
            <a:endParaRPr lang="zh-CN" altLang="en-US" dirty="0">
              <a:solidFill>
                <a:srgbClr val="353DE3"/>
              </a:solidFill>
              <a:latin typeface="Times New Roman" panose="02020603050405020304" pitchFamily="18" charset="0"/>
            </a:endParaRPr>
          </a:p>
          <a:p>
            <a:pPr marL="609600" indent="-609600" algn="just" eaLnBrk="1" hangingPunct="1"/>
            <a:endParaRPr lang="zh-CN" altLang="en-US" dirty="0">
              <a:latin typeface="Times New Roman" panose="02020603050405020304" pitchFamily="18" charset="0"/>
            </a:endParaRPr>
          </a:p>
          <a:p>
            <a:pPr marL="990600" lvl="1" indent="-533400" algn="just" eaLnBrk="1" hangingPunct="1">
              <a:buNone/>
            </a:pPr>
            <a:r>
              <a:rPr lang="zh-CN" altLang="en-US" sz="2000" dirty="0"/>
              <a:t>①</a:t>
            </a:r>
            <a:r>
              <a:rPr lang="zh-CN" altLang="en-US" dirty="0"/>
              <a:t>性质：负债类科目</a:t>
            </a:r>
            <a:endParaRPr lang="zh-CN" altLang="en-US" dirty="0"/>
          </a:p>
          <a:p>
            <a:pPr marL="990600" lvl="1" indent="-533400" algn="just" eaLnBrk="1" hangingPunct="1">
              <a:buNone/>
            </a:pPr>
            <a:endParaRPr lang="zh-CN" altLang="en-US" dirty="0"/>
          </a:p>
          <a:p>
            <a:pPr marL="990600" lvl="1" indent="-533400" algn="just" eaLnBrk="1" hangingPunct="1">
              <a:buNone/>
            </a:pPr>
            <a:r>
              <a:rPr lang="zh-CN" altLang="en-US" sz="2000" dirty="0"/>
              <a:t>②</a:t>
            </a:r>
            <a:r>
              <a:rPr lang="zh-CN" altLang="en-US" dirty="0"/>
              <a:t>用途：用来核算企业应交的各种税费。</a:t>
            </a:r>
            <a:endParaRPr lang="zh-CN" altLang="en-US" dirty="0"/>
          </a:p>
          <a:p>
            <a:pPr marL="990600" lvl="1" indent="-533400" algn="just" eaLnBrk="1" hangingPunct="1">
              <a:buNone/>
            </a:pPr>
            <a:endParaRPr lang="zh-CN" altLang="en-US" dirty="0"/>
          </a:p>
          <a:p>
            <a:pPr marL="990600" lvl="1" indent="-533400" algn="just" eaLnBrk="1" hangingPunct="1">
              <a:buNone/>
            </a:pPr>
            <a:r>
              <a:rPr lang="zh-CN" altLang="en-US" sz="2000" dirty="0"/>
              <a:t>③</a:t>
            </a:r>
            <a:r>
              <a:rPr lang="zh-CN" altLang="en-US" dirty="0"/>
              <a:t>结构：</a:t>
            </a:r>
            <a:endParaRPr lang="zh-CN" altLang="en-US" dirty="0"/>
          </a:p>
          <a:p>
            <a:pPr marL="990600" lvl="1" indent="-533400" algn="just" eaLnBrk="1" hangingPunct="1">
              <a:buNone/>
            </a:pPr>
            <a:endParaRPr lang="zh-CN" altLang="en-US" dirty="0"/>
          </a:p>
          <a:p>
            <a:pPr marL="990600" lvl="1" indent="-533400" algn="just" eaLnBrk="1" hangingPunct="1">
              <a:buNone/>
            </a:pPr>
            <a:r>
              <a:rPr lang="zh-CN" altLang="en-US" dirty="0"/>
              <a:t>④明细账户的设置：按照税金费的种类</a:t>
            </a:r>
            <a:endParaRPr lang="zh-CN" altLang="en-US" dirty="0"/>
          </a:p>
        </p:txBody>
      </p:sp>
      <p:sp>
        <p:nvSpPr>
          <p:cNvPr id="102404" name="Text Box 4"/>
          <p:cNvSpPr txBox="1"/>
          <p:nvPr/>
        </p:nvSpPr>
        <p:spPr>
          <a:xfrm>
            <a:off x="2339975" y="2060575"/>
            <a:ext cx="3241675" cy="447675"/>
          </a:xfrm>
          <a:prstGeom prst="rect">
            <a:avLst/>
          </a:prstGeom>
          <a:noFill/>
          <a:ln w="9525">
            <a:noFill/>
          </a:ln>
        </p:spPr>
        <p:txBody>
          <a:bodyPr tIns="36000"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353DE3"/>
                </a:solidFill>
                <a:latin typeface="宋体" panose="02010600030101010101" pitchFamily="2" charset="-122"/>
                <a:cs typeface="仿宋" panose="02010609060101010101" charset="-122"/>
              </a:rPr>
              <a:t>——</a:t>
            </a:r>
            <a:r>
              <a:rPr lang="zh-CN" altLang="en-US" sz="2400" b="1" dirty="0">
                <a:solidFill>
                  <a:srgbClr val="353DE3"/>
                </a:solidFill>
                <a:latin typeface="仿宋" panose="02010609060101010101" charset="-122"/>
                <a:cs typeface="仿宋" panose="02010609060101010101" charset="-122"/>
              </a:rPr>
              <a:t>应交增值税</a:t>
            </a:r>
            <a:endParaRPr lang="zh-CN" altLang="en-US" sz="2400" b="1" dirty="0">
              <a:solidFill>
                <a:srgbClr val="353DE3"/>
              </a:solidFill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26626" name="页脚占位符 4"/>
          <p:cNvSpPr txBox="1"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/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  <a:sym typeface="+mn-ea"/>
              </a:rPr>
              <a:t>制造业生产经营过程核算</a:t>
            </a:r>
            <a:endParaRPr lang="zh-CN" altLang="en-US" sz="1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7652" name="Rectangle 3"/>
          <p:cNvSpPr/>
          <p:nvPr/>
        </p:nvSpPr>
        <p:spPr>
          <a:xfrm>
            <a:off x="567055" y="304800"/>
            <a:ext cx="8001000" cy="6762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en-US" altLang="zh-CN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5.2</a:t>
            </a:r>
            <a:r>
              <a:rPr lang="zh-CN" altLang="en-US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  </a:t>
            </a:r>
            <a:r>
              <a:rPr lang="zh-CN" altLang="en-US" sz="3400" b="1" dirty="0">
                <a:solidFill>
                  <a:schemeClr val="tx2"/>
                </a:solidFill>
                <a:latin typeface="Verdana" panose="020B0604030504040204" pitchFamily="34" charset="0"/>
                <a:cs typeface="仿宋" panose="02010609060101010101" charset="-122"/>
              </a:rPr>
              <a:t>供应过程账户设置及其运用</a:t>
            </a:r>
            <a:endParaRPr lang="zh-CN" altLang="en-US" sz="3400" b="1" dirty="0">
              <a:solidFill>
                <a:schemeClr val="tx2"/>
              </a:solidFill>
              <a:latin typeface="Verdana" panose="020B0604030504040204" pitchFamily="34" charset="0"/>
              <a:cs typeface="仿宋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10240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05475" name="Group 3"/>
          <p:cNvGraphicFramePr>
            <a:graphicFrameLocks noGrp="1"/>
          </p:cNvGraphicFramePr>
          <p:nvPr/>
        </p:nvGraphicFramePr>
        <p:xfrm>
          <a:off x="1042988" y="2276475"/>
          <a:ext cx="7200900" cy="2919413"/>
        </p:xfrm>
        <a:graphic>
          <a:graphicData uri="http://schemas.openxmlformats.org/drawingml/2006/table">
            <a:tbl>
              <a:tblPr/>
              <a:tblGrid>
                <a:gridCol w="3600450"/>
                <a:gridCol w="3600450"/>
              </a:tblGrid>
              <a:tr h="7826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应交税费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——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应交增值税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借                                                  贷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1268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进项税额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销项税额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26" name="页脚占位符 4"/>
          <p:cNvSpPr txBox="1">
            <a:spLocks noGrp="1"/>
          </p:cNvSpPr>
          <p:nvPr/>
        </p:nvSpPr>
        <p:spPr>
          <a:xfrm>
            <a:off x="2843213" y="6245225"/>
            <a:ext cx="3457575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/>
            <a:r>
              <a:rPr lang="zh-CN" altLang="zh-CN" sz="1400" b="1" dirty="0"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任务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5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  <a:cs typeface="仿宋" panose="02010609060101010101" charset="-122"/>
              </a:rPr>
              <a:t>  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  <a:cs typeface="仿宋" panose="02010609060101010101" charset="-122"/>
                <a:sym typeface="+mn-ea"/>
              </a:rPr>
              <a:t>制造业生产经营过程核算</a:t>
            </a:r>
            <a:endParaRPr lang="zh-CN" altLang="en-US" sz="1400" b="1" dirty="0">
              <a:latin typeface="楷体_GB2312" pitchFamily="49" charset="-122"/>
              <a:ea typeface="楷体_GB2312" pitchFamily="49" charset="-122"/>
              <a:cs typeface="仿宋" panose="02010609060101010101" charset="-122"/>
            </a:endParaRPr>
          </a:p>
        </p:txBody>
      </p:sp>
      <p:sp>
        <p:nvSpPr>
          <p:cNvPr id="27652" name="Rectangle 3"/>
          <p:cNvSpPr/>
          <p:nvPr/>
        </p:nvSpPr>
        <p:spPr>
          <a:xfrm>
            <a:off x="567055" y="304800"/>
            <a:ext cx="8001000" cy="6762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en-US" altLang="zh-CN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5.2</a:t>
            </a:r>
            <a:r>
              <a:rPr lang="zh-CN" altLang="en-US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  </a:t>
            </a:r>
            <a:r>
              <a:rPr lang="zh-CN" altLang="en-US" sz="3400" b="1" dirty="0">
                <a:solidFill>
                  <a:schemeClr val="tx2"/>
                </a:solidFill>
                <a:latin typeface="Verdana" panose="020B0604030504040204" pitchFamily="34" charset="0"/>
                <a:cs typeface="仿宋" panose="02010609060101010101" charset="-122"/>
              </a:rPr>
              <a:t>供应过程账户设置及其运用</a:t>
            </a:r>
            <a:endParaRPr lang="zh-CN" altLang="en-US" sz="3400" b="1" dirty="0">
              <a:solidFill>
                <a:schemeClr val="tx2"/>
              </a:solidFill>
              <a:latin typeface="Verdana" panose="020B0604030504040204" pitchFamily="34" charset="0"/>
              <a:cs typeface="仿宋" panose="02010609060101010101" charset="-122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3" name="Rectangle 2"/>
          <p:cNvSpPr/>
          <p:nvPr>
            <p:ph idx="1"/>
          </p:nvPr>
        </p:nvSpPr>
        <p:spPr>
          <a:xfrm>
            <a:off x="539750" y="1196975"/>
            <a:ext cx="8027988" cy="1008063"/>
          </a:xfrm>
        </p:spPr>
        <p:txBody>
          <a:bodyPr vert="horz" wrap="square" lIns="91440" tIns="45720" rIns="91440" bIns="45720" anchor="t"/>
          <a:p>
            <a:pPr algn="just" eaLnBrk="1" hangingPunct="1"/>
            <a:r>
              <a:rPr lang="zh-CN" altLang="en-US" dirty="0">
                <a:latin typeface="Times New Roman" panose="02020603050405020304" pitchFamily="18" charset="0"/>
              </a:rPr>
              <a:t>三、供应过程基本经济业务的核算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algn="just" eaLnBrk="1" hangingPunct="1"/>
            <a:r>
              <a:rPr lang="en-US" altLang="zh-CN" dirty="0">
                <a:solidFill>
                  <a:srgbClr val="FF0000"/>
                </a:solidFill>
              </a:rPr>
              <a:t>※</a:t>
            </a:r>
            <a:r>
              <a:rPr lang="zh-CN" altLang="en-US" dirty="0">
                <a:solidFill>
                  <a:srgbClr val="353DE3"/>
                </a:solidFill>
                <a:latin typeface="Times New Roman" panose="02020603050405020304" pitchFamily="18" charset="0"/>
              </a:rPr>
              <a:t>供应过程核算图</a:t>
            </a:r>
            <a:endParaRPr lang="zh-CN" altLang="en-US" dirty="0">
              <a:solidFill>
                <a:srgbClr val="353DE3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06500" name="Group 4"/>
          <p:cNvGraphicFramePr>
            <a:graphicFrameLocks noGrp="1"/>
          </p:cNvGraphicFramePr>
          <p:nvPr/>
        </p:nvGraphicFramePr>
        <p:xfrm>
          <a:off x="611188" y="2133600"/>
          <a:ext cx="1873250" cy="1938338"/>
        </p:xfrm>
        <a:graphic>
          <a:graphicData uri="http://schemas.openxmlformats.org/drawingml/2006/table">
            <a:tbl>
              <a:tblPr/>
              <a:tblGrid>
                <a:gridCol w="936625"/>
                <a:gridCol w="936625"/>
              </a:tblGrid>
              <a:tr h="5746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银行存款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借          贷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1268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6511" name="Group 15"/>
          <p:cNvGraphicFramePr>
            <a:graphicFrameLocks noGrp="1"/>
          </p:cNvGraphicFramePr>
          <p:nvPr/>
        </p:nvGraphicFramePr>
        <p:xfrm>
          <a:off x="3924300" y="2133600"/>
          <a:ext cx="1873250" cy="1938338"/>
        </p:xfrm>
        <a:graphic>
          <a:graphicData uri="http://schemas.openxmlformats.org/drawingml/2006/table">
            <a:tbl>
              <a:tblPr/>
              <a:tblGrid>
                <a:gridCol w="936625"/>
                <a:gridCol w="936625"/>
              </a:tblGrid>
              <a:tr h="5746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在途物资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借          贷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1268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6522" name="Group 26"/>
          <p:cNvGraphicFramePr>
            <a:graphicFrameLocks noGrp="1"/>
          </p:cNvGraphicFramePr>
          <p:nvPr/>
        </p:nvGraphicFramePr>
        <p:xfrm>
          <a:off x="611188" y="4149725"/>
          <a:ext cx="1873250" cy="1871663"/>
        </p:xfrm>
        <a:graphic>
          <a:graphicData uri="http://schemas.openxmlformats.org/drawingml/2006/table">
            <a:tbl>
              <a:tblPr/>
              <a:tblGrid>
                <a:gridCol w="936625"/>
                <a:gridCol w="936625"/>
              </a:tblGrid>
              <a:tr h="5746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应付账款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借          贷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1201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6533" name="Group 37"/>
          <p:cNvGraphicFramePr>
            <a:graphicFrameLocks noGrp="1"/>
          </p:cNvGraphicFramePr>
          <p:nvPr/>
        </p:nvGraphicFramePr>
        <p:xfrm>
          <a:off x="3924300" y="4149725"/>
          <a:ext cx="1873250" cy="1938338"/>
        </p:xfrm>
        <a:graphic>
          <a:graphicData uri="http://schemas.openxmlformats.org/drawingml/2006/table">
            <a:tbl>
              <a:tblPr/>
              <a:tblGrid>
                <a:gridCol w="936625"/>
                <a:gridCol w="936625"/>
              </a:tblGrid>
              <a:tr h="5746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应交税费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借          贷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1268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6544" name="Group 48"/>
          <p:cNvGraphicFramePr>
            <a:graphicFrameLocks noGrp="1"/>
          </p:cNvGraphicFramePr>
          <p:nvPr/>
        </p:nvGraphicFramePr>
        <p:xfrm>
          <a:off x="6732588" y="2060575"/>
          <a:ext cx="1873250" cy="1938338"/>
        </p:xfrm>
        <a:graphic>
          <a:graphicData uri="http://schemas.openxmlformats.org/drawingml/2006/table">
            <a:tbl>
              <a:tblPr/>
              <a:tblGrid>
                <a:gridCol w="936625"/>
                <a:gridCol w="936625"/>
              </a:tblGrid>
              <a:tr h="5746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原材料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借          贷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1268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6555" name="Text Box 59"/>
          <p:cNvSpPr txBox="1"/>
          <p:nvPr/>
        </p:nvSpPr>
        <p:spPr>
          <a:xfrm>
            <a:off x="6804025" y="4221163"/>
            <a:ext cx="1800225" cy="396875"/>
          </a:xfrm>
          <a:prstGeom prst="rect">
            <a:avLst/>
          </a:prstGeom>
          <a:solidFill>
            <a:srgbClr val="FFCC99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tIns="36000" bIns="3600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 dirty="0">
                <a:latin typeface="仿宋" panose="02010609060101010101" charset="-122"/>
                <a:cs typeface="仿宋" panose="02010609060101010101" charset="-122"/>
              </a:rPr>
              <a:t>①</a:t>
            </a:r>
            <a:r>
              <a:rPr lang="zh-CN" altLang="en-US" sz="2000" b="1" dirty="0">
                <a:latin typeface="仿宋" panose="02010609060101010101" charset="-122"/>
                <a:cs typeface="仿宋" panose="02010609060101010101" charset="-122"/>
              </a:rPr>
              <a:t>现购</a:t>
            </a:r>
            <a:endParaRPr lang="zh-CN" altLang="en-US" sz="2000" b="1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6556" name="Line 60"/>
          <p:cNvSpPr/>
          <p:nvPr/>
        </p:nvSpPr>
        <p:spPr>
          <a:xfrm>
            <a:off x="1908175" y="3213100"/>
            <a:ext cx="2592388" cy="0"/>
          </a:xfrm>
          <a:prstGeom prst="line">
            <a:avLst/>
          </a:prstGeom>
          <a:ln w="57150" cap="flat" cmpd="sng">
            <a:solidFill>
              <a:srgbClr val="FF66CC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6557" name="Line 61"/>
          <p:cNvSpPr/>
          <p:nvPr/>
        </p:nvSpPr>
        <p:spPr>
          <a:xfrm>
            <a:off x="3419475" y="3213100"/>
            <a:ext cx="0" cy="2160588"/>
          </a:xfrm>
          <a:prstGeom prst="line">
            <a:avLst/>
          </a:prstGeom>
          <a:ln w="57150" cap="flat" cmpd="sng">
            <a:solidFill>
              <a:srgbClr val="FF66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6558" name="Line 62"/>
          <p:cNvSpPr/>
          <p:nvPr/>
        </p:nvSpPr>
        <p:spPr>
          <a:xfrm>
            <a:off x="3419475" y="5373688"/>
            <a:ext cx="1152525" cy="0"/>
          </a:xfrm>
          <a:prstGeom prst="line">
            <a:avLst/>
          </a:prstGeom>
          <a:ln w="57150" cap="flat" cmpd="sng">
            <a:solidFill>
              <a:srgbClr val="FF66CC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6559" name="Line 63"/>
          <p:cNvSpPr/>
          <p:nvPr/>
        </p:nvSpPr>
        <p:spPr>
          <a:xfrm>
            <a:off x="5219700" y="3429000"/>
            <a:ext cx="2160588" cy="0"/>
          </a:xfrm>
          <a:prstGeom prst="line">
            <a:avLst/>
          </a:prstGeom>
          <a:ln w="57150" cap="flat" cmpd="sng">
            <a:solidFill>
              <a:srgbClr val="99336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6560" name="Text Box 64"/>
          <p:cNvSpPr txBox="1"/>
          <p:nvPr/>
        </p:nvSpPr>
        <p:spPr>
          <a:xfrm>
            <a:off x="6804025" y="4724400"/>
            <a:ext cx="1800225" cy="396875"/>
          </a:xfrm>
          <a:prstGeom prst="rect">
            <a:avLst/>
          </a:prstGeom>
          <a:solidFill>
            <a:srgbClr val="CCFF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tIns="36000" bIns="36000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 dirty="0">
                <a:latin typeface="仿宋" panose="02010609060101010101" charset="-122"/>
                <a:cs typeface="仿宋" panose="02010609060101010101" charset="-122"/>
              </a:rPr>
              <a:t>②</a:t>
            </a:r>
            <a:r>
              <a:rPr lang="zh-CN" altLang="en-US" sz="2000" b="1" dirty="0">
                <a:latin typeface="仿宋" panose="02010609060101010101" charset="-122"/>
                <a:cs typeface="仿宋" panose="02010609060101010101" charset="-122"/>
              </a:rPr>
              <a:t>赊购</a:t>
            </a:r>
            <a:endParaRPr lang="zh-CN" altLang="en-US" sz="2000" b="1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6561" name="Line 65"/>
          <p:cNvSpPr/>
          <p:nvPr/>
        </p:nvSpPr>
        <p:spPr>
          <a:xfrm>
            <a:off x="1979613" y="5734050"/>
            <a:ext cx="2592387" cy="0"/>
          </a:xfrm>
          <a:prstGeom prst="line">
            <a:avLst/>
          </a:prstGeom>
          <a:ln w="57150" cap="flat" cmpd="sng">
            <a:solidFill>
              <a:srgbClr val="3366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6562" name="Line 66"/>
          <p:cNvSpPr/>
          <p:nvPr/>
        </p:nvSpPr>
        <p:spPr>
          <a:xfrm>
            <a:off x="2987675" y="3716338"/>
            <a:ext cx="0" cy="2017712"/>
          </a:xfrm>
          <a:prstGeom prst="line">
            <a:avLst/>
          </a:prstGeom>
          <a:ln w="57150" cap="flat" cmpd="sng">
            <a:solidFill>
              <a:srgbClr val="3366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6563" name="Line 67"/>
          <p:cNvSpPr/>
          <p:nvPr/>
        </p:nvSpPr>
        <p:spPr>
          <a:xfrm>
            <a:off x="2987675" y="3716338"/>
            <a:ext cx="1512888" cy="0"/>
          </a:xfrm>
          <a:prstGeom prst="line">
            <a:avLst/>
          </a:prstGeom>
          <a:ln w="57150" cap="flat" cmpd="sng">
            <a:solidFill>
              <a:srgbClr val="3366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6564" name="Oval 68"/>
          <p:cNvSpPr/>
          <p:nvPr/>
        </p:nvSpPr>
        <p:spPr>
          <a:xfrm>
            <a:off x="2771775" y="5516563"/>
            <a:ext cx="431800" cy="433387"/>
          </a:xfrm>
          <a:prstGeom prst="ellipse">
            <a:avLst/>
          </a:prstGeom>
          <a:solidFill>
            <a:srgbClr val="CC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000" b="1" dirty="0">
                <a:latin typeface="仿宋" panose="02010609060101010101" charset="-122"/>
                <a:cs typeface="仿宋" panose="02010609060101010101" charset="-122"/>
              </a:rPr>
              <a:t>2</a:t>
            </a:r>
            <a:endParaRPr lang="en-US" altLang="zh-CN" sz="2000" b="1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6565" name="Text Box 69"/>
          <p:cNvSpPr txBox="1"/>
          <p:nvPr/>
        </p:nvSpPr>
        <p:spPr>
          <a:xfrm>
            <a:off x="6804025" y="5229225"/>
            <a:ext cx="1800225" cy="396875"/>
          </a:xfrm>
          <a:prstGeom prst="rect">
            <a:avLst/>
          </a:prstGeom>
          <a:solidFill>
            <a:srgbClr val="CCFF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tIns="36000" bIns="36000">
            <a:spAutoFit/>
          </a:bodyPr>
          <a:p>
            <a:pPr>
              <a:spcBef>
                <a:spcPct val="50000"/>
              </a:spcBef>
            </a:pPr>
            <a:r>
              <a:rPr lang="en-US" altLang="zh-CN" b="1" dirty="0">
                <a:latin typeface="仿宋" panose="02010609060101010101" charset="-122"/>
                <a:cs typeface="仿宋" panose="02010609060101010101" charset="-122"/>
              </a:rPr>
              <a:t>③</a:t>
            </a:r>
            <a:r>
              <a:rPr lang="zh-CN" altLang="en-US" sz="2000" b="1" dirty="0">
                <a:latin typeface="仿宋" panose="02010609060101010101" charset="-122"/>
                <a:cs typeface="仿宋" panose="02010609060101010101" charset="-122"/>
              </a:rPr>
              <a:t>偿还货款</a:t>
            </a:r>
            <a:endParaRPr lang="zh-CN" altLang="en-US" sz="2000" b="1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6566" name="Text Box 70"/>
          <p:cNvSpPr txBox="1"/>
          <p:nvPr/>
        </p:nvSpPr>
        <p:spPr>
          <a:xfrm>
            <a:off x="6804025" y="5734050"/>
            <a:ext cx="1800225" cy="396875"/>
          </a:xfrm>
          <a:prstGeom prst="rect">
            <a:avLst/>
          </a:prstGeom>
          <a:solidFill>
            <a:srgbClr val="FFFF99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tIns="36000" bIns="36000">
            <a:spAutoFit/>
          </a:bodyPr>
          <a:p>
            <a:pPr>
              <a:spcBef>
                <a:spcPct val="50000"/>
              </a:spcBef>
            </a:pPr>
            <a:r>
              <a:rPr lang="en-US" altLang="zh-CN" b="1" dirty="0">
                <a:latin typeface="仿宋" panose="02010609060101010101" charset="-122"/>
                <a:cs typeface="仿宋" panose="02010609060101010101" charset="-122"/>
              </a:rPr>
              <a:t>④</a:t>
            </a:r>
            <a:r>
              <a:rPr lang="zh-CN" altLang="en-US" sz="2000" b="1" dirty="0">
                <a:latin typeface="仿宋" panose="02010609060101010101" charset="-122"/>
                <a:cs typeface="仿宋" panose="02010609060101010101" charset="-122"/>
              </a:rPr>
              <a:t>材料入库</a:t>
            </a:r>
            <a:endParaRPr lang="zh-CN" altLang="en-US" sz="2000" b="1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6567" name="Oval 71"/>
          <p:cNvSpPr/>
          <p:nvPr/>
        </p:nvSpPr>
        <p:spPr>
          <a:xfrm>
            <a:off x="6011863" y="3213100"/>
            <a:ext cx="431800" cy="433388"/>
          </a:xfrm>
          <a:prstGeom prst="ellipse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000" b="1" dirty="0">
                <a:latin typeface="仿宋" panose="02010609060101010101" charset="-122"/>
                <a:cs typeface="仿宋" panose="02010609060101010101" charset="-122"/>
              </a:rPr>
              <a:t>4</a:t>
            </a:r>
            <a:endParaRPr lang="en-US" altLang="zh-CN" sz="2000" b="1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6568" name="Line 72"/>
          <p:cNvSpPr/>
          <p:nvPr/>
        </p:nvSpPr>
        <p:spPr>
          <a:xfrm flipH="1">
            <a:off x="323850" y="4149725"/>
            <a:ext cx="1871663" cy="0"/>
          </a:xfrm>
          <a:prstGeom prst="line">
            <a:avLst/>
          </a:prstGeom>
          <a:ln w="57150" cap="flat" cmpd="sng">
            <a:solidFill>
              <a:srgbClr val="3366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6569" name="Line 73"/>
          <p:cNvSpPr/>
          <p:nvPr/>
        </p:nvSpPr>
        <p:spPr>
          <a:xfrm>
            <a:off x="323850" y="4149725"/>
            <a:ext cx="0" cy="1584325"/>
          </a:xfrm>
          <a:prstGeom prst="line">
            <a:avLst/>
          </a:prstGeom>
          <a:ln w="57150" cap="flat" cmpd="sng">
            <a:solidFill>
              <a:srgbClr val="3366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6570" name="Line 74"/>
          <p:cNvSpPr/>
          <p:nvPr/>
        </p:nvSpPr>
        <p:spPr>
          <a:xfrm>
            <a:off x="323850" y="5734050"/>
            <a:ext cx="935038" cy="0"/>
          </a:xfrm>
          <a:prstGeom prst="line">
            <a:avLst/>
          </a:prstGeom>
          <a:ln w="57150" cap="flat" cmpd="sng">
            <a:solidFill>
              <a:srgbClr val="3366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6571" name="Oval 75"/>
          <p:cNvSpPr/>
          <p:nvPr/>
        </p:nvSpPr>
        <p:spPr>
          <a:xfrm>
            <a:off x="3203575" y="2997200"/>
            <a:ext cx="431800" cy="433388"/>
          </a:xfrm>
          <a:prstGeom prst="ellipse">
            <a:avLst/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000" b="1" dirty="0">
                <a:latin typeface="仿宋" panose="02010609060101010101" charset="-122"/>
                <a:cs typeface="仿宋" panose="02010609060101010101" charset="-122"/>
              </a:rPr>
              <a:t>1</a:t>
            </a:r>
            <a:endParaRPr lang="en-US" altLang="zh-CN" sz="2000" b="1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6572" name="Line 76"/>
          <p:cNvSpPr/>
          <p:nvPr/>
        </p:nvSpPr>
        <p:spPr>
          <a:xfrm>
            <a:off x="2195513" y="3644900"/>
            <a:ext cx="0" cy="504825"/>
          </a:xfrm>
          <a:prstGeom prst="line">
            <a:avLst/>
          </a:prstGeom>
          <a:ln w="57150" cap="flat" cmpd="sng">
            <a:solidFill>
              <a:srgbClr val="3366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6573" name="Line 77"/>
          <p:cNvSpPr/>
          <p:nvPr/>
        </p:nvSpPr>
        <p:spPr>
          <a:xfrm flipH="1">
            <a:off x="1763713" y="3644900"/>
            <a:ext cx="431800" cy="0"/>
          </a:xfrm>
          <a:prstGeom prst="line">
            <a:avLst/>
          </a:prstGeom>
          <a:ln w="57150" cap="flat" cmpd="sng">
            <a:solidFill>
              <a:srgbClr val="3366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6574" name="Oval 78"/>
          <p:cNvSpPr/>
          <p:nvPr/>
        </p:nvSpPr>
        <p:spPr>
          <a:xfrm>
            <a:off x="179388" y="3933825"/>
            <a:ext cx="431800" cy="433388"/>
          </a:xfrm>
          <a:prstGeom prst="ellipse">
            <a:avLst/>
          </a:prstGeom>
          <a:solidFill>
            <a:srgbClr val="CC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000" b="1" dirty="0">
                <a:latin typeface="仿宋" panose="02010609060101010101" charset="-122"/>
                <a:cs typeface="仿宋" panose="02010609060101010101" charset="-122"/>
              </a:rPr>
              <a:t>3</a:t>
            </a:r>
            <a:endParaRPr lang="en-US" altLang="zh-CN" sz="2000" b="1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26626" name="页脚占位符 4"/>
          <p:cNvSpPr txBox="1"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/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  <a:sym typeface="+mn-ea"/>
              </a:rPr>
              <a:t>制造业生产经营过程核算</a:t>
            </a:r>
            <a:endParaRPr lang="zh-CN" altLang="en-US" sz="1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7652" name="Rectangle 3"/>
          <p:cNvSpPr/>
          <p:nvPr/>
        </p:nvSpPr>
        <p:spPr>
          <a:xfrm>
            <a:off x="567055" y="304800"/>
            <a:ext cx="8001000" cy="6762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en-US" altLang="zh-CN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5.2</a:t>
            </a:r>
            <a:r>
              <a:rPr lang="zh-CN" altLang="en-US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  </a:t>
            </a:r>
            <a:r>
              <a:rPr lang="zh-CN" altLang="en-US" sz="3400" b="1" dirty="0">
                <a:solidFill>
                  <a:schemeClr val="tx2"/>
                </a:solidFill>
                <a:latin typeface="Verdana" panose="020B0604030504040204" pitchFamily="34" charset="0"/>
                <a:cs typeface="仿宋" panose="02010609060101010101" charset="-122"/>
              </a:rPr>
              <a:t>供应过程账户设置及其运用</a:t>
            </a:r>
            <a:endParaRPr lang="zh-CN" altLang="en-US" sz="3400" b="1" dirty="0">
              <a:solidFill>
                <a:schemeClr val="tx2"/>
              </a:solidFill>
              <a:latin typeface="Verdana" panose="020B0604030504040204" pitchFamily="34" charset="0"/>
              <a:cs typeface="仿宋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10655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6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6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6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6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6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6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6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6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6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6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6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6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" fill="hold"/>
                                        <p:tgtEl>
                                          <p:spTgt spid="10656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6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6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6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6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6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6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6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6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6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6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" fill="hold"/>
                                        <p:tgtEl>
                                          <p:spTgt spid="10656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6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6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6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6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6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6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6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6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6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6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6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6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6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6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06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06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6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6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5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" fill="hold"/>
                                        <p:tgtEl>
                                          <p:spTgt spid="10656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06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06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06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06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55" grpId="0" animBg="1"/>
      <p:bldP spid="106560" grpId="0" animBg="1"/>
      <p:bldP spid="106564" grpId="0" animBg="1"/>
      <p:bldP spid="106565" grpId="0" animBg="1"/>
      <p:bldP spid="106566" grpId="0" animBg="1"/>
      <p:bldP spid="106567" grpId="0" animBg="1"/>
      <p:bldP spid="1065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页脚占位符 4"/>
          <p:cNvSpPr txBox="1"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/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  <a:sym typeface="+mn-ea"/>
              </a:rPr>
              <a:t>制造业生产经营过程核算</a:t>
            </a:r>
            <a:endParaRPr lang="zh-CN" altLang="en-US" sz="1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6627" name="Rectangle 3"/>
          <p:cNvSpPr/>
          <p:nvPr/>
        </p:nvSpPr>
        <p:spPr>
          <a:xfrm>
            <a:off x="574675" y="304800"/>
            <a:ext cx="8001000" cy="6762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en-US" altLang="zh-CN" sz="3400" b="1" dirty="0">
                <a:solidFill>
                  <a:schemeClr val="tx2"/>
                </a:solidFill>
                <a:latin typeface="Verdana" panose="020B0604030504040204" pitchFamily="34" charset="0"/>
                <a:cs typeface="仿宋" panose="02010609060101010101" charset="-122"/>
              </a:rPr>
              <a:t>5.2</a:t>
            </a:r>
            <a:r>
              <a:rPr lang="zh-CN" altLang="en-US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  </a:t>
            </a:r>
            <a:r>
              <a:rPr lang="zh-CN" altLang="en-US" sz="3400" b="1" dirty="0">
                <a:solidFill>
                  <a:schemeClr val="tx2"/>
                </a:solidFill>
                <a:latin typeface="Verdana" panose="020B0604030504040204" pitchFamily="34" charset="0"/>
                <a:cs typeface="仿宋" panose="02010609060101010101" charset="-122"/>
              </a:rPr>
              <a:t>供应过程账户设置及其运用</a:t>
            </a:r>
            <a:endParaRPr lang="zh-CN" altLang="en-US" sz="3400" b="1" dirty="0">
              <a:solidFill>
                <a:schemeClr val="tx2"/>
              </a:solidFill>
              <a:latin typeface="Verdana" panose="020B0604030504040204" pitchFamily="34" charset="0"/>
              <a:cs typeface="仿宋" panose="02010609060101010101" charset="-122"/>
            </a:endParaRPr>
          </a:p>
        </p:txBody>
      </p:sp>
      <p:sp>
        <p:nvSpPr>
          <p:cNvPr id="26628" name="AutoShape 11"/>
          <p:cNvSpPr/>
          <p:nvPr/>
        </p:nvSpPr>
        <p:spPr>
          <a:xfrm>
            <a:off x="4572000" y="2205038"/>
            <a:ext cx="3960813" cy="3816350"/>
          </a:xfrm>
          <a:prstGeom prst="roundRect">
            <a:avLst>
              <a:gd name="adj" fmla="val 7759"/>
            </a:avLst>
          </a:prstGeom>
          <a:noFill/>
          <a:ln w="76200" cap="flat" cmpd="sng">
            <a:solidFill>
              <a:srgbClr val="FF66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zh-CN" b="1" dirty="0">
              <a:latin typeface="仿宋" panose="02010609060101010101" charset="-122"/>
              <a:cs typeface="仿宋" panose="02010609060101010101" charset="-122"/>
            </a:endParaRPr>
          </a:p>
        </p:txBody>
      </p:sp>
      <p:pic>
        <p:nvPicPr>
          <p:cNvPr id="26629" name="Picture 12" descr="jianzhu2_005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37063" y="1824038"/>
            <a:ext cx="565150" cy="685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630" name="AutoShape 13"/>
          <p:cNvSpPr/>
          <p:nvPr/>
        </p:nvSpPr>
        <p:spPr>
          <a:xfrm>
            <a:off x="474663" y="2281238"/>
            <a:ext cx="2081212" cy="1508125"/>
          </a:xfrm>
          <a:prstGeom prst="roundRect">
            <a:avLst>
              <a:gd name="adj" fmla="val 7759"/>
            </a:avLst>
          </a:prstGeom>
          <a:noFill/>
          <a:ln w="76200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26631" name="Text Box 14"/>
          <p:cNvSpPr txBox="1"/>
          <p:nvPr/>
        </p:nvSpPr>
        <p:spPr>
          <a:xfrm>
            <a:off x="5003800" y="2060575"/>
            <a:ext cx="576263" cy="3048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0" tIns="0" rIns="0" bIns="0"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rgbClr val="000099"/>
                </a:solidFill>
                <a:latin typeface="仿宋" panose="02010609060101010101" charset="-122"/>
                <a:ea typeface="楷体_GB2312" pitchFamily="49" charset="-122"/>
                <a:cs typeface="仿宋" panose="02010609060101010101" charset="-122"/>
              </a:rPr>
              <a:t>企业</a:t>
            </a:r>
            <a:endParaRPr lang="zh-CN" altLang="en-US" sz="2000" b="1" dirty="0">
              <a:solidFill>
                <a:srgbClr val="000099"/>
              </a:solidFill>
              <a:latin typeface="仿宋" panose="02010609060101010101" charset="-122"/>
              <a:ea typeface="楷体_GB2312" pitchFamily="49" charset="-122"/>
              <a:cs typeface="仿宋" panose="02010609060101010101" charset="-122"/>
            </a:endParaRPr>
          </a:p>
        </p:txBody>
      </p:sp>
      <p:sp>
        <p:nvSpPr>
          <p:cNvPr id="26632" name="Text Box 15"/>
          <p:cNvSpPr txBox="1"/>
          <p:nvPr/>
        </p:nvSpPr>
        <p:spPr>
          <a:xfrm>
            <a:off x="1042988" y="2133600"/>
            <a:ext cx="803275" cy="3048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0" tIns="0" rIns="0" bIns="0"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rgbClr val="000099"/>
                </a:solidFill>
                <a:latin typeface="仿宋" panose="02010609060101010101" charset="-122"/>
                <a:ea typeface="楷体_GB2312" pitchFamily="49" charset="-122"/>
                <a:cs typeface="仿宋" panose="02010609060101010101" charset="-122"/>
              </a:rPr>
              <a:t>供应商</a:t>
            </a:r>
            <a:endParaRPr lang="zh-CN" altLang="en-US" sz="2000" b="1" dirty="0">
              <a:solidFill>
                <a:srgbClr val="000099"/>
              </a:solidFill>
              <a:latin typeface="仿宋" panose="02010609060101010101" charset="-122"/>
              <a:ea typeface="楷体_GB2312" pitchFamily="49" charset="-122"/>
              <a:cs typeface="仿宋" panose="02010609060101010101" charset="-122"/>
            </a:endParaRPr>
          </a:p>
        </p:txBody>
      </p:sp>
      <p:pic>
        <p:nvPicPr>
          <p:cNvPr id="26633" name="Picture 16" descr="jianzhu2_00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0063" y="1824038"/>
            <a:ext cx="635000" cy="762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634" name="Rectangle 20"/>
          <p:cNvSpPr/>
          <p:nvPr/>
        </p:nvSpPr>
        <p:spPr>
          <a:xfrm>
            <a:off x="5580063" y="4652963"/>
            <a:ext cx="1871662" cy="1223962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26635" name="AutoShape 22"/>
          <p:cNvSpPr/>
          <p:nvPr/>
        </p:nvSpPr>
        <p:spPr>
          <a:xfrm>
            <a:off x="5219700" y="3789363"/>
            <a:ext cx="2592388" cy="863600"/>
          </a:xfrm>
          <a:prstGeom prst="triangle">
            <a:avLst>
              <a:gd name="adj" fmla="val 50000"/>
            </a:avLst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b="1" dirty="0">
                <a:latin typeface="仿宋" panose="02010609060101010101" charset="-122"/>
                <a:cs typeface="仿宋" panose="02010609060101010101" charset="-122"/>
              </a:rPr>
              <a:t>仓  库</a:t>
            </a:r>
            <a:endParaRPr lang="zh-CN" altLang="en-US" b="1" dirty="0">
              <a:latin typeface="仿宋" panose="02010609060101010101" charset="-122"/>
              <a:cs typeface="仿宋" panose="02010609060101010101" charset="-122"/>
            </a:endParaRPr>
          </a:p>
        </p:txBody>
      </p:sp>
      <p:pic>
        <p:nvPicPr>
          <p:cNvPr id="417811" name="Picture 19" descr="木材0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213" y="2636838"/>
            <a:ext cx="1584325" cy="8064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7815" name="Picture 23" descr="money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7900" y="2708275"/>
            <a:ext cx="1655763" cy="7445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5185E-6 L 0.5434 -0.01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78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00" y="-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17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33333E-6 L -0.44688 -3.33333E-6 " pathEditMode="fixed" rAng="0" ptsTypes="AA">
                                      <p:cBhvr>
                                        <p:cTn id="13" dur="2000" fill="hold"/>
                                        <p:tgtEl>
                                          <p:spTgt spid="4178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34 -0.0169 L 0.5434 0.3164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178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1" name="Rectangle 2"/>
          <p:cNvSpPr/>
          <p:nvPr>
            <p:ph idx="1"/>
          </p:nvPr>
        </p:nvSpPr>
        <p:spPr>
          <a:xfrm>
            <a:off x="566738" y="1196975"/>
            <a:ext cx="8001000" cy="2447925"/>
          </a:xfrm>
        </p:spPr>
        <p:txBody>
          <a:bodyPr vert="horz" wrap="square" lIns="91440" tIns="45720" rIns="91440" bIns="45720" anchor="t"/>
          <a:p>
            <a:pPr algn="just" eaLnBrk="1" hangingPunct="1"/>
            <a:r>
              <a:rPr lang="zh-CN" altLang="en-US" dirty="0">
                <a:latin typeface="Times New Roman" panose="02020603050405020304" pitchFamily="18" charset="0"/>
              </a:rPr>
              <a:t>一、供应过程核算的任务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algn="just" eaLnBrk="1" hangingPunct="1"/>
            <a:endParaRPr lang="zh-CN" altLang="en-US" dirty="0">
              <a:latin typeface="Times New Roman" panose="02020603050405020304" pitchFamily="18" charset="0"/>
            </a:endParaRPr>
          </a:p>
          <a:p>
            <a:pPr lvl="1" algn="just" eaLnBrk="1" hangingPunct="1"/>
            <a:r>
              <a:rPr lang="zh-CN" altLang="en-US" dirty="0"/>
              <a:t>用货币资金购买材料，形成生产储备，借以保证生产过程的不断进行。</a:t>
            </a:r>
            <a:endParaRPr lang="zh-CN" altLang="en-US" dirty="0"/>
          </a:p>
          <a:p>
            <a:pPr lvl="2" algn="just" eaLnBrk="1" hangingPunct="1"/>
            <a:r>
              <a:rPr lang="zh-CN" altLang="en-US" dirty="0"/>
              <a:t>供应过程的核算就是要运用会计方法对这一过程进行反映和监督。</a:t>
            </a:r>
            <a:endParaRPr lang="zh-CN" altLang="en-US" dirty="0"/>
          </a:p>
        </p:txBody>
      </p:sp>
      <p:sp>
        <p:nvSpPr>
          <p:cNvPr id="27652" name="Rectangle 3"/>
          <p:cNvSpPr/>
          <p:nvPr/>
        </p:nvSpPr>
        <p:spPr>
          <a:xfrm>
            <a:off x="567055" y="304800"/>
            <a:ext cx="8001000" cy="6762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en-US" altLang="zh-CN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5.2</a:t>
            </a:r>
            <a:r>
              <a:rPr lang="zh-CN" altLang="en-US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  </a:t>
            </a:r>
            <a:r>
              <a:rPr lang="zh-CN" altLang="en-US" sz="3400" b="1" dirty="0">
                <a:solidFill>
                  <a:schemeClr val="tx2"/>
                </a:solidFill>
                <a:latin typeface="Verdana" panose="020B0604030504040204" pitchFamily="34" charset="0"/>
                <a:cs typeface="仿宋" panose="02010609060101010101" charset="-122"/>
              </a:rPr>
              <a:t>供应过程账户设置及其运用</a:t>
            </a:r>
            <a:endParaRPr lang="zh-CN" altLang="en-US" sz="3400" b="1" dirty="0">
              <a:solidFill>
                <a:schemeClr val="tx2"/>
              </a:solidFill>
              <a:latin typeface="Verdana" panose="020B0604030504040204" pitchFamily="34" charset="0"/>
              <a:cs typeface="仿宋" panose="02010609060101010101" charset="-122"/>
            </a:endParaRPr>
          </a:p>
        </p:txBody>
      </p:sp>
      <p:sp>
        <p:nvSpPr>
          <p:cNvPr id="93188" name="AutoShape 4"/>
          <p:cNvSpPr/>
          <p:nvPr/>
        </p:nvSpPr>
        <p:spPr>
          <a:xfrm>
            <a:off x="1403350" y="4437063"/>
            <a:ext cx="1800225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78ECEC"/>
              </a:gs>
              <a:gs pos="100000">
                <a:srgbClr val="509D9D"/>
              </a:gs>
            </a:gsLst>
            <a:lin ang="5400000" scaled="1"/>
            <a:tileRect/>
          </a:gradFill>
          <a:ln w="28575" cap="flat" cmpd="sng">
            <a:solidFill>
              <a:srgbClr val="3366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b="1" dirty="0">
                <a:latin typeface="仿宋" panose="02010609060101010101" charset="-122"/>
                <a:cs typeface="仿宋" panose="02010609060101010101" charset="-122"/>
              </a:rPr>
              <a:t>供应方</a:t>
            </a:r>
            <a:endParaRPr lang="zh-CN" altLang="en-US" b="1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93189" name="AutoShape 5"/>
          <p:cNvSpPr/>
          <p:nvPr/>
        </p:nvSpPr>
        <p:spPr>
          <a:xfrm>
            <a:off x="5653088" y="4149725"/>
            <a:ext cx="2160587" cy="1295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FF"/>
              </a:gs>
              <a:gs pos="100000">
                <a:srgbClr val="AA88AA"/>
              </a:gs>
            </a:gsLst>
            <a:lin ang="5400000" scaled="1"/>
            <a:tileRect/>
          </a:gradFill>
          <a:ln w="28575" cap="flat" cmpd="sng">
            <a:solidFill>
              <a:srgbClr val="3366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b="1" dirty="0">
                <a:latin typeface="仿宋" panose="02010609060101010101" charset="-122"/>
                <a:cs typeface="仿宋" panose="02010609060101010101" charset="-122"/>
              </a:rPr>
              <a:t>企业</a:t>
            </a:r>
            <a:endParaRPr lang="zh-CN" altLang="en-US" b="1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93190" name="AutoShape 6"/>
          <p:cNvSpPr/>
          <p:nvPr/>
        </p:nvSpPr>
        <p:spPr>
          <a:xfrm>
            <a:off x="3348038" y="4941888"/>
            <a:ext cx="2089150" cy="215900"/>
          </a:xfrm>
          <a:prstGeom prst="rightArrow">
            <a:avLst>
              <a:gd name="adj1" fmla="val 50000"/>
              <a:gd name="adj2" fmla="val 241911"/>
            </a:avLst>
          </a:prstGeom>
          <a:solidFill>
            <a:srgbClr val="FFCC00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93191" name="AutoShape 7"/>
          <p:cNvSpPr/>
          <p:nvPr/>
        </p:nvSpPr>
        <p:spPr>
          <a:xfrm>
            <a:off x="3348038" y="4508500"/>
            <a:ext cx="2087562" cy="215900"/>
          </a:xfrm>
          <a:prstGeom prst="leftArrow">
            <a:avLst>
              <a:gd name="adj1" fmla="val 50000"/>
              <a:gd name="adj2" fmla="val 24172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93192" name="AutoShape 8"/>
          <p:cNvSpPr/>
          <p:nvPr/>
        </p:nvSpPr>
        <p:spPr>
          <a:xfrm>
            <a:off x="3348038" y="5373688"/>
            <a:ext cx="1152525" cy="576262"/>
          </a:xfrm>
          <a:prstGeom prst="wedgeRoundRectCallout">
            <a:avLst>
              <a:gd name="adj1" fmla="val 37190"/>
              <a:gd name="adj2" fmla="val -108954"/>
              <a:gd name="adj3" fmla="val 16667"/>
            </a:avLst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/>
          <a:p>
            <a:pPr algn="ctr"/>
            <a:r>
              <a:rPr lang="zh-CN" altLang="en-US" sz="1600" b="1" dirty="0">
                <a:latin typeface="仿宋" panose="02010609060101010101" charset="-122"/>
                <a:cs typeface="仿宋" panose="02010609060101010101" charset="-122"/>
              </a:rPr>
              <a:t>材料</a:t>
            </a:r>
            <a:endParaRPr lang="zh-CN" altLang="en-US" sz="1600" b="1" dirty="0">
              <a:latin typeface="仿宋" panose="02010609060101010101" charset="-122"/>
              <a:cs typeface="仿宋" panose="02010609060101010101" charset="-122"/>
            </a:endParaRPr>
          </a:p>
          <a:p>
            <a:pPr algn="ctr"/>
            <a:r>
              <a:rPr lang="zh-CN" altLang="en-US" sz="1600" b="1" dirty="0">
                <a:latin typeface="仿宋" panose="02010609060101010101" charset="-122"/>
                <a:cs typeface="仿宋" panose="02010609060101010101" charset="-122"/>
              </a:rPr>
              <a:t>（或货物）</a:t>
            </a:r>
            <a:endParaRPr lang="zh-CN" altLang="en-US" sz="1600" b="1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93193" name="AutoShape 9"/>
          <p:cNvSpPr/>
          <p:nvPr/>
        </p:nvSpPr>
        <p:spPr>
          <a:xfrm>
            <a:off x="4211638" y="3716338"/>
            <a:ext cx="1152525" cy="576262"/>
          </a:xfrm>
          <a:prstGeom prst="wedgeRoundRectCallout">
            <a:avLst>
              <a:gd name="adj1" fmla="val -42977"/>
              <a:gd name="adj2" fmla="val 106199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/>
          <a:p>
            <a:pPr algn="ctr"/>
            <a:r>
              <a:rPr lang="zh-CN" altLang="en-US" sz="1600" b="1" dirty="0">
                <a:latin typeface="仿宋" panose="02010609060101010101" charset="-122"/>
                <a:cs typeface="仿宋" panose="02010609060101010101" charset="-122"/>
              </a:rPr>
              <a:t>现金、银行存款等</a:t>
            </a:r>
            <a:endParaRPr lang="zh-CN" altLang="en-US" sz="1600" b="1" dirty="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26626" name="页脚占位符 4"/>
          <p:cNvSpPr txBox="1"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/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  <a:sym typeface="+mn-ea"/>
              </a:rPr>
              <a:t>制造业生产经营过程核算</a:t>
            </a:r>
            <a:endParaRPr lang="zh-CN" altLang="en-US" sz="14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 animBg="1"/>
      <p:bldP spid="93189" grpId="0" animBg="1"/>
      <p:bldP spid="93190" grpId="0" animBg="1"/>
      <p:bldP spid="93191" grpId="0" animBg="1"/>
      <p:bldP spid="93192" grpId="0" animBg="1"/>
      <p:bldP spid="9319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5" name="Rectangle 2"/>
          <p:cNvSpPr/>
          <p:nvPr>
            <p:ph idx="1"/>
          </p:nvPr>
        </p:nvSpPr>
        <p:spPr/>
        <p:txBody>
          <a:bodyPr vert="horz" wrap="square" lIns="91440" tIns="45720" rIns="91440" bIns="45720" anchor="t"/>
          <a:p>
            <a:pPr algn="just" eaLnBrk="1" hangingPunct="1"/>
            <a:r>
              <a:rPr lang="zh-CN" altLang="en-US" dirty="0">
                <a:latin typeface="Times New Roman" panose="02020603050405020304" pitchFamily="18" charset="0"/>
              </a:rPr>
              <a:t>二、供应过程核算所需设置的账户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algn="just" eaLnBrk="1" hangingPunct="1"/>
            <a:endParaRPr lang="zh-CN" altLang="en-US" dirty="0">
              <a:latin typeface="Times New Roman" panose="02020603050405020304" pitchFamily="18" charset="0"/>
            </a:endParaRPr>
          </a:p>
          <a:p>
            <a:pPr lvl="2" algn="just" eaLnBrk="1" hangingPunct="1"/>
            <a:r>
              <a:rPr lang="zh-CN" altLang="en-US" sz="2200" dirty="0">
                <a:latin typeface="Times New Roman" panose="02020603050405020304" pitchFamily="18" charset="0"/>
              </a:rPr>
              <a:t>在途物资</a:t>
            </a:r>
            <a:endParaRPr lang="zh-CN" altLang="en-US" sz="2200" dirty="0">
              <a:latin typeface="Times New Roman" panose="02020603050405020304" pitchFamily="18" charset="0"/>
            </a:endParaRPr>
          </a:p>
          <a:p>
            <a:pPr lvl="2" algn="just" eaLnBrk="1" hangingPunct="1"/>
            <a:endParaRPr lang="zh-CN" altLang="en-US" sz="2200" dirty="0">
              <a:latin typeface="Times New Roman" panose="02020603050405020304" pitchFamily="18" charset="0"/>
            </a:endParaRPr>
          </a:p>
          <a:p>
            <a:pPr lvl="2" algn="just" eaLnBrk="1" hangingPunct="1"/>
            <a:r>
              <a:rPr lang="zh-CN" altLang="en-US" sz="2200" dirty="0">
                <a:latin typeface="Times New Roman" panose="02020603050405020304" pitchFamily="18" charset="0"/>
              </a:rPr>
              <a:t>银行存款</a:t>
            </a:r>
            <a:endParaRPr lang="zh-CN" altLang="en-US" sz="2200" dirty="0">
              <a:latin typeface="Times New Roman" panose="02020603050405020304" pitchFamily="18" charset="0"/>
            </a:endParaRPr>
          </a:p>
          <a:p>
            <a:pPr lvl="2" algn="just" eaLnBrk="1" hangingPunct="1"/>
            <a:endParaRPr lang="zh-CN" altLang="en-US" sz="2200" dirty="0">
              <a:latin typeface="Times New Roman" panose="02020603050405020304" pitchFamily="18" charset="0"/>
            </a:endParaRPr>
          </a:p>
          <a:p>
            <a:pPr lvl="2" algn="just" eaLnBrk="1" hangingPunct="1"/>
            <a:r>
              <a:rPr lang="zh-CN" altLang="en-US" sz="2200" dirty="0">
                <a:latin typeface="Times New Roman" panose="02020603050405020304" pitchFamily="18" charset="0"/>
              </a:rPr>
              <a:t>应付票据</a:t>
            </a:r>
            <a:endParaRPr lang="zh-CN" altLang="en-US" sz="2200" dirty="0">
              <a:latin typeface="Times New Roman" panose="02020603050405020304" pitchFamily="18" charset="0"/>
            </a:endParaRPr>
          </a:p>
          <a:p>
            <a:pPr lvl="2" algn="just" eaLnBrk="1" hangingPunct="1"/>
            <a:endParaRPr lang="zh-CN" altLang="en-US" sz="2200" dirty="0">
              <a:latin typeface="Times New Roman" panose="02020603050405020304" pitchFamily="18" charset="0"/>
            </a:endParaRPr>
          </a:p>
          <a:p>
            <a:pPr lvl="2" algn="just" eaLnBrk="1" hangingPunct="1"/>
            <a:r>
              <a:rPr lang="zh-CN" altLang="en-US" sz="2200" dirty="0">
                <a:latin typeface="Times New Roman" panose="02020603050405020304" pitchFamily="18" charset="0"/>
              </a:rPr>
              <a:t>应付账款</a:t>
            </a:r>
            <a:endParaRPr lang="zh-CN" altLang="en-US" sz="2200" dirty="0">
              <a:latin typeface="Times New Roman" panose="02020603050405020304" pitchFamily="18" charset="0"/>
            </a:endParaRPr>
          </a:p>
          <a:p>
            <a:pPr lvl="2" algn="just" eaLnBrk="1" hangingPunct="1"/>
            <a:endParaRPr lang="zh-CN" altLang="en-US" sz="2200" dirty="0">
              <a:latin typeface="Times New Roman" panose="02020603050405020304" pitchFamily="18" charset="0"/>
            </a:endParaRPr>
          </a:p>
          <a:p>
            <a:pPr lvl="2" algn="just" eaLnBrk="1" hangingPunct="1"/>
            <a:r>
              <a:rPr lang="zh-CN" altLang="en-US" sz="2200" dirty="0">
                <a:latin typeface="Times New Roman" panose="02020603050405020304" pitchFamily="18" charset="0"/>
              </a:rPr>
              <a:t>原材料</a:t>
            </a:r>
            <a:endParaRPr lang="zh-CN" altLang="en-US" sz="2200" dirty="0">
              <a:latin typeface="Times New Roman" panose="02020603050405020304" pitchFamily="18" charset="0"/>
            </a:endParaRPr>
          </a:p>
        </p:txBody>
      </p:sp>
      <p:sp>
        <p:nvSpPr>
          <p:cNvPr id="26626" name="页脚占位符 4"/>
          <p:cNvSpPr txBox="1"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/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  <a:sym typeface="+mn-ea"/>
              </a:rPr>
              <a:t>制造业生产经营过程核算</a:t>
            </a:r>
            <a:endParaRPr lang="zh-CN" altLang="en-US" sz="1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7652" name="Rectangle 3"/>
          <p:cNvSpPr/>
          <p:nvPr/>
        </p:nvSpPr>
        <p:spPr>
          <a:xfrm>
            <a:off x="567055" y="304800"/>
            <a:ext cx="8001000" cy="6762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en-US" altLang="zh-CN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5.2</a:t>
            </a:r>
            <a:r>
              <a:rPr lang="zh-CN" altLang="en-US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  </a:t>
            </a:r>
            <a:r>
              <a:rPr lang="zh-CN" altLang="en-US" sz="3400" b="1" dirty="0">
                <a:solidFill>
                  <a:schemeClr val="tx2"/>
                </a:solidFill>
                <a:latin typeface="Verdana" panose="020B0604030504040204" pitchFamily="34" charset="0"/>
                <a:cs typeface="仿宋" panose="02010609060101010101" charset="-122"/>
              </a:rPr>
              <a:t>供应过程账户设置及其运用</a:t>
            </a:r>
            <a:endParaRPr lang="zh-CN" altLang="en-US" sz="3400" b="1" dirty="0">
              <a:solidFill>
                <a:schemeClr val="tx2"/>
              </a:solidFill>
              <a:latin typeface="Verdana" panose="020B0604030504040204" pitchFamily="34" charset="0"/>
              <a:cs typeface="仿宋" panose="02010609060101010101" charset="-122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9" name="Rectangle 2"/>
          <p:cNvSpPr/>
          <p:nvPr>
            <p:ph idx="1"/>
          </p:nvPr>
        </p:nvSpPr>
        <p:spPr/>
        <p:txBody>
          <a:bodyPr vert="horz" wrap="square" lIns="91440" tIns="45720" rIns="91440" bIns="45720" anchor="t"/>
          <a:p>
            <a:pPr algn="just" eaLnBrk="1" hangingPunct="1">
              <a:lnSpc>
                <a:spcPct val="90000"/>
              </a:lnSpc>
            </a:pPr>
            <a:r>
              <a:rPr lang="zh-CN" altLang="en-US" dirty="0">
                <a:latin typeface="Times New Roman" panose="02020603050405020304" pitchFamily="18" charset="0"/>
              </a:rPr>
              <a:t>二、供应过程核算所需设置的账户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zh-CN" altLang="en-US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zh-CN" altLang="en-US" dirty="0"/>
              <a:t>  </a:t>
            </a:r>
            <a:r>
              <a:rPr lang="en-US" altLang="zh-CN" dirty="0">
                <a:solidFill>
                  <a:srgbClr val="353DE3"/>
                </a:solidFill>
              </a:rPr>
              <a:t>1.</a:t>
            </a:r>
            <a:r>
              <a:rPr lang="zh-CN" altLang="en-US" dirty="0">
                <a:solidFill>
                  <a:srgbClr val="353DE3"/>
                </a:solidFill>
              </a:rPr>
              <a:t>在途物资</a:t>
            </a:r>
            <a:endParaRPr lang="zh-CN" altLang="en-US" dirty="0">
              <a:solidFill>
                <a:srgbClr val="353DE3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zh-CN" altLang="en-US" dirty="0">
              <a:solidFill>
                <a:srgbClr val="353DE3"/>
              </a:solidFill>
            </a:endParaRPr>
          </a:p>
          <a:p>
            <a:pPr lvl="1" algn="just" eaLnBrk="1" hangingPunct="1">
              <a:lnSpc>
                <a:spcPct val="90000"/>
              </a:lnSpc>
              <a:buNone/>
            </a:pPr>
            <a:r>
              <a:rPr lang="zh-CN" altLang="en-US" dirty="0">
                <a:latin typeface="Times New Roman" panose="02020603050405020304" pitchFamily="18" charset="0"/>
              </a:rPr>
              <a:t>①性质：资产类账户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lvl="1" algn="just" eaLnBrk="1" hangingPunct="1">
              <a:lnSpc>
                <a:spcPct val="90000"/>
              </a:lnSpc>
              <a:buNone/>
            </a:pPr>
            <a:endParaRPr lang="zh-CN" altLang="en-US" dirty="0">
              <a:latin typeface="Times New Roman" panose="02020603050405020304" pitchFamily="18" charset="0"/>
            </a:endParaRPr>
          </a:p>
          <a:p>
            <a:pPr lvl="1" algn="just" eaLnBrk="1" hangingPunct="1">
              <a:lnSpc>
                <a:spcPct val="90000"/>
              </a:lnSpc>
              <a:buNone/>
            </a:pPr>
            <a:r>
              <a:rPr lang="zh-CN" altLang="en-US" dirty="0">
                <a:latin typeface="Times New Roman" panose="02020603050405020304" pitchFamily="18" charset="0"/>
              </a:rPr>
              <a:t>②用途：反映和监督公司</a:t>
            </a:r>
            <a:r>
              <a:rPr lang="zh-CN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在途材料</a:t>
            </a:r>
            <a:r>
              <a:rPr lang="zh-CN" altLang="en-US" dirty="0">
                <a:latin typeface="Times New Roman" panose="02020603050405020304" pitchFamily="18" charset="0"/>
              </a:rPr>
              <a:t>的增减变化及结余情况。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lvl="1" algn="just" eaLnBrk="1" hangingPunct="1">
              <a:lnSpc>
                <a:spcPct val="90000"/>
              </a:lnSpc>
              <a:buNone/>
            </a:pPr>
            <a:endParaRPr lang="zh-CN" altLang="en-US" dirty="0">
              <a:latin typeface="Times New Roman" panose="02020603050405020304" pitchFamily="18" charset="0"/>
            </a:endParaRPr>
          </a:p>
          <a:p>
            <a:pPr lvl="1" algn="just" eaLnBrk="1" hangingPunct="1">
              <a:lnSpc>
                <a:spcPct val="90000"/>
              </a:lnSpc>
              <a:buNone/>
            </a:pPr>
            <a:r>
              <a:rPr lang="zh-CN" altLang="en-US" dirty="0">
                <a:latin typeface="Times New Roman" panose="02020603050405020304" pitchFamily="18" charset="0"/>
              </a:rPr>
              <a:t>③结构：</a:t>
            </a:r>
            <a:r>
              <a:rPr lang="zh-CN" altLang="en-US" dirty="0">
                <a:latin typeface="Times New Roman" panose="02020603050405020304" pitchFamily="18" charset="0"/>
                <a:sym typeface="Wingdings" panose="05000000000000000000" pitchFamily="2" charset="2"/>
              </a:rPr>
              <a:t>（见下页）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lvl="1" algn="just" eaLnBrk="1" hangingPunct="1">
              <a:lnSpc>
                <a:spcPct val="90000"/>
              </a:lnSpc>
              <a:buNone/>
            </a:pPr>
            <a:endParaRPr lang="zh-CN" altLang="en-US" dirty="0">
              <a:latin typeface="Times New Roman" panose="02020603050405020304" pitchFamily="18" charset="0"/>
            </a:endParaRPr>
          </a:p>
          <a:p>
            <a:pPr lvl="1" algn="just" eaLnBrk="1" hangingPunct="1">
              <a:lnSpc>
                <a:spcPct val="90000"/>
              </a:lnSpc>
              <a:buNone/>
            </a:pPr>
            <a:r>
              <a:rPr lang="zh-CN" altLang="en-US" dirty="0">
                <a:latin typeface="Times New Roman" panose="02020603050405020304" pitchFamily="18" charset="0"/>
              </a:rPr>
              <a:t>④明细账户设置：按照材料的品质种设置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6626" name="页脚占位符 4"/>
          <p:cNvSpPr txBox="1"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/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  <a:sym typeface="+mn-ea"/>
              </a:rPr>
              <a:t>制造业生产经营过程核算</a:t>
            </a:r>
            <a:endParaRPr lang="zh-CN" altLang="en-US" sz="1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7652" name="Rectangle 3"/>
          <p:cNvSpPr/>
          <p:nvPr/>
        </p:nvSpPr>
        <p:spPr>
          <a:xfrm>
            <a:off x="567055" y="304800"/>
            <a:ext cx="8001000" cy="6762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en-US" altLang="zh-CN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5.2</a:t>
            </a:r>
            <a:r>
              <a:rPr lang="zh-CN" altLang="en-US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  </a:t>
            </a:r>
            <a:r>
              <a:rPr lang="zh-CN" altLang="en-US" sz="3400" b="1" dirty="0">
                <a:solidFill>
                  <a:schemeClr val="tx2"/>
                </a:solidFill>
                <a:latin typeface="Verdana" panose="020B0604030504040204" pitchFamily="34" charset="0"/>
                <a:cs typeface="仿宋" panose="02010609060101010101" charset="-122"/>
              </a:rPr>
              <a:t>供应过程账户设置及其运用</a:t>
            </a:r>
            <a:endParaRPr lang="zh-CN" altLang="en-US" sz="3400" b="1" dirty="0">
              <a:solidFill>
                <a:schemeClr val="tx2"/>
              </a:solidFill>
              <a:latin typeface="Verdana" panose="020B0604030504040204" pitchFamily="34" charset="0"/>
              <a:cs typeface="仿宋" panose="02010609060101010101" charset="-122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6259" name="Group 3"/>
          <p:cNvGraphicFramePr>
            <a:graphicFrameLocks noGrp="1"/>
          </p:cNvGraphicFramePr>
          <p:nvPr/>
        </p:nvGraphicFramePr>
        <p:xfrm>
          <a:off x="1042988" y="1700213"/>
          <a:ext cx="7200900" cy="4173538"/>
        </p:xfrm>
        <a:graphic>
          <a:graphicData uri="http://schemas.openxmlformats.org/drawingml/2006/table">
            <a:tbl>
              <a:tblPr/>
              <a:tblGrid>
                <a:gridCol w="3600450"/>
                <a:gridCol w="3600450"/>
              </a:tblGrid>
              <a:tr h="7826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在途物资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借（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+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）                                        贷（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-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）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2222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53DE3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期初余额：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  在途材料的实有数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53DE3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本期增加额：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  在途材料的买价以及支付的采购费用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53DE3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本期减少额：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  入库材料的实际成本 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53DE3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本期借方发生额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53DE3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期末余额：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  在途材料的实有数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53DE3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本期贷方发生额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26" name="页脚占位符 4"/>
          <p:cNvSpPr txBox="1"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/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  <a:sym typeface="+mn-ea"/>
              </a:rPr>
              <a:t>制造业生产经营过程核算</a:t>
            </a:r>
            <a:endParaRPr lang="zh-CN" altLang="en-US" sz="1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7652" name="Rectangle 3"/>
          <p:cNvSpPr/>
          <p:nvPr/>
        </p:nvSpPr>
        <p:spPr>
          <a:xfrm>
            <a:off x="567055" y="304800"/>
            <a:ext cx="8001000" cy="6762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en-US" altLang="zh-CN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5.2</a:t>
            </a:r>
            <a:r>
              <a:rPr lang="zh-CN" altLang="en-US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  </a:t>
            </a:r>
            <a:r>
              <a:rPr lang="zh-CN" altLang="en-US" sz="3400" b="1" dirty="0">
                <a:solidFill>
                  <a:schemeClr val="tx2"/>
                </a:solidFill>
                <a:latin typeface="Verdana" panose="020B0604030504040204" pitchFamily="34" charset="0"/>
                <a:cs typeface="仿宋" panose="02010609060101010101" charset="-122"/>
              </a:rPr>
              <a:t>供应过程账户设置及其运用</a:t>
            </a:r>
            <a:endParaRPr lang="zh-CN" altLang="en-US" sz="3400" b="1" dirty="0">
              <a:solidFill>
                <a:schemeClr val="tx2"/>
              </a:solidFill>
              <a:latin typeface="Verdana" panose="020B0604030504040204" pitchFamily="34" charset="0"/>
              <a:cs typeface="仿宋" panose="02010609060101010101" charset="-122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7" name="Text Box 2"/>
          <p:cNvSpPr/>
          <p:nvPr>
            <p:ph idx="1"/>
          </p:nvPr>
        </p:nvSpPr>
        <p:spPr>
          <a:xfrm>
            <a:off x="539750" y="1196975"/>
            <a:ext cx="7918450" cy="4968875"/>
          </a:xfrm>
        </p:spPr>
        <p:txBody>
          <a:bodyPr vert="horz" wrap="square" lIns="91440" tIns="45720" rIns="91440" bIns="45720" anchor="t"/>
          <a:p>
            <a:pPr algn="just" eaLnBrk="1" hangingPunct="1"/>
            <a:r>
              <a:rPr lang="zh-CN" altLang="en-US" dirty="0">
                <a:latin typeface="Times New Roman" panose="02020603050405020304" pitchFamily="18" charset="0"/>
              </a:rPr>
              <a:t>二、供应过程核算所需设置的账户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algn="just" eaLnBrk="1" hangingPunct="1"/>
            <a:endParaRPr lang="zh-CN" altLang="en-US" dirty="0">
              <a:latin typeface="Times New Roman" panose="02020603050405020304" pitchFamily="18" charset="0"/>
            </a:endParaRPr>
          </a:p>
          <a:p>
            <a:pPr algn="just" eaLnBrk="1" hangingPunct="1">
              <a:buClr>
                <a:srgbClr val="FF6F80"/>
              </a:buClr>
              <a:buFont typeface="Wingdings" panose="05000000000000000000" pitchFamily="2" charset="2"/>
              <a:buChar char="•"/>
            </a:pPr>
            <a:r>
              <a:rPr lang="zh-CN" altLang="en-US" dirty="0">
                <a:solidFill>
                  <a:srgbClr val="2D02CA"/>
                </a:solidFill>
              </a:rPr>
              <a:t>  </a:t>
            </a:r>
            <a:r>
              <a:rPr lang="en-US" altLang="zh-CN" dirty="0">
                <a:solidFill>
                  <a:srgbClr val="2D02CA"/>
                </a:solidFill>
              </a:rPr>
              <a:t>2. </a:t>
            </a:r>
            <a:r>
              <a:rPr lang="zh-CN" altLang="en-US" dirty="0">
                <a:solidFill>
                  <a:srgbClr val="2D02CA"/>
                </a:solidFill>
                <a:latin typeface="Times New Roman" panose="02020603050405020304" pitchFamily="18" charset="0"/>
              </a:rPr>
              <a:t>应付账款</a:t>
            </a:r>
            <a:endParaRPr lang="zh-CN" altLang="en-US" dirty="0">
              <a:solidFill>
                <a:srgbClr val="2D02CA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Clr>
                <a:srgbClr val="FF6F80"/>
              </a:buClr>
              <a:buFont typeface="Wingdings" panose="05000000000000000000" pitchFamily="2" charset="2"/>
              <a:buChar char="•"/>
            </a:pPr>
            <a:endParaRPr lang="zh-CN" altLang="en-US" dirty="0">
              <a:solidFill>
                <a:srgbClr val="2D02CA"/>
              </a:solidFill>
            </a:endParaRPr>
          </a:p>
          <a:p>
            <a:pPr lvl="1" algn="just" eaLnBrk="1" hangingPunct="1">
              <a:buClr>
                <a:srgbClr val="FF6F80"/>
              </a:buClr>
              <a:buNone/>
            </a:pPr>
            <a:r>
              <a:rPr lang="zh-CN" altLang="en-US" dirty="0">
                <a:latin typeface="Times New Roman" panose="02020603050405020304" pitchFamily="18" charset="0"/>
              </a:rPr>
              <a:t>①性质：负债类账户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lvl="1" algn="just" eaLnBrk="1" hangingPunct="1">
              <a:buClr>
                <a:srgbClr val="FF6F80"/>
              </a:buClr>
              <a:buNone/>
            </a:pPr>
            <a:endParaRPr lang="zh-CN" altLang="en-US" dirty="0">
              <a:latin typeface="Times New Roman" panose="02020603050405020304" pitchFamily="18" charset="0"/>
            </a:endParaRPr>
          </a:p>
          <a:p>
            <a:pPr lvl="1" algn="just" eaLnBrk="1" hangingPunct="1">
              <a:buClr>
                <a:srgbClr val="FF6F80"/>
              </a:buClr>
              <a:buNone/>
            </a:pPr>
            <a:r>
              <a:rPr lang="zh-CN" altLang="en-US" dirty="0">
                <a:latin typeface="Times New Roman" panose="02020603050405020304" pitchFamily="18" charset="0"/>
              </a:rPr>
              <a:t>②用途：反映和监督公司因购买材料、商品和接受劳务供应等而应付给供应单位的款项。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lvl="1" algn="just" eaLnBrk="1" hangingPunct="1">
              <a:buClr>
                <a:srgbClr val="FF6F80"/>
              </a:buClr>
              <a:buNone/>
            </a:pPr>
            <a:endParaRPr lang="zh-CN" altLang="en-US" dirty="0">
              <a:latin typeface="Times New Roman" panose="02020603050405020304" pitchFamily="18" charset="0"/>
            </a:endParaRPr>
          </a:p>
          <a:p>
            <a:pPr lvl="1" algn="just" eaLnBrk="1" hangingPunct="1">
              <a:buClr>
                <a:srgbClr val="FF6F80"/>
              </a:buClr>
              <a:buNone/>
            </a:pPr>
            <a:r>
              <a:rPr lang="zh-CN" altLang="en-US" dirty="0">
                <a:latin typeface="Times New Roman" panose="02020603050405020304" pitchFamily="18" charset="0"/>
              </a:rPr>
              <a:t>③结构：</a:t>
            </a:r>
            <a:r>
              <a:rPr lang="zh-CN" altLang="en-US" dirty="0">
                <a:latin typeface="Times New Roman" panose="02020603050405020304" pitchFamily="18" charset="0"/>
                <a:sym typeface="Wingdings" panose="05000000000000000000" pitchFamily="2" charset="2"/>
              </a:rPr>
              <a:t>（见下页）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lvl="1" algn="just" eaLnBrk="1" hangingPunct="1">
              <a:buClr>
                <a:srgbClr val="FF6F80"/>
              </a:buClr>
              <a:buNone/>
            </a:pPr>
            <a:endParaRPr lang="zh-CN" altLang="en-US" dirty="0">
              <a:latin typeface="Times New Roman" panose="02020603050405020304" pitchFamily="18" charset="0"/>
            </a:endParaRPr>
          </a:p>
          <a:p>
            <a:pPr lvl="1" algn="just" eaLnBrk="1" hangingPunct="1">
              <a:buClr>
                <a:srgbClr val="FF6F80"/>
              </a:buClr>
              <a:buNone/>
            </a:pPr>
            <a:r>
              <a:rPr lang="zh-CN" altLang="en-US" dirty="0">
                <a:latin typeface="Times New Roman" panose="02020603050405020304" pitchFamily="18" charset="0"/>
              </a:rPr>
              <a:t>④明细账户的设置：按照客户单位名称设置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6626" name="页脚占位符 4"/>
          <p:cNvSpPr txBox="1"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/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  <a:sym typeface="+mn-ea"/>
              </a:rPr>
              <a:t>制造业生产经营过程核算</a:t>
            </a:r>
            <a:endParaRPr lang="zh-CN" altLang="en-US" sz="1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7652" name="Rectangle 3"/>
          <p:cNvSpPr/>
          <p:nvPr/>
        </p:nvSpPr>
        <p:spPr>
          <a:xfrm>
            <a:off x="567055" y="304800"/>
            <a:ext cx="8001000" cy="6762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en-US" altLang="zh-CN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5.2</a:t>
            </a:r>
            <a:r>
              <a:rPr lang="zh-CN" altLang="en-US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  </a:t>
            </a:r>
            <a:r>
              <a:rPr lang="zh-CN" altLang="en-US" sz="3400" b="1" dirty="0">
                <a:solidFill>
                  <a:schemeClr val="tx2"/>
                </a:solidFill>
                <a:latin typeface="Verdana" panose="020B0604030504040204" pitchFamily="34" charset="0"/>
                <a:cs typeface="仿宋" panose="02010609060101010101" charset="-122"/>
              </a:rPr>
              <a:t>供应过程账户设置及其运用</a:t>
            </a:r>
            <a:endParaRPr lang="zh-CN" altLang="en-US" sz="3400" b="1" dirty="0">
              <a:solidFill>
                <a:schemeClr val="tx2"/>
              </a:solidFill>
              <a:latin typeface="Verdana" panose="020B0604030504040204" pitchFamily="34" charset="0"/>
              <a:cs typeface="仿宋" panose="02010609060101010101" charset="-122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8307" name="Group 3"/>
          <p:cNvGraphicFramePr>
            <a:graphicFrameLocks noGrp="1"/>
          </p:cNvGraphicFramePr>
          <p:nvPr/>
        </p:nvGraphicFramePr>
        <p:xfrm>
          <a:off x="1042988" y="1700213"/>
          <a:ext cx="7200900" cy="4173538"/>
        </p:xfrm>
        <a:graphic>
          <a:graphicData uri="http://schemas.openxmlformats.org/drawingml/2006/table">
            <a:tbl>
              <a:tblPr/>
              <a:tblGrid>
                <a:gridCol w="3600450"/>
                <a:gridCol w="3600450"/>
              </a:tblGrid>
              <a:tr h="7826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应付账款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借（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-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）                                        贷（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+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）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2222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53DE3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本期减少额：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  实际支付给供货单位的货款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53DE3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期初余额：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  前期的应付账款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53DE3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本期增加额：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  购买材料、商品和接受劳务供应等而应付给供应单位的款项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53DE3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本期借方发生额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53DE3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本期贷方发生额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53DE3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期末余额：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itchFamily="18" charset="2"/>
                        <a:buNone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仿宋" panose="02010609060101010101" charset="-122"/>
                        </a:rPr>
                        <a:t>  尚未支付的应付账款</a:t>
                      </a:r>
                      <a:endParaRPr kumimoji="1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53DE3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仿宋" panose="02010609060101010101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26" name="页脚占位符 4"/>
          <p:cNvSpPr txBox="1"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/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  <a:sym typeface="+mn-ea"/>
              </a:rPr>
              <a:t>制造业生产经营过程核算</a:t>
            </a:r>
            <a:endParaRPr lang="zh-CN" altLang="en-US" sz="1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7652" name="Rectangle 3"/>
          <p:cNvSpPr/>
          <p:nvPr/>
        </p:nvSpPr>
        <p:spPr>
          <a:xfrm>
            <a:off x="567055" y="304800"/>
            <a:ext cx="8001000" cy="6762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en-US" altLang="zh-CN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5.2</a:t>
            </a:r>
            <a:r>
              <a:rPr lang="zh-CN" altLang="en-US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  </a:t>
            </a:r>
            <a:r>
              <a:rPr lang="zh-CN" altLang="en-US" sz="3400" b="1" dirty="0">
                <a:solidFill>
                  <a:schemeClr val="tx2"/>
                </a:solidFill>
                <a:latin typeface="Verdana" panose="020B0604030504040204" pitchFamily="34" charset="0"/>
                <a:cs typeface="仿宋" panose="02010609060101010101" charset="-122"/>
              </a:rPr>
              <a:t>供应过程账户设置及其运用</a:t>
            </a:r>
            <a:endParaRPr lang="zh-CN" altLang="en-US" sz="3400" b="1" dirty="0">
              <a:solidFill>
                <a:schemeClr val="tx2"/>
              </a:solidFill>
              <a:latin typeface="Verdana" panose="020B0604030504040204" pitchFamily="34" charset="0"/>
              <a:cs typeface="仿宋" panose="02010609060101010101" charset="-122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5" name="Rectangle 2"/>
          <p:cNvSpPr/>
          <p:nvPr>
            <p:ph idx="1"/>
          </p:nvPr>
        </p:nvSpPr>
        <p:spPr/>
        <p:txBody>
          <a:bodyPr vert="horz" wrap="square" lIns="91440" tIns="45720" rIns="91440" bIns="45720" anchor="t"/>
          <a:p>
            <a:pPr algn="just" eaLnBrk="1" hangingPunct="1"/>
            <a:r>
              <a:rPr lang="zh-CN" altLang="en-US" dirty="0">
                <a:latin typeface="Times New Roman" panose="02020603050405020304" pitchFamily="18" charset="0"/>
              </a:rPr>
              <a:t>二、供应过程核算所需设置的账户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algn="just" eaLnBrk="1" hangingPunct="1"/>
            <a:endParaRPr lang="zh-CN" altLang="en-US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zh-CN" altLang="en-US" dirty="0"/>
              <a:t>  </a:t>
            </a:r>
            <a:r>
              <a:rPr lang="en-US" altLang="zh-CN" dirty="0">
                <a:solidFill>
                  <a:srgbClr val="353DE3"/>
                </a:solidFill>
              </a:rPr>
              <a:t>3. </a:t>
            </a:r>
            <a:r>
              <a:rPr lang="zh-CN" altLang="en-US" dirty="0">
                <a:solidFill>
                  <a:srgbClr val="353DE3"/>
                </a:solidFill>
                <a:latin typeface="Times New Roman" panose="02020603050405020304" pitchFamily="18" charset="0"/>
              </a:rPr>
              <a:t>应付票据</a:t>
            </a:r>
            <a:endParaRPr lang="zh-CN" altLang="en-US" dirty="0">
              <a:solidFill>
                <a:srgbClr val="353DE3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zh-CN" altLang="en-US" dirty="0">
              <a:solidFill>
                <a:srgbClr val="353DE3"/>
              </a:solidFill>
            </a:endParaRPr>
          </a:p>
          <a:p>
            <a:pPr lvl="1" algn="just" eaLnBrk="1" hangingPunct="1">
              <a:buNone/>
            </a:pPr>
            <a:r>
              <a:rPr lang="zh-CN" altLang="en-US" dirty="0">
                <a:latin typeface="Times New Roman" panose="02020603050405020304" pitchFamily="18" charset="0"/>
              </a:rPr>
              <a:t>①性质：负债类账户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lvl="1" algn="just" eaLnBrk="1" hangingPunct="1">
              <a:buNone/>
            </a:pPr>
            <a:endParaRPr lang="zh-CN" altLang="en-US" dirty="0">
              <a:latin typeface="Times New Roman" panose="02020603050405020304" pitchFamily="18" charset="0"/>
            </a:endParaRPr>
          </a:p>
          <a:p>
            <a:pPr lvl="1" algn="just" eaLnBrk="1" hangingPunct="1">
              <a:buNone/>
            </a:pPr>
            <a:r>
              <a:rPr lang="zh-CN" altLang="en-US" dirty="0">
                <a:latin typeface="Times New Roman" panose="02020603050405020304" pitchFamily="18" charset="0"/>
              </a:rPr>
              <a:t>②用途：反映和监督公司因购买材料、商品和接受劳务供应等而开出、承兑的商业汇票，包括银行承兑汇票和商业承兑汇票。</a:t>
            </a:r>
            <a:endParaRPr lang="zh-CN" altLang="en-US" dirty="0">
              <a:latin typeface="Times New Roman" panose="02020603050405020304" pitchFamily="18" charset="0"/>
            </a:endParaRPr>
          </a:p>
          <a:p>
            <a:pPr lvl="1" algn="just" eaLnBrk="1" hangingPunct="1">
              <a:buNone/>
            </a:pPr>
            <a:endParaRPr lang="zh-CN" altLang="en-US" dirty="0">
              <a:latin typeface="Times New Roman" panose="02020603050405020304" pitchFamily="18" charset="0"/>
            </a:endParaRPr>
          </a:p>
          <a:p>
            <a:pPr lvl="1" algn="just" eaLnBrk="1" hangingPunct="1">
              <a:buNone/>
            </a:pPr>
            <a:r>
              <a:rPr lang="zh-CN" altLang="en-US" dirty="0">
                <a:latin typeface="Times New Roman" panose="02020603050405020304" pitchFamily="18" charset="0"/>
              </a:rPr>
              <a:t>③结构：</a:t>
            </a:r>
            <a:r>
              <a:rPr lang="zh-CN" altLang="en-US" dirty="0">
                <a:latin typeface="Times New Roman" panose="02020603050405020304" pitchFamily="18" charset="0"/>
                <a:sym typeface="Wingdings" panose="05000000000000000000" pitchFamily="2" charset="2"/>
              </a:rPr>
              <a:t>（见下页）</a:t>
            </a:r>
            <a:endParaRPr lang="zh-CN" altLang="en-US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6626" name="页脚占位符 4"/>
          <p:cNvSpPr txBox="1"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/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zh-CN" sz="1400" b="1" dirty="0">
                <a:latin typeface="楷体_GB2312" pitchFamily="49" charset="-122"/>
                <a:ea typeface="楷体_GB2312" pitchFamily="49" charset="-122"/>
                <a:sym typeface="+mn-ea"/>
              </a:rPr>
              <a:t>制造业生产经营过程核算</a:t>
            </a:r>
            <a:endParaRPr lang="zh-CN" altLang="en-US" sz="1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7652" name="Rectangle 3"/>
          <p:cNvSpPr/>
          <p:nvPr/>
        </p:nvSpPr>
        <p:spPr>
          <a:xfrm>
            <a:off x="567055" y="304800"/>
            <a:ext cx="8001000" cy="6762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en-US" altLang="zh-CN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5.2</a:t>
            </a:r>
            <a:r>
              <a:rPr lang="zh-CN" altLang="en-US" sz="3400" b="1" dirty="0">
                <a:solidFill>
                  <a:schemeClr val="tx2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  </a:t>
            </a:r>
            <a:r>
              <a:rPr lang="zh-CN" altLang="en-US" sz="3400" b="1" dirty="0">
                <a:solidFill>
                  <a:schemeClr val="tx2"/>
                </a:solidFill>
                <a:latin typeface="Verdana" panose="020B0604030504040204" pitchFamily="34" charset="0"/>
                <a:cs typeface="仿宋" panose="02010609060101010101" charset="-122"/>
              </a:rPr>
              <a:t>供应过程账户设置及其运用</a:t>
            </a:r>
            <a:endParaRPr lang="zh-CN" altLang="en-US" sz="3400" b="1" dirty="0">
              <a:solidFill>
                <a:schemeClr val="tx2"/>
              </a:solidFill>
              <a:latin typeface="Verdana" panose="020B0604030504040204" pitchFamily="34" charset="0"/>
              <a:cs typeface="仿宋" panose="02010609060101010101" charset="-122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Profile">
  <a:themeElements>
    <a:clrScheme name="1_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1_Profile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1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2061</Words>
  <Application>WPS 演示</Application>
  <PresentationFormat/>
  <Paragraphs>290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31" baseType="lpstr">
      <vt:lpstr>Arial</vt:lpstr>
      <vt:lpstr>宋体</vt:lpstr>
      <vt:lpstr>Wingdings</vt:lpstr>
      <vt:lpstr>楷体_GB2312</vt:lpstr>
      <vt:lpstr>Verdana</vt:lpstr>
      <vt:lpstr>黑体</vt:lpstr>
      <vt:lpstr>Wingdings 2</vt:lpstr>
      <vt:lpstr>Times New Roman</vt:lpstr>
      <vt:lpstr>新宋体</vt:lpstr>
      <vt:lpstr>微软雅黑</vt:lpstr>
      <vt:lpstr>Arial Unicode MS</vt:lpstr>
      <vt:lpstr>Tahoma</vt:lpstr>
      <vt:lpstr>Wingdings 3</vt:lpstr>
      <vt:lpstr>仿宋</vt:lpstr>
      <vt:lpstr>Wingdings</vt:lpstr>
      <vt:lpstr>Symbol</vt:lpstr>
      <vt:lpstr>1_Profile</vt:lpstr>
      <vt:lpstr>任务5  制造业生产经营过程核算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第四章 账户和复式记账法的应用</dc:title>
  <dc:creator>DQ</dc:creator>
  <cp:lastModifiedBy>Administrator</cp:lastModifiedBy>
  <cp:revision>423</cp:revision>
  <dcterms:created xsi:type="dcterms:W3CDTF">2006-10-08T18:39:00Z</dcterms:created>
  <dcterms:modified xsi:type="dcterms:W3CDTF">2018-12-02T03:22:28Z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2052-10.1.0.7697</vt:lpwstr>
  </property>
</Properties>
</file>