
<file path=[Content_Types].xml><?xml version="1.0" encoding="utf-8"?>
<Types xmlns="http://schemas.openxmlformats.org/package/2006/content-types"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83" r:id="rId4"/>
  </p:sldMasterIdLst>
  <p:notesMasterIdLst>
    <p:notesMasterId r:id="rId14"/>
  </p:notesMasterIdLst>
  <p:sldIdLst>
    <p:sldId id="292" r:id="rId5"/>
    <p:sldId id="3777" r:id="rId6"/>
    <p:sldId id="3954" r:id="rId7"/>
    <p:sldId id="3955" r:id="rId8"/>
    <p:sldId id="3956" r:id="rId9"/>
    <p:sldId id="3957" r:id="rId10"/>
    <p:sldId id="3958" r:id="rId11"/>
    <p:sldId id="3959" r:id="rId12"/>
    <p:sldId id="3965" r:id="rId13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8" d="100"/>
          <a:sy n="88" d="100"/>
        </p:scale>
        <p:origin x="640" y="-964"/>
      </p:cViewPr>
      <p:guideLst>
        <p:guide orient="horz" pos="2278"/>
        <p:guide pos="4074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1506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31763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31275" y="166688"/>
            <a:ext cx="2811992" cy="6267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6688"/>
            <a:ext cx="8272961" cy="6267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标题，剪贴画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联机映像占位符 2"/>
          <p:cNvSpPr>
            <a:spLocks noGrp="1"/>
          </p:cNvSpPr>
          <p:nvPr>
            <p:ph type="clipArt" sz="half" idx="1"/>
          </p:nvPr>
        </p:nvSpPr>
        <p:spPr>
          <a:xfrm>
            <a:off x="838200" y="1825625"/>
            <a:ext cx="5181600" cy="43513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61950" marR="0" lvl="0" indent="-36195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105156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4076700"/>
            <a:ext cx="105156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422400" y="381000"/>
            <a:ext cx="10160000" cy="54864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4" name="日期占位符 2"/>
          <p:cNvSpPr>
            <a:spLocks noGrp="1"/>
          </p:cNvSpPr>
          <p:nvPr>
            <p:ph type="dt" sz="half" idx="2"/>
          </p:nvPr>
        </p:nvSpPr>
        <p:spPr>
          <a:xfrm>
            <a:off x="1352551" y="6107113"/>
            <a:ext cx="2540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" name="页脚占位符 3"/>
          <p:cNvSpPr>
            <a:spLocks noGrp="1"/>
          </p:cNvSpPr>
          <p:nvPr>
            <p:ph type="ftr" sz="quarter" idx="3"/>
          </p:nvPr>
        </p:nvSpPr>
        <p:spPr>
          <a:xfrm>
            <a:off x="4603751" y="6107113"/>
            <a:ext cx="3860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9175751" y="6107113"/>
            <a:ext cx="2540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algn="r" eaLnBrk="1" fontAlgn="base" hangingPunct="1"/>
            <a:fld id="{9A0DB2DC-4C9A-4742-B13C-FB6460FD3503}" type="slidenum">
              <a:rPr lang="en-US" altLang="zh-CN" sz="1200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联机映像占位符 3"/>
          <p:cNvSpPr>
            <a:spLocks noGrp="1"/>
          </p:cNvSpPr>
          <p:nvPr>
            <p:ph type="clipArt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</a:fld>
            <a:endParaRPr lang="zh-CN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31763" y="1120775"/>
            <a:ext cx="5511504" cy="53133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just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31275" y="166688"/>
            <a:ext cx="2811992" cy="62674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6688"/>
            <a:ext cx="8272961" cy="62674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3" Type="http://schemas.openxmlformats.org/officeDocument/2006/relationships/theme" Target="../theme/theme2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0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4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0" y="0"/>
            <a:ext cx="12192000" cy="6870700"/>
            <a:chOff x="0" y="0"/>
            <a:chExt cx="9144000" cy="6870700"/>
          </a:xfrm>
        </p:grpSpPr>
        <p:sp>
          <p:nvSpPr>
            <p:cNvPr id="2056" name="矩形 7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052" name="组合 9"/>
            <p:cNvGrpSpPr/>
            <p:nvPr userDrawn="1"/>
          </p:nvGrpSpPr>
          <p:grpSpPr>
            <a:xfrm>
              <a:off x="0" y="6677025"/>
              <a:ext cx="9144000" cy="193675"/>
              <a:chOff x="0" y="0"/>
              <a:chExt cx="12180336" cy="144000"/>
            </a:xfrm>
          </p:grpSpPr>
          <p:sp>
            <p:nvSpPr>
              <p:cNvPr id="2058" name="矩形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59887" cy="144000"/>
              </a:xfrm>
              <a:prstGeom prst="rect">
                <a:avLst/>
              </a:prstGeom>
              <a:solidFill>
                <a:srgbClr val="ADB6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9" name="矩形 11"/>
              <p:cNvSpPr>
                <a:spLocks noChangeArrowheads="1"/>
              </p:cNvSpPr>
              <p:nvPr/>
            </p:nvSpPr>
            <p:spPr bwMode="auto">
              <a:xfrm>
                <a:off x="3047199" y="0"/>
                <a:ext cx="3036625" cy="144000"/>
              </a:xfrm>
              <a:prstGeom prst="rect">
                <a:avLst/>
              </a:prstGeom>
              <a:solidFill>
                <a:srgbClr val="087A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" name="矩形 12"/>
              <p:cNvSpPr>
                <a:spLocks noChangeArrowheads="1"/>
              </p:cNvSpPr>
              <p:nvPr/>
            </p:nvSpPr>
            <p:spPr bwMode="auto">
              <a:xfrm>
                <a:off x="6073251" y="0"/>
                <a:ext cx="3059887" cy="144000"/>
              </a:xfrm>
              <a:prstGeom prst="rect">
                <a:avLst/>
              </a:prstGeom>
              <a:solidFill>
                <a:srgbClr val="CBD1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3" name="矩形 13"/>
              <p:cNvSpPr>
                <a:spLocks noChangeArrowheads="1"/>
              </p:cNvSpPr>
              <p:nvPr/>
            </p:nvSpPr>
            <p:spPr bwMode="auto">
              <a:xfrm>
                <a:off x="9120450" y="0"/>
                <a:ext cx="3059886" cy="144000"/>
              </a:xfrm>
              <a:prstGeom prst="rect">
                <a:avLst/>
              </a:prstGeom>
              <a:solidFill>
                <a:srgbClr val="2A32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9" name="KSO_FD"/>
          <p:cNvSpPr>
            <a:spLocks noGrp="1"/>
          </p:cNvSpPr>
          <p:nvPr>
            <p:ph type="dt" sz="half" idx="2"/>
          </p:nvPr>
        </p:nvSpPr>
        <p:spPr>
          <a:xfrm>
            <a:off x="838200" y="645160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67475"/>
            <a:ext cx="41148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5160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  <p:sp>
        <p:nvSpPr>
          <p:cNvPr id="2060" name="KSO_BC1"/>
          <p:cNvSpPr>
            <a:spLocks noGrp="1"/>
          </p:cNvSpPr>
          <p:nvPr>
            <p:ph type="body"/>
          </p:nvPr>
        </p:nvSpPr>
        <p:spPr>
          <a:xfrm>
            <a:off x="495300" y="1120775"/>
            <a:ext cx="11247967" cy="5313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619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61950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2061" name="KSO_BT1"/>
          <p:cNvSpPr>
            <a:spLocks noGrp="1"/>
          </p:cNvSpPr>
          <p:nvPr>
            <p:ph type="title"/>
          </p:nvPr>
        </p:nvSpPr>
        <p:spPr>
          <a:xfrm>
            <a:off x="495300" y="166688"/>
            <a:ext cx="1124796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ransition spd="slow">
    <p:wipe dir="r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lvl="1" indent="-361950" algn="l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3075" name="组合 15"/>
          <p:cNvGrpSpPr/>
          <p:nvPr userDrawn="1"/>
        </p:nvGrpSpPr>
        <p:grpSpPr>
          <a:xfrm>
            <a:off x="4271433" y="-12700"/>
            <a:ext cx="3475567" cy="1428750"/>
            <a:chOff x="0" y="0"/>
            <a:chExt cx="2606010" cy="1429002"/>
          </a:xfrm>
        </p:grpSpPr>
        <p:sp>
          <p:nvSpPr>
            <p:cNvPr id="3087" name="椭圆 16"/>
            <p:cNvSpPr>
              <a:spLocks noChangeArrowheads="1"/>
            </p:cNvSpPr>
            <p:nvPr/>
          </p:nvSpPr>
          <p:spPr bwMode="auto">
            <a:xfrm>
              <a:off x="0" y="778012"/>
              <a:ext cx="650709" cy="650990"/>
            </a:xfrm>
            <a:prstGeom prst="ellipse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8" name="矩形 17"/>
            <p:cNvSpPr>
              <a:spLocks noChangeArrowheads="1"/>
            </p:cNvSpPr>
            <p:nvPr/>
          </p:nvSpPr>
          <p:spPr bwMode="auto">
            <a:xfrm>
              <a:off x="0" y="0"/>
              <a:ext cx="650709" cy="1103508"/>
            </a:xfrm>
            <a:prstGeom prst="rect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" name="椭圆 18"/>
            <p:cNvSpPr>
              <a:spLocks noChangeArrowheads="1"/>
            </p:cNvSpPr>
            <p:nvPr/>
          </p:nvSpPr>
          <p:spPr bwMode="auto">
            <a:xfrm>
              <a:off x="652297" y="778012"/>
              <a:ext cx="650709" cy="650990"/>
            </a:xfrm>
            <a:prstGeom prst="ellipse">
              <a:avLst/>
            </a:prstGeom>
            <a:solidFill>
              <a:srgbClr val="097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" name="矩形 19"/>
            <p:cNvSpPr>
              <a:spLocks noChangeArrowheads="1"/>
            </p:cNvSpPr>
            <p:nvPr/>
          </p:nvSpPr>
          <p:spPr bwMode="auto">
            <a:xfrm>
              <a:off x="652297" y="0"/>
              <a:ext cx="650709" cy="1103508"/>
            </a:xfrm>
            <a:prstGeom prst="rect">
              <a:avLst/>
            </a:prstGeom>
            <a:solidFill>
              <a:srgbClr val="097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" name="椭圆 20"/>
            <p:cNvSpPr>
              <a:spLocks noChangeArrowheads="1"/>
            </p:cNvSpPr>
            <p:nvPr/>
          </p:nvSpPr>
          <p:spPr bwMode="auto">
            <a:xfrm>
              <a:off x="1303005" y="778012"/>
              <a:ext cx="650709" cy="650990"/>
            </a:xfrm>
            <a:prstGeom prst="ellipse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2" name="矩形 21"/>
            <p:cNvSpPr>
              <a:spLocks noChangeArrowheads="1"/>
            </p:cNvSpPr>
            <p:nvPr/>
          </p:nvSpPr>
          <p:spPr bwMode="auto">
            <a:xfrm>
              <a:off x="1303005" y="0"/>
              <a:ext cx="650709" cy="1103508"/>
            </a:xfrm>
            <a:prstGeom prst="rect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3" name="椭圆 22"/>
            <p:cNvSpPr>
              <a:spLocks noChangeArrowheads="1"/>
            </p:cNvSpPr>
            <p:nvPr/>
          </p:nvSpPr>
          <p:spPr bwMode="auto">
            <a:xfrm>
              <a:off x="1955301" y="778012"/>
              <a:ext cx="650709" cy="650990"/>
            </a:xfrm>
            <a:prstGeom prst="ellipse">
              <a:avLst/>
            </a:prstGeom>
            <a:solidFill>
              <a:srgbClr val="1A1D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94" name="矩形 23"/>
            <p:cNvSpPr>
              <a:spLocks noChangeArrowheads="1"/>
            </p:cNvSpPr>
            <p:nvPr/>
          </p:nvSpPr>
          <p:spPr bwMode="auto">
            <a:xfrm>
              <a:off x="1955301" y="0"/>
              <a:ext cx="650709" cy="1103508"/>
            </a:xfrm>
            <a:prstGeom prst="rect">
              <a:avLst/>
            </a:prstGeom>
            <a:solidFill>
              <a:srgbClr val="1A1D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084" name="组合 24"/>
          <p:cNvGrpSpPr/>
          <p:nvPr userDrawn="1"/>
        </p:nvGrpSpPr>
        <p:grpSpPr>
          <a:xfrm>
            <a:off x="0" y="6677025"/>
            <a:ext cx="12192000" cy="193675"/>
            <a:chOff x="0" y="0"/>
            <a:chExt cx="12180336" cy="144000"/>
          </a:xfrm>
        </p:grpSpPr>
        <p:sp>
          <p:nvSpPr>
            <p:cNvPr id="3083" name="矩形 25"/>
            <p:cNvSpPr>
              <a:spLocks noChangeArrowheads="1"/>
            </p:cNvSpPr>
            <p:nvPr/>
          </p:nvSpPr>
          <p:spPr bwMode="auto">
            <a:xfrm>
              <a:off x="0" y="0"/>
              <a:ext cx="3059887" cy="144000"/>
            </a:xfrm>
            <a:prstGeom prst="rect">
              <a:avLst/>
            </a:prstGeom>
            <a:solidFill>
              <a:srgbClr val="ADB6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矩形 26"/>
            <p:cNvSpPr>
              <a:spLocks noChangeArrowheads="1"/>
            </p:cNvSpPr>
            <p:nvPr/>
          </p:nvSpPr>
          <p:spPr bwMode="auto">
            <a:xfrm>
              <a:off x="3047199" y="0"/>
              <a:ext cx="3036625" cy="144000"/>
            </a:xfrm>
            <a:prstGeom prst="rect">
              <a:avLst/>
            </a:prstGeom>
            <a:solidFill>
              <a:srgbClr val="087A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5" name="矩形 27"/>
            <p:cNvSpPr>
              <a:spLocks noChangeArrowheads="1"/>
            </p:cNvSpPr>
            <p:nvPr/>
          </p:nvSpPr>
          <p:spPr bwMode="auto">
            <a:xfrm>
              <a:off x="6073251" y="0"/>
              <a:ext cx="3059887" cy="144000"/>
            </a:xfrm>
            <a:prstGeom prst="rect">
              <a:avLst/>
            </a:prstGeom>
            <a:solidFill>
              <a:srgbClr val="CBD1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6" name="矩形 28"/>
            <p:cNvSpPr>
              <a:spLocks noChangeArrowheads="1"/>
            </p:cNvSpPr>
            <p:nvPr/>
          </p:nvSpPr>
          <p:spPr bwMode="auto">
            <a:xfrm>
              <a:off x="9120450" y="0"/>
              <a:ext cx="3059886" cy="144000"/>
            </a:xfrm>
            <a:prstGeom prst="rect">
              <a:avLst/>
            </a:prstGeom>
            <a:solidFill>
              <a:srgbClr val="2A32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89" name="副标题 6"/>
          <p:cNvSpPr>
            <a:spLocks noChangeArrowheads="1"/>
          </p:cNvSpPr>
          <p:nvPr/>
        </p:nvSpPr>
        <p:spPr bwMode="auto">
          <a:xfrm>
            <a:off x="3050117" y="3282950"/>
            <a:ext cx="6108700" cy="384175"/>
          </a:xfrm>
          <a:prstGeom prst="roundRect">
            <a:avLst>
              <a:gd name="adj" fmla="val 50000"/>
            </a:avLst>
          </a:prstGeom>
          <a:solidFill>
            <a:srgbClr val="ADB6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0" fontAlgn="base" latinLnBrk="0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幼圆" panose="02010509060101010101" pitchFamily="49" charset="-122"/>
              <a:ea typeface="幼圆" panose="02010509060101010101" pitchFamily="49" charset="-122"/>
              <a:cs typeface="+mn-cs"/>
            </a:endParaRPr>
          </a:p>
        </p:txBody>
      </p:sp>
      <p:sp>
        <p:nvSpPr>
          <p:cNvPr id="3090" name="KSO_BC1"/>
          <p:cNvSpPr>
            <a:spLocks noGrp="1"/>
          </p:cNvSpPr>
          <p:nvPr>
            <p:ph type="body"/>
          </p:nvPr>
        </p:nvSpPr>
        <p:spPr>
          <a:xfrm>
            <a:off x="495300" y="1120775"/>
            <a:ext cx="11247967" cy="5313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619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361950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3091" name="KSO_BT1"/>
          <p:cNvSpPr>
            <a:spLocks noGrp="1"/>
          </p:cNvSpPr>
          <p:nvPr>
            <p:ph type="title"/>
          </p:nvPr>
        </p:nvSpPr>
        <p:spPr>
          <a:xfrm>
            <a:off x="495300" y="166688"/>
            <a:ext cx="11247967" cy="6413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" name="KSO_FD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KSO_FT"/>
          <p:cNvSpPr>
            <a:spLocks noGrp="1"/>
          </p:cNvSpPr>
          <p:nvPr>
            <p:ph type="ftr" sz="quarter" idx="3"/>
          </p:nvPr>
        </p:nvSpPr>
        <p:spPr>
          <a:xfrm>
            <a:off x="4165600" y="6242050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KSO_FN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wipe dir="r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61950" indent="-361950" algn="just" defTabSz="685800" rtl="0" eaLnBrk="0" fontAlgn="base" hangingPunct="0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lvl="1" indent="-361950" algn="l" defTabSz="685800" rtl="0" eaLnBrk="0" fontAlgn="base" hangingPunct="0">
        <a:lnSpc>
          <a:spcPct val="120000"/>
        </a:lnSpc>
        <a:spcBef>
          <a:spcPct val="0"/>
        </a:spcBef>
        <a:spcAft>
          <a:spcPts val="1200"/>
        </a:spcAft>
        <a:buClr>
          <a:srgbClr val="A6A1E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685800" eaLnBrk="0" fontAlgn="base" latinLnBrk="0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/>
          </p:cNvSpPr>
          <p:nvPr>
            <p:ph type="ctrTitle"/>
          </p:nvPr>
        </p:nvSpPr>
        <p:spPr>
          <a:xfrm>
            <a:off x="2263775" y="2282825"/>
            <a:ext cx="7791450" cy="835025"/>
          </a:xfrm>
        </p:spPr>
        <p:txBody>
          <a:bodyPr wrap="square" lIns="91440" tIns="45720" rIns="91440" bIns="45720" anchor="ctr"/>
          <a:lstStyle>
            <a:lvl1pPr lvl="0">
              <a:defRPr/>
            </a:lvl1pPr>
          </a:lstStyle>
          <a:p>
            <a:pPr lvl="0" algn="ctr" eaLnBrk="1" hangingPunct="1"/>
            <a:r>
              <a:rPr lang="zh-CN" altLang="en-US" sz="5400" dirty="0"/>
              <a:t>建筑装饰制图与识图</a:t>
            </a:r>
            <a:endParaRPr lang="zh-CN" altLang="en-US" sz="5400" dirty="0"/>
          </a:p>
        </p:txBody>
      </p:sp>
      <p:sp>
        <p:nvSpPr>
          <p:cNvPr id="6146" name="副标题 2"/>
          <p:cNvSpPr>
            <a:spLocks noGrp="1"/>
          </p:cNvSpPr>
          <p:nvPr>
            <p:ph type="subTitle"/>
          </p:nvPr>
        </p:nvSpPr>
        <p:spPr>
          <a:xfrm>
            <a:off x="3394710" y="3207385"/>
            <a:ext cx="5402580" cy="602615"/>
          </a:xfrm>
        </p:spPr>
        <p:txBody>
          <a:bodyPr wrap="square" lIns="91440" tIns="45720" rIns="91440" bIns="45720" anchor="t"/>
          <a:lstStyle>
            <a:lvl1pPr marL="0" lvl="0" indent="0" algn="ctr">
              <a:defRPr/>
            </a:lvl1pPr>
            <a:lvl2pPr marL="457200" lvl="1" indent="-457200" algn="ctr">
              <a:defRPr/>
            </a:lvl2pPr>
            <a:lvl3pPr marL="914400" lvl="2" indent="-228600" algn="ctr">
              <a:defRPr/>
            </a:lvl3pPr>
            <a:lvl4pPr marL="1371600" lvl="3" indent="-342900" algn="ctr">
              <a:defRPr/>
            </a:lvl4pPr>
            <a:lvl5pPr marL="1828800" lvl="4" indent="-457200" algn="ctr">
              <a:defRPr/>
            </a:lvl5pPr>
          </a:lstStyle>
          <a:p>
            <a:pPr marL="0" lvl="0" indent="0" algn="ctr" eaLnBrk="1" hangingPunct="1">
              <a:buNone/>
            </a:pP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模块</a:t>
            </a:r>
            <a:r>
              <a:rPr lang="en-US" altLang="zh-CN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 </a:t>
            </a:r>
            <a:r>
              <a:rPr lang="en-US" altLang="zh-CN" sz="2800" dirty="0" smtClean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2800" dirty="0" smtClean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正投影</a:t>
            </a: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图</a:t>
            </a:r>
            <a:endParaRPr lang="zh-CN" altLang="en-US" sz="2800" dirty="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lvl="0" indent="0" algn="ctr" eaLnBrk="1" hangingPunct="1">
              <a:buNone/>
            </a:pPr>
            <a:r>
              <a:rPr lang="zh-CN" altLang="en-US" sz="2800" dirty="0">
                <a:solidFill>
                  <a:schemeClr val="tx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曲面体的投影</a:t>
            </a:r>
            <a:endParaRPr lang="zh-CN" altLang="en-US" sz="2800" dirty="0">
              <a:solidFill>
                <a:schemeClr val="tx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标题 609281"/>
          <p:cNvSpPr>
            <a:spLocks noGrp="1"/>
          </p:cNvSpPr>
          <p:nvPr>
            <p:ph type="title"/>
          </p:nvPr>
        </p:nvSpPr>
        <p:spPr>
          <a:xfrm>
            <a:off x="1974850" y="1246188"/>
            <a:ext cx="8435975" cy="641350"/>
          </a:xfrm>
        </p:spPr>
        <p:txBody>
          <a:bodyPr anchor="ctr"/>
          <a:lstStyle/>
          <a:p>
            <a:r>
              <a:rPr lang="zh-CN" altLang="en-US" dirty="0">
                <a:solidFill>
                  <a:schemeClr val="tx1"/>
                </a:solidFill>
              </a:rPr>
              <a:t>学习目标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09283" name="文本占位符 609282"/>
          <p:cNvSpPr>
            <a:spLocks noGrp="1"/>
          </p:cNvSpPr>
          <p:nvPr>
            <p:ph type="body" idx="1"/>
          </p:nvPr>
        </p:nvSpPr>
        <p:spPr>
          <a:xfrm>
            <a:off x="1895475" y="2424430"/>
            <a:ext cx="8435975" cy="4010025"/>
          </a:xfrm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1.</a:t>
            </a:r>
            <a:r>
              <a:rPr lang="zh-CN" altLang="en-US" sz="3200" dirty="0">
                <a:solidFill>
                  <a:schemeClr val="tx1"/>
                </a:solidFill>
              </a:rPr>
              <a:t>了解曲面体的投影图</a:t>
            </a:r>
            <a:endParaRPr lang="zh-CN" altLang="en-US" sz="3200" dirty="0">
              <a:solidFill>
                <a:schemeClr val="tx1"/>
              </a:solidFill>
            </a:endParaRPr>
          </a:p>
          <a:p>
            <a:r>
              <a:rPr lang="en-US" altLang="zh-CN" sz="3200" dirty="0" smtClean="0">
                <a:solidFill>
                  <a:schemeClr val="tx1"/>
                </a:solidFill>
              </a:rPr>
              <a:t>2.</a:t>
            </a:r>
            <a:r>
              <a:rPr lang="zh-CN" altLang="en-US" sz="3200" dirty="0" smtClean="0">
                <a:solidFill>
                  <a:schemeClr val="tx1"/>
                </a:solidFill>
              </a:rPr>
              <a:t>熟悉工程</a:t>
            </a:r>
            <a:r>
              <a:rPr lang="zh-CN" altLang="en-US" sz="3200" dirty="0">
                <a:solidFill>
                  <a:schemeClr val="tx1"/>
                </a:solidFill>
              </a:rPr>
              <a:t>中常见的曲面体的投影</a:t>
            </a:r>
            <a:endParaRPr lang="zh-CN" altLang="en-US" sz="3200" dirty="0">
              <a:solidFill>
                <a:schemeClr val="tx1"/>
              </a:solidFill>
            </a:endParaRPr>
          </a:p>
          <a:p>
            <a:r>
              <a:rPr lang="en-US" altLang="zh-CN" sz="3200" dirty="0" smtClean="0">
                <a:solidFill>
                  <a:schemeClr val="tx1"/>
                </a:solidFill>
              </a:rPr>
              <a:t>3.</a:t>
            </a:r>
            <a:r>
              <a:rPr lang="zh-CN" altLang="en-US" sz="3200" dirty="0">
                <a:solidFill>
                  <a:schemeClr val="tx1"/>
                </a:solidFill>
              </a:rPr>
              <a:t>掌握工程中常见曲面体投影的规律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8593" name="Picture 2" descr="4-14zhu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66988" y="4076700"/>
            <a:ext cx="1368425" cy="1584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8594" name="Picture 3" descr="4-15zhu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888" y="4041775"/>
            <a:ext cx="1604962" cy="1697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8595" name="Picture 4" descr="4-16qiuji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275" y="4365625"/>
            <a:ext cx="1295400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8596" name="Rectangle 5"/>
          <p:cNvSpPr>
            <a:spLocks noGrp="1"/>
          </p:cNvSpPr>
          <p:nvPr>
            <p:ph type="ctrTitle"/>
          </p:nvPr>
        </p:nvSpPr>
        <p:spPr>
          <a:xfrm>
            <a:off x="2112328" y="242570"/>
            <a:ext cx="7772400" cy="1143000"/>
          </a:xfrm>
        </p:spPr>
        <p:txBody>
          <a:bodyPr wrap="square" lIns="91440" tIns="45720" rIns="91440" bIns="45720" anchor="ctr"/>
          <a:p>
            <a:pPr eaLnBrk="1" hangingPunct="1"/>
            <a:r>
              <a:rPr lang="en-US" altLang="zh-CN" sz="3600" kern="1200" dirty="0">
                <a:latin typeface="楷体_GB2312" pitchFamily="49" charset="-122"/>
                <a:ea typeface="楷体_GB2312" pitchFamily="49" charset="-122"/>
                <a:cs typeface="+mj-cs"/>
              </a:rPr>
              <a:t> </a:t>
            </a:r>
            <a:r>
              <a:rPr lang="zh-CN" altLang="en-US" sz="3600" kern="1200" dirty="0">
                <a:latin typeface="楷体_GB2312" pitchFamily="49" charset="-122"/>
                <a:ea typeface="楷体_GB2312" pitchFamily="49" charset="-122"/>
                <a:cs typeface="+mj-cs"/>
              </a:rPr>
              <a:t>曲面立体的投影</a:t>
            </a:r>
            <a:endParaRPr lang="zh-CN" altLang="en-US" sz="4400" kern="1200" dirty="0"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238597" name="Rectangle 6"/>
          <p:cNvSpPr/>
          <p:nvPr/>
        </p:nvSpPr>
        <p:spPr>
          <a:xfrm>
            <a:off x="553720" y="1385570"/>
            <a:ext cx="1108456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曲面立体是工程中常见的几何形体，由曲面或曲面和平面所围成。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algn="l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最常见的曲面立体：</a:t>
            </a:r>
            <a:r>
              <a:rPr lang="zh-CN" altLang="en-US" sz="2800" b="1" dirty="0">
                <a:solidFill>
                  <a:srgbClr val="FF3399"/>
                </a:solidFill>
                <a:latin typeface="楷体_GB2312" pitchFamily="49" charset="-122"/>
                <a:ea typeface="楷体_GB2312" pitchFamily="49" charset="-122"/>
              </a:rPr>
              <a:t>圆柱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 dirty="0">
                <a:solidFill>
                  <a:srgbClr val="FF3399"/>
                </a:solidFill>
                <a:latin typeface="楷体_GB2312" pitchFamily="49" charset="-122"/>
                <a:ea typeface="楷体_GB2312" pitchFamily="49" charset="-122"/>
              </a:rPr>
              <a:t>圆锥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 dirty="0">
                <a:solidFill>
                  <a:srgbClr val="FF3399"/>
                </a:solidFill>
                <a:latin typeface="楷体_GB2312" pitchFamily="49" charset="-122"/>
                <a:ea typeface="楷体_GB2312" pitchFamily="49" charset="-122"/>
              </a:rPr>
              <a:t>球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 dirty="0">
                <a:solidFill>
                  <a:srgbClr val="FF3399"/>
                </a:solidFill>
                <a:latin typeface="楷体_GB2312" pitchFamily="49" charset="-122"/>
                <a:ea typeface="楷体_GB2312" pitchFamily="49" charset="-122"/>
              </a:rPr>
              <a:t>环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等。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9617" name="Rectangle 2"/>
          <p:cNvSpPr/>
          <p:nvPr/>
        </p:nvSpPr>
        <p:spPr>
          <a:xfrm>
            <a:off x="2630488" y="-261937"/>
            <a:ext cx="779303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一、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圆柱体的投影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25987" name="Text Box 3"/>
          <p:cNvSpPr txBox="1"/>
          <p:nvPr/>
        </p:nvSpPr>
        <p:spPr>
          <a:xfrm>
            <a:off x="342900" y="920115"/>
            <a:ext cx="10571480" cy="2584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2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、圆柱的形成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Blip>
                <a:blip r:embed="rId1"/>
              </a:buBlip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圆柱表面的组成：圆柱面上、下底面圆 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Blip>
                <a:blip r:embed="rId1"/>
              </a:buBlip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圆柱面的形成：由一直线（母线）绕与之平行的轴线回转而成。        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25988" name="Text Box 4"/>
          <p:cNvSpPr txBox="1"/>
          <p:nvPr/>
        </p:nvSpPr>
        <p:spPr>
          <a:xfrm>
            <a:off x="263525" y="3103563"/>
            <a:ext cx="11069638" cy="522287"/>
          </a:xfrm>
          <a:prstGeom prst="rect">
            <a:avLst/>
          </a:prstGeom>
          <a:noFill/>
          <a:ln w="38100">
            <a:noFill/>
          </a:ln>
        </p:spPr>
        <p:txBody>
          <a:bodyPr anchor="ctr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endParaRPr lang="zh-CN" altLang="en-US" sz="2800" b="1" dirty="0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425989" name="Group 5"/>
          <p:cNvGrpSpPr/>
          <p:nvPr/>
        </p:nvGrpSpPr>
        <p:grpSpPr>
          <a:xfrm>
            <a:off x="7310438" y="3384550"/>
            <a:ext cx="2286000" cy="2865438"/>
            <a:chOff x="2160" y="1067"/>
            <a:chExt cx="1440" cy="1805"/>
          </a:xfrm>
        </p:grpSpPr>
        <p:sp>
          <p:nvSpPr>
            <p:cNvPr id="239621" name="Rectangle 6"/>
            <p:cNvSpPr/>
            <p:nvPr/>
          </p:nvSpPr>
          <p:spPr>
            <a:xfrm>
              <a:off x="2160" y="1152"/>
              <a:ext cx="1440" cy="1632"/>
            </a:xfrm>
            <a:prstGeom prst="rect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sz="2400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pSp>
          <p:nvGrpSpPr>
            <p:cNvPr id="239622" name="Group 7"/>
            <p:cNvGrpSpPr/>
            <p:nvPr/>
          </p:nvGrpSpPr>
          <p:grpSpPr>
            <a:xfrm>
              <a:off x="2390" y="1067"/>
              <a:ext cx="1033" cy="1805"/>
              <a:chOff x="4325" y="269"/>
              <a:chExt cx="1033" cy="1805"/>
            </a:xfrm>
          </p:grpSpPr>
          <p:grpSp>
            <p:nvGrpSpPr>
              <p:cNvPr id="239623" name="Group 8"/>
              <p:cNvGrpSpPr/>
              <p:nvPr/>
            </p:nvGrpSpPr>
            <p:grpSpPr>
              <a:xfrm rot="-6448989">
                <a:off x="4826" y="159"/>
                <a:ext cx="1" cy="1031"/>
                <a:chOff x="1816" y="413"/>
                <a:chExt cx="1" cy="1031"/>
              </a:xfrm>
            </p:grpSpPr>
            <p:sp>
              <p:nvSpPr>
                <p:cNvPr id="239624" name="Line 9"/>
                <p:cNvSpPr/>
                <p:nvPr/>
              </p:nvSpPr>
              <p:spPr>
                <a:xfrm>
                  <a:off x="1816" y="730"/>
                  <a:ext cx="1" cy="7"/>
                </a:xfrm>
                <a:prstGeom prst="line">
                  <a:avLst/>
                </a:prstGeom>
                <a:ln w="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39625" name="Line 10"/>
                <p:cNvSpPr/>
                <p:nvPr/>
              </p:nvSpPr>
              <p:spPr>
                <a:xfrm>
                  <a:off x="1816" y="1120"/>
                  <a:ext cx="1" cy="8"/>
                </a:xfrm>
                <a:prstGeom prst="line">
                  <a:avLst/>
                </a:prstGeom>
                <a:ln w="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239626" name="Group 11"/>
                <p:cNvGrpSpPr/>
                <p:nvPr/>
              </p:nvGrpSpPr>
              <p:grpSpPr>
                <a:xfrm>
                  <a:off x="1816" y="413"/>
                  <a:ext cx="1" cy="1031"/>
                  <a:chOff x="1816" y="413"/>
                  <a:chExt cx="1" cy="1031"/>
                </a:xfrm>
              </p:grpSpPr>
              <p:sp>
                <p:nvSpPr>
                  <p:cNvPr id="239627" name="Line 12"/>
                  <p:cNvSpPr/>
                  <p:nvPr/>
                </p:nvSpPr>
                <p:spPr>
                  <a:xfrm>
                    <a:off x="1816" y="413"/>
                    <a:ext cx="1" cy="281"/>
                  </a:xfrm>
                  <a:prstGeom prst="line">
                    <a:avLst/>
                  </a:prstGeom>
                  <a:ln w="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9628" name="Line 13"/>
                  <p:cNvSpPr/>
                  <p:nvPr/>
                </p:nvSpPr>
                <p:spPr>
                  <a:xfrm>
                    <a:off x="1816" y="772"/>
                    <a:ext cx="1" cy="313"/>
                  </a:xfrm>
                  <a:prstGeom prst="line">
                    <a:avLst/>
                  </a:prstGeom>
                  <a:ln w="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9629" name="Line 14"/>
                  <p:cNvSpPr/>
                  <p:nvPr/>
                </p:nvSpPr>
                <p:spPr>
                  <a:xfrm>
                    <a:off x="1816" y="1163"/>
                    <a:ext cx="1" cy="281"/>
                  </a:xfrm>
                  <a:prstGeom prst="line">
                    <a:avLst/>
                  </a:prstGeom>
                  <a:ln w="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239630" name="Oval 15"/>
              <p:cNvSpPr/>
              <p:nvPr/>
            </p:nvSpPr>
            <p:spPr>
              <a:xfrm>
                <a:off x="4368" y="1392"/>
                <a:ext cx="912" cy="384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sz="2400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grpSp>
            <p:nvGrpSpPr>
              <p:cNvPr id="239631" name="Group 16"/>
              <p:cNvGrpSpPr/>
              <p:nvPr/>
            </p:nvGrpSpPr>
            <p:grpSpPr>
              <a:xfrm rot="-4266174">
                <a:off x="4824" y="151"/>
                <a:ext cx="1" cy="1031"/>
                <a:chOff x="1816" y="413"/>
                <a:chExt cx="1" cy="1031"/>
              </a:xfrm>
            </p:grpSpPr>
            <p:sp>
              <p:nvSpPr>
                <p:cNvPr id="239632" name="Line 17"/>
                <p:cNvSpPr/>
                <p:nvPr/>
              </p:nvSpPr>
              <p:spPr>
                <a:xfrm>
                  <a:off x="1816" y="730"/>
                  <a:ext cx="1" cy="7"/>
                </a:xfrm>
                <a:prstGeom prst="line">
                  <a:avLst/>
                </a:prstGeom>
                <a:ln w="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39633" name="Line 18"/>
                <p:cNvSpPr/>
                <p:nvPr/>
              </p:nvSpPr>
              <p:spPr>
                <a:xfrm>
                  <a:off x="1816" y="1120"/>
                  <a:ext cx="1" cy="8"/>
                </a:xfrm>
                <a:prstGeom prst="line">
                  <a:avLst/>
                </a:prstGeom>
                <a:ln w="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grpSp>
              <p:nvGrpSpPr>
                <p:cNvPr id="239634" name="Group 19"/>
                <p:cNvGrpSpPr/>
                <p:nvPr/>
              </p:nvGrpSpPr>
              <p:grpSpPr>
                <a:xfrm>
                  <a:off x="1816" y="413"/>
                  <a:ext cx="1" cy="1031"/>
                  <a:chOff x="1816" y="413"/>
                  <a:chExt cx="1" cy="1031"/>
                </a:xfrm>
              </p:grpSpPr>
              <p:sp>
                <p:nvSpPr>
                  <p:cNvPr id="239635" name="Line 20"/>
                  <p:cNvSpPr/>
                  <p:nvPr/>
                </p:nvSpPr>
                <p:spPr>
                  <a:xfrm>
                    <a:off x="1816" y="413"/>
                    <a:ext cx="1" cy="281"/>
                  </a:xfrm>
                  <a:prstGeom prst="line">
                    <a:avLst/>
                  </a:prstGeom>
                  <a:ln w="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9636" name="Line 21"/>
                  <p:cNvSpPr/>
                  <p:nvPr/>
                </p:nvSpPr>
                <p:spPr>
                  <a:xfrm>
                    <a:off x="1816" y="772"/>
                    <a:ext cx="1" cy="313"/>
                  </a:xfrm>
                  <a:prstGeom prst="line">
                    <a:avLst/>
                  </a:prstGeom>
                  <a:ln w="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9637" name="Line 22"/>
                  <p:cNvSpPr/>
                  <p:nvPr/>
                </p:nvSpPr>
                <p:spPr>
                  <a:xfrm>
                    <a:off x="1816" y="1163"/>
                    <a:ext cx="1" cy="281"/>
                  </a:xfrm>
                  <a:prstGeom prst="line">
                    <a:avLst/>
                  </a:prstGeom>
                  <a:ln w="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sp>
            </p:grpSp>
          </p:grpSp>
          <p:grpSp>
            <p:nvGrpSpPr>
              <p:cNvPr id="239638" name="Group 23"/>
              <p:cNvGrpSpPr/>
              <p:nvPr/>
            </p:nvGrpSpPr>
            <p:grpSpPr>
              <a:xfrm>
                <a:off x="4547" y="269"/>
                <a:ext cx="329" cy="1805"/>
                <a:chOff x="4567" y="259"/>
                <a:chExt cx="329" cy="1805"/>
              </a:xfrm>
            </p:grpSpPr>
            <p:sp>
              <p:nvSpPr>
                <p:cNvPr id="239639" name="Text Box 24"/>
                <p:cNvSpPr txBox="1"/>
                <p:nvPr/>
              </p:nvSpPr>
              <p:spPr>
                <a:xfrm>
                  <a:off x="4608" y="259"/>
                  <a:ext cx="265" cy="288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anchor="ctr">
                  <a:spAutoFit/>
                </a:bodyPr>
                <a:p>
                  <a:pPr algn="ctr">
                    <a:buFont typeface="Arial" panose="020B0604020202020204" pitchFamily="34" charset="0"/>
                    <a:buNone/>
                  </a:pPr>
                  <a:r>
                    <a:rPr lang="en-US" altLang="zh-CN" sz="2400" b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O</a:t>
                  </a:r>
                  <a:endParaRPr lang="en-US" altLang="zh-CN" sz="2400" b="1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39640" name="Text Box 25"/>
                <p:cNvSpPr txBox="1"/>
                <p:nvPr/>
              </p:nvSpPr>
              <p:spPr>
                <a:xfrm>
                  <a:off x="4567" y="1776"/>
                  <a:ext cx="329" cy="288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anchor="ctr">
                  <a:spAutoFit/>
                </a:bodyPr>
                <a:p>
                  <a:pPr algn="ctr">
                    <a:buFont typeface="Arial" panose="020B0604020202020204" pitchFamily="34" charset="0"/>
                    <a:buNone/>
                  </a:pPr>
                  <a:r>
                    <a:rPr lang="en-US" altLang="zh-CN" sz="2400" b="1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O</a:t>
                  </a:r>
                  <a:r>
                    <a:rPr lang="en-US" altLang="zh-CN" sz="2400" b="1" baseline="-25000" dirty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1</a:t>
                  </a:r>
                  <a:endParaRPr lang="en-US" altLang="zh-CN" sz="2400" b="1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39641" name="Line 26"/>
                <p:cNvSpPr/>
                <p:nvPr/>
              </p:nvSpPr>
              <p:spPr>
                <a:xfrm>
                  <a:off x="4878" y="394"/>
                  <a:ext cx="0" cy="288"/>
                </a:xfrm>
                <a:prstGeom prst="line">
                  <a:avLst/>
                </a:prstGeom>
                <a:ln w="38100" cap="flat" cmpd="sng">
                  <a:solidFill>
                    <a:srgbClr val="FF33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239642" name="Line 27"/>
                <p:cNvSpPr/>
                <p:nvPr/>
              </p:nvSpPr>
              <p:spPr>
                <a:xfrm>
                  <a:off x="4878" y="1776"/>
                  <a:ext cx="0" cy="192"/>
                </a:xfrm>
                <a:prstGeom prst="line">
                  <a:avLst/>
                </a:prstGeom>
                <a:ln w="38100" cap="flat" cmpd="sng">
                  <a:solidFill>
                    <a:srgbClr val="FF33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39643" name="AutoShape 28"/>
              <p:cNvSpPr/>
              <p:nvPr/>
            </p:nvSpPr>
            <p:spPr>
              <a:xfrm>
                <a:off x="4368" y="528"/>
                <a:ext cx="912" cy="1248"/>
              </a:xfrm>
              <a:prstGeom prst="can">
                <a:avLst>
                  <a:gd name="adj" fmla="val 34208"/>
                </a:avLst>
              </a:pr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sz="2400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</p:grpSp>
      <p:grpSp>
        <p:nvGrpSpPr>
          <p:cNvPr id="426013" name="Group 29"/>
          <p:cNvGrpSpPr/>
          <p:nvPr/>
        </p:nvGrpSpPr>
        <p:grpSpPr>
          <a:xfrm>
            <a:off x="7940675" y="3878263"/>
            <a:ext cx="1066800" cy="1828800"/>
            <a:chOff x="2572" y="1382"/>
            <a:chExt cx="672" cy="1152"/>
          </a:xfrm>
        </p:grpSpPr>
        <p:sp>
          <p:nvSpPr>
            <p:cNvPr id="239645" name="Line 30"/>
            <p:cNvSpPr/>
            <p:nvPr/>
          </p:nvSpPr>
          <p:spPr>
            <a:xfrm>
              <a:off x="2572" y="1382"/>
              <a:ext cx="0" cy="864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39646" name="Line 31"/>
            <p:cNvSpPr/>
            <p:nvPr/>
          </p:nvSpPr>
          <p:spPr>
            <a:xfrm>
              <a:off x="3244" y="1594"/>
              <a:ext cx="0" cy="940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2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6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6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/>
      <p:bldP spid="4259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27010" name="AutoShape 2"/>
          <p:cNvSpPr/>
          <p:nvPr/>
        </p:nvSpPr>
        <p:spPr>
          <a:xfrm>
            <a:off x="8610600" y="446088"/>
            <a:ext cx="1447800" cy="1981200"/>
          </a:xfrm>
          <a:prstGeom prst="can">
            <a:avLst>
              <a:gd name="adj" fmla="val 34208"/>
            </a:avLst>
          </a:prstGeom>
          <a:solidFill>
            <a:srgbClr val="D2D076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sz="24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427011" name="Group 3"/>
          <p:cNvGrpSpPr/>
          <p:nvPr/>
        </p:nvGrpSpPr>
        <p:grpSpPr>
          <a:xfrm>
            <a:off x="9585325" y="817563"/>
            <a:ext cx="506413" cy="1939925"/>
            <a:chOff x="4745" y="596"/>
            <a:chExt cx="319" cy="1222"/>
          </a:xfrm>
        </p:grpSpPr>
        <p:sp>
          <p:nvSpPr>
            <p:cNvPr id="240643" name="Freeform 4"/>
            <p:cNvSpPr/>
            <p:nvPr/>
          </p:nvSpPr>
          <p:spPr>
            <a:xfrm>
              <a:off x="4808" y="650"/>
              <a:ext cx="1" cy="9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943"/>
                </a:cxn>
              </a:cxnLst>
              <a:pathLst>
                <a:path w="1" h="943">
                  <a:moveTo>
                    <a:pt x="0" y="0"/>
                  </a:moveTo>
                  <a:lnTo>
                    <a:pt x="1" y="943"/>
                  </a:ln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40644" name="Text Box 5"/>
            <p:cNvSpPr txBox="1"/>
            <p:nvPr/>
          </p:nvSpPr>
          <p:spPr>
            <a:xfrm>
              <a:off x="4745" y="1530"/>
              <a:ext cx="319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anchor="ctr">
              <a:spAutoFit/>
            </a:bodyPr>
            <a:p>
              <a:pPr algn="ctr">
                <a:buFont typeface="Arial" panose="020B0604020202020204" pitchFamily="34" charset="0"/>
                <a:buNone/>
              </a:pP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0645" name="Text Box 6"/>
            <p:cNvSpPr txBox="1"/>
            <p:nvPr/>
          </p:nvSpPr>
          <p:spPr>
            <a:xfrm>
              <a:off x="4789" y="596"/>
              <a:ext cx="255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anchor="ctr">
              <a:spAutoFit/>
            </a:bodyPr>
            <a:p>
              <a:pPr algn="ctr">
                <a:buFont typeface="Arial" panose="020B0604020202020204" pitchFamily="34" charset="0"/>
                <a:buNone/>
              </a:pP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427015" name="Text Box 7"/>
          <p:cNvSpPr txBox="1"/>
          <p:nvPr/>
        </p:nvSpPr>
        <p:spPr>
          <a:xfrm>
            <a:off x="54610" y="4824730"/>
            <a:ext cx="11206480" cy="1383665"/>
          </a:xfrm>
          <a:prstGeom prst="rect">
            <a:avLst/>
          </a:prstGeom>
          <a:noFill/>
          <a:ln w="38100">
            <a:noFill/>
          </a:ln>
        </p:spPr>
        <p:txBody>
          <a:bodyPr wrap="square" anchor="ctr">
            <a:spAutoFit/>
          </a:bodyPr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直线</a:t>
            </a:r>
            <a:r>
              <a:rPr lang="en-US" altLang="zh-CN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AA</a:t>
            </a:r>
            <a:r>
              <a:rPr lang="en-US" altLang="zh-CN" sz="2800" b="1" baseline="-25000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称为母线</a:t>
            </a:r>
            <a:r>
              <a:rPr lang="en-US" altLang="zh-CN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母线在回转面的任一位置称为素线 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圆柱面上的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素线</a:t>
            </a:r>
            <a:r>
              <a:rPr lang="zh-CN" altLang="en-US" sz="28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都是平行于轴线的直线。</a:t>
            </a:r>
            <a:endParaRPr lang="zh-CN" altLang="en-US" sz="2800" b="1" dirty="0">
              <a:solidFill>
                <a:schemeClr val="tx2"/>
              </a:solidFill>
              <a:latin typeface="楷体_GB2312" pitchFamily="49" charset="-122"/>
              <a:ea typeface="楷体_GB2312" pitchFamily="49" charset="-122"/>
              <a:sym typeface="Symbol" panose="05050102010706020507" pitchFamily="18" charset="2"/>
            </a:endParaRPr>
          </a:p>
        </p:txBody>
      </p:sp>
      <p:grpSp>
        <p:nvGrpSpPr>
          <p:cNvPr id="427016" name="Group 8"/>
          <p:cNvGrpSpPr/>
          <p:nvPr/>
        </p:nvGrpSpPr>
        <p:grpSpPr>
          <a:xfrm>
            <a:off x="8915400" y="76200"/>
            <a:ext cx="771525" cy="2732088"/>
            <a:chOff x="4447" y="117"/>
            <a:chExt cx="486" cy="1721"/>
          </a:xfrm>
        </p:grpSpPr>
        <p:sp>
          <p:nvSpPr>
            <p:cNvPr id="240648" name="Line 9"/>
            <p:cNvSpPr/>
            <p:nvPr/>
          </p:nvSpPr>
          <p:spPr>
            <a:xfrm flipV="1">
              <a:off x="4712" y="1597"/>
              <a:ext cx="0" cy="140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lgDashDot"/>
              <a:round/>
              <a:headEnd type="none" w="med" len="med"/>
              <a:tailEnd type="none" w="med" len="med"/>
            </a:ln>
          </p:spPr>
        </p:sp>
        <p:sp>
          <p:nvSpPr>
            <p:cNvPr id="240649" name="Line 10"/>
            <p:cNvSpPr/>
            <p:nvPr/>
          </p:nvSpPr>
          <p:spPr>
            <a:xfrm flipV="1">
              <a:off x="4712" y="297"/>
              <a:ext cx="0" cy="192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lgDashDot"/>
              <a:round/>
              <a:headEnd type="none" w="med" len="med"/>
              <a:tailEnd type="none" w="med" len="med"/>
            </a:ln>
          </p:spPr>
        </p:sp>
        <p:sp>
          <p:nvSpPr>
            <p:cNvPr id="240650" name="Text Box 11"/>
            <p:cNvSpPr txBox="1"/>
            <p:nvPr/>
          </p:nvSpPr>
          <p:spPr>
            <a:xfrm>
              <a:off x="4668" y="117"/>
              <a:ext cx="265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anchor="ctr">
              <a:spAutoFit/>
            </a:bodyPr>
            <a:p>
              <a:pPr algn="ctr">
                <a:buFont typeface="Arial" panose="020B0604020202020204" pitchFamily="34" charset="0"/>
                <a:buNone/>
              </a:pP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endPara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0651" name="Text Box 12"/>
            <p:cNvSpPr txBox="1"/>
            <p:nvPr/>
          </p:nvSpPr>
          <p:spPr>
            <a:xfrm>
              <a:off x="4447" y="1550"/>
              <a:ext cx="329" cy="288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anchor="ctr">
              <a:spAutoFit/>
            </a:bodyPr>
            <a:p>
              <a:pPr algn="ctr">
                <a:buFont typeface="Arial" panose="020B0604020202020204" pitchFamily="34" charset="0"/>
                <a:buNone/>
              </a:pPr>
              <a:r>
                <a:rPr lang="en-US" altLang="zh-CN" sz="24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en-US" altLang="zh-CN" sz="2400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427021" name="Line 13"/>
          <p:cNvSpPr/>
          <p:nvPr/>
        </p:nvSpPr>
        <p:spPr>
          <a:xfrm>
            <a:off x="8886825" y="903288"/>
            <a:ext cx="0" cy="14478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7022" name="Line 14"/>
          <p:cNvSpPr/>
          <p:nvPr/>
        </p:nvSpPr>
        <p:spPr>
          <a:xfrm>
            <a:off x="9220200" y="935038"/>
            <a:ext cx="0" cy="149225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7032" name="Text Box 24"/>
          <p:cNvSpPr txBox="1"/>
          <p:nvPr/>
        </p:nvSpPr>
        <p:spPr>
          <a:xfrm>
            <a:off x="230505" y="2300605"/>
            <a:ext cx="1085469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2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圆柱表面的组成：圆柱面上、下底面圆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Blip>
                <a:blip r:embed="rId1"/>
              </a:buBlip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圆柱面的形成：由一直线（母线）绕与之平行的轴线回转而成。       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7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7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7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27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27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0" grpId="0" bldLvl="0" animBg="1"/>
      <p:bldP spid="427015" grpId="0"/>
      <p:bldP spid="4270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1665" name="Rectangle 9"/>
          <p:cNvSpPr/>
          <p:nvPr/>
        </p:nvSpPr>
        <p:spPr>
          <a:xfrm>
            <a:off x="2674938" y="0"/>
            <a:ext cx="409575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二、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圆锥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31114" name="Text Box 10"/>
          <p:cNvSpPr txBox="1"/>
          <p:nvPr/>
        </p:nvSpPr>
        <p:spPr>
          <a:xfrm>
            <a:off x="263525" y="1325563"/>
            <a:ext cx="11664950" cy="203009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Tahoma" panose="020B060403050404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800" dirty="0">
                <a:latin typeface="Tahoma" panose="020B0604030504040204" pitchFamily="34" charset="0"/>
                <a:ea typeface="宋体" panose="02010600030101010101" pitchFamily="2" charset="-122"/>
              </a:rPr>
              <a:t>两条</a:t>
            </a:r>
            <a:r>
              <a:rPr lang="zh-CN" altLang="en-US" sz="2800" u="sng" dirty="0">
                <a:solidFill>
                  <a:schemeClr val="hlink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相交</a:t>
            </a:r>
            <a:r>
              <a:rPr lang="zh-CN" altLang="en-US" sz="2800" dirty="0">
                <a:latin typeface="Tahoma" panose="020B0604030504040204" pitchFamily="34" charset="0"/>
                <a:ea typeface="宋体" panose="02010600030101010101" pitchFamily="2" charset="-122"/>
              </a:rPr>
              <a:t>的直线，以一条为母线另一条为轴线回转，所得的曲面即为圆锥面。由圆锥面和底面围成的立体，就是圆锥体（也可以看作是直角三角形绕一直角边旋转而成） 。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41667" name="Picture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16813" y="2708275"/>
            <a:ext cx="3151187" cy="3187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2689" name="Rectangle 9"/>
          <p:cNvSpPr/>
          <p:nvPr/>
        </p:nvSpPr>
        <p:spPr>
          <a:xfrm>
            <a:off x="297498" y="-38735"/>
            <a:ext cx="779303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圆锥的投影分析</a:t>
            </a:r>
            <a:r>
              <a:rPr lang="zh-CN" altLang="en-US" sz="320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（回转轴垂直于</a:t>
            </a:r>
            <a:r>
              <a:rPr lang="en-US" altLang="zh-CN" sz="320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320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面）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242690" name="Group 10"/>
          <p:cNvGrpSpPr/>
          <p:nvPr/>
        </p:nvGrpSpPr>
        <p:grpSpPr>
          <a:xfrm>
            <a:off x="397828" y="1236980"/>
            <a:ext cx="4657725" cy="4860925"/>
            <a:chOff x="384" y="1200"/>
            <a:chExt cx="2934" cy="3062"/>
          </a:xfrm>
        </p:grpSpPr>
        <p:sp>
          <p:nvSpPr>
            <p:cNvPr id="242691" name="Line 11"/>
            <p:cNvSpPr/>
            <p:nvPr/>
          </p:nvSpPr>
          <p:spPr>
            <a:xfrm>
              <a:off x="384" y="3552"/>
              <a:ext cx="1728" cy="0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lgDashDot"/>
              <a:miter/>
              <a:headEnd type="none" w="med" len="med"/>
              <a:tailEnd type="none" w="med" len="med"/>
            </a:ln>
          </p:spPr>
        </p:sp>
        <p:sp>
          <p:nvSpPr>
            <p:cNvPr id="242692" name="Oval 12"/>
            <p:cNvSpPr/>
            <p:nvPr/>
          </p:nvSpPr>
          <p:spPr>
            <a:xfrm>
              <a:off x="672" y="2976"/>
              <a:ext cx="1152" cy="1152"/>
            </a:xfrm>
            <a:prstGeom prst="ellipse">
              <a:avLst/>
            </a:prstGeom>
            <a:noFill/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sz="2400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42693" name="Line 13"/>
            <p:cNvSpPr/>
            <p:nvPr/>
          </p:nvSpPr>
          <p:spPr>
            <a:xfrm>
              <a:off x="1248" y="2784"/>
              <a:ext cx="0" cy="1478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lgDashDot"/>
              <a:miter/>
              <a:headEnd type="none" w="med" len="med"/>
              <a:tailEnd type="none" w="med" len="med"/>
            </a:ln>
          </p:spPr>
        </p:sp>
        <p:sp>
          <p:nvSpPr>
            <p:cNvPr id="242694" name="Line 14"/>
            <p:cNvSpPr/>
            <p:nvPr/>
          </p:nvSpPr>
          <p:spPr>
            <a:xfrm>
              <a:off x="2737" y="1200"/>
              <a:ext cx="0" cy="1440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lgDashDot"/>
              <a:miter/>
              <a:headEnd type="none" w="med" len="med"/>
              <a:tailEnd type="none" w="med" len="med"/>
            </a:ln>
          </p:spPr>
        </p:sp>
        <p:sp>
          <p:nvSpPr>
            <p:cNvPr id="242695" name="Line 15"/>
            <p:cNvSpPr/>
            <p:nvPr/>
          </p:nvSpPr>
          <p:spPr>
            <a:xfrm>
              <a:off x="1248" y="1200"/>
              <a:ext cx="0" cy="1440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lgDashDot"/>
              <a:miter/>
              <a:headEnd type="none" w="med" len="med"/>
              <a:tailEnd type="none" w="med" len="med"/>
            </a:ln>
          </p:spPr>
        </p:sp>
        <p:sp>
          <p:nvSpPr>
            <p:cNvPr id="242696" name="AutoShape 16"/>
            <p:cNvSpPr/>
            <p:nvPr/>
          </p:nvSpPr>
          <p:spPr>
            <a:xfrm>
              <a:off x="669" y="1356"/>
              <a:ext cx="1158" cy="1104"/>
            </a:xfrm>
            <a:prstGeom prst="triangle">
              <a:avLst>
                <a:gd name="adj" fmla="val 50000"/>
              </a:avLst>
            </a:prstGeom>
            <a:noFill/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sz="2400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42697" name="AutoShape 17"/>
            <p:cNvSpPr/>
            <p:nvPr/>
          </p:nvSpPr>
          <p:spPr>
            <a:xfrm>
              <a:off x="2160" y="1360"/>
              <a:ext cx="1158" cy="1104"/>
            </a:xfrm>
            <a:prstGeom prst="triangle">
              <a:avLst>
                <a:gd name="adj" fmla="val 50000"/>
              </a:avLst>
            </a:prstGeom>
            <a:noFill/>
            <a:ln w="571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sz="2400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435218" name="Text Box 18"/>
          <p:cNvSpPr txBox="1"/>
          <p:nvPr/>
        </p:nvSpPr>
        <p:spPr>
          <a:xfrm>
            <a:off x="5647055" y="1236980"/>
            <a:ext cx="6426200" cy="461581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ahoma" panose="020B060403050404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Tahoma" panose="020B060403050404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</a:rPr>
              <a:t>水平投影是一个圆，这个圆是圆锥底圆和圆锥面的重合投影，反映底圆的实形，其半径等于底圆的半径，回转轴的投影积聚在圆心上，锥顶的投影也落在圆心上（通常用细点画线画出十字对称中心线） 。 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</a:rPr>
              <a:t>      正面投影和侧面投影是两个相等的等腰三角形，高度等于圆锥的高度，底边长等于圆锥底圆的直径（回转轴的投影用细点画线来表示） 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42699" name="Group 19"/>
          <p:cNvGrpSpPr/>
          <p:nvPr/>
        </p:nvGrpSpPr>
        <p:grpSpPr>
          <a:xfrm>
            <a:off x="3487103" y="3659188"/>
            <a:ext cx="2070100" cy="2438400"/>
            <a:chOff x="3641" y="1824"/>
            <a:chExt cx="1885" cy="2232"/>
          </a:xfrm>
        </p:grpSpPr>
        <p:pic>
          <p:nvPicPr>
            <p:cNvPr id="242700" name="Picture 20" descr="4-15zhui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641" y="1824"/>
              <a:ext cx="1885" cy="223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42701" name="Line 21"/>
            <p:cNvSpPr/>
            <p:nvPr/>
          </p:nvSpPr>
          <p:spPr>
            <a:xfrm flipH="1">
              <a:off x="3888" y="1824"/>
              <a:ext cx="672" cy="2016"/>
            </a:xfrm>
            <a:prstGeom prst="line">
              <a:avLst/>
            </a:prstGeom>
            <a:ln w="381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2702" name="Line 22"/>
            <p:cNvSpPr/>
            <p:nvPr/>
          </p:nvSpPr>
          <p:spPr>
            <a:xfrm>
              <a:off x="4560" y="1824"/>
              <a:ext cx="432" cy="1344"/>
            </a:xfrm>
            <a:prstGeom prst="line">
              <a:avLst/>
            </a:prstGeom>
            <a:ln w="38100" cap="flat" cmpd="sng">
              <a:solidFill>
                <a:srgbClr val="6699FF"/>
              </a:solidFill>
              <a:prstDash val="lgDash"/>
              <a:round/>
              <a:headEnd type="none" w="med" len="med"/>
              <a:tailEnd type="none" w="med" len="med"/>
            </a:ln>
          </p:spPr>
        </p:sp>
        <p:sp>
          <p:nvSpPr>
            <p:cNvPr id="242703" name="Line 23"/>
            <p:cNvSpPr/>
            <p:nvPr/>
          </p:nvSpPr>
          <p:spPr>
            <a:xfrm flipH="1">
              <a:off x="3888" y="3168"/>
              <a:ext cx="1104" cy="672"/>
            </a:xfrm>
            <a:prstGeom prst="line">
              <a:avLst/>
            </a:prstGeom>
            <a:ln w="38100" cap="flat" cmpd="sng">
              <a:solidFill>
                <a:srgbClr val="6699FF"/>
              </a:solidFill>
              <a:prstDash val="lgDash"/>
              <a:round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3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43713" name="Group 9"/>
          <p:cNvGrpSpPr/>
          <p:nvPr/>
        </p:nvGrpSpPr>
        <p:grpSpPr>
          <a:xfrm>
            <a:off x="2070100" y="1563688"/>
            <a:ext cx="5507038" cy="4865687"/>
            <a:chOff x="384" y="1179"/>
            <a:chExt cx="3469" cy="3065"/>
          </a:xfrm>
        </p:grpSpPr>
        <p:sp>
          <p:nvSpPr>
            <p:cNvPr id="243714" name="Oval 10"/>
            <p:cNvSpPr/>
            <p:nvPr/>
          </p:nvSpPr>
          <p:spPr>
            <a:xfrm>
              <a:off x="2396" y="2912"/>
              <a:ext cx="1332" cy="1332"/>
            </a:xfrm>
            <a:prstGeom prst="ellipse">
              <a:avLst/>
            </a:prstGeom>
            <a:gradFill rotWithShape="0">
              <a:gsLst>
                <a:gs pos="0">
                  <a:srgbClr val="FFCF01"/>
                </a:gs>
                <a:gs pos="100000">
                  <a:srgbClr val="AA8A01"/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endParaRPr lang="zh-CN" altLang="en-US" sz="2400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grpSp>
          <p:nvGrpSpPr>
            <p:cNvPr id="243715" name="Group 11"/>
            <p:cNvGrpSpPr/>
            <p:nvPr/>
          </p:nvGrpSpPr>
          <p:grpSpPr>
            <a:xfrm>
              <a:off x="384" y="1179"/>
              <a:ext cx="3469" cy="3014"/>
              <a:chOff x="384" y="1179"/>
              <a:chExt cx="3469" cy="3014"/>
            </a:xfrm>
          </p:grpSpPr>
          <p:sp>
            <p:nvSpPr>
              <p:cNvPr id="243716" name="Oval 12"/>
              <p:cNvSpPr/>
              <p:nvPr/>
            </p:nvSpPr>
            <p:spPr>
              <a:xfrm>
                <a:off x="672" y="2907"/>
                <a:ext cx="1152" cy="1152"/>
              </a:xfrm>
              <a:prstGeom prst="ellipse">
                <a:avLst/>
              </a:prstGeom>
              <a:noFill/>
              <a:ln w="571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sz="2400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sp>
            <p:nvSpPr>
              <p:cNvPr id="243717" name="Oval 13"/>
              <p:cNvSpPr/>
              <p:nvPr/>
            </p:nvSpPr>
            <p:spPr>
              <a:xfrm>
                <a:off x="672" y="1371"/>
                <a:ext cx="1152" cy="1152"/>
              </a:xfrm>
              <a:prstGeom prst="ellipse">
                <a:avLst/>
              </a:prstGeom>
              <a:noFill/>
              <a:ln w="571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zh-CN" altLang="en-US" sz="2400" dirty="0"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  <p:grpSp>
            <p:nvGrpSpPr>
              <p:cNvPr id="243718" name="Group 14"/>
              <p:cNvGrpSpPr/>
              <p:nvPr/>
            </p:nvGrpSpPr>
            <p:grpSpPr>
              <a:xfrm>
                <a:off x="384" y="1179"/>
                <a:ext cx="3469" cy="3014"/>
                <a:chOff x="384" y="1248"/>
                <a:chExt cx="3469" cy="3014"/>
              </a:xfrm>
            </p:grpSpPr>
            <p:sp>
              <p:nvSpPr>
                <p:cNvPr id="243719" name="Line 15"/>
                <p:cNvSpPr/>
                <p:nvPr/>
              </p:nvSpPr>
              <p:spPr>
                <a:xfrm>
                  <a:off x="384" y="3552"/>
                  <a:ext cx="1728" cy="0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lgDashDot"/>
                  <a:miter/>
                  <a:headEnd type="none" w="med" len="med"/>
                  <a:tailEnd type="none" w="med" len="med"/>
                </a:ln>
              </p:spPr>
            </p:sp>
            <p:sp>
              <p:nvSpPr>
                <p:cNvPr id="243720" name="Line 16"/>
                <p:cNvSpPr/>
                <p:nvPr/>
              </p:nvSpPr>
              <p:spPr>
                <a:xfrm>
                  <a:off x="1248" y="2784"/>
                  <a:ext cx="0" cy="1478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lgDashDot"/>
                  <a:miter/>
                  <a:headEnd type="none" w="med" len="med"/>
                  <a:tailEnd type="none" w="med" len="med"/>
                </a:ln>
              </p:spPr>
            </p:sp>
            <p:sp>
              <p:nvSpPr>
                <p:cNvPr id="243721" name="Line 17"/>
                <p:cNvSpPr/>
                <p:nvPr/>
              </p:nvSpPr>
              <p:spPr>
                <a:xfrm>
                  <a:off x="384" y="2016"/>
                  <a:ext cx="1728" cy="0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lgDashDot"/>
                  <a:miter/>
                  <a:headEnd type="none" w="med" len="med"/>
                  <a:tailEnd type="none" w="med" len="med"/>
                </a:ln>
              </p:spPr>
            </p:sp>
            <p:sp>
              <p:nvSpPr>
                <p:cNvPr id="243722" name="Line 18"/>
                <p:cNvSpPr/>
                <p:nvPr/>
              </p:nvSpPr>
              <p:spPr>
                <a:xfrm>
                  <a:off x="1248" y="1248"/>
                  <a:ext cx="0" cy="1478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lgDashDot"/>
                  <a:miter/>
                  <a:headEnd type="none" w="med" len="med"/>
                  <a:tailEnd type="none" w="med" len="med"/>
                </a:ln>
              </p:spPr>
            </p:sp>
            <p:sp>
              <p:nvSpPr>
                <p:cNvPr id="243723" name="Line 19"/>
                <p:cNvSpPr/>
                <p:nvPr/>
              </p:nvSpPr>
              <p:spPr>
                <a:xfrm>
                  <a:off x="2125" y="2016"/>
                  <a:ext cx="1728" cy="0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lgDashDot"/>
                  <a:miter/>
                  <a:headEnd type="none" w="med" len="med"/>
                  <a:tailEnd type="none" w="med" len="med"/>
                </a:ln>
              </p:spPr>
            </p:sp>
            <p:sp>
              <p:nvSpPr>
                <p:cNvPr id="243724" name="Oval 20"/>
                <p:cNvSpPr/>
                <p:nvPr/>
              </p:nvSpPr>
              <p:spPr>
                <a:xfrm>
                  <a:off x="2413" y="1440"/>
                  <a:ext cx="1152" cy="1152"/>
                </a:xfrm>
                <a:prstGeom prst="ellipse">
                  <a:avLst/>
                </a:prstGeom>
                <a:noFill/>
                <a:ln w="571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</a:pPr>
                  <a:endParaRPr lang="zh-CN" altLang="en-US" sz="2400" dirty="0">
                    <a:latin typeface="Arial" panose="020B0604020202020204" pitchFamily="34" charset="0"/>
                    <a:ea typeface="楷体_GB2312" pitchFamily="49" charset="-122"/>
                  </a:endParaRPr>
                </a:p>
              </p:txBody>
            </p:sp>
            <p:sp>
              <p:nvSpPr>
                <p:cNvPr id="243725" name="Line 21"/>
                <p:cNvSpPr/>
                <p:nvPr/>
              </p:nvSpPr>
              <p:spPr>
                <a:xfrm>
                  <a:off x="2989" y="1248"/>
                  <a:ext cx="0" cy="1478"/>
                </a:xfrm>
                <a:prstGeom prst="line">
                  <a:avLst/>
                </a:prstGeom>
                <a:ln w="19050" cap="flat" cmpd="sng">
                  <a:solidFill>
                    <a:srgbClr val="FF0000"/>
                  </a:solidFill>
                  <a:prstDash val="lgDashDot"/>
                  <a:miter/>
                  <a:headEnd type="none" w="med" len="med"/>
                  <a:tailEnd type="none" w="med" len="med"/>
                </a:ln>
              </p:spPr>
            </p:sp>
          </p:grpSp>
        </p:grpSp>
      </p:grpSp>
      <p:sp>
        <p:nvSpPr>
          <p:cNvPr id="243726" name="Rectangle 22"/>
          <p:cNvSpPr/>
          <p:nvPr/>
        </p:nvSpPr>
        <p:spPr>
          <a:xfrm>
            <a:off x="957263" y="203518"/>
            <a:ext cx="779303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三、</a:t>
            </a:r>
            <a:r>
              <a:rPr lang="en-US" altLang="zh-CN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</a:rPr>
              <a:t>圆球体的投影</a:t>
            </a:r>
            <a:endParaRPr lang="zh-CN" altLang="en-US" sz="3200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441367" name="Group 23"/>
          <p:cNvGrpSpPr/>
          <p:nvPr/>
        </p:nvGrpSpPr>
        <p:grpSpPr>
          <a:xfrm>
            <a:off x="5270500" y="4995863"/>
            <a:ext cx="2127250" cy="728662"/>
            <a:chOff x="2400" y="3341"/>
            <a:chExt cx="1340" cy="459"/>
          </a:xfrm>
        </p:grpSpPr>
        <p:sp>
          <p:nvSpPr>
            <p:cNvPr id="243728" name="Freeform 24"/>
            <p:cNvSpPr/>
            <p:nvPr/>
          </p:nvSpPr>
          <p:spPr>
            <a:xfrm>
              <a:off x="2400" y="3552"/>
              <a:ext cx="1340" cy="2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76"/>
                </a:cxn>
                <a:cxn ang="0">
                  <a:pos x="140" y="160"/>
                </a:cxn>
                <a:cxn ang="0">
                  <a:pos x="280" y="208"/>
                </a:cxn>
                <a:cxn ang="0">
                  <a:pos x="480" y="240"/>
                </a:cxn>
                <a:cxn ang="0">
                  <a:pos x="716" y="248"/>
                </a:cxn>
                <a:cxn ang="0">
                  <a:pos x="960" y="240"/>
                </a:cxn>
                <a:cxn ang="0">
                  <a:pos x="1116" y="204"/>
                </a:cxn>
                <a:cxn ang="0">
                  <a:pos x="1220" y="164"/>
                </a:cxn>
                <a:cxn ang="0">
                  <a:pos x="1308" y="104"/>
                </a:cxn>
                <a:cxn ang="0">
                  <a:pos x="1340" y="36"/>
                </a:cxn>
              </a:cxnLst>
              <a:pathLst>
                <a:path w="1340" h="248">
                  <a:moveTo>
                    <a:pt x="0" y="0"/>
                  </a:moveTo>
                  <a:cubicBezTo>
                    <a:pt x="4" y="13"/>
                    <a:pt x="1" y="49"/>
                    <a:pt x="24" y="76"/>
                  </a:cubicBezTo>
                  <a:cubicBezTo>
                    <a:pt x="47" y="103"/>
                    <a:pt x="97" y="138"/>
                    <a:pt x="140" y="160"/>
                  </a:cubicBezTo>
                  <a:cubicBezTo>
                    <a:pt x="183" y="182"/>
                    <a:pt x="223" y="195"/>
                    <a:pt x="280" y="208"/>
                  </a:cubicBezTo>
                  <a:cubicBezTo>
                    <a:pt x="337" y="221"/>
                    <a:pt x="407" y="233"/>
                    <a:pt x="480" y="240"/>
                  </a:cubicBezTo>
                  <a:cubicBezTo>
                    <a:pt x="553" y="247"/>
                    <a:pt x="636" y="248"/>
                    <a:pt x="716" y="248"/>
                  </a:cubicBezTo>
                  <a:cubicBezTo>
                    <a:pt x="796" y="248"/>
                    <a:pt x="893" y="247"/>
                    <a:pt x="960" y="240"/>
                  </a:cubicBezTo>
                  <a:cubicBezTo>
                    <a:pt x="1027" y="233"/>
                    <a:pt x="1073" y="217"/>
                    <a:pt x="1116" y="204"/>
                  </a:cubicBezTo>
                  <a:cubicBezTo>
                    <a:pt x="1159" y="191"/>
                    <a:pt x="1188" y="181"/>
                    <a:pt x="1220" y="164"/>
                  </a:cubicBezTo>
                  <a:cubicBezTo>
                    <a:pt x="1252" y="147"/>
                    <a:pt x="1288" y="125"/>
                    <a:pt x="1308" y="104"/>
                  </a:cubicBezTo>
                  <a:cubicBezTo>
                    <a:pt x="1328" y="83"/>
                    <a:pt x="1333" y="50"/>
                    <a:pt x="1340" y="36"/>
                  </a:cubicBezTo>
                </a:path>
              </a:pathLst>
            </a:custGeom>
            <a:noFill/>
            <a:ln w="28575" cap="flat" cmpd="sng">
              <a:solidFill>
                <a:srgbClr val="3333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43729" name="Freeform 25"/>
            <p:cNvSpPr/>
            <p:nvPr/>
          </p:nvSpPr>
          <p:spPr>
            <a:xfrm>
              <a:off x="2400" y="3341"/>
              <a:ext cx="1340" cy="235"/>
            </a:xfrm>
            <a:custGeom>
              <a:avLst/>
              <a:gdLst/>
              <a:ahLst/>
              <a:cxnLst>
                <a:cxn ang="0">
                  <a:pos x="0" y="219"/>
                </a:cxn>
                <a:cxn ang="0">
                  <a:pos x="44" y="143"/>
                </a:cxn>
                <a:cxn ang="0">
                  <a:pos x="168" y="75"/>
                </a:cxn>
                <a:cxn ang="0">
                  <a:pos x="324" y="35"/>
                </a:cxn>
                <a:cxn ang="0">
                  <a:pos x="508" y="11"/>
                </a:cxn>
                <a:cxn ang="0">
                  <a:pos x="712" y="3"/>
                </a:cxn>
                <a:cxn ang="0">
                  <a:pos x="952" y="27"/>
                </a:cxn>
                <a:cxn ang="0">
                  <a:pos x="1096" y="63"/>
                </a:cxn>
                <a:cxn ang="0">
                  <a:pos x="1212" y="107"/>
                </a:cxn>
                <a:cxn ang="0">
                  <a:pos x="1300" y="167"/>
                </a:cxn>
                <a:cxn ang="0">
                  <a:pos x="1340" y="235"/>
                </a:cxn>
              </a:cxnLst>
              <a:pathLst>
                <a:path w="1340" h="235">
                  <a:moveTo>
                    <a:pt x="0" y="219"/>
                  </a:moveTo>
                  <a:cubicBezTo>
                    <a:pt x="7" y="206"/>
                    <a:pt x="16" y="167"/>
                    <a:pt x="44" y="143"/>
                  </a:cubicBezTo>
                  <a:cubicBezTo>
                    <a:pt x="72" y="119"/>
                    <a:pt x="121" y="93"/>
                    <a:pt x="168" y="75"/>
                  </a:cubicBezTo>
                  <a:cubicBezTo>
                    <a:pt x="215" y="57"/>
                    <a:pt x="267" y="46"/>
                    <a:pt x="324" y="35"/>
                  </a:cubicBezTo>
                  <a:cubicBezTo>
                    <a:pt x="381" y="24"/>
                    <a:pt x="443" y="16"/>
                    <a:pt x="508" y="11"/>
                  </a:cubicBezTo>
                  <a:cubicBezTo>
                    <a:pt x="573" y="6"/>
                    <a:pt x="638" y="0"/>
                    <a:pt x="712" y="3"/>
                  </a:cubicBezTo>
                  <a:cubicBezTo>
                    <a:pt x="786" y="6"/>
                    <a:pt x="888" y="17"/>
                    <a:pt x="952" y="27"/>
                  </a:cubicBezTo>
                  <a:cubicBezTo>
                    <a:pt x="1016" y="37"/>
                    <a:pt x="1053" y="50"/>
                    <a:pt x="1096" y="63"/>
                  </a:cubicBezTo>
                  <a:cubicBezTo>
                    <a:pt x="1139" y="76"/>
                    <a:pt x="1178" y="90"/>
                    <a:pt x="1212" y="107"/>
                  </a:cubicBezTo>
                  <a:cubicBezTo>
                    <a:pt x="1246" y="124"/>
                    <a:pt x="1279" y="146"/>
                    <a:pt x="1300" y="167"/>
                  </a:cubicBezTo>
                  <a:cubicBezTo>
                    <a:pt x="1321" y="188"/>
                    <a:pt x="1332" y="221"/>
                    <a:pt x="1340" y="235"/>
                  </a:cubicBezTo>
                </a:path>
              </a:pathLst>
            </a:custGeom>
            <a:noFill/>
            <a:ln w="28575" cap="flat" cmpd="sng">
              <a:solidFill>
                <a:srgbClr val="3333CC"/>
              </a:solidFill>
              <a:prstDash val="lgDash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441370" name="Group 26"/>
          <p:cNvGrpSpPr/>
          <p:nvPr/>
        </p:nvGrpSpPr>
        <p:grpSpPr>
          <a:xfrm>
            <a:off x="5416550" y="4359275"/>
            <a:ext cx="1833563" cy="2039938"/>
            <a:chOff x="2492" y="2940"/>
            <a:chExt cx="1155" cy="1285"/>
          </a:xfrm>
        </p:grpSpPr>
        <p:sp>
          <p:nvSpPr>
            <p:cNvPr id="243731" name="Freeform 27"/>
            <p:cNvSpPr/>
            <p:nvPr/>
          </p:nvSpPr>
          <p:spPr>
            <a:xfrm>
              <a:off x="2492" y="2940"/>
              <a:ext cx="768" cy="1092"/>
            </a:xfrm>
            <a:custGeom>
              <a:avLst/>
              <a:gdLst/>
              <a:ahLst/>
              <a:cxnLst>
                <a:cxn ang="0">
                  <a:pos x="768" y="8"/>
                </a:cxn>
                <a:cxn ang="0">
                  <a:pos x="648" y="4"/>
                </a:cxn>
                <a:cxn ang="0">
                  <a:pos x="512" y="32"/>
                </a:cxn>
                <a:cxn ang="0">
                  <a:pos x="352" y="108"/>
                </a:cxn>
                <a:cxn ang="0">
                  <a:pos x="204" y="240"/>
                </a:cxn>
                <a:cxn ang="0">
                  <a:pos x="120" y="356"/>
                </a:cxn>
                <a:cxn ang="0">
                  <a:pos x="44" y="512"/>
                </a:cxn>
                <a:cxn ang="0">
                  <a:pos x="4" y="712"/>
                </a:cxn>
                <a:cxn ang="0">
                  <a:pos x="20" y="904"/>
                </a:cxn>
                <a:cxn ang="0">
                  <a:pos x="60" y="1008"/>
                </a:cxn>
                <a:cxn ang="0">
                  <a:pos x="100" y="1092"/>
                </a:cxn>
              </a:cxnLst>
              <a:pathLst>
                <a:path w="768" h="1092">
                  <a:moveTo>
                    <a:pt x="768" y="8"/>
                  </a:moveTo>
                  <a:cubicBezTo>
                    <a:pt x="748" y="7"/>
                    <a:pt x="691" y="0"/>
                    <a:pt x="648" y="4"/>
                  </a:cubicBezTo>
                  <a:cubicBezTo>
                    <a:pt x="605" y="8"/>
                    <a:pt x="561" y="15"/>
                    <a:pt x="512" y="32"/>
                  </a:cubicBezTo>
                  <a:cubicBezTo>
                    <a:pt x="463" y="49"/>
                    <a:pt x="403" y="73"/>
                    <a:pt x="352" y="108"/>
                  </a:cubicBezTo>
                  <a:cubicBezTo>
                    <a:pt x="301" y="143"/>
                    <a:pt x="243" y="199"/>
                    <a:pt x="204" y="240"/>
                  </a:cubicBezTo>
                  <a:cubicBezTo>
                    <a:pt x="165" y="281"/>
                    <a:pt x="147" y="311"/>
                    <a:pt x="120" y="356"/>
                  </a:cubicBezTo>
                  <a:cubicBezTo>
                    <a:pt x="93" y="401"/>
                    <a:pt x="63" y="453"/>
                    <a:pt x="44" y="512"/>
                  </a:cubicBezTo>
                  <a:cubicBezTo>
                    <a:pt x="25" y="571"/>
                    <a:pt x="8" y="647"/>
                    <a:pt x="4" y="712"/>
                  </a:cubicBezTo>
                  <a:cubicBezTo>
                    <a:pt x="0" y="777"/>
                    <a:pt x="11" y="855"/>
                    <a:pt x="20" y="904"/>
                  </a:cubicBezTo>
                  <a:cubicBezTo>
                    <a:pt x="29" y="953"/>
                    <a:pt x="47" y="977"/>
                    <a:pt x="60" y="1008"/>
                  </a:cubicBezTo>
                  <a:cubicBezTo>
                    <a:pt x="73" y="1039"/>
                    <a:pt x="92" y="1074"/>
                    <a:pt x="100" y="1092"/>
                  </a:cubicBezTo>
                </a:path>
              </a:pathLst>
            </a:custGeom>
            <a:noFill/>
            <a:ln w="38100" cap="flat" cmpd="sng">
              <a:solidFill>
                <a:srgbClr val="33CC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43732" name="Freeform 28"/>
            <p:cNvSpPr/>
            <p:nvPr/>
          </p:nvSpPr>
          <p:spPr>
            <a:xfrm>
              <a:off x="2864" y="3140"/>
              <a:ext cx="783" cy="1085"/>
            </a:xfrm>
            <a:custGeom>
              <a:avLst/>
              <a:gdLst/>
              <a:ahLst/>
              <a:cxnLst>
                <a:cxn ang="0">
                  <a:pos x="688" y="0"/>
                </a:cxn>
                <a:cxn ang="0">
                  <a:pos x="744" y="100"/>
                </a:cxn>
                <a:cxn ang="0">
                  <a:pos x="776" y="260"/>
                </a:cxn>
                <a:cxn ang="0">
                  <a:pos x="774" y="412"/>
                </a:cxn>
                <a:cxn ang="0">
                  <a:pos x="722" y="603"/>
                </a:cxn>
                <a:cxn ang="0">
                  <a:pos x="655" y="730"/>
                </a:cxn>
                <a:cxn ang="0">
                  <a:pos x="549" y="867"/>
                </a:cxn>
                <a:cxn ang="0">
                  <a:pos x="387" y="992"/>
                </a:cxn>
                <a:cxn ang="0">
                  <a:pos x="208" y="1062"/>
                </a:cxn>
                <a:cxn ang="0">
                  <a:pos x="92" y="1084"/>
                </a:cxn>
                <a:cxn ang="0">
                  <a:pos x="0" y="1068"/>
                </a:cxn>
              </a:cxnLst>
              <a:pathLst>
                <a:path w="783" h="1085">
                  <a:moveTo>
                    <a:pt x="688" y="0"/>
                  </a:moveTo>
                  <a:cubicBezTo>
                    <a:pt x="697" y="17"/>
                    <a:pt x="729" y="57"/>
                    <a:pt x="744" y="100"/>
                  </a:cubicBezTo>
                  <a:cubicBezTo>
                    <a:pt x="759" y="143"/>
                    <a:pt x="771" y="208"/>
                    <a:pt x="776" y="260"/>
                  </a:cubicBezTo>
                  <a:cubicBezTo>
                    <a:pt x="781" y="312"/>
                    <a:pt x="783" y="355"/>
                    <a:pt x="774" y="412"/>
                  </a:cubicBezTo>
                  <a:cubicBezTo>
                    <a:pt x="765" y="469"/>
                    <a:pt x="741" y="550"/>
                    <a:pt x="722" y="603"/>
                  </a:cubicBezTo>
                  <a:cubicBezTo>
                    <a:pt x="702" y="656"/>
                    <a:pt x="683" y="686"/>
                    <a:pt x="655" y="730"/>
                  </a:cubicBezTo>
                  <a:cubicBezTo>
                    <a:pt x="626" y="774"/>
                    <a:pt x="593" y="824"/>
                    <a:pt x="549" y="867"/>
                  </a:cubicBezTo>
                  <a:cubicBezTo>
                    <a:pt x="504" y="910"/>
                    <a:pt x="444" y="959"/>
                    <a:pt x="387" y="992"/>
                  </a:cubicBezTo>
                  <a:cubicBezTo>
                    <a:pt x="331" y="1024"/>
                    <a:pt x="257" y="1047"/>
                    <a:pt x="208" y="1062"/>
                  </a:cubicBezTo>
                  <a:cubicBezTo>
                    <a:pt x="159" y="1077"/>
                    <a:pt x="127" y="1083"/>
                    <a:pt x="92" y="1084"/>
                  </a:cubicBezTo>
                  <a:cubicBezTo>
                    <a:pt x="57" y="1085"/>
                    <a:pt x="19" y="1071"/>
                    <a:pt x="0" y="1068"/>
                  </a:cubicBezTo>
                </a:path>
              </a:pathLst>
            </a:custGeom>
            <a:noFill/>
            <a:ln w="38100" cap="flat" cmpd="sng">
              <a:solidFill>
                <a:srgbClr val="33CC33"/>
              </a:solidFill>
              <a:prstDash val="lgDash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441373" name="Group 29"/>
          <p:cNvGrpSpPr/>
          <p:nvPr/>
        </p:nvGrpSpPr>
        <p:grpSpPr>
          <a:xfrm>
            <a:off x="5788025" y="4321175"/>
            <a:ext cx="1093788" cy="2108200"/>
            <a:chOff x="2726" y="2916"/>
            <a:chExt cx="689" cy="1328"/>
          </a:xfrm>
        </p:grpSpPr>
        <p:sp>
          <p:nvSpPr>
            <p:cNvPr id="243734" name="Freeform 30"/>
            <p:cNvSpPr/>
            <p:nvPr/>
          </p:nvSpPr>
          <p:spPr>
            <a:xfrm>
              <a:off x="2996" y="2916"/>
              <a:ext cx="419" cy="1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32"/>
                </a:cxn>
                <a:cxn ang="0">
                  <a:pos x="164" y="100"/>
                </a:cxn>
                <a:cxn ang="0">
                  <a:pos x="272" y="248"/>
                </a:cxn>
                <a:cxn ang="0">
                  <a:pos x="357" y="437"/>
                </a:cxn>
                <a:cxn ang="0">
                  <a:pos x="391" y="576"/>
                </a:cxn>
                <a:cxn ang="0">
                  <a:pos x="412" y="760"/>
                </a:cxn>
                <a:cxn ang="0">
                  <a:pos x="412" y="944"/>
                </a:cxn>
                <a:cxn ang="0">
                  <a:pos x="372" y="1144"/>
                </a:cxn>
                <a:cxn ang="0">
                  <a:pos x="320" y="1232"/>
                </a:cxn>
                <a:cxn ang="0">
                  <a:pos x="268" y="1300"/>
                </a:cxn>
              </a:cxnLst>
              <a:pathLst>
                <a:path w="419" h="1300">
                  <a:moveTo>
                    <a:pt x="0" y="0"/>
                  </a:moveTo>
                  <a:cubicBezTo>
                    <a:pt x="13" y="5"/>
                    <a:pt x="49" y="15"/>
                    <a:pt x="76" y="32"/>
                  </a:cubicBezTo>
                  <a:cubicBezTo>
                    <a:pt x="103" y="49"/>
                    <a:pt x="131" y="64"/>
                    <a:pt x="164" y="100"/>
                  </a:cubicBezTo>
                  <a:cubicBezTo>
                    <a:pt x="197" y="136"/>
                    <a:pt x="240" y="192"/>
                    <a:pt x="272" y="248"/>
                  </a:cubicBezTo>
                  <a:cubicBezTo>
                    <a:pt x="304" y="304"/>
                    <a:pt x="337" y="382"/>
                    <a:pt x="357" y="437"/>
                  </a:cubicBezTo>
                  <a:cubicBezTo>
                    <a:pt x="377" y="492"/>
                    <a:pt x="382" y="522"/>
                    <a:pt x="391" y="576"/>
                  </a:cubicBezTo>
                  <a:cubicBezTo>
                    <a:pt x="400" y="630"/>
                    <a:pt x="408" y="699"/>
                    <a:pt x="412" y="760"/>
                  </a:cubicBezTo>
                  <a:cubicBezTo>
                    <a:pt x="416" y="821"/>
                    <a:pt x="419" y="880"/>
                    <a:pt x="412" y="944"/>
                  </a:cubicBezTo>
                  <a:cubicBezTo>
                    <a:pt x="405" y="1008"/>
                    <a:pt x="387" y="1096"/>
                    <a:pt x="372" y="1144"/>
                  </a:cubicBezTo>
                  <a:cubicBezTo>
                    <a:pt x="357" y="1192"/>
                    <a:pt x="337" y="1206"/>
                    <a:pt x="320" y="1232"/>
                  </a:cubicBezTo>
                  <a:cubicBezTo>
                    <a:pt x="303" y="1258"/>
                    <a:pt x="279" y="1286"/>
                    <a:pt x="268" y="1300"/>
                  </a:cubicBezTo>
                </a:path>
              </a:pathLst>
            </a:custGeom>
            <a:noFill/>
            <a:ln w="28575" cap="flat" cmpd="sng">
              <a:solidFill>
                <a:srgbClr val="FF33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43735" name="Freeform 31"/>
            <p:cNvSpPr/>
            <p:nvPr/>
          </p:nvSpPr>
          <p:spPr>
            <a:xfrm>
              <a:off x="2726" y="2945"/>
              <a:ext cx="422" cy="1299"/>
            </a:xfrm>
            <a:custGeom>
              <a:avLst/>
              <a:gdLst/>
              <a:ahLst/>
              <a:cxnLst>
                <a:cxn ang="0">
                  <a:pos x="164" y="0"/>
                </a:cxn>
                <a:cxn ang="0">
                  <a:pos x="106" y="51"/>
                </a:cxn>
                <a:cxn ang="0">
                  <a:pos x="46" y="155"/>
                </a:cxn>
                <a:cxn ang="0">
                  <a:pos x="8" y="333"/>
                </a:cxn>
                <a:cxn ang="0">
                  <a:pos x="2" y="540"/>
                </a:cxn>
                <a:cxn ang="0">
                  <a:pos x="24" y="681"/>
                </a:cxn>
                <a:cxn ang="0">
                  <a:pos x="70" y="863"/>
                </a:cxn>
                <a:cxn ang="0">
                  <a:pos x="138" y="1035"/>
                </a:cxn>
                <a:cxn ang="0">
                  <a:pos x="238" y="1183"/>
                </a:cxn>
                <a:cxn ang="0">
                  <a:pos x="341" y="1260"/>
                </a:cxn>
                <a:cxn ang="0">
                  <a:pos x="422" y="1299"/>
                </a:cxn>
              </a:cxnLst>
              <a:pathLst>
                <a:path w="422" h="1299">
                  <a:moveTo>
                    <a:pt x="164" y="0"/>
                  </a:moveTo>
                  <a:cubicBezTo>
                    <a:pt x="154" y="9"/>
                    <a:pt x="126" y="25"/>
                    <a:pt x="106" y="51"/>
                  </a:cubicBezTo>
                  <a:cubicBezTo>
                    <a:pt x="86" y="77"/>
                    <a:pt x="62" y="108"/>
                    <a:pt x="46" y="155"/>
                  </a:cubicBezTo>
                  <a:cubicBezTo>
                    <a:pt x="30" y="202"/>
                    <a:pt x="15" y="269"/>
                    <a:pt x="8" y="333"/>
                  </a:cubicBezTo>
                  <a:cubicBezTo>
                    <a:pt x="1" y="397"/>
                    <a:pt x="0" y="482"/>
                    <a:pt x="2" y="540"/>
                  </a:cubicBezTo>
                  <a:cubicBezTo>
                    <a:pt x="5" y="599"/>
                    <a:pt x="13" y="627"/>
                    <a:pt x="24" y="681"/>
                  </a:cubicBezTo>
                  <a:cubicBezTo>
                    <a:pt x="35" y="735"/>
                    <a:pt x="51" y="804"/>
                    <a:pt x="70" y="863"/>
                  </a:cubicBezTo>
                  <a:cubicBezTo>
                    <a:pt x="89" y="922"/>
                    <a:pt x="110" y="982"/>
                    <a:pt x="138" y="1035"/>
                  </a:cubicBezTo>
                  <a:cubicBezTo>
                    <a:pt x="166" y="1088"/>
                    <a:pt x="204" y="1146"/>
                    <a:pt x="238" y="1183"/>
                  </a:cubicBezTo>
                  <a:cubicBezTo>
                    <a:pt x="272" y="1220"/>
                    <a:pt x="310" y="1241"/>
                    <a:pt x="341" y="1260"/>
                  </a:cubicBezTo>
                  <a:cubicBezTo>
                    <a:pt x="372" y="1279"/>
                    <a:pt x="405" y="1291"/>
                    <a:pt x="422" y="1299"/>
                  </a:cubicBezTo>
                </a:path>
              </a:pathLst>
            </a:custGeom>
            <a:noFill/>
            <a:ln w="28575" cap="flat" cmpd="sng">
              <a:solidFill>
                <a:srgbClr val="FF33CC"/>
              </a:solidFill>
              <a:prstDash val="lgDash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441376" name="Text Box 32"/>
          <p:cNvSpPr txBox="1"/>
          <p:nvPr/>
        </p:nvSpPr>
        <p:spPr>
          <a:xfrm>
            <a:off x="7785100" y="2054225"/>
            <a:ext cx="414020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latin typeface="Tahoma" panose="020B0604030504040204" pitchFamily="34" charset="0"/>
                <a:ea typeface="宋体" panose="02010600030101010101" pitchFamily="2" charset="-122"/>
              </a:rPr>
              <a:t>球体的三个投影为直径相等并等于球体直径的圆。但这三个圆并不是球体上同一个圆周的投影。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1377" name="Oval 33"/>
          <p:cNvSpPr/>
          <p:nvPr/>
        </p:nvSpPr>
        <p:spPr>
          <a:xfrm>
            <a:off x="2530475" y="4306888"/>
            <a:ext cx="1828800" cy="1828800"/>
          </a:xfrm>
          <a:prstGeom prst="ellipse">
            <a:avLst/>
          </a:prstGeom>
          <a:noFill/>
          <a:ln w="57150" cap="flat" cmpd="sng">
            <a:solidFill>
              <a:srgbClr val="3333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sz="24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grpSp>
        <p:nvGrpSpPr>
          <p:cNvPr id="441378" name="Group 34"/>
          <p:cNvGrpSpPr/>
          <p:nvPr/>
        </p:nvGrpSpPr>
        <p:grpSpPr>
          <a:xfrm>
            <a:off x="2544763" y="2782888"/>
            <a:ext cx="4572000" cy="17462"/>
            <a:chOff x="683" y="1947"/>
            <a:chExt cx="2880" cy="11"/>
          </a:xfrm>
        </p:grpSpPr>
        <p:sp>
          <p:nvSpPr>
            <p:cNvPr id="243739" name="Line 35"/>
            <p:cNvSpPr/>
            <p:nvPr/>
          </p:nvSpPr>
          <p:spPr>
            <a:xfrm>
              <a:off x="683" y="1958"/>
              <a:ext cx="1152" cy="0"/>
            </a:xfrm>
            <a:prstGeom prst="line">
              <a:avLst/>
            </a:prstGeom>
            <a:ln w="57150" cap="flat" cmpd="sng">
              <a:solidFill>
                <a:srgbClr val="3333CC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243740" name="Line 36"/>
            <p:cNvSpPr/>
            <p:nvPr/>
          </p:nvSpPr>
          <p:spPr>
            <a:xfrm>
              <a:off x="2411" y="1947"/>
              <a:ext cx="1152" cy="0"/>
            </a:xfrm>
            <a:prstGeom prst="line">
              <a:avLst/>
            </a:prstGeom>
            <a:ln w="57150" cap="flat" cmpd="sng">
              <a:solidFill>
                <a:srgbClr val="3333CC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grpSp>
        <p:nvGrpSpPr>
          <p:cNvPr id="441381" name="Group 37"/>
          <p:cNvGrpSpPr/>
          <p:nvPr/>
        </p:nvGrpSpPr>
        <p:grpSpPr>
          <a:xfrm>
            <a:off x="3441700" y="1847850"/>
            <a:ext cx="0" cy="4244975"/>
            <a:chOff x="1248" y="1358"/>
            <a:chExt cx="0" cy="2674"/>
          </a:xfrm>
        </p:grpSpPr>
        <p:sp>
          <p:nvSpPr>
            <p:cNvPr id="243742" name="Line 38"/>
            <p:cNvSpPr/>
            <p:nvPr/>
          </p:nvSpPr>
          <p:spPr>
            <a:xfrm rot="-5400000">
              <a:off x="672" y="1934"/>
              <a:ext cx="1152" cy="0"/>
            </a:xfrm>
            <a:prstGeom prst="line">
              <a:avLst/>
            </a:prstGeom>
            <a:ln w="57150" cap="flat" cmpd="sng">
              <a:solidFill>
                <a:srgbClr val="FF33CC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243743" name="Line 39"/>
            <p:cNvSpPr/>
            <p:nvPr/>
          </p:nvSpPr>
          <p:spPr>
            <a:xfrm rot="-5400000">
              <a:off x="672" y="3456"/>
              <a:ext cx="1152" cy="0"/>
            </a:xfrm>
            <a:prstGeom prst="line">
              <a:avLst/>
            </a:prstGeom>
            <a:ln w="57150" cap="flat" cmpd="sng">
              <a:solidFill>
                <a:srgbClr val="FF33CC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grpSp>
        <p:nvGrpSpPr>
          <p:cNvPr id="441384" name="Group 40"/>
          <p:cNvGrpSpPr/>
          <p:nvPr/>
        </p:nvGrpSpPr>
        <p:grpSpPr>
          <a:xfrm>
            <a:off x="2527300" y="1871663"/>
            <a:ext cx="3676650" cy="3349625"/>
            <a:chOff x="672" y="1373"/>
            <a:chExt cx="2316" cy="2110"/>
          </a:xfrm>
        </p:grpSpPr>
        <p:sp>
          <p:nvSpPr>
            <p:cNvPr id="243745" name="Line 41"/>
            <p:cNvSpPr/>
            <p:nvPr/>
          </p:nvSpPr>
          <p:spPr>
            <a:xfrm rot="5400000">
              <a:off x="2412" y="1949"/>
              <a:ext cx="1152" cy="0"/>
            </a:xfrm>
            <a:prstGeom prst="line">
              <a:avLst/>
            </a:prstGeom>
            <a:ln w="57150" cap="flat" cmpd="sng">
              <a:solidFill>
                <a:srgbClr val="33CC33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243746" name="Line 42"/>
            <p:cNvSpPr/>
            <p:nvPr/>
          </p:nvSpPr>
          <p:spPr>
            <a:xfrm>
              <a:off x="672" y="3483"/>
              <a:ext cx="1152" cy="0"/>
            </a:xfrm>
            <a:prstGeom prst="line">
              <a:avLst/>
            </a:prstGeom>
            <a:ln w="57150" cap="flat" cmpd="sng">
              <a:solidFill>
                <a:srgbClr val="33CC33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sp>
        <p:nvSpPr>
          <p:cNvPr id="441387" name="Oval 43"/>
          <p:cNvSpPr/>
          <p:nvPr/>
        </p:nvSpPr>
        <p:spPr>
          <a:xfrm>
            <a:off x="2524125" y="1874838"/>
            <a:ext cx="1828800" cy="1828800"/>
          </a:xfrm>
          <a:prstGeom prst="ellipse">
            <a:avLst/>
          </a:prstGeom>
          <a:noFill/>
          <a:ln w="57150" cap="flat" cmpd="sng">
            <a:solidFill>
              <a:srgbClr val="33CC33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sz="24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441388" name="Oval 44"/>
          <p:cNvSpPr/>
          <p:nvPr/>
        </p:nvSpPr>
        <p:spPr>
          <a:xfrm>
            <a:off x="5292725" y="1870075"/>
            <a:ext cx="1828800" cy="1828800"/>
          </a:xfrm>
          <a:prstGeom prst="ellipse">
            <a:avLst/>
          </a:prstGeom>
          <a:noFill/>
          <a:ln w="57150" cap="flat" cmpd="sng">
            <a:solidFill>
              <a:srgbClr val="FF33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sz="2400" dirty="0">
              <a:latin typeface="Arial" panose="020B0604020202020204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1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413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1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441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41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441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41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76" grpId="0"/>
      <p:bldP spid="441377" grpId="0" bldLvl="0" animBg="1"/>
      <p:bldP spid="441387" grpId="0" bldLvl="0" animBg="1"/>
      <p:bldP spid="441388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3889" name="Rectangle 2"/>
          <p:cNvSpPr/>
          <p:nvPr/>
        </p:nvSpPr>
        <p:spPr>
          <a:xfrm>
            <a:off x="3895725" y="2205038"/>
            <a:ext cx="9144000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sz="24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93890" name="Rectangle 3"/>
          <p:cNvSpPr/>
          <p:nvPr/>
        </p:nvSpPr>
        <p:spPr>
          <a:xfrm>
            <a:off x="3462338" y="2290763"/>
            <a:ext cx="9144000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zh-CN" altLang="en-US" sz="2400" dirty="0"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93891" name="Text Box 4"/>
          <p:cNvSpPr txBox="1"/>
          <p:nvPr/>
        </p:nvSpPr>
        <p:spPr>
          <a:xfrm>
            <a:off x="925830" y="509270"/>
            <a:ext cx="8740775" cy="119888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7200" b="1" dirty="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200" dirty="0">
                <a:latin typeface="+mn-ea"/>
                <a:ea typeface="+mn-ea"/>
                <a:cs typeface="+mn-ea"/>
              </a:rPr>
              <a:t>练习：</a:t>
            </a:r>
            <a:r>
              <a:rPr lang="zh-CN" altLang="en-US" sz="3200" dirty="0">
                <a:latin typeface="+mn-ea"/>
                <a:ea typeface="+mn-ea"/>
              </a:rPr>
              <a:t>补画立体的第三个投影。</a:t>
            </a:r>
            <a:endParaRPr lang="zh-CN" altLang="en-US" sz="3200" dirty="0">
              <a:latin typeface="+mn-ea"/>
              <a:ea typeface="+mn-ea"/>
            </a:endParaRPr>
          </a:p>
        </p:txBody>
      </p:sp>
      <p:pic>
        <p:nvPicPr>
          <p:cNvPr id="-2147482586" name="图片 9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22145" y="1989455"/>
            <a:ext cx="5502275" cy="43459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A000120150716A18PWBG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436"/>
        </a:accent4>
        <a:accent5>
          <a:srgbClr val="AABBDC"/>
        </a:accent5>
        <a:accent6>
          <a:srgbClr val="5F59B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A000120150716A18PWBG">
  <a:themeElements>
    <a:clrScheme name="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0070C0"/>
      </a:accent1>
      <a:accent2>
        <a:srgbClr val="6A63CB"/>
      </a:accent2>
      <a:accent3>
        <a:srgbClr val="FFFFFF"/>
      </a:accent3>
      <a:accent4>
        <a:srgbClr val="333537"/>
      </a:accent4>
      <a:accent5>
        <a:srgbClr val="AABCDC"/>
      </a:accent5>
      <a:accent6>
        <a:srgbClr val="5E58B6"/>
      </a:accent6>
      <a:hlink>
        <a:srgbClr val="00B0F0"/>
      </a:hlink>
      <a:folHlink>
        <a:srgbClr val="AFB2B4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A000120150716A18PWBG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0070C0"/>
        </a:accent1>
        <a:accent2>
          <a:srgbClr val="6A63CB"/>
        </a:accent2>
        <a:accent3>
          <a:srgbClr val="FFFFFF"/>
        </a:accent3>
        <a:accent4>
          <a:srgbClr val="333436"/>
        </a:accent4>
        <a:accent5>
          <a:srgbClr val="AABBDC"/>
        </a:accent5>
        <a:accent6>
          <a:srgbClr val="5F59B8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Application>WPS 演示</Application>
  <PresentationFormat>全屏显示(4:3)</PresentationFormat>
  <Paragraphs>57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40" baseType="lpstr">
      <vt:lpstr>Arial</vt:lpstr>
      <vt:lpstr>宋体</vt:lpstr>
      <vt:lpstr>Wingdings</vt:lpstr>
      <vt:lpstr>幼圆</vt:lpstr>
      <vt:lpstr>隶书</vt:lpstr>
      <vt:lpstr>Times New Roman</vt:lpstr>
      <vt:lpstr>仿宋_GB2312</vt:lpstr>
      <vt:lpstr>楷体_GB2312</vt:lpstr>
      <vt:lpstr>Tahoma</vt:lpstr>
      <vt:lpstr>华文楷体</vt:lpstr>
      <vt:lpstr>微软雅黑</vt:lpstr>
      <vt:lpstr>Arial Unicode MS</vt:lpstr>
      <vt:lpstr>Calibri</vt:lpstr>
      <vt:lpstr>ISOCP</vt:lpstr>
      <vt:lpstr>Symbol</vt:lpstr>
      <vt:lpstr>黑体</vt:lpstr>
      <vt:lpstr>Dotum</vt:lpstr>
      <vt:lpstr>Complex</vt:lpstr>
      <vt:lpstr>方正舒体</vt:lpstr>
      <vt:lpstr>Math1</vt:lpstr>
      <vt:lpstr>Marlett</vt:lpstr>
      <vt:lpstr>UniversalMath1 BT</vt:lpstr>
      <vt:lpstr>Romantic</vt:lpstr>
      <vt:lpstr>仿宋</vt:lpstr>
      <vt:lpstr>新宋体</vt:lpstr>
      <vt:lpstr>Malgun Gothic</vt:lpstr>
      <vt:lpstr>AMGDT</vt:lpstr>
      <vt:lpstr>华文中宋</vt:lpstr>
      <vt:lpstr>默认设计模板</vt:lpstr>
      <vt:lpstr>A000120150716A18PWBG</vt:lpstr>
      <vt:lpstr>1_A000120150716A18PWBG</vt:lpstr>
      <vt:lpstr>建筑装饰制图与识图</vt:lpstr>
      <vt:lpstr>学习目标</vt:lpstr>
      <vt:lpstr> 曲面立体的投影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建筑工程概论</dc:title>
  <dc:creator>Administrator</dc:creator>
  <cp:lastModifiedBy>櫻桃㎜ ☉</cp:lastModifiedBy>
  <cp:revision>197</cp:revision>
  <dcterms:created xsi:type="dcterms:W3CDTF">2015-09-24T02:49:00Z</dcterms:created>
  <dcterms:modified xsi:type="dcterms:W3CDTF">2018-12-17T02:30:13Z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