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av" ContentType="audio/x-wav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83" r:id="rId4"/>
  </p:sldMasterIdLst>
  <p:notesMasterIdLst>
    <p:notesMasterId r:id="rId17"/>
  </p:notesMasterIdLst>
  <p:sldIdLst>
    <p:sldId id="292" r:id="rId5"/>
    <p:sldId id="3777" r:id="rId6"/>
    <p:sldId id="3925" r:id="rId7"/>
    <p:sldId id="3926" r:id="rId8"/>
    <p:sldId id="3927" r:id="rId9"/>
    <p:sldId id="3928" r:id="rId10"/>
    <p:sldId id="3929" r:id="rId11"/>
    <p:sldId id="3930" r:id="rId12"/>
    <p:sldId id="3931" r:id="rId13"/>
    <p:sldId id="3932" r:id="rId14"/>
    <p:sldId id="3824" r:id="rId15"/>
    <p:sldId id="3997" r:id="rId16"/>
  </p:sldIdLst>
  <p:sldSz cx="12192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8" d="100"/>
          <a:sy n="88" d="100"/>
        </p:scale>
        <p:origin x="640" y="-964"/>
      </p:cViewPr>
      <p:guideLst>
        <p:guide orient="horz" pos="2228"/>
        <p:guide pos="4051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1506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12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31763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31275" y="166688"/>
            <a:ext cx="2811992" cy="6267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6688"/>
            <a:ext cx="8272961" cy="6267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标题，剪贴画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联机映像占位符 2"/>
          <p:cNvSpPr>
            <a:spLocks noGrp="1"/>
          </p:cNvSpPr>
          <p:nvPr>
            <p:ph type="clipArt" sz="half" idx="1"/>
          </p:nvPr>
        </p:nvSpPr>
        <p:spPr>
          <a:xfrm>
            <a:off x="838200" y="1825625"/>
            <a:ext cx="5181600" cy="43513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61950" marR="0" lvl="0" indent="-36195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5156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4076700"/>
            <a:ext cx="105156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1422400" y="381000"/>
            <a:ext cx="10160000" cy="5486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4" name="日期占位符 2"/>
          <p:cNvSpPr>
            <a:spLocks noGrp="1"/>
          </p:cNvSpPr>
          <p:nvPr>
            <p:ph type="dt" sz="half" idx="2"/>
          </p:nvPr>
        </p:nvSpPr>
        <p:spPr>
          <a:xfrm>
            <a:off x="1352551" y="6107113"/>
            <a:ext cx="2540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3"/>
          <p:cNvSpPr>
            <a:spLocks noGrp="1"/>
          </p:cNvSpPr>
          <p:nvPr>
            <p:ph type="ftr" sz="quarter" idx="3"/>
          </p:nvPr>
        </p:nvSpPr>
        <p:spPr>
          <a:xfrm>
            <a:off x="4603751" y="6107113"/>
            <a:ext cx="3860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9175751" y="6107113"/>
            <a:ext cx="2540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en-US" altLang="zh-CN" sz="1200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联机映像占位符 3"/>
          <p:cNvSpPr>
            <a:spLocks noGrp="1"/>
          </p:cNvSpPr>
          <p:nvPr>
            <p:ph type="clipArt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31763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31275" y="166688"/>
            <a:ext cx="2811992" cy="6267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6688"/>
            <a:ext cx="8272961" cy="6267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3" Type="http://schemas.openxmlformats.org/officeDocument/2006/relationships/theme" Target="../theme/theme2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0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/>
        </p:nvGrpSpPr>
        <p:grpSpPr>
          <a:xfrm>
            <a:off x="0" y="0"/>
            <a:ext cx="12192000" cy="6870700"/>
            <a:chOff x="0" y="0"/>
            <a:chExt cx="9144000" cy="6870700"/>
          </a:xfrm>
        </p:grpSpPr>
        <p:sp>
          <p:nvSpPr>
            <p:cNvPr id="2056" name="矩形 7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052" name="组合 9"/>
            <p:cNvGrpSpPr/>
            <p:nvPr userDrawn="1"/>
          </p:nvGrpSpPr>
          <p:grpSpPr>
            <a:xfrm>
              <a:off x="0" y="6677025"/>
              <a:ext cx="9144000" cy="193675"/>
              <a:chOff x="0" y="0"/>
              <a:chExt cx="12180336" cy="144000"/>
            </a:xfrm>
          </p:grpSpPr>
          <p:sp>
            <p:nvSpPr>
              <p:cNvPr id="2058" name="矩形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59887" cy="144000"/>
              </a:xfrm>
              <a:prstGeom prst="rect">
                <a:avLst/>
              </a:prstGeom>
              <a:solidFill>
                <a:srgbClr val="ADB6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059" name="矩形 11"/>
              <p:cNvSpPr>
                <a:spLocks noChangeArrowheads="1"/>
              </p:cNvSpPr>
              <p:nvPr/>
            </p:nvSpPr>
            <p:spPr bwMode="auto">
              <a:xfrm>
                <a:off x="3047199" y="0"/>
                <a:ext cx="3036625" cy="144000"/>
              </a:xfrm>
              <a:prstGeom prst="rect">
                <a:avLst/>
              </a:prstGeom>
              <a:solidFill>
                <a:srgbClr val="087A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" name="矩形 12"/>
              <p:cNvSpPr>
                <a:spLocks noChangeArrowheads="1"/>
              </p:cNvSpPr>
              <p:nvPr/>
            </p:nvSpPr>
            <p:spPr bwMode="auto">
              <a:xfrm>
                <a:off x="6073251" y="0"/>
                <a:ext cx="3059887" cy="144000"/>
              </a:xfrm>
              <a:prstGeom prst="rect">
                <a:avLst/>
              </a:prstGeom>
              <a:solidFill>
                <a:srgbClr val="CBD1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3" name="矩形 13"/>
              <p:cNvSpPr>
                <a:spLocks noChangeArrowheads="1"/>
              </p:cNvSpPr>
              <p:nvPr/>
            </p:nvSpPr>
            <p:spPr bwMode="auto">
              <a:xfrm>
                <a:off x="9120450" y="0"/>
                <a:ext cx="3059886" cy="144000"/>
              </a:xfrm>
              <a:prstGeom prst="rect">
                <a:avLst/>
              </a:prstGeom>
              <a:solidFill>
                <a:srgbClr val="2A32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9" name="KSO_FD"/>
          <p:cNvSpPr>
            <a:spLocks noGrp="1"/>
          </p:cNvSpPr>
          <p:nvPr>
            <p:ph type="dt" sz="half" idx="2"/>
          </p:nvPr>
        </p:nvSpPr>
        <p:spPr>
          <a:xfrm>
            <a:off x="838200" y="645160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467475"/>
            <a:ext cx="41148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45160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  <p:sp>
        <p:nvSpPr>
          <p:cNvPr id="2060" name="KSO_BC1"/>
          <p:cNvSpPr>
            <a:spLocks noGrp="1"/>
          </p:cNvSpPr>
          <p:nvPr>
            <p:ph type="body"/>
          </p:nvPr>
        </p:nvSpPr>
        <p:spPr>
          <a:xfrm>
            <a:off x="495300" y="1120775"/>
            <a:ext cx="11247967" cy="5313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619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61950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2061" name="KSO_BT1"/>
          <p:cNvSpPr>
            <a:spLocks noGrp="1"/>
          </p:cNvSpPr>
          <p:nvPr>
            <p:ph type="title"/>
          </p:nvPr>
        </p:nvSpPr>
        <p:spPr>
          <a:xfrm>
            <a:off x="495300" y="166688"/>
            <a:ext cx="11247967" cy="6413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ransition spd="slow">
    <p:wipe dir="r"/>
  </p:transition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61950" indent="-361950" algn="just" defTabSz="685800" rtl="0" eaLnBrk="0" fontAlgn="base" hangingPunct="0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lvl="1" indent="-361950" algn="l" defTabSz="685800" rtl="0" eaLnBrk="0" fontAlgn="base" hangingPunct="0">
        <a:lnSpc>
          <a:spcPct val="120000"/>
        </a:lnSpc>
        <a:spcBef>
          <a:spcPct val="0"/>
        </a:spcBef>
        <a:spcAft>
          <a:spcPts val="1200"/>
        </a:spcAft>
        <a:buClr>
          <a:srgbClr val="A6A1E0"/>
        </a:buClr>
        <a:buFont typeface="幼圆" panose="02010509060101010101" pitchFamily="49" charset="-122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4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3075" name="组合 15"/>
          <p:cNvGrpSpPr/>
          <p:nvPr userDrawn="1"/>
        </p:nvGrpSpPr>
        <p:grpSpPr>
          <a:xfrm>
            <a:off x="4271433" y="-12700"/>
            <a:ext cx="3475567" cy="1428750"/>
            <a:chOff x="0" y="0"/>
            <a:chExt cx="2606010" cy="1429002"/>
          </a:xfrm>
        </p:grpSpPr>
        <p:sp>
          <p:nvSpPr>
            <p:cNvPr id="3087" name="椭圆 16"/>
            <p:cNvSpPr>
              <a:spLocks noChangeArrowheads="1"/>
            </p:cNvSpPr>
            <p:nvPr/>
          </p:nvSpPr>
          <p:spPr bwMode="auto">
            <a:xfrm>
              <a:off x="0" y="778012"/>
              <a:ext cx="650709" cy="650990"/>
            </a:xfrm>
            <a:prstGeom prst="ellipse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8" name="矩形 17"/>
            <p:cNvSpPr>
              <a:spLocks noChangeArrowheads="1"/>
            </p:cNvSpPr>
            <p:nvPr/>
          </p:nvSpPr>
          <p:spPr bwMode="auto">
            <a:xfrm>
              <a:off x="0" y="0"/>
              <a:ext cx="650709" cy="1103508"/>
            </a:xfrm>
            <a:prstGeom prst="rect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" name="椭圆 18"/>
            <p:cNvSpPr>
              <a:spLocks noChangeArrowheads="1"/>
            </p:cNvSpPr>
            <p:nvPr/>
          </p:nvSpPr>
          <p:spPr bwMode="auto">
            <a:xfrm>
              <a:off x="652297" y="778012"/>
              <a:ext cx="650709" cy="650990"/>
            </a:xfrm>
            <a:prstGeom prst="ellipse">
              <a:avLst/>
            </a:prstGeom>
            <a:solidFill>
              <a:srgbClr val="097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" name="矩形 19"/>
            <p:cNvSpPr>
              <a:spLocks noChangeArrowheads="1"/>
            </p:cNvSpPr>
            <p:nvPr/>
          </p:nvSpPr>
          <p:spPr bwMode="auto">
            <a:xfrm>
              <a:off x="652297" y="0"/>
              <a:ext cx="650709" cy="1103508"/>
            </a:xfrm>
            <a:prstGeom prst="rect">
              <a:avLst/>
            </a:prstGeom>
            <a:solidFill>
              <a:srgbClr val="097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" name="椭圆 20"/>
            <p:cNvSpPr>
              <a:spLocks noChangeArrowheads="1"/>
            </p:cNvSpPr>
            <p:nvPr/>
          </p:nvSpPr>
          <p:spPr bwMode="auto">
            <a:xfrm>
              <a:off x="1303005" y="778012"/>
              <a:ext cx="650709" cy="650990"/>
            </a:xfrm>
            <a:prstGeom prst="ellipse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2" name="矩形 21"/>
            <p:cNvSpPr>
              <a:spLocks noChangeArrowheads="1"/>
            </p:cNvSpPr>
            <p:nvPr/>
          </p:nvSpPr>
          <p:spPr bwMode="auto">
            <a:xfrm>
              <a:off x="1303005" y="0"/>
              <a:ext cx="650709" cy="1103508"/>
            </a:xfrm>
            <a:prstGeom prst="rect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3" name="椭圆 22"/>
            <p:cNvSpPr>
              <a:spLocks noChangeArrowheads="1"/>
            </p:cNvSpPr>
            <p:nvPr/>
          </p:nvSpPr>
          <p:spPr bwMode="auto">
            <a:xfrm>
              <a:off x="1955301" y="778012"/>
              <a:ext cx="650709" cy="650990"/>
            </a:xfrm>
            <a:prstGeom prst="ellipse">
              <a:avLst/>
            </a:prstGeom>
            <a:solidFill>
              <a:srgbClr val="1A1D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4" name="矩形 23"/>
            <p:cNvSpPr>
              <a:spLocks noChangeArrowheads="1"/>
            </p:cNvSpPr>
            <p:nvPr/>
          </p:nvSpPr>
          <p:spPr bwMode="auto">
            <a:xfrm>
              <a:off x="1955301" y="0"/>
              <a:ext cx="650709" cy="1103508"/>
            </a:xfrm>
            <a:prstGeom prst="rect">
              <a:avLst/>
            </a:prstGeom>
            <a:solidFill>
              <a:srgbClr val="1A1D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084" name="组合 24"/>
          <p:cNvGrpSpPr/>
          <p:nvPr userDrawn="1"/>
        </p:nvGrpSpPr>
        <p:grpSpPr>
          <a:xfrm>
            <a:off x="0" y="6677025"/>
            <a:ext cx="12192000" cy="193675"/>
            <a:chOff x="0" y="0"/>
            <a:chExt cx="12180336" cy="144000"/>
          </a:xfrm>
        </p:grpSpPr>
        <p:sp>
          <p:nvSpPr>
            <p:cNvPr id="3083" name="矩形 25"/>
            <p:cNvSpPr>
              <a:spLocks noChangeArrowheads="1"/>
            </p:cNvSpPr>
            <p:nvPr/>
          </p:nvSpPr>
          <p:spPr bwMode="auto">
            <a:xfrm>
              <a:off x="0" y="0"/>
              <a:ext cx="3059887" cy="144000"/>
            </a:xfrm>
            <a:prstGeom prst="rect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" name="矩形 26"/>
            <p:cNvSpPr>
              <a:spLocks noChangeArrowheads="1"/>
            </p:cNvSpPr>
            <p:nvPr/>
          </p:nvSpPr>
          <p:spPr bwMode="auto">
            <a:xfrm>
              <a:off x="3047199" y="0"/>
              <a:ext cx="3036625" cy="144000"/>
            </a:xfrm>
            <a:prstGeom prst="rect">
              <a:avLst/>
            </a:prstGeom>
            <a:solidFill>
              <a:srgbClr val="087A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5" name="矩形 27"/>
            <p:cNvSpPr>
              <a:spLocks noChangeArrowheads="1"/>
            </p:cNvSpPr>
            <p:nvPr/>
          </p:nvSpPr>
          <p:spPr bwMode="auto">
            <a:xfrm>
              <a:off x="6073251" y="0"/>
              <a:ext cx="3059887" cy="144000"/>
            </a:xfrm>
            <a:prstGeom prst="rect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6" name="矩形 28"/>
            <p:cNvSpPr>
              <a:spLocks noChangeArrowheads="1"/>
            </p:cNvSpPr>
            <p:nvPr/>
          </p:nvSpPr>
          <p:spPr bwMode="auto">
            <a:xfrm>
              <a:off x="9120450" y="0"/>
              <a:ext cx="3059886" cy="144000"/>
            </a:xfrm>
            <a:prstGeom prst="rect">
              <a:avLst/>
            </a:prstGeom>
            <a:solidFill>
              <a:srgbClr val="2A32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89" name="副标题 6"/>
          <p:cNvSpPr>
            <a:spLocks noChangeArrowheads="1"/>
          </p:cNvSpPr>
          <p:nvPr/>
        </p:nvSpPr>
        <p:spPr bwMode="auto">
          <a:xfrm>
            <a:off x="3050117" y="3282950"/>
            <a:ext cx="6108700" cy="384175"/>
          </a:xfrm>
          <a:prstGeom prst="roundRect">
            <a:avLst>
              <a:gd name="adj" fmla="val 50000"/>
            </a:avLst>
          </a:prstGeom>
          <a:solidFill>
            <a:srgbClr val="ADB6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altLang="zh-CN" sz="18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3090" name="KSO_BC1"/>
          <p:cNvSpPr>
            <a:spLocks noGrp="1"/>
          </p:cNvSpPr>
          <p:nvPr>
            <p:ph type="body"/>
          </p:nvPr>
        </p:nvSpPr>
        <p:spPr>
          <a:xfrm>
            <a:off x="495300" y="1120775"/>
            <a:ext cx="11247967" cy="5313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619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61950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3091" name="KSO_BT1"/>
          <p:cNvSpPr>
            <a:spLocks noGrp="1"/>
          </p:cNvSpPr>
          <p:nvPr>
            <p:ph type="title"/>
          </p:nvPr>
        </p:nvSpPr>
        <p:spPr>
          <a:xfrm>
            <a:off x="495300" y="166688"/>
            <a:ext cx="11247967" cy="6413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" name="KSO_FD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KSO_FT"/>
          <p:cNvSpPr>
            <a:spLocks noGrp="1"/>
          </p:cNvSpPr>
          <p:nvPr>
            <p:ph type="ftr" sz="quarter" idx="3"/>
          </p:nvPr>
        </p:nvSpPr>
        <p:spPr>
          <a:xfrm>
            <a:off x="4165600" y="6242050"/>
            <a:ext cx="3860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KSO_FN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wipe dir="r"/>
  </p:transition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61950" indent="-361950" algn="just" defTabSz="685800" rtl="0" eaLnBrk="0" fontAlgn="base" hangingPunct="0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lvl="1" indent="-361950" algn="l" defTabSz="685800" rtl="0" eaLnBrk="0" fontAlgn="base" hangingPunct="0">
        <a:lnSpc>
          <a:spcPct val="120000"/>
        </a:lnSpc>
        <a:spcBef>
          <a:spcPct val="0"/>
        </a:spcBef>
        <a:spcAft>
          <a:spcPts val="1200"/>
        </a:spcAft>
        <a:buClr>
          <a:srgbClr val="A6A1E0"/>
        </a:buClr>
        <a:buFont typeface="幼圆" panose="02010509060101010101" pitchFamily="49" charset="-122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1.xml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31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1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1.xml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1.xml"/><Relationship Id="rId1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1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audio" Target="../media/audio3.wav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1.xml"/><Relationship Id="rId1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/>
          </p:cNvSpPr>
          <p:nvPr>
            <p:ph type="ctrTitle"/>
          </p:nvPr>
        </p:nvSpPr>
        <p:spPr>
          <a:xfrm>
            <a:off x="2263775" y="2282825"/>
            <a:ext cx="7791450" cy="835025"/>
          </a:xfrm>
        </p:spPr>
        <p:txBody>
          <a:bodyPr wrap="square" lIns="91440" tIns="45720" rIns="91440" bIns="45720" anchor="ctr"/>
          <a:lstStyle>
            <a:lvl1pPr lvl="0">
              <a:defRPr/>
            </a:lvl1pPr>
          </a:lstStyle>
          <a:p>
            <a:pPr lvl="0" algn="ctr" eaLnBrk="1" hangingPunct="1"/>
            <a:r>
              <a:rPr lang="zh-CN" altLang="en-US" sz="5400" dirty="0"/>
              <a:t>建筑装饰制图与识图</a:t>
            </a:r>
            <a:endParaRPr lang="zh-CN" altLang="en-US" sz="5400" dirty="0"/>
          </a:p>
        </p:txBody>
      </p:sp>
      <p:sp>
        <p:nvSpPr>
          <p:cNvPr id="6146" name="副标题 2"/>
          <p:cNvSpPr>
            <a:spLocks noGrp="1"/>
          </p:cNvSpPr>
          <p:nvPr>
            <p:ph type="subTitle"/>
          </p:nvPr>
        </p:nvSpPr>
        <p:spPr>
          <a:xfrm>
            <a:off x="3394710" y="3207385"/>
            <a:ext cx="5402580" cy="602615"/>
          </a:xfrm>
        </p:spPr>
        <p:txBody>
          <a:bodyPr wrap="square" lIns="91440" tIns="45720" rIns="91440" bIns="45720" anchor="t"/>
          <a:lstStyle>
            <a:lvl1pPr marL="0" lvl="0" indent="0" algn="ctr">
              <a:defRPr/>
            </a:lvl1pPr>
            <a:lvl2pPr marL="457200" lvl="1" indent="-457200" algn="ctr">
              <a:defRPr/>
            </a:lvl2pPr>
            <a:lvl3pPr marL="914400" lvl="2" indent="-228600" algn="ctr">
              <a:defRPr/>
            </a:lvl3pPr>
            <a:lvl4pPr marL="1371600" lvl="3" indent="-342900" algn="ctr">
              <a:defRPr/>
            </a:lvl4pPr>
            <a:lvl5pPr marL="1828800" lvl="4" indent="-457200" algn="ctr">
              <a:defRPr/>
            </a:lvl5pPr>
          </a:lstStyle>
          <a:p>
            <a:pPr marL="0" lvl="0" indent="0" algn="ctr" eaLnBrk="1" hangingPunct="1">
              <a:buNone/>
            </a:pP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模块</a:t>
            </a:r>
            <a:r>
              <a:rPr lang="en-US" altLang="zh-CN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 </a:t>
            </a:r>
            <a:r>
              <a:rPr lang="en-US" altLang="zh-CN" sz="2800" dirty="0" smtClean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2800" dirty="0" smtClean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正投影</a:t>
            </a: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图</a:t>
            </a:r>
            <a:endParaRPr lang="zh-CN" altLang="en-US" sz="2800" dirty="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lvl="0" indent="0" algn="ctr" eaLnBrk="1" hangingPunct="1">
              <a:buNone/>
            </a:pP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面的投影</a:t>
            </a:r>
            <a:endParaRPr lang="zh-CN" altLang="en-US" sz="2800" dirty="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3233" name="Rectangle 2"/>
          <p:cNvSpPr>
            <a:spLocks noGrp="1"/>
          </p:cNvSpPr>
          <p:nvPr>
            <p:ph type="title"/>
          </p:nvPr>
        </p:nvSpPr>
        <p:spPr>
          <a:xfrm>
            <a:off x="788035" y="382270"/>
            <a:ext cx="4279265" cy="400050"/>
          </a:xfrm>
        </p:spPr>
        <p:txBody>
          <a:bodyPr wrap="square" lIns="68580" tIns="34290" rIns="68580" bIns="34290" anchor="ctr"/>
          <a:p>
            <a:pPr eaLnBrk="1" hangingPunct="1"/>
            <a:r>
              <a:rPr lang="en-US" altLang="zh-CN" sz="2100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600" dirty="0">
                <a:latin typeface="楷体_GB2312" pitchFamily="49" charset="-122"/>
                <a:ea typeface="楷体_GB2312" pitchFamily="49" charset="-122"/>
              </a:rPr>
              <a:t>一般位置平面</a:t>
            </a:r>
            <a:endParaRPr lang="zh-CN" altLang="en-US" sz="3600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301059" name="Group 3"/>
          <p:cNvGrpSpPr/>
          <p:nvPr/>
        </p:nvGrpSpPr>
        <p:grpSpPr>
          <a:xfrm>
            <a:off x="2713435" y="1414463"/>
            <a:ext cx="3025378" cy="2957513"/>
            <a:chOff x="192" y="480"/>
            <a:chExt cx="2352" cy="2448"/>
          </a:xfrm>
        </p:grpSpPr>
        <p:sp>
          <p:nvSpPr>
            <p:cNvPr id="223235" name="Freeform 4"/>
            <p:cNvSpPr/>
            <p:nvPr/>
          </p:nvSpPr>
          <p:spPr>
            <a:xfrm>
              <a:off x="192" y="480"/>
              <a:ext cx="2352" cy="24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3145"/>
                </a:cxn>
                <a:cxn ang="0">
                  <a:pos x="31694" y="36239"/>
                </a:cxn>
                <a:cxn ang="0">
                  <a:pos x="82026" y="36239"/>
                </a:cxn>
                <a:cxn ang="0">
                  <a:pos x="82026" y="13100"/>
                </a:cxn>
                <a:cxn ang="0">
                  <a:pos x="50324" y="0"/>
                </a:cxn>
                <a:cxn ang="0">
                  <a:pos x="0" y="0"/>
                </a:cxn>
              </a:cxnLst>
              <a:pathLst>
                <a:path w="2112" h="2256">
                  <a:moveTo>
                    <a:pt x="0" y="0"/>
                  </a:moveTo>
                  <a:lnTo>
                    <a:pt x="0" y="1440"/>
                  </a:lnTo>
                  <a:lnTo>
                    <a:pt x="816" y="2256"/>
                  </a:lnTo>
                  <a:lnTo>
                    <a:pt x="2112" y="2256"/>
                  </a:lnTo>
                  <a:lnTo>
                    <a:pt x="2112" y="816"/>
                  </a:lnTo>
                  <a:lnTo>
                    <a:pt x="12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DB09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3236" name="Line 5"/>
            <p:cNvSpPr/>
            <p:nvPr/>
          </p:nvSpPr>
          <p:spPr>
            <a:xfrm>
              <a:off x="192" y="2043"/>
              <a:ext cx="1443" cy="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37" name="Line 6"/>
            <p:cNvSpPr/>
            <p:nvPr/>
          </p:nvSpPr>
          <p:spPr>
            <a:xfrm flipH="1" flipV="1">
              <a:off x="1635" y="2043"/>
              <a:ext cx="909" cy="88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38" name="Line 7"/>
            <p:cNvSpPr/>
            <p:nvPr/>
          </p:nvSpPr>
          <p:spPr>
            <a:xfrm>
              <a:off x="1635" y="480"/>
              <a:ext cx="1" cy="156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01064" name="Group 8"/>
          <p:cNvGrpSpPr/>
          <p:nvPr/>
        </p:nvGrpSpPr>
        <p:grpSpPr>
          <a:xfrm>
            <a:off x="2936081" y="1495425"/>
            <a:ext cx="3044429" cy="2743200"/>
            <a:chOff x="135" y="432"/>
            <a:chExt cx="2557" cy="2304"/>
          </a:xfrm>
        </p:grpSpPr>
        <p:sp>
          <p:nvSpPr>
            <p:cNvPr id="223240" name="Text Box 9"/>
            <p:cNvSpPr txBox="1"/>
            <p:nvPr/>
          </p:nvSpPr>
          <p:spPr>
            <a:xfrm>
              <a:off x="2308" y="1636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3241" name="Text Box 10"/>
            <p:cNvSpPr txBox="1"/>
            <p:nvPr/>
          </p:nvSpPr>
          <p:spPr>
            <a:xfrm>
              <a:off x="1872" y="816"/>
              <a:ext cx="52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3242" name="Text Box 11"/>
            <p:cNvSpPr txBox="1"/>
            <p:nvPr/>
          </p:nvSpPr>
          <p:spPr>
            <a:xfrm>
              <a:off x="2016" y="1920"/>
              <a:ext cx="62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3243" name="Text Box 12"/>
            <p:cNvSpPr txBox="1"/>
            <p:nvPr/>
          </p:nvSpPr>
          <p:spPr>
            <a:xfrm>
              <a:off x="1104" y="2112"/>
              <a:ext cx="57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3244" name="Text Box 13"/>
            <p:cNvSpPr txBox="1"/>
            <p:nvPr/>
          </p:nvSpPr>
          <p:spPr>
            <a:xfrm>
              <a:off x="768" y="2400"/>
              <a:ext cx="57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3245" name="Text Box 14"/>
            <p:cNvSpPr txBox="1"/>
            <p:nvPr/>
          </p:nvSpPr>
          <p:spPr>
            <a:xfrm>
              <a:off x="1872" y="2400"/>
              <a:ext cx="350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3246" name="Line 15"/>
            <p:cNvSpPr/>
            <p:nvPr/>
          </p:nvSpPr>
          <p:spPr>
            <a:xfrm flipH="1" flipV="1">
              <a:off x="768" y="672"/>
              <a:ext cx="480" cy="4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47" name="Line 16"/>
            <p:cNvSpPr/>
            <p:nvPr/>
          </p:nvSpPr>
          <p:spPr>
            <a:xfrm flipH="1" flipV="1">
              <a:off x="240" y="1056"/>
              <a:ext cx="768" cy="76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48" name="Line 17"/>
            <p:cNvSpPr/>
            <p:nvPr/>
          </p:nvSpPr>
          <p:spPr>
            <a:xfrm flipH="1" flipV="1">
              <a:off x="1488" y="1584"/>
              <a:ext cx="432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49" name="Line 18"/>
            <p:cNvSpPr/>
            <p:nvPr/>
          </p:nvSpPr>
          <p:spPr>
            <a:xfrm>
              <a:off x="768" y="672"/>
              <a:ext cx="0" cy="13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50" name="Line 19"/>
            <p:cNvSpPr/>
            <p:nvPr/>
          </p:nvSpPr>
          <p:spPr>
            <a:xfrm>
              <a:off x="1488" y="1584"/>
              <a:ext cx="0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51" name="Line 20"/>
            <p:cNvSpPr/>
            <p:nvPr/>
          </p:nvSpPr>
          <p:spPr>
            <a:xfrm>
              <a:off x="768" y="2016"/>
              <a:ext cx="480" cy="4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52" name="Line 21"/>
            <p:cNvSpPr/>
            <p:nvPr/>
          </p:nvSpPr>
          <p:spPr>
            <a:xfrm>
              <a:off x="1488" y="2016"/>
              <a:ext cx="432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53" name="Line 22"/>
            <p:cNvSpPr/>
            <p:nvPr/>
          </p:nvSpPr>
          <p:spPr>
            <a:xfrm>
              <a:off x="1920" y="2016"/>
              <a:ext cx="0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54" name="Line 23"/>
            <p:cNvSpPr/>
            <p:nvPr/>
          </p:nvSpPr>
          <p:spPr>
            <a:xfrm flipV="1">
              <a:off x="2016" y="1056"/>
              <a:ext cx="0" cy="13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55" name="Line 24"/>
            <p:cNvSpPr/>
            <p:nvPr/>
          </p:nvSpPr>
          <p:spPr>
            <a:xfrm>
              <a:off x="1920" y="2448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56" name="Line 25"/>
            <p:cNvSpPr/>
            <p:nvPr/>
          </p:nvSpPr>
          <p:spPr>
            <a:xfrm>
              <a:off x="1920" y="2016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57" name="Line 26"/>
            <p:cNvSpPr/>
            <p:nvPr/>
          </p:nvSpPr>
          <p:spPr>
            <a:xfrm flipV="1">
              <a:off x="2064" y="2016"/>
              <a:ext cx="0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58" name="Freeform 27"/>
            <p:cNvSpPr/>
            <p:nvPr/>
          </p:nvSpPr>
          <p:spPr>
            <a:xfrm>
              <a:off x="1008" y="2400"/>
              <a:ext cx="912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144" y="0"/>
                </a:cxn>
                <a:cxn ang="0">
                  <a:pos x="912" y="52"/>
                </a:cxn>
                <a:cxn ang="0">
                  <a:pos x="0" y="336"/>
                </a:cxn>
              </a:cxnLst>
              <a:pathLst>
                <a:path w="912" h="336">
                  <a:moveTo>
                    <a:pt x="0" y="336"/>
                  </a:moveTo>
                  <a:lnTo>
                    <a:pt x="144" y="0"/>
                  </a:lnTo>
                  <a:lnTo>
                    <a:pt x="912" y="52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00FFFF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3259" name="Line 28"/>
            <p:cNvSpPr/>
            <p:nvPr/>
          </p:nvSpPr>
          <p:spPr>
            <a:xfrm flipV="1">
              <a:off x="240" y="1056"/>
              <a:ext cx="0" cy="9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60" name="Line 29"/>
            <p:cNvSpPr/>
            <p:nvPr/>
          </p:nvSpPr>
          <p:spPr>
            <a:xfrm flipV="1">
              <a:off x="1152" y="1056"/>
              <a:ext cx="0" cy="13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61" name="Line 30"/>
            <p:cNvSpPr/>
            <p:nvPr/>
          </p:nvSpPr>
          <p:spPr>
            <a:xfrm>
              <a:off x="240" y="2016"/>
              <a:ext cx="768" cy="7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62" name="Line 31"/>
            <p:cNvSpPr/>
            <p:nvPr/>
          </p:nvSpPr>
          <p:spPr>
            <a:xfrm flipV="1">
              <a:off x="1008" y="1824"/>
              <a:ext cx="0" cy="91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63" name="Freeform 32"/>
            <p:cNvSpPr/>
            <p:nvPr/>
          </p:nvSpPr>
          <p:spPr>
            <a:xfrm>
              <a:off x="240" y="680"/>
              <a:ext cx="1264" cy="920"/>
            </a:xfrm>
            <a:custGeom>
              <a:avLst/>
              <a:gdLst/>
              <a:ahLst/>
              <a:cxnLst>
                <a:cxn ang="0">
                  <a:pos x="0" y="368"/>
                </a:cxn>
                <a:cxn ang="0">
                  <a:pos x="1264" y="920"/>
                </a:cxn>
                <a:cxn ang="0">
                  <a:pos x="544" y="0"/>
                </a:cxn>
                <a:cxn ang="0">
                  <a:pos x="0" y="368"/>
                </a:cxn>
              </a:cxnLst>
              <a:pathLst>
                <a:path w="1264" h="920">
                  <a:moveTo>
                    <a:pt x="0" y="368"/>
                  </a:moveTo>
                  <a:lnTo>
                    <a:pt x="1264" y="920"/>
                  </a:lnTo>
                  <a:lnTo>
                    <a:pt x="544" y="0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rgbClr val="CC6600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3264" name="Line 33"/>
            <p:cNvSpPr/>
            <p:nvPr/>
          </p:nvSpPr>
          <p:spPr>
            <a:xfrm>
              <a:off x="1008" y="2736"/>
              <a:ext cx="13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65" name="Line 34"/>
            <p:cNvSpPr/>
            <p:nvPr/>
          </p:nvSpPr>
          <p:spPr>
            <a:xfrm flipV="1">
              <a:off x="2352" y="1824"/>
              <a:ext cx="0" cy="91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66" name="Line 35"/>
            <p:cNvSpPr/>
            <p:nvPr/>
          </p:nvSpPr>
          <p:spPr>
            <a:xfrm>
              <a:off x="1008" y="1824"/>
              <a:ext cx="13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67" name="Line 36"/>
            <p:cNvSpPr/>
            <p:nvPr/>
          </p:nvSpPr>
          <p:spPr>
            <a:xfrm>
              <a:off x="1152" y="2400"/>
              <a:ext cx="86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68" name="Line 37"/>
            <p:cNvSpPr/>
            <p:nvPr/>
          </p:nvSpPr>
          <p:spPr>
            <a:xfrm>
              <a:off x="1152" y="1056"/>
              <a:ext cx="86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3269" name="Freeform 38"/>
            <p:cNvSpPr/>
            <p:nvPr/>
          </p:nvSpPr>
          <p:spPr>
            <a:xfrm>
              <a:off x="2016" y="1064"/>
              <a:ext cx="320" cy="960"/>
            </a:xfrm>
            <a:custGeom>
              <a:avLst/>
              <a:gdLst/>
              <a:ahLst/>
              <a:cxnLst>
                <a:cxn ang="0">
                  <a:pos x="64" y="960"/>
                </a:cxn>
                <a:cxn ang="0">
                  <a:pos x="320" y="768"/>
                </a:cxn>
                <a:cxn ang="0">
                  <a:pos x="0" y="0"/>
                </a:cxn>
                <a:cxn ang="0">
                  <a:pos x="64" y="960"/>
                </a:cxn>
              </a:cxnLst>
              <a:pathLst>
                <a:path w="320" h="960">
                  <a:moveTo>
                    <a:pt x="64" y="960"/>
                  </a:moveTo>
                  <a:lnTo>
                    <a:pt x="320" y="768"/>
                  </a:lnTo>
                  <a:lnTo>
                    <a:pt x="0" y="0"/>
                  </a:lnTo>
                  <a:lnTo>
                    <a:pt x="64" y="960"/>
                  </a:lnTo>
                  <a:close/>
                </a:path>
              </a:pathLst>
            </a:custGeom>
            <a:solidFill>
              <a:srgbClr val="CC6600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3270" name="Text Box 39"/>
            <p:cNvSpPr txBox="1"/>
            <p:nvPr/>
          </p:nvSpPr>
          <p:spPr>
            <a:xfrm>
              <a:off x="135" y="708"/>
              <a:ext cx="448" cy="309"/>
            </a:xfrm>
            <a:prstGeom prst="rect">
              <a:avLst/>
            </a:prstGeom>
            <a:noFill/>
            <a:ln w="38100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3271" name="Text Box 40"/>
            <p:cNvSpPr txBox="1"/>
            <p:nvPr/>
          </p:nvSpPr>
          <p:spPr>
            <a:xfrm>
              <a:off x="576" y="432"/>
              <a:ext cx="57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3272" name="Freeform 41"/>
            <p:cNvSpPr/>
            <p:nvPr/>
          </p:nvSpPr>
          <p:spPr>
            <a:xfrm>
              <a:off x="1008" y="2400"/>
              <a:ext cx="912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144" y="0"/>
                </a:cxn>
                <a:cxn ang="0">
                  <a:pos x="912" y="52"/>
                </a:cxn>
                <a:cxn ang="0">
                  <a:pos x="0" y="336"/>
                </a:cxn>
              </a:cxnLst>
              <a:pathLst>
                <a:path w="912" h="336">
                  <a:moveTo>
                    <a:pt x="0" y="336"/>
                  </a:moveTo>
                  <a:lnTo>
                    <a:pt x="144" y="0"/>
                  </a:lnTo>
                  <a:lnTo>
                    <a:pt x="912" y="52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CC6600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</p:grpSp>
      <p:grpSp>
        <p:nvGrpSpPr>
          <p:cNvPr id="301098" name="Group 42"/>
          <p:cNvGrpSpPr/>
          <p:nvPr/>
        </p:nvGrpSpPr>
        <p:grpSpPr>
          <a:xfrm>
            <a:off x="6043930" y="652780"/>
            <a:ext cx="4544695" cy="3867150"/>
            <a:chOff x="2932" y="516"/>
            <a:chExt cx="2924" cy="2720"/>
          </a:xfrm>
        </p:grpSpPr>
        <p:grpSp>
          <p:nvGrpSpPr>
            <p:cNvPr id="223274" name="Group 43"/>
            <p:cNvGrpSpPr/>
            <p:nvPr/>
          </p:nvGrpSpPr>
          <p:grpSpPr>
            <a:xfrm>
              <a:off x="3069" y="584"/>
              <a:ext cx="2630" cy="2652"/>
              <a:chOff x="3029" y="576"/>
              <a:chExt cx="2630" cy="2652"/>
            </a:xfrm>
          </p:grpSpPr>
          <p:sp>
            <p:nvSpPr>
              <p:cNvPr id="223275" name="Line 44"/>
              <p:cNvSpPr/>
              <p:nvPr/>
            </p:nvSpPr>
            <p:spPr>
              <a:xfrm flipV="1">
                <a:off x="4272" y="576"/>
                <a:ext cx="0" cy="265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3276" name="Line 45"/>
              <p:cNvSpPr/>
              <p:nvPr/>
            </p:nvSpPr>
            <p:spPr>
              <a:xfrm flipH="1">
                <a:off x="3029" y="1824"/>
                <a:ext cx="263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223277" name="Group 46"/>
            <p:cNvGrpSpPr/>
            <p:nvPr/>
          </p:nvGrpSpPr>
          <p:grpSpPr>
            <a:xfrm>
              <a:off x="2932" y="516"/>
              <a:ext cx="2924" cy="2664"/>
              <a:chOff x="2932" y="516"/>
              <a:chExt cx="2924" cy="2664"/>
            </a:xfrm>
          </p:grpSpPr>
          <p:sp>
            <p:nvSpPr>
              <p:cNvPr id="223278" name="Freeform 47"/>
              <p:cNvSpPr/>
              <p:nvPr/>
            </p:nvSpPr>
            <p:spPr>
              <a:xfrm>
                <a:off x="4316" y="1836"/>
                <a:ext cx="1160" cy="13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60" y="1344"/>
                  </a:cxn>
                </a:cxnLst>
                <a:pathLst>
                  <a:path w="1160" h="1344">
                    <a:moveTo>
                      <a:pt x="0" y="0"/>
                    </a:moveTo>
                    <a:lnTo>
                      <a:pt x="1160" y="1344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3279" name="Line 48"/>
              <p:cNvSpPr/>
              <p:nvPr/>
            </p:nvSpPr>
            <p:spPr>
              <a:xfrm flipV="1">
                <a:off x="5330" y="1152"/>
                <a:ext cx="0" cy="1857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3280" name="Text Box 49"/>
              <p:cNvSpPr txBox="1"/>
              <p:nvPr/>
            </p:nvSpPr>
            <p:spPr>
              <a:xfrm>
                <a:off x="2932" y="1000"/>
                <a:ext cx="571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23281" name="Text Box 50"/>
              <p:cNvSpPr txBox="1"/>
              <p:nvPr/>
            </p:nvSpPr>
            <p:spPr>
              <a:xfrm>
                <a:off x="3380" y="524"/>
                <a:ext cx="571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23282" name="Text Box 51"/>
              <p:cNvSpPr txBox="1"/>
              <p:nvPr/>
            </p:nvSpPr>
            <p:spPr>
              <a:xfrm>
                <a:off x="4468" y="516"/>
                <a:ext cx="658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3283" name="Freeform 52"/>
              <p:cNvSpPr/>
              <p:nvPr/>
            </p:nvSpPr>
            <p:spPr>
              <a:xfrm>
                <a:off x="4554" y="751"/>
                <a:ext cx="2" cy="13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1365"/>
                  </a:cxn>
                </a:cxnLst>
                <a:pathLst>
                  <a:path w="2" h="1365">
                    <a:moveTo>
                      <a:pt x="0" y="0"/>
                    </a:moveTo>
                    <a:lnTo>
                      <a:pt x="2" y="1365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3284" name="Freeform 53"/>
              <p:cNvSpPr/>
              <p:nvPr/>
            </p:nvSpPr>
            <p:spPr>
              <a:xfrm>
                <a:off x="3182" y="3010"/>
                <a:ext cx="2150" cy="2"/>
              </a:xfrm>
              <a:custGeom>
                <a:avLst/>
                <a:gdLst/>
                <a:ahLst/>
                <a:cxnLst>
                  <a:cxn ang="0">
                    <a:pos x="2150" y="2"/>
                  </a:cxn>
                  <a:cxn ang="0">
                    <a:pos x="0" y="0"/>
                  </a:cxn>
                </a:cxnLst>
                <a:pathLst>
                  <a:path w="2150" h="2">
                    <a:moveTo>
                      <a:pt x="2150" y="2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3285" name="Line 54"/>
              <p:cNvSpPr/>
              <p:nvPr/>
            </p:nvSpPr>
            <p:spPr>
              <a:xfrm flipH="1">
                <a:off x="3584" y="751"/>
                <a:ext cx="97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3286" name="Text Box 55"/>
              <p:cNvSpPr txBox="1"/>
              <p:nvPr/>
            </p:nvSpPr>
            <p:spPr>
              <a:xfrm>
                <a:off x="5280" y="960"/>
                <a:ext cx="576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3287" name="Freeform 56"/>
              <p:cNvSpPr/>
              <p:nvPr/>
            </p:nvSpPr>
            <p:spPr>
              <a:xfrm>
                <a:off x="3184" y="2112"/>
                <a:ext cx="853" cy="896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0" y="896"/>
                  </a:cxn>
                  <a:cxn ang="0">
                    <a:pos x="853" y="452"/>
                  </a:cxn>
                  <a:cxn ang="0">
                    <a:pos x="400" y="0"/>
                  </a:cxn>
                </a:cxnLst>
                <a:pathLst>
                  <a:path w="853" h="896">
                    <a:moveTo>
                      <a:pt x="400" y="0"/>
                    </a:moveTo>
                    <a:lnTo>
                      <a:pt x="0" y="896"/>
                    </a:lnTo>
                    <a:lnTo>
                      <a:pt x="853" y="452"/>
                    </a:lnTo>
                    <a:lnTo>
                      <a:pt x="400" y="0"/>
                    </a:lnTo>
                    <a:close/>
                  </a:path>
                </a:pathLst>
              </a:custGeom>
              <a:solidFill>
                <a:srgbClr val="CC6600"/>
              </a:solidFill>
              <a:ln w="38100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3288" name="Freeform 57"/>
              <p:cNvSpPr/>
              <p:nvPr/>
            </p:nvSpPr>
            <p:spPr>
              <a:xfrm>
                <a:off x="3176" y="1152"/>
                <a:ext cx="2152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52" y="3"/>
                  </a:cxn>
                </a:cxnLst>
                <a:pathLst>
                  <a:path w="2152" h="3">
                    <a:moveTo>
                      <a:pt x="0" y="0"/>
                    </a:moveTo>
                    <a:lnTo>
                      <a:pt x="2152" y="3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3289" name="Line 58"/>
              <p:cNvSpPr/>
              <p:nvPr/>
            </p:nvSpPr>
            <p:spPr>
              <a:xfrm>
                <a:off x="4942" y="1536"/>
                <a:ext cx="0" cy="1037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3290" name="Line 59"/>
              <p:cNvSpPr/>
              <p:nvPr/>
            </p:nvSpPr>
            <p:spPr>
              <a:xfrm>
                <a:off x="4037" y="1536"/>
                <a:ext cx="0" cy="1037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3291" name="Line 60"/>
              <p:cNvSpPr/>
              <p:nvPr/>
            </p:nvSpPr>
            <p:spPr>
              <a:xfrm flipH="1">
                <a:off x="4037" y="2573"/>
                <a:ext cx="905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3292" name="Line 61"/>
              <p:cNvSpPr/>
              <p:nvPr/>
            </p:nvSpPr>
            <p:spPr>
              <a:xfrm flipH="1">
                <a:off x="4032" y="1536"/>
                <a:ext cx="91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3293" name="Line 62"/>
              <p:cNvSpPr/>
              <p:nvPr/>
            </p:nvSpPr>
            <p:spPr>
              <a:xfrm>
                <a:off x="3182" y="1152"/>
                <a:ext cx="0" cy="1857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3294" name="Freeform 63"/>
              <p:cNvSpPr/>
              <p:nvPr/>
            </p:nvSpPr>
            <p:spPr>
              <a:xfrm>
                <a:off x="3584" y="745"/>
                <a:ext cx="1" cy="1371"/>
              </a:xfrm>
              <a:custGeom>
                <a:avLst/>
                <a:gdLst/>
                <a:ahLst/>
                <a:cxnLst>
                  <a:cxn ang="0">
                    <a:pos x="0" y="1371"/>
                  </a:cxn>
                  <a:cxn ang="0">
                    <a:pos x="0" y="0"/>
                  </a:cxn>
                </a:cxnLst>
                <a:pathLst>
                  <a:path w="1" h="1371">
                    <a:moveTo>
                      <a:pt x="0" y="1371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3295" name="Text Box 64"/>
              <p:cNvSpPr txBox="1"/>
              <p:nvPr/>
            </p:nvSpPr>
            <p:spPr>
              <a:xfrm>
                <a:off x="3964" y="1300"/>
                <a:ext cx="576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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endParaRPr>
              </a:p>
            </p:txBody>
          </p:sp>
          <p:sp>
            <p:nvSpPr>
              <p:cNvPr id="223296" name="Text Box 65"/>
              <p:cNvSpPr txBox="1"/>
              <p:nvPr/>
            </p:nvSpPr>
            <p:spPr>
              <a:xfrm>
                <a:off x="4892" y="1420"/>
                <a:ext cx="453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  <a:sym typeface="Symbol" panose="05050102010706020507" pitchFamily="18" charset="2"/>
                  </a:rPr>
                  <a:t>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3297" name="Freeform 66"/>
              <p:cNvSpPr/>
              <p:nvPr/>
            </p:nvSpPr>
            <p:spPr>
              <a:xfrm>
                <a:off x="4552" y="748"/>
                <a:ext cx="776" cy="7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2" y="788"/>
                  </a:cxn>
                  <a:cxn ang="0">
                    <a:pos x="776" y="404"/>
                  </a:cxn>
                  <a:cxn ang="0">
                    <a:pos x="0" y="0"/>
                  </a:cxn>
                </a:cxnLst>
                <a:pathLst>
                  <a:path w="776" h="788">
                    <a:moveTo>
                      <a:pt x="0" y="0"/>
                    </a:moveTo>
                    <a:lnTo>
                      <a:pt x="392" y="788"/>
                    </a:lnTo>
                    <a:lnTo>
                      <a:pt x="776" y="40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6600"/>
              </a:solidFill>
              <a:ln w="38100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3298" name="Freeform 67"/>
              <p:cNvSpPr/>
              <p:nvPr/>
            </p:nvSpPr>
            <p:spPr>
              <a:xfrm>
                <a:off x="3180" y="756"/>
                <a:ext cx="860" cy="780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0" y="400"/>
                  </a:cxn>
                  <a:cxn ang="0">
                    <a:pos x="860" y="780"/>
                  </a:cxn>
                  <a:cxn ang="0">
                    <a:pos x="400" y="0"/>
                  </a:cxn>
                </a:cxnLst>
                <a:pathLst>
                  <a:path w="860" h="780">
                    <a:moveTo>
                      <a:pt x="400" y="0"/>
                    </a:moveTo>
                    <a:lnTo>
                      <a:pt x="0" y="400"/>
                    </a:lnTo>
                    <a:lnTo>
                      <a:pt x="860" y="780"/>
                    </a:lnTo>
                    <a:lnTo>
                      <a:pt x="400" y="0"/>
                    </a:lnTo>
                    <a:close/>
                  </a:path>
                </a:pathLst>
              </a:custGeom>
              <a:solidFill>
                <a:srgbClr val="CC6600"/>
              </a:solidFill>
              <a:ln w="38100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3299" name="Text Box 68"/>
              <p:cNvSpPr txBox="1"/>
              <p:nvPr/>
            </p:nvSpPr>
            <p:spPr>
              <a:xfrm>
                <a:off x="3352" y="1928"/>
                <a:ext cx="571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3300" name="Text Box 69"/>
              <p:cNvSpPr txBox="1"/>
              <p:nvPr/>
            </p:nvSpPr>
            <p:spPr>
              <a:xfrm>
                <a:off x="2960" y="2768"/>
                <a:ext cx="571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3301" name="Text Box 70"/>
              <p:cNvSpPr txBox="1"/>
              <p:nvPr/>
            </p:nvSpPr>
            <p:spPr>
              <a:xfrm>
                <a:off x="3940" y="2480"/>
                <a:ext cx="350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3302" name="Freeform 71"/>
              <p:cNvSpPr/>
              <p:nvPr/>
            </p:nvSpPr>
            <p:spPr>
              <a:xfrm>
                <a:off x="3584" y="2112"/>
                <a:ext cx="976" cy="1"/>
              </a:xfrm>
              <a:custGeom>
                <a:avLst/>
                <a:gdLst/>
                <a:ahLst/>
                <a:cxnLst>
                  <a:cxn ang="0">
                    <a:pos x="976" y="0"/>
                  </a:cxn>
                  <a:cxn ang="0">
                    <a:pos x="0" y="0"/>
                  </a:cxn>
                </a:cxnLst>
                <a:pathLst>
                  <a:path w="976" h="1">
                    <a:moveTo>
                      <a:pt x="976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</p:grpSp>
      </p:grpSp>
      <p:grpSp>
        <p:nvGrpSpPr>
          <p:cNvPr id="301128" name="Group 72"/>
          <p:cNvGrpSpPr/>
          <p:nvPr/>
        </p:nvGrpSpPr>
        <p:grpSpPr>
          <a:xfrm>
            <a:off x="3467100" y="1828800"/>
            <a:ext cx="1600200" cy="1739503"/>
            <a:chOff x="768" y="816"/>
            <a:chExt cx="1344" cy="1461"/>
          </a:xfrm>
        </p:grpSpPr>
        <p:sp>
          <p:nvSpPr>
            <p:cNvPr id="223304" name="Text Box 73"/>
            <p:cNvSpPr txBox="1"/>
            <p:nvPr/>
          </p:nvSpPr>
          <p:spPr>
            <a:xfrm>
              <a:off x="1680" y="1968"/>
              <a:ext cx="432" cy="309"/>
            </a:xfrm>
            <a:prstGeom prst="rect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3305" name="Text Box 74"/>
            <p:cNvSpPr txBox="1"/>
            <p:nvPr/>
          </p:nvSpPr>
          <p:spPr>
            <a:xfrm>
              <a:off x="768" y="1728"/>
              <a:ext cx="384" cy="309"/>
            </a:xfrm>
            <a:prstGeom prst="rect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3306" name="Text Box 75"/>
            <p:cNvSpPr txBox="1"/>
            <p:nvPr/>
          </p:nvSpPr>
          <p:spPr>
            <a:xfrm>
              <a:off x="1104" y="816"/>
              <a:ext cx="432" cy="309"/>
            </a:xfrm>
            <a:prstGeom prst="rect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3307" name="Freeform 76"/>
            <p:cNvSpPr/>
            <p:nvPr/>
          </p:nvSpPr>
          <p:spPr>
            <a:xfrm>
              <a:off x="992" y="1040"/>
              <a:ext cx="936" cy="984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936" y="984"/>
                </a:cxn>
                <a:cxn ang="0">
                  <a:pos x="168" y="0"/>
                </a:cxn>
                <a:cxn ang="0">
                  <a:pos x="0" y="776"/>
                </a:cxn>
              </a:cxnLst>
              <a:pathLst>
                <a:path w="936" h="984">
                  <a:moveTo>
                    <a:pt x="0" y="776"/>
                  </a:moveTo>
                  <a:lnTo>
                    <a:pt x="936" y="984"/>
                  </a:lnTo>
                  <a:lnTo>
                    <a:pt x="168" y="0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rgbClr val="CC6600">
                <a:alpha val="50194"/>
              </a:srgbClr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</p:grpSp>
      <p:sp>
        <p:nvSpPr>
          <p:cNvPr id="301133" name="Rectangle 77"/>
          <p:cNvSpPr/>
          <p:nvPr/>
        </p:nvSpPr>
        <p:spPr>
          <a:xfrm>
            <a:off x="285115" y="4514850"/>
            <a:ext cx="10028555" cy="1865630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投影特性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 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1. 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 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均为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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的类似形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 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2.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不反映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、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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、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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 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的真实角度</a:t>
            </a:r>
            <a:r>
              <a:rPr lang="zh-CN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         </a:t>
            </a:r>
            <a:r>
              <a:rPr lang="zh-CN" altLang="en-US" sz="2100" b="1" dirty="0">
                <a:solidFill>
                  <a:srgbClr val="FFFF00"/>
                </a:solidFill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             </a:t>
            </a:r>
            <a:endParaRPr lang="zh-CN" altLang="en-US" sz="2100" b="1" dirty="0">
              <a:solidFill>
                <a:srgbClr val="FFFF00"/>
              </a:solidFill>
              <a:latin typeface="Times New Roman" panose="02020603050405020304" pitchFamily="18" charset="0"/>
              <a:ea typeface="楷体_GB2312" pitchFamily="49" charset="-122"/>
              <a:sym typeface="Math1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1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133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11m6"/>
          <p:cNvPicPr>
            <a:picLocks noChangeAspect="1"/>
          </p:cNvPicPr>
          <p:nvPr/>
        </p:nvPicPr>
        <p:blipFill rotWithShape="1">
          <a:blip r:embed="rId1"/>
          <a:srcRect t="54411" b="2020"/>
          <a:stretch>
            <a:fillRect/>
          </a:stretch>
        </p:blipFill>
        <p:spPr>
          <a:xfrm>
            <a:off x="1524000" y="0"/>
            <a:ext cx="8964488" cy="6453336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标题 609281"/>
          <p:cNvSpPr>
            <a:spLocks noGrp="1"/>
          </p:cNvSpPr>
          <p:nvPr>
            <p:ph type="title"/>
          </p:nvPr>
        </p:nvSpPr>
        <p:spPr>
          <a:xfrm>
            <a:off x="556895" y="514350"/>
            <a:ext cx="10836910" cy="1336040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</a:rPr>
              <a:t>练习：已知正平面ABC的正面投影及点A的水平投影，求作该平面的水平及侧面投影。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-2147482531" name="图片 -21474825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28995" y="1508760"/>
            <a:ext cx="4495165" cy="44488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标题 609281"/>
          <p:cNvSpPr>
            <a:spLocks noGrp="1"/>
          </p:cNvSpPr>
          <p:nvPr>
            <p:ph type="title"/>
          </p:nvPr>
        </p:nvSpPr>
        <p:spPr>
          <a:xfrm>
            <a:off x="1974850" y="1246188"/>
            <a:ext cx="8435975" cy="641350"/>
          </a:xfrm>
        </p:spPr>
        <p:txBody>
          <a:bodyPr anchor="ctr"/>
          <a:lstStyle/>
          <a:p>
            <a:r>
              <a:rPr lang="zh-CN" altLang="en-US" dirty="0">
                <a:solidFill>
                  <a:schemeClr val="tx1"/>
                </a:solidFill>
              </a:rPr>
              <a:t>学习目标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09283" name="文本占位符 609282"/>
          <p:cNvSpPr>
            <a:spLocks noGrp="1"/>
          </p:cNvSpPr>
          <p:nvPr>
            <p:ph type="body" idx="1"/>
          </p:nvPr>
        </p:nvSpPr>
        <p:spPr>
          <a:xfrm>
            <a:off x="1895475" y="2424430"/>
            <a:ext cx="8435975" cy="4010025"/>
          </a:xfrm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1.</a:t>
            </a:r>
            <a:r>
              <a:rPr lang="zh-CN" altLang="en-US" sz="3200" dirty="0">
                <a:solidFill>
                  <a:schemeClr val="tx1"/>
                </a:solidFill>
              </a:rPr>
              <a:t>了解面投影图</a:t>
            </a:r>
            <a:endParaRPr lang="en-US" altLang="zh-CN" sz="3200" dirty="0" smtClean="0">
              <a:solidFill>
                <a:schemeClr val="tx1"/>
              </a:solidFill>
            </a:endParaRPr>
          </a:p>
          <a:p>
            <a:r>
              <a:rPr lang="en-US" altLang="zh-CN" sz="3200" dirty="0" smtClean="0">
                <a:solidFill>
                  <a:schemeClr val="tx1"/>
                </a:solidFill>
              </a:rPr>
              <a:t>2.</a:t>
            </a:r>
            <a:r>
              <a:rPr lang="zh-CN" altLang="en-US" sz="3200" dirty="0" smtClean="0">
                <a:solidFill>
                  <a:schemeClr val="tx1"/>
                </a:solidFill>
              </a:rPr>
              <a:t>熟悉各种特殊位置平面的</a:t>
            </a:r>
            <a:r>
              <a:rPr lang="zh-CN" altLang="en-US" sz="3200" dirty="0">
                <a:solidFill>
                  <a:schemeClr val="tx1"/>
                </a:solidFill>
              </a:rPr>
              <a:t>投影特性</a:t>
            </a:r>
            <a:endParaRPr lang="zh-CN" altLang="en-US" sz="3200" dirty="0">
              <a:solidFill>
                <a:schemeClr val="tx1"/>
              </a:solidFill>
            </a:endParaRPr>
          </a:p>
          <a:p>
            <a:r>
              <a:rPr lang="en-US" altLang="zh-CN" sz="3200" dirty="0" smtClean="0">
                <a:solidFill>
                  <a:schemeClr val="tx1"/>
                </a:solidFill>
              </a:rPr>
              <a:t>3.</a:t>
            </a:r>
            <a:r>
              <a:rPr lang="zh-CN" altLang="en-US" sz="3200" dirty="0" smtClean="0">
                <a:solidFill>
                  <a:schemeClr val="tx1"/>
                </a:solidFill>
              </a:rPr>
              <a:t>根据面的投影特性</a:t>
            </a:r>
            <a:r>
              <a:rPr lang="zh-CN" altLang="en-US" sz="3200" dirty="0">
                <a:solidFill>
                  <a:schemeClr val="tx1"/>
                </a:solidFill>
              </a:rPr>
              <a:t>解决工程中实际问题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1490" y="335915"/>
            <a:ext cx="5058410" cy="507365"/>
          </a:xfrm>
        </p:spPr>
        <p:txBody>
          <a:bodyPr vert="horz" wrap="square" lIns="68580" tIns="34290" rIns="68580" bIns="34290" numCol="1" rtlCol="0" anchor="ctr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7</a:t>
            </a:r>
            <a:r>
              <a:rPr kumimoji="0" lang="zh-CN" altLang="en-US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、</a:t>
            </a:r>
            <a:r>
              <a:rPr kumimoji="0" lang="en-US" altLang="zh-CN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 </a:t>
            </a:r>
            <a:r>
              <a:rPr kumimoji="0" lang="zh-CN" altLang="en-US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平面投影</a:t>
            </a:r>
            <a:endParaRPr kumimoji="0" lang="zh-CN" altLang="en-US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41195" y="316801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平面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3133090" y="1892935"/>
            <a:ext cx="23279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投影的垂直面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33090" y="3317875"/>
            <a:ext cx="23279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投影的平行面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42335" y="4815205"/>
            <a:ext cx="23279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一般位置平面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  <a:sym typeface="+mn-ea"/>
            </a:endParaRPr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114300" imgH="215900" progId="Equation.KSEE3">
                  <p:embed/>
                </p:oleObj>
              </mc:Choice>
              <mc:Fallback>
                <p:oleObj name="" r:id="rId1" imgW="1143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左大括号 8"/>
          <p:cNvSpPr/>
          <p:nvPr/>
        </p:nvSpPr>
        <p:spPr>
          <a:xfrm>
            <a:off x="2835275" y="2071370"/>
            <a:ext cx="431800" cy="295275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644515" y="118046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u="sng" dirty="0">
                <a:latin typeface="楷体_GB2312" pitchFamily="49" charset="-122"/>
                <a:ea typeface="楷体_GB2312" pitchFamily="49" charset="-122"/>
                <a:sym typeface="+mn-ea"/>
                <a:hlinkClick r:id="" action="ppaction://hlinkshowjump?jump=nextslide"/>
              </a:rPr>
              <a:t>铅垂面</a:t>
            </a:r>
            <a:endParaRPr lang="zh-CN" altLang="en-US" sz="2800" u="sng" dirty="0">
              <a:latin typeface="楷体_GB2312" pitchFamily="49" charset="-122"/>
              <a:ea typeface="楷体_GB2312" pitchFamily="49" charset="-122"/>
              <a:sym typeface="+mn-ea"/>
              <a:hlinkClick r:id="" action="ppaction://hlinkshowjump?jump=nextslide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638800" y="1871980"/>
            <a:ext cx="1255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457200" indent="-457200" algn="l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正垂面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644515" y="2414905"/>
            <a:ext cx="1255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457200" indent="-457200" algn="l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侧垂面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644515" y="3014980"/>
            <a:ext cx="1255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水平面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 rot="10800000" flipV="1">
            <a:off x="5644515" y="3600450"/>
            <a:ext cx="1511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正平面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638800" y="4059555"/>
            <a:ext cx="1255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侧平面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  <a:sym typeface="+mn-ea"/>
            </a:endParaRPr>
          </a:p>
        </p:txBody>
      </p:sp>
      <p:sp>
        <p:nvSpPr>
          <p:cNvPr id="18" name="左大括号 17"/>
          <p:cNvSpPr/>
          <p:nvPr/>
        </p:nvSpPr>
        <p:spPr>
          <a:xfrm>
            <a:off x="5414645" y="1412875"/>
            <a:ext cx="224155" cy="144018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左大括号 18"/>
          <p:cNvSpPr/>
          <p:nvPr/>
        </p:nvSpPr>
        <p:spPr>
          <a:xfrm>
            <a:off x="5420360" y="3141345"/>
            <a:ext cx="224155" cy="144018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33345" y="269240"/>
            <a:ext cx="2543810" cy="733425"/>
          </a:xfrm>
        </p:spPr>
        <p:txBody>
          <a:bodyPr vert="horz" wrap="square" lIns="68580" tIns="34290" rIns="68580" bIns="34290" numCol="1" rtlCol="0" anchor="ctr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楷体_GB2312" pitchFamily="49" charset="-122"/>
                <a:cs typeface="+mj-cs"/>
              </a:rPr>
              <a:t>铅垂面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楷体_GB2312" pitchFamily="49" charset="-122"/>
              <a:cs typeface="+mj-cs"/>
            </a:endParaRPr>
          </a:p>
        </p:txBody>
      </p:sp>
      <p:sp>
        <p:nvSpPr>
          <p:cNvPr id="294915" name="Rectangle 3"/>
          <p:cNvSpPr/>
          <p:nvPr/>
        </p:nvSpPr>
        <p:spPr>
          <a:xfrm>
            <a:off x="616585" y="4057650"/>
            <a:ext cx="10735310" cy="2695575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投影特性：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水平投影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积聚为一条直线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2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、正面投影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侧面投影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为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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的类似形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3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与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OX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OY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的夹角</a:t>
            </a:r>
            <a:r>
              <a:rPr lang="zh-CN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反映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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、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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角的真实大小       </a:t>
            </a:r>
            <a:r>
              <a:rPr lang="zh-CN" altLang="en-US" b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              </a:t>
            </a:r>
            <a:endParaRPr lang="zh-CN" altLang="en-US" b="1" dirty="0">
              <a:latin typeface="Times New Roman" panose="02020603050405020304" pitchFamily="18" charset="0"/>
              <a:ea typeface="楷体_GB2312" pitchFamily="49" charset="-122"/>
              <a:sym typeface="Math1" pitchFamily="2" charset="2"/>
            </a:endParaRPr>
          </a:p>
        </p:txBody>
      </p:sp>
      <p:grpSp>
        <p:nvGrpSpPr>
          <p:cNvPr id="294916" name="Group 4"/>
          <p:cNvGrpSpPr/>
          <p:nvPr/>
        </p:nvGrpSpPr>
        <p:grpSpPr>
          <a:xfrm>
            <a:off x="2795588" y="1385888"/>
            <a:ext cx="2957513" cy="3039666"/>
            <a:chOff x="0" y="444"/>
            <a:chExt cx="2484" cy="2553"/>
          </a:xfrm>
        </p:grpSpPr>
        <p:grpSp>
          <p:nvGrpSpPr>
            <p:cNvPr id="217092" name="Group 5"/>
            <p:cNvGrpSpPr/>
            <p:nvPr/>
          </p:nvGrpSpPr>
          <p:grpSpPr>
            <a:xfrm>
              <a:off x="48" y="480"/>
              <a:ext cx="2352" cy="2448"/>
              <a:chOff x="48" y="480"/>
              <a:chExt cx="2352" cy="2448"/>
            </a:xfrm>
          </p:grpSpPr>
          <p:sp>
            <p:nvSpPr>
              <p:cNvPr id="217093" name="Freeform 6"/>
              <p:cNvSpPr/>
              <p:nvPr/>
            </p:nvSpPr>
            <p:spPr>
              <a:xfrm>
                <a:off x="48" y="480"/>
                <a:ext cx="2352" cy="24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3145"/>
                  </a:cxn>
                  <a:cxn ang="0">
                    <a:pos x="31694" y="36239"/>
                  </a:cxn>
                  <a:cxn ang="0">
                    <a:pos x="82026" y="36239"/>
                  </a:cxn>
                  <a:cxn ang="0">
                    <a:pos x="82026" y="13100"/>
                  </a:cxn>
                  <a:cxn ang="0">
                    <a:pos x="50324" y="0"/>
                  </a:cxn>
                  <a:cxn ang="0">
                    <a:pos x="0" y="0"/>
                  </a:cxn>
                </a:cxnLst>
                <a:pathLst>
                  <a:path w="2112" h="2256">
                    <a:moveTo>
                      <a:pt x="0" y="0"/>
                    </a:moveTo>
                    <a:lnTo>
                      <a:pt x="0" y="1440"/>
                    </a:lnTo>
                    <a:lnTo>
                      <a:pt x="816" y="2256"/>
                    </a:lnTo>
                    <a:lnTo>
                      <a:pt x="2112" y="2256"/>
                    </a:lnTo>
                    <a:lnTo>
                      <a:pt x="2112" y="816"/>
                    </a:lnTo>
                    <a:lnTo>
                      <a:pt x="129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17094" name="Line 7"/>
              <p:cNvSpPr/>
              <p:nvPr/>
            </p:nvSpPr>
            <p:spPr>
              <a:xfrm>
                <a:off x="48" y="2043"/>
                <a:ext cx="1443" cy="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7095" name="Line 8"/>
              <p:cNvSpPr/>
              <p:nvPr/>
            </p:nvSpPr>
            <p:spPr>
              <a:xfrm flipH="1" flipV="1">
                <a:off x="1491" y="2043"/>
                <a:ext cx="909" cy="88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7096" name="Line 9"/>
              <p:cNvSpPr/>
              <p:nvPr/>
            </p:nvSpPr>
            <p:spPr>
              <a:xfrm>
                <a:off x="1491" y="480"/>
                <a:ext cx="1" cy="156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17097" name="Text Box 10"/>
            <p:cNvSpPr txBox="1"/>
            <p:nvPr/>
          </p:nvSpPr>
          <p:spPr>
            <a:xfrm>
              <a:off x="0" y="444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V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098" name="Text Box 11"/>
            <p:cNvSpPr txBox="1"/>
            <p:nvPr/>
          </p:nvSpPr>
          <p:spPr>
            <a:xfrm>
              <a:off x="2160" y="1248"/>
              <a:ext cx="32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099" name="Text Box 12"/>
            <p:cNvSpPr txBox="1"/>
            <p:nvPr/>
          </p:nvSpPr>
          <p:spPr>
            <a:xfrm>
              <a:off x="876" y="2688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4925" name="Group 13"/>
          <p:cNvGrpSpPr/>
          <p:nvPr/>
        </p:nvGrpSpPr>
        <p:grpSpPr>
          <a:xfrm>
            <a:off x="3152775" y="1771650"/>
            <a:ext cx="2200275" cy="2482453"/>
            <a:chOff x="408" y="768"/>
            <a:chExt cx="1848" cy="2085"/>
          </a:xfrm>
        </p:grpSpPr>
        <p:grpSp>
          <p:nvGrpSpPr>
            <p:cNvPr id="217101" name="Group 14"/>
            <p:cNvGrpSpPr/>
            <p:nvPr/>
          </p:nvGrpSpPr>
          <p:grpSpPr>
            <a:xfrm>
              <a:off x="408" y="768"/>
              <a:ext cx="1848" cy="2016"/>
              <a:chOff x="408" y="768"/>
              <a:chExt cx="1848" cy="2016"/>
            </a:xfrm>
          </p:grpSpPr>
          <p:sp>
            <p:nvSpPr>
              <p:cNvPr id="217102" name="Freeform 15"/>
              <p:cNvSpPr/>
              <p:nvPr/>
            </p:nvSpPr>
            <p:spPr>
              <a:xfrm>
                <a:off x="432" y="768"/>
                <a:ext cx="1824" cy="2016"/>
              </a:xfrm>
              <a:custGeom>
                <a:avLst/>
                <a:gdLst/>
                <a:ahLst/>
                <a:cxnLst>
                  <a:cxn ang="0">
                    <a:pos x="1764" y="1993"/>
                  </a:cxn>
                  <a:cxn ang="0">
                    <a:pos x="0" y="1296"/>
                  </a:cxn>
                  <a:cxn ang="0">
                    <a:pos x="0" y="0"/>
                  </a:cxn>
                  <a:cxn ang="0">
                    <a:pos x="1824" y="624"/>
                  </a:cxn>
                  <a:cxn ang="0">
                    <a:pos x="1824" y="2016"/>
                  </a:cxn>
                  <a:cxn ang="0">
                    <a:pos x="1764" y="1993"/>
                  </a:cxn>
                </a:cxnLst>
                <a:pathLst>
                  <a:path w="1824" h="2016">
                    <a:moveTo>
                      <a:pt x="1764" y="1993"/>
                    </a:moveTo>
                    <a:lnTo>
                      <a:pt x="0" y="1296"/>
                    </a:lnTo>
                    <a:lnTo>
                      <a:pt x="0" y="0"/>
                    </a:lnTo>
                    <a:lnTo>
                      <a:pt x="1824" y="624"/>
                    </a:lnTo>
                    <a:lnTo>
                      <a:pt x="1824" y="2016"/>
                    </a:lnTo>
                    <a:lnTo>
                      <a:pt x="1764" y="1993"/>
                    </a:lnTo>
                    <a:close/>
                  </a:path>
                </a:pathLst>
              </a:custGeom>
              <a:solidFill>
                <a:srgbClr val="33CCFF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17103" name="Text Box 16"/>
              <p:cNvSpPr txBox="1"/>
              <p:nvPr/>
            </p:nvSpPr>
            <p:spPr>
              <a:xfrm>
                <a:off x="408" y="816"/>
                <a:ext cx="240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P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17104" name="Text Box 17"/>
            <p:cNvSpPr txBox="1"/>
            <p:nvPr/>
          </p:nvSpPr>
          <p:spPr>
            <a:xfrm>
              <a:off x="1488" y="2544"/>
              <a:ext cx="6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P</a:t>
              </a:r>
              <a:r>
                <a:rPr lang="en-US" altLang="zh-CN" i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105" name="Freeform 18"/>
            <p:cNvSpPr/>
            <p:nvPr/>
          </p:nvSpPr>
          <p:spPr>
            <a:xfrm>
              <a:off x="432" y="2064"/>
              <a:ext cx="144" cy="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56"/>
                </a:cxn>
              </a:cxnLst>
              <a:pathLst>
                <a:path w="144" h="56">
                  <a:moveTo>
                    <a:pt x="0" y="0"/>
                  </a:moveTo>
                  <a:lnTo>
                    <a:pt x="144" y="56"/>
                  </a:lnTo>
                </a:path>
              </a:pathLst>
            </a:custGeom>
            <a:noFill/>
            <a:ln w="5715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7106" name="Freeform 19"/>
            <p:cNvSpPr/>
            <p:nvPr/>
          </p:nvSpPr>
          <p:spPr>
            <a:xfrm>
              <a:off x="2108" y="2724"/>
              <a:ext cx="148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8" y="60"/>
                </a:cxn>
              </a:cxnLst>
              <a:pathLst>
                <a:path w="148" h="60">
                  <a:moveTo>
                    <a:pt x="0" y="0"/>
                  </a:moveTo>
                  <a:lnTo>
                    <a:pt x="148" y="60"/>
                  </a:lnTo>
                </a:path>
              </a:pathLst>
            </a:custGeom>
            <a:noFill/>
            <a:ln w="5715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</p:grpSp>
      <p:grpSp>
        <p:nvGrpSpPr>
          <p:cNvPr id="294932" name="Group 20"/>
          <p:cNvGrpSpPr/>
          <p:nvPr/>
        </p:nvGrpSpPr>
        <p:grpSpPr>
          <a:xfrm>
            <a:off x="3338513" y="2143125"/>
            <a:ext cx="2085975" cy="2168128"/>
            <a:chOff x="564" y="1080"/>
            <a:chExt cx="1752" cy="1821"/>
          </a:xfrm>
        </p:grpSpPr>
        <p:grpSp>
          <p:nvGrpSpPr>
            <p:cNvPr id="217108" name="Group 21"/>
            <p:cNvGrpSpPr/>
            <p:nvPr/>
          </p:nvGrpSpPr>
          <p:grpSpPr>
            <a:xfrm>
              <a:off x="564" y="1080"/>
              <a:ext cx="1752" cy="1485"/>
              <a:chOff x="564" y="1080"/>
              <a:chExt cx="1752" cy="1485"/>
            </a:xfrm>
          </p:grpSpPr>
          <p:sp>
            <p:nvSpPr>
              <p:cNvPr id="217109" name="Text Box 22"/>
              <p:cNvSpPr txBox="1"/>
              <p:nvPr/>
            </p:nvSpPr>
            <p:spPr>
              <a:xfrm>
                <a:off x="564" y="1656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17110" name="Text Box 23"/>
              <p:cNvSpPr txBox="1"/>
              <p:nvPr/>
            </p:nvSpPr>
            <p:spPr>
              <a:xfrm>
                <a:off x="1200" y="1080"/>
                <a:ext cx="432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17111" name="Freeform 24"/>
              <p:cNvSpPr/>
              <p:nvPr/>
            </p:nvSpPr>
            <p:spPr>
              <a:xfrm>
                <a:off x="816" y="1296"/>
                <a:ext cx="1104" cy="1104"/>
              </a:xfrm>
              <a:custGeom>
                <a:avLst/>
                <a:gdLst/>
                <a:ahLst/>
                <a:cxnLst>
                  <a:cxn ang="0">
                    <a:pos x="0" y="528"/>
                  </a:cxn>
                  <a:cxn ang="0">
                    <a:pos x="1104" y="1104"/>
                  </a:cxn>
                  <a:cxn ang="0">
                    <a:pos x="432" y="0"/>
                  </a:cxn>
                  <a:cxn ang="0">
                    <a:pos x="0" y="528"/>
                  </a:cxn>
                </a:cxnLst>
                <a:pathLst>
                  <a:path w="1104" h="1104">
                    <a:moveTo>
                      <a:pt x="0" y="528"/>
                    </a:moveTo>
                    <a:lnTo>
                      <a:pt x="1104" y="1104"/>
                    </a:lnTo>
                    <a:lnTo>
                      <a:pt x="432" y="0"/>
                    </a:lnTo>
                    <a:lnTo>
                      <a:pt x="0" y="528"/>
                    </a:lnTo>
                    <a:close/>
                  </a:path>
                </a:pathLst>
              </a:custGeom>
              <a:solidFill>
                <a:srgbClr val="FF9933"/>
              </a:solidFill>
              <a:ln w="38100" cap="flat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17112" name="Text Box 25"/>
              <p:cNvSpPr txBox="1"/>
              <p:nvPr/>
            </p:nvSpPr>
            <p:spPr>
              <a:xfrm>
                <a:off x="1884" y="2256"/>
                <a:ext cx="432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17113" name="Group 26"/>
            <p:cNvGrpSpPr/>
            <p:nvPr/>
          </p:nvGrpSpPr>
          <p:grpSpPr>
            <a:xfrm>
              <a:off x="648" y="1296"/>
              <a:ext cx="1548" cy="1605"/>
              <a:chOff x="648" y="1296"/>
              <a:chExt cx="1548" cy="1605"/>
            </a:xfrm>
          </p:grpSpPr>
          <p:sp>
            <p:nvSpPr>
              <p:cNvPr id="217114" name="Line 27"/>
              <p:cNvSpPr/>
              <p:nvPr/>
            </p:nvSpPr>
            <p:spPr>
              <a:xfrm>
                <a:off x="816" y="2208"/>
                <a:ext cx="1104" cy="432"/>
              </a:xfrm>
              <a:prstGeom prst="line">
                <a:avLst/>
              </a:prstGeom>
              <a:ln w="57150" cap="flat" cmpd="sng">
                <a:solidFill>
                  <a:srgbClr val="FF99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7115" name="Line 28"/>
              <p:cNvSpPr/>
              <p:nvPr/>
            </p:nvSpPr>
            <p:spPr>
              <a:xfrm flipV="1">
                <a:off x="816" y="1824"/>
                <a:ext cx="0" cy="3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7116" name="Line 29"/>
              <p:cNvSpPr/>
              <p:nvPr/>
            </p:nvSpPr>
            <p:spPr>
              <a:xfrm flipV="1">
                <a:off x="1920" y="2400"/>
                <a:ext cx="0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7117" name="Text Box 30"/>
              <p:cNvSpPr txBox="1"/>
              <p:nvPr/>
            </p:nvSpPr>
            <p:spPr>
              <a:xfrm>
                <a:off x="648" y="2172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17118" name="Text Box 31"/>
              <p:cNvSpPr txBox="1"/>
              <p:nvPr/>
            </p:nvSpPr>
            <p:spPr>
              <a:xfrm>
                <a:off x="1812" y="2592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17119" name="Line 32"/>
              <p:cNvSpPr/>
              <p:nvPr/>
            </p:nvSpPr>
            <p:spPr>
              <a:xfrm flipV="1">
                <a:off x="1248" y="1296"/>
                <a:ext cx="0" cy="10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7120" name="Text Box 33"/>
              <p:cNvSpPr txBox="1"/>
              <p:nvPr/>
            </p:nvSpPr>
            <p:spPr>
              <a:xfrm>
                <a:off x="1068" y="2352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294946" name="Group 34"/>
          <p:cNvGrpSpPr/>
          <p:nvPr/>
        </p:nvGrpSpPr>
        <p:grpSpPr>
          <a:xfrm>
            <a:off x="5741194" y="1189435"/>
            <a:ext cx="3783806" cy="3611165"/>
            <a:chOff x="2582" y="531"/>
            <a:chExt cx="3178" cy="3033"/>
          </a:xfrm>
        </p:grpSpPr>
        <p:grpSp>
          <p:nvGrpSpPr>
            <p:cNvPr id="217122" name="Group 35"/>
            <p:cNvGrpSpPr/>
            <p:nvPr/>
          </p:nvGrpSpPr>
          <p:grpSpPr>
            <a:xfrm>
              <a:off x="3044" y="2325"/>
              <a:ext cx="601" cy="743"/>
              <a:chOff x="3044" y="2325"/>
              <a:chExt cx="601" cy="743"/>
            </a:xfrm>
          </p:grpSpPr>
          <p:sp>
            <p:nvSpPr>
              <p:cNvPr id="217123" name="Rectangle 36"/>
              <p:cNvSpPr/>
              <p:nvPr/>
            </p:nvSpPr>
            <p:spPr>
              <a:xfrm>
                <a:off x="3158" y="2325"/>
                <a:ext cx="260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>
                  <a:buFont typeface="Arial" panose="020B0604020202020204" pitchFamily="34" charset="0"/>
                  <a:buNone/>
                </a:pPr>
                <a:endParaRPr lang="zh-CN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Math1" pitchFamily="2" charset="2"/>
                </a:endParaRPr>
              </a:p>
            </p:txBody>
          </p:sp>
          <p:sp>
            <p:nvSpPr>
              <p:cNvPr id="217124" name="Rectangle 37"/>
              <p:cNvSpPr/>
              <p:nvPr/>
            </p:nvSpPr>
            <p:spPr>
              <a:xfrm>
                <a:off x="3385" y="2610"/>
                <a:ext cx="260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>
                  <a:buFont typeface="Arial" panose="020B0604020202020204" pitchFamily="34" charset="0"/>
                  <a:buNone/>
                </a:pPr>
                <a:endParaRPr lang="zh-CN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Math1" pitchFamily="2" charset="2"/>
                </a:endParaRPr>
              </a:p>
            </p:txBody>
          </p:sp>
          <p:sp>
            <p:nvSpPr>
              <p:cNvPr id="217125" name="Freeform 38"/>
              <p:cNvSpPr/>
              <p:nvPr/>
            </p:nvSpPr>
            <p:spPr>
              <a:xfrm>
                <a:off x="3472" y="3028"/>
                <a:ext cx="120" cy="40"/>
              </a:xfrm>
              <a:custGeom>
                <a:avLst/>
                <a:gdLst/>
                <a:ahLst/>
                <a:cxnLst>
                  <a:cxn ang="0">
                    <a:pos x="120" y="0"/>
                  </a:cxn>
                  <a:cxn ang="0">
                    <a:pos x="0" y="40"/>
                  </a:cxn>
                </a:cxnLst>
                <a:pathLst>
                  <a:path w="120" h="40">
                    <a:moveTo>
                      <a:pt x="120" y="0"/>
                    </a:moveTo>
                    <a:cubicBezTo>
                      <a:pt x="48" y="12"/>
                      <a:pt x="25" y="32"/>
                      <a:pt x="0" y="4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17126" name="Freeform 39"/>
              <p:cNvSpPr/>
              <p:nvPr/>
            </p:nvSpPr>
            <p:spPr>
              <a:xfrm>
                <a:off x="3044" y="2332"/>
                <a:ext cx="80" cy="156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60" y="80"/>
                  </a:cxn>
                  <a:cxn ang="0">
                    <a:pos x="0" y="156"/>
                  </a:cxn>
                </a:cxnLst>
                <a:pathLst>
                  <a:path w="80" h="156">
                    <a:moveTo>
                      <a:pt x="80" y="0"/>
                    </a:moveTo>
                    <a:cubicBezTo>
                      <a:pt x="73" y="14"/>
                      <a:pt x="71" y="54"/>
                      <a:pt x="60" y="80"/>
                    </a:cubicBezTo>
                    <a:cubicBezTo>
                      <a:pt x="47" y="106"/>
                      <a:pt x="12" y="140"/>
                      <a:pt x="0" y="156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</p:grpSp>
        <p:sp>
          <p:nvSpPr>
            <p:cNvPr id="217127" name="Rectangle 40"/>
            <p:cNvSpPr/>
            <p:nvPr/>
          </p:nvSpPr>
          <p:spPr>
            <a:xfrm>
              <a:off x="3413" y="2757"/>
              <a:ext cx="25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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17128" name="Rectangle 41"/>
            <p:cNvSpPr/>
            <p:nvPr/>
          </p:nvSpPr>
          <p:spPr>
            <a:xfrm>
              <a:off x="3064" y="2281"/>
              <a:ext cx="22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Math1" pitchFamily="2" charset="2"/>
              </a:endParaRPr>
            </a:p>
          </p:txBody>
        </p:sp>
        <p:sp>
          <p:nvSpPr>
            <p:cNvPr id="217129" name="Line 42"/>
            <p:cNvSpPr/>
            <p:nvPr/>
          </p:nvSpPr>
          <p:spPr>
            <a:xfrm flipV="1">
              <a:off x="2918" y="1205"/>
              <a:ext cx="2" cy="112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30" name="Line 43"/>
            <p:cNvSpPr/>
            <p:nvPr/>
          </p:nvSpPr>
          <p:spPr>
            <a:xfrm flipV="1">
              <a:off x="3592" y="1654"/>
              <a:ext cx="1" cy="157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31" name="Line 44"/>
            <p:cNvSpPr/>
            <p:nvPr/>
          </p:nvSpPr>
          <p:spPr>
            <a:xfrm flipH="1">
              <a:off x="2582" y="1935"/>
              <a:ext cx="297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32" name="Line 45"/>
            <p:cNvSpPr/>
            <p:nvPr/>
          </p:nvSpPr>
          <p:spPr>
            <a:xfrm flipV="1">
              <a:off x="4043" y="531"/>
              <a:ext cx="0" cy="3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33" name="Line 46"/>
            <p:cNvSpPr/>
            <p:nvPr/>
          </p:nvSpPr>
          <p:spPr>
            <a:xfrm>
              <a:off x="2919" y="2328"/>
              <a:ext cx="674" cy="899"/>
            </a:xfrm>
            <a:prstGeom prst="line">
              <a:avLst/>
            </a:prstGeom>
            <a:ln w="57150" cap="flat" cmpd="sng">
              <a:solidFill>
                <a:srgbClr val="FF993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34" name="Line 47"/>
            <p:cNvSpPr/>
            <p:nvPr/>
          </p:nvSpPr>
          <p:spPr>
            <a:xfrm>
              <a:off x="4043" y="1935"/>
              <a:ext cx="1348" cy="13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35" name="Line 48"/>
            <p:cNvSpPr/>
            <p:nvPr/>
          </p:nvSpPr>
          <p:spPr>
            <a:xfrm>
              <a:off x="3593" y="924"/>
              <a:ext cx="843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36" name="Line 49"/>
            <p:cNvSpPr/>
            <p:nvPr/>
          </p:nvSpPr>
          <p:spPr>
            <a:xfrm>
              <a:off x="3593" y="3227"/>
              <a:ext cx="174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37" name="Line 50"/>
            <p:cNvSpPr/>
            <p:nvPr/>
          </p:nvSpPr>
          <p:spPr>
            <a:xfrm flipV="1">
              <a:off x="5335" y="1654"/>
              <a:ext cx="0" cy="157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38" name="Line 51"/>
            <p:cNvSpPr/>
            <p:nvPr/>
          </p:nvSpPr>
          <p:spPr>
            <a:xfrm>
              <a:off x="2919" y="2328"/>
              <a:ext cx="151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39" name="Line 52"/>
            <p:cNvSpPr/>
            <p:nvPr/>
          </p:nvSpPr>
          <p:spPr>
            <a:xfrm flipV="1">
              <a:off x="4436" y="1205"/>
              <a:ext cx="0" cy="112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40" name="Text Box 53"/>
            <p:cNvSpPr txBox="1"/>
            <p:nvPr/>
          </p:nvSpPr>
          <p:spPr>
            <a:xfrm>
              <a:off x="2662" y="997"/>
              <a:ext cx="53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141" name="Text Box 54"/>
            <p:cNvSpPr txBox="1"/>
            <p:nvPr/>
          </p:nvSpPr>
          <p:spPr>
            <a:xfrm>
              <a:off x="3561" y="1421"/>
              <a:ext cx="449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142" name="Text Box 55"/>
            <p:cNvSpPr txBox="1"/>
            <p:nvPr/>
          </p:nvSpPr>
          <p:spPr>
            <a:xfrm>
              <a:off x="4231" y="981"/>
              <a:ext cx="449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143" name="Text Box 56"/>
            <p:cNvSpPr txBox="1"/>
            <p:nvPr/>
          </p:nvSpPr>
          <p:spPr>
            <a:xfrm>
              <a:off x="5310" y="1457"/>
              <a:ext cx="450" cy="65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144" name="Text Box 57"/>
            <p:cNvSpPr txBox="1"/>
            <p:nvPr/>
          </p:nvSpPr>
          <p:spPr>
            <a:xfrm>
              <a:off x="3485" y="3178"/>
              <a:ext cx="450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145" name="Text Box 58"/>
            <p:cNvSpPr txBox="1"/>
            <p:nvPr/>
          </p:nvSpPr>
          <p:spPr>
            <a:xfrm>
              <a:off x="2695" y="2143"/>
              <a:ext cx="449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146" name="Freeform 59"/>
            <p:cNvSpPr/>
            <p:nvPr/>
          </p:nvSpPr>
          <p:spPr>
            <a:xfrm>
              <a:off x="2919" y="924"/>
              <a:ext cx="674" cy="730"/>
            </a:xfrm>
            <a:custGeom>
              <a:avLst/>
              <a:gdLst/>
              <a:ahLst/>
              <a:cxnLst>
                <a:cxn ang="0">
                  <a:pos x="0" y="49727"/>
                </a:cxn>
                <a:cxn ang="0">
                  <a:pos x="60046" y="0"/>
                </a:cxn>
                <a:cxn ang="0">
                  <a:pos x="120425" y="129436"/>
                </a:cxn>
                <a:cxn ang="0">
                  <a:pos x="0" y="49727"/>
                </a:cxn>
              </a:cxnLst>
              <a:pathLst>
                <a:path w="576" h="624">
                  <a:moveTo>
                    <a:pt x="0" y="240"/>
                  </a:moveTo>
                  <a:lnTo>
                    <a:pt x="288" y="0"/>
                  </a:lnTo>
                  <a:lnTo>
                    <a:pt x="576" y="62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FF9933"/>
            </a:solidFill>
            <a:ln w="381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7147" name="Line 60"/>
            <p:cNvSpPr/>
            <p:nvPr/>
          </p:nvSpPr>
          <p:spPr>
            <a:xfrm>
              <a:off x="3256" y="924"/>
              <a:ext cx="0" cy="185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48" name="Line 61"/>
            <p:cNvSpPr/>
            <p:nvPr/>
          </p:nvSpPr>
          <p:spPr>
            <a:xfrm>
              <a:off x="3256" y="2778"/>
              <a:ext cx="162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49" name="Line 62"/>
            <p:cNvSpPr/>
            <p:nvPr/>
          </p:nvSpPr>
          <p:spPr>
            <a:xfrm>
              <a:off x="2919" y="1205"/>
              <a:ext cx="151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50" name="Line 63"/>
            <p:cNvSpPr/>
            <p:nvPr/>
          </p:nvSpPr>
          <p:spPr>
            <a:xfrm>
              <a:off x="3593" y="1654"/>
              <a:ext cx="174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51" name="Line 64"/>
            <p:cNvSpPr/>
            <p:nvPr/>
          </p:nvSpPr>
          <p:spPr>
            <a:xfrm>
              <a:off x="3256" y="924"/>
              <a:ext cx="162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52" name="Freeform 65"/>
            <p:cNvSpPr/>
            <p:nvPr/>
          </p:nvSpPr>
          <p:spPr>
            <a:xfrm>
              <a:off x="4429" y="928"/>
              <a:ext cx="903" cy="731"/>
            </a:xfrm>
            <a:custGeom>
              <a:avLst/>
              <a:gdLst/>
              <a:ahLst/>
              <a:cxnLst>
                <a:cxn ang="0">
                  <a:pos x="0" y="49159"/>
                </a:cxn>
                <a:cxn ang="0">
                  <a:pos x="79808" y="0"/>
                </a:cxn>
                <a:cxn ang="0">
                  <a:pos x="159183" y="128552"/>
                </a:cxn>
                <a:cxn ang="0">
                  <a:pos x="0" y="49159"/>
                </a:cxn>
              </a:cxnLst>
              <a:pathLst>
                <a:path w="772" h="625">
                  <a:moveTo>
                    <a:pt x="0" y="239"/>
                  </a:moveTo>
                  <a:lnTo>
                    <a:pt x="386" y="0"/>
                  </a:lnTo>
                  <a:lnTo>
                    <a:pt x="772" y="625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F9933"/>
            </a:solidFill>
            <a:ln w="381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7153" name="Line 66"/>
            <p:cNvSpPr/>
            <p:nvPr/>
          </p:nvSpPr>
          <p:spPr>
            <a:xfrm flipV="1">
              <a:off x="4885" y="924"/>
              <a:ext cx="0" cy="185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7154" name="Text Box 67"/>
            <p:cNvSpPr txBox="1"/>
            <p:nvPr/>
          </p:nvSpPr>
          <p:spPr>
            <a:xfrm>
              <a:off x="3028" y="2725"/>
              <a:ext cx="337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155" name="Text Box 68"/>
            <p:cNvSpPr txBox="1"/>
            <p:nvPr/>
          </p:nvSpPr>
          <p:spPr>
            <a:xfrm>
              <a:off x="4829" y="699"/>
              <a:ext cx="56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7156" name="Text Box 69"/>
            <p:cNvSpPr txBox="1"/>
            <p:nvPr/>
          </p:nvSpPr>
          <p:spPr>
            <a:xfrm>
              <a:off x="3120" y="679"/>
              <a:ext cx="54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4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949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5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74290" y="236220"/>
            <a:ext cx="1957388" cy="297656"/>
          </a:xfrm>
        </p:spPr>
        <p:txBody>
          <a:bodyPr vert="horz" wrap="square" lIns="68580" tIns="34290" rIns="68580" bIns="34290" numCol="1" rtlCol="0" anchor="ctr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 </a:t>
            </a:r>
            <a:r>
              <a:rPr kumimoji="0" lang="zh-CN" alt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正垂面</a:t>
            </a:r>
            <a:endParaRPr kumimoji="0" lang="zh-CN" alt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295939" name="Rectangle 3"/>
          <p:cNvSpPr/>
          <p:nvPr/>
        </p:nvSpPr>
        <p:spPr>
          <a:xfrm>
            <a:off x="76200" y="4898390"/>
            <a:ext cx="10203180" cy="1845945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投影特性：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正面投影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积聚为一条直线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            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2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水平投影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、侧面投影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是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的类似形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            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3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cs typeface="+mn-ea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与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OX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OZ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的夹角</a:t>
            </a:r>
            <a:r>
              <a:rPr lang="zh-CN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反映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α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、</a:t>
            </a:r>
            <a:r>
              <a:rPr lang="zh-CN" altLang="en-US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 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角的真实大小 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  <a:sym typeface="Math1" pitchFamily="2" charset="2"/>
            </a:endParaRPr>
          </a:p>
        </p:txBody>
      </p:sp>
      <p:grpSp>
        <p:nvGrpSpPr>
          <p:cNvPr id="295940" name="Group 4"/>
          <p:cNvGrpSpPr/>
          <p:nvPr/>
        </p:nvGrpSpPr>
        <p:grpSpPr>
          <a:xfrm>
            <a:off x="2667000" y="1428750"/>
            <a:ext cx="2957513" cy="2996803"/>
            <a:chOff x="0" y="480"/>
            <a:chExt cx="2484" cy="2517"/>
          </a:xfrm>
        </p:grpSpPr>
        <p:grpSp>
          <p:nvGrpSpPr>
            <p:cNvPr id="218116" name="Group 5"/>
            <p:cNvGrpSpPr/>
            <p:nvPr/>
          </p:nvGrpSpPr>
          <p:grpSpPr>
            <a:xfrm>
              <a:off x="48" y="480"/>
              <a:ext cx="2352" cy="2448"/>
              <a:chOff x="48" y="480"/>
              <a:chExt cx="2352" cy="2448"/>
            </a:xfrm>
          </p:grpSpPr>
          <p:sp>
            <p:nvSpPr>
              <p:cNvPr id="218117" name="Freeform 6"/>
              <p:cNvSpPr/>
              <p:nvPr/>
            </p:nvSpPr>
            <p:spPr>
              <a:xfrm>
                <a:off x="48" y="480"/>
                <a:ext cx="2352" cy="24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3145"/>
                  </a:cxn>
                  <a:cxn ang="0">
                    <a:pos x="31694" y="36239"/>
                  </a:cxn>
                  <a:cxn ang="0">
                    <a:pos x="82026" y="36239"/>
                  </a:cxn>
                  <a:cxn ang="0">
                    <a:pos x="82026" y="13100"/>
                  </a:cxn>
                  <a:cxn ang="0">
                    <a:pos x="50324" y="0"/>
                  </a:cxn>
                  <a:cxn ang="0">
                    <a:pos x="0" y="0"/>
                  </a:cxn>
                </a:cxnLst>
                <a:pathLst>
                  <a:path w="2112" h="2256">
                    <a:moveTo>
                      <a:pt x="0" y="0"/>
                    </a:moveTo>
                    <a:lnTo>
                      <a:pt x="0" y="1440"/>
                    </a:lnTo>
                    <a:lnTo>
                      <a:pt x="816" y="2256"/>
                    </a:lnTo>
                    <a:lnTo>
                      <a:pt x="2112" y="2256"/>
                    </a:lnTo>
                    <a:lnTo>
                      <a:pt x="2112" y="816"/>
                    </a:lnTo>
                    <a:lnTo>
                      <a:pt x="129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DB00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18118" name="Line 7"/>
              <p:cNvSpPr/>
              <p:nvPr/>
            </p:nvSpPr>
            <p:spPr>
              <a:xfrm>
                <a:off x="48" y="2043"/>
                <a:ext cx="1443" cy="1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8119" name="Line 8"/>
              <p:cNvSpPr/>
              <p:nvPr/>
            </p:nvSpPr>
            <p:spPr>
              <a:xfrm flipH="1" flipV="1">
                <a:off x="1491" y="2043"/>
                <a:ext cx="909" cy="885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8120" name="Line 9"/>
              <p:cNvSpPr/>
              <p:nvPr/>
            </p:nvSpPr>
            <p:spPr>
              <a:xfrm>
                <a:off x="1491" y="480"/>
                <a:ext cx="1" cy="1563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18121" name="Text Box 10"/>
            <p:cNvSpPr txBox="1"/>
            <p:nvPr/>
          </p:nvSpPr>
          <p:spPr>
            <a:xfrm>
              <a:off x="0" y="492"/>
              <a:ext cx="37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V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22" name="Text Box 11"/>
            <p:cNvSpPr txBox="1"/>
            <p:nvPr/>
          </p:nvSpPr>
          <p:spPr>
            <a:xfrm>
              <a:off x="2112" y="1260"/>
              <a:ext cx="37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23" name="Text Box 12"/>
            <p:cNvSpPr txBox="1"/>
            <p:nvPr/>
          </p:nvSpPr>
          <p:spPr>
            <a:xfrm>
              <a:off x="912" y="2688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5949" name="Group 13"/>
          <p:cNvGrpSpPr/>
          <p:nvPr/>
        </p:nvGrpSpPr>
        <p:grpSpPr>
          <a:xfrm>
            <a:off x="2952750" y="1543050"/>
            <a:ext cx="2543175" cy="2619375"/>
            <a:chOff x="240" y="576"/>
            <a:chExt cx="2136" cy="2200"/>
          </a:xfrm>
        </p:grpSpPr>
        <p:sp>
          <p:nvSpPr>
            <p:cNvPr id="218125" name="Freeform 14"/>
            <p:cNvSpPr/>
            <p:nvPr/>
          </p:nvSpPr>
          <p:spPr>
            <a:xfrm>
              <a:off x="240" y="576"/>
              <a:ext cx="2136" cy="2200"/>
            </a:xfrm>
            <a:custGeom>
              <a:avLst/>
              <a:gdLst/>
              <a:ahLst/>
              <a:cxnLst>
                <a:cxn ang="0">
                  <a:pos x="0" y="1344"/>
                </a:cxn>
                <a:cxn ang="0">
                  <a:pos x="1200" y="0"/>
                </a:cxn>
                <a:cxn ang="0">
                  <a:pos x="1360" y="168"/>
                </a:cxn>
                <a:cxn ang="0">
                  <a:pos x="1584" y="408"/>
                </a:cxn>
                <a:cxn ang="0">
                  <a:pos x="1824" y="616"/>
                </a:cxn>
                <a:cxn ang="0">
                  <a:pos x="2136" y="920"/>
                </a:cxn>
                <a:cxn ang="0">
                  <a:pos x="2040" y="1240"/>
                </a:cxn>
                <a:cxn ang="0">
                  <a:pos x="1880" y="1400"/>
                </a:cxn>
                <a:cxn ang="0">
                  <a:pos x="1752" y="1528"/>
                </a:cxn>
                <a:cxn ang="0">
                  <a:pos x="1656" y="1624"/>
                </a:cxn>
                <a:cxn ang="0">
                  <a:pos x="1560" y="1728"/>
                </a:cxn>
                <a:cxn ang="0">
                  <a:pos x="1328" y="1864"/>
                </a:cxn>
                <a:cxn ang="0">
                  <a:pos x="1176" y="2008"/>
                </a:cxn>
                <a:cxn ang="0">
                  <a:pos x="1128" y="2040"/>
                </a:cxn>
                <a:cxn ang="0">
                  <a:pos x="984" y="2200"/>
                </a:cxn>
                <a:cxn ang="0">
                  <a:pos x="664" y="2008"/>
                </a:cxn>
                <a:cxn ang="0">
                  <a:pos x="560" y="1816"/>
                </a:cxn>
                <a:cxn ang="0">
                  <a:pos x="288" y="1640"/>
                </a:cxn>
                <a:cxn ang="0">
                  <a:pos x="192" y="1488"/>
                </a:cxn>
                <a:cxn ang="0">
                  <a:pos x="0" y="1344"/>
                </a:cxn>
              </a:cxnLst>
              <a:pathLst>
                <a:path w="2136" h="2200">
                  <a:moveTo>
                    <a:pt x="0" y="1344"/>
                  </a:moveTo>
                  <a:lnTo>
                    <a:pt x="1200" y="0"/>
                  </a:lnTo>
                  <a:lnTo>
                    <a:pt x="1360" y="168"/>
                  </a:lnTo>
                  <a:lnTo>
                    <a:pt x="1584" y="408"/>
                  </a:lnTo>
                  <a:lnTo>
                    <a:pt x="1824" y="616"/>
                  </a:lnTo>
                  <a:lnTo>
                    <a:pt x="2136" y="920"/>
                  </a:lnTo>
                  <a:lnTo>
                    <a:pt x="2040" y="1240"/>
                  </a:lnTo>
                  <a:lnTo>
                    <a:pt x="1880" y="1400"/>
                  </a:lnTo>
                  <a:lnTo>
                    <a:pt x="1752" y="1528"/>
                  </a:lnTo>
                  <a:lnTo>
                    <a:pt x="1656" y="1624"/>
                  </a:lnTo>
                  <a:lnTo>
                    <a:pt x="1560" y="1728"/>
                  </a:lnTo>
                  <a:lnTo>
                    <a:pt x="1328" y="1864"/>
                  </a:lnTo>
                  <a:lnTo>
                    <a:pt x="1176" y="2008"/>
                  </a:lnTo>
                  <a:lnTo>
                    <a:pt x="1128" y="2040"/>
                  </a:lnTo>
                  <a:lnTo>
                    <a:pt x="984" y="2200"/>
                  </a:lnTo>
                  <a:lnTo>
                    <a:pt x="664" y="2008"/>
                  </a:lnTo>
                  <a:lnTo>
                    <a:pt x="560" y="1816"/>
                  </a:lnTo>
                  <a:lnTo>
                    <a:pt x="288" y="1640"/>
                  </a:lnTo>
                  <a:lnTo>
                    <a:pt x="192" y="1488"/>
                  </a:lnTo>
                  <a:lnTo>
                    <a:pt x="0" y="1344"/>
                  </a:lnTo>
                  <a:close/>
                </a:path>
              </a:pathLst>
            </a:custGeom>
            <a:solidFill>
              <a:srgbClr val="33CCFF"/>
            </a:solidFill>
            <a:ln w="9525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8126" name="Text Box 15"/>
            <p:cNvSpPr txBox="1"/>
            <p:nvPr/>
          </p:nvSpPr>
          <p:spPr>
            <a:xfrm>
              <a:off x="1656" y="1992"/>
              <a:ext cx="34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Q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27" name="Text Box 16"/>
            <p:cNvSpPr txBox="1"/>
            <p:nvPr/>
          </p:nvSpPr>
          <p:spPr>
            <a:xfrm>
              <a:off x="744" y="792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Q</a:t>
              </a:r>
              <a:r>
                <a:rPr lang="en-US" altLang="zh-CN" i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V</a:t>
              </a:r>
              <a:endPara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28" name="Freeform 17"/>
            <p:cNvSpPr/>
            <p:nvPr/>
          </p:nvSpPr>
          <p:spPr>
            <a:xfrm>
              <a:off x="240" y="1820"/>
              <a:ext cx="92" cy="100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0" y="100"/>
                </a:cxn>
              </a:cxnLst>
              <a:pathLst>
                <a:path w="92" h="100">
                  <a:moveTo>
                    <a:pt x="92" y="0"/>
                  </a:moveTo>
                  <a:lnTo>
                    <a:pt x="0" y="100"/>
                  </a:lnTo>
                </a:path>
              </a:pathLst>
            </a:custGeom>
            <a:noFill/>
            <a:ln w="5715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8129" name="Freeform 18"/>
            <p:cNvSpPr/>
            <p:nvPr/>
          </p:nvSpPr>
          <p:spPr>
            <a:xfrm>
              <a:off x="1336" y="576"/>
              <a:ext cx="104" cy="116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0" y="116"/>
                </a:cxn>
              </a:cxnLst>
              <a:pathLst>
                <a:path w="104" h="116">
                  <a:moveTo>
                    <a:pt x="104" y="0"/>
                  </a:moveTo>
                  <a:lnTo>
                    <a:pt x="0" y="116"/>
                  </a:lnTo>
                </a:path>
              </a:pathLst>
            </a:custGeom>
            <a:noFill/>
            <a:ln w="5715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</p:grpSp>
      <p:grpSp>
        <p:nvGrpSpPr>
          <p:cNvPr id="295955" name="Group 19"/>
          <p:cNvGrpSpPr/>
          <p:nvPr/>
        </p:nvGrpSpPr>
        <p:grpSpPr>
          <a:xfrm>
            <a:off x="5666185" y="1206103"/>
            <a:ext cx="3701653" cy="3605212"/>
            <a:chOff x="2519" y="473"/>
            <a:chExt cx="3109" cy="3028"/>
          </a:xfrm>
        </p:grpSpPr>
        <p:sp>
          <p:nvSpPr>
            <p:cNvPr id="218131" name="Rectangle 20"/>
            <p:cNvSpPr/>
            <p:nvPr/>
          </p:nvSpPr>
          <p:spPr>
            <a:xfrm>
              <a:off x="3304" y="1014"/>
              <a:ext cx="233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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18132" name="Rectangle 21"/>
            <p:cNvSpPr/>
            <p:nvPr/>
          </p:nvSpPr>
          <p:spPr>
            <a:xfrm>
              <a:off x="2908" y="1295"/>
              <a:ext cx="25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α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18133" name="Line 22"/>
            <p:cNvSpPr/>
            <p:nvPr/>
          </p:nvSpPr>
          <p:spPr>
            <a:xfrm flipV="1">
              <a:off x="4071" y="473"/>
              <a:ext cx="0" cy="29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34" name="Line 23"/>
            <p:cNvSpPr/>
            <p:nvPr/>
          </p:nvSpPr>
          <p:spPr>
            <a:xfrm flipV="1">
              <a:off x="2767" y="1550"/>
              <a:ext cx="0" cy="105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35" name="Line 24"/>
            <p:cNvSpPr/>
            <p:nvPr/>
          </p:nvSpPr>
          <p:spPr>
            <a:xfrm flipV="1">
              <a:off x="3550" y="877"/>
              <a:ext cx="1" cy="235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36" name="Line 25"/>
            <p:cNvSpPr/>
            <p:nvPr/>
          </p:nvSpPr>
          <p:spPr>
            <a:xfrm flipH="1">
              <a:off x="2638" y="2087"/>
              <a:ext cx="286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37" name="Line 26"/>
            <p:cNvSpPr/>
            <p:nvPr/>
          </p:nvSpPr>
          <p:spPr>
            <a:xfrm>
              <a:off x="4071" y="2087"/>
              <a:ext cx="1142" cy="117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38" name="Line 27"/>
            <p:cNvSpPr/>
            <p:nvPr/>
          </p:nvSpPr>
          <p:spPr>
            <a:xfrm>
              <a:off x="3550" y="877"/>
              <a:ext cx="163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39" name="Line 28"/>
            <p:cNvSpPr/>
            <p:nvPr/>
          </p:nvSpPr>
          <p:spPr>
            <a:xfrm>
              <a:off x="3550" y="3230"/>
              <a:ext cx="163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40" name="Freeform 29"/>
            <p:cNvSpPr/>
            <p:nvPr/>
          </p:nvSpPr>
          <p:spPr>
            <a:xfrm>
              <a:off x="5180" y="882"/>
              <a:ext cx="1" cy="2348"/>
            </a:xfrm>
            <a:custGeom>
              <a:avLst/>
              <a:gdLst/>
              <a:ahLst/>
              <a:cxnLst>
                <a:cxn ang="0">
                  <a:pos x="0" y="2348"/>
                </a:cxn>
                <a:cxn ang="0">
                  <a:pos x="1" y="0"/>
                </a:cxn>
              </a:cxnLst>
              <a:pathLst>
                <a:path w="1" h="2348">
                  <a:moveTo>
                    <a:pt x="0" y="2348"/>
                  </a:moveTo>
                  <a:lnTo>
                    <a:pt x="1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8141" name="Text Box 30"/>
            <p:cNvSpPr txBox="1"/>
            <p:nvPr/>
          </p:nvSpPr>
          <p:spPr>
            <a:xfrm>
              <a:off x="2519" y="1352"/>
              <a:ext cx="52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42" name="Text Box 31"/>
            <p:cNvSpPr txBox="1"/>
            <p:nvPr/>
          </p:nvSpPr>
          <p:spPr>
            <a:xfrm>
              <a:off x="3440" y="642"/>
              <a:ext cx="52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43" name="Text Box 32"/>
            <p:cNvSpPr txBox="1"/>
            <p:nvPr/>
          </p:nvSpPr>
          <p:spPr>
            <a:xfrm>
              <a:off x="4596" y="1406"/>
              <a:ext cx="52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44" name="Text Box 33"/>
            <p:cNvSpPr txBox="1"/>
            <p:nvPr/>
          </p:nvSpPr>
          <p:spPr>
            <a:xfrm>
              <a:off x="5107" y="616"/>
              <a:ext cx="52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45" name="Text Box 34"/>
            <p:cNvSpPr txBox="1"/>
            <p:nvPr/>
          </p:nvSpPr>
          <p:spPr>
            <a:xfrm>
              <a:off x="3375" y="3192"/>
              <a:ext cx="52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46" name="Text Box 35"/>
            <p:cNvSpPr txBox="1"/>
            <p:nvPr/>
          </p:nvSpPr>
          <p:spPr>
            <a:xfrm>
              <a:off x="2538" y="2399"/>
              <a:ext cx="52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47" name="Freeform 36"/>
            <p:cNvSpPr/>
            <p:nvPr/>
          </p:nvSpPr>
          <p:spPr>
            <a:xfrm>
              <a:off x="2757" y="1569"/>
              <a:ext cx="1839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39" y="2"/>
                </a:cxn>
              </a:cxnLst>
              <a:pathLst>
                <a:path w="1839" h="2">
                  <a:moveTo>
                    <a:pt x="0" y="0"/>
                  </a:moveTo>
                  <a:lnTo>
                    <a:pt x="1839" y="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grpSp>
          <p:nvGrpSpPr>
            <p:cNvPr id="218148" name="Group 37"/>
            <p:cNvGrpSpPr/>
            <p:nvPr/>
          </p:nvGrpSpPr>
          <p:grpSpPr>
            <a:xfrm>
              <a:off x="2946" y="1026"/>
              <a:ext cx="603" cy="546"/>
              <a:chOff x="2946" y="1026"/>
              <a:chExt cx="603" cy="546"/>
            </a:xfrm>
          </p:grpSpPr>
          <p:sp>
            <p:nvSpPr>
              <p:cNvPr id="218149" name="Freeform 38"/>
              <p:cNvSpPr/>
              <p:nvPr/>
            </p:nvSpPr>
            <p:spPr>
              <a:xfrm>
                <a:off x="2946" y="1398"/>
                <a:ext cx="66" cy="1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5" y="87"/>
                  </a:cxn>
                  <a:cxn ang="0">
                    <a:pos x="66" y="174"/>
                  </a:cxn>
                </a:cxnLst>
                <a:pathLst>
                  <a:path w="66" h="174">
                    <a:moveTo>
                      <a:pt x="0" y="0"/>
                    </a:moveTo>
                    <a:cubicBezTo>
                      <a:pt x="7" y="14"/>
                      <a:pt x="34" y="58"/>
                      <a:pt x="45" y="87"/>
                    </a:cubicBezTo>
                    <a:cubicBezTo>
                      <a:pt x="56" y="116"/>
                      <a:pt x="62" y="156"/>
                      <a:pt x="66" y="174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18150" name="Freeform 39"/>
              <p:cNvSpPr/>
              <p:nvPr/>
            </p:nvSpPr>
            <p:spPr>
              <a:xfrm>
                <a:off x="3378" y="1026"/>
                <a:ext cx="171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1" y="60"/>
                  </a:cxn>
                  <a:cxn ang="0">
                    <a:pos x="171" y="90"/>
                  </a:cxn>
                </a:cxnLst>
                <a:pathLst>
                  <a:path w="171" h="90">
                    <a:moveTo>
                      <a:pt x="0" y="0"/>
                    </a:moveTo>
                    <a:cubicBezTo>
                      <a:pt x="13" y="10"/>
                      <a:pt x="52" y="45"/>
                      <a:pt x="81" y="60"/>
                    </a:cubicBezTo>
                    <a:cubicBezTo>
                      <a:pt x="110" y="75"/>
                      <a:pt x="152" y="84"/>
                      <a:pt x="171" y="9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</p:grpSp>
        <p:sp>
          <p:nvSpPr>
            <p:cNvPr id="218151" name="Line 40"/>
            <p:cNvSpPr/>
            <p:nvPr/>
          </p:nvSpPr>
          <p:spPr>
            <a:xfrm>
              <a:off x="3230" y="1133"/>
              <a:ext cx="0" cy="11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52" name="Freeform 41"/>
            <p:cNvSpPr/>
            <p:nvPr/>
          </p:nvSpPr>
          <p:spPr>
            <a:xfrm>
              <a:off x="2765" y="2281"/>
              <a:ext cx="783" cy="949"/>
            </a:xfrm>
            <a:custGeom>
              <a:avLst/>
              <a:gdLst/>
              <a:ahLst/>
              <a:cxnLst>
                <a:cxn ang="0">
                  <a:pos x="33078" y="0"/>
                </a:cxn>
                <a:cxn ang="0">
                  <a:pos x="0" y="23215"/>
                </a:cxn>
                <a:cxn ang="0">
                  <a:pos x="55862" y="67382"/>
                </a:cxn>
                <a:cxn ang="0">
                  <a:pos x="33078" y="0"/>
                </a:cxn>
              </a:cxnLst>
              <a:pathLst>
                <a:path w="688" h="834">
                  <a:moveTo>
                    <a:pt x="408" y="0"/>
                  </a:moveTo>
                  <a:lnTo>
                    <a:pt x="0" y="288"/>
                  </a:lnTo>
                  <a:lnTo>
                    <a:pt x="688" y="834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folHlink"/>
            </a:solidFill>
            <a:ln w="381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8153" name="Line 42"/>
            <p:cNvSpPr/>
            <p:nvPr/>
          </p:nvSpPr>
          <p:spPr>
            <a:xfrm>
              <a:off x="3230" y="2281"/>
              <a:ext cx="103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54" name="Line 43"/>
            <p:cNvSpPr/>
            <p:nvPr/>
          </p:nvSpPr>
          <p:spPr>
            <a:xfrm>
              <a:off x="3230" y="1133"/>
              <a:ext cx="103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55" name="Line 44"/>
            <p:cNvSpPr/>
            <p:nvPr/>
          </p:nvSpPr>
          <p:spPr>
            <a:xfrm flipV="1">
              <a:off x="4268" y="1133"/>
              <a:ext cx="0" cy="11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56" name="Freeform 45"/>
            <p:cNvSpPr/>
            <p:nvPr/>
          </p:nvSpPr>
          <p:spPr>
            <a:xfrm>
              <a:off x="2767" y="2610"/>
              <a:ext cx="1829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33495" y="0"/>
                </a:cxn>
              </a:cxnLst>
              <a:pathLst>
                <a:path w="1606" h="1">
                  <a:moveTo>
                    <a:pt x="0" y="1"/>
                  </a:moveTo>
                  <a:lnTo>
                    <a:pt x="160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8157" name="Line 46"/>
            <p:cNvSpPr/>
            <p:nvPr/>
          </p:nvSpPr>
          <p:spPr>
            <a:xfrm flipV="1">
              <a:off x="4596" y="1570"/>
              <a:ext cx="0" cy="103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8158" name="Freeform 47"/>
            <p:cNvSpPr/>
            <p:nvPr/>
          </p:nvSpPr>
          <p:spPr>
            <a:xfrm>
              <a:off x="4268" y="869"/>
              <a:ext cx="920" cy="710"/>
            </a:xfrm>
            <a:custGeom>
              <a:avLst/>
              <a:gdLst/>
              <a:ahLst/>
              <a:cxnLst>
                <a:cxn ang="0">
                  <a:pos x="66689" y="0"/>
                </a:cxn>
                <a:cxn ang="0">
                  <a:pos x="0" y="19407"/>
                </a:cxn>
                <a:cxn ang="0">
                  <a:pos x="23737" y="50326"/>
                </a:cxn>
                <a:cxn ang="0">
                  <a:pos x="66689" y="0"/>
                </a:cxn>
              </a:cxnLst>
              <a:pathLst>
                <a:path w="808" h="624">
                  <a:moveTo>
                    <a:pt x="808" y="0"/>
                  </a:moveTo>
                  <a:lnTo>
                    <a:pt x="0" y="240"/>
                  </a:lnTo>
                  <a:lnTo>
                    <a:pt x="288" y="624"/>
                  </a:lnTo>
                  <a:lnTo>
                    <a:pt x="808" y="0"/>
                  </a:lnTo>
                  <a:close/>
                </a:path>
              </a:pathLst>
            </a:custGeom>
            <a:solidFill>
              <a:schemeClr val="folHlink"/>
            </a:solidFill>
            <a:ln w="381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8159" name="Text Box 48"/>
            <p:cNvSpPr txBox="1"/>
            <p:nvPr/>
          </p:nvSpPr>
          <p:spPr>
            <a:xfrm>
              <a:off x="4122" y="868"/>
              <a:ext cx="52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60" name="Text Box 49"/>
            <p:cNvSpPr txBox="1"/>
            <p:nvPr/>
          </p:nvSpPr>
          <p:spPr>
            <a:xfrm>
              <a:off x="3029" y="905"/>
              <a:ext cx="52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61" name="Text Box 50"/>
            <p:cNvSpPr txBox="1"/>
            <p:nvPr/>
          </p:nvSpPr>
          <p:spPr>
            <a:xfrm>
              <a:off x="3028" y="2062"/>
              <a:ext cx="52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8162" name="Line 51"/>
            <p:cNvSpPr/>
            <p:nvPr/>
          </p:nvSpPr>
          <p:spPr>
            <a:xfrm flipV="1">
              <a:off x="2767" y="878"/>
              <a:ext cx="783" cy="672"/>
            </a:xfrm>
            <a:prstGeom prst="line">
              <a:avLst/>
            </a:prstGeom>
            <a:ln w="5715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95988" name="Group 52"/>
          <p:cNvGrpSpPr/>
          <p:nvPr/>
        </p:nvGrpSpPr>
        <p:grpSpPr>
          <a:xfrm>
            <a:off x="2867025" y="1528763"/>
            <a:ext cx="2686050" cy="2325291"/>
            <a:chOff x="168" y="564"/>
            <a:chExt cx="2256" cy="1953"/>
          </a:xfrm>
        </p:grpSpPr>
        <p:grpSp>
          <p:nvGrpSpPr>
            <p:cNvPr id="218164" name="Group 53"/>
            <p:cNvGrpSpPr/>
            <p:nvPr/>
          </p:nvGrpSpPr>
          <p:grpSpPr>
            <a:xfrm>
              <a:off x="168" y="564"/>
              <a:ext cx="2256" cy="1953"/>
              <a:chOff x="168" y="564"/>
              <a:chExt cx="2256" cy="1953"/>
            </a:xfrm>
          </p:grpSpPr>
          <p:sp>
            <p:nvSpPr>
              <p:cNvPr id="218165" name="Text Box 54"/>
              <p:cNvSpPr txBox="1"/>
              <p:nvPr/>
            </p:nvSpPr>
            <p:spPr>
              <a:xfrm>
                <a:off x="816" y="1272"/>
                <a:ext cx="384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218166" name="Group 55"/>
              <p:cNvGrpSpPr/>
              <p:nvPr/>
            </p:nvGrpSpPr>
            <p:grpSpPr>
              <a:xfrm>
                <a:off x="168" y="564"/>
                <a:ext cx="2256" cy="1953"/>
                <a:chOff x="168" y="564"/>
                <a:chExt cx="2256" cy="1953"/>
              </a:xfrm>
            </p:grpSpPr>
            <p:sp>
              <p:nvSpPr>
                <p:cNvPr id="218167" name="Text Box 56"/>
                <p:cNvSpPr txBox="1"/>
                <p:nvPr/>
              </p:nvSpPr>
              <p:spPr>
                <a:xfrm>
                  <a:off x="168" y="1536"/>
                  <a:ext cx="384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c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  <a:sym typeface="Symbol" panose="05050102010706020507" pitchFamily="18" charset="2"/>
                    </a:rPr>
                    <a:t></a:t>
                  </a:r>
                  <a:endPara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8168" name="Freeform 57"/>
                <p:cNvSpPr/>
                <p:nvPr/>
              </p:nvSpPr>
              <p:spPr>
                <a:xfrm>
                  <a:off x="818" y="1540"/>
                  <a:ext cx="1204" cy="716"/>
                </a:xfrm>
                <a:custGeom>
                  <a:avLst/>
                  <a:gdLst/>
                  <a:ahLst/>
                  <a:cxnLst>
                    <a:cxn ang="0">
                      <a:pos x="0" y="716"/>
                    </a:cxn>
                    <a:cxn ang="0">
                      <a:pos x="1204" y="42"/>
                    </a:cxn>
                    <a:cxn ang="0">
                      <a:pos x="100" y="0"/>
                    </a:cxn>
                    <a:cxn ang="0">
                      <a:pos x="0" y="716"/>
                    </a:cxn>
                  </a:cxnLst>
                  <a:pathLst>
                    <a:path w="1204" h="716">
                      <a:moveTo>
                        <a:pt x="0" y="716"/>
                      </a:moveTo>
                      <a:lnTo>
                        <a:pt x="1204" y="42"/>
                      </a:lnTo>
                      <a:lnTo>
                        <a:pt x="100" y="0"/>
                      </a:lnTo>
                      <a:lnTo>
                        <a:pt x="0" y="716"/>
                      </a:lnTo>
                      <a:close/>
                    </a:path>
                  </a:pathLst>
                </a:custGeom>
                <a:solidFill>
                  <a:srgbClr val="99FF33"/>
                </a:solidFill>
                <a:ln w="38100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  <p:sp>
              <p:nvSpPr>
                <p:cNvPr id="218169" name="Freeform 58"/>
                <p:cNvSpPr/>
                <p:nvPr/>
              </p:nvSpPr>
              <p:spPr>
                <a:xfrm>
                  <a:off x="360" y="1800"/>
                  <a:ext cx="456" cy="456"/>
                </a:xfrm>
                <a:custGeom>
                  <a:avLst/>
                  <a:gdLst/>
                  <a:ahLst/>
                  <a:cxnLst>
                    <a:cxn ang="0">
                      <a:pos x="456" y="456"/>
                    </a:cxn>
                    <a:cxn ang="0">
                      <a:pos x="0" y="0"/>
                    </a:cxn>
                  </a:cxnLst>
                  <a:pathLst>
                    <a:path w="456" h="456">
                      <a:moveTo>
                        <a:pt x="456" y="45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  <p:sp>
              <p:nvSpPr>
                <p:cNvPr id="218170" name="Freeform 59"/>
                <p:cNvSpPr/>
                <p:nvPr/>
              </p:nvSpPr>
              <p:spPr>
                <a:xfrm>
                  <a:off x="744" y="1368"/>
                  <a:ext cx="168" cy="168"/>
                </a:xfrm>
                <a:custGeom>
                  <a:avLst/>
                  <a:gdLst/>
                  <a:ahLst/>
                  <a:cxnLst>
                    <a:cxn ang="0">
                      <a:pos x="168" y="168"/>
                    </a:cxn>
                    <a:cxn ang="0">
                      <a:pos x="0" y="0"/>
                    </a:cxn>
                  </a:cxnLst>
                  <a:pathLst>
                    <a:path w="168" h="168">
                      <a:moveTo>
                        <a:pt x="168" y="16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 sz="1350"/>
                </a:p>
              </p:txBody>
            </p:sp>
            <p:sp>
              <p:nvSpPr>
                <p:cNvPr id="218171" name="Line 60"/>
                <p:cNvSpPr/>
                <p:nvPr/>
              </p:nvSpPr>
              <p:spPr>
                <a:xfrm flipH="1" flipV="1">
                  <a:off x="1248" y="816"/>
                  <a:ext cx="768" cy="76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18172" name="Text Box 61"/>
                <p:cNvSpPr txBox="1"/>
                <p:nvPr/>
              </p:nvSpPr>
              <p:spPr>
                <a:xfrm>
                  <a:off x="768" y="2208"/>
                  <a:ext cx="432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C</a:t>
                  </a:r>
                  <a:endPara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8173" name="Text Box 62"/>
                <p:cNvSpPr txBox="1"/>
                <p:nvPr/>
              </p:nvSpPr>
              <p:spPr>
                <a:xfrm>
                  <a:off x="480" y="1140"/>
                  <a:ext cx="384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a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  <a:sym typeface="Symbol" panose="05050102010706020507" pitchFamily="18" charset="2"/>
                    </a:rPr>
                    <a:t></a:t>
                  </a:r>
                  <a:endPara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8174" name="Text Box 63"/>
                <p:cNvSpPr txBox="1"/>
                <p:nvPr/>
              </p:nvSpPr>
              <p:spPr>
                <a:xfrm>
                  <a:off x="1044" y="564"/>
                  <a:ext cx="384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b</a:t>
                  </a: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  <a:sym typeface="Symbol" panose="05050102010706020507" pitchFamily="18" charset="2"/>
                    </a:rPr>
                    <a:t></a:t>
                  </a:r>
                  <a:endPara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8175" name="Text Box 64"/>
                <p:cNvSpPr txBox="1"/>
                <p:nvPr/>
              </p:nvSpPr>
              <p:spPr>
                <a:xfrm>
                  <a:off x="1992" y="1428"/>
                  <a:ext cx="432" cy="30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  <a:buNone/>
                  </a:pPr>
                  <a:r>
                    <a:rPr lang="en-US" altLang="zh-CN" i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B</a:t>
                  </a:r>
                  <a:endPara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218176" name="Freeform 65"/>
            <p:cNvSpPr/>
            <p:nvPr/>
          </p:nvSpPr>
          <p:spPr>
            <a:xfrm>
              <a:off x="352" y="800"/>
              <a:ext cx="892" cy="992"/>
            </a:xfrm>
            <a:custGeom>
              <a:avLst/>
              <a:gdLst/>
              <a:ahLst/>
              <a:cxnLst>
                <a:cxn ang="0">
                  <a:pos x="0" y="992"/>
                </a:cxn>
                <a:cxn ang="0">
                  <a:pos x="892" y="0"/>
                </a:cxn>
              </a:cxnLst>
              <a:pathLst>
                <a:path w="892" h="992">
                  <a:moveTo>
                    <a:pt x="0" y="992"/>
                  </a:moveTo>
                  <a:lnTo>
                    <a:pt x="892" y="0"/>
                  </a:lnTo>
                </a:path>
              </a:pathLst>
            </a:custGeom>
            <a:noFill/>
            <a:ln w="381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9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29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59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9137" name="Rectangle 2"/>
          <p:cNvSpPr>
            <a:spLocks noGrp="1"/>
          </p:cNvSpPr>
          <p:nvPr>
            <p:ph type="title"/>
          </p:nvPr>
        </p:nvSpPr>
        <p:spPr>
          <a:xfrm>
            <a:off x="919480" y="426085"/>
            <a:ext cx="1507490" cy="426085"/>
          </a:xfrm>
        </p:spPr>
        <p:txBody>
          <a:bodyPr wrap="square" lIns="68580" tIns="34290" rIns="68580" bIns="34290" anchor="ctr"/>
          <a:p>
            <a:pPr eaLnBrk="1" hangingPunct="1"/>
            <a:r>
              <a:rPr lang="zh-CN" altLang="en-US" sz="3000" dirty="0">
                <a:latin typeface="楷体_GB2312" pitchFamily="49" charset="-122"/>
                <a:ea typeface="楷体_GB2312" pitchFamily="49" charset="-122"/>
              </a:rPr>
              <a:t>侧垂面</a:t>
            </a:r>
            <a:endParaRPr lang="zh-CN" altLang="en-US" sz="3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96963" name="Rectangle 3"/>
          <p:cNvSpPr/>
          <p:nvPr/>
        </p:nvSpPr>
        <p:spPr>
          <a:xfrm>
            <a:off x="240030" y="5047615"/>
            <a:ext cx="11370945" cy="1888490"/>
          </a:xfrm>
          <a:prstGeom prst="rect">
            <a:avLst/>
          </a:prstGeom>
          <a:noFill/>
          <a:ln w="9525" cap="flat" cmpd="sng">
            <a:solidFill>
              <a:srgbClr val="99FF33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投影特性：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侧面投影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积聚为一条直线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            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2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水平投影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、正面投影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为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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的类似形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            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3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与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OZ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OY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的夹角</a:t>
            </a:r>
            <a:r>
              <a:rPr lang="zh-CN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反映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α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、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β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角的真实大小      </a:t>
            </a:r>
            <a:r>
              <a:rPr lang="zh-CN" altLang="en-US" b="1" dirty="0">
                <a:latin typeface="Times New Roman" panose="02020603050405020304" pitchFamily="18" charset="0"/>
                <a:ea typeface="楷体_GB2312" pitchFamily="49" charset="-122"/>
                <a:sym typeface="Math1" pitchFamily="2" charset="2"/>
              </a:rPr>
              <a:t>               </a:t>
            </a:r>
            <a:endParaRPr lang="zh-CN" altLang="en-US" b="1" dirty="0">
              <a:latin typeface="Times New Roman" panose="02020603050405020304" pitchFamily="18" charset="0"/>
              <a:ea typeface="楷体_GB2312" pitchFamily="49" charset="-122"/>
              <a:sym typeface="Math1" pitchFamily="2" charset="2"/>
            </a:endParaRPr>
          </a:p>
        </p:txBody>
      </p:sp>
      <p:grpSp>
        <p:nvGrpSpPr>
          <p:cNvPr id="296964" name="Group 4"/>
          <p:cNvGrpSpPr/>
          <p:nvPr/>
        </p:nvGrpSpPr>
        <p:grpSpPr>
          <a:xfrm>
            <a:off x="2838133" y="1671638"/>
            <a:ext cx="2857500" cy="3011091"/>
            <a:chOff x="0" y="468"/>
            <a:chExt cx="2400" cy="2529"/>
          </a:xfrm>
        </p:grpSpPr>
        <p:grpSp>
          <p:nvGrpSpPr>
            <p:cNvPr id="219140" name="Group 5"/>
            <p:cNvGrpSpPr/>
            <p:nvPr/>
          </p:nvGrpSpPr>
          <p:grpSpPr>
            <a:xfrm>
              <a:off x="48" y="480"/>
              <a:ext cx="2352" cy="2448"/>
              <a:chOff x="48" y="480"/>
              <a:chExt cx="2352" cy="2448"/>
            </a:xfrm>
          </p:grpSpPr>
          <p:sp>
            <p:nvSpPr>
              <p:cNvPr id="219141" name="Freeform 6"/>
              <p:cNvSpPr/>
              <p:nvPr/>
            </p:nvSpPr>
            <p:spPr>
              <a:xfrm>
                <a:off x="48" y="480"/>
                <a:ext cx="2352" cy="24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3145"/>
                  </a:cxn>
                  <a:cxn ang="0">
                    <a:pos x="31694" y="36239"/>
                  </a:cxn>
                  <a:cxn ang="0">
                    <a:pos x="82026" y="36239"/>
                  </a:cxn>
                  <a:cxn ang="0">
                    <a:pos x="82026" y="13100"/>
                  </a:cxn>
                  <a:cxn ang="0">
                    <a:pos x="50324" y="0"/>
                  </a:cxn>
                  <a:cxn ang="0">
                    <a:pos x="0" y="0"/>
                  </a:cxn>
                </a:cxnLst>
                <a:pathLst>
                  <a:path w="2112" h="2256">
                    <a:moveTo>
                      <a:pt x="0" y="0"/>
                    </a:moveTo>
                    <a:lnTo>
                      <a:pt x="0" y="1440"/>
                    </a:lnTo>
                    <a:lnTo>
                      <a:pt x="816" y="2256"/>
                    </a:lnTo>
                    <a:lnTo>
                      <a:pt x="2112" y="2256"/>
                    </a:lnTo>
                    <a:lnTo>
                      <a:pt x="2112" y="816"/>
                    </a:lnTo>
                    <a:lnTo>
                      <a:pt x="129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DB00"/>
              </a:solidFill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19142" name="Line 7"/>
              <p:cNvSpPr/>
              <p:nvPr/>
            </p:nvSpPr>
            <p:spPr>
              <a:xfrm>
                <a:off x="48" y="2043"/>
                <a:ext cx="1443" cy="1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9143" name="Line 8"/>
              <p:cNvSpPr/>
              <p:nvPr/>
            </p:nvSpPr>
            <p:spPr>
              <a:xfrm flipH="1" flipV="1">
                <a:off x="1491" y="2043"/>
                <a:ext cx="909" cy="885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9144" name="Line 9"/>
              <p:cNvSpPr/>
              <p:nvPr/>
            </p:nvSpPr>
            <p:spPr>
              <a:xfrm>
                <a:off x="1491" y="480"/>
                <a:ext cx="1" cy="1563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19145" name="Text Box 10"/>
            <p:cNvSpPr txBox="1"/>
            <p:nvPr/>
          </p:nvSpPr>
          <p:spPr>
            <a:xfrm>
              <a:off x="0" y="468"/>
              <a:ext cx="44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V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46" name="Text Box 11"/>
            <p:cNvSpPr txBox="1"/>
            <p:nvPr/>
          </p:nvSpPr>
          <p:spPr>
            <a:xfrm>
              <a:off x="2112" y="1248"/>
              <a:ext cx="26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47" name="Text Box 12"/>
            <p:cNvSpPr txBox="1"/>
            <p:nvPr/>
          </p:nvSpPr>
          <p:spPr>
            <a:xfrm>
              <a:off x="912" y="2688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6973" name="Group 13"/>
          <p:cNvGrpSpPr/>
          <p:nvPr/>
        </p:nvGrpSpPr>
        <p:grpSpPr>
          <a:xfrm>
            <a:off x="2933700" y="1981200"/>
            <a:ext cx="2557463" cy="2286000"/>
            <a:chOff x="144" y="768"/>
            <a:chExt cx="2148" cy="1920"/>
          </a:xfrm>
        </p:grpSpPr>
        <p:sp>
          <p:nvSpPr>
            <p:cNvPr id="219149" name="Text Box 14"/>
            <p:cNvSpPr txBox="1"/>
            <p:nvPr/>
          </p:nvSpPr>
          <p:spPr>
            <a:xfrm>
              <a:off x="1536" y="768"/>
              <a:ext cx="75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S</a:t>
              </a:r>
              <a:r>
                <a:rPr lang="en-US" altLang="zh-CN" i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i="1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50" name="Freeform 15"/>
            <p:cNvSpPr/>
            <p:nvPr/>
          </p:nvSpPr>
          <p:spPr>
            <a:xfrm>
              <a:off x="144" y="768"/>
              <a:ext cx="2064" cy="1920"/>
            </a:xfrm>
            <a:custGeom>
              <a:avLst/>
              <a:gdLst/>
              <a:ahLst/>
              <a:cxnLst>
                <a:cxn ang="0">
                  <a:pos x="1392" y="0"/>
                </a:cxn>
                <a:cxn ang="0">
                  <a:pos x="2064" y="1920"/>
                </a:cxn>
                <a:cxn ang="0">
                  <a:pos x="768" y="1920"/>
                </a:cxn>
                <a:cxn ang="0">
                  <a:pos x="0" y="0"/>
                </a:cxn>
                <a:cxn ang="0">
                  <a:pos x="1392" y="0"/>
                </a:cxn>
              </a:cxnLst>
              <a:pathLst>
                <a:path w="2064" h="1920">
                  <a:moveTo>
                    <a:pt x="1392" y="0"/>
                  </a:moveTo>
                  <a:lnTo>
                    <a:pt x="2064" y="1920"/>
                  </a:lnTo>
                  <a:lnTo>
                    <a:pt x="768" y="1920"/>
                  </a:lnTo>
                  <a:lnTo>
                    <a:pt x="0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33CCFF"/>
            </a:solidFill>
            <a:ln w="2857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51" name="Freeform 16"/>
            <p:cNvSpPr/>
            <p:nvPr/>
          </p:nvSpPr>
          <p:spPr>
            <a:xfrm>
              <a:off x="1536" y="768"/>
              <a:ext cx="60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0" y="176"/>
                </a:cxn>
              </a:cxnLst>
              <a:pathLst>
                <a:path w="60" h="176">
                  <a:moveTo>
                    <a:pt x="0" y="0"/>
                  </a:moveTo>
                  <a:lnTo>
                    <a:pt x="60" y="176"/>
                  </a:lnTo>
                </a:path>
              </a:pathLst>
            </a:custGeom>
            <a:noFill/>
            <a:ln w="5715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52" name="Freeform 17"/>
            <p:cNvSpPr/>
            <p:nvPr/>
          </p:nvSpPr>
          <p:spPr>
            <a:xfrm>
              <a:off x="2140" y="2488"/>
              <a:ext cx="68" cy="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200"/>
                </a:cxn>
              </a:cxnLst>
              <a:pathLst>
                <a:path w="68" h="200">
                  <a:moveTo>
                    <a:pt x="0" y="0"/>
                  </a:moveTo>
                  <a:lnTo>
                    <a:pt x="68" y="200"/>
                  </a:lnTo>
                </a:path>
              </a:pathLst>
            </a:custGeom>
            <a:noFill/>
            <a:ln w="5715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53" name="Text Box 18"/>
            <p:cNvSpPr txBox="1"/>
            <p:nvPr/>
          </p:nvSpPr>
          <p:spPr>
            <a:xfrm>
              <a:off x="480" y="768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S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6979" name="Group 19"/>
          <p:cNvGrpSpPr/>
          <p:nvPr/>
        </p:nvGrpSpPr>
        <p:grpSpPr>
          <a:xfrm>
            <a:off x="3609975" y="2000250"/>
            <a:ext cx="1985963" cy="2039541"/>
            <a:chOff x="792" y="960"/>
            <a:chExt cx="1668" cy="1713"/>
          </a:xfrm>
        </p:grpSpPr>
        <p:sp>
          <p:nvSpPr>
            <p:cNvPr id="219155" name="Text Box 20"/>
            <p:cNvSpPr txBox="1"/>
            <p:nvPr/>
          </p:nvSpPr>
          <p:spPr>
            <a:xfrm>
              <a:off x="1656" y="1944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56" name="Text Box 21"/>
            <p:cNvSpPr txBox="1"/>
            <p:nvPr/>
          </p:nvSpPr>
          <p:spPr>
            <a:xfrm>
              <a:off x="2076" y="2208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57" name="Text Box 22"/>
            <p:cNvSpPr txBox="1"/>
            <p:nvPr/>
          </p:nvSpPr>
          <p:spPr>
            <a:xfrm>
              <a:off x="1656" y="992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58" name="Text Box 23"/>
            <p:cNvSpPr txBox="1"/>
            <p:nvPr/>
          </p:nvSpPr>
          <p:spPr>
            <a:xfrm>
              <a:off x="792" y="2364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59" name="Text Box 24"/>
            <p:cNvSpPr txBox="1"/>
            <p:nvPr/>
          </p:nvSpPr>
          <p:spPr>
            <a:xfrm>
              <a:off x="864" y="960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60" name="Freeform 25"/>
            <p:cNvSpPr/>
            <p:nvPr/>
          </p:nvSpPr>
          <p:spPr>
            <a:xfrm>
              <a:off x="944" y="1152"/>
              <a:ext cx="848" cy="1240"/>
            </a:xfrm>
            <a:custGeom>
              <a:avLst/>
              <a:gdLst/>
              <a:ahLst/>
              <a:cxnLst>
                <a:cxn ang="0">
                  <a:pos x="0" y="1240"/>
                </a:cxn>
                <a:cxn ang="0">
                  <a:pos x="848" y="840"/>
                </a:cxn>
                <a:cxn ang="0">
                  <a:pos x="160" y="0"/>
                </a:cxn>
                <a:cxn ang="0">
                  <a:pos x="0" y="1240"/>
                </a:cxn>
              </a:cxnLst>
              <a:pathLst>
                <a:path w="848" h="1240">
                  <a:moveTo>
                    <a:pt x="0" y="1240"/>
                  </a:moveTo>
                  <a:lnTo>
                    <a:pt x="848" y="840"/>
                  </a:lnTo>
                  <a:lnTo>
                    <a:pt x="160" y="0"/>
                  </a:lnTo>
                  <a:lnTo>
                    <a:pt x="0" y="1240"/>
                  </a:lnTo>
                  <a:close/>
                </a:path>
              </a:pathLst>
            </a:custGeom>
            <a:solidFill>
              <a:srgbClr val="FF9933"/>
            </a:solidFill>
            <a:ln w="381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61" name="Line 26"/>
            <p:cNvSpPr/>
            <p:nvPr/>
          </p:nvSpPr>
          <p:spPr>
            <a:xfrm>
              <a:off x="1104" y="1152"/>
              <a:ext cx="57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9162" name="Freeform 27"/>
            <p:cNvSpPr/>
            <p:nvPr/>
          </p:nvSpPr>
          <p:spPr>
            <a:xfrm>
              <a:off x="1788" y="1989"/>
              <a:ext cx="15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9" y="0"/>
                </a:cxn>
              </a:cxnLst>
              <a:pathLst>
                <a:path w="159" h="1">
                  <a:moveTo>
                    <a:pt x="0" y="0"/>
                  </a:moveTo>
                  <a:lnTo>
                    <a:pt x="15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63" name="Line 28"/>
            <p:cNvSpPr/>
            <p:nvPr/>
          </p:nvSpPr>
          <p:spPr>
            <a:xfrm>
              <a:off x="960" y="2400"/>
              <a:ext cx="11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9164" name="Line 29"/>
            <p:cNvSpPr/>
            <p:nvPr/>
          </p:nvSpPr>
          <p:spPr>
            <a:xfrm>
              <a:off x="1680" y="1152"/>
              <a:ext cx="432" cy="1248"/>
            </a:xfrm>
            <a:prstGeom prst="line">
              <a:avLst/>
            </a:prstGeom>
            <a:ln w="76200" cap="flat" cmpd="sng">
              <a:solidFill>
                <a:srgbClr val="FF993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9165" name="Text Box 30"/>
            <p:cNvSpPr txBox="1"/>
            <p:nvPr/>
          </p:nvSpPr>
          <p:spPr>
            <a:xfrm>
              <a:off x="1948" y="1808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6991" name="Group 31"/>
          <p:cNvGrpSpPr/>
          <p:nvPr/>
        </p:nvGrpSpPr>
        <p:grpSpPr>
          <a:xfrm>
            <a:off x="6164819" y="657384"/>
            <a:ext cx="3737372" cy="3657600"/>
            <a:chOff x="2621" y="490"/>
            <a:chExt cx="3139" cy="3072"/>
          </a:xfrm>
        </p:grpSpPr>
        <p:sp>
          <p:nvSpPr>
            <p:cNvPr id="219167" name="Freeform 32"/>
            <p:cNvSpPr/>
            <p:nvPr/>
          </p:nvSpPr>
          <p:spPr>
            <a:xfrm>
              <a:off x="2881" y="731"/>
              <a:ext cx="957" cy="883"/>
            </a:xfrm>
            <a:custGeom>
              <a:avLst/>
              <a:gdLst/>
              <a:ahLst/>
              <a:cxnLst>
                <a:cxn ang="0">
                  <a:pos x="118335" y="0"/>
                </a:cxn>
                <a:cxn ang="0">
                  <a:pos x="0" y="3327517"/>
                </a:cxn>
                <a:cxn ang="0">
                  <a:pos x="254794" y="1741449"/>
                </a:cxn>
                <a:cxn ang="0">
                  <a:pos x="118335" y="0"/>
                </a:cxn>
              </a:cxnLst>
              <a:pathLst>
                <a:path w="808" h="688">
                  <a:moveTo>
                    <a:pt x="376" y="0"/>
                  </a:moveTo>
                  <a:lnTo>
                    <a:pt x="0" y="688"/>
                  </a:lnTo>
                  <a:lnTo>
                    <a:pt x="808" y="360"/>
                  </a:lnTo>
                  <a:lnTo>
                    <a:pt x="376" y="0"/>
                  </a:lnTo>
                  <a:close/>
                </a:path>
              </a:pathLst>
            </a:custGeom>
            <a:noFill/>
            <a:ln w="76200" cap="flat" cmpd="sng">
              <a:solidFill>
                <a:srgbClr val="FF99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grpSp>
          <p:nvGrpSpPr>
            <p:cNvPr id="219168" name="Group 33"/>
            <p:cNvGrpSpPr/>
            <p:nvPr/>
          </p:nvGrpSpPr>
          <p:grpSpPr>
            <a:xfrm>
              <a:off x="2705" y="567"/>
              <a:ext cx="2970" cy="2995"/>
              <a:chOff x="2645" y="540"/>
              <a:chExt cx="2970" cy="2995"/>
            </a:xfrm>
          </p:grpSpPr>
          <p:sp>
            <p:nvSpPr>
              <p:cNvPr id="219169" name="Line 34"/>
              <p:cNvSpPr/>
              <p:nvPr/>
            </p:nvSpPr>
            <p:spPr>
              <a:xfrm flipV="1">
                <a:off x="4043" y="540"/>
                <a:ext cx="0" cy="299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19170" name="Line 35"/>
              <p:cNvSpPr/>
              <p:nvPr/>
            </p:nvSpPr>
            <p:spPr>
              <a:xfrm flipH="1">
                <a:off x="2645" y="1932"/>
                <a:ext cx="297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19171" name="Freeform 36"/>
            <p:cNvSpPr/>
            <p:nvPr/>
          </p:nvSpPr>
          <p:spPr>
            <a:xfrm>
              <a:off x="4109" y="1964"/>
              <a:ext cx="1375" cy="15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75" y="1505"/>
                </a:cxn>
              </a:cxnLst>
              <a:pathLst>
                <a:path w="1375" h="1505">
                  <a:moveTo>
                    <a:pt x="0" y="0"/>
                  </a:moveTo>
                  <a:lnTo>
                    <a:pt x="1375" y="1505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72" name="Freeform 37"/>
            <p:cNvSpPr/>
            <p:nvPr/>
          </p:nvSpPr>
          <p:spPr>
            <a:xfrm>
              <a:off x="5292" y="1628"/>
              <a:ext cx="6" cy="1661"/>
            </a:xfrm>
            <a:custGeom>
              <a:avLst/>
              <a:gdLst/>
              <a:ahLst/>
              <a:cxnLst>
                <a:cxn ang="0">
                  <a:pos x="6" y="1661"/>
                </a:cxn>
                <a:cxn ang="0">
                  <a:pos x="0" y="0"/>
                </a:cxn>
              </a:cxnLst>
              <a:pathLst>
                <a:path w="6" h="1661">
                  <a:moveTo>
                    <a:pt x="6" y="1661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73" name="Text Box 38"/>
            <p:cNvSpPr txBox="1"/>
            <p:nvPr/>
          </p:nvSpPr>
          <p:spPr>
            <a:xfrm>
              <a:off x="2621" y="1354"/>
              <a:ext cx="64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74" name="Text Box 39"/>
            <p:cNvSpPr txBox="1"/>
            <p:nvPr/>
          </p:nvSpPr>
          <p:spPr>
            <a:xfrm>
              <a:off x="3167" y="490"/>
              <a:ext cx="40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75" name="Text Box 40"/>
            <p:cNvSpPr txBox="1"/>
            <p:nvPr/>
          </p:nvSpPr>
          <p:spPr>
            <a:xfrm>
              <a:off x="4302" y="492"/>
              <a:ext cx="743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76" name="Text Box 41"/>
            <p:cNvSpPr txBox="1"/>
            <p:nvPr/>
          </p:nvSpPr>
          <p:spPr>
            <a:xfrm>
              <a:off x="3127" y="2084"/>
              <a:ext cx="313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77" name="Text Box 42"/>
            <p:cNvSpPr txBox="1"/>
            <p:nvPr/>
          </p:nvSpPr>
          <p:spPr>
            <a:xfrm>
              <a:off x="2657" y="3095"/>
              <a:ext cx="64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78" name="Freeform 43"/>
            <p:cNvSpPr/>
            <p:nvPr/>
          </p:nvSpPr>
          <p:spPr>
            <a:xfrm>
              <a:off x="4416" y="738"/>
              <a:ext cx="6" cy="157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578"/>
                </a:cxn>
              </a:cxnLst>
              <a:pathLst>
                <a:path w="6" h="1578">
                  <a:moveTo>
                    <a:pt x="6" y="0"/>
                  </a:moveTo>
                  <a:lnTo>
                    <a:pt x="0" y="157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79" name="Line 44"/>
            <p:cNvSpPr/>
            <p:nvPr/>
          </p:nvSpPr>
          <p:spPr>
            <a:xfrm flipH="1">
              <a:off x="2872" y="3288"/>
              <a:ext cx="244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9180" name="Freeform 45"/>
            <p:cNvSpPr/>
            <p:nvPr/>
          </p:nvSpPr>
          <p:spPr>
            <a:xfrm>
              <a:off x="3336" y="732"/>
              <a:ext cx="1086" cy="6"/>
            </a:xfrm>
            <a:custGeom>
              <a:avLst/>
              <a:gdLst/>
              <a:ahLst/>
              <a:cxnLst>
                <a:cxn ang="0">
                  <a:pos x="1086" y="6"/>
                </a:cxn>
                <a:cxn ang="0">
                  <a:pos x="0" y="0"/>
                </a:cxn>
              </a:cxnLst>
              <a:pathLst>
                <a:path w="1086" h="6">
                  <a:moveTo>
                    <a:pt x="1086" y="6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81" name="Text Box 46"/>
            <p:cNvSpPr txBox="1"/>
            <p:nvPr/>
          </p:nvSpPr>
          <p:spPr>
            <a:xfrm>
              <a:off x="5217" y="1396"/>
              <a:ext cx="543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82" name="Rectangle 47"/>
            <p:cNvSpPr/>
            <p:nvPr/>
          </p:nvSpPr>
          <p:spPr>
            <a:xfrm>
              <a:off x="4794" y="1321"/>
              <a:ext cx="25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Math1" pitchFamily="2" charset="2"/>
                </a:rPr>
                <a:t>α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Math1" pitchFamily="2" charset="2"/>
              </a:endParaRPr>
            </a:p>
          </p:txBody>
        </p:sp>
        <p:sp>
          <p:nvSpPr>
            <p:cNvPr id="219183" name="Rectangle 48"/>
            <p:cNvSpPr/>
            <p:nvPr/>
          </p:nvSpPr>
          <p:spPr>
            <a:xfrm>
              <a:off x="4382" y="912"/>
              <a:ext cx="249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Math1" pitchFamily="2" charset="2"/>
                </a:rPr>
                <a:t>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Math1" pitchFamily="2" charset="2"/>
              </a:endParaRPr>
            </a:p>
          </p:txBody>
        </p:sp>
        <p:sp>
          <p:nvSpPr>
            <p:cNvPr id="219184" name="Freeform 49"/>
            <p:cNvSpPr/>
            <p:nvPr/>
          </p:nvSpPr>
          <p:spPr>
            <a:xfrm>
              <a:off x="4424" y="924"/>
              <a:ext cx="176" cy="80"/>
            </a:xfrm>
            <a:custGeom>
              <a:avLst/>
              <a:gdLst/>
              <a:ahLst/>
              <a:cxnLst>
                <a:cxn ang="0">
                  <a:pos x="176" y="0"/>
                </a:cxn>
                <a:cxn ang="0">
                  <a:pos x="104" y="56"/>
                </a:cxn>
                <a:cxn ang="0">
                  <a:pos x="0" y="80"/>
                </a:cxn>
              </a:cxnLst>
              <a:pathLst>
                <a:path w="176" h="80">
                  <a:moveTo>
                    <a:pt x="176" y="0"/>
                  </a:moveTo>
                  <a:cubicBezTo>
                    <a:pt x="164" y="9"/>
                    <a:pt x="133" y="43"/>
                    <a:pt x="104" y="56"/>
                  </a:cubicBezTo>
                  <a:cubicBezTo>
                    <a:pt x="75" y="69"/>
                    <a:pt x="22" y="75"/>
                    <a:pt x="0" y="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85" name="Freeform 50"/>
            <p:cNvSpPr/>
            <p:nvPr/>
          </p:nvSpPr>
          <p:spPr>
            <a:xfrm>
              <a:off x="5028" y="1440"/>
              <a:ext cx="59" cy="184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6" y="80"/>
                </a:cxn>
                <a:cxn ang="0">
                  <a:pos x="0" y="184"/>
                </a:cxn>
              </a:cxnLst>
              <a:pathLst>
                <a:path w="59" h="184">
                  <a:moveTo>
                    <a:pt x="59" y="0"/>
                  </a:moveTo>
                  <a:cubicBezTo>
                    <a:pt x="52" y="13"/>
                    <a:pt x="26" y="49"/>
                    <a:pt x="16" y="80"/>
                  </a:cubicBezTo>
                  <a:cubicBezTo>
                    <a:pt x="6" y="111"/>
                    <a:pt x="3" y="162"/>
                    <a:pt x="0" y="18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86" name="Line 51"/>
            <p:cNvSpPr/>
            <p:nvPr/>
          </p:nvSpPr>
          <p:spPr>
            <a:xfrm>
              <a:off x="3838" y="1193"/>
              <a:ext cx="102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9187" name="Line 52"/>
            <p:cNvSpPr/>
            <p:nvPr/>
          </p:nvSpPr>
          <p:spPr>
            <a:xfrm>
              <a:off x="4860" y="1193"/>
              <a:ext cx="0" cy="16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9188" name="Line 53"/>
            <p:cNvSpPr/>
            <p:nvPr/>
          </p:nvSpPr>
          <p:spPr>
            <a:xfrm>
              <a:off x="3838" y="1193"/>
              <a:ext cx="0" cy="16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9189" name="Line 54"/>
            <p:cNvSpPr/>
            <p:nvPr/>
          </p:nvSpPr>
          <p:spPr>
            <a:xfrm flipH="1">
              <a:off x="3838" y="2795"/>
              <a:ext cx="102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9190" name="Freeform 55"/>
            <p:cNvSpPr/>
            <p:nvPr/>
          </p:nvSpPr>
          <p:spPr>
            <a:xfrm>
              <a:off x="2872" y="1624"/>
              <a:ext cx="2424" cy="1"/>
            </a:xfrm>
            <a:custGeom>
              <a:avLst/>
              <a:gdLst/>
              <a:ahLst/>
              <a:cxnLst>
                <a:cxn ang="0">
                  <a:pos x="2424" y="0"/>
                </a:cxn>
                <a:cxn ang="0">
                  <a:pos x="0" y="1"/>
                </a:cxn>
              </a:cxnLst>
              <a:pathLst>
                <a:path w="2424" h="1">
                  <a:moveTo>
                    <a:pt x="2424" y="0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91" name="Line 56"/>
            <p:cNvSpPr/>
            <p:nvPr/>
          </p:nvSpPr>
          <p:spPr>
            <a:xfrm>
              <a:off x="2872" y="1624"/>
              <a:ext cx="0" cy="166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9192" name="Line 57"/>
            <p:cNvSpPr/>
            <p:nvPr/>
          </p:nvSpPr>
          <p:spPr>
            <a:xfrm flipH="1">
              <a:off x="3326" y="2302"/>
              <a:ext cx="107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9193" name="Freeform 58"/>
            <p:cNvSpPr/>
            <p:nvPr/>
          </p:nvSpPr>
          <p:spPr>
            <a:xfrm>
              <a:off x="3326" y="731"/>
              <a:ext cx="1" cy="1571"/>
            </a:xfrm>
            <a:custGeom>
              <a:avLst/>
              <a:gdLst/>
              <a:ahLst/>
              <a:cxnLst>
                <a:cxn ang="0">
                  <a:pos x="0" y="5933560"/>
                </a:cxn>
                <a:cxn ang="0">
                  <a:pos x="0" y="0"/>
                </a:cxn>
              </a:cxnLst>
              <a:pathLst>
                <a:path w="1" h="1224">
                  <a:moveTo>
                    <a:pt x="0" y="1224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94" name="Text Box 59"/>
            <p:cNvSpPr txBox="1"/>
            <p:nvPr/>
          </p:nvSpPr>
          <p:spPr>
            <a:xfrm>
              <a:off x="3784" y="2563"/>
              <a:ext cx="34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95" name="Text Box 60"/>
            <p:cNvSpPr txBox="1"/>
            <p:nvPr/>
          </p:nvSpPr>
          <p:spPr>
            <a:xfrm>
              <a:off x="3760" y="946"/>
              <a:ext cx="34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96" name="Text Box 61"/>
            <p:cNvSpPr txBox="1"/>
            <p:nvPr/>
          </p:nvSpPr>
          <p:spPr>
            <a:xfrm>
              <a:off x="4778" y="934"/>
              <a:ext cx="51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9197" name="Freeform 62"/>
            <p:cNvSpPr/>
            <p:nvPr/>
          </p:nvSpPr>
          <p:spPr>
            <a:xfrm>
              <a:off x="2872" y="2292"/>
              <a:ext cx="972" cy="996"/>
            </a:xfrm>
            <a:custGeom>
              <a:avLst/>
              <a:gdLst/>
              <a:ahLst/>
              <a:cxnLst>
                <a:cxn ang="0">
                  <a:pos x="464" y="0"/>
                </a:cxn>
                <a:cxn ang="0">
                  <a:pos x="0" y="996"/>
                </a:cxn>
                <a:cxn ang="0">
                  <a:pos x="972" y="496"/>
                </a:cxn>
                <a:cxn ang="0">
                  <a:pos x="464" y="0"/>
                </a:cxn>
              </a:cxnLst>
              <a:pathLst>
                <a:path w="972" h="996">
                  <a:moveTo>
                    <a:pt x="464" y="0"/>
                  </a:moveTo>
                  <a:lnTo>
                    <a:pt x="0" y="996"/>
                  </a:lnTo>
                  <a:lnTo>
                    <a:pt x="972" y="496"/>
                  </a:lnTo>
                  <a:lnTo>
                    <a:pt x="464" y="0"/>
                  </a:lnTo>
                  <a:close/>
                </a:path>
              </a:pathLst>
            </a:custGeom>
            <a:noFill/>
            <a:ln w="76200" cap="flat" cmpd="sng">
              <a:solidFill>
                <a:srgbClr val="FF99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19198" name="Freeform 63"/>
            <p:cNvSpPr/>
            <p:nvPr/>
          </p:nvSpPr>
          <p:spPr>
            <a:xfrm>
              <a:off x="4422" y="739"/>
              <a:ext cx="874" cy="889"/>
            </a:xfrm>
            <a:custGeom>
              <a:avLst/>
              <a:gdLst/>
              <a:ahLst/>
              <a:cxnLst>
                <a:cxn ang="0">
                  <a:pos x="874" y="889"/>
                </a:cxn>
                <a:cxn ang="0">
                  <a:pos x="0" y="0"/>
                </a:cxn>
              </a:cxnLst>
              <a:pathLst>
                <a:path w="874" h="889">
                  <a:moveTo>
                    <a:pt x="874" y="889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rgbClr val="FF99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6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6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6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316605" y="269875"/>
            <a:ext cx="1665605" cy="271780"/>
          </a:xfrm>
        </p:spPr>
        <p:txBody>
          <a:bodyPr vert="horz" wrap="square" lIns="68580" tIns="34290" rIns="68580" bIns="34290" numCol="1" rtlCol="0" anchor="ctr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水平面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grpSp>
        <p:nvGrpSpPr>
          <p:cNvPr id="297987" name="Group 3"/>
          <p:cNvGrpSpPr/>
          <p:nvPr/>
        </p:nvGrpSpPr>
        <p:grpSpPr>
          <a:xfrm>
            <a:off x="2781300" y="1471613"/>
            <a:ext cx="2928938" cy="3053953"/>
            <a:chOff x="0" y="432"/>
            <a:chExt cx="2460" cy="2565"/>
          </a:xfrm>
        </p:grpSpPr>
        <p:grpSp>
          <p:nvGrpSpPr>
            <p:cNvPr id="220163" name="Group 4"/>
            <p:cNvGrpSpPr/>
            <p:nvPr/>
          </p:nvGrpSpPr>
          <p:grpSpPr>
            <a:xfrm>
              <a:off x="48" y="480"/>
              <a:ext cx="2352" cy="2448"/>
              <a:chOff x="48" y="480"/>
              <a:chExt cx="2352" cy="2448"/>
            </a:xfrm>
          </p:grpSpPr>
          <p:sp>
            <p:nvSpPr>
              <p:cNvPr id="220164" name="Freeform 5"/>
              <p:cNvSpPr/>
              <p:nvPr/>
            </p:nvSpPr>
            <p:spPr>
              <a:xfrm>
                <a:off x="48" y="480"/>
                <a:ext cx="2352" cy="24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3145"/>
                  </a:cxn>
                  <a:cxn ang="0">
                    <a:pos x="31694" y="36239"/>
                  </a:cxn>
                  <a:cxn ang="0">
                    <a:pos x="82026" y="36239"/>
                  </a:cxn>
                  <a:cxn ang="0">
                    <a:pos x="82026" y="13100"/>
                  </a:cxn>
                  <a:cxn ang="0">
                    <a:pos x="50324" y="0"/>
                  </a:cxn>
                  <a:cxn ang="0">
                    <a:pos x="0" y="0"/>
                  </a:cxn>
                </a:cxnLst>
                <a:pathLst>
                  <a:path w="2112" h="2256">
                    <a:moveTo>
                      <a:pt x="0" y="0"/>
                    </a:moveTo>
                    <a:lnTo>
                      <a:pt x="0" y="1440"/>
                    </a:lnTo>
                    <a:lnTo>
                      <a:pt x="816" y="2256"/>
                    </a:lnTo>
                    <a:lnTo>
                      <a:pt x="2112" y="2256"/>
                    </a:lnTo>
                    <a:lnTo>
                      <a:pt x="2112" y="816"/>
                    </a:lnTo>
                    <a:lnTo>
                      <a:pt x="129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DB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0165" name="Line 6"/>
              <p:cNvSpPr/>
              <p:nvPr/>
            </p:nvSpPr>
            <p:spPr>
              <a:xfrm>
                <a:off x="48" y="2043"/>
                <a:ext cx="1443" cy="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0166" name="Line 7"/>
              <p:cNvSpPr/>
              <p:nvPr/>
            </p:nvSpPr>
            <p:spPr>
              <a:xfrm flipH="1" flipV="1">
                <a:off x="1491" y="2043"/>
                <a:ext cx="909" cy="88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0167" name="Line 8"/>
              <p:cNvSpPr/>
              <p:nvPr/>
            </p:nvSpPr>
            <p:spPr>
              <a:xfrm>
                <a:off x="1491" y="480"/>
                <a:ext cx="1" cy="156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20168" name="Text Box 9"/>
            <p:cNvSpPr txBox="1"/>
            <p:nvPr/>
          </p:nvSpPr>
          <p:spPr>
            <a:xfrm>
              <a:off x="0" y="432"/>
              <a:ext cx="39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V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69" name="Text Box 10"/>
            <p:cNvSpPr txBox="1"/>
            <p:nvPr/>
          </p:nvSpPr>
          <p:spPr>
            <a:xfrm>
              <a:off x="2112" y="1272"/>
              <a:ext cx="34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70" name="Text Box 11"/>
            <p:cNvSpPr txBox="1"/>
            <p:nvPr/>
          </p:nvSpPr>
          <p:spPr>
            <a:xfrm>
              <a:off x="912" y="2688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97996" name="Freeform 12"/>
          <p:cNvSpPr/>
          <p:nvPr/>
        </p:nvSpPr>
        <p:spPr>
          <a:xfrm>
            <a:off x="3067050" y="2328863"/>
            <a:ext cx="2343150" cy="857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0"/>
              </a:cxn>
            </a:cxnLst>
            <a:pathLst>
              <a:path w="1968" h="720">
                <a:moveTo>
                  <a:pt x="0" y="0"/>
                </a:moveTo>
                <a:lnTo>
                  <a:pt x="1248" y="0"/>
                </a:lnTo>
                <a:lnTo>
                  <a:pt x="1968" y="720"/>
                </a:lnTo>
                <a:lnTo>
                  <a:pt x="576" y="720"/>
                </a:lnTo>
                <a:lnTo>
                  <a:pt x="0" y="0"/>
                </a:lnTo>
                <a:close/>
              </a:path>
            </a:pathLst>
          </a:custGeom>
          <a:solidFill>
            <a:srgbClr val="33CCFF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grpSp>
        <p:nvGrpSpPr>
          <p:cNvPr id="297997" name="Group 13"/>
          <p:cNvGrpSpPr/>
          <p:nvPr/>
        </p:nvGrpSpPr>
        <p:grpSpPr>
          <a:xfrm>
            <a:off x="3402806" y="2378869"/>
            <a:ext cx="1885950" cy="917972"/>
            <a:chOff x="522" y="1194"/>
            <a:chExt cx="1584" cy="771"/>
          </a:xfrm>
        </p:grpSpPr>
        <p:sp>
          <p:nvSpPr>
            <p:cNvPr id="220173" name="Freeform 14"/>
            <p:cNvSpPr/>
            <p:nvPr/>
          </p:nvSpPr>
          <p:spPr>
            <a:xfrm>
              <a:off x="624" y="1248"/>
              <a:ext cx="1304" cy="488"/>
            </a:xfrm>
            <a:custGeom>
              <a:avLst/>
              <a:gdLst/>
              <a:ahLst/>
              <a:cxnLst>
                <a:cxn ang="0">
                  <a:pos x="0" y="208"/>
                </a:cxn>
                <a:cxn ang="0">
                  <a:pos x="1304" y="488"/>
                </a:cxn>
                <a:cxn ang="0">
                  <a:pos x="536" y="0"/>
                </a:cxn>
                <a:cxn ang="0">
                  <a:pos x="0" y="208"/>
                </a:cxn>
              </a:cxnLst>
              <a:pathLst>
                <a:path w="1304" h="488">
                  <a:moveTo>
                    <a:pt x="0" y="208"/>
                  </a:moveTo>
                  <a:lnTo>
                    <a:pt x="1304" y="488"/>
                  </a:lnTo>
                  <a:lnTo>
                    <a:pt x="536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FF9933"/>
            </a:solidFill>
            <a:ln w="2857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174" name="Text Box 15"/>
            <p:cNvSpPr txBox="1"/>
            <p:nvPr/>
          </p:nvSpPr>
          <p:spPr>
            <a:xfrm>
              <a:off x="1674" y="1656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75" name="Text Box 16"/>
            <p:cNvSpPr txBox="1"/>
            <p:nvPr/>
          </p:nvSpPr>
          <p:spPr>
            <a:xfrm>
              <a:off x="522" y="1194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76" name="Text Box 17"/>
            <p:cNvSpPr txBox="1"/>
            <p:nvPr/>
          </p:nvSpPr>
          <p:spPr>
            <a:xfrm>
              <a:off x="966" y="1218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8002" name="Group 18"/>
          <p:cNvGrpSpPr/>
          <p:nvPr/>
        </p:nvGrpSpPr>
        <p:grpSpPr>
          <a:xfrm>
            <a:off x="3067050" y="2007394"/>
            <a:ext cx="2600325" cy="2361009"/>
            <a:chOff x="240" y="882"/>
            <a:chExt cx="2184" cy="1983"/>
          </a:xfrm>
        </p:grpSpPr>
        <p:sp>
          <p:nvSpPr>
            <p:cNvPr id="220178" name="Text Box 19"/>
            <p:cNvSpPr txBox="1"/>
            <p:nvPr/>
          </p:nvSpPr>
          <p:spPr>
            <a:xfrm>
              <a:off x="1728" y="1212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79" name="Text Box 20"/>
            <p:cNvSpPr txBox="1"/>
            <p:nvPr/>
          </p:nvSpPr>
          <p:spPr>
            <a:xfrm>
              <a:off x="1536" y="1026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80" name="Text Box 21"/>
            <p:cNvSpPr txBox="1"/>
            <p:nvPr/>
          </p:nvSpPr>
          <p:spPr>
            <a:xfrm>
              <a:off x="1170" y="888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81" name="Freeform 22"/>
            <p:cNvSpPr/>
            <p:nvPr/>
          </p:nvSpPr>
          <p:spPr>
            <a:xfrm>
              <a:off x="624" y="2160"/>
              <a:ext cx="1304" cy="512"/>
            </a:xfrm>
            <a:custGeom>
              <a:avLst/>
              <a:gdLst/>
              <a:ahLst/>
              <a:cxnLst>
                <a:cxn ang="0">
                  <a:pos x="0" y="208"/>
                </a:cxn>
                <a:cxn ang="0">
                  <a:pos x="1304" y="512"/>
                </a:cxn>
                <a:cxn ang="0">
                  <a:pos x="536" y="0"/>
                </a:cxn>
                <a:cxn ang="0">
                  <a:pos x="0" y="208"/>
                </a:cxn>
              </a:cxnLst>
              <a:pathLst>
                <a:path w="1304" h="512">
                  <a:moveTo>
                    <a:pt x="0" y="208"/>
                  </a:moveTo>
                  <a:lnTo>
                    <a:pt x="1304" y="512"/>
                  </a:lnTo>
                  <a:lnTo>
                    <a:pt x="536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FF9933"/>
            </a:solidFill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182" name="Line 23"/>
            <p:cNvSpPr/>
            <p:nvPr/>
          </p:nvSpPr>
          <p:spPr>
            <a:xfrm>
              <a:off x="624" y="1440"/>
              <a:ext cx="0" cy="91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183" name="Line 24"/>
            <p:cNvSpPr/>
            <p:nvPr/>
          </p:nvSpPr>
          <p:spPr>
            <a:xfrm flipH="1" flipV="1">
              <a:off x="1056" y="1152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184" name="Line 25"/>
            <p:cNvSpPr/>
            <p:nvPr/>
          </p:nvSpPr>
          <p:spPr>
            <a:xfrm flipH="1" flipV="1">
              <a:off x="384" y="1152"/>
              <a:ext cx="240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185" name="Line 26"/>
            <p:cNvSpPr/>
            <p:nvPr/>
          </p:nvSpPr>
          <p:spPr>
            <a:xfrm flipH="1" flipV="1">
              <a:off x="1344" y="1152"/>
              <a:ext cx="576" cy="5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186" name="Line 27"/>
            <p:cNvSpPr/>
            <p:nvPr/>
          </p:nvSpPr>
          <p:spPr>
            <a:xfrm>
              <a:off x="1920" y="1728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187" name="Line 28"/>
            <p:cNvSpPr/>
            <p:nvPr/>
          </p:nvSpPr>
          <p:spPr>
            <a:xfrm>
              <a:off x="1152" y="1248"/>
              <a:ext cx="43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188" name="Line 29"/>
            <p:cNvSpPr/>
            <p:nvPr/>
          </p:nvSpPr>
          <p:spPr>
            <a:xfrm>
              <a:off x="1920" y="1728"/>
              <a:ext cx="0" cy="9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189" name="Text Box 30"/>
            <p:cNvSpPr txBox="1"/>
            <p:nvPr/>
          </p:nvSpPr>
          <p:spPr>
            <a:xfrm>
              <a:off x="954" y="1956"/>
              <a:ext cx="240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90" name="Text Box 31"/>
            <p:cNvSpPr txBox="1"/>
            <p:nvPr/>
          </p:nvSpPr>
          <p:spPr>
            <a:xfrm>
              <a:off x="402" y="2178"/>
              <a:ext cx="19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91" name="Text Box 32"/>
            <p:cNvSpPr txBox="1"/>
            <p:nvPr/>
          </p:nvSpPr>
          <p:spPr>
            <a:xfrm>
              <a:off x="1872" y="2556"/>
              <a:ext cx="23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92" name="Line 33"/>
            <p:cNvSpPr/>
            <p:nvPr/>
          </p:nvSpPr>
          <p:spPr>
            <a:xfrm>
              <a:off x="240" y="1152"/>
              <a:ext cx="12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193" name="Line 34"/>
            <p:cNvSpPr/>
            <p:nvPr/>
          </p:nvSpPr>
          <p:spPr>
            <a:xfrm>
              <a:off x="384" y="1152"/>
              <a:ext cx="960" cy="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194" name="Line 35"/>
            <p:cNvSpPr/>
            <p:nvPr/>
          </p:nvSpPr>
          <p:spPr>
            <a:xfrm>
              <a:off x="1584" y="1248"/>
              <a:ext cx="480" cy="48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195" name="Text Box 36"/>
            <p:cNvSpPr txBox="1"/>
            <p:nvPr/>
          </p:nvSpPr>
          <p:spPr>
            <a:xfrm>
              <a:off x="252" y="888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96" name="Text Box 37"/>
            <p:cNvSpPr txBox="1"/>
            <p:nvPr/>
          </p:nvSpPr>
          <p:spPr>
            <a:xfrm>
              <a:off x="912" y="882"/>
              <a:ext cx="47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197" name="Text Box 38"/>
            <p:cNvSpPr txBox="1"/>
            <p:nvPr/>
          </p:nvSpPr>
          <p:spPr>
            <a:xfrm>
              <a:off x="1992" y="1512"/>
              <a:ext cx="432" cy="65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8023" name="Group 39"/>
          <p:cNvGrpSpPr/>
          <p:nvPr/>
        </p:nvGrpSpPr>
        <p:grpSpPr>
          <a:xfrm>
            <a:off x="6013847" y="1593056"/>
            <a:ext cx="3511153" cy="3112294"/>
            <a:chOff x="2724" y="624"/>
            <a:chExt cx="2949" cy="2614"/>
          </a:xfrm>
        </p:grpSpPr>
        <p:sp>
          <p:nvSpPr>
            <p:cNvPr id="220199" name="Freeform 40"/>
            <p:cNvSpPr/>
            <p:nvPr/>
          </p:nvSpPr>
          <p:spPr>
            <a:xfrm>
              <a:off x="4136" y="1644"/>
              <a:ext cx="1360" cy="15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0" y="1536"/>
                </a:cxn>
              </a:cxnLst>
              <a:pathLst>
                <a:path w="1360" h="1536">
                  <a:moveTo>
                    <a:pt x="0" y="0"/>
                  </a:moveTo>
                  <a:lnTo>
                    <a:pt x="1360" y="153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200" name="Text Box 41"/>
            <p:cNvSpPr txBox="1"/>
            <p:nvPr/>
          </p:nvSpPr>
          <p:spPr>
            <a:xfrm>
              <a:off x="3784" y="2920"/>
              <a:ext cx="33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201" name="Freeform 42"/>
            <p:cNvSpPr/>
            <p:nvPr/>
          </p:nvSpPr>
          <p:spPr>
            <a:xfrm>
              <a:off x="5324" y="896"/>
              <a:ext cx="2" cy="2097"/>
            </a:xfrm>
            <a:custGeom>
              <a:avLst/>
              <a:gdLst/>
              <a:ahLst/>
              <a:cxnLst>
                <a:cxn ang="0">
                  <a:pos x="2" y="2097"/>
                </a:cxn>
                <a:cxn ang="0">
                  <a:pos x="0" y="0"/>
                </a:cxn>
              </a:cxnLst>
              <a:pathLst>
                <a:path w="2" h="2097">
                  <a:moveTo>
                    <a:pt x="2" y="2097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202" name="Text Box 43"/>
            <p:cNvSpPr txBox="1"/>
            <p:nvPr/>
          </p:nvSpPr>
          <p:spPr>
            <a:xfrm>
              <a:off x="2788" y="630"/>
              <a:ext cx="41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203" name="Text Box 44"/>
            <p:cNvSpPr txBox="1"/>
            <p:nvPr/>
          </p:nvSpPr>
          <p:spPr>
            <a:xfrm>
              <a:off x="3295" y="630"/>
              <a:ext cx="39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204" name="Text Box 45"/>
            <p:cNvSpPr txBox="1"/>
            <p:nvPr/>
          </p:nvSpPr>
          <p:spPr>
            <a:xfrm>
              <a:off x="4300" y="644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205" name="Text Box 46"/>
            <p:cNvSpPr txBox="1"/>
            <p:nvPr/>
          </p:nvSpPr>
          <p:spPr>
            <a:xfrm>
              <a:off x="3348" y="1759"/>
              <a:ext cx="31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206" name="Text Box 47"/>
            <p:cNvSpPr txBox="1"/>
            <p:nvPr/>
          </p:nvSpPr>
          <p:spPr>
            <a:xfrm>
              <a:off x="2724" y="2216"/>
              <a:ext cx="25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207" name="Freeform 48"/>
            <p:cNvSpPr/>
            <p:nvPr/>
          </p:nvSpPr>
          <p:spPr>
            <a:xfrm>
              <a:off x="4461" y="901"/>
              <a:ext cx="1" cy="110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109"/>
                </a:cxn>
              </a:cxnLst>
              <a:pathLst>
                <a:path w="1" h="1109">
                  <a:moveTo>
                    <a:pt x="1" y="0"/>
                  </a:moveTo>
                  <a:lnTo>
                    <a:pt x="0" y="1109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208" name="Freeform 49"/>
            <p:cNvSpPr/>
            <p:nvPr/>
          </p:nvSpPr>
          <p:spPr>
            <a:xfrm>
              <a:off x="3891" y="2992"/>
              <a:ext cx="1433" cy="1"/>
            </a:xfrm>
            <a:custGeom>
              <a:avLst/>
              <a:gdLst/>
              <a:ahLst/>
              <a:cxnLst>
                <a:cxn ang="0">
                  <a:pos x="1433" y="0"/>
                </a:cxn>
                <a:cxn ang="0">
                  <a:pos x="0" y="1"/>
                </a:cxn>
              </a:cxnLst>
              <a:pathLst>
                <a:path w="1433" h="1">
                  <a:moveTo>
                    <a:pt x="1433" y="0"/>
                  </a:moveTo>
                  <a:lnTo>
                    <a:pt x="0" y="1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209" name="Text Box 50"/>
            <p:cNvSpPr txBox="1"/>
            <p:nvPr/>
          </p:nvSpPr>
          <p:spPr>
            <a:xfrm>
              <a:off x="4688" y="624"/>
              <a:ext cx="53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210" name="Freeform 51"/>
            <p:cNvSpPr/>
            <p:nvPr/>
          </p:nvSpPr>
          <p:spPr>
            <a:xfrm>
              <a:off x="2958" y="2000"/>
              <a:ext cx="938" cy="992"/>
            </a:xfrm>
            <a:custGeom>
              <a:avLst/>
              <a:gdLst/>
              <a:ahLst/>
              <a:cxnLst>
                <a:cxn ang="0">
                  <a:pos x="450" y="0"/>
                </a:cxn>
                <a:cxn ang="0">
                  <a:pos x="0" y="370"/>
                </a:cxn>
                <a:cxn ang="0">
                  <a:pos x="938" y="992"/>
                </a:cxn>
                <a:cxn ang="0">
                  <a:pos x="450" y="0"/>
                </a:cxn>
              </a:cxnLst>
              <a:pathLst>
                <a:path w="938" h="992">
                  <a:moveTo>
                    <a:pt x="450" y="0"/>
                  </a:moveTo>
                  <a:lnTo>
                    <a:pt x="0" y="370"/>
                  </a:lnTo>
                  <a:lnTo>
                    <a:pt x="938" y="992"/>
                  </a:lnTo>
                  <a:lnTo>
                    <a:pt x="450" y="0"/>
                  </a:lnTo>
                  <a:close/>
                </a:path>
              </a:pathLst>
            </a:cu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211" name="Freeform 52"/>
            <p:cNvSpPr/>
            <p:nvPr/>
          </p:nvSpPr>
          <p:spPr>
            <a:xfrm>
              <a:off x="3896" y="903"/>
              <a:ext cx="5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8" y="1"/>
                </a:cxn>
              </a:cxnLst>
              <a:pathLst>
                <a:path w="568" h="1">
                  <a:moveTo>
                    <a:pt x="0" y="0"/>
                  </a:moveTo>
                  <a:lnTo>
                    <a:pt x="568" y="1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212" name="Line 53"/>
            <p:cNvSpPr/>
            <p:nvPr/>
          </p:nvSpPr>
          <p:spPr>
            <a:xfrm>
              <a:off x="3896" y="903"/>
              <a:ext cx="0" cy="210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213" name="Line 54"/>
            <p:cNvSpPr/>
            <p:nvPr/>
          </p:nvSpPr>
          <p:spPr>
            <a:xfrm>
              <a:off x="2950" y="901"/>
              <a:ext cx="0" cy="146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214" name="Line 55"/>
            <p:cNvSpPr/>
            <p:nvPr/>
          </p:nvSpPr>
          <p:spPr>
            <a:xfrm flipH="1">
              <a:off x="3395" y="2009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215" name="Text Box 56"/>
            <p:cNvSpPr txBox="1"/>
            <p:nvPr/>
          </p:nvSpPr>
          <p:spPr>
            <a:xfrm>
              <a:off x="3742" y="624"/>
              <a:ext cx="33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216" name="Text Box 57"/>
            <p:cNvSpPr txBox="1"/>
            <p:nvPr/>
          </p:nvSpPr>
          <p:spPr>
            <a:xfrm>
              <a:off x="5160" y="636"/>
              <a:ext cx="50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0217" name="Freeform 58"/>
            <p:cNvSpPr/>
            <p:nvPr/>
          </p:nvSpPr>
          <p:spPr>
            <a:xfrm>
              <a:off x="2952" y="900"/>
              <a:ext cx="948" cy="1"/>
            </a:xfrm>
            <a:custGeom>
              <a:avLst/>
              <a:gdLst/>
              <a:ahLst/>
              <a:cxnLst>
                <a:cxn ang="0">
                  <a:pos x="948" y="0"/>
                </a:cxn>
                <a:cxn ang="0">
                  <a:pos x="0" y="0"/>
                </a:cxn>
              </a:cxnLst>
              <a:pathLst>
                <a:path w="948" h="1">
                  <a:moveTo>
                    <a:pt x="948" y="0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218" name="Freeform 59"/>
            <p:cNvSpPr/>
            <p:nvPr/>
          </p:nvSpPr>
          <p:spPr>
            <a:xfrm>
              <a:off x="4458" y="900"/>
              <a:ext cx="866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6" y="2"/>
                </a:cxn>
              </a:cxnLst>
              <a:pathLst>
                <a:path w="866" h="2">
                  <a:moveTo>
                    <a:pt x="0" y="0"/>
                  </a:moveTo>
                  <a:lnTo>
                    <a:pt x="866" y="2"/>
                  </a:lnTo>
                </a:path>
              </a:pathLst>
            </a:cu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219" name="Line 60"/>
            <p:cNvSpPr/>
            <p:nvPr/>
          </p:nvSpPr>
          <p:spPr>
            <a:xfrm flipV="1">
              <a:off x="3412" y="901"/>
              <a:ext cx="0" cy="108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220" name="Line 61"/>
            <p:cNvSpPr/>
            <p:nvPr/>
          </p:nvSpPr>
          <p:spPr>
            <a:xfrm>
              <a:off x="2952" y="2364"/>
              <a:ext cx="182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221" name="Freeform 62"/>
            <p:cNvSpPr/>
            <p:nvPr/>
          </p:nvSpPr>
          <p:spPr>
            <a:xfrm>
              <a:off x="4776" y="900"/>
              <a:ext cx="1" cy="1464"/>
            </a:xfrm>
            <a:custGeom>
              <a:avLst/>
              <a:gdLst/>
              <a:ahLst/>
              <a:cxnLst>
                <a:cxn ang="0">
                  <a:pos x="0" y="1464"/>
                </a:cxn>
                <a:cxn ang="0">
                  <a:pos x="0" y="0"/>
                </a:cxn>
              </a:cxnLst>
              <a:pathLst>
                <a:path w="1" h="1464">
                  <a:moveTo>
                    <a:pt x="0" y="1464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0222" name="Line 63"/>
            <p:cNvSpPr/>
            <p:nvPr/>
          </p:nvSpPr>
          <p:spPr>
            <a:xfrm flipV="1">
              <a:off x="4133" y="684"/>
              <a:ext cx="0" cy="255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0223" name="Line 64"/>
            <p:cNvSpPr/>
            <p:nvPr/>
          </p:nvSpPr>
          <p:spPr>
            <a:xfrm flipH="1">
              <a:off x="2764" y="1640"/>
              <a:ext cx="290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98049" name="Rectangle 65"/>
          <p:cNvSpPr/>
          <p:nvPr/>
        </p:nvSpPr>
        <p:spPr>
          <a:xfrm>
            <a:off x="1919605" y="4686300"/>
            <a:ext cx="8296910" cy="2033270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投影特性：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 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1. 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积聚为一条线积聚为一直条线，具有积聚性。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 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2.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水平投影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反映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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实形。      </a:t>
            </a:r>
            <a:r>
              <a:rPr lang="zh-CN" altLang="en-US" b="1" dirty="0">
                <a:latin typeface="Times New Roman" panose="02020603050405020304" pitchFamily="18" charset="0"/>
                <a:ea typeface="楷体_GB2312" pitchFamily="49" charset="-122"/>
              </a:rPr>
              <a:t>              </a:t>
            </a:r>
            <a:endParaRPr lang="zh-CN" altLang="en-US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9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97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97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2000"/>
                                        <p:tgtEl>
                                          <p:spTgt spid="29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2000"/>
                                        <p:tgtEl>
                                          <p:spTgt spid="29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98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298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049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74395" y="349250"/>
            <a:ext cx="2125980" cy="716280"/>
          </a:xfrm>
        </p:spPr>
        <p:txBody>
          <a:bodyPr vert="horz" wrap="square" lIns="68580" tIns="34290" rIns="68580" bIns="34290" numCol="1" rtlCol="0" anchor="ctr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1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 </a:t>
            </a: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正平面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grpSp>
        <p:nvGrpSpPr>
          <p:cNvPr id="299011" name="Group 3"/>
          <p:cNvGrpSpPr/>
          <p:nvPr/>
        </p:nvGrpSpPr>
        <p:grpSpPr>
          <a:xfrm>
            <a:off x="2981325" y="1400175"/>
            <a:ext cx="2971800" cy="3053953"/>
            <a:chOff x="0" y="432"/>
            <a:chExt cx="2496" cy="2565"/>
          </a:xfrm>
        </p:grpSpPr>
        <p:sp>
          <p:nvSpPr>
            <p:cNvPr id="221187" name="Freeform 4"/>
            <p:cNvSpPr/>
            <p:nvPr/>
          </p:nvSpPr>
          <p:spPr>
            <a:xfrm>
              <a:off x="48" y="480"/>
              <a:ext cx="2352" cy="24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3145"/>
                </a:cxn>
                <a:cxn ang="0">
                  <a:pos x="31694" y="36239"/>
                </a:cxn>
                <a:cxn ang="0">
                  <a:pos x="82026" y="36239"/>
                </a:cxn>
                <a:cxn ang="0">
                  <a:pos x="82026" y="13100"/>
                </a:cxn>
                <a:cxn ang="0">
                  <a:pos x="50324" y="0"/>
                </a:cxn>
                <a:cxn ang="0">
                  <a:pos x="0" y="0"/>
                </a:cxn>
              </a:cxnLst>
              <a:pathLst>
                <a:path w="2112" h="2256">
                  <a:moveTo>
                    <a:pt x="0" y="0"/>
                  </a:moveTo>
                  <a:lnTo>
                    <a:pt x="0" y="1440"/>
                  </a:lnTo>
                  <a:lnTo>
                    <a:pt x="816" y="2256"/>
                  </a:lnTo>
                  <a:lnTo>
                    <a:pt x="2112" y="2256"/>
                  </a:lnTo>
                  <a:lnTo>
                    <a:pt x="2112" y="816"/>
                  </a:lnTo>
                  <a:lnTo>
                    <a:pt x="12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DB00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1188" name="Line 5"/>
            <p:cNvSpPr/>
            <p:nvPr/>
          </p:nvSpPr>
          <p:spPr>
            <a:xfrm>
              <a:off x="48" y="2043"/>
              <a:ext cx="1443" cy="1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189" name="Line 6"/>
            <p:cNvSpPr/>
            <p:nvPr/>
          </p:nvSpPr>
          <p:spPr>
            <a:xfrm flipH="1" flipV="1">
              <a:off x="1491" y="2043"/>
              <a:ext cx="909" cy="88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190" name="Line 7"/>
            <p:cNvSpPr/>
            <p:nvPr/>
          </p:nvSpPr>
          <p:spPr>
            <a:xfrm>
              <a:off x="1491" y="480"/>
              <a:ext cx="1" cy="1563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191" name="Text Box 8"/>
            <p:cNvSpPr txBox="1"/>
            <p:nvPr/>
          </p:nvSpPr>
          <p:spPr>
            <a:xfrm>
              <a:off x="0" y="432"/>
              <a:ext cx="240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V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192" name="Text Box 9"/>
            <p:cNvSpPr txBox="1"/>
            <p:nvPr/>
          </p:nvSpPr>
          <p:spPr>
            <a:xfrm>
              <a:off x="2160" y="1248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193" name="Text Box 10"/>
            <p:cNvSpPr txBox="1"/>
            <p:nvPr/>
          </p:nvSpPr>
          <p:spPr>
            <a:xfrm>
              <a:off x="912" y="2688"/>
              <a:ext cx="33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9019" name="Group 11"/>
          <p:cNvGrpSpPr/>
          <p:nvPr/>
        </p:nvGrpSpPr>
        <p:grpSpPr>
          <a:xfrm>
            <a:off x="6124575" y="1557338"/>
            <a:ext cx="3171825" cy="2781300"/>
            <a:chOff x="2904" y="588"/>
            <a:chExt cx="2664" cy="2336"/>
          </a:xfrm>
        </p:grpSpPr>
        <p:sp>
          <p:nvSpPr>
            <p:cNvPr id="221195" name="Text Box 12"/>
            <p:cNvSpPr txBox="1"/>
            <p:nvPr/>
          </p:nvSpPr>
          <p:spPr>
            <a:xfrm rot="10800000" flipH="1" flipV="1">
              <a:off x="4908" y="1536"/>
              <a:ext cx="528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1196" name="Freeform 13"/>
            <p:cNvSpPr/>
            <p:nvPr/>
          </p:nvSpPr>
          <p:spPr>
            <a:xfrm rot="-5400000" flipH="1" flipV="1">
              <a:off x="3209" y="845"/>
              <a:ext cx="936" cy="998"/>
            </a:xfrm>
            <a:custGeom>
              <a:avLst/>
              <a:gdLst/>
              <a:ahLst/>
              <a:cxnLst>
                <a:cxn ang="0">
                  <a:pos x="452" y="0"/>
                </a:cxn>
                <a:cxn ang="0">
                  <a:pos x="0" y="350"/>
                </a:cxn>
                <a:cxn ang="0">
                  <a:pos x="936" y="998"/>
                </a:cxn>
                <a:cxn ang="0">
                  <a:pos x="452" y="0"/>
                </a:cxn>
              </a:cxnLst>
              <a:pathLst>
                <a:path w="936" h="998">
                  <a:moveTo>
                    <a:pt x="452" y="0"/>
                  </a:moveTo>
                  <a:lnTo>
                    <a:pt x="0" y="350"/>
                  </a:lnTo>
                  <a:lnTo>
                    <a:pt x="936" y="998"/>
                  </a:lnTo>
                  <a:lnTo>
                    <a:pt x="452" y="0"/>
                  </a:lnTo>
                  <a:close/>
                </a:path>
              </a:pathLst>
            </a:custGeom>
            <a:solidFill>
              <a:srgbClr val="FF9933">
                <a:alpha val="50194"/>
              </a:srgbClr>
            </a:solidFill>
            <a:ln w="5715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1197" name="Line 14"/>
            <p:cNvSpPr/>
            <p:nvPr/>
          </p:nvSpPr>
          <p:spPr>
            <a:xfrm rot="-5400000" flipV="1">
              <a:off x="3391" y="1797"/>
              <a:ext cx="2253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198" name="Line 15"/>
            <p:cNvSpPr/>
            <p:nvPr/>
          </p:nvSpPr>
          <p:spPr>
            <a:xfrm rot="-5400000" flipH="1" flipV="1">
              <a:off x="4526" y="126"/>
              <a:ext cx="0" cy="146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199" name="Line 16"/>
            <p:cNvSpPr/>
            <p:nvPr/>
          </p:nvSpPr>
          <p:spPr>
            <a:xfrm rot="-5400000" flipV="1">
              <a:off x="3410" y="2041"/>
              <a:ext cx="147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00" name="Text Box 17"/>
            <p:cNvSpPr txBox="1"/>
            <p:nvPr/>
          </p:nvSpPr>
          <p:spPr>
            <a:xfrm rot="10800000" flipH="1" flipV="1">
              <a:off x="4896" y="1068"/>
              <a:ext cx="62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1201" name="Text Box 18"/>
            <p:cNvSpPr txBox="1"/>
            <p:nvPr/>
          </p:nvSpPr>
          <p:spPr>
            <a:xfrm rot="10800000" flipH="1" flipV="1">
              <a:off x="4984" y="624"/>
              <a:ext cx="52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1202" name="Text Box 19"/>
            <p:cNvSpPr txBox="1"/>
            <p:nvPr/>
          </p:nvSpPr>
          <p:spPr>
            <a:xfrm rot="10800000" flipH="1" flipV="1">
              <a:off x="3672" y="588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203" name="Text Box 20"/>
            <p:cNvSpPr txBox="1"/>
            <p:nvPr/>
          </p:nvSpPr>
          <p:spPr>
            <a:xfrm rot="10800000" flipH="1" flipV="1">
              <a:off x="4104" y="1020"/>
              <a:ext cx="53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1204" name="Text Box 21"/>
            <p:cNvSpPr txBox="1"/>
            <p:nvPr/>
          </p:nvSpPr>
          <p:spPr>
            <a:xfrm rot="10800000" flipH="1" flipV="1">
              <a:off x="2904" y="1608"/>
              <a:ext cx="50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1205" name="Line 22"/>
            <p:cNvSpPr/>
            <p:nvPr/>
          </p:nvSpPr>
          <p:spPr>
            <a:xfrm rot="-5400000" flipV="1">
              <a:off x="4779" y="1320"/>
              <a:ext cx="955" cy="0"/>
            </a:xfrm>
            <a:prstGeom prst="line">
              <a:avLst/>
            </a:prstGeom>
            <a:ln w="7620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06" name="Line 23"/>
            <p:cNvSpPr/>
            <p:nvPr/>
          </p:nvSpPr>
          <p:spPr>
            <a:xfrm rot="-5400000" flipH="1">
              <a:off x="4717" y="779"/>
              <a:ext cx="0" cy="108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07" name="Freeform 24"/>
            <p:cNvSpPr/>
            <p:nvPr/>
          </p:nvSpPr>
          <p:spPr>
            <a:xfrm>
              <a:off x="3811" y="876"/>
              <a:ext cx="5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920"/>
                </a:cxn>
              </a:cxnLst>
              <a:pathLst>
                <a:path w="5" h="1920">
                  <a:moveTo>
                    <a:pt x="0" y="0"/>
                  </a:moveTo>
                  <a:lnTo>
                    <a:pt x="5" y="192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1208" name="Freeform 25"/>
            <p:cNvSpPr/>
            <p:nvPr/>
          </p:nvSpPr>
          <p:spPr>
            <a:xfrm>
              <a:off x="3195" y="1788"/>
              <a:ext cx="2073" cy="4"/>
            </a:xfrm>
            <a:custGeom>
              <a:avLst/>
              <a:gdLst/>
              <a:ahLst/>
              <a:cxnLst>
                <a:cxn ang="0">
                  <a:pos x="2073" y="0"/>
                </a:cxn>
                <a:cxn ang="0">
                  <a:pos x="0" y="4"/>
                </a:cxn>
              </a:cxnLst>
              <a:pathLst>
                <a:path w="2073" h="4">
                  <a:moveTo>
                    <a:pt x="2073" y="0"/>
                  </a:moveTo>
                  <a:lnTo>
                    <a:pt x="0" y="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1209" name="Line 26"/>
            <p:cNvSpPr/>
            <p:nvPr/>
          </p:nvSpPr>
          <p:spPr>
            <a:xfrm rot="5400000">
              <a:off x="4272" y="794"/>
              <a:ext cx="0" cy="25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10" name="Freeform 27"/>
            <p:cNvSpPr/>
            <p:nvPr/>
          </p:nvSpPr>
          <p:spPr>
            <a:xfrm>
              <a:off x="4533" y="2088"/>
              <a:ext cx="867" cy="8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67" y="816"/>
                </a:cxn>
              </a:cxnLst>
              <a:pathLst>
                <a:path w="867" h="816">
                  <a:moveTo>
                    <a:pt x="0" y="0"/>
                  </a:moveTo>
                  <a:lnTo>
                    <a:pt x="867" y="81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1211" name="Text Box 28"/>
            <p:cNvSpPr txBox="1"/>
            <p:nvPr/>
          </p:nvSpPr>
          <p:spPr>
            <a:xfrm rot="-10800000" flipV="1">
              <a:off x="3551" y="2508"/>
              <a:ext cx="6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212" name="Text Box 29"/>
            <p:cNvSpPr txBox="1"/>
            <p:nvPr/>
          </p:nvSpPr>
          <p:spPr>
            <a:xfrm rot="-10800000" flipV="1">
              <a:off x="2927" y="2556"/>
              <a:ext cx="33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213" name="Text Box 30"/>
            <p:cNvSpPr txBox="1"/>
            <p:nvPr/>
          </p:nvSpPr>
          <p:spPr>
            <a:xfrm rot="-10800000" flipV="1">
              <a:off x="4103" y="2508"/>
              <a:ext cx="316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214" name="Line 31"/>
            <p:cNvSpPr/>
            <p:nvPr/>
          </p:nvSpPr>
          <p:spPr>
            <a:xfrm>
              <a:off x="5280" y="1788"/>
              <a:ext cx="0" cy="10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15" name="Line 32"/>
            <p:cNvSpPr/>
            <p:nvPr/>
          </p:nvSpPr>
          <p:spPr>
            <a:xfrm flipH="1">
              <a:off x="3168" y="2796"/>
              <a:ext cx="211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16" name="Line 33"/>
            <p:cNvSpPr/>
            <p:nvPr/>
          </p:nvSpPr>
          <p:spPr>
            <a:xfrm>
              <a:off x="3168" y="1788"/>
              <a:ext cx="0" cy="10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17" name="Line 34"/>
            <p:cNvSpPr/>
            <p:nvPr/>
          </p:nvSpPr>
          <p:spPr>
            <a:xfrm>
              <a:off x="3168" y="2796"/>
              <a:ext cx="1008" cy="0"/>
            </a:xfrm>
            <a:prstGeom prst="line">
              <a:avLst/>
            </a:prstGeom>
            <a:ln w="7620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99043" name="Freeform 35"/>
          <p:cNvSpPr/>
          <p:nvPr/>
        </p:nvSpPr>
        <p:spPr>
          <a:xfrm rot="-5400000" flipH="1" flipV="1">
            <a:off x="3037285" y="1563291"/>
            <a:ext cx="1114425" cy="1188244"/>
          </a:xfrm>
          <a:custGeom>
            <a:avLst/>
            <a:gdLst/>
            <a:ahLst/>
            <a:cxnLst>
              <a:cxn ang="0">
                <a:pos x="2147483646" y="0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pathLst>
              <a:path w="936" h="998">
                <a:moveTo>
                  <a:pt x="452" y="0"/>
                </a:moveTo>
                <a:lnTo>
                  <a:pt x="0" y="350"/>
                </a:lnTo>
                <a:lnTo>
                  <a:pt x="936" y="998"/>
                </a:lnTo>
                <a:lnTo>
                  <a:pt x="452" y="0"/>
                </a:lnTo>
                <a:close/>
              </a:path>
            </a:pathLst>
          </a:custGeom>
          <a:solidFill>
            <a:srgbClr val="FF9900">
              <a:alpha val="87842"/>
            </a:srgbClr>
          </a:solidFill>
          <a:ln w="762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sp>
        <p:nvSpPr>
          <p:cNvPr id="299044" name="Freeform 36"/>
          <p:cNvSpPr/>
          <p:nvPr/>
        </p:nvSpPr>
        <p:spPr>
          <a:xfrm>
            <a:off x="3581400" y="2171700"/>
            <a:ext cx="1543050" cy="1771650"/>
          </a:xfrm>
          <a:custGeom>
            <a:avLst/>
            <a:gdLst/>
            <a:ahLst/>
            <a:cxnLst>
              <a:cxn ang="0">
                <a:pos x="2147483646" y="0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0"/>
              </a:cxn>
              <a:cxn ang="0">
                <a:pos x="2147483646" y="0"/>
              </a:cxn>
            </a:cxnLst>
            <a:pathLst>
              <a:path w="1296" h="1488">
                <a:moveTo>
                  <a:pt x="1296" y="0"/>
                </a:moveTo>
                <a:lnTo>
                  <a:pt x="1296" y="1488"/>
                </a:lnTo>
                <a:lnTo>
                  <a:pt x="0" y="1488"/>
                </a:lnTo>
                <a:lnTo>
                  <a:pt x="0" y="0"/>
                </a:lnTo>
                <a:lnTo>
                  <a:pt x="1296" y="0"/>
                </a:lnTo>
                <a:close/>
              </a:path>
            </a:pathLst>
          </a:custGeom>
          <a:solidFill>
            <a:srgbClr val="00CC00">
              <a:alpha val="50194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grpSp>
        <p:nvGrpSpPr>
          <p:cNvPr id="299045" name="Group 37"/>
          <p:cNvGrpSpPr/>
          <p:nvPr/>
        </p:nvGrpSpPr>
        <p:grpSpPr>
          <a:xfrm>
            <a:off x="2759869" y="1318022"/>
            <a:ext cx="3059906" cy="2993231"/>
            <a:chOff x="78" y="387"/>
            <a:chExt cx="2570" cy="2514"/>
          </a:xfrm>
        </p:grpSpPr>
        <p:sp>
          <p:nvSpPr>
            <p:cNvPr id="221221" name="Line 38"/>
            <p:cNvSpPr/>
            <p:nvPr/>
          </p:nvSpPr>
          <p:spPr>
            <a:xfrm>
              <a:off x="1920" y="1680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22" name="Line 39"/>
            <p:cNvSpPr/>
            <p:nvPr/>
          </p:nvSpPr>
          <p:spPr>
            <a:xfrm>
              <a:off x="912" y="624"/>
              <a:ext cx="624" cy="6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23" name="Text Box 40"/>
            <p:cNvSpPr txBox="1"/>
            <p:nvPr/>
          </p:nvSpPr>
          <p:spPr>
            <a:xfrm rot="10800000" flipH="1" flipV="1">
              <a:off x="729" y="387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1224" name="Text Box 41"/>
            <p:cNvSpPr txBox="1"/>
            <p:nvPr/>
          </p:nvSpPr>
          <p:spPr>
            <a:xfrm rot="10800000" flipH="1" flipV="1">
              <a:off x="1200" y="816"/>
              <a:ext cx="53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1225" name="Text Box 42"/>
            <p:cNvSpPr txBox="1"/>
            <p:nvPr/>
          </p:nvSpPr>
          <p:spPr>
            <a:xfrm rot="10800000" flipH="1" flipV="1">
              <a:off x="78" y="1248"/>
              <a:ext cx="501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1226" name="Text Box 43"/>
            <p:cNvSpPr txBox="1"/>
            <p:nvPr/>
          </p:nvSpPr>
          <p:spPr>
            <a:xfrm rot="10800000" flipH="1" flipV="1">
              <a:off x="2016" y="1536"/>
              <a:ext cx="62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1227" name="Text Box 44"/>
            <p:cNvSpPr txBox="1"/>
            <p:nvPr/>
          </p:nvSpPr>
          <p:spPr>
            <a:xfrm rot="10800000" flipH="1" flipV="1">
              <a:off x="2016" y="1104"/>
              <a:ext cx="6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1228" name="Text Box 45"/>
            <p:cNvSpPr txBox="1"/>
            <p:nvPr/>
          </p:nvSpPr>
          <p:spPr>
            <a:xfrm rot="10800000" flipH="1" flipV="1">
              <a:off x="2016" y="2016"/>
              <a:ext cx="480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229" name="Text Box 46"/>
            <p:cNvSpPr txBox="1"/>
            <p:nvPr/>
          </p:nvSpPr>
          <p:spPr>
            <a:xfrm rot="-10800000" flipV="1">
              <a:off x="1392" y="2592"/>
              <a:ext cx="375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230" name="Text Box 47"/>
            <p:cNvSpPr txBox="1"/>
            <p:nvPr/>
          </p:nvSpPr>
          <p:spPr>
            <a:xfrm rot="-10800000" flipV="1">
              <a:off x="765" y="2544"/>
              <a:ext cx="430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231" name="Text Box 48"/>
            <p:cNvSpPr txBox="1"/>
            <p:nvPr/>
          </p:nvSpPr>
          <p:spPr>
            <a:xfrm rot="-10800000" flipV="1">
              <a:off x="1823" y="2544"/>
              <a:ext cx="25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1232" name="Line 49"/>
            <p:cNvSpPr/>
            <p:nvPr/>
          </p:nvSpPr>
          <p:spPr>
            <a:xfrm>
              <a:off x="288" y="1536"/>
              <a:ext cx="624" cy="6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33" name="Line 50"/>
            <p:cNvSpPr/>
            <p:nvPr/>
          </p:nvSpPr>
          <p:spPr>
            <a:xfrm>
              <a:off x="1536" y="1248"/>
              <a:ext cx="52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34" name="Line 51"/>
            <p:cNvSpPr/>
            <p:nvPr/>
          </p:nvSpPr>
          <p:spPr>
            <a:xfrm>
              <a:off x="912" y="2160"/>
              <a:ext cx="11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35" name="Line 52"/>
            <p:cNvSpPr/>
            <p:nvPr/>
          </p:nvSpPr>
          <p:spPr>
            <a:xfrm>
              <a:off x="1920" y="1680"/>
              <a:ext cx="0" cy="91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36" name="Line 53"/>
            <p:cNvSpPr/>
            <p:nvPr/>
          </p:nvSpPr>
          <p:spPr>
            <a:xfrm>
              <a:off x="912" y="2160"/>
              <a:ext cx="0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37" name="Line 54"/>
            <p:cNvSpPr/>
            <p:nvPr/>
          </p:nvSpPr>
          <p:spPr>
            <a:xfrm>
              <a:off x="1536" y="1248"/>
              <a:ext cx="0" cy="13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38" name="Line 55"/>
            <p:cNvSpPr/>
            <p:nvPr/>
          </p:nvSpPr>
          <p:spPr>
            <a:xfrm>
              <a:off x="912" y="2592"/>
              <a:ext cx="1008" cy="0"/>
            </a:xfrm>
            <a:prstGeom prst="line">
              <a:avLst/>
            </a:prstGeom>
            <a:ln w="7620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1239" name="Line 56"/>
            <p:cNvSpPr/>
            <p:nvPr/>
          </p:nvSpPr>
          <p:spPr>
            <a:xfrm>
              <a:off x="2064" y="1248"/>
              <a:ext cx="0" cy="912"/>
            </a:xfrm>
            <a:prstGeom prst="line">
              <a:avLst/>
            </a:prstGeom>
            <a:ln w="7620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21240" name="Group 57"/>
            <p:cNvGrpSpPr/>
            <p:nvPr/>
          </p:nvGrpSpPr>
          <p:grpSpPr>
            <a:xfrm>
              <a:off x="720" y="1104"/>
              <a:ext cx="1296" cy="1077"/>
              <a:chOff x="720" y="1104"/>
              <a:chExt cx="1296" cy="1077"/>
            </a:xfrm>
          </p:grpSpPr>
          <p:sp>
            <p:nvSpPr>
              <p:cNvPr id="221241" name="Freeform 58"/>
              <p:cNvSpPr/>
              <p:nvPr/>
            </p:nvSpPr>
            <p:spPr>
              <a:xfrm>
                <a:off x="912" y="1248"/>
                <a:ext cx="996" cy="912"/>
              </a:xfrm>
              <a:custGeom>
                <a:avLst/>
                <a:gdLst/>
                <a:ahLst/>
                <a:cxnLst>
                  <a:cxn ang="0">
                    <a:pos x="996" y="438"/>
                  </a:cxn>
                  <a:cxn ang="0">
                    <a:pos x="624" y="0"/>
                  </a:cxn>
                  <a:cxn ang="0">
                    <a:pos x="0" y="912"/>
                  </a:cxn>
                  <a:cxn ang="0">
                    <a:pos x="996" y="438"/>
                  </a:cxn>
                </a:cxnLst>
                <a:pathLst>
                  <a:path w="996" h="912">
                    <a:moveTo>
                      <a:pt x="996" y="438"/>
                    </a:moveTo>
                    <a:lnTo>
                      <a:pt x="624" y="0"/>
                    </a:lnTo>
                    <a:lnTo>
                      <a:pt x="0" y="912"/>
                    </a:lnTo>
                    <a:lnTo>
                      <a:pt x="996" y="438"/>
                    </a:lnTo>
                    <a:close/>
                  </a:path>
                </a:pathLst>
              </a:custGeom>
              <a:solidFill>
                <a:srgbClr val="FF9933"/>
              </a:solidFill>
              <a:ln w="3810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1242" name="Text Box 59"/>
              <p:cNvSpPr txBox="1"/>
              <p:nvPr/>
            </p:nvSpPr>
            <p:spPr>
              <a:xfrm>
                <a:off x="720" y="1872"/>
                <a:ext cx="185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1243" name="Text Box 60"/>
              <p:cNvSpPr txBox="1"/>
              <p:nvPr/>
            </p:nvSpPr>
            <p:spPr>
              <a:xfrm>
                <a:off x="1200" y="1104"/>
                <a:ext cx="16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1244" name="Text Box 61"/>
              <p:cNvSpPr txBox="1"/>
              <p:nvPr/>
            </p:nvSpPr>
            <p:spPr>
              <a:xfrm>
                <a:off x="1831" y="1433"/>
                <a:ext cx="185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zh-CN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299070" name="Rectangle 62"/>
          <p:cNvSpPr/>
          <p:nvPr/>
        </p:nvSpPr>
        <p:spPr>
          <a:xfrm>
            <a:off x="511175" y="4311015"/>
            <a:ext cx="9226550" cy="2023110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投影特性：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1. 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</a:rPr>
              <a:t>abc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 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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积聚为一条直线，具有积聚性。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   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2.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正平面投影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反映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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2800" b="1" i="1" dirty="0">
                <a:latin typeface="楷体_GB2312" pitchFamily="49" charset="-122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实形。         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           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9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90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9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90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29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90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70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10515" y="357505"/>
            <a:ext cx="2493010" cy="295275"/>
          </a:xfrm>
        </p:spPr>
        <p:txBody>
          <a:bodyPr vert="horz" wrap="square" lIns="68580" tIns="34290" rIns="68580" bIns="34290" numCol="1" rtlCol="0" anchor="ctr" anchorCtr="0" compatLnSpc="1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1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  </a:t>
            </a: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侧平面</a:t>
            </a: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grpSp>
        <p:nvGrpSpPr>
          <p:cNvPr id="300035" name="Group 3"/>
          <p:cNvGrpSpPr/>
          <p:nvPr/>
        </p:nvGrpSpPr>
        <p:grpSpPr>
          <a:xfrm>
            <a:off x="2306955" y="788670"/>
            <a:ext cx="3446145" cy="3592344"/>
            <a:chOff x="0" y="432"/>
            <a:chExt cx="2448" cy="2514"/>
          </a:xfrm>
        </p:grpSpPr>
        <p:grpSp>
          <p:nvGrpSpPr>
            <p:cNvPr id="222211" name="Group 4"/>
            <p:cNvGrpSpPr/>
            <p:nvPr/>
          </p:nvGrpSpPr>
          <p:grpSpPr>
            <a:xfrm>
              <a:off x="48" y="480"/>
              <a:ext cx="2352" cy="2448"/>
              <a:chOff x="48" y="480"/>
              <a:chExt cx="2352" cy="2448"/>
            </a:xfrm>
          </p:grpSpPr>
          <p:sp>
            <p:nvSpPr>
              <p:cNvPr id="222212" name="Freeform 5"/>
              <p:cNvSpPr/>
              <p:nvPr/>
            </p:nvSpPr>
            <p:spPr>
              <a:xfrm>
                <a:off x="48" y="480"/>
                <a:ext cx="2352" cy="24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3145"/>
                  </a:cxn>
                  <a:cxn ang="0">
                    <a:pos x="31694" y="36239"/>
                  </a:cxn>
                  <a:cxn ang="0">
                    <a:pos x="82026" y="36239"/>
                  </a:cxn>
                  <a:cxn ang="0">
                    <a:pos x="82026" y="13100"/>
                  </a:cxn>
                  <a:cxn ang="0">
                    <a:pos x="50324" y="0"/>
                  </a:cxn>
                  <a:cxn ang="0">
                    <a:pos x="0" y="0"/>
                  </a:cxn>
                </a:cxnLst>
                <a:pathLst>
                  <a:path w="2112" h="2256">
                    <a:moveTo>
                      <a:pt x="0" y="0"/>
                    </a:moveTo>
                    <a:lnTo>
                      <a:pt x="0" y="1440"/>
                    </a:lnTo>
                    <a:lnTo>
                      <a:pt x="816" y="2256"/>
                    </a:lnTo>
                    <a:lnTo>
                      <a:pt x="2112" y="2256"/>
                    </a:lnTo>
                    <a:lnTo>
                      <a:pt x="2112" y="816"/>
                    </a:lnTo>
                    <a:lnTo>
                      <a:pt x="129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DB0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350"/>
              </a:p>
            </p:txBody>
          </p:sp>
          <p:sp>
            <p:nvSpPr>
              <p:cNvPr id="222213" name="Line 6"/>
              <p:cNvSpPr/>
              <p:nvPr/>
            </p:nvSpPr>
            <p:spPr>
              <a:xfrm>
                <a:off x="48" y="2043"/>
                <a:ext cx="1443" cy="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2214" name="Line 7"/>
              <p:cNvSpPr/>
              <p:nvPr/>
            </p:nvSpPr>
            <p:spPr>
              <a:xfrm flipH="1" flipV="1">
                <a:off x="1491" y="2043"/>
                <a:ext cx="909" cy="88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2215" name="Line 8"/>
              <p:cNvSpPr/>
              <p:nvPr/>
            </p:nvSpPr>
            <p:spPr>
              <a:xfrm>
                <a:off x="1491" y="480"/>
                <a:ext cx="1" cy="156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22216" name="Text Box 9"/>
            <p:cNvSpPr txBox="1"/>
            <p:nvPr/>
          </p:nvSpPr>
          <p:spPr>
            <a:xfrm>
              <a:off x="0" y="432"/>
              <a:ext cx="240" cy="25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V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17" name="Text Box 10"/>
            <p:cNvSpPr txBox="1"/>
            <p:nvPr/>
          </p:nvSpPr>
          <p:spPr>
            <a:xfrm>
              <a:off x="2100" y="1260"/>
              <a:ext cx="348" cy="25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W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18" name="Text Box 11"/>
            <p:cNvSpPr txBox="1"/>
            <p:nvPr/>
          </p:nvSpPr>
          <p:spPr>
            <a:xfrm>
              <a:off x="864" y="2688"/>
              <a:ext cx="336" cy="25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0044" name="Freeform 12"/>
          <p:cNvSpPr/>
          <p:nvPr/>
        </p:nvSpPr>
        <p:spPr>
          <a:xfrm>
            <a:off x="3295650" y="1543050"/>
            <a:ext cx="1085850" cy="2828925"/>
          </a:xfrm>
          <a:custGeom>
            <a:avLst/>
            <a:gdLst/>
            <a:ahLst/>
            <a:cxnLst>
              <a:cxn ang="0">
                <a:pos x="2147483646" y="0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pathLst>
              <a:path w="912" h="2376">
                <a:moveTo>
                  <a:pt x="16" y="0"/>
                </a:moveTo>
                <a:lnTo>
                  <a:pt x="0" y="1464"/>
                </a:lnTo>
                <a:lnTo>
                  <a:pt x="912" y="2376"/>
                </a:lnTo>
                <a:lnTo>
                  <a:pt x="912" y="792"/>
                </a:lnTo>
                <a:lnTo>
                  <a:pt x="16" y="0"/>
                </a:lnTo>
                <a:close/>
              </a:path>
            </a:pathLst>
          </a:custGeom>
          <a:solidFill>
            <a:srgbClr val="33CCFF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sz="1350"/>
          </a:p>
        </p:txBody>
      </p:sp>
      <p:grpSp>
        <p:nvGrpSpPr>
          <p:cNvPr id="300045" name="Group 13"/>
          <p:cNvGrpSpPr/>
          <p:nvPr/>
        </p:nvGrpSpPr>
        <p:grpSpPr>
          <a:xfrm>
            <a:off x="5981700" y="652780"/>
            <a:ext cx="4549140" cy="4281170"/>
            <a:chOff x="2784" y="483"/>
            <a:chExt cx="2976" cy="2941"/>
          </a:xfrm>
        </p:grpSpPr>
        <p:sp>
          <p:nvSpPr>
            <p:cNvPr id="222221" name="Freeform 14"/>
            <p:cNvSpPr/>
            <p:nvPr/>
          </p:nvSpPr>
          <p:spPr>
            <a:xfrm>
              <a:off x="2790" y="1896"/>
              <a:ext cx="2691" cy="3"/>
            </a:xfrm>
            <a:custGeom>
              <a:avLst/>
              <a:gdLst/>
              <a:ahLst/>
              <a:cxnLst>
                <a:cxn ang="0">
                  <a:pos x="2691" y="3"/>
                </a:cxn>
                <a:cxn ang="0">
                  <a:pos x="0" y="0"/>
                </a:cxn>
              </a:cxnLst>
              <a:pathLst>
                <a:path w="2691" h="3">
                  <a:moveTo>
                    <a:pt x="2691" y="3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22" name="Freeform 15"/>
            <p:cNvSpPr/>
            <p:nvPr/>
          </p:nvSpPr>
          <p:spPr>
            <a:xfrm>
              <a:off x="3884" y="1896"/>
              <a:ext cx="1536" cy="13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36" y="1364"/>
                </a:cxn>
              </a:cxnLst>
              <a:pathLst>
                <a:path w="1536" h="1364">
                  <a:moveTo>
                    <a:pt x="0" y="0"/>
                  </a:moveTo>
                  <a:lnTo>
                    <a:pt x="1536" y="136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23" name="Line 16"/>
            <p:cNvSpPr/>
            <p:nvPr/>
          </p:nvSpPr>
          <p:spPr>
            <a:xfrm rot="5400000" flipH="1" flipV="1">
              <a:off x="2413" y="1969"/>
              <a:ext cx="290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24" name="Freeform 17"/>
            <p:cNvSpPr/>
            <p:nvPr/>
          </p:nvSpPr>
          <p:spPr>
            <a:xfrm>
              <a:off x="3136" y="3088"/>
              <a:ext cx="2099" cy="5"/>
            </a:xfrm>
            <a:custGeom>
              <a:avLst/>
              <a:gdLst/>
              <a:ahLst/>
              <a:cxnLst>
                <a:cxn ang="0">
                  <a:pos x="2099" y="5"/>
                </a:cxn>
                <a:cxn ang="0">
                  <a:pos x="0" y="0"/>
                </a:cxn>
              </a:cxnLst>
              <a:pathLst>
                <a:path w="2099" h="5">
                  <a:moveTo>
                    <a:pt x="2099" y="5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25" name="Freeform 18"/>
            <p:cNvSpPr/>
            <p:nvPr/>
          </p:nvSpPr>
          <p:spPr>
            <a:xfrm>
              <a:off x="3144" y="2228"/>
              <a:ext cx="1108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08" y="0"/>
                </a:cxn>
              </a:cxnLst>
              <a:pathLst>
                <a:path w="1108" h="2">
                  <a:moveTo>
                    <a:pt x="0" y="2"/>
                  </a:moveTo>
                  <a:lnTo>
                    <a:pt x="1108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26" name="Freeform 19"/>
            <p:cNvSpPr/>
            <p:nvPr/>
          </p:nvSpPr>
          <p:spPr>
            <a:xfrm>
              <a:off x="5236" y="1632"/>
              <a:ext cx="1" cy="1460"/>
            </a:xfrm>
            <a:custGeom>
              <a:avLst/>
              <a:gdLst/>
              <a:ahLst/>
              <a:cxnLst>
                <a:cxn ang="0">
                  <a:pos x="0" y="1460"/>
                </a:cxn>
                <a:cxn ang="0">
                  <a:pos x="0" y="0"/>
                </a:cxn>
              </a:cxnLst>
              <a:pathLst>
                <a:path w="1" h="1460">
                  <a:moveTo>
                    <a:pt x="0" y="1460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27" name="Freeform 20"/>
            <p:cNvSpPr/>
            <p:nvPr/>
          </p:nvSpPr>
          <p:spPr>
            <a:xfrm>
              <a:off x="3147" y="1640"/>
              <a:ext cx="1" cy="10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025"/>
                </a:cxn>
              </a:cxnLst>
              <a:pathLst>
                <a:path w="1" h="1025">
                  <a:moveTo>
                    <a:pt x="1" y="0"/>
                  </a:moveTo>
                  <a:lnTo>
                    <a:pt x="0" y="1025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28" name="Line 21"/>
            <p:cNvSpPr/>
            <p:nvPr/>
          </p:nvSpPr>
          <p:spPr>
            <a:xfrm rot="5400000" flipV="1">
              <a:off x="3859" y="-13"/>
              <a:ext cx="0" cy="146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29" name="Freeform 22"/>
            <p:cNvSpPr/>
            <p:nvPr/>
          </p:nvSpPr>
          <p:spPr>
            <a:xfrm>
              <a:off x="4254" y="1163"/>
              <a:ext cx="2" cy="1065"/>
            </a:xfrm>
            <a:custGeom>
              <a:avLst/>
              <a:gdLst/>
              <a:ahLst/>
              <a:cxnLst>
                <a:cxn ang="0">
                  <a:pos x="2" y="1065"/>
                </a:cxn>
                <a:cxn ang="0">
                  <a:pos x="0" y="0"/>
                </a:cxn>
              </a:cxnLst>
              <a:pathLst>
                <a:path w="2" h="1065">
                  <a:moveTo>
                    <a:pt x="2" y="1065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30" name="Text Box 23"/>
            <p:cNvSpPr txBox="1"/>
            <p:nvPr/>
          </p:nvSpPr>
          <p:spPr>
            <a:xfrm rot="-10800000" flipV="1">
              <a:off x="2784" y="1008"/>
              <a:ext cx="632" cy="25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2231" name="Text Box 24"/>
            <p:cNvSpPr txBox="1"/>
            <p:nvPr/>
          </p:nvSpPr>
          <p:spPr>
            <a:xfrm rot="-10800000" flipV="1">
              <a:off x="2784" y="576"/>
              <a:ext cx="632" cy="25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2232" name="Text Box 25"/>
            <p:cNvSpPr txBox="1"/>
            <p:nvPr/>
          </p:nvSpPr>
          <p:spPr>
            <a:xfrm rot="-10800000" flipV="1">
              <a:off x="4405" y="483"/>
              <a:ext cx="490" cy="25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33" name="Text Box 26"/>
            <p:cNvSpPr txBox="1"/>
            <p:nvPr/>
          </p:nvSpPr>
          <p:spPr>
            <a:xfrm rot="-10800000" flipV="1">
              <a:off x="2879" y="2400"/>
              <a:ext cx="632" cy="25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34" name="Text Box 27"/>
            <p:cNvSpPr txBox="1"/>
            <p:nvPr/>
          </p:nvSpPr>
          <p:spPr>
            <a:xfrm rot="-10800000" flipV="1">
              <a:off x="3984" y="909"/>
              <a:ext cx="531" cy="53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35" name="Text Box 28"/>
            <p:cNvSpPr txBox="1"/>
            <p:nvPr/>
          </p:nvSpPr>
          <p:spPr>
            <a:xfrm rot="-10800000" flipV="1">
              <a:off x="2797" y="1539"/>
              <a:ext cx="334" cy="25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2236" name="Text Box 29"/>
            <p:cNvSpPr txBox="1"/>
            <p:nvPr/>
          </p:nvSpPr>
          <p:spPr>
            <a:xfrm rot="-10800000" flipV="1">
              <a:off x="5259" y="1488"/>
              <a:ext cx="501" cy="25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37" name="Freeform 30"/>
            <p:cNvSpPr/>
            <p:nvPr/>
          </p:nvSpPr>
          <p:spPr>
            <a:xfrm>
              <a:off x="3145" y="726"/>
              <a:ext cx="1" cy="933"/>
            </a:xfrm>
            <a:custGeom>
              <a:avLst/>
              <a:gdLst/>
              <a:ahLst/>
              <a:cxnLst>
                <a:cxn ang="0">
                  <a:pos x="0" y="933"/>
                </a:cxn>
                <a:cxn ang="0">
                  <a:pos x="0" y="0"/>
                </a:cxn>
              </a:cxnLst>
              <a:pathLst>
                <a:path w="1" h="933">
                  <a:moveTo>
                    <a:pt x="0" y="933"/>
                  </a:move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rgbClr val="FF99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38" name="Freeform 31"/>
            <p:cNvSpPr/>
            <p:nvPr/>
          </p:nvSpPr>
          <p:spPr>
            <a:xfrm>
              <a:off x="3144" y="2224"/>
              <a:ext cx="1" cy="8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868"/>
                </a:cxn>
              </a:cxnLst>
              <a:pathLst>
                <a:path w="1" h="868">
                  <a:moveTo>
                    <a:pt x="0" y="0"/>
                  </a:moveTo>
                  <a:lnTo>
                    <a:pt x="1" y="868"/>
                  </a:lnTo>
                </a:path>
              </a:pathLst>
            </a:custGeom>
            <a:noFill/>
            <a:ln w="76200" cap="flat" cmpd="sng">
              <a:solidFill>
                <a:srgbClr val="FF99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39" name="Line 32"/>
            <p:cNvSpPr/>
            <p:nvPr/>
          </p:nvSpPr>
          <p:spPr>
            <a:xfrm rot="5400000">
              <a:off x="3668" y="623"/>
              <a:ext cx="0" cy="108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40" name="Line 33"/>
            <p:cNvSpPr/>
            <p:nvPr/>
          </p:nvSpPr>
          <p:spPr>
            <a:xfrm rot="5400000" flipV="1">
              <a:off x="3696" y="1632"/>
              <a:ext cx="182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41" name="Line 34"/>
            <p:cNvSpPr/>
            <p:nvPr/>
          </p:nvSpPr>
          <p:spPr>
            <a:xfrm rot="5400000">
              <a:off x="3864" y="180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42" name="Freeform 35"/>
            <p:cNvSpPr/>
            <p:nvPr/>
          </p:nvSpPr>
          <p:spPr>
            <a:xfrm>
              <a:off x="3144" y="1636"/>
              <a:ext cx="207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79" y="0"/>
                </a:cxn>
              </a:cxnLst>
              <a:pathLst>
                <a:path w="2079" h="1">
                  <a:moveTo>
                    <a:pt x="0" y="0"/>
                  </a:moveTo>
                  <a:lnTo>
                    <a:pt x="207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43" name="Text Box 36"/>
            <p:cNvSpPr txBox="1"/>
            <p:nvPr/>
          </p:nvSpPr>
          <p:spPr>
            <a:xfrm rot="-10800000" flipV="1">
              <a:off x="2879" y="2928"/>
              <a:ext cx="334" cy="25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44" name="Text Box 37"/>
            <p:cNvSpPr txBox="1"/>
            <p:nvPr/>
          </p:nvSpPr>
          <p:spPr>
            <a:xfrm rot="-10800000" flipV="1">
              <a:off x="2879" y="2064"/>
              <a:ext cx="632" cy="25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45" name="Freeform 38"/>
            <p:cNvSpPr/>
            <p:nvPr/>
          </p:nvSpPr>
          <p:spPr>
            <a:xfrm>
              <a:off x="4260" y="720"/>
              <a:ext cx="964" cy="912"/>
            </a:xfrm>
            <a:custGeom>
              <a:avLst/>
              <a:gdLst/>
              <a:ahLst/>
              <a:cxnLst>
                <a:cxn ang="0">
                  <a:pos x="0" y="464"/>
                </a:cxn>
                <a:cxn ang="0">
                  <a:pos x="331" y="0"/>
                </a:cxn>
                <a:cxn ang="0">
                  <a:pos x="964" y="912"/>
                </a:cxn>
                <a:cxn ang="0">
                  <a:pos x="0" y="464"/>
                </a:cxn>
              </a:cxnLst>
              <a:pathLst>
                <a:path w="964" h="912">
                  <a:moveTo>
                    <a:pt x="0" y="464"/>
                  </a:moveTo>
                  <a:lnTo>
                    <a:pt x="331" y="0"/>
                  </a:lnTo>
                  <a:lnTo>
                    <a:pt x="964" y="912"/>
                  </a:lnTo>
                  <a:lnTo>
                    <a:pt x="0" y="464"/>
                  </a:lnTo>
                  <a:close/>
                </a:path>
              </a:pathLst>
            </a:custGeom>
            <a:solidFill>
              <a:srgbClr val="FF9933">
                <a:alpha val="50194"/>
              </a:srgbClr>
            </a:solidFill>
            <a:ln w="5715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</p:grpSp>
      <p:grpSp>
        <p:nvGrpSpPr>
          <p:cNvPr id="300071" name="Group 39"/>
          <p:cNvGrpSpPr/>
          <p:nvPr/>
        </p:nvGrpSpPr>
        <p:grpSpPr>
          <a:xfrm>
            <a:off x="2895600" y="1543050"/>
            <a:ext cx="2628900" cy="2882503"/>
            <a:chOff x="192" y="576"/>
            <a:chExt cx="2208" cy="2421"/>
          </a:xfrm>
        </p:grpSpPr>
        <p:sp>
          <p:nvSpPr>
            <p:cNvPr id="222247" name="Line 40"/>
            <p:cNvSpPr/>
            <p:nvPr/>
          </p:nvSpPr>
          <p:spPr>
            <a:xfrm>
              <a:off x="624" y="1632"/>
              <a:ext cx="9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48" name="Text Box 41"/>
            <p:cNvSpPr txBox="1"/>
            <p:nvPr/>
          </p:nvSpPr>
          <p:spPr>
            <a:xfrm>
              <a:off x="1572" y="816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49" name="Text Box 42"/>
            <p:cNvSpPr txBox="1"/>
            <p:nvPr/>
          </p:nvSpPr>
          <p:spPr>
            <a:xfrm>
              <a:off x="192" y="576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2250" name="Text Box 43"/>
            <p:cNvSpPr txBox="1"/>
            <p:nvPr/>
          </p:nvSpPr>
          <p:spPr>
            <a:xfrm>
              <a:off x="672" y="2304"/>
              <a:ext cx="14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51" name="Text Box 44"/>
            <p:cNvSpPr txBox="1"/>
            <p:nvPr/>
          </p:nvSpPr>
          <p:spPr>
            <a:xfrm>
              <a:off x="384" y="2016"/>
              <a:ext cx="19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52" name="Text Box 45"/>
            <p:cNvSpPr txBox="1"/>
            <p:nvPr/>
          </p:nvSpPr>
          <p:spPr>
            <a:xfrm>
              <a:off x="1056" y="2688"/>
              <a:ext cx="14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53" name="Text Box 46"/>
            <p:cNvSpPr txBox="1"/>
            <p:nvPr/>
          </p:nvSpPr>
          <p:spPr>
            <a:xfrm>
              <a:off x="192" y="1440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2254" name="Text Box 47"/>
            <p:cNvSpPr txBox="1"/>
            <p:nvPr/>
          </p:nvSpPr>
          <p:spPr>
            <a:xfrm>
              <a:off x="192" y="1200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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sym typeface="Symbol" panose="05050102010706020507" pitchFamily="18" charset="2"/>
              </a:endParaRPr>
            </a:p>
          </p:txBody>
        </p:sp>
        <p:sp>
          <p:nvSpPr>
            <p:cNvPr id="222255" name="Text Box 48"/>
            <p:cNvSpPr txBox="1"/>
            <p:nvPr/>
          </p:nvSpPr>
          <p:spPr>
            <a:xfrm>
              <a:off x="1968" y="2208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56" name="Freeform 49"/>
            <p:cNvSpPr/>
            <p:nvPr/>
          </p:nvSpPr>
          <p:spPr>
            <a:xfrm>
              <a:off x="640" y="1064"/>
              <a:ext cx="704" cy="1200"/>
            </a:xfrm>
            <a:custGeom>
              <a:avLst/>
              <a:gdLst/>
              <a:ahLst/>
              <a:cxnLst>
                <a:cxn ang="0">
                  <a:pos x="0" y="568"/>
                </a:cxn>
                <a:cxn ang="0">
                  <a:pos x="704" y="1200"/>
                </a:cxn>
                <a:cxn ang="0">
                  <a:pos x="288" y="0"/>
                </a:cxn>
                <a:cxn ang="0">
                  <a:pos x="0" y="568"/>
                </a:cxn>
              </a:cxnLst>
              <a:pathLst>
                <a:path w="704" h="1200">
                  <a:moveTo>
                    <a:pt x="0" y="568"/>
                  </a:moveTo>
                  <a:lnTo>
                    <a:pt x="704" y="1200"/>
                  </a:lnTo>
                  <a:lnTo>
                    <a:pt x="288" y="0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9933"/>
            </a:solidFill>
            <a:ln w="381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57" name="Text Box 50"/>
            <p:cNvSpPr txBox="1"/>
            <p:nvPr/>
          </p:nvSpPr>
          <p:spPr>
            <a:xfrm>
              <a:off x="1104" y="2208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58" name="Text Box 51"/>
            <p:cNvSpPr txBox="1"/>
            <p:nvPr/>
          </p:nvSpPr>
          <p:spPr>
            <a:xfrm>
              <a:off x="432" y="1632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59" name="Text Box 52"/>
            <p:cNvSpPr txBox="1"/>
            <p:nvPr/>
          </p:nvSpPr>
          <p:spPr>
            <a:xfrm>
              <a:off x="816" y="816"/>
              <a:ext cx="432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2260" name="Freeform 53"/>
            <p:cNvSpPr/>
            <p:nvPr/>
          </p:nvSpPr>
          <p:spPr>
            <a:xfrm>
              <a:off x="1584" y="1056"/>
              <a:ext cx="704" cy="1200"/>
            </a:xfrm>
            <a:custGeom>
              <a:avLst/>
              <a:gdLst/>
              <a:ahLst/>
              <a:cxnLst>
                <a:cxn ang="0">
                  <a:pos x="0" y="568"/>
                </a:cxn>
                <a:cxn ang="0">
                  <a:pos x="704" y="1200"/>
                </a:cxn>
                <a:cxn ang="0">
                  <a:pos x="288" y="0"/>
                </a:cxn>
                <a:cxn ang="0">
                  <a:pos x="0" y="568"/>
                </a:cxn>
              </a:cxnLst>
              <a:pathLst>
                <a:path w="704" h="1200">
                  <a:moveTo>
                    <a:pt x="0" y="568"/>
                  </a:moveTo>
                  <a:lnTo>
                    <a:pt x="704" y="1200"/>
                  </a:lnTo>
                  <a:lnTo>
                    <a:pt x="288" y="0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9933"/>
            </a:solidFill>
            <a:ln w="381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350"/>
            </a:p>
          </p:txBody>
        </p:sp>
        <p:sp>
          <p:nvSpPr>
            <p:cNvPr id="222261" name="Line 54"/>
            <p:cNvSpPr/>
            <p:nvPr/>
          </p:nvSpPr>
          <p:spPr>
            <a:xfrm>
              <a:off x="912" y="1056"/>
              <a:ext cx="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62" name="Line 55"/>
            <p:cNvSpPr/>
            <p:nvPr/>
          </p:nvSpPr>
          <p:spPr>
            <a:xfrm>
              <a:off x="1344" y="2256"/>
              <a:ext cx="0" cy="5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63" name="Line 56"/>
            <p:cNvSpPr/>
            <p:nvPr/>
          </p:nvSpPr>
          <p:spPr>
            <a:xfrm>
              <a:off x="1344" y="2832"/>
              <a:ext cx="9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64" name="Line 57"/>
            <p:cNvSpPr/>
            <p:nvPr/>
          </p:nvSpPr>
          <p:spPr>
            <a:xfrm flipV="1">
              <a:off x="2304" y="2256"/>
              <a:ext cx="0" cy="5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65" name="Line 58"/>
            <p:cNvSpPr/>
            <p:nvPr/>
          </p:nvSpPr>
          <p:spPr>
            <a:xfrm>
              <a:off x="1344" y="2256"/>
              <a:ext cx="9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66" name="Line 59"/>
            <p:cNvSpPr/>
            <p:nvPr/>
          </p:nvSpPr>
          <p:spPr>
            <a:xfrm>
              <a:off x="912" y="1056"/>
              <a:ext cx="9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67" name="Line 60"/>
            <p:cNvSpPr/>
            <p:nvPr/>
          </p:nvSpPr>
          <p:spPr>
            <a:xfrm flipH="1" flipV="1">
              <a:off x="528" y="1536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68" name="Line 61"/>
            <p:cNvSpPr/>
            <p:nvPr/>
          </p:nvSpPr>
          <p:spPr>
            <a:xfrm flipH="1" flipV="1">
              <a:off x="528" y="720"/>
              <a:ext cx="384" cy="33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69" name="Line 62"/>
            <p:cNvSpPr/>
            <p:nvPr/>
          </p:nvSpPr>
          <p:spPr>
            <a:xfrm>
              <a:off x="624" y="1632"/>
              <a:ext cx="0" cy="52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70" name="Line 63"/>
            <p:cNvSpPr/>
            <p:nvPr/>
          </p:nvSpPr>
          <p:spPr>
            <a:xfrm>
              <a:off x="528" y="720"/>
              <a:ext cx="0" cy="816"/>
            </a:xfrm>
            <a:prstGeom prst="line">
              <a:avLst/>
            </a:prstGeom>
            <a:ln w="57150" cap="flat" cmpd="sng">
              <a:solidFill>
                <a:srgbClr val="CC66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71" name="Line 64"/>
            <p:cNvSpPr/>
            <p:nvPr/>
          </p:nvSpPr>
          <p:spPr>
            <a:xfrm flipH="1" flipV="1">
              <a:off x="624" y="2112"/>
              <a:ext cx="720" cy="720"/>
            </a:xfrm>
            <a:prstGeom prst="line">
              <a:avLst/>
            </a:prstGeom>
            <a:ln w="57150" cap="flat" cmpd="sng">
              <a:solidFill>
                <a:srgbClr val="CC66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72" name="Line 65"/>
            <p:cNvSpPr/>
            <p:nvPr/>
          </p:nvSpPr>
          <p:spPr>
            <a:xfrm>
              <a:off x="912" y="1056"/>
              <a:ext cx="0" cy="13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73" name="Line 66"/>
            <p:cNvSpPr/>
            <p:nvPr/>
          </p:nvSpPr>
          <p:spPr>
            <a:xfrm flipH="1" flipV="1">
              <a:off x="525" y="1392"/>
              <a:ext cx="819" cy="86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2274" name="Text Box 67"/>
            <p:cNvSpPr txBox="1"/>
            <p:nvPr/>
          </p:nvSpPr>
          <p:spPr>
            <a:xfrm>
              <a:off x="1419" y="1717"/>
              <a:ext cx="384" cy="30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i="1" dirty="0">
                  <a:latin typeface="Times New Roman" panose="02020603050405020304" pitchFamily="18" charset="0"/>
                  <a:ea typeface="宋体" panose="02010600030101010101" pitchFamily="2" charset="-122"/>
                  <a:sym typeface="Symbol" panose="05050102010706020507" pitchFamily="18" charset="2"/>
                </a:rPr>
                <a:t></a:t>
              </a:r>
              <a:endPara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0100" name="Rectangle 68"/>
          <p:cNvSpPr/>
          <p:nvPr/>
        </p:nvSpPr>
        <p:spPr>
          <a:xfrm>
            <a:off x="559435" y="4343400"/>
            <a:ext cx="8633460" cy="1912620"/>
          </a:xfrm>
          <a:prstGeom prst="rect">
            <a:avLst/>
          </a:prstGeom>
          <a:noFill/>
          <a:ln w="9525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投影特性：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 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1. 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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积聚为一直条线，具有积聚性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        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2.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侧平面投影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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反映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sym typeface="Symbol" panose="05050102010706020507" pitchFamily="18" charset="2"/>
              </a:rPr>
              <a:t>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2800" b="1" i="1" dirty="0">
                <a:latin typeface="Times New Roman" panose="02020603050405020304" pitchFamily="18" charset="0"/>
                <a:ea typeface="楷体_GB2312" pitchFamily="49" charset="-122"/>
              </a:rPr>
              <a:t>ABC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实形        </a:t>
            </a:r>
            <a:r>
              <a:rPr lang="zh-CN" altLang="en-US" b="1" dirty="0">
                <a:latin typeface="Times New Roman" panose="02020603050405020304" pitchFamily="18" charset="0"/>
                <a:ea typeface="楷体_GB2312" pitchFamily="49" charset="-122"/>
              </a:rPr>
              <a:t>            </a:t>
            </a:r>
            <a:endParaRPr lang="zh-CN" altLang="en-US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0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000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00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2000"/>
                                        <p:tgtEl>
                                          <p:spTgt spid="300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00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00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100" grpId="0" bldLvl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000120150716A18PWBG">
  <a:themeElements>
    <a:clrScheme name="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0070C0"/>
      </a:accent1>
      <a:accent2>
        <a:srgbClr val="6A63CB"/>
      </a:accent2>
      <a:accent3>
        <a:srgbClr val="FFFFFF"/>
      </a:accent3>
      <a:accent4>
        <a:srgbClr val="333537"/>
      </a:accent4>
      <a:accent5>
        <a:srgbClr val="AABCDC"/>
      </a:accent5>
      <a:accent6>
        <a:srgbClr val="5E58B6"/>
      </a:accent6>
      <a:hlink>
        <a:srgbClr val="00B0F0"/>
      </a:hlink>
      <a:folHlink>
        <a:srgbClr val="AFB2B4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A000120150716A18PWBG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0070C0"/>
        </a:accent1>
        <a:accent2>
          <a:srgbClr val="6A63CB"/>
        </a:accent2>
        <a:accent3>
          <a:srgbClr val="FFFFFF"/>
        </a:accent3>
        <a:accent4>
          <a:srgbClr val="333436"/>
        </a:accent4>
        <a:accent5>
          <a:srgbClr val="AABBDC"/>
        </a:accent5>
        <a:accent6>
          <a:srgbClr val="5F59B8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A000120150716A18PWBG">
  <a:themeElements>
    <a:clrScheme name="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0070C0"/>
      </a:accent1>
      <a:accent2>
        <a:srgbClr val="6A63CB"/>
      </a:accent2>
      <a:accent3>
        <a:srgbClr val="FFFFFF"/>
      </a:accent3>
      <a:accent4>
        <a:srgbClr val="333537"/>
      </a:accent4>
      <a:accent5>
        <a:srgbClr val="AABCDC"/>
      </a:accent5>
      <a:accent6>
        <a:srgbClr val="5E58B6"/>
      </a:accent6>
      <a:hlink>
        <a:srgbClr val="00B0F0"/>
      </a:hlink>
      <a:folHlink>
        <a:srgbClr val="AFB2B4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A000120150716A18PWBG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0070C0"/>
        </a:accent1>
        <a:accent2>
          <a:srgbClr val="6A63CB"/>
        </a:accent2>
        <a:accent3>
          <a:srgbClr val="FFFFFF"/>
        </a:accent3>
        <a:accent4>
          <a:srgbClr val="333436"/>
        </a:accent4>
        <a:accent5>
          <a:srgbClr val="AABBDC"/>
        </a:accent5>
        <a:accent6>
          <a:srgbClr val="5F59B8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1193</Words>
  <Application>WPS 演示</Application>
  <PresentationFormat>全屏显示(4:3)</PresentationFormat>
  <Paragraphs>397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27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43" baseType="lpstr">
      <vt:lpstr>Arial</vt:lpstr>
      <vt:lpstr>宋体</vt:lpstr>
      <vt:lpstr>Wingdings</vt:lpstr>
      <vt:lpstr>幼圆</vt:lpstr>
      <vt:lpstr>隶书</vt:lpstr>
      <vt:lpstr>Times New Roman</vt:lpstr>
      <vt:lpstr>仿宋_GB2312</vt:lpstr>
      <vt:lpstr>楷体_GB2312</vt:lpstr>
      <vt:lpstr>Tahoma</vt:lpstr>
      <vt:lpstr>华文楷体</vt:lpstr>
      <vt:lpstr>微软雅黑</vt:lpstr>
      <vt:lpstr>Arial Unicode MS</vt:lpstr>
      <vt:lpstr>Calibri</vt:lpstr>
      <vt:lpstr>ISOCP</vt:lpstr>
      <vt:lpstr>Symbol</vt:lpstr>
      <vt:lpstr>黑体</vt:lpstr>
      <vt:lpstr>Dotum</vt:lpstr>
      <vt:lpstr>Complex</vt:lpstr>
      <vt:lpstr>方正舒体</vt:lpstr>
      <vt:lpstr>Math1</vt:lpstr>
      <vt:lpstr>Marlett</vt:lpstr>
      <vt:lpstr>UniversalMath1 BT</vt:lpstr>
      <vt:lpstr>Romantic</vt:lpstr>
      <vt:lpstr>仿宋</vt:lpstr>
      <vt:lpstr>新宋体</vt:lpstr>
      <vt:lpstr>Malgun Gothic</vt:lpstr>
      <vt:lpstr>AMGDT</vt:lpstr>
      <vt:lpstr>默认设计模板</vt:lpstr>
      <vt:lpstr>A000120150716A18PWBG</vt:lpstr>
      <vt:lpstr>1_A000120150716A18PWBG</vt:lpstr>
      <vt:lpstr>Equation.KSEE3</vt:lpstr>
      <vt:lpstr>建筑装饰制图与识图</vt:lpstr>
      <vt:lpstr>学习目标</vt:lpstr>
      <vt:lpstr>7、 平面投影</vt:lpstr>
      <vt:lpstr>铅垂面</vt:lpstr>
      <vt:lpstr> 正垂面</vt:lpstr>
      <vt:lpstr>侧垂面</vt:lpstr>
      <vt:lpstr>水平面</vt:lpstr>
      <vt:lpstr> 正平面</vt:lpstr>
      <vt:lpstr>  侧平面</vt:lpstr>
      <vt:lpstr> 一般位置平面</vt:lpstr>
      <vt:lpstr>PowerPoint 演示文稿</vt:lpstr>
      <vt:lpstr>学习目标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建筑工程概论</dc:title>
  <dc:creator>Administrator</dc:creator>
  <cp:lastModifiedBy>櫻桃㎜ ☉</cp:lastModifiedBy>
  <cp:revision>197</cp:revision>
  <dcterms:created xsi:type="dcterms:W3CDTF">2015-09-24T02:49:00Z</dcterms:created>
  <dcterms:modified xsi:type="dcterms:W3CDTF">2018-12-17T02:23:14Z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2052-11.1.0.8013</vt:lpwstr>
  </property>
</Properties>
</file>