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83" r:id="rId4"/>
  </p:sldMasterIdLst>
  <p:notesMasterIdLst>
    <p:notesMasterId r:id="rId22"/>
  </p:notesMasterIdLst>
  <p:sldIdLst>
    <p:sldId id="292" r:id="rId5"/>
    <p:sldId id="3777" r:id="rId6"/>
    <p:sldId id="3893" r:id="rId7"/>
    <p:sldId id="3895" r:id="rId8"/>
    <p:sldId id="3896" r:id="rId9"/>
    <p:sldId id="3897" r:id="rId10"/>
    <p:sldId id="3898" r:id="rId11"/>
    <p:sldId id="3899" r:id="rId12"/>
    <p:sldId id="3900" r:id="rId13"/>
    <p:sldId id="3901" r:id="rId14"/>
    <p:sldId id="3902" r:id="rId15"/>
    <p:sldId id="3903" r:id="rId16"/>
    <p:sldId id="3904" r:id="rId17"/>
    <p:sldId id="3905" r:id="rId18"/>
    <p:sldId id="3906" r:id="rId19"/>
    <p:sldId id="3907" r:id="rId20"/>
    <p:sldId id="3925" r:id="rId21"/>
  </p:sldIdLst>
  <p:sldSz cx="12192000" cy="6858000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88" d="100"/>
          <a:sy n="88" d="100"/>
        </p:scale>
        <p:origin x="640" y="-964"/>
      </p:cViewPr>
      <p:guideLst>
        <p:guide orient="horz" pos="2278"/>
        <p:guide pos="4074"/>
      </p:guideLst>
    </p:cSldViewPr>
  </p:slid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15064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notesMaster" Target="notesMasters/notesMaster1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5124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25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95300" y="1120775"/>
            <a:ext cx="5511504" cy="53133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31763" y="1120775"/>
            <a:ext cx="5511504" cy="53133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just" defTabSz="685800" rtl="0" eaLnBrk="0" fontAlgn="base" latinLnBrk="0" hangingPunct="0">
              <a:lnSpc>
                <a:spcPct val="110000"/>
              </a:lnSpc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zh-CN" altLang="en-US" sz="2400" b="1" i="0" u="none" strike="noStrike" kern="1200" cap="none" spc="0" normalizeH="0" baseline="0" noProof="1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31275" y="166688"/>
            <a:ext cx="2811992" cy="626745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95300" y="166688"/>
            <a:ext cx="8272961" cy="626745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标题，剪贴画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联机映像占位符 2"/>
          <p:cNvSpPr>
            <a:spLocks noGrp="1"/>
          </p:cNvSpPr>
          <p:nvPr>
            <p:ph type="clipArt" sz="half" idx="1"/>
          </p:nvPr>
        </p:nvSpPr>
        <p:spPr>
          <a:xfrm>
            <a:off x="838200" y="1825625"/>
            <a:ext cx="5181600" cy="4351338"/>
          </a:xfrm>
        </p:spPr>
        <p:txBody>
          <a:bodyPr vert="horz" wrap="square" lIns="91440" tIns="45720" rIns="91440" bIns="45720" numCol="1" anchor="t" anchorCtr="0" compatLnSpc="1"/>
          <a:lstStyle/>
          <a:p>
            <a:pPr marL="361950" marR="0" lvl="0" indent="-361950" algn="just" defTabSz="685800" rtl="0" eaLnBrk="0" fontAlgn="base" latinLnBrk="0" hangingPunct="0">
              <a:lnSpc>
                <a:spcPct val="110000"/>
              </a:lnSpc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kumimoji="0" lang="zh-CN" altLang="en-US" sz="2400" b="1" i="0" u="none" strike="noStrike" kern="1200" cap="none" spc="0" normalizeH="0" baseline="0" noProof="1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标题和文本在内容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10515600" cy="20986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8200" y="4076700"/>
            <a:ext cx="10515600" cy="21002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1422400" y="381000"/>
            <a:ext cx="10160000" cy="54864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14" name="日期占位符 2"/>
          <p:cNvSpPr>
            <a:spLocks noGrp="1"/>
          </p:cNvSpPr>
          <p:nvPr>
            <p:ph type="dt" sz="half" idx="2"/>
          </p:nvPr>
        </p:nvSpPr>
        <p:spPr>
          <a:xfrm>
            <a:off x="1352551" y="6107113"/>
            <a:ext cx="25400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>
              <a:defRPr/>
            </a:lvl1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" name="页脚占位符 3"/>
          <p:cNvSpPr>
            <a:spLocks noGrp="1"/>
          </p:cNvSpPr>
          <p:nvPr>
            <p:ph type="ftr" sz="quarter" idx="3"/>
          </p:nvPr>
        </p:nvSpPr>
        <p:spPr>
          <a:xfrm>
            <a:off x="4603751" y="6107113"/>
            <a:ext cx="3860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>
              <a:defRPr/>
            </a:lvl1pPr>
          </a:lstStyle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9175751" y="6107113"/>
            <a:ext cx="25400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ctr" anchorCtr="0" compatLnSpc="1"/>
          <a:lstStyle/>
          <a:p>
            <a:pPr algn="r" eaLnBrk="1" fontAlgn="base" hangingPunct="1"/>
            <a:fld id="{9A0DB2DC-4C9A-4742-B13C-FB6460FD3503}" type="slidenum">
              <a:rPr lang="en-US" altLang="zh-CN" sz="1200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</a:fld>
            <a:endParaRPr lang="zh-CN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标题，文本与剪贴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联机映像占位符 3"/>
          <p:cNvSpPr>
            <a:spLocks noGrp="1"/>
          </p:cNvSpPr>
          <p:nvPr>
            <p:ph type="clipArt"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</a:fld>
            <a:endParaRPr lang="zh-CN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72200" y="1825625"/>
            <a:ext cx="5181600" cy="20986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72200" y="4076700"/>
            <a:ext cx="5181600" cy="21002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</a:fld>
            <a:endParaRPr lang="zh-CN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表占位符 2"/>
          <p:cNvSpPr>
            <a:spLocks noGrp="1"/>
          </p:cNvSpPr>
          <p:nvPr>
            <p:ph type="chart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</a:fld>
            <a:endParaRPr lang="zh-CN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72200" y="1825625"/>
            <a:ext cx="5181600" cy="20986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72200" y="4076700"/>
            <a:ext cx="5181600" cy="21002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</a:fld>
            <a:endParaRPr lang="zh-CN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838200" y="1825625"/>
            <a:ext cx="5181600" cy="20986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72200" y="1825625"/>
            <a:ext cx="5181600" cy="20986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838200" y="4076700"/>
            <a:ext cx="5181600" cy="21002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4076700"/>
            <a:ext cx="5181600" cy="21002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</a:fld>
            <a:endParaRPr lang="zh-CN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95300" y="1120775"/>
            <a:ext cx="5511504" cy="53133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31763" y="1120775"/>
            <a:ext cx="5511504" cy="53133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just" defTabSz="685800" rtl="0" eaLnBrk="0" fontAlgn="base" latinLnBrk="0" hangingPunct="0">
              <a:lnSpc>
                <a:spcPct val="110000"/>
              </a:lnSpc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zh-CN" altLang="en-US" sz="2400" b="1" i="0" u="none" strike="noStrike" kern="1200" cap="none" spc="0" normalizeH="0" baseline="0" noProof="1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31275" y="166688"/>
            <a:ext cx="2811992" cy="626745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95300" y="166688"/>
            <a:ext cx="8272961" cy="626745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3" Type="http://schemas.openxmlformats.org/officeDocument/2006/relationships/theme" Target="../theme/theme2.xml"/><Relationship Id="rId22" Type="http://schemas.openxmlformats.org/officeDocument/2006/relationships/slideLayout" Target="../slideLayouts/slideLayout33.xml"/><Relationship Id="rId21" Type="http://schemas.openxmlformats.org/officeDocument/2006/relationships/slideLayout" Target="../slideLayouts/slideLayout32.xml"/><Relationship Id="rId20" Type="http://schemas.openxmlformats.org/officeDocument/2006/relationships/slideLayout" Target="../slideLayouts/slideLayout31.xml"/><Relationship Id="rId2" Type="http://schemas.openxmlformats.org/officeDocument/2006/relationships/slideLayout" Target="../slideLayouts/slideLayout13.xml"/><Relationship Id="rId19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4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defRPr sz="1400" noProof="1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t" anchorCtr="0" compatLnSpc="1"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r"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组合 6"/>
          <p:cNvGrpSpPr/>
          <p:nvPr/>
        </p:nvGrpSpPr>
        <p:grpSpPr>
          <a:xfrm>
            <a:off x="0" y="0"/>
            <a:ext cx="12192000" cy="6870700"/>
            <a:chOff x="0" y="0"/>
            <a:chExt cx="9144000" cy="6870700"/>
          </a:xfrm>
        </p:grpSpPr>
        <p:sp>
          <p:nvSpPr>
            <p:cNvPr id="2056" name="矩形 7"/>
            <p:cNvSpPr>
              <a:spLocks noChangeArrowheads="1"/>
            </p:cNvSpPr>
            <p:nvPr/>
          </p:nvSpPr>
          <p:spPr bwMode="auto">
            <a:xfrm>
              <a:off x="0" y="0"/>
              <a:ext cx="9144000" cy="6858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2052" name="组合 9"/>
            <p:cNvGrpSpPr/>
            <p:nvPr userDrawn="1"/>
          </p:nvGrpSpPr>
          <p:grpSpPr>
            <a:xfrm>
              <a:off x="0" y="6677025"/>
              <a:ext cx="9144000" cy="193675"/>
              <a:chOff x="0" y="0"/>
              <a:chExt cx="12180336" cy="144000"/>
            </a:xfrm>
          </p:grpSpPr>
          <p:sp>
            <p:nvSpPr>
              <p:cNvPr id="2058" name="矩形 1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059887" cy="144000"/>
              </a:xfrm>
              <a:prstGeom prst="rect">
                <a:avLst/>
              </a:prstGeom>
              <a:solidFill>
                <a:srgbClr val="ADB6C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059" name="矩形 11"/>
              <p:cNvSpPr>
                <a:spLocks noChangeArrowheads="1"/>
              </p:cNvSpPr>
              <p:nvPr/>
            </p:nvSpPr>
            <p:spPr bwMode="auto">
              <a:xfrm>
                <a:off x="3047199" y="0"/>
                <a:ext cx="3036625" cy="144000"/>
              </a:xfrm>
              <a:prstGeom prst="rect">
                <a:avLst/>
              </a:prstGeom>
              <a:solidFill>
                <a:srgbClr val="087A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" name="矩形 12"/>
              <p:cNvSpPr>
                <a:spLocks noChangeArrowheads="1"/>
              </p:cNvSpPr>
              <p:nvPr/>
            </p:nvSpPr>
            <p:spPr bwMode="auto">
              <a:xfrm>
                <a:off x="6073251" y="0"/>
                <a:ext cx="3059887" cy="144000"/>
              </a:xfrm>
              <a:prstGeom prst="rect">
                <a:avLst/>
              </a:prstGeom>
              <a:solidFill>
                <a:srgbClr val="CBD1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3" name="矩形 13"/>
              <p:cNvSpPr>
                <a:spLocks noChangeArrowheads="1"/>
              </p:cNvSpPr>
              <p:nvPr/>
            </p:nvSpPr>
            <p:spPr bwMode="auto">
              <a:xfrm>
                <a:off x="9120450" y="0"/>
                <a:ext cx="3059886" cy="144000"/>
              </a:xfrm>
              <a:prstGeom prst="rect">
                <a:avLst/>
              </a:prstGeom>
              <a:solidFill>
                <a:srgbClr val="2A32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</p:grpSp>
      <p:sp>
        <p:nvSpPr>
          <p:cNvPr id="9" name="KSO_FD"/>
          <p:cNvSpPr>
            <a:spLocks noGrp="1"/>
          </p:cNvSpPr>
          <p:nvPr>
            <p:ph type="dt" sz="half" idx="2"/>
          </p:nvPr>
        </p:nvSpPr>
        <p:spPr>
          <a:xfrm>
            <a:off x="838200" y="6451600"/>
            <a:ext cx="2743200" cy="3651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KSO_FT"/>
          <p:cNvSpPr>
            <a:spLocks noGrp="1"/>
          </p:cNvSpPr>
          <p:nvPr>
            <p:ph type="ftr" sz="quarter" idx="3"/>
          </p:nvPr>
        </p:nvSpPr>
        <p:spPr>
          <a:xfrm>
            <a:off x="4038600" y="6467475"/>
            <a:ext cx="4114800" cy="3651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algn="ctr">
              <a:defRPr sz="1200" noProof="1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6451600"/>
            <a:ext cx="2743200" cy="365125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ctr" anchorCtr="0" compatLnSpc="1"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  <p:sp>
        <p:nvSpPr>
          <p:cNvPr id="2060" name="KSO_BC1"/>
          <p:cNvSpPr>
            <a:spLocks noGrp="1"/>
          </p:cNvSpPr>
          <p:nvPr>
            <p:ph type="body"/>
          </p:nvPr>
        </p:nvSpPr>
        <p:spPr>
          <a:xfrm>
            <a:off x="495300" y="1120775"/>
            <a:ext cx="11247967" cy="53133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36195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361950"/>
            <a:r>
              <a:rPr lang="zh-CN" altLang="en-US" dirty="0"/>
              <a:t>第二级</a:t>
            </a:r>
            <a:endParaRPr lang="zh-CN" altLang="en-US" dirty="0"/>
          </a:p>
        </p:txBody>
      </p:sp>
      <p:sp>
        <p:nvSpPr>
          <p:cNvPr id="2061" name="KSO_BT1"/>
          <p:cNvSpPr>
            <a:spLocks noGrp="1"/>
          </p:cNvSpPr>
          <p:nvPr>
            <p:ph type="title"/>
          </p:nvPr>
        </p:nvSpPr>
        <p:spPr>
          <a:xfrm>
            <a:off x="495300" y="166688"/>
            <a:ext cx="11247967" cy="6413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</p:sldLayoutIdLst>
  <p:transition spd="slow">
    <p:wipe dir="r"/>
  </p:transition>
  <p:hf sldNum="0"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61950" indent="-361950" algn="just" defTabSz="685800" rtl="0" eaLnBrk="0" fontAlgn="base" hangingPunct="0">
        <a:lnSpc>
          <a:spcPct val="110000"/>
        </a:lnSpc>
        <a:spcBef>
          <a:spcPts val="12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n"/>
        <a:defRPr sz="24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361950" lvl="1" indent="-361950" algn="l" defTabSz="685800" rtl="0" eaLnBrk="0" fontAlgn="base" hangingPunct="0">
        <a:lnSpc>
          <a:spcPct val="120000"/>
        </a:lnSpc>
        <a:spcBef>
          <a:spcPct val="0"/>
        </a:spcBef>
        <a:spcAft>
          <a:spcPts val="1200"/>
        </a:spcAft>
        <a:buClr>
          <a:srgbClr val="A6A1E0"/>
        </a:buClr>
        <a:buFont typeface="幼圆" panose="02010509060101010101" pitchFamily="49" charset="-122"/>
        <a:buChar char=" 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lvl="3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lvl="4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685800" eaLnBrk="0" fontAlgn="base" latinLnBrk="0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685800" eaLnBrk="0" fontAlgn="base" latinLnBrk="0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685800" eaLnBrk="0" fontAlgn="base" latinLnBrk="0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685800" eaLnBrk="0" fontAlgn="base" latinLnBrk="0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矩形 14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3075" name="组合 15"/>
          <p:cNvGrpSpPr/>
          <p:nvPr userDrawn="1"/>
        </p:nvGrpSpPr>
        <p:grpSpPr>
          <a:xfrm>
            <a:off x="4271433" y="-12700"/>
            <a:ext cx="3475567" cy="1428750"/>
            <a:chOff x="0" y="0"/>
            <a:chExt cx="2606010" cy="1429002"/>
          </a:xfrm>
        </p:grpSpPr>
        <p:sp>
          <p:nvSpPr>
            <p:cNvPr id="3087" name="椭圆 16"/>
            <p:cNvSpPr>
              <a:spLocks noChangeArrowheads="1"/>
            </p:cNvSpPr>
            <p:nvPr/>
          </p:nvSpPr>
          <p:spPr bwMode="auto">
            <a:xfrm>
              <a:off x="0" y="778012"/>
              <a:ext cx="650709" cy="650990"/>
            </a:xfrm>
            <a:prstGeom prst="ellipse">
              <a:avLst/>
            </a:prstGeom>
            <a:solidFill>
              <a:srgbClr val="ADB6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088" name="矩形 17"/>
            <p:cNvSpPr>
              <a:spLocks noChangeArrowheads="1"/>
            </p:cNvSpPr>
            <p:nvPr/>
          </p:nvSpPr>
          <p:spPr bwMode="auto">
            <a:xfrm>
              <a:off x="0" y="0"/>
              <a:ext cx="650709" cy="1103508"/>
            </a:xfrm>
            <a:prstGeom prst="rect">
              <a:avLst/>
            </a:prstGeom>
            <a:solidFill>
              <a:srgbClr val="ADB6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" name="椭圆 18"/>
            <p:cNvSpPr>
              <a:spLocks noChangeArrowheads="1"/>
            </p:cNvSpPr>
            <p:nvPr/>
          </p:nvSpPr>
          <p:spPr bwMode="auto">
            <a:xfrm>
              <a:off x="652297" y="778012"/>
              <a:ext cx="650709" cy="650990"/>
            </a:xfrm>
            <a:prstGeom prst="ellipse">
              <a:avLst/>
            </a:prstGeom>
            <a:solidFill>
              <a:srgbClr val="097F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" name="矩形 19"/>
            <p:cNvSpPr>
              <a:spLocks noChangeArrowheads="1"/>
            </p:cNvSpPr>
            <p:nvPr/>
          </p:nvSpPr>
          <p:spPr bwMode="auto">
            <a:xfrm>
              <a:off x="652297" y="0"/>
              <a:ext cx="650709" cy="1103508"/>
            </a:xfrm>
            <a:prstGeom prst="rect">
              <a:avLst/>
            </a:prstGeom>
            <a:solidFill>
              <a:srgbClr val="097F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" name="椭圆 20"/>
            <p:cNvSpPr>
              <a:spLocks noChangeArrowheads="1"/>
            </p:cNvSpPr>
            <p:nvPr/>
          </p:nvSpPr>
          <p:spPr bwMode="auto">
            <a:xfrm>
              <a:off x="1303005" y="778012"/>
              <a:ext cx="650709" cy="650990"/>
            </a:xfrm>
            <a:prstGeom prst="ellipse">
              <a:avLst/>
            </a:prstGeom>
            <a:solidFill>
              <a:srgbClr val="CBD1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092" name="矩形 21"/>
            <p:cNvSpPr>
              <a:spLocks noChangeArrowheads="1"/>
            </p:cNvSpPr>
            <p:nvPr/>
          </p:nvSpPr>
          <p:spPr bwMode="auto">
            <a:xfrm>
              <a:off x="1303005" y="0"/>
              <a:ext cx="650709" cy="1103508"/>
            </a:xfrm>
            <a:prstGeom prst="rect">
              <a:avLst/>
            </a:prstGeom>
            <a:solidFill>
              <a:srgbClr val="CBD1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093" name="椭圆 22"/>
            <p:cNvSpPr>
              <a:spLocks noChangeArrowheads="1"/>
            </p:cNvSpPr>
            <p:nvPr/>
          </p:nvSpPr>
          <p:spPr bwMode="auto">
            <a:xfrm>
              <a:off x="1955301" y="778012"/>
              <a:ext cx="650709" cy="650990"/>
            </a:xfrm>
            <a:prstGeom prst="ellipse">
              <a:avLst/>
            </a:prstGeom>
            <a:solidFill>
              <a:srgbClr val="1A1D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094" name="矩形 23"/>
            <p:cNvSpPr>
              <a:spLocks noChangeArrowheads="1"/>
            </p:cNvSpPr>
            <p:nvPr/>
          </p:nvSpPr>
          <p:spPr bwMode="auto">
            <a:xfrm>
              <a:off x="1955301" y="0"/>
              <a:ext cx="650709" cy="1103508"/>
            </a:xfrm>
            <a:prstGeom prst="rect">
              <a:avLst/>
            </a:prstGeom>
            <a:solidFill>
              <a:srgbClr val="1A1D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3084" name="组合 24"/>
          <p:cNvGrpSpPr/>
          <p:nvPr userDrawn="1"/>
        </p:nvGrpSpPr>
        <p:grpSpPr>
          <a:xfrm>
            <a:off x="0" y="6677025"/>
            <a:ext cx="12192000" cy="193675"/>
            <a:chOff x="0" y="0"/>
            <a:chExt cx="12180336" cy="144000"/>
          </a:xfrm>
        </p:grpSpPr>
        <p:sp>
          <p:nvSpPr>
            <p:cNvPr id="3083" name="矩形 25"/>
            <p:cNvSpPr>
              <a:spLocks noChangeArrowheads="1"/>
            </p:cNvSpPr>
            <p:nvPr/>
          </p:nvSpPr>
          <p:spPr bwMode="auto">
            <a:xfrm>
              <a:off x="0" y="0"/>
              <a:ext cx="3059887" cy="144000"/>
            </a:xfrm>
            <a:prstGeom prst="rect">
              <a:avLst/>
            </a:prstGeom>
            <a:solidFill>
              <a:srgbClr val="ADB6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" name="矩形 26"/>
            <p:cNvSpPr>
              <a:spLocks noChangeArrowheads="1"/>
            </p:cNvSpPr>
            <p:nvPr/>
          </p:nvSpPr>
          <p:spPr bwMode="auto">
            <a:xfrm>
              <a:off x="3047199" y="0"/>
              <a:ext cx="3036625" cy="144000"/>
            </a:xfrm>
            <a:prstGeom prst="rect">
              <a:avLst/>
            </a:prstGeom>
            <a:solidFill>
              <a:srgbClr val="087A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085" name="矩形 27"/>
            <p:cNvSpPr>
              <a:spLocks noChangeArrowheads="1"/>
            </p:cNvSpPr>
            <p:nvPr/>
          </p:nvSpPr>
          <p:spPr bwMode="auto">
            <a:xfrm>
              <a:off x="6073251" y="0"/>
              <a:ext cx="3059887" cy="144000"/>
            </a:xfrm>
            <a:prstGeom prst="rect">
              <a:avLst/>
            </a:prstGeom>
            <a:solidFill>
              <a:srgbClr val="CBD1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086" name="矩形 28"/>
            <p:cNvSpPr>
              <a:spLocks noChangeArrowheads="1"/>
            </p:cNvSpPr>
            <p:nvPr/>
          </p:nvSpPr>
          <p:spPr bwMode="auto">
            <a:xfrm>
              <a:off x="9120450" y="0"/>
              <a:ext cx="3059886" cy="144000"/>
            </a:xfrm>
            <a:prstGeom prst="rect">
              <a:avLst/>
            </a:prstGeom>
            <a:solidFill>
              <a:srgbClr val="2A32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089" name="副标题 6"/>
          <p:cNvSpPr>
            <a:spLocks noChangeArrowheads="1"/>
          </p:cNvSpPr>
          <p:nvPr/>
        </p:nvSpPr>
        <p:spPr bwMode="auto">
          <a:xfrm>
            <a:off x="3050117" y="3282950"/>
            <a:ext cx="6108700" cy="384175"/>
          </a:xfrm>
          <a:prstGeom prst="roundRect">
            <a:avLst>
              <a:gd name="adj" fmla="val 50000"/>
            </a:avLst>
          </a:prstGeom>
          <a:solidFill>
            <a:srgbClr val="ADB6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685800" rtl="0" eaLnBrk="0" fontAlgn="base" latinLnBrk="0" hangingPunct="0">
              <a:lnSpc>
                <a:spcPct val="110000"/>
              </a:lnSpc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en-US" altLang="zh-CN" sz="1800" b="1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幼圆" panose="02010509060101010101" pitchFamily="49" charset="-122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3090" name="KSO_BC1"/>
          <p:cNvSpPr>
            <a:spLocks noGrp="1"/>
          </p:cNvSpPr>
          <p:nvPr>
            <p:ph type="body"/>
          </p:nvPr>
        </p:nvSpPr>
        <p:spPr>
          <a:xfrm>
            <a:off x="495300" y="1120775"/>
            <a:ext cx="11247967" cy="53133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36195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361950"/>
            <a:r>
              <a:rPr lang="zh-CN" altLang="en-US" dirty="0"/>
              <a:t>第二级</a:t>
            </a:r>
            <a:endParaRPr lang="zh-CN" altLang="en-US" dirty="0"/>
          </a:p>
        </p:txBody>
      </p:sp>
      <p:sp>
        <p:nvSpPr>
          <p:cNvPr id="3091" name="KSO_BT1"/>
          <p:cNvSpPr>
            <a:spLocks noGrp="1"/>
          </p:cNvSpPr>
          <p:nvPr>
            <p:ph type="title"/>
          </p:nvPr>
        </p:nvSpPr>
        <p:spPr>
          <a:xfrm>
            <a:off x="495300" y="166688"/>
            <a:ext cx="11247967" cy="6413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" name="KSO_FD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" name="KSO_FT"/>
          <p:cNvSpPr>
            <a:spLocks noGrp="1"/>
          </p:cNvSpPr>
          <p:nvPr>
            <p:ph type="ftr" sz="quarter" idx="3"/>
          </p:nvPr>
        </p:nvSpPr>
        <p:spPr>
          <a:xfrm>
            <a:off x="4165600" y="6242050"/>
            <a:ext cx="38608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algn="ctr">
              <a:defRPr sz="1200" noProof="1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" name="KSO_FN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ctr" anchorCtr="0" compatLnSpc="1"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 spd="slow">
    <p:wipe dir="r"/>
  </p:transition>
  <p:hf sldNum="0"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61950" indent="-361950" algn="just" defTabSz="685800" rtl="0" eaLnBrk="0" fontAlgn="base" hangingPunct="0">
        <a:lnSpc>
          <a:spcPct val="110000"/>
        </a:lnSpc>
        <a:spcBef>
          <a:spcPts val="12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n"/>
        <a:defRPr sz="24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361950" lvl="1" indent="-361950" algn="l" defTabSz="685800" rtl="0" eaLnBrk="0" fontAlgn="base" hangingPunct="0">
        <a:lnSpc>
          <a:spcPct val="120000"/>
        </a:lnSpc>
        <a:spcBef>
          <a:spcPct val="0"/>
        </a:spcBef>
        <a:spcAft>
          <a:spcPts val="1200"/>
        </a:spcAft>
        <a:buClr>
          <a:srgbClr val="A6A1E0"/>
        </a:buClr>
        <a:buFont typeface="幼圆" panose="02010509060101010101" pitchFamily="49" charset="-122"/>
        <a:buChar char=" 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lvl="3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lvl="4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685800" eaLnBrk="0" fontAlgn="base" latinLnBrk="0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685800" eaLnBrk="0" fontAlgn="base" latinLnBrk="0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685800" eaLnBrk="0" fontAlgn="base" latinLnBrk="0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685800" eaLnBrk="0" fontAlgn="base" latinLnBrk="0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/>
          </p:cNvSpPr>
          <p:nvPr>
            <p:ph type="ctrTitle"/>
          </p:nvPr>
        </p:nvSpPr>
        <p:spPr>
          <a:xfrm>
            <a:off x="2263775" y="2282825"/>
            <a:ext cx="7791450" cy="835025"/>
          </a:xfrm>
        </p:spPr>
        <p:txBody>
          <a:bodyPr wrap="square" lIns="91440" tIns="45720" rIns="91440" bIns="45720" anchor="ctr"/>
          <a:lstStyle>
            <a:lvl1pPr lvl="0">
              <a:defRPr/>
            </a:lvl1pPr>
          </a:lstStyle>
          <a:p>
            <a:pPr lvl="0" algn="ctr" eaLnBrk="1" hangingPunct="1"/>
            <a:r>
              <a:rPr lang="zh-CN" altLang="en-US" sz="5400" dirty="0"/>
              <a:t>建筑装饰制图与识图</a:t>
            </a:r>
            <a:endParaRPr lang="zh-CN" altLang="en-US" sz="5400" dirty="0"/>
          </a:p>
        </p:txBody>
      </p:sp>
      <p:sp>
        <p:nvSpPr>
          <p:cNvPr id="6146" name="副标题 2"/>
          <p:cNvSpPr>
            <a:spLocks noGrp="1"/>
          </p:cNvSpPr>
          <p:nvPr>
            <p:ph type="subTitle"/>
          </p:nvPr>
        </p:nvSpPr>
        <p:spPr>
          <a:xfrm>
            <a:off x="3394710" y="3207385"/>
            <a:ext cx="5402580" cy="602615"/>
          </a:xfrm>
        </p:spPr>
        <p:txBody>
          <a:bodyPr wrap="square" lIns="91440" tIns="45720" rIns="91440" bIns="45720" anchor="t"/>
          <a:lstStyle>
            <a:lvl1pPr marL="0" lvl="0" indent="0" algn="ctr">
              <a:defRPr/>
            </a:lvl1pPr>
            <a:lvl2pPr marL="457200" lvl="1" indent="-457200" algn="ctr">
              <a:defRPr/>
            </a:lvl2pPr>
            <a:lvl3pPr marL="914400" lvl="2" indent="-228600" algn="ctr">
              <a:defRPr/>
            </a:lvl3pPr>
            <a:lvl4pPr marL="1371600" lvl="3" indent="-342900" algn="ctr">
              <a:defRPr/>
            </a:lvl4pPr>
            <a:lvl5pPr marL="1828800" lvl="4" indent="-457200" algn="ctr">
              <a:defRPr/>
            </a:lvl5pPr>
          </a:lstStyle>
          <a:p>
            <a:pPr marL="0" lvl="0" indent="0" algn="ctr" eaLnBrk="1" hangingPunct="1">
              <a:buNone/>
            </a:pPr>
            <a:r>
              <a:rPr lang="zh-CN" altLang="en-US" sz="2800" dirty="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模块</a:t>
            </a:r>
            <a:r>
              <a:rPr lang="en-US" altLang="zh-CN" sz="2800" dirty="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2 </a:t>
            </a:r>
            <a:r>
              <a:rPr lang="en-US" altLang="zh-CN" sz="2800" dirty="0" smtClean="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zh-CN" altLang="en-US" sz="2800" dirty="0" smtClean="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正投影</a:t>
            </a:r>
            <a:r>
              <a:rPr lang="zh-CN" altLang="en-US" sz="2800" dirty="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图</a:t>
            </a:r>
            <a:endParaRPr lang="zh-CN" altLang="en-US" sz="2800" dirty="0">
              <a:solidFill>
                <a:schemeClr val="tx1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marL="0" lvl="0" indent="0" algn="ctr" eaLnBrk="1" hangingPunct="1">
              <a:buNone/>
            </a:pPr>
            <a:r>
              <a:rPr lang="zh-CN" altLang="en-US" sz="2800" dirty="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直线的投影</a:t>
            </a:r>
            <a:endParaRPr lang="zh-CN" altLang="en-US" sz="2800" dirty="0">
              <a:solidFill>
                <a:schemeClr val="tx1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82626" name="Group 2"/>
          <p:cNvGrpSpPr/>
          <p:nvPr/>
        </p:nvGrpSpPr>
        <p:grpSpPr>
          <a:xfrm>
            <a:off x="2667000" y="1808560"/>
            <a:ext cx="3759994" cy="3573066"/>
            <a:chOff x="86" y="1200"/>
            <a:chExt cx="3158" cy="3001"/>
          </a:xfrm>
        </p:grpSpPr>
        <p:grpSp>
          <p:nvGrpSpPr>
            <p:cNvPr id="199682" name="Group 3"/>
            <p:cNvGrpSpPr/>
            <p:nvPr/>
          </p:nvGrpSpPr>
          <p:grpSpPr>
            <a:xfrm>
              <a:off x="86" y="1200"/>
              <a:ext cx="3158" cy="3001"/>
              <a:chOff x="86" y="1200"/>
              <a:chExt cx="3158" cy="3001"/>
            </a:xfrm>
          </p:grpSpPr>
          <p:sp>
            <p:nvSpPr>
              <p:cNvPr id="199683" name="AutoShape 4"/>
              <p:cNvSpPr/>
              <p:nvPr/>
            </p:nvSpPr>
            <p:spPr>
              <a:xfrm rot="-5400000">
                <a:off x="1108" y="2236"/>
                <a:ext cx="2688" cy="912"/>
              </a:xfrm>
              <a:prstGeom prst="parallelogram">
                <a:avLst>
                  <a:gd name="adj" fmla="val 94071"/>
                </a:avLst>
              </a:prstGeom>
              <a:solidFill>
                <a:srgbClr val="DBDB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zh-CN" altLang="en-US" dirty="0">
                  <a:latin typeface="Arial" panose="020B0604020202020204" pitchFamily="34" charset="0"/>
                  <a:ea typeface="楷体_GB2312" pitchFamily="49" charset="-122"/>
                </a:endParaRPr>
              </a:p>
            </p:txBody>
          </p:sp>
          <p:sp>
            <p:nvSpPr>
              <p:cNvPr id="199684" name="AutoShape 5"/>
              <p:cNvSpPr/>
              <p:nvPr/>
            </p:nvSpPr>
            <p:spPr>
              <a:xfrm flipH="1">
                <a:off x="364" y="3172"/>
                <a:ext cx="2544" cy="865"/>
              </a:xfrm>
              <a:prstGeom prst="parallelogram">
                <a:avLst>
                  <a:gd name="adj" fmla="val 105603"/>
                </a:avLst>
              </a:prstGeom>
              <a:solidFill>
                <a:srgbClr val="DBDB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zh-CN" altLang="en-US" dirty="0">
                  <a:latin typeface="Arial" panose="020B0604020202020204" pitchFamily="34" charset="0"/>
                  <a:ea typeface="楷体_GB2312" pitchFamily="49" charset="-122"/>
                </a:endParaRPr>
              </a:p>
            </p:txBody>
          </p:sp>
          <p:sp>
            <p:nvSpPr>
              <p:cNvPr id="199685" name="Rectangle 6"/>
              <p:cNvSpPr/>
              <p:nvPr/>
            </p:nvSpPr>
            <p:spPr>
              <a:xfrm>
                <a:off x="368" y="1348"/>
                <a:ext cx="1628" cy="1824"/>
              </a:xfrm>
              <a:prstGeom prst="rect">
                <a:avLst/>
              </a:prstGeom>
              <a:solidFill>
                <a:srgbClr val="DBDB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zh-CN" altLang="en-US" dirty="0">
                  <a:latin typeface="Arial" panose="020B0604020202020204" pitchFamily="34" charset="0"/>
                  <a:ea typeface="楷体_GB2312" pitchFamily="49" charset="-122"/>
                </a:endParaRPr>
              </a:p>
            </p:txBody>
          </p:sp>
          <p:sp>
            <p:nvSpPr>
              <p:cNvPr id="199686" name="Text Box 7"/>
              <p:cNvSpPr txBox="1"/>
              <p:nvPr/>
            </p:nvSpPr>
            <p:spPr>
              <a:xfrm>
                <a:off x="412" y="1396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latin typeface="Tahoma" panose="020B0604030504040204" pitchFamily="34" charset="0"/>
                    <a:ea typeface="宋体" panose="02010600030101010101" pitchFamily="2" charset="-122"/>
                  </a:rPr>
                  <a:t>V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9687" name="Text Box 8"/>
              <p:cNvSpPr txBox="1"/>
              <p:nvPr/>
            </p:nvSpPr>
            <p:spPr>
              <a:xfrm>
                <a:off x="2620" y="2092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latin typeface="Tahoma" panose="020B0604030504040204" pitchFamily="34" charset="0"/>
                    <a:ea typeface="宋体" panose="02010600030101010101" pitchFamily="2" charset="-122"/>
                  </a:rPr>
                  <a:t>W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9688" name="Text Box 9"/>
              <p:cNvSpPr txBox="1"/>
              <p:nvPr/>
            </p:nvSpPr>
            <p:spPr>
              <a:xfrm>
                <a:off x="1180" y="3748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latin typeface="Tahoma" panose="020B0604030504040204" pitchFamily="34" charset="0"/>
                    <a:ea typeface="宋体" panose="02010600030101010101" pitchFamily="2" charset="-122"/>
                  </a:rPr>
                  <a:t>H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9689" name="Text Box 10"/>
              <p:cNvSpPr txBox="1"/>
              <p:nvPr/>
            </p:nvSpPr>
            <p:spPr>
              <a:xfrm>
                <a:off x="86" y="3012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solidFill>
                      <a:schemeClr val="tx2"/>
                    </a:solidFill>
                    <a:latin typeface="Tahoma" panose="020B0604030504040204" pitchFamily="34" charset="0"/>
                    <a:ea typeface="宋体" panose="02010600030101010101" pitchFamily="2" charset="-122"/>
                  </a:rPr>
                  <a:t>X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9690" name="Text Box 11"/>
              <p:cNvSpPr txBox="1"/>
              <p:nvPr/>
            </p:nvSpPr>
            <p:spPr>
              <a:xfrm>
                <a:off x="2908" y="3892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solidFill>
                      <a:schemeClr val="tx2"/>
                    </a:solidFill>
                    <a:latin typeface="Tahoma" panose="020B0604030504040204" pitchFamily="34" charset="0"/>
                    <a:ea typeface="宋体" panose="02010600030101010101" pitchFamily="2" charset="-122"/>
                  </a:rPr>
                  <a:t>Y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9691" name="Text Box 12"/>
              <p:cNvSpPr txBox="1"/>
              <p:nvPr/>
            </p:nvSpPr>
            <p:spPr>
              <a:xfrm>
                <a:off x="2064" y="1200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solidFill>
                      <a:schemeClr val="tx2"/>
                    </a:solidFill>
                    <a:latin typeface="Tahoma" panose="020B0604030504040204" pitchFamily="34" charset="0"/>
                    <a:ea typeface="宋体" panose="02010600030101010101" pitchFamily="2" charset="-122"/>
                  </a:rPr>
                  <a:t>Z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9692" name="Text Box 13"/>
              <p:cNvSpPr txBox="1"/>
              <p:nvPr/>
            </p:nvSpPr>
            <p:spPr>
              <a:xfrm>
                <a:off x="1756" y="2932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solidFill>
                      <a:schemeClr val="tx2"/>
                    </a:solidFill>
                    <a:latin typeface="Tahoma" panose="020B0604030504040204" pitchFamily="34" charset="0"/>
                    <a:ea typeface="宋体" panose="02010600030101010101" pitchFamily="2" charset="-122"/>
                  </a:rPr>
                  <a:t>O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99693" name="Group 14"/>
            <p:cNvGrpSpPr/>
            <p:nvPr/>
          </p:nvGrpSpPr>
          <p:grpSpPr>
            <a:xfrm>
              <a:off x="1584" y="2089"/>
              <a:ext cx="423" cy="1487"/>
              <a:chOff x="1584" y="2089"/>
              <a:chExt cx="423" cy="1487"/>
            </a:xfrm>
          </p:grpSpPr>
          <p:sp>
            <p:nvSpPr>
              <p:cNvPr id="199694" name="Text Box 15"/>
              <p:cNvSpPr txBox="1"/>
              <p:nvPr/>
            </p:nvSpPr>
            <p:spPr>
              <a:xfrm>
                <a:off x="1584" y="2089"/>
                <a:ext cx="421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A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9695" name="Text Box 16"/>
              <p:cNvSpPr txBox="1"/>
              <p:nvPr/>
            </p:nvSpPr>
            <p:spPr>
              <a:xfrm>
                <a:off x="1586" y="3267"/>
                <a:ext cx="421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B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9696" name="Line 17"/>
              <p:cNvSpPr/>
              <p:nvPr/>
            </p:nvSpPr>
            <p:spPr>
              <a:xfrm>
                <a:off x="1640" y="2346"/>
                <a:ext cx="0" cy="981"/>
              </a:xfrm>
              <a:prstGeom prst="line">
                <a:avLst/>
              </a:prstGeom>
              <a:ln w="76200" cap="flat" cmpd="sng">
                <a:solidFill>
                  <a:srgbClr val="FF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  <p:sp>
        <p:nvSpPr>
          <p:cNvPr id="199697" name="Text Box 18"/>
          <p:cNvSpPr txBox="1"/>
          <p:nvPr/>
        </p:nvSpPr>
        <p:spPr>
          <a:xfrm>
            <a:off x="608965" y="325120"/>
            <a:ext cx="1085723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Tahoma" panose="020B0604030504040204" pitchFamily="34" charset="0"/>
                <a:ea typeface="华文楷体" panose="02010600040101010101" pitchFamily="2" charset="-122"/>
              </a:rPr>
              <a:t>铅垂线</a:t>
            </a:r>
            <a:r>
              <a:rPr lang="zh-CN" altLang="en-US" sz="36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zh-CN" altLang="en-US" sz="36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垂直于</a:t>
            </a:r>
            <a:r>
              <a:rPr lang="en-US" altLang="zh-CN" sz="36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H</a:t>
            </a:r>
            <a:r>
              <a:rPr lang="zh-CN" altLang="en-US" sz="36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面，同时平行于</a:t>
            </a:r>
            <a:r>
              <a:rPr lang="en-US" altLang="zh-CN" sz="36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V</a:t>
            </a:r>
            <a:r>
              <a:rPr lang="zh-CN" altLang="en-US" sz="36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en-US" altLang="zh-CN" sz="36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W</a:t>
            </a:r>
            <a:r>
              <a:rPr lang="zh-CN" altLang="en-US" sz="36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面的直线</a:t>
            </a:r>
            <a:r>
              <a:rPr lang="zh-CN" altLang="en-US" sz="3600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）</a:t>
            </a:r>
            <a:endParaRPr lang="zh-CN" altLang="en-US" sz="3600" dirty="0">
              <a:latin typeface="楷体_GB2312" pitchFamily="49" charset="-122"/>
              <a:ea typeface="楷体_GB2312" pitchFamily="49" charset="-122"/>
            </a:endParaRPr>
          </a:p>
        </p:txBody>
      </p:sp>
      <p:grpSp>
        <p:nvGrpSpPr>
          <p:cNvPr id="282643" name="Group 19"/>
          <p:cNvGrpSpPr/>
          <p:nvPr/>
        </p:nvGrpSpPr>
        <p:grpSpPr>
          <a:xfrm>
            <a:off x="6424613" y="1507331"/>
            <a:ext cx="3052763" cy="3102769"/>
            <a:chOff x="3006" y="362"/>
            <a:chExt cx="2564" cy="2606"/>
          </a:xfrm>
        </p:grpSpPr>
        <p:sp>
          <p:nvSpPr>
            <p:cNvPr id="199699" name="Text Box 20"/>
            <p:cNvSpPr txBox="1"/>
            <p:nvPr/>
          </p:nvSpPr>
          <p:spPr>
            <a:xfrm>
              <a:off x="4184" y="362"/>
              <a:ext cx="393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Z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9700" name="Line 21"/>
            <p:cNvSpPr/>
            <p:nvPr/>
          </p:nvSpPr>
          <p:spPr>
            <a:xfrm flipH="1">
              <a:off x="3042" y="1941"/>
              <a:ext cx="223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9701" name="Text Box 22"/>
            <p:cNvSpPr txBox="1"/>
            <p:nvPr/>
          </p:nvSpPr>
          <p:spPr>
            <a:xfrm>
              <a:off x="3376" y="1184"/>
              <a:ext cx="545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199702" name="Line 23"/>
            <p:cNvSpPr/>
            <p:nvPr/>
          </p:nvSpPr>
          <p:spPr>
            <a:xfrm flipV="1">
              <a:off x="3384" y="1419"/>
              <a:ext cx="0" cy="122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9703" name="Line 24"/>
            <p:cNvSpPr/>
            <p:nvPr/>
          </p:nvSpPr>
          <p:spPr>
            <a:xfrm flipV="1">
              <a:off x="4206" y="528"/>
              <a:ext cx="0" cy="230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9704" name="Line 25"/>
            <p:cNvSpPr/>
            <p:nvPr/>
          </p:nvSpPr>
          <p:spPr>
            <a:xfrm>
              <a:off x="4206" y="1941"/>
              <a:ext cx="786" cy="7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9705" name="Text Box 26"/>
            <p:cNvSpPr txBox="1"/>
            <p:nvPr/>
          </p:nvSpPr>
          <p:spPr>
            <a:xfrm>
              <a:off x="3006" y="1711"/>
              <a:ext cx="313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9706" name="Text Box 27"/>
            <p:cNvSpPr txBox="1"/>
            <p:nvPr/>
          </p:nvSpPr>
          <p:spPr>
            <a:xfrm>
              <a:off x="3296" y="472"/>
              <a:ext cx="545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199707" name="Text Box 28"/>
            <p:cNvSpPr txBox="1"/>
            <p:nvPr/>
          </p:nvSpPr>
          <p:spPr>
            <a:xfrm>
              <a:off x="4896" y="1200"/>
              <a:ext cx="628" cy="54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endParaRPr lang="en-US" altLang="zh-CN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>
                <a:buFont typeface="Arial" panose="020B0604020202020204" pitchFamily="34" charset="0"/>
                <a:buNone/>
              </a:pP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199708" name="Text Box 29"/>
            <p:cNvSpPr txBox="1"/>
            <p:nvPr/>
          </p:nvSpPr>
          <p:spPr>
            <a:xfrm>
              <a:off x="3206" y="2645"/>
              <a:ext cx="663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a(b)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9709" name="Text Box 30"/>
            <p:cNvSpPr txBox="1"/>
            <p:nvPr/>
          </p:nvSpPr>
          <p:spPr>
            <a:xfrm>
              <a:off x="3988" y="1720"/>
              <a:ext cx="30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O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9710" name="Text Box 31"/>
            <p:cNvSpPr txBox="1"/>
            <p:nvPr/>
          </p:nvSpPr>
          <p:spPr>
            <a:xfrm>
              <a:off x="4170" y="2659"/>
              <a:ext cx="47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Y</a:t>
              </a:r>
              <a:r>
                <a:rPr lang="en-US" altLang="zh-CN" i="1" baseline="-25000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H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9711" name="Text Box 32"/>
            <p:cNvSpPr txBox="1"/>
            <p:nvPr/>
          </p:nvSpPr>
          <p:spPr>
            <a:xfrm>
              <a:off x="5093" y="1669"/>
              <a:ext cx="477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Y</a:t>
              </a:r>
              <a:r>
                <a:rPr lang="en-US" altLang="zh-CN" i="1" baseline="-25000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W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9712" name="Line 33"/>
            <p:cNvSpPr/>
            <p:nvPr/>
          </p:nvSpPr>
          <p:spPr>
            <a:xfrm>
              <a:off x="3384" y="1419"/>
              <a:ext cx="151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9713" name="Line 34"/>
            <p:cNvSpPr/>
            <p:nvPr/>
          </p:nvSpPr>
          <p:spPr>
            <a:xfrm flipV="1">
              <a:off x="3384" y="701"/>
              <a:ext cx="0" cy="718"/>
            </a:xfrm>
            <a:prstGeom prst="line">
              <a:avLst/>
            </a:prstGeom>
            <a:ln w="762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9714" name="Line 35"/>
            <p:cNvSpPr/>
            <p:nvPr/>
          </p:nvSpPr>
          <p:spPr>
            <a:xfrm flipH="1">
              <a:off x="3360" y="2640"/>
              <a:ext cx="153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9715" name="Line 36"/>
            <p:cNvSpPr/>
            <p:nvPr/>
          </p:nvSpPr>
          <p:spPr>
            <a:xfrm flipH="1">
              <a:off x="3384" y="701"/>
              <a:ext cx="151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9716" name="Line 37"/>
            <p:cNvSpPr/>
            <p:nvPr/>
          </p:nvSpPr>
          <p:spPr>
            <a:xfrm flipV="1">
              <a:off x="4896" y="1392"/>
              <a:ext cx="0" cy="124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9717" name="Freeform 38"/>
            <p:cNvSpPr/>
            <p:nvPr/>
          </p:nvSpPr>
          <p:spPr>
            <a:xfrm>
              <a:off x="4909" y="691"/>
              <a:ext cx="1" cy="727"/>
            </a:xfrm>
            <a:custGeom>
              <a:avLst/>
              <a:gdLst/>
              <a:ahLst/>
              <a:cxnLst>
                <a:cxn ang="0">
                  <a:pos x="0" y="727"/>
                </a:cxn>
                <a:cxn ang="0">
                  <a:pos x="0" y="0"/>
                </a:cxn>
              </a:cxnLst>
              <a:pathLst>
                <a:path w="1" h="727">
                  <a:moveTo>
                    <a:pt x="0" y="727"/>
                  </a:moveTo>
                  <a:lnTo>
                    <a:pt x="0" y="0"/>
                  </a:lnTo>
                </a:path>
              </a:pathLst>
            </a:custGeom>
            <a:noFill/>
            <a:ln w="762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199718" name="Text Box 39"/>
            <p:cNvSpPr txBox="1"/>
            <p:nvPr/>
          </p:nvSpPr>
          <p:spPr>
            <a:xfrm>
              <a:off x="4896" y="528"/>
              <a:ext cx="432" cy="54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endParaRPr lang="en-US" altLang="zh-CN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>
                <a:buFont typeface="Arial" panose="020B0604020202020204" pitchFamily="34" charset="0"/>
                <a:buNone/>
              </a:pP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199719" name="Oval 40"/>
            <p:cNvSpPr/>
            <p:nvPr/>
          </p:nvSpPr>
          <p:spPr>
            <a:xfrm>
              <a:off x="3340" y="2584"/>
              <a:ext cx="96" cy="96"/>
            </a:xfrm>
            <a:prstGeom prst="ellipse">
              <a:avLst/>
            </a:prstGeom>
            <a:solidFill>
              <a:schemeClr val="bg1"/>
            </a:solidFill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</p:grpSp>
      <p:grpSp>
        <p:nvGrpSpPr>
          <p:cNvPr id="282665" name="Group 41"/>
          <p:cNvGrpSpPr/>
          <p:nvPr/>
        </p:nvGrpSpPr>
        <p:grpSpPr>
          <a:xfrm>
            <a:off x="3767138" y="2180035"/>
            <a:ext cx="2371725" cy="3034903"/>
            <a:chOff x="1001" y="1516"/>
            <a:chExt cx="1992" cy="2549"/>
          </a:xfrm>
        </p:grpSpPr>
        <p:sp>
          <p:nvSpPr>
            <p:cNvPr id="199721" name="Line 42"/>
            <p:cNvSpPr/>
            <p:nvPr/>
          </p:nvSpPr>
          <p:spPr>
            <a:xfrm>
              <a:off x="1056" y="2736"/>
              <a:ext cx="0" cy="43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9722" name="Line 43"/>
            <p:cNvSpPr/>
            <p:nvPr/>
          </p:nvSpPr>
          <p:spPr>
            <a:xfrm>
              <a:off x="1632" y="3312"/>
              <a:ext cx="0" cy="43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199723" name="Group 44"/>
            <p:cNvGrpSpPr/>
            <p:nvPr/>
          </p:nvGrpSpPr>
          <p:grpSpPr>
            <a:xfrm>
              <a:off x="1001" y="1516"/>
              <a:ext cx="1992" cy="2549"/>
              <a:chOff x="1001" y="1516"/>
              <a:chExt cx="1992" cy="2549"/>
            </a:xfrm>
          </p:grpSpPr>
          <p:sp>
            <p:nvSpPr>
              <p:cNvPr id="199724" name="Line 45"/>
              <p:cNvSpPr/>
              <p:nvPr/>
            </p:nvSpPr>
            <p:spPr>
              <a:xfrm>
                <a:off x="2592" y="3312"/>
                <a:ext cx="0" cy="43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grpSp>
            <p:nvGrpSpPr>
              <p:cNvPr id="199725" name="Group 46"/>
              <p:cNvGrpSpPr/>
              <p:nvPr/>
            </p:nvGrpSpPr>
            <p:grpSpPr>
              <a:xfrm>
                <a:off x="1001" y="1516"/>
                <a:ext cx="1992" cy="2549"/>
                <a:chOff x="1001" y="1516"/>
                <a:chExt cx="1992" cy="2549"/>
              </a:xfrm>
            </p:grpSpPr>
            <p:sp>
              <p:nvSpPr>
                <p:cNvPr id="199726" name="Text Box 47"/>
                <p:cNvSpPr txBox="1"/>
                <p:nvPr/>
              </p:nvSpPr>
              <p:spPr>
                <a:xfrm>
                  <a:off x="1048" y="2488"/>
                  <a:ext cx="421" cy="30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i="1" dirty="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b</a:t>
                  </a:r>
                  <a:r>
                    <a:rPr lang="en-US" altLang="zh-CN" i="1" dirty="0">
                      <a:latin typeface="Times New Roman" panose="02020603050405020304" pitchFamily="18" charset="0"/>
                      <a:ea typeface="宋体" panose="02010600030101010101" pitchFamily="2" charset="-122"/>
                      <a:sym typeface="Symbol" panose="05050102010706020507" pitchFamily="18" charset="2"/>
                    </a:rPr>
                    <a:t></a:t>
                  </a:r>
                  <a:r>
                    <a:rPr lang="en-US" altLang="zh-CN" i="1" dirty="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 </a:t>
                  </a:r>
                  <a:endPara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199727" name="Text Box 48"/>
                <p:cNvSpPr txBox="1"/>
                <p:nvPr/>
              </p:nvSpPr>
              <p:spPr>
                <a:xfrm>
                  <a:off x="1404" y="3756"/>
                  <a:ext cx="672" cy="30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i="1" dirty="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a(b)</a:t>
                  </a:r>
                  <a:endParaRPr lang="en-US" altLang="zh-CN" sz="1350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99728" name="Text Box 49"/>
                <p:cNvSpPr txBox="1"/>
                <p:nvPr/>
              </p:nvSpPr>
              <p:spPr>
                <a:xfrm>
                  <a:off x="1001" y="1516"/>
                  <a:ext cx="421" cy="30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i="1" dirty="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a</a:t>
                  </a:r>
                  <a:r>
                    <a:rPr lang="en-US" altLang="zh-CN" i="1" dirty="0">
                      <a:latin typeface="Times New Roman" panose="02020603050405020304" pitchFamily="18" charset="0"/>
                      <a:ea typeface="宋体" panose="02010600030101010101" pitchFamily="2" charset="-122"/>
                      <a:sym typeface="Symbol" panose="05050102010706020507" pitchFamily="18" charset="2"/>
                    </a:rPr>
                    <a:t></a:t>
                  </a:r>
                  <a:r>
                    <a:rPr lang="en-US" altLang="zh-CN" i="1" dirty="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 </a:t>
                  </a:r>
                  <a:endPara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199729" name="Text Box 50"/>
                <p:cNvSpPr txBox="1"/>
                <p:nvPr/>
              </p:nvSpPr>
              <p:spPr>
                <a:xfrm>
                  <a:off x="2572" y="2308"/>
                  <a:ext cx="421" cy="30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i="1" dirty="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a</a:t>
                  </a:r>
                  <a:r>
                    <a:rPr lang="en-US" altLang="zh-CN" i="1" dirty="0">
                      <a:latin typeface="Times New Roman" panose="02020603050405020304" pitchFamily="18" charset="0"/>
                      <a:ea typeface="宋体" panose="02010600030101010101" pitchFamily="2" charset="-122"/>
                      <a:sym typeface="Symbol" panose="05050102010706020507" pitchFamily="18" charset="2"/>
                    </a:rPr>
                    <a:t></a:t>
                  </a:r>
                  <a:r>
                    <a:rPr lang="en-US" altLang="zh-CN" i="1" dirty="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 </a:t>
                  </a:r>
                  <a:endPara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199730" name="Text Box 51"/>
                <p:cNvSpPr txBox="1"/>
                <p:nvPr/>
              </p:nvSpPr>
              <p:spPr>
                <a:xfrm>
                  <a:off x="2564" y="3144"/>
                  <a:ext cx="421" cy="30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i="1" dirty="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b</a:t>
                  </a:r>
                  <a:r>
                    <a:rPr lang="en-US" altLang="zh-CN" i="1" dirty="0">
                      <a:latin typeface="Times New Roman" panose="02020603050405020304" pitchFamily="18" charset="0"/>
                      <a:ea typeface="宋体" panose="02010600030101010101" pitchFamily="2" charset="-122"/>
                      <a:sym typeface="Symbol" panose="05050102010706020507" pitchFamily="18" charset="2"/>
                    </a:rPr>
                    <a:t></a:t>
                  </a:r>
                  <a:r>
                    <a:rPr lang="en-US" altLang="zh-CN" i="1" dirty="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 </a:t>
                  </a:r>
                  <a:endPara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199731" name="Line 52"/>
                <p:cNvSpPr/>
                <p:nvPr/>
              </p:nvSpPr>
              <p:spPr>
                <a:xfrm>
                  <a:off x="2592" y="2352"/>
                  <a:ext cx="0" cy="968"/>
                </a:xfrm>
                <a:prstGeom prst="line">
                  <a:avLst/>
                </a:prstGeom>
                <a:ln w="762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9732" name="Line 53"/>
                <p:cNvSpPr/>
                <p:nvPr/>
              </p:nvSpPr>
              <p:spPr>
                <a:xfrm flipH="1">
                  <a:off x="1632" y="3744"/>
                  <a:ext cx="960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9733" name="Line 54"/>
                <p:cNvSpPr/>
                <p:nvPr/>
              </p:nvSpPr>
              <p:spPr>
                <a:xfrm flipH="1">
                  <a:off x="1632" y="2352"/>
                  <a:ext cx="960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9734" name="Line 55"/>
                <p:cNvSpPr/>
                <p:nvPr/>
              </p:nvSpPr>
              <p:spPr>
                <a:xfrm flipH="1">
                  <a:off x="1632" y="3312"/>
                  <a:ext cx="960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9735" name="Line 56"/>
                <p:cNvSpPr/>
                <p:nvPr/>
              </p:nvSpPr>
              <p:spPr>
                <a:xfrm flipH="1" flipV="1">
                  <a:off x="1056" y="2736"/>
                  <a:ext cx="576" cy="576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9736" name="Line 57"/>
                <p:cNvSpPr/>
                <p:nvPr/>
              </p:nvSpPr>
              <p:spPr>
                <a:xfrm>
                  <a:off x="1064" y="1784"/>
                  <a:ext cx="0" cy="960"/>
                </a:xfrm>
                <a:prstGeom prst="line">
                  <a:avLst/>
                </a:prstGeom>
                <a:ln w="762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9737" name="Oval 58"/>
                <p:cNvSpPr/>
                <p:nvPr/>
              </p:nvSpPr>
              <p:spPr>
                <a:xfrm>
                  <a:off x="1592" y="3708"/>
                  <a:ext cx="96" cy="96"/>
                </a:xfrm>
                <a:prstGeom prst="ellipse">
                  <a:avLst/>
                </a:prstGeom>
                <a:solidFill>
                  <a:schemeClr val="bg1"/>
                </a:solidFill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p>
                  <a: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</a:pPr>
                  <a:endParaRPr lang="zh-CN" altLang="en-US" dirty="0">
                    <a:latin typeface="Arial" panose="020B0604020202020204" pitchFamily="34" charset="0"/>
                    <a:ea typeface="楷体_GB2312" pitchFamily="49" charset="-122"/>
                  </a:endParaRPr>
                </a:p>
              </p:txBody>
            </p:sp>
            <p:sp>
              <p:nvSpPr>
                <p:cNvPr id="199738" name="Line 59"/>
                <p:cNvSpPr/>
                <p:nvPr/>
              </p:nvSpPr>
              <p:spPr>
                <a:xfrm flipH="1" flipV="1">
                  <a:off x="1998" y="1766"/>
                  <a:ext cx="576" cy="576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9739" name="Line 60"/>
                <p:cNvSpPr/>
                <p:nvPr/>
              </p:nvSpPr>
              <p:spPr>
                <a:xfrm flipH="1">
                  <a:off x="1041" y="1774"/>
                  <a:ext cx="960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9740" name="Line 61"/>
                <p:cNvSpPr/>
                <p:nvPr/>
              </p:nvSpPr>
              <p:spPr>
                <a:xfrm flipH="1" flipV="1">
                  <a:off x="1053" y="1764"/>
                  <a:ext cx="576" cy="576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9741" name="Line 62"/>
                <p:cNvSpPr/>
                <p:nvPr/>
              </p:nvSpPr>
              <p:spPr>
                <a:xfrm flipH="1" flipV="1">
                  <a:off x="1047" y="3168"/>
                  <a:ext cx="570" cy="57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9742" name="Line 63"/>
                <p:cNvSpPr/>
                <p:nvPr/>
              </p:nvSpPr>
              <p:spPr>
                <a:xfrm flipH="1" flipV="1">
                  <a:off x="1998" y="2724"/>
                  <a:ext cx="576" cy="576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9743" name="Line 64"/>
                <p:cNvSpPr/>
                <p:nvPr/>
              </p:nvSpPr>
              <p:spPr>
                <a:xfrm flipH="1">
                  <a:off x="1050" y="2730"/>
                  <a:ext cx="942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</p:grpSp>
      <p:sp>
        <p:nvSpPr>
          <p:cNvPr id="282689" name="Text Box 65"/>
          <p:cNvSpPr txBox="1"/>
          <p:nvPr/>
        </p:nvSpPr>
        <p:spPr>
          <a:xfrm>
            <a:off x="6769735" y="4904105"/>
            <a:ext cx="4970780" cy="1383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水平投影积聚为一点；正面投影及侧面投影平行于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OZ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轴，且反映实长。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82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282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82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8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83650" name="Group 2"/>
          <p:cNvGrpSpPr/>
          <p:nvPr/>
        </p:nvGrpSpPr>
        <p:grpSpPr>
          <a:xfrm>
            <a:off x="3007519" y="2013347"/>
            <a:ext cx="3424238" cy="3443287"/>
            <a:chOff x="230" y="1283"/>
            <a:chExt cx="2876" cy="2892"/>
          </a:xfrm>
        </p:grpSpPr>
        <p:grpSp>
          <p:nvGrpSpPr>
            <p:cNvPr id="200706" name="Group 3"/>
            <p:cNvGrpSpPr/>
            <p:nvPr/>
          </p:nvGrpSpPr>
          <p:grpSpPr>
            <a:xfrm>
              <a:off x="230" y="1283"/>
              <a:ext cx="2876" cy="2892"/>
              <a:chOff x="230" y="1283"/>
              <a:chExt cx="2876" cy="2892"/>
            </a:xfrm>
          </p:grpSpPr>
          <p:sp>
            <p:nvSpPr>
              <p:cNvPr id="200707" name="AutoShape 4"/>
              <p:cNvSpPr/>
              <p:nvPr/>
            </p:nvSpPr>
            <p:spPr>
              <a:xfrm rot="-5400000">
                <a:off x="1061" y="2189"/>
                <a:ext cx="2467" cy="937"/>
              </a:xfrm>
              <a:prstGeom prst="parallelogram">
                <a:avLst>
                  <a:gd name="adj" fmla="val 100646"/>
                </a:avLst>
              </a:prstGeom>
              <a:solidFill>
                <a:srgbClr val="DBDB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zh-CN" altLang="en-US" dirty="0">
                  <a:latin typeface="Arial" panose="020B0604020202020204" pitchFamily="34" charset="0"/>
                  <a:ea typeface="楷体_GB2312" pitchFamily="49" charset="-122"/>
                </a:endParaRPr>
              </a:p>
            </p:txBody>
          </p:sp>
          <p:sp>
            <p:nvSpPr>
              <p:cNvPr id="200708" name="AutoShape 5"/>
              <p:cNvSpPr/>
              <p:nvPr/>
            </p:nvSpPr>
            <p:spPr>
              <a:xfrm flipH="1">
                <a:off x="480" y="2960"/>
                <a:ext cx="2306" cy="944"/>
              </a:xfrm>
              <a:prstGeom prst="parallelogram">
                <a:avLst>
                  <a:gd name="adj" fmla="val 100098"/>
                </a:avLst>
              </a:prstGeom>
              <a:solidFill>
                <a:srgbClr val="DBDB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zh-CN" altLang="en-US" dirty="0">
                  <a:latin typeface="Arial" panose="020B0604020202020204" pitchFamily="34" charset="0"/>
                  <a:ea typeface="楷体_GB2312" pitchFamily="49" charset="-122"/>
                </a:endParaRPr>
              </a:p>
            </p:txBody>
          </p:sp>
          <p:sp>
            <p:nvSpPr>
              <p:cNvPr id="200709" name="Rectangle 6"/>
              <p:cNvSpPr/>
              <p:nvPr/>
            </p:nvSpPr>
            <p:spPr>
              <a:xfrm>
                <a:off x="480" y="1440"/>
                <a:ext cx="1360" cy="1520"/>
              </a:xfrm>
              <a:prstGeom prst="rect">
                <a:avLst/>
              </a:prstGeom>
              <a:solidFill>
                <a:srgbClr val="DBDB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zh-CN" altLang="en-US" dirty="0">
                  <a:latin typeface="Arial" panose="020B0604020202020204" pitchFamily="34" charset="0"/>
                  <a:ea typeface="楷体_GB2312" pitchFamily="49" charset="-122"/>
                </a:endParaRPr>
              </a:p>
            </p:txBody>
          </p:sp>
          <p:sp>
            <p:nvSpPr>
              <p:cNvPr id="200710" name="Text Box 7"/>
              <p:cNvSpPr txBox="1"/>
              <p:nvPr/>
            </p:nvSpPr>
            <p:spPr>
              <a:xfrm>
                <a:off x="478" y="1464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latin typeface="Tahoma" panose="020B0604030504040204" pitchFamily="34" charset="0"/>
                    <a:ea typeface="宋体" panose="02010600030101010101" pitchFamily="2" charset="-122"/>
                  </a:rPr>
                  <a:t>V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0711" name="Text Box 8"/>
              <p:cNvSpPr txBox="1"/>
              <p:nvPr/>
            </p:nvSpPr>
            <p:spPr>
              <a:xfrm>
                <a:off x="2409" y="2163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latin typeface="Tahoma" panose="020B0604030504040204" pitchFamily="34" charset="0"/>
                    <a:ea typeface="宋体" panose="02010600030101010101" pitchFamily="2" charset="-122"/>
                  </a:rPr>
                  <a:t>W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0712" name="Text Box 9"/>
              <p:cNvSpPr txBox="1"/>
              <p:nvPr/>
            </p:nvSpPr>
            <p:spPr>
              <a:xfrm>
                <a:off x="2378" y="3672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latin typeface="Tahoma" panose="020B0604030504040204" pitchFamily="34" charset="0"/>
                    <a:ea typeface="宋体" panose="02010600030101010101" pitchFamily="2" charset="-122"/>
                  </a:rPr>
                  <a:t>H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0713" name="Text Box 10"/>
              <p:cNvSpPr txBox="1"/>
              <p:nvPr/>
            </p:nvSpPr>
            <p:spPr>
              <a:xfrm>
                <a:off x="230" y="2850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solidFill>
                      <a:schemeClr val="tx2"/>
                    </a:solidFill>
                    <a:latin typeface="Tahoma" panose="020B0604030504040204" pitchFamily="34" charset="0"/>
                    <a:ea typeface="宋体" panose="02010600030101010101" pitchFamily="2" charset="-122"/>
                  </a:rPr>
                  <a:t>X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0714" name="Text Box 11"/>
              <p:cNvSpPr txBox="1"/>
              <p:nvPr/>
            </p:nvSpPr>
            <p:spPr>
              <a:xfrm>
                <a:off x="2770" y="3866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solidFill>
                      <a:schemeClr val="tx2"/>
                    </a:solidFill>
                    <a:latin typeface="Tahoma" panose="020B0604030504040204" pitchFamily="34" charset="0"/>
                    <a:ea typeface="宋体" panose="02010600030101010101" pitchFamily="2" charset="-122"/>
                  </a:rPr>
                  <a:t>Y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0715" name="Text Box 12"/>
              <p:cNvSpPr txBox="1"/>
              <p:nvPr/>
            </p:nvSpPr>
            <p:spPr>
              <a:xfrm>
                <a:off x="1902" y="1283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solidFill>
                      <a:schemeClr val="tx2"/>
                    </a:solidFill>
                    <a:latin typeface="Tahoma" panose="020B0604030504040204" pitchFamily="34" charset="0"/>
                    <a:ea typeface="宋体" panose="02010600030101010101" pitchFamily="2" charset="-122"/>
                  </a:rPr>
                  <a:t>Z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0716" name="Text Box 13"/>
              <p:cNvSpPr txBox="1"/>
              <p:nvPr/>
            </p:nvSpPr>
            <p:spPr>
              <a:xfrm>
                <a:off x="1632" y="2736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solidFill>
                      <a:schemeClr val="tx2"/>
                    </a:solidFill>
                    <a:latin typeface="Tahoma" panose="020B0604030504040204" pitchFamily="34" charset="0"/>
                    <a:ea typeface="宋体" panose="02010600030101010101" pitchFamily="2" charset="-122"/>
                  </a:rPr>
                  <a:t>O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00717" name="Group 14"/>
            <p:cNvGrpSpPr/>
            <p:nvPr/>
          </p:nvGrpSpPr>
          <p:grpSpPr>
            <a:xfrm>
              <a:off x="1152" y="1872"/>
              <a:ext cx="768" cy="933"/>
              <a:chOff x="1152" y="1872"/>
              <a:chExt cx="768" cy="933"/>
            </a:xfrm>
          </p:grpSpPr>
          <p:sp>
            <p:nvSpPr>
              <p:cNvPr id="200718" name="Line 15"/>
              <p:cNvSpPr/>
              <p:nvPr/>
            </p:nvSpPr>
            <p:spPr>
              <a:xfrm>
                <a:off x="1170" y="2148"/>
                <a:ext cx="401" cy="393"/>
              </a:xfrm>
              <a:prstGeom prst="line">
                <a:avLst/>
              </a:prstGeom>
              <a:ln w="57150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sp>
          <p:sp>
            <p:nvSpPr>
              <p:cNvPr id="200719" name="Text Box 16"/>
              <p:cNvSpPr txBox="1"/>
              <p:nvPr/>
            </p:nvSpPr>
            <p:spPr>
              <a:xfrm>
                <a:off x="1152" y="1872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latin typeface="Tahoma" panose="020B0604030504040204" pitchFamily="34" charset="0"/>
                    <a:ea typeface="宋体" panose="02010600030101010101" pitchFamily="2" charset="-122"/>
                  </a:rPr>
                  <a:t>A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0720" name="Text Box 17"/>
              <p:cNvSpPr txBox="1"/>
              <p:nvPr/>
            </p:nvSpPr>
            <p:spPr>
              <a:xfrm>
                <a:off x="1584" y="2496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latin typeface="Tahoma" panose="020B0604030504040204" pitchFamily="34" charset="0"/>
                    <a:ea typeface="宋体" panose="02010600030101010101" pitchFamily="2" charset="-122"/>
                  </a:rPr>
                  <a:t>B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</p:grpSp>
      <p:sp>
        <p:nvSpPr>
          <p:cNvPr id="200721" name="Text Box 18"/>
          <p:cNvSpPr txBox="1"/>
          <p:nvPr/>
        </p:nvSpPr>
        <p:spPr>
          <a:xfrm>
            <a:off x="800735" y="459105"/>
            <a:ext cx="896620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华文楷体" panose="02010600040101010101" pitchFamily="2" charset="-122"/>
              </a:rPr>
              <a:t>正垂线</a:t>
            </a:r>
            <a:r>
              <a:rPr lang="zh-CN" altLang="en-US" sz="32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（垂直于</a:t>
            </a:r>
            <a:r>
              <a:rPr lang="en-US" altLang="zh-CN" sz="32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V</a:t>
            </a:r>
            <a:r>
              <a:rPr lang="zh-CN" altLang="en-US" sz="32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面，同时平行于</a:t>
            </a:r>
            <a:r>
              <a:rPr lang="en-US" altLang="zh-CN" sz="32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H</a:t>
            </a:r>
            <a:r>
              <a:rPr lang="zh-CN" altLang="en-US" sz="32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en-US" altLang="zh-CN" sz="32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W</a:t>
            </a:r>
            <a:r>
              <a:rPr lang="zh-CN" altLang="en-US" sz="32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面的直线）</a:t>
            </a:r>
            <a:endParaRPr lang="zh-CN" altLang="en-US" sz="3200" b="1" dirty="0">
              <a:latin typeface="楷体_GB2312" pitchFamily="49" charset="-122"/>
              <a:ea typeface="楷体_GB2312" pitchFamily="49" charset="-122"/>
            </a:endParaRPr>
          </a:p>
        </p:txBody>
      </p:sp>
      <p:grpSp>
        <p:nvGrpSpPr>
          <p:cNvPr id="283667" name="Group 19"/>
          <p:cNvGrpSpPr/>
          <p:nvPr/>
        </p:nvGrpSpPr>
        <p:grpSpPr>
          <a:xfrm>
            <a:off x="6334125" y="1743075"/>
            <a:ext cx="2857500" cy="2959894"/>
            <a:chOff x="3024" y="1056"/>
            <a:chExt cx="2400" cy="2486"/>
          </a:xfrm>
        </p:grpSpPr>
        <p:sp>
          <p:nvSpPr>
            <p:cNvPr id="200723" name="Text Box 20"/>
            <p:cNvSpPr txBox="1"/>
            <p:nvPr/>
          </p:nvSpPr>
          <p:spPr>
            <a:xfrm>
              <a:off x="4157" y="1056"/>
              <a:ext cx="322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Z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0724" name="Line 21"/>
            <p:cNvSpPr/>
            <p:nvPr/>
          </p:nvSpPr>
          <p:spPr>
            <a:xfrm flipH="1">
              <a:off x="3359" y="2267"/>
              <a:ext cx="188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0725" name="Line 22"/>
            <p:cNvSpPr/>
            <p:nvPr/>
          </p:nvSpPr>
          <p:spPr>
            <a:xfrm flipV="1">
              <a:off x="4121" y="1135"/>
              <a:ext cx="0" cy="2265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0726" name="Line 23"/>
            <p:cNvSpPr/>
            <p:nvPr/>
          </p:nvSpPr>
          <p:spPr>
            <a:xfrm>
              <a:off x="4121" y="2258"/>
              <a:ext cx="941" cy="103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0727" name="Text Box 24"/>
            <p:cNvSpPr txBox="1"/>
            <p:nvPr/>
          </p:nvSpPr>
          <p:spPr>
            <a:xfrm>
              <a:off x="3312" y="2058"/>
              <a:ext cx="321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0728" name="Text Box 25"/>
            <p:cNvSpPr txBox="1"/>
            <p:nvPr/>
          </p:nvSpPr>
          <p:spPr>
            <a:xfrm>
              <a:off x="3024" y="1152"/>
              <a:ext cx="571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(a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)b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200729" name="Text Box 26"/>
            <p:cNvSpPr txBox="1"/>
            <p:nvPr/>
          </p:nvSpPr>
          <p:spPr>
            <a:xfrm>
              <a:off x="4951" y="1148"/>
              <a:ext cx="377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200730" name="Text Box 27"/>
            <p:cNvSpPr txBox="1"/>
            <p:nvPr/>
          </p:nvSpPr>
          <p:spPr>
            <a:xfrm>
              <a:off x="3361" y="2499"/>
              <a:ext cx="227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0731" name="Text Box 28"/>
            <p:cNvSpPr txBox="1"/>
            <p:nvPr/>
          </p:nvSpPr>
          <p:spPr>
            <a:xfrm>
              <a:off x="3915" y="2067"/>
              <a:ext cx="39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O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0732" name="Text Box 29"/>
            <p:cNvSpPr txBox="1"/>
            <p:nvPr/>
          </p:nvSpPr>
          <p:spPr>
            <a:xfrm>
              <a:off x="4087" y="3233"/>
              <a:ext cx="445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Y</a:t>
              </a:r>
              <a:r>
                <a:rPr lang="en-US" altLang="zh-CN" i="1" baseline="-25000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H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0733" name="Text Box 30"/>
            <p:cNvSpPr txBox="1"/>
            <p:nvPr/>
          </p:nvSpPr>
          <p:spPr>
            <a:xfrm>
              <a:off x="5059" y="2016"/>
              <a:ext cx="365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Y</a:t>
              </a:r>
              <a:r>
                <a:rPr lang="en-US" altLang="zh-CN" i="1" baseline="-25000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W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0734" name="Line 31"/>
            <p:cNvSpPr/>
            <p:nvPr/>
          </p:nvSpPr>
          <p:spPr>
            <a:xfrm flipH="1">
              <a:off x="3538" y="1381"/>
              <a:ext cx="1031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0735" name="Text Box 32"/>
            <p:cNvSpPr txBox="1"/>
            <p:nvPr/>
          </p:nvSpPr>
          <p:spPr>
            <a:xfrm>
              <a:off x="4363" y="1167"/>
              <a:ext cx="403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200736" name="Line 33"/>
            <p:cNvSpPr/>
            <p:nvPr/>
          </p:nvSpPr>
          <p:spPr>
            <a:xfrm>
              <a:off x="4480" y="1381"/>
              <a:ext cx="537" cy="0"/>
            </a:xfrm>
            <a:prstGeom prst="line">
              <a:avLst/>
            </a:prstGeom>
            <a:ln w="762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0737" name="Line 34"/>
            <p:cNvSpPr/>
            <p:nvPr/>
          </p:nvSpPr>
          <p:spPr>
            <a:xfrm>
              <a:off x="5017" y="1381"/>
              <a:ext cx="0" cy="187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0738" name="Line 35"/>
            <p:cNvSpPr/>
            <p:nvPr/>
          </p:nvSpPr>
          <p:spPr>
            <a:xfrm flipH="1">
              <a:off x="3538" y="3251"/>
              <a:ext cx="1479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0739" name="Line 36"/>
            <p:cNvSpPr/>
            <p:nvPr/>
          </p:nvSpPr>
          <p:spPr>
            <a:xfrm flipV="1">
              <a:off x="3538" y="1381"/>
              <a:ext cx="0" cy="128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0740" name="Line 37"/>
            <p:cNvSpPr/>
            <p:nvPr/>
          </p:nvSpPr>
          <p:spPr>
            <a:xfrm>
              <a:off x="3538" y="2661"/>
              <a:ext cx="0" cy="590"/>
            </a:xfrm>
            <a:prstGeom prst="line">
              <a:avLst/>
            </a:prstGeom>
            <a:ln w="762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0741" name="Line 38"/>
            <p:cNvSpPr/>
            <p:nvPr/>
          </p:nvSpPr>
          <p:spPr>
            <a:xfrm>
              <a:off x="3538" y="2661"/>
              <a:ext cx="94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0742" name="Line 39"/>
            <p:cNvSpPr/>
            <p:nvPr/>
          </p:nvSpPr>
          <p:spPr>
            <a:xfrm flipV="1">
              <a:off x="4480" y="1381"/>
              <a:ext cx="0" cy="128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0743" name="Text Box 40"/>
            <p:cNvSpPr txBox="1"/>
            <p:nvPr/>
          </p:nvSpPr>
          <p:spPr>
            <a:xfrm>
              <a:off x="3360" y="3115"/>
              <a:ext cx="509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0744" name="Oval 41"/>
            <p:cNvSpPr/>
            <p:nvPr/>
          </p:nvSpPr>
          <p:spPr>
            <a:xfrm>
              <a:off x="3493" y="1332"/>
              <a:ext cx="89" cy="98"/>
            </a:xfrm>
            <a:prstGeom prst="ellipse">
              <a:avLst/>
            </a:prstGeom>
            <a:solidFill>
              <a:schemeClr val="bg1"/>
            </a:solidFill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</p:grpSp>
      <p:grpSp>
        <p:nvGrpSpPr>
          <p:cNvPr id="283690" name="Group 42"/>
          <p:cNvGrpSpPr/>
          <p:nvPr/>
        </p:nvGrpSpPr>
        <p:grpSpPr>
          <a:xfrm>
            <a:off x="3533775" y="2371725"/>
            <a:ext cx="2663428" cy="2772966"/>
            <a:chOff x="672" y="1584"/>
            <a:chExt cx="2237" cy="2329"/>
          </a:xfrm>
        </p:grpSpPr>
        <p:sp>
          <p:nvSpPr>
            <p:cNvPr id="200746" name="Line 43"/>
            <p:cNvSpPr/>
            <p:nvPr/>
          </p:nvSpPr>
          <p:spPr>
            <a:xfrm>
              <a:off x="1552" y="2532"/>
              <a:ext cx="96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0747" name="Line 44"/>
            <p:cNvSpPr/>
            <p:nvPr/>
          </p:nvSpPr>
          <p:spPr>
            <a:xfrm>
              <a:off x="1840" y="1860"/>
              <a:ext cx="288" cy="28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0748" name="Line 45"/>
            <p:cNvSpPr/>
            <p:nvPr/>
          </p:nvSpPr>
          <p:spPr>
            <a:xfrm>
              <a:off x="1174" y="2154"/>
              <a:ext cx="96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200749" name="Group 46"/>
            <p:cNvGrpSpPr/>
            <p:nvPr/>
          </p:nvGrpSpPr>
          <p:grpSpPr>
            <a:xfrm>
              <a:off x="672" y="1584"/>
              <a:ext cx="2237" cy="2329"/>
              <a:chOff x="672" y="1584"/>
              <a:chExt cx="2237" cy="2329"/>
            </a:xfrm>
          </p:grpSpPr>
          <p:sp>
            <p:nvSpPr>
              <p:cNvPr id="200750" name="Text Box 47"/>
              <p:cNvSpPr txBox="1"/>
              <p:nvPr/>
            </p:nvSpPr>
            <p:spPr>
              <a:xfrm>
                <a:off x="1432" y="3604"/>
                <a:ext cx="192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b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0751" name="Text Box 48"/>
              <p:cNvSpPr txBox="1"/>
              <p:nvPr/>
            </p:nvSpPr>
            <p:spPr>
              <a:xfrm>
                <a:off x="672" y="1584"/>
                <a:ext cx="81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a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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b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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endParaRPr>
              </a:p>
            </p:txBody>
          </p:sp>
          <p:sp>
            <p:nvSpPr>
              <p:cNvPr id="200752" name="Text Box 49"/>
              <p:cNvSpPr txBox="1"/>
              <p:nvPr/>
            </p:nvSpPr>
            <p:spPr>
              <a:xfrm>
                <a:off x="2072" y="1896"/>
                <a:ext cx="421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a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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endParaRPr>
              </a:p>
            </p:txBody>
          </p:sp>
          <p:sp>
            <p:nvSpPr>
              <p:cNvPr id="200753" name="Text Box 50"/>
              <p:cNvSpPr txBox="1"/>
              <p:nvPr/>
            </p:nvSpPr>
            <p:spPr>
              <a:xfrm>
                <a:off x="2488" y="2368"/>
                <a:ext cx="421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b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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endParaRPr>
              </a:p>
            </p:txBody>
          </p:sp>
          <p:sp>
            <p:nvSpPr>
              <p:cNvPr id="200754" name="Line 51"/>
              <p:cNvSpPr/>
              <p:nvPr/>
            </p:nvSpPr>
            <p:spPr>
              <a:xfrm>
                <a:off x="2512" y="2532"/>
                <a:ext cx="0" cy="110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0755" name="Line 52"/>
              <p:cNvSpPr/>
              <p:nvPr/>
            </p:nvSpPr>
            <p:spPr>
              <a:xfrm flipH="1">
                <a:off x="1552" y="3636"/>
                <a:ext cx="96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0756" name="Line 53"/>
              <p:cNvSpPr/>
              <p:nvPr/>
            </p:nvSpPr>
            <p:spPr>
              <a:xfrm>
                <a:off x="880" y="1860"/>
                <a:ext cx="0" cy="110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0757" name="Line 54"/>
              <p:cNvSpPr/>
              <p:nvPr/>
            </p:nvSpPr>
            <p:spPr>
              <a:xfrm>
                <a:off x="1552" y="2532"/>
                <a:ext cx="0" cy="110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0758" name="Freeform 55"/>
              <p:cNvSpPr/>
              <p:nvPr/>
            </p:nvSpPr>
            <p:spPr>
              <a:xfrm>
                <a:off x="876" y="2956"/>
                <a:ext cx="292" cy="296"/>
              </a:xfrm>
              <a:custGeom>
                <a:avLst/>
                <a:gdLst/>
                <a:ahLst/>
                <a:cxnLst>
                  <a:cxn ang="0">
                    <a:pos x="358" y="412"/>
                  </a:cxn>
                  <a:cxn ang="0">
                    <a:pos x="0" y="0"/>
                  </a:cxn>
                </a:cxnLst>
                <a:pathLst>
                  <a:path w="290" h="293">
                    <a:moveTo>
                      <a:pt x="290" y="293"/>
                    </a:move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  <p:sp>
            <p:nvSpPr>
              <p:cNvPr id="200759" name="Line 56"/>
              <p:cNvSpPr/>
              <p:nvPr/>
            </p:nvSpPr>
            <p:spPr>
              <a:xfrm flipH="1" flipV="1">
                <a:off x="880" y="1860"/>
                <a:ext cx="288" cy="28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0760" name="Line 57"/>
              <p:cNvSpPr/>
              <p:nvPr/>
            </p:nvSpPr>
            <p:spPr>
              <a:xfrm>
                <a:off x="864" y="1860"/>
                <a:ext cx="976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0761" name="Line 58"/>
              <p:cNvSpPr/>
              <p:nvPr/>
            </p:nvSpPr>
            <p:spPr>
              <a:xfrm>
                <a:off x="2128" y="2148"/>
                <a:ext cx="384" cy="384"/>
              </a:xfrm>
              <a:prstGeom prst="line">
                <a:avLst/>
              </a:prstGeom>
              <a:ln w="762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0762" name="Line 59"/>
              <p:cNvSpPr/>
              <p:nvPr/>
            </p:nvSpPr>
            <p:spPr>
              <a:xfrm>
                <a:off x="1168" y="2148"/>
                <a:ext cx="0" cy="110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0763" name="Line 60"/>
              <p:cNvSpPr/>
              <p:nvPr/>
            </p:nvSpPr>
            <p:spPr>
              <a:xfrm flipH="1" flipV="1">
                <a:off x="1168" y="3252"/>
                <a:ext cx="384" cy="384"/>
              </a:xfrm>
              <a:prstGeom prst="line">
                <a:avLst/>
              </a:prstGeom>
              <a:ln w="762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0764" name="Text Box 61"/>
              <p:cNvSpPr txBox="1"/>
              <p:nvPr/>
            </p:nvSpPr>
            <p:spPr>
              <a:xfrm>
                <a:off x="992" y="3140"/>
                <a:ext cx="192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a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0765" name="Oval 62"/>
              <p:cNvSpPr/>
              <p:nvPr/>
            </p:nvSpPr>
            <p:spPr>
              <a:xfrm>
                <a:off x="832" y="1812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zh-CN" altLang="en-US" dirty="0">
                  <a:latin typeface="Arial" panose="020B0604020202020204" pitchFamily="34" charset="0"/>
                  <a:ea typeface="楷体_GB2312" pitchFamily="49" charset="-122"/>
                </a:endParaRPr>
              </a:p>
            </p:txBody>
          </p:sp>
          <p:sp>
            <p:nvSpPr>
              <p:cNvPr id="200766" name="Line 63"/>
              <p:cNvSpPr/>
              <p:nvPr/>
            </p:nvSpPr>
            <p:spPr>
              <a:xfrm flipH="1">
                <a:off x="1152" y="3264"/>
                <a:ext cx="96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0767" name="Line 64"/>
              <p:cNvSpPr/>
              <p:nvPr/>
            </p:nvSpPr>
            <p:spPr>
              <a:xfrm>
                <a:off x="2142" y="2162"/>
                <a:ext cx="0" cy="110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  <p:sp>
        <p:nvSpPr>
          <p:cNvPr id="283713" name="Text Box 65"/>
          <p:cNvSpPr txBox="1"/>
          <p:nvPr/>
        </p:nvSpPr>
        <p:spPr>
          <a:xfrm>
            <a:off x="6562725" y="4739005"/>
            <a:ext cx="5471160" cy="1383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正面投影积聚为一点；水平投影及侧面投影平行于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OY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轴，且反映实长。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83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283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83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7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84674" name="Group 2"/>
          <p:cNvGrpSpPr/>
          <p:nvPr/>
        </p:nvGrpSpPr>
        <p:grpSpPr>
          <a:xfrm>
            <a:off x="2711053" y="1971675"/>
            <a:ext cx="3538538" cy="3382566"/>
            <a:chOff x="74" y="1248"/>
            <a:chExt cx="2972" cy="2841"/>
          </a:xfrm>
        </p:grpSpPr>
        <p:grpSp>
          <p:nvGrpSpPr>
            <p:cNvPr id="201730" name="Group 3"/>
            <p:cNvGrpSpPr/>
            <p:nvPr/>
          </p:nvGrpSpPr>
          <p:grpSpPr>
            <a:xfrm>
              <a:off x="74" y="1248"/>
              <a:ext cx="2972" cy="2841"/>
              <a:chOff x="74" y="1248"/>
              <a:chExt cx="2972" cy="2841"/>
            </a:xfrm>
          </p:grpSpPr>
          <p:grpSp>
            <p:nvGrpSpPr>
              <p:cNvPr id="201731" name="Group 4"/>
              <p:cNvGrpSpPr/>
              <p:nvPr/>
            </p:nvGrpSpPr>
            <p:grpSpPr>
              <a:xfrm>
                <a:off x="74" y="1248"/>
                <a:ext cx="2972" cy="2841"/>
                <a:chOff x="74" y="1248"/>
                <a:chExt cx="2972" cy="2841"/>
              </a:xfrm>
            </p:grpSpPr>
            <p:sp>
              <p:nvSpPr>
                <p:cNvPr id="201732" name="AutoShape 5"/>
                <p:cNvSpPr/>
                <p:nvPr/>
              </p:nvSpPr>
              <p:spPr>
                <a:xfrm rot="-5400000">
                  <a:off x="977" y="2187"/>
                  <a:ext cx="2436" cy="942"/>
                </a:xfrm>
                <a:prstGeom prst="parallelogram">
                  <a:avLst>
                    <a:gd name="adj" fmla="val 99643"/>
                  </a:avLst>
                </a:prstGeom>
                <a:solidFill>
                  <a:srgbClr val="DBDB0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p>
                  <a: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</a:pPr>
                  <a:endParaRPr lang="zh-CN" altLang="en-US" dirty="0">
                    <a:latin typeface="Arial" panose="020B0604020202020204" pitchFamily="34" charset="0"/>
                    <a:ea typeface="楷体_GB2312" pitchFamily="49" charset="-122"/>
                  </a:endParaRPr>
                </a:p>
              </p:txBody>
            </p:sp>
            <p:sp>
              <p:nvSpPr>
                <p:cNvPr id="201733" name="AutoShape 6"/>
                <p:cNvSpPr/>
                <p:nvPr/>
              </p:nvSpPr>
              <p:spPr>
                <a:xfrm flipH="1">
                  <a:off x="260" y="2940"/>
                  <a:ext cx="2412" cy="942"/>
                </a:xfrm>
                <a:prstGeom prst="parallelogram">
                  <a:avLst>
                    <a:gd name="adj" fmla="val 99918"/>
                  </a:avLst>
                </a:prstGeom>
                <a:solidFill>
                  <a:srgbClr val="DBDB0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p>
                  <a: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</a:pPr>
                  <a:endParaRPr lang="zh-CN" altLang="en-US" dirty="0">
                    <a:latin typeface="Arial" panose="020B0604020202020204" pitchFamily="34" charset="0"/>
                    <a:ea typeface="楷体_GB2312" pitchFamily="49" charset="-122"/>
                  </a:endParaRPr>
                </a:p>
              </p:txBody>
            </p:sp>
            <p:sp>
              <p:nvSpPr>
                <p:cNvPr id="201734" name="Rectangle 7"/>
                <p:cNvSpPr/>
                <p:nvPr/>
              </p:nvSpPr>
              <p:spPr>
                <a:xfrm>
                  <a:off x="266" y="1440"/>
                  <a:ext cx="1462" cy="1501"/>
                </a:xfrm>
                <a:prstGeom prst="rect">
                  <a:avLst/>
                </a:prstGeom>
                <a:solidFill>
                  <a:srgbClr val="DBDB0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p>
                  <a: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</a:pPr>
                  <a:endParaRPr lang="zh-CN" altLang="en-US" dirty="0">
                    <a:latin typeface="Arial" panose="020B0604020202020204" pitchFamily="34" charset="0"/>
                    <a:ea typeface="楷体_GB2312" pitchFamily="49" charset="-122"/>
                  </a:endParaRPr>
                </a:p>
              </p:txBody>
            </p:sp>
            <p:sp>
              <p:nvSpPr>
                <p:cNvPr id="201735" name="Text Box 8"/>
                <p:cNvSpPr txBox="1"/>
                <p:nvPr/>
              </p:nvSpPr>
              <p:spPr>
                <a:xfrm>
                  <a:off x="314" y="1464"/>
                  <a:ext cx="336" cy="30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dirty="0">
                      <a:latin typeface="Tahoma" panose="020B0604030504040204" pitchFamily="34" charset="0"/>
                      <a:ea typeface="宋体" panose="02010600030101010101" pitchFamily="2" charset="-122"/>
                    </a:rPr>
                    <a:t>V</a:t>
                  </a:r>
                  <a:endParaRPr lang="en-US" altLang="zh-CN" sz="1350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01736" name="Text Box 9"/>
                <p:cNvSpPr txBox="1"/>
                <p:nvPr/>
              </p:nvSpPr>
              <p:spPr>
                <a:xfrm>
                  <a:off x="2426" y="2448"/>
                  <a:ext cx="336" cy="30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dirty="0">
                      <a:latin typeface="Tahoma" panose="020B0604030504040204" pitchFamily="34" charset="0"/>
                      <a:ea typeface="宋体" panose="02010600030101010101" pitchFamily="2" charset="-122"/>
                    </a:rPr>
                    <a:t>W</a:t>
                  </a:r>
                  <a:endParaRPr lang="en-US" altLang="zh-CN" sz="1350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01737" name="Text Box 10"/>
                <p:cNvSpPr txBox="1"/>
                <p:nvPr/>
              </p:nvSpPr>
              <p:spPr>
                <a:xfrm>
                  <a:off x="74" y="2832"/>
                  <a:ext cx="336" cy="30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dirty="0">
                      <a:solidFill>
                        <a:schemeClr val="tx2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rPr>
                    <a:t>X</a:t>
                  </a:r>
                  <a:endParaRPr lang="en-US" altLang="zh-CN" sz="1350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01738" name="Text Box 11"/>
                <p:cNvSpPr txBox="1"/>
                <p:nvPr/>
              </p:nvSpPr>
              <p:spPr>
                <a:xfrm>
                  <a:off x="2710" y="3780"/>
                  <a:ext cx="336" cy="30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dirty="0">
                      <a:solidFill>
                        <a:schemeClr val="tx2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rPr>
                    <a:t>Y</a:t>
                  </a:r>
                  <a:endParaRPr lang="en-US" altLang="zh-CN" sz="1350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01739" name="Text Box 12"/>
                <p:cNvSpPr txBox="1"/>
                <p:nvPr/>
              </p:nvSpPr>
              <p:spPr>
                <a:xfrm>
                  <a:off x="1754" y="1248"/>
                  <a:ext cx="336" cy="30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dirty="0">
                      <a:solidFill>
                        <a:schemeClr val="tx2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rPr>
                    <a:t>Z</a:t>
                  </a:r>
                  <a:endParaRPr lang="en-US" altLang="zh-CN" sz="1350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01740" name="Text Box 13"/>
                <p:cNvSpPr txBox="1"/>
                <p:nvPr/>
              </p:nvSpPr>
              <p:spPr>
                <a:xfrm>
                  <a:off x="1743" y="2747"/>
                  <a:ext cx="336" cy="30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dirty="0">
                      <a:solidFill>
                        <a:schemeClr val="tx2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rPr>
                    <a:t>O</a:t>
                  </a:r>
                  <a:endParaRPr lang="en-US" altLang="zh-CN" sz="1350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01741" name="Group 14"/>
              <p:cNvGrpSpPr/>
              <p:nvPr/>
            </p:nvGrpSpPr>
            <p:grpSpPr>
              <a:xfrm>
                <a:off x="1201" y="2496"/>
                <a:ext cx="1236" cy="311"/>
                <a:chOff x="1201" y="2496"/>
                <a:chExt cx="1236" cy="311"/>
              </a:xfrm>
            </p:grpSpPr>
            <p:sp>
              <p:nvSpPr>
                <p:cNvPr id="201742" name="Line 15"/>
                <p:cNvSpPr/>
                <p:nvPr/>
              </p:nvSpPr>
              <p:spPr>
                <a:xfrm>
                  <a:off x="1448" y="2521"/>
                  <a:ext cx="661" cy="0"/>
                </a:xfrm>
                <a:prstGeom prst="line">
                  <a:avLst/>
                </a:prstGeom>
                <a:ln w="57150" cap="flat" cmpd="sng">
                  <a:solidFill>
                    <a:srgbClr val="FF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</p:sp>
            <p:sp>
              <p:nvSpPr>
                <p:cNvPr id="201743" name="Text Box 16"/>
                <p:cNvSpPr txBox="1"/>
                <p:nvPr/>
              </p:nvSpPr>
              <p:spPr>
                <a:xfrm>
                  <a:off x="1201" y="2498"/>
                  <a:ext cx="336" cy="30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dirty="0">
                      <a:latin typeface="Tahoma" panose="020B0604030504040204" pitchFamily="34" charset="0"/>
                      <a:ea typeface="宋体" panose="02010600030101010101" pitchFamily="2" charset="-122"/>
                    </a:rPr>
                    <a:t>A</a:t>
                  </a:r>
                  <a:endParaRPr lang="en-US" altLang="zh-CN" sz="1350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01744" name="Text Box 17"/>
                <p:cNvSpPr txBox="1"/>
                <p:nvPr/>
              </p:nvSpPr>
              <p:spPr>
                <a:xfrm>
                  <a:off x="2101" y="2496"/>
                  <a:ext cx="336" cy="30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dirty="0">
                      <a:latin typeface="Tahoma" panose="020B0604030504040204" pitchFamily="34" charset="0"/>
                      <a:ea typeface="宋体" panose="02010600030101010101" pitchFamily="2" charset="-122"/>
                    </a:rPr>
                    <a:t>B</a:t>
                  </a:r>
                  <a:endParaRPr lang="en-US" altLang="zh-CN" sz="1350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</p:grpSp>
        <p:sp>
          <p:nvSpPr>
            <p:cNvPr id="201745" name="Text Box 18"/>
            <p:cNvSpPr txBox="1"/>
            <p:nvPr/>
          </p:nvSpPr>
          <p:spPr>
            <a:xfrm>
              <a:off x="1130" y="3600"/>
              <a:ext cx="33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dirty="0">
                  <a:latin typeface="Tahoma" panose="020B0604030504040204" pitchFamily="34" charset="0"/>
                  <a:ea typeface="宋体" panose="02010600030101010101" pitchFamily="2" charset="-122"/>
                </a:rPr>
                <a:t>H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201746" name="Text Box 19"/>
          <p:cNvSpPr txBox="1"/>
          <p:nvPr/>
        </p:nvSpPr>
        <p:spPr>
          <a:xfrm>
            <a:off x="1899920" y="488315"/>
            <a:ext cx="884872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华文楷体" panose="02010600040101010101" pitchFamily="2" charset="-122"/>
              </a:rPr>
              <a:t>侧垂线</a:t>
            </a:r>
            <a:r>
              <a:rPr lang="zh-CN" altLang="en-US" sz="32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（垂直于</a:t>
            </a:r>
            <a:r>
              <a:rPr lang="en-US" altLang="zh-CN" sz="32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W</a:t>
            </a:r>
            <a:r>
              <a:rPr lang="zh-CN" altLang="en-US" sz="32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面，同时平行于</a:t>
            </a:r>
            <a:r>
              <a:rPr lang="en-US" altLang="zh-CN" sz="32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H</a:t>
            </a:r>
            <a:r>
              <a:rPr lang="zh-CN" altLang="en-US" sz="32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en-US" altLang="zh-CN" sz="32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V</a:t>
            </a:r>
            <a:r>
              <a:rPr lang="zh-CN" altLang="en-US" sz="32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面的直线）</a:t>
            </a:r>
            <a:endParaRPr lang="zh-CN" altLang="en-US" sz="3200" b="1" dirty="0">
              <a:latin typeface="楷体_GB2312" pitchFamily="49" charset="-122"/>
              <a:ea typeface="楷体_GB2312" pitchFamily="49" charset="-122"/>
            </a:endParaRPr>
          </a:p>
        </p:txBody>
      </p:sp>
      <p:grpSp>
        <p:nvGrpSpPr>
          <p:cNvPr id="284692" name="Group 20"/>
          <p:cNvGrpSpPr/>
          <p:nvPr/>
        </p:nvGrpSpPr>
        <p:grpSpPr>
          <a:xfrm>
            <a:off x="3339703" y="2371725"/>
            <a:ext cx="3000375" cy="2725341"/>
            <a:chOff x="602" y="1584"/>
            <a:chExt cx="2520" cy="2289"/>
          </a:xfrm>
        </p:grpSpPr>
        <p:sp>
          <p:nvSpPr>
            <p:cNvPr id="201748" name="Line 21"/>
            <p:cNvSpPr/>
            <p:nvPr/>
          </p:nvSpPr>
          <p:spPr>
            <a:xfrm>
              <a:off x="1442" y="2512"/>
              <a:ext cx="1" cy="110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1749" name="Line 22"/>
            <p:cNvSpPr/>
            <p:nvPr/>
          </p:nvSpPr>
          <p:spPr>
            <a:xfrm>
              <a:off x="1442" y="1840"/>
              <a:ext cx="288" cy="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1750" name="Line 23"/>
            <p:cNvSpPr/>
            <p:nvPr/>
          </p:nvSpPr>
          <p:spPr>
            <a:xfrm>
              <a:off x="2114" y="2512"/>
              <a:ext cx="288" cy="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201751" name="Group 24"/>
            <p:cNvGrpSpPr/>
            <p:nvPr/>
          </p:nvGrpSpPr>
          <p:grpSpPr>
            <a:xfrm>
              <a:off x="602" y="1584"/>
              <a:ext cx="2520" cy="2289"/>
              <a:chOff x="602" y="1584"/>
              <a:chExt cx="2520" cy="2289"/>
            </a:xfrm>
          </p:grpSpPr>
          <p:sp>
            <p:nvSpPr>
              <p:cNvPr id="201752" name="Text Box 25"/>
              <p:cNvSpPr txBox="1"/>
              <p:nvPr/>
            </p:nvSpPr>
            <p:spPr>
              <a:xfrm>
                <a:off x="2042" y="3564"/>
                <a:ext cx="288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b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1753" name="Text Box 26"/>
              <p:cNvSpPr txBox="1"/>
              <p:nvPr/>
            </p:nvSpPr>
            <p:spPr>
              <a:xfrm>
                <a:off x="602" y="1600"/>
                <a:ext cx="57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a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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endParaRPr>
              </a:p>
            </p:txBody>
          </p:sp>
          <p:sp>
            <p:nvSpPr>
              <p:cNvPr id="201754" name="Text Box 27"/>
              <p:cNvSpPr txBox="1"/>
              <p:nvPr/>
            </p:nvSpPr>
            <p:spPr>
              <a:xfrm>
                <a:off x="2258" y="2196"/>
                <a:ext cx="864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a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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b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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endParaRPr>
              </a:p>
            </p:txBody>
          </p:sp>
          <p:sp>
            <p:nvSpPr>
              <p:cNvPr id="201755" name="Text Box 28"/>
              <p:cNvSpPr txBox="1"/>
              <p:nvPr/>
            </p:nvSpPr>
            <p:spPr>
              <a:xfrm>
                <a:off x="1298" y="3544"/>
                <a:ext cx="192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a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1756" name="Line 29"/>
              <p:cNvSpPr/>
              <p:nvPr/>
            </p:nvSpPr>
            <p:spPr>
              <a:xfrm flipH="1">
                <a:off x="1442" y="3616"/>
                <a:ext cx="960" cy="1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1757" name="Line 30"/>
              <p:cNvSpPr/>
              <p:nvPr/>
            </p:nvSpPr>
            <p:spPr>
              <a:xfrm>
                <a:off x="2402" y="2512"/>
                <a:ext cx="1" cy="110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1758" name="Line 31"/>
              <p:cNvSpPr/>
              <p:nvPr/>
            </p:nvSpPr>
            <p:spPr>
              <a:xfrm>
                <a:off x="770" y="1840"/>
                <a:ext cx="1" cy="110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1759" name="Line 32"/>
              <p:cNvSpPr/>
              <p:nvPr/>
            </p:nvSpPr>
            <p:spPr>
              <a:xfrm flipH="1" flipV="1">
                <a:off x="770" y="2938"/>
                <a:ext cx="672" cy="6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1760" name="Line 33"/>
              <p:cNvSpPr/>
              <p:nvPr/>
            </p:nvSpPr>
            <p:spPr>
              <a:xfrm flipH="1" flipV="1">
                <a:off x="770" y="1840"/>
                <a:ext cx="672" cy="67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1761" name="Line 34"/>
              <p:cNvSpPr/>
              <p:nvPr/>
            </p:nvSpPr>
            <p:spPr>
              <a:xfrm flipV="1">
                <a:off x="1442" y="3616"/>
                <a:ext cx="672" cy="1"/>
              </a:xfrm>
              <a:prstGeom prst="line">
                <a:avLst/>
              </a:prstGeom>
              <a:ln w="762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1762" name="Line 35"/>
              <p:cNvSpPr/>
              <p:nvPr/>
            </p:nvSpPr>
            <p:spPr>
              <a:xfrm>
                <a:off x="1730" y="1840"/>
                <a:ext cx="672" cy="67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1763" name="Line 36"/>
              <p:cNvSpPr/>
              <p:nvPr/>
            </p:nvSpPr>
            <p:spPr>
              <a:xfrm>
                <a:off x="770" y="1840"/>
                <a:ext cx="672" cy="1"/>
              </a:xfrm>
              <a:prstGeom prst="line">
                <a:avLst/>
              </a:prstGeom>
              <a:ln w="762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1764" name="Text Box 37"/>
              <p:cNvSpPr txBox="1"/>
              <p:nvPr/>
            </p:nvSpPr>
            <p:spPr>
              <a:xfrm>
                <a:off x="1354" y="1584"/>
                <a:ext cx="57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b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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endParaRPr>
              </a:p>
            </p:txBody>
          </p:sp>
          <p:sp>
            <p:nvSpPr>
              <p:cNvPr id="201765" name="Oval 38"/>
              <p:cNvSpPr/>
              <p:nvPr/>
            </p:nvSpPr>
            <p:spPr>
              <a:xfrm>
                <a:off x="2354" y="24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zh-CN" altLang="en-US" dirty="0">
                  <a:latin typeface="Arial" panose="020B0604020202020204" pitchFamily="34" charset="0"/>
                  <a:ea typeface="楷体_GB2312" pitchFamily="49" charset="-122"/>
                </a:endParaRPr>
              </a:p>
            </p:txBody>
          </p:sp>
          <p:sp>
            <p:nvSpPr>
              <p:cNvPr id="201766" name="Line 39"/>
              <p:cNvSpPr/>
              <p:nvPr/>
            </p:nvSpPr>
            <p:spPr>
              <a:xfrm>
                <a:off x="2101" y="2515"/>
                <a:ext cx="0" cy="110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sp>
          <p:sp>
            <p:nvSpPr>
              <p:cNvPr id="201767" name="Line 40"/>
              <p:cNvSpPr/>
              <p:nvPr/>
            </p:nvSpPr>
            <p:spPr>
              <a:xfrm flipH="1" flipV="1">
                <a:off x="1418" y="1824"/>
                <a:ext cx="672" cy="67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1768" name="Line 41"/>
              <p:cNvSpPr/>
              <p:nvPr/>
            </p:nvSpPr>
            <p:spPr>
              <a:xfrm>
                <a:off x="1442" y="1862"/>
                <a:ext cx="1" cy="110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1769" name="Line 42"/>
              <p:cNvSpPr/>
              <p:nvPr/>
            </p:nvSpPr>
            <p:spPr>
              <a:xfrm flipH="1" flipV="1">
                <a:off x="1448" y="2940"/>
                <a:ext cx="672" cy="6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284715" name="Group 43"/>
          <p:cNvGrpSpPr/>
          <p:nvPr/>
        </p:nvGrpSpPr>
        <p:grpSpPr>
          <a:xfrm>
            <a:off x="6109097" y="1800225"/>
            <a:ext cx="3299222" cy="2912930"/>
            <a:chOff x="2928" y="1104"/>
            <a:chExt cx="2771" cy="2447"/>
          </a:xfrm>
        </p:grpSpPr>
        <p:sp>
          <p:nvSpPr>
            <p:cNvPr id="201771" name="Text Box 44"/>
            <p:cNvSpPr txBox="1"/>
            <p:nvPr/>
          </p:nvSpPr>
          <p:spPr>
            <a:xfrm>
              <a:off x="5304" y="2227"/>
              <a:ext cx="395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Y</a:t>
              </a:r>
              <a:r>
                <a:rPr lang="en-US" altLang="zh-CN" i="1" baseline="-25000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W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201772" name="Group 45"/>
            <p:cNvGrpSpPr/>
            <p:nvPr/>
          </p:nvGrpSpPr>
          <p:grpSpPr>
            <a:xfrm>
              <a:off x="2928" y="1104"/>
              <a:ext cx="2597" cy="2447"/>
              <a:chOff x="2772" y="1056"/>
              <a:chExt cx="2760" cy="2637"/>
            </a:xfrm>
          </p:grpSpPr>
          <p:sp>
            <p:nvSpPr>
              <p:cNvPr id="201773" name="Text Box 46"/>
              <p:cNvSpPr txBox="1"/>
              <p:nvPr/>
            </p:nvSpPr>
            <p:spPr>
              <a:xfrm>
                <a:off x="4236" y="1056"/>
                <a:ext cx="271" cy="33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Z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1774" name="Text Box 47"/>
              <p:cNvSpPr txBox="1"/>
              <p:nvPr/>
            </p:nvSpPr>
            <p:spPr>
              <a:xfrm>
                <a:off x="2772" y="2248"/>
                <a:ext cx="285" cy="33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X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1775" name="Text Box 48"/>
              <p:cNvSpPr txBox="1"/>
              <p:nvPr/>
            </p:nvSpPr>
            <p:spPr>
              <a:xfrm>
                <a:off x="4824" y="1115"/>
                <a:ext cx="708" cy="33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a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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(b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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) 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endParaRPr>
              </a:p>
            </p:txBody>
          </p:sp>
          <p:sp>
            <p:nvSpPr>
              <p:cNvPr id="201776" name="Text Box 49"/>
              <p:cNvSpPr txBox="1"/>
              <p:nvPr/>
            </p:nvSpPr>
            <p:spPr>
              <a:xfrm>
                <a:off x="3912" y="1164"/>
                <a:ext cx="660" cy="33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b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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endParaRPr>
              </a:p>
            </p:txBody>
          </p:sp>
          <p:sp>
            <p:nvSpPr>
              <p:cNvPr id="201777" name="Text Box 50"/>
              <p:cNvSpPr txBox="1"/>
              <p:nvPr/>
            </p:nvSpPr>
            <p:spPr>
              <a:xfrm>
                <a:off x="3000" y="3048"/>
                <a:ext cx="364" cy="33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a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1778" name="Text Box 51"/>
              <p:cNvSpPr txBox="1"/>
              <p:nvPr/>
            </p:nvSpPr>
            <p:spPr>
              <a:xfrm>
                <a:off x="3996" y="2265"/>
                <a:ext cx="284" cy="33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O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1779" name="Text Box 52"/>
              <p:cNvSpPr txBox="1"/>
              <p:nvPr/>
            </p:nvSpPr>
            <p:spPr>
              <a:xfrm>
                <a:off x="4272" y="3360"/>
                <a:ext cx="387" cy="33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Y</a:t>
                </a:r>
                <a:r>
                  <a:rPr lang="en-US" altLang="zh-CN" i="1" baseline="-25000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H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1780" name="Text Box 53"/>
              <p:cNvSpPr txBox="1"/>
              <p:nvPr/>
            </p:nvSpPr>
            <p:spPr>
              <a:xfrm>
                <a:off x="3072" y="1152"/>
                <a:ext cx="603" cy="33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a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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endParaRPr>
              </a:p>
            </p:txBody>
          </p:sp>
          <p:sp>
            <p:nvSpPr>
              <p:cNvPr id="201781" name="Line 54"/>
              <p:cNvSpPr/>
              <p:nvPr/>
            </p:nvSpPr>
            <p:spPr>
              <a:xfrm flipH="1">
                <a:off x="2832" y="2499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1782" name="Line 55"/>
              <p:cNvSpPr/>
              <p:nvPr/>
            </p:nvSpPr>
            <p:spPr>
              <a:xfrm>
                <a:off x="4282" y="2495"/>
                <a:ext cx="1138" cy="1113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1783" name="Line 56"/>
              <p:cNvSpPr/>
              <p:nvPr/>
            </p:nvSpPr>
            <p:spPr>
              <a:xfrm>
                <a:off x="3192" y="3253"/>
                <a:ext cx="840" cy="0"/>
              </a:xfrm>
              <a:prstGeom prst="line">
                <a:avLst/>
              </a:prstGeom>
              <a:ln w="762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1784" name="Line 57"/>
              <p:cNvSpPr/>
              <p:nvPr/>
            </p:nvSpPr>
            <p:spPr>
              <a:xfrm>
                <a:off x="3792" y="3253"/>
                <a:ext cx="1272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1785" name="Text Box 58"/>
              <p:cNvSpPr txBox="1"/>
              <p:nvPr/>
            </p:nvSpPr>
            <p:spPr>
              <a:xfrm>
                <a:off x="4008" y="3005"/>
                <a:ext cx="352" cy="33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b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1786" name="Line 59"/>
              <p:cNvSpPr/>
              <p:nvPr/>
            </p:nvSpPr>
            <p:spPr>
              <a:xfrm flipV="1">
                <a:off x="5052" y="1428"/>
                <a:ext cx="0" cy="1813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1787" name="Line 60"/>
              <p:cNvSpPr/>
              <p:nvPr/>
            </p:nvSpPr>
            <p:spPr>
              <a:xfrm flipV="1">
                <a:off x="4032" y="1440"/>
                <a:ext cx="0" cy="1813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1788" name="Line 61"/>
              <p:cNvSpPr/>
              <p:nvPr/>
            </p:nvSpPr>
            <p:spPr>
              <a:xfrm flipV="1">
                <a:off x="3192" y="1440"/>
                <a:ext cx="0" cy="1813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1789" name="Line 62"/>
              <p:cNvSpPr/>
              <p:nvPr/>
            </p:nvSpPr>
            <p:spPr>
              <a:xfrm>
                <a:off x="4032" y="1440"/>
                <a:ext cx="1008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1790" name="Line 63"/>
              <p:cNvSpPr/>
              <p:nvPr/>
            </p:nvSpPr>
            <p:spPr>
              <a:xfrm>
                <a:off x="3192" y="1440"/>
                <a:ext cx="840" cy="0"/>
              </a:xfrm>
              <a:prstGeom prst="line">
                <a:avLst/>
              </a:prstGeom>
              <a:ln w="762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1791" name="Oval 64"/>
              <p:cNvSpPr/>
              <p:nvPr/>
            </p:nvSpPr>
            <p:spPr>
              <a:xfrm>
                <a:off x="5016" y="1392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zh-CN" altLang="en-US" dirty="0">
                  <a:latin typeface="Arial" panose="020B0604020202020204" pitchFamily="34" charset="0"/>
                  <a:ea typeface="楷体_GB2312" pitchFamily="49" charset="-122"/>
                </a:endParaRPr>
              </a:p>
            </p:txBody>
          </p:sp>
          <p:sp>
            <p:nvSpPr>
              <p:cNvPr id="201792" name="Line 65"/>
              <p:cNvSpPr/>
              <p:nvPr/>
            </p:nvSpPr>
            <p:spPr>
              <a:xfrm>
                <a:off x="4273" y="1104"/>
                <a:ext cx="0" cy="24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sp>
        </p:grpSp>
      </p:grpSp>
      <p:sp>
        <p:nvSpPr>
          <p:cNvPr id="284738" name="Text Box 66"/>
          <p:cNvSpPr txBox="1"/>
          <p:nvPr/>
        </p:nvSpPr>
        <p:spPr>
          <a:xfrm>
            <a:off x="6176010" y="5097145"/>
            <a:ext cx="5781675" cy="9531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侧面投影积聚为一点；水平投影及正面投影平行于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OX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轴，且反映实长。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8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284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84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7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2753" name="Text Box 2"/>
          <p:cNvSpPr txBox="1"/>
          <p:nvPr/>
        </p:nvSpPr>
        <p:spPr>
          <a:xfrm>
            <a:off x="833755" y="233045"/>
            <a:ext cx="544703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600" b="1" dirty="0">
                <a:solidFill>
                  <a:schemeClr val="tx2"/>
                </a:solidFill>
                <a:latin typeface="Tahoma" panose="020B0604030504040204" pitchFamily="34" charset="0"/>
                <a:ea typeface="华文楷体" panose="02010600040101010101" pitchFamily="2" charset="-122"/>
              </a:rPr>
              <a:t>投影面垂直线的投影特性</a:t>
            </a:r>
            <a:endParaRPr lang="zh-CN" altLang="en-US" sz="36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2754" name="Text Box 3"/>
          <p:cNvSpPr txBox="1"/>
          <p:nvPr/>
        </p:nvSpPr>
        <p:spPr>
          <a:xfrm>
            <a:off x="352425" y="878205"/>
            <a:ext cx="11174095" cy="526224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5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投影面垂直线的投影特性可概括如下： 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）直线在它所垂直的投影面上的投影积聚成一点； 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）该直线在其他两个投影面上的投影分别垂直于相应的投影轴，且都等于该直线的实长。 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  事实上，在直线的三面投影中，若有两面投影平行于同一投影轴，则另一投影必积聚为一点；只要空间直线的三面投影中有一面投影积聚为一点，则该直线必垂直于积聚投影所在的投影面。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86722" name="Group 2"/>
          <p:cNvGrpSpPr/>
          <p:nvPr/>
        </p:nvGrpSpPr>
        <p:grpSpPr>
          <a:xfrm>
            <a:off x="2667000" y="2180035"/>
            <a:ext cx="3314700" cy="3396853"/>
            <a:chOff x="0" y="1488"/>
            <a:chExt cx="2784" cy="2853"/>
          </a:xfrm>
        </p:grpSpPr>
        <p:sp>
          <p:nvSpPr>
            <p:cNvPr id="203778" name="AutoShape 3"/>
            <p:cNvSpPr/>
            <p:nvPr/>
          </p:nvSpPr>
          <p:spPr>
            <a:xfrm flipH="1">
              <a:off x="240" y="3120"/>
              <a:ext cx="2406" cy="906"/>
            </a:xfrm>
            <a:prstGeom prst="parallelogram">
              <a:avLst>
                <a:gd name="adj" fmla="val 101429"/>
              </a:avLst>
            </a:prstGeom>
            <a:solidFill>
              <a:srgbClr val="DBDB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203779" name="AutoShape 4"/>
            <p:cNvSpPr/>
            <p:nvPr/>
          </p:nvSpPr>
          <p:spPr>
            <a:xfrm rot="-5400000">
              <a:off x="1008" y="2400"/>
              <a:ext cx="2352" cy="912"/>
            </a:xfrm>
            <a:prstGeom prst="parallelogram">
              <a:avLst>
                <a:gd name="adj" fmla="val 100101"/>
              </a:avLst>
            </a:prstGeom>
            <a:solidFill>
              <a:srgbClr val="DBDB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203780" name="Rectangle 5"/>
            <p:cNvSpPr/>
            <p:nvPr/>
          </p:nvSpPr>
          <p:spPr>
            <a:xfrm>
              <a:off x="240" y="1680"/>
              <a:ext cx="1488" cy="1442"/>
            </a:xfrm>
            <a:prstGeom prst="rect">
              <a:avLst/>
            </a:prstGeom>
            <a:solidFill>
              <a:srgbClr val="DBDB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203781" name="Text Box 6"/>
            <p:cNvSpPr txBox="1"/>
            <p:nvPr/>
          </p:nvSpPr>
          <p:spPr>
            <a:xfrm>
              <a:off x="1346" y="3416"/>
              <a:ext cx="421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3782" name="Text Box 7"/>
            <p:cNvSpPr txBox="1"/>
            <p:nvPr/>
          </p:nvSpPr>
          <p:spPr>
            <a:xfrm>
              <a:off x="1732" y="2163"/>
              <a:ext cx="28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3783" name="Text Box 8"/>
            <p:cNvSpPr txBox="1"/>
            <p:nvPr/>
          </p:nvSpPr>
          <p:spPr>
            <a:xfrm>
              <a:off x="288" y="1680"/>
              <a:ext cx="33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dirty="0">
                  <a:latin typeface="Tahoma" panose="020B0604030504040204" pitchFamily="34" charset="0"/>
                  <a:ea typeface="宋体" panose="02010600030101010101" pitchFamily="2" charset="-122"/>
                </a:rPr>
                <a:t>V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3784" name="Text Box 9"/>
            <p:cNvSpPr txBox="1"/>
            <p:nvPr/>
          </p:nvSpPr>
          <p:spPr>
            <a:xfrm>
              <a:off x="2352" y="2544"/>
              <a:ext cx="33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dirty="0">
                  <a:latin typeface="Tahoma" panose="020B0604030504040204" pitchFamily="34" charset="0"/>
                  <a:ea typeface="宋体" panose="02010600030101010101" pitchFamily="2" charset="-122"/>
                </a:rPr>
                <a:t>W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3785" name="Text Box 10"/>
            <p:cNvSpPr txBox="1"/>
            <p:nvPr/>
          </p:nvSpPr>
          <p:spPr>
            <a:xfrm>
              <a:off x="1152" y="3792"/>
              <a:ext cx="33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dirty="0">
                  <a:latin typeface="Tahoma" panose="020B0604030504040204" pitchFamily="34" charset="0"/>
                  <a:ea typeface="宋体" panose="02010600030101010101" pitchFamily="2" charset="-122"/>
                </a:rPr>
                <a:t>H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3786" name="Text Box 11"/>
            <p:cNvSpPr txBox="1"/>
            <p:nvPr/>
          </p:nvSpPr>
          <p:spPr>
            <a:xfrm>
              <a:off x="0" y="3072"/>
              <a:ext cx="33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dirty="0">
                  <a:solidFill>
                    <a:schemeClr val="tx2"/>
                  </a:solidFill>
                  <a:latin typeface="Tahoma" panose="020B0604030504040204" pitchFamily="34" charset="0"/>
                  <a:ea typeface="宋体" panose="02010600030101010101" pitchFamily="2" charset="-122"/>
                </a:rPr>
                <a:t>X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3787" name="Text Box 12"/>
            <p:cNvSpPr txBox="1"/>
            <p:nvPr/>
          </p:nvSpPr>
          <p:spPr>
            <a:xfrm>
              <a:off x="2448" y="4032"/>
              <a:ext cx="33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dirty="0">
                  <a:solidFill>
                    <a:schemeClr val="tx2"/>
                  </a:solidFill>
                  <a:latin typeface="Tahoma" panose="020B0604030504040204" pitchFamily="34" charset="0"/>
                  <a:ea typeface="宋体" panose="02010600030101010101" pitchFamily="2" charset="-122"/>
                </a:rPr>
                <a:t>Y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3788" name="Text Box 13"/>
            <p:cNvSpPr txBox="1"/>
            <p:nvPr/>
          </p:nvSpPr>
          <p:spPr>
            <a:xfrm>
              <a:off x="1728" y="1488"/>
              <a:ext cx="33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dirty="0">
                  <a:solidFill>
                    <a:schemeClr val="tx2"/>
                  </a:solidFill>
                  <a:latin typeface="Tahoma" panose="020B0604030504040204" pitchFamily="34" charset="0"/>
                  <a:ea typeface="宋体" panose="02010600030101010101" pitchFamily="2" charset="-122"/>
                </a:rPr>
                <a:t>Z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3789" name="Text Box 14"/>
            <p:cNvSpPr txBox="1"/>
            <p:nvPr/>
          </p:nvSpPr>
          <p:spPr>
            <a:xfrm>
              <a:off x="1728" y="2928"/>
              <a:ext cx="33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dirty="0">
                  <a:solidFill>
                    <a:schemeClr val="tx2"/>
                  </a:solidFill>
                  <a:latin typeface="Tahoma" panose="020B0604030504040204" pitchFamily="34" charset="0"/>
                  <a:ea typeface="宋体" panose="02010600030101010101" pitchFamily="2" charset="-122"/>
                </a:rPr>
                <a:t>O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3790" name="Line 15"/>
            <p:cNvSpPr/>
            <p:nvPr/>
          </p:nvSpPr>
          <p:spPr>
            <a:xfrm flipV="1">
              <a:off x="1536" y="2400"/>
              <a:ext cx="288" cy="1104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</p:sp>
      </p:grpSp>
      <p:sp>
        <p:nvSpPr>
          <p:cNvPr id="203791" name="Rectangle 16"/>
          <p:cNvSpPr/>
          <p:nvPr/>
        </p:nvSpPr>
        <p:spPr>
          <a:xfrm>
            <a:off x="916067" y="253365"/>
            <a:ext cx="5844778" cy="85725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3</a:t>
            </a:r>
            <a:r>
              <a:rPr lang="zh-CN" altLang="en-US" sz="32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）   一般位置直线</a:t>
            </a:r>
            <a:endParaRPr lang="zh-CN" altLang="en-US" sz="3200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3792" name="Text Box 17"/>
          <p:cNvSpPr txBox="1"/>
          <p:nvPr/>
        </p:nvSpPr>
        <p:spPr>
          <a:xfrm>
            <a:off x="1071880" y="1423670"/>
            <a:ext cx="833564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Tahoma" panose="020B0604030504040204" pitchFamily="34" charset="0"/>
                <a:ea typeface="楷体_GB2312" pitchFamily="49" charset="-122"/>
              </a:rPr>
              <a:t>对三个投影面都倾斜的直线称为一般位置直线。</a:t>
            </a:r>
            <a:endParaRPr lang="zh-CN" altLang="en-US" sz="2800" b="1" dirty="0">
              <a:latin typeface="Tahoma" panose="020B0604030504040204" pitchFamily="34" charset="0"/>
              <a:ea typeface="楷体_GB2312" pitchFamily="49" charset="-122"/>
            </a:endParaRPr>
          </a:p>
        </p:txBody>
      </p:sp>
      <p:grpSp>
        <p:nvGrpSpPr>
          <p:cNvPr id="286738" name="Group 18"/>
          <p:cNvGrpSpPr/>
          <p:nvPr/>
        </p:nvGrpSpPr>
        <p:grpSpPr>
          <a:xfrm>
            <a:off x="4157663" y="3269456"/>
            <a:ext cx="1028700" cy="1314450"/>
            <a:chOff x="1252" y="2403"/>
            <a:chExt cx="864" cy="1104"/>
          </a:xfrm>
        </p:grpSpPr>
        <p:sp>
          <p:nvSpPr>
            <p:cNvPr id="203794" name="Line 19"/>
            <p:cNvSpPr/>
            <p:nvPr/>
          </p:nvSpPr>
          <p:spPr>
            <a:xfrm>
              <a:off x="1828" y="2403"/>
              <a:ext cx="288" cy="1104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3795" name="Line 20"/>
            <p:cNvSpPr/>
            <p:nvPr/>
          </p:nvSpPr>
          <p:spPr>
            <a:xfrm flipH="1">
              <a:off x="1252" y="2403"/>
              <a:ext cx="576" cy="816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3796" name="Line 21"/>
            <p:cNvSpPr/>
            <p:nvPr/>
          </p:nvSpPr>
          <p:spPr>
            <a:xfrm flipV="1">
              <a:off x="1540" y="3219"/>
              <a:ext cx="288" cy="288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3797" name="Rectangle 22"/>
            <p:cNvSpPr/>
            <p:nvPr/>
          </p:nvSpPr>
          <p:spPr>
            <a:xfrm>
              <a:off x="1561" y="3083"/>
              <a:ext cx="323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</a:t>
              </a:r>
              <a:r>
                <a:rPr lang="en-US" altLang="zh-CN" i="1" dirty="0">
                  <a:solidFill>
                    <a:schemeClr val="hlink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endParaRPr lang="en-US" altLang="zh-CN" i="1" dirty="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203798" name="Rectangle 23"/>
            <p:cNvSpPr/>
            <p:nvPr/>
          </p:nvSpPr>
          <p:spPr>
            <a:xfrm>
              <a:off x="1524" y="2611"/>
              <a:ext cx="252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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203799" name="Rectangle 24"/>
            <p:cNvSpPr/>
            <p:nvPr/>
          </p:nvSpPr>
          <p:spPr>
            <a:xfrm>
              <a:off x="1749" y="2584"/>
              <a:ext cx="219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</a:t>
              </a:r>
              <a:r>
                <a:rPr lang="en-US" altLang="zh-CN" i="1" dirty="0">
                  <a:solidFill>
                    <a:schemeClr val="hlink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endParaRPr lang="en-US" altLang="zh-CN" i="1" dirty="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203800" name="Freeform 25"/>
            <p:cNvSpPr/>
            <p:nvPr/>
          </p:nvSpPr>
          <p:spPr>
            <a:xfrm>
              <a:off x="1665" y="2628"/>
              <a:ext cx="88" cy="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27"/>
                </a:cxn>
                <a:cxn ang="0">
                  <a:pos x="88" y="42"/>
                </a:cxn>
              </a:cxnLst>
              <a:pathLst>
                <a:path w="88" h="42">
                  <a:moveTo>
                    <a:pt x="0" y="0"/>
                  </a:moveTo>
                  <a:cubicBezTo>
                    <a:pt x="5" y="4"/>
                    <a:pt x="15" y="20"/>
                    <a:pt x="30" y="27"/>
                  </a:cubicBezTo>
                  <a:cubicBezTo>
                    <a:pt x="45" y="34"/>
                    <a:pt x="76" y="39"/>
                    <a:pt x="88" y="42"/>
                  </a:cubicBez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03801" name="Freeform 26"/>
            <p:cNvSpPr/>
            <p:nvPr/>
          </p:nvSpPr>
          <p:spPr>
            <a:xfrm>
              <a:off x="1773" y="2676"/>
              <a:ext cx="126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6" y="12"/>
                </a:cxn>
                <a:cxn ang="0">
                  <a:pos x="126" y="0"/>
                </a:cxn>
              </a:cxnLst>
              <a:pathLst>
                <a:path w="126" h="12">
                  <a:moveTo>
                    <a:pt x="0" y="0"/>
                  </a:moveTo>
                  <a:cubicBezTo>
                    <a:pt x="11" y="2"/>
                    <a:pt x="45" y="12"/>
                    <a:pt x="66" y="12"/>
                  </a:cubicBezTo>
                  <a:cubicBezTo>
                    <a:pt x="87" y="12"/>
                    <a:pt x="114" y="2"/>
                    <a:pt x="126" y="0"/>
                  </a:cubicBez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03802" name="Freeform 27"/>
            <p:cNvSpPr/>
            <p:nvPr/>
          </p:nvSpPr>
          <p:spPr>
            <a:xfrm>
              <a:off x="1584" y="3321"/>
              <a:ext cx="84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" y="18"/>
                </a:cxn>
                <a:cxn ang="0">
                  <a:pos x="84" y="57"/>
                </a:cxn>
              </a:cxnLst>
              <a:pathLst>
                <a:path w="84" h="57">
                  <a:moveTo>
                    <a:pt x="0" y="0"/>
                  </a:moveTo>
                  <a:cubicBezTo>
                    <a:pt x="9" y="3"/>
                    <a:pt x="40" y="8"/>
                    <a:pt x="54" y="18"/>
                  </a:cubicBezTo>
                  <a:cubicBezTo>
                    <a:pt x="68" y="28"/>
                    <a:pt x="78" y="49"/>
                    <a:pt x="84" y="57"/>
                  </a:cubicBez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</p:grpSp>
      <p:grpSp>
        <p:nvGrpSpPr>
          <p:cNvPr id="286748" name="Group 28"/>
          <p:cNvGrpSpPr/>
          <p:nvPr/>
        </p:nvGrpSpPr>
        <p:grpSpPr>
          <a:xfrm>
            <a:off x="5981700" y="2124075"/>
            <a:ext cx="3426619" cy="3452813"/>
            <a:chOff x="2784" y="1441"/>
            <a:chExt cx="2878" cy="2900"/>
          </a:xfrm>
        </p:grpSpPr>
        <p:sp>
          <p:nvSpPr>
            <p:cNvPr id="203804" name="Text Box 29"/>
            <p:cNvSpPr txBox="1"/>
            <p:nvPr/>
          </p:nvSpPr>
          <p:spPr>
            <a:xfrm>
              <a:off x="3960" y="1441"/>
              <a:ext cx="288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Z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3805" name="Freeform 30"/>
            <p:cNvSpPr/>
            <p:nvPr/>
          </p:nvSpPr>
          <p:spPr>
            <a:xfrm>
              <a:off x="2849" y="2841"/>
              <a:ext cx="2662" cy="1"/>
            </a:xfrm>
            <a:custGeom>
              <a:avLst/>
              <a:gdLst/>
              <a:ahLst/>
              <a:cxnLst>
                <a:cxn ang="0">
                  <a:pos x="2662" y="0"/>
                </a:cxn>
                <a:cxn ang="0">
                  <a:pos x="0" y="0"/>
                </a:cxn>
              </a:cxnLst>
              <a:pathLst>
                <a:path w="2662" h="1">
                  <a:moveTo>
                    <a:pt x="2662" y="0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03806" name="Freeform 31"/>
            <p:cNvSpPr/>
            <p:nvPr/>
          </p:nvSpPr>
          <p:spPr>
            <a:xfrm>
              <a:off x="3962" y="2838"/>
              <a:ext cx="1365" cy="12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24" y="2366"/>
                </a:cxn>
              </a:cxnLst>
              <a:pathLst>
                <a:path w="1373" h="1223">
                  <a:moveTo>
                    <a:pt x="0" y="0"/>
                  </a:moveTo>
                  <a:lnTo>
                    <a:pt x="1373" y="1223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03807" name="Text Box 32"/>
            <p:cNvSpPr txBox="1"/>
            <p:nvPr/>
          </p:nvSpPr>
          <p:spPr>
            <a:xfrm>
              <a:off x="2784" y="2832"/>
              <a:ext cx="278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3808" name="Text Box 33"/>
            <p:cNvSpPr txBox="1"/>
            <p:nvPr/>
          </p:nvSpPr>
          <p:spPr>
            <a:xfrm>
              <a:off x="2831" y="2423"/>
              <a:ext cx="395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203809" name="Text Box 34"/>
            <p:cNvSpPr txBox="1"/>
            <p:nvPr/>
          </p:nvSpPr>
          <p:spPr>
            <a:xfrm>
              <a:off x="4512" y="1584"/>
              <a:ext cx="38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203810" name="Text Box 35"/>
            <p:cNvSpPr txBox="1"/>
            <p:nvPr/>
          </p:nvSpPr>
          <p:spPr>
            <a:xfrm>
              <a:off x="2925" y="3815"/>
              <a:ext cx="209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3811" name="Text Box 36"/>
            <p:cNvSpPr txBox="1"/>
            <p:nvPr/>
          </p:nvSpPr>
          <p:spPr>
            <a:xfrm>
              <a:off x="4032" y="2832"/>
              <a:ext cx="277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O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3812" name="Text Box 37"/>
            <p:cNvSpPr txBox="1"/>
            <p:nvPr/>
          </p:nvSpPr>
          <p:spPr>
            <a:xfrm>
              <a:off x="3984" y="4032"/>
              <a:ext cx="377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Y</a:t>
              </a:r>
              <a:r>
                <a:rPr lang="en-US" altLang="zh-CN" i="1" baseline="-20000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H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3813" name="Text Box 38"/>
            <p:cNvSpPr txBox="1"/>
            <p:nvPr/>
          </p:nvSpPr>
          <p:spPr>
            <a:xfrm>
              <a:off x="5268" y="2843"/>
              <a:ext cx="348" cy="46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Y</a:t>
              </a:r>
              <a:r>
                <a:rPr lang="en-US" altLang="zh-CN" i="1" baseline="-20000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W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3814" name="Line 39"/>
            <p:cNvSpPr/>
            <p:nvPr/>
          </p:nvSpPr>
          <p:spPr>
            <a:xfrm flipH="1">
              <a:off x="3777" y="1781"/>
              <a:ext cx="72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3815" name="Text Box 40"/>
            <p:cNvSpPr txBox="1"/>
            <p:nvPr/>
          </p:nvSpPr>
          <p:spPr>
            <a:xfrm>
              <a:off x="5278" y="2412"/>
              <a:ext cx="38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203816" name="Freeform 41"/>
            <p:cNvSpPr/>
            <p:nvPr/>
          </p:nvSpPr>
          <p:spPr>
            <a:xfrm>
              <a:off x="4464" y="1776"/>
              <a:ext cx="801" cy="8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44" y="780"/>
                </a:cxn>
              </a:cxnLst>
              <a:pathLst>
                <a:path w="765" h="882">
                  <a:moveTo>
                    <a:pt x="0" y="0"/>
                  </a:moveTo>
                  <a:lnTo>
                    <a:pt x="765" y="882"/>
                  </a:lnTo>
                </a:path>
              </a:pathLst>
            </a:custGeom>
            <a:noFill/>
            <a:ln w="762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03817" name="Line 42"/>
            <p:cNvSpPr/>
            <p:nvPr/>
          </p:nvSpPr>
          <p:spPr>
            <a:xfrm flipH="1">
              <a:off x="5255" y="2656"/>
              <a:ext cx="4" cy="135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3818" name="Line 43"/>
            <p:cNvSpPr/>
            <p:nvPr/>
          </p:nvSpPr>
          <p:spPr>
            <a:xfrm flipH="1">
              <a:off x="3109" y="4016"/>
              <a:ext cx="215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3819" name="Line 44"/>
            <p:cNvSpPr/>
            <p:nvPr/>
          </p:nvSpPr>
          <p:spPr>
            <a:xfrm flipV="1">
              <a:off x="3109" y="2655"/>
              <a:ext cx="0" cy="13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3820" name="Freeform 45"/>
            <p:cNvSpPr/>
            <p:nvPr/>
          </p:nvSpPr>
          <p:spPr>
            <a:xfrm>
              <a:off x="3109" y="3303"/>
              <a:ext cx="674" cy="713"/>
            </a:xfrm>
            <a:custGeom>
              <a:avLst/>
              <a:gdLst/>
              <a:ahLst/>
              <a:cxnLst>
                <a:cxn ang="0">
                  <a:pos x="674" y="0"/>
                </a:cxn>
                <a:cxn ang="0">
                  <a:pos x="0" y="713"/>
                </a:cxn>
              </a:cxnLst>
              <a:pathLst>
                <a:path w="674" h="713">
                  <a:moveTo>
                    <a:pt x="674" y="0"/>
                  </a:moveTo>
                  <a:lnTo>
                    <a:pt x="0" y="713"/>
                  </a:lnTo>
                </a:path>
              </a:pathLst>
            </a:custGeom>
            <a:noFill/>
            <a:ln w="762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03821" name="Line 46"/>
            <p:cNvSpPr/>
            <p:nvPr/>
          </p:nvSpPr>
          <p:spPr>
            <a:xfrm>
              <a:off x="3777" y="3310"/>
              <a:ext cx="70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3822" name="Text Box 47"/>
            <p:cNvSpPr txBox="1"/>
            <p:nvPr/>
          </p:nvSpPr>
          <p:spPr>
            <a:xfrm>
              <a:off x="3617" y="3083"/>
              <a:ext cx="227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3823" name="Freeform 48"/>
            <p:cNvSpPr/>
            <p:nvPr/>
          </p:nvSpPr>
          <p:spPr>
            <a:xfrm>
              <a:off x="3773" y="1798"/>
              <a:ext cx="2" cy="1509"/>
            </a:xfrm>
            <a:custGeom>
              <a:avLst/>
              <a:gdLst/>
              <a:ahLst/>
              <a:cxnLst>
                <a:cxn ang="0">
                  <a:pos x="0" y="1509"/>
                </a:cxn>
                <a:cxn ang="0">
                  <a:pos x="2" y="0"/>
                </a:cxn>
              </a:cxnLst>
              <a:pathLst>
                <a:path w="2" h="1509">
                  <a:moveTo>
                    <a:pt x="0" y="1509"/>
                  </a:moveTo>
                  <a:lnTo>
                    <a:pt x="2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03824" name="Freeform 49"/>
            <p:cNvSpPr/>
            <p:nvPr/>
          </p:nvSpPr>
          <p:spPr>
            <a:xfrm>
              <a:off x="3105" y="1779"/>
              <a:ext cx="678" cy="876"/>
            </a:xfrm>
            <a:custGeom>
              <a:avLst/>
              <a:gdLst/>
              <a:ahLst/>
              <a:cxnLst>
                <a:cxn ang="0">
                  <a:pos x="678" y="0"/>
                </a:cxn>
                <a:cxn ang="0">
                  <a:pos x="0" y="876"/>
                </a:cxn>
              </a:cxnLst>
              <a:pathLst>
                <a:path w="678" h="876">
                  <a:moveTo>
                    <a:pt x="678" y="0"/>
                  </a:moveTo>
                  <a:lnTo>
                    <a:pt x="0" y="876"/>
                  </a:lnTo>
                </a:path>
              </a:pathLst>
            </a:custGeom>
            <a:noFill/>
            <a:ln w="762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03825" name="Line 50"/>
            <p:cNvSpPr/>
            <p:nvPr/>
          </p:nvSpPr>
          <p:spPr>
            <a:xfrm>
              <a:off x="3105" y="2655"/>
              <a:ext cx="216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3826" name="Freeform 51"/>
            <p:cNvSpPr/>
            <p:nvPr/>
          </p:nvSpPr>
          <p:spPr>
            <a:xfrm>
              <a:off x="4476" y="1785"/>
              <a:ext cx="1" cy="1524"/>
            </a:xfrm>
            <a:custGeom>
              <a:avLst/>
              <a:gdLst/>
              <a:ahLst/>
              <a:cxnLst>
                <a:cxn ang="0">
                  <a:pos x="0" y="1524"/>
                </a:cxn>
                <a:cxn ang="0">
                  <a:pos x="0" y="0"/>
                </a:cxn>
              </a:cxnLst>
              <a:pathLst>
                <a:path w="1" h="1524">
                  <a:moveTo>
                    <a:pt x="0" y="1524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03827" name="Text Box 52"/>
            <p:cNvSpPr txBox="1"/>
            <p:nvPr/>
          </p:nvSpPr>
          <p:spPr>
            <a:xfrm>
              <a:off x="3575" y="1585"/>
              <a:ext cx="345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203828" name="Line 53"/>
            <p:cNvSpPr/>
            <p:nvPr/>
          </p:nvSpPr>
          <p:spPr>
            <a:xfrm flipV="1">
              <a:off x="3957" y="1572"/>
              <a:ext cx="0" cy="262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286774" name="Group 54"/>
          <p:cNvGrpSpPr/>
          <p:nvPr/>
        </p:nvGrpSpPr>
        <p:grpSpPr>
          <a:xfrm>
            <a:off x="3409950" y="2583656"/>
            <a:ext cx="2552700" cy="2601516"/>
            <a:chOff x="624" y="1827"/>
            <a:chExt cx="2144" cy="2185"/>
          </a:xfrm>
        </p:grpSpPr>
        <p:sp>
          <p:nvSpPr>
            <p:cNvPr id="203830" name="Line 55"/>
            <p:cNvSpPr/>
            <p:nvPr/>
          </p:nvSpPr>
          <p:spPr>
            <a:xfrm flipV="1">
              <a:off x="2404" y="3507"/>
              <a:ext cx="0" cy="28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203831" name="Group 56"/>
            <p:cNvGrpSpPr/>
            <p:nvPr/>
          </p:nvGrpSpPr>
          <p:grpSpPr>
            <a:xfrm>
              <a:off x="624" y="1827"/>
              <a:ext cx="2144" cy="2185"/>
              <a:chOff x="624" y="1827"/>
              <a:chExt cx="2144" cy="2185"/>
            </a:xfrm>
          </p:grpSpPr>
          <p:sp>
            <p:nvSpPr>
              <p:cNvPr id="203832" name="Text Box 57"/>
              <p:cNvSpPr txBox="1"/>
              <p:nvPr/>
            </p:nvSpPr>
            <p:spPr>
              <a:xfrm>
                <a:off x="1790" y="3279"/>
                <a:ext cx="247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b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3833" name="Text Box 58"/>
              <p:cNvSpPr txBox="1"/>
              <p:nvPr/>
            </p:nvSpPr>
            <p:spPr>
              <a:xfrm>
                <a:off x="1256" y="1827"/>
                <a:ext cx="328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b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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endParaRPr>
              </a:p>
            </p:txBody>
          </p:sp>
          <p:sp>
            <p:nvSpPr>
              <p:cNvPr id="203834" name="Text Box 59"/>
              <p:cNvSpPr txBox="1"/>
              <p:nvPr/>
            </p:nvSpPr>
            <p:spPr>
              <a:xfrm>
                <a:off x="2400" y="3360"/>
                <a:ext cx="368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a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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endParaRPr>
              </a:p>
            </p:txBody>
          </p:sp>
          <p:sp>
            <p:nvSpPr>
              <p:cNvPr id="203835" name="Text Box 60"/>
              <p:cNvSpPr txBox="1"/>
              <p:nvPr/>
            </p:nvSpPr>
            <p:spPr>
              <a:xfrm>
                <a:off x="2160" y="2208"/>
                <a:ext cx="327" cy="54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b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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endParaRPr>
              </a:p>
            </p:txBody>
          </p:sp>
          <p:sp>
            <p:nvSpPr>
              <p:cNvPr id="203836" name="Text Box 61"/>
              <p:cNvSpPr txBox="1"/>
              <p:nvPr/>
            </p:nvSpPr>
            <p:spPr>
              <a:xfrm>
                <a:off x="1404" y="3703"/>
                <a:ext cx="192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a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3837" name="Line 62"/>
              <p:cNvSpPr/>
              <p:nvPr/>
            </p:nvSpPr>
            <p:spPr>
              <a:xfrm>
                <a:off x="868" y="2835"/>
                <a:ext cx="0" cy="28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3838" name="Line 63"/>
              <p:cNvSpPr/>
              <p:nvPr/>
            </p:nvSpPr>
            <p:spPr>
              <a:xfrm>
                <a:off x="1540" y="3507"/>
                <a:ext cx="0" cy="28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3839" name="Line 64"/>
              <p:cNvSpPr/>
              <p:nvPr/>
            </p:nvSpPr>
            <p:spPr>
              <a:xfrm>
                <a:off x="1444" y="2019"/>
                <a:ext cx="288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3840" name="Line 65"/>
              <p:cNvSpPr/>
              <p:nvPr/>
            </p:nvSpPr>
            <p:spPr>
              <a:xfrm>
                <a:off x="1732" y="2019"/>
                <a:ext cx="384" cy="3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3841" name="Line 66"/>
              <p:cNvSpPr/>
              <p:nvPr/>
            </p:nvSpPr>
            <p:spPr>
              <a:xfrm>
                <a:off x="1444" y="2019"/>
                <a:ext cx="384" cy="3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3842" name="Line 67"/>
              <p:cNvSpPr/>
              <p:nvPr/>
            </p:nvSpPr>
            <p:spPr>
              <a:xfrm>
                <a:off x="1828" y="2403"/>
                <a:ext cx="288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3843" name="Line 68"/>
              <p:cNvSpPr/>
              <p:nvPr/>
            </p:nvSpPr>
            <p:spPr>
              <a:xfrm>
                <a:off x="868" y="2835"/>
                <a:ext cx="672" cy="67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3844" name="Line 69"/>
              <p:cNvSpPr/>
              <p:nvPr/>
            </p:nvSpPr>
            <p:spPr>
              <a:xfrm>
                <a:off x="868" y="3123"/>
                <a:ext cx="672" cy="67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3845" name="Line 70"/>
              <p:cNvSpPr/>
              <p:nvPr/>
            </p:nvSpPr>
            <p:spPr>
              <a:xfrm>
                <a:off x="1540" y="3795"/>
                <a:ext cx="86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3846" name="Line 71"/>
              <p:cNvSpPr/>
              <p:nvPr/>
            </p:nvSpPr>
            <p:spPr>
              <a:xfrm>
                <a:off x="1540" y="3507"/>
                <a:ext cx="86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3847" name="Line 72"/>
              <p:cNvSpPr/>
              <p:nvPr/>
            </p:nvSpPr>
            <p:spPr>
              <a:xfrm>
                <a:off x="2116" y="2403"/>
                <a:ext cx="288" cy="1104"/>
              </a:xfrm>
              <a:prstGeom prst="line">
                <a:avLst/>
              </a:prstGeom>
              <a:ln w="762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3848" name="Line 73"/>
              <p:cNvSpPr/>
              <p:nvPr/>
            </p:nvSpPr>
            <p:spPr>
              <a:xfrm flipH="1">
                <a:off x="868" y="2019"/>
                <a:ext cx="576" cy="816"/>
              </a:xfrm>
              <a:prstGeom prst="line">
                <a:avLst/>
              </a:prstGeom>
              <a:ln w="762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3849" name="Line 74"/>
              <p:cNvSpPr/>
              <p:nvPr/>
            </p:nvSpPr>
            <p:spPr>
              <a:xfrm>
                <a:off x="1828" y="2403"/>
                <a:ext cx="0" cy="110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3850" name="Text Box 75"/>
              <p:cNvSpPr txBox="1"/>
              <p:nvPr/>
            </p:nvSpPr>
            <p:spPr>
              <a:xfrm>
                <a:off x="624" y="2640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a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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endParaRPr>
              </a:p>
            </p:txBody>
          </p:sp>
          <p:sp>
            <p:nvSpPr>
              <p:cNvPr id="203851" name="Line 76"/>
              <p:cNvSpPr/>
              <p:nvPr/>
            </p:nvSpPr>
            <p:spPr>
              <a:xfrm>
                <a:off x="864" y="2831"/>
                <a:ext cx="86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3852" name="Line 77"/>
              <p:cNvSpPr/>
              <p:nvPr/>
            </p:nvSpPr>
            <p:spPr>
              <a:xfrm>
                <a:off x="1736" y="2833"/>
                <a:ext cx="672" cy="67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3853" name="Line 78"/>
              <p:cNvSpPr/>
              <p:nvPr/>
            </p:nvSpPr>
            <p:spPr>
              <a:xfrm>
                <a:off x="1446" y="2022"/>
                <a:ext cx="0" cy="110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3854" name="Line 79"/>
              <p:cNvSpPr/>
              <p:nvPr/>
            </p:nvSpPr>
            <p:spPr>
              <a:xfrm>
                <a:off x="1454" y="3132"/>
                <a:ext cx="384" cy="3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3855" name="Line 80"/>
              <p:cNvSpPr/>
              <p:nvPr/>
            </p:nvSpPr>
            <p:spPr>
              <a:xfrm flipV="1">
                <a:off x="1540" y="3507"/>
                <a:ext cx="288" cy="288"/>
              </a:xfrm>
              <a:prstGeom prst="line">
                <a:avLst/>
              </a:prstGeom>
              <a:ln w="762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86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86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286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01" name="Text Box 2"/>
          <p:cNvSpPr txBox="1"/>
          <p:nvPr/>
        </p:nvSpPr>
        <p:spPr>
          <a:xfrm>
            <a:off x="1117045" y="435055"/>
            <a:ext cx="4743450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chemeClr val="tx2"/>
                </a:solidFill>
                <a:latin typeface="Tahoma" panose="020B0604030504040204" pitchFamily="34" charset="0"/>
                <a:ea typeface="华文楷体" panose="02010600040101010101" pitchFamily="2" charset="-122"/>
              </a:rPr>
              <a:t>一般位置直线的投影特性</a:t>
            </a:r>
            <a:endParaRPr lang="zh-CN" altLang="en-US" sz="3200" b="1" dirty="0">
              <a:solidFill>
                <a:schemeClr val="tx2"/>
              </a:solidFill>
              <a:latin typeface="Tahoma" panose="020B0604030504040204" pitchFamily="34" charset="0"/>
              <a:ea typeface="华文楷体" panose="02010600040101010101" pitchFamily="2" charset="-122"/>
            </a:endParaRPr>
          </a:p>
        </p:txBody>
      </p:sp>
      <p:sp>
        <p:nvSpPr>
          <p:cNvPr id="204802" name="Text Box 3"/>
          <p:cNvSpPr txBox="1"/>
          <p:nvPr/>
        </p:nvSpPr>
        <p:spPr>
          <a:xfrm>
            <a:off x="774065" y="1515745"/>
            <a:ext cx="11463655" cy="48310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5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一般位置直线的投影特性： 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）三面投影均不反映直线的实长（均小于实长）； 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）直线与投影面之间的倾角在投影图中均不反映实形。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事实上，只要空间直线的任意两个投影都呈倾斜状态，则该直线一定是一条一般位置直线。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87748" name="Text Box 4"/>
          <p:cNvSpPr txBox="1"/>
          <p:nvPr/>
        </p:nvSpPr>
        <p:spPr>
          <a:xfrm>
            <a:off x="1750695" y="3846830"/>
            <a:ext cx="8395970" cy="7372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5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100" b="1" dirty="0">
                <a:latin typeface="楷体_GB2312" pitchFamily="49" charset="-122"/>
                <a:ea typeface="楷体_GB2312" pitchFamily="49" charset="-122"/>
              </a:rPr>
              <a:t>   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 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7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8770" name="Line 2"/>
          <p:cNvSpPr/>
          <p:nvPr/>
        </p:nvSpPr>
        <p:spPr>
          <a:xfrm>
            <a:off x="4138613" y="4508897"/>
            <a:ext cx="2700338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771" name="Line 3"/>
          <p:cNvSpPr/>
          <p:nvPr/>
        </p:nvSpPr>
        <p:spPr>
          <a:xfrm flipV="1">
            <a:off x="4104085" y="2045494"/>
            <a:ext cx="0" cy="1079897"/>
          </a:xfrm>
          <a:prstGeom prst="line">
            <a:avLst/>
          </a:prstGeom>
          <a:ln w="57150" cap="flat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5827" name="Line 4"/>
          <p:cNvSpPr/>
          <p:nvPr/>
        </p:nvSpPr>
        <p:spPr>
          <a:xfrm>
            <a:off x="4104085" y="3193256"/>
            <a:ext cx="0" cy="1316831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773" name="Line 5"/>
          <p:cNvSpPr/>
          <p:nvPr/>
        </p:nvSpPr>
        <p:spPr>
          <a:xfrm flipV="1">
            <a:off x="6838950" y="2010966"/>
            <a:ext cx="0" cy="1147763"/>
          </a:xfrm>
          <a:prstGeom prst="line">
            <a:avLst/>
          </a:prstGeom>
          <a:ln w="57150" cap="flat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774" name="Line 6"/>
          <p:cNvSpPr/>
          <p:nvPr/>
        </p:nvSpPr>
        <p:spPr>
          <a:xfrm flipV="1">
            <a:off x="6838950" y="1843088"/>
            <a:ext cx="0" cy="266581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775" name="Line 7"/>
          <p:cNvSpPr/>
          <p:nvPr/>
        </p:nvSpPr>
        <p:spPr>
          <a:xfrm>
            <a:off x="4138613" y="2010966"/>
            <a:ext cx="2700338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776" name="Line 8"/>
          <p:cNvSpPr/>
          <p:nvPr/>
        </p:nvSpPr>
        <p:spPr>
          <a:xfrm>
            <a:off x="4104085" y="3158729"/>
            <a:ext cx="273486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5832" name="Text Box 9"/>
          <p:cNvSpPr txBox="1"/>
          <p:nvPr/>
        </p:nvSpPr>
        <p:spPr>
          <a:xfrm>
            <a:off x="641350" y="176530"/>
            <a:ext cx="10909935" cy="1383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latin typeface="Times New Roman" panose="02020603050405020304" pitchFamily="18" charset="0"/>
                <a:ea typeface="楷体_GB2312" pitchFamily="49" charset="-122"/>
              </a:rPr>
              <a:t>       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 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应用案例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2-4   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已知铅垂线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AB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的一个端点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A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的投影</a:t>
            </a:r>
            <a:r>
              <a:rPr lang="en-US" altLang="zh-CN" sz="2800" i="1" dirty="0">
                <a:latin typeface="Times New Roman" panose="02020603050405020304" pitchFamily="18" charset="0"/>
                <a:ea typeface="Dotum" pitchFamily="34" charset="-127"/>
              </a:rPr>
              <a:t>a</a:t>
            </a:r>
            <a:r>
              <a:rPr lang="zh-CN" altLang="en-US" sz="2800" dirty="0">
                <a:latin typeface="Arial" panose="020B0604020202020204" pitchFamily="34" charset="0"/>
                <a:ea typeface="楷体_GB2312" pitchFamily="49" charset="-122"/>
              </a:rPr>
              <a:t>、</a:t>
            </a:r>
            <a:r>
              <a:rPr lang="en-US" altLang="zh-CN" sz="2800" i="1" dirty="0">
                <a:latin typeface="Times New Roman" panose="02020603050405020304" pitchFamily="18" charset="0"/>
                <a:ea typeface="Dotum" pitchFamily="34" charset="-127"/>
                <a:sym typeface="Math1" pitchFamily="2" charset="2"/>
              </a:rPr>
              <a:t>a</a:t>
            </a:r>
            <a:r>
              <a:rPr lang="en-US" altLang="zh-CN" sz="2800" i="1" dirty="0">
                <a:latin typeface="Arial" panose="020B0604020202020204" pitchFamily="34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，</a:t>
            </a:r>
            <a:r>
              <a:rPr lang="en-US" altLang="zh-CN" sz="2800" i="1" dirty="0">
                <a:latin typeface="Times New Roman" panose="02020603050405020304" pitchFamily="18" charset="0"/>
                <a:ea typeface="楷体_GB2312" pitchFamily="49" charset="-122"/>
              </a:rPr>
              <a:t>AB=12</a:t>
            </a:r>
            <a:r>
              <a:rPr lang="en-US" altLang="zh-CN" sz="2800" dirty="0">
                <a:latin typeface="Times New Roman" panose="02020603050405020304" pitchFamily="18" charset="0"/>
                <a:ea typeface="楷体_GB2312" pitchFamily="49" charset="-122"/>
              </a:rPr>
              <a:t>mm</a:t>
            </a:r>
            <a:r>
              <a:rPr lang="en-US" altLang="zh-CN" sz="2800" i="1" dirty="0">
                <a:latin typeface="Times New Roman" panose="02020603050405020304" pitchFamily="18" charset="0"/>
                <a:ea typeface="楷体_GB2312" pitchFamily="49" charset="-122"/>
              </a:rPr>
              <a:t>,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并知</a:t>
            </a:r>
            <a:r>
              <a:rPr lang="en-US" altLang="zh-CN" sz="2800" i="1" dirty="0"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点在</a:t>
            </a:r>
            <a:r>
              <a:rPr lang="en-US" altLang="zh-CN" sz="2800" i="1" dirty="0">
                <a:latin typeface="Times New Roman" panose="02020603050405020304" pitchFamily="18" charset="0"/>
                <a:ea typeface="楷体_GB2312" pitchFamily="49" charset="-122"/>
              </a:rPr>
              <a:t>A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点的正上方，求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AB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的三面投影</a:t>
            </a:r>
            <a:r>
              <a:rPr lang="zh-CN" altLang="en-US" sz="2800" b="1" i="1" dirty="0">
                <a:latin typeface="Times New Roman" panose="02020603050405020304" pitchFamily="18" charset="0"/>
                <a:ea typeface="楷体_GB2312" pitchFamily="49" charset="-122"/>
              </a:rPr>
              <a:t>。</a:t>
            </a:r>
            <a:endParaRPr lang="zh-CN" altLang="en-US" sz="2800" b="1" i="1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205833" name="Text Box 10"/>
          <p:cNvSpPr txBox="1"/>
          <p:nvPr/>
        </p:nvSpPr>
        <p:spPr>
          <a:xfrm>
            <a:off x="3261122" y="3517503"/>
            <a:ext cx="328613" cy="36830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</a:rPr>
              <a:t>X</a:t>
            </a:r>
            <a:endParaRPr lang="en-US" altLang="zh-CN" b="1" i="1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205834" name="Text Box 11"/>
          <p:cNvSpPr txBox="1"/>
          <p:nvPr/>
        </p:nvSpPr>
        <p:spPr>
          <a:xfrm>
            <a:off x="6062663" y="1560116"/>
            <a:ext cx="319088" cy="36830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</a:rPr>
              <a:t>Z</a:t>
            </a:r>
            <a:endParaRPr lang="en-US" altLang="zh-CN" b="1" i="1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205835" name="Text Box 12"/>
          <p:cNvSpPr txBox="1"/>
          <p:nvPr/>
        </p:nvSpPr>
        <p:spPr>
          <a:xfrm>
            <a:off x="8526066" y="3517503"/>
            <a:ext cx="594122" cy="36830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</a:rPr>
              <a:t>Y</a:t>
            </a:r>
            <a:r>
              <a:rPr lang="en-US" altLang="zh-CN" b="1" i="1" baseline="-25000" dirty="0">
                <a:latin typeface="Times New Roman" panose="02020603050405020304" pitchFamily="18" charset="0"/>
                <a:ea typeface="仿宋_GB2312" pitchFamily="49" charset="-122"/>
              </a:rPr>
              <a:t>W</a:t>
            </a:r>
            <a:endParaRPr lang="en-US" altLang="zh-CN" b="1" i="1" baseline="-25000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205836" name="Text Box 13"/>
          <p:cNvSpPr txBox="1"/>
          <p:nvPr/>
        </p:nvSpPr>
        <p:spPr>
          <a:xfrm>
            <a:off x="5522119" y="5272485"/>
            <a:ext cx="595313" cy="36830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</a:rPr>
              <a:t>Y</a:t>
            </a:r>
            <a:r>
              <a:rPr lang="en-US" altLang="zh-CN" b="1" i="1" baseline="-25000" dirty="0">
                <a:latin typeface="Times New Roman" panose="02020603050405020304" pitchFamily="18" charset="0"/>
                <a:ea typeface="仿宋_GB2312" pitchFamily="49" charset="-122"/>
              </a:rPr>
              <a:t>H</a:t>
            </a:r>
            <a:endParaRPr lang="en-US" altLang="zh-CN" b="1" i="1" baseline="-25000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205837" name="Text Box 14"/>
          <p:cNvSpPr txBox="1"/>
          <p:nvPr/>
        </p:nvSpPr>
        <p:spPr>
          <a:xfrm>
            <a:off x="5678527" y="3392488"/>
            <a:ext cx="34798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</a:rPr>
              <a:t>O</a:t>
            </a:r>
            <a:endParaRPr lang="en-US" altLang="zh-CN" b="1" i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5838" name="Oval 15"/>
          <p:cNvSpPr/>
          <p:nvPr/>
        </p:nvSpPr>
        <p:spPr>
          <a:xfrm>
            <a:off x="4037410" y="4441031"/>
            <a:ext cx="108347" cy="108347"/>
          </a:xfrm>
          <a:prstGeom prst="ellipse">
            <a:avLst/>
          </a:prstGeom>
          <a:solidFill>
            <a:schemeClr val="bg1"/>
          </a:solidFill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05839" name="Text Box 16"/>
          <p:cNvSpPr txBox="1"/>
          <p:nvPr/>
        </p:nvSpPr>
        <p:spPr>
          <a:xfrm>
            <a:off x="3676889" y="3011488"/>
            <a:ext cx="41148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</a:rPr>
              <a:t>a</a:t>
            </a: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  <a:sym typeface="Symbol" panose="05050102010706020507" pitchFamily="18" charset="2"/>
              </a:rPr>
              <a:t></a:t>
            </a: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</a:rPr>
              <a:t> </a:t>
            </a:r>
            <a:endParaRPr lang="en-US" altLang="zh-CN" b="1" i="1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288785" name="Text Box 17"/>
          <p:cNvSpPr txBox="1"/>
          <p:nvPr/>
        </p:nvSpPr>
        <p:spPr>
          <a:xfrm>
            <a:off x="3744754" y="4462860"/>
            <a:ext cx="29718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</a:rPr>
              <a:t>a</a:t>
            </a:r>
            <a:endParaRPr lang="en-US" altLang="zh-CN" b="1" i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88786" name="Text Box 18"/>
          <p:cNvSpPr txBox="1"/>
          <p:nvPr/>
        </p:nvSpPr>
        <p:spPr>
          <a:xfrm>
            <a:off x="6737747" y="1830388"/>
            <a:ext cx="738188" cy="36830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</a:rPr>
              <a:t>b</a:t>
            </a: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  <a:sym typeface="Symbol" panose="05050102010706020507" pitchFamily="18" charset="2"/>
              </a:rPr>
              <a:t></a:t>
            </a: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</a:rPr>
              <a:t> </a:t>
            </a:r>
            <a:endParaRPr lang="en-US" altLang="zh-CN" b="1" i="1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205842" name="Line 19"/>
          <p:cNvSpPr/>
          <p:nvPr/>
        </p:nvSpPr>
        <p:spPr>
          <a:xfrm flipH="1">
            <a:off x="3594497" y="3714750"/>
            <a:ext cx="4837509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5843" name="Line 20"/>
          <p:cNvSpPr/>
          <p:nvPr/>
        </p:nvSpPr>
        <p:spPr>
          <a:xfrm flipV="1">
            <a:off x="6028135" y="1741885"/>
            <a:ext cx="14288" cy="3712369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5844" name="Oval 21"/>
          <p:cNvSpPr/>
          <p:nvPr/>
        </p:nvSpPr>
        <p:spPr>
          <a:xfrm>
            <a:off x="4037410" y="3125391"/>
            <a:ext cx="108347" cy="108347"/>
          </a:xfrm>
          <a:prstGeom prst="ellipse">
            <a:avLst/>
          </a:prstGeom>
          <a:solidFill>
            <a:schemeClr val="bg1"/>
          </a:solidFill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88790" name="Oval 22"/>
          <p:cNvSpPr/>
          <p:nvPr/>
        </p:nvSpPr>
        <p:spPr>
          <a:xfrm>
            <a:off x="4037410" y="1977629"/>
            <a:ext cx="108347" cy="108347"/>
          </a:xfrm>
          <a:prstGeom prst="ellipse">
            <a:avLst/>
          </a:prstGeom>
          <a:solidFill>
            <a:schemeClr val="bg1"/>
          </a:solidFill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88791" name="Oval 23"/>
          <p:cNvSpPr/>
          <p:nvPr/>
        </p:nvSpPr>
        <p:spPr>
          <a:xfrm>
            <a:off x="6771085" y="1977629"/>
            <a:ext cx="108347" cy="108347"/>
          </a:xfrm>
          <a:prstGeom prst="ellipse">
            <a:avLst/>
          </a:prstGeom>
          <a:solidFill>
            <a:schemeClr val="bg1"/>
          </a:solidFill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88792" name="Text Box 24"/>
          <p:cNvSpPr txBox="1"/>
          <p:nvPr/>
        </p:nvSpPr>
        <p:spPr>
          <a:xfrm>
            <a:off x="3463529" y="4543425"/>
            <a:ext cx="304800" cy="29908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1350" b="1" dirty="0"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endParaRPr lang="en-US" altLang="zh-CN" sz="135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8793" name="Line 25"/>
          <p:cNvSpPr/>
          <p:nvPr/>
        </p:nvSpPr>
        <p:spPr>
          <a:xfrm flipV="1">
            <a:off x="4104085" y="2078831"/>
            <a:ext cx="0" cy="1045369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288794" name="Group 26"/>
          <p:cNvGrpSpPr/>
          <p:nvPr/>
        </p:nvGrpSpPr>
        <p:grpSpPr>
          <a:xfrm>
            <a:off x="3586162" y="2078831"/>
            <a:ext cx="367904" cy="1028700"/>
            <a:chOff x="1381" y="1200"/>
            <a:chExt cx="309" cy="864"/>
          </a:xfrm>
        </p:grpSpPr>
        <p:sp>
          <p:nvSpPr>
            <p:cNvPr id="205850" name="Text Box 27"/>
            <p:cNvSpPr txBox="1"/>
            <p:nvPr/>
          </p:nvSpPr>
          <p:spPr>
            <a:xfrm rot="-5400000">
              <a:off x="1362" y="1484"/>
              <a:ext cx="34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b="1" i="1" dirty="0">
                  <a:solidFill>
                    <a:schemeClr val="hlink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12</a:t>
              </a:r>
              <a:endParaRPr lang="en-US" altLang="zh-CN" b="1" i="1" dirty="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5851" name="AutoShape 28"/>
            <p:cNvSpPr/>
            <p:nvPr/>
          </p:nvSpPr>
          <p:spPr>
            <a:xfrm>
              <a:off x="1632" y="1200"/>
              <a:ext cx="48" cy="864"/>
            </a:xfrm>
            <a:prstGeom prst="leftBrace">
              <a:avLst>
                <a:gd name="adj1" fmla="val 150000"/>
                <a:gd name="adj2" fmla="val 50000"/>
              </a:avLst>
            </a:prstGeom>
            <a:noFill/>
            <a:ln w="28575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</p:grpSp>
      <p:sp>
        <p:nvSpPr>
          <p:cNvPr id="288797" name="Text Box 29"/>
          <p:cNvSpPr txBox="1"/>
          <p:nvPr/>
        </p:nvSpPr>
        <p:spPr>
          <a:xfrm>
            <a:off x="3069670" y="1729185"/>
            <a:ext cx="41148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  <a:sym typeface="Symbol" panose="05050102010706020507" pitchFamily="18" charset="2"/>
              </a:rPr>
              <a:t>b</a:t>
            </a: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</a:rPr>
              <a:t> </a:t>
            </a:r>
            <a:endParaRPr lang="en-US" altLang="zh-CN" b="1" i="1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288798" name="Text Box 30"/>
          <p:cNvSpPr txBox="1"/>
          <p:nvPr/>
        </p:nvSpPr>
        <p:spPr>
          <a:xfrm>
            <a:off x="3665935" y="4508897"/>
            <a:ext cx="371475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1350" dirty="0"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sz="1350" dirty="0"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endParaRPr lang="en-US" altLang="zh-CN" sz="135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88799" name="Line 31"/>
          <p:cNvSpPr/>
          <p:nvPr/>
        </p:nvSpPr>
        <p:spPr>
          <a:xfrm>
            <a:off x="6028135" y="3699272"/>
            <a:ext cx="1857375" cy="185737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800" name="Oval 32"/>
          <p:cNvSpPr/>
          <p:nvPr/>
        </p:nvSpPr>
        <p:spPr>
          <a:xfrm>
            <a:off x="6771085" y="3125391"/>
            <a:ext cx="108347" cy="108347"/>
          </a:xfrm>
          <a:prstGeom prst="ellipse">
            <a:avLst/>
          </a:prstGeom>
          <a:solidFill>
            <a:schemeClr val="bg1"/>
          </a:solidFill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88801" name="Text Box 33"/>
          <p:cNvSpPr txBox="1"/>
          <p:nvPr/>
        </p:nvSpPr>
        <p:spPr>
          <a:xfrm>
            <a:off x="6703219" y="2943622"/>
            <a:ext cx="738188" cy="36830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</a:rPr>
              <a:t>a</a:t>
            </a: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  <a:sym typeface="Symbol" panose="05050102010706020507" pitchFamily="18" charset="2"/>
              </a:rPr>
              <a:t></a:t>
            </a:r>
            <a:r>
              <a:rPr lang="en-US" altLang="zh-CN" b="1" i="1" dirty="0">
                <a:latin typeface="Times New Roman" panose="02020603050405020304" pitchFamily="18" charset="0"/>
                <a:ea typeface="仿宋_GB2312" pitchFamily="49" charset="-122"/>
              </a:rPr>
              <a:t> </a:t>
            </a:r>
            <a:endParaRPr lang="en-US" altLang="zh-CN" b="1" i="1" dirty="0">
              <a:latin typeface="Times New Roman" panose="02020603050405020304" pitchFamily="18" charset="0"/>
              <a:ea typeface="仿宋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8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88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88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88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88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88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88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88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88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88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88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88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88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88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88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88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88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85" grpId="0"/>
      <p:bldP spid="288786" grpId="0"/>
      <p:bldP spid="288790" grpId="0" bldLvl="0" animBg="1"/>
      <p:bldP spid="288791" grpId="0" bldLvl="0" animBg="1"/>
      <p:bldP spid="288792" grpId="0"/>
      <p:bldP spid="288797" grpId="0"/>
      <p:bldP spid="288798" grpId="0"/>
      <p:bldP spid="288800" grpId="0" bldLvl="0" animBg="1"/>
      <p:bldP spid="28880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92760" y="335915"/>
            <a:ext cx="10219055" cy="507365"/>
          </a:xfrm>
        </p:spPr>
        <p:txBody>
          <a:bodyPr vert="horz" wrap="square" lIns="68580" tIns="34290" rIns="68580" bIns="34290" numCol="1" rtlCol="0" anchor="ctr" anchorCtr="0" compatLnSpc="1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j-cs"/>
              </a:rPr>
              <a:t>作业：</a:t>
            </a:r>
            <a:r>
              <a:rPr kumimoji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j-cs"/>
              </a:rPr>
              <a:t>判断下列直线对投影面的相对位置，并填写直线类型。</a:t>
            </a:r>
            <a:endParaRPr kumimoji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j-cs"/>
            </a:endParaRPr>
          </a:p>
        </p:txBody>
      </p:sp>
      <p:pic>
        <p:nvPicPr>
          <p:cNvPr id="-2147482511" name="图片 -21474825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74390" y="843280"/>
            <a:ext cx="5073015" cy="46634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0" name="文本框 99"/>
          <p:cNvSpPr txBox="1"/>
          <p:nvPr/>
        </p:nvSpPr>
        <p:spPr>
          <a:xfrm>
            <a:off x="492760" y="5695950"/>
            <a:ext cx="9741535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sz="2800">
                <a:latin typeface="宋体" panose="02010600030101010101" pitchFamily="2" charset="-122"/>
              </a:rPr>
              <a:t>AB</a:t>
            </a:r>
            <a:r>
              <a:rPr lang="zh-CN" sz="2800">
                <a:ea typeface="宋体" panose="02010600030101010101" pitchFamily="2" charset="-122"/>
              </a:rPr>
              <a:t>是＿＿＿＿＿</a:t>
            </a:r>
            <a:r>
              <a:rPr lang="en-US" sz="2800">
                <a:latin typeface="宋体" panose="02010600030101010101" pitchFamily="2" charset="-122"/>
              </a:rPr>
              <a:t> </a:t>
            </a:r>
            <a:r>
              <a:rPr lang="zh-CN" sz="2800">
                <a:ea typeface="宋体" panose="02010600030101010101" pitchFamily="2" charset="-122"/>
              </a:rPr>
              <a:t>线；</a:t>
            </a:r>
            <a:r>
              <a:rPr lang="en-US" sz="2800">
                <a:latin typeface="宋体" panose="02010600030101010101" pitchFamily="2" charset="-122"/>
              </a:rPr>
              <a:t>  EF</a:t>
            </a:r>
            <a:r>
              <a:rPr lang="zh-CN" sz="2800">
                <a:ea typeface="宋体" panose="02010600030101010101" pitchFamily="2" charset="-122"/>
              </a:rPr>
              <a:t>是＿＿＿＿＿线；</a:t>
            </a:r>
            <a:r>
              <a:rPr lang="en-US" sz="2800">
                <a:latin typeface="宋体" panose="02010600030101010101" pitchFamily="2" charset="-122"/>
              </a:rPr>
              <a:t>CD</a:t>
            </a:r>
            <a:r>
              <a:rPr lang="zh-CN" sz="2800">
                <a:ea typeface="宋体" panose="02010600030101010101" pitchFamily="2" charset="-122"/>
              </a:rPr>
              <a:t>是＿＿＿＿＿ 线；  </a:t>
            </a:r>
            <a:r>
              <a:rPr lang="en-US" sz="2800">
                <a:latin typeface="Times New Roman" panose="02020603050405020304" pitchFamily="18" charset="0"/>
              </a:rPr>
              <a:t>KL</a:t>
            </a:r>
            <a:r>
              <a:rPr lang="zh-CN" sz="2800">
                <a:ea typeface="宋体" panose="02010600030101010101" pitchFamily="2" charset="-122"/>
              </a:rPr>
              <a:t>是＿＿＿＿＿线。</a:t>
            </a:r>
            <a:endParaRPr lang="zh-CN" altLang="en-US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标题 609281"/>
          <p:cNvSpPr>
            <a:spLocks noGrp="1"/>
          </p:cNvSpPr>
          <p:nvPr>
            <p:ph type="title"/>
          </p:nvPr>
        </p:nvSpPr>
        <p:spPr>
          <a:xfrm>
            <a:off x="1974850" y="1246188"/>
            <a:ext cx="8435975" cy="641350"/>
          </a:xfrm>
        </p:spPr>
        <p:txBody>
          <a:bodyPr anchor="ctr"/>
          <a:lstStyle/>
          <a:p>
            <a:r>
              <a:rPr lang="zh-CN" altLang="en-US" dirty="0">
                <a:solidFill>
                  <a:schemeClr val="tx1"/>
                </a:solidFill>
              </a:rPr>
              <a:t>学习目标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609283" name="文本占位符 609282"/>
          <p:cNvSpPr>
            <a:spLocks noGrp="1"/>
          </p:cNvSpPr>
          <p:nvPr>
            <p:ph type="body" idx="1"/>
          </p:nvPr>
        </p:nvSpPr>
        <p:spPr>
          <a:xfrm>
            <a:off x="941070" y="2341245"/>
            <a:ext cx="8435975" cy="40100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200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1.了解</a:t>
            </a:r>
            <a:r>
              <a:rPr lang="zh-CN" altLang="en-US" sz="3200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直线的投影</a:t>
            </a:r>
            <a:endParaRPr lang="zh-CN" altLang="en-US" sz="3200" dirty="0">
              <a:solidFill>
                <a:schemeClr val="tx2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 smtClean="0">
                <a:solidFill>
                  <a:schemeClr val="tx1"/>
                </a:solidFill>
              </a:rPr>
              <a:t>2.</a:t>
            </a:r>
            <a:r>
              <a:rPr lang="zh-CN" altLang="en-US" sz="3200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特殊位置直线及其投影特性</a:t>
            </a:r>
            <a:endParaRPr lang="zh-CN" altLang="en-US" sz="320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zh-CN" altLang="en-US" sz="3200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3.根据直线的正投影规律解决问题</a:t>
            </a:r>
            <a:endParaRPr lang="zh-CN" altLang="en-US" sz="3200" dirty="0">
              <a:solidFill>
                <a:schemeClr val="tx2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1489" name="Rectangle 2"/>
          <p:cNvSpPr/>
          <p:nvPr/>
        </p:nvSpPr>
        <p:spPr>
          <a:xfrm>
            <a:off x="595392" y="191453"/>
            <a:ext cx="5844778" cy="85725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>
              <a:buFont typeface="Arial" panose="020B0604020202020204" pitchFamily="34" charset="0"/>
              <a:buNone/>
            </a:pPr>
            <a:r>
              <a:rPr lang="en-US" altLang="zh-CN" sz="3600" b="1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r>
              <a:rPr lang="zh-CN" altLang="en-US" sz="3600" b="1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直线的投影</a:t>
            </a:r>
            <a:endParaRPr lang="zh-CN" altLang="en-US" sz="3600" dirty="0">
              <a:solidFill>
                <a:schemeClr val="tx2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191490" name="Text Box 3"/>
          <p:cNvSpPr txBox="1"/>
          <p:nvPr/>
        </p:nvSpPr>
        <p:spPr>
          <a:xfrm>
            <a:off x="307340" y="2585085"/>
            <a:ext cx="5167630" cy="390779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endParaRPr lang="zh-CN" altLang="en-US" sz="2400" b="1" dirty="0">
              <a:solidFill>
                <a:schemeClr val="tx2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由于直线的投影一般情况下仍为直线，且两点决定一直线，故要获得直线的投影，只需作出已知直线上的两个点的投影，再将它们相连即可。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  <p:grpSp>
        <p:nvGrpSpPr>
          <p:cNvPr id="191491" name="Group 4"/>
          <p:cNvGrpSpPr/>
          <p:nvPr/>
        </p:nvGrpSpPr>
        <p:grpSpPr>
          <a:xfrm>
            <a:off x="5410200" y="2375297"/>
            <a:ext cx="4114800" cy="2882503"/>
            <a:chOff x="2112" y="1488"/>
            <a:chExt cx="3456" cy="2421"/>
          </a:xfrm>
        </p:grpSpPr>
        <p:grpSp>
          <p:nvGrpSpPr>
            <p:cNvPr id="191492" name="Group 5"/>
            <p:cNvGrpSpPr/>
            <p:nvPr/>
          </p:nvGrpSpPr>
          <p:grpSpPr>
            <a:xfrm>
              <a:off x="2112" y="1488"/>
              <a:ext cx="3456" cy="2421"/>
              <a:chOff x="2112" y="1488"/>
              <a:chExt cx="3456" cy="2421"/>
            </a:xfrm>
          </p:grpSpPr>
          <p:sp>
            <p:nvSpPr>
              <p:cNvPr id="191493" name="Rectangle 6"/>
              <p:cNvSpPr/>
              <p:nvPr/>
            </p:nvSpPr>
            <p:spPr>
              <a:xfrm>
                <a:off x="2400" y="1488"/>
                <a:ext cx="2304" cy="1296"/>
              </a:xfrm>
              <a:prstGeom prst="rect">
                <a:avLst/>
              </a:prstGeom>
              <a:solidFill>
                <a:srgbClr val="DBDB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zh-CN" altLang="en-US" dirty="0">
                  <a:latin typeface="Arial" panose="020B0604020202020204" pitchFamily="34" charset="0"/>
                  <a:ea typeface="楷体_GB2312" pitchFamily="49" charset="-122"/>
                </a:endParaRPr>
              </a:p>
            </p:txBody>
          </p:sp>
          <p:sp>
            <p:nvSpPr>
              <p:cNvPr id="191494" name="AutoShape 7"/>
              <p:cNvSpPr/>
              <p:nvPr/>
            </p:nvSpPr>
            <p:spPr>
              <a:xfrm flipH="1">
                <a:off x="2400" y="2784"/>
                <a:ext cx="3168" cy="1104"/>
              </a:xfrm>
              <a:prstGeom prst="parallelogram">
                <a:avLst>
                  <a:gd name="adj" fmla="val 79165"/>
                </a:avLst>
              </a:prstGeom>
              <a:solidFill>
                <a:srgbClr val="DBDB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zh-CN" altLang="en-US" dirty="0">
                  <a:latin typeface="Arial" panose="020B0604020202020204" pitchFamily="34" charset="0"/>
                  <a:ea typeface="楷体_GB2312" pitchFamily="49" charset="-122"/>
                </a:endParaRPr>
              </a:p>
            </p:txBody>
          </p:sp>
          <p:sp>
            <p:nvSpPr>
              <p:cNvPr id="191495" name="Text Box 8"/>
              <p:cNvSpPr txBox="1"/>
              <p:nvPr/>
            </p:nvSpPr>
            <p:spPr>
              <a:xfrm>
                <a:off x="2448" y="1488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solidFill>
                      <a:schemeClr val="hlink"/>
                    </a:solidFill>
                    <a:latin typeface="Tahoma" panose="020B0604030504040204" pitchFamily="34" charset="0"/>
                    <a:ea typeface="宋体" panose="02010600030101010101" pitchFamily="2" charset="-122"/>
                  </a:rPr>
                  <a:t>V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1496" name="Text Box 9"/>
              <p:cNvSpPr txBox="1"/>
              <p:nvPr/>
            </p:nvSpPr>
            <p:spPr>
              <a:xfrm>
                <a:off x="5088" y="3600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solidFill>
                      <a:schemeClr val="hlink"/>
                    </a:solidFill>
                    <a:latin typeface="Tahoma" panose="020B0604030504040204" pitchFamily="34" charset="0"/>
                    <a:ea typeface="宋体" panose="02010600030101010101" pitchFamily="2" charset="-122"/>
                  </a:rPr>
                  <a:t>H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1497" name="Text Box 10"/>
              <p:cNvSpPr txBox="1"/>
              <p:nvPr/>
            </p:nvSpPr>
            <p:spPr>
              <a:xfrm>
                <a:off x="2112" y="2640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latin typeface="Tahoma" panose="020B0604030504040204" pitchFamily="34" charset="0"/>
                    <a:ea typeface="宋体" panose="02010600030101010101" pitchFamily="2" charset="-122"/>
                  </a:rPr>
                  <a:t>X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1498" name="Text Box 11"/>
              <p:cNvSpPr txBox="1"/>
              <p:nvPr/>
            </p:nvSpPr>
            <p:spPr>
              <a:xfrm>
                <a:off x="4800" y="2640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latin typeface="Tahoma" panose="020B0604030504040204" pitchFamily="34" charset="0"/>
                    <a:ea typeface="宋体" panose="02010600030101010101" pitchFamily="2" charset="-122"/>
                  </a:rPr>
                  <a:t>O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91499" name="Group 12"/>
            <p:cNvGrpSpPr/>
            <p:nvPr/>
          </p:nvGrpSpPr>
          <p:grpSpPr>
            <a:xfrm>
              <a:off x="3168" y="1680"/>
              <a:ext cx="1440" cy="1413"/>
              <a:chOff x="3168" y="1680"/>
              <a:chExt cx="1440" cy="1413"/>
            </a:xfrm>
          </p:grpSpPr>
          <p:sp>
            <p:nvSpPr>
              <p:cNvPr id="191500" name="Line 13"/>
              <p:cNvSpPr/>
              <p:nvPr/>
            </p:nvSpPr>
            <p:spPr>
              <a:xfrm flipH="1">
                <a:off x="3450" y="1808"/>
                <a:ext cx="784" cy="1030"/>
              </a:xfrm>
              <a:prstGeom prst="line">
                <a:avLst/>
              </a:prstGeom>
              <a:ln w="57150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sp>
          <p:sp>
            <p:nvSpPr>
              <p:cNvPr id="191501" name="Text Box 14"/>
              <p:cNvSpPr txBox="1"/>
              <p:nvPr/>
            </p:nvSpPr>
            <p:spPr>
              <a:xfrm>
                <a:off x="4272" y="1680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solidFill>
                      <a:schemeClr val="hlink"/>
                    </a:solidFill>
                    <a:latin typeface="Tahoma" panose="020B0604030504040204" pitchFamily="34" charset="0"/>
                    <a:ea typeface="宋体" panose="02010600030101010101" pitchFamily="2" charset="-122"/>
                  </a:rPr>
                  <a:t>B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1502" name="Text Box 15"/>
              <p:cNvSpPr txBox="1"/>
              <p:nvPr/>
            </p:nvSpPr>
            <p:spPr>
              <a:xfrm>
                <a:off x="3168" y="2784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solidFill>
                      <a:schemeClr val="hlink"/>
                    </a:solidFill>
                    <a:latin typeface="Tahoma" panose="020B0604030504040204" pitchFamily="34" charset="0"/>
                    <a:ea typeface="宋体" panose="02010600030101010101" pitchFamily="2" charset="-122"/>
                  </a:rPr>
                  <a:t>A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274448" name="Group 16"/>
          <p:cNvGrpSpPr/>
          <p:nvPr/>
        </p:nvGrpSpPr>
        <p:grpSpPr>
          <a:xfrm>
            <a:off x="6238875" y="2546747"/>
            <a:ext cx="1700213" cy="2343150"/>
            <a:chOff x="2808" y="1632"/>
            <a:chExt cx="1428" cy="1968"/>
          </a:xfrm>
        </p:grpSpPr>
        <p:sp>
          <p:nvSpPr>
            <p:cNvPr id="191504" name="Line 17"/>
            <p:cNvSpPr/>
            <p:nvPr/>
          </p:nvSpPr>
          <p:spPr>
            <a:xfrm>
              <a:off x="2814" y="2064"/>
              <a:ext cx="0" cy="72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91505" name="Line 18"/>
            <p:cNvSpPr/>
            <p:nvPr/>
          </p:nvSpPr>
          <p:spPr>
            <a:xfrm>
              <a:off x="4110" y="1632"/>
              <a:ext cx="0" cy="115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91506" name="Line 19"/>
            <p:cNvSpPr/>
            <p:nvPr/>
          </p:nvSpPr>
          <p:spPr>
            <a:xfrm>
              <a:off x="4107" y="2780"/>
              <a:ext cx="129" cy="15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91507" name="Line 20"/>
            <p:cNvSpPr/>
            <p:nvPr/>
          </p:nvSpPr>
          <p:spPr>
            <a:xfrm>
              <a:off x="2808" y="2785"/>
              <a:ext cx="660" cy="815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</p:grpSp>
      <p:grpSp>
        <p:nvGrpSpPr>
          <p:cNvPr id="274453" name="Group 21"/>
          <p:cNvGrpSpPr/>
          <p:nvPr/>
        </p:nvGrpSpPr>
        <p:grpSpPr>
          <a:xfrm>
            <a:off x="5924550" y="2318147"/>
            <a:ext cx="2008585" cy="1682353"/>
            <a:chOff x="2544" y="1440"/>
            <a:chExt cx="1687" cy="1413"/>
          </a:xfrm>
        </p:grpSpPr>
        <p:sp>
          <p:nvSpPr>
            <p:cNvPr id="191509" name="Line 22"/>
            <p:cNvSpPr/>
            <p:nvPr/>
          </p:nvSpPr>
          <p:spPr>
            <a:xfrm>
              <a:off x="2808" y="2052"/>
              <a:ext cx="648" cy="80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91510" name="Line 23"/>
            <p:cNvSpPr/>
            <p:nvPr/>
          </p:nvSpPr>
          <p:spPr>
            <a:xfrm>
              <a:off x="4100" y="1638"/>
              <a:ext cx="131" cy="16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91511" name="Line 24"/>
            <p:cNvSpPr/>
            <p:nvPr/>
          </p:nvSpPr>
          <p:spPr>
            <a:xfrm flipV="1">
              <a:off x="2814" y="1636"/>
              <a:ext cx="1302" cy="434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91512" name="Text Box 25"/>
            <p:cNvSpPr txBox="1"/>
            <p:nvPr/>
          </p:nvSpPr>
          <p:spPr>
            <a:xfrm>
              <a:off x="2544" y="1920"/>
              <a:ext cx="33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a' 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1513" name="Text Box 26"/>
            <p:cNvSpPr txBox="1"/>
            <p:nvPr/>
          </p:nvSpPr>
          <p:spPr>
            <a:xfrm>
              <a:off x="3840" y="1440"/>
              <a:ext cx="33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b' 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74459" name="Group 27"/>
          <p:cNvGrpSpPr/>
          <p:nvPr/>
        </p:nvGrpSpPr>
        <p:grpSpPr>
          <a:xfrm>
            <a:off x="6953250" y="2761060"/>
            <a:ext cx="1371600" cy="2439591"/>
            <a:chOff x="3408" y="1812"/>
            <a:chExt cx="1152" cy="2049"/>
          </a:xfrm>
        </p:grpSpPr>
        <p:sp>
          <p:nvSpPr>
            <p:cNvPr id="191515" name="Line 28"/>
            <p:cNvSpPr/>
            <p:nvPr/>
          </p:nvSpPr>
          <p:spPr>
            <a:xfrm>
              <a:off x="3456" y="2838"/>
              <a:ext cx="0" cy="74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91516" name="Line 29"/>
            <p:cNvSpPr/>
            <p:nvPr/>
          </p:nvSpPr>
          <p:spPr>
            <a:xfrm>
              <a:off x="4242" y="1812"/>
              <a:ext cx="0" cy="115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91517" name="Line 30"/>
            <p:cNvSpPr/>
            <p:nvPr/>
          </p:nvSpPr>
          <p:spPr>
            <a:xfrm flipV="1">
              <a:off x="3456" y="2940"/>
              <a:ext cx="798" cy="642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91518" name="Text Box 31"/>
            <p:cNvSpPr txBox="1"/>
            <p:nvPr/>
          </p:nvSpPr>
          <p:spPr>
            <a:xfrm>
              <a:off x="3408" y="3552"/>
              <a:ext cx="33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1519" name="Text Box 32"/>
            <p:cNvSpPr txBox="1"/>
            <p:nvPr/>
          </p:nvSpPr>
          <p:spPr>
            <a:xfrm>
              <a:off x="4224" y="2928"/>
              <a:ext cx="33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91521" name="Text Box 34"/>
          <p:cNvSpPr txBox="1"/>
          <p:nvPr/>
        </p:nvSpPr>
        <p:spPr>
          <a:xfrm>
            <a:off x="83185" y="1403985"/>
            <a:ext cx="454850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3200" b="1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）</a:t>
            </a:r>
            <a:r>
              <a:rPr lang="zh-CN" altLang="en-US" sz="32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直线投影的形成</a:t>
            </a:r>
            <a:endParaRPr lang="zh-CN" altLang="en-US" sz="3200" b="1" dirty="0">
              <a:solidFill>
                <a:schemeClr val="tx2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4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74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91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3537" name="Text Box 2"/>
          <p:cNvSpPr txBox="1"/>
          <p:nvPr/>
        </p:nvSpPr>
        <p:spPr>
          <a:xfrm>
            <a:off x="1835785" y="410210"/>
            <a:ext cx="6202045" cy="50673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7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（</a:t>
            </a:r>
            <a:r>
              <a:rPr lang="en-US" altLang="zh-CN" sz="27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zh-CN" altLang="en-US" sz="27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）特殊位置直线及其投影特性</a:t>
            </a:r>
            <a:endParaRPr lang="zh-CN" altLang="en-US" sz="27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93538" name="Text Box 3"/>
          <p:cNvSpPr txBox="1"/>
          <p:nvPr/>
        </p:nvSpPr>
        <p:spPr>
          <a:xfrm>
            <a:off x="1992630" y="1388110"/>
            <a:ext cx="7635875" cy="1599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l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）投影面平行线 </a:t>
            </a:r>
            <a:endParaRPr lang="zh-CN" altLang="en-US" sz="2800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平行于一个投影面，同时倾斜于其它两个投影面的直线。</a:t>
            </a:r>
            <a:endParaRPr lang="zh-CN" altLang="en-US" sz="28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93539" name="Text Box 4"/>
          <p:cNvSpPr txBox="1"/>
          <p:nvPr/>
        </p:nvSpPr>
        <p:spPr>
          <a:xfrm>
            <a:off x="1776730" y="3226435"/>
            <a:ext cx="8519795" cy="181483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水平线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——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平行于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H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面，同时倾斜于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V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W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面的直线。 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正平线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——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平行于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V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面，同时倾斜于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H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W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面的直线。 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侧平线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——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平行于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W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面，同时倾斜于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H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V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面的直线。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77506" name="Group 2"/>
          <p:cNvGrpSpPr/>
          <p:nvPr/>
        </p:nvGrpSpPr>
        <p:grpSpPr>
          <a:xfrm>
            <a:off x="2672953" y="1869281"/>
            <a:ext cx="3719513" cy="3470672"/>
            <a:chOff x="9" y="1162"/>
            <a:chExt cx="3124" cy="2915"/>
          </a:xfrm>
        </p:grpSpPr>
        <p:grpSp>
          <p:nvGrpSpPr>
            <p:cNvPr id="194562" name="Group 3"/>
            <p:cNvGrpSpPr/>
            <p:nvPr/>
          </p:nvGrpSpPr>
          <p:grpSpPr>
            <a:xfrm>
              <a:off x="9" y="1162"/>
              <a:ext cx="3124" cy="2915"/>
              <a:chOff x="9" y="1162"/>
              <a:chExt cx="3124" cy="2915"/>
            </a:xfrm>
          </p:grpSpPr>
          <p:sp>
            <p:nvSpPr>
              <p:cNvPr id="194563" name="AutoShape 4"/>
              <p:cNvSpPr/>
              <p:nvPr/>
            </p:nvSpPr>
            <p:spPr>
              <a:xfrm rot="-5400000">
                <a:off x="1103" y="2151"/>
                <a:ext cx="2568" cy="954"/>
              </a:xfrm>
              <a:prstGeom prst="parallelogram">
                <a:avLst>
                  <a:gd name="adj" fmla="val 107858"/>
                </a:avLst>
              </a:prstGeom>
              <a:solidFill>
                <a:srgbClr val="DBDB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zh-CN" altLang="en-US" dirty="0">
                  <a:latin typeface="Arial" panose="020B0604020202020204" pitchFamily="34" charset="0"/>
                  <a:ea typeface="楷体_GB2312" pitchFamily="49" charset="-122"/>
                </a:endParaRPr>
              </a:p>
            </p:txBody>
          </p:sp>
          <p:sp>
            <p:nvSpPr>
              <p:cNvPr id="194564" name="Rectangle 5"/>
              <p:cNvSpPr/>
              <p:nvPr/>
            </p:nvSpPr>
            <p:spPr>
              <a:xfrm>
                <a:off x="254" y="1344"/>
                <a:ext cx="1656" cy="1536"/>
              </a:xfrm>
              <a:prstGeom prst="rect">
                <a:avLst/>
              </a:prstGeom>
              <a:solidFill>
                <a:srgbClr val="DBDB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zh-CN" altLang="en-US" dirty="0">
                  <a:latin typeface="Arial" panose="020B0604020202020204" pitchFamily="34" charset="0"/>
                  <a:ea typeface="楷体_GB2312" pitchFamily="49" charset="-122"/>
                </a:endParaRPr>
              </a:p>
            </p:txBody>
          </p:sp>
          <p:sp>
            <p:nvSpPr>
              <p:cNvPr id="194565" name="AutoShape 6"/>
              <p:cNvSpPr/>
              <p:nvPr/>
            </p:nvSpPr>
            <p:spPr>
              <a:xfrm flipH="1">
                <a:off x="257" y="2881"/>
                <a:ext cx="2607" cy="1031"/>
              </a:xfrm>
              <a:prstGeom prst="parallelogram">
                <a:avLst>
                  <a:gd name="adj" fmla="val 93101"/>
                </a:avLst>
              </a:prstGeom>
              <a:solidFill>
                <a:srgbClr val="DBDB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algn="ctr">
                  <a:buFont typeface="Arial" panose="020B0604020202020204" pitchFamily="34" charset="0"/>
                  <a:buNone/>
                </a:pPr>
                <a:endParaRPr lang="zh-CN" altLang="zh-CN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566" name="Text Box 7"/>
              <p:cNvSpPr txBox="1"/>
              <p:nvPr/>
            </p:nvSpPr>
            <p:spPr>
              <a:xfrm>
                <a:off x="290" y="1380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latin typeface="Tahoma" panose="020B0604030504040204" pitchFamily="34" charset="0"/>
                    <a:ea typeface="宋体" panose="02010600030101010101" pitchFamily="2" charset="-122"/>
                  </a:rPr>
                  <a:t>V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567" name="Text Box 8"/>
              <p:cNvSpPr txBox="1"/>
              <p:nvPr/>
            </p:nvSpPr>
            <p:spPr>
              <a:xfrm>
                <a:off x="2607" y="2377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latin typeface="Tahoma" panose="020B0604030504040204" pitchFamily="34" charset="0"/>
                    <a:ea typeface="宋体" panose="02010600030101010101" pitchFamily="2" charset="-122"/>
                  </a:rPr>
                  <a:t>W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568" name="Text Box 9"/>
              <p:cNvSpPr txBox="1"/>
              <p:nvPr/>
            </p:nvSpPr>
            <p:spPr>
              <a:xfrm>
                <a:off x="1202" y="3636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latin typeface="Tahoma" panose="020B0604030504040204" pitchFamily="34" charset="0"/>
                    <a:ea typeface="宋体" panose="02010600030101010101" pitchFamily="2" charset="-122"/>
                  </a:rPr>
                  <a:t>H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569" name="Text Box 10"/>
              <p:cNvSpPr txBox="1"/>
              <p:nvPr/>
            </p:nvSpPr>
            <p:spPr>
              <a:xfrm>
                <a:off x="9" y="2724"/>
                <a:ext cx="275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 algn="ctr"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solidFill>
                      <a:schemeClr val="tx2"/>
                    </a:solidFill>
                    <a:latin typeface="Tahoma" panose="020B0604030504040204" pitchFamily="34" charset="0"/>
                    <a:ea typeface="宋体" panose="02010600030101010101" pitchFamily="2" charset="-122"/>
                  </a:rPr>
                  <a:t>X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570" name="Text Box 11"/>
              <p:cNvSpPr txBox="1"/>
              <p:nvPr/>
            </p:nvSpPr>
            <p:spPr>
              <a:xfrm>
                <a:off x="2797" y="3768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solidFill>
                      <a:schemeClr val="tx2"/>
                    </a:solidFill>
                    <a:latin typeface="Tahoma" panose="020B0604030504040204" pitchFamily="34" charset="0"/>
                    <a:ea typeface="宋体" panose="02010600030101010101" pitchFamily="2" charset="-122"/>
                  </a:rPr>
                  <a:t>Y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571" name="Text Box 12"/>
              <p:cNvSpPr txBox="1"/>
              <p:nvPr/>
            </p:nvSpPr>
            <p:spPr>
              <a:xfrm>
                <a:off x="1962" y="1162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solidFill>
                      <a:schemeClr val="tx2"/>
                    </a:solidFill>
                    <a:latin typeface="Tahoma" panose="020B0604030504040204" pitchFamily="34" charset="0"/>
                    <a:ea typeface="宋体" panose="02010600030101010101" pitchFamily="2" charset="-122"/>
                  </a:rPr>
                  <a:t>Z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572" name="Text Box 13"/>
              <p:cNvSpPr txBox="1"/>
              <p:nvPr/>
            </p:nvSpPr>
            <p:spPr>
              <a:xfrm>
                <a:off x="1898" y="2687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solidFill>
                      <a:schemeClr val="tx2"/>
                    </a:solidFill>
                    <a:latin typeface="Tahoma" panose="020B0604030504040204" pitchFamily="34" charset="0"/>
                    <a:ea typeface="宋体" panose="02010600030101010101" pitchFamily="2" charset="-122"/>
                  </a:rPr>
                  <a:t>O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94573" name="Group 14"/>
            <p:cNvGrpSpPr/>
            <p:nvPr/>
          </p:nvGrpSpPr>
          <p:grpSpPr>
            <a:xfrm>
              <a:off x="950" y="1914"/>
              <a:ext cx="1133" cy="804"/>
              <a:chOff x="760" y="1154"/>
              <a:chExt cx="1133" cy="804"/>
            </a:xfrm>
          </p:grpSpPr>
          <p:sp>
            <p:nvSpPr>
              <p:cNvPr id="194574" name="Text Box 15"/>
              <p:cNvSpPr txBox="1"/>
              <p:nvPr/>
            </p:nvSpPr>
            <p:spPr>
              <a:xfrm>
                <a:off x="760" y="1688"/>
                <a:ext cx="421" cy="27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1500" i="1" dirty="0">
                    <a:latin typeface="Times New Roman" panose="02020603050405020304" pitchFamily="18" charset="0"/>
                    <a:ea typeface="方正舒体" panose="02010601030101010101" pitchFamily="2" charset="-122"/>
                  </a:rPr>
                  <a:t>A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575" name="Text Box 16"/>
              <p:cNvSpPr txBox="1"/>
              <p:nvPr/>
            </p:nvSpPr>
            <p:spPr>
              <a:xfrm>
                <a:off x="1472" y="1154"/>
                <a:ext cx="421" cy="27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1500" i="1" dirty="0">
                    <a:latin typeface="Times New Roman" panose="02020603050405020304" pitchFamily="18" charset="0"/>
                    <a:ea typeface="方正舒体" panose="02010601030101010101" pitchFamily="2" charset="-122"/>
                  </a:rPr>
                  <a:t>B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576" name="Freeform 17"/>
              <p:cNvSpPr/>
              <p:nvPr/>
            </p:nvSpPr>
            <p:spPr>
              <a:xfrm>
                <a:off x="939" y="1392"/>
                <a:ext cx="631" cy="363"/>
              </a:xfrm>
              <a:custGeom>
                <a:avLst/>
                <a:gdLst/>
                <a:ahLst/>
                <a:cxnLst>
                  <a:cxn ang="0">
                    <a:pos x="631" y="0"/>
                  </a:cxn>
                  <a:cxn ang="0">
                    <a:pos x="0" y="363"/>
                  </a:cxn>
                </a:cxnLst>
                <a:pathLst>
                  <a:path w="631" h="363">
                    <a:moveTo>
                      <a:pt x="631" y="0"/>
                    </a:moveTo>
                    <a:lnTo>
                      <a:pt x="0" y="363"/>
                    </a:lnTo>
                  </a:path>
                </a:pathLst>
              </a:custGeom>
              <a:noFill/>
              <a:ln w="76200" cap="flat" cmpd="sng">
                <a:solidFill>
                  <a:srgbClr val="FF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</p:grpSp>
      </p:grpSp>
      <p:sp>
        <p:nvSpPr>
          <p:cNvPr id="194577" name="Text Box 18"/>
          <p:cNvSpPr txBox="1"/>
          <p:nvPr/>
        </p:nvSpPr>
        <p:spPr>
          <a:xfrm>
            <a:off x="1778635" y="410210"/>
            <a:ext cx="7358380" cy="50673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700" b="1" dirty="0">
                <a:solidFill>
                  <a:srgbClr val="FF0000"/>
                </a:solidFill>
                <a:latin typeface="Tahoma" panose="020B0604030504040204" pitchFamily="34" charset="0"/>
                <a:ea typeface="华文楷体" panose="02010600040101010101" pitchFamily="2" charset="-122"/>
              </a:rPr>
              <a:t>正平线</a:t>
            </a:r>
            <a:r>
              <a:rPr lang="zh-CN" altLang="en-US" sz="2400" dirty="0">
                <a:solidFill>
                  <a:schemeClr val="tx2"/>
                </a:solidFill>
                <a:latin typeface="Tahoma" panose="020B0604030504040204" pitchFamily="34" charset="0"/>
                <a:ea typeface="华文楷体" panose="02010600040101010101" pitchFamily="2" charset="-122"/>
              </a:rPr>
              <a:t>（</a:t>
            </a:r>
            <a:r>
              <a:rPr lang="zh-CN" altLang="en-US" sz="24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平行</a:t>
            </a:r>
            <a:r>
              <a:rPr lang="en-US" altLang="zh-CN" sz="24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V</a:t>
            </a:r>
            <a:r>
              <a:rPr lang="zh-CN" altLang="en-US" sz="24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面，同时倾斜于</a:t>
            </a:r>
            <a:r>
              <a:rPr lang="en-US" altLang="zh-CN" sz="24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H</a:t>
            </a:r>
            <a:r>
              <a:rPr lang="zh-CN" altLang="en-US" sz="24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en-US" altLang="zh-CN" sz="24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W</a:t>
            </a:r>
            <a:r>
              <a:rPr lang="zh-CN" altLang="en-US" sz="24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面的直线</a:t>
            </a:r>
            <a:r>
              <a:rPr lang="zh-CN" altLang="en-US" sz="2400" dirty="0">
                <a:solidFill>
                  <a:schemeClr val="tx2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）</a:t>
            </a:r>
            <a:endParaRPr lang="zh-CN" altLang="en-US" sz="24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277523" name="Group 19"/>
          <p:cNvGrpSpPr/>
          <p:nvPr/>
        </p:nvGrpSpPr>
        <p:grpSpPr>
          <a:xfrm>
            <a:off x="4262438" y="3114675"/>
            <a:ext cx="611982" cy="402431"/>
            <a:chOff x="3072" y="240"/>
            <a:chExt cx="514" cy="338"/>
          </a:xfrm>
        </p:grpSpPr>
        <p:sp>
          <p:nvSpPr>
            <p:cNvPr id="194579" name="Freeform 20"/>
            <p:cNvSpPr/>
            <p:nvPr/>
          </p:nvSpPr>
          <p:spPr>
            <a:xfrm>
              <a:off x="3072" y="443"/>
              <a:ext cx="33" cy="1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60"/>
                </a:cxn>
                <a:cxn ang="0">
                  <a:pos x="33" y="111"/>
                </a:cxn>
              </a:cxnLst>
              <a:pathLst>
                <a:path w="33" h="111">
                  <a:moveTo>
                    <a:pt x="0" y="0"/>
                  </a:moveTo>
                  <a:cubicBezTo>
                    <a:pt x="4" y="10"/>
                    <a:pt x="22" y="42"/>
                    <a:pt x="27" y="60"/>
                  </a:cubicBezTo>
                  <a:cubicBezTo>
                    <a:pt x="32" y="78"/>
                    <a:pt x="32" y="101"/>
                    <a:pt x="33" y="111"/>
                  </a:cubicBez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194580" name="Freeform 21"/>
            <p:cNvSpPr/>
            <p:nvPr/>
          </p:nvSpPr>
          <p:spPr>
            <a:xfrm>
              <a:off x="3408" y="254"/>
              <a:ext cx="123" cy="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63"/>
                </a:cxn>
                <a:cxn ang="0">
                  <a:pos x="123" y="93"/>
                </a:cxn>
              </a:cxnLst>
              <a:pathLst>
                <a:path w="123" h="93">
                  <a:moveTo>
                    <a:pt x="0" y="0"/>
                  </a:moveTo>
                  <a:cubicBezTo>
                    <a:pt x="8" y="10"/>
                    <a:pt x="28" y="48"/>
                    <a:pt x="48" y="63"/>
                  </a:cubicBezTo>
                  <a:cubicBezTo>
                    <a:pt x="68" y="78"/>
                    <a:pt x="108" y="87"/>
                    <a:pt x="123" y="93"/>
                  </a:cubicBez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194581" name="Rectangle 22"/>
            <p:cNvSpPr/>
            <p:nvPr/>
          </p:nvSpPr>
          <p:spPr>
            <a:xfrm>
              <a:off x="3084" y="308"/>
              <a:ext cx="263" cy="27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buFont typeface="Arial" panose="020B0604020202020204" pitchFamily="34" charset="0"/>
                <a:buNone/>
              </a:pPr>
              <a:r>
                <a:rPr lang="en-US" altLang="zh-CN" sz="1500" i="1" dirty="0">
                  <a:latin typeface="Times New Roman" panose="02020603050405020304" pitchFamily="18" charset="0"/>
                  <a:ea typeface="方正舒体" panose="02010601030101010101" pitchFamily="2" charset="-122"/>
                  <a:sym typeface="Symbol" panose="05050102010706020507" pitchFamily="18" charset="2"/>
                </a:rPr>
                <a:t></a:t>
              </a:r>
              <a:r>
                <a:rPr lang="en-US" altLang="zh-CN" sz="1500" i="1" dirty="0">
                  <a:latin typeface="Times New Roman" panose="02020603050405020304" pitchFamily="18" charset="0"/>
                  <a:ea typeface="方正舒体" panose="02010601030101010101" pitchFamily="2" charset="-122"/>
                </a:rPr>
                <a:t> </a:t>
              </a:r>
              <a:endParaRPr lang="en-US" altLang="zh-CN" sz="1500" i="1" dirty="0">
                <a:latin typeface="Times New Roman" panose="02020603050405020304" pitchFamily="18" charset="0"/>
                <a:ea typeface="方正舒体" panose="02010601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194582" name="Rectangle 23"/>
            <p:cNvSpPr/>
            <p:nvPr/>
          </p:nvSpPr>
          <p:spPr>
            <a:xfrm>
              <a:off x="3327" y="240"/>
              <a:ext cx="259" cy="27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buFont typeface="Arial" panose="020B0604020202020204" pitchFamily="34" charset="0"/>
                <a:buNone/>
              </a:pPr>
              <a:r>
                <a:rPr lang="en-US" altLang="zh-CN" sz="1500" i="1" dirty="0">
                  <a:latin typeface="Times New Roman" panose="02020603050405020304" pitchFamily="18" charset="0"/>
                  <a:ea typeface="方正舒体" panose="02010601030101010101" pitchFamily="2" charset="-122"/>
                  <a:sym typeface="Symbol" panose="05050102010706020507" pitchFamily="18" charset="2"/>
                </a:rPr>
                <a:t></a:t>
              </a:r>
              <a:r>
                <a:rPr lang="en-US" altLang="zh-CN" sz="1500" i="1" dirty="0">
                  <a:latin typeface="Times New Roman" panose="02020603050405020304" pitchFamily="18" charset="0"/>
                  <a:ea typeface="方正舒体" panose="02010601030101010101" pitchFamily="2" charset="-122"/>
                </a:rPr>
                <a:t> </a:t>
              </a:r>
              <a:endParaRPr lang="en-US" altLang="zh-CN" sz="1500" i="1" dirty="0">
                <a:latin typeface="Times New Roman" panose="02020603050405020304" pitchFamily="18" charset="0"/>
                <a:ea typeface="方正舒体" panose="02010601030101010101" pitchFamily="2" charset="-122"/>
                <a:sym typeface="Symbol" panose="05050102010706020507" pitchFamily="18" charset="2"/>
              </a:endParaRPr>
            </a:p>
          </p:txBody>
        </p:sp>
      </p:grpSp>
      <p:grpSp>
        <p:nvGrpSpPr>
          <p:cNvPr id="277528" name="Group 24"/>
          <p:cNvGrpSpPr/>
          <p:nvPr/>
        </p:nvGrpSpPr>
        <p:grpSpPr>
          <a:xfrm>
            <a:off x="3178969" y="2185988"/>
            <a:ext cx="2801541" cy="2634854"/>
            <a:chOff x="434" y="1428"/>
            <a:chExt cx="2353" cy="2213"/>
          </a:xfrm>
        </p:grpSpPr>
        <p:sp>
          <p:nvSpPr>
            <p:cNvPr id="194584" name="Line 25"/>
            <p:cNvSpPr/>
            <p:nvPr/>
          </p:nvSpPr>
          <p:spPr>
            <a:xfrm>
              <a:off x="1764" y="2159"/>
              <a:ext cx="631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194585" name="Group 26"/>
            <p:cNvGrpSpPr/>
            <p:nvPr/>
          </p:nvGrpSpPr>
          <p:grpSpPr>
            <a:xfrm>
              <a:off x="434" y="1428"/>
              <a:ext cx="2353" cy="2213"/>
              <a:chOff x="434" y="1428"/>
              <a:chExt cx="2353" cy="2213"/>
            </a:xfrm>
          </p:grpSpPr>
          <p:sp>
            <p:nvSpPr>
              <p:cNvPr id="194586" name="Line 27"/>
              <p:cNvSpPr/>
              <p:nvPr/>
            </p:nvSpPr>
            <p:spPr>
              <a:xfrm>
                <a:off x="606" y="1996"/>
                <a:ext cx="0" cy="89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4587" name="Line 28"/>
              <p:cNvSpPr/>
              <p:nvPr/>
            </p:nvSpPr>
            <p:spPr>
              <a:xfrm>
                <a:off x="1132" y="2520"/>
                <a:ext cx="0" cy="89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4588" name="Line 29"/>
              <p:cNvSpPr/>
              <p:nvPr/>
            </p:nvSpPr>
            <p:spPr>
              <a:xfrm>
                <a:off x="1237" y="1630"/>
                <a:ext cx="0" cy="12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4589" name="Line 30"/>
              <p:cNvSpPr/>
              <p:nvPr/>
            </p:nvSpPr>
            <p:spPr>
              <a:xfrm>
                <a:off x="640" y="2028"/>
                <a:ext cx="1263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grpSp>
            <p:nvGrpSpPr>
              <p:cNvPr id="194590" name="Group 31"/>
              <p:cNvGrpSpPr/>
              <p:nvPr/>
            </p:nvGrpSpPr>
            <p:grpSpPr>
              <a:xfrm>
                <a:off x="434" y="1428"/>
                <a:ext cx="2353" cy="2213"/>
                <a:chOff x="434" y="1428"/>
                <a:chExt cx="2353" cy="2213"/>
              </a:xfrm>
            </p:grpSpPr>
            <p:sp>
              <p:nvSpPr>
                <p:cNvPr id="194591" name="Text Box 32"/>
                <p:cNvSpPr txBox="1"/>
                <p:nvPr/>
              </p:nvSpPr>
              <p:spPr>
                <a:xfrm>
                  <a:off x="1010" y="3337"/>
                  <a:ext cx="422" cy="27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sz="1500" i="1" dirty="0">
                      <a:latin typeface="Times New Roman" panose="02020603050405020304" pitchFamily="18" charset="0"/>
                      <a:ea typeface="方正舒体" panose="02010601030101010101" pitchFamily="2" charset="-122"/>
                    </a:rPr>
                    <a:t>a</a:t>
                  </a:r>
                  <a:endParaRPr lang="en-US" altLang="zh-CN" sz="1350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94592" name="Text Box 33"/>
                <p:cNvSpPr txBox="1"/>
                <p:nvPr/>
              </p:nvSpPr>
              <p:spPr>
                <a:xfrm>
                  <a:off x="434" y="1853"/>
                  <a:ext cx="421" cy="27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sz="1500" i="1" dirty="0">
                      <a:latin typeface="Times New Roman" panose="02020603050405020304" pitchFamily="18" charset="0"/>
                      <a:ea typeface="方正舒体" panose="02010601030101010101" pitchFamily="2" charset="-122"/>
                    </a:rPr>
                    <a:t>a</a:t>
                  </a:r>
                  <a:r>
                    <a:rPr lang="en-US" altLang="zh-CN" sz="1500" i="1" dirty="0">
                      <a:latin typeface="Times New Roman" panose="02020603050405020304" pitchFamily="18" charset="0"/>
                      <a:ea typeface="方正舒体" panose="02010601030101010101" pitchFamily="2" charset="-122"/>
                      <a:sym typeface="Symbol" panose="05050102010706020507" pitchFamily="18" charset="2"/>
                    </a:rPr>
                    <a:t></a:t>
                  </a:r>
                  <a:r>
                    <a:rPr lang="en-US" altLang="zh-CN" sz="1500" i="1" dirty="0">
                      <a:latin typeface="Times New Roman" panose="02020603050405020304" pitchFamily="18" charset="0"/>
                      <a:ea typeface="方正舒体" panose="02010601030101010101" pitchFamily="2" charset="-122"/>
                    </a:rPr>
                    <a:t> </a:t>
                  </a:r>
                  <a:endParaRPr lang="en-US" altLang="zh-CN" sz="1500" i="1" dirty="0">
                    <a:latin typeface="Times New Roman" panose="02020603050405020304" pitchFamily="18" charset="0"/>
                    <a:ea typeface="方正舒体" panose="02010601030101010101" pitchFamily="2" charset="-122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194593" name="Text Box 34"/>
                <p:cNvSpPr txBox="1"/>
                <p:nvPr/>
              </p:nvSpPr>
              <p:spPr>
                <a:xfrm>
                  <a:off x="1156" y="1428"/>
                  <a:ext cx="421" cy="27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sz="1500" i="1" dirty="0">
                      <a:latin typeface="Times New Roman" panose="02020603050405020304" pitchFamily="18" charset="0"/>
                      <a:ea typeface="方正舒体" panose="02010601030101010101" pitchFamily="2" charset="-122"/>
                    </a:rPr>
                    <a:t>b</a:t>
                  </a:r>
                  <a:r>
                    <a:rPr lang="en-US" altLang="zh-CN" sz="1500" i="1" dirty="0">
                      <a:latin typeface="Times New Roman" panose="02020603050405020304" pitchFamily="18" charset="0"/>
                      <a:ea typeface="方正舒体" panose="02010601030101010101" pitchFamily="2" charset="-122"/>
                      <a:sym typeface="Symbol" panose="05050102010706020507" pitchFamily="18" charset="2"/>
                    </a:rPr>
                    <a:t></a:t>
                  </a:r>
                  <a:r>
                    <a:rPr lang="en-US" altLang="zh-CN" sz="1500" i="1" dirty="0">
                      <a:latin typeface="Times New Roman" panose="02020603050405020304" pitchFamily="18" charset="0"/>
                      <a:ea typeface="方正舒体" panose="02010601030101010101" pitchFamily="2" charset="-122"/>
                    </a:rPr>
                    <a:t> </a:t>
                  </a:r>
                  <a:endParaRPr lang="en-US" altLang="zh-CN" sz="1500" i="1" dirty="0">
                    <a:latin typeface="Times New Roman" panose="02020603050405020304" pitchFamily="18" charset="0"/>
                    <a:ea typeface="方正舒体" panose="02010601030101010101" pitchFamily="2" charset="-122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194594" name="Text Box 35"/>
                <p:cNvSpPr txBox="1"/>
                <p:nvPr/>
              </p:nvSpPr>
              <p:spPr>
                <a:xfrm>
                  <a:off x="2366" y="2436"/>
                  <a:ext cx="421" cy="27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sz="1500" i="1" dirty="0">
                      <a:latin typeface="Times New Roman" panose="02020603050405020304" pitchFamily="18" charset="0"/>
                      <a:ea typeface="方正舒体" panose="02010601030101010101" pitchFamily="2" charset="-122"/>
                    </a:rPr>
                    <a:t>a</a:t>
                  </a:r>
                  <a:r>
                    <a:rPr lang="en-US" altLang="zh-CN" sz="1500" i="1" dirty="0">
                      <a:latin typeface="Times New Roman" panose="02020603050405020304" pitchFamily="18" charset="0"/>
                      <a:ea typeface="方正舒体" panose="02010601030101010101" pitchFamily="2" charset="-122"/>
                      <a:sym typeface="Symbol" panose="05050102010706020507" pitchFamily="18" charset="2"/>
                    </a:rPr>
                    <a:t></a:t>
                  </a:r>
                  <a:r>
                    <a:rPr lang="en-US" altLang="zh-CN" sz="1500" i="1" dirty="0">
                      <a:latin typeface="Times New Roman" panose="02020603050405020304" pitchFamily="18" charset="0"/>
                      <a:ea typeface="方正舒体" panose="02010601030101010101" pitchFamily="2" charset="-122"/>
                    </a:rPr>
                    <a:t> </a:t>
                  </a:r>
                  <a:endParaRPr lang="en-US" altLang="zh-CN" sz="1500" i="1" dirty="0">
                    <a:latin typeface="Times New Roman" panose="02020603050405020304" pitchFamily="18" charset="0"/>
                    <a:ea typeface="方正舒体" panose="02010601030101010101" pitchFamily="2" charset="-122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194595" name="Text Box 36"/>
                <p:cNvSpPr txBox="1"/>
                <p:nvPr/>
              </p:nvSpPr>
              <p:spPr>
                <a:xfrm>
                  <a:off x="2366" y="2004"/>
                  <a:ext cx="421" cy="27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sz="1500" i="1" dirty="0">
                      <a:latin typeface="Times New Roman" panose="02020603050405020304" pitchFamily="18" charset="0"/>
                      <a:ea typeface="方正舒体" panose="02010601030101010101" pitchFamily="2" charset="-122"/>
                    </a:rPr>
                    <a:t>b</a:t>
                  </a:r>
                  <a:r>
                    <a:rPr lang="en-US" altLang="zh-CN" sz="1500" i="1" dirty="0">
                      <a:latin typeface="Times New Roman" panose="02020603050405020304" pitchFamily="18" charset="0"/>
                      <a:ea typeface="方正舒体" panose="02010601030101010101" pitchFamily="2" charset="-122"/>
                      <a:sym typeface="Symbol" panose="05050102010706020507" pitchFamily="18" charset="2"/>
                    </a:rPr>
                    <a:t></a:t>
                  </a:r>
                  <a:r>
                    <a:rPr lang="en-US" altLang="zh-CN" sz="1500" i="1" dirty="0">
                      <a:latin typeface="Times New Roman" panose="02020603050405020304" pitchFamily="18" charset="0"/>
                      <a:ea typeface="方正舒体" panose="02010601030101010101" pitchFamily="2" charset="-122"/>
                    </a:rPr>
                    <a:t> </a:t>
                  </a:r>
                  <a:endParaRPr lang="en-US" altLang="zh-CN" sz="1500" i="1" dirty="0">
                    <a:latin typeface="Times New Roman" panose="02020603050405020304" pitchFamily="18" charset="0"/>
                    <a:ea typeface="方正舒体" panose="02010601030101010101" pitchFamily="2" charset="-122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194596" name="Text Box 37"/>
                <p:cNvSpPr txBox="1"/>
                <p:nvPr/>
              </p:nvSpPr>
              <p:spPr>
                <a:xfrm>
                  <a:off x="1651" y="3371"/>
                  <a:ext cx="421" cy="27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sz="1500" i="1" dirty="0">
                      <a:latin typeface="Times New Roman" panose="02020603050405020304" pitchFamily="18" charset="0"/>
                      <a:ea typeface="方正舒体" panose="02010601030101010101" pitchFamily="2" charset="-122"/>
                    </a:rPr>
                    <a:t>b</a:t>
                  </a:r>
                  <a:endParaRPr lang="en-US" altLang="zh-CN" sz="1350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94597" name="Freeform 38"/>
                <p:cNvSpPr/>
                <p:nvPr/>
              </p:nvSpPr>
              <p:spPr>
                <a:xfrm>
                  <a:off x="607" y="1643"/>
                  <a:ext cx="637" cy="379"/>
                </a:xfrm>
                <a:custGeom>
                  <a:avLst/>
                  <a:gdLst/>
                  <a:ahLst/>
                  <a:cxnLst>
                    <a:cxn ang="0">
                      <a:pos x="637" y="0"/>
                    </a:cxn>
                    <a:cxn ang="0">
                      <a:pos x="0" y="379"/>
                    </a:cxn>
                  </a:cxnLst>
                  <a:pathLst>
                    <a:path w="637" h="379">
                      <a:moveTo>
                        <a:pt x="637" y="0"/>
                      </a:moveTo>
                      <a:lnTo>
                        <a:pt x="0" y="379"/>
                      </a:lnTo>
                    </a:path>
                  </a:pathLst>
                </a:custGeom>
                <a:noFill/>
                <a:ln w="762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 sz="1350"/>
                </a:p>
              </p:txBody>
            </p:sp>
            <p:sp>
              <p:nvSpPr>
                <p:cNvPr id="194598" name="Line 39"/>
                <p:cNvSpPr/>
                <p:nvPr/>
              </p:nvSpPr>
              <p:spPr>
                <a:xfrm>
                  <a:off x="606" y="2886"/>
                  <a:ext cx="526" cy="524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4599" name="Line 40"/>
                <p:cNvSpPr/>
                <p:nvPr/>
              </p:nvSpPr>
              <p:spPr>
                <a:xfrm>
                  <a:off x="1132" y="3410"/>
                  <a:ext cx="632" cy="0"/>
                </a:xfrm>
                <a:prstGeom prst="line">
                  <a:avLst/>
                </a:prstGeom>
                <a:ln w="762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4600" name="Line 41"/>
                <p:cNvSpPr/>
                <p:nvPr/>
              </p:nvSpPr>
              <p:spPr>
                <a:xfrm flipH="1" flipV="1">
                  <a:off x="1237" y="2886"/>
                  <a:ext cx="527" cy="524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4601" name="Line 42"/>
                <p:cNvSpPr/>
                <p:nvPr/>
              </p:nvSpPr>
              <p:spPr>
                <a:xfrm flipH="1" flipV="1">
                  <a:off x="606" y="1996"/>
                  <a:ext cx="526" cy="524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4602" name="Line 43"/>
                <p:cNvSpPr/>
                <p:nvPr/>
              </p:nvSpPr>
              <p:spPr>
                <a:xfrm>
                  <a:off x="1764" y="2153"/>
                  <a:ext cx="0" cy="1257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4603" name="Line 44"/>
                <p:cNvSpPr/>
                <p:nvPr/>
              </p:nvSpPr>
              <p:spPr>
                <a:xfrm>
                  <a:off x="2419" y="2520"/>
                  <a:ext cx="0" cy="908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4604" name="Line 45"/>
                <p:cNvSpPr/>
                <p:nvPr/>
              </p:nvSpPr>
              <p:spPr>
                <a:xfrm>
                  <a:off x="1132" y="2520"/>
                  <a:ext cx="1263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4605" name="Line 46"/>
                <p:cNvSpPr/>
                <p:nvPr/>
              </p:nvSpPr>
              <p:spPr>
                <a:xfrm>
                  <a:off x="2425" y="2159"/>
                  <a:ext cx="0" cy="367"/>
                </a:xfrm>
                <a:prstGeom prst="line">
                  <a:avLst/>
                </a:prstGeom>
                <a:ln w="762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4606" name="Line 47"/>
                <p:cNvSpPr/>
                <p:nvPr/>
              </p:nvSpPr>
              <p:spPr>
                <a:xfrm>
                  <a:off x="1770" y="3422"/>
                  <a:ext cx="631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4607" name="Line 48"/>
                <p:cNvSpPr/>
                <p:nvPr/>
              </p:nvSpPr>
              <p:spPr>
                <a:xfrm>
                  <a:off x="1250" y="1645"/>
                  <a:ext cx="672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</p:sp>
            <p:sp>
              <p:nvSpPr>
                <p:cNvPr id="194608" name="Line 49"/>
                <p:cNvSpPr/>
                <p:nvPr/>
              </p:nvSpPr>
              <p:spPr>
                <a:xfrm>
                  <a:off x="1908" y="2028"/>
                  <a:ext cx="490" cy="488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4609" name="Line 50"/>
                <p:cNvSpPr/>
                <p:nvPr/>
              </p:nvSpPr>
              <p:spPr>
                <a:xfrm>
                  <a:off x="1902" y="1644"/>
                  <a:ext cx="526" cy="524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4610" name="Line 51"/>
                <p:cNvSpPr/>
                <p:nvPr/>
              </p:nvSpPr>
              <p:spPr>
                <a:xfrm>
                  <a:off x="1230" y="1638"/>
                  <a:ext cx="526" cy="524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</p:grpSp>
      <p:sp>
        <p:nvSpPr>
          <p:cNvPr id="277556" name="Text Box 52"/>
          <p:cNvSpPr txBox="1"/>
          <p:nvPr/>
        </p:nvSpPr>
        <p:spPr>
          <a:xfrm>
            <a:off x="1961515" y="5286375"/>
            <a:ext cx="8375650" cy="9531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l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dirty="0">
                <a:latin typeface="Tahoma" panose="020B0604030504040204" pitchFamily="34" charset="0"/>
                <a:ea typeface="宋体" panose="02010600030101010101" pitchFamily="2" charset="-122"/>
              </a:rPr>
              <a:t>正面投影反映实长及倾角，水平投影及侧面投影垂直于</a:t>
            </a:r>
            <a:r>
              <a:rPr lang="en-US" altLang="zh-CN" sz="2800" dirty="0">
                <a:latin typeface="Tahoma" panose="020B0604030504040204" pitchFamily="34" charset="0"/>
                <a:ea typeface="宋体" panose="02010600030101010101" pitchFamily="2" charset="-122"/>
              </a:rPr>
              <a:t>OY</a:t>
            </a:r>
            <a:r>
              <a:rPr lang="zh-CN" altLang="en-US" sz="2800" dirty="0">
                <a:latin typeface="Tahoma" panose="020B0604030504040204" pitchFamily="34" charset="0"/>
                <a:ea typeface="宋体" panose="02010600030101010101" pitchFamily="2" charset="-122"/>
              </a:rPr>
              <a:t>轴</a:t>
            </a:r>
            <a:r>
              <a:rPr lang="zh-CN" altLang="en-US" sz="2800" dirty="0">
                <a:solidFill>
                  <a:schemeClr val="hlink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       </a:t>
            </a:r>
            <a:r>
              <a:rPr lang="zh-CN" altLang="en-US" dirty="0">
                <a:solidFill>
                  <a:schemeClr val="hlink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  </a:t>
            </a:r>
            <a:endParaRPr lang="zh-CN" altLang="en-US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277557" name="Group 53"/>
          <p:cNvGrpSpPr/>
          <p:nvPr/>
        </p:nvGrpSpPr>
        <p:grpSpPr>
          <a:xfrm>
            <a:off x="6148388" y="1800225"/>
            <a:ext cx="3371850" cy="3637359"/>
            <a:chOff x="2928" y="1104"/>
            <a:chExt cx="2832" cy="3055"/>
          </a:xfrm>
        </p:grpSpPr>
        <p:sp>
          <p:nvSpPr>
            <p:cNvPr id="194613" name="Line 54"/>
            <p:cNvSpPr/>
            <p:nvPr/>
          </p:nvSpPr>
          <p:spPr>
            <a:xfrm flipV="1">
              <a:off x="4315" y="1168"/>
              <a:ext cx="0" cy="260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614" name="Line 55"/>
            <p:cNvSpPr/>
            <p:nvPr/>
          </p:nvSpPr>
          <p:spPr>
            <a:xfrm>
              <a:off x="4315" y="2586"/>
              <a:ext cx="1123" cy="115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615" name="Line 56"/>
            <p:cNvSpPr/>
            <p:nvPr/>
          </p:nvSpPr>
          <p:spPr>
            <a:xfrm flipV="1">
              <a:off x="3170" y="2114"/>
              <a:ext cx="0" cy="147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616" name="Line 57"/>
            <p:cNvSpPr/>
            <p:nvPr/>
          </p:nvSpPr>
          <p:spPr>
            <a:xfrm flipV="1">
              <a:off x="3170" y="1524"/>
              <a:ext cx="687" cy="590"/>
            </a:xfrm>
            <a:prstGeom prst="line">
              <a:avLst/>
            </a:prstGeom>
            <a:ln w="762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617" name="Line 58"/>
            <p:cNvSpPr/>
            <p:nvPr/>
          </p:nvSpPr>
          <p:spPr>
            <a:xfrm flipV="1">
              <a:off x="3857" y="1523"/>
              <a:ext cx="1" cy="2067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618" name="Line 59"/>
            <p:cNvSpPr/>
            <p:nvPr/>
          </p:nvSpPr>
          <p:spPr>
            <a:xfrm flipH="1">
              <a:off x="3056" y="2586"/>
              <a:ext cx="2519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619" name="Line 60"/>
            <p:cNvSpPr/>
            <p:nvPr/>
          </p:nvSpPr>
          <p:spPr>
            <a:xfrm>
              <a:off x="3170" y="3590"/>
              <a:ext cx="687" cy="0"/>
            </a:xfrm>
            <a:prstGeom prst="line">
              <a:avLst/>
            </a:prstGeom>
            <a:ln w="762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620" name="Line 61"/>
            <p:cNvSpPr/>
            <p:nvPr/>
          </p:nvSpPr>
          <p:spPr>
            <a:xfrm>
              <a:off x="3857" y="1523"/>
              <a:ext cx="143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621" name="Line 62"/>
            <p:cNvSpPr/>
            <p:nvPr/>
          </p:nvSpPr>
          <p:spPr>
            <a:xfrm>
              <a:off x="3857" y="3590"/>
              <a:ext cx="143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622" name="Line 63"/>
            <p:cNvSpPr/>
            <p:nvPr/>
          </p:nvSpPr>
          <p:spPr>
            <a:xfrm flipV="1">
              <a:off x="5289" y="2114"/>
              <a:ext cx="0" cy="147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623" name="Text Box 64"/>
            <p:cNvSpPr txBox="1"/>
            <p:nvPr/>
          </p:nvSpPr>
          <p:spPr>
            <a:xfrm>
              <a:off x="2928" y="2352"/>
              <a:ext cx="25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4624" name="Text Box 65"/>
            <p:cNvSpPr txBox="1"/>
            <p:nvPr/>
          </p:nvSpPr>
          <p:spPr>
            <a:xfrm>
              <a:off x="2997" y="1931"/>
              <a:ext cx="458" cy="27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500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en-US" altLang="zh-CN" sz="1500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r>
                <a:rPr lang="en-US" altLang="zh-CN" sz="1500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endParaRPr lang="en-US" altLang="zh-CN" sz="1500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194625" name="Text Box 66"/>
            <p:cNvSpPr txBox="1"/>
            <p:nvPr/>
          </p:nvSpPr>
          <p:spPr>
            <a:xfrm>
              <a:off x="3776" y="1300"/>
              <a:ext cx="458" cy="27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500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r>
                <a:rPr lang="en-US" altLang="zh-CN" sz="1500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r>
                <a:rPr lang="en-US" altLang="zh-CN" sz="1500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endParaRPr lang="en-US" altLang="zh-CN" sz="1500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194626" name="Text Box 67"/>
            <p:cNvSpPr txBox="1"/>
            <p:nvPr/>
          </p:nvSpPr>
          <p:spPr>
            <a:xfrm>
              <a:off x="5293" y="1933"/>
              <a:ext cx="323" cy="27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500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en-US" altLang="zh-CN" sz="1500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r>
                <a:rPr lang="en-US" altLang="zh-CN" sz="1500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endParaRPr lang="en-US" altLang="zh-CN" sz="1500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194627" name="Text Box 68"/>
            <p:cNvSpPr txBox="1"/>
            <p:nvPr/>
          </p:nvSpPr>
          <p:spPr>
            <a:xfrm>
              <a:off x="5265" y="1291"/>
              <a:ext cx="348" cy="27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500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r>
                <a:rPr lang="en-US" altLang="zh-CN" sz="1500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r>
                <a:rPr lang="en-US" altLang="zh-CN" sz="1500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endParaRPr lang="en-US" altLang="zh-CN" sz="1500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194628" name="Text Box 69"/>
            <p:cNvSpPr txBox="1"/>
            <p:nvPr/>
          </p:nvSpPr>
          <p:spPr>
            <a:xfrm>
              <a:off x="3824" y="3388"/>
              <a:ext cx="458" cy="27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500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4629" name="Text Box 70"/>
            <p:cNvSpPr txBox="1"/>
            <p:nvPr/>
          </p:nvSpPr>
          <p:spPr>
            <a:xfrm>
              <a:off x="3013" y="3431"/>
              <a:ext cx="458" cy="27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500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4630" name="Text Box 71"/>
            <p:cNvSpPr txBox="1"/>
            <p:nvPr/>
          </p:nvSpPr>
          <p:spPr>
            <a:xfrm>
              <a:off x="4080" y="2352"/>
              <a:ext cx="36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O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4631" name="Text Box 72"/>
            <p:cNvSpPr txBox="1"/>
            <p:nvPr/>
          </p:nvSpPr>
          <p:spPr>
            <a:xfrm>
              <a:off x="4310" y="1104"/>
              <a:ext cx="290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Z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4632" name="Text Box 73"/>
            <p:cNvSpPr txBox="1"/>
            <p:nvPr/>
          </p:nvSpPr>
          <p:spPr>
            <a:xfrm>
              <a:off x="4346" y="3635"/>
              <a:ext cx="369" cy="52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2100" i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Y</a:t>
              </a:r>
              <a:r>
                <a:rPr lang="en-US" altLang="zh-CN" sz="2100" i="1" baseline="-25000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H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4633" name="Text Box 74"/>
            <p:cNvSpPr txBox="1"/>
            <p:nvPr/>
          </p:nvSpPr>
          <p:spPr>
            <a:xfrm>
              <a:off x="5353" y="2304"/>
              <a:ext cx="407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Y</a:t>
              </a:r>
              <a:r>
                <a:rPr lang="en-US" altLang="zh-CN" i="1" baseline="-25000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W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4634" name="Line 75"/>
            <p:cNvSpPr/>
            <p:nvPr/>
          </p:nvSpPr>
          <p:spPr>
            <a:xfrm>
              <a:off x="3170" y="2114"/>
              <a:ext cx="2119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635" name="Line 76"/>
            <p:cNvSpPr/>
            <p:nvPr/>
          </p:nvSpPr>
          <p:spPr>
            <a:xfrm flipV="1">
              <a:off x="5289" y="1523"/>
              <a:ext cx="0" cy="591"/>
            </a:xfrm>
            <a:prstGeom prst="line">
              <a:avLst/>
            </a:prstGeom>
            <a:ln w="762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277581" name="Group 77"/>
          <p:cNvGrpSpPr/>
          <p:nvPr/>
        </p:nvGrpSpPr>
        <p:grpSpPr>
          <a:xfrm>
            <a:off x="6605588" y="2428875"/>
            <a:ext cx="715566" cy="611981"/>
            <a:chOff x="3306" y="895"/>
            <a:chExt cx="601" cy="514"/>
          </a:xfrm>
        </p:grpSpPr>
        <p:grpSp>
          <p:nvGrpSpPr>
            <p:cNvPr id="194637" name="Group 78"/>
            <p:cNvGrpSpPr/>
            <p:nvPr/>
          </p:nvGrpSpPr>
          <p:grpSpPr>
            <a:xfrm>
              <a:off x="3306" y="906"/>
              <a:ext cx="558" cy="503"/>
              <a:chOff x="3306" y="906"/>
              <a:chExt cx="558" cy="503"/>
            </a:xfrm>
          </p:grpSpPr>
          <p:grpSp>
            <p:nvGrpSpPr>
              <p:cNvPr id="194638" name="Group 79"/>
              <p:cNvGrpSpPr/>
              <p:nvPr/>
            </p:nvGrpSpPr>
            <p:grpSpPr>
              <a:xfrm>
                <a:off x="3306" y="906"/>
                <a:ext cx="526" cy="466"/>
                <a:chOff x="3306" y="906"/>
                <a:chExt cx="526" cy="466"/>
              </a:xfrm>
            </p:grpSpPr>
            <p:sp>
              <p:nvSpPr>
                <p:cNvPr id="194639" name="Freeform 80"/>
                <p:cNvSpPr/>
                <p:nvPr/>
              </p:nvSpPr>
              <p:spPr>
                <a:xfrm>
                  <a:off x="3306" y="1240"/>
                  <a:ext cx="60" cy="1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0" y="62"/>
                    </a:cxn>
                    <a:cxn ang="0">
                      <a:pos x="60" y="132"/>
                    </a:cxn>
                  </a:cxnLst>
                  <a:pathLst>
                    <a:path w="60" h="132">
                      <a:moveTo>
                        <a:pt x="0" y="0"/>
                      </a:moveTo>
                      <a:cubicBezTo>
                        <a:pt x="7" y="11"/>
                        <a:pt x="30" y="40"/>
                        <a:pt x="40" y="62"/>
                      </a:cubicBezTo>
                      <a:cubicBezTo>
                        <a:pt x="50" y="84"/>
                        <a:pt x="56" y="118"/>
                        <a:pt x="60" y="132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 sz="1350"/>
                </a:p>
              </p:txBody>
            </p:sp>
            <p:sp>
              <p:nvSpPr>
                <p:cNvPr id="194640" name="Freeform 81"/>
                <p:cNvSpPr/>
                <p:nvPr/>
              </p:nvSpPr>
              <p:spPr>
                <a:xfrm>
                  <a:off x="3690" y="906"/>
                  <a:ext cx="142" cy="7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4" y="50"/>
                    </a:cxn>
                    <a:cxn ang="0">
                      <a:pos x="142" y="78"/>
                    </a:cxn>
                  </a:cxnLst>
                  <a:pathLst>
                    <a:path w="142" h="78">
                      <a:moveTo>
                        <a:pt x="0" y="0"/>
                      </a:moveTo>
                      <a:cubicBezTo>
                        <a:pt x="11" y="8"/>
                        <a:pt x="40" y="37"/>
                        <a:pt x="64" y="50"/>
                      </a:cubicBezTo>
                      <a:cubicBezTo>
                        <a:pt x="88" y="63"/>
                        <a:pt x="126" y="72"/>
                        <a:pt x="142" y="78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 sz="1350"/>
                </a:p>
              </p:txBody>
            </p:sp>
          </p:grpSp>
          <p:sp>
            <p:nvSpPr>
              <p:cNvPr id="194641" name="Rectangle 82"/>
              <p:cNvSpPr/>
              <p:nvPr/>
            </p:nvSpPr>
            <p:spPr>
              <a:xfrm>
                <a:off x="3315" y="1139"/>
                <a:ext cx="294" cy="27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pPr>
                  <a:buFont typeface="Arial" panose="020B0604020202020204" pitchFamily="34" charset="0"/>
                  <a:buNone/>
                </a:pPr>
                <a:r>
                  <a:rPr lang="en-US" altLang="zh-CN" sz="1500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</a:t>
                </a:r>
                <a:r>
                  <a:rPr lang="en-US" altLang="zh-CN" sz="1500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endParaRPr lang="en-US" altLang="zh-CN" sz="1500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endParaRPr>
              </a:p>
            </p:txBody>
          </p:sp>
          <p:sp>
            <p:nvSpPr>
              <p:cNvPr id="194642" name="Rectangle 83"/>
              <p:cNvSpPr/>
              <p:nvPr/>
            </p:nvSpPr>
            <p:spPr>
              <a:xfrm>
                <a:off x="3604" y="922"/>
                <a:ext cx="260" cy="25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pPr>
                  <a:buFont typeface="Arial" panose="020B0604020202020204" pitchFamily="34" charset="0"/>
                  <a:buNone/>
                </a:pPr>
                <a:endParaRPr lang="zh-CN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94643" name="Rectangle 84"/>
            <p:cNvSpPr/>
            <p:nvPr/>
          </p:nvSpPr>
          <p:spPr>
            <a:xfrm>
              <a:off x="3648" y="895"/>
              <a:ext cx="259" cy="27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sz="1500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</a:t>
              </a:r>
              <a:r>
                <a:rPr lang="en-US" altLang="zh-CN" sz="1500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endParaRPr lang="en-US" altLang="zh-CN" sz="1500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77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277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77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78530" name="Group 2"/>
          <p:cNvGrpSpPr/>
          <p:nvPr/>
        </p:nvGrpSpPr>
        <p:grpSpPr>
          <a:xfrm>
            <a:off x="2811066" y="1941910"/>
            <a:ext cx="3523059" cy="3325416"/>
            <a:chOff x="74" y="1223"/>
            <a:chExt cx="2959" cy="2793"/>
          </a:xfrm>
        </p:grpSpPr>
        <p:sp>
          <p:nvSpPr>
            <p:cNvPr id="195586" name="AutoShape 3"/>
            <p:cNvSpPr/>
            <p:nvPr/>
          </p:nvSpPr>
          <p:spPr>
            <a:xfrm rot="-5400000">
              <a:off x="1112" y="2138"/>
              <a:ext cx="2304" cy="886"/>
            </a:xfrm>
            <a:prstGeom prst="parallelogram">
              <a:avLst>
                <a:gd name="adj" fmla="val 101802"/>
              </a:avLst>
            </a:prstGeom>
            <a:solidFill>
              <a:srgbClr val="DBDB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195587" name="Rectangle 4"/>
            <p:cNvSpPr/>
            <p:nvPr/>
          </p:nvSpPr>
          <p:spPr>
            <a:xfrm>
              <a:off x="327" y="1435"/>
              <a:ext cx="1494" cy="1398"/>
            </a:xfrm>
            <a:prstGeom prst="rect">
              <a:avLst/>
            </a:prstGeom>
            <a:solidFill>
              <a:srgbClr val="DBDB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195588" name="AutoShape 5"/>
            <p:cNvSpPr/>
            <p:nvPr/>
          </p:nvSpPr>
          <p:spPr>
            <a:xfrm flipH="1">
              <a:off x="327" y="2833"/>
              <a:ext cx="2382" cy="900"/>
            </a:xfrm>
            <a:prstGeom prst="parallelogram">
              <a:avLst>
                <a:gd name="adj" fmla="val 98882"/>
              </a:avLst>
            </a:prstGeom>
            <a:solidFill>
              <a:srgbClr val="DBDB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 algn="ctr">
                <a:buFont typeface="Arial" panose="020B0604020202020204" pitchFamily="34" charset="0"/>
                <a:buNone/>
              </a:pPr>
              <a:endParaRPr lang="zh-CN" altLang="zh-CN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195589" name="Group 6"/>
            <p:cNvGrpSpPr/>
            <p:nvPr/>
          </p:nvGrpSpPr>
          <p:grpSpPr>
            <a:xfrm>
              <a:off x="989" y="2040"/>
              <a:ext cx="1267" cy="620"/>
              <a:chOff x="758" y="1271"/>
              <a:chExt cx="1267" cy="620"/>
            </a:xfrm>
          </p:grpSpPr>
          <p:sp>
            <p:nvSpPr>
              <p:cNvPr id="195590" name="Text Box 7"/>
              <p:cNvSpPr txBox="1"/>
              <p:nvPr/>
            </p:nvSpPr>
            <p:spPr>
              <a:xfrm>
                <a:off x="758" y="1271"/>
                <a:ext cx="384" cy="309"/>
              </a:xfrm>
              <a:prstGeom prst="rect">
                <a:avLst/>
              </a:prstGeom>
              <a:solidFill>
                <a:srgbClr val="DBDB00"/>
              </a:solidFill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1500" i="1" dirty="0">
                    <a:latin typeface="Times New Roman" panose="02020603050405020304" pitchFamily="18" charset="0"/>
                    <a:ea typeface="方正舒体" panose="02010601030101010101" pitchFamily="2" charset="-122"/>
                  </a:rPr>
                  <a:t>A</a:t>
                </a:r>
                <a:r>
                  <a:rPr lang="en-US" altLang="zh-CN" i="1" dirty="0">
                    <a:latin typeface="Times New Roman" panose="02020603050405020304" pitchFamily="18" charset="0"/>
                    <a:ea typeface="方正舒体" panose="02010601030101010101" pitchFamily="2" charset="-122"/>
                  </a:rPr>
                  <a:t> 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5591" name="Text Box 8"/>
              <p:cNvSpPr txBox="1"/>
              <p:nvPr/>
            </p:nvSpPr>
            <p:spPr>
              <a:xfrm>
                <a:off x="1641" y="1582"/>
                <a:ext cx="384" cy="309"/>
              </a:xfrm>
              <a:prstGeom prst="rect">
                <a:avLst/>
              </a:prstGeom>
              <a:solidFill>
                <a:srgbClr val="DBDB00"/>
              </a:solidFill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1500" i="1" dirty="0">
                    <a:latin typeface="Times New Roman" panose="02020603050405020304" pitchFamily="18" charset="0"/>
                    <a:ea typeface="方正舒体" panose="02010601030101010101" pitchFamily="2" charset="-122"/>
                  </a:rPr>
                  <a:t>B</a:t>
                </a:r>
                <a:r>
                  <a:rPr lang="en-US" altLang="zh-CN" i="1" dirty="0">
                    <a:solidFill>
                      <a:schemeClr val="hlink"/>
                    </a:solidFill>
                    <a:latin typeface="Times New Roman" panose="02020603050405020304" pitchFamily="18" charset="0"/>
                    <a:ea typeface="方正舒体" panose="02010601030101010101" pitchFamily="2" charset="-122"/>
                  </a:rPr>
                  <a:t> 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5592" name="Line 9"/>
              <p:cNvSpPr/>
              <p:nvPr/>
            </p:nvSpPr>
            <p:spPr>
              <a:xfrm>
                <a:off x="816" y="1488"/>
                <a:ext cx="912" cy="336"/>
              </a:xfrm>
              <a:prstGeom prst="line">
                <a:avLst/>
              </a:prstGeom>
              <a:ln w="76200" cap="flat" cmpd="sng">
                <a:solidFill>
                  <a:srgbClr val="FF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sp>
          <p:nvSpPr>
            <p:cNvPr id="195593" name="Text Box 10"/>
            <p:cNvSpPr txBox="1"/>
            <p:nvPr/>
          </p:nvSpPr>
          <p:spPr>
            <a:xfrm>
              <a:off x="384" y="1440"/>
              <a:ext cx="336" cy="309"/>
            </a:xfrm>
            <a:prstGeom prst="rect">
              <a:avLst/>
            </a:prstGeom>
            <a:solidFill>
              <a:srgbClr val="DBDB00"/>
            </a:solidFill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dirty="0">
                  <a:latin typeface="Tahoma" panose="020B0604030504040204" pitchFamily="34" charset="0"/>
                  <a:ea typeface="宋体" panose="02010600030101010101" pitchFamily="2" charset="-122"/>
                </a:rPr>
                <a:t>V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5594" name="Text Box 11"/>
            <p:cNvSpPr txBox="1"/>
            <p:nvPr/>
          </p:nvSpPr>
          <p:spPr>
            <a:xfrm>
              <a:off x="2426" y="2264"/>
              <a:ext cx="33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dirty="0">
                  <a:latin typeface="Tahoma" panose="020B0604030504040204" pitchFamily="34" charset="0"/>
                  <a:ea typeface="宋体" panose="02010600030101010101" pitchFamily="2" charset="-122"/>
                </a:rPr>
                <a:t>W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5595" name="Text Box 12"/>
            <p:cNvSpPr txBox="1"/>
            <p:nvPr/>
          </p:nvSpPr>
          <p:spPr>
            <a:xfrm>
              <a:off x="1167" y="3478"/>
              <a:ext cx="33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dirty="0">
                  <a:latin typeface="Tahoma" panose="020B0604030504040204" pitchFamily="34" charset="0"/>
                  <a:ea typeface="宋体" panose="02010600030101010101" pitchFamily="2" charset="-122"/>
                </a:rPr>
                <a:t>H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5596" name="Text Box 13"/>
            <p:cNvSpPr txBox="1"/>
            <p:nvPr/>
          </p:nvSpPr>
          <p:spPr>
            <a:xfrm>
              <a:off x="74" y="2664"/>
              <a:ext cx="275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dirty="0">
                  <a:solidFill>
                    <a:schemeClr val="tx2"/>
                  </a:solidFill>
                  <a:latin typeface="Tahoma" panose="020B0604030504040204" pitchFamily="34" charset="0"/>
                  <a:ea typeface="宋体" panose="02010600030101010101" pitchFamily="2" charset="-122"/>
                </a:rPr>
                <a:t>X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5597" name="Text Box 14"/>
            <p:cNvSpPr txBox="1"/>
            <p:nvPr/>
          </p:nvSpPr>
          <p:spPr>
            <a:xfrm>
              <a:off x="2697" y="3707"/>
              <a:ext cx="33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dirty="0">
                  <a:solidFill>
                    <a:schemeClr val="tx2"/>
                  </a:solidFill>
                  <a:latin typeface="Tahoma" panose="020B0604030504040204" pitchFamily="34" charset="0"/>
                  <a:ea typeface="宋体" panose="02010600030101010101" pitchFamily="2" charset="-122"/>
                </a:rPr>
                <a:t>Y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5598" name="Text Box 15"/>
            <p:cNvSpPr txBox="1"/>
            <p:nvPr/>
          </p:nvSpPr>
          <p:spPr>
            <a:xfrm>
              <a:off x="1828" y="1223"/>
              <a:ext cx="33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dirty="0">
                  <a:solidFill>
                    <a:schemeClr val="tx2"/>
                  </a:solidFill>
                  <a:latin typeface="Tahoma" panose="020B0604030504040204" pitchFamily="34" charset="0"/>
                  <a:ea typeface="宋体" panose="02010600030101010101" pitchFamily="2" charset="-122"/>
                </a:rPr>
                <a:t>Z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5599" name="Text Box 16"/>
            <p:cNvSpPr txBox="1"/>
            <p:nvPr/>
          </p:nvSpPr>
          <p:spPr>
            <a:xfrm>
              <a:off x="1575" y="2593"/>
              <a:ext cx="336" cy="309"/>
            </a:xfrm>
            <a:prstGeom prst="rect">
              <a:avLst/>
            </a:prstGeom>
            <a:solidFill>
              <a:srgbClr val="DBDB00"/>
            </a:solidFill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dirty="0">
                  <a:solidFill>
                    <a:schemeClr val="tx2"/>
                  </a:solidFill>
                  <a:latin typeface="Tahoma" panose="020B0604030504040204" pitchFamily="34" charset="0"/>
                  <a:ea typeface="宋体" panose="02010600030101010101" pitchFamily="2" charset="-122"/>
                </a:rPr>
                <a:t>O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95600" name="Text Box 17"/>
          <p:cNvSpPr txBox="1"/>
          <p:nvPr/>
        </p:nvSpPr>
        <p:spPr>
          <a:xfrm>
            <a:off x="1826260" y="504190"/>
            <a:ext cx="767270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华文楷体" panose="02010600040101010101" pitchFamily="2" charset="-122"/>
              </a:rPr>
              <a:t>水平线</a:t>
            </a:r>
            <a:r>
              <a:rPr lang="zh-CN" altLang="en-US" sz="28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（平行</a:t>
            </a:r>
            <a:r>
              <a:rPr lang="en-US" altLang="zh-CN" sz="28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H</a:t>
            </a:r>
            <a:r>
              <a:rPr lang="zh-CN" altLang="en-US" sz="28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面，同时倾斜于</a:t>
            </a:r>
            <a:r>
              <a:rPr lang="en-US" altLang="zh-CN" sz="28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V</a:t>
            </a:r>
            <a:r>
              <a:rPr lang="zh-CN" altLang="en-US" sz="28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en-US" altLang="zh-CN" sz="28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W</a:t>
            </a:r>
            <a:r>
              <a:rPr lang="zh-CN" altLang="en-US" sz="28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面的直线）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  <p:grpSp>
        <p:nvGrpSpPr>
          <p:cNvPr id="278546" name="Group 18"/>
          <p:cNvGrpSpPr/>
          <p:nvPr/>
        </p:nvGrpSpPr>
        <p:grpSpPr>
          <a:xfrm>
            <a:off x="3459956" y="2534841"/>
            <a:ext cx="2586038" cy="2377678"/>
            <a:chOff x="619" y="1721"/>
            <a:chExt cx="2172" cy="1997"/>
          </a:xfrm>
        </p:grpSpPr>
        <p:sp>
          <p:nvSpPr>
            <p:cNvPr id="195602" name="Line 19"/>
            <p:cNvSpPr/>
            <p:nvPr/>
          </p:nvSpPr>
          <p:spPr>
            <a:xfrm flipV="1">
              <a:off x="1959" y="2593"/>
              <a:ext cx="0" cy="86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5603" name="Line 20"/>
            <p:cNvSpPr/>
            <p:nvPr/>
          </p:nvSpPr>
          <p:spPr>
            <a:xfrm>
              <a:off x="1959" y="2593"/>
              <a:ext cx="4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195604" name="Group 21"/>
            <p:cNvGrpSpPr/>
            <p:nvPr/>
          </p:nvGrpSpPr>
          <p:grpSpPr>
            <a:xfrm>
              <a:off x="619" y="1721"/>
              <a:ext cx="2172" cy="1997"/>
              <a:chOff x="619" y="1721"/>
              <a:chExt cx="2172" cy="1997"/>
            </a:xfrm>
          </p:grpSpPr>
          <p:sp>
            <p:nvSpPr>
              <p:cNvPr id="195605" name="Line 22"/>
              <p:cNvSpPr/>
              <p:nvPr/>
            </p:nvSpPr>
            <p:spPr>
              <a:xfrm>
                <a:off x="1047" y="3121"/>
                <a:ext cx="912" cy="336"/>
              </a:xfrm>
              <a:prstGeom prst="line">
                <a:avLst/>
              </a:prstGeom>
              <a:ln w="571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5606" name="Line 23"/>
              <p:cNvSpPr/>
              <p:nvPr/>
            </p:nvSpPr>
            <p:spPr>
              <a:xfrm flipV="1">
                <a:off x="1047" y="2257"/>
                <a:ext cx="0" cy="86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5607" name="Line 24"/>
              <p:cNvSpPr/>
              <p:nvPr/>
            </p:nvSpPr>
            <p:spPr>
              <a:xfrm flipH="1" flipV="1">
                <a:off x="759" y="2833"/>
                <a:ext cx="288" cy="28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5608" name="Line 25"/>
              <p:cNvSpPr/>
              <p:nvPr/>
            </p:nvSpPr>
            <p:spPr>
              <a:xfrm flipV="1">
                <a:off x="759" y="1969"/>
                <a:ext cx="0" cy="86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5609" name="Line 26"/>
              <p:cNvSpPr/>
              <p:nvPr/>
            </p:nvSpPr>
            <p:spPr>
              <a:xfrm flipH="1" flipV="1">
                <a:off x="759" y="1969"/>
                <a:ext cx="288" cy="28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5610" name="Line 27"/>
              <p:cNvSpPr/>
              <p:nvPr/>
            </p:nvSpPr>
            <p:spPr>
              <a:xfrm flipH="1" flipV="1">
                <a:off x="2103" y="2257"/>
                <a:ext cx="336" cy="336"/>
              </a:xfrm>
              <a:prstGeom prst="line">
                <a:avLst/>
              </a:prstGeom>
              <a:ln w="571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5611" name="Line 28"/>
              <p:cNvSpPr/>
              <p:nvPr/>
            </p:nvSpPr>
            <p:spPr>
              <a:xfrm>
                <a:off x="1959" y="3457"/>
                <a:ext cx="48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5612" name="Line 29"/>
              <p:cNvSpPr/>
              <p:nvPr/>
            </p:nvSpPr>
            <p:spPr>
              <a:xfrm flipV="1">
                <a:off x="2439" y="2593"/>
                <a:ext cx="0" cy="86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5613" name="Line 30"/>
              <p:cNvSpPr/>
              <p:nvPr/>
            </p:nvSpPr>
            <p:spPr>
              <a:xfrm>
                <a:off x="759" y="1969"/>
                <a:ext cx="576" cy="0"/>
              </a:xfrm>
              <a:prstGeom prst="line">
                <a:avLst/>
              </a:prstGeom>
              <a:ln w="571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5614" name="Line 31"/>
              <p:cNvSpPr/>
              <p:nvPr/>
            </p:nvSpPr>
            <p:spPr>
              <a:xfrm>
                <a:off x="1047" y="2257"/>
                <a:ext cx="1056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5615" name="Line 32"/>
              <p:cNvSpPr/>
              <p:nvPr/>
            </p:nvSpPr>
            <p:spPr>
              <a:xfrm>
                <a:off x="1047" y="3121"/>
                <a:ext cx="1056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5616" name="Line 33"/>
              <p:cNvSpPr/>
              <p:nvPr/>
            </p:nvSpPr>
            <p:spPr>
              <a:xfrm flipH="1" flipV="1">
                <a:off x="1335" y="1969"/>
                <a:ext cx="624" cy="6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5617" name="Line 34"/>
              <p:cNvSpPr/>
              <p:nvPr/>
            </p:nvSpPr>
            <p:spPr>
              <a:xfrm flipH="1" flipV="1">
                <a:off x="1335" y="2833"/>
                <a:ext cx="624" cy="6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5618" name="Line 35"/>
              <p:cNvSpPr/>
              <p:nvPr/>
            </p:nvSpPr>
            <p:spPr>
              <a:xfrm flipV="1">
                <a:off x="1335" y="1969"/>
                <a:ext cx="0" cy="86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5619" name="Line 36"/>
              <p:cNvSpPr/>
              <p:nvPr/>
            </p:nvSpPr>
            <p:spPr>
              <a:xfrm flipV="1">
                <a:off x="2103" y="2257"/>
                <a:ext cx="0" cy="86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5620" name="Text Box 37"/>
              <p:cNvSpPr txBox="1"/>
              <p:nvPr/>
            </p:nvSpPr>
            <p:spPr>
              <a:xfrm>
                <a:off x="951" y="3073"/>
                <a:ext cx="384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方正舒体" panose="02010601030101010101" pitchFamily="2" charset="-122"/>
                  </a:rPr>
                  <a:t>a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5621" name="Text Box 38"/>
              <p:cNvSpPr txBox="1"/>
              <p:nvPr/>
            </p:nvSpPr>
            <p:spPr>
              <a:xfrm>
                <a:off x="619" y="1721"/>
                <a:ext cx="384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方正舒体" panose="02010601030101010101" pitchFamily="2" charset="-122"/>
                  </a:rPr>
                  <a:t>a</a:t>
                </a:r>
                <a:r>
                  <a:rPr lang="en-US" altLang="zh-CN" i="1" dirty="0">
                    <a:latin typeface="Times New Roman" panose="02020603050405020304" pitchFamily="18" charset="0"/>
                    <a:ea typeface="方正舒体" panose="02010601030101010101" pitchFamily="2" charset="-122"/>
                    <a:sym typeface="Symbol" panose="05050102010706020507" pitchFamily="18" charset="2"/>
                  </a:rPr>
                  <a:t></a:t>
                </a:r>
                <a:r>
                  <a:rPr lang="en-US" altLang="zh-CN" i="1" dirty="0">
                    <a:latin typeface="Times New Roman" panose="02020603050405020304" pitchFamily="18" charset="0"/>
                    <a:ea typeface="方正舒体" panose="02010601030101010101" pitchFamily="2" charset="-122"/>
                  </a:rPr>
                  <a:t> </a:t>
                </a:r>
                <a:endParaRPr lang="en-US" altLang="zh-CN" i="1" dirty="0">
                  <a:latin typeface="Times New Roman" panose="02020603050405020304" pitchFamily="18" charset="0"/>
                  <a:ea typeface="方正舒体" panose="02010601030101010101" pitchFamily="2" charset="-122"/>
                  <a:sym typeface="Symbol" panose="05050102010706020507" pitchFamily="18" charset="2"/>
                </a:endParaRPr>
              </a:p>
            </p:txBody>
          </p:sp>
          <p:sp>
            <p:nvSpPr>
              <p:cNvPr id="195622" name="Text Box 39"/>
              <p:cNvSpPr txBox="1"/>
              <p:nvPr/>
            </p:nvSpPr>
            <p:spPr>
              <a:xfrm>
                <a:off x="1287" y="1729"/>
                <a:ext cx="384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方正舒体" panose="02010601030101010101" pitchFamily="2" charset="-122"/>
                  </a:rPr>
                  <a:t>b</a:t>
                </a:r>
                <a:r>
                  <a:rPr lang="en-US" altLang="zh-CN" i="1" dirty="0">
                    <a:latin typeface="Times New Roman" panose="02020603050405020304" pitchFamily="18" charset="0"/>
                    <a:ea typeface="方正舒体" panose="02010601030101010101" pitchFamily="2" charset="-122"/>
                    <a:sym typeface="Symbol" panose="05050102010706020507" pitchFamily="18" charset="2"/>
                  </a:rPr>
                  <a:t></a:t>
                </a:r>
                <a:r>
                  <a:rPr lang="en-US" altLang="zh-CN" i="1" dirty="0">
                    <a:latin typeface="Times New Roman" panose="02020603050405020304" pitchFamily="18" charset="0"/>
                    <a:ea typeface="方正舒体" panose="02010601030101010101" pitchFamily="2" charset="-122"/>
                  </a:rPr>
                  <a:t> </a:t>
                </a:r>
                <a:endParaRPr lang="en-US" altLang="zh-CN" i="1" dirty="0">
                  <a:latin typeface="Times New Roman" panose="02020603050405020304" pitchFamily="18" charset="0"/>
                  <a:ea typeface="方正舒体" panose="02010601030101010101" pitchFamily="2" charset="-122"/>
                  <a:sym typeface="Symbol" panose="05050102010706020507" pitchFamily="18" charset="2"/>
                </a:endParaRPr>
              </a:p>
            </p:txBody>
          </p:sp>
          <p:sp>
            <p:nvSpPr>
              <p:cNvPr id="195623" name="Text Box 40"/>
              <p:cNvSpPr txBox="1"/>
              <p:nvPr/>
            </p:nvSpPr>
            <p:spPr>
              <a:xfrm>
                <a:off x="2055" y="2017"/>
                <a:ext cx="384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方正舒体" panose="02010601030101010101" pitchFamily="2" charset="-122"/>
                  </a:rPr>
                  <a:t>a</a:t>
                </a:r>
                <a:r>
                  <a:rPr lang="en-US" altLang="zh-CN" i="1" dirty="0">
                    <a:latin typeface="Times New Roman" panose="02020603050405020304" pitchFamily="18" charset="0"/>
                    <a:ea typeface="方正舒体" panose="02010601030101010101" pitchFamily="2" charset="-122"/>
                    <a:sym typeface="Symbol" panose="05050102010706020507" pitchFamily="18" charset="2"/>
                  </a:rPr>
                  <a:t></a:t>
                </a:r>
                <a:r>
                  <a:rPr lang="en-US" altLang="zh-CN" i="1" dirty="0">
                    <a:latin typeface="Times New Roman" panose="02020603050405020304" pitchFamily="18" charset="0"/>
                    <a:ea typeface="方正舒体" panose="02010601030101010101" pitchFamily="2" charset="-122"/>
                  </a:rPr>
                  <a:t> </a:t>
                </a:r>
                <a:endParaRPr lang="en-US" altLang="zh-CN" i="1" dirty="0">
                  <a:latin typeface="Times New Roman" panose="02020603050405020304" pitchFamily="18" charset="0"/>
                  <a:ea typeface="方正舒体" panose="02010601030101010101" pitchFamily="2" charset="-122"/>
                  <a:sym typeface="Symbol" panose="05050102010706020507" pitchFamily="18" charset="2"/>
                </a:endParaRPr>
              </a:p>
            </p:txBody>
          </p:sp>
          <p:sp>
            <p:nvSpPr>
              <p:cNvPr id="195624" name="Text Box 41"/>
              <p:cNvSpPr txBox="1"/>
              <p:nvPr/>
            </p:nvSpPr>
            <p:spPr>
              <a:xfrm>
                <a:off x="1815" y="3409"/>
                <a:ext cx="384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方正舒体" panose="02010601030101010101" pitchFamily="2" charset="-122"/>
                  </a:rPr>
                  <a:t>b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5625" name="Text Box 42"/>
              <p:cNvSpPr txBox="1"/>
              <p:nvPr/>
            </p:nvSpPr>
            <p:spPr>
              <a:xfrm>
                <a:off x="2407" y="2465"/>
                <a:ext cx="384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方正舒体" panose="02010601030101010101" pitchFamily="2" charset="-122"/>
                  </a:rPr>
                  <a:t>b</a:t>
                </a:r>
                <a:r>
                  <a:rPr lang="en-US" altLang="zh-CN" i="1" dirty="0">
                    <a:latin typeface="Times New Roman" panose="02020603050405020304" pitchFamily="18" charset="0"/>
                    <a:ea typeface="方正舒体" panose="02010601030101010101" pitchFamily="2" charset="-122"/>
                    <a:sym typeface="Symbol" panose="05050102010706020507" pitchFamily="18" charset="2"/>
                  </a:rPr>
                  <a:t></a:t>
                </a:r>
                <a:r>
                  <a:rPr lang="en-US" altLang="zh-CN" i="1" dirty="0">
                    <a:latin typeface="Times New Roman" panose="02020603050405020304" pitchFamily="18" charset="0"/>
                    <a:ea typeface="方正舒体" panose="02010601030101010101" pitchFamily="2" charset="-122"/>
                  </a:rPr>
                  <a:t> </a:t>
                </a:r>
                <a:endParaRPr lang="en-US" altLang="zh-CN" i="1" dirty="0">
                  <a:latin typeface="Times New Roman" panose="02020603050405020304" pitchFamily="18" charset="0"/>
                  <a:ea typeface="方正舒体" panose="02010601030101010101" pitchFamily="2" charset="-122"/>
                  <a:sym typeface="Symbol" panose="05050102010706020507" pitchFamily="18" charset="2"/>
                </a:endParaRPr>
              </a:p>
            </p:txBody>
          </p:sp>
        </p:grpSp>
      </p:grpSp>
      <p:grpSp>
        <p:nvGrpSpPr>
          <p:cNvPr id="278571" name="Group 43"/>
          <p:cNvGrpSpPr/>
          <p:nvPr/>
        </p:nvGrpSpPr>
        <p:grpSpPr>
          <a:xfrm>
            <a:off x="4341019" y="3024188"/>
            <a:ext cx="541735" cy="459582"/>
            <a:chOff x="1108" y="1440"/>
            <a:chExt cx="455" cy="386"/>
          </a:xfrm>
        </p:grpSpPr>
        <p:sp>
          <p:nvSpPr>
            <p:cNvPr id="195627" name="Rectangle 44"/>
            <p:cNvSpPr/>
            <p:nvPr/>
          </p:nvSpPr>
          <p:spPr>
            <a:xfrm>
              <a:off x="1116" y="1440"/>
              <a:ext cx="263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buFont typeface="Arial" panose="020B0604020202020204" pitchFamily="34" charset="0"/>
                <a:buNone/>
              </a:pPr>
              <a:r>
                <a:rPr lang="en-US" altLang="zh-CN" sz="1050" i="1" dirty="0">
                  <a:latin typeface="Times New Roman" panose="02020603050405020304" pitchFamily="18" charset="0"/>
                  <a:ea typeface="方正舒体" panose="02010601030101010101" pitchFamily="2" charset="-122"/>
                  <a:sym typeface="Symbol" panose="05050102010706020507" pitchFamily="18" charset="2"/>
                </a:rPr>
                <a:t></a:t>
              </a:r>
              <a:r>
                <a:rPr lang="en-US" altLang="zh-CN" i="1" dirty="0">
                  <a:latin typeface="Times New Roman" panose="02020603050405020304" pitchFamily="18" charset="0"/>
                  <a:ea typeface="方正舒体" panose="02010601030101010101" pitchFamily="2" charset="-122"/>
                </a:rPr>
                <a:t> </a:t>
              </a:r>
              <a:endParaRPr lang="en-US" altLang="zh-CN" sz="1050" i="1" dirty="0">
                <a:latin typeface="Times New Roman" panose="02020603050405020304" pitchFamily="18" charset="0"/>
                <a:ea typeface="方正舒体" panose="02010601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195628" name="Freeform 45"/>
            <p:cNvSpPr/>
            <p:nvPr/>
          </p:nvSpPr>
          <p:spPr>
            <a:xfrm>
              <a:off x="1108" y="1492"/>
              <a:ext cx="36" cy="100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2" y="32"/>
                </a:cxn>
                <a:cxn ang="0">
                  <a:pos x="28" y="56"/>
                </a:cxn>
                <a:cxn ang="0">
                  <a:pos x="20" y="76"/>
                </a:cxn>
                <a:cxn ang="0">
                  <a:pos x="0" y="100"/>
                </a:cxn>
              </a:cxnLst>
              <a:pathLst>
                <a:path w="36" h="100">
                  <a:moveTo>
                    <a:pt x="36" y="0"/>
                  </a:moveTo>
                  <a:cubicBezTo>
                    <a:pt x="34" y="5"/>
                    <a:pt x="33" y="23"/>
                    <a:pt x="32" y="32"/>
                  </a:cubicBezTo>
                  <a:cubicBezTo>
                    <a:pt x="31" y="41"/>
                    <a:pt x="30" y="49"/>
                    <a:pt x="28" y="56"/>
                  </a:cubicBezTo>
                  <a:cubicBezTo>
                    <a:pt x="26" y="63"/>
                    <a:pt x="25" y="69"/>
                    <a:pt x="20" y="76"/>
                  </a:cubicBezTo>
                  <a:cubicBezTo>
                    <a:pt x="15" y="83"/>
                    <a:pt x="4" y="95"/>
                    <a:pt x="0" y="100"/>
                  </a:cubicBezTo>
                </a:path>
              </a:pathLst>
            </a:custGeom>
            <a:noFill/>
            <a:ln w="9525">
              <a:noFill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195629" name="Freeform 46"/>
            <p:cNvSpPr/>
            <p:nvPr/>
          </p:nvSpPr>
          <p:spPr>
            <a:xfrm>
              <a:off x="1468" y="1624"/>
              <a:ext cx="52" cy="92"/>
            </a:xfrm>
            <a:custGeom>
              <a:avLst/>
              <a:gdLst/>
              <a:ahLst/>
              <a:cxnLst>
                <a:cxn ang="0">
                  <a:pos x="52" y="0"/>
                </a:cxn>
                <a:cxn ang="0">
                  <a:pos x="16" y="40"/>
                </a:cxn>
                <a:cxn ang="0">
                  <a:pos x="0" y="92"/>
                </a:cxn>
              </a:cxnLst>
              <a:pathLst>
                <a:path w="52" h="92">
                  <a:moveTo>
                    <a:pt x="52" y="0"/>
                  </a:moveTo>
                  <a:cubicBezTo>
                    <a:pt x="46" y="7"/>
                    <a:pt x="25" y="25"/>
                    <a:pt x="16" y="40"/>
                  </a:cubicBezTo>
                  <a:cubicBezTo>
                    <a:pt x="7" y="55"/>
                    <a:pt x="3" y="81"/>
                    <a:pt x="0" y="92"/>
                  </a:cubicBezTo>
                </a:path>
              </a:pathLst>
            </a:custGeom>
            <a:noFill/>
            <a:ln w="9525">
              <a:noFill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195630" name="Rectangle 47"/>
            <p:cNvSpPr/>
            <p:nvPr/>
          </p:nvSpPr>
          <p:spPr>
            <a:xfrm>
              <a:off x="1316" y="1517"/>
              <a:ext cx="247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 algn="ctr">
                <a:buFont typeface="Arial" panose="020B0604020202020204" pitchFamily="34" charset="0"/>
                <a:buNone/>
              </a:pPr>
              <a:r>
                <a:rPr lang="en-US" altLang="zh-CN" sz="1050" i="1" dirty="0">
                  <a:latin typeface="Times New Roman" panose="02020603050405020304" pitchFamily="18" charset="0"/>
                  <a:ea typeface="方正舒体" panose="02010601030101010101" pitchFamily="2" charset="-122"/>
                  <a:sym typeface="Symbol" panose="05050102010706020507" pitchFamily="18" charset="2"/>
                </a:rPr>
                <a:t></a:t>
              </a:r>
              <a:r>
                <a:rPr lang="en-US" altLang="zh-CN" i="1" dirty="0">
                  <a:latin typeface="Times New Roman" panose="02020603050405020304" pitchFamily="18" charset="0"/>
                  <a:ea typeface="方正舒体" panose="02010601030101010101" pitchFamily="2" charset="-122"/>
                </a:rPr>
                <a:t> </a:t>
              </a:r>
              <a:endParaRPr lang="en-US" altLang="zh-CN" sz="1050" i="1" dirty="0">
                <a:latin typeface="Times New Roman" panose="02020603050405020304" pitchFamily="18" charset="0"/>
                <a:ea typeface="方正舒体" panose="02010601030101010101" pitchFamily="2" charset="-122"/>
                <a:sym typeface="Symbol" panose="05050102010706020507" pitchFamily="18" charset="2"/>
              </a:endParaRPr>
            </a:p>
          </p:txBody>
        </p:sp>
      </p:grpSp>
      <p:grpSp>
        <p:nvGrpSpPr>
          <p:cNvPr id="278576" name="Group 48"/>
          <p:cNvGrpSpPr/>
          <p:nvPr/>
        </p:nvGrpSpPr>
        <p:grpSpPr>
          <a:xfrm>
            <a:off x="6209110" y="1800225"/>
            <a:ext cx="3171825" cy="3406378"/>
            <a:chOff x="2928" y="1104"/>
            <a:chExt cx="2664" cy="2861"/>
          </a:xfrm>
        </p:grpSpPr>
        <p:sp>
          <p:nvSpPr>
            <p:cNvPr id="195632" name="Text Box 49"/>
            <p:cNvSpPr txBox="1"/>
            <p:nvPr/>
          </p:nvSpPr>
          <p:spPr>
            <a:xfrm>
              <a:off x="2928" y="2296"/>
              <a:ext cx="33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solidFill>
                    <a:schemeClr val="tx2"/>
                  </a:solidFill>
                  <a:latin typeface="Times New Roman" panose="02020603050405020304" pitchFamily="18" charset="0"/>
                  <a:ea typeface="方正舒体" panose="02010601030101010101" pitchFamily="2" charset="-122"/>
                </a:rPr>
                <a:t>X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5633" name="Line 50"/>
            <p:cNvSpPr/>
            <p:nvPr/>
          </p:nvSpPr>
          <p:spPr>
            <a:xfrm flipV="1">
              <a:off x="3191" y="1640"/>
              <a:ext cx="2" cy="120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5634" name="Line 51"/>
            <p:cNvSpPr/>
            <p:nvPr/>
          </p:nvSpPr>
          <p:spPr>
            <a:xfrm>
              <a:off x="3192" y="1640"/>
              <a:ext cx="576" cy="1"/>
            </a:xfrm>
            <a:prstGeom prst="line">
              <a:avLst/>
            </a:prstGeom>
            <a:ln w="762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5635" name="Line 52"/>
            <p:cNvSpPr/>
            <p:nvPr/>
          </p:nvSpPr>
          <p:spPr>
            <a:xfrm flipV="1">
              <a:off x="3767" y="1640"/>
              <a:ext cx="2" cy="196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5636" name="Line 53"/>
            <p:cNvSpPr/>
            <p:nvPr/>
          </p:nvSpPr>
          <p:spPr>
            <a:xfrm flipH="1">
              <a:off x="3000" y="2504"/>
              <a:ext cx="2448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5637" name="Line 54"/>
            <p:cNvSpPr/>
            <p:nvPr/>
          </p:nvSpPr>
          <p:spPr>
            <a:xfrm flipV="1">
              <a:off x="4152" y="1208"/>
              <a:ext cx="0" cy="2592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5638" name="Line 55"/>
            <p:cNvSpPr/>
            <p:nvPr/>
          </p:nvSpPr>
          <p:spPr>
            <a:xfrm>
              <a:off x="3192" y="2840"/>
              <a:ext cx="576" cy="768"/>
            </a:xfrm>
            <a:prstGeom prst="line">
              <a:avLst/>
            </a:prstGeom>
            <a:ln w="762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5639" name="Line 56"/>
            <p:cNvSpPr/>
            <p:nvPr/>
          </p:nvSpPr>
          <p:spPr>
            <a:xfrm>
              <a:off x="4152" y="2504"/>
              <a:ext cx="1152" cy="115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5640" name="Line 57"/>
            <p:cNvSpPr/>
            <p:nvPr/>
          </p:nvSpPr>
          <p:spPr>
            <a:xfrm>
              <a:off x="3768" y="1640"/>
              <a:ext cx="72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5641" name="Line 58"/>
            <p:cNvSpPr/>
            <p:nvPr/>
          </p:nvSpPr>
          <p:spPr>
            <a:xfrm>
              <a:off x="3768" y="3608"/>
              <a:ext cx="148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5642" name="Line 59"/>
            <p:cNvSpPr/>
            <p:nvPr/>
          </p:nvSpPr>
          <p:spPr>
            <a:xfrm flipV="1">
              <a:off x="5256" y="1640"/>
              <a:ext cx="0" cy="196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5643" name="Line 60"/>
            <p:cNvSpPr/>
            <p:nvPr/>
          </p:nvSpPr>
          <p:spPr>
            <a:xfrm>
              <a:off x="3192" y="2840"/>
              <a:ext cx="129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5644" name="Line 61"/>
            <p:cNvSpPr/>
            <p:nvPr/>
          </p:nvSpPr>
          <p:spPr>
            <a:xfrm flipV="1">
              <a:off x="4488" y="1640"/>
              <a:ext cx="0" cy="120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5645" name="Line 62"/>
            <p:cNvSpPr/>
            <p:nvPr/>
          </p:nvSpPr>
          <p:spPr>
            <a:xfrm>
              <a:off x="4488" y="1640"/>
              <a:ext cx="768" cy="0"/>
            </a:xfrm>
            <a:prstGeom prst="line">
              <a:avLst/>
            </a:prstGeom>
            <a:ln w="762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5646" name="Text Box 63"/>
            <p:cNvSpPr txBox="1"/>
            <p:nvPr/>
          </p:nvSpPr>
          <p:spPr>
            <a:xfrm>
              <a:off x="3096" y="1352"/>
              <a:ext cx="38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方正舒体" panose="02010601030101010101" pitchFamily="2" charset="-122"/>
                </a:rPr>
                <a:t>a</a:t>
              </a:r>
              <a:r>
                <a:rPr lang="en-US" altLang="zh-CN" i="1" dirty="0">
                  <a:latin typeface="Times New Roman" panose="02020603050405020304" pitchFamily="18" charset="0"/>
                  <a:ea typeface="方正舒体" panose="02010601030101010101" pitchFamily="2" charset="-122"/>
                  <a:sym typeface="Symbol" panose="05050102010706020507" pitchFamily="18" charset="2"/>
                </a:rPr>
                <a:t></a:t>
              </a:r>
              <a:r>
                <a:rPr lang="en-US" altLang="zh-CN" i="1" dirty="0">
                  <a:latin typeface="Times New Roman" panose="02020603050405020304" pitchFamily="18" charset="0"/>
                  <a:ea typeface="方正舒体" panose="02010601030101010101" pitchFamily="2" charset="-122"/>
                </a:rPr>
                <a:t> </a:t>
              </a:r>
              <a:endParaRPr lang="en-US" altLang="zh-CN" i="1" dirty="0">
                <a:latin typeface="Times New Roman" panose="02020603050405020304" pitchFamily="18" charset="0"/>
                <a:ea typeface="方正舒体" panose="02010601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195647" name="Text Box 64"/>
            <p:cNvSpPr txBox="1"/>
            <p:nvPr/>
          </p:nvSpPr>
          <p:spPr>
            <a:xfrm>
              <a:off x="3672" y="1352"/>
              <a:ext cx="38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方正舒体" panose="02010601030101010101" pitchFamily="2" charset="-122"/>
                </a:rPr>
                <a:t>b</a:t>
              </a:r>
              <a:r>
                <a:rPr lang="en-US" altLang="zh-CN" i="1" dirty="0">
                  <a:latin typeface="Times New Roman" panose="02020603050405020304" pitchFamily="18" charset="0"/>
                  <a:ea typeface="方正舒体" panose="02010601030101010101" pitchFamily="2" charset="-122"/>
                  <a:sym typeface="Symbol" panose="05050102010706020507" pitchFamily="18" charset="2"/>
                </a:rPr>
                <a:t></a:t>
              </a:r>
              <a:r>
                <a:rPr lang="en-US" altLang="zh-CN" i="1" dirty="0">
                  <a:latin typeface="Times New Roman" panose="02020603050405020304" pitchFamily="18" charset="0"/>
                  <a:ea typeface="方正舒体" panose="02010601030101010101" pitchFamily="2" charset="-122"/>
                </a:rPr>
                <a:t> </a:t>
              </a:r>
              <a:endParaRPr lang="en-US" altLang="zh-CN" i="1" dirty="0">
                <a:latin typeface="Times New Roman" panose="02020603050405020304" pitchFamily="18" charset="0"/>
                <a:ea typeface="方正舒体" panose="02010601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195648" name="Text Box 65"/>
            <p:cNvSpPr txBox="1"/>
            <p:nvPr/>
          </p:nvSpPr>
          <p:spPr>
            <a:xfrm>
              <a:off x="4344" y="1352"/>
              <a:ext cx="38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方正舒体" panose="02010601030101010101" pitchFamily="2" charset="-122"/>
                </a:rPr>
                <a:t>a</a:t>
              </a:r>
              <a:r>
                <a:rPr lang="en-US" altLang="zh-CN" i="1" dirty="0">
                  <a:latin typeface="Times New Roman" panose="02020603050405020304" pitchFamily="18" charset="0"/>
                  <a:ea typeface="方正舒体" panose="02010601030101010101" pitchFamily="2" charset="-122"/>
                  <a:sym typeface="Symbol" panose="05050102010706020507" pitchFamily="18" charset="2"/>
                </a:rPr>
                <a:t></a:t>
              </a:r>
              <a:r>
                <a:rPr lang="en-US" altLang="zh-CN" i="1" dirty="0">
                  <a:latin typeface="Times New Roman" panose="02020603050405020304" pitchFamily="18" charset="0"/>
                  <a:ea typeface="方正舒体" panose="02010601030101010101" pitchFamily="2" charset="-122"/>
                </a:rPr>
                <a:t> </a:t>
              </a:r>
              <a:endParaRPr lang="en-US" altLang="zh-CN" i="1" dirty="0">
                <a:latin typeface="Times New Roman" panose="02020603050405020304" pitchFamily="18" charset="0"/>
                <a:ea typeface="方正舒体" panose="02010601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195649" name="Text Box 66"/>
            <p:cNvSpPr txBox="1"/>
            <p:nvPr/>
          </p:nvSpPr>
          <p:spPr>
            <a:xfrm>
              <a:off x="5112" y="1352"/>
              <a:ext cx="38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方正舒体" panose="02010601030101010101" pitchFamily="2" charset="-122"/>
                </a:rPr>
                <a:t>b</a:t>
              </a:r>
              <a:r>
                <a:rPr lang="en-US" altLang="zh-CN" i="1" dirty="0">
                  <a:latin typeface="Times New Roman" panose="02020603050405020304" pitchFamily="18" charset="0"/>
                  <a:ea typeface="方正舒体" panose="02010601030101010101" pitchFamily="2" charset="-122"/>
                  <a:sym typeface="Symbol" panose="05050102010706020507" pitchFamily="18" charset="2"/>
                </a:rPr>
                <a:t></a:t>
              </a:r>
              <a:r>
                <a:rPr lang="en-US" altLang="zh-CN" i="1" dirty="0">
                  <a:latin typeface="Times New Roman" panose="02020603050405020304" pitchFamily="18" charset="0"/>
                  <a:ea typeface="方正舒体" panose="02010601030101010101" pitchFamily="2" charset="-122"/>
                </a:rPr>
                <a:t> </a:t>
              </a:r>
              <a:endParaRPr lang="en-US" altLang="zh-CN" i="1" dirty="0">
                <a:latin typeface="Times New Roman" panose="02020603050405020304" pitchFamily="18" charset="0"/>
                <a:ea typeface="方正舒体" panose="02010601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195650" name="Text Box 67"/>
            <p:cNvSpPr txBox="1"/>
            <p:nvPr/>
          </p:nvSpPr>
          <p:spPr>
            <a:xfrm>
              <a:off x="3672" y="3584"/>
              <a:ext cx="38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方正舒体" panose="02010601030101010101" pitchFamily="2" charset="-122"/>
                </a:rPr>
                <a:t>b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5651" name="Text Box 68"/>
            <p:cNvSpPr txBox="1"/>
            <p:nvPr/>
          </p:nvSpPr>
          <p:spPr>
            <a:xfrm>
              <a:off x="2960" y="2688"/>
              <a:ext cx="38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方正舒体" panose="02010601030101010101" pitchFamily="2" charset="-122"/>
                </a:rPr>
                <a:t>a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5652" name="Text Box 69"/>
            <p:cNvSpPr txBox="1"/>
            <p:nvPr/>
          </p:nvSpPr>
          <p:spPr>
            <a:xfrm>
              <a:off x="3920" y="2288"/>
              <a:ext cx="328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solidFill>
                    <a:schemeClr val="tx2"/>
                  </a:solidFill>
                  <a:latin typeface="Times New Roman" panose="02020603050405020304" pitchFamily="18" charset="0"/>
                  <a:ea typeface="方正舒体" panose="02010601030101010101" pitchFamily="2" charset="-122"/>
                </a:rPr>
                <a:t>O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5653" name="Text Box 70"/>
            <p:cNvSpPr txBox="1"/>
            <p:nvPr/>
          </p:nvSpPr>
          <p:spPr>
            <a:xfrm>
              <a:off x="3944" y="1104"/>
              <a:ext cx="336" cy="42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solidFill>
                    <a:schemeClr val="tx2"/>
                  </a:solidFill>
                  <a:latin typeface="Times New Roman" panose="02020603050405020304" pitchFamily="18" charset="0"/>
                  <a:ea typeface="方正舒体" panose="02010601030101010101" pitchFamily="2" charset="-122"/>
                </a:rPr>
                <a:t>Z</a:t>
              </a:r>
              <a:r>
                <a:rPr lang="en-US" altLang="zh-CN" sz="2700" i="1" dirty="0">
                  <a:solidFill>
                    <a:schemeClr val="tx2"/>
                  </a:solidFill>
                  <a:latin typeface="Times New Roman" panose="02020603050405020304" pitchFamily="18" charset="0"/>
                  <a:ea typeface="方正舒体" panose="02010601030101010101" pitchFamily="2" charset="-122"/>
                </a:rPr>
                <a:t> 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5654" name="Text Box 71"/>
            <p:cNvSpPr txBox="1"/>
            <p:nvPr/>
          </p:nvSpPr>
          <p:spPr>
            <a:xfrm>
              <a:off x="4104" y="3656"/>
              <a:ext cx="432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solidFill>
                    <a:schemeClr val="tx2"/>
                  </a:solidFill>
                  <a:latin typeface="Times New Roman" panose="02020603050405020304" pitchFamily="18" charset="0"/>
                  <a:ea typeface="方正舒体" panose="02010601030101010101" pitchFamily="2" charset="-122"/>
                </a:rPr>
                <a:t>Y</a:t>
              </a:r>
              <a:r>
                <a:rPr lang="en-US" altLang="zh-CN" i="1" baseline="-25000" dirty="0">
                  <a:solidFill>
                    <a:schemeClr val="tx2"/>
                  </a:solidFill>
                  <a:latin typeface="Times New Roman" panose="02020603050405020304" pitchFamily="18" charset="0"/>
                  <a:ea typeface="方正舒体" panose="02010601030101010101" pitchFamily="2" charset="-122"/>
                </a:rPr>
                <a:t>H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5655" name="Text Box 72"/>
            <p:cNvSpPr txBox="1"/>
            <p:nvPr/>
          </p:nvSpPr>
          <p:spPr>
            <a:xfrm>
              <a:off x="5208" y="2296"/>
              <a:ext cx="38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solidFill>
                    <a:schemeClr val="tx2"/>
                  </a:solidFill>
                  <a:latin typeface="Times New Roman" panose="02020603050405020304" pitchFamily="18" charset="0"/>
                  <a:ea typeface="方正舒体" panose="02010601030101010101" pitchFamily="2" charset="-122"/>
                </a:rPr>
                <a:t>Y</a:t>
              </a:r>
              <a:r>
                <a:rPr lang="en-US" altLang="zh-CN" i="1" baseline="-25000" dirty="0">
                  <a:solidFill>
                    <a:schemeClr val="tx2"/>
                  </a:solidFill>
                  <a:latin typeface="Times New Roman" panose="02020603050405020304" pitchFamily="18" charset="0"/>
                  <a:ea typeface="方正舒体" panose="02010601030101010101" pitchFamily="2" charset="-122"/>
                </a:rPr>
                <a:t>W</a:t>
              </a:r>
              <a:endParaRPr lang="en-US" altLang="zh-CN" sz="135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195656" name="Group 73"/>
            <p:cNvGrpSpPr/>
            <p:nvPr/>
          </p:nvGrpSpPr>
          <p:grpSpPr>
            <a:xfrm>
              <a:off x="3312" y="2784"/>
              <a:ext cx="477" cy="698"/>
              <a:chOff x="3094" y="1864"/>
              <a:chExt cx="477" cy="698"/>
            </a:xfrm>
          </p:grpSpPr>
          <p:sp>
            <p:nvSpPr>
              <p:cNvPr id="195657" name="Freeform 74"/>
              <p:cNvSpPr/>
              <p:nvPr/>
            </p:nvSpPr>
            <p:spPr>
              <a:xfrm>
                <a:off x="3440" y="2508"/>
                <a:ext cx="110" cy="5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0" y="54"/>
                  </a:cxn>
                </a:cxnLst>
                <a:pathLst>
                  <a:path w="110" h="54">
                    <a:moveTo>
                      <a:pt x="110" y="0"/>
                    </a:moveTo>
                    <a:cubicBezTo>
                      <a:pt x="48" y="10"/>
                      <a:pt x="23" y="43"/>
                      <a:pt x="0" y="54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  <p:sp>
            <p:nvSpPr>
              <p:cNvPr id="195658" name="Freeform 75"/>
              <p:cNvSpPr/>
              <p:nvPr/>
            </p:nvSpPr>
            <p:spPr>
              <a:xfrm>
                <a:off x="3094" y="1924"/>
                <a:ext cx="80" cy="142"/>
              </a:xfrm>
              <a:custGeom>
                <a:avLst/>
                <a:gdLst/>
                <a:ahLst/>
                <a:cxnLst>
                  <a:cxn ang="0">
                    <a:pos x="80" y="0"/>
                  </a:cxn>
                  <a:cxn ang="0">
                    <a:pos x="58" y="66"/>
                  </a:cxn>
                  <a:cxn ang="0">
                    <a:pos x="0" y="142"/>
                  </a:cxn>
                </a:cxnLst>
                <a:pathLst>
                  <a:path w="80" h="142">
                    <a:moveTo>
                      <a:pt x="80" y="0"/>
                    </a:moveTo>
                    <a:cubicBezTo>
                      <a:pt x="76" y="10"/>
                      <a:pt x="70" y="41"/>
                      <a:pt x="58" y="66"/>
                    </a:cubicBezTo>
                    <a:cubicBezTo>
                      <a:pt x="45" y="90"/>
                      <a:pt x="12" y="126"/>
                      <a:pt x="0" y="142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  <p:sp>
            <p:nvSpPr>
              <p:cNvPr id="195659" name="Rectangle 76"/>
              <p:cNvSpPr/>
              <p:nvPr/>
            </p:nvSpPr>
            <p:spPr>
              <a:xfrm>
                <a:off x="3104" y="1864"/>
                <a:ext cx="350" cy="309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anchor="t">
                <a:spAutoFit/>
              </a:bodyPr>
              <a:p>
                <a:pPr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方正舒体" panose="02010601030101010101" pitchFamily="2" charset="-122"/>
                    <a:sym typeface="Symbol" panose="05050102010706020507" pitchFamily="18" charset="2"/>
                  </a:rPr>
                  <a:t></a:t>
                </a:r>
                <a:r>
                  <a:rPr lang="en-US" altLang="zh-CN" i="1" dirty="0">
                    <a:latin typeface="Times New Roman" panose="02020603050405020304" pitchFamily="18" charset="0"/>
                    <a:ea typeface="方正舒体" panose="02010601030101010101" pitchFamily="2" charset="-122"/>
                  </a:rPr>
                  <a:t> </a:t>
                </a:r>
                <a:endParaRPr lang="en-US" altLang="zh-CN" i="1" dirty="0">
                  <a:latin typeface="Times New Roman" panose="02020603050405020304" pitchFamily="18" charset="0"/>
                  <a:ea typeface="方正舒体" panose="02010601030101010101" pitchFamily="2" charset="-122"/>
                  <a:sym typeface="Symbol" panose="05050102010706020507" pitchFamily="18" charset="2"/>
                </a:endParaRPr>
              </a:p>
            </p:txBody>
          </p:sp>
          <p:sp>
            <p:nvSpPr>
              <p:cNvPr id="195660" name="Rectangle 77"/>
              <p:cNvSpPr/>
              <p:nvPr/>
            </p:nvSpPr>
            <p:spPr>
              <a:xfrm>
                <a:off x="3288" y="2208"/>
                <a:ext cx="283" cy="309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anchor="t">
                <a:spAutoFit/>
              </a:bodyPr>
              <a:p>
                <a:pPr algn="ctr"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方正舒体" panose="02010601030101010101" pitchFamily="2" charset="-122"/>
                    <a:sym typeface="Symbol" panose="05050102010706020507" pitchFamily="18" charset="2"/>
                  </a:rPr>
                  <a:t></a:t>
                </a:r>
                <a:r>
                  <a:rPr lang="en-US" altLang="zh-CN" i="1" dirty="0">
                    <a:latin typeface="Times New Roman" panose="02020603050405020304" pitchFamily="18" charset="0"/>
                    <a:ea typeface="方正舒体" panose="02010601030101010101" pitchFamily="2" charset="-122"/>
                  </a:rPr>
                  <a:t> </a:t>
                </a:r>
                <a:endParaRPr lang="en-US" altLang="zh-CN" i="1" dirty="0">
                  <a:latin typeface="Times New Roman" panose="02020603050405020304" pitchFamily="18" charset="0"/>
                  <a:ea typeface="方正舒体" panose="02010601030101010101" pitchFamily="2" charset="-122"/>
                  <a:sym typeface="Symbol" panose="05050102010706020507" pitchFamily="18" charset="2"/>
                </a:endParaRPr>
              </a:p>
            </p:txBody>
          </p:sp>
        </p:grpSp>
      </p:grpSp>
      <p:sp>
        <p:nvSpPr>
          <p:cNvPr id="278606" name="Text Box 78"/>
          <p:cNvSpPr txBox="1"/>
          <p:nvPr/>
        </p:nvSpPr>
        <p:spPr>
          <a:xfrm>
            <a:off x="1826260" y="5286375"/>
            <a:ext cx="844423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400" dirty="0">
                <a:latin typeface="Tahoma" panose="020B0604030504040204" pitchFamily="34" charset="0"/>
                <a:ea typeface="宋体" panose="02010600030101010101" pitchFamily="2" charset="-122"/>
              </a:rPr>
              <a:t>水平投影反映实长及倾角，正面投影及侧面投影垂直于</a:t>
            </a:r>
            <a:r>
              <a:rPr lang="en-US" altLang="zh-CN" sz="2400" dirty="0">
                <a:latin typeface="Tahoma" panose="020B0604030504040204" pitchFamily="34" charset="0"/>
                <a:ea typeface="宋体" panose="02010600030101010101" pitchFamily="2" charset="-122"/>
              </a:rPr>
              <a:t>OZ</a:t>
            </a:r>
            <a:r>
              <a:rPr lang="zh-CN" altLang="en-US" sz="2400" dirty="0">
                <a:latin typeface="Tahoma" panose="020B0604030504040204" pitchFamily="34" charset="0"/>
                <a:ea typeface="宋体" panose="02010600030101010101" pitchFamily="2" charset="-122"/>
              </a:rPr>
              <a:t>轴</a:t>
            </a:r>
            <a:r>
              <a:rPr lang="zh-CN" altLang="en-US" sz="2400" dirty="0">
                <a:solidFill>
                  <a:schemeClr val="hlink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 </a:t>
            </a:r>
            <a:r>
              <a:rPr lang="zh-CN" altLang="en-US" dirty="0">
                <a:solidFill>
                  <a:schemeClr val="hlink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        </a:t>
            </a:r>
            <a:endParaRPr lang="zh-CN" altLang="en-US" sz="135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7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278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7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60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79554" name="Group 2"/>
          <p:cNvGrpSpPr/>
          <p:nvPr/>
        </p:nvGrpSpPr>
        <p:grpSpPr>
          <a:xfrm>
            <a:off x="2827735" y="1930003"/>
            <a:ext cx="3501628" cy="3484959"/>
            <a:chOff x="62" y="1210"/>
            <a:chExt cx="2941" cy="2927"/>
          </a:xfrm>
        </p:grpSpPr>
        <p:grpSp>
          <p:nvGrpSpPr>
            <p:cNvPr id="196610" name="Group 3"/>
            <p:cNvGrpSpPr/>
            <p:nvPr/>
          </p:nvGrpSpPr>
          <p:grpSpPr>
            <a:xfrm>
              <a:off x="62" y="1210"/>
              <a:ext cx="2941" cy="2927"/>
              <a:chOff x="62" y="1210"/>
              <a:chExt cx="2941" cy="2927"/>
            </a:xfrm>
          </p:grpSpPr>
          <p:sp>
            <p:nvSpPr>
              <p:cNvPr id="196611" name="AutoShape 4"/>
              <p:cNvSpPr/>
              <p:nvPr/>
            </p:nvSpPr>
            <p:spPr>
              <a:xfrm rot="-5400000">
                <a:off x="1050" y="2145"/>
                <a:ext cx="2406" cy="1008"/>
              </a:xfrm>
              <a:prstGeom prst="parallelogram">
                <a:avLst>
                  <a:gd name="adj" fmla="val 67451"/>
                </a:avLst>
              </a:prstGeom>
              <a:solidFill>
                <a:srgbClr val="DBDB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zh-CN" altLang="en-US" dirty="0">
                  <a:latin typeface="Arial" panose="020B0604020202020204" pitchFamily="34" charset="0"/>
                  <a:ea typeface="楷体_GB2312" pitchFamily="49" charset="-122"/>
                </a:endParaRPr>
              </a:p>
            </p:txBody>
          </p:sp>
          <p:sp>
            <p:nvSpPr>
              <p:cNvPr id="196612" name="AutoShape 5"/>
              <p:cNvSpPr/>
              <p:nvPr/>
            </p:nvSpPr>
            <p:spPr>
              <a:xfrm flipH="1">
                <a:off x="309" y="2838"/>
                <a:ext cx="2454" cy="1008"/>
              </a:xfrm>
              <a:prstGeom prst="parallelogram">
                <a:avLst>
                  <a:gd name="adj" fmla="val 100886"/>
                </a:avLst>
              </a:prstGeom>
              <a:solidFill>
                <a:srgbClr val="DBDB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zh-CN" altLang="en-US" dirty="0">
                  <a:latin typeface="Arial" panose="020B0604020202020204" pitchFamily="34" charset="0"/>
                  <a:ea typeface="楷体_GB2312" pitchFamily="49" charset="-122"/>
                </a:endParaRPr>
              </a:p>
            </p:txBody>
          </p:sp>
          <p:sp>
            <p:nvSpPr>
              <p:cNvPr id="196613" name="Rectangle 6"/>
              <p:cNvSpPr/>
              <p:nvPr/>
            </p:nvSpPr>
            <p:spPr>
              <a:xfrm>
                <a:off x="309" y="1446"/>
                <a:ext cx="1440" cy="1392"/>
              </a:xfrm>
              <a:prstGeom prst="rect">
                <a:avLst/>
              </a:prstGeom>
              <a:solidFill>
                <a:srgbClr val="DBDB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zh-CN" altLang="en-US" dirty="0">
                  <a:latin typeface="Arial" panose="020B0604020202020204" pitchFamily="34" charset="0"/>
                  <a:ea typeface="楷体_GB2312" pitchFamily="49" charset="-122"/>
                </a:endParaRPr>
              </a:p>
            </p:txBody>
          </p:sp>
          <p:sp>
            <p:nvSpPr>
              <p:cNvPr id="196614" name="Text Box 7"/>
              <p:cNvSpPr txBox="1"/>
              <p:nvPr/>
            </p:nvSpPr>
            <p:spPr>
              <a:xfrm>
                <a:off x="313" y="1427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latin typeface="Tahoma" panose="020B0604030504040204" pitchFamily="34" charset="0"/>
                    <a:ea typeface="宋体" panose="02010600030101010101" pitchFamily="2" charset="-122"/>
                  </a:rPr>
                  <a:t>V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6615" name="Text Box 8"/>
              <p:cNvSpPr txBox="1"/>
              <p:nvPr/>
            </p:nvSpPr>
            <p:spPr>
              <a:xfrm>
                <a:off x="2427" y="2100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latin typeface="Tahoma" panose="020B0604030504040204" pitchFamily="34" charset="0"/>
                    <a:ea typeface="宋体" panose="02010600030101010101" pitchFamily="2" charset="-122"/>
                  </a:rPr>
                  <a:t>W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6616" name="Text Box 9"/>
              <p:cNvSpPr txBox="1"/>
              <p:nvPr/>
            </p:nvSpPr>
            <p:spPr>
              <a:xfrm>
                <a:off x="1248" y="3600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latin typeface="Tahoma" panose="020B0604030504040204" pitchFamily="34" charset="0"/>
                    <a:ea typeface="宋体" panose="02010600030101010101" pitchFamily="2" charset="-122"/>
                  </a:rPr>
                  <a:t>H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6617" name="Text Box 10"/>
              <p:cNvSpPr txBox="1"/>
              <p:nvPr/>
            </p:nvSpPr>
            <p:spPr>
              <a:xfrm>
                <a:off x="62" y="2772"/>
                <a:ext cx="275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 algn="ctr"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solidFill>
                      <a:schemeClr val="tx2"/>
                    </a:solidFill>
                    <a:latin typeface="Tahoma" panose="020B0604030504040204" pitchFamily="34" charset="0"/>
                    <a:ea typeface="宋体" panose="02010600030101010101" pitchFamily="2" charset="-122"/>
                  </a:rPr>
                  <a:t>X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6618" name="Text Box 11"/>
              <p:cNvSpPr txBox="1"/>
              <p:nvPr/>
            </p:nvSpPr>
            <p:spPr>
              <a:xfrm>
                <a:off x="2667" y="3828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solidFill>
                      <a:schemeClr val="tx2"/>
                    </a:solidFill>
                    <a:latin typeface="Tahoma" panose="020B0604030504040204" pitchFamily="34" charset="0"/>
                    <a:ea typeface="宋体" panose="02010600030101010101" pitchFamily="2" charset="-122"/>
                  </a:rPr>
                  <a:t>Y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6619" name="Text Box 12"/>
              <p:cNvSpPr txBox="1"/>
              <p:nvPr/>
            </p:nvSpPr>
            <p:spPr>
              <a:xfrm>
                <a:off x="1720" y="1210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solidFill>
                      <a:schemeClr val="tx2"/>
                    </a:solidFill>
                    <a:latin typeface="Tahoma" panose="020B0604030504040204" pitchFamily="34" charset="0"/>
                    <a:ea typeface="宋体" panose="02010600030101010101" pitchFamily="2" charset="-122"/>
                  </a:rPr>
                  <a:t>Z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6620" name="Text Box 13"/>
              <p:cNvSpPr txBox="1"/>
              <p:nvPr/>
            </p:nvSpPr>
            <p:spPr>
              <a:xfrm>
                <a:off x="1514" y="2580"/>
                <a:ext cx="33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dirty="0">
                    <a:solidFill>
                      <a:schemeClr val="tx2"/>
                    </a:solidFill>
                    <a:latin typeface="Tahoma" panose="020B0604030504040204" pitchFamily="34" charset="0"/>
                    <a:ea typeface="宋体" panose="02010600030101010101" pitchFamily="2" charset="-122"/>
                  </a:rPr>
                  <a:t>O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96621" name="Group 14"/>
            <p:cNvGrpSpPr/>
            <p:nvPr/>
          </p:nvGrpSpPr>
          <p:grpSpPr>
            <a:xfrm>
              <a:off x="1083" y="1860"/>
              <a:ext cx="903" cy="1579"/>
              <a:chOff x="979" y="1181"/>
              <a:chExt cx="903" cy="1579"/>
            </a:xfrm>
          </p:grpSpPr>
          <p:sp>
            <p:nvSpPr>
              <p:cNvPr id="196622" name="Text Box 15"/>
              <p:cNvSpPr txBox="1"/>
              <p:nvPr/>
            </p:nvSpPr>
            <p:spPr>
              <a:xfrm>
                <a:off x="979" y="1181"/>
                <a:ext cx="421" cy="270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1500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A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6623" name="Text Box 16"/>
              <p:cNvSpPr txBox="1"/>
              <p:nvPr/>
            </p:nvSpPr>
            <p:spPr>
              <a:xfrm>
                <a:off x="1461" y="2490"/>
                <a:ext cx="421" cy="270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1500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B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6624" name="Line 17"/>
              <p:cNvSpPr/>
              <p:nvPr/>
            </p:nvSpPr>
            <p:spPr>
              <a:xfrm>
                <a:off x="1029" y="1392"/>
                <a:ext cx="480" cy="1152"/>
              </a:xfrm>
              <a:prstGeom prst="line">
                <a:avLst/>
              </a:prstGeom>
              <a:ln w="76200" cap="flat" cmpd="sng">
                <a:solidFill>
                  <a:srgbClr val="FF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  <p:sp>
        <p:nvSpPr>
          <p:cNvPr id="196625" name="Text Box 18"/>
          <p:cNvSpPr txBox="1"/>
          <p:nvPr/>
        </p:nvSpPr>
        <p:spPr>
          <a:xfrm>
            <a:off x="2051685" y="269875"/>
            <a:ext cx="78289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Tahoma" panose="020B0604030504040204" pitchFamily="34" charset="0"/>
                <a:ea typeface="华文楷体" panose="02010600040101010101" pitchFamily="2" charset="-122"/>
              </a:rPr>
              <a:t>侧平线</a:t>
            </a:r>
            <a:r>
              <a:rPr lang="zh-CN" altLang="en-US" sz="2800" dirty="0">
                <a:solidFill>
                  <a:schemeClr val="tx2"/>
                </a:solidFill>
                <a:latin typeface="Tahoma" panose="020B0604030504040204" pitchFamily="34" charset="0"/>
                <a:ea typeface="华文楷体" panose="02010600040101010101" pitchFamily="2" charset="-122"/>
              </a:rPr>
              <a:t>（</a:t>
            </a:r>
            <a:r>
              <a:rPr lang="zh-CN" altLang="en-US" sz="28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平行</a:t>
            </a:r>
            <a:r>
              <a:rPr lang="en-US" altLang="zh-CN" sz="28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W</a:t>
            </a:r>
            <a:r>
              <a:rPr lang="zh-CN" altLang="en-US" sz="28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面，同时倾斜于</a:t>
            </a:r>
            <a:r>
              <a:rPr lang="en-US" altLang="zh-CN" sz="28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H</a:t>
            </a:r>
            <a:r>
              <a:rPr lang="zh-CN" altLang="en-US" sz="28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en-US" altLang="zh-CN" sz="28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V</a:t>
            </a:r>
            <a:r>
              <a:rPr lang="zh-CN" altLang="en-US" sz="28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面的直线</a:t>
            </a:r>
            <a:r>
              <a:rPr lang="zh-CN" altLang="en-US" sz="2800" dirty="0">
                <a:solidFill>
                  <a:schemeClr val="tx2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）</a:t>
            </a:r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279571" name="Group 19"/>
          <p:cNvGrpSpPr/>
          <p:nvPr/>
        </p:nvGrpSpPr>
        <p:grpSpPr>
          <a:xfrm>
            <a:off x="4039791" y="3228975"/>
            <a:ext cx="533400" cy="826294"/>
            <a:chOff x="1104" y="2304"/>
            <a:chExt cx="448" cy="694"/>
          </a:xfrm>
        </p:grpSpPr>
        <p:sp>
          <p:nvSpPr>
            <p:cNvPr id="196627" name="Rectangle 20"/>
            <p:cNvSpPr/>
            <p:nvPr/>
          </p:nvSpPr>
          <p:spPr>
            <a:xfrm>
              <a:off x="1258" y="2728"/>
              <a:ext cx="294" cy="27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anchor="t">
              <a:spAutoFit/>
            </a:bodyPr>
            <a:p>
              <a:pPr>
                <a:buFont typeface="Arial" panose="020B0604020202020204" pitchFamily="34" charset="0"/>
                <a:buNone/>
              </a:pPr>
              <a:r>
                <a:rPr lang="en-US" altLang="zh-CN" sz="1500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</a:t>
              </a:r>
              <a:r>
                <a:rPr lang="en-US" altLang="zh-CN" sz="1500" i="1" dirty="0">
                  <a:solidFill>
                    <a:schemeClr val="hlink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endParaRPr lang="en-US" altLang="zh-CN" sz="1500" i="1" dirty="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196628" name="Freeform 21"/>
            <p:cNvSpPr/>
            <p:nvPr/>
          </p:nvSpPr>
          <p:spPr>
            <a:xfrm>
              <a:off x="1141" y="2304"/>
              <a:ext cx="126" cy="42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75" y="30"/>
                </a:cxn>
                <a:cxn ang="0">
                  <a:pos x="126" y="0"/>
                </a:cxn>
              </a:cxnLst>
              <a:pathLst>
                <a:path w="126" h="42">
                  <a:moveTo>
                    <a:pt x="0" y="42"/>
                  </a:moveTo>
                  <a:cubicBezTo>
                    <a:pt x="12" y="40"/>
                    <a:pt x="54" y="37"/>
                    <a:pt x="75" y="30"/>
                  </a:cubicBezTo>
                  <a:cubicBezTo>
                    <a:pt x="96" y="23"/>
                    <a:pt x="115" y="6"/>
                    <a:pt x="126" y="0"/>
                  </a:cubicBezTo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196629" name="Freeform 22"/>
            <p:cNvSpPr/>
            <p:nvPr/>
          </p:nvSpPr>
          <p:spPr>
            <a:xfrm>
              <a:off x="1423" y="2940"/>
              <a:ext cx="81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36" y="21"/>
                </a:cxn>
                <a:cxn ang="0">
                  <a:pos x="81" y="0"/>
                </a:cxn>
              </a:cxnLst>
              <a:pathLst>
                <a:path w="81" h="54">
                  <a:moveTo>
                    <a:pt x="0" y="54"/>
                  </a:moveTo>
                  <a:cubicBezTo>
                    <a:pt x="6" y="49"/>
                    <a:pt x="23" y="30"/>
                    <a:pt x="36" y="21"/>
                  </a:cubicBezTo>
                  <a:cubicBezTo>
                    <a:pt x="49" y="12"/>
                    <a:pt x="72" y="5"/>
                    <a:pt x="81" y="0"/>
                  </a:cubicBezTo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196630" name="Rectangle 23"/>
            <p:cNvSpPr/>
            <p:nvPr/>
          </p:nvSpPr>
          <p:spPr>
            <a:xfrm>
              <a:off x="1104" y="2373"/>
              <a:ext cx="282" cy="27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anchor="t">
              <a:spAutoFit/>
            </a:bodyPr>
            <a:p>
              <a:pPr>
                <a:buFont typeface="Arial" panose="020B0604020202020204" pitchFamily="34" charset="0"/>
                <a:buNone/>
              </a:pPr>
              <a:r>
                <a:rPr lang="en-US" altLang="zh-CN" sz="1500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</a:t>
              </a:r>
              <a:r>
                <a:rPr lang="en-US" altLang="zh-CN" sz="1500" i="1" dirty="0">
                  <a:solidFill>
                    <a:schemeClr val="hlink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endParaRPr lang="en-US" altLang="zh-CN" sz="1500" i="1" dirty="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</p:grpSp>
      <p:grpSp>
        <p:nvGrpSpPr>
          <p:cNvPr id="279576" name="Group 24"/>
          <p:cNvGrpSpPr/>
          <p:nvPr/>
        </p:nvGrpSpPr>
        <p:grpSpPr>
          <a:xfrm>
            <a:off x="3351610" y="2471738"/>
            <a:ext cx="2656284" cy="2582466"/>
            <a:chOff x="526" y="1668"/>
            <a:chExt cx="2231" cy="2169"/>
          </a:xfrm>
        </p:grpSpPr>
        <p:sp>
          <p:nvSpPr>
            <p:cNvPr id="196632" name="Line 25"/>
            <p:cNvSpPr/>
            <p:nvPr/>
          </p:nvSpPr>
          <p:spPr>
            <a:xfrm flipH="1">
              <a:off x="1133" y="2071"/>
              <a:ext cx="96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196633" name="Group 26"/>
            <p:cNvGrpSpPr/>
            <p:nvPr/>
          </p:nvGrpSpPr>
          <p:grpSpPr>
            <a:xfrm>
              <a:off x="526" y="1668"/>
              <a:ext cx="2231" cy="2169"/>
              <a:chOff x="526" y="1668"/>
              <a:chExt cx="2231" cy="2169"/>
            </a:xfrm>
          </p:grpSpPr>
          <p:sp>
            <p:nvSpPr>
              <p:cNvPr id="196634" name="Freeform 27"/>
              <p:cNvSpPr/>
              <p:nvPr/>
            </p:nvSpPr>
            <p:spPr>
              <a:xfrm>
                <a:off x="2094" y="2068"/>
                <a:ext cx="498" cy="115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98" y="1155"/>
                  </a:cxn>
                </a:cxnLst>
                <a:pathLst>
                  <a:path w="498" h="1155">
                    <a:moveTo>
                      <a:pt x="0" y="0"/>
                    </a:moveTo>
                    <a:lnTo>
                      <a:pt x="498" y="1155"/>
                    </a:lnTo>
                  </a:path>
                </a:pathLst>
              </a:custGeom>
              <a:noFill/>
              <a:ln w="762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  <p:sp>
            <p:nvSpPr>
              <p:cNvPr id="196635" name="Line 28"/>
              <p:cNvSpPr/>
              <p:nvPr/>
            </p:nvSpPr>
            <p:spPr>
              <a:xfrm flipH="1" flipV="1">
                <a:off x="1152" y="3175"/>
                <a:ext cx="480" cy="480"/>
              </a:xfrm>
              <a:prstGeom prst="line">
                <a:avLst/>
              </a:prstGeom>
              <a:ln w="762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6636" name="Line 29"/>
              <p:cNvSpPr/>
              <p:nvPr/>
            </p:nvSpPr>
            <p:spPr>
              <a:xfrm>
                <a:off x="816" y="1735"/>
                <a:ext cx="0" cy="720"/>
              </a:xfrm>
              <a:prstGeom prst="line">
                <a:avLst/>
              </a:prstGeom>
              <a:ln w="762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6637" name="Line 30"/>
              <p:cNvSpPr/>
              <p:nvPr/>
            </p:nvSpPr>
            <p:spPr>
              <a:xfrm>
                <a:off x="2592" y="3223"/>
                <a:ext cx="0" cy="43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6638" name="Line 31"/>
              <p:cNvSpPr/>
              <p:nvPr/>
            </p:nvSpPr>
            <p:spPr>
              <a:xfrm flipH="1">
                <a:off x="1632" y="3655"/>
                <a:ext cx="96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6639" name="Freeform 32"/>
              <p:cNvSpPr/>
              <p:nvPr/>
            </p:nvSpPr>
            <p:spPr>
              <a:xfrm>
                <a:off x="1152" y="3176"/>
                <a:ext cx="945" cy="2"/>
              </a:xfrm>
              <a:custGeom>
                <a:avLst/>
                <a:gdLst/>
                <a:ahLst/>
                <a:cxnLst>
                  <a:cxn ang="0">
                    <a:pos x="945" y="2"/>
                  </a:cxn>
                  <a:cxn ang="0">
                    <a:pos x="0" y="0"/>
                  </a:cxn>
                </a:cxnLst>
                <a:pathLst>
                  <a:path w="945" h="2">
                    <a:moveTo>
                      <a:pt x="945" y="2"/>
                    </a:move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  <p:sp>
            <p:nvSpPr>
              <p:cNvPr id="196640" name="Line 33"/>
              <p:cNvSpPr/>
              <p:nvPr/>
            </p:nvSpPr>
            <p:spPr>
              <a:xfrm>
                <a:off x="816" y="2455"/>
                <a:ext cx="0" cy="3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6641" name="Line 34"/>
              <p:cNvSpPr/>
              <p:nvPr/>
            </p:nvSpPr>
            <p:spPr>
              <a:xfrm flipH="1">
                <a:off x="1632" y="3223"/>
                <a:ext cx="96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6642" name="Line 35"/>
              <p:cNvSpPr/>
              <p:nvPr/>
            </p:nvSpPr>
            <p:spPr>
              <a:xfrm flipH="1" flipV="1">
                <a:off x="816" y="2407"/>
                <a:ext cx="816" cy="81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6643" name="Line 36"/>
              <p:cNvSpPr/>
              <p:nvPr/>
            </p:nvSpPr>
            <p:spPr>
              <a:xfrm>
                <a:off x="1152" y="2071"/>
                <a:ext cx="0" cy="110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6644" name="Line 37"/>
              <p:cNvSpPr/>
              <p:nvPr/>
            </p:nvSpPr>
            <p:spPr>
              <a:xfrm>
                <a:off x="2104" y="2070"/>
                <a:ext cx="0" cy="110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sp>
          <p:sp>
            <p:nvSpPr>
              <p:cNvPr id="196645" name="Line 38"/>
              <p:cNvSpPr/>
              <p:nvPr/>
            </p:nvSpPr>
            <p:spPr>
              <a:xfrm flipH="1">
                <a:off x="814" y="1764"/>
                <a:ext cx="96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6646" name="Line 39"/>
              <p:cNvSpPr/>
              <p:nvPr/>
            </p:nvSpPr>
            <p:spPr>
              <a:xfrm>
                <a:off x="1774" y="1764"/>
                <a:ext cx="336" cy="33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6647" name="Text Box 40"/>
              <p:cNvSpPr txBox="1"/>
              <p:nvPr/>
            </p:nvSpPr>
            <p:spPr>
              <a:xfrm>
                <a:off x="972" y="3071"/>
                <a:ext cx="422" cy="270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1500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a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6648" name="Text Box 41"/>
              <p:cNvSpPr txBox="1"/>
              <p:nvPr/>
            </p:nvSpPr>
            <p:spPr>
              <a:xfrm>
                <a:off x="526" y="1668"/>
                <a:ext cx="421" cy="270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1500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a</a:t>
                </a:r>
                <a:r>
                  <a:rPr lang="en-US" altLang="zh-CN" sz="1500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</a:t>
                </a:r>
                <a:r>
                  <a:rPr lang="en-US" altLang="zh-CN" sz="1500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endParaRPr lang="en-US" altLang="zh-CN" sz="1500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endParaRPr>
              </a:p>
            </p:txBody>
          </p:sp>
          <p:sp>
            <p:nvSpPr>
              <p:cNvPr id="196649" name="Text Box 42"/>
              <p:cNvSpPr txBox="1"/>
              <p:nvPr/>
            </p:nvSpPr>
            <p:spPr>
              <a:xfrm>
                <a:off x="526" y="2340"/>
                <a:ext cx="331" cy="270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anchor="t">
                <a:spAutoFit/>
              </a:bodyPr>
              <a:p>
                <a:pPr algn="ctr"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1500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b</a:t>
                </a:r>
                <a:r>
                  <a:rPr lang="en-US" altLang="zh-CN" sz="1500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</a:t>
                </a:r>
                <a:r>
                  <a:rPr lang="en-US" altLang="zh-CN" sz="1500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endParaRPr lang="en-US" altLang="zh-CN" sz="1500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endParaRPr>
              </a:p>
            </p:txBody>
          </p:sp>
          <p:sp>
            <p:nvSpPr>
              <p:cNvPr id="196650" name="Text Box 43"/>
              <p:cNvSpPr txBox="1"/>
              <p:nvPr/>
            </p:nvSpPr>
            <p:spPr>
              <a:xfrm>
                <a:off x="2008" y="1855"/>
                <a:ext cx="421" cy="270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1500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a</a:t>
                </a:r>
                <a:r>
                  <a:rPr lang="en-US" altLang="zh-CN" sz="1500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</a:t>
                </a:r>
                <a:r>
                  <a:rPr lang="en-US" altLang="zh-CN" sz="1500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endParaRPr lang="en-US" altLang="zh-CN" sz="1500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endParaRPr>
              </a:p>
            </p:txBody>
          </p:sp>
          <p:sp>
            <p:nvSpPr>
              <p:cNvPr id="196651" name="Text Box 44"/>
              <p:cNvSpPr txBox="1"/>
              <p:nvPr/>
            </p:nvSpPr>
            <p:spPr>
              <a:xfrm>
                <a:off x="2336" y="3171"/>
                <a:ext cx="421" cy="270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1500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b</a:t>
                </a:r>
                <a:r>
                  <a:rPr lang="en-US" altLang="zh-CN" sz="1500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</a:t>
                </a:r>
                <a:r>
                  <a:rPr lang="en-US" altLang="zh-CN" sz="1500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endParaRPr lang="en-US" altLang="zh-CN" sz="1500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endParaRPr>
              </a:p>
            </p:txBody>
          </p:sp>
          <p:sp>
            <p:nvSpPr>
              <p:cNvPr id="196652" name="Text Box 45"/>
              <p:cNvSpPr txBox="1"/>
              <p:nvPr/>
            </p:nvSpPr>
            <p:spPr>
              <a:xfrm>
                <a:off x="1433" y="3567"/>
                <a:ext cx="421" cy="270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1500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b</a:t>
                </a:r>
                <a:endParaRPr lang="en-US" altLang="zh-CN" sz="135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6653" name="Line 46"/>
              <p:cNvSpPr/>
              <p:nvPr/>
            </p:nvSpPr>
            <p:spPr>
              <a:xfrm>
                <a:off x="816" y="2839"/>
                <a:ext cx="336" cy="33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6654" name="Line 47"/>
              <p:cNvSpPr/>
              <p:nvPr/>
            </p:nvSpPr>
            <p:spPr>
              <a:xfrm>
                <a:off x="1632" y="3223"/>
                <a:ext cx="0" cy="43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6655" name="Line 48"/>
              <p:cNvSpPr/>
              <p:nvPr/>
            </p:nvSpPr>
            <p:spPr>
              <a:xfrm>
                <a:off x="816" y="1735"/>
                <a:ext cx="336" cy="33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  <p:sp>
        <p:nvSpPr>
          <p:cNvPr id="279601" name="Text Box 49"/>
          <p:cNvSpPr txBox="1"/>
          <p:nvPr/>
        </p:nvSpPr>
        <p:spPr>
          <a:xfrm>
            <a:off x="1975485" y="5286375"/>
            <a:ext cx="8341360" cy="9531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l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dirty="0">
                <a:latin typeface="Tahoma" panose="020B0604030504040204" pitchFamily="34" charset="0"/>
                <a:ea typeface="宋体" panose="02010600030101010101" pitchFamily="2" charset="-122"/>
              </a:rPr>
              <a:t>侧面投影反映实长及倾角，水平投影及正面投影垂直于</a:t>
            </a:r>
            <a:r>
              <a:rPr lang="en-US" altLang="zh-CN" sz="2800" dirty="0">
                <a:latin typeface="Tahoma" panose="020B0604030504040204" pitchFamily="34" charset="0"/>
                <a:ea typeface="宋体" panose="02010600030101010101" pitchFamily="2" charset="-122"/>
              </a:rPr>
              <a:t>OX</a:t>
            </a:r>
            <a:r>
              <a:rPr lang="zh-CN" altLang="en-US" sz="2800" dirty="0">
                <a:latin typeface="Tahoma" panose="020B0604030504040204" pitchFamily="34" charset="0"/>
                <a:ea typeface="宋体" panose="02010600030101010101" pitchFamily="2" charset="-122"/>
              </a:rPr>
              <a:t>轴</a:t>
            </a:r>
            <a:r>
              <a:rPr lang="zh-CN" altLang="en-US" sz="2800" dirty="0">
                <a:solidFill>
                  <a:schemeClr val="hlink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         </a:t>
            </a:r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279602" name="Group 50"/>
          <p:cNvGrpSpPr/>
          <p:nvPr/>
        </p:nvGrpSpPr>
        <p:grpSpPr>
          <a:xfrm>
            <a:off x="6209110" y="1800225"/>
            <a:ext cx="3163490" cy="3357563"/>
            <a:chOff x="2926" y="1104"/>
            <a:chExt cx="2657" cy="2820"/>
          </a:xfrm>
        </p:grpSpPr>
        <p:grpSp>
          <p:nvGrpSpPr>
            <p:cNvPr id="196658" name="Group 51"/>
            <p:cNvGrpSpPr/>
            <p:nvPr/>
          </p:nvGrpSpPr>
          <p:grpSpPr>
            <a:xfrm>
              <a:off x="2926" y="1104"/>
              <a:ext cx="2657" cy="2820"/>
              <a:chOff x="2926" y="1104"/>
              <a:chExt cx="2657" cy="2820"/>
            </a:xfrm>
          </p:grpSpPr>
          <p:sp>
            <p:nvSpPr>
              <p:cNvPr id="196659" name="Text Box 52"/>
              <p:cNvSpPr txBox="1"/>
              <p:nvPr/>
            </p:nvSpPr>
            <p:spPr>
              <a:xfrm>
                <a:off x="5132" y="1872"/>
                <a:ext cx="340" cy="27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sz="1500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b</a:t>
                </a:r>
                <a:r>
                  <a:rPr lang="en-US" altLang="zh-CN" sz="1500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</a:t>
                </a:r>
                <a:r>
                  <a:rPr lang="en-US" altLang="zh-CN" sz="1500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endParaRPr lang="en-US" altLang="zh-CN" sz="1500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endParaRPr>
              </a:p>
            </p:txBody>
          </p:sp>
          <p:grpSp>
            <p:nvGrpSpPr>
              <p:cNvPr id="196660" name="Group 53"/>
              <p:cNvGrpSpPr/>
              <p:nvPr/>
            </p:nvGrpSpPr>
            <p:grpSpPr>
              <a:xfrm>
                <a:off x="2926" y="1104"/>
                <a:ext cx="2657" cy="2820"/>
                <a:chOff x="2926" y="1104"/>
                <a:chExt cx="2657" cy="2820"/>
              </a:xfrm>
            </p:grpSpPr>
            <p:sp>
              <p:nvSpPr>
                <p:cNvPr id="196661" name="Text Box 54"/>
                <p:cNvSpPr txBox="1"/>
                <p:nvPr/>
              </p:nvSpPr>
              <p:spPr>
                <a:xfrm>
                  <a:off x="2928" y="2400"/>
                  <a:ext cx="384" cy="30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i="1" dirty="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X</a:t>
                  </a:r>
                  <a:endParaRPr lang="en-US" altLang="zh-CN" sz="1350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96662" name="Text Box 55"/>
                <p:cNvSpPr txBox="1"/>
                <p:nvPr/>
              </p:nvSpPr>
              <p:spPr>
                <a:xfrm>
                  <a:off x="3888" y="1104"/>
                  <a:ext cx="390" cy="30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i="1" dirty="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Z</a:t>
                  </a:r>
                  <a:endParaRPr lang="en-US" altLang="zh-CN" sz="1350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96663" name="Line 56"/>
                <p:cNvSpPr/>
                <p:nvPr/>
              </p:nvSpPr>
              <p:spPr>
                <a:xfrm flipV="1">
                  <a:off x="3268" y="2097"/>
                  <a:ext cx="0" cy="828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6664" name="Line 57"/>
                <p:cNvSpPr/>
                <p:nvPr/>
              </p:nvSpPr>
              <p:spPr>
                <a:xfrm flipH="1">
                  <a:off x="2926" y="2619"/>
                  <a:ext cx="2511" cy="0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6665" name="Line 58"/>
                <p:cNvSpPr/>
                <p:nvPr/>
              </p:nvSpPr>
              <p:spPr>
                <a:xfrm flipV="1">
                  <a:off x="4090" y="1213"/>
                  <a:ext cx="0" cy="2596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6666" name="Line 59"/>
                <p:cNvSpPr/>
                <p:nvPr/>
              </p:nvSpPr>
              <p:spPr>
                <a:xfrm>
                  <a:off x="4090" y="2619"/>
                  <a:ext cx="1106" cy="1073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6667" name="Line 60"/>
                <p:cNvSpPr/>
                <p:nvPr/>
              </p:nvSpPr>
              <p:spPr>
                <a:xfrm flipV="1">
                  <a:off x="5151" y="2097"/>
                  <a:ext cx="0" cy="1543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6668" name="Text Box 61"/>
                <p:cNvSpPr txBox="1"/>
                <p:nvPr/>
              </p:nvSpPr>
              <p:spPr>
                <a:xfrm>
                  <a:off x="3090" y="1202"/>
                  <a:ext cx="545" cy="27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sz="1500" i="1" dirty="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a</a:t>
                  </a:r>
                  <a:r>
                    <a:rPr lang="en-US" altLang="zh-CN" sz="1500" i="1" dirty="0">
                      <a:latin typeface="Times New Roman" panose="02020603050405020304" pitchFamily="18" charset="0"/>
                      <a:ea typeface="宋体" panose="02010600030101010101" pitchFamily="2" charset="-122"/>
                      <a:sym typeface="Symbol" panose="05050102010706020507" pitchFamily="18" charset="2"/>
                    </a:rPr>
                    <a:t></a:t>
                  </a:r>
                  <a:r>
                    <a:rPr lang="en-US" altLang="zh-CN" sz="1500" i="1" dirty="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 </a:t>
                  </a:r>
                  <a:endParaRPr lang="en-US" altLang="zh-CN" sz="1500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196669" name="Text Box 62"/>
                <p:cNvSpPr txBox="1"/>
                <p:nvPr/>
              </p:nvSpPr>
              <p:spPr>
                <a:xfrm>
                  <a:off x="3038" y="1960"/>
                  <a:ext cx="545" cy="27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sz="1500" i="1" dirty="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b</a:t>
                  </a:r>
                  <a:r>
                    <a:rPr lang="en-US" altLang="zh-CN" sz="1500" i="1" dirty="0">
                      <a:latin typeface="Times New Roman" panose="02020603050405020304" pitchFamily="18" charset="0"/>
                      <a:ea typeface="宋体" panose="02010600030101010101" pitchFamily="2" charset="-122"/>
                      <a:sym typeface="Symbol" panose="05050102010706020507" pitchFamily="18" charset="2"/>
                    </a:rPr>
                    <a:t></a:t>
                  </a:r>
                  <a:r>
                    <a:rPr lang="en-US" altLang="zh-CN" sz="1500" i="1" dirty="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 </a:t>
                  </a:r>
                  <a:endParaRPr lang="en-US" altLang="zh-CN" sz="1500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196670" name="Text Box 63"/>
                <p:cNvSpPr txBox="1"/>
                <p:nvPr/>
              </p:nvSpPr>
              <p:spPr>
                <a:xfrm>
                  <a:off x="3095" y="3490"/>
                  <a:ext cx="545" cy="27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sz="1500" i="1" dirty="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b</a:t>
                  </a:r>
                  <a:endParaRPr lang="en-US" altLang="zh-CN" sz="1350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96671" name="Text Box 64"/>
                <p:cNvSpPr txBox="1"/>
                <p:nvPr/>
              </p:nvSpPr>
              <p:spPr>
                <a:xfrm>
                  <a:off x="3095" y="2768"/>
                  <a:ext cx="545" cy="27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sz="1500" i="1" dirty="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a</a:t>
                  </a:r>
                  <a:endParaRPr lang="en-US" altLang="zh-CN" sz="1350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96672" name="Text Box 65"/>
                <p:cNvSpPr txBox="1"/>
                <p:nvPr/>
              </p:nvSpPr>
              <p:spPr>
                <a:xfrm>
                  <a:off x="3898" y="2400"/>
                  <a:ext cx="374" cy="30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i="1" dirty="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O</a:t>
                  </a:r>
                  <a:endParaRPr lang="en-US" altLang="zh-CN" sz="1350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96673" name="Text Box 66"/>
                <p:cNvSpPr txBox="1"/>
                <p:nvPr/>
              </p:nvSpPr>
              <p:spPr>
                <a:xfrm>
                  <a:off x="4060" y="3654"/>
                  <a:ext cx="476" cy="27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sz="1500" i="1" dirty="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Y</a:t>
                  </a:r>
                  <a:r>
                    <a:rPr lang="en-US" altLang="zh-CN" sz="1500" i="1" baseline="-25000" dirty="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H</a:t>
                  </a:r>
                  <a:endParaRPr lang="en-US" altLang="zh-CN" sz="1350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96674" name="Text Box 67"/>
                <p:cNvSpPr txBox="1"/>
                <p:nvPr/>
              </p:nvSpPr>
              <p:spPr>
                <a:xfrm>
                  <a:off x="5184" y="2400"/>
                  <a:ext cx="399" cy="30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i="1" dirty="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Y</a:t>
                  </a:r>
                  <a:r>
                    <a:rPr lang="en-US" altLang="zh-CN" i="1" baseline="-25000" dirty="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W</a:t>
                  </a:r>
                  <a:endParaRPr lang="en-US" altLang="zh-CN" sz="1350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96675" name="Line 68"/>
                <p:cNvSpPr/>
                <p:nvPr/>
              </p:nvSpPr>
              <p:spPr>
                <a:xfrm>
                  <a:off x="3268" y="2097"/>
                  <a:ext cx="1883" cy="0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6676" name="Line 69"/>
                <p:cNvSpPr/>
                <p:nvPr/>
              </p:nvSpPr>
              <p:spPr>
                <a:xfrm flipH="1" flipV="1">
                  <a:off x="4410" y="1379"/>
                  <a:ext cx="741" cy="718"/>
                </a:xfrm>
                <a:prstGeom prst="line">
                  <a:avLst/>
                </a:prstGeom>
                <a:ln w="762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6677" name="Line 70"/>
                <p:cNvSpPr/>
                <p:nvPr/>
              </p:nvSpPr>
              <p:spPr>
                <a:xfrm flipV="1">
                  <a:off x="3268" y="1379"/>
                  <a:ext cx="0" cy="718"/>
                </a:xfrm>
                <a:prstGeom prst="line">
                  <a:avLst/>
                </a:prstGeom>
                <a:ln w="762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6678" name="Line 71"/>
                <p:cNvSpPr/>
                <p:nvPr/>
              </p:nvSpPr>
              <p:spPr>
                <a:xfrm>
                  <a:off x="4410" y="1379"/>
                  <a:ext cx="0" cy="1546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6679" name="Line 72"/>
                <p:cNvSpPr/>
                <p:nvPr/>
              </p:nvSpPr>
              <p:spPr>
                <a:xfrm flipH="1">
                  <a:off x="3268" y="3643"/>
                  <a:ext cx="1883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6680" name="Line 73"/>
                <p:cNvSpPr/>
                <p:nvPr/>
              </p:nvSpPr>
              <p:spPr>
                <a:xfrm flipH="1">
                  <a:off x="3268" y="2925"/>
                  <a:ext cx="1142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6681" name="Line 74"/>
                <p:cNvSpPr/>
                <p:nvPr/>
              </p:nvSpPr>
              <p:spPr>
                <a:xfrm flipH="1">
                  <a:off x="3268" y="1379"/>
                  <a:ext cx="1142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6682" name="Line 75"/>
                <p:cNvSpPr/>
                <p:nvPr/>
              </p:nvSpPr>
              <p:spPr>
                <a:xfrm>
                  <a:off x="3268" y="2925"/>
                  <a:ext cx="0" cy="718"/>
                </a:xfrm>
                <a:prstGeom prst="line">
                  <a:avLst/>
                </a:prstGeom>
                <a:ln w="762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6683" name="Text Box 76"/>
                <p:cNvSpPr txBox="1"/>
                <p:nvPr/>
              </p:nvSpPr>
              <p:spPr>
                <a:xfrm>
                  <a:off x="4352" y="1170"/>
                  <a:ext cx="458" cy="27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sz="1500" i="1" dirty="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a</a:t>
                  </a:r>
                  <a:r>
                    <a:rPr lang="en-US" altLang="zh-CN" sz="1500" i="1" dirty="0">
                      <a:latin typeface="Times New Roman" panose="02020603050405020304" pitchFamily="18" charset="0"/>
                      <a:ea typeface="宋体" panose="02010600030101010101" pitchFamily="2" charset="-122"/>
                      <a:sym typeface="Symbol" panose="05050102010706020507" pitchFamily="18" charset="2"/>
                    </a:rPr>
                    <a:t></a:t>
                  </a:r>
                  <a:r>
                    <a:rPr lang="en-US" altLang="zh-CN" sz="1500" i="1" dirty="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 </a:t>
                  </a:r>
                  <a:endParaRPr lang="en-US" altLang="zh-CN" sz="1500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endParaRPr>
                </a:p>
              </p:txBody>
            </p:sp>
          </p:grpSp>
        </p:grpSp>
        <p:grpSp>
          <p:nvGrpSpPr>
            <p:cNvPr id="196684" name="Group 77"/>
            <p:cNvGrpSpPr/>
            <p:nvPr/>
          </p:nvGrpSpPr>
          <p:grpSpPr>
            <a:xfrm>
              <a:off x="4381" y="1551"/>
              <a:ext cx="606" cy="580"/>
              <a:chOff x="4512" y="840"/>
              <a:chExt cx="606" cy="580"/>
            </a:xfrm>
          </p:grpSpPr>
          <p:sp>
            <p:nvSpPr>
              <p:cNvPr id="196685" name="Rectangle 78"/>
              <p:cNvSpPr/>
              <p:nvPr/>
            </p:nvSpPr>
            <p:spPr>
              <a:xfrm>
                <a:off x="4824" y="1150"/>
                <a:ext cx="294" cy="27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pPr>
                  <a:buFont typeface="Arial" panose="020B0604020202020204" pitchFamily="34" charset="0"/>
                  <a:buNone/>
                </a:pPr>
                <a:r>
                  <a:rPr lang="en-US" altLang="zh-CN" sz="1500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</a:t>
                </a:r>
                <a:r>
                  <a:rPr lang="en-US" altLang="zh-CN" sz="1500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endParaRPr lang="en-US" altLang="zh-CN" sz="1500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endParaRPr>
              </a:p>
            </p:txBody>
          </p:sp>
          <p:sp>
            <p:nvSpPr>
              <p:cNvPr id="196686" name="Rectangle 79"/>
              <p:cNvSpPr/>
              <p:nvPr/>
            </p:nvSpPr>
            <p:spPr>
              <a:xfrm>
                <a:off x="4512" y="892"/>
                <a:ext cx="282" cy="27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pPr>
                  <a:buFont typeface="Arial" panose="020B0604020202020204" pitchFamily="34" charset="0"/>
                  <a:buNone/>
                </a:pPr>
                <a:r>
                  <a:rPr lang="en-US" altLang="zh-CN" sz="1500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</a:t>
                </a:r>
                <a:r>
                  <a:rPr lang="en-US" altLang="zh-CN" sz="1500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endParaRPr lang="en-US" altLang="zh-CN" sz="1500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endParaRPr>
              </a:p>
            </p:txBody>
          </p:sp>
          <p:sp>
            <p:nvSpPr>
              <p:cNvPr id="196687" name="Freeform 80"/>
              <p:cNvSpPr/>
              <p:nvPr/>
            </p:nvSpPr>
            <p:spPr>
              <a:xfrm>
                <a:off x="4530" y="840"/>
                <a:ext cx="138" cy="81"/>
              </a:xfrm>
              <a:custGeom>
                <a:avLst/>
                <a:gdLst/>
                <a:ahLst/>
                <a:cxnLst>
                  <a:cxn ang="0">
                    <a:pos x="138" y="0"/>
                  </a:cxn>
                  <a:cxn ang="0">
                    <a:pos x="74" y="62"/>
                  </a:cxn>
                  <a:cxn ang="0">
                    <a:pos x="0" y="81"/>
                  </a:cxn>
                </a:cxnLst>
                <a:pathLst>
                  <a:path w="138" h="81">
                    <a:moveTo>
                      <a:pt x="138" y="0"/>
                    </a:moveTo>
                    <a:cubicBezTo>
                      <a:pt x="127" y="9"/>
                      <a:pt x="97" y="48"/>
                      <a:pt x="74" y="62"/>
                    </a:cubicBezTo>
                    <a:cubicBezTo>
                      <a:pt x="51" y="76"/>
                      <a:pt x="16" y="77"/>
                      <a:pt x="0" y="81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  <p:sp>
            <p:nvSpPr>
              <p:cNvPr id="196688" name="Freeform 81"/>
              <p:cNvSpPr/>
              <p:nvPr/>
            </p:nvSpPr>
            <p:spPr>
              <a:xfrm>
                <a:off x="5028" y="1248"/>
                <a:ext cx="60" cy="168"/>
              </a:xfrm>
              <a:custGeom>
                <a:avLst/>
                <a:gdLst/>
                <a:ahLst/>
                <a:cxnLst>
                  <a:cxn ang="0">
                    <a:pos x="60" y="0"/>
                  </a:cxn>
                  <a:cxn ang="0">
                    <a:pos x="15" y="84"/>
                  </a:cxn>
                  <a:cxn ang="0">
                    <a:pos x="0" y="168"/>
                  </a:cxn>
                </a:cxnLst>
                <a:pathLst>
                  <a:path w="60" h="168">
                    <a:moveTo>
                      <a:pt x="60" y="0"/>
                    </a:moveTo>
                    <a:cubicBezTo>
                      <a:pt x="52" y="14"/>
                      <a:pt x="25" y="56"/>
                      <a:pt x="15" y="84"/>
                    </a:cubicBezTo>
                    <a:cubicBezTo>
                      <a:pt x="5" y="112"/>
                      <a:pt x="3" y="151"/>
                      <a:pt x="0" y="168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79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279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79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60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0578" name="Text Box 2"/>
          <p:cNvSpPr txBox="1"/>
          <p:nvPr/>
        </p:nvSpPr>
        <p:spPr>
          <a:xfrm>
            <a:off x="1844675" y="658495"/>
            <a:ext cx="611251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tx2"/>
                </a:solidFill>
                <a:latin typeface="Tahoma" panose="020B0604030504040204" pitchFamily="34" charset="0"/>
                <a:ea typeface="华文楷体" panose="02010600040101010101" pitchFamily="2" charset="-122"/>
              </a:rPr>
              <a:t>投影面平行线的投影特性</a:t>
            </a:r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0579" name="Text Box 3"/>
          <p:cNvSpPr txBox="1"/>
          <p:nvPr/>
        </p:nvSpPr>
        <p:spPr>
          <a:xfrm>
            <a:off x="581025" y="1473200"/>
            <a:ext cx="10826115" cy="41846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投影面平行线的投影特性可概括如下： </a:t>
            </a:r>
            <a:endParaRPr lang="zh-CN" altLang="en-US" sz="2800" b="1" dirty="0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）直线在它所平行的投影面上的投影反映实长，且反映对其他两个投影面倾角的实形； </a:t>
            </a:r>
            <a:endParaRPr lang="zh-CN" altLang="en-US" sz="2800" b="1" dirty="0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）该直线在其他两个投影面上的投影分别平行于相应的投影轴，且小于实长。 </a:t>
            </a:r>
            <a:endParaRPr lang="zh-CN" altLang="en-US" sz="2800" b="1" dirty="0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dirty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事实上，在直线的三面投影中，若有两面投影垂直于同一投影轴，而另一投影处于倾斜状态，则该直线必平行于倾斜投影所在的投影面，且反映与其他两投影面夹角的实形。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0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0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80579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80579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80579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charRg st="19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280579">
                                            <p:txEl>
                                              <p:charRg st="19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280579">
                                            <p:txEl>
                                              <p:charRg st="19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280579">
                                            <p:txEl>
                                              <p:charRg st="19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charRg st="61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80579">
                                            <p:txEl>
                                              <p:charRg st="61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80579">
                                            <p:txEl>
                                              <p:charRg st="61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80579">
                                            <p:txEl>
                                              <p:charRg st="61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charRg st="99" end="1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280579">
                                            <p:txEl>
                                              <p:charRg st="99" end="1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280579">
                                            <p:txEl>
                                              <p:charRg st="99" end="18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280579">
                                            <p:txEl>
                                              <p:charRg st="99" end="18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8657" name="Rectangle 2"/>
          <p:cNvSpPr/>
          <p:nvPr/>
        </p:nvSpPr>
        <p:spPr>
          <a:xfrm>
            <a:off x="658178" y="384890"/>
            <a:ext cx="5844779" cy="85725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>
              <a:buFont typeface="Arial" panose="020B0604020202020204" pitchFamily="34" charset="0"/>
              <a:buNone/>
            </a:pPr>
            <a:r>
              <a:rPr lang="en-US" altLang="zh-CN" sz="36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2)</a:t>
            </a:r>
            <a:r>
              <a:rPr lang="zh-CN" altLang="en-US" sz="3600" b="1" u="sng" dirty="0">
                <a:latin typeface="Arial" panose="020B0604020202020204" pitchFamily="34" charset="0"/>
                <a:ea typeface="宋体" panose="02010600030101010101" pitchFamily="2" charset="-122"/>
              </a:rPr>
              <a:t>投影面垂直线</a:t>
            </a:r>
            <a:endParaRPr lang="zh-CN" altLang="en-US" sz="36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98658" name="Text Box 3"/>
          <p:cNvSpPr txBox="1"/>
          <p:nvPr/>
        </p:nvSpPr>
        <p:spPr>
          <a:xfrm>
            <a:off x="1758315" y="1910080"/>
            <a:ext cx="879030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Tahoma" panose="020B0604030504040204" pitchFamily="34" charset="0"/>
                <a:ea typeface="楷体_GB2312" pitchFamily="49" charset="-122"/>
              </a:rPr>
              <a:t>垂直于一个投影面，同时平行于其它两个投影面的直线。</a:t>
            </a:r>
            <a:endParaRPr lang="zh-CN" altLang="en-US" sz="2800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98659" name="Text Box 4"/>
          <p:cNvSpPr txBox="1"/>
          <p:nvPr/>
        </p:nvSpPr>
        <p:spPr>
          <a:xfrm>
            <a:off x="1916430" y="2922905"/>
            <a:ext cx="8270875" cy="181483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铅垂线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——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垂直于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H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面，同时平行于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V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W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面的直线。 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正垂线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——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垂直于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V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面，同时平行于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H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W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面的直线。 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侧垂线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——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垂直于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W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面，同时平行于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H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V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面的直线。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000120150716A18PWBG">
  <a:themeElements>
    <a:clrScheme name="">
      <a:dk1>
        <a:srgbClr val="3D3F41"/>
      </a:dk1>
      <a:lt1>
        <a:srgbClr val="FFFFFF"/>
      </a:lt1>
      <a:dk2>
        <a:srgbClr val="3D3F41"/>
      </a:dk2>
      <a:lt2>
        <a:srgbClr val="EAF5FC"/>
      </a:lt2>
      <a:accent1>
        <a:srgbClr val="0070C0"/>
      </a:accent1>
      <a:accent2>
        <a:srgbClr val="6A63CB"/>
      </a:accent2>
      <a:accent3>
        <a:srgbClr val="FFFFFF"/>
      </a:accent3>
      <a:accent4>
        <a:srgbClr val="333537"/>
      </a:accent4>
      <a:accent5>
        <a:srgbClr val="AABCDC"/>
      </a:accent5>
      <a:accent6>
        <a:srgbClr val="5E58B6"/>
      </a:accent6>
      <a:hlink>
        <a:srgbClr val="00B0F0"/>
      </a:hlink>
      <a:folHlink>
        <a:srgbClr val="AFB2B4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A000120150716A18PWBG 1">
        <a:dk1>
          <a:srgbClr val="3D3F41"/>
        </a:dk1>
        <a:lt1>
          <a:srgbClr val="FFFFFF"/>
        </a:lt1>
        <a:dk2>
          <a:srgbClr val="3D3F41"/>
        </a:dk2>
        <a:lt2>
          <a:srgbClr val="EAF5FC"/>
        </a:lt2>
        <a:accent1>
          <a:srgbClr val="0070C0"/>
        </a:accent1>
        <a:accent2>
          <a:srgbClr val="6A63CB"/>
        </a:accent2>
        <a:accent3>
          <a:srgbClr val="FFFFFF"/>
        </a:accent3>
        <a:accent4>
          <a:srgbClr val="333436"/>
        </a:accent4>
        <a:accent5>
          <a:srgbClr val="AABBDC"/>
        </a:accent5>
        <a:accent6>
          <a:srgbClr val="5F59B8"/>
        </a:accent6>
        <a:hlink>
          <a:srgbClr val="00B0F0"/>
        </a:hlink>
        <a:folHlink>
          <a:srgbClr val="AFB2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A000120150716A18PWBG">
  <a:themeElements>
    <a:clrScheme name="">
      <a:dk1>
        <a:srgbClr val="3D3F41"/>
      </a:dk1>
      <a:lt1>
        <a:srgbClr val="FFFFFF"/>
      </a:lt1>
      <a:dk2>
        <a:srgbClr val="3D3F41"/>
      </a:dk2>
      <a:lt2>
        <a:srgbClr val="EAF5FC"/>
      </a:lt2>
      <a:accent1>
        <a:srgbClr val="0070C0"/>
      </a:accent1>
      <a:accent2>
        <a:srgbClr val="6A63CB"/>
      </a:accent2>
      <a:accent3>
        <a:srgbClr val="FFFFFF"/>
      </a:accent3>
      <a:accent4>
        <a:srgbClr val="333537"/>
      </a:accent4>
      <a:accent5>
        <a:srgbClr val="AABCDC"/>
      </a:accent5>
      <a:accent6>
        <a:srgbClr val="5E58B6"/>
      </a:accent6>
      <a:hlink>
        <a:srgbClr val="00B0F0"/>
      </a:hlink>
      <a:folHlink>
        <a:srgbClr val="AFB2B4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1_A000120150716A18PWBG 1">
        <a:dk1>
          <a:srgbClr val="3D3F41"/>
        </a:dk1>
        <a:lt1>
          <a:srgbClr val="FFFFFF"/>
        </a:lt1>
        <a:dk2>
          <a:srgbClr val="3D3F41"/>
        </a:dk2>
        <a:lt2>
          <a:srgbClr val="EAF5FC"/>
        </a:lt2>
        <a:accent1>
          <a:srgbClr val="0070C0"/>
        </a:accent1>
        <a:accent2>
          <a:srgbClr val="6A63CB"/>
        </a:accent2>
        <a:accent3>
          <a:srgbClr val="FFFFFF"/>
        </a:accent3>
        <a:accent4>
          <a:srgbClr val="333436"/>
        </a:accent4>
        <a:accent5>
          <a:srgbClr val="AABBDC"/>
        </a:accent5>
        <a:accent6>
          <a:srgbClr val="5F59B8"/>
        </a:accent6>
        <a:hlink>
          <a:srgbClr val="00B0F0"/>
        </a:hlink>
        <a:folHlink>
          <a:srgbClr val="AFB2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1768</Words>
  <Application>WPS 演示</Application>
  <PresentationFormat>全屏显示(4:3)</PresentationFormat>
  <Paragraphs>523</Paragraphs>
  <Slides>17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27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17</vt:i4>
      </vt:variant>
    </vt:vector>
  </HeadingPairs>
  <TitlesOfParts>
    <vt:vector size="47" baseType="lpstr">
      <vt:lpstr>Arial</vt:lpstr>
      <vt:lpstr>宋体</vt:lpstr>
      <vt:lpstr>Wingdings</vt:lpstr>
      <vt:lpstr>幼圆</vt:lpstr>
      <vt:lpstr>隶书</vt:lpstr>
      <vt:lpstr>Times New Roman</vt:lpstr>
      <vt:lpstr>仿宋_GB2312</vt:lpstr>
      <vt:lpstr>楷体_GB2312</vt:lpstr>
      <vt:lpstr>Tahoma</vt:lpstr>
      <vt:lpstr>华文楷体</vt:lpstr>
      <vt:lpstr>微软雅黑</vt:lpstr>
      <vt:lpstr>Arial Unicode MS</vt:lpstr>
      <vt:lpstr>Calibri</vt:lpstr>
      <vt:lpstr>ISOCP</vt:lpstr>
      <vt:lpstr>Symbol</vt:lpstr>
      <vt:lpstr>黑体</vt:lpstr>
      <vt:lpstr>Dotum</vt:lpstr>
      <vt:lpstr>Complex</vt:lpstr>
      <vt:lpstr>方正舒体</vt:lpstr>
      <vt:lpstr>Math1</vt:lpstr>
      <vt:lpstr>Marlett</vt:lpstr>
      <vt:lpstr>UniversalMath1 BT</vt:lpstr>
      <vt:lpstr>Romantic</vt:lpstr>
      <vt:lpstr>仿宋</vt:lpstr>
      <vt:lpstr>新宋体</vt:lpstr>
      <vt:lpstr>Malgun Gothic</vt:lpstr>
      <vt:lpstr>AMGDT</vt:lpstr>
      <vt:lpstr>默认设计模板</vt:lpstr>
      <vt:lpstr>A000120150716A18PWBG</vt:lpstr>
      <vt:lpstr>1_A000120150716A18PWBG</vt:lpstr>
      <vt:lpstr>建筑装饰制图与识图</vt:lpstr>
      <vt:lpstr>学习目标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7、 平面投影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建筑工程概论</dc:title>
  <dc:creator>Administrator</dc:creator>
  <cp:lastModifiedBy>櫻桃㎜ ☉</cp:lastModifiedBy>
  <cp:revision>198</cp:revision>
  <dcterms:created xsi:type="dcterms:W3CDTF">2015-09-24T02:49:00Z</dcterms:created>
  <dcterms:modified xsi:type="dcterms:W3CDTF">2018-12-17T02:16:30Z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2052-11.1.0.8013</vt:lpwstr>
  </property>
</Properties>
</file>