
<file path=[Content_Types].xml><?xml version="1.0" encoding="utf-8"?>
<Types xmlns="http://schemas.openxmlformats.org/package/2006/content-types"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83" r:id="rId4"/>
  </p:sldMasterIdLst>
  <p:notesMasterIdLst>
    <p:notesMasterId r:id="rId19"/>
  </p:notesMasterIdLst>
  <p:sldIdLst>
    <p:sldId id="292" r:id="rId5"/>
    <p:sldId id="3777" r:id="rId6"/>
    <p:sldId id="3882" r:id="rId7"/>
    <p:sldId id="3883" r:id="rId8"/>
    <p:sldId id="3884" r:id="rId9"/>
    <p:sldId id="3885" r:id="rId10"/>
    <p:sldId id="3886" r:id="rId11"/>
    <p:sldId id="3887" r:id="rId12"/>
    <p:sldId id="3888" r:id="rId13"/>
    <p:sldId id="3889" r:id="rId14"/>
    <p:sldId id="3890" r:id="rId15"/>
    <p:sldId id="3891" r:id="rId16"/>
    <p:sldId id="3892" r:id="rId17"/>
    <p:sldId id="3893" r:id="rId18"/>
  </p:sldIdLst>
  <p:sldSz cx="12192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8" d="100"/>
          <a:sy n="88" d="100"/>
        </p:scale>
        <p:origin x="640" y="-964"/>
      </p:cViewPr>
      <p:guideLst>
        <p:guide orient="horz" pos="2278"/>
        <p:guide pos="4074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1506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12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31763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31275" y="166688"/>
            <a:ext cx="2811992" cy="6267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6688"/>
            <a:ext cx="8272961" cy="6267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标题，剪贴画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联机映像占位符 2"/>
          <p:cNvSpPr>
            <a:spLocks noGrp="1"/>
          </p:cNvSpPr>
          <p:nvPr>
            <p:ph type="clipArt" sz="half" idx="1"/>
          </p:nvPr>
        </p:nvSpPr>
        <p:spPr>
          <a:xfrm>
            <a:off x="838200" y="1825625"/>
            <a:ext cx="5181600" cy="43513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61950" marR="0" lvl="0" indent="-36195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5156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4076700"/>
            <a:ext cx="105156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422400" y="381000"/>
            <a:ext cx="10160000" cy="5486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4" name="日期占位符 2"/>
          <p:cNvSpPr>
            <a:spLocks noGrp="1"/>
          </p:cNvSpPr>
          <p:nvPr>
            <p:ph type="dt" sz="half" idx="2"/>
          </p:nvPr>
        </p:nvSpPr>
        <p:spPr>
          <a:xfrm>
            <a:off x="1352551" y="6107113"/>
            <a:ext cx="2540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3"/>
          <p:cNvSpPr>
            <a:spLocks noGrp="1"/>
          </p:cNvSpPr>
          <p:nvPr>
            <p:ph type="ftr" sz="quarter" idx="3"/>
          </p:nvPr>
        </p:nvSpPr>
        <p:spPr>
          <a:xfrm>
            <a:off x="4603751" y="6107113"/>
            <a:ext cx="3860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9175751" y="6107113"/>
            <a:ext cx="2540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en-US" altLang="zh-CN" sz="1200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联机映像占位符 3"/>
          <p:cNvSpPr>
            <a:spLocks noGrp="1"/>
          </p:cNvSpPr>
          <p:nvPr>
            <p:ph type="clipArt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31763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31275" y="166688"/>
            <a:ext cx="2811992" cy="6267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6688"/>
            <a:ext cx="8272961" cy="6267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3" Type="http://schemas.openxmlformats.org/officeDocument/2006/relationships/theme" Target="../theme/theme2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0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0" y="0"/>
            <a:ext cx="12192000" cy="6870700"/>
            <a:chOff x="0" y="0"/>
            <a:chExt cx="9144000" cy="6870700"/>
          </a:xfrm>
        </p:grpSpPr>
        <p:sp>
          <p:nvSpPr>
            <p:cNvPr id="2056" name="矩形 7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052" name="组合 9"/>
            <p:cNvGrpSpPr/>
            <p:nvPr userDrawn="1"/>
          </p:nvGrpSpPr>
          <p:grpSpPr>
            <a:xfrm>
              <a:off x="0" y="6677025"/>
              <a:ext cx="9144000" cy="193675"/>
              <a:chOff x="0" y="0"/>
              <a:chExt cx="12180336" cy="144000"/>
            </a:xfrm>
          </p:grpSpPr>
          <p:sp>
            <p:nvSpPr>
              <p:cNvPr id="2058" name="矩形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59887" cy="144000"/>
              </a:xfrm>
              <a:prstGeom prst="rect">
                <a:avLst/>
              </a:prstGeom>
              <a:solidFill>
                <a:srgbClr val="ADB6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59" name="矩形 11"/>
              <p:cNvSpPr>
                <a:spLocks noChangeArrowheads="1"/>
              </p:cNvSpPr>
              <p:nvPr/>
            </p:nvSpPr>
            <p:spPr bwMode="auto">
              <a:xfrm>
                <a:off x="3047199" y="0"/>
                <a:ext cx="3036625" cy="144000"/>
              </a:xfrm>
              <a:prstGeom prst="rect">
                <a:avLst/>
              </a:prstGeom>
              <a:solidFill>
                <a:srgbClr val="087A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" name="矩形 12"/>
              <p:cNvSpPr>
                <a:spLocks noChangeArrowheads="1"/>
              </p:cNvSpPr>
              <p:nvPr/>
            </p:nvSpPr>
            <p:spPr bwMode="auto">
              <a:xfrm>
                <a:off x="6073251" y="0"/>
                <a:ext cx="3059887" cy="144000"/>
              </a:xfrm>
              <a:prstGeom prst="rect">
                <a:avLst/>
              </a:prstGeom>
              <a:solidFill>
                <a:srgbClr val="CBD1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3" name="矩形 13"/>
              <p:cNvSpPr>
                <a:spLocks noChangeArrowheads="1"/>
              </p:cNvSpPr>
              <p:nvPr/>
            </p:nvSpPr>
            <p:spPr bwMode="auto">
              <a:xfrm>
                <a:off x="9120450" y="0"/>
                <a:ext cx="3059886" cy="144000"/>
              </a:xfrm>
              <a:prstGeom prst="rect">
                <a:avLst/>
              </a:prstGeom>
              <a:solidFill>
                <a:srgbClr val="2A32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9" name="KSO_FD"/>
          <p:cNvSpPr>
            <a:spLocks noGrp="1"/>
          </p:cNvSpPr>
          <p:nvPr>
            <p:ph type="dt" sz="half" idx="2"/>
          </p:nvPr>
        </p:nvSpPr>
        <p:spPr>
          <a:xfrm>
            <a:off x="838200" y="645160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67475"/>
            <a:ext cx="41148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5160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  <p:sp>
        <p:nvSpPr>
          <p:cNvPr id="2060" name="KSO_BC1"/>
          <p:cNvSpPr>
            <a:spLocks noGrp="1"/>
          </p:cNvSpPr>
          <p:nvPr>
            <p:ph type="body"/>
          </p:nvPr>
        </p:nvSpPr>
        <p:spPr>
          <a:xfrm>
            <a:off x="495300" y="1120775"/>
            <a:ext cx="11247967" cy="5313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619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61950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2061" name="KSO_BT1"/>
          <p:cNvSpPr>
            <a:spLocks noGrp="1"/>
          </p:cNvSpPr>
          <p:nvPr>
            <p:ph type="title"/>
          </p:nvPr>
        </p:nvSpPr>
        <p:spPr>
          <a:xfrm>
            <a:off x="495300" y="166688"/>
            <a:ext cx="11247967" cy="6413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ransition spd="slow">
    <p:wipe dir="r"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61950" indent="-361950" algn="just" defTabSz="685800" rtl="0" eaLnBrk="0" fontAlgn="base" hangingPunct="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lvl="1" indent="-361950" algn="l" defTabSz="685800" rtl="0" eaLnBrk="0" fontAlgn="base" hangingPunct="0">
        <a:lnSpc>
          <a:spcPct val="120000"/>
        </a:lnSpc>
        <a:spcBef>
          <a:spcPct val="0"/>
        </a:spcBef>
        <a:spcAft>
          <a:spcPts val="1200"/>
        </a:spcAft>
        <a:buClr>
          <a:srgbClr val="A6A1E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075" name="组合 15"/>
          <p:cNvGrpSpPr/>
          <p:nvPr userDrawn="1"/>
        </p:nvGrpSpPr>
        <p:grpSpPr>
          <a:xfrm>
            <a:off x="4271433" y="-12700"/>
            <a:ext cx="3475567" cy="1428750"/>
            <a:chOff x="0" y="0"/>
            <a:chExt cx="2606010" cy="1429002"/>
          </a:xfrm>
        </p:grpSpPr>
        <p:sp>
          <p:nvSpPr>
            <p:cNvPr id="3087" name="椭圆 16"/>
            <p:cNvSpPr>
              <a:spLocks noChangeArrowheads="1"/>
            </p:cNvSpPr>
            <p:nvPr/>
          </p:nvSpPr>
          <p:spPr bwMode="auto">
            <a:xfrm>
              <a:off x="0" y="778012"/>
              <a:ext cx="650709" cy="650990"/>
            </a:xfrm>
            <a:prstGeom prst="ellipse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8" name="矩形 17"/>
            <p:cNvSpPr>
              <a:spLocks noChangeArrowheads="1"/>
            </p:cNvSpPr>
            <p:nvPr/>
          </p:nvSpPr>
          <p:spPr bwMode="auto">
            <a:xfrm>
              <a:off x="0" y="0"/>
              <a:ext cx="650709" cy="1103508"/>
            </a:xfrm>
            <a:prstGeom prst="rect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" name="椭圆 18"/>
            <p:cNvSpPr>
              <a:spLocks noChangeArrowheads="1"/>
            </p:cNvSpPr>
            <p:nvPr/>
          </p:nvSpPr>
          <p:spPr bwMode="auto">
            <a:xfrm>
              <a:off x="652297" y="778012"/>
              <a:ext cx="650709" cy="650990"/>
            </a:xfrm>
            <a:prstGeom prst="ellipse">
              <a:avLst/>
            </a:prstGeom>
            <a:solidFill>
              <a:srgbClr val="097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" name="矩形 19"/>
            <p:cNvSpPr>
              <a:spLocks noChangeArrowheads="1"/>
            </p:cNvSpPr>
            <p:nvPr/>
          </p:nvSpPr>
          <p:spPr bwMode="auto">
            <a:xfrm>
              <a:off x="652297" y="0"/>
              <a:ext cx="650709" cy="1103508"/>
            </a:xfrm>
            <a:prstGeom prst="rect">
              <a:avLst/>
            </a:prstGeom>
            <a:solidFill>
              <a:srgbClr val="097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" name="椭圆 20"/>
            <p:cNvSpPr>
              <a:spLocks noChangeArrowheads="1"/>
            </p:cNvSpPr>
            <p:nvPr/>
          </p:nvSpPr>
          <p:spPr bwMode="auto">
            <a:xfrm>
              <a:off x="1303005" y="778012"/>
              <a:ext cx="650709" cy="650990"/>
            </a:xfrm>
            <a:prstGeom prst="ellipse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2" name="矩形 21"/>
            <p:cNvSpPr>
              <a:spLocks noChangeArrowheads="1"/>
            </p:cNvSpPr>
            <p:nvPr/>
          </p:nvSpPr>
          <p:spPr bwMode="auto">
            <a:xfrm>
              <a:off x="1303005" y="0"/>
              <a:ext cx="650709" cy="1103508"/>
            </a:xfrm>
            <a:prstGeom prst="rect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3" name="椭圆 22"/>
            <p:cNvSpPr>
              <a:spLocks noChangeArrowheads="1"/>
            </p:cNvSpPr>
            <p:nvPr/>
          </p:nvSpPr>
          <p:spPr bwMode="auto">
            <a:xfrm>
              <a:off x="1955301" y="778012"/>
              <a:ext cx="650709" cy="650990"/>
            </a:xfrm>
            <a:prstGeom prst="ellipse">
              <a:avLst/>
            </a:prstGeom>
            <a:solidFill>
              <a:srgbClr val="1A1D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4" name="矩形 23"/>
            <p:cNvSpPr>
              <a:spLocks noChangeArrowheads="1"/>
            </p:cNvSpPr>
            <p:nvPr/>
          </p:nvSpPr>
          <p:spPr bwMode="auto">
            <a:xfrm>
              <a:off x="1955301" y="0"/>
              <a:ext cx="650709" cy="1103508"/>
            </a:xfrm>
            <a:prstGeom prst="rect">
              <a:avLst/>
            </a:prstGeom>
            <a:solidFill>
              <a:srgbClr val="1A1D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084" name="组合 24"/>
          <p:cNvGrpSpPr/>
          <p:nvPr userDrawn="1"/>
        </p:nvGrpSpPr>
        <p:grpSpPr>
          <a:xfrm>
            <a:off x="0" y="6677025"/>
            <a:ext cx="12192000" cy="193675"/>
            <a:chOff x="0" y="0"/>
            <a:chExt cx="12180336" cy="144000"/>
          </a:xfrm>
        </p:grpSpPr>
        <p:sp>
          <p:nvSpPr>
            <p:cNvPr id="3083" name="矩形 25"/>
            <p:cNvSpPr>
              <a:spLocks noChangeArrowheads="1"/>
            </p:cNvSpPr>
            <p:nvPr/>
          </p:nvSpPr>
          <p:spPr bwMode="auto">
            <a:xfrm>
              <a:off x="0" y="0"/>
              <a:ext cx="3059887" cy="144000"/>
            </a:xfrm>
            <a:prstGeom prst="rect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" name="矩形 26"/>
            <p:cNvSpPr>
              <a:spLocks noChangeArrowheads="1"/>
            </p:cNvSpPr>
            <p:nvPr/>
          </p:nvSpPr>
          <p:spPr bwMode="auto">
            <a:xfrm>
              <a:off x="3047199" y="0"/>
              <a:ext cx="3036625" cy="144000"/>
            </a:xfrm>
            <a:prstGeom prst="rect">
              <a:avLst/>
            </a:prstGeom>
            <a:solidFill>
              <a:srgbClr val="087A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5" name="矩形 27"/>
            <p:cNvSpPr>
              <a:spLocks noChangeArrowheads="1"/>
            </p:cNvSpPr>
            <p:nvPr/>
          </p:nvSpPr>
          <p:spPr bwMode="auto">
            <a:xfrm>
              <a:off x="6073251" y="0"/>
              <a:ext cx="3059887" cy="144000"/>
            </a:xfrm>
            <a:prstGeom prst="rect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6" name="矩形 28"/>
            <p:cNvSpPr>
              <a:spLocks noChangeArrowheads="1"/>
            </p:cNvSpPr>
            <p:nvPr/>
          </p:nvSpPr>
          <p:spPr bwMode="auto">
            <a:xfrm>
              <a:off x="9120450" y="0"/>
              <a:ext cx="3059886" cy="144000"/>
            </a:xfrm>
            <a:prstGeom prst="rect">
              <a:avLst/>
            </a:prstGeom>
            <a:solidFill>
              <a:srgbClr val="2A32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89" name="副标题 6"/>
          <p:cNvSpPr>
            <a:spLocks noChangeArrowheads="1"/>
          </p:cNvSpPr>
          <p:nvPr/>
        </p:nvSpPr>
        <p:spPr bwMode="auto">
          <a:xfrm>
            <a:off x="3050117" y="3282950"/>
            <a:ext cx="6108700" cy="384175"/>
          </a:xfrm>
          <a:prstGeom prst="roundRect">
            <a:avLst>
              <a:gd name="adj" fmla="val 50000"/>
            </a:avLst>
          </a:prstGeom>
          <a:solidFill>
            <a:srgbClr val="ADB6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18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3090" name="KSO_BC1"/>
          <p:cNvSpPr>
            <a:spLocks noGrp="1"/>
          </p:cNvSpPr>
          <p:nvPr>
            <p:ph type="body"/>
          </p:nvPr>
        </p:nvSpPr>
        <p:spPr>
          <a:xfrm>
            <a:off x="495300" y="1120775"/>
            <a:ext cx="11247967" cy="5313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619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61950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3091" name="KSO_BT1"/>
          <p:cNvSpPr>
            <a:spLocks noGrp="1"/>
          </p:cNvSpPr>
          <p:nvPr>
            <p:ph type="title"/>
          </p:nvPr>
        </p:nvSpPr>
        <p:spPr>
          <a:xfrm>
            <a:off x="495300" y="166688"/>
            <a:ext cx="11247967" cy="6413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" name="KSO_FD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KSO_FT"/>
          <p:cNvSpPr>
            <a:spLocks noGrp="1"/>
          </p:cNvSpPr>
          <p:nvPr>
            <p:ph type="ftr" sz="quarter" idx="3"/>
          </p:nvPr>
        </p:nvSpPr>
        <p:spPr>
          <a:xfrm>
            <a:off x="4165600" y="6242050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KSO_FN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wipe dir="r"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61950" indent="-361950" algn="just" defTabSz="685800" rtl="0" eaLnBrk="0" fontAlgn="base" hangingPunct="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lvl="1" indent="-361950" algn="l" defTabSz="685800" rtl="0" eaLnBrk="0" fontAlgn="base" hangingPunct="0">
        <a:lnSpc>
          <a:spcPct val="120000"/>
        </a:lnSpc>
        <a:spcBef>
          <a:spcPct val="0"/>
        </a:spcBef>
        <a:spcAft>
          <a:spcPts val="1200"/>
        </a:spcAft>
        <a:buClr>
          <a:srgbClr val="A6A1E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audio" Target="../media/audio4.wav"/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/>
          </p:cNvSpPr>
          <p:nvPr>
            <p:ph type="ctrTitle"/>
          </p:nvPr>
        </p:nvSpPr>
        <p:spPr>
          <a:xfrm>
            <a:off x="2263775" y="2282825"/>
            <a:ext cx="7791450" cy="835025"/>
          </a:xfrm>
        </p:spPr>
        <p:txBody>
          <a:bodyPr wrap="square" lIns="91440" tIns="45720" rIns="91440" bIns="45720" anchor="ctr"/>
          <a:lstStyle>
            <a:lvl1pPr lvl="0">
              <a:defRPr/>
            </a:lvl1pPr>
          </a:lstStyle>
          <a:p>
            <a:pPr lvl="0" algn="ctr" eaLnBrk="1" hangingPunct="1"/>
            <a:r>
              <a:rPr lang="zh-CN" altLang="en-US" sz="5400" dirty="0"/>
              <a:t>建筑装饰制图与识图</a:t>
            </a:r>
            <a:endParaRPr lang="zh-CN" altLang="en-US" sz="5400" dirty="0"/>
          </a:p>
        </p:txBody>
      </p:sp>
      <p:sp>
        <p:nvSpPr>
          <p:cNvPr id="6146" name="副标题 2"/>
          <p:cNvSpPr>
            <a:spLocks noGrp="1"/>
          </p:cNvSpPr>
          <p:nvPr>
            <p:ph type="subTitle"/>
          </p:nvPr>
        </p:nvSpPr>
        <p:spPr>
          <a:xfrm>
            <a:off x="3394710" y="3207385"/>
            <a:ext cx="5402580" cy="602615"/>
          </a:xfrm>
        </p:spPr>
        <p:txBody>
          <a:bodyPr wrap="square" lIns="91440" tIns="45720" rIns="91440" bIns="45720" anchor="t"/>
          <a:lstStyle>
            <a:lvl1pPr marL="0" lvl="0" indent="0" algn="ctr">
              <a:defRPr/>
            </a:lvl1pPr>
            <a:lvl2pPr marL="457200" lvl="1" indent="-457200" algn="ctr">
              <a:defRPr/>
            </a:lvl2pPr>
            <a:lvl3pPr marL="914400" lvl="2" indent="-228600" algn="ctr">
              <a:defRPr/>
            </a:lvl3pPr>
            <a:lvl4pPr marL="1371600" lvl="3" indent="-342900" algn="ctr">
              <a:defRPr/>
            </a:lvl4pPr>
            <a:lvl5pPr marL="1828800" lvl="4" indent="-457200" algn="ctr">
              <a:defRPr/>
            </a:lvl5pPr>
          </a:lstStyle>
          <a:p>
            <a:pPr marL="0" lvl="0" indent="0" algn="ctr" eaLnBrk="1" hangingPunct="1">
              <a:buNone/>
            </a:pP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模块</a:t>
            </a:r>
            <a:r>
              <a:rPr lang="en-US" altLang="zh-CN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 </a:t>
            </a:r>
            <a:r>
              <a:rPr lang="en-US" altLang="zh-CN" sz="2800" dirty="0" smtClean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2800" dirty="0" smtClean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正投影</a:t>
            </a: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图</a:t>
            </a:r>
            <a:endParaRPr lang="zh-CN" altLang="en-US" sz="2800" dirty="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69314" name="Group 2"/>
          <p:cNvGrpSpPr/>
          <p:nvPr/>
        </p:nvGrpSpPr>
        <p:grpSpPr>
          <a:xfrm>
            <a:off x="2806303" y="1916906"/>
            <a:ext cx="3324225" cy="2780110"/>
            <a:chOff x="90" y="824"/>
            <a:chExt cx="2792" cy="2335"/>
          </a:xfrm>
        </p:grpSpPr>
        <p:sp>
          <p:nvSpPr>
            <p:cNvPr id="187394" name="Freeform 3"/>
            <p:cNvSpPr/>
            <p:nvPr/>
          </p:nvSpPr>
          <p:spPr>
            <a:xfrm>
              <a:off x="1845" y="824"/>
              <a:ext cx="897" cy="2322"/>
            </a:xfrm>
            <a:custGeom>
              <a:avLst/>
              <a:gdLst/>
              <a:ahLst/>
              <a:cxnLst>
                <a:cxn ang="0">
                  <a:pos x="718" y="0"/>
                </a:cxn>
                <a:cxn ang="0">
                  <a:pos x="126998" y="150525"/>
                </a:cxn>
                <a:cxn ang="0">
                  <a:pos x="126998" y="477019"/>
                </a:cxn>
                <a:cxn ang="0">
                  <a:pos x="0" y="290456"/>
                </a:cxn>
                <a:cxn ang="0">
                  <a:pos x="718" y="0"/>
                </a:cxn>
              </a:cxnLst>
              <a:pathLst>
                <a:path w="772" h="1976">
                  <a:moveTo>
                    <a:pt x="4" y="0"/>
                  </a:moveTo>
                  <a:lnTo>
                    <a:pt x="772" y="624"/>
                  </a:lnTo>
                  <a:lnTo>
                    <a:pt x="772" y="1976"/>
                  </a:lnTo>
                  <a:lnTo>
                    <a:pt x="0" y="1204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187395" name="Rectangle 4"/>
            <p:cNvSpPr/>
            <p:nvPr/>
          </p:nvSpPr>
          <p:spPr>
            <a:xfrm>
              <a:off x="152" y="828"/>
              <a:ext cx="1698" cy="1410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7396" name="Text Box 5"/>
            <p:cNvSpPr txBox="1"/>
            <p:nvPr/>
          </p:nvSpPr>
          <p:spPr>
            <a:xfrm>
              <a:off x="90" y="2025"/>
              <a:ext cx="26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X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7397" name="Freeform 6"/>
            <p:cNvSpPr/>
            <p:nvPr/>
          </p:nvSpPr>
          <p:spPr>
            <a:xfrm>
              <a:off x="152" y="2238"/>
              <a:ext cx="2594" cy="9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5140" y="187221"/>
                </a:cxn>
                <a:cxn ang="0">
                  <a:pos x="375525" y="187221"/>
                </a:cxn>
                <a:cxn ang="0">
                  <a:pos x="244884" y="0"/>
                </a:cxn>
                <a:cxn ang="0">
                  <a:pos x="0" y="0"/>
                </a:cxn>
              </a:cxnLst>
              <a:pathLst>
                <a:path w="2231" h="777">
                  <a:moveTo>
                    <a:pt x="0" y="0"/>
                  </a:moveTo>
                  <a:lnTo>
                    <a:pt x="743" y="777"/>
                  </a:lnTo>
                  <a:lnTo>
                    <a:pt x="2231" y="777"/>
                  </a:lnTo>
                  <a:lnTo>
                    <a:pt x="145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187398" name="Text Box 7"/>
            <p:cNvSpPr txBox="1"/>
            <p:nvPr/>
          </p:nvSpPr>
          <p:spPr>
            <a:xfrm>
              <a:off x="1610" y="2035"/>
              <a:ext cx="269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O</a:t>
              </a:r>
              <a:endParaRPr lang="en-US" altLang="zh-CN" sz="15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7399" name="Text Box 8"/>
            <p:cNvSpPr txBox="1"/>
            <p:nvPr/>
          </p:nvSpPr>
          <p:spPr>
            <a:xfrm>
              <a:off x="1631" y="825"/>
              <a:ext cx="251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Z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7400" name="Text Box 9"/>
            <p:cNvSpPr txBox="1"/>
            <p:nvPr/>
          </p:nvSpPr>
          <p:spPr>
            <a:xfrm>
              <a:off x="2496" y="2889"/>
              <a:ext cx="386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Y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</p:grpSp>
      <p:sp>
        <p:nvSpPr>
          <p:cNvPr id="156675" name="Rectangle 10"/>
          <p:cNvSpPr>
            <a:spLocks noGrp="1" noChangeArrowheads="1"/>
          </p:cNvSpPr>
          <p:nvPr>
            <p:ph type="title"/>
          </p:nvPr>
        </p:nvSpPr>
        <p:spPr>
          <a:xfrm>
            <a:off x="1235710" y="127000"/>
            <a:ext cx="5485130" cy="689610"/>
          </a:xfrm>
        </p:spPr>
        <p:txBody>
          <a:bodyPr vert="horz" wrap="square" lIns="68580" tIns="34290" rIns="68580" bIns="34290" numCol="1" rtlCol="0" anchor="ctr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  <a:t>（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  <a:t>2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  <a:t>）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  <a:t>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两点的相对位置和重影点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187402" name="Line 11"/>
          <p:cNvSpPr/>
          <p:nvPr/>
        </p:nvSpPr>
        <p:spPr>
          <a:xfrm>
            <a:off x="4207669" y="280035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69324" name="Group 12"/>
          <p:cNvGrpSpPr/>
          <p:nvPr/>
        </p:nvGrpSpPr>
        <p:grpSpPr>
          <a:xfrm>
            <a:off x="3871913" y="2260997"/>
            <a:ext cx="2210991" cy="2437209"/>
            <a:chOff x="985" y="1113"/>
            <a:chExt cx="1857" cy="2047"/>
          </a:xfrm>
        </p:grpSpPr>
        <p:sp>
          <p:nvSpPr>
            <p:cNvPr id="187404" name="Freeform 13"/>
            <p:cNvSpPr/>
            <p:nvPr/>
          </p:nvSpPr>
          <p:spPr>
            <a:xfrm>
              <a:off x="2524" y="2016"/>
              <a:ext cx="1" cy="908"/>
            </a:xfrm>
            <a:custGeom>
              <a:avLst/>
              <a:gdLst/>
              <a:ahLst/>
              <a:cxnLst>
                <a:cxn ang="0">
                  <a:pos x="0" y="908"/>
                </a:cxn>
                <a:cxn ang="0">
                  <a:pos x="0" y="0"/>
                </a:cxn>
              </a:cxnLst>
              <a:pathLst>
                <a:path w="1" h="908">
                  <a:moveTo>
                    <a:pt x="0" y="908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grpSp>
          <p:nvGrpSpPr>
            <p:cNvPr id="187405" name="Group 14"/>
            <p:cNvGrpSpPr/>
            <p:nvPr/>
          </p:nvGrpSpPr>
          <p:grpSpPr>
            <a:xfrm>
              <a:off x="985" y="1113"/>
              <a:ext cx="1857" cy="2047"/>
              <a:chOff x="985" y="1113"/>
              <a:chExt cx="1857" cy="2047"/>
            </a:xfrm>
          </p:grpSpPr>
          <p:sp>
            <p:nvSpPr>
              <p:cNvPr id="187406" name="Freeform 15"/>
              <p:cNvSpPr/>
              <p:nvPr/>
            </p:nvSpPr>
            <p:spPr>
              <a:xfrm>
                <a:off x="1938" y="2017"/>
                <a:ext cx="614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9249" y="0"/>
                  </a:cxn>
                </a:cxnLst>
                <a:pathLst>
                  <a:path w="528" h="1">
                    <a:moveTo>
                      <a:pt x="0" y="0"/>
                    </a:moveTo>
                    <a:lnTo>
                      <a:pt x="528" y="0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87407" name="Freeform 16"/>
              <p:cNvSpPr/>
              <p:nvPr/>
            </p:nvSpPr>
            <p:spPr>
              <a:xfrm>
                <a:off x="1267" y="1411"/>
                <a:ext cx="578" cy="4"/>
              </a:xfrm>
              <a:custGeom>
                <a:avLst/>
                <a:gdLst/>
                <a:ahLst/>
                <a:cxnLst>
                  <a:cxn ang="0">
                    <a:pos x="0" y="48997"/>
                  </a:cxn>
                  <a:cxn ang="0">
                    <a:pos x="84210" y="0"/>
                  </a:cxn>
                </a:cxnLst>
                <a:pathLst>
                  <a:path w="497" h="3">
                    <a:moveTo>
                      <a:pt x="0" y="3"/>
                    </a:moveTo>
                    <a:lnTo>
                      <a:pt x="497" y="0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87408" name="Line 17"/>
              <p:cNvSpPr/>
              <p:nvPr/>
            </p:nvSpPr>
            <p:spPr>
              <a:xfrm flipV="1">
                <a:off x="1920" y="2928"/>
                <a:ext cx="60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87409" name="Freeform 18"/>
              <p:cNvSpPr/>
              <p:nvPr/>
            </p:nvSpPr>
            <p:spPr>
              <a:xfrm>
                <a:off x="1850" y="1416"/>
                <a:ext cx="702" cy="597"/>
              </a:xfrm>
              <a:custGeom>
                <a:avLst/>
                <a:gdLst/>
                <a:ahLst/>
                <a:cxnLst>
                  <a:cxn ang="0">
                    <a:pos x="100292" y="123087"/>
                  </a:cxn>
                  <a:cxn ang="0">
                    <a:pos x="0" y="0"/>
                  </a:cxn>
                </a:cxnLst>
                <a:pathLst>
                  <a:path w="604" h="508">
                    <a:moveTo>
                      <a:pt x="604" y="508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87410" name="Line 19"/>
              <p:cNvSpPr/>
              <p:nvPr/>
            </p:nvSpPr>
            <p:spPr>
              <a:xfrm>
                <a:off x="1267" y="1403"/>
                <a:ext cx="0" cy="84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87411" name="Freeform 20"/>
              <p:cNvSpPr/>
              <p:nvPr/>
            </p:nvSpPr>
            <p:spPr>
              <a:xfrm>
                <a:off x="1268" y="2238"/>
                <a:ext cx="669" cy="6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8854" y="145086"/>
                  </a:cxn>
                </a:cxnLst>
                <a:pathLst>
                  <a:path w="575" h="585">
                    <a:moveTo>
                      <a:pt x="0" y="0"/>
                    </a:moveTo>
                    <a:lnTo>
                      <a:pt x="575" y="585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87412" name="Line 21"/>
              <p:cNvSpPr/>
              <p:nvPr/>
            </p:nvSpPr>
            <p:spPr>
              <a:xfrm flipV="1">
                <a:off x="1937" y="1967"/>
                <a:ext cx="0" cy="959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87413" name="Line 22"/>
              <p:cNvSpPr/>
              <p:nvPr/>
            </p:nvSpPr>
            <p:spPr>
              <a:xfrm flipH="1" flipV="1">
                <a:off x="1267" y="1403"/>
                <a:ext cx="670" cy="62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87414" name="Oval 23"/>
              <p:cNvSpPr/>
              <p:nvPr/>
            </p:nvSpPr>
            <p:spPr>
              <a:xfrm>
                <a:off x="2479" y="1956"/>
                <a:ext cx="112" cy="113"/>
              </a:xfrm>
              <a:prstGeom prst="ellipse">
                <a:avLst/>
              </a:prstGeom>
              <a:solidFill>
                <a:srgbClr val="FF0000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87415" name="Text Box 24"/>
              <p:cNvSpPr txBox="1"/>
              <p:nvPr/>
            </p:nvSpPr>
            <p:spPr>
              <a:xfrm>
                <a:off x="2380" y="1696"/>
                <a:ext cx="462" cy="2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b="1" i="1" dirty="0">
                    <a:latin typeface="Times New Roman" panose="02020603050405020304" pitchFamily="18" charset="0"/>
                    <a:ea typeface="仿宋_GB2312" pitchFamily="49" charset="-122"/>
                  </a:rPr>
                  <a:t>a</a:t>
                </a:r>
                <a:r>
                  <a:rPr lang="en-US" altLang="zh-CN" sz="1500" b="1" i="1" dirty="0">
                    <a:latin typeface="Times New Roman" panose="02020603050405020304" pitchFamily="18" charset="0"/>
                    <a:ea typeface="仿宋_GB2312" pitchFamily="49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sz="1500" b="1" i="1" dirty="0">
                    <a:latin typeface="Times New Roman" panose="02020603050405020304" pitchFamily="18" charset="0"/>
                    <a:ea typeface="仿宋_GB2312" pitchFamily="49" charset="-122"/>
                  </a:rPr>
                  <a:t> </a:t>
                </a:r>
                <a:endPara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  <p:sp>
            <p:nvSpPr>
              <p:cNvPr id="187416" name="Oval 25"/>
              <p:cNvSpPr/>
              <p:nvPr/>
            </p:nvSpPr>
            <p:spPr>
              <a:xfrm>
                <a:off x="1864" y="2869"/>
                <a:ext cx="112" cy="113"/>
              </a:xfrm>
              <a:prstGeom prst="ellipse">
                <a:avLst/>
              </a:prstGeom>
              <a:solidFill>
                <a:srgbClr val="FF0000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87417" name="Text Box 26"/>
              <p:cNvSpPr txBox="1"/>
              <p:nvPr/>
            </p:nvSpPr>
            <p:spPr>
              <a:xfrm>
                <a:off x="985" y="1113"/>
                <a:ext cx="314" cy="2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b="1" i="1" dirty="0">
                    <a:latin typeface="Times New Roman" panose="02020603050405020304" pitchFamily="18" charset="0"/>
                    <a:ea typeface="仿宋_GB2312" pitchFamily="49" charset="-122"/>
                  </a:rPr>
                  <a:t>a</a:t>
                </a:r>
                <a:r>
                  <a:rPr lang="en-US" altLang="zh-CN" sz="1500" b="1" i="1" dirty="0">
                    <a:latin typeface="Times New Roman" panose="02020603050405020304" pitchFamily="18" charset="0"/>
                    <a:ea typeface="仿宋_GB2312" pitchFamily="49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1500" b="1" i="1" dirty="0">
                    <a:latin typeface="Times New Roman" panose="02020603050405020304" pitchFamily="18" charset="0"/>
                    <a:ea typeface="仿宋_GB2312" pitchFamily="49" charset="-122"/>
                  </a:rPr>
                  <a:t> </a:t>
                </a:r>
                <a:endPara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  <p:sp>
            <p:nvSpPr>
              <p:cNvPr id="187418" name="Oval 27"/>
              <p:cNvSpPr/>
              <p:nvPr/>
            </p:nvSpPr>
            <p:spPr>
              <a:xfrm>
                <a:off x="1194" y="1346"/>
                <a:ext cx="112" cy="113"/>
              </a:xfrm>
              <a:prstGeom prst="ellipse">
                <a:avLst/>
              </a:prstGeom>
              <a:solidFill>
                <a:srgbClr val="FF0000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87419" name="Text Box 28"/>
              <p:cNvSpPr txBox="1"/>
              <p:nvPr/>
            </p:nvSpPr>
            <p:spPr>
              <a:xfrm>
                <a:off x="1665" y="2890"/>
                <a:ext cx="234" cy="2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b="1" i="1" dirty="0">
                    <a:latin typeface="Times New Roman" panose="02020603050405020304" pitchFamily="18" charset="0"/>
                    <a:ea typeface="仿宋_GB2312" pitchFamily="49" charset="-122"/>
                  </a:rPr>
                  <a:t>a</a:t>
                </a:r>
                <a:endParaRPr lang="en-US" altLang="zh-CN" sz="1500" b="1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269341" name="Group 29"/>
          <p:cNvGrpSpPr/>
          <p:nvPr/>
        </p:nvGrpSpPr>
        <p:grpSpPr>
          <a:xfrm>
            <a:off x="3255169" y="2803922"/>
            <a:ext cx="2534840" cy="1396603"/>
            <a:chOff x="467" y="1809"/>
            <a:chExt cx="2129" cy="1173"/>
          </a:xfrm>
        </p:grpSpPr>
        <p:sp>
          <p:nvSpPr>
            <p:cNvPr id="187421" name="Oval 30"/>
            <p:cNvSpPr/>
            <p:nvPr/>
          </p:nvSpPr>
          <p:spPr>
            <a:xfrm>
              <a:off x="1100" y="2644"/>
              <a:ext cx="111" cy="113"/>
            </a:xfrm>
            <a:prstGeom prst="ellipse">
              <a:avLst/>
            </a:prstGeom>
            <a:solidFill>
              <a:srgbClr val="FF9933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pSp>
          <p:nvGrpSpPr>
            <p:cNvPr id="187422" name="Group 31"/>
            <p:cNvGrpSpPr/>
            <p:nvPr/>
          </p:nvGrpSpPr>
          <p:grpSpPr>
            <a:xfrm>
              <a:off x="467" y="1809"/>
              <a:ext cx="2129" cy="891"/>
              <a:chOff x="467" y="1809"/>
              <a:chExt cx="2129" cy="891"/>
            </a:xfrm>
          </p:grpSpPr>
          <p:grpSp>
            <p:nvGrpSpPr>
              <p:cNvPr id="187423" name="Group 32"/>
              <p:cNvGrpSpPr/>
              <p:nvPr/>
            </p:nvGrpSpPr>
            <p:grpSpPr>
              <a:xfrm>
                <a:off x="706" y="2016"/>
                <a:ext cx="1627" cy="684"/>
                <a:chOff x="706" y="2016"/>
                <a:chExt cx="1627" cy="684"/>
              </a:xfrm>
            </p:grpSpPr>
            <p:sp>
              <p:nvSpPr>
                <p:cNvPr id="187424" name="Line 33"/>
                <p:cNvSpPr/>
                <p:nvPr/>
              </p:nvSpPr>
              <p:spPr>
                <a:xfrm>
                  <a:off x="720" y="2016"/>
                  <a:ext cx="0" cy="226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87425" name="Freeform 34"/>
                <p:cNvSpPr/>
                <p:nvPr/>
              </p:nvSpPr>
              <p:spPr>
                <a:xfrm>
                  <a:off x="2301" y="2473"/>
                  <a:ext cx="1" cy="2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48922"/>
                    </a:cxn>
                  </a:cxnLst>
                  <a:pathLst>
                    <a:path w="1" h="192">
                      <a:moveTo>
                        <a:pt x="0" y="0"/>
                      </a:moveTo>
                      <a:lnTo>
                        <a:pt x="0" y="192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187426" name="Line 35"/>
                <p:cNvSpPr/>
                <p:nvPr/>
              </p:nvSpPr>
              <p:spPr>
                <a:xfrm>
                  <a:off x="1156" y="2475"/>
                  <a:ext cx="0" cy="22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grpSp>
              <p:nvGrpSpPr>
                <p:cNvPr id="187427" name="Group 36"/>
                <p:cNvGrpSpPr/>
                <p:nvPr/>
              </p:nvGrpSpPr>
              <p:grpSpPr>
                <a:xfrm>
                  <a:off x="706" y="2017"/>
                  <a:ext cx="1627" cy="683"/>
                  <a:chOff x="706" y="2017"/>
                  <a:chExt cx="1627" cy="683"/>
                </a:xfrm>
              </p:grpSpPr>
              <p:sp>
                <p:nvSpPr>
                  <p:cNvPr id="187428" name="Freeform 37"/>
                  <p:cNvSpPr/>
                  <p:nvPr/>
                </p:nvSpPr>
                <p:spPr>
                  <a:xfrm>
                    <a:off x="706" y="2238"/>
                    <a:ext cx="450" cy="46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5266" y="96130"/>
                      </a:cxn>
                    </a:cxnLst>
                    <a:pathLst>
                      <a:path w="387" h="393">
                        <a:moveTo>
                          <a:pt x="0" y="0"/>
                        </a:moveTo>
                        <a:lnTo>
                          <a:pt x="387" y="393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 sz="1350"/>
                  </a:p>
                </p:txBody>
              </p:sp>
              <p:sp>
                <p:nvSpPr>
                  <p:cNvPr id="187429" name="Freeform 38"/>
                  <p:cNvSpPr/>
                  <p:nvPr/>
                </p:nvSpPr>
                <p:spPr>
                  <a:xfrm>
                    <a:off x="1156" y="2694"/>
                    <a:ext cx="1140" cy="6"/>
                  </a:xfrm>
                  <a:custGeom>
                    <a:avLst/>
                    <a:gdLst/>
                    <a:ahLst/>
                    <a:cxnLst>
                      <a:cxn ang="0">
                        <a:pos x="0" y="2299"/>
                      </a:cxn>
                      <a:cxn ang="0">
                        <a:pos x="162124" y="0"/>
                      </a:cxn>
                    </a:cxnLst>
                    <a:pathLst>
                      <a:path w="981" h="5">
                        <a:moveTo>
                          <a:pt x="0" y="5"/>
                        </a:moveTo>
                        <a:lnTo>
                          <a:pt x="981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 sz="1350"/>
                  </a:p>
                </p:txBody>
              </p:sp>
              <p:sp>
                <p:nvSpPr>
                  <p:cNvPr id="187430" name="Freeform 39"/>
                  <p:cNvSpPr/>
                  <p:nvPr/>
                </p:nvSpPr>
                <p:spPr>
                  <a:xfrm>
                    <a:off x="709" y="2017"/>
                    <a:ext cx="1141" cy="6"/>
                  </a:xfrm>
                  <a:custGeom>
                    <a:avLst/>
                    <a:gdLst/>
                    <a:ahLst/>
                    <a:cxnLst>
                      <a:cxn ang="0">
                        <a:pos x="0" y="2299"/>
                      </a:cxn>
                      <a:cxn ang="0">
                        <a:pos x="166999" y="0"/>
                      </a:cxn>
                    </a:cxnLst>
                    <a:pathLst>
                      <a:path w="981" h="5">
                        <a:moveTo>
                          <a:pt x="0" y="5"/>
                        </a:moveTo>
                        <a:lnTo>
                          <a:pt x="981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 sz="1350"/>
                  </a:p>
                </p:txBody>
              </p:sp>
              <p:sp>
                <p:nvSpPr>
                  <p:cNvPr id="187431" name="Freeform 40"/>
                  <p:cNvSpPr/>
                  <p:nvPr/>
                </p:nvSpPr>
                <p:spPr>
                  <a:xfrm>
                    <a:off x="1850" y="2022"/>
                    <a:ext cx="483" cy="45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6698" y="91114"/>
                      </a:cxn>
                    </a:cxnLst>
                    <a:pathLst>
                      <a:path w="416" h="384">
                        <a:moveTo>
                          <a:pt x="0" y="0"/>
                        </a:moveTo>
                        <a:lnTo>
                          <a:pt x="416" y="384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 sz="1350"/>
                  </a:p>
                </p:txBody>
              </p:sp>
              <p:sp>
                <p:nvSpPr>
                  <p:cNvPr id="187432" name="Line 41"/>
                  <p:cNvSpPr/>
                  <p:nvPr/>
                </p:nvSpPr>
                <p:spPr>
                  <a:xfrm flipH="1">
                    <a:off x="1156" y="2475"/>
                    <a:ext cx="1171" cy="0"/>
                  </a:xfrm>
                  <a:prstGeom prst="line">
                    <a:avLst/>
                  </a:prstGeom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87433" name="Line 42"/>
                  <p:cNvSpPr/>
                  <p:nvPr/>
                </p:nvSpPr>
                <p:spPr>
                  <a:xfrm flipH="1" flipV="1">
                    <a:off x="709" y="2023"/>
                    <a:ext cx="447" cy="452"/>
                  </a:xfrm>
                  <a:prstGeom prst="line">
                    <a:avLst/>
                  </a:prstGeom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</p:grpSp>
          <p:grpSp>
            <p:nvGrpSpPr>
              <p:cNvPr id="187434" name="Group 43"/>
              <p:cNvGrpSpPr/>
              <p:nvPr/>
            </p:nvGrpSpPr>
            <p:grpSpPr>
              <a:xfrm>
                <a:off x="467" y="1809"/>
                <a:ext cx="2129" cy="711"/>
                <a:chOff x="467" y="1809"/>
                <a:chExt cx="2129" cy="711"/>
              </a:xfrm>
            </p:grpSpPr>
            <p:sp>
              <p:nvSpPr>
                <p:cNvPr id="187435" name="Oval 44"/>
                <p:cNvSpPr/>
                <p:nvPr/>
              </p:nvSpPr>
              <p:spPr>
                <a:xfrm>
                  <a:off x="2217" y="2408"/>
                  <a:ext cx="112" cy="112"/>
                </a:xfrm>
                <a:prstGeom prst="ellipse">
                  <a:avLst/>
                </a:prstGeom>
                <a:solidFill>
                  <a:srgbClr val="FF9933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</a:pPr>
                  <a:endParaRPr lang="zh-CN" altLang="en-US" dirty="0">
                    <a:latin typeface="Arial" panose="020B0604020202020204" pitchFamily="34" charset="0"/>
                    <a:ea typeface="楷体_GB2312" pitchFamily="49" charset="-122"/>
                  </a:endParaRPr>
                </a:p>
              </p:txBody>
            </p:sp>
            <p:sp>
              <p:nvSpPr>
                <p:cNvPr id="187436" name="Oval 45"/>
                <p:cNvSpPr/>
                <p:nvPr/>
              </p:nvSpPr>
              <p:spPr>
                <a:xfrm>
                  <a:off x="653" y="1967"/>
                  <a:ext cx="112" cy="113"/>
                </a:xfrm>
                <a:prstGeom prst="ellipse">
                  <a:avLst/>
                </a:prstGeom>
                <a:solidFill>
                  <a:srgbClr val="FF9933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</a:pPr>
                  <a:endParaRPr lang="zh-CN" altLang="en-US" dirty="0">
                    <a:latin typeface="Arial" panose="020B0604020202020204" pitchFamily="34" charset="0"/>
                    <a:ea typeface="楷体_GB2312" pitchFamily="49" charset="-122"/>
                  </a:endParaRPr>
                </a:p>
              </p:txBody>
            </p:sp>
            <p:sp>
              <p:nvSpPr>
                <p:cNvPr id="187437" name="Text Box 46"/>
                <p:cNvSpPr txBox="1"/>
                <p:nvPr/>
              </p:nvSpPr>
              <p:spPr>
                <a:xfrm>
                  <a:off x="2256" y="2163"/>
                  <a:ext cx="340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ctr">
                  <a:spAutoFit/>
                </a:bodyPr>
                <a:p>
                  <a:pPr algn="ctr"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b="1" i="1" dirty="0">
                      <a:latin typeface="Times New Roman" panose="02020603050405020304" pitchFamily="18" charset="0"/>
                      <a:ea typeface="仿宋_GB2312" pitchFamily="49" charset="-122"/>
                    </a:rPr>
                    <a:t>b</a:t>
                  </a:r>
                  <a:r>
                    <a:rPr lang="en-US" altLang="zh-CN" sz="1500" b="1" i="1" dirty="0">
                      <a:latin typeface="Times New Roman" panose="02020603050405020304" pitchFamily="18" charset="0"/>
                      <a:ea typeface="仿宋_GB2312" pitchFamily="49" charset="-122"/>
                      <a:sym typeface="Symbol" panose="05050102010706020507" pitchFamily="18" charset="2"/>
                    </a:rPr>
                    <a:t></a:t>
                  </a:r>
                  <a:r>
                    <a:rPr lang="en-US" altLang="zh-CN" sz="1500" b="1" i="1" dirty="0">
                      <a:latin typeface="Times New Roman" panose="02020603050405020304" pitchFamily="18" charset="0"/>
                      <a:ea typeface="仿宋_GB2312" pitchFamily="49" charset="-122"/>
                    </a:rPr>
                    <a:t> </a:t>
                  </a:r>
                  <a:endParaRPr lang="en-US" altLang="zh-CN" sz="1500" b="1" i="1" dirty="0">
                    <a:latin typeface="Times New Roman" panose="02020603050405020304" pitchFamily="18" charset="0"/>
                    <a:ea typeface="仿宋_GB2312" pitchFamily="49" charset="-122"/>
                  </a:endParaRPr>
                </a:p>
              </p:txBody>
            </p:sp>
            <p:sp>
              <p:nvSpPr>
                <p:cNvPr id="187438" name="Text Box 47"/>
                <p:cNvSpPr txBox="1"/>
                <p:nvPr/>
              </p:nvSpPr>
              <p:spPr>
                <a:xfrm>
                  <a:off x="467" y="1809"/>
                  <a:ext cx="314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ctr">
                  <a:spAutoFit/>
                </a:bodyPr>
                <a:p>
                  <a:pPr algn="ctr"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b="1" i="1" dirty="0">
                      <a:latin typeface="Times New Roman" panose="02020603050405020304" pitchFamily="18" charset="0"/>
                      <a:ea typeface="仿宋_GB2312" pitchFamily="49" charset="-122"/>
                    </a:rPr>
                    <a:t>b</a:t>
                  </a:r>
                  <a:r>
                    <a:rPr lang="en-US" altLang="zh-CN" sz="1500" b="1" i="1" dirty="0">
                      <a:latin typeface="Times New Roman" panose="02020603050405020304" pitchFamily="18" charset="0"/>
                      <a:ea typeface="仿宋_GB2312" pitchFamily="49" charset="-122"/>
                      <a:sym typeface="Symbol" panose="05050102010706020507" pitchFamily="18" charset="2"/>
                    </a:rPr>
                    <a:t></a:t>
                  </a:r>
                  <a:r>
                    <a:rPr lang="en-US" altLang="zh-CN" sz="1500" b="1" i="1" dirty="0">
                      <a:latin typeface="Times New Roman" panose="02020603050405020304" pitchFamily="18" charset="0"/>
                      <a:ea typeface="仿宋_GB2312" pitchFamily="49" charset="-122"/>
                    </a:rPr>
                    <a:t> </a:t>
                  </a:r>
                  <a:endParaRPr lang="en-US" altLang="zh-CN" sz="1500" b="1" i="1" dirty="0">
                    <a:latin typeface="Times New Roman" panose="02020603050405020304" pitchFamily="18" charset="0"/>
                    <a:ea typeface="仿宋_GB2312" pitchFamily="49" charset="-122"/>
                  </a:endParaRPr>
                </a:p>
              </p:txBody>
            </p:sp>
          </p:grpSp>
        </p:grpSp>
        <p:sp>
          <p:nvSpPr>
            <p:cNvPr id="187439" name="Text Box 48"/>
            <p:cNvSpPr txBox="1"/>
            <p:nvPr/>
          </p:nvSpPr>
          <p:spPr>
            <a:xfrm>
              <a:off x="957" y="2712"/>
              <a:ext cx="234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b</a:t>
              </a:r>
              <a:endParaRPr lang="en-US" altLang="zh-CN" sz="15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69361" name="Group 49"/>
          <p:cNvGrpSpPr/>
          <p:nvPr/>
        </p:nvGrpSpPr>
        <p:grpSpPr>
          <a:xfrm>
            <a:off x="3955257" y="3274219"/>
            <a:ext cx="309562" cy="389335"/>
            <a:chOff x="1055" y="2204"/>
            <a:chExt cx="260" cy="327"/>
          </a:xfrm>
        </p:grpSpPr>
        <p:sp>
          <p:nvSpPr>
            <p:cNvPr id="187441" name="Oval 50"/>
            <p:cNvSpPr/>
            <p:nvPr/>
          </p:nvSpPr>
          <p:spPr>
            <a:xfrm>
              <a:off x="1100" y="2418"/>
              <a:ext cx="111" cy="113"/>
            </a:xfrm>
            <a:prstGeom prst="ellipse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CC6600"/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>
              <a:solidFill>
                <a:srgbClr val="FF99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buFont typeface="Arial" panose="020B0604020202020204" pitchFamily="34" charset="0"/>
                <a:buNone/>
              </a:pPr>
              <a:endParaRPr lang="zh-CN" altLang="zh-CN" sz="1500" b="1" i="1" dirty="0">
                <a:solidFill>
                  <a:srgbClr val="FFFF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7442" name="Text Box 51"/>
            <p:cNvSpPr txBox="1"/>
            <p:nvPr/>
          </p:nvSpPr>
          <p:spPr>
            <a:xfrm>
              <a:off x="1055" y="2204"/>
              <a:ext cx="26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B</a:t>
              </a:r>
              <a:endParaRPr lang="en-US" altLang="zh-CN" sz="15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69364" name="Group 52"/>
          <p:cNvGrpSpPr/>
          <p:nvPr/>
        </p:nvGrpSpPr>
        <p:grpSpPr>
          <a:xfrm>
            <a:off x="4918472" y="3021806"/>
            <a:ext cx="317896" cy="390525"/>
            <a:chOff x="1864" y="1752"/>
            <a:chExt cx="267" cy="328"/>
          </a:xfrm>
        </p:grpSpPr>
        <p:sp>
          <p:nvSpPr>
            <p:cNvPr id="187444" name="Oval 53"/>
            <p:cNvSpPr/>
            <p:nvPr/>
          </p:nvSpPr>
          <p:spPr>
            <a:xfrm>
              <a:off x="1864" y="1967"/>
              <a:ext cx="112" cy="11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7445" name="Text Box 54"/>
            <p:cNvSpPr txBox="1"/>
            <p:nvPr/>
          </p:nvSpPr>
          <p:spPr>
            <a:xfrm>
              <a:off x="1871" y="1752"/>
              <a:ext cx="26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</p:grpSp>
      <p:sp>
        <p:nvSpPr>
          <p:cNvPr id="269367" name="Text Box 55"/>
          <p:cNvSpPr txBox="1"/>
          <p:nvPr/>
        </p:nvSpPr>
        <p:spPr>
          <a:xfrm>
            <a:off x="1905635" y="4779010"/>
            <a:ext cx="835025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just"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楷体_GB2312" pitchFamily="49" charset="-122"/>
              </a:rPr>
              <a:t>      </a:t>
            </a:r>
            <a:r>
              <a:rPr lang="en-US" altLang="zh-CN" sz="2400" b="1" dirty="0">
                <a:latin typeface="Times New Roman" panose="02020603050405020304" pitchFamily="18" charset="0"/>
                <a:ea typeface="楷体_GB2312" pitchFamily="49" charset="-122"/>
              </a:rPr>
              <a:t>  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49" charset="-122"/>
              </a:rPr>
              <a:t>两点的相对位置是根据两点相对于投影面的距离远近（或坐标大小）来确定的。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X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49" charset="-122"/>
              </a:rPr>
              <a:t>坐标值大的点在左；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Y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49" charset="-122"/>
              </a:rPr>
              <a:t>坐标值大的点在前；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Z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49" charset="-122"/>
              </a:rPr>
              <a:t>坐标值大的点在上。    </a:t>
            </a:r>
            <a:endParaRPr lang="zh-CN" altLang="en-US" sz="24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pSp>
        <p:nvGrpSpPr>
          <p:cNvPr id="269368" name="Group 56"/>
          <p:cNvGrpSpPr/>
          <p:nvPr/>
        </p:nvGrpSpPr>
        <p:grpSpPr>
          <a:xfrm>
            <a:off x="6019800" y="1472804"/>
            <a:ext cx="3378993" cy="3258740"/>
            <a:chOff x="2922" y="537"/>
            <a:chExt cx="2838" cy="2737"/>
          </a:xfrm>
        </p:grpSpPr>
        <p:sp>
          <p:nvSpPr>
            <p:cNvPr id="187448" name="Line 57"/>
            <p:cNvSpPr/>
            <p:nvPr/>
          </p:nvSpPr>
          <p:spPr>
            <a:xfrm flipH="1">
              <a:off x="2976" y="1930"/>
              <a:ext cx="2581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49" name="Line 58"/>
            <p:cNvSpPr/>
            <p:nvPr/>
          </p:nvSpPr>
          <p:spPr>
            <a:xfrm>
              <a:off x="4368" y="1930"/>
              <a:ext cx="1344" cy="134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50" name="Text Box 59"/>
            <p:cNvSpPr txBox="1"/>
            <p:nvPr/>
          </p:nvSpPr>
          <p:spPr>
            <a:xfrm>
              <a:off x="2922" y="1699"/>
              <a:ext cx="26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X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7451" name="Text Box 60"/>
            <p:cNvSpPr txBox="1"/>
            <p:nvPr/>
          </p:nvSpPr>
          <p:spPr>
            <a:xfrm>
              <a:off x="4171" y="537"/>
              <a:ext cx="251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Z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7452" name="Text Box 61"/>
            <p:cNvSpPr txBox="1"/>
            <p:nvPr/>
          </p:nvSpPr>
          <p:spPr>
            <a:xfrm>
              <a:off x="5328" y="1699"/>
              <a:ext cx="432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Y</a:t>
              </a:r>
              <a:r>
                <a:rPr lang="en-US" altLang="zh-CN" sz="1500" b="1" i="1" baseline="-25000" dirty="0">
                  <a:latin typeface="Times New Roman" panose="02020603050405020304" pitchFamily="18" charset="0"/>
                  <a:ea typeface="仿宋_GB2312" pitchFamily="49" charset="-122"/>
                </a:rPr>
                <a:t>W</a:t>
              </a:r>
              <a:endParaRPr lang="en-US" altLang="zh-CN" sz="1500" b="1" i="1" baseline="-25000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7453" name="Text Box 62"/>
            <p:cNvSpPr txBox="1"/>
            <p:nvPr/>
          </p:nvSpPr>
          <p:spPr>
            <a:xfrm>
              <a:off x="4032" y="2947"/>
              <a:ext cx="432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Y</a:t>
              </a:r>
              <a:r>
                <a:rPr lang="en-US" altLang="zh-CN" sz="1500" b="1" i="1" baseline="-25000" dirty="0">
                  <a:latin typeface="Times New Roman" panose="02020603050405020304" pitchFamily="18" charset="0"/>
                  <a:ea typeface="仿宋_GB2312" pitchFamily="49" charset="-122"/>
                </a:rPr>
                <a:t>H</a:t>
              </a:r>
              <a:endParaRPr lang="en-US" altLang="zh-CN" sz="1500" b="1" i="1" baseline="-25000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7454" name="Text Box 63"/>
            <p:cNvSpPr txBox="1"/>
            <p:nvPr/>
          </p:nvSpPr>
          <p:spPr>
            <a:xfrm>
              <a:off x="4142" y="1725"/>
              <a:ext cx="239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O</a:t>
              </a:r>
              <a:endParaRPr lang="en-US" altLang="zh-CN" sz="15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7455" name="Oval 64"/>
            <p:cNvSpPr/>
            <p:nvPr/>
          </p:nvSpPr>
          <p:spPr>
            <a:xfrm>
              <a:off x="5280" y="1018"/>
              <a:ext cx="96" cy="96"/>
            </a:xfrm>
            <a:prstGeom prst="ellipse">
              <a:avLst/>
            </a:prstGeom>
            <a:solidFill>
              <a:srgbClr val="FF00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7456" name="Oval 65"/>
            <p:cNvSpPr/>
            <p:nvPr/>
          </p:nvSpPr>
          <p:spPr>
            <a:xfrm>
              <a:off x="3792" y="1018"/>
              <a:ext cx="96" cy="96"/>
            </a:xfrm>
            <a:prstGeom prst="ellipse">
              <a:avLst/>
            </a:prstGeom>
            <a:solidFill>
              <a:srgbClr val="FF00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7457" name="Oval 66"/>
            <p:cNvSpPr/>
            <p:nvPr/>
          </p:nvSpPr>
          <p:spPr>
            <a:xfrm>
              <a:off x="3792" y="2842"/>
              <a:ext cx="96" cy="96"/>
            </a:xfrm>
            <a:prstGeom prst="ellipse">
              <a:avLst/>
            </a:prstGeom>
            <a:solidFill>
              <a:srgbClr val="FF00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7458" name="Oval 67"/>
            <p:cNvSpPr/>
            <p:nvPr/>
          </p:nvSpPr>
          <p:spPr>
            <a:xfrm>
              <a:off x="3264" y="2458"/>
              <a:ext cx="96" cy="96"/>
            </a:xfrm>
            <a:prstGeom prst="ellipse">
              <a:avLst/>
            </a:prstGeom>
            <a:solidFill>
              <a:srgbClr val="FFFF00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7459" name="Oval 68"/>
            <p:cNvSpPr/>
            <p:nvPr/>
          </p:nvSpPr>
          <p:spPr>
            <a:xfrm>
              <a:off x="3264" y="1642"/>
              <a:ext cx="96" cy="96"/>
            </a:xfrm>
            <a:prstGeom prst="ellipse">
              <a:avLst/>
            </a:prstGeom>
            <a:solidFill>
              <a:srgbClr val="FFFF00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7460" name="Oval 69"/>
            <p:cNvSpPr/>
            <p:nvPr/>
          </p:nvSpPr>
          <p:spPr>
            <a:xfrm>
              <a:off x="4896" y="1642"/>
              <a:ext cx="96" cy="96"/>
            </a:xfrm>
            <a:prstGeom prst="ellipse">
              <a:avLst/>
            </a:prstGeom>
            <a:solidFill>
              <a:srgbClr val="FFFF00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7461" name="Line 70"/>
            <p:cNvSpPr/>
            <p:nvPr/>
          </p:nvSpPr>
          <p:spPr>
            <a:xfrm>
              <a:off x="3312" y="1690"/>
              <a:ext cx="0" cy="816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62" name="Line 71"/>
            <p:cNvSpPr/>
            <p:nvPr/>
          </p:nvSpPr>
          <p:spPr>
            <a:xfrm>
              <a:off x="3312" y="2506"/>
              <a:ext cx="1632" cy="0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63" name="Line 72"/>
            <p:cNvSpPr/>
            <p:nvPr/>
          </p:nvSpPr>
          <p:spPr>
            <a:xfrm flipV="1">
              <a:off x="4944" y="1690"/>
              <a:ext cx="0" cy="816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64" name="Line 73"/>
            <p:cNvSpPr/>
            <p:nvPr/>
          </p:nvSpPr>
          <p:spPr>
            <a:xfrm>
              <a:off x="3840" y="1066"/>
              <a:ext cx="0" cy="182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65" name="Line 74"/>
            <p:cNvSpPr/>
            <p:nvPr/>
          </p:nvSpPr>
          <p:spPr>
            <a:xfrm flipV="1">
              <a:off x="5328" y="1066"/>
              <a:ext cx="0" cy="182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66" name="Line 75"/>
            <p:cNvSpPr/>
            <p:nvPr/>
          </p:nvSpPr>
          <p:spPr>
            <a:xfrm>
              <a:off x="3840" y="1066"/>
              <a:ext cx="1488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67" name="Line 76"/>
            <p:cNvSpPr/>
            <p:nvPr/>
          </p:nvSpPr>
          <p:spPr>
            <a:xfrm>
              <a:off x="3294" y="1690"/>
              <a:ext cx="1632" cy="0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68" name="Line 77"/>
            <p:cNvSpPr/>
            <p:nvPr/>
          </p:nvSpPr>
          <p:spPr>
            <a:xfrm>
              <a:off x="3840" y="2890"/>
              <a:ext cx="1488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7469" name="Text Box 78"/>
            <p:cNvSpPr txBox="1"/>
            <p:nvPr/>
          </p:nvSpPr>
          <p:spPr>
            <a:xfrm>
              <a:off x="3568" y="799"/>
              <a:ext cx="415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  <a:sym typeface="Symbol" panose="05050102010706020507" pitchFamily="18" charset="2"/>
                </a:rPr>
                <a:t>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endParaRPr>
            </a:p>
          </p:txBody>
        </p:sp>
        <p:sp>
          <p:nvSpPr>
            <p:cNvPr id="187470" name="Text Box 79"/>
            <p:cNvSpPr txBox="1"/>
            <p:nvPr/>
          </p:nvSpPr>
          <p:spPr>
            <a:xfrm>
              <a:off x="5122" y="778"/>
              <a:ext cx="34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  <a:sym typeface="Symbol" panose="05050102010706020507" pitchFamily="18" charset="2"/>
                </a:rPr>
                <a:t></a:t>
              </a: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7471" name="Text Box 80"/>
            <p:cNvSpPr txBox="1"/>
            <p:nvPr/>
          </p:nvSpPr>
          <p:spPr>
            <a:xfrm>
              <a:off x="3556" y="2841"/>
              <a:ext cx="234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endParaRPr lang="en-US" altLang="zh-CN" sz="15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7472" name="Text Box 81"/>
            <p:cNvSpPr txBox="1"/>
            <p:nvPr/>
          </p:nvSpPr>
          <p:spPr>
            <a:xfrm>
              <a:off x="3130" y="1438"/>
              <a:ext cx="314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b</a:t>
              </a: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  <a:sym typeface="Symbol" panose="05050102010706020507" pitchFamily="18" charset="2"/>
                </a:rPr>
                <a:t></a:t>
              </a: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7473" name="Text Box 82"/>
            <p:cNvSpPr txBox="1"/>
            <p:nvPr/>
          </p:nvSpPr>
          <p:spPr>
            <a:xfrm>
              <a:off x="3076" y="2457"/>
              <a:ext cx="234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b</a:t>
              </a:r>
              <a:endParaRPr lang="en-US" altLang="zh-CN" sz="1500" b="1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7474" name="Text Box 83"/>
            <p:cNvSpPr txBox="1"/>
            <p:nvPr/>
          </p:nvSpPr>
          <p:spPr>
            <a:xfrm>
              <a:off x="4752" y="1401"/>
              <a:ext cx="672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b</a:t>
              </a: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  <a:sym typeface="Symbol" panose="05050102010706020507" pitchFamily="18" charset="2"/>
                </a:rPr>
                <a:t></a:t>
              </a:r>
              <a:r>
                <a:rPr lang="en-US" altLang="zh-CN" sz="1500" b="1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sz="1500" b="1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7475" name="Line 84"/>
            <p:cNvSpPr/>
            <p:nvPr/>
          </p:nvSpPr>
          <p:spPr>
            <a:xfrm flipV="1">
              <a:off x="4361" y="576"/>
              <a:ext cx="0" cy="258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69406" name="Text Box 94"/>
          <p:cNvSpPr txBox="1"/>
          <p:nvPr/>
        </p:nvSpPr>
        <p:spPr>
          <a:xfrm>
            <a:off x="2075815" y="816610"/>
            <a:ext cx="38055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两点的相对位置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9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6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6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69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69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69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67" grpId="0"/>
      <p:bldP spid="2694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8417" name="Freeform 2"/>
          <p:cNvSpPr/>
          <p:nvPr/>
        </p:nvSpPr>
        <p:spPr>
          <a:xfrm>
            <a:off x="3342085" y="1190625"/>
            <a:ext cx="3490913" cy="2066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0" y="0"/>
              </a:cxn>
            </a:cxnLst>
            <a:pathLst>
              <a:path w="2652" h="1416">
                <a:moveTo>
                  <a:pt x="0" y="0"/>
                </a:moveTo>
                <a:lnTo>
                  <a:pt x="0" y="1404"/>
                </a:lnTo>
                <a:lnTo>
                  <a:pt x="2652" y="1416"/>
                </a:lnTo>
                <a:lnTo>
                  <a:pt x="2652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B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8418" name="Freeform 3"/>
          <p:cNvSpPr/>
          <p:nvPr/>
        </p:nvSpPr>
        <p:spPr>
          <a:xfrm>
            <a:off x="3342085" y="3224213"/>
            <a:ext cx="4860131" cy="158353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0"/>
              </a:cxn>
            </a:cxnLst>
            <a:pathLst>
              <a:path w="3756" h="1212">
                <a:moveTo>
                  <a:pt x="0" y="0"/>
                </a:moveTo>
                <a:lnTo>
                  <a:pt x="2664" y="12"/>
                </a:lnTo>
                <a:lnTo>
                  <a:pt x="3756" y="1212"/>
                </a:lnTo>
                <a:lnTo>
                  <a:pt x="1068" y="1200"/>
                </a:lnTo>
                <a:lnTo>
                  <a:pt x="0" y="0"/>
                </a:lnTo>
                <a:close/>
              </a:path>
            </a:pathLst>
          </a:custGeom>
          <a:solidFill>
            <a:srgbClr val="DBDB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8419" name="Rectangle 4"/>
          <p:cNvSpPr>
            <a:spLocks noGrp="1"/>
          </p:cNvSpPr>
          <p:nvPr>
            <p:ph type="subTitle" idx="1"/>
          </p:nvPr>
        </p:nvSpPr>
        <p:spPr>
          <a:xfrm>
            <a:off x="796529" y="478155"/>
            <a:ext cx="4800600" cy="381000"/>
          </a:xfrm>
        </p:spPr>
        <p:txBody>
          <a:bodyPr wrap="square" lIns="68580" tIns="34290" rIns="68580" bIns="34290" anchor="t"/>
          <a:p>
            <a:pPr algn="l" eaLnBrk="1" hangingPunct="1"/>
            <a:r>
              <a:rPr lang="en-US" altLang="zh-CN" sz="3200" kern="1200" dirty="0">
                <a:latin typeface="楷体_GB2312" pitchFamily="49" charset="-122"/>
                <a:ea typeface="楷体_GB2312" pitchFamily="49" charset="-122"/>
                <a:cs typeface="+mn-cs"/>
              </a:rPr>
              <a:t>2</a:t>
            </a:r>
            <a:r>
              <a:rPr lang="zh-CN" altLang="en-US" sz="3200" kern="1200" dirty="0">
                <a:latin typeface="楷体_GB2312" pitchFamily="49" charset="-122"/>
                <a:ea typeface="楷体_GB2312" pitchFamily="49" charset="-122"/>
                <a:cs typeface="+mn-cs"/>
              </a:rPr>
              <a:t>）重影点</a:t>
            </a:r>
            <a:endParaRPr lang="zh-CN" altLang="en-US" sz="3200" kern="1200" dirty="0"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88420" name="Line 5"/>
          <p:cNvSpPr>
            <a:spLocks noChangeAspect="1"/>
          </p:cNvSpPr>
          <p:nvPr/>
        </p:nvSpPr>
        <p:spPr>
          <a:xfrm>
            <a:off x="4438650" y="1818085"/>
            <a:ext cx="0" cy="1440656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8421" name="Line 6"/>
          <p:cNvSpPr>
            <a:spLocks noChangeAspect="1"/>
          </p:cNvSpPr>
          <p:nvPr/>
        </p:nvSpPr>
        <p:spPr>
          <a:xfrm>
            <a:off x="4438650" y="3258741"/>
            <a:ext cx="709613" cy="789384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8422" name="Freeform 7"/>
          <p:cNvSpPr>
            <a:spLocks noChangeAspect="1"/>
          </p:cNvSpPr>
          <p:nvPr/>
        </p:nvSpPr>
        <p:spPr>
          <a:xfrm>
            <a:off x="5145881" y="2599135"/>
            <a:ext cx="2381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47483646"/>
              </a:cxn>
              <a:cxn ang="0">
                <a:pos x="2147483646" y="2147483646"/>
              </a:cxn>
            </a:cxnLst>
            <a:pathLst>
              <a:path w="1" h="6999">
                <a:moveTo>
                  <a:pt x="0" y="0"/>
                </a:moveTo>
                <a:lnTo>
                  <a:pt x="0" y="6999"/>
                </a:lnTo>
                <a:lnTo>
                  <a:pt x="1" y="6999"/>
                </a:lnTo>
              </a:path>
            </a:pathLst>
          </a:custGeom>
          <a:solidFill>
            <a:srgbClr val="FF6600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8423" name="Freeform 8"/>
          <p:cNvSpPr>
            <a:spLocks noChangeAspect="1"/>
          </p:cNvSpPr>
          <p:nvPr/>
        </p:nvSpPr>
        <p:spPr>
          <a:xfrm>
            <a:off x="5094685" y="3994547"/>
            <a:ext cx="103584" cy="10477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504" h="504">
                <a:moveTo>
                  <a:pt x="503" y="252"/>
                </a:moveTo>
                <a:lnTo>
                  <a:pt x="429" y="74"/>
                </a:lnTo>
                <a:lnTo>
                  <a:pt x="252" y="0"/>
                </a:lnTo>
                <a:lnTo>
                  <a:pt x="74" y="74"/>
                </a:lnTo>
                <a:lnTo>
                  <a:pt x="0" y="252"/>
                </a:lnTo>
                <a:lnTo>
                  <a:pt x="74" y="430"/>
                </a:lnTo>
                <a:lnTo>
                  <a:pt x="252" y="504"/>
                </a:lnTo>
                <a:lnTo>
                  <a:pt x="429" y="430"/>
                </a:lnTo>
                <a:lnTo>
                  <a:pt x="503" y="252"/>
                </a:lnTo>
                <a:lnTo>
                  <a:pt x="504" y="252"/>
                </a:lnTo>
              </a:path>
            </a:pathLst>
          </a:custGeom>
          <a:solidFill>
            <a:srgbClr val="FF6600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270345" name="Text Box 9"/>
          <p:cNvSpPr txBox="1">
            <a:spLocks noChangeAspect="1"/>
          </p:cNvSpPr>
          <p:nvPr/>
        </p:nvSpPr>
        <p:spPr>
          <a:xfrm>
            <a:off x="4874419" y="4071938"/>
            <a:ext cx="797719" cy="4140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latin typeface="Times New Roman" panose="02020603050405020304" pitchFamily="18" charset="0"/>
                <a:ea typeface="宋体" panose="02010600030101010101" pitchFamily="2" charset="-122"/>
              </a:rPr>
              <a:t>a(b)</a:t>
            </a:r>
            <a:endParaRPr lang="en-US" altLang="zh-CN" sz="2100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8425" name="Freeform 10"/>
          <p:cNvSpPr>
            <a:spLocks noChangeAspect="1"/>
          </p:cNvSpPr>
          <p:nvPr/>
        </p:nvSpPr>
        <p:spPr>
          <a:xfrm>
            <a:off x="4438650" y="2296716"/>
            <a:ext cx="707231" cy="78462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413" h="3796">
                <a:moveTo>
                  <a:pt x="0" y="0"/>
                </a:moveTo>
                <a:lnTo>
                  <a:pt x="3412" y="3796"/>
                </a:lnTo>
                <a:lnTo>
                  <a:pt x="3413" y="379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8426" name="Freeform 11"/>
          <p:cNvSpPr>
            <a:spLocks noChangeAspect="1"/>
          </p:cNvSpPr>
          <p:nvPr/>
        </p:nvSpPr>
        <p:spPr>
          <a:xfrm>
            <a:off x="4442222" y="1818085"/>
            <a:ext cx="703659" cy="781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396" h="3778">
                <a:moveTo>
                  <a:pt x="0" y="0"/>
                </a:moveTo>
                <a:lnTo>
                  <a:pt x="3395" y="3778"/>
                </a:lnTo>
                <a:lnTo>
                  <a:pt x="3396" y="377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8427" name="Freeform 12"/>
          <p:cNvSpPr>
            <a:spLocks noChangeAspect="1"/>
          </p:cNvSpPr>
          <p:nvPr/>
        </p:nvSpPr>
        <p:spPr>
          <a:xfrm>
            <a:off x="4389835" y="1765697"/>
            <a:ext cx="104775" cy="103584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504" h="503">
                <a:moveTo>
                  <a:pt x="503" y="251"/>
                </a:moveTo>
                <a:lnTo>
                  <a:pt x="429" y="74"/>
                </a:lnTo>
                <a:lnTo>
                  <a:pt x="252" y="0"/>
                </a:lnTo>
                <a:lnTo>
                  <a:pt x="74" y="74"/>
                </a:lnTo>
                <a:lnTo>
                  <a:pt x="0" y="251"/>
                </a:lnTo>
                <a:lnTo>
                  <a:pt x="74" y="430"/>
                </a:lnTo>
                <a:lnTo>
                  <a:pt x="252" y="503"/>
                </a:lnTo>
                <a:lnTo>
                  <a:pt x="429" y="430"/>
                </a:lnTo>
                <a:lnTo>
                  <a:pt x="503" y="251"/>
                </a:lnTo>
                <a:lnTo>
                  <a:pt x="504" y="251"/>
                </a:lnTo>
              </a:path>
            </a:pathLst>
          </a:custGeom>
          <a:solidFill>
            <a:srgbClr val="FF6600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8428" name="Freeform 13"/>
          <p:cNvSpPr>
            <a:spLocks noChangeAspect="1"/>
          </p:cNvSpPr>
          <p:nvPr/>
        </p:nvSpPr>
        <p:spPr>
          <a:xfrm>
            <a:off x="4388644" y="2262188"/>
            <a:ext cx="102394" cy="10358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503" h="503">
                <a:moveTo>
                  <a:pt x="502" y="251"/>
                </a:moveTo>
                <a:lnTo>
                  <a:pt x="429" y="74"/>
                </a:lnTo>
                <a:lnTo>
                  <a:pt x="251" y="0"/>
                </a:lnTo>
                <a:lnTo>
                  <a:pt x="74" y="74"/>
                </a:lnTo>
                <a:lnTo>
                  <a:pt x="0" y="251"/>
                </a:lnTo>
                <a:lnTo>
                  <a:pt x="74" y="430"/>
                </a:lnTo>
                <a:lnTo>
                  <a:pt x="251" y="503"/>
                </a:lnTo>
                <a:lnTo>
                  <a:pt x="429" y="430"/>
                </a:lnTo>
                <a:lnTo>
                  <a:pt x="502" y="251"/>
                </a:lnTo>
                <a:lnTo>
                  <a:pt x="503" y="251"/>
                </a:lnTo>
              </a:path>
            </a:pathLst>
          </a:custGeom>
          <a:solidFill>
            <a:srgbClr val="FF6600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8429" name="Text Box 14"/>
          <p:cNvSpPr txBox="1">
            <a:spLocks noChangeAspect="1"/>
          </p:cNvSpPr>
          <p:nvPr/>
        </p:nvSpPr>
        <p:spPr>
          <a:xfrm>
            <a:off x="4070747" y="1657350"/>
            <a:ext cx="366713" cy="7372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100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endParaRPr lang="en-US" altLang="zh-CN" sz="2100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8430" name="Text Box 15"/>
          <p:cNvSpPr txBox="1">
            <a:spLocks noChangeAspect="1"/>
          </p:cNvSpPr>
          <p:nvPr/>
        </p:nvSpPr>
        <p:spPr>
          <a:xfrm>
            <a:off x="4060031" y="1909763"/>
            <a:ext cx="365522" cy="7372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sz="2100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endParaRPr lang="en-US" altLang="zh-CN" sz="2100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8431" name="Text Box 16"/>
          <p:cNvSpPr txBox="1">
            <a:spLocks noChangeAspect="1"/>
          </p:cNvSpPr>
          <p:nvPr/>
        </p:nvSpPr>
        <p:spPr>
          <a:xfrm>
            <a:off x="5025628" y="2289572"/>
            <a:ext cx="365522" cy="4140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2100" i="1" dirty="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88432" name="Freeform 17"/>
          <p:cNvSpPr>
            <a:spLocks noChangeAspect="1"/>
          </p:cNvSpPr>
          <p:nvPr/>
        </p:nvSpPr>
        <p:spPr>
          <a:xfrm>
            <a:off x="5094685" y="3021806"/>
            <a:ext cx="103584" cy="10358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504" h="503">
                <a:moveTo>
                  <a:pt x="503" y="252"/>
                </a:moveTo>
                <a:lnTo>
                  <a:pt x="429" y="74"/>
                </a:lnTo>
                <a:lnTo>
                  <a:pt x="252" y="0"/>
                </a:lnTo>
                <a:lnTo>
                  <a:pt x="74" y="74"/>
                </a:lnTo>
                <a:lnTo>
                  <a:pt x="0" y="252"/>
                </a:lnTo>
                <a:lnTo>
                  <a:pt x="74" y="430"/>
                </a:lnTo>
                <a:lnTo>
                  <a:pt x="252" y="503"/>
                </a:lnTo>
                <a:lnTo>
                  <a:pt x="429" y="430"/>
                </a:lnTo>
                <a:lnTo>
                  <a:pt x="503" y="252"/>
                </a:lnTo>
                <a:lnTo>
                  <a:pt x="504" y="252"/>
                </a:lnTo>
              </a:path>
            </a:pathLst>
          </a:custGeom>
          <a:gradFill rotWithShape="0">
            <a:gsLst>
              <a:gs pos="0">
                <a:schemeClr val="tx2"/>
              </a:gs>
              <a:gs pos="100000">
                <a:srgbClr val="FF6600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8433" name="Freeform 18"/>
          <p:cNvSpPr>
            <a:spLocks noChangeAspect="1"/>
          </p:cNvSpPr>
          <p:nvPr/>
        </p:nvSpPr>
        <p:spPr>
          <a:xfrm>
            <a:off x="5094685" y="2546747"/>
            <a:ext cx="103584" cy="103584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504" h="503">
                <a:moveTo>
                  <a:pt x="503" y="251"/>
                </a:moveTo>
                <a:lnTo>
                  <a:pt x="429" y="74"/>
                </a:lnTo>
                <a:lnTo>
                  <a:pt x="252" y="0"/>
                </a:lnTo>
                <a:lnTo>
                  <a:pt x="74" y="74"/>
                </a:lnTo>
                <a:lnTo>
                  <a:pt x="0" y="251"/>
                </a:lnTo>
                <a:lnTo>
                  <a:pt x="74" y="429"/>
                </a:lnTo>
                <a:lnTo>
                  <a:pt x="252" y="503"/>
                </a:lnTo>
                <a:lnTo>
                  <a:pt x="429" y="429"/>
                </a:lnTo>
                <a:lnTo>
                  <a:pt x="503" y="251"/>
                </a:lnTo>
                <a:lnTo>
                  <a:pt x="504" y="251"/>
                </a:lnTo>
              </a:path>
            </a:pathLst>
          </a:custGeom>
          <a:gradFill rotWithShape="0">
            <a:gsLst>
              <a:gs pos="0">
                <a:schemeClr val="tx1"/>
              </a:gs>
              <a:gs pos="100000">
                <a:srgbClr val="FF6600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8434" name="Text Box 19"/>
          <p:cNvSpPr txBox="1">
            <a:spLocks noChangeAspect="1"/>
          </p:cNvSpPr>
          <p:nvPr/>
        </p:nvSpPr>
        <p:spPr>
          <a:xfrm>
            <a:off x="4793456" y="2982516"/>
            <a:ext cx="365522" cy="4140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2100" i="1" dirty="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70356" name="Text Box 20"/>
          <p:cNvSpPr txBox="1"/>
          <p:nvPr/>
        </p:nvSpPr>
        <p:spPr>
          <a:xfrm>
            <a:off x="1700213" y="4991100"/>
            <a:ext cx="8770144" cy="829945"/>
          </a:xfrm>
          <a:prstGeom prst="rect">
            <a:avLst/>
          </a:prstGeom>
          <a:noFill/>
          <a:ln w="9525" cap="flat" cmpd="sng">
            <a:solidFill>
              <a:srgbClr val="99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 eaLnBrk="0" hangingPunct="0">
              <a:buFont typeface="Arial" panose="020B0604020202020204" pitchFamily="34" charset="0"/>
              <a:buNone/>
            </a:pPr>
            <a:r>
              <a:rPr lang="en-US" altLang="zh-CN" sz="1350" b="1" dirty="0">
                <a:latin typeface="楷体_GB2312" pitchFamily="49" charset="-122"/>
                <a:ea typeface="楷体_GB2312" pitchFamily="49" charset="-122"/>
              </a:rPr>
              <a:t>    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若两点位于同一条垂直某投影面的投射线上，则这两点在该投影面上的投影重合，这两点称为该投影面的重影点。</a:t>
            </a:r>
            <a:endParaRPr lang="zh-CN" altLang="en-US" sz="2400" b="1" dirty="0">
              <a:latin typeface="Complex" panose="00000400000000000000" pitchFamily="2" charset="0"/>
              <a:ea typeface="宋体" panose="02010600030101010101" pitchFamily="2" charset="-122"/>
            </a:endParaRPr>
          </a:p>
        </p:txBody>
      </p:sp>
      <p:grpSp>
        <p:nvGrpSpPr>
          <p:cNvPr id="188437" name="Group 31"/>
          <p:cNvGrpSpPr/>
          <p:nvPr/>
        </p:nvGrpSpPr>
        <p:grpSpPr>
          <a:xfrm>
            <a:off x="5472113" y="1566863"/>
            <a:ext cx="1360885" cy="3059917"/>
            <a:chOff x="2356" y="596"/>
            <a:chExt cx="1143" cy="2570"/>
          </a:xfrm>
        </p:grpSpPr>
        <p:grpSp>
          <p:nvGrpSpPr>
            <p:cNvPr id="188438" name="Group 32"/>
            <p:cNvGrpSpPr>
              <a:grpSpLocks noChangeAspect="1"/>
            </p:cNvGrpSpPr>
            <p:nvPr/>
          </p:nvGrpSpPr>
          <p:grpSpPr>
            <a:xfrm>
              <a:off x="2356" y="596"/>
              <a:ext cx="899" cy="2570"/>
              <a:chOff x="2728" y="877"/>
              <a:chExt cx="1124" cy="3211"/>
            </a:xfrm>
          </p:grpSpPr>
          <p:sp>
            <p:nvSpPr>
              <p:cNvPr id="188439" name="Text Box 33"/>
              <p:cNvSpPr txBox="1">
                <a:spLocks noChangeAspect="1"/>
              </p:cNvSpPr>
              <p:nvPr/>
            </p:nvSpPr>
            <p:spPr>
              <a:xfrm>
                <a:off x="3343" y="3367"/>
                <a:ext cx="240" cy="4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d</a:t>
                </a:r>
                <a:endParaRPr lang="en-US" altLang="zh-CN" sz="21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8440" name="Line 34"/>
              <p:cNvSpPr>
                <a:spLocks noChangeAspect="1"/>
              </p:cNvSpPr>
              <p:nvPr/>
            </p:nvSpPr>
            <p:spPr>
              <a:xfrm>
                <a:off x="2904" y="1272"/>
                <a:ext cx="0" cy="138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88441" name="Line 35"/>
              <p:cNvSpPr>
                <a:spLocks noChangeAspect="1"/>
              </p:cNvSpPr>
              <p:nvPr/>
            </p:nvSpPr>
            <p:spPr>
              <a:xfrm>
                <a:off x="2916" y="2652"/>
                <a:ext cx="888" cy="100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188442" name="Group 36"/>
              <p:cNvGrpSpPr>
                <a:grpSpLocks noChangeAspect="1"/>
              </p:cNvGrpSpPr>
              <p:nvPr/>
            </p:nvGrpSpPr>
            <p:grpSpPr>
              <a:xfrm>
                <a:off x="2859" y="1206"/>
                <a:ext cx="938" cy="1037"/>
                <a:chOff x="2859" y="1206"/>
                <a:chExt cx="938" cy="1037"/>
              </a:xfrm>
            </p:grpSpPr>
            <p:sp>
              <p:nvSpPr>
                <p:cNvPr id="188443" name="Freeform 37"/>
                <p:cNvSpPr>
                  <a:spLocks noChangeAspect="1"/>
                </p:cNvSpPr>
                <p:nvPr/>
              </p:nvSpPr>
              <p:spPr>
                <a:xfrm>
                  <a:off x="2914" y="1261"/>
                  <a:ext cx="883" cy="98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4068" h="4525">
                      <a:moveTo>
                        <a:pt x="0" y="0"/>
                      </a:moveTo>
                      <a:lnTo>
                        <a:pt x="4067" y="4525"/>
                      </a:lnTo>
                      <a:lnTo>
                        <a:pt x="4068" y="4525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188444" name="Freeform 38"/>
                <p:cNvSpPr>
                  <a:spLocks noChangeAspect="1"/>
                </p:cNvSpPr>
                <p:nvPr/>
              </p:nvSpPr>
              <p:spPr>
                <a:xfrm>
                  <a:off x="2859" y="1206"/>
                  <a:ext cx="110" cy="10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504" h="502">
                      <a:moveTo>
                        <a:pt x="503" y="251"/>
                      </a:moveTo>
                      <a:lnTo>
                        <a:pt x="429" y="74"/>
                      </a:lnTo>
                      <a:lnTo>
                        <a:pt x="251" y="0"/>
                      </a:lnTo>
                      <a:lnTo>
                        <a:pt x="74" y="74"/>
                      </a:lnTo>
                      <a:lnTo>
                        <a:pt x="0" y="251"/>
                      </a:lnTo>
                      <a:lnTo>
                        <a:pt x="74" y="429"/>
                      </a:lnTo>
                      <a:lnTo>
                        <a:pt x="251" y="502"/>
                      </a:lnTo>
                      <a:lnTo>
                        <a:pt x="429" y="429"/>
                      </a:lnTo>
                      <a:lnTo>
                        <a:pt x="503" y="251"/>
                      </a:lnTo>
                      <a:lnTo>
                        <a:pt x="504" y="251"/>
                      </a:lnTo>
                    </a:path>
                  </a:pathLst>
                </a:custGeom>
                <a:solidFill>
                  <a:srgbClr val="FFFF00"/>
                </a:solidFill>
                <a:ln w="28575" cap="flat" cmpd="sng">
                  <a:solidFill>
                    <a:srgbClr val="CC33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</p:grpSp>
          <p:sp>
            <p:nvSpPr>
              <p:cNvPr id="188445" name="Text Box 39"/>
              <p:cNvSpPr txBox="1">
                <a:spLocks noChangeAspect="1"/>
              </p:cNvSpPr>
              <p:nvPr/>
            </p:nvSpPr>
            <p:spPr>
              <a:xfrm>
                <a:off x="2728" y="877"/>
                <a:ext cx="840" cy="4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21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(d</a:t>
                </a: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21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)</a:t>
                </a:r>
                <a:endParaRPr lang="en-US" altLang="zh-CN" sz="21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188446" name="Group 40"/>
              <p:cNvGrpSpPr>
                <a:grpSpLocks noChangeAspect="1"/>
              </p:cNvGrpSpPr>
              <p:nvPr/>
            </p:nvGrpSpPr>
            <p:grpSpPr>
              <a:xfrm>
                <a:off x="3551" y="2030"/>
                <a:ext cx="301" cy="1660"/>
                <a:chOff x="3551" y="2030"/>
                <a:chExt cx="301" cy="1660"/>
              </a:xfrm>
            </p:grpSpPr>
            <p:sp>
              <p:nvSpPr>
                <p:cNvPr id="188447" name="Freeform 41"/>
                <p:cNvSpPr>
                  <a:spLocks noChangeAspect="1"/>
                </p:cNvSpPr>
                <p:nvPr/>
              </p:nvSpPr>
              <p:spPr>
                <a:xfrm>
                  <a:off x="3797" y="2243"/>
                  <a:ext cx="2" cy="13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147483646" y="0"/>
                    </a:cxn>
                  </a:cxnLst>
                  <a:pathLst>
                    <a:path w="1" h="6422">
                      <a:moveTo>
                        <a:pt x="0" y="0"/>
                      </a:moveTo>
                      <a:lnTo>
                        <a:pt x="0" y="6422"/>
                      </a:lnTo>
                      <a:lnTo>
                        <a:pt x="1" y="6422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188448" name="Freeform 42"/>
                <p:cNvSpPr>
                  <a:spLocks noChangeAspect="1"/>
                </p:cNvSpPr>
                <p:nvPr/>
              </p:nvSpPr>
              <p:spPr>
                <a:xfrm>
                  <a:off x="3605" y="2030"/>
                  <a:ext cx="2" cy="13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147483646" y="0"/>
                    </a:cxn>
                  </a:cxnLst>
                  <a:pathLst>
                    <a:path w="1" h="6423">
                      <a:moveTo>
                        <a:pt x="0" y="0"/>
                      </a:moveTo>
                      <a:lnTo>
                        <a:pt x="0" y="6423"/>
                      </a:lnTo>
                      <a:lnTo>
                        <a:pt x="1" y="6423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188449" name="Freeform 43"/>
                <p:cNvSpPr>
                  <a:spLocks noChangeAspect="1"/>
                </p:cNvSpPr>
                <p:nvPr/>
              </p:nvSpPr>
              <p:spPr>
                <a:xfrm>
                  <a:off x="3551" y="3370"/>
                  <a:ext cx="109" cy="10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503" h="502">
                      <a:moveTo>
                        <a:pt x="502" y="251"/>
                      </a:moveTo>
                      <a:lnTo>
                        <a:pt x="428" y="72"/>
                      </a:lnTo>
                      <a:lnTo>
                        <a:pt x="251" y="0"/>
                      </a:lnTo>
                      <a:lnTo>
                        <a:pt x="73" y="72"/>
                      </a:lnTo>
                      <a:lnTo>
                        <a:pt x="0" y="251"/>
                      </a:lnTo>
                      <a:lnTo>
                        <a:pt x="73" y="428"/>
                      </a:lnTo>
                      <a:lnTo>
                        <a:pt x="251" y="502"/>
                      </a:lnTo>
                      <a:lnTo>
                        <a:pt x="428" y="428"/>
                      </a:lnTo>
                      <a:lnTo>
                        <a:pt x="502" y="251"/>
                      </a:lnTo>
                      <a:lnTo>
                        <a:pt x="503" y="251"/>
                      </a:lnTo>
                    </a:path>
                  </a:pathLst>
                </a:custGeom>
                <a:solidFill>
                  <a:srgbClr val="FFFF00"/>
                </a:solidFill>
                <a:ln w="28575" cap="flat" cmpd="sng">
                  <a:solidFill>
                    <a:srgbClr val="CC33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188450" name="Freeform 44"/>
                <p:cNvSpPr>
                  <a:spLocks noChangeAspect="1"/>
                </p:cNvSpPr>
                <p:nvPr/>
              </p:nvSpPr>
              <p:spPr>
                <a:xfrm>
                  <a:off x="3742" y="3583"/>
                  <a:ext cx="110" cy="10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504" h="502">
                      <a:moveTo>
                        <a:pt x="503" y="251"/>
                      </a:moveTo>
                      <a:lnTo>
                        <a:pt x="429" y="73"/>
                      </a:lnTo>
                      <a:lnTo>
                        <a:pt x="252" y="0"/>
                      </a:lnTo>
                      <a:lnTo>
                        <a:pt x="74" y="73"/>
                      </a:lnTo>
                      <a:lnTo>
                        <a:pt x="0" y="251"/>
                      </a:lnTo>
                      <a:lnTo>
                        <a:pt x="74" y="428"/>
                      </a:lnTo>
                      <a:lnTo>
                        <a:pt x="252" y="502"/>
                      </a:lnTo>
                      <a:lnTo>
                        <a:pt x="429" y="428"/>
                      </a:lnTo>
                      <a:lnTo>
                        <a:pt x="503" y="251"/>
                      </a:lnTo>
                      <a:lnTo>
                        <a:pt x="504" y="251"/>
                      </a:lnTo>
                    </a:path>
                  </a:pathLst>
                </a:custGeom>
                <a:solidFill>
                  <a:srgbClr val="FFFF00"/>
                </a:solidFill>
                <a:ln w="28575" cap="flat" cmpd="sng">
                  <a:solidFill>
                    <a:srgbClr val="CC33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</p:grpSp>
          <p:sp>
            <p:nvSpPr>
              <p:cNvPr id="188451" name="Text Box 45"/>
              <p:cNvSpPr txBox="1">
                <a:spLocks noChangeAspect="1"/>
              </p:cNvSpPr>
              <p:nvPr/>
            </p:nvSpPr>
            <p:spPr>
              <a:xfrm>
                <a:off x="3557" y="3654"/>
                <a:ext cx="240" cy="4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CN" sz="21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8452" name="Group 46"/>
            <p:cNvGrpSpPr/>
            <p:nvPr/>
          </p:nvGrpSpPr>
          <p:grpSpPr>
            <a:xfrm>
              <a:off x="3022" y="1224"/>
              <a:ext cx="477" cy="632"/>
              <a:chOff x="3022" y="1224"/>
              <a:chExt cx="477" cy="632"/>
            </a:xfrm>
          </p:grpSpPr>
          <p:sp>
            <p:nvSpPr>
              <p:cNvPr id="188453" name="Text Box 47"/>
              <p:cNvSpPr txBox="1">
                <a:spLocks noChangeAspect="1"/>
              </p:cNvSpPr>
              <p:nvPr/>
            </p:nvSpPr>
            <p:spPr>
              <a:xfrm>
                <a:off x="3022" y="1224"/>
                <a:ext cx="307" cy="3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隶书" panose="02010509060101010101" pitchFamily="49" charset="-122"/>
                  </a:rPr>
                  <a:t>D</a:t>
                </a:r>
                <a:endParaRPr lang="en-US" altLang="zh-CN" sz="2100" i="1" dirty="0">
                  <a:latin typeface="Times New Roman" panose="02020603050405020304" pitchFamily="18" charset="0"/>
                  <a:ea typeface="隶书" panose="02010509060101010101" pitchFamily="49" charset="-122"/>
                </a:endParaRPr>
              </a:p>
            </p:txBody>
          </p:sp>
          <p:sp>
            <p:nvSpPr>
              <p:cNvPr id="188454" name="Text Box 48"/>
              <p:cNvSpPr txBox="1">
                <a:spLocks noChangeAspect="1"/>
              </p:cNvSpPr>
              <p:nvPr/>
            </p:nvSpPr>
            <p:spPr>
              <a:xfrm>
                <a:off x="3192" y="1508"/>
                <a:ext cx="307" cy="3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CN" sz="2100" i="1" dirty="0">
                  <a:latin typeface="Times New Roman" panose="02020603050405020304" pitchFamily="18" charset="0"/>
                  <a:ea typeface="隶书" panose="02010509060101010101" pitchFamily="49" charset="-122"/>
                </a:endParaRPr>
              </a:p>
            </p:txBody>
          </p:sp>
          <p:sp>
            <p:nvSpPr>
              <p:cNvPr id="188455" name="Freeform 49"/>
              <p:cNvSpPr>
                <a:spLocks noChangeAspect="1"/>
              </p:cNvSpPr>
              <p:nvPr/>
            </p:nvSpPr>
            <p:spPr>
              <a:xfrm>
                <a:off x="3022" y="1480"/>
                <a:ext cx="87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504" h="503">
                    <a:moveTo>
                      <a:pt x="503" y="251"/>
                    </a:moveTo>
                    <a:lnTo>
                      <a:pt x="429" y="74"/>
                    </a:lnTo>
                    <a:lnTo>
                      <a:pt x="252" y="0"/>
                    </a:lnTo>
                    <a:lnTo>
                      <a:pt x="74" y="74"/>
                    </a:lnTo>
                    <a:lnTo>
                      <a:pt x="0" y="251"/>
                    </a:lnTo>
                    <a:lnTo>
                      <a:pt x="74" y="429"/>
                    </a:lnTo>
                    <a:lnTo>
                      <a:pt x="252" y="503"/>
                    </a:lnTo>
                    <a:lnTo>
                      <a:pt x="429" y="429"/>
                    </a:lnTo>
                    <a:lnTo>
                      <a:pt x="503" y="251"/>
                    </a:lnTo>
                    <a:lnTo>
                      <a:pt x="504" y="251"/>
                    </a:lnTo>
                  </a:path>
                </a:pathLst>
              </a:custGeom>
              <a:gradFill rotWithShape="0">
                <a:gsLst>
                  <a:gs pos="0">
                    <a:schemeClr val="tx1"/>
                  </a:gs>
                  <a:gs pos="100000">
                    <a:srgbClr val="FF6600"/>
                  </a:gs>
                </a:gsLst>
                <a:path path="rect">
                  <a:fillToRect l="50000" t="50000" r="50000" b="50000"/>
                </a:path>
                <a:tileRect/>
              </a:gradFill>
              <a:ln w="952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88456" name="Freeform 50"/>
              <p:cNvSpPr>
                <a:spLocks noChangeAspect="1"/>
              </p:cNvSpPr>
              <p:nvPr/>
            </p:nvSpPr>
            <p:spPr>
              <a:xfrm>
                <a:off x="3163" y="1650"/>
                <a:ext cx="87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pathLst>
                  <a:path w="504" h="503">
                    <a:moveTo>
                      <a:pt x="503" y="251"/>
                    </a:moveTo>
                    <a:lnTo>
                      <a:pt x="429" y="74"/>
                    </a:lnTo>
                    <a:lnTo>
                      <a:pt x="252" y="0"/>
                    </a:lnTo>
                    <a:lnTo>
                      <a:pt x="74" y="74"/>
                    </a:lnTo>
                    <a:lnTo>
                      <a:pt x="0" y="251"/>
                    </a:lnTo>
                    <a:lnTo>
                      <a:pt x="74" y="429"/>
                    </a:lnTo>
                    <a:lnTo>
                      <a:pt x="252" y="503"/>
                    </a:lnTo>
                    <a:lnTo>
                      <a:pt x="429" y="429"/>
                    </a:lnTo>
                    <a:lnTo>
                      <a:pt x="503" y="251"/>
                    </a:lnTo>
                    <a:lnTo>
                      <a:pt x="504" y="251"/>
                    </a:lnTo>
                  </a:path>
                </a:pathLst>
              </a:custGeom>
              <a:gradFill rotWithShape="0">
                <a:gsLst>
                  <a:gs pos="0">
                    <a:schemeClr val="tx1"/>
                  </a:gs>
                  <a:gs pos="100000">
                    <a:srgbClr val="FF6600"/>
                  </a:gs>
                </a:gsLst>
                <a:path path="rect">
                  <a:fillToRect l="50000" t="50000" r="50000" b="50000"/>
                </a:path>
                <a:tileRect/>
              </a:gradFill>
              <a:ln w="952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5" grpId="0"/>
      <p:bldP spid="270356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9441" name="Line 2"/>
          <p:cNvSpPr/>
          <p:nvPr/>
        </p:nvSpPr>
        <p:spPr>
          <a:xfrm>
            <a:off x="4245769" y="2015729"/>
            <a:ext cx="24812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42" name="Line 3"/>
          <p:cNvSpPr/>
          <p:nvPr/>
        </p:nvSpPr>
        <p:spPr>
          <a:xfrm flipV="1">
            <a:off x="4942285" y="1710929"/>
            <a:ext cx="0" cy="237291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43" name="Line 4"/>
          <p:cNvSpPr/>
          <p:nvPr/>
        </p:nvSpPr>
        <p:spPr>
          <a:xfrm>
            <a:off x="4931569" y="4095750"/>
            <a:ext cx="2286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89444" name="Group 5"/>
          <p:cNvGrpSpPr/>
          <p:nvPr/>
        </p:nvGrpSpPr>
        <p:grpSpPr>
          <a:xfrm>
            <a:off x="3342085" y="885825"/>
            <a:ext cx="5288756" cy="3646885"/>
            <a:chOff x="567" y="477"/>
            <a:chExt cx="4442" cy="3063"/>
          </a:xfrm>
        </p:grpSpPr>
        <p:sp>
          <p:nvSpPr>
            <p:cNvPr id="189445" name="Line 6"/>
            <p:cNvSpPr/>
            <p:nvPr/>
          </p:nvSpPr>
          <p:spPr>
            <a:xfrm>
              <a:off x="1015" y="2038"/>
              <a:ext cx="367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9446" name="Line 7"/>
            <p:cNvSpPr/>
            <p:nvPr/>
          </p:nvSpPr>
          <p:spPr>
            <a:xfrm>
              <a:off x="2679" y="622"/>
              <a:ext cx="0" cy="283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9447" name="Text Box 8"/>
            <p:cNvSpPr txBox="1"/>
            <p:nvPr/>
          </p:nvSpPr>
          <p:spPr>
            <a:xfrm>
              <a:off x="567" y="1902"/>
              <a:ext cx="43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eaLnBrk="0" hangingPunct="0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9448" name="Text Box 9"/>
            <p:cNvSpPr txBox="1"/>
            <p:nvPr/>
          </p:nvSpPr>
          <p:spPr>
            <a:xfrm>
              <a:off x="2261" y="3270"/>
              <a:ext cx="43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eaLnBrk="0" hangingPunct="0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sz="1500" i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9449" name="Text Box 10"/>
            <p:cNvSpPr txBox="1"/>
            <p:nvPr/>
          </p:nvSpPr>
          <p:spPr>
            <a:xfrm>
              <a:off x="2592" y="477"/>
              <a:ext cx="43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eaLnBrk="0" hangingPunct="0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Z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9450" name="Text Box 11"/>
            <p:cNvSpPr txBox="1"/>
            <p:nvPr/>
          </p:nvSpPr>
          <p:spPr>
            <a:xfrm>
              <a:off x="4579" y="1916"/>
              <a:ext cx="43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eaLnBrk="0" hangingPunct="0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sz="1500" i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9451" name="Text Box 12"/>
            <p:cNvSpPr txBox="1"/>
            <p:nvPr/>
          </p:nvSpPr>
          <p:spPr>
            <a:xfrm>
              <a:off x="2361" y="1811"/>
              <a:ext cx="430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eaLnBrk="0" hangingPunct="0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89452" name="Line 13"/>
          <p:cNvSpPr/>
          <p:nvPr/>
        </p:nvSpPr>
        <p:spPr>
          <a:xfrm>
            <a:off x="4245769" y="1406129"/>
            <a:ext cx="0" cy="222051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53" name="Oval 14"/>
          <p:cNvSpPr/>
          <p:nvPr/>
        </p:nvSpPr>
        <p:spPr>
          <a:xfrm>
            <a:off x="4191000" y="1340644"/>
            <a:ext cx="109538" cy="109538"/>
          </a:xfrm>
          <a:prstGeom prst="ellipse">
            <a:avLst/>
          </a:prstGeom>
          <a:solidFill>
            <a:srgbClr val="FF0000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54" name="Oval 15"/>
          <p:cNvSpPr/>
          <p:nvPr/>
        </p:nvSpPr>
        <p:spPr>
          <a:xfrm>
            <a:off x="4186238" y="3567113"/>
            <a:ext cx="109538" cy="109538"/>
          </a:xfrm>
          <a:prstGeom prst="ellipse">
            <a:avLst/>
          </a:prstGeom>
          <a:solidFill>
            <a:srgbClr val="FF0000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55" name="Oval 16"/>
          <p:cNvSpPr/>
          <p:nvPr/>
        </p:nvSpPr>
        <p:spPr>
          <a:xfrm>
            <a:off x="4191000" y="1957388"/>
            <a:ext cx="109538" cy="109538"/>
          </a:xfrm>
          <a:prstGeom prst="ellipse">
            <a:avLst/>
          </a:prstGeom>
          <a:solidFill>
            <a:srgbClr val="FF0000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56" name="Text Box 17"/>
          <p:cNvSpPr txBox="1"/>
          <p:nvPr/>
        </p:nvSpPr>
        <p:spPr>
          <a:xfrm>
            <a:off x="4306491" y="1504950"/>
            <a:ext cx="815578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(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9457" name="Text Box 18"/>
          <p:cNvSpPr txBox="1"/>
          <p:nvPr/>
        </p:nvSpPr>
        <p:spPr>
          <a:xfrm>
            <a:off x="3790950" y="1829991"/>
            <a:ext cx="4572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9458" name="Text Box 19"/>
          <p:cNvSpPr txBox="1"/>
          <p:nvPr/>
        </p:nvSpPr>
        <p:spPr>
          <a:xfrm>
            <a:off x="3657600" y="3438525"/>
            <a:ext cx="57626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9459" name="Line 20"/>
          <p:cNvSpPr/>
          <p:nvPr/>
        </p:nvSpPr>
        <p:spPr>
          <a:xfrm>
            <a:off x="5856685" y="2745581"/>
            <a:ext cx="1708547" cy="170854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60" name="Line 21"/>
          <p:cNvSpPr/>
          <p:nvPr/>
        </p:nvSpPr>
        <p:spPr>
          <a:xfrm>
            <a:off x="4245769" y="1384697"/>
            <a:ext cx="250269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61" name="Line 22"/>
          <p:cNvSpPr/>
          <p:nvPr/>
        </p:nvSpPr>
        <p:spPr>
          <a:xfrm>
            <a:off x="4245769" y="3615929"/>
            <a:ext cx="24812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62" name="Line 23"/>
          <p:cNvSpPr/>
          <p:nvPr/>
        </p:nvSpPr>
        <p:spPr>
          <a:xfrm flipV="1">
            <a:off x="6727031" y="1384697"/>
            <a:ext cx="0" cy="2231231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63" name="Oval 24"/>
          <p:cNvSpPr/>
          <p:nvPr/>
        </p:nvSpPr>
        <p:spPr>
          <a:xfrm>
            <a:off x="6673454" y="1332310"/>
            <a:ext cx="109538" cy="109538"/>
          </a:xfrm>
          <a:prstGeom prst="ellipse">
            <a:avLst/>
          </a:prstGeom>
          <a:solidFill>
            <a:srgbClr val="FF0000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64" name="Oval 25"/>
          <p:cNvSpPr/>
          <p:nvPr/>
        </p:nvSpPr>
        <p:spPr>
          <a:xfrm>
            <a:off x="6680597" y="1960960"/>
            <a:ext cx="109538" cy="109538"/>
          </a:xfrm>
          <a:prstGeom prst="ellipse">
            <a:avLst/>
          </a:prstGeom>
          <a:solidFill>
            <a:srgbClr val="FF0000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65" name="Oval 26"/>
          <p:cNvSpPr/>
          <p:nvPr/>
        </p:nvSpPr>
        <p:spPr>
          <a:xfrm>
            <a:off x="4883944" y="4032647"/>
            <a:ext cx="109538" cy="109538"/>
          </a:xfrm>
          <a:prstGeom prst="ellipse">
            <a:avLst/>
          </a:prstGeom>
          <a:solidFill>
            <a:srgbClr val="FFFF00"/>
          </a:solidFill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66" name="Line 27"/>
          <p:cNvSpPr/>
          <p:nvPr/>
        </p:nvSpPr>
        <p:spPr>
          <a:xfrm>
            <a:off x="4942285" y="3300413"/>
            <a:ext cx="145851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67" name="Line 28"/>
          <p:cNvSpPr/>
          <p:nvPr/>
        </p:nvSpPr>
        <p:spPr>
          <a:xfrm>
            <a:off x="4942285" y="1733550"/>
            <a:ext cx="2264569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68" name="Line 29"/>
          <p:cNvSpPr/>
          <p:nvPr/>
        </p:nvSpPr>
        <p:spPr>
          <a:xfrm flipV="1">
            <a:off x="7206854" y="1733550"/>
            <a:ext cx="0" cy="237291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69" name="Line 30"/>
          <p:cNvSpPr/>
          <p:nvPr/>
        </p:nvSpPr>
        <p:spPr>
          <a:xfrm flipV="1">
            <a:off x="6411516" y="1733550"/>
            <a:ext cx="0" cy="1577579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470" name="Oval 31"/>
          <p:cNvSpPr/>
          <p:nvPr/>
        </p:nvSpPr>
        <p:spPr>
          <a:xfrm>
            <a:off x="4899422" y="1687116"/>
            <a:ext cx="109538" cy="109538"/>
          </a:xfrm>
          <a:prstGeom prst="ellipse">
            <a:avLst/>
          </a:prstGeom>
          <a:solidFill>
            <a:srgbClr val="FFFF00"/>
          </a:solidFill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71" name="Oval 32"/>
          <p:cNvSpPr/>
          <p:nvPr/>
        </p:nvSpPr>
        <p:spPr>
          <a:xfrm>
            <a:off x="6342460" y="1693069"/>
            <a:ext cx="109538" cy="109538"/>
          </a:xfrm>
          <a:prstGeom prst="ellipse">
            <a:avLst/>
          </a:prstGeom>
          <a:solidFill>
            <a:srgbClr val="FFFF00"/>
          </a:solidFill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72" name="Oval 33"/>
          <p:cNvSpPr/>
          <p:nvPr/>
        </p:nvSpPr>
        <p:spPr>
          <a:xfrm>
            <a:off x="7142560" y="1676400"/>
            <a:ext cx="109538" cy="109538"/>
          </a:xfrm>
          <a:prstGeom prst="ellipse">
            <a:avLst/>
          </a:prstGeom>
          <a:solidFill>
            <a:srgbClr val="FFFF00"/>
          </a:solidFill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73" name="Oval 34"/>
          <p:cNvSpPr/>
          <p:nvPr/>
        </p:nvSpPr>
        <p:spPr>
          <a:xfrm>
            <a:off x="4891088" y="3257550"/>
            <a:ext cx="109538" cy="109538"/>
          </a:xfrm>
          <a:prstGeom prst="ellipse">
            <a:avLst/>
          </a:prstGeom>
          <a:solidFill>
            <a:srgbClr val="FFFF00"/>
          </a:solidFill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9474" name="Text Box 35"/>
          <p:cNvSpPr txBox="1"/>
          <p:nvPr/>
        </p:nvSpPr>
        <p:spPr>
          <a:xfrm>
            <a:off x="3812381" y="1187054"/>
            <a:ext cx="4572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9475" name="Text Box 36"/>
          <p:cNvSpPr txBox="1"/>
          <p:nvPr/>
        </p:nvSpPr>
        <p:spPr>
          <a:xfrm>
            <a:off x="4537472" y="3894535"/>
            <a:ext cx="4572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9476" name="Text Box 37"/>
          <p:cNvSpPr txBox="1"/>
          <p:nvPr/>
        </p:nvSpPr>
        <p:spPr>
          <a:xfrm>
            <a:off x="4544616" y="3108722"/>
            <a:ext cx="4572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9477" name="Text Box 38"/>
          <p:cNvSpPr txBox="1"/>
          <p:nvPr/>
        </p:nvSpPr>
        <p:spPr>
          <a:xfrm>
            <a:off x="6789222" y="1144588"/>
            <a:ext cx="43878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1500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sz="1500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9478" name="Text Box 39"/>
          <p:cNvSpPr txBox="1"/>
          <p:nvPr/>
        </p:nvSpPr>
        <p:spPr>
          <a:xfrm>
            <a:off x="6771362" y="1813719"/>
            <a:ext cx="43878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1500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sz="1500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9479" name="Text Box 40"/>
          <p:cNvSpPr txBox="1"/>
          <p:nvPr/>
        </p:nvSpPr>
        <p:spPr>
          <a:xfrm>
            <a:off x="7252176" y="1451769"/>
            <a:ext cx="42608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c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1500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sz="1500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9480" name="Text Box 41"/>
          <p:cNvSpPr txBox="1"/>
          <p:nvPr/>
        </p:nvSpPr>
        <p:spPr>
          <a:xfrm>
            <a:off x="6249869" y="1369616"/>
            <a:ext cx="43878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d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1500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sz="1500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71402" name="Text Box 42"/>
          <p:cNvSpPr txBox="1"/>
          <p:nvPr/>
        </p:nvSpPr>
        <p:spPr>
          <a:xfrm>
            <a:off x="640715" y="4586605"/>
            <a:ext cx="11167745" cy="1383665"/>
          </a:xfrm>
          <a:prstGeom prst="rect">
            <a:avLst/>
          </a:prstGeom>
          <a:noFill/>
          <a:ln w="9525" cap="flat" cmpd="sng">
            <a:solidFill>
              <a:srgbClr val="99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500" b="1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判断重影点的可见性时，需要看重影点在另一投影面上的投影，坐标值大的点投影可见，反之不可见，不可见点的投影加括号表示。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402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0465" name="Rectangle 2"/>
          <p:cNvSpPr>
            <a:spLocks noGrp="1"/>
          </p:cNvSpPr>
          <p:nvPr>
            <p:ph type="subTitle" idx="1"/>
          </p:nvPr>
        </p:nvSpPr>
        <p:spPr>
          <a:xfrm>
            <a:off x="584835" y="374650"/>
            <a:ext cx="10586720" cy="742950"/>
          </a:xfrm>
        </p:spPr>
        <p:txBody>
          <a:bodyPr wrap="square" lIns="68580" tIns="34290" rIns="68580" bIns="34290" anchor="t"/>
          <a:p>
            <a:pPr algn="l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zh-CN" sz="21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CN" sz="28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 </a:t>
            </a:r>
            <a:r>
              <a:rPr lang="zh-CN" altLang="en-US" sz="2800" kern="1200" dirty="0">
                <a:latin typeface="+mn-lt"/>
                <a:ea typeface="楷体_GB2312" pitchFamily="49" charset="-122"/>
                <a:cs typeface="+mn-cs"/>
              </a:rPr>
              <a:t>应用案例</a:t>
            </a:r>
            <a:r>
              <a:rPr lang="en-US" altLang="zh-CN" sz="2800" kern="1200" dirty="0">
                <a:latin typeface="+mn-lt"/>
                <a:ea typeface="楷体_GB2312" pitchFamily="49" charset="-122"/>
                <a:cs typeface="+mn-cs"/>
              </a:rPr>
              <a:t>2-</a:t>
            </a:r>
            <a:r>
              <a:rPr lang="en-US" altLang="zh-CN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3  </a:t>
            </a:r>
            <a:r>
              <a:rPr lang="zh-CN" altLang="en-US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已知</a:t>
            </a:r>
            <a:r>
              <a:rPr lang="en-US" altLang="zh-CN" sz="2800" i="1" kern="1200" dirty="0">
                <a:latin typeface="楷体_GB2312" pitchFamily="49" charset="-122"/>
                <a:ea typeface="楷体_GB2312" pitchFamily="49" charset="-122"/>
                <a:cs typeface="+mn-cs"/>
              </a:rPr>
              <a:t>A</a:t>
            </a:r>
            <a:r>
              <a:rPr lang="zh-CN" altLang="en-US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点在</a:t>
            </a:r>
            <a:r>
              <a:rPr lang="en-US" altLang="zh-CN" sz="2800" i="1" kern="1200" dirty="0">
                <a:latin typeface="楷体_GB2312" pitchFamily="49" charset="-122"/>
                <a:ea typeface="楷体_GB2312" pitchFamily="49" charset="-122"/>
                <a:cs typeface="+mn-cs"/>
              </a:rPr>
              <a:t>B</a:t>
            </a:r>
            <a:r>
              <a:rPr lang="zh-CN" altLang="en-US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点的右</a:t>
            </a:r>
            <a:r>
              <a:rPr lang="en-US" altLang="zh-CN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10</a:t>
            </a:r>
            <a:r>
              <a:rPr lang="zh-CN" altLang="en-US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毫米、前</a:t>
            </a:r>
            <a:r>
              <a:rPr lang="en-US" altLang="zh-CN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6</a:t>
            </a:r>
            <a:r>
              <a:rPr lang="zh-CN" altLang="en-US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毫米、上</a:t>
            </a:r>
            <a:r>
              <a:rPr lang="en-US" altLang="zh-CN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12</a:t>
            </a:r>
            <a:r>
              <a:rPr lang="zh-CN" altLang="en-US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毫米，求</a:t>
            </a:r>
            <a:r>
              <a:rPr lang="en-US" altLang="zh-CN" sz="2800" i="1" kern="1200" dirty="0">
                <a:latin typeface="楷体_GB2312" pitchFamily="49" charset="-122"/>
                <a:ea typeface="楷体_GB2312" pitchFamily="49" charset="-122"/>
                <a:cs typeface="+mn-cs"/>
              </a:rPr>
              <a:t>A</a:t>
            </a:r>
            <a:r>
              <a:rPr lang="zh-CN" altLang="en-US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点的投影。</a:t>
            </a:r>
            <a:endParaRPr lang="zh-CN" altLang="en-US" sz="2800" kern="1200" dirty="0"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272387" name="Line 3"/>
          <p:cNvSpPr/>
          <p:nvPr/>
        </p:nvSpPr>
        <p:spPr>
          <a:xfrm>
            <a:off x="4895850" y="5344716"/>
            <a:ext cx="2849166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2388" name="Line 4"/>
          <p:cNvSpPr/>
          <p:nvPr/>
        </p:nvSpPr>
        <p:spPr>
          <a:xfrm>
            <a:off x="4895850" y="2296716"/>
            <a:ext cx="0" cy="3061097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2389" name="Line 5"/>
          <p:cNvSpPr/>
          <p:nvPr/>
        </p:nvSpPr>
        <p:spPr>
          <a:xfrm flipV="1">
            <a:off x="7745016" y="2296716"/>
            <a:ext cx="0" cy="3048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2390" name="Line 6"/>
          <p:cNvSpPr/>
          <p:nvPr/>
        </p:nvSpPr>
        <p:spPr>
          <a:xfrm>
            <a:off x="4895850" y="2296716"/>
            <a:ext cx="2849166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72391" name="Group 7"/>
          <p:cNvGrpSpPr/>
          <p:nvPr/>
        </p:nvGrpSpPr>
        <p:grpSpPr>
          <a:xfrm>
            <a:off x="4712494" y="1800226"/>
            <a:ext cx="326231" cy="645318"/>
            <a:chOff x="1693" y="516"/>
            <a:chExt cx="308" cy="542"/>
          </a:xfrm>
        </p:grpSpPr>
        <p:sp>
          <p:nvSpPr>
            <p:cNvPr id="190471" name="Oval 8"/>
            <p:cNvSpPr/>
            <p:nvPr/>
          </p:nvSpPr>
          <p:spPr>
            <a:xfrm>
              <a:off x="1804" y="866"/>
              <a:ext cx="154" cy="134"/>
            </a:xfrm>
            <a:prstGeom prst="ellipse">
              <a:avLst/>
            </a:prstGeom>
            <a:solidFill>
              <a:srgbClr val="FF33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90472" name="Text Box 9"/>
            <p:cNvSpPr txBox="1"/>
            <p:nvPr/>
          </p:nvSpPr>
          <p:spPr>
            <a:xfrm>
              <a:off x="1693" y="516"/>
              <a:ext cx="308" cy="5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</p:grpSp>
      <p:grpSp>
        <p:nvGrpSpPr>
          <p:cNvPr id="272394" name="Group 10"/>
          <p:cNvGrpSpPr/>
          <p:nvPr/>
        </p:nvGrpSpPr>
        <p:grpSpPr>
          <a:xfrm>
            <a:off x="7550244" y="1940535"/>
            <a:ext cx="447884" cy="441906"/>
            <a:chOff x="4106" y="634"/>
            <a:chExt cx="425" cy="366"/>
          </a:xfrm>
        </p:grpSpPr>
        <p:sp>
          <p:nvSpPr>
            <p:cNvPr id="190474" name="Oval 11"/>
            <p:cNvSpPr/>
            <p:nvPr/>
          </p:nvSpPr>
          <p:spPr>
            <a:xfrm>
              <a:off x="4197" y="866"/>
              <a:ext cx="155" cy="134"/>
            </a:xfrm>
            <a:prstGeom prst="ellipse">
              <a:avLst/>
            </a:prstGeom>
            <a:solidFill>
              <a:srgbClr val="FF33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90475" name="Text Box 12"/>
            <p:cNvSpPr txBox="1"/>
            <p:nvPr/>
          </p:nvSpPr>
          <p:spPr>
            <a:xfrm>
              <a:off x="4106" y="634"/>
              <a:ext cx="425" cy="30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  <a:sym typeface="Symbol" panose="05050102010706020507" pitchFamily="18" charset="2"/>
                </a:rPr>
                <a:t></a:t>
              </a: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</p:grpSp>
      <p:grpSp>
        <p:nvGrpSpPr>
          <p:cNvPr id="272397" name="Group 13"/>
          <p:cNvGrpSpPr/>
          <p:nvPr/>
        </p:nvGrpSpPr>
        <p:grpSpPr>
          <a:xfrm>
            <a:off x="4661716" y="5218510"/>
            <a:ext cx="319859" cy="501154"/>
            <a:chOff x="1684" y="3426"/>
            <a:chExt cx="274" cy="382"/>
          </a:xfrm>
        </p:grpSpPr>
        <p:sp>
          <p:nvSpPr>
            <p:cNvPr id="190477" name="Oval 14"/>
            <p:cNvSpPr/>
            <p:nvPr/>
          </p:nvSpPr>
          <p:spPr>
            <a:xfrm>
              <a:off x="1804" y="3426"/>
              <a:ext cx="154" cy="134"/>
            </a:xfrm>
            <a:prstGeom prst="ellipse">
              <a:avLst/>
            </a:prstGeom>
            <a:solidFill>
              <a:srgbClr val="FF33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90478" name="Text Box 15"/>
            <p:cNvSpPr txBox="1"/>
            <p:nvPr/>
          </p:nvSpPr>
          <p:spPr>
            <a:xfrm>
              <a:off x="1684" y="3527"/>
              <a:ext cx="255" cy="2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72400" name="Line 16"/>
          <p:cNvSpPr/>
          <p:nvPr/>
        </p:nvSpPr>
        <p:spPr>
          <a:xfrm>
            <a:off x="5906691" y="3740944"/>
            <a:ext cx="2235994" cy="1950244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0480" name="Line 17"/>
          <p:cNvSpPr/>
          <p:nvPr/>
        </p:nvSpPr>
        <p:spPr>
          <a:xfrm flipV="1">
            <a:off x="7023497" y="3339704"/>
            <a:ext cx="0" cy="136326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0481" name="Line 18"/>
          <p:cNvSpPr/>
          <p:nvPr/>
        </p:nvSpPr>
        <p:spPr>
          <a:xfrm>
            <a:off x="3898106" y="3339704"/>
            <a:ext cx="0" cy="136326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0482" name="Line 19"/>
          <p:cNvSpPr/>
          <p:nvPr/>
        </p:nvSpPr>
        <p:spPr>
          <a:xfrm>
            <a:off x="3898106" y="4702969"/>
            <a:ext cx="3125391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0483" name="Line 20"/>
          <p:cNvSpPr/>
          <p:nvPr/>
        </p:nvSpPr>
        <p:spPr>
          <a:xfrm>
            <a:off x="3898106" y="3339704"/>
            <a:ext cx="3125391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2405" name="Text Box 21"/>
          <p:cNvSpPr txBox="1"/>
          <p:nvPr/>
        </p:nvSpPr>
        <p:spPr>
          <a:xfrm>
            <a:off x="3294460" y="3441303"/>
            <a:ext cx="351234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X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72406" name="Text Box 22"/>
          <p:cNvSpPr txBox="1"/>
          <p:nvPr/>
        </p:nvSpPr>
        <p:spPr>
          <a:xfrm>
            <a:off x="5588794" y="1454150"/>
            <a:ext cx="340519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Z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72407" name="Text Box 23"/>
          <p:cNvSpPr txBox="1"/>
          <p:nvPr/>
        </p:nvSpPr>
        <p:spPr>
          <a:xfrm>
            <a:off x="7927181" y="3423444"/>
            <a:ext cx="635794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Y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仿宋_GB2312" pitchFamily="49" charset="-122"/>
              </a:rPr>
              <a:t>W</a:t>
            </a:r>
            <a:endParaRPr lang="en-US" altLang="zh-CN" b="1" i="1" baseline="-25000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72408" name="Text Box 24"/>
          <p:cNvSpPr txBox="1"/>
          <p:nvPr/>
        </p:nvSpPr>
        <p:spPr>
          <a:xfrm>
            <a:off x="5355431" y="5596335"/>
            <a:ext cx="635794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Y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仿宋_GB2312" pitchFamily="49" charset="-122"/>
              </a:rPr>
              <a:t>H</a:t>
            </a:r>
            <a:endParaRPr lang="en-US" altLang="zh-CN" b="1" i="1" baseline="-25000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72409" name="Text Box 25"/>
          <p:cNvSpPr txBox="1"/>
          <p:nvPr/>
        </p:nvSpPr>
        <p:spPr>
          <a:xfrm>
            <a:off x="5564227" y="3421063"/>
            <a:ext cx="3479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O</a:t>
            </a:r>
            <a:endParaRPr lang="en-US" altLang="zh-CN" b="1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0489" name="Oval 26"/>
          <p:cNvSpPr/>
          <p:nvPr/>
        </p:nvSpPr>
        <p:spPr>
          <a:xfrm>
            <a:off x="3806429" y="4623197"/>
            <a:ext cx="161925" cy="161925"/>
          </a:xfrm>
          <a:prstGeom prst="ellipse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90490" name="Oval 27"/>
          <p:cNvSpPr/>
          <p:nvPr/>
        </p:nvSpPr>
        <p:spPr>
          <a:xfrm>
            <a:off x="3806429" y="3258741"/>
            <a:ext cx="161925" cy="160734"/>
          </a:xfrm>
          <a:prstGeom prst="ellipse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90491" name="Oval 28"/>
          <p:cNvSpPr/>
          <p:nvPr/>
        </p:nvSpPr>
        <p:spPr>
          <a:xfrm>
            <a:off x="6931819" y="3258741"/>
            <a:ext cx="161925" cy="160734"/>
          </a:xfrm>
          <a:prstGeom prst="ellipse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90492" name="Text Box 29"/>
          <p:cNvSpPr txBox="1"/>
          <p:nvPr/>
        </p:nvSpPr>
        <p:spPr>
          <a:xfrm>
            <a:off x="3679270" y="2932906"/>
            <a:ext cx="4114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90493" name="Text Box 30"/>
          <p:cNvSpPr txBox="1"/>
          <p:nvPr/>
        </p:nvSpPr>
        <p:spPr>
          <a:xfrm>
            <a:off x="3579257" y="4647406"/>
            <a:ext cx="2971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endParaRPr lang="en-US" altLang="zh-CN" b="1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0494" name="Text Box 31"/>
          <p:cNvSpPr txBox="1"/>
          <p:nvPr/>
        </p:nvSpPr>
        <p:spPr>
          <a:xfrm>
            <a:off x="6727031" y="2932906"/>
            <a:ext cx="789385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90495" name="Line 32"/>
          <p:cNvSpPr/>
          <p:nvPr/>
        </p:nvSpPr>
        <p:spPr>
          <a:xfrm flipH="1">
            <a:off x="3326606" y="3743325"/>
            <a:ext cx="517207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0496" name="Line 33"/>
          <p:cNvSpPr/>
          <p:nvPr/>
        </p:nvSpPr>
        <p:spPr>
          <a:xfrm flipV="1">
            <a:off x="5912644" y="1485900"/>
            <a:ext cx="0" cy="4514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72418" name="Group 34"/>
          <p:cNvGrpSpPr/>
          <p:nvPr/>
        </p:nvGrpSpPr>
        <p:grpSpPr>
          <a:xfrm>
            <a:off x="4311254" y="2286000"/>
            <a:ext cx="367903" cy="1028700"/>
            <a:chOff x="1381" y="1200"/>
            <a:chExt cx="309" cy="864"/>
          </a:xfrm>
        </p:grpSpPr>
        <p:sp>
          <p:nvSpPr>
            <p:cNvPr id="190498" name="Text Box 35"/>
            <p:cNvSpPr txBox="1"/>
            <p:nvPr/>
          </p:nvSpPr>
          <p:spPr>
            <a:xfrm rot="-5400000">
              <a:off x="1362" y="1484"/>
              <a:ext cx="34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i="1" dirty="0">
                  <a:solidFill>
                    <a:schemeClr val="hlink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12</a:t>
              </a:r>
              <a:endParaRPr lang="en-US" altLang="zh-CN" b="1" i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90499" name="AutoShape 36"/>
            <p:cNvSpPr/>
            <p:nvPr/>
          </p:nvSpPr>
          <p:spPr>
            <a:xfrm>
              <a:off x="1632" y="1200"/>
              <a:ext cx="48" cy="864"/>
            </a:xfrm>
            <a:prstGeom prst="leftBrace">
              <a:avLst>
                <a:gd name="adj1" fmla="val 150000"/>
                <a:gd name="adj2" fmla="val 50000"/>
              </a:avLst>
            </a:pr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grpSp>
        <p:nvGrpSpPr>
          <p:cNvPr id="272421" name="Group 37"/>
          <p:cNvGrpSpPr/>
          <p:nvPr/>
        </p:nvGrpSpPr>
        <p:grpSpPr>
          <a:xfrm>
            <a:off x="3895725" y="3915966"/>
            <a:ext cx="971550" cy="367903"/>
            <a:chOff x="1872" y="1573"/>
            <a:chExt cx="816" cy="309"/>
          </a:xfrm>
        </p:grpSpPr>
        <p:sp>
          <p:nvSpPr>
            <p:cNvPr id="190501" name="Text Box 38"/>
            <p:cNvSpPr txBox="1"/>
            <p:nvPr/>
          </p:nvSpPr>
          <p:spPr>
            <a:xfrm>
              <a:off x="2141" y="1573"/>
              <a:ext cx="34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i="1" dirty="0">
                  <a:solidFill>
                    <a:schemeClr val="hlink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b="1" i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90502" name="AutoShape 39"/>
            <p:cNvSpPr/>
            <p:nvPr/>
          </p:nvSpPr>
          <p:spPr>
            <a:xfrm rot="5400000">
              <a:off x="2256" y="1440"/>
              <a:ext cx="48" cy="816"/>
            </a:xfrm>
            <a:prstGeom prst="leftBrace">
              <a:avLst>
                <a:gd name="adj1" fmla="val 140407"/>
                <a:gd name="adj2" fmla="val 50000"/>
              </a:avLst>
            </a:pr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grpSp>
        <p:nvGrpSpPr>
          <p:cNvPr id="272424" name="Group 40"/>
          <p:cNvGrpSpPr/>
          <p:nvPr/>
        </p:nvGrpSpPr>
        <p:grpSpPr>
          <a:xfrm>
            <a:off x="4255294" y="4686300"/>
            <a:ext cx="411956" cy="685800"/>
            <a:chOff x="1334" y="3216"/>
            <a:chExt cx="346" cy="576"/>
          </a:xfrm>
        </p:grpSpPr>
        <p:sp>
          <p:nvSpPr>
            <p:cNvPr id="190504" name="Text Box 41"/>
            <p:cNvSpPr txBox="1"/>
            <p:nvPr/>
          </p:nvSpPr>
          <p:spPr>
            <a:xfrm rot="-5400000">
              <a:off x="1363" y="3359"/>
              <a:ext cx="250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i="1" dirty="0">
                  <a:solidFill>
                    <a:schemeClr val="hlink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6</a:t>
              </a:r>
              <a:endParaRPr lang="en-US" altLang="zh-CN" b="1" i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90505" name="AutoShape 42"/>
            <p:cNvSpPr/>
            <p:nvPr/>
          </p:nvSpPr>
          <p:spPr>
            <a:xfrm>
              <a:off x="1584" y="3216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24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7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72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7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72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7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2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72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27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27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723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72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2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23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405" grpId="0"/>
      <p:bldP spid="272406" grpId="0"/>
      <p:bldP spid="272407" grpId="0"/>
      <p:bldP spid="272408" grpId="0"/>
      <p:bldP spid="2724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1490" name="Text Box 3"/>
          <p:cNvSpPr txBox="1"/>
          <p:nvPr/>
        </p:nvSpPr>
        <p:spPr>
          <a:xfrm>
            <a:off x="242570" y="222250"/>
            <a:ext cx="1111694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作业：已知点B在点A的正左方15；点C与点A是对V面的重影点，点D在点A的正下方20，，补全各点的三面投影，并表明可见性。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-2147482512" name="图片 -2147482513"/>
          <p:cNvPicPr>
            <a:picLocks noChangeAspect="1"/>
          </p:cNvPicPr>
          <p:nvPr/>
        </p:nvPicPr>
        <p:blipFill>
          <a:blip r:embed="rId1">
            <a:lum contrast="36000"/>
          </a:blip>
          <a:stretch>
            <a:fillRect/>
          </a:stretch>
        </p:blipFill>
        <p:spPr>
          <a:xfrm>
            <a:off x="2840990" y="2088515"/>
            <a:ext cx="4842510" cy="40900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标题 609281"/>
          <p:cNvSpPr>
            <a:spLocks noGrp="1"/>
          </p:cNvSpPr>
          <p:nvPr>
            <p:ph type="title"/>
          </p:nvPr>
        </p:nvSpPr>
        <p:spPr>
          <a:xfrm>
            <a:off x="1974850" y="1246188"/>
            <a:ext cx="8435975" cy="641350"/>
          </a:xfrm>
        </p:spPr>
        <p:txBody>
          <a:bodyPr anchor="ctr"/>
          <a:lstStyle/>
          <a:p>
            <a:r>
              <a:rPr lang="zh-CN" altLang="en-US" sz="3600" dirty="0">
                <a:solidFill>
                  <a:schemeClr val="tx1"/>
                </a:solidFill>
              </a:rPr>
              <a:t>学习目标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609283" name="文本占位符 609282"/>
          <p:cNvSpPr>
            <a:spLocks noGrp="1"/>
          </p:cNvSpPr>
          <p:nvPr>
            <p:ph type="body" idx="1"/>
          </p:nvPr>
        </p:nvSpPr>
        <p:spPr>
          <a:xfrm>
            <a:off x="1627505" y="2424430"/>
            <a:ext cx="8703945" cy="40100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</a:rPr>
              <a:t>1.</a:t>
            </a:r>
            <a:r>
              <a:rPr lang="zh-CN" altLang="en-US" sz="3200" dirty="0">
                <a:solidFill>
                  <a:schemeClr val="tx1"/>
                </a:solidFill>
              </a:rPr>
              <a:t>了解点的三面</a:t>
            </a:r>
            <a:r>
              <a:rPr lang="zh-CN" altLang="en-US" sz="3200" dirty="0" smtClean="0">
                <a:solidFill>
                  <a:schemeClr val="tx1"/>
                </a:solidFill>
              </a:rPr>
              <a:t>投影</a:t>
            </a:r>
            <a:endParaRPr lang="en-US" altLang="zh-CN" sz="32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schemeClr val="tx1"/>
                </a:solidFill>
              </a:rPr>
              <a:t>2.</a:t>
            </a:r>
            <a:r>
              <a:rPr lang="zh-CN" altLang="en-US" sz="3200" dirty="0" smtClean="0">
                <a:solidFill>
                  <a:schemeClr val="tx1"/>
                </a:solidFill>
              </a:rPr>
              <a:t>特殊位置点的投影</a:t>
            </a:r>
            <a:endParaRPr lang="zh-CN" altLang="en-US" sz="3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schemeClr val="tx1"/>
                </a:solidFill>
              </a:rPr>
              <a:t>3.</a:t>
            </a:r>
            <a:r>
              <a:rPr lang="zh-CN" altLang="en-US" sz="3200" dirty="0">
                <a:solidFill>
                  <a:schemeClr val="tx1"/>
                </a:solidFill>
              </a:rPr>
              <a:t>能根据点的投影规律解决关于点的投影问题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7026" name="Rectangle 2"/>
          <p:cNvSpPr/>
          <p:nvPr/>
        </p:nvSpPr>
        <p:spPr>
          <a:xfrm>
            <a:off x="1938893" y="222250"/>
            <a:ext cx="5844778" cy="857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>
              <a:buFont typeface="Arial" panose="020B0604020202020204" pitchFamily="34" charset="0"/>
              <a:buNone/>
            </a:pPr>
            <a:r>
              <a:rPr lang="en-US" altLang="zh-CN" sz="3300" b="1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300" b="1" dirty="0">
                <a:latin typeface="隶书" panose="02010509060101010101" pitchFamily="49" charset="-122"/>
                <a:ea typeface="隶书" panose="02010509060101010101" pitchFamily="49" charset="-122"/>
              </a:rPr>
              <a:t>点的投影</a:t>
            </a:r>
            <a:endParaRPr lang="zh-CN" altLang="en-US" sz="3300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57027" name="Rectangle 3"/>
          <p:cNvSpPr/>
          <p:nvPr/>
        </p:nvSpPr>
        <p:spPr>
          <a:xfrm>
            <a:off x="2101215" y="1515745"/>
            <a:ext cx="340995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1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空间点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在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H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面上的投影是过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点向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H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面引一条垂线，该垂线与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H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面的交点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称为空间点再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49" charset="-122"/>
              </a:rPr>
              <a:t>H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面上的正投影。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257028" name="Group 4"/>
          <p:cNvGrpSpPr/>
          <p:nvPr/>
        </p:nvGrpSpPr>
        <p:grpSpPr>
          <a:xfrm>
            <a:off x="5427345" y="3120390"/>
            <a:ext cx="4594860" cy="1993265"/>
            <a:chOff x="3135" y="2812"/>
            <a:chExt cx="1900" cy="681"/>
          </a:xfrm>
        </p:grpSpPr>
        <p:sp>
          <p:nvSpPr>
            <p:cNvPr id="180228" name="AutoShape 5"/>
            <p:cNvSpPr/>
            <p:nvPr/>
          </p:nvSpPr>
          <p:spPr>
            <a:xfrm>
              <a:off x="3135" y="2812"/>
              <a:ext cx="1900" cy="681"/>
            </a:xfrm>
            <a:prstGeom prst="parallelogram">
              <a:avLst>
                <a:gd name="adj" fmla="val 69750"/>
              </a:avLst>
            </a:prstGeom>
            <a:solidFill>
              <a:srgbClr val="DBDB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0229" name="Text Box 6"/>
            <p:cNvSpPr txBox="1"/>
            <p:nvPr/>
          </p:nvSpPr>
          <p:spPr>
            <a:xfrm rot="2275921">
              <a:off x="3349" y="3220"/>
              <a:ext cx="292" cy="17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sz="2800" dirty="0">
                  <a:latin typeface="Arial" panose="020B0604020202020204" pitchFamily="34" charset="0"/>
                  <a:ea typeface="宋体" panose="02010600030101010101" pitchFamily="2" charset="-122"/>
                </a:rPr>
                <a:t>H</a:t>
              </a:r>
              <a:endParaRPr lang="en-US" altLang="zh-CN" sz="28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80230" name="Text Box 7"/>
          <p:cNvSpPr txBox="1"/>
          <p:nvPr/>
        </p:nvSpPr>
        <p:spPr>
          <a:xfrm>
            <a:off x="5117306" y="4407694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Font typeface="Arial" panose="020B0604020202020204" pitchFamily="34" charset="0"/>
              <a:buNone/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0231" name="Text Box 9"/>
          <p:cNvSpPr txBox="1"/>
          <p:nvPr/>
        </p:nvSpPr>
        <p:spPr>
          <a:xfrm>
            <a:off x="6735366" y="5183981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Font typeface="Arial" panose="020B0604020202020204" pitchFamily="34" charset="0"/>
              <a:buNone/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0232" name="Text Box 10"/>
          <p:cNvSpPr txBox="1"/>
          <p:nvPr/>
        </p:nvSpPr>
        <p:spPr>
          <a:xfrm>
            <a:off x="4575572" y="4812506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Font typeface="Arial" panose="020B0604020202020204" pitchFamily="34" charset="0"/>
              <a:buNone/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7035" name="Oval 11"/>
          <p:cNvSpPr/>
          <p:nvPr/>
        </p:nvSpPr>
        <p:spPr>
          <a:xfrm rot="4255190">
            <a:off x="7590235" y="2419350"/>
            <a:ext cx="129778" cy="129779"/>
          </a:xfrm>
          <a:prstGeom prst="ellipse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7036" name="Oval 12"/>
          <p:cNvSpPr/>
          <p:nvPr/>
        </p:nvSpPr>
        <p:spPr>
          <a:xfrm rot="4255190">
            <a:off x="7580710" y="3732610"/>
            <a:ext cx="129778" cy="129778"/>
          </a:xfrm>
          <a:prstGeom prst="ellipse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7037" name="Text Box 13"/>
          <p:cNvSpPr txBox="1"/>
          <p:nvPr/>
        </p:nvSpPr>
        <p:spPr>
          <a:xfrm>
            <a:off x="7783116" y="2205752"/>
            <a:ext cx="303609" cy="52197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2800" b="1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7038" name="Line 14"/>
          <p:cNvSpPr/>
          <p:nvPr/>
        </p:nvSpPr>
        <p:spPr>
          <a:xfrm>
            <a:off x="7648575" y="2551510"/>
            <a:ext cx="0" cy="11811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7039" name="Text Box 15"/>
          <p:cNvSpPr txBox="1"/>
          <p:nvPr/>
        </p:nvSpPr>
        <p:spPr>
          <a:xfrm>
            <a:off x="7716441" y="3631406"/>
            <a:ext cx="270272" cy="52197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2800" b="1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57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57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57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7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7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7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703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/>
      <p:bldP spid="257027" grpId="0"/>
      <p:bldP spid="257035" grpId="0" bldLvl="0" animBg="1"/>
      <p:bldP spid="257036" grpId="0" bldLvl="0" animBg="1"/>
      <p:bldP spid="257037" grpId="0"/>
      <p:bldP spid="25703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81249" name="Group 2"/>
          <p:cNvGrpSpPr/>
          <p:nvPr/>
        </p:nvGrpSpPr>
        <p:grpSpPr>
          <a:xfrm>
            <a:off x="2904252" y="2203530"/>
            <a:ext cx="3501628" cy="3511153"/>
            <a:chOff x="180" y="1250"/>
            <a:chExt cx="2941" cy="2949"/>
          </a:xfrm>
        </p:grpSpPr>
        <p:sp>
          <p:nvSpPr>
            <p:cNvPr id="181250" name="Rectangle 3"/>
            <p:cNvSpPr/>
            <p:nvPr/>
          </p:nvSpPr>
          <p:spPr>
            <a:xfrm>
              <a:off x="481" y="1490"/>
              <a:ext cx="1872" cy="1263"/>
            </a:xfrm>
            <a:prstGeom prst="rect">
              <a:avLst/>
            </a:prstGeom>
            <a:solidFill>
              <a:srgbClr val="DBDB0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1251" name="AutoShape 4"/>
            <p:cNvSpPr/>
            <p:nvPr/>
          </p:nvSpPr>
          <p:spPr>
            <a:xfrm flipH="1">
              <a:off x="475" y="2756"/>
              <a:ext cx="2496" cy="1152"/>
            </a:xfrm>
            <a:prstGeom prst="parallelogram">
              <a:avLst>
                <a:gd name="adj" fmla="val 54166"/>
              </a:avLst>
            </a:prstGeom>
            <a:solidFill>
              <a:srgbClr val="DBDB0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1252" name="Text Box 5"/>
            <p:cNvSpPr txBox="1"/>
            <p:nvPr/>
          </p:nvSpPr>
          <p:spPr>
            <a:xfrm>
              <a:off x="1059" y="3622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dirty="0">
                  <a:latin typeface="Tahoma" panose="020B0604030504040204" pitchFamily="34" charset="0"/>
                  <a:ea typeface="宋体" panose="02010600030101010101" pitchFamily="2" charset="-122"/>
                </a:rPr>
                <a:t>H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1253" name="Text Box 6"/>
            <p:cNvSpPr txBox="1"/>
            <p:nvPr/>
          </p:nvSpPr>
          <p:spPr>
            <a:xfrm>
              <a:off x="481" y="1538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dirty="0">
                  <a:latin typeface="Tahoma" panose="020B0604030504040204" pitchFamily="34" charset="0"/>
                  <a:ea typeface="宋体" panose="02010600030101010101" pitchFamily="2" charset="-122"/>
                </a:rPr>
                <a:t>V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1254" name="Text Box 7"/>
            <p:cNvSpPr txBox="1"/>
            <p:nvPr/>
          </p:nvSpPr>
          <p:spPr>
            <a:xfrm>
              <a:off x="2161" y="2738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dirty="0">
                  <a:latin typeface="Tahoma" panose="020B0604030504040204" pitchFamily="34" charset="0"/>
                  <a:ea typeface="宋体" panose="02010600030101010101" pitchFamily="2" charset="-122"/>
                </a:rPr>
                <a:t>O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1255" name="Text Box 8"/>
            <p:cNvSpPr txBox="1"/>
            <p:nvPr/>
          </p:nvSpPr>
          <p:spPr>
            <a:xfrm>
              <a:off x="180" y="2606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dirty="0">
                  <a:latin typeface="Tahoma" panose="020B0604030504040204" pitchFamily="34" charset="0"/>
                  <a:ea typeface="宋体" panose="02010600030101010101" pitchFamily="2" charset="-122"/>
                </a:rPr>
                <a:t>X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1256" name="AutoShape 9"/>
            <p:cNvSpPr/>
            <p:nvPr/>
          </p:nvSpPr>
          <p:spPr>
            <a:xfrm rot="5400000" flipH="1" flipV="1">
              <a:off x="1457" y="2394"/>
              <a:ext cx="2408" cy="616"/>
            </a:xfrm>
            <a:prstGeom prst="parallelogram">
              <a:avLst>
                <a:gd name="adj" fmla="val 186350"/>
              </a:avLst>
            </a:prstGeom>
            <a:solidFill>
              <a:srgbClr val="DBDB0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1257" name="Text Box 10"/>
            <p:cNvSpPr txBox="1"/>
            <p:nvPr/>
          </p:nvSpPr>
          <p:spPr>
            <a:xfrm>
              <a:off x="2833" y="3890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dirty="0">
                  <a:latin typeface="Tahoma" panose="020B0604030504040204" pitchFamily="34" charset="0"/>
                  <a:ea typeface="宋体" panose="02010600030101010101" pitchFamily="2" charset="-122"/>
                </a:rPr>
                <a:t>Y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1258" name="Text Box 11"/>
            <p:cNvSpPr txBox="1"/>
            <p:nvPr/>
          </p:nvSpPr>
          <p:spPr>
            <a:xfrm>
              <a:off x="2257" y="1250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dirty="0">
                  <a:latin typeface="Tahoma" panose="020B0604030504040204" pitchFamily="34" charset="0"/>
                  <a:ea typeface="宋体" panose="02010600030101010101" pitchFamily="2" charset="-122"/>
                </a:rPr>
                <a:t>Z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61133" name="Group 13"/>
          <p:cNvGrpSpPr/>
          <p:nvPr/>
        </p:nvGrpSpPr>
        <p:grpSpPr>
          <a:xfrm>
            <a:off x="4464844" y="3511154"/>
            <a:ext cx="458391" cy="442913"/>
            <a:chOff x="1487" y="2352"/>
            <a:chExt cx="385" cy="372"/>
          </a:xfrm>
        </p:grpSpPr>
        <p:sp>
          <p:nvSpPr>
            <p:cNvPr id="181260" name="Text Box 14"/>
            <p:cNvSpPr txBox="1"/>
            <p:nvPr/>
          </p:nvSpPr>
          <p:spPr>
            <a:xfrm>
              <a:off x="1584" y="2352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dirty="0">
                  <a:latin typeface="Tahoma" panose="020B0604030504040204" pitchFamily="34" charset="0"/>
                  <a:ea typeface="宋体" panose="02010600030101010101" pitchFamily="2" charset="-122"/>
                </a:rPr>
                <a:t>A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1261" name="Oval 15"/>
            <p:cNvSpPr/>
            <p:nvPr/>
          </p:nvSpPr>
          <p:spPr>
            <a:xfrm>
              <a:off x="1487" y="2616"/>
              <a:ext cx="108" cy="108"/>
            </a:xfrm>
            <a:prstGeom prst="ellipse">
              <a:avLst/>
            </a:prstGeom>
            <a:solidFill>
              <a:srgbClr val="FF000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grpSp>
        <p:nvGrpSpPr>
          <p:cNvPr id="261136" name="Group 16"/>
          <p:cNvGrpSpPr/>
          <p:nvPr/>
        </p:nvGrpSpPr>
        <p:grpSpPr>
          <a:xfrm>
            <a:off x="4479131" y="3954066"/>
            <a:ext cx="385763" cy="982266"/>
            <a:chOff x="1499" y="2724"/>
            <a:chExt cx="324" cy="825"/>
          </a:xfrm>
        </p:grpSpPr>
        <p:sp>
          <p:nvSpPr>
            <p:cNvPr id="181263" name="Oval 17"/>
            <p:cNvSpPr/>
            <p:nvPr/>
          </p:nvSpPr>
          <p:spPr>
            <a:xfrm>
              <a:off x="1499" y="3264"/>
              <a:ext cx="108" cy="108"/>
            </a:xfrm>
            <a:prstGeom prst="ellipse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1264" name="Line 18"/>
            <p:cNvSpPr/>
            <p:nvPr/>
          </p:nvSpPr>
          <p:spPr>
            <a:xfrm>
              <a:off x="1547" y="2724"/>
              <a:ext cx="1" cy="540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81265" name="Text Box 19"/>
            <p:cNvSpPr txBox="1"/>
            <p:nvPr/>
          </p:nvSpPr>
          <p:spPr>
            <a:xfrm>
              <a:off x="1535" y="3240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61140" name="Group 20"/>
          <p:cNvGrpSpPr/>
          <p:nvPr/>
        </p:nvGrpSpPr>
        <p:grpSpPr>
          <a:xfrm>
            <a:off x="4093369" y="2853929"/>
            <a:ext cx="428625" cy="971550"/>
            <a:chOff x="1175" y="1800"/>
            <a:chExt cx="360" cy="816"/>
          </a:xfrm>
        </p:grpSpPr>
        <p:sp>
          <p:nvSpPr>
            <p:cNvPr id="181267" name="Oval 21"/>
            <p:cNvSpPr/>
            <p:nvPr/>
          </p:nvSpPr>
          <p:spPr>
            <a:xfrm>
              <a:off x="1175" y="2040"/>
              <a:ext cx="108" cy="108"/>
            </a:xfrm>
            <a:prstGeom prst="ellipse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1268" name="Line 22"/>
            <p:cNvSpPr/>
            <p:nvPr/>
          </p:nvSpPr>
          <p:spPr>
            <a:xfrm flipH="1" flipV="1">
              <a:off x="1247" y="2136"/>
              <a:ext cx="274" cy="480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81269" name="Text Box 23"/>
            <p:cNvSpPr txBox="1"/>
            <p:nvPr/>
          </p:nvSpPr>
          <p:spPr>
            <a:xfrm>
              <a:off x="1247" y="1800"/>
              <a:ext cx="288" cy="5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</p:grpSp>
      <p:grpSp>
        <p:nvGrpSpPr>
          <p:cNvPr id="261144" name="Group 24"/>
          <p:cNvGrpSpPr/>
          <p:nvPr/>
        </p:nvGrpSpPr>
        <p:grpSpPr>
          <a:xfrm>
            <a:off x="3723085" y="3268266"/>
            <a:ext cx="782240" cy="1350169"/>
            <a:chOff x="864" y="2148"/>
            <a:chExt cx="657" cy="1134"/>
          </a:xfrm>
        </p:grpSpPr>
        <p:sp>
          <p:nvSpPr>
            <p:cNvPr id="181271" name="Line 25"/>
            <p:cNvSpPr/>
            <p:nvPr/>
          </p:nvSpPr>
          <p:spPr>
            <a:xfrm flipH="1" flipV="1">
              <a:off x="1223" y="2760"/>
              <a:ext cx="298" cy="52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81272" name="Text Box 26"/>
            <p:cNvSpPr txBox="1"/>
            <p:nvPr/>
          </p:nvSpPr>
          <p:spPr>
            <a:xfrm>
              <a:off x="864" y="2448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1273" name="Line 27"/>
            <p:cNvSpPr/>
            <p:nvPr/>
          </p:nvSpPr>
          <p:spPr>
            <a:xfrm flipV="1">
              <a:off x="1223" y="2148"/>
              <a:ext cx="0" cy="6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  <p:grpSp>
        <p:nvGrpSpPr>
          <p:cNvPr id="261148" name="Group 28"/>
          <p:cNvGrpSpPr/>
          <p:nvPr/>
        </p:nvGrpSpPr>
        <p:grpSpPr>
          <a:xfrm>
            <a:off x="4588669" y="3454004"/>
            <a:ext cx="1534716" cy="521494"/>
            <a:chOff x="1591" y="2304"/>
            <a:chExt cx="1289" cy="438"/>
          </a:xfrm>
        </p:grpSpPr>
        <p:sp>
          <p:nvSpPr>
            <p:cNvPr id="181275" name="Oval 29"/>
            <p:cNvSpPr/>
            <p:nvPr/>
          </p:nvSpPr>
          <p:spPr>
            <a:xfrm>
              <a:off x="2616" y="2634"/>
              <a:ext cx="108" cy="108"/>
            </a:xfrm>
            <a:prstGeom prst="ellipse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1276" name="Line 30"/>
            <p:cNvSpPr/>
            <p:nvPr/>
          </p:nvSpPr>
          <p:spPr>
            <a:xfrm>
              <a:off x="1591" y="2676"/>
              <a:ext cx="1019" cy="0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81277" name="Text Box 31"/>
            <p:cNvSpPr txBox="1"/>
            <p:nvPr/>
          </p:nvSpPr>
          <p:spPr>
            <a:xfrm>
              <a:off x="2496" y="2304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'</a:t>
              </a:r>
              <a:r>
                <a:rPr lang="en-US" altLang="zh-CN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</p:grpSp>
      <p:grpSp>
        <p:nvGrpSpPr>
          <p:cNvPr id="261152" name="Group 32"/>
          <p:cNvGrpSpPr/>
          <p:nvPr/>
        </p:nvGrpSpPr>
        <p:grpSpPr>
          <a:xfrm>
            <a:off x="4607719" y="3968353"/>
            <a:ext cx="1401366" cy="996553"/>
            <a:chOff x="1607" y="2736"/>
            <a:chExt cx="1177" cy="837"/>
          </a:xfrm>
        </p:grpSpPr>
        <p:sp>
          <p:nvSpPr>
            <p:cNvPr id="181279" name="Line 33"/>
            <p:cNvSpPr/>
            <p:nvPr/>
          </p:nvSpPr>
          <p:spPr>
            <a:xfrm>
              <a:off x="1607" y="3318"/>
              <a:ext cx="105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81280" name="Line 34"/>
            <p:cNvSpPr/>
            <p:nvPr/>
          </p:nvSpPr>
          <p:spPr>
            <a:xfrm>
              <a:off x="2659" y="2736"/>
              <a:ext cx="1" cy="5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81281" name="Text Box 35"/>
            <p:cNvSpPr txBox="1"/>
            <p:nvPr/>
          </p:nvSpPr>
          <p:spPr>
            <a:xfrm>
              <a:off x="2352" y="3264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61156" name="Group 36"/>
          <p:cNvGrpSpPr/>
          <p:nvPr/>
        </p:nvGrpSpPr>
        <p:grpSpPr>
          <a:xfrm>
            <a:off x="4221956" y="2825354"/>
            <a:ext cx="1638300" cy="1017984"/>
            <a:chOff x="1283" y="1776"/>
            <a:chExt cx="1376" cy="855"/>
          </a:xfrm>
        </p:grpSpPr>
        <p:sp>
          <p:nvSpPr>
            <p:cNvPr id="181283" name="Line 37"/>
            <p:cNvSpPr/>
            <p:nvPr/>
          </p:nvSpPr>
          <p:spPr>
            <a:xfrm>
              <a:off x="1283" y="2088"/>
              <a:ext cx="106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81284" name="Line 38"/>
            <p:cNvSpPr/>
            <p:nvPr/>
          </p:nvSpPr>
          <p:spPr>
            <a:xfrm flipH="1" flipV="1">
              <a:off x="2349" y="2088"/>
              <a:ext cx="310" cy="54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81285" name="Text Box 39"/>
            <p:cNvSpPr txBox="1"/>
            <p:nvPr/>
          </p:nvSpPr>
          <p:spPr>
            <a:xfrm>
              <a:off x="2016" y="1776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z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61160" name="Text Box 40"/>
          <p:cNvSpPr txBox="1"/>
          <p:nvPr/>
        </p:nvSpPr>
        <p:spPr>
          <a:xfrm>
            <a:off x="6580505" y="1318260"/>
            <a:ext cx="3495040" cy="31076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ahoma" panose="020B0604030504040204" pitchFamily="34" charset="0"/>
                <a:ea typeface="楷体_GB2312" pitchFamily="49" charset="-122"/>
              </a:rPr>
              <a:t>通常我们用大写字母表示空间的点，相应的小写字母表示其水平投影，小写字母加一撇表示其正面投影，小写字母加两撇表示其侧面投影。</a:t>
            </a:r>
            <a:endParaRPr lang="zh-CN" altLang="en-US" sz="28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1287" name="Text Box 41"/>
          <p:cNvSpPr txBox="1"/>
          <p:nvPr/>
        </p:nvSpPr>
        <p:spPr>
          <a:xfrm>
            <a:off x="5951935" y="3796903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W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1288" name="Rectangle 51"/>
          <p:cNvSpPr/>
          <p:nvPr/>
        </p:nvSpPr>
        <p:spPr>
          <a:xfrm>
            <a:off x="3247311" y="113665"/>
            <a:ext cx="5844778" cy="857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>
              <a:buFont typeface="Arial" panose="020B0604020202020204" pitchFamily="34" charset="0"/>
              <a:buNone/>
            </a:pPr>
            <a:r>
              <a:rPr lang="zh-CN" altLang="en-US" sz="2700" b="1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（</a:t>
            </a:r>
            <a:r>
              <a:rPr lang="en-US" altLang="zh-CN" sz="2700" b="1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1</a:t>
            </a:r>
            <a:r>
              <a:rPr lang="zh-CN" altLang="en-US" sz="2700" b="1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）</a:t>
            </a:r>
            <a:r>
              <a:rPr lang="en-US" altLang="zh-CN" sz="27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7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点的三面投影</a:t>
            </a:r>
            <a:endParaRPr lang="zh-CN" altLang="en-US" sz="2700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1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1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6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6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1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2273" name="Rectangle 2"/>
          <p:cNvSpPr/>
          <p:nvPr/>
        </p:nvSpPr>
        <p:spPr>
          <a:xfrm>
            <a:off x="3021806" y="2390775"/>
            <a:ext cx="1900238" cy="1282304"/>
          </a:xfrm>
          <a:prstGeom prst="rect">
            <a:avLst/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274" name="AutoShape 3"/>
          <p:cNvSpPr/>
          <p:nvPr/>
        </p:nvSpPr>
        <p:spPr>
          <a:xfrm flipH="1">
            <a:off x="3015854" y="3675460"/>
            <a:ext cx="2533650" cy="1170384"/>
          </a:xfrm>
          <a:prstGeom prst="parallelogram">
            <a:avLst>
              <a:gd name="adj" fmla="val 54120"/>
            </a:avLst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275" name="Text Box 4"/>
          <p:cNvSpPr txBox="1"/>
          <p:nvPr/>
        </p:nvSpPr>
        <p:spPr>
          <a:xfrm>
            <a:off x="4140994" y="3265885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A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276" name="Text Box 5"/>
          <p:cNvSpPr txBox="1"/>
          <p:nvPr/>
        </p:nvSpPr>
        <p:spPr>
          <a:xfrm>
            <a:off x="3608785" y="4555331"/>
            <a:ext cx="29170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H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277" name="Text Box 6"/>
          <p:cNvSpPr txBox="1"/>
          <p:nvPr/>
        </p:nvSpPr>
        <p:spPr>
          <a:xfrm>
            <a:off x="3021806" y="2439591"/>
            <a:ext cx="29170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V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278" name="Text Box 7"/>
          <p:cNvSpPr txBox="1"/>
          <p:nvPr/>
        </p:nvSpPr>
        <p:spPr>
          <a:xfrm>
            <a:off x="4726781" y="3657600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O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279" name="Text Box 8"/>
          <p:cNvSpPr txBox="1"/>
          <p:nvPr/>
        </p:nvSpPr>
        <p:spPr>
          <a:xfrm>
            <a:off x="2787254" y="3515916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X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280" name="AutoShape 9"/>
          <p:cNvSpPr/>
          <p:nvPr/>
        </p:nvSpPr>
        <p:spPr>
          <a:xfrm rot="5400000" flipH="1" flipV="1">
            <a:off x="4012406" y="3308747"/>
            <a:ext cx="2444354" cy="625078"/>
          </a:xfrm>
          <a:prstGeom prst="parallelogram">
            <a:avLst>
              <a:gd name="adj" fmla="val 186416"/>
            </a:avLst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281" name="Oval 10"/>
          <p:cNvSpPr/>
          <p:nvPr/>
        </p:nvSpPr>
        <p:spPr>
          <a:xfrm>
            <a:off x="5188744" y="3551635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282" name="Text Box 11"/>
          <p:cNvSpPr txBox="1"/>
          <p:nvPr/>
        </p:nvSpPr>
        <p:spPr>
          <a:xfrm>
            <a:off x="5409010" y="4827985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Y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283" name="Text Box 12"/>
          <p:cNvSpPr txBox="1"/>
          <p:nvPr/>
        </p:nvSpPr>
        <p:spPr>
          <a:xfrm>
            <a:off x="4787503" y="2087166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Z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284" name="Oval 13"/>
          <p:cNvSpPr/>
          <p:nvPr/>
        </p:nvSpPr>
        <p:spPr>
          <a:xfrm>
            <a:off x="4043363" y="3533775"/>
            <a:ext cx="109538" cy="109538"/>
          </a:xfrm>
          <a:prstGeom prst="ellipse">
            <a:avLst/>
          </a:prstGeom>
          <a:solidFill>
            <a:srgbClr val="FF000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285" name="Oval 14"/>
          <p:cNvSpPr/>
          <p:nvPr/>
        </p:nvSpPr>
        <p:spPr>
          <a:xfrm>
            <a:off x="3726656" y="2949179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286" name="Oval 15"/>
          <p:cNvSpPr/>
          <p:nvPr/>
        </p:nvSpPr>
        <p:spPr>
          <a:xfrm>
            <a:off x="4055269" y="4192191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287" name="Line 16"/>
          <p:cNvSpPr/>
          <p:nvPr/>
        </p:nvSpPr>
        <p:spPr>
          <a:xfrm flipH="1" flipV="1">
            <a:off x="3799285" y="3046810"/>
            <a:ext cx="278606" cy="48696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182288" name="Line 17"/>
          <p:cNvSpPr/>
          <p:nvPr/>
        </p:nvSpPr>
        <p:spPr>
          <a:xfrm>
            <a:off x="4104085" y="3643313"/>
            <a:ext cx="1190" cy="548879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182289" name="Line 18"/>
          <p:cNvSpPr/>
          <p:nvPr/>
        </p:nvSpPr>
        <p:spPr>
          <a:xfrm flipH="1" flipV="1">
            <a:off x="3774281" y="3680222"/>
            <a:ext cx="303610" cy="52982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290" name="Text Box 19"/>
          <p:cNvSpPr txBox="1"/>
          <p:nvPr/>
        </p:nvSpPr>
        <p:spPr>
          <a:xfrm>
            <a:off x="4092178" y="4167188"/>
            <a:ext cx="29170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291" name="Text Box 20"/>
          <p:cNvSpPr txBox="1"/>
          <p:nvPr/>
        </p:nvSpPr>
        <p:spPr>
          <a:xfrm>
            <a:off x="3799285" y="2705100"/>
            <a:ext cx="359569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182292" name="Text Box 21"/>
          <p:cNvSpPr txBox="1"/>
          <p:nvPr/>
        </p:nvSpPr>
        <p:spPr>
          <a:xfrm>
            <a:off x="3409950" y="3305175"/>
            <a:ext cx="439341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293" name="Line 22"/>
          <p:cNvSpPr/>
          <p:nvPr/>
        </p:nvSpPr>
        <p:spPr>
          <a:xfrm flipV="1">
            <a:off x="3774281" y="3058716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294" name="Line 23"/>
          <p:cNvSpPr/>
          <p:nvPr/>
        </p:nvSpPr>
        <p:spPr>
          <a:xfrm>
            <a:off x="4148138" y="3594497"/>
            <a:ext cx="1034654" cy="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182295" name="Text Box 24"/>
          <p:cNvSpPr txBox="1"/>
          <p:nvPr/>
        </p:nvSpPr>
        <p:spPr>
          <a:xfrm>
            <a:off x="5130403" y="3230166"/>
            <a:ext cx="389334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182296" name="Line 25"/>
          <p:cNvSpPr/>
          <p:nvPr/>
        </p:nvSpPr>
        <p:spPr>
          <a:xfrm>
            <a:off x="3836194" y="2997994"/>
            <a:ext cx="1083469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297" name="Line 26"/>
          <p:cNvSpPr/>
          <p:nvPr/>
        </p:nvSpPr>
        <p:spPr>
          <a:xfrm>
            <a:off x="4164806" y="4246960"/>
            <a:ext cx="106561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298" name="Line 27"/>
          <p:cNvSpPr/>
          <p:nvPr/>
        </p:nvSpPr>
        <p:spPr>
          <a:xfrm flipH="1" flipV="1">
            <a:off x="4918472" y="2997994"/>
            <a:ext cx="314325" cy="55126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299" name="Line 28"/>
          <p:cNvSpPr/>
          <p:nvPr/>
        </p:nvSpPr>
        <p:spPr>
          <a:xfrm>
            <a:off x="5232797" y="3655219"/>
            <a:ext cx="1190" cy="606029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300" name="Text Box 29"/>
          <p:cNvSpPr txBox="1"/>
          <p:nvPr/>
        </p:nvSpPr>
        <p:spPr>
          <a:xfrm>
            <a:off x="4920853" y="4193381"/>
            <a:ext cx="43934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01" name="Text Box 30"/>
          <p:cNvSpPr txBox="1"/>
          <p:nvPr/>
        </p:nvSpPr>
        <p:spPr>
          <a:xfrm>
            <a:off x="4558903" y="2601516"/>
            <a:ext cx="4381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z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02" name="Text Box 31"/>
          <p:cNvSpPr txBox="1"/>
          <p:nvPr/>
        </p:nvSpPr>
        <p:spPr>
          <a:xfrm>
            <a:off x="5251847" y="3563541"/>
            <a:ext cx="29170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W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03" name="Rectangle 32"/>
          <p:cNvSpPr/>
          <p:nvPr/>
        </p:nvSpPr>
        <p:spPr>
          <a:xfrm>
            <a:off x="6062980" y="2200275"/>
            <a:ext cx="4144010" cy="3888740"/>
          </a:xfrm>
          <a:prstGeom prst="rect">
            <a:avLst/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304" name="Line 33"/>
          <p:cNvSpPr/>
          <p:nvPr/>
        </p:nvSpPr>
        <p:spPr>
          <a:xfrm>
            <a:off x="6061472" y="3737372"/>
            <a:ext cx="325397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305" name="Line 34"/>
          <p:cNvSpPr/>
          <p:nvPr/>
        </p:nvSpPr>
        <p:spPr>
          <a:xfrm>
            <a:off x="7914085" y="2200275"/>
            <a:ext cx="0" cy="297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306" name="Line 35"/>
          <p:cNvSpPr/>
          <p:nvPr/>
        </p:nvSpPr>
        <p:spPr>
          <a:xfrm flipV="1">
            <a:off x="6791325" y="3114675"/>
            <a:ext cx="0" cy="14859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307" name="Oval 36"/>
          <p:cNvSpPr/>
          <p:nvPr/>
        </p:nvSpPr>
        <p:spPr>
          <a:xfrm>
            <a:off x="6734175" y="3000375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308" name="Oval 37"/>
          <p:cNvSpPr/>
          <p:nvPr/>
        </p:nvSpPr>
        <p:spPr>
          <a:xfrm>
            <a:off x="6734175" y="4600575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309" name="Oval 38"/>
          <p:cNvSpPr/>
          <p:nvPr/>
        </p:nvSpPr>
        <p:spPr>
          <a:xfrm>
            <a:off x="8784431" y="2978944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310" name="Line 39"/>
          <p:cNvSpPr/>
          <p:nvPr/>
        </p:nvSpPr>
        <p:spPr>
          <a:xfrm>
            <a:off x="6841331" y="3057525"/>
            <a:ext cx="19288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311" name="Line 40"/>
          <p:cNvSpPr/>
          <p:nvPr/>
        </p:nvSpPr>
        <p:spPr>
          <a:xfrm>
            <a:off x="6841331" y="4657725"/>
            <a:ext cx="1064419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312" name="Line 41"/>
          <p:cNvSpPr/>
          <p:nvPr/>
        </p:nvSpPr>
        <p:spPr>
          <a:xfrm flipV="1">
            <a:off x="8834438" y="3093244"/>
            <a:ext cx="0" cy="6429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313" name="Rectangle 42"/>
          <p:cNvSpPr/>
          <p:nvPr/>
        </p:nvSpPr>
        <p:spPr>
          <a:xfrm>
            <a:off x="7920990" y="3744595"/>
            <a:ext cx="2286000" cy="234442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2314" name="Text Box 43"/>
          <p:cNvSpPr txBox="1"/>
          <p:nvPr/>
        </p:nvSpPr>
        <p:spPr>
          <a:xfrm>
            <a:off x="6862763" y="2714625"/>
            <a:ext cx="359569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182315" name="Text Box 44"/>
          <p:cNvSpPr txBox="1"/>
          <p:nvPr/>
        </p:nvSpPr>
        <p:spPr>
          <a:xfrm>
            <a:off x="6703219" y="4677966"/>
            <a:ext cx="29170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16" name="Text Box 45"/>
          <p:cNvSpPr txBox="1"/>
          <p:nvPr/>
        </p:nvSpPr>
        <p:spPr>
          <a:xfrm>
            <a:off x="8864204" y="2753916"/>
            <a:ext cx="389334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182317" name="Text Box 46"/>
          <p:cNvSpPr txBox="1"/>
          <p:nvPr/>
        </p:nvSpPr>
        <p:spPr>
          <a:xfrm>
            <a:off x="7605713" y="3743325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O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18" name="Text Box 47"/>
          <p:cNvSpPr txBox="1"/>
          <p:nvPr/>
        </p:nvSpPr>
        <p:spPr>
          <a:xfrm>
            <a:off x="5776913" y="3571875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X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19" name="Text Box 48"/>
          <p:cNvSpPr txBox="1"/>
          <p:nvPr/>
        </p:nvSpPr>
        <p:spPr>
          <a:xfrm>
            <a:off x="7834313" y="5172075"/>
            <a:ext cx="5715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Y</a:t>
            </a:r>
            <a:r>
              <a:rPr lang="en-US" altLang="zh-CN" b="1" baseline="-25000" dirty="0">
                <a:latin typeface="Tahoma" panose="020B0604030504040204" pitchFamily="34" charset="0"/>
                <a:ea typeface="宋体" panose="02010600030101010101" pitchFamily="2" charset="-122"/>
              </a:rPr>
              <a:t>H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20" name="Text Box 49"/>
          <p:cNvSpPr txBox="1"/>
          <p:nvPr/>
        </p:nvSpPr>
        <p:spPr>
          <a:xfrm>
            <a:off x="7777163" y="1857375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Z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21" name="Text Box 50"/>
          <p:cNvSpPr txBox="1"/>
          <p:nvPr/>
        </p:nvSpPr>
        <p:spPr>
          <a:xfrm>
            <a:off x="8805863" y="3800475"/>
            <a:ext cx="5715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Y</a:t>
            </a:r>
            <a:r>
              <a:rPr lang="en-US" altLang="zh-CN" b="1" baseline="-25000" dirty="0">
                <a:latin typeface="Tahoma" panose="020B0604030504040204" pitchFamily="34" charset="0"/>
                <a:ea typeface="宋体" panose="02010600030101010101" pitchFamily="2" charset="-122"/>
              </a:rPr>
              <a:t>W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22" name="Text Box 51"/>
          <p:cNvSpPr txBox="1"/>
          <p:nvPr/>
        </p:nvSpPr>
        <p:spPr>
          <a:xfrm>
            <a:off x="3719513" y="1400175"/>
            <a:ext cx="4114800" cy="506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700" b="1" dirty="0">
                <a:latin typeface="Tahoma" panose="020B0604030504040204" pitchFamily="34" charset="0"/>
                <a:ea typeface="华文楷体" panose="02010600040101010101" pitchFamily="2" charset="-122"/>
              </a:rPr>
              <a:t>点的三面投影图</a:t>
            </a:r>
            <a:endParaRPr lang="zh-CN" altLang="en-US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23" name="Text Box 52"/>
          <p:cNvSpPr txBox="1"/>
          <p:nvPr/>
        </p:nvSpPr>
        <p:spPr>
          <a:xfrm>
            <a:off x="6348413" y="3743325"/>
            <a:ext cx="439341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24" name="Text Box 53"/>
          <p:cNvSpPr txBox="1"/>
          <p:nvPr/>
        </p:nvSpPr>
        <p:spPr>
          <a:xfrm>
            <a:off x="7491413" y="4600575"/>
            <a:ext cx="439341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25" name="Text Box 54"/>
          <p:cNvSpPr txBox="1"/>
          <p:nvPr/>
        </p:nvSpPr>
        <p:spPr>
          <a:xfrm>
            <a:off x="7548563" y="2714625"/>
            <a:ext cx="4381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z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2326" name="Text Box 55"/>
          <p:cNvSpPr txBox="1"/>
          <p:nvPr/>
        </p:nvSpPr>
        <p:spPr>
          <a:xfrm>
            <a:off x="8863013" y="3400425"/>
            <a:ext cx="439341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5218" name="Text Box 2"/>
          <p:cNvSpPr txBox="1"/>
          <p:nvPr/>
        </p:nvSpPr>
        <p:spPr>
          <a:xfrm>
            <a:off x="1352233" y="293846"/>
            <a:ext cx="41148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2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各种位置的点</a:t>
            </a:r>
            <a:endParaRPr lang="zh-CN" altLang="en-US" sz="3200" b="1" dirty="0">
              <a:solidFill>
                <a:schemeClr val="tx2"/>
              </a:solidFill>
              <a:latin typeface="Tahoma" panose="020B0604030504040204" pitchFamily="34" charset="0"/>
              <a:ea typeface="华文楷体" panose="02010600040101010101" pitchFamily="2" charset="-122"/>
            </a:endParaRPr>
          </a:p>
        </p:txBody>
      </p:sp>
      <p:sp>
        <p:nvSpPr>
          <p:cNvPr id="265219" name="Text Box 3"/>
          <p:cNvSpPr txBox="1"/>
          <p:nvPr/>
        </p:nvSpPr>
        <p:spPr>
          <a:xfrm>
            <a:off x="678815" y="1707515"/>
            <a:ext cx="39325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800" b="1" dirty="0">
                <a:latin typeface="Arial" panose="020B0604020202020204" pitchFamily="34" charset="0"/>
                <a:ea typeface="楷体_GB2312" pitchFamily="49" charset="-122"/>
              </a:rPr>
              <a:t>空间点</a:t>
            </a:r>
            <a:endParaRPr lang="zh-CN" altLang="en-US" sz="28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20" name="Rectangle 4"/>
          <p:cNvSpPr/>
          <p:nvPr/>
        </p:nvSpPr>
        <p:spPr>
          <a:xfrm>
            <a:off x="3243263" y="2484835"/>
            <a:ext cx="2228850" cy="1503759"/>
          </a:xfrm>
          <a:prstGeom prst="rect">
            <a:avLst/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21" name="AutoShape 5"/>
          <p:cNvSpPr/>
          <p:nvPr/>
        </p:nvSpPr>
        <p:spPr>
          <a:xfrm flipH="1">
            <a:off x="3236119" y="3992166"/>
            <a:ext cx="2971800" cy="1371600"/>
          </a:xfrm>
          <a:prstGeom prst="parallelogram">
            <a:avLst>
              <a:gd name="adj" fmla="val 54166"/>
            </a:avLst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22" name="Text Box 6"/>
          <p:cNvSpPr txBox="1"/>
          <p:nvPr/>
        </p:nvSpPr>
        <p:spPr>
          <a:xfrm>
            <a:off x="4499372" y="3568303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A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23" name="Text Box 7"/>
          <p:cNvSpPr txBox="1"/>
          <p:nvPr/>
        </p:nvSpPr>
        <p:spPr>
          <a:xfrm>
            <a:off x="3931444" y="5023247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H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24" name="Text Box 8"/>
          <p:cNvSpPr txBox="1"/>
          <p:nvPr/>
        </p:nvSpPr>
        <p:spPr>
          <a:xfrm>
            <a:off x="3243263" y="2541985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V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25" name="Text Box 9"/>
          <p:cNvSpPr txBox="1"/>
          <p:nvPr/>
        </p:nvSpPr>
        <p:spPr>
          <a:xfrm>
            <a:off x="5243513" y="3970735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O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26" name="Text Box 10"/>
          <p:cNvSpPr txBox="1"/>
          <p:nvPr/>
        </p:nvSpPr>
        <p:spPr>
          <a:xfrm>
            <a:off x="2884885" y="3813572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X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27" name="AutoShape 11"/>
          <p:cNvSpPr/>
          <p:nvPr/>
        </p:nvSpPr>
        <p:spPr>
          <a:xfrm rot="5400000" flipH="1" flipV="1">
            <a:off x="4405313" y="3561160"/>
            <a:ext cx="2867025" cy="733425"/>
          </a:xfrm>
          <a:prstGeom prst="parallelogram">
            <a:avLst>
              <a:gd name="adj" fmla="val 186350"/>
            </a:avLst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28" name="Oval 12"/>
          <p:cNvSpPr/>
          <p:nvPr/>
        </p:nvSpPr>
        <p:spPr>
          <a:xfrm>
            <a:off x="5785247" y="3846910"/>
            <a:ext cx="128588" cy="12858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29" name="Text Box 13"/>
          <p:cNvSpPr txBox="1"/>
          <p:nvPr/>
        </p:nvSpPr>
        <p:spPr>
          <a:xfrm>
            <a:off x="6043613" y="5342335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chemeClr val="folHlink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Y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30" name="Oval 14"/>
          <p:cNvSpPr/>
          <p:nvPr/>
        </p:nvSpPr>
        <p:spPr>
          <a:xfrm>
            <a:off x="4441031" y="3825479"/>
            <a:ext cx="128588" cy="128588"/>
          </a:xfrm>
          <a:prstGeom prst="ellipse">
            <a:avLst/>
          </a:prstGeom>
          <a:solidFill>
            <a:srgbClr val="FF000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31" name="Oval 15"/>
          <p:cNvSpPr/>
          <p:nvPr/>
        </p:nvSpPr>
        <p:spPr>
          <a:xfrm>
            <a:off x="4069556" y="3139679"/>
            <a:ext cx="128588" cy="12858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32" name="Oval 16"/>
          <p:cNvSpPr/>
          <p:nvPr/>
        </p:nvSpPr>
        <p:spPr>
          <a:xfrm>
            <a:off x="4455319" y="4597004"/>
            <a:ext cx="128588" cy="12858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33" name="Line 17"/>
          <p:cNvSpPr/>
          <p:nvPr/>
        </p:nvSpPr>
        <p:spPr>
          <a:xfrm flipH="1" flipV="1">
            <a:off x="4155281" y="3253979"/>
            <a:ext cx="326231" cy="57150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265234" name="Line 18"/>
          <p:cNvSpPr/>
          <p:nvPr/>
        </p:nvSpPr>
        <p:spPr>
          <a:xfrm>
            <a:off x="4512469" y="3954066"/>
            <a:ext cx="1191" cy="642938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265235" name="Line 19"/>
          <p:cNvSpPr/>
          <p:nvPr/>
        </p:nvSpPr>
        <p:spPr>
          <a:xfrm flipH="1" flipV="1">
            <a:off x="4126706" y="3996929"/>
            <a:ext cx="354806" cy="62150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36" name="Text Box 20"/>
          <p:cNvSpPr txBox="1"/>
          <p:nvPr/>
        </p:nvSpPr>
        <p:spPr>
          <a:xfrm>
            <a:off x="4510088" y="4644629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37" name="Text Box 21"/>
          <p:cNvSpPr txBox="1"/>
          <p:nvPr/>
        </p:nvSpPr>
        <p:spPr>
          <a:xfrm>
            <a:off x="4155281" y="2853928"/>
            <a:ext cx="3429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5238" name="Text Box 22"/>
          <p:cNvSpPr txBox="1"/>
          <p:nvPr/>
        </p:nvSpPr>
        <p:spPr>
          <a:xfrm>
            <a:off x="3699272" y="3625453"/>
            <a:ext cx="5143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39" name="Line 23"/>
          <p:cNvSpPr/>
          <p:nvPr/>
        </p:nvSpPr>
        <p:spPr>
          <a:xfrm flipV="1">
            <a:off x="4126706" y="3268266"/>
            <a:ext cx="0" cy="7143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40" name="Line 24"/>
          <p:cNvSpPr/>
          <p:nvPr/>
        </p:nvSpPr>
        <p:spPr>
          <a:xfrm>
            <a:off x="4564856" y="3896916"/>
            <a:ext cx="1213247" cy="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265241" name="Text Box 25"/>
          <p:cNvSpPr txBox="1"/>
          <p:nvPr/>
        </p:nvSpPr>
        <p:spPr>
          <a:xfrm>
            <a:off x="5642372" y="3454003"/>
            <a:ext cx="4572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5242" name="Line 26"/>
          <p:cNvSpPr/>
          <p:nvPr/>
        </p:nvSpPr>
        <p:spPr>
          <a:xfrm>
            <a:off x="4198144" y="3196829"/>
            <a:ext cx="127158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43" name="Line 27"/>
          <p:cNvSpPr/>
          <p:nvPr/>
        </p:nvSpPr>
        <p:spPr>
          <a:xfrm>
            <a:off x="4583906" y="4661297"/>
            <a:ext cx="1250156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44" name="Line 28"/>
          <p:cNvSpPr/>
          <p:nvPr/>
        </p:nvSpPr>
        <p:spPr>
          <a:xfrm flipH="1" flipV="1">
            <a:off x="5467350" y="3196829"/>
            <a:ext cx="369094" cy="646509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45" name="Line 29"/>
          <p:cNvSpPr/>
          <p:nvPr/>
        </p:nvSpPr>
        <p:spPr>
          <a:xfrm>
            <a:off x="5836444" y="3968354"/>
            <a:ext cx="1191" cy="7096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46" name="Text Box 30"/>
          <p:cNvSpPr txBox="1"/>
          <p:nvPr/>
        </p:nvSpPr>
        <p:spPr>
          <a:xfrm>
            <a:off x="5470922" y="4597004"/>
            <a:ext cx="5143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47" name="Text Box 31"/>
          <p:cNvSpPr txBox="1"/>
          <p:nvPr/>
        </p:nvSpPr>
        <p:spPr>
          <a:xfrm>
            <a:off x="5070872" y="2825353"/>
            <a:ext cx="5143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z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48" name="Text Box 32"/>
          <p:cNvSpPr txBox="1"/>
          <p:nvPr/>
        </p:nvSpPr>
        <p:spPr>
          <a:xfrm>
            <a:off x="5928122" y="3796903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W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49" name="Text Box 33"/>
          <p:cNvSpPr txBox="1"/>
          <p:nvPr/>
        </p:nvSpPr>
        <p:spPr>
          <a:xfrm>
            <a:off x="4956572" y="3625453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ahoma" panose="020B0604030504040204" pitchFamily="34" charset="0"/>
                <a:ea typeface="宋体" panose="02010600030101010101" pitchFamily="2" charset="-122"/>
              </a:rPr>
              <a:t>x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50" name="Text Box 34"/>
          <p:cNvSpPr txBox="1"/>
          <p:nvPr/>
        </p:nvSpPr>
        <p:spPr>
          <a:xfrm>
            <a:off x="4442222" y="4082653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ahoma" panose="020B0604030504040204" pitchFamily="34" charset="0"/>
                <a:ea typeface="宋体" panose="02010600030101010101" pitchFamily="2" charset="-122"/>
              </a:rPr>
              <a:t>z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51" name="Text Box 35"/>
          <p:cNvSpPr txBox="1"/>
          <p:nvPr/>
        </p:nvSpPr>
        <p:spPr>
          <a:xfrm>
            <a:off x="4327922" y="3339703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ahoma" panose="020B0604030504040204" pitchFamily="34" charset="0"/>
                <a:ea typeface="宋体" panose="02010600030101010101" pitchFamily="2" charset="-122"/>
              </a:rPr>
              <a:t>y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52" name="Rectangle 36"/>
          <p:cNvSpPr/>
          <p:nvPr/>
        </p:nvSpPr>
        <p:spPr>
          <a:xfrm>
            <a:off x="6331744" y="2450306"/>
            <a:ext cx="3014663" cy="2863454"/>
          </a:xfrm>
          <a:prstGeom prst="rect">
            <a:avLst/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53" name="Line 37"/>
          <p:cNvSpPr/>
          <p:nvPr/>
        </p:nvSpPr>
        <p:spPr>
          <a:xfrm>
            <a:off x="6271022" y="3732610"/>
            <a:ext cx="325397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54" name="Line 38"/>
          <p:cNvSpPr/>
          <p:nvPr/>
        </p:nvSpPr>
        <p:spPr>
          <a:xfrm flipV="1">
            <a:off x="6996113" y="3101579"/>
            <a:ext cx="0" cy="14859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55" name="Oval 39"/>
          <p:cNvSpPr/>
          <p:nvPr/>
        </p:nvSpPr>
        <p:spPr>
          <a:xfrm>
            <a:off x="6938963" y="2987279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56" name="Oval 40"/>
          <p:cNvSpPr/>
          <p:nvPr/>
        </p:nvSpPr>
        <p:spPr>
          <a:xfrm>
            <a:off x="6938963" y="4587479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57" name="Oval 41"/>
          <p:cNvSpPr/>
          <p:nvPr/>
        </p:nvSpPr>
        <p:spPr>
          <a:xfrm>
            <a:off x="8989219" y="2965847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58" name="Line 42"/>
          <p:cNvSpPr/>
          <p:nvPr/>
        </p:nvSpPr>
        <p:spPr>
          <a:xfrm>
            <a:off x="7046119" y="3044429"/>
            <a:ext cx="19288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59" name="Line 43"/>
          <p:cNvSpPr/>
          <p:nvPr/>
        </p:nvSpPr>
        <p:spPr>
          <a:xfrm>
            <a:off x="7046119" y="4644629"/>
            <a:ext cx="1064419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60" name="Line 44"/>
          <p:cNvSpPr/>
          <p:nvPr/>
        </p:nvSpPr>
        <p:spPr>
          <a:xfrm flipV="1">
            <a:off x="9039225" y="3080147"/>
            <a:ext cx="0" cy="6429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5261" name="Rectangle 45"/>
          <p:cNvSpPr/>
          <p:nvPr/>
        </p:nvSpPr>
        <p:spPr>
          <a:xfrm>
            <a:off x="8039100" y="3765947"/>
            <a:ext cx="1485900" cy="15430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62" name="Text Box 46"/>
          <p:cNvSpPr txBox="1"/>
          <p:nvPr/>
        </p:nvSpPr>
        <p:spPr>
          <a:xfrm>
            <a:off x="7067550" y="2701528"/>
            <a:ext cx="359569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5263" name="Text Box 47"/>
          <p:cNvSpPr txBox="1"/>
          <p:nvPr/>
        </p:nvSpPr>
        <p:spPr>
          <a:xfrm>
            <a:off x="7010400" y="4644629"/>
            <a:ext cx="29170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64" name="Text Box 48"/>
          <p:cNvSpPr txBox="1"/>
          <p:nvPr/>
        </p:nvSpPr>
        <p:spPr>
          <a:xfrm>
            <a:off x="8897541" y="2686050"/>
            <a:ext cx="389334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5265" name="Text Box 49"/>
          <p:cNvSpPr txBox="1"/>
          <p:nvPr/>
        </p:nvSpPr>
        <p:spPr>
          <a:xfrm>
            <a:off x="7817644" y="3732610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O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66" name="Text Box 50"/>
          <p:cNvSpPr txBox="1"/>
          <p:nvPr/>
        </p:nvSpPr>
        <p:spPr>
          <a:xfrm>
            <a:off x="5981700" y="3558778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X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67" name="Text Box 51"/>
          <p:cNvSpPr txBox="1"/>
          <p:nvPr/>
        </p:nvSpPr>
        <p:spPr>
          <a:xfrm>
            <a:off x="7824788" y="5211366"/>
            <a:ext cx="5715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Y</a:t>
            </a:r>
            <a:r>
              <a:rPr lang="en-US" altLang="zh-CN" b="1" baseline="-25000" dirty="0">
                <a:latin typeface="Tahoma" panose="020B0604030504040204" pitchFamily="34" charset="0"/>
                <a:ea typeface="宋体" panose="02010600030101010101" pitchFamily="2" charset="-122"/>
              </a:rPr>
              <a:t>H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68" name="Text Box 52"/>
          <p:cNvSpPr txBox="1"/>
          <p:nvPr/>
        </p:nvSpPr>
        <p:spPr>
          <a:xfrm>
            <a:off x="9010650" y="3787378"/>
            <a:ext cx="5715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Y</a:t>
            </a:r>
            <a:r>
              <a:rPr lang="en-US" altLang="zh-CN" b="1" baseline="-25000" dirty="0">
                <a:latin typeface="Tahoma" panose="020B0604030504040204" pitchFamily="34" charset="0"/>
                <a:ea typeface="宋体" panose="02010600030101010101" pitchFamily="2" charset="-122"/>
              </a:rPr>
              <a:t>W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69" name="Text Box 53"/>
          <p:cNvSpPr txBox="1"/>
          <p:nvPr/>
        </p:nvSpPr>
        <p:spPr>
          <a:xfrm>
            <a:off x="6553200" y="3730228"/>
            <a:ext cx="439341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70" name="Text Box 54"/>
          <p:cNvSpPr txBox="1"/>
          <p:nvPr/>
        </p:nvSpPr>
        <p:spPr>
          <a:xfrm>
            <a:off x="7696200" y="4587479"/>
            <a:ext cx="439341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71" name="Text Box 55"/>
          <p:cNvSpPr txBox="1"/>
          <p:nvPr/>
        </p:nvSpPr>
        <p:spPr>
          <a:xfrm>
            <a:off x="7753350" y="2701528"/>
            <a:ext cx="4381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z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72" name="Text Box 56"/>
          <p:cNvSpPr txBox="1"/>
          <p:nvPr/>
        </p:nvSpPr>
        <p:spPr>
          <a:xfrm>
            <a:off x="9085660" y="3395663"/>
            <a:ext cx="43934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5273" name="Line 57"/>
          <p:cNvSpPr/>
          <p:nvPr/>
        </p:nvSpPr>
        <p:spPr>
          <a:xfrm>
            <a:off x="8053388" y="2382441"/>
            <a:ext cx="0" cy="297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65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65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65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6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6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6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6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6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6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65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5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65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65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6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65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6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6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6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6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6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6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6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6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6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6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6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6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6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6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26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6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6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6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6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65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6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6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65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6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26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26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26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26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26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6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6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26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265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26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26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26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265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265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26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26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26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8" grpId="0"/>
      <p:bldP spid="265219" grpId="0"/>
      <p:bldP spid="265219" grpId="1"/>
      <p:bldP spid="265220" grpId="0" bldLvl="0" animBg="1"/>
      <p:bldP spid="265221" grpId="0" bldLvl="0" animBg="1"/>
      <p:bldP spid="265222" grpId="0"/>
      <p:bldP spid="265223" grpId="0"/>
      <p:bldP spid="265224" grpId="0"/>
      <p:bldP spid="265225" grpId="0"/>
      <p:bldP spid="265226" grpId="0"/>
      <p:bldP spid="265227" grpId="0" bldLvl="0" animBg="1"/>
      <p:bldP spid="265228" grpId="0" bldLvl="0" animBg="1"/>
      <p:bldP spid="265229" grpId="0"/>
      <p:bldP spid="265230" grpId="0" bldLvl="0" animBg="1"/>
      <p:bldP spid="265231" grpId="0" bldLvl="0" animBg="1"/>
      <p:bldP spid="265232" grpId="0" bldLvl="0" animBg="1"/>
      <p:bldP spid="265236" grpId="0"/>
      <p:bldP spid="265237" grpId="0"/>
      <p:bldP spid="265238" grpId="0"/>
      <p:bldP spid="265241" grpId="0"/>
      <p:bldP spid="265246" grpId="0"/>
      <p:bldP spid="265247" grpId="0"/>
      <p:bldP spid="265248" grpId="0"/>
      <p:bldP spid="265249" grpId="0"/>
      <p:bldP spid="265250" grpId="0"/>
      <p:bldP spid="265251" grpId="0"/>
      <p:bldP spid="265252" grpId="0" bldLvl="0" animBg="1"/>
      <p:bldP spid="265255" grpId="0" bldLvl="0" animBg="1"/>
      <p:bldP spid="265256" grpId="0" bldLvl="0" animBg="1"/>
      <p:bldP spid="265257" grpId="0" bldLvl="0" animBg="1"/>
      <p:bldP spid="265261" grpId="0" bldLvl="0" animBg="1"/>
      <p:bldP spid="265262" grpId="0"/>
      <p:bldP spid="265263" grpId="0"/>
      <p:bldP spid="265264" grpId="0"/>
      <p:bldP spid="265265" grpId="0"/>
      <p:bldP spid="265266" grpId="0"/>
      <p:bldP spid="265267" grpId="0"/>
      <p:bldP spid="265268" grpId="0"/>
      <p:bldP spid="265269" grpId="0"/>
      <p:bldP spid="265270" grpId="0"/>
      <p:bldP spid="265271" grpId="0"/>
      <p:bldP spid="2652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21" name="Line 2"/>
          <p:cNvSpPr>
            <a:spLocks noChangeAspect="1"/>
          </p:cNvSpPr>
          <p:nvPr/>
        </p:nvSpPr>
        <p:spPr>
          <a:xfrm>
            <a:off x="6142435" y="2887266"/>
            <a:ext cx="2388394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322" name="Rectangle 3"/>
          <p:cNvSpPr>
            <a:spLocks noGrp="1"/>
          </p:cNvSpPr>
          <p:nvPr>
            <p:ph type="subTitle" idx="1"/>
          </p:nvPr>
        </p:nvSpPr>
        <p:spPr>
          <a:xfrm>
            <a:off x="199708" y="595630"/>
            <a:ext cx="4800600" cy="514350"/>
          </a:xfrm>
        </p:spPr>
        <p:txBody>
          <a:bodyPr wrap="square" lIns="68580" tIns="34290" rIns="68580" bIns="34290" anchor="t"/>
          <a:p>
            <a:pPr algn="l" eaLnBrk="1" hangingPunct="1"/>
            <a:r>
              <a:rPr lang="en-US" altLang="zh-CN" sz="2400" kern="1200" dirty="0"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  <a:r>
              <a:rPr lang="en-US" altLang="zh-CN" sz="3200" kern="1200" dirty="0"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  <a:r>
              <a:rPr lang="zh-CN" altLang="en-US" sz="3200" kern="1200" dirty="0">
                <a:latin typeface="楷体_GB2312" pitchFamily="49" charset="-122"/>
                <a:ea typeface="楷体_GB2312" pitchFamily="49" charset="-122"/>
                <a:cs typeface="+mn-cs"/>
              </a:rPr>
              <a:t>特殊位置点的投影</a:t>
            </a:r>
            <a:endParaRPr lang="zh-CN" altLang="en-US" sz="3200" kern="1200" dirty="0"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84323" name="Text Box 4"/>
          <p:cNvSpPr txBox="1">
            <a:spLocks noChangeAspect="1"/>
          </p:cNvSpPr>
          <p:nvPr/>
        </p:nvSpPr>
        <p:spPr>
          <a:xfrm>
            <a:off x="8575358" y="2703473"/>
            <a:ext cx="375285" cy="41402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latin typeface="Times New Roman" panose="02020603050405020304" pitchFamily="18" charset="0"/>
                <a:ea typeface="仿宋_GB2312" pitchFamily="49" charset="-122"/>
              </a:rPr>
              <a:t>O</a:t>
            </a:r>
            <a:endParaRPr lang="en-US" altLang="zh-CN" sz="2100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4324" name="Text Box 5"/>
          <p:cNvSpPr txBox="1">
            <a:spLocks noChangeAspect="1"/>
          </p:cNvSpPr>
          <p:nvPr/>
        </p:nvSpPr>
        <p:spPr>
          <a:xfrm>
            <a:off x="5740202" y="2704664"/>
            <a:ext cx="346075" cy="41402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latin typeface="Times New Roman" panose="02020603050405020304" pitchFamily="18" charset="0"/>
                <a:ea typeface="仿宋_GB2312" pitchFamily="49" charset="-122"/>
              </a:rPr>
              <a:t>X</a:t>
            </a:r>
            <a:endParaRPr lang="en-US" altLang="zh-CN" sz="2100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84325" name="Group 6"/>
          <p:cNvGrpSpPr>
            <a:grpSpLocks noChangeAspect="1"/>
          </p:cNvGrpSpPr>
          <p:nvPr/>
        </p:nvGrpSpPr>
        <p:grpSpPr>
          <a:xfrm>
            <a:off x="6579684" y="1731434"/>
            <a:ext cx="476787" cy="1588007"/>
            <a:chOff x="3431" y="551"/>
            <a:chExt cx="502" cy="1667"/>
          </a:xfrm>
        </p:grpSpPr>
        <p:sp>
          <p:nvSpPr>
            <p:cNvPr id="184326" name="Oval 7"/>
            <p:cNvSpPr>
              <a:spLocks noChangeAspect="1"/>
            </p:cNvSpPr>
            <p:nvPr/>
          </p:nvSpPr>
          <p:spPr>
            <a:xfrm>
              <a:off x="3524" y="1696"/>
              <a:ext cx="169" cy="162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4327" name="Oval 8"/>
            <p:cNvSpPr>
              <a:spLocks noChangeAspect="1"/>
            </p:cNvSpPr>
            <p:nvPr/>
          </p:nvSpPr>
          <p:spPr>
            <a:xfrm>
              <a:off x="3530" y="943"/>
              <a:ext cx="169" cy="161"/>
            </a:xfrm>
            <a:prstGeom prst="ellipse">
              <a:avLst/>
            </a:prstGeom>
            <a:solidFill>
              <a:srgbClr val="00CCFF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4328" name="Line 9"/>
            <p:cNvSpPr>
              <a:spLocks noChangeAspect="1"/>
            </p:cNvSpPr>
            <p:nvPr/>
          </p:nvSpPr>
          <p:spPr>
            <a:xfrm>
              <a:off x="3612" y="1002"/>
              <a:ext cx="1" cy="808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84329" name="Group 10"/>
            <p:cNvGrpSpPr>
              <a:grpSpLocks noChangeAspect="1"/>
            </p:cNvGrpSpPr>
            <p:nvPr/>
          </p:nvGrpSpPr>
          <p:grpSpPr>
            <a:xfrm>
              <a:off x="3431" y="551"/>
              <a:ext cx="502" cy="1667"/>
              <a:chOff x="3614" y="275"/>
              <a:chExt cx="427" cy="1485"/>
            </a:xfrm>
          </p:grpSpPr>
          <p:sp>
            <p:nvSpPr>
              <p:cNvPr id="184330" name="Rectangle 11"/>
              <p:cNvSpPr>
                <a:spLocks noChangeAspect="1"/>
              </p:cNvSpPr>
              <p:nvPr/>
            </p:nvSpPr>
            <p:spPr>
              <a:xfrm>
                <a:off x="3639" y="275"/>
                <a:ext cx="402" cy="3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>
                <a:spAutoFit/>
              </a:bodyPr>
              <a:p>
                <a:pPr algn="ctr"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</a:rPr>
                  <a:t>b</a:t>
                </a:r>
                <a:r>
                  <a:rPr lang="en-US" altLang="zh-CN" sz="21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</a:rPr>
                  <a:t> </a:t>
                </a:r>
                <a:endParaRPr lang="en-US" altLang="zh-CN" sz="2100" i="1" dirty="0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  <p:sp>
            <p:nvSpPr>
              <p:cNvPr id="184331" name="Rectangle 12"/>
              <p:cNvSpPr>
                <a:spLocks noChangeAspect="1"/>
              </p:cNvSpPr>
              <p:nvPr/>
            </p:nvSpPr>
            <p:spPr>
              <a:xfrm>
                <a:off x="3614" y="1373"/>
                <a:ext cx="283" cy="3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>
                <a:spAutoFit/>
              </a:bodyPr>
              <a:p>
                <a:pPr algn="ctr"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</a:rPr>
                  <a:t>b</a:t>
                </a:r>
                <a:endParaRPr lang="en-US" altLang="zh-CN" sz="2100" i="1" dirty="0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</p:grpSp>
      <p:grpSp>
        <p:nvGrpSpPr>
          <p:cNvPr id="184332" name="Group 13"/>
          <p:cNvGrpSpPr>
            <a:grpSpLocks noChangeAspect="1"/>
          </p:cNvGrpSpPr>
          <p:nvPr/>
        </p:nvGrpSpPr>
        <p:grpSpPr>
          <a:xfrm>
            <a:off x="7681913" y="2471250"/>
            <a:ext cx="614363" cy="809410"/>
            <a:chOff x="4551" y="1314"/>
            <a:chExt cx="645" cy="849"/>
          </a:xfrm>
        </p:grpSpPr>
        <p:sp>
          <p:nvSpPr>
            <p:cNvPr id="184333" name="Oval 14"/>
            <p:cNvSpPr>
              <a:spLocks noChangeAspect="1"/>
            </p:cNvSpPr>
            <p:nvPr/>
          </p:nvSpPr>
          <p:spPr>
            <a:xfrm>
              <a:off x="4771" y="1666"/>
              <a:ext cx="169" cy="161"/>
            </a:xfrm>
            <a:prstGeom prst="ellipse">
              <a:avLst/>
            </a:prstGeom>
            <a:solidFill>
              <a:srgbClr val="66FF33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pSp>
          <p:nvGrpSpPr>
            <p:cNvPr id="184334" name="Group 15"/>
            <p:cNvGrpSpPr>
              <a:grpSpLocks noChangeAspect="1"/>
            </p:cNvGrpSpPr>
            <p:nvPr/>
          </p:nvGrpSpPr>
          <p:grpSpPr>
            <a:xfrm>
              <a:off x="4551" y="1314"/>
              <a:ext cx="645" cy="849"/>
              <a:chOff x="4551" y="1314"/>
              <a:chExt cx="645" cy="849"/>
            </a:xfrm>
          </p:grpSpPr>
          <p:sp>
            <p:nvSpPr>
              <p:cNvPr id="184335" name="Rectangle 16"/>
              <p:cNvSpPr>
                <a:spLocks noChangeAspect="1"/>
              </p:cNvSpPr>
              <p:nvPr/>
            </p:nvSpPr>
            <p:spPr>
              <a:xfrm>
                <a:off x="4551" y="1314"/>
                <a:ext cx="645" cy="4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p>
                <a:pPr algn="ctr"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</a:rPr>
                  <a:t>c</a:t>
                </a:r>
                <a:r>
                  <a:rPr lang="en-US" altLang="zh-CN" sz="21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</a:rPr>
                  <a:t> </a:t>
                </a:r>
                <a:endParaRPr lang="en-US" altLang="zh-CN" sz="2100" i="1" dirty="0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  <p:sp>
            <p:nvSpPr>
              <p:cNvPr id="184336" name="Rectangle 17"/>
              <p:cNvSpPr>
                <a:spLocks noChangeAspect="1"/>
              </p:cNvSpPr>
              <p:nvPr/>
            </p:nvSpPr>
            <p:spPr>
              <a:xfrm>
                <a:off x="4717" y="1729"/>
                <a:ext cx="316" cy="4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>
                <a:spAutoFit/>
              </a:bodyPr>
              <a:p>
                <a:pPr algn="ctr"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</a:rPr>
                  <a:t>c</a:t>
                </a:r>
                <a:endParaRPr lang="en-US" altLang="zh-CN" sz="2100" i="1" dirty="0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</p:grpSp>
      <p:sp>
        <p:nvSpPr>
          <p:cNvPr id="184337" name="Freeform 18"/>
          <p:cNvSpPr>
            <a:spLocks noChangeAspect="1"/>
          </p:cNvSpPr>
          <p:nvPr/>
        </p:nvSpPr>
        <p:spPr>
          <a:xfrm>
            <a:off x="3080147" y="2932510"/>
            <a:ext cx="3170634" cy="106799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0" y="0"/>
              </a:cxn>
            </a:cxnLst>
            <a:pathLst>
              <a:path w="2592" h="912">
                <a:moveTo>
                  <a:pt x="0" y="0"/>
                </a:moveTo>
                <a:lnTo>
                  <a:pt x="912" y="912"/>
                </a:lnTo>
                <a:lnTo>
                  <a:pt x="2592" y="912"/>
                </a:lnTo>
                <a:lnTo>
                  <a:pt x="1680" y="0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184338" name="Rectangle 19"/>
          <p:cNvSpPr>
            <a:spLocks noChangeAspect="1"/>
          </p:cNvSpPr>
          <p:nvPr/>
        </p:nvSpPr>
        <p:spPr>
          <a:xfrm>
            <a:off x="3080147" y="1526381"/>
            <a:ext cx="2057400" cy="1406129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4339" name="Text Box 20"/>
          <p:cNvSpPr txBox="1">
            <a:spLocks noChangeAspect="1"/>
          </p:cNvSpPr>
          <p:nvPr/>
        </p:nvSpPr>
        <p:spPr>
          <a:xfrm>
            <a:off x="4095036" y="3663712"/>
            <a:ext cx="375285" cy="41402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latin typeface="Times New Roman" panose="02020603050405020304" pitchFamily="18" charset="0"/>
                <a:ea typeface="仿宋_GB2312" pitchFamily="49" charset="-122"/>
              </a:rPr>
              <a:t>H</a:t>
            </a:r>
            <a:endParaRPr lang="en-US" altLang="zh-CN" sz="2100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4340" name="Text Box 21"/>
          <p:cNvSpPr txBox="1">
            <a:spLocks noChangeAspect="1"/>
          </p:cNvSpPr>
          <p:nvPr/>
        </p:nvSpPr>
        <p:spPr>
          <a:xfrm>
            <a:off x="5089208" y="2668945"/>
            <a:ext cx="375285" cy="41402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solidFill>
                  <a:schemeClr val="hlink"/>
                </a:solidFill>
                <a:latin typeface="Times New Roman" panose="02020603050405020304" pitchFamily="18" charset="0"/>
                <a:ea typeface="仿宋_GB2312" pitchFamily="49" charset="-122"/>
              </a:rPr>
              <a:t>O</a:t>
            </a:r>
            <a:endParaRPr lang="en-US" altLang="zh-CN" sz="2100" i="1" dirty="0">
              <a:solidFill>
                <a:schemeClr val="hlink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4341" name="Text Box 22"/>
          <p:cNvSpPr txBox="1">
            <a:spLocks noChangeAspect="1"/>
          </p:cNvSpPr>
          <p:nvPr/>
        </p:nvSpPr>
        <p:spPr>
          <a:xfrm>
            <a:off x="2724150" y="2740382"/>
            <a:ext cx="259556" cy="41402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i="1" dirty="0">
                <a:solidFill>
                  <a:schemeClr val="hlink"/>
                </a:solidFill>
                <a:latin typeface="Times New Roman" panose="02020603050405020304" pitchFamily="18" charset="0"/>
                <a:ea typeface="仿宋_GB2312" pitchFamily="49" charset="-122"/>
              </a:rPr>
              <a:t>X</a:t>
            </a:r>
            <a:endParaRPr lang="en-US" altLang="zh-CN" sz="2100" i="1" dirty="0">
              <a:solidFill>
                <a:schemeClr val="hlin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84342" name="Group 23"/>
          <p:cNvGrpSpPr>
            <a:grpSpLocks noChangeAspect="1"/>
          </p:cNvGrpSpPr>
          <p:nvPr/>
        </p:nvGrpSpPr>
        <p:grpSpPr>
          <a:xfrm>
            <a:off x="4368403" y="2526021"/>
            <a:ext cx="632222" cy="712963"/>
            <a:chOff x="1666" y="2285"/>
            <a:chExt cx="664" cy="748"/>
          </a:xfrm>
        </p:grpSpPr>
        <p:sp>
          <p:nvSpPr>
            <p:cNvPr id="184343" name="Oval 24"/>
            <p:cNvSpPr>
              <a:spLocks noChangeAspect="1"/>
            </p:cNvSpPr>
            <p:nvPr/>
          </p:nvSpPr>
          <p:spPr>
            <a:xfrm>
              <a:off x="1874" y="2630"/>
              <a:ext cx="167" cy="177"/>
            </a:xfrm>
            <a:prstGeom prst="ellipse">
              <a:avLst/>
            </a:prstGeom>
            <a:solidFill>
              <a:srgbClr val="66FF33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pSp>
          <p:nvGrpSpPr>
            <p:cNvPr id="184344" name="Group 25"/>
            <p:cNvGrpSpPr>
              <a:grpSpLocks noChangeAspect="1"/>
            </p:cNvGrpSpPr>
            <p:nvPr/>
          </p:nvGrpSpPr>
          <p:grpSpPr>
            <a:xfrm>
              <a:off x="1666" y="2285"/>
              <a:ext cx="664" cy="748"/>
              <a:chOff x="1666" y="2285"/>
              <a:chExt cx="664" cy="748"/>
            </a:xfrm>
          </p:grpSpPr>
          <p:sp>
            <p:nvSpPr>
              <p:cNvPr id="184345" name="Text Box 26"/>
              <p:cNvSpPr txBox="1">
                <a:spLocks noChangeAspect="1"/>
              </p:cNvSpPr>
              <p:nvPr/>
            </p:nvSpPr>
            <p:spPr>
              <a:xfrm>
                <a:off x="1666" y="2285"/>
                <a:ext cx="664" cy="4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</a:rPr>
                  <a:t>Cc</a:t>
                </a:r>
                <a:r>
                  <a:rPr lang="en-US" altLang="zh-CN" sz="21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endParaRPr lang="en-US" altLang="zh-CN" sz="21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84346" name="Text Box 27"/>
              <p:cNvSpPr txBox="1">
                <a:spLocks noChangeAspect="1"/>
              </p:cNvSpPr>
              <p:nvPr/>
            </p:nvSpPr>
            <p:spPr>
              <a:xfrm>
                <a:off x="1940" y="2599"/>
                <a:ext cx="316" cy="4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100" i="1" dirty="0">
                    <a:latin typeface="Times New Roman" panose="02020603050405020304" pitchFamily="18" charset="0"/>
                    <a:ea typeface="仿宋_GB2312" pitchFamily="49" charset="-122"/>
                  </a:rPr>
                  <a:t>c</a:t>
                </a:r>
                <a:endParaRPr lang="en-US" altLang="zh-CN" sz="2100" i="1" dirty="0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</p:grpSp>
      <p:grpSp>
        <p:nvGrpSpPr>
          <p:cNvPr id="184347" name="Group 28"/>
          <p:cNvGrpSpPr>
            <a:grpSpLocks noChangeAspect="1"/>
          </p:cNvGrpSpPr>
          <p:nvPr/>
        </p:nvGrpSpPr>
        <p:grpSpPr>
          <a:xfrm>
            <a:off x="3869055" y="2439115"/>
            <a:ext cx="802958" cy="1117283"/>
            <a:chOff x="1142" y="2194"/>
            <a:chExt cx="843" cy="1173"/>
          </a:xfrm>
        </p:grpSpPr>
        <p:sp>
          <p:nvSpPr>
            <p:cNvPr id="184348" name="Oval 29"/>
            <p:cNvSpPr>
              <a:spLocks noChangeAspect="1"/>
            </p:cNvSpPr>
            <p:nvPr/>
          </p:nvSpPr>
          <p:spPr>
            <a:xfrm>
              <a:off x="1290" y="2618"/>
              <a:ext cx="167" cy="177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4349" name="Line 30"/>
            <p:cNvSpPr>
              <a:spLocks noChangeAspect="1"/>
            </p:cNvSpPr>
            <p:nvPr/>
          </p:nvSpPr>
          <p:spPr>
            <a:xfrm flipH="1" flipV="1">
              <a:off x="1359" y="2689"/>
              <a:ext cx="626" cy="678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4350" name="Text Box 31"/>
            <p:cNvSpPr txBox="1">
              <a:spLocks noChangeAspect="1"/>
            </p:cNvSpPr>
            <p:nvPr/>
          </p:nvSpPr>
          <p:spPr>
            <a:xfrm>
              <a:off x="1142" y="2194"/>
              <a:ext cx="471" cy="43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100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r>
                <a:rPr lang="en-US" altLang="zh-CN" sz="21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sz="2100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sz="2100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</p:grpSp>
      <p:grpSp>
        <p:nvGrpSpPr>
          <p:cNvPr id="184351" name="Group 32"/>
          <p:cNvGrpSpPr>
            <a:grpSpLocks noChangeAspect="1"/>
          </p:cNvGrpSpPr>
          <p:nvPr/>
        </p:nvGrpSpPr>
        <p:grpSpPr>
          <a:xfrm>
            <a:off x="3505200" y="2095500"/>
            <a:ext cx="343156" cy="1281356"/>
            <a:chOff x="760" y="1833"/>
            <a:chExt cx="360" cy="1371"/>
          </a:xfrm>
        </p:grpSpPr>
        <p:grpSp>
          <p:nvGrpSpPr>
            <p:cNvPr id="184352" name="Group 33"/>
            <p:cNvGrpSpPr>
              <a:grpSpLocks noChangeAspect="1"/>
            </p:cNvGrpSpPr>
            <p:nvPr/>
          </p:nvGrpSpPr>
          <p:grpSpPr>
            <a:xfrm>
              <a:off x="760" y="1833"/>
              <a:ext cx="167" cy="974"/>
              <a:chOff x="760" y="1833"/>
              <a:chExt cx="167" cy="974"/>
            </a:xfrm>
          </p:grpSpPr>
          <p:sp>
            <p:nvSpPr>
              <p:cNvPr id="184353" name="Oval 34"/>
              <p:cNvSpPr>
                <a:spLocks noChangeAspect="1"/>
              </p:cNvSpPr>
              <p:nvPr/>
            </p:nvSpPr>
            <p:spPr>
              <a:xfrm>
                <a:off x="760" y="2630"/>
                <a:ext cx="167" cy="177"/>
              </a:xfrm>
              <a:prstGeom prst="ellipse">
                <a:avLst/>
              </a:prstGeom>
              <a:solidFill>
                <a:schemeClr val="bg1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84354" name="Freeform 35"/>
              <p:cNvSpPr>
                <a:spLocks noChangeAspect="1"/>
              </p:cNvSpPr>
              <p:nvPr/>
            </p:nvSpPr>
            <p:spPr>
              <a:xfrm>
                <a:off x="844" y="1833"/>
                <a:ext cx="1" cy="90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29922"/>
                  </a:cxn>
                </a:cxnLst>
                <a:pathLst>
                  <a:path w="1" h="736">
                    <a:moveTo>
                      <a:pt x="0" y="0"/>
                    </a:moveTo>
                    <a:lnTo>
                      <a:pt x="0" y="736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</p:grpSp>
        <p:sp>
          <p:nvSpPr>
            <p:cNvPr id="184355" name="Text Box 36"/>
            <p:cNvSpPr txBox="1">
              <a:spLocks noChangeAspect="1"/>
            </p:cNvSpPr>
            <p:nvPr/>
          </p:nvSpPr>
          <p:spPr>
            <a:xfrm>
              <a:off x="788" y="2761"/>
              <a:ext cx="332" cy="4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100" i="1" dirty="0">
                  <a:latin typeface="Times New Roman" panose="02020603050405020304" pitchFamily="18" charset="0"/>
                  <a:ea typeface="仿宋_GB2312" pitchFamily="49" charset="-122"/>
                </a:rPr>
                <a:t>b</a:t>
              </a:r>
              <a:endParaRPr lang="en-US" altLang="zh-CN" sz="2100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</p:grpSp>
      <p:grpSp>
        <p:nvGrpSpPr>
          <p:cNvPr id="184356" name="Group 37"/>
          <p:cNvGrpSpPr>
            <a:grpSpLocks noChangeAspect="1"/>
          </p:cNvGrpSpPr>
          <p:nvPr/>
        </p:nvGrpSpPr>
        <p:grpSpPr>
          <a:xfrm>
            <a:off x="3331679" y="1621467"/>
            <a:ext cx="612255" cy="537136"/>
            <a:chOff x="559" y="1299"/>
            <a:chExt cx="686" cy="623"/>
          </a:xfrm>
        </p:grpSpPr>
        <p:sp>
          <p:nvSpPr>
            <p:cNvPr id="184357" name="Text Box 38"/>
            <p:cNvSpPr txBox="1">
              <a:spLocks noChangeAspect="1"/>
            </p:cNvSpPr>
            <p:nvPr/>
          </p:nvSpPr>
          <p:spPr>
            <a:xfrm>
              <a:off x="559" y="1299"/>
              <a:ext cx="686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100" i="1" dirty="0">
                  <a:latin typeface="Times New Roman" panose="02020603050405020304" pitchFamily="18" charset="0"/>
                  <a:ea typeface="仿宋_GB2312" pitchFamily="49" charset="-122"/>
                </a:rPr>
                <a:t>Bb</a:t>
              </a:r>
              <a:r>
                <a:rPr lang="en-US" altLang="zh-CN" sz="21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sz="2100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sz="2100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4358" name="Oval 39"/>
            <p:cNvSpPr>
              <a:spLocks noChangeAspect="1"/>
            </p:cNvSpPr>
            <p:nvPr/>
          </p:nvSpPr>
          <p:spPr>
            <a:xfrm>
              <a:off x="760" y="1745"/>
              <a:ext cx="167" cy="177"/>
            </a:xfrm>
            <a:prstGeom prst="ellipse">
              <a:avLst/>
            </a:prstGeom>
            <a:solidFill>
              <a:srgbClr val="00CCFF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grpSp>
        <p:nvGrpSpPr>
          <p:cNvPr id="184359" name="Group 40"/>
          <p:cNvGrpSpPr>
            <a:grpSpLocks noChangeAspect="1"/>
          </p:cNvGrpSpPr>
          <p:nvPr/>
        </p:nvGrpSpPr>
        <p:grpSpPr>
          <a:xfrm>
            <a:off x="4566047" y="3390431"/>
            <a:ext cx="608894" cy="414085"/>
            <a:chOff x="1874" y="3192"/>
            <a:chExt cx="639" cy="435"/>
          </a:xfrm>
        </p:grpSpPr>
        <p:sp>
          <p:nvSpPr>
            <p:cNvPr id="184360" name="Text Box 41"/>
            <p:cNvSpPr txBox="1">
              <a:spLocks noChangeAspect="1"/>
            </p:cNvSpPr>
            <p:nvPr/>
          </p:nvSpPr>
          <p:spPr>
            <a:xfrm>
              <a:off x="2010" y="3192"/>
              <a:ext cx="503" cy="43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100" i="1" dirty="0">
                  <a:latin typeface="Times New Roman" panose="02020603050405020304" pitchFamily="18" charset="0"/>
                  <a:ea typeface="仿宋_GB2312" pitchFamily="49" charset="-122"/>
                </a:rPr>
                <a:t>Aa</a:t>
              </a:r>
              <a:endParaRPr lang="en-US" altLang="zh-CN" sz="2100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4361" name="Oval 42"/>
            <p:cNvSpPr>
              <a:spLocks noChangeAspect="1"/>
            </p:cNvSpPr>
            <p:nvPr/>
          </p:nvSpPr>
          <p:spPr>
            <a:xfrm>
              <a:off x="1874" y="3263"/>
              <a:ext cx="167" cy="177"/>
            </a:xfrm>
            <a:prstGeom prst="ellipse">
              <a:avLst/>
            </a:prstGeom>
            <a:solidFill>
              <a:srgbClr val="DBDB09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grpSp>
        <p:nvGrpSpPr>
          <p:cNvPr id="184362" name="Group 43"/>
          <p:cNvGrpSpPr>
            <a:grpSpLocks noChangeAspect="1"/>
          </p:cNvGrpSpPr>
          <p:nvPr/>
        </p:nvGrpSpPr>
        <p:grpSpPr>
          <a:xfrm>
            <a:off x="7144715" y="2437443"/>
            <a:ext cx="481703" cy="1227300"/>
            <a:chOff x="3981" y="1292"/>
            <a:chExt cx="506" cy="1288"/>
          </a:xfrm>
        </p:grpSpPr>
        <p:sp>
          <p:nvSpPr>
            <p:cNvPr id="184363" name="Oval 44"/>
            <p:cNvSpPr>
              <a:spLocks noChangeAspect="1"/>
            </p:cNvSpPr>
            <p:nvPr/>
          </p:nvSpPr>
          <p:spPr>
            <a:xfrm>
              <a:off x="4188" y="2418"/>
              <a:ext cx="169" cy="162"/>
            </a:xfrm>
            <a:prstGeom prst="ellipse">
              <a:avLst/>
            </a:prstGeom>
            <a:solidFill>
              <a:srgbClr val="DBDB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4364" name="Oval 45"/>
            <p:cNvSpPr>
              <a:spLocks noChangeAspect="1"/>
            </p:cNvSpPr>
            <p:nvPr/>
          </p:nvSpPr>
          <p:spPr>
            <a:xfrm>
              <a:off x="4186" y="1666"/>
              <a:ext cx="169" cy="161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84365" name="Text Box 46"/>
            <p:cNvSpPr txBox="1">
              <a:spLocks noChangeAspect="1"/>
            </p:cNvSpPr>
            <p:nvPr/>
          </p:nvSpPr>
          <p:spPr>
            <a:xfrm>
              <a:off x="4015" y="1292"/>
              <a:ext cx="472" cy="43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100" i="1" dirty="0">
                  <a:latin typeface="Times New Roman" panose="02020603050405020304" pitchFamily="18" charset="0"/>
                  <a:ea typeface="仿宋_GB2312" pitchFamily="49" charset="-122"/>
                </a:rPr>
                <a:t>a</a:t>
              </a:r>
              <a:r>
                <a:rPr lang="en-US" altLang="zh-CN" sz="21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sz="2100" i="1" dirty="0">
                  <a:latin typeface="Times New Roman" panose="02020603050405020304" pitchFamily="18" charset="0"/>
                  <a:ea typeface="仿宋_GB2312" pitchFamily="49" charset="-122"/>
                </a:rPr>
                <a:t> </a:t>
              </a:r>
              <a:endParaRPr lang="en-US" altLang="zh-CN" sz="2100" i="1" dirty="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84366" name="Text Box 47"/>
            <p:cNvSpPr txBox="1">
              <a:spLocks noChangeAspect="1"/>
            </p:cNvSpPr>
            <p:nvPr/>
          </p:nvSpPr>
          <p:spPr>
            <a:xfrm>
              <a:off x="3981" y="2107"/>
              <a:ext cx="332" cy="43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1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2100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4367" name="Line 48"/>
            <p:cNvSpPr>
              <a:spLocks noChangeAspect="1"/>
            </p:cNvSpPr>
            <p:nvPr/>
          </p:nvSpPr>
          <p:spPr>
            <a:xfrm>
              <a:off x="4272" y="1776"/>
              <a:ext cx="0" cy="72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66289" name="Text Box 49"/>
          <p:cNvSpPr txBox="1"/>
          <p:nvPr/>
        </p:nvSpPr>
        <p:spPr>
          <a:xfrm>
            <a:off x="1302385" y="4323715"/>
            <a:ext cx="6686550" cy="13836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投影面上的点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投影轴上的点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与原点重合的点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7266" name="Line 2"/>
          <p:cNvSpPr/>
          <p:nvPr/>
        </p:nvSpPr>
        <p:spPr>
          <a:xfrm flipH="1">
            <a:off x="7885510" y="4677966"/>
            <a:ext cx="77628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7267" name="Line 3"/>
          <p:cNvSpPr/>
          <p:nvPr/>
        </p:nvSpPr>
        <p:spPr>
          <a:xfrm flipV="1">
            <a:off x="9032081" y="3868341"/>
            <a:ext cx="0" cy="114657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7268" name="Line 4"/>
          <p:cNvSpPr/>
          <p:nvPr/>
        </p:nvSpPr>
        <p:spPr>
          <a:xfrm>
            <a:off x="6568679" y="3901679"/>
            <a:ext cx="0" cy="1046559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67269" name="Group 5"/>
          <p:cNvGrpSpPr/>
          <p:nvPr/>
        </p:nvGrpSpPr>
        <p:grpSpPr>
          <a:xfrm>
            <a:off x="5926931" y="2281238"/>
            <a:ext cx="3598069" cy="3371850"/>
            <a:chOff x="2738" y="1196"/>
            <a:chExt cx="3022" cy="2832"/>
          </a:xfrm>
        </p:grpSpPr>
        <p:sp>
          <p:nvSpPr>
            <p:cNvPr id="185349" name="Line 6"/>
            <p:cNvSpPr/>
            <p:nvPr/>
          </p:nvSpPr>
          <p:spPr>
            <a:xfrm>
              <a:off x="4383" y="1366"/>
              <a:ext cx="0" cy="24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grpSp>
          <p:nvGrpSpPr>
            <p:cNvPr id="185350" name="Group 7"/>
            <p:cNvGrpSpPr/>
            <p:nvPr/>
          </p:nvGrpSpPr>
          <p:grpSpPr>
            <a:xfrm>
              <a:off x="2738" y="1196"/>
              <a:ext cx="3022" cy="2832"/>
              <a:chOff x="2738" y="1196"/>
              <a:chExt cx="3022" cy="2832"/>
            </a:xfrm>
          </p:grpSpPr>
          <p:sp>
            <p:nvSpPr>
              <p:cNvPr id="185351" name="Line 8"/>
              <p:cNvSpPr/>
              <p:nvPr/>
            </p:nvSpPr>
            <p:spPr>
              <a:xfrm>
                <a:off x="2852" y="2529"/>
                <a:ext cx="273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85352" name="Text Box 9"/>
              <p:cNvSpPr txBox="1"/>
              <p:nvPr/>
            </p:nvSpPr>
            <p:spPr>
              <a:xfrm>
                <a:off x="2738" y="2557"/>
                <a:ext cx="24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b="1" dirty="0">
                    <a:latin typeface="Dotum" pitchFamily="34" charset="-127"/>
                    <a:ea typeface="Dotum" pitchFamily="34" charset="-127"/>
                  </a:rPr>
                  <a:t>X</a:t>
                </a:r>
                <a:endParaRPr lang="en-US" altLang="zh-CN" sz="1350" dirty="0">
                  <a:latin typeface="Dotum" pitchFamily="34" charset="-127"/>
                  <a:ea typeface="Dotum" pitchFamily="34" charset="-127"/>
                </a:endParaRPr>
              </a:p>
            </p:txBody>
          </p:sp>
          <p:sp>
            <p:nvSpPr>
              <p:cNvPr id="185353" name="Text Box 10"/>
              <p:cNvSpPr txBox="1"/>
              <p:nvPr/>
            </p:nvSpPr>
            <p:spPr>
              <a:xfrm>
                <a:off x="4411" y="3719"/>
                <a:ext cx="480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b="1" i="1" dirty="0">
                    <a:latin typeface="Dotum" pitchFamily="34" charset="-127"/>
                    <a:ea typeface="Dotum" pitchFamily="34" charset="-127"/>
                  </a:rPr>
                  <a:t>Y</a:t>
                </a:r>
                <a:r>
                  <a:rPr lang="en-US" altLang="zh-CN" b="1" i="1" baseline="-25000" dirty="0">
                    <a:latin typeface="Dotum" pitchFamily="34" charset="-127"/>
                    <a:ea typeface="Dotum" pitchFamily="34" charset="-127"/>
                  </a:rPr>
                  <a:t>H</a:t>
                </a:r>
                <a:endParaRPr lang="en-US" altLang="zh-CN" sz="1350" i="1" dirty="0">
                  <a:latin typeface="Dotum" pitchFamily="34" charset="-127"/>
                  <a:ea typeface="Dotum" pitchFamily="34" charset="-127"/>
                </a:endParaRPr>
              </a:p>
            </p:txBody>
          </p:sp>
          <p:sp>
            <p:nvSpPr>
              <p:cNvPr id="185354" name="Text Box 11"/>
              <p:cNvSpPr txBox="1"/>
              <p:nvPr/>
            </p:nvSpPr>
            <p:spPr>
              <a:xfrm>
                <a:off x="4354" y="1196"/>
                <a:ext cx="24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b="1" dirty="0">
                    <a:latin typeface="Dotum" pitchFamily="34" charset="-127"/>
                    <a:ea typeface="Dotum" pitchFamily="34" charset="-127"/>
                  </a:rPr>
                  <a:t>Z</a:t>
                </a:r>
                <a:endParaRPr lang="en-US" altLang="zh-CN" sz="1350" dirty="0">
                  <a:latin typeface="Dotum" pitchFamily="34" charset="-127"/>
                  <a:ea typeface="Dotum" pitchFamily="34" charset="-127"/>
                </a:endParaRPr>
              </a:p>
            </p:txBody>
          </p:sp>
          <p:sp>
            <p:nvSpPr>
              <p:cNvPr id="185355" name="Text Box 12"/>
              <p:cNvSpPr txBox="1"/>
              <p:nvPr/>
            </p:nvSpPr>
            <p:spPr>
              <a:xfrm>
                <a:off x="5280" y="2188"/>
                <a:ext cx="480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b="1" i="1" dirty="0">
                    <a:latin typeface="Dotum" pitchFamily="34" charset="-127"/>
                    <a:ea typeface="Dotum" pitchFamily="34" charset="-127"/>
                  </a:rPr>
                  <a:t>Y</a:t>
                </a:r>
                <a:r>
                  <a:rPr lang="en-US" altLang="zh-CN" b="1" i="1" baseline="-25000" dirty="0">
                    <a:latin typeface="Dotum" pitchFamily="34" charset="-127"/>
                    <a:ea typeface="Dotum" pitchFamily="34" charset="-127"/>
                  </a:rPr>
                  <a:t>W</a:t>
                </a:r>
                <a:endParaRPr lang="en-US" altLang="zh-CN" sz="1350" i="1" dirty="0">
                  <a:latin typeface="Dotum" pitchFamily="34" charset="-127"/>
                  <a:ea typeface="Dotum" pitchFamily="34" charset="-127"/>
                </a:endParaRPr>
              </a:p>
            </p:txBody>
          </p:sp>
          <p:sp>
            <p:nvSpPr>
              <p:cNvPr id="185356" name="Line 13"/>
              <p:cNvSpPr/>
              <p:nvPr/>
            </p:nvSpPr>
            <p:spPr>
              <a:xfrm>
                <a:off x="4383" y="2529"/>
                <a:ext cx="1134" cy="113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267278" name="Rectangle 14"/>
          <p:cNvSpPr/>
          <p:nvPr/>
        </p:nvSpPr>
        <p:spPr>
          <a:xfrm>
            <a:off x="2795588" y="2484835"/>
            <a:ext cx="2228850" cy="1503759"/>
          </a:xfrm>
          <a:prstGeom prst="rect">
            <a:avLst/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279" name="AutoShape 15"/>
          <p:cNvSpPr/>
          <p:nvPr/>
        </p:nvSpPr>
        <p:spPr>
          <a:xfrm flipH="1">
            <a:off x="2788444" y="3992166"/>
            <a:ext cx="2971800" cy="1371600"/>
          </a:xfrm>
          <a:prstGeom prst="parallelogram">
            <a:avLst>
              <a:gd name="adj" fmla="val 54166"/>
            </a:avLst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280" name="Rectangle 16"/>
          <p:cNvSpPr/>
          <p:nvPr/>
        </p:nvSpPr>
        <p:spPr>
          <a:xfrm>
            <a:off x="2105660" y="464820"/>
            <a:ext cx="7934960" cy="35750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Arial" panose="020B0604020202020204" pitchFamily="34" charset="0"/>
                <a:ea typeface="楷体_GB2312" pitchFamily="49" charset="-122"/>
              </a:rPr>
              <a:t>应用案例 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49" charset="-122"/>
              </a:rPr>
              <a:t>2-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1 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楷体_GB2312" pitchFamily="49" charset="-122"/>
              </a:rPr>
              <a:t>已知四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点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D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分别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位于投影面和投影轴上，求作各点三面投影</a:t>
            </a:r>
            <a:r>
              <a:rPr lang="en-US" altLang="zh-CN" sz="2800" dirty="0"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28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67281" name="Text Box 17"/>
          <p:cNvSpPr txBox="1"/>
          <p:nvPr/>
        </p:nvSpPr>
        <p:spPr>
          <a:xfrm rot="-1604546">
            <a:off x="3395663" y="4880372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Dotum" pitchFamily="34" charset="-127"/>
                <a:ea typeface="Dotum" pitchFamily="34" charset="-127"/>
              </a:rPr>
              <a:t>H</a:t>
            </a:r>
            <a:endParaRPr lang="en-US" altLang="zh-CN" sz="1350" dirty="0"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267282" name="Text Box 18"/>
          <p:cNvSpPr txBox="1"/>
          <p:nvPr/>
        </p:nvSpPr>
        <p:spPr>
          <a:xfrm>
            <a:off x="2795588" y="2541985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Dotum" pitchFamily="34" charset="-127"/>
                <a:ea typeface="Dotum" pitchFamily="34" charset="-127"/>
              </a:rPr>
              <a:t>V</a:t>
            </a:r>
            <a:endParaRPr lang="en-US" altLang="zh-CN" sz="1350" dirty="0"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267283" name="AutoShape 19"/>
          <p:cNvSpPr/>
          <p:nvPr/>
        </p:nvSpPr>
        <p:spPr>
          <a:xfrm rot="5400000" flipH="1" flipV="1">
            <a:off x="3949304" y="3550444"/>
            <a:ext cx="2867025" cy="733425"/>
          </a:xfrm>
          <a:prstGeom prst="parallelogram">
            <a:avLst>
              <a:gd name="adj" fmla="val 186350"/>
            </a:avLst>
          </a:prstGeom>
          <a:solidFill>
            <a:srgbClr val="DBDB0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284" name="Text Box 20"/>
          <p:cNvSpPr txBox="1"/>
          <p:nvPr/>
        </p:nvSpPr>
        <p:spPr>
          <a:xfrm rot="-279106">
            <a:off x="5387578" y="3563541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Dotum" pitchFamily="34" charset="-127"/>
                <a:ea typeface="Dotum" pitchFamily="34" charset="-127"/>
              </a:rPr>
              <a:t>W</a:t>
            </a:r>
            <a:endParaRPr lang="en-US" altLang="zh-CN" sz="1350" dirty="0"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267285" name="Oval 21"/>
          <p:cNvSpPr/>
          <p:nvPr/>
        </p:nvSpPr>
        <p:spPr>
          <a:xfrm>
            <a:off x="8965406" y="3800475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286" name="Oval 22"/>
          <p:cNvSpPr/>
          <p:nvPr/>
        </p:nvSpPr>
        <p:spPr>
          <a:xfrm>
            <a:off x="5218510" y="3868341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287" name="Oval 23"/>
          <p:cNvSpPr/>
          <p:nvPr/>
        </p:nvSpPr>
        <p:spPr>
          <a:xfrm>
            <a:off x="4037410" y="3158729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288" name="Oval 24"/>
          <p:cNvSpPr/>
          <p:nvPr/>
        </p:nvSpPr>
        <p:spPr>
          <a:xfrm>
            <a:off x="3892154" y="4789885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267289" name="Group 25"/>
          <p:cNvGrpSpPr/>
          <p:nvPr/>
        </p:nvGrpSpPr>
        <p:grpSpPr>
          <a:xfrm>
            <a:off x="3530204" y="4002881"/>
            <a:ext cx="1924050" cy="844154"/>
            <a:chOff x="746" y="2642"/>
            <a:chExt cx="1616" cy="709"/>
          </a:xfrm>
        </p:grpSpPr>
        <p:sp>
          <p:nvSpPr>
            <p:cNvPr id="185369" name="Line 26"/>
            <p:cNvSpPr/>
            <p:nvPr/>
          </p:nvSpPr>
          <p:spPr>
            <a:xfrm>
              <a:off x="1143" y="3351"/>
              <a:ext cx="121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85370" name="Line 27"/>
            <p:cNvSpPr/>
            <p:nvPr/>
          </p:nvSpPr>
          <p:spPr>
            <a:xfrm flipH="1" flipV="1">
              <a:off x="746" y="2642"/>
              <a:ext cx="340" cy="65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67292" name="Text Box 28"/>
          <p:cNvSpPr txBox="1"/>
          <p:nvPr/>
        </p:nvSpPr>
        <p:spPr>
          <a:xfrm>
            <a:off x="3936206" y="4847035"/>
            <a:ext cx="338138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7293" name="Text Box 29"/>
          <p:cNvSpPr txBox="1"/>
          <p:nvPr/>
        </p:nvSpPr>
        <p:spPr>
          <a:xfrm>
            <a:off x="3767138" y="2956322"/>
            <a:ext cx="338138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7294" name="Line 30"/>
          <p:cNvSpPr/>
          <p:nvPr/>
        </p:nvSpPr>
        <p:spPr>
          <a:xfrm>
            <a:off x="4138613" y="3226594"/>
            <a:ext cx="877491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7295" name="Text Box 31"/>
          <p:cNvSpPr txBox="1"/>
          <p:nvPr/>
        </p:nvSpPr>
        <p:spPr>
          <a:xfrm>
            <a:off x="5251847" y="3833813"/>
            <a:ext cx="338138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7296" name="Line 32"/>
          <p:cNvSpPr/>
          <p:nvPr/>
        </p:nvSpPr>
        <p:spPr>
          <a:xfrm>
            <a:off x="5286375" y="3969544"/>
            <a:ext cx="0" cy="4714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7297" name="Line 33"/>
          <p:cNvSpPr/>
          <p:nvPr/>
        </p:nvSpPr>
        <p:spPr>
          <a:xfrm flipH="1" flipV="1">
            <a:off x="5016104" y="3361135"/>
            <a:ext cx="235744" cy="50720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7298" name="Text Box 34"/>
          <p:cNvSpPr txBox="1"/>
          <p:nvPr/>
        </p:nvSpPr>
        <p:spPr>
          <a:xfrm>
            <a:off x="2889647" y="3598069"/>
            <a:ext cx="338138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7299" name="Oval 35"/>
          <p:cNvSpPr/>
          <p:nvPr/>
        </p:nvSpPr>
        <p:spPr>
          <a:xfrm>
            <a:off x="3058716" y="3935016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00" name="Line 36"/>
          <p:cNvSpPr/>
          <p:nvPr/>
        </p:nvSpPr>
        <p:spPr>
          <a:xfrm flipV="1">
            <a:off x="6872288" y="3193256"/>
            <a:ext cx="0" cy="67508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7301" name="Oval 37"/>
          <p:cNvSpPr/>
          <p:nvPr/>
        </p:nvSpPr>
        <p:spPr>
          <a:xfrm>
            <a:off x="6804422" y="3800475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02" name="Oval 38"/>
          <p:cNvSpPr/>
          <p:nvPr/>
        </p:nvSpPr>
        <p:spPr>
          <a:xfrm>
            <a:off x="6500813" y="4948238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03" name="Oval 39"/>
          <p:cNvSpPr/>
          <p:nvPr/>
        </p:nvSpPr>
        <p:spPr>
          <a:xfrm>
            <a:off x="6838950" y="3092054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04" name="Line 40"/>
          <p:cNvSpPr/>
          <p:nvPr/>
        </p:nvSpPr>
        <p:spPr>
          <a:xfrm>
            <a:off x="6940154" y="3125391"/>
            <a:ext cx="950119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7305" name="Line 41"/>
          <p:cNvSpPr/>
          <p:nvPr/>
        </p:nvSpPr>
        <p:spPr>
          <a:xfrm flipV="1">
            <a:off x="4070747" y="3259931"/>
            <a:ext cx="0" cy="7429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7306" name="Text Box 42"/>
          <p:cNvSpPr txBox="1"/>
          <p:nvPr/>
        </p:nvSpPr>
        <p:spPr>
          <a:xfrm>
            <a:off x="6399610" y="3462338"/>
            <a:ext cx="359569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07" name="Text Box 43"/>
          <p:cNvSpPr txBox="1"/>
          <p:nvPr/>
        </p:nvSpPr>
        <p:spPr>
          <a:xfrm>
            <a:off x="6197204" y="4779169"/>
            <a:ext cx="29170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7308" name="Text Box 44"/>
          <p:cNvSpPr txBox="1"/>
          <p:nvPr/>
        </p:nvSpPr>
        <p:spPr>
          <a:xfrm>
            <a:off x="8796338" y="3462338"/>
            <a:ext cx="38933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09" name="Text Box 45"/>
          <p:cNvSpPr txBox="1"/>
          <p:nvPr/>
        </p:nvSpPr>
        <p:spPr>
          <a:xfrm>
            <a:off x="4745831" y="4002881"/>
            <a:ext cx="292894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ahoma" panose="020B0604030504040204" pitchFamily="34" charset="0"/>
                <a:ea typeface="宋体" panose="02010600030101010101" pitchFamily="2" charset="-122"/>
              </a:rPr>
              <a:t>O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7310" name="Oval 46"/>
          <p:cNvSpPr/>
          <p:nvPr/>
        </p:nvSpPr>
        <p:spPr>
          <a:xfrm>
            <a:off x="6500813" y="3833813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11" name="Line 47"/>
          <p:cNvSpPr/>
          <p:nvPr/>
        </p:nvSpPr>
        <p:spPr>
          <a:xfrm>
            <a:off x="6602016" y="5014913"/>
            <a:ext cx="243006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7312" name="Text Box 48"/>
          <p:cNvSpPr txBox="1"/>
          <p:nvPr/>
        </p:nvSpPr>
        <p:spPr>
          <a:xfrm>
            <a:off x="6703219" y="2720578"/>
            <a:ext cx="359569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13" name="Text Box 49"/>
          <p:cNvSpPr txBox="1"/>
          <p:nvPr/>
        </p:nvSpPr>
        <p:spPr>
          <a:xfrm>
            <a:off x="6703219" y="3901678"/>
            <a:ext cx="359569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14" name="Oval 50"/>
          <p:cNvSpPr/>
          <p:nvPr/>
        </p:nvSpPr>
        <p:spPr>
          <a:xfrm>
            <a:off x="7817644" y="3057525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15" name="Text Box 51"/>
          <p:cNvSpPr txBox="1"/>
          <p:nvPr/>
        </p:nvSpPr>
        <p:spPr>
          <a:xfrm>
            <a:off x="7918847" y="2956322"/>
            <a:ext cx="389334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16" name="Text Box 52"/>
          <p:cNvSpPr txBox="1"/>
          <p:nvPr/>
        </p:nvSpPr>
        <p:spPr>
          <a:xfrm>
            <a:off x="7648575" y="3868341"/>
            <a:ext cx="235744" cy="3219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1500" b="1" dirty="0">
                <a:latin typeface="Dotum" pitchFamily="34" charset="-127"/>
                <a:ea typeface="Dotum" pitchFamily="34" charset="-127"/>
              </a:rPr>
              <a:t>O</a:t>
            </a:r>
            <a:endParaRPr lang="en-US" altLang="zh-CN" sz="1500" dirty="0"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267317" name="Oval 53"/>
          <p:cNvSpPr/>
          <p:nvPr/>
        </p:nvSpPr>
        <p:spPr>
          <a:xfrm>
            <a:off x="8661797" y="3259931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18" name="Oval 54"/>
          <p:cNvSpPr/>
          <p:nvPr/>
        </p:nvSpPr>
        <p:spPr>
          <a:xfrm>
            <a:off x="7850981" y="4610100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19" name="Text Box 55"/>
          <p:cNvSpPr txBox="1"/>
          <p:nvPr/>
        </p:nvSpPr>
        <p:spPr>
          <a:xfrm>
            <a:off x="7547372" y="4475560"/>
            <a:ext cx="291703" cy="368300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en-US" altLang="zh-CN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7320" name="Line 56"/>
          <p:cNvSpPr/>
          <p:nvPr/>
        </p:nvSpPr>
        <p:spPr>
          <a:xfrm flipH="1">
            <a:off x="7885510" y="3327797"/>
            <a:ext cx="77628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7321" name="Text Box 57"/>
          <p:cNvSpPr txBox="1"/>
          <p:nvPr/>
        </p:nvSpPr>
        <p:spPr>
          <a:xfrm>
            <a:off x="7479506" y="3259931"/>
            <a:ext cx="359569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c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22" name="Line 58"/>
          <p:cNvSpPr/>
          <p:nvPr/>
        </p:nvSpPr>
        <p:spPr>
          <a:xfrm>
            <a:off x="8695135" y="3361135"/>
            <a:ext cx="0" cy="1316831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7323" name="Text Box 59"/>
          <p:cNvSpPr txBox="1"/>
          <p:nvPr/>
        </p:nvSpPr>
        <p:spPr>
          <a:xfrm>
            <a:off x="8728472" y="3024188"/>
            <a:ext cx="389334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c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24" name="Oval 60"/>
          <p:cNvSpPr/>
          <p:nvPr/>
        </p:nvSpPr>
        <p:spPr>
          <a:xfrm>
            <a:off x="6197204" y="3800475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25" name="Oval 61"/>
          <p:cNvSpPr/>
          <p:nvPr/>
        </p:nvSpPr>
        <p:spPr>
          <a:xfrm>
            <a:off x="7817644" y="3800475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7326" name="Text Box 62"/>
          <p:cNvSpPr txBox="1"/>
          <p:nvPr/>
        </p:nvSpPr>
        <p:spPr>
          <a:xfrm>
            <a:off x="6096000" y="3429000"/>
            <a:ext cx="359569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d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27" name="Text Box 63"/>
          <p:cNvSpPr txBox="1"/>
          <p:nvPr/>
        </p:nvSpPr>
        <p:spPr>
          <a:xfrm>
            <a:off x="6096000" y="3868341"/>
            <a:ext cx="359569" cy="368300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d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28" name="Text Box 64"/>
          <p:cNvSpPr txBox="1"/>
          <p:nvPr/>
        </p:nvSpPr>
        <p:spPr>
          <a:xfrm>
            <a:off x="7952185" y="3496866"/>
            <a:ext cx="389334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d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r>
              <a:rPr lang="en-US" altLang="zh-CN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i="1" dirty="0">
              <a:latin typeface="Times New Roman" panose="02020603050405020304" pitchFamily="18" charset="0"/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267338" name="Oval 74"/>
          <p:cNvSpPr/>
          <p:nvPr/>
        </p:nvSpPr>
        <p:spPr>
          <a:xfrm>
            <a:off x="7817644" y="3259931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7280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7280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>
                                            <p:txEl>
                                              <p:charRg st="24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7280">
                                            <p:txEl>
                                              <p:charRg st="24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7280">
                                            <p:txEl>
                                              <p:charRg st="24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67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6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6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7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6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6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6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6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6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6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6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7" dur="500"/>
                                        <p:tgtEl>
                                          <p:spTgt spid="26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6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6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26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6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6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6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6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6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6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26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6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26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26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26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26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6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26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26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26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1" dur="500"/>
                                        <p:tgtEl>
                                          <p:spTgt spid="26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26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26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26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26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26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26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26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26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267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26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267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8" grpId="0" bldLvl="0" animBg="1"/>
      <p:bldP spid="267279" grpId="0" bldLvl="0" animBg="1"/>
      <p:bldP spid="267280" grpId="0" build="p"/>
      <p:bldP spid="267281" grpId="0"/>
      <p:bldP spid="267282" grpId="0"/>
      <p:bldP spid="267283" grpId="0" bldLvl="0" animBg="1"/>
      <p:bldP spid="267284" grpId="0"/>
      <p:bldP spid="267285" grpId="0" bldLvl="0" animBg="1"/>
      <p:bldP spid="267286" grpId="0" bldLvl="0" animBg="1"/>
      <p:bldP spid="267287" grpId="0" bldLvl="0" animBg="1"/>
      <p:bldP spid="267288" grpId="0" bldLvl="0" animBg="1"/>
      <p:bldP spid="267292" grpId="0"/>
      <p:bldP spid="267293" grpId="0"/>
      <p:bldP spid="267295" grpId="0"/>
      <p:bldP spid="267298" grpId="0"/>
      <p:bldP spid="267298" grpId="1"/>
      <p:bldP spid="267299" grpId="0" bldLvl="0" animBg="1"/>
      <p:bldP spid="267301" grpId="0" bldLvl="0" animBg="1"/>
      <p:bldP spid="267302" grpId="0" bldLvl="0" animBg="1"/>
      <p:bldP spid="267303" grpId="0" bldLvl="0" animBg="1"/>
      <p:bldP spid="267306" grpId="0"/>
      <p:bldP spid="267307" grpId="0"/>
      <p:bldP spid="267308" grpId="0"/>
      <p:bldP spid="267309" grpId="0"/>
      <p:bldP spid="267310" grpId="0" bldLvl="0" animBg="1"/>
      <p:bldP spid="267312" grpId="0"/>
      <p:bldP spid="267313" grpId="0"/>
      <p:bldP spid="267314" grpId="0" bldLvl="0" animBg="1"/>
      <p:bldP spid="267315" grpId="0"/>
      <p:bldP spid="267316" grpId="0"/>
      <p:bldP spid="267317" grpId="0" bldLvl="0" animBg="1"/>
      <p:bldP spid="267318" grpId="0" bldLvl="0" animBg="1"/>
      <p:bldP spid="267318" grpId="1" bldLvl="0" animBg="1"/>
      <p:bldP spid="267319" grpId="0" bldLvl="0" animBg="1"/>
      <p:bldP spid="267321" grpId="0"/>
      <p:bldP spid="267323" grpId="0"/>
      <p:bldP spid="267324" grpId="0" bldLvl="0" animBg="1"/>
      <p:bldP spid="267325" grpId="0" bldLvl="0" animBg="1"/>
      <p:bldP spid="267326" grpId="0"/>
      <p:bldP spid="267327" grpId="0"/>
      <p:bldP spid="267328" grpId="0"/>
      <p:bldP spid="267338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6369" name="Rectangle 2"/>
          <p:cNvSpPr>
            <a:spLocks noGrp="1"/>
          </p:cNvSpPr>
          <p:nvPr>
            <p:ph type="subTitle" idx="1"/>
          </p:nvPr>
        </p:nvSpPr>
        <p:spPr>
          <a:xfrm>
            <a:off x="2159000" y="426720"/>
            <a:ext cx="7981950" cy="357505"/>
          </a:xfrm>
        </p:spPr>
        <p:txBody>
          <a:bodyPr wrap="square" lIns="68580" tIns="34290" rIns="68580" bIns="34290" anchor="t"/>
          <a:p>
            <a:pPr algn="l" eaLnBrk="1" hangingPunct="1"/>
            <a:r>
              <a:rPr lang="zh-CN" altLang="en-US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应用案例</a:t>
            </a:r>
            <a:r>
              <a:rPr lang="en-US" altLang="zh-CN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2-</a:t>
            </a:r>
            <a:r>
              <a:rPr lang="en-US" altLang="zh-CN" sz="2800" kern="1200" dirty="0">
                <a:latin typeface="宋体" panose="02010600030101010101" pitchFamily="2" charset="-122"/>
                <a:ea typeface="+mn-ea"/>
                <a:cs typeface="+mn-cs"/>
              </a:rPr>
              <a:t>2  </a:t>
            </a:r>
            <a:r>
              <a:rPr lang="zh-CN" altLang="en-US" sz="2800" kern="1200" dirty="0">
                <a:latin typeface="楷体_GB2312" pitchFamily="49" charset="-122"/>
                <a:ea typeface="楷体_GB2312" pitchFamily="49" charset="-122"/>
                <a:cs typeface="+mn-cs"/>
              </a:rPr>
              <a:t>已知点两面投影，求其第三投影。</a:t>
            </a:r>
            <a:endParaRPr lang="zh-CN" altLang="en-US" sz="2800" kern="1200" dirty="0"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algn="l" eaLnBrk="1" hangingPunct="1"/>
            <a:endParaRPr lang="zh-CN" altLang="en-US" sz="2800" kern="1200" dirty="0"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268291" name="Line 3"/>
          <p:cNvSpPr/>
          <p:nvPr/>
        </p:nvSpPr>
        <p:spPr>
          <a:xfrm>
            <a:off x="6196013" y="3614738"/>
            <a:ext cx="1771650" cy="17716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371" name="Text Box 4"/>
          <p:cNvSpPr txBox="1"/>
          <p:nvPr/>
        </p:nvSpPr>
        <p:spPr>
          <a:xfrm>
            <a:off x="6096000" y="1492250"/>
            <a:ext cx="323850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Z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6372" name="Text Box 5"/>
          <p:cNvSpPr txBox="1"/>
          <p:nvPr/>
        </p:nvSpPr>
        <p:spPr>
          <a:xfrm>
            <a:off x="6062663" y="5340350"/>
            <a:ext cx="741760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Y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仿宋_GB2312" pitchFamily="49" charset="-122"/>
              </a:rPr>
              <a:t>H</a:t>
            </a:r>
            <a:endParaRPr lang="en-US" altLang="zh-CN" b="1" i="1" baseline="-25000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6373" name="Text Box 6"/>
          <p:cNvSpPr txBox="1"/>
          <p:nvPr/>
        </p:nvSpPr>
        <p:spPr>
          <a:xfrm>
            <a:off x="3638550" y="3281760"/>
            <a:ext cx="423863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X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6374" name="Text Box 7"/>
          <p:cNvSpPr txBox="1"/>
          <p:nvPr/>
        </p:nvSpPr>
        <p:spPr>
          <a:xfrm>
            <a:off x="8560594" y="3315097"/>
            <a:ext cx="709613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Y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仿宋_GB2312" pitchFamily="49" charset="-122"/>
              </a:rPr>
              <a:t>W</a:t>
            </a:r>
            <a:endParaRPr lang="en-US" altLang="zh-CN" b="1" i="1" baseline="-25000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6375" name="Text Box 8"/>
          <p:cNvSpPr txBox="1"/>
          <p:nvPr/>
        </p:nvSpPr>
        <p:spPr>
          <a:xfrm>
            <a:off x="5798781" y="3291285"/>
            <a:ext cx="3479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O</a:t>
            </a:r>
            <a:endParaRPr lang="en-US" altLang="zh-CN" sz="2100" b="1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6376" name="Text Box 9"/>
          <p:cNvSpPr txBox="1"/>
          <p:nvPr/>
        </p:nvSpPr>
        <p:spPr>
          <a:xfrm>
            <a:off x="4824056" y="2572504"/>
            <a:ext cx="449580" cy="41402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sz="2100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6377" name="Text Box 10"/>
          <p:cNvSpPr txBox="1"/>
          <p:nvPr/>
        </p:nvSpPr>
        <p:spPr>
          <a:xfrm>
            <a:off x="7952185" y="2640370"/>
            <a:ext cx="538163" cy="41402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</a:t>
            </a:r>
            <a:endParaRPr lang="en-US" altLang="zh-CN" sz="2100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6378" name="Line 11"/>
          <p:cNvSpPr/>
          <p:nvPr/>
        </p:nvSpPr>
        <p:spPr>
          <a:xfrm flipH="1">
            <a:off x="4104085" y="3598069"/>
            <a:ext cx="45148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379" name="Line 12"/>
          <p:cNvSpPr/>
          <p:nvPr/>
        </p:nvSpPr>
        <p:spPr>
          <a:xfrm flipV="1">
            <a:off x="6197204" y="1843088"/>
            <a:ext cx="0" cy="37147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8301" name="Text Box 13"/>
          <p:cNvSpPr txBox="1"/>
          <p:nvPr/>
        </p:nvSpPr>
        <p:spPr>
          <a:xfrm>
            <a:off x="4712494" y="5082779"/>
            <a:ext cx="492919" cy="4140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2100" b="1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6381" name="Text Box 14"/>
          <p:cNvSpPr txBox="1"/>
          <p:nvPr/>
        </p:nvSpPr>
        <p:spPr>
          <a:xfrm>
            <a:off x="4182309" y="2066489"/>
            <a:ext cx="449580" cy="41402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sz="2100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86382" name="Text Box 15"/>
          <p:cNvSpPr txBox="1"/>
          <p:nvPr/>
        </p:nvSpPr>
        <p:spPr>
          <a:xfrm>
            <a:off x="4070747" y="4327486"/>
            <a:ext cx="608409" cy="41402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endParaRPr lang="en-US" altLang="zh-CN" sz="2100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68304" name="Line 16"/>
          <p:cNvSpPr/>
          <p:nvPr/>
        </p:nvSpPr>
        <p:spPr>
          <a:xfrm>
            <a:off x="4611291" y="2281238"/>
            <a:ext cx="249674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384" name="Oval 17"/>
          <p:cNvSpPr/>
          <p:nvPr/>
        </p:nvSpPr>
        <p:spPr>
          <a:xfrm>
            <a:off x="4510088" y="2247900"/>
            <a:ext cx="109538" cy="109538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6385" name="Oval 18"/>
          <p:cNvSpPr/>
          <p:nvPr/>
        </p:nvSpPr>
        <p:spPr>
          <a:xfrm>
            <a:off x="4475560" y="4508897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6386" name="Oval 19"/>
          <p:cNvSpPr/>
          <p:nvPr/>
        </p:nvSpPr>
        <p:spPr>
          <a:xfrm>
            <a:off x="5117306" y="2787254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6387" name="Oval 20"/>
          <p:cNvSpPr/>
          <p:nvPr/>
        </p:nvSpPr>
        <p:spPr>
          <a:xfrm>
            <a:off x="7850981" y="2787254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8309" name="Oval 21"/>
          <p:cNvSpPr/>
          <p:nvPr/>
        </p:nvSpPr>
        <p:spPr>
          <a:xfrm>
            <a:off x="5083969" y="5251847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8310" name="Oval 22"/>
          <p:cNvSpPr/>
          <p:nvPr/>
        </p:nvSpPr>
        <p:spPr>
          <a:xfrm>
            <a:off x="7108031" y="2213372"/>
            <a:ext cx="109538" cy="109538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6390" name="Line 23"/>
          <p:cNvSpPr/>
          <p:nvPr/>
        </p:nvSpPr>
        <p:spPr>
          <a:xfrm>
            <a:off x="4543425" y="2349104"/>
            <a:ext cx="0" cy="2159794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391" name="Line 24"/>
          <p:cNvSpPr/>
          <p:nvPr/>
        </p:nvSpPr>
        <p:spPr>
          <a:xfrm>
            <a:off x="5218510" y="2855119"/>
            <a:ext cx="26336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8313" name="Line 25"/>
          <p:cNvSpPr/>
          <p:nvPr/>
        </p:nvSpPr>
        <p:spPr>
          <a:xfrm>
            <a:off x="4576763" y="4576763"/>
            <a:ext cx="259913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8314" name="Line 26"/>
          <p:cNvSpPr/>
          <p:nvPr/>
        </p:nvSpPr>
        <p:spPr>
          <a:xfrm flipV="1">
            <a:off x="7175897" y="2314575"/>
            <a:ext cx="0" cy="22621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8315" name="Text Box 27"/>
          <p:cNvSpPr txBox="1"/>
          <p:nvPr/>
        </p:nvSpPr>
        <p:spPr>
          <a:xfrm>
            <a:off x="7243763" y="1998623"/>
            <a:ext cx="538163" cy="414020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sz="2100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</a:t>
            </a:r>
            <a:endParaRPr lang="en-US" altLang="zh-CN" sz="2100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68316" name="Line 28"/>
          <p:cNvSpPr/>
          <p:nvPr/>
        </p:nvSpPr>
        <p:spPr>
          <a:xfrm>
            <a:off x="5150644" y="2888456"/>
            <a:ext cx="0" cy="2363391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8317" name="Line 29"/>
          <p:cNvSpPr/>
          <p:nvPr/>
        </p:nvSpPr>
        <p:spPr>
          <a:xfrm>
            <a:off x="7918847" y="2888456"/>
            <a:ext cx="0" cy="243125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8318" name="Line 30"/>
          <p:cNvSpPr/>
          <p:nvPr/>
        </p:nvSpPr>
        <p:spPr>
          <a:xfrm flipH="1">
            <a:off x="5218510" y="5319713"/>
            <a:ext cx="27003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6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6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01" grpId="0"/>
      <p:bldP spid="268309" grpId="0" bldLvl="0" animBg="1"/>
      <p:bldP spid="268310" grpId="0" bldLvl="0" animBg="1"/>
      <p:bldP spid="268315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50716A18PWBG">
  <a:themeElements>
    <a:clrScheme name="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0070C0"/>
      </a:accent1>
      <a:accent2>
        <a:srgbClr val="6A63CB"/>
      </a:accent2>
      <a:accent3>
        <a:srgbClr val="FFFFFF"/>
      </a:accent3>
      <a:accent4>
        <a:srgbClr val="333537"/>
      </a:accent4>
      <a:accent5>
        <a:srgbClr val="AABCDC"/>
      </a:accent5>
      <a:accent6>
        <a:srgbClr val="5E58B6"/>
      </a:accent6>
      <a:hlink>
        <a:srgbClr val="00B0F0"/>
      </a:hlink>
      <a:folHlink>
        <a:srgbClr val="AFB2B4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A000120150716A18PWBG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0070C0"/>
        </a:accent1>
        <a:accent2>
          <a:srgbClr val="6A63CB"/>
        </a:accent2>
        <a:accent3>
          <a:srgbClr val="FFFFFF"/>
        </a:accent3>
        <a:accent4>
          <a:srgbClr val="333436"/>
        </a:accent4>
        <a:accent5>
          <a:srgbClr val="AABBDC"/>
        </a:accent5>
        <a:accent6>
          <a:srgbClr val="5F59B8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A000120150716A18PWBG">
  <a:themeElements>
    <a:clrScheme name="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0070C0"/>
      </a:accent1>
      <a:accent2>
        <a:srgbClr val="6A63CB"/>
      </a:accent2>
      <a:accent3>
        <a:srgbClr val="FFFFFF"/>
      </a:accent3>
      <a:accent4>
        <a:srgbClr val="333537"/>
      </a:accent4>
      <a:accent5>
        <a:srgbClr val="AABCDC"/>
      </a:accent5>
      <a:accent6>
        <a:srgbClr val="5E58B6"/>
      </a:accent6>
      <a:hlink>
        <a:srgbClr val="00B0F0"/>
      </a:hlink>
      <a:folHlink>
        <a:srgbClr val="AFB2B4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A000120150716A18PWBG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0070C0"/>
        </a:accent1>
        <a:accent2>
          <a:srgbClr val="6A63CB"/>
        </a:accent2>
        <a:accent3>
          <a:srgbClr val="FFFFFF"/>
        </a:accent3>
        <a:accent4>
          <a:srgbClr val="333436"/>
        </a:accent4>
        <a:accent5>
          <a:srgbClr val="AABBDC"/>
        </a:accent5>
        <a:accent6>
          <a:srgbClr val="5F59B8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974</Words>
  <Application>WPS 演示</Application>
  <PresentationFormat>全屏显示(4:3)</PresentationFormat>
  <Paragraphs>422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14</vt:i4>
      </vt:variant>
    </vt:vector>
  </HeadingPairs>
  <TitlesOfParts>
    <vt:vector size="44" baseType="lpstr">
      <vt:lpstr>Arial</vt:lpstr>
      <vt:lpstr>宋体</vt:lpstr>
      <vt:lpstr>Wingdings</vt:lpstr>
      <vt:lpstr>幼圆</vt:lpstr>
      <vt:lpstr>隶书</vt:lpstr>
      <vt:lpstr>Times New Roman</vt:lpstr>
      <vt:lpstr>仿宋_GB2312</vt:lpstr>
      <vt:lpstr>楷体_GB2312</vt:lpstr>
      <vt:lpstr>Tahoma</vt:lpstr>
      <vt:lpstr>华文楷体</vt:lpstr>
      <vt:lpstr>微软雅黑</vt:lpstr>
      <vt:lpstr>Arial Unicode MS</vt:lpstr>
      <vt:lpstr>Calibri</vt:lpstr>
      <vt:lpstr>ISOCP</vt:lpstr>
      <vt:lpstr>Symbol</vt:lpstr>
      <vt:lpstr>黑体</vt:lpstr>
      <vt:lpstr>Dotum</vt:lpstr>
      <vt:lpstr>Complex</vt:lpstr>
      <vt:lpstr>方正舒体</vt:lpstr>
      <vt:lpstr>Math1</vt:lpstr>
      <vt:lpstr>Marlett</vt:lpstr>
      <vt:lpstr>UniversalMath1 BT</vt:lpstr>
      <vt:lpstr>Romantic</vt:lpstr>
      <vt:lpstr>仿宋</vt:lpstr>
      <vt:lpstr>新宋体</vt:lpstr>
      <vt:lpstr>Malgun Gothic</vt:lpstr>
      <vt:lpstr>AMGDT</vt:lpstr>
      <vt:lpstr>默认设计模板</vt:lpstr>
      <vt:lpstr>A000120150716A18PWBG</vt:lpstr>
      <vt:lpstr>1_A000120150716A18PWBG</vt:lpstr>
      <vt:lpstr>建筑装饰制图与识图</vt:lpstr>
      <vt:lpstr>学习目标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（2） 两点的相对位置和重影点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建筑工程概论</dc:title>
  <dc:creator>Administrator</dc:creator>
  <cp:lastModifiedBy>櫻桃㎜ ☉</cp:lastModifiedBy>
  <cp:revision>197</cp:revision>
  <dcterms:created xsi:type="dcterms:W3CDTF">2015-09-24T02:49:00Z</dcterms:created>
  <dcterms:modified xsi:type="dcterms:W3CDTF">2018-12-17T02:10:11Z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2052-11.1.0.8013</vt:lpwstr>
  </property>
</Properties>
</file>