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6" r:id="rId5"/>
    <p:sldId id="258" r:id="rId6"/>
    <p:sldId id="263" r:id="rId7"/>
    <p:sldId id="262" r:id="rId8"/>
    <p:sldId id="259" r:id="rId9"/>
    <p:sldId id="268" r:id="rId10"/>
    <p:sldId id="267" r:id="rId11"/>
    <p:sldId id="269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3" autoAdjust="0"/>
    <p:restoredTop sz="94660"/>
  </p:normalViewPr>
  <p:slideViewPr>
    <p:cSldViewPr>
      <p:cViewPr varScale="1">
        <p:scale>
          <a:sx n="65" d="100"/>
          <a:sy n="65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2018/12/16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2018/12/16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2018/12/16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2018/12/16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2018/12/16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2018/12/16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2018/12/16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endParaRPr lang="zh-CN" altLang="zh-CN" smtClean="0"/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zh-CN" smtClean="0"/>
          </a:p>
        </p:txBody>
      </p:sp>
      <p:pic>
        <p:nvPicPr>
          <p:cNvPr id="10244" name="Picture 4" descr="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6096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 smtClean="0">
                <a:solidFill>
                  <a:srgbClr val="6600CC"/>
                </a:solidFill>
              </a:rPr>
              <a:t> </a:t>
            </a:r>
            <a:endParaRPr lang="en-US" altLang="zh-CN" sz="4800" dirty="0">
              <a:solidFill>
                <a:srgbClr val="6600CC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5638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6600" b="1" dirty="0">
              <a:solidFill>
                <a:srgbClr val="FF0000"/>
              </a:solidFill>
              <a:ea typeface="方正瘦金书_GBK" pitchFamily="65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844824"/>
            <a:ext cx="5112568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C00000"/>
                </a:solidFill>
              </a:rPr>
              <a:t>Transportation</a:t>
            </a:r>
            <a:endParaRPr lang="zh-CN" altLang="en-US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363ea1232d121c7c2ce798e"/>
          <p:cNvPicPr>
            <a:picLocks noChangeAspect="1" noChangeArrowheads="1"/>
          </p:cNvPicPr>
          <p:nvPr/>
        </p:nvPicPr>
        <p:blipFill>
          <a:blip r:embed="rId2" cstate="print"/>
          <a:srcRect l="8328" t="14828" r="11006" b="7253"/>
          <a:stretch>
            <a:fillRect/>
          </a:stretch>
        </p:blipFill>
        <p:spPr bwMode="auto">
          <a:xfrm>
            <a:off x="3059832" y="3645024"/>
            <a:ext cx="3600400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067944" y="5949280"/>
            <a:ext cx="194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</a:rPr>
              <a:t>ship</a:t>
            </a:r>
            <a:r>
              <a:rPr lang="zh-CN" altLang="zh-CN" sz="3200" dirty="0">
                <a:solidFill>
                  <a:srgbClr val="FF0000"/>
                </a:solidFill>
              </a:rPr>
              <a:t> </a:t>
            </a:r>
            <a:r>
              <a:rPr lang="zh-CN" sz="3200" dirty="0">
                <a:solidFill>
                  <a:srgbClr val="FF0000"/>
                </a:solidFill>
              </a:rPr>
              <a:t>轮船</a:t>
            </a:r>
          </a:p>
        </p:txBody>
      </p:sp>
      <p:pic>
        <p:nvPicPr>
          <p:cNvPr id="4" name="Picture 13" descr="20092281545112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148064" y="332656"/>
            <a:ext cx="26514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/>
              <a:t>electro mobile</a:t>
            </a:r>
            <a:endParaRPr lang="en-US" sz="3200" b="1" dirty="0"/>
          </a:p>
        </p:txBody>
      </p:sp>
      <p:pic>
        <p:nvPicPr>
          <p:cNvPr id="6" name="Picture 4" descr="u=3880988926,4242312495&amp;fm=51&amp;g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052736"/>
            <a:ext cx="3168352" cy="2232248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19672" y="332656"/>
            <a:ext cx="223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motor</a:t>
            </a:r>
            <a:r>
              <a:rPr lang="en-US" altLang="zh-CN" sz="3200" b="1" dirty="0"/>
              <a:t>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27547957355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88913"/>
            <a:ext cx="8568952" cy="2011362"/>
          </a:xfrm>
        </p:spPr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Spring Festival travel rush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zh-CN" altLang="en-US" dirty="0"/>
              <a:t>春  运 </a:t>
            </a:r>
            <a:endParaRPr lang="en-US" dirty="0"/>
          </a:p>
        </p:txBody>
      </p:sp>
      <p:pic>
        <p:nvPicPr>
          <p:cNvPr id="22533" name="Picture 5" descr="XNP96FOHM2R$)3JU`B%9K(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957513"/>
            <a:ext cx="7235825" cy="3900487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211638" y="2205038"/>
            <a:ext cx="4032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4000"/>
              <a:t>验证码 </a:t>
            </a:r>
            <a:r>
              <a:rPr lang="en-US" altLang="zh-CN" sz="4000"/>
              <a:t>verification code 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4" grpId="0"/>
      <p:bldP spid="2253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56490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/>
              <a:t>Thank you !</a:t>
            </a:r>
            <a:endParaRPr lang="zh-CN" altLang="en-US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712" y="764704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Georgia" pitchFamily="18" charset="0"/>
              </a:rPr>
              <a:t> </a:t>
            </a:r>
            <a:endParaRPr lang="zh-CN" altLang="en-US" sz="28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63688" y="836712"/>
            <a:ext cx="6316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zh-CN" sz="3600" b="1" dirty="0">
                <a:solidFill>
                  <a:srgbClr val="FF0000"/>
                </a:solidFill>
              </a:rPr>
              <a:t>How do you</a:t>
            </a:r>
            <a:r>
              <a:rPr lang="zh-CN" altLang="zh-CN" sz="3600" b="1" dirty="0"/>
              <a:t> go to school </a:t>
            </a:r>
            <a:r>
              <a:rPr lang="zh-CN" sz="3600" b="1" dirty="0" smtClean="0"/>
              <a:t>？ </a:t>
            </a:r>
            <a:endParaRPr lang="zh-CN" sz="3600" b="1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195736" y="1844824"/>
            <a:ext cx="3030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zh-CN" sz="2800" b="1" dirty="0"/>
              <a:t>I walk to school.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99792" y="3212976"/>
            <a:ext cx="3302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zh-CN" sz="2800" b="1" dirty="0"/>
              <a:t>I go to school </a:t>
            </a:r>
            <a:r>
              <a:rPr lang="en-US" altLang="zh-CN" sz="2800" b="1" dirty="0" smtClean="0"/>
              <a:t>by…</a:t>
            </a:r>
            <a:r>
              <a:rPr lang="zh-CN" altLang="zh-CN" sz="2800" b="1" dirty="0" smtClean="0"/>
              <a:t> </a:t>
            </a:r>
            <a:endParaRPr lang="zh-CN" altLang="zh-CN" sz="2800" b="1" dirty="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411760" y="2564904"/>
            <a:ext cx="30872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zh-CN" sz="2800" b="1" dirty="0"/>
              <a:t>I </a:t>
            </a:r>
            <a:r>
              <a:rPr lang="en-US" altLang="zh-CN" sz="2800" b="1" dirty="0" smtClean="0"/>
              <a:t>drive </a:t>
            </a:r>
            <a:r>
              <a:rPr lang="zh-CN" altLang="zh-CN" sz="2800" b="1" dirty="0" smtClean="0"/>
              <a:t>to </a:t>
            </a:r>
            <a:r>
              <a:rPr lang="zh-CN" altLang="zh-CN" sz="2800" b="1" dirty="0"/>
              <a:t>school.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79712" y="4509120"/>
            <a:ext cx="5688632" cy="954107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zh-CN" sz="2800" b="1" dirty="0"/>
              <a:t>plane</a:t>
            </a:r>
            <a:r>
              <a:rPr lang="zh-CN" sz="2800" b="1" dirty="0"/>
              <a:t>、</a:t>
            </a:r>
            <a:r>
              <a:rPr lang="zh-CN" altLang="zh-CN" sz="2800" b="1" dirty="0"/>
              <a:t>bus</a:t>
            </a:r>
            <a:r>
              <a:rPr lang="zh-CN" sz="2800" b="1" dirty="0"/>
              <a:t>、</a:t>
            </a:r>
            <a:r>
              <a:rPr lang="zh-CN" altLang="zh-CN" sz="2800" b="1" dirty="0"/>
              <a:t>bike</a:t>
            </a:r>
            <a:r>
              <a:rPr lang="zh-CN" sz="2800" b="1" dirty="0"/>
              <a:t>、</a:t>
            </a:r>
            <a:r>
              <a:rPr lang="zh-CN" altLang="zh-CN" sz="2800" b="1" dirty="0"/>
              <a:t>taxi</a:t>
            </a:r>
            <a:r>
              <a:rPr lang="zh-CN" sz="2800" b="1" dirty="0"/>
              <a:t>、</a:t>
            </a:r>
            <a:r>
              <a:rPr lang="zh-CN" altLang="zh-CN" sz="2800" b="1" dirty="0"/>
              <a:t>train</a:t>
            </a:r>
            <a:r>
              <a:rPr lang="zh-CN" sz="2800" b="1" dirty="0"/>
              <a:t>、 </a:t>
            </a:r>
            <a:r>
              <a:rPr lang="zh-CN" altLang="zh-CN" sz="2800" b="1" dirty="0"/>
              <a:t>subway </a:t>
            </a:r>
            <a:r>
              <a:rPr lang="zh-CN" sz="2800" b="1" dirty="0"/>
              <a:t>、</a:t>
            </a:r>
            <a:r>
              <a:rPr lang="zh-CN" altLang="zh-CN" sz="2800" b="1" dirty="0"/>
              <a:t>car</a:t>
            </a:r>
            <a:r>
              <a:rPr lang="zh-CN" sz="2800" b="1" dirty="0"/>
              <a:t>、</a:t>
            </a:r>
            <a:r>
              <a:rPr lang="zh-CN" altLang="zh-CN" sz="2800" b="1" dirty="0"/>
              <a:t>ship......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548680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Font typeface="Wingdings" pitchFamily="2" charset="2"/>
              <a:buChar char="u"/>
            </a:pPr>
            <a:r>
              <a:rPr lang="en-US" altLang="zh-CN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</a:t>
            </a:r>
            <a:r>
              <a:rPr lang="en-US" altLang="zh-CN" sz="2800" dirty="0" smtClean="0">
                <a:latin typeface="Georgia" pitchFamily="18" charset="0"/>
              </a:rPr>
              <a:t>Can you tell me more kind of transportation?</a:t>
            </a:r>
          </a:p>
          <a:p>
            <a:pPr marL="514350" indent="-514350">
              <a:lnSpc>
                <a:spcPct val="200000"/>
              </a:lnSpc>
              <a:buFont typeface="Wingdings" pitchFamily="2" charset="2"/>
              <a:buChar char="u"/>
            </a:pPr>
            <a:r>
              <a:rPr lang="en-US" altLang="zh-CN" sz="2800" dirty="0" smtClean="0">
                <a:latin typeface="Georgia" pitchFamily="18" charset="0"/>
              </a:rPr>
              <a:t>    Why do we need transport? Do you think it is important?</a:t>
            </a:r>
          </a:p>
          <a:p>
            <a:pPr marL="514350" indent="-514350">
              <a:lnSpc>
                <a:spcPct val="200000"/>
              </a:lnSpc>
              <a:buFont typeface="Wingdings" pitchFamily="2" charset="2"/>
              <a:buChar char="u"/>
            </a:pPr>
            <a:r>
              <a:rPr lang="en-US" altLang="zh-CN" sz="2800" dirty="0" smtClean="0">
                <a:latin typeface="Georgia" pitchFamily="18" charset="0"/>
              </a:rPr>
              <a:t>    What’s the difference between transports?/advantages/disadvantages? How to choose a suitable transportation?</a:t>
            </a:r>
          </a:p>
          <a:p>
            <a:endParaRPr lang="en-US" altLang="zh-CN" sz="28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r>
              <a:rPr lang="en-US" altLang="zh-CN" sz="2800" dirty="0" smtClean="0">
                <a:latin typeface="Georgia" pitchFamily="18" charset="0"/>
              </a:rPr>
              <a:t>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712" y="548680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Changes  in  transportation</a:t>
            </a:r>
            <a:r>
              <a:rPr lang="en-US" altLang="zh-CN" sz="2800" dirty="0" smtClean="0">
                <a:latin typeface="Georgia" pitchFamily="18" charset="0"/>
              </a:rPr>
              <a:t> </a:t>
            </a:r>
            <a:endParaRPr lang="zh-CN" altLang="en-US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3968" y="4797152"/>
            <a:ext cx="1440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/>
              <a:t>sedan</a:t>
            </a:r>
            <a:r>
              <a:rPr lang="en-US" dirty="0"/>
              <a:t> </a:t>
            </a:r>
          </a:p>
        </p:txBody>
      </p:sp>
      <p:pic>
        <p:nvPicPr>
          <p:cNvPr id="6" name="Picture 12" descr="42589aa0f4f17881caefd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6166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355976" y="5517232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[</a:t>
            </a:r>
            <a:r>
              <a:rPr lang="en-US" altLang="zh-CN" sz="2400" dirty="0" err="1" smtClean="0"/>
              <a:t>sɪˈdæn</a:t>
            </a:r>
            <a:r>
              <a:rPr lang="en-US" altLang="zh-CN" sz="2400" dirty="0" smtClean="0"/>
              <a:t>]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712" y="548680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Changes  in  transportation</a:t>
            </a:r>
            <a:r>
              <a:rPr lang="en-US" altLang="zh-CN" sz="2800" dirty="0" smtClean="0">
                <a:latin typeface="Georgia" pitchFamily="18" charset="0"/>
              </a:rPr>
              <a:t> </a:t>
            </a:r>
            <a:endParaRPr lang="zh-CN" altLang="en-US" sz="2800" dirty="0"/>
          </a:p>
        </p:txBody>
      </p:sp>
      <p:pic>
        <p:nvPicPr>
          <p:cNvPr id="8" name="Picture 10" descr="6e45fb13b9d7c3205aaf53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46449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39952" y="5085184"/>
            <a:ext cx="1162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/>
              <a:t>boat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712" y="548680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Changes  in  transportation</a:t>
            </a:r>
            <a:r>
              <a:rPr lang="en-US" altLang="zh-CN" sz="2800" dirty="0" smtClean="0">
                <a:latin typeface="Georgia" pitchFamily="18" charset="0"/>
              </a:rPr>
              <a:t> </a:t>
            </a:r>
            <a:endParaRPr lang="zh-CN" altLang="en-US" sz="2800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995936" y="4941168"/>
            <a:ext cx="1440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/>
              <a:t>horse</a:t>
            </a:r>
          </a:p>
        </p:txBody>
      </p:sp>
      <p:pic>
        <p:nvPicPr>
          <p:cNvPr id="5" name="Picture 11" descr="20071128102129775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3924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712" y="548680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Changes  in  transportation</a:t>
            </a:r>
            <a:r>
              <a:rPr lang="en-US" altLang="zh-CN" sz="2800" dirty="0" smtClean="0">
                <a:latin typeface="Georgia" pitchFamily="18" charset="0"/>
              </a:rPr>
              <a:t> </a:t>
            </a:r>
            <a:endParaRPr lang="zh-CN" altLang="en-US" sz="2800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347864" y="4725144"/>
            <a:ext cx="34563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Gharry/ coach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9" descr="e2cf091ec2044ab8ce8a0818b07d7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8245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355976" y="5589240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['</a:t>
            </a:r>
            <a:r>
              <a:rPr lang="en-US" altLang="zh-CN" sz="3200" dirty="0" err="1" smtClean="0"/>
              <a:t>ɡærɪ</a:t>
            </a:r>
            <a:r>
              <a:rPr lang="en-US" altLang="zh-CN" sz="3200" dirty="0" smtClean="0"/>
              <a:t>]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11760" y="548680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In  modern times</a:t>
            </a:r>
            <a:r>
              <a:rPr lang="en-US" altLang="zh-CN" sz="2800" dirty="0" smtClean="0">
                <a:latin typeface="Georgia" pitchFamily="18" charset="0"/>
              </a:rPr>
              <a:t> </a:t>
            </a:r>
            <a:endParaRPr lang="zh-CN" altLang="en-US" sz="2800" dirty="0"/>
          </a:p>
        </p:txBody>
      </p:sp>
      <p:pic>
        <p:nvPicPr>
          <p:cNvPr id="8" name="Picture 4" descr="airpla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3168352" cy="17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ikes3"/>
          <p:cNvPicPr>
            <a:picLocks noChangeAspect="1" noChangeArrowheads="1"/>
          </p:cNvPicPr>
          <p:nvPr/>
        </p:nvPicPr>
        <p:blipFill>
          <a:blip r:embed="rId3" cstate="print"/>
          <a:srcRect t="5006" r="8417" b="9181"/>
          <a:stretch>
            <a:fillRect/>
          </a:stretch>
        </p:blipFill>
        <p:spPr bwMode="auto">
          <a:xfrm>
            <a:off x="1187624" y="4365104"/>
            <a:ext cx="3096344" cy="175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0013729e41a90d6072331d"/>
          <p:cNvPicPr>
            <a:picLocks noChangeAspect="1" noChangeArrowheads="1"/>
          </p:cNvPicPr>
          <p:nvPr/>
        </p:nvPicPr>
        <p:blipFill>
          <a:blip r:embed="rId4" cstate="print"/>
          <a:srcRect t="4791" b="4424"/>
          <a:stretch>
            <a:fillRect/>
          </a:stretch>
        </p:blipFill>
        <p:spPr bwMode="auto">
          <a:xfrm>
            <a:off x="4932039" y="1700808"/>
            <a:ext cx="3599185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Nd9GcRzRNlK4q5sjyu4Iy7dZPNIJe4rMRgQqLohaqZNz3DnrJpYvlbBpw"/>
          <p:cNvPicPr>
            <a:picLocks noChangeAspect="1" noChangeArrowheads="1"/>
          </p:cNvPicPr>
          <p:nvPr/>
        </p:nvPicPr>
        <p:blipFill>
          <a:blip r:embed="rId5" cstate="print"/>
          <a:srcRect l="1384" r="15408"/>
          <a:stretch>
            <a:fillRect/>
          </a:stretch>
        </p:blipFill>
        <p:spPr bwMode="auto">
          <a:xfrm>
            <a:off x="5076056" y="4293096"/>
            <a:ext cx="3493021" cy="176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56876_top"/>
          <p:cNvPicPr>
            <a:picLocks noChangeAspect="1" noChangeArrowheads="1"/>
          </p:cNvPicPr>
          <p:nvPr/>
        </p:nvPicPr>
        <p:blipFill>
          <a:blip r:embed="rId2" cstate="print"/>
          <a:srcRect l="11942" r="20689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429_200811172106442Cx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908720"/>
            <a:ext cx="3672408" cy="257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787900" y="1052513"/>
            <a:ext cx="270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folHlink"/>
                </a:solidFill>
              </a:rPr>
              <a:t>subway</a:t>
            </a:r>
            <a:r>
              <a:rPr lang="en-US" altLang="zh-CN" sz="3200">
                <a:solidFill>
                  <a:schemeClr val="folHlink"/>
                </a:solidFill>
              </a:rPr>
              <a:t>  </a:t>
            </a:r>
            <a:r>
              <a:rPr lang="zh-CN" altLang="en-US" sz="3200">
                <a:solidFill>
                  <a:schemeClr val="folHlink"/>
                </a:solidFill>
              </a:rPr>
              <a:t>地铁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64163" y="1844675"/>
            <a:ext cx="2170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33CC33"/>
                </a:solidFill>
              </a:rPr>
              <a:t>英式： </a:t>
            </a:r>
            <a:r>
              <a:rPr lang="en-US" altLang="zh-CN" sz="2800">
                <a:solidFill>
                  <a:srgbClr val="33CC33"/>
                </a:solidFill>
              </a:rPr>
              <a:t>tube</a:t>
            </a:r>
            <a:r>
              <a:rPr lang="en-US" altLang="zh-CN"/>
              <a:t>  </a:t>
            </a:r>
          </a:p>
        </p:txBody>
      </p:sp>
      <p:pic>
        <p:nvPicPr>
          <p:cNvPr id="8198" name="Picture 6" descr="20099319119479"/>
          <p:cNvPicPr>
            <a:picLocks noChangeAspect="1" noChangeArrowheads="1"/>
          </p:cNvPicPr>
          <p:nvPr/>
        </p:nvPicPr>
        <p:blipFill>
          <a:blip r:embed="rId4" cstate="print"/>
          <a:srcRect l="8659" t="13577" r="8659" b="10268"/>
          <a:stretch>
            <a:fillRect/>
          </a:stretch>
        </p:blipFill>
        <p:spPr bwMode="auto">
          <a:xfrm>
            <a:off x="827584" y="4077072"/>
            <a:ext cx="3600401" cy="239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003800" y="4797425"/>
            <a:ext cx="1989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folHlink"/>
                </a:solidFill>
              </a:rPr>
              <a:t>train</a:t>
            </a:r>
            <a:r>
              <a:rPr lang="en-US" altLang="zh-CN" sz="3200">
                <a:solidFill>
                  <a:schemeClr val="folHlink"/>
                </a:solidFill>
              </a:rPr>
              <a:t> </a:t>
            </a:r>
            <a:r>
              <a:rPr lang="zh-CN" altLang="en-US" sz="3200">
                <a:solidFill>
                  <a:schemeClr val="folHlink"/>
                </a:solidFill>
              </a:rPr>
              <a:t>火车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810125" y="5373688"/>
            <a:ext cx="4333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folHlink"/>
                </a:solidFill>
              </a:rPr>
              <a:t>railway station</a:t>
            </a:r>
            <a:r>
              <a:rPr lang="en-US" altLang="zh-CN" sz="3200">
                <a:solidFill>
                  <a:schemeClr val="folHlink"/>
                </a:solidFill>
              </a:rPr>
              <a:t> </a:t>
            </a:r>
            <a:r>
              <a:rPr lang="zh-CN" altLang="en-US" sz="3200">
                <a:solidFill>
                  <a:schemeClr val="folHlink"/>
                </a:solidFill>
              </a:rPr>
              <a:t>火车站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9" grpId="0" autoUpdateAnimBg="0"/>
      <p:bldP spid="8200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135</Words>
  <Application>Microsoft Office PowerPoint</Application>
  <PresentationFormat>全屏显示(4:3)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Spring Festival travel rush  春  运 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</cp:revision>
  <dcterms:modified xsi:type="dcterms:W3CDTF">2018-12-16T14:34:16Z</dcterms:modified>
</cp:coreProperties>
</file>