
<file path=[Content_Types].xml><?xml version="1.0" encoding="utf-8"?>
<Types xmlns="http://schemas.openxmlformats.org/package/2006/content-types">
  <Default Extension="jpeg" ContentType="image/jpeg"/>
  <Default Extension="tiff" ContentType="image/tif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3"/>
    <p:sldId id="267" r:id="rId4"/>
    <p:sldId id="296" r:id="rId5"/>
    <p:sldId id="278" r:id="rId6"/>
    <p:sldId id="279" r:id="rId7"/>
    <p:sldId id="297" r:id="rId8"/>
    <p:sldId id="326" r:id="rId9"/>
    <p:sldId id="327" r:id="rId10"/>
    <p:sldId id="328" r:id="rId11"/>
    <p:sldId id="329" r:id="rId12"/>
    <p:sldId id="330" r:id="rId13"/>
    <p:sldId id="331" r:id="rId14"/>
    <p:sldId id="332" r:id="rId15"/>
    <p:sldId id="298" r:id="rId16"/>
    <p:sldId id="333" r:id="rId17"/>
    <p:sldId id="334" r:id="rId18"/>
    <p:sldId id="335" r:id="rId19"/>
    <p:sldId id="336" r:id="rId20"/>
    <p:sldId id="337" r:id="rId21"/>
    <p:sldId id="338" r:id="rId22"/>
    <p:sldId id="339" r:id="rId24"/>
    <p:sldId id="310" r:id="rId25"/>
    <p:sldId id="340" r:id="rId26"/>
    <p:sldId id="341" r:id="rId27"/>
    <p:sldId id="342" r:id="rId28"/>
    <p:sldId id="302" r:id="rId29"/>
    <p:sldId id="343" r:id="rId30"/>
    <p:sldId id="303" r:id="rId31"/>
    <p:sldId id="344" r:id="rId32"/>
    <p:sldId id="345" r:id="rId33"/>
    <p:sldId id="346" r:id="rId34"/>
    <p:sldId id="347" r:id="rId35"/>
    <p:sldId id="316" r:id="rId36"/>
    <p:sldId id="348" r:id="rId37"/>
    <p:sldId id="349" r:id="rId38"/>
    <p:sldId id="350" r:id="rId39"/>
    <p:sldId id="351" r:id="rId40"/>
    <p:sldId id="352" r:id="rId41"/>
    <p:sldId id="353" r:id="rId42"/>
    <p:sldId id="354" r:id="rId43"/>
    <p:sldId id="355" r:id="rId44"/>
    <p:sldId id="356" r:id="rId45"/>
    <p:sldId id="357" r:id="rId46"/>
    <p:sldId id="358" r:id="rId47"/>
    <p:sldId id="359" r:id="rId48"/>
    <p:sldId id="360" r:id="rId49"/>
    <p:sldId id="361" r:id="rId50"/>
    <p:sldId id="325" r:id="rId51"/>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35730"/>
    <a:srgbClr val="A2947A"/>
    <a:srgbClr val="94634C"/>
    <a:srgbClr val="FFCC99"/>
    <a:srgbClr val="93634C"/>
    <a:srgbClr val="EA71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8" autoAdjust="0"/>
    <p:restoredTop sz="85949" autoAdjust="0"/>
  </p:normalViewPr>
  <p:slideViewPr>
    <p:cSldViewPr>
      <p:cViewPr>
        <p:scale>
          <a:sx n="80" d="100"/>
          <a:sy n="80" d="100"/>
        </p:scale>
        <p:origin x="-540"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4" Type="http://schemas.openxmlformats.org/officeDocument/2006/relationships/tableStyles" Target="tableStyles.xml"/><Relationship Id="rId53" Type="http://schemas.openxmlformats.org/officeDocument/2006/relationships/viewProps" Target="viewProps.xml"/><Relationship Id="rId52" Type="http://schemas.openxmlformats.org/officeDocument/2006/relationships/presProps" Target="presProps.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notesMaster" Target="notesMasters/notesMaster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54F706C-EB33-4C5A-A13F-1C63A2F3AC8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CN" altLang="en-US"/>
        </a:p>
      </dgm:t>
    </dgm:pt>
    <dgm:pt modelId="{34147150-8F8D-4377-BACE-1C7557AC872C}">
      <dgm:prSet phldrT="[文本]" custT="1"/>
      <dgm:spPr>
        <a:solidFill>
          <a:schemeClr val="tx1">
            <a:lumMod val="65000"/>
            <a:lumOff val="35000"/>
          </a:schemeClr>
        </a:solidFill>
        <a:ln>
          <a:solidFill>
            <a:schemeClr val="tx1">
              <a:lumMod val="65000"/>
              <a:lumOff val="35000"/>
            </a:schemeClr>
          </a:solidFill>
        </a:ln>
        <a:effectLst>
          <a:softEdge rad="31750"/>
        </a:effectLst>
      </dgm:spPr>
      <dgm:t>
        <a:bodyPr/>
        <a:lstStyle/>
        <a:p>
          <a:r>
            <a:rPr lang="zh-CN" altLang="en-US" sz="1800" dirty="0" smtClean="0">
              <a:latin typeface="微软雅黑" panose="020B0503020204020204" pitchFamily="34" charset="-122"/>
              <a:ea typeface="微软雅黑" panose="020B0503020204020204" pitchFamily="34" charset="-122"/>
            </a:rPr>
            <a:t>（</a:t>
          </a:r>
          <a:r>
            <a:rPr lang="en-US" altLang="en-US" sz="1800" dirty="0" smtClean="0">
              <a:latin typeface="微软雅黑" panose="020B0503020204020204" pitchFamily="34" charset="-122"/>
              <a:ea typeface="微软雅黑" panose="020B0503020204020204" pitchFamily="34" charset="-122"/>
            </a:rPr>
            <a:t>1</a:t>
          </a:r>
          <a:r>
            <a:rPr lang="zh-CN" altLang="en-US" sz="1800" dirty="0" smtClean="0">
              <a:latin typeface="微软雅黑" panose="020B0503020204020204" pitchFamily="34" charset="-122"/>
              <a:ea typeface="微软雅黑" panose="020B0503020204020204" pitchFamily="34" charset="-122"/>
            </a:rPr>
            <a:t>）从整体到局部，再由局部到整体。</a:t>
          </a:r>
          <a:endParaRPr lang="zh-CN" altLang="en-US" sz="1800" dirty="0">
            <a:latin typeface="微软雅黑" panose="020B0503020204020204" pitchFamily="34" charset="-122"/>
            <a:ea typeface="微软雅黑" panose="020B0503020204020204" pitchFamily="34" charset="-122"/>
          </a:endParaRPr>
        </a:p>
      </dgm:t>
    </dgm:pt>
    <dgm:pt modelId="{8DCA31F7-B06E-4702-A2C6-EF4D8321CE6F}" cxnId="{0462B713-02A7-4A42-BCEB-74A0A13F618E}" type="parTrans">
      <dgm:prSet/>
      <dgm:spPr/>
      <dgm:t>
        <a:bodyPr/>
        <a:lstStyle/>
        <a:p>
          <a:endParaRPr lang="zh-CN" altLang="en-US" sz="1800">
            <a:latin typeface="微软雅黑" panose="020B0503020204020204" pitchFamily="34" charset="-122"/>
            <a:ea typeface="微软雅黑" panose="020B0503020204020204" pitchFamily="34" charset="-122"/>
          </a:endParaRPr>
        </a:p>
      </dgm:t>
    </dgm:pt>
    <dgm:pt modelId="{A2E40F78-CBEC-4E6C-A196-7D31A2544B31}" cxnId="{0462B713-02A7-4A42-BCEB-74A0A13F618E}" type="sibTrans">
      <dgm:prSet/>
      <dgm:spPr/>
      <dgm:t>
        <a:bodyPr/>
        <a:lstStyle/>
        <a:p>
          <a:endParaRPr lang="zh-CN" altLang="en-US" sz="1800">
            <a:latin typeface="微软雅黑" panose="020B0503020204020204" pitchFamily="34" charset="-122"/>
            <a:ea typeface="微软雅黑" panose="020B0503020204020204" pitchFamily="34" charset="-122"/>
          </a:endParaRPr>
        </a:p>
      </dgm:t>
    </dgm:pt>
    <dgm:pt modelId="{3C3C848D-0023-4E2D-BA52-167F82594068}">
      <dgm:prSet phldrT="[文本]" custT="1"/>
      <dgm:spPr>
        <a:solidFill>
          <a:schemeClr val="tx1">
            <a:lumMod val="65000"/>
            <a:lumOff val="35000"/>
          </a:schemeClr>
        </a:solidFill>
        <a:ln>
          <a:solidFill>
            <a:schemeClr val="tx1">
              <a:lumMod val="65000"/>
              <a:lumOff val="35000"/>
            </a:schemeClr>
          </a:solidFill>
        </a:ln>
        <a:effectLst>
          <a:softEdge rad="31750"/>
        </a:effectLst>
      </dgm:spPr>
      <dgm:t>
        <a:bodyPr/>
        <a:lstStyle/>
        <a:p>
          <a:r>
            <a:rPr lang="zh-CN" altLang="en-US" sz="1800" smtClean="0">
              <a:latin typeface="微软雅黑" panose="020B0503020204020204" pitchFamily="34" charset="-122"/>
              <a:ea typeface="微软雅黑" panose="020B0503020204020204" pitchFamily="34" charset="-122"/>
            </a:rPr>
            <a:t>（</a:t>
          </a:r>
          <a:r>
            <a:rPr lang="en-US" altLang="en-US" sz="1800" smtClean="0">
              <a:latin typeface="微软雅黑" panose="020B0503020204020204" pitchFamily="34" charset="-122"/>
              <a:ea typeface="微软雅黑" panose="020B0503020204020204" pitchFamily="34" charset="-122"/>
            </a:rPr>
            <a:t>2</a:t>
          </a:r>
          <a:r>
            <a:rPr lang="zh-CN" altLang="en-US" sz="1800" smtClean="0">
              <a:latin typeface="微软雅黑" panose="020B0503020204020204" pitchFamily="34" charset="-122"/>
              <a:ea typeface="微软雅黑" panose="020B0503020204020204" pitchFamily="34" charset="-122"/>
            </a:rPr>
            <a:t>）把静止的形象还原为运动的过程，展开联想。</a:t>
          </a:r>
          <a:endParaRPr lang="zh-CN" altLang="en-US" sz="1800" dirty="0">
            <a:latin typeface="微软雅黑" panose="020B0503020204020204" pitchFamily="34" charset="-122"/>
            <a:ea typeface="微软雅黑" panose="020B0503020204020204" pitchFamily="34" charset="-122"/>
          </a:endParaRPr>
        </a:p>
      </dgm:t>
    </dgm:pt>
    <dgm:pt modelId="{61DC5CF0-95A5-43BF-8237-43A3829824AE}" cxnId="{9110584C-7A64-4F19-B690-0EB7DB2B75CD}" type="parTrans">
      <dgm:prSet/>
      <dgm:spPr/>
      <dgm:t>
        <a:bodyPr/>
        <a:lstStyle/>
        <a:p>
          <a:endParaRPr lang="zh-CN" altLang="en-US" sz="1800">
            <a:latin typeface="微软雅黑" panose="020B0503020204020204" pitchFamily="34" charset="-122"/>
            <a:ea typeface="微软雅黑" panose="020B0503020204020204" pitchFamily="34" charset="-122"/>
          </a:endParaRPr>
        </a:p>
      </dgm:t>
    </dgm:pt>
    <dgm:pt modelId="{5AC1830D-BBAC-4103-B815-93BF306FE7A6}" cxnId="{9110584C-7A64-4F19-B690-0EB7DB2B75CD}" type="sibTrans">
      <dgm:prSet/>
      <dgm:spPr/>
      <dgm:t>
        <a:bodyPr/>
        <a:lstStyle/>
        <a:p>
          <a:endParaRPr lang="zh-CN" altLang="en-US" sz="1800">
            <a:latin typeface="微软雅黑" panose="020B0503020204020204" pitchFamily="34" charset="-122"/>
            <a:ea typeface="微软雅黑" panose="020B0503020204020204" pitchFamily="34" charset="-122"/>
          </a:endParaRPr>
        </a:p>
      </dgm:t>
    </dgm:pt>
    <dgm:pt modelId="{ADB28AB5-1FA5-4DE1-A0F2-4DC819A432A4}">
      <dgm:prSet phldrT="[文本]" custT="1"/>
      <dgm:spPr>
        <a:solidFill>
          <a:schemeClr val="tx1">
            <a:lumMod val="65000"/>
            <a:lumOff val="35000"/>
          </a:schemeClr>
        </a:solidFill>
        <a:ln>
          <a:solidFill>
            <a:schemeClr val="tx1">
              <a:lumMod val="65000"/>
              <a:lumOff val="35000"/>
            </a:schemeClr>
          </a:solidFill>
        </a:ln>
        <a:effectLst>
          <a:softEdge rad="31750"/>
        </a:effectLst>
      </dgm:spPr>
      <dgm:t>
        <a:bodyPr/>
        <a:lstStyle/>
        <a:p>
          <a:r>
            <a:rPr lang="zh-CN" altLang="en-US" sz="1800" smtClean="0">
              <a:latin typeface="微软雅黑" panose="020B0503020204020204" pitchFamily="34" charset="-122"/>
              <a:ea typeface="微软雅黑" panose="020B0503020204020204" pitchFamily="34" charset="-122"/>
            </a:rPr>
            <a:t>（</a:t>
          </a:r>
          <a:r>
            <a:rPr lang="en-US" altLang="en-US" sz="1800" smtClean="0">
              <a:latin typeface="微软雅黑" panose="020B0503020204020204" pitchFamily="34" charset="-122"/>
              <a:ea typeface="微软雅黑" panose="020B0503020204020204" pitchFamily="34" charset="-122"/>
            </a:rPr>
            <a:t>3</a:t>
          </a:r>
          <a:r>
            <a:rPr lang="zh-CN" altLang="en-US" sz="1800" smtClean="0">
              <a:latin typeface="微软雅黑" panose="020B0503020204020204" pitchFamily="34" charset="-122"/>
              <a:ea typeface="微软雅黑" panose="020B0503020204020204" pitchFamily="34" charset="-122"/>
            </a:rPr>
            <a:t>）从书法形象到具体形象，展开联想，正确领会作品意境。</a:t>
          </a:r>
          <a:endParaRPr lang="zh-CN" altLang="en-US" sz="1800" dirty="0">
            <a:latin typeface="微软雅黑" panose="020B0503020204020204" pitchFamily="34" charset="-122"/>
            <a:ea typeface="微软雅黑" panose="020B0503020204020204" pitchFamily="34" charset="-122"/>
          </a:endParaRPr>
        </a:p>
      </dgm:t>
    </dgm:pt>
    <dgm:pt modelId="{9DD874A9-60CA-4020-B5D6-F500F17011FE}" cxnId="{B29E56A3-703A-478C-AC57-0245556FA0AF}" type="parTrans">
      <dgm:prSet/>
      <dgm:spPr/>
      <dgm:t>
        <a:bodyPr/>
        <a:lstStyle/>
        <a:p>
          <a:endParaRPr lang="zh-CN" altLang="en-US" sz="1800">
            <a:latin typeface="微软雅黑" panose="020B0503020204020204" pitchFamily="34" charset="-122"/>
            <a:ea typeface="微软雅黑" panose="020B0503020204020204" pitchFamily="34" charset="-122"/>
          </a:endParaRPr>
        </a:p>
      </dgm:t>
    </dgm:pt>
    <dgm:pt modelId="{7763FCEB-6727-4D5C-AF67-C5EFD9F73AE7}" cxnId="{B29E56A3-703A-478C-AC57-0245556FA0AF}" type="sibTrans">
      <dgm:prSet/>
      <dgm:spPr/>
      <dgm:t>
        <a:bodyPr/>
        <a:lstStyle/>
        <a:p>
          <a:endParaRPr lang="zh-CN" altLang="en-US" sz="1800">
            <a:latin typeface="微软雅黑" panose="020B0503020204020204" pitchFamily="34" charset="-122"/>
            <a:ea typeface="微软雅黑" panose="020B0503020204020204" pitchFamily="34" charset="-122"/>
          </a:endParaRPr>
        </a:p>
      </dgm:t>
    </dgm:pt>
    <dgm:pt modelId="{3568A941-A5BE-4D70-9B43-35AEC6C71A62}">
      <dgm:prSet custT="1"/>
      <dgm:spPr>
        <a:solidFill>
          <a:schemeClr val="tx1">
            <a:lumMod val="65000"/>
            <a:lumOff val="35000"/>
          </a:schemeClr>
        </a:solidFill>
        <a:ln>
          <a:solidFill>
            <a:schemeClr val="tx1">
              <a:lumMod val="65000"/>
              <a:lumOff val="35000"/>
            </a:schemeClr>
          </a:solidFill>
        </a:ln>
        <a:effectLst>
          <a:softEdge rad="31750"/>
        </a:effectLst>
      </dgm:spPr>
      <dgm:t>
        <a:bodyPr/>
        <a:lstStyle/>
        <a:p>
          <a:r>
            <a:rPr lang="zh-CN" altLang="en-US" sz="1800" dirty="0" smtClean="0">
              <a:latin typeface="微软雅黑" panose="020B0503020204020204" pitchFamily="34" charset="-122"/>
              <a:ea typeface="微软雅黑" panose="020B0503020204020204" pitchFamily="34" charset="-122"/>
            </a:rPr>
            <a:t>（</a:t>
          </a:r>
          <a:r>
            <a:rPr lang="en-US" altLang="en-US" sz="1800" dirty="0" smtClean="0">
              <a:latin typeface="微软雅黑" panose="020B0503020204020204" pitchFamily="34" charset="-122"/>
              <a:ea typeface="微软雅黑" panose="020B0503020204020204" pitchFamily="34" charset="-122"/>
            </a:rPr>
            <a:t>4</a:t>
          </a:r>
          <a:r>
            <a:rPr lang="zh-CN" altLang="en-US" sz="1800" dirty="0" smtClean="0">
              <a:latin typeface="微软雅黑" panose="020B0503020204020204" pitchFamily="34" charset="-122"/>
              <a:ea typeface="微软雅黑" panose="020B0503020204020204" pitchFamily="34" charset="-122"/>
            </a:rPr>
            <a:t>）了解作品创作背景，正确把握作品的情调。</a:t>
          </a:r>
          <a:endParaRPr lang="zh-CN" altLang="en-US" sz="1800" dirty="0">
            <a:latin typeface="微软雅黑" panose="020B0503020204020204" pitchFamily="34" charset="-122"/>
            <a:ea typeface="微软雅黑" panose="020B0503020204020204" pitchFamily="34" charset="-122"/>
          </a:endParaRPr>
        </a:p>
      </dgm:t>
    </dgm:pt>
    <dgm:pt modelId="{DCA60C5E-7494-492A-A065-991F5FF6D65C}" cxnId="{7E5003BE-3A9A-4758-9016-ABE8DADFFDA1}" type="parTrans">
      <dgm:prSet/>
      <dgm:spPr/>
      <dgm:t>
        <a:bodyPr/>
        <a:lstStyle/>
        <a:p>
          <a:endParaRPr lang="zh-CN" altLang="en-US" sz="1800">
            <a:latin typeface="微软雅黑" panose="020B0503020204020204" pitchFamily="34" charset="-122"/>
            <a:ea typeface="微软雅黑" panose="020B0503020204020204" pitchFamily="34" charset="-122"/>
          </a:endParaRPr>
        </a:p>
      </dgm:t>
    </dgm:pt>
    <dgm:pt modelId="{61EAA490-61AF-4CFA-94B0-9CEC1922D4E7}" cxnId="{7E5003BE-3A9A-4758-9016-ABE8DADFFDA1}" type="sibTrans">
      <dgm:prSet/>
      <dgm:spPr/>
      <dgm:t>
        <a:bodyPr/>
        <a:lstStyle/>
        <a:p>
          <a:endParaRPr lang="zh-CN" altLang="en-US" sz="1800">
            <a:latin typeface="微软雅黑" panose="020B0503020204020204" pitchFamily="34" charset="-122"/>
            <a:ea typeface="微软雅黑" panose="020B0503020204020204" pitchFamily="34" charset="-122"/>
          </a:endParaRPr>
        </a:p>
      </dgm:t>
    </dgm:pt>
    <dgm:pt modelId="{BC318E0A-CF43-40A2-B938-D901177A9541}" type="pres">
      <dgm:prSet presAssocID="{A54F706C-EB33-4C5A-A13F-1C63A2F3AC84}" presName="linear" presStyleCnt="0">
        <dgm:presLayoutVars>
          <dgm:dir/>
          <dgm:animLvl val="lvl"/>
          <dgm:resizeHandles val="exact"/>
        </dgm:presLayoutVars>
      </dgm:prSet>
      <dgm:spPr/>
      <dgm:t>
        <a:bodyPr/>
        <a:lstStyle/>
        <a:p>
          <a:endParaRPr lang="zh-CN" altLang="en-US"/>
        </a:p>
      </dgm:t>
    </dgm:pt>
    <dgm:pt modelId="{5C86AB29-33F1-4004-A4C7-3C0577A616A5}" type="pres">
      <dgm:prSet presAssocID="{34147150-8F8D-4377-BACE-1C7557AC872C}" presName="parentLin" presStyleCnt="0"/>
      <dgm:spPr/>
    </dgm:pt>
    <dgm:pt modelId="{D38F7309-DC22-4C92-B447-376C51E2E762}" type="pres">
      <dgm:prSet presAssocID="{34147150-8F8D-4377-BACE-1C7557AC872C}" presName="parentLeftMargin" presStyleLbl="node1" presStyleIdx="0" presStyleCnt="4"/>
      <dgm:spPr/>
      <dgm:t>
        <a:bodyPr/>
        <a:lstStyle/>
        <a:p>
          <a:endParaRPr lang="zh-CN" altLang="en-US"/>
        </a:p>
      </dgm:t>
    </dgm:pt>
    <dgm:pt modelId="{90F5DE66-44E9-4F38-A91C-0F95FA22B9DD}" type="pres">
      <dgm:prSet presAssocID="{34147150-8F8D-4377-BACE-1C7557AC872C}" presName="parentText" presStyleLbl="node1" presStyleIdx="0" presStyleCnt="4" custScaleX="121609">
        <dgm:presLayoutVars>
          <dgm:chMax val="0"/>
          <dgm:bulletEnabled val="1"/>
        </dgm:presLayoutVars>
      </dgm:prSet>
      <dgm:spPr/>
      <dgm:t>
        <a:bodyPr/>
        <a:lstStyle/>
        <a:p>
          <a:endParaRPr lang="zh-CN" altLang="en-US"/>
        </a:p>
      </dgm:t>
    </dgm:pt>
    <dgm:pt modelId="{377826B0-55CC-4BDC-BE26-A75779D03B69}" type="pres">
      <dgm:prSet presAssocID="{34147150-8F8D-4377-BACE-1C7557AC872C}" presName="negativeSpace" presStyleCnt="0"/>
      <dgm:spPr/>
    </dgm:pt>
    <dgm:pt modelId="{F01B4B3B-D034-4888-8430-6F9E46596FD3}" type="pres">
      <dgm:prSet presAssocID="{34147150-8F8D-4377-BACE-1C7557AC872C}" presName="childText" presStyleLbl="conFgAcc1" presStyleIdx="0" presStyleCnt="4">
        <dgm:presLayoutVars>
          <dgm:bulletEnabled val="1"/>
        </dgm:presLayoutVars>
      </dgm:prSet>
      <dgm:spPr>
        <a:solidFill>
          <a:schemeClr val="bg1">
            <a:lumMod val="75000"/>
            <a:alpha val="90000"/>
          </a:schemeClr>
        </a:solidFill>
        <a:ln>
          <a:solidFill>
            <a:schemeClr val="bg1">
              <a:lumMod val="85000"/>
            </a:schemeClr>
          </a:solidFill>
        </a:ln>
        <a:effectLst>
          <a:softEdge rad="31750"/>
        </a:effectLst>
      </dgm:spPr>
    </dgm:pt>
    <dgm:pt modelId="{7B6B126C-DD43-4D61-8A72-2AA439FF0292}" type="pres">
      <dgm:prSet presAssocID="{A2E40F78-CBEC-4E6C-A196-7D31A2544B31}" presName="spaceBetweenRectangles" presStyleCnt="0"/>
      <dgm:spPr/>
    </dgm:pt>
    <dgm:pt modelId="{8902640C-AEAE-477C-BD54-0C076CA9267F}" type="pres">
      <dgm:prSet presAssocID="{3C3C848D-0023-4E2D-BA52-167F82594068}" presName="parentLin" presStyleCnt="0"/>
      <dgm:spPr/>
    </dgm:pt>
    <dgm:pt modelId="{61B4DCE9-CDBF-480D-A968-CE7F5B4D0A06}" type="pres">
      <dgm:prSet presAssocID="{3C3C848D-0023-4E2D-BA52-167F82594068}" presName="parentLeftMargin" presStyleLbl="node1" presStyleIdx="0" presStyleCnt="4"/>
      <dgm:spPr/>
      <dgm:t>
        <a:bodyPr/>
        <a:lstStyle/>
        <a:p>
          <a:endParaRPr lang="zh-CN" altLang="en-US"/>
        </a:p>
      </dgm:t>
    </dgm:pt>
    <dgm:pt modelId="{C09E761D-4336-4CB4-B549-B0594ACEDF65}" type="pres">
      <dgm:prSet presAssocID="{3C3C848D-0023-4E2D-BA52-167F82594068}" presName="parentText" presStyleLbl="node1" presStyleIdx="1" presStyleCnt="4" custScaleX="121609">
        <dgm:presLayoutVars>
          <dgm:chMax val="0"/>
          <dgm:bulletEnabled val="1"/>
        </dgm:presLayoutVars>
      </dgm:prSet>
      <dgm:spPr/>
      <dgm:t>
        <a:bodyPr/>
        <a:lstStyle/>
        <a:p>
          <a:endParaRPr lang="zh-CN" altLang="en-US"/>
        </a:p>
      </dgm:t>
    </dgm:pt>
    <dgm:pt modelId="{815570E7-EC4B-4ECC-9A63-9FB593599507}" type="pres">
      <dgm:prSet presAssocID="{3C3C848D-0023-4E2D-BA52-167F82594068}" presName="negativeSpace" presStyleCnt="0"/>
      <dgm:spPr/>
    </dgm:pt>
    <dgm:pt modelId="{13388FA1-8474-4892-B325-ABFA58D88848}" type="pres">
      <dgm:prSet presAssocID="{3C3C848D-0023-4E2D-BA52-167F82594068}" presName="childText" presStyleLbl="conFgAcc1" presStyleIdx="1" presStyleCnt="4">
        <dgm:presLayoutVars>
          <dgm:bulletEnabled val="1"/>
        </dgm:presLayoutVars>
      </dgm:prSet>
      <dgm:spPr>
        <a:solidFill>
          <a:schemeClr val="bg1">
            <a:lumMod val="75000"/>
            <a:alpha val="90000"/>
          </a:schemeClr>
        </a:solidFill>
        <a:ln>
          <a:solidFill>
            <a:schemeClr val="bg1">
              <a:lumMod val="85000"/>
            </a:schemeClr>
          </a:solidFill>
        </a:ln>
        <a:effectLst>
          <a:softEdge rad="31750"/>
        </a:effectLst>
      </dgm:spPr>
    </dgm:pt>
    <dgm:pt modelId="{6CBE93D9-64B0-4130-A857-A917B870D84A}" type="pres">
      <dgm:prSet presAssocID="{5AC1830D-BBAC-4103-B815-93BF306FE7A6}" presName="spaceBetweenRectangles" presStyleCnt="0"/>
      <dgm:spPr/>
    </dgm:pt>
    <dgm:pt modelId="{4A479482-FEE5-466B-A2FD-9A769DE3A8EB}" type="pres">
      <dgm:prSet presAssocID="{ADB28AB5-1FA5-4DE1-A0F2-4DC819A432A4}" presName="parentLin" presStyleCnt="0"/>
      <dgm:spPr/>
    </dgm:pt>
    <dgm:pt modelId="{5BFAE3B9-8E59-406D-B95B-2FB649578BBA}" type="pres">
      <dgm:prSet presAssocID="{ADB28AB5-1FA5-4DE1-A0F2-4DC819A432A4}" presName="parentLeftMargin" presStyleLbl="node1" presStyleIdx="1" presStyleCnt="4"/>
      <dgm:spPr/>
      <dgm:t>
        <a:bodyPr/>
        <a:lstStyle/>
        <a:p>
          <a:endParaRPr lang="zh-CN" altLang="en-US"/>
        </a:p>
      </dgm:t>
    </dgm:pt>
    <dgm:pt modelId="{3B93425A-88D4-4842-9075-3924C53AA383}" type="pres">
      <dgm:prSet presAssocID="{ADB28AB5-1FA5-4DE1-A0F2-4DC819A432A4}" presName="parentText" presStyleLbl="node1" presStyleIdx="2" presStyleCnt="4" custScaleX="121609">
        <dgm:presLayoutVars>
          <dgm:chMax val="0"/>
          <dgm:bulletEnabled val="1"/>
        </dgm:presLayoutVars>
      </dgm:prSet>
      <dgm:spPr/>
      <dgm:t>
        <a:bodyPr/>
        <a:lstStyle/>
        <a:p>
          <a:endParaRPr lang="zh-CN" altLang="en-US"/>
        </a:p>
      </dgm:t>
    </dgm:pt>
    <dgm:pt modelId="{489358F1-4425-4BA7-92FC-BCDEAD8167B3}" type="pres">
      <dgm:prSet presAssocID="{ADB28AB5-1FA5-4DE1-A0F2-4DC819A432A4}" presName="negativeSpace" presStyleCnt="0"/>
      <dgm:spPr/>
    </dgm:pt>
    <dgm:pt modelId="{B5977C1A-80E7-467E-AA49-7A54A3DFF1CC}" type="pres">
      <dgm:prSet presAssocID="{ADB28AB5-1FA5-4DE1-A0F2-4DC819A432A4}" presName="childText" presStyleLbl="conFgAcc1" presStyleIdx="2" presStyleCnt="4">
        <dgm:presLayoutVars>
          <dgm:bulletEnabled val="1"/>
        </dgm:presLayoutVars>
      </dgm:prSet>
      <dgm:spPr>
        <a:solidFill>
          <a:schemeClr val="bg1">
            <a:lumMod val="75000"/>
            <a:alpha val="90000"/>
          </a:schemeClr>
        </a:solidFill>
        <a:ln>
          <a:solidFill>
            <a:schemeClr val="bg1">
              <a:lumMod val="85000"/>
            </a:schemeClr>
          </a:solidFill>
        </a:ln>
        <a:effectLst>
          <a:softEdge rad="31750"/>
        </a:effectLst>
      </dgm:spPr>
    </dgm:pt>
    <dgm:pt modelId="{DCA2EC9B-220D-4A80-B6D8-61006A156310}" type="pres">
      <dgm:prSet presAssocID="{7763FCEB-6727-4D5C-AF67-C5EFD9F73AE7}" presName="spaceBetweenRectangles" presStyleCnt="0"/>
      <dgm:spPr/>
    </dgm:pt>
    <dgm:pt modelId="{15331AC9-F322-4F1C-BF5E-C2FAABF46E58}" type="pres">
      <dgm:prSet presAssocID="{3568A941-A5BE-4D70-9B43-35AEC6C71A62}" presName="parentLin" presStyleCnt="0"/>
      <dgm:spPr/>
    </dgm:pt>
    <dgm:pt modelId="{A2423828-42EC-4DE7-BB9E-058A0EBAD618}" type="pres">
      <dgm:prSet presAssocID="{3568A941-A5BE-4D70-9B43-35AEC6C71A62}" presName="parentLeftMargin" presStyleLbl="node1" presStyleIdx="2" presStyleCnt="4"/>
      <dgm:spPr/>
      <dgm:t>
        <a:bodyPr/>
        <a:lstStyle/>
        <a:p>
          <a:endParaRPr lang="zh-CN" altLang="en-US"/>
        </a:p>
      </dgm:t>
    </dgm:pt>
    <dgm:pt modelId="{637EBB6C-F86C-4A44-BE6C-298A61CCE632}" type="pres">
      <dgm:prSet presAssocID="{3568A941-A5BE-4D70-9B43-35AEC6C71A62}" presName="parentText" presStyleLbl="node1" presStyleIdx="3" presStyleCnt="4" custScaleX="121609">
        <dgm:presLayoutVars>
          <dgm:chMax val="0"/>
          <dgm:bulletEnabled val="1"/>
        </dgm:presLayoutVars>
      </dgm:prSet>
      <dgm:spPr/>
      <dgm:t>
        <a:bodyPr/>
        <a:lstStyle/>
        <a:p>
          <a:endParaRPr lang="zh-CN" altLang="en-US"/>
        </a:p>
      </dgm:t>
    </dgm:pt>
    <dgm:pt modelId="{3604F510-449B-433C-A80D-7B5BA638FAC9}" type="pres">
      <dgm:prSet presAssocID="{3568A941-A5BE-4D70-9B43-35AEC6C71A62}" presName="negativeSpace" presStyleCnt="0"/>
      <dgm:spPr/>
    </dgm:pt>
    <dgm:pt modelId="{BC40B8F7-8995-41E5-ACC2-8A8EC96FE779}" type="pres">
      <dgm:prSet presAssocID="{3568A941-A5BE-4D70-9B43-35AEC6C71A62}" presName="childText" presStyleLbl="conFgAcc1" presStyleIdx="3" presStyleCnt="4">
        <dgm:presLayoutVars>
          <dgm:bulletEnabled val="1"/>
        </dgm:presLayoutVars>
      </dgm:prSet>
      <dgm:spPr>
        <a:solidFill>
          <a:schemeClr val="bg1">
            <a:lumMod val="75000"/>
            <a:alpha val="90000"/>
          </a:schemeClr>
        </a:solidFill>
        <a:ln>
          <a:solidFill>
            <a:schemeClr val="bg1">
              <a:lumMod val="85000"/>
            </a:schemeClr>
          </a:solidFill>
        </a:ln>
        <a:effectLst>
          <a:softEdge rad="31750"/>
        </a:effectLst>
      </dgm:spPr>
    </dgm:pt>
  </dgm:ptLst>
  <dgm:cxnLst>
    <dgm:cxn modelId="{9167709B-1BBA-419E-B7FE-D1A774B65DB9}" type="presOf" srcId="{3C3C848D-0023-4E2D-BA52-167F82594068}" destId="{C09E761D-4336-4CB4-B549-B0594ACEDF65}" srcOrd="1" destOrd="0" presId="urn:microsoft.com/office/officeart/2005/8/layout/list1"/>
    <dgm:cxn modelId="{FBA5E559-1437-4826-A4D1-20907A6E9313}" type="presOf" srcId="{34147150-8F8D-4377-BACE-1C7557AC872C}" destId="{D38F7309-DC22-4C92-B447-376C51E2E762}" srcOrd="0" destOrd="0" presId="urn:microsoft.com/office/officeart/2005/8/layout/list1"/>
    <dgm:cxn modelId="{B9C2D161-801C-432A-8A7C-38B8FE4FF014}" type="presOf" srcId="{3568A941-A5BE-4D70-9B43-35AEC6C71A62}" destId="{A2423828-42EC-4DE7-BB9E-058A0EBAD618}" srcOrd="0" destOrd="0" presId="urn:microsoft.com/office/officeart/2005/8/layout/list1"/>
    <dgm:cxn modelId="{9110584C-7A64-4F19-B690-0EB7DB2B75CD}" srcId="{A54F706C-EB33-4C5A-A13F-1C63A2F3AC84}" destId="{3C3C848D-0023-4E2D-BA52-167F82594068}" srcOrd="1" destOrd="0" parTransId="{61DC5CF0-95A5-43BF-8237-43A3829824AE}" sibTransId="{5AC1830D-BBAC-4103-B815-93BF306FE7A6}"/>
    <dgm:cxn modelId="{7E5003BE-3A9A-4758-9016-ABE8DADFFDA1}" srcId="{A54F706C-EB33-4C5A-A13F-1C63A2F3AC84}" destId="{3568A941-A5BE-4D70-9B43-35AEC6C71A62}" srcOrd="3" destOrd="0" parTransId="{DCA60C5E-7494-492A-A065-991F5FF6D65C}" sibTransId="{61EAA490-61AF-4CFA-94B0-9CEC1922D4E7}"/>
    <dgm:cxn modelId="{0462B713-02A7-4A42-BCEB-74A0A13F618E}" srcId="{A54F706C-EB33-4C5A-A13F-1C63A2F3AC84}" destId="{34147150-8F8D-4377-BACE-1C7557AC872C}" srcOrd="0" destOrd="0" parTransId="{8DCA31F7-B06E-4702-A2C6-EF4D8321CE6F}" sibTransId="{A2E40F78-CBEC-4E6C-A196-7D31A2544B31}"/>
    <dgm:cxn modelId="{B29E56A3-703A-478C-AC57-0245556FA0AF}" srcId="{A54F706C-EB33-4C5A-A13F-1C63A2F3AC84}" destId="{ADB28AB5-1FA5-4DE1-A0F2-4DC819A432A4}" srcOrd="2" destOrd="0" parTransId="{9DD874A9-60CA-4020-B5D6-F500F17011FE}" sibTransId="{7763FCEB-6727-4D5C-AF67-C5EFD9F73AE7}"/>
    <dgm:cxn modelId="{C30E986C-61AB-4C19-8D7F-105BC9C94D6A}" type="presOf" srcId="{3568A941-A5BE-4D70-9B43-35AEC6C71A62}" destId="{637EBB6C-F86C-4A44-BE6C-298A61CCE632}" srcOrd="1" destOrd="0" presId="urn:microsoft.com/office/officeart/2005/8/layout/list1"/>
    <dgm:cxn modelId="{8DC2CFBE-FC68-46EF-8B20-5AF48FB4F51F}" type="presOf" srcId="{A54F706C-EB33-4C5A-A13F-1C63A2F3AC84}" destId="{BC318E0A-CF43-40A2-B938-D901177A9541}" srcOrd="0" destOrd="0" presId="urn:microsoft.com/office/officeart/2005/8/layout/list1"/>
    <dgm:cxn modelId="{362B9B7F-23BC-4B68-B67C-0A4D3AF133A8}" type="presOf" srcId="{ADB28AB5-1FA5-4DE1-A0F2-4DC819A432A4}" destId="{3B93425A-88D4-4842-9075-3924C53AA383}" srcOrd="1" destOrd="0" presId="urn:microsoft.com/office/officeart/2005/8/layout/list1"/>
    <dgm:cxn modelId="{5B776FF8-3AB0-4707-A396-F612E271ADB4}" type="presOf" srcId="{3C3C848D-0023-4E2D-BA52-167F82594068}" destId="{61B4DCE9-CDBF-480D-A968-CE7F5B4D0A06}" srcOrd="0" destOrd="0" presId="urn:microsoft.com/office/officeart/2005/8/layout/list1"/>
    <dgm:cxn modelId="{F4C82F4C-F989-4827-BF19-1C6530244FAA}" type="presOf" srcId="{ADB28AB5-1FA5-4DE1-A0F2-4DC819A432A4}" destId="{5BFAE3B9-8E59-406D-B95B-2FB649578BBA}" srcOrd="0" destOrd="0" presId="urn:microsoft.com/office/officeart/2005/8/layout/list1"/>
    <dgm:cxn modelId="{CCCD66E9-0830-4643-8974-CBA780E669FE}" type="presOf" srcId="{34147150-8F8D-4377-BACE-1C7557AC872C}" destId="{90F5DE66-44E9-4F38-A91C-0F95FA22B9DD}" srcOrd="1" destOrd="0" presId="urn:microsoft.com/office/officeart/2005/8/layout/list1"/>
    <dgm:cxn modelId="{65CBC81E-BFE1-41FA-8DA7-BE5064752FC7}" type="presParOf" srcId="{BC318E0A-CF43-40A2-B938-D901177A9541}" destId="{5C86AB29-33F1-4004-A4C7-3C0577A616A5}" srcOrd="0" destOrd="0" presId="urn:microsoft.com/office/officeart/2005/8/layout/list1"/>
    <dgm:cxn modelId="{20A57783-746D-4DEF-94D3-0A0FD1EC6E2C}" type="presParOf" srcId="{5C86AB29-33F1-4004-A4C7-3C0577A616A5}" destId="{D38F7309-DC22-4C92-B447-376C51E2E762}" srcOrd="0" destOrd="0" presId="urn:microsoft.com/office/officeart/2005/8/layout/list1"/>
    <dgm:cxn modelId="{57269915-AE3C-4317-9816-3E86764C8B60}" type="presParOf" srcId="{5C86AB29-33F1-4004-A4C7-3C0577A616A5}" destId="{90F5DE66-44E9-4F38-A91C-0F95FA22B9DD}" srcOrd="1" destOrd="0" presId="urn:microsoft.com/office/officeart/2005/8/layout/list1"/>
    <dgm:cxn modelId="{424EF8E7-4A40-49C6-8A01-E12C652202AE}" type="presParOf" srcId="{BC318E0A-CF43-40A2-B938-D901177A9541}" destId="{377826B0-55CC-4BDC-BE26-A75779D03B69}" srcOrd="1" destOrd="0" presId="urn:microsoft.com/office/officeart/2005/8/layout/list1"/>
    <dgm:cxn modelId="{560ABF8F-4F1D-43D0-AD4A-19FCD2DBF441}" type="presParOf" srcId="{BC318E0A-CF43-40A2-B938-D901177A9541}" destId="{F01B4B3B-D034-4888-8430-6F9E46596FD3}" srcOrd="2" destOrd="0" presId="urn:microsoft.com/office/officeart/2005/8/layout/list1"/>
    <dgm:cxn modelId="{6579FDD1-80E6-49FE-AADE-14634D2F3D6A}" type="presParOf" srcId="{BC318E0A-CF43-40A2-B938-D901177A9541}" destId="{7B6B126C-DD43-4D61-8A72-2AA439FF0292}" srcOrd="3" destOrd="0" presId="urn:microsoft.com/office/officeart/2005/8/layout/list1"/>
    <dgm:cxn modelId="{E619EF5D-F00A-479E-81DB-8D9651165262}" type="presParOf" srcId="{BC318E0A-CF43-40A2-B938-D901177A9541}" destId="{8902640C-AEAE-477C-BD54-0C076CA9267F}" srcOrd="4" destOrd="0" presId="urn:microsoft.com/office/officeart/2005/8/layout/list1"/>
    <dgm:cxn modelId="{DB7346FE-73BB-439A-91F1-53262C236382}" type="presParOf" srcId="{8902640C-AEAE-477C-BD54-0C076CA9267F}" destId="{61B4DCE9-CDBF-480D-A968-CE7F5B4D0A06}" srcOrd="0" destOrd="0" presId="urn:microsoft.com/office/officeart/2005/8/layout/list1"/>
    <dgm:cxn modelId="{7AC891AF-4C48-4A6A-BE85-A203DB7F32A7}" type="presParOf" srcId="{8902640C-AEAE-477C-BD54-0C076CA9267F}" destId="{C09E761D-4336-4CB4-B549-B0594ACEDF65}" srcOrd="1" destOrd="0" presId="urn:microsoft.com/office/officeart/2005/8/layout/list1"/>
    <dgm:cxn modelId="{5EAD76A6-E190-446D-AC98-7D9D8C9E4F57}" type="presParOf" srcId="{BC318E0A-CF43-40A2-B938-D901177A9541}" destId="{815570E7-EC4B-4ECC-9A63-9FB593599507}" srcOrd="5" destOrd="0" presId="urn:microsoft.com/office/officeart/2005/8/layout/list1"/>
    <dgm:cxn modelId="{0142EF39-75FD-4CFB-A16A-E4B674758253}" type="presParOf" srcId="{BC318E0A-CF43-40A2-B938-D901177A9541}" destId="{13388FA1-8474-4892-B325-ABFA58D88848}" srcOrd="6" destOrd="0" presId="urn:microsoft.com/office/officeart/2005/8/layout/list1"/>
    <dgm:cxn modelId="{040317F9-8D45-4480-ACAE-89A6FFA330CE}" type="presParOf" srcId="{BC318E0A-CF43-40A2-B938-D901177A9541}" destId="{6CBE93D9-64B0-4130-A857-A917B870D84A}" srcOrd="7" destOrd="0" presId="urn:microsoft.com/office/officeart/2005/8/layout/list1"/>
    <dgm:cxn modelId="{DB1E464B-4425-4E7E-A3C3-8AF147DAC973}" type="presParOf" srcId="{BC318E0A-CF43-40A2-B938-D901177A9541}" destId="{4A479482-FEE5-466B-A2FD-9A769DE3A8EB}" srcOrd="8" destOrd="0" presId="urn:microsoft.com/office/officeart/2005/8/layout/list1"/>
    <dgm:cxn modelId="{87276662-94A6-4944-B640-24D79B908922}" type="presParOf" srcId="{4A479482-FEE5-466B-A2FD-9A769DE3A8EB}" destId="{5BFAE3B9-8E59-406D-B95B-2FB649578BBA}" srcOrd="0" destOrd="0" presId="urn:microsoft.com/office/officeart/2005/8/layout/list1"/>
    <dgm:cxn modelId="{52A8786A-AE3C-403F-ADA5-20B4DBF1B29D}" type="presParOf" srcId="{4A479482-FEE5-466B-A2FD-9A769DE3A8EB}" destId="{3B93425A-88D4-4842-9075-3924C53AA383}" srcOrd="1" destOrd="0" presId="urn:microsoft.com/office/officeart/2005/8/layout/list1"/>
    <dgm:cxn modelId="{DCF8B9F0-27E7-491E-8D0E-EC7E51055216}" type="presParOf" srcId="{BC318E0A-CF43-40A2-B938-D901177A9541}" destId="{489358F1-4425-4BA7-92FC-BCDEAD8167B3}" srcOrd="9" destOrd="0" presId="urn:microsoft.com/office/officeart/2005/8/layout/list1"/>
    <dgm:cxn modelId="{3ECEE58E-9DCB-459A-8EB4-7F94F2680EB3}" type="presParOf" srcId="{BC318E0A-CF43-40A2-B938-D901177A9541}" destId="{B5977C1A-80E7-467E-AA49-7A54A3DFF1CC}" srcOrd="10" destOrd="0" presId="urn:microsoft.com/office/officeart/2005/8/layout/list1"/>
    <dgm:cxn modelId="{E6155C78-8CD6-49DE-87CC-B396F92CB52F}" type="presParOf" srcId="{BC318E0A-CF43-40A2-B938-D901177A9541}" destId="{DCA2EC9B-220D-4A80-B6D8-61006A156310}" srcOrd="11" destOrd="0" presId="urn:microsoft.com/office/officeart/2005/8/layout/list1"/>
    <dgm:cxn modelId="{BAE0201E-6E52-4FC0-B556-659C33BB8418}" type="presParOf" srcId="{BC318E0A-CF43-40A2-B938-D901177A9541}" destId="{15331AC9-F322-4F1C-BF5E-C2FAABF46E58}" srcOrd="12" destOrd="0" presId="urn:microsoft.com/office/officeart/2005/8/layout/list1"/>
    <dgm:cxn modelId="{D3ACF170-5B04-4F08-8E65-A58D0523F13D}" type="presParOf" srcId="{15331AC9-F322-4F1C-BF5E-C2FAABF46E58}" destId="{A2423828-42EC-4DE7-BB9E-058A0EBAD618}" srcOrd="0" destOrd="0" presId="urn:microsoft.com/office/officeart/2005/8/layout/list1"/>
    <dgm:cxn modelId="{4AF02140-D08F-464A-BD13-D44003F0DDDD}" type="presParOf" srcId="{15331AC9-F322-4F1C-BF5E-C2FAABF46E58}" destId="{637EBB6C-F86C-4A44-BE6C-298A61CCE632}" srcOrd="1" destOrd="0" presId="urn:microsoft.com/office/officeart/2005/8/layout/list1"/>
    <dgm:cxn modelId="{3D2B7499-ABC6-4B30-A718-CC7FC0451C8D}" type="presParOf" srcId="{BC318E0A-CF43-40A2-B938-D901177A9541}" destId="{3604F510-449B-433C-A80D-7B5BA638FAC9}" srcOrd="13" destOrd="0" presId="urn:microsoft.com/office/officeart/2005/8/layout/list1"/>
    <dgm:cxn modelId="{C6239A3A-54AE-4939-B2A7-2C4B55C24323}" type="presParOf" srcId="{BC318E0A-CF43-40A2-B938-D901177A9541}" destId="{BC40B8F7-8995-41E5-ACC2-8A8EC96FE779}" srcOrd="14" destOrd="0" presId="urn:microsoft.com/office/officeart/2005/8/layout/list1"/>
  </dgm:cxnLst>
  <dgm:bg/>
  <dgm:whole/>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1B4B3B-D034-4888-8430-6F9E46596FD3}">
      <dsp:nvSpPr>
        <dsp:cNvPr id="0" name=""/>
        <dsp:cNvSpPr/>
      </dsp:nvSpPr>
      <dsp:spPr>
        <a:xfrm>
          <a:off x="0" y="236749"/>
          <a:ext cx="7858180" cy="403200"/>
        </a:xfrm>
        <a:prstGeom prst="rect">
          <a:avLst/>
        </a:prstGeom>
        <a:solidFill>
          <a:schemeClr val="bg1">
            <a:lumMod val="75000"/>
            <a:alpha val="90000"/>
          </a:schemeClr>
        </a:solidFill>
        <a:ln w="25400" cap="flat" cmpd="sng" algn="ctr">
          <a:solidFill>
            <a:schemeClr val="bg1">
              <a:lumMod val="85000"/>
            </a:schemeClr>
          </a:solidFill>
          <a:prstDash val="solid"/>
        </a:ln>
        <a:effectLst>
          <a:softEdge rad="31750"/>
        </a:effectLst>
      </dsp:spPr>
      <dsp:style>
        <a:lnRef idx="2">
          <a:scrgbClr r="0" g="0" b="0"/>
        </a:lnRef>
        <a:fillRef idx="1">
          <a:scrgbClr r="0" g="0" b="0"/>
        </a:fillRef>
        <a:effectRef idx="0">
          <a:scrgbClr r="0" g="0" b="0"/>
        </a:effectRef>
        <a:fontRef idx="minor"/>
      </dsp:style>
    </dsp:sp>
    <dsp:sp modelId="{90F5DE66-44E9-4F38-A91C-0F95FA22B9DD}">
      <dsp:nvSpPr>
        <dsp:cNvPr id="0" name=""/>
        <dsp:cNvSpPr/>
      </dsp:nvSpPr>
      <dsp:spPr>
        <a:xfrm>
          <a:off x="392909" y="589"/>
          <a:ext cx="6689377" cy="472320"/>
        </a:xfrm>
        <a:prstGeom prst="roundRect">
          <a:avLst/>
        </a:prstGeom>
        <a:solidFill>
          <a:schemeClr val="tx1">
            <a:lumMod val="65000"/>
            <a:lumOff val="35000"/>
          </a:schemeClr>
        </a:solidFill>
        <a:ln w="25400" cap="flat" cmpd="sng" algn="ctr">
          <a:solidFill>
            <a:schemeClr val="tx1">
              <a:lumMod val="65000"/>
              <a:lumOff val="35000"/>
            </a:schemeClr>
          </a:solidFill>
          <a:prstDash val="solid"/>
        </a:ln>
        <a:effectLst>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207914" tIns="0" rIns="207914" bIns="0" numCol="1" spcCol="1270" anchor="ctr" anchorCtr="0">
          <a:noAutofit/>
        </a:bodyPr>
        <a:lstStyle/>
        <a:p>
          <a:pPr lvl="0" algn="l" defTabSz="800100">
            <a:lnSpc>
              <a:spcPct val="90000"/>
            </a:lnSpc>
            <a:spcBef>
              <a:spcPct val="0"/>
            </a:spcBef>
            <a:spcAft>
              <a:spcPct val="35000"/>
            </a:spcAft>
          </a:pPr>
          <a:r>
            <a:rPr lang="zh-CN" altLang="en-US" sz="1800" kern="1200" dirty="0" smtClean="0">
              <a:latin typeface="微软雅黑" pitchFamily="34" charset="-122"/>
              <a:ea typeface="微软雅黑" pitchFamily="34" charset="-122"/>
            </a:rPr>
            <a:t>（</a:t>
          </a:r>
          <a:r>
            <a:rPr lang="en-US" altLang="en-US" sz="1800" kern="1200" dirty="0" smtClean="0">
              <a:latin typeface="微软雅黑" pitchFamily="34" charset="-122"/>
              <a:ea typeface="微软雅黑" pitchFamily="34" charset="-122"/>
            </a:rPr>
            <a:t>1</a:t>
          </a:r>
          <a:r>
            <a:rPr lang="zh-CN" altLang="en-US" sz="1800" kern="1200" dirty="0" smtClean="0">
              <a:latin typeface="微软雅黑" pitchFamily="34" charset="-122"/>
              <a:ea typeface="微软雅黑" pitchFamily="34" charset="-122"/>
            </a:rPr>
            <a:t>）从整体到局部，再由局部到整体。</a:t>
          </a:r>
          <a:endParaRPr lang="zh-CN" altLang="en-US" sz="1800" kern="1200" dirty="0">
            <a:latin typeface="微软雅黑" pitchFamily="34" charset="-122"/>
            <a:ea typeface="微软雅黑" pitchFamily="34" charset="-122"/>
          </a:endParaRPr>
        </a:p>
      </dsp:txBody>
      <dsp:txXfrm>
        <a:off x="415966" y="23646"/>
        <a:ext cx="6643263" cy="426206"/>
      </dsp:txXfrm>
    </dsp:sp>
    <dsp:sp modelId="{13388FA1-8474-4892-B325-ABFA58D88848}">
      <dsp:nvSpPr>
        <dsp:cNvPr id="0" name=""/>
        <dsp:cNvSpPr/>
      </dsp:nvSpPr>
      <dsp:spPr>
        <a:xfrm>
          <a:off x="0" y="962509"/>
          <a:ext cx="7858180" cy="403200"/>
        </a:xfrm>
        <a:prstGeom prst="rect">
          <a:avLst/>
        </a:prstGeom>
        <a:solidFill>
          <a:schemeClr val="bg1">
            <a:lumMod val="75000"/>
            <a:alpha val="90000"/>
          </a:schemeClr>
        </a:solidFill>
        <a:ln w="25400" cap="flat" cmpd="sng" algn="ctr">
          <a:solidFill>
            <a:schemeClr val="bg1">
              <a:lumMod val="85000"/>
            </a:schemeClr>
          </a:solidFill>
          <a:prstDash val="solid"/>
        </a:ln>
        <a:effectLst>
          <a:softEdge rad="31750"/>
        </a:effectLst>
      </dsp:spPr>
      <dsp:style>
        <a:lnRef idx="2">
          <a:scrgbClr r="0" g="0" b="0"/>
        </a:lnRef>
        <a:fillRef idx="1">
          <a:scrgbClr r="0" g="0" b="0"/>
        </a:fillRef>
        <a:effectRef idx="0">
          <a:scrgbClr r="0" g="0" b="0"/>
        </a:effectRef>
        <a:fontRef idx="minor"/>
      </dsp:style>
    </dsp:sp>
    <dsp:sp modelId="{C09E761D-4336-4CB4-B549-B0594ACEDF65}">
      <dsp:nvSpPr>
        <dsp:cNvPr id="0" name=""/>
        <dsp:cNvSpPr/>
      </dsp:nvSpPr>
      <dsp:spPr>
        <a:xfrm>
          <a:off x="392909" y="726349"/>
          <a:ext cx="6689377" cy="472320"/>
        </a:xfrm>
        <a:prstGeom prst="roundRect">
          <a:avLst/>
        </a:prstGeom>
        <a:solidFill>
          <a:schemeClr val="tx1">
            <a:lumMod val="65000"/>
            <a:lumOff val="35000"/>
          </a:schemeClr>
        </a:solidFill>
        <a:ln w="25400" cap="flat" cmpd="sng" algn="ctr">
          <a:solidFill>
            <a:schemeClr val="tx1">
              <a:lumMod val="65000"/>
              <a:lumOff val="35000"/>
            </a:schemeClr>
          </a:solidFill>
          <a:prstDash val="solid"/>
        </a:ln>
        <a:effectLst>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207914" tIns="0" rIns="207914" bIns="0" numCol="1" spcCol="1270" anchor="ctr" anchorCtr="0">
          <a:noAutofit/>
        </a:bodyPr>
        <a:lstStyle/>
        <a:p>
          <a:pPr lvl="0" algn="l" defTabSz="800100">
            <a:lnSpc>
              <a:spcPct val="90000"/>
            </a:lnSpc>
            <a:spcBef>
              <a:spcPct val="0"/>
            </a:spcBef>
            <a:spcAft>
              <a:spcPct val="35000"/>
            </a:spcAft>
          </a:pPr>
          <a:r>
            <a:rPr lang="zh-CN" altLang="en-US" sz="1800" kern="1200" smtClean="0">
              <a:latin typeface="微软雅黑" pitchFamily="34" charset="-122"/>
              <a:ea typeface="微软雅黑" pitchFamily="34" charset="-122"/>
            </a:rPr>
            <a:t>（</a:t>
          </a:r>
          <a:r>
            <a:rPr lang="en-US" altLang="en-US" sz="1800" kern="1200" smtClean="0">
              <a:latin typeface="微软雅黑" pitchFamily="34" charset="-122"/>
              <a:ea typeface="微软雅黑" pitchFamily="34" charset="-122"/>
            </a:rPr>
            <a:t>2</a:t>
          </a:r>
          <a:r>
            <a:rPr lang="zh-CN" altLang="en-US" sz="1800" kern="1200" smtClean="0">
              <a:latin typeface="微软雅黑" pitchFamily="34" charset="-122"/>
              <a:ea typeface="微软雅黑" pitchFamily="34" charset="-122"/>
            </a:rPr>
            <a:t>）把静止的形象还原为运动的过程，展开联想。</a:t>
          </a:r>
          <a:endParaRPr lang="zh-CN" altLang="en-US" sz="1800" kern="1200" dirty="0">
            <a:latin typeface="微软雅黑" pitchFamily="34" charset="-122"/>
            <a:ea typeface="微软雅黑" pitchFamily="34" charset="-122"/>
          </a:endParaRPr>
        </a:p>
      </dsp:txBody>
      <dsp:txXfrm>
        <a:off x="415966" y="749406"/>
        <a:ext cx="6643263" cy="426206"/>
      </dsp:txXfrm>
    </dsp:sp>
    <dsp:sp modelId="{B5977C1A-80E7-467E-AA49-7A54A3DFF1CC}">
      <dsp:nvSpPr>
        <dsp:cNvPr id="0" name=""/>
        <dsp:cNvSpPr/>
      </dsp:nvSpPr>
      <dsp:spPr>
        <a:xfrm>
          <a:off x="0" y="1688269"/>
          <a:ext cx="7858180" cy="403200"/>
        </a:xfrm>
        <a:prstGeom prst="rect">
          <a:avLst/>
        </a:prstGeom>
        <a:solidFill>
          <a:schemeClr val="bg1">
            <a:lumMod val="75000"/>
            <a:alpha val="90000"/>
          </a:schemeClr>
        </a:solidFill>
        <a:ln w="25400" cap="flat" cmpd="sng" algn="ctr">
          <a:solidFill>
            <a:schemeClr val="bg1">
              <a:lumMod val="85000"/>
            </a:schemeClr>
          </a:solidFill>
          <a:prstDash val="solid"/>
        </a:ln>
        <a:effectLst>
          <a:softEdge rad="31750"/>
        </a:effectLst>
      </dsp:spPr>
      <dsp:style>
        <a:lnRef idx="2">
          <a:scrgbClr r="0" g="0" b="0"/>
        </a:lnRef>
        <a:fillRef idx="1">
          <a:scrgbClr r="0" g="0" b="0"/>
        </a:fillRef>
        <a:effectRef idx="0">
          <a:scrgbClr r="0" g="0" b="0"/>
        </a:effectRef>
        <a:fontRef idx="minor"/>
      </dsp:style>
    </dsp:sp>
    <dsp:sp modelId="{3B93425A-88D4-4842-9075-3924C53AA383}">
      <dsp:nvSpPr>
        <dsp:cNvPr id="0" name=""/>
        <dsp:cNvSpPr/>
      </dsp:nvSpPr>
      <dsp:spPr>
        <a:xfrm>
          <a:off x="392909" y="1452109"/>
          <a:ext cx="6689377" cy="472320"/>
        </a:xfrm>
        <a:prstGeom prst="roundRect">
          <a:avLst/>
        </a:prstGeom>
        <a:solidFill>
          <a:schemeClr val="tx1">
            <a:lumMod val="65000"/>
            <a:lumOff val="35000"/>
          </a:schemeClr>
        </a:solidFill>
        <a:ln w="25400" cap="flat" cmpd="sng" algn="ctr">
          <a:solidFill>
            <a:schemeClr val="tx1">
              <a:lumMod val="65000"/>
              <a:lumOff val="35000"/>
            </a:schemeClr>
          </a:solidFill>
          <a:prstDash val="solid"/>
        </a:ln>
        <a:effectLst>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207914" tIns="0" rIns="207914" bIns="0" numCol="1" spcCol="1270" anchor="ctr" anchorCtr="0">
          <a:noAutofit/>
        </a:bodyPr>
        <a:lstStyle/>
        <a:p>
          <a:pPr lvl="0" algn="l" defTabSz="800100">
            <a:lnSpc>
              <a:spcPct val="90000"/>
            </a:lnSpc>
            <a:spcBef>
              <a:spcPct val="0"/>
            </a:spcBef>
            <a:spcAft>
              <a:spcPct val="35000"/>
            </a:spcAft>
          </a:pPr>
          <a:r>
            <a:rPr lang="zh-CN" altLang="en-US" sz="1800" kern="1200" smtClean="0">
              <a:latin typeface="微软雅黑" pitchFamily="34" charset="-122"/>
              <a:ea typeface="微软雅黑" pitchFamily="34" charset="-122"/>
            </a:rPr>
            <a:t>（</a:t>
          </a:r>
          <a:r>
            <a:rPr lang="en-US" altLang="en-US" sz="1800" kern="1200" smtClean="0">
              <a:latin typeface="微软雅黑" pitchFamily="34" charset="-122"/>
              <a:ea typeface="微软雅黑" pitchFamily="34" charset="-122"/>
            </a:rPr>
            <a:t>3</a:t>
          </a:r>
          <a:r>
            <a:rPr lang="zh-CN" altLang="en-US" sz="1800" kern="1200" smtClean="0">
              <a:latin typeface="微软雅黑" pitchFamily="34" charset="-122"/>
              <a:ea typeface="微软雅黑" pitchFamily="34" charset="-122"/>
            </a:rPr>
            <a:t>）从书法形象到具体形象，展开联想，正确领会作品意境。</a:t>
          </a:r>
          <a:endParaRPr lang="zh-CN" altLang="en-US" sz="1800" kern="1200" dirty="0">
            <a:latin typeface="微软雅黑" pitchFamily="34" charset="-122"/>
            <a:ea typeface="微软雅黑" pitchFamily="34" charset="-122"/>
          </a:endParaRPr>
        </a:p>
      </dsp:txBody>
      <dsp:txXfrm>
        <a:off x="415966" y="1475166"/>
        <a:ext cx="6643263" cy="426206"/>
      </dsp:txXfrm>
    </dsp:sp>
    <dsp:sp modelId="{BC40B8F7-8995-41E5-ACC2-8A8EC96FE779}">
      <dsp:nvSpPr>
        <dsp:cNvPr id="0" name=""/>
        <dsp:cNvSpPr/>
      </dsp:nvSpPr>
      <dsp:spPr>
        <a:xfrm>
          <a:off x="0" y="2414028"/>
          <a:ext cx="7858180" cy="403200"/>
        </a:xfrm>
        <a:prstGeom prst="rect">
          <a:avLst/>
        </a:prstGeom>
        <a:solidFill>
          <a:schemeClr val="bg1">
            <a:lumMod val="75000"/>
            <a:alpha val="90000"/>
          </a:schemeClr>
        </a:solidFill>
        <a:ln w="25400" cap="flat" cmpd="sng" algn="ctr">
          <a:solidFill>
            <a:schemeClr val="bg1">
              <a:lumMod val="85000"/>
            </a:schemeClr>
          </a:solidFill>
          <a:prstDash val="solid"/>
        </a:ln>
        <a:effectLst>
          <a:softEdge rad="31750"/>
        </a:effectLst>
      </dsp:spPr>
      <dsp:style>
        <a:lnRef idx="2">
          <a:scrgbClr r="0" g="0" b="0"/>
        </a:lnRef>
        <a:fillRef idx="1">
          <a:scrgbClr r="0" g="0" b="0"/>
        </a:fillRef>
        <a:effectRef idx="0">
          <a:scrgbClr r="0" g="0" b="0"/>
        </a:effectRef>
        <a:fontRef idx="minor"/>
      </dsp:style>
    </dsp:sp>
    <dsp:sp modelId="{637EBB6C-F86C-4A44-BE6C-298A61CCE632}">
      <dsp:nvSpPr>
        <dsp:cNvPr id="0" name=""/>
        <dsp:cNvSpPr/>
      </dsp:nvSpPr>
      <dsp:spPr>
        <a:xfrm>
          <a:off x="392909" y="2177869"/>
          <a:ext cx="6689377" cy="472320"/>
        </a:xfrm>
        <a:prstGeom prst="roundRect">
          <a:avLst/>
        </a:prstGeom>
        <a:solidFill>
          <a:schemeClr val="tx1">
            <a:lumMod val="65000"/>
            <a:lumOff val="35000"/>
          </a:schemeClr>
        </a:solidFill>
        <a:ln w="25400" cap="flat" cmpd="sng" algn="ctr">
          <a:solidFill>
            <a:schemeClr val="tx1">
              <a:lumMod val="65000"/>
              <a:lumOff val="35000"/>
            </a:schemeClr>
          </a:solidFill>
          <a:prstDash val="solid"/>
        </a:ln>
        <a:effectLst>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207914" tIns="0" rIns="207914" bIns="0" numCol="1" spcCol="1270" anchor="ctr" anchorCtr="0">
          <a:noAutofit/>
        </a:bodyPr>
        <a:lstStyle/>
        <a:p>
          <a:pPr lvl="0" algn="l" defTabSz="800100">
            <a:lnSpc>
              <a:spcPct val="90000"/>
            </a:lnSpc>
            <a:spcBef>
              <a:spcPct val="0"/>
            </a:spcBef>
            <a:spcAft>
              <a:spcPct val="35000"/>
            </a:spcAft>
          </a:pPr>
          <a:r>
            <a:rPr lang="zh-CN" altLang="en-US" sz="1800" kern="1200" dirty="0" smtClean="0">
              <a:latin typeface="微软雅黑" pitchFamily="34" charset="-122"/>
              <a:ea typeface="微软雅黑" pitchFamily="34" charset="-122"/>
            </a:rPr>
            <a:t>（</a:t>
          </a:r>
          <a:r>
            <a:rPr lang="en-US" altLang="en-US" sz="1800" kern="1200" dirty="0" smtClean="0">
              <a:latin typeface="微软雅黑" pitchFamily="34" charset="-122"/>
              <a:ea typeface="微软雅黑" pitchFamily="34" charset="-122"/>
            </a:rPr>
            <a:t>4</a:t>
          </a:r>
          <a:r>
            <a:rPr lang="zh-CN" altLang="en-US" sz="1800" kern="1200" dirty="0" smtClean="0">
              <a:latin typeface="微软雅黑" pitchFamily="34" charset="-122"/>
              <a:ea typeface="微软雅黑" pitchFamily="34" charset="-122"/>
            </a:rPr>
            <a:t>）了解作品创作背景，正确把握作品的情调。</a:t>
          </a:r>
          <a:endParaRPr lang="zh-CN" altLang="en-US" sz="1800" kern="1200" dirty="0">
            <a:latin typeface="微软雅黑" pitchFamily="34" charset="-122"/>
            <a:ea typeface="微软雅黑" pitchFamily="34" charset="-122"/>
          </a:endParaRPr>
        </a:p>
      </dsp:txBody>
      <dsp:txXfrm>
        <a:off x="415966" y="2200926"/>
        <a:ext cx="6643263" cy="42620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ea typeface="宋体" panose="02010600030101010101" pitchFamily="2" charset="-122"/>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ea typeface="宋体" panose="02010600030101010101" pitchFamily="2" charset="-122"/>
              </a:defRPr>
            </a:lvl1pPr>
          </a:lstStyle>
          <a:p>
            <a:pPr>
              <a:defRPr/>
            </a:pPr>
            <a:fld id="{C6DEF0C5-8D26-42A1-8DB5-9E6FCEE927D3}" type="datetimeFigureOut">
              <a:rPr lang="zh-CN" altLang="en-US"/>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smtClean="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ea typeface="宋体" panose="02010600030101010101" pitchFamily="2"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ea typeface="宋体" panose="02010600030101010101" pitchFamily="2" charset="-122"/>
              </a:defRPr>
            </a:lvl1pPr>
          </a:lstStyle>
          <a:p>
            <a:pPr>
              <a:defRPr/>
            </a:pPr>
            <a:fld id="{D34EBDD1-51D7-41BF-9A09-FDE9C5430227}"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4" name="日期占位符 3"/>
          <p:cNvSpPr>
            <a:spLocks noGrp="1"/>
          </p:cNvSpPr>
          <p:nvPr>
            <p:ph type="dt" sz="half" idx="10"/>
          </p:nvPr>
        </p:nvSpPr>
        <p:spPr/>
        <p:txBody>
          <a:bodyPr/>
          <a:lstStyle>
            <a:lvl1pPr>
              <a:defRPr/>
            </a:lvl1pPr>
          </a:lstStyle>
          <a:p>
            <a:pPr>
              <a:defRPr/>
            </a:pPr>
            <a:fld id="{2BA33195-ED54-4FB5-AC25-805965F7E451}"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AD1E3A3-3612-4669-AB17-733DA63C49B1}" type="slidenum">
              <a:rPr lang="zh-CN" altLang="en-US"/>
            </a:fld>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blip>
          <a:srcRect t="40949"/>
          <a:stretch>
            <a:fillRect/>
          </a:stretch>
        </p:blipFill>
        <p:spPr bwMode="auto">
          <a:xfrm>
            <a:off x="-165100" y="3000084"/>
            <a:ext cx="9298826" cy="4118268"/>
          </a:xfrm>
          <a:prstGeom prst="rect">
            <a:avLst/>
          </a:prstGeom>
          <a:effectLst>
            <a:softEdge rad="228600"/>
          </a:effectLst>
        </p:spPr>
      </p:pic>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DADDFFFE-96B3-419D-9ED1-5A6920839E92}"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31372029-3EF2-418A-8F3A-D70720090CC6}" type="slidenum">
              <a:rPr lang="zh-CN" altLang="en-US"/>
            </a:fld>
            <a:endParaRPr lang="zh-CN" altLang="en-US"/>
          </a:p>
        </p:txBody>
      </p:sp>
      <p:pic>
        <p:nvPicPr>
          <p:cNvPr id="8" name="Picture 2" descr="F:\cmh【第六文件夹】2016\【PPT制作】-委托\金企鹅标\hui.png"/>
          <p:cNvPicPr>
            <a:picLocks noChangeAspect="1" noChangeArrowheads="1"/>
          </p:cNvPicPr>
          <p:nvPr userDrawn="1"/>
        </p:nvPicPr>
        <p:blipFill>
          <a:blip r:embed="rId3" cstate="print"/>
          <a:srcRect/>
          <a:stretch>
            <a:fillRect/>
          </a:stretch>
        </p:blipFill>
        <p:spPr bwMode="auto">
          <a:xfrm>
            <a:off x="214282" y="6000768"/>
            <a:ext cx="678726" cy="571504"/>
          </a:xfrm>
          <a:prstGeom prst="rect">
            <a:avLst/>
          </a:prstGeom>
          <a:noFill/>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blip>
          <a:srcRect t="40949"/>
          <a:stretch>
            <a:fillRect/>
          </a:stretch>
        </p:blipFill>
        <p:spPr bwMode="auto">
          <a:xfrm>
            <a:off x="-165100" y="3000084"/>
            <a:ext cx="9298826" cy="4118268"/>
          </a:xfrm>
          <a:prstGeom prst="rect">
            <a:avLst/>
          </a:prstGeom>
          <a:effectLst>
            <a:softEdge rad="228600"/>
          </a:effectLst>
        </p:spPr>
      </p:pic>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19B79F84-4AD1-45EC-ADB7-575BF6573AA2}"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7D22D0C-049A-4FF5-B6B9-A4A4C63DA5C1}" type="slidenum">
              <a:rPr lang="zh-CN" altLang="en-US"/>
            </a:fld>
            <a:endParaRPr lang="zh-CN" altLang="en-US"/>
          </a:p>
        </p:txBody>
      </p:sp>
      <p:pic>
        <p:nvPicPr>
          <p:cNvPr id="8" name="Picture 2" descr="F:\cmh【第六文件夹】2016\【PPT制作】-委托\金企鹅标\hui.png"/>
          <p:cNvPicPr>
            <a:picLocks noChangeAspect="1" noChangeArrowheads="1"/>
          </p:cNvPicPr>
          <p:nvPr userDrawn="1"/>
        </p:nvPicPr>
        <p:blipFill>
          <a:blip r:embed="rId3" cstate="print"/>
          <a:srcRect/>
          <a:stretch>
            <a:fillRect/>
          </a:stretch>
        </p:blipFill>
        <p:spPr bwMode="auto">
          <a:xfrm>
            <a:off x="214282" y="6000768"/>
            <a:ext cx="678726" cy="571504"/>
          </a:xfrm>
          <a:prstGeom prst="rect">
            <a:avLst/>
          </a:prstGeom>
          <a:noFill/>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blip>
          <a:srcRect t="40949"/>
          <a:stretch>
            <a:fillRect/>
          </a:stretch>
        </p:blipFill>
        <p:spPr bwMode="auto">
          <a:xfrm>
            <a:off x="-165100" y="3000084"/>
            <a:ext cx="9298826" cy="4118268"/>
          </a:xfrm>
          <a:prstGeom prst="rect">
            <a:avLst/>
          </a:prstGeom>
          <a:effectLst>
            <a:softEdge rad="228600"/>
          </a:effectLst>
        </p:spPr>
      </p:pic>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B3DCD409-BA23-4EDC-9674-0BE2BDDDCB27}"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60C4318-357C-45AB-AFD5-700DB894D7D9}" type="slidenum">
              <a:rPr lang="zh-CN" altLang="en-US"/>
            </a:fld>
            <a:endParaRPr lang="zh-CN" altLang="en-US"/>
          </a:p>
        </p:txBody>
      </p:sp>
      <p:pic>
        <p:nvPicPr>
          <p:cNvPr id="8" name="Picture 2" descr="F:\cmh【第六文件夹】2016\【PPT制作】-委托\金企鹅标\hui.png"/>
          <p:cNvPicPr>
            <a:picLocks noChangeAspect="1" noChangeArrowheads="1"/>
          </p:cNvPicPr>
          <p:nvPr userDrawn="1"/>
        </p:nvPicPr>
        <p:blipFill>
          <a:blip r:embed="rId3" cstate="print"/>
          <a:srcRect/>
          <a:stretch>
            <a:fillRect/>
          </a:stretch>
        </p:blipFill>
        <p:spPr bwMode="auto">
          <a:xfrm>
            <a:off x="214282" y="6000768"/>
            <a:ext cx="678726" cy="571504"/>
          </a:xfrm>
          <a:prstGeom prst="rect">
            <a:avLst/>
          </a:prstGeom>
          <a:noFill/>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blip>
          <a:srcRect t="40949"/>
          <a:stretch>
            <a:fillRect/>
          </a:stretch>
        </p:blipFill>
        <p:spPr bwMode="auto">
          <a:xfrm>
            <a:off x="-165100" y="3000084"/>
            <a:ext cx="9298826" cy="4118268"/>
          </a:xfrm>
          <a:prstGeom prst="rect">
            <a:avLst/>
          </a:prstGeom>
          <a:effectLst>
            <a:softEdge rad="228600"/>
          </a:effectLst>
        </p:spPr>
      </p:pic>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lvl1pPr>
              <a:defRPr/>
            </a:lvl1pPr>
          </a:lstStyle>
          <a:p>
            <a:pPr>
              <a:defRPr/>
            </a:pPr>
            <a:fld id="{B631242A-B40C-4F74-93B6-0AC209454F39}"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C05E786-7262-4117-9B00-27E5F23B5FAB}" type="slidenum">
              <a:rPr lang="zh-CN" altLang="en-US"/>
            </a:fld>
            <a:endParaRPr lang="zh-CN" altLang="en-US"/>
          </a:p>
        </p:txBody>
      </p:sp>
      <p:pic>
        <p:nvPicPr>
          <p:cNvPr id="8" name="Picture 2" descr="F:\cmh【第六文件夹】2016\【PPT制作】-委托\金企鹅标\hui.png"/>
          <p:cNvPicPr>
            <a:picLocks noChangeAspect="1" noChangeArrowheads="1"/>
          </p:cNvPicPr>
          <p:nvPr userDrawn="1"/>
        </p:nvPicPr>
        <p:blipFill>
          <a:blip r:embed="rId3" cstate="print"/>
          <a:srcRect/>
          <a:stretch>
            <a:fillRect/>
          </a:stretch>
        </p:blipFill>
        <p:spPr bwMode="auto">
          <a:xfrm>
            <a:off x="214282" y="6000768"/>
            <a:ext cx="678726" cy="571504"/>
          </a:xfrm>
          <a:prstGeom prst="rect">
            <a:avLst/>
          </a:prstGeom>
          <a:noFill/>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duotone>
              <a:schemeClr val="bg2">
                <a:shade val="45000"/>
                <a:satMod val="135000"/>
              </a:schemeClr>
              <a:prstClr val="white"/>
            </a:duotone>
          </a:blip>
          <a:srcRect t="40949"/>
          <a:stretch>
            <a:fillRect/>
          </a:stretch>
        </p:blipFill>
        <p:spPr bwMode="auto">
          <a:xfrm>
            <a:off x="-165100" y="3000084"/>
            <a:ext cx="9298826" cy="4118268"/>
          </a:xfrm>
          <a:prstGeom prst="rect">
            <a:avLst/>
          </a:prstGeom>
          <a:effectLst>
            <a:softEdge rad="228600"/>
          </a:effectLst>
        </p:spPr>
      </p:pic>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90A2C997-A8B9-477F-AF64-8EB04167CF10}"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ADDDFA2F-DFB7-4420-9ED6-2AA2383AA247}" type="slidenum">
              <a:rPr lang="zh-CN" altLang="en-US"/>
            </a:fld>
            <a:endParaRPr lang="zh-CN" altLang="en-US"/>
          </a:p>
        </p:txBody>
      </p:sp>
      <p:pic>
        <p:nvPicPr>
          <p:cNvPr id="9" name="Picture 2" descr="F:\cmh【第六文件夹】2016\【PPT制作】-委托\金企鹅标\hui.png"/>
          <p:cNvPicPr>
            <a:picLocks noChangeAspect="1" noChangeArrowheads="1"/>
          </p:cNvPicPr>
          <p:nvPr userDrawn="1"/>
        </p:nvPicPr>
        <p:blipFill>
          <a:blip r:embed="rId3" cstate="print"/>
          <a:srcRect/>
          <a:stretch>
            <a:fillRect/>
          </a:stretch>
        </p:blipFill>
        <p:spPr bwMode="auto">
          <a:xfrm>
            <a:off x="214282" y="6000768"/>
            <a:ext cx="678726" cy="571504"/>
          </a:xfrm>
          <a:prstGeom prst="rect">
            <a:avLst/>
          </a:prstGeom>
          <a:noFill/>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duotone>
              <a:schemeClr val="bg2">
                <a:shade val="45000"/>
                <a:satMod val="135000"/>
              </a:schemeClr>
              <a:prstClr val="white"/>
            </a:duotone>
          </a:blip>
          <a:srcRect t="40949"/>
          <a:stretch>
            <a:fillRect/>
          </a:stretch>
        </p:blipFill>
        <p:spPr bwMode="auto">
          <a:xfrm>
            <a:off x="-165100" y="3000084"/>
            <a:ext cx="9298826" cy="4118268"/>
          </a:xfrm>
          <a:prstGeom prst="rect">
            <a:avLst/>
          </a:prstGeom>
          <a:effectLst>
            <a:softEdge rad="228600"/>
          </a:effectLst>
        </p:spPr>
      </p:pic>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215F6BE4-FA59-4D09-B257-2F14B951D2DA}"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80B38F88-2851-4BEB-8A43-06E4DA80E83B}" type="slidenum">
              <a:rPr lang="zh-CN" altLang="en-US"/>
            </a:fld>
            <a:endParaRPr lang="zh-CN" altLang="en-US"/>
          </a:p>
        </p:txBody>
      </p:sp>
      <p:pic>
        <p:nvPicPr>
          <p:cNvPr id="11" name="Picture 2" descr="F:\cmh【第六文件夹】2016\【PPT制作】-委托\金企鹅标\hui.png"/>
          <p:cNvPicPr>
            <a:picLocks noChangeAspect="1" noChangeArrowheads="1"/>
          </p:cNvPicPr>
          <p:nvPr userDrawn="1"/>
        </p:nvPicPr>
        <p:blipFill>
          <a:blip r:embed="rId3" cstate="print"/>
          <a:srcRect/>
          <a:stretch>
            <a:fillRect/>
          </a:stretch>
        </p:blipFill>
        <p:spPr bwMode="auto">
          <a:xfrm>
            <a:off x="214282" y="6000768"/>
            <a:ext cx="678726" cy="571504"/>
          </a:xfrm>
          <a:prstGeom prst="rect">
            <a:avLst/>
          </a:prstGeom>
          <a:noFill/>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duotone>
              <a:schemeClr val="bg2">
                <a:shade val="45000"/>
                <a:satMod val="135000"/>
              </a:schemeClr>
              <a:prstClr val="white"/>
            </a:duotone>
          </a:blip>
          <a:srcRect t="40949"/>
          <a:stretch>
            <a:fillRect/>
          </a:stretch>
        </p:blipFill>
        <p:spPr bwMode="auto">
          <a:xfrm>
            <a:off x="-165100" y="3000084"/>
            <a:ext cx="9298826" cy="4118268"/>
          </a:xfrm>
          <a:prstGeom prst="rect">
            <a:avLst/>
          </a:prstGeom>
          <a:effectLst>
            <a:softEdge rad="228600"/>
          </a:effectLst>
        </p:spPr>
      </p:pic>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A7B91EB7-A340-4275-AFC6-A6AE44E206D0}"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F8F91F85-C461-4244-8748-AB1E9400CE0B}" type="slidenum">
              <a:rPr lang="zh-CN" altLang="en-US"/>
            </a:fld>
            <a:endParaRPr lang="zh-CN" altLang="en-US"/>
          </a:p>
        </p:txBody>
      </p:sp>
      <p:pic>
        <p:nvPicPr>
          <p:cNvPr id="7" name="Picture 2" descr="F:\cmh【第六文件夹】2016\【PPT制作】-委托\金企鹅标\hui.png"/>
          <p:cNvPicPr>
            <a:picLocks noChangeAspect="1" noChangeArrowheads="1"/>
          </p:cNvPicPr>
          <p:nvPr userDrawn="1"/>
        </p:nvPicPr>
        <p:blipFill>
          <a:blip r:embed="rId3" cstate="print"/>
          <a:srcRect/>
          <a:stretch>
            <a:fillRect/>
          </a:stretch>
        </p:blipFill>
        <p:spPr bwMode="auto">
          <a:xfrm>
            <a:off x="214282" y="6000768"/>
            <a:ext cx="678726" cy="571504"/>
          </a:xfrm>
          <a:prstGeom prst="rect">
            <a:avLst/>
          </a:prstGeom>
          <a:noFill/>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duotone>
              <a:schemeClr val="bg2">
                <a:shade val="45000"/>
                <a:satMod val="135000"/>
              </a:schemeClr>
              <a:prstClr val="white"/>
            </a:duotone>
          </a:blip>
          <a:srcRect t="40949"/>
          <a:stretch>
            <a:fillRect/>
          </a:stretch>
        </p:blipFill>
        <p:spPr bwMode="auto">
          <a:xfrm>
            <a:off x="-165100" y="3000084"/>
            <a:ext cx="9298826" cy="4118268"/>
          </a:xfrm>
          <a:prstGeom prst="rect">
            <a:avLst/>
          </a:prstGeom>
          <a:effectLst>
            <a:softEdge rad="228600"/>
          </a:effectLst>
        </p:spPr>
      </p:pic>
      <p:sp>
        <p:nvSpPr>
          <p:cNvPr id="2" name="日期占位符 3"/>
          <p:cNvSpPr>
            <a:spLocks noGrp="1"/>
          </p:cNvSpPr>
          <p:nvPr>
            <p:ph type="dt" sz="half" idx="10"/>
          </p:nvPr>
        </p:nvSpPr>
        <p:spPr/>
        <p:txBody>
          <a:bodyPr/>
          <a:lstStyle>
            <a:lvl1pPr>
              <a:defRPr/>
            </a:lvl1pPr>
          </a:lstStyle>
          <a:p>
            <a:pPr>
              <a:defRPr/>
            </a:pPr>
            <a:fld id="{A79524E2-0E3C-41CE-992F-B91142D06268}"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D96FDB17-3D3B-46BA-9A8D-59274DF3DA96}" type="slidenum">
              <a:rPr lang="zh-CN" altLang="en-US"/>
            </a:fld>
            <a:endParaRPr lang="zh-CN" altLang="en-US"/>
          </a:p>
        </p:txBody>
      </p:sp>
      <p:pic>
        <p:nvPicPr>
          <p:cNvPr id="6" name="Picture 2" descr="F:\cmh【第六文件夹】2016\【PPT制作】-委托\金企鹅标\hui.png"/>
          <p:cNvPicPr>
            <a:picLocks noChangeAspect="1" noChangeArrowheads="1"/>
          </p:cNvPicPr>
          <p:nvPr userDrawn="1"/>
        </p:nvPicPr>
        <p:blipFill>
          <a:blip r:embed="rId3" cstate="print"/>
          <a:srcRect/>
          <a:stretch>
            <a:fillRect/>
          </a:stretch>
        </p:blipFill>
        <p:spPr bwMode="auto">
          <a:xfrm>
            <a:off x="214282" y="6000768"/>
            <a:ext cx="678726" cy="571504"/>
          </a:xfrm>
          <a:prstGeom prst="rect">
            <a:avLst/>
          </a:prstGeom>
          <a:noFill/>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duotone>
              <a:schemeClr val="bg2">
                <a:shade val="45000"/>
                <a:satMod val="135000"/>
              </a:schemeClr>
              <a:prstClr val="white"/>
            </a:duotone>
          </a:blip>
          <a:srcRect t="40949"/>
          <a:stretch>
            <a:fillRect/>
          </a:stretch>
        </p:blipFill>
        <p:spPr bwMode="auto">
          <a:xfrm>
            <a:off x="-165100" y="3000084"/>
            <a:ext cx="9298826" cy="4118268"/>
          </a:xfrm>
          <a:prstGeom prst="rect">
            <a:avLst/>
          </a:prstGeom>
          <a:effectLst>
            <a:softEdge rad="228600"/>
          </a:effectLst>
        </p:spPr>
      </p:pic>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FFE37349-3101-4BE5-AD72-5ABFE98B08B7}"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298EBB5C-D11A-472F-B9B9-0AF753091705}" type="slidenum">
              <a:rPr lang="zh-CN" altLang="en-US"/>
            </a:fld>
            <a:endParaRPr lang="zh-CN" altLang="en-US"/>
          </a:p>
        </p:txBody>
      </p:sp>
      <p:pic>
        <p:nvPicPr>
          <p:cNvPr id="9" name="Picture 2" descr="F:\cmh【第六文件夹】2016\【PPT制作】-委托\金企鹅标\hui.png"/>
          <p:cNvPicPr>
            <a:picLocks noChangeAspect="1" noChangeArrowheads="1"/>
          </p:cNvPicPr>
          <p:nvPr userDrawn="1"/>
        </p:nvPicPr>
        <p:blipFill>
          <a:blip r:embed="rId3" cstate="print"/>
          <a:srcRect/>
          <a:stretch>
            <a:fillRect/>
          </a:stretch>
        </p:blipFill>
        <p:spPr bwMode="auto">
          <a:xfrm>
            <a:off x="214282" y="6000768"/>
            <a:ext cx="678726" cy="571504"/>
          </a:xfrm>
          <a:prstGeom prst="rect">
            <a:avLst/>
          </a:prstGeom>
          <a:noFill/>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duotone>
              <a:schemeClr val="bg2">
                <a:shade val="45000"/>
                <a:satMod val="135000"/>
              </a:schemeClr>
              <a:prstClr val="white"/>
            </a:duotone>
          </a:blip>
          <a:srcRect t="40949"/>
          <a:stretch>
            <a:fillRect/>
          </a:stretch>
        </p:blipFill>
        <p:spPr bwMode="auto">
          <a:xfrm>
            <a:off x="-165100" y="3000084"/>
            <a:ext cx="9298826" cy="4118268"/>
          </a:xfrm>
          <a:prstGeom prst="rect">
            <a:avLst/>
          </a:prstGeom>
          <a:effectLst>
            <a:softEdge rad="228600"/>
          </a:effectLst>
        </p:spPr>
      </p:pic>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73B65CE8-E773-41A5-A6A0-B1DC2092FDFB}"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50C08EC3-C527-4617-9F9D-E91D5B48B237}" type="slidenum">
              <a:rPr lang="zh-CN" altLang="en-US"/>
            </a:fld>
            <a:endParaRPr lang="zh-CN" altLang="en-US"/>
          </a:p>
        </p:txBody>
      </p:sp>
      <p:pic>
        <p:nvPicPr>
          <p:cNvPr id="9" name="Picture 2" descr="F:\cmh【第六文件夹】2016\【PPT制作】-委托\金企鹅标\hui.png"/>
          <p:cNvPicPr>
            <a:picLocks noChangeAspect="1" noChangeArrowheads="1"/>
          </p:cNvPicPr>
          <p:nvPr userDrawn="1"/>
        </p:nvPicPr>
        <p:blipFill>
          <a:blip r:embed="rId3" cstate="print"/>
          <a:srcRect/>
          <a:stretch>
            <a:fillRect/>
          </a:stretch>
        </p:blipFill>
        <p:spPr bwMode="auto">
          <a:xfrm>
            <a:off x="214282" y="6000768"/>
            <a:ext cx="678726" cy="571504"/>
          </a:xfrm>
          <a:prstGeom prst="rect">
            <a:avLst/>
          </a:prstGeom>
          <a:noFill/>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png"/><Relationship Id="rId12" Type="http://schemas.openxmlformats.org/officeDocument/2006/relationships/image" Target="../media/image3.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文本占位符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smtClean="0"/>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D84D853A-3725-420F-BCAC-6F1594BDB346}" type="datetimeFigureOut">
              <a:rPr lang="zh-CN" altLang="en-US"/>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2A0C4885-1210-49F0-A74E-5FEAF6348083}" type="slidenum">
              <a:rPr lang="zh-CN" altLang="en-US"/>
            </a:fld>
            <a:endParaRPr lang="zh-CN" altLang="en-US"/>
          </a:p>
        </p:txBody>
      </p:sp>
      <p:pic>
        <p:nvPicPr>
          <p:cNvPr id="12" name="Picture 6" descr="C:\Documents and Settings\Administrator\桌面\Nipic_7193556_20111024140640832000.png"/>
          <p:cNvPicPr>
            <a:picLocks noChangeAspect="1" noChangeArrowheads="1"/>
          </p:cNvPicPr>
          <p:nvPr/>
        </p:nvPicPr>
        <p:blipFill>
          <a:blip r:embed="rId12">
            <a:duotone>
              <a:schemeClr val="bg2">
                <a:shade val="45000"/>
                <a:satMod val="135000"/>
              </a:schemeClr>
              <a:prstClr val="white"/>
            </a:duotone>
          </a:blip>
          <a:srcRect/>
          <a:stretch>
            <a:fillRect/>
          </a:stretch>
        </p:blipFill>
        <p:spPr bwMode="auto">
          <a:xfrm>
            <a:off x="-167" y="1"/>
            <a:ext cx="9144167" cy="5446240"/>
          </a:xfrm>
          <a:prstGeom prst="rect">
            <a:avLst/>
          </a:prstGeom>
          <a:noFill/>
          <a:ln>
            <a:noFill/>
          </a:ln>
        </p:spPr>
      </p:pic>
      <p:pic>
        <p:nvPicPr>
          <p:cNvPr id="2" name="Picture 2" descr="F:\cmh【第六文件夹】2016\【PPT制作】-委托\金企鹅标\hui.png"/>
          <p:cNvPicPr>
            <a:picLocks noChangeAspect="1" noChangeArrowheads="1"/>
          </p:cNvPicPr>
          <p:nvPr userDrawn="1"/>
        </p:nvPicPr>
        <p:blipFill>
          <a:blip r:embed="rId13" cstate="print"/>
          <a:srcRect/>
          <a:stretch>
            <a:fillRect/>
          </a:stretch>
        </p:blipFill>
        <p:spPr bwMode="auto">
          <a:xfrm>
            <a:off x="214282" y="6000768"/>
            <a:ext cx="678726" cy="571504"/>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2.png"/><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4.png"/><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5.png"/><Relationship Id="rId1"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6.png"/><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png"/><Relationship Id="rId1"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17.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image" Target="../media/image15.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18.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0.png"/><Relationship Id="rId1"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5.png"/><Relationship Id="rId1" Type="http://schemas.openxmlformats.org/officeDocument/2006/relationships/image" Target="../media/image18.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6.png"/><Relationship Id="rId2" Type="http://schemas.openxmlformats.org/officeDocument/2006/relationships/image" Target="../media/image18.png"/><Relationship Id="rId1"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7.png"/><Relationship Id="rId1" Type="http://schemas.openxmlformats.org/officeDocument/2006/relationships/image" Target="../media/image1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8.png"/><Relationship Id="rId2" Type="http://schemas.openxmlformats.org/officeDocument/2006/relationships/image" Target="../media/image18.png"/><Relationship Id="rId1" Type="http://schemas.openxmlformats.org/officeDocument/2006/relationships/image" Target="../media/image1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9.png"/><Relationship Id="rId1"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png"/><Relationship Id="rId1"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0.png"/><Relationship Id="rId1"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2.png"/><Relationship Id="rId1" Type="http://schemas.openxmlformats.org/officeDocument/2006/relationships/image" Target="../media/image41.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3.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6.png"/><Relationship Id="rId1" Type="http://schemas.openxmlformats.org/officeDocument/2006/relationships/image" Target="../media/image45.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png"/></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15.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1.png"/><Relationship Id="rId1"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jpeg"/><Relationship Id="rId1" Type="http://schemas.openxmlformats.org/officeDocument/2006/relationships/image" Target="../media/image1.tiff"/></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png"/><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9.png"/><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1" cstate="print">
            <a:lum/>
          </a:blip>
          <a:srcRect/>
          <a:stretch>
            <a:fillRect l="-1000" r="-1000"/>
          </a:stretch>
        </a:blipFill>
        <a:effectLst/>
      </p:bgPr>
    </p:bg>
    <p:spTree>
      <p:nvGrpSpPr>
        <p:cNvPr id="1" name=""/>
        <p:cNvGrpSpPr/>
        <p:nvPr/>
      </p:nvGrpSpPr>
      <p:grpSpPr>
        <a:xfrm>
          <a:off x="0" y="0"/>
          <a:ext cx="0" cy="0"/>
          <a:chOff x="0" y="0"/>
          <a:chExt cx="0" cy="0"/>
        </a:xfrm>
      </p:grpSpPr>
      <p:sp>
        <p:nvSpPr>
          <p:cNvPr id="5" name="TextBox 4"/>
          <p:cNvSpPr txBox="1"/>
          <p:nvPr/>
        </p:nvSpPr>
        <p:spPr>
          <a:xfrm>
            <a:off x="1350512" y="1928802"/>
            <a:ext cx="1292662" cy="4214842"/>
          </a:xfrm>
          <a:prstGeom prst="rect">
            <a:avLst/>
          </a:prstGeom>
          <a:noFill/>
        </p:spPr>
        <p:txBody>
          <a:bodyPr vert="eaVert" wrap="square" rtlCol="0">
            <a:spAutoFit/>
          </a:bodyPr>
          <a:lstStyle/>
          <a:p>
            <a:r>
              <a:rPr lang="zh-CN" altLang="en-US" sz="7200" b="1" dirty="0" smtClean="0">
                <a:latin typeface="华文隶书" panose="02010800040101010101" pitchFamily="2" charset="-122"/>
                <a:ea typeface="华文隶书" panose="02010800040101010101" pitchFamily="2" charset="-122"/>
              </a:rPr>
              <a:t>书法教程</a:t>
            </a:r>
            <a:endParaRPr lang="zh-CN" altLang="en-US" sz="7200" b="1" dirty="0">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墨团3.png"/>
          <p:cNvPicPr>
            <a:picLocks noChangeAspect="1"/>
          </p:cNvPicPr>
          <p:nvPr/>
        </p:nvPicPr>
        <p:blipFill>
          <a:blip r:embed="rId1"/>
          <a:stretch>
            <a:fillRect/>
          </a:stretch>
        </p:blipFill>
        <p:spPr>
          <a:xfrm>
            <a:off x="536339" y="332656"/>
            <a:ext cx="1428553" cy="1515132"/>
          </a:xfrm>
          <a:prstGeom prst="rect">
            <a:avLst/>
          </a:prstGeom>
        </p:spPr>
      </p:pic>
      <p:sp>
        <p:nvSpPr>
          <p:cNvPr id="7" name="TextBox 6"/>
          <p:cNvSpPr txBox="1"/>
          <p:nvPr/>
        </p:nvSpPr>
        <p:spPr>
          <a:xfrm>
            <a:off x="107504" y="618408"/>
            <a:ext cx="3059864" cy="593560"/>
          </a:xfrm>
          <a:prstGeom prst="rect">
            <a:avLst/>
          </a:prstGeom>
          <a:noFill/>
        </p:spPr>
        <p:txBody>
          <a:bodyPr wrap="square" rtlCol="0">
            <a:spAutoFit/>
          </a:bodyPr>
          <a:lstStyle/>
          <a:p>
            <a:pPr indent="457200">
              <a:lnSpc>
                <a:spcPct val="150000"/>
              </a:lnSpc>
            </a:pPr>
            <a:r>
              <a:rPr lang="en-US" altLang="zh-CN" sz="2400" b="1" dirty="0">
                <a:solidFill>
                  <a:schemeClr val="bg1"/>
                </a:solidFill>
                <a:latin typeface="华文楷体" panose="02010600040101010101" pitchFamily="2" charset="-122"/>
                <a:ea typeface="华文楷体" panose="02010600040101010101" pitchFamily="2" charset="-122"/>
              </a:rPr>
              <a:t>4</a:t>
            </a:r>
            <a:r>
              <a:rPr lang="zh-CN" altLang="en-US" sz="2400" b="1" dirty="0">
                <a:solidFill>
                  <a:schemeClr val="bg1"/>
                </a:solidFill>
                <a:latin typeface="华文楷体" panose="02010600040101010101" pitchFamily="2" charset="-122"/>
                <a:ea typeface="华文楷体" panose="02010600040101010101" pitchFamily="2" charset="-122"/>
              </a:rPr>
              <a:t>．篇章</a:t>
            </a:r>
            <a:r>
              <a:rPr lang="zh-CN" altLang="en-US" sz="2400" b="1" dirty="0">
                <a:solidFill>
                  <a:schemeClr val="tx1">
                    <a:lumMod val="85000"/>
                    <a:lumOff val="15000"/>
                  </a:schemeClr>
                </a:solidFill>
                <a:latin typeface="华文楷体" panose="02010600040101010101" pitchFamily="2" charset="-122"/>
                <a:ea typeface="华文楷体" panose="02010600040101010101" pitchFamily="2" charset="-122"/>
              </a:rPr>
              <a:t>的综合性</a:t>
            </a:r>
            <a:endParaRPr lang="zh-CN" altLang="en-US" sz="2400" b="1" dirty="0" smtClean="0">
              <a:solidFill>
                <a:schemeClr val="tx1">
                  <a:lumMod val="85000"/>
                  <a:lumOff val="15000"/>
                </a:schemeClr>
              </a:solidFill>
              <a:latin typeface="华文楷体" panose="02010600040101010101" pitchFamily="2" charset="-122"/>
              <a:ea typeface="华文楷体" panose="02010600040101010101" pitchFamily="2" charset="-122"/>
            </a:endParaRPr>
          </a:p>
        </p:txBody>
      </p:sp>
      <p:sp>
        <p:nvSpPr>
          <p:cNvPr id="8" name="TextBox 7"/>
          <p:cNvSpPr txBox="1"/>
          <p:nvPr/>
        </p:nvSpPr>
        <p:spPr>
          <a:xfrm>
            <a:off x="536339" y="1806345"/>
            <a:ext cx="8265722" cy="1338828"/>
          </a:xfrm>
          <a:prstGeom prst="rect">
            <a:avLst/>
          </a:prstGeom>
          <a:noFill/>
        </p:spPr>
        <p:txBody>
          <a:bodyPr wrap="square" rtlCol="0">
            <a:spAutoFit/>
          </a:bodyPr>
          <a:lstStyle/>
          <a:p>
            <a:pPr indent="457200">
              <a:lnSpc>
                <a:spcPct val="150000"/>
              </a:lnSpc>
            </a:pPr>
            <a:r>
              <a:rPr lang="zh-CN" altLang="en-US" dirty="0">
                <a:latin typeface="微软雅黑" panose="020B0503020204020204" pitchFamily="34" charset="-122"/>
                <a:ea typeface="微软雅黑" panose="020B0503020204020204" pitchFamily="34" charset="-122"/>
              </a:rPr>
              <a:t>由单字、单词组织起来的汉字篇章，同其他文字的篇章一样，总是在符合语法的前提下，具有无限组合的可能。而汉字的结构与点画本身是多变的、复杂的，组合成篇以后，彼此所形成的各种关系，较之一般文字的篇章关系更加复杂。</a:t>
            </a:r>
            <a:endParaRPr lang="zh-CN" altLang="en-US" dirty="0" smtClean="0">
              <a:latin typeface="微软雅黑" panose="020B0503020204020204" pitchFamily="34" charset="-122"/>
              <a:ea typeface="微软雅黑" panose="020B0503020204020204" pitchFamily="34" charset="-122"/>
            </a:endParaRPr>
          </a:p>
        </p:txBody>
      </p:sp>
      <p:sp>
        <p:nvSpPr>
          <p:cNvPr id="9" name="TextBox 8"/>
          <p:cNvSpPr txBox="1"/>
          <p:nvPr/>
        </p:nvSpPr>
        <p:spPr>
          <a:xfrm>
            <a:off x="3239135" y="3295650"/>
            <a:ext cx="5453380" cy="3291840"/>
          </a:xfrm>
          <a:prstGeom prst="rect">
            <a:avLst/>
          </a:prstGeom>
          <a:noFill/>
          <a:ln>
            <a:solidFill>
              <a:schemeClr val="bg2">
                <a:lumMod val="50000"/>
              </a:schemeClr>
            </a:solidFill>
          </a:ln>
        </p:spPr>
        <p:txBody>
          <a:bodyPr wrap="square" rtlCol="0">
            <a:spAutoFit/>
          </a:bodyPr>
          <a:lstStyle/>
          <a:p>
            <a:pPr indent="457200">
              <a:lnSpc>
                <a:spcPct val="150000"/>
              </a:lnSpc>
            </a:pPr>
            <a:r>
              <a:rPr lang="zh-CN" altLang="en-US" sz="2000" dirty="0">
                <a:solidFill>
                  <a:schemeClr val="accent6">
                    <a:lumMod val="50000"/>
                  </a:schemeClr>
                </a:solidFill>
                <a:latin typeface="汉仪行楷简" panose="02010609000101010101" pitchFamily="49" charset="-122"/>
                <a:ea typeface="汉仪行楷简" panose="02010609000101010101" pitchFamily="49" charset="-122"/>
              </a:rPr>
              <a:t>此外，作为一幅完整作品组成部分的印章和装裱艺术的形式也是丰富多样的。可见，在这最为简单的形式中，却存在着复杂的形式关系问题！中国书法正是由此出发，以中国文化为基础，提炼出了一系列的关于形式处理问题的概念，形成一套关于形式美的观念体系，并辐射到其他艺术形式上。</a:t>
            </a:r>
            <a:endParaRPr lang="zh-CN" altLang="en-US" sz="2000" dirty="0" smtClean="0">
              <a:solidFill>
                <a:schemeClr val="accent6">
                  <a:lumMod val="50000"/>
                </a:schemeClr>
              </a:solidFill>
              <a:latin typeface="汉仪行楷简" panose="02010609000101010101" pitchFamily="49" charset="-122"/>
              <a:ea typeface="汉仪行楷简" panose="02010609000101010101" pitchFamily="49" charset="-122"/>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140" y="3414519"/>
            <a:ext cx="2574527" cy="2529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7" presetID="24"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to="" calcmode="lin" valueType="num">
                                      <p:cBhvr>
                                        <p:cTn id="19" dur="1" fill="hold"/>
                                        <p:tgtEl>
                                          <p:spTgt spid="8"/>
                                        </p:tgtEl>
                                      </p:cBhvr>
                                    </p:anim>
                                  </p:childTnLst>
                                </p:cTn>
                              </p:par>
                              <p:par>
                                <p:cTn id="20" presetID="24"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cBhvr>
                                    </p:anim>
                                  </p:childTnLst>
                                </p:cTn>
                              </p:par>
                              <p:par>
                                <p:cTn id="23" presetID="31" presetClass="entr" presetSubtype="0" fill="hold" nodeType="withEffect">
                                  <p:stCondLst>
                                    <p:cond delay="0"/>
                                  </p:stCondLst>
                                  <p:childTnLst>
                                    <p:set>
                                      <p:cBhvr>
                                        <p:cTn id="24" dur="1" fill="hold">
                                          <p:stCondLst>
                                            <p:cond delay="0"/>
                                          </p:stCondLst>
                                        </p:cTn>
                                        <p:tgtEl>
                                          <p:spTgt spid="5123"/>
                                        </p:tgtEl>
                                        <p:attrNameLst>
                                          <p:attrName>style.visibility</p:attrName>
                                        </p:attrNameLst>
                                      </p:cBhvr>
                                      <p:to>
                                        <p:strVal val="visible"/>
                                      </p:to>
                                    </p:set>
                                    <p:anim calcmode="lin" valueType="num">
                                      <p:cBhvr>
                                        <p:cTn id="25" dur="1000" fill="hold"/>
                                        <p:tgtEl>
                                          <p:spTgt spid="5123"/>
                                        </p:tgtEl>
                                        <p:attrNameLst>
                                          <p:attrName>ppt_w</p:attrName>
                                        </p:attrNameLst>
                                      </p:cBhvr>
                                      <p:tavLst>
                                        <p:tav tm="0">
                                          <p:val>
                                            <p:fltVal val="0"/>
                                          </p:val>
                                        </p:tav>
                                        <p:tav tm="100000">
                                          <p:val>
                                            <p:strVal val="#ppt_w"/>
                                          </p:val>
                                        </p:tav>
                                      </p:tavLst>
                                    </p:anim>
                                    <p:anim calcmode="lin" valueType="num">
                                      <p:cBhvr>
                                        <p:cTn id="26" dur="1000" fill="hold"/>
                                        <p:tgtEl>
                                          <p:spTgt spid="5123"/>
                                        </p:tgtEl>
                                        <p:attrNameLst>
                                          <p:attrName>ppt_h</p:attrName>
                                        </p:attrNameLst>
                                      </p:cBhvr>
                                      <p:tavLst>
                                        <p:tav tm="0">
                                          <p:val>
                                            <p:fltVal val="0"/>
                                          </p:val>
                                        </p:tav>
                                        <p:tav tm="100000">
                                          <p:val>
                                            <p:strVal val="#ppt_h"/>
                                          </p:val>
                                        </p:tav>
                                      </p:tavLst>
                                    </p:anim>
                                    <p:anim calcmode="lin" valueType="num">
                                      <p:cBhvr>
                                        <p:cTn id="27" dur="1000" fill="hold"/>
                                        <p:tgtEl>
                                          <p:spTgt spid="5123"/>
                                        </p:tgtEl>
                                        <p:attrNameLst>
                                          <p:attrName>style.rotation</p:attrName>
                                        </p:attrNameLst>
                                      </p:cBhvr>
                                      <p:tavLst>
                                        <p:tav tm="0">
                                          <p:val>
                                            <p:fltVal val="90"/>
                                          </p:val>
                                        </p:tav>
                                        <p:tav tm="100000">
                                          <p:val>
                                            <p:fltVal val="0"/>
                                          </p:val>
                                        </p:tav>
                                      </p:tavLst>
                                    </p:anim>
                                    <p:animEffect transition="in" filter="fade">
                                      <p:cBhvr>
                                        <p:cTn id="28" dur="1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边框.png"/>
          <p:cNvPicPr>
            <a:picLocks noChangeAspect="1"/>
          </p:cNvPicPr>
          <p:nvPr/>
        </p:nvPicPr>
        <p:blipFill>
          <a:blip r:embed="rId1" cstate="print"/>
          <a:stretch>
            <a:fillRect/>
          </a:stretch>
        </p:blipFill>
        <p:spPr>
          <a:xfrm>
            <a:off x="0" y="642918"/>
            <a:ext cx="3923928" cy="742444"/>
          </a:xfrm>
          <a:prstGeom prst="rect">
            <a:avLst/>
          </a:prstGeom>
        </p:spPr>
      </p:pic>
      <p:sp>
        <p:nvSpPr>
          <p:cNvPr id="3" name="TextBox 2"/>
          <p:cNvSpPr txBox="1"/>
          <p:nvPr/>
        </p:nvSpPr>
        <p:spPr>
          <a:xfrm>
            <a:off x="286290" y="642918"/>
            <a:ext cx="3421614" cy="593560"/>
          </a:xfrm>
          <a:prstGeom prst="rect">
            <a:avLst/>
          </a:prstGeom>
          <a:noFill/>
        </p:spPr>
        <p:txBody>
          <a:bodyPr wrap="square" rtlCol="0">
            <a:spAutoFit/>
          </a:bodyPr>
          <a:lstStyle/>
          <a:p>
            <a:pPr indent="457200">
              <a:lnSpc>
                <a:spcPct val="150000"/>
              </a:lnSpc>
            </a:pPr>
            <a:r>
              <a:rPr lang="zh-CN" altLang="en-US" sz="2400" dirty="0">
                <a:latin typeface="华文新魏" panose="02010800040101010101" pitchFamily="2" charset="-122"/>
                <a:ea typeface="华文新魏" panose="02010800040101010101" pitchFamily="2" charset="-122"/>
              </a:rPr>
              <a:t>（二）以静寓动</a:t>
            </a:r>
            <a:endParaRPr lang="zh-CN" altLang="en-US" sz="2400" dirty="0" smtClean="0">
              <a:latin typeface="华文新魏" panose="02010800040101010101" pitchFamily="2" charset="-122"/>
              <a:ea typeface="华文新魏" panose="02010800040101010101" pitchFamily="2" charset="-122"/>
            </a:endParaRPr>
          </a:p>
        </p:txBody>
      </p:sp>
      <p:sp>
        <p:nvSpPr>
          <p:cNvPr id="4" name="TextBox 3"/>
          <p:cNvSpPr txBox="1"/>
          <p:nvPr/>
        </p:nvSpPr>
        <p:spPr>
          <a:xfrm>
            <a:off x="428596" y="1484784"/>
            <a:ext cx="8319868" cy="3000821"/>
          </a:xfrm>
          <a:prstGeom prst="rect">
            <a:avLst/>
          </a:prstGeom>
          <a:noFill/>
        </p:spPr>
        <p:txBody>
          <a:bodyPr wrap="square" rtlCol="0">
            <a:spAutoFit/>
          </a:bodyPr>
          <a:lstStyle/>
          <a:p>
            <a:pPr indent="457200">
              <a:lnSpc>
                <a:spcPct val="150000"/>
              </a:lnSpc>
            </a:pPr>
            <a:r>
              <a:rPr lang="zh-CN" altLang="en-US" dirty="0">
                <a:latin typeface="微软雅黑" panose="020B0503020204020204" pitchFamily="34" charset="-122"/>
                <a:ea typeface="微软雅黑" panose="020B0503020204020204" pitchFamily="34" charset="-122"/>
              </a:rPr>
              <a:t>中国书法是一种诉诸视觉的艺术形式，它的作品，最终体现为凝定在纸上的形态，无论是悬挂墙上还是置诸案头，都是一种静态的欣赏</a:t>
            </a:r>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indent="457200">
              <a:lnSpc>
                <a:spcPct val="150000"/>
              </a:lnSpc>
            </a:pPr>
            <a:r>
              <a:rPr lang="zh-CN" altLang="en-US" dirty="0" smtClean="0">
                <a:latin typeface="微软雅黑" panose="020B0503020204020204" pitchFamily="34" charset="-122"/>
                <a:ea typeface="微软雅黑" panose="020B0503020204020204" pitchFamily="34" charset="-122"/>
              </a:rPr>
              <a:t>好的</a:t>
            </a:r>
            <a:r>
              <a:rPr lang="zh-CN" altLang="en-US" dirty="0">
                <a:latin typeface="微软雅黑" panose="020B0503020204020204" pitchFamily="34" charset="-122"/>
                <a:ea typeface="微软雅黑" panose="020B0503020204020204" pitchFamily="34" charset="-122"/>
              </a:rPr>
              <a:t>书法作品却总是给欣赏者以动感。任何艺术品都是创作过程的物化，仔细寻绎，都有可能从其最终形式中找到运动过程的痕迹。然而，汉字书写过程的运动性质却是独特的：它具有明确的指向性、不可重复性和不可逆性。正因如此，欣赏者从凝定的作品中读到的往往是书写的运动过程，感受到更多的是存在于纸上的运动节奏。</a:t>
            </a:r>
            <a:endParaRPr lang="zh-CN" altLang="en-US" dirty="0" smtClean="0">
              <a:latin typeface="微软雅黑" panose="020B0503020204020204" pitchFamily="34" charset="-122"/>
              <a:ea typeface="微软雅黑" panose="020B0503020204020204" pitchFamily="34" charset="-122"/>
            </a:endParaRPr>
          </a:p>
        </p:txBody>
      </p:sp>
      <p:sp>
        <p:nvSpPr>
          <p:cNvPr id="9" name="TextBox 8"/>
          <p:cNvSpPr txBox="1"/>
          <p:nvPr/>
        </p:nvSpPr>
        <p:spPr>
          <a:xfrm>
            <a:off x="759866" y="4485496"/>
            <a:ext cx="7844582" cy="1920240"/>
          </a:xfrm>
          <a:prstGeom prst="rect">
            <a:avLst/>
          </a:prstGeom>
          <a:noFill/>
          <a:ln>
            <a:solidFill>
              <a:schemeClr val="bg2">
                <a:lumMod val="50000"/>
              </a:schemeClr>
            </a:solidFill>
          </a:ln>
        </p:spPr>
        <p:txBody>
          <a:bodyPr wrap="square" rtlCol="0">
            <a:spAutoFit/>
          </a:bodyPr>
          <a:lstStyle/>
          <a:p>
            <a:pPr indent="457200">
              <a:lnSpc>
                <a:spcPct val="150000"/>
              </a:lnSpc>
            </a:pPr>
            <a:r>
              <a:rPr lang="zh-CN" altLang="en-US" sz="2000" dirty="0">
                <a:solidFill>
                  <a:schemeClr val="accent6">
                    <a:lumMod val="50000"/>
                  </a:schemeClr>
                </a:solidFill>
                <a:latin typeface="汉仪行楷简" panose="02010609000101010101" pitchFamily="49" charset="-122"/>
                <a:ea typeface="汉仪行楷简" panose="02010609000101010101" pitchFamily="49" charset="-122"/>
              </a:rPr>
              <a:t>在汉字书法中，草书给人的动感最为强烈。萧衍</a:t>
            </a:r>
            <a:r>
              <a:rPr lang="en-US" altLang="zh-CN" sz="2000" dirty="0">
                <a:solidFill>
                  <a:schemeClr val="accent6">
                    <a:lumMod val="50000"/>
                  </a:schemeClr>
                </a:solidFill>
                <a:latin typeface="汉仪行楷简" panose="02010609000101010101" pitchFamily="49" charset="-122"/>
                <a:ea typeface="汉仪行楷简" panose="02010609000101010101" pitchFamily="49" charset="-122"/>
              </a:rPr>
              <a:t>《</a:t>
            </a:r>
            <a:r>
              <a:rPr lang="zh-CN" altLang="en-US" sz="2000" dirty="0">
                <a:solidFill>
                  <a:schemeClr val="accent6">
                    <a:lumMod val="50000"/>
                  </a:schemeClr>
                </a:solidFill>
                <a:latin typeface="汉仪行楷简" panose="02010609000101010101" pitchFamily="49" charset="-122"/>
                <a:ea typeface="汉仪行楷简" panose="02010609000101010101" pitchFamily="49" charset="-122"/>
              </a:rPr>
              <a:t>草书状</a:t>
            </a:r>
            <a:r>
              <a:rPr lang="en-US" altLang="zh-CN" sz="2000" dirty="0">
                <a:solidFill>
                  <a:schemeClr val="accent6">
                    <a:lumMod val="50000"/>
                  </a:schemeClr>
                </a:solidFill>
                <a:latin typeface="汉仪行楷简" panose="02010609000101010101" pitchFamily="49" charset="-122"/>
                <a:ea typeface="汉仪行楷简" panose="02010609000101010101" pitchFamily="49" charset="-122"/>
              </a:rPr>
              <a:t>》</a:t>
            </a:r>
            <a:r>
              <a:rPr lang="zh-CN" altLang="en-US" sz="2000" dirty="0">
                <a:solidFill>
                  <a:schemeClr val="accent6">
                    <a:lumMod val="50000"/>
                  </a:schemeClr>
                </a:solidFill>
                <a:latin typeface="汉仪行楷简" panose="02010609000101010101" pitchFamily="49" charset="-122"/>
                <a:ea typeface="汉仪行楷简" panose="02010609000101010101" pitchFamily="49" charset="-122"/>
              </a:rPr>
              <a:t>说草书“有飞走流注之势”；即使是最为工整端正的楷书，也</a:t>
            </a:r>
            <a:r>
              <a:rPr lang="zh-CN" altLang="en-US" sz="2000" dirty="0" smtClean="0">
                <a:solidFill>
                  <a:schemeClr val="accent6">
                    <a:lumMod val="50000"/>
                  </a:schemeClr>
                </a:solidFill>
                <a:latin typeface="汉仪行楷简" panose="02010609000101010101" pitchFamily="49" charset="-122"/>
                <a:ea typeface="汉仪行楷简" panose="02010609000101010101" pitchFamily="49" charset="-122"/>
              </a:rPr>
              <a:t>能够表现</a:t>
            </a:r>
            <a:r>
              <a:rPr lang="zh-CN" altLang="en-US" sz="2000" dirty="0">
                <a:solidFill>
                  <a:schemeClr val="accent6">
                    <a:lumMod val="50000"/>
                  </a:schemeClr>
                </a:solidFill>
                <a:latin typeface="汉仪行楷简" panose="02010609000101010101" pitchFamily="49" charset="-122"/>
                <a:ea typeface="汉仪行楷简" panose="02010609000101010101" pitchFamily="49" charset="-122"/>
              </a:rPr>
              <a:t>动感。沈曾植说：“楷之生动，多取于行；篆之生动，多取于隶。”指出楷书常常从行书中获取动感，篆书也常常从隶书的流动中得到启示。</a:t>
            </a:r>
            <a:endParaRPr lang="zh-CN" altLang="en-US" sz="2000" dirty="0" smtClean="0">
              <a:solidFill>
                <a:schemeClr val="accent6">
                  <a:lumMod val="50000"/>
                </a:schemeClr>
              </a:solidFill>
              <a:latin typeface="汉仪行楷简" panose="02010609000101010101" pitchFamily="49" charset="-122"/>
              <a:ea typeface="汉仪行楷简" panose="0201060900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par>
                                <p:cTn id="8" presetID="24"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to="" calcmode="lin" valueType="num">
                                      <p:cBhvr>
                                        <p:cTn id="10" dur="1" fill="hold"/>
                                        <p:tgtEl>
                                          <p:spTgt spid="3"/>
                                        </p:tgtEl>
                                      </p:cBhvr>
                                    </p:anim>
                                  </p:childTnLst>
                                </p:cTn>
                              </p:par>
                              <p:par>
                                <p:cTn id="11" presetID="24"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to="" calcmode="lin" valueType="num">
                                      <p:cBhvr>
                                        <p:cTn id="13" dur="1" fill="hold"/>
                                        <p:tgtEl>
                                          <p:spTgt spid="4"/>
                                        </p:tgtEl>
                                      </p:cBhvr>
                                    </p:anim>
                                  </p:childTnLst>
                                </p:cTn>
                              </p:par>
                              <p:par>
                                <p:cTn id="14" presetID="24"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to="" calcmode="lin" valueType="num">
                                      <p:cBhvr>
                                        <p:cTn id="16" dur="1" fill="hold"/>
                                        <p:tgtEl>
                                          <p:spTgt spid="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边框.png"/>
          <p:cNvPicPr>
            <a:picLocks noChangeAspect="1"/>
          </p:cNvPicPr>
          <p:nvPr/>
        </p:nvPicPr>
        <p:blipFill>
          <a:blip r:embed="rId1" cstate="print"/>
          <a:stretch>
            <a:fillRect/>
          </a:stretch>
        </p:blipFill>
        <p:spPr>
          <a:xfrm>
            <a:off x="0" y="642918"/>
            <a:ext cx="3923928" cy="742444"/>
          </a:xfrm>
          <a:prstGeom prst="rect">
            <a:avLst/>
          </a:prstGeom>
        </p:spPr>
      </p:pic>
      <p:sp>
        <p:nvSpPr>
          <p:cNvPr id="3" name="TextBox 2"/>
          <p:cNvSpPr txBox="1"/>
          <p:nvPr/>
        </p:nvSpPr>
        <p:spPr>
          <a:xfrm>
            <a:off x="286290" y="642918"/>
            <a:ext cx="3421614" cy="593560"/>
          </a:xfrm>
          <a:prstGeom prst="rect">
            <a:avLst/>
          </a:prstGeom>
          <a:noFill/>
        </p:spPr>
        <p:txBody>
          <a:bodyPr wrap="square" rtlCol="0">
            <a:spAutoFit/>
          </a:bodyPr>
          <a:lstStyle/>
          <a:p>
            <a:pPr indent="457200">
              <a:lnSpc>
                <a:spcPct val="150000"/>
              </a:lnSpc>
            </a:pPr>
            <a:r>
              <a:rPr lang="zh-CN" altLang="en-US" sz="2400" dirty="0">
                <a:latin typeface="华文新魏" panose="02010800040101010101" pitchFamily="2" charset="-122"/>
                <a:ea typeface="华文新魏" panose="02010800040101010101" pitchFamily="2" charset="-122"/>
              </a:rPr>
              <a:t>（三）纵横有象</a:t>
            </a:r>
            <a:endParaRPr lang="zh-CN" altLang="en-US" sz="2400" dirty="0" smtClean="0">
              <a:latin typeface="华文新魏" panose="02010800040101010101" pitchFamily="2" charset="-122"/>
              <a:ea typeface="华文新魏" panose="02010800040101010101" pitchFamily="2" charset="-122"/>
            </a:endParaRPr>
          </a:p>
        </p:txBody>
      </p:sp>
      <p:sp>
        <p:nvSpPr>
          <p:cNvPr id="4" name="TextBox 3"/>
          <p:cNvSpPr txBox="1"/>
          <p:nvPr/>
        </p:nvSpPr>
        <p:spPr>
          <a:xfrm>
            <a:off x="428596" y="1701963"/>
            <a:ext cx="8319868" cy="4247317"/>
          </a:xfrm>
          <a:prstGeom prst="rect">
            <a:avLst/>
          </a:prstGeom>
          <a:noFill/>
        </p:spPr>
        <p:txBody>
          <a:bodyPr wrap="square" rtlCol="0">
            <a:spAutoFit/>
          </a:bodyPr>
          <a:lstStyle/>
          <a:p>
            <a:pPr indent="457200">
              <a:lnSpc>
                <a:spcPct val="150000"/>
              </a:lnSpc>
            </a:pPr>
            <a:r>
              <a:rPr lang="zh-CN" altLang="en-US" dirty="0" smtClean="0">
                <a:latin typeface="微软雅黑" panose="020B0503020204020204" pitchFamily="34" charset="-122"/>
                <a:ea typeface="微软雅黑" panose="020B0503020204020204" pitchFamily="34" charset="-122"/>
              </a:rPr>
              <a:t>汉字是一种抽象的符号，其结构、点画在产生之初，就已经不是写实的。汉字起始时字形是以象形为基础建立起来的，并且在先民的观念中，汉字是圣人“仰观奎星圆曲之势，俯察龟文鸟迹之象，博采众美”而创造出来的。这种观念影响深远，造成了人们对书法艺术极重要的一种诉求：以形写象。希望在抽象的点画、结构乃至章法中，表现出或欣赏到自然的大美。</a:t>
            </a:r>
            <a:endParaRPr lang="en-US" altLang="zh-CN" dirty="0" smtClean="0">
              <a:latin typeface="微软雅黑" panose="020B0503020204020204" pitchFamily="34" charset="-122"/>
              <a:ea typeface="微软雅黑" panose="020B0503020204020204" pitchFamily="34" charset="-122"/>
            </a:endParaRPr>
          </a:p>
          <a:p>
            <a:pPr indent="457200">
              <a:lnSpc>
                <a:spcPct val="150000"/>
              </a:lnSpc>
            </a:pPr>
            <a:r>
              <a:rPr lang="zh-CN" altLang="en-US" dirty="0">
                <a:latin typeface="微软雅黑" panose="020B0503020204020204" pitchFamily="34" charset="-122"/>
                <a:ea typeface="微软雅黑" panose="020B0503020204020204" pitchFamily="34" charset="-122"/>
              </a:rPr>
              <a:t>对自然美的要求，体现为两个</a:t>
            </a:r>
            <a:r>
              <a:rPr lang="zh-CN" altLang="en-US" dirty="0" smtClean="0">
                <a:latin typeface="微软雅黑" panose="020B0503020204020204" pitchFamily="34" charset="-122"/>
                <a:ea typeface="微软雅黑" panose="020B0503020204020204" pitchFamily="34" charset="-122"/>
              </a:rPr>
              <a:t>层次：</a:t>
            </a:r>
            <a:endParaRPr lang="en-US" altLang="zh-CN" dirty="0" smtClean="0">
              <a:latin typeface="微软雅黑" panose="020B0503020204020204" pitchFamily="34" charset="-122"/>
              <a:ea typeface="微软雅黑" panose="020B0503020204020204" pitchFamily="34" charset="-122"/>
            </a:endParaRPr>
          </a:p>
          <a:p>
            <a:pPr indent="457200">
              <a:lnSpc>
                <a:spcPct val="150000"/>
              </a:lnSpc>
            </a:pPr>
            <a:r>
              <a:rPr lang="zh-CN" altLang="en-US" dirty="0">
                <a:latin typeface="微软雅黑" panose="020B0503020204020204" pitchFamily="34" charset="-122"/>
                <a:ea typeface="微软雅黑" panose="020B0503020204020204" pitchFamily="34" charset="-122"/>
              </a:rPr>
              <a:t>第一，从作品的形体联想到自然物的种种情态</a:t>
            </a:r>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indent="457200">
              <a:lnSpc>
                <a:spcPct val="150000"/>
              </a:lnSpc>
            </a:pPr>
            <a:r>
              <a:rPr lang="zh-CN" altLang="en-US" dirty="0">
                <a:latin typeface="微软雅黑" panose="020B0503020204020204" pitchFamily="34" charset="-122"/>
                <a:ea typeface="微软雅黑" panose="020B0503020204020204" pitchFamily="34" charset="-122"/>
              </a:rPr>
              <a:t>第二，楷隶文字通行以后，抽象点画全面取代了残存着物象轮廓特征的篆书线条，从形象中直接领悟物象之美已不太容易，于是对书法自然美的体验，更多地转向深层次的精神、气势。</a:t>
            </a:r>
            <a:endParaRPr lang="zh-CN" altLang="en-US"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par>
                                <p:cTn id="8" presetID="24"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to="" calcmode="lin" valueType="num">
                                      <p:cBhvr>
                                        <p:cTn id="10" dur="1" fill="hold"/>
                                        <p:tgtEl>
                                          <p:spTgt spid="3"/>
                                        </p:tgtEl>
                                      </p:cBhvr>
                                    </p:anim>
                                  </p:childTnLst>
                                </p:cTn>
                              </p:par>
                              <p:par>
                                <p:cTn id="11" presetID="24"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to="" calcmode="lin" valueType="num">
                                      <p:cBhvr>
                                        <p:cTn id="13"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边框.png"/>
          <p:cNvPicPr>
            <a:picLocks noChangeAspect="1"/>
          </p:cNvPicPr>
          <p:nvPr/>
        </p:nvPicPr>
        <p:blipFill>
          <a:blip r:embed="rId1" cstate="print"/>
          <a:stretch>
            <a:fillRect/>
          </a:stretch>
        </p:blipFill>
        <p:spPr>
          <a:xfrm>
            <a:off x="0" y="642918"/>
            <a:ext cx="3923928" cy="742444"/>
          </a:xfrm>
          <a:prstGeom prst="rect">
            <a:avLst/>
          </a:prstGeom>
        </p:spPr>
      </p:pic>
      <p:sp>
        <p:nvSpPr>
          <p:cNvPr id="3" name="TextBox 2"/>
          <p:cNvSpPr txBox="1"/>
          <p:nvPr/>
        </p:nvSpPr>
        <p:spPr>
          <a:xfrm>
            <a:off x="286290" y="642918"/>
            <a:ext cx="3421614" cy="593560"/>
          </a:xfrm>
          <a:prstGeom prst="rect">
            <a:avLst/>
          </a:prstGeom>
          <a:noFill/>
        </p:spPr>
        <p:txBody>
          <a:bodyPr wrap="square" rtlCol="0">
            <a:spAutoFit/>
          </a:bodyPr>
          <a:lstStyle/>
          <a:p>
            <a:pPr indent="457200">
              <a:lnSpc>
                <a:spcPct val="150000"/>
              </a:lnSpc>
            </a:pPr>
            <a:r>
              <a:rPr lang="zh-CN" altLang="en-US" sz="2400" dirty="0">
                <a:latin typeface="华文新魏" panose="02010800040101010101" pitchFamily="2" charset="-122"/>
                <a:ea typeface="华文新魏" panose="02010800040101010101" pitchFamily="2" charset="-122"/>
              </a:rPr>
              <a:t>（四）书为心画</a:t>
            </a:r>
            <a:endParaRPr lang="zh-CN" altLang="en-US" sz="2400" dirty="0" smtClean="0">
              <a:latin typeface="华文新魏" panose="02010800040101010101" pitchFamily="2" charset="-122"/>
              <a:ea typeface="华文新魏" panose="02010800040101010101" pitchFamily="2" charset="-122"/>
            </a:endParaRPr>
          </a:p>
        </p:txBody>
      </p:sp>
      <p:sp>
        <p:nvSpPr>
          <p:cNvPr id="4" name="TextBox 3"/>
          <p:cNvSpPr txBox="1"/>
          <p:nvPr/>
        </p:nvSpPr>
        <p:spPr>
          <a:xfrm>
            <a:off x="428596" y="1701963"/>
            <a:ext cx="8319868" cy="3000821"/>
          </a:xfrm>
          <a:prstGeom prst="rect">
            <a:avLst/>
          </a:prstGeom>
          <a:noFill/>
        </p:spPr>
        <p:txBody>
          <a:bodyPr wrap="square" rtlCol="0">
            <a:spAutoFit/>
          </a:bodyPr>
          <a:lstStyle/>
          <a:p>
            <a:pPr indent="457200">
              <a:lnSpc>
                <a:spcPct val="150000"/>
              </a:lnSpc>
            </a:pPr>
            <a:r>
              <a:rPr lang="zh-CN" altLang="en-US" dirty="0">
                <a:latin typeface="微软雅黑" panose="020B0503020204020204" pitchFamily="34" charset="-122"/>
                <a:ea typeface="微软雅黑" panose="020B0503020204020204" pitchFamily="34" charset="-122"/>
              </a:rPr>
              <a:t>艺术是人的创造。书法与其他一切艺术一样，必然反映创作主体的心智、性情、修养乃至技术能力等方面的特征。但是书法艺术在此方面的表现，又体现出相当明显的</a:t>
            </a:r>
            <a:r>
              <a:rPr lang="zh-CN" altLang="en-US" dirty="0" smtClean="0">
                <a:latin typeface="微软雅黑" panose="020B0503020204020204" pitchFamily="34" charset="-122"/>
                <a:ea typeface="微软雅黑" panose="020B0503020204020204" pitchFamily="34" charset="-122"/>
              </a:rPr>
              <a:t>特殊性。</a:t>
            </a:r>
            <a:endParaRPr lang="en-US" altLang="zh-CN" dirty="0" smtClean="0">
              <a:latin typeface="微软雅黑" panose="020B0503020204020204" pitchFamily="34" charset="-122"/>
              <a:ea typeface="微软雅黑" panose="020B0503020204020204" pitchFamily="34" charset="-122"/>
            </a:endParaRPr>
          </a:p>
          <a:p>
            <a:pPr indent="457200">
              <a:lnSpc>
                <a:spcPct val="150000"/>
              </a:lnSpc>
            </a:pPr>
            <a:r>
              <a:rPr lang="zh-CN" altLang="en-US" dirty="0">
                <a:latin typeface="微软雅黑" panose="020B0503020204020204" pitchFamily="34" charset="-122"/>
                <a:ea typeface="微软雅黑" panose="020B0503020204020204" pitchFamily="34" charset="-122"/>
              </a:rPr>
              <a:t>文章可以模仿，而书法在学习过程中虽然也模仿，甚至有些传世经典作品就是拟作；但即使是最严格的手工复制，也必定会留下书写者本人特点的蛛丝马迹。文章可以反复地加工修改，而书法创作具有不可重复性和不可逆性，可以捕捉书写者的即时情绪和心态。</a:t>
            </a:r>
            <a:endParaRPr lang="zh-CN" altLang="en-US" dirty="0" smtClean="0">
              <a:latin typeface="微软雅黑" panose="020B0503020204020204" pitchFamily="34" charset="-122"/>
              <a:ea typeface="微软雅黑" panose="020B0503020204020204" pitchFamily="34" charset="-122"/>
            </a:endParaRPr>
          </a:p>
        </p:txBody>
      </p:sp>
      <p:sp>
        <p:nvSpPr>
          <p:cNvPr id="5" name="TextBox 4"/>
          <p:cNvSpPr txBox="1"/>
          <p:nvPr/>
        </p:nvSpPr>
        <p:spPr>
          <a:xfrm>
            <a:off x="759866" y="4730762"/>
            <a:ext cx="7844582" cy="1920240"/>
          </a:xfrm>
          <a:prstGeom prst="rect">
            <a:avLst/>
          </a:prstGeom>
          <a:noFill/>
          <a:ln>
            <a:solidFill>
              <a:schemeClr val="bg2">
                <a:lumMod val="50000"/>
              </a:schemeClr>
            </a:solidFill>
          </a:ln>
        </p:spPr>
        <p:txBody>
          <a:bodyPr wrap="square" rtlCol="0">
            <a:spAutoFit/>
          </a:bodyPr>
          <a:lstStyle/>
          <a:p>
            <a:pPr indent="457200">
              <a:lnSpc>
                <a:spcPct val="150000"/>
              </a:lnSpc>
            </a:pPr>
            <a:r>
              <a:rPr lang="zh-CN" altLang="en-US" sz="2000" dirty="0">
                <a:solidFill>
                  <a:schemeClr val="accent6">
                    <a:lumMod val="50000"/>
                  </a:schemeClr>
                </a:solidFill>
                <a:latin typeface="汉仪行楷简" panose="02010609000101010101" pitchFamily="49" charset="-122"/>
                <a:ea typeface="汉仪行楷简" panose="02010609000101010101" pitchFamily="49" charset="-122"/>
              </a:rPr>
              <a:t>扬雄说：“言，心声也；书，心画也。”这句话，本是用来描述文章意义的，但后来却成为关于书法与人的关系命题的经典论述。刘熙载</a:t>
            </a:r>
            <a:r>
              <a:rPr lang="en-US" altLang="zh-CN" sz="2000" dirty="0">
                <a:solidFill>
                  <a:schemeClr val="accent6">
                    <a:lumMod val="50000"/>
                  </a:schemeClr>
                </a:solidFill>
                <a:latin typeface="汉仪行楷简" panose="02010609000101010101" pitchFamily="49" charset="-122"/>
                <a:ea typeface="汉仪行楷简" panose="02010609000101010101" pitchFamily="49" charset="-122"/>
              </a:rPr>
              <a:t>《</a:t>
            </a:r>
            <a:r>
              <a:rPr lang="zh-CN" altLang="en-US" sz="2000" dirty="0">
                <a:solidFill>
                  <a:schemeClr val="accent6">
                    <a:lumMod val="50000"/>
                  </a:schemeClr>
                </a:solidFill>
                <a:latin typeface="汉仪行楷简" panose="02010609000101010101" pitchFamily="49" charset="-122"/>
                <a:ea typeface="汉仪行楷简" panose="02010609000101010101" pitchFamily="49" charset="-122"/>
              </a:rPr>
              <a:t>书概</a:t>
            </a:r>
            <a:r>
              <a:rPr lang="en-US" altLang="zh-CN" sz="2000" dirty="0">
                <a:solidFill>
                  <a:schemeClr val="accent6">
                    <a:lumMod val="50000"/>
                  </a:schemeClr>
                </a:solidFill>
                <a:latin typeface="汉仪行楷简" panose="02010609000101010101" pitchFamily="49" charset="-122"/>
                <a:ea typeface="汉仪行楷简" panose="02010609000101010101" pitchFamily="49" charset="-122"/>
              </a:rPr>
              <a:t>》</a:t>
            </a:r>
            <a:r>
              <a:rPr lang="zh-CN" altLang="en-US" sz="2000" dirty="0">
                <a:solidFill>
                  <a:schemeClr val="accent6">
                    <a:lumMod val="50000"/>
                  </a:schemeClr>
                </a:solidFill>
                <a:latin typeface="汉仪行楷简" panose="02010609000101010101" pitchFamily="49" charset="-122"/>
                <a:ea typeface="汉仪行楷简" panose="02010609000101010101" pitchFamily="49" charset="-122"/>
              </a:rPr>
              <a:t>说：“扬子以书为心画，故书也者，心学也。”把它上升为对整个书法艺术审美本质的一种界定。</a:t>
            </a:r>
            <a:endParaRPr lang="zh-CN" altLang="en-US" sz="2000" dirty="0" smtClean="0">
              <a:solidFill>
                <a:schemeClr val="accent6">
                  <a:lumMod val="50000"/>
                </a:schemeClr>
              </a:solidFill>
              <a:latin typeface="汉仪行楷简" panose="02010609000101010101" pitchFamily="49" charset="-122"/>
              <a:ea typeface="汉仪行楷简" panose="0201060900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par>
                                <p:cTn id="8" presetID="24"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to="" calcmode="lin" valueType="num">
                                      <p:cBhvr>
                                        <p:cTn id="10" dur="1" fill="hold"/>
                                        <p:tgtEl>
                                          <p:spTgt spid="3"/>
                                        </p:tgtEl>
                                      </p:cBhvr>
                                    </p:anim>
                                  </p:childTnLst>
                                </p:cTn>
                              </p:par>
                              <p:par>
                                <p:cTn id="11" presetID="24"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to="" calcmode="lin" valueType="num">
                                      <p:cBhvr>
                                        <p:cTn id="13" dur="1" fill="hold"/>
                                        <p:tgtEl>
                                          <p:spTgt spid="4"/>
                                        </p:tgtEl>
                                      </p:cBhvr>
                                    </p:anim>
                                  </p:childTnLst>
                                </p:cTn>
                              </p:par>
                              <p:par>
                                <p:cTn id="14" presetID="24"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to="" calcmode="lin" valueType="num">
                                      <p:cBhvr>
                                        <p:cTn id="16" dur="1" fill="hold"/>
                                        <p:tgtEl>
                                          <p:spTgt spid="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墨迹-浅.png"/>
          <p:cNvPicPr>
            <a:picLocks noChangeAspect="1"/>
          </p:cNvPicPr>
          <p:nvPr/>
        </p:nvPicPr>
        <p:blipFill>
          <a:blip r:embed="rId1"/>
          <a:stretch>
            <a:fillRect/>
          </a:stretch>
        </p:blipFill>
        <p:spPr>
          <a:xfrm>
            <a:off x="314791" y="736412"/>
            <a:ext cx="3328515" cy="603267"/>
          </a:xfrm>
          <a:prstGeom prst="rect">
            <a:avLst/>
          </a:prstGeom>
        </p:spPr>
      </p:pic>
      <p:sp>
        <p:nvSpPr>
          <p:cNvPr id="3" name="TextBox 2"/>
          <p:cNvSpPr txBox="1"/>
          <p:nvPr/>
        </p:nvSpPr>
        <p:spPr>
          <a:xfrm>
            <a:off x="-32" y="618634"/>
            <a:ext cx="5429288" cy="738664"/>
          </a:xfrm>
          <a:prstGeom prst="rect">
            <a:avLst/>
          </a:prstGeom>
          <a:noFill/>
        </p:spPr>
        <p:txBody>
          <a:bodyPr wrap="square" rtlCol="0">
            <a:spAutoFit/>
          </a:bodyPr>
          <a:lstStyle/>
          <a:p>
            <a:pPr indent="457200">
              <a:lnSpc>
                <a:spcPct val="150000"/>
              </a:lnSpc>
            </a:pPr>
            <a:r>
              <a:rPr lang="zh-CN" altLang="en-US" sz="2800" b="1" dirty="0" smtClean="0">
                <a:latin typeface="华文新魏" panose="02010800040101010101" pitchFamily="2" charset="-122"/>
                <a:ea typeface="华文新魏" panose="02010800040101010101" pitchFamily="2" charset="-122"/>
              </a:rPr>
              <a:t>二</a:t>
            </a:r>
            <a:r>
              <a:rPr lang="zh-CN" altLang="en-US" sz="2800" b="1" dirty="0">
                <a:latin typeface="华文新魏" panose="02010800040101010101" pitchFamily="2" charset="-122"/>
                <a:ea typeface="华文新魏" panose="02010800040101010101" pitchFamily="2" charset="-122"/>
              </a:rPr>
              <a:t>、书法的审美标准</a:t>
            </a:r>
            <a:endParaRPr lang="zh-CN" altLang="en-US" sz="2800" b="1" dirty="0" smtClean="0">
              <a:latin typeface="华文新魏" panose="02010800040101010101" pitchFamily="2" charset="-122"/>
              <a:ea typeface="华文新魏" panose="02010800040101010101" pitchFamily="2" charset="-122"/>
            </a:endParaRPr>
          </a:p>
        </p:txBody>
      </p:sp>
      <p:sp>
        <p:nvSpPr>
          <p:cNvPr id="4" name="TextBox 3"/>
          <p:cNvSpPr txBox="1"/>
          <p:nvPr/>
        </p:nvSpPr>
        <p:spPr>
          <a:xfrm>
            <a:off x="500066" y="1571612"/>
            <a:ext cx="8072462" cy="874407"/>
          </a:xfrm>
          <a:prstGeom prst="rect">
            <a:avLst/>
          </a:prstGeom>
          <a:noFill/>
        </p:spPr>
        <p:txBody>
          <a:bodyPr wrap="square" rtlCol="0">
            <a:spAutoFit/>
          </a:bodyPr>
          <a:lstStyle/>
          <a:p>
            <a:pPr indent="457200">
              <a:lnSpc>
                <a:spcPct val="150000"/>
              </a:lnSpc>
            </a:pPr>
            <a:r>
              <a:rPr lang="zh-CN" altLang="en-US" dirty="0">
                <a:latin typeface="微软雅黑" panose="020B0503020204020204" pitchFamily="34" charset="-122"/>
                <a:ea typeface="微软雅黑" panose="020B0503020204020204" pitchFamily="34" charset="-122"/>
              </a:rPr>
              <a:t>书法欣赏的审美标准，是正确进行书法欣赏的基础；掌握书法欣赏的方法，是进行书法欣赏的关键。</a:t>
            </a:r>
            <a:endParaRPr lang="zh-CN" altLang="en-US" dirty="0" smtClean="0">
              <a:latin typeface="微软雅黑" panose="020B0503020204020204" pitchFamily="34" charset="-122"/>
              <a:ea typeface="微软雅黑" panose="020B0503020204020204" pitchFamily="34" charset="-122"/>
            </a:endParaRPr>
          </a:p>
        </p:txBody>
      </p:sp>
      <p:pic>
        <p:nvPicPr>
          <p:cNvPr id="11" name="图片 10" descr="边框.png"/>
          <p:cNvPicPr>
            <a:picLocks noChangeAspect="1"/>
          </p:cNvPicPr>
          <p:nvPr/>
        </p:nvPicPr>
        <p:blipFill>
          <a:blip r:embed="rId2" cstate="print"/>
          <a:stretch>
            <a:fillRect/>
          </a:stretch>
        </p:blipFill>
        <p:spPr>
          <a:xfrm>
            <a:off x="0" y="2780928"/>
            <a:ext cx="5580112" cy="742444"/>
          </a:xfrm>
          <a:prstGeom prst="rect">
            <a:avLst/>
          </a:prstGeom>
        </p:spPr>
      </p:pic>
      <p:sp>
        <p:nvSpPr>
          <p:cNvPr id="12" name="TextBox 11"/>
          <p:cNvSpPr txBox="1"/>
          <p:nvPr/>
        </p:nvSpPr>
        <p:spPr>
          <a:xfrm>
            <a:off x="646330" y="2780928"/>
            <a:ext cx="3709646" cy="646331"/>
          </a:xfrm>
          <a:prstGeom prst="rect">
            <a:avLst/>
          </a:prstGeom>
          <a:noFill/>
        </p:spPr>
        <p:txBody>
          <a:bodyPr wrap="square" rtlCol="0">
            <a:spAutoFit/>
          </a:bodyPr>
          <a:lstStyle/>
          <a:p>
            <a:pPr indent="457200">
              <a:lnSpc>
                <a:spcPct val="150000"/>
              </a:lnSpc>
            </a:pPr>
            <a:r>
              <a:rPr lang="zh-CN" altLang="en-US" sz="2400" dirty="0" smtClean="0">
                <a:latin typeface="华文新魏" panose="02010800040101010101" pitchFamily="2" charset="-122"/>
                <a:ea typeface="华文新魏" panose="02010800040101010101" pitchFamily="2" charset="-122"/>
              </a:rPr>
              <a:t>（</a:t>
            </a:r>
            <a:r>
              <a:rPr lang="zh-CN" altLang="en-US" sz="2400" dirty="0">
                <a:latin typeface="华文新魏" panose="02010800040101010101" pitchFamily="2" charset="-122"/>
                <a:ea typeface="华文新魏" panose="02010800040101010101" pitchFamily="2" charset="-122"/>
              </a:rPr>
              <a:t>一）书法的点画线条</a:t>
            </a:r>
            <a:endParaRPr lang="zh-CN" altLang="en-US" sz="2400" dirty="0" smtClean="0">
              <a:latin typeface="华文新魏" panose="02010800040101010101" pitchFamily="2" charset="-122"/>
              <a:ea typeface="华文新魏" panose="02010800040101010101" pitchFamily="2" charset="-122"/>
            </a:endParaRPr>
          </a:p>
        </p:txBody>
      </p:sp>
      <p:sp>
        <p:nvSpPr>
          <p:cNvPr id="13" name="TextBox 12"/>
          <p:cNvSpPr txBox="1"/>
          <p:nvPr/>
        </p:nvSpPr>
        <p:spPr>
          <a:xfrm>
            <a:off x="467544" y="3861048"/>
            <a:ext cx="4680520" cy="2169825"/>
          </a:xfrm>
          <a:prstGeom prst="rect">
            <a:avLst/>
          </a:prstGeom>
          <a:noFill/>
        </p:spPr>
        <p:txBody>
          <a:bodyPr wrap="square" rtlCol="0">
            <a:spAutoFit/>
          </a:bodyPr>
          <a:lstStyle/>
          <a:p>
            <a:pPr indent="457200">
              <a:lnSpc>
                <a:spcPct val="150000"/>
              </a:lnSpc>
            </a:pPr>
            <a:r>
              <a:rPr lang="zh-CN" altLang="en-US" dirty="0">
                <a:latin typeface="微软雅黑" panose="020B0503020204020204" pitchFamily="34" charset="-122"/>
                <a:ea typeface="微软雅黑" panose="020B0503020204020204" pitchFamily="34" charset="-122"/>
              </a:rPr>
              <a:t>书法的点画线条具有无限的表现力，它本身抽象，所构成的书法形象也无所确指，却要把全部美的特质包容其中。这样，对书法的点画线条就提出了特殊的要求。要求具有力量感、节奏感和立体感。 </a:t>
            </a:r>
            <a:endParaRPr lang="zh-CN" altLang="en-US" dirty="0" smtClean="0">
              <a:latin typeface="微软雅黑" panose="020B0503020204020204" pitchFamily="34" charset="-122"/>
              <a:ea typeface="微软雅黑" panose="020B0503020204020204" pitchFamily="34" charset="-122"/>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3645024"/>
            <a:ext cx="2848400" cy="28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amond(in)">
                                      <p:cBhvr>
                                        <p:cTn id="10" dur="2000"/>
                                        <p:tgtEl>
                                          <p:spTgt spid="3"/>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amond(in)">
                                      <p:cBhvr>
                                        <p:cTn id="13" dur="2000"/>
                                        <p:tgtEl>
                                          <p:spTgt spid="4"/>
                                        </p:tgtEl>
                                      </p:cBhvr>
                                    </p:animEffect>
                                  </p:childTnLst>
                                </p:cTn>
                              </p:par>
                              <p:par>
                                <p:cTn id="14" presetID="24"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to="" calcmode="lin" valueType="num">
                                      <p:cBhvr>
                                        <p:cTn id="16" dur="1" fill="hold"/>
                                        <p:tgtEl>
                                          <p:spTgt spid="11"/>
                                        </p:tgtEl>
                                      </p:cBhvr>
                                    </p:anim>
                                  </p:childTnLst>
                                </p:cTn>
                              </p:par>
                              <p:par>
                                <p:cTn id="17" presetID="24"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to="" calcmode="lin" valueType="num">
                                      <p:cBhvr>
                                        <p:cTn id="19" dur="1" fill="hold"/>
                                        <p:tgtEl>
                                          <p:spTgt spid="12"/>
                                        </p:tgtEl>
                                      </p:cBhvr>
                                    </p:anim>
                                  </p:childTnLst>
                                </p:cTn>
                              </p:par>
                              <p:par>
                                <p:cTn id="20" presetID="8"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2000"/>
                                        <p:tgtEl>
                                          <p:spTgt spid="13"/>
                                        </p:tgtEl>
                                      </p:cBhvr>
                                    </p:animEffect>
                                  </p:childTnLst>
                                </p:cTn>
                              </p:par>
                              <p:par>
                                <p:cTn id="23" presetID="53" presetClass="entr" presetSubtype="16" fill="hold" nodeType="withEffect">
                                  <p:stCondLst>
                                    <p:cond delay="0"/>
                                  </p:stCondLst>
                                  <p:childTnLst>
                                    <p:set>
                                      <p:cBhvr>
                                        <p:cTn id="24" dur="1" fill="hold">
                                          <p:stCondLst>
                                            <p:cond delay="0"/>
                                          </p:stCondLst>
                                        </p:cTn>
                                        <p:tgtEl>
                                          <p:spTgt spid="6146"/>
                                        </p:tgtEl>
                                        <p:attrNameLst>
                                          <p:attrName>style.visibility</p:attrName>
                                        </p:attrNameLst>
                                      </p:cBhvr>
                                      <p:to>
                                        <p:strVal val="visible"/>
                                      </p:to>
                                    </p:set>
                                    <p:anim calcmode="lin" valueType="num">
                                      <p:cBhvr>
                                        <p:cTn id="25" dur="500" fill="hold"/>
                                        <p:tgtEl>
                                          <p:spTgt spid="6146"/>
                                        </p:tgtEl>
                                        <p:attrNameLst>
                                          <p:attrName>ppt_w</p:attrName>
                                        </p:attrNameLst>
                                      </p:cBhvr>
                                      <p:tavLst>
                                        <p:tav tm="0">
                                          <p:val>
                                            <p:fltVal val="0"/>
                                          </p:val>
                                        </p:tav>
                                        <p:tav tm="100000">
                                          <p:val>
                                            <p:strVal val="#ppt_w"/>
                                          </p:val>
                                        </p:tav>
                                      </p:tavLst>
                                    </p:anim>
                                    <p:anim calcmode="lin" valueType="num">
                                      <p:cBhvr>
                                        <p:cTn id="26" dur="500" fill="hold"/>
                                        <p:tgtEl>
                                          <p:spTgt spid="6146"/>
                                        </p:tgtEl>
                                        <p:attrNameLst>
                                          <p:attrName>ppt_h</p:attrName>
                                        </p:attrNameLst>
                                      </p:cBhvr>
                                      <p:tavLst>
                                        <p:tav tm="0">
                                          <p:val>
                                            <p:fltVal val="0"/>
                                          </p:val>
                                        </p:tav>
                                        <p:tav tm="100000">
                                          <p:val>
                                            <p:strVal val="#ppt_h"/>
                                          </p:val>
                                        </p:tav>
                                      </p:tavLst>
                                    </p:anim>
                                    <p:animEffect transition="in" filter="fade">
                                      <p:cBhvr>
                                        <p:cTn id="2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墨团3.png"/>
          <p:cNvPicPr>
            <a:picLocks noChangeAspect="1"/>
          </p:cNvPicPr>
          <p:nvPr/>
        </p:nvPicPr>
        <p:blipFill>
          <a:blip r:embed="rId1"/>
          <a:stretch>
            <a:fillRect/>
          </a:stretch>
        </p:blipFill>
        <p:spPr>
          <a:xfrm>
            <a:off x="536339" y="332656"/>
            <a:ext cx="1428553" cy="1515132"/>
          </a:xfrm>
          <a:prstGeom prst="rect">
            <a:avLst/>
          </a:prstGeom>
        </p:spPr>
      </p:pic>
      <p:sp>
        <p:nvSpPr>
          <p:cNvPr id="7" name="TextBox 6"/>
          <p:cNvSpPr txBox="1"/>
          <p:nvPr/>
        </p:nvSpPr>
        <p:spPr>
          <a:xfrm>
            <a:off x="107504" y="618408"/>
            <a:ext cx="3059864" cy="593560"/>
          </a:xfrm>
          <a:prstGeom prst="rect">
            <a:avLst/>
          </a:prstGeom>
          <a:noFill/>
        </p:spPr>
        <p:txBody>
          <a:bodyPr wrap="square" rtlCol="0">
            <a:spAutoFit/>
          </a:bodyPr>
          <a:lstStyle/>
          <a:p>
            <a:pPr indent="457200">
              <a:lnSpc>
                <a:spcPct val="150000"/>
              </a:lnSpc>
            </a:pPr>
            <a:r>
              <a:rPr lang="en-US" altLang="zh-CN" sz="2400" b="1" dirty="0">
                <a:solidFill>
                  <a:schemeClr val="bg1"/>
                </a:solidFill>
                <a:latin typeface="华文楷体" panose="02010600040101010101" pitchFamily="2" charset="-122"/>
                <a:ea typeface="华文楷体" panose="02010600040101010101" pitchFamily="2" charset="-122"/>
              </a:rPr>
              <a:t>1</a:t>
            </a:r>
            <a:r>
              <a:rPr lang="zh-CN" altLang="en-US" sz="2400" b="1" dirty="0">
                <a:solidFill>
                  <a:schemeClr val="bg1"/>
                </a:solidFill>
                <a:latin typeface="华文楷体" panose="02010600040101010101" pitchFamily="2" charset="-122"/>
                <a:ea typeface="华文楷体" panose="02010600040101010101" pitchFamily="2" charset="-122"/>
              </a:rPr>
              <a:t>．力量</a:t>
            </a:r>
            <a:r>
              <a:rPr lang="zh-CN" altLang="en-US" sz="2400" b="1" dirty="0">
                <a:solidFill>
                  <a:schemeClr val="tx1">
                    <a:lumMod val="85000"/>
                    <a:lumOff val="15000"/>
                  </a:schemeClr>
                </a:solidFill>
                <a:latin typeface="华文楷体" panose="02010600040101010101" pitchFamily="2" charset="-122"/>
                <a:ea typeface="华文楷体" panose="02010600040101010101" pitchFamily="2" charset="-122"/>
              </a:rPr>
              <a:t>感</a:t>
            </a:r>
            <a:endParaRPr lang="zh-CN" altLang="en-US" sz="2400" b="1" dirty="0" smtClean="0">
              <a:solidFill>
                <a:schemeClr val="tx1">
                  <a:lumMod val="85000"/>
                  <a:lumOff val="15000"/>
                </a:schemeClr>
              </a:solidFill>
              <a:latin typeface="华文楷体" panose="02010600040101010101" pitchFamily="2" charset="-122"/>
              <a:ea typeface="华文楷体" panose="02010600040101010101" pitchFamily="2" charset="-122"/>
            </a:endParaRPr>
          </a:p>
        </p:txBody>
      </p:sp>
      <p:sp>
        <p:nvSpPr>
          <p:cNvPr id="8" name="TextBox 7"/>
          <p:cNvSpPr txBox="1"/>
          <p:nvPr/>
        </p:nvSpPr>
        <p:spPr>
          <a:xfrm>
            <a:off x="536339" y="1772816"/>
            <a:ext cx="8212125" cy="2169825"/>
          </a:xfrm>
          <a:prstGeom prst="rect">
            <a:avLst/>
          </a:prstGeom>
          <a:noFill/>
        </p:spPr>
        <p:txBody>
          <a:bodyPr wrap="square" rtlCol="0">
            <a:spAutoFit/>
          </a:bodyPr>
          <a:lstStyle/>
          <a:p>
            <a:pPr indent="457200">
              <a:lnSpc>
                <a:spcPct val="150000"/>
              </a:lnSpc>
            </a:pPr>
            <a:r>
              <a:rPr lang="zh-CN" altLang="en-US" dirty="0" smtClean="0">
                <a:latin typeface="微软雅黑" panose="020B0503020204020204" pitchFamily="34" charset="-122"/>
                <a:ea typeface="微软雅黑" panose="020B0503020204020204" pitchFamily="34" charset="-122"/>
              </a:rPr>
              <a:t>早</a:t>
            </a:r>
            <a:r>
              <a:rPr lang="zh-CN" altLang="en-US" dirty="0">
                <a:latin typeface="微软雅黑" panose="020B0503020204020204" pitchFamily="34" charset="-122"/>
                <a:ea typeface="微软雅黑" panose="020B0503020204020204" pitchFamily="34" charset="-122"/>
              </a:rPr>
              <a:t>在汉代，蔡邕</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九势</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就对点画线条做出了专门的研究，指出“藏头护尾，力在字中”“令笔心常在点画中行”“点画势尽，力收之”。即要求点画要深藏圭角、有往必收、有始有终，便于展示力度。需要注意的是，我们强调藏头护尾、不露圭角，并不是说可以忽略中间行笔。中间行笔必须取涩势中锋，以使点画线条浑圆淳和，温而不柔，力含其中。</a:t>
            </a:r>
            <a:endParaRPr lang="zh-CN" altLang="en-US" dirty="0" smtClean="0">
              <a:latin typeface="微软雅黑" panose="020B0503020204020204" pitchFamily="34" charset="-122"/>
              <a:ea typeface="微软雅黑" panose="020B0503020204020204" pitchFamily="34" charset="-122"/>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38" t="5324" r="3311" b="7442"/>
          <a:stretch>
            <a:fillRect/>
          </a:stretch>
        </p:blipFill>
        <p:spPr bwMode="auto">
          <a:xfrm>
            <a:off x="2307254" y="4149080"/>
            <a:ext cx="4670294" cy="2227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7" presetID="24"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to="" calcmode="lin" valueType="num">
                                      <p:cBhvr>
                                        <p:cTn id="19" dur="1" fill="hold"/>
                                        <p:tgtEl>
                                          <p:spTgt spid="8"/>
                                        </p:tgtEl>
                                      </p:cBhvr>
                                    </p:anim>
                                  </p:childTnLst>
                                </p:cTn>
                              </p:par>
                              <p:par>
                                <p:cTn id="20" presetID="14" presetClass="entr" presetSubtype="10" fill="hold" nodeType="withEffect">
                                  <p:stCondLst>
                                    <p:cond delay="0"/>
                                  </p:stCondLst>
                                  <p:childTnLst>
                                    <p:set>
                                      <p:cBhvr>
                                        <p:cTn id="21" dur="1" fill="hold">
                                          <p:stCondLst>
                                            <p:cond delay="0"/>
                                          </p:stCondLst>
                                        </p:cTn>
                                        <p:tgtEl>
                                          <p:spTgt spid="7170"/>
                                        </p:tgtEl>
                                        <p:attrNameLst>
                                          <p:attrName>style.visibility</p:attrName>
                                        </p:attrNameLst>
                                      </p:cBhvr>
                                      <p:to>
                                        <p:strVal val="visible"/>
                                      </p:to>
                                    </p:set>
                                    <p:animEffect transition="in" filter="randombar(horizontal)">
                                      <p:cBhvr>
                                        <p:cTn id="2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墨团3.png"/>
          <p:cNvPicPr>
            <a:picLocks noChangeAspect="1"/>
          </p:cNvPicPr>
          <p:nvPr/>
        </p:nvPicPr>
        <p:blipFill>
          <a:blip r:embed="rId1"/>
          <a:stretch>
            <a:fillRect/>
          </a:stretch>
        </p:blipFill>
        <p:spPr>
          <a:xfrm>
            <a:off x="536339" y="332656"/>
            <a:ext cx="1428553" cy="1515132"/>
          </a:xfrm>
          <a:prstGeom prst="rect">
            <a:avLst/>
          </a:prstGeom>
        </p:spPr>
      </p:pic>
      <p:sp>
        <p:nvSpPr>
          <p:cNvPr id="7" name="TextBox 6"/>
          <p:cNvSpPr txBox="1"/>
          <p:nvPr/>
        </p:nvSpPr>
        <p:spPr>
          <a:xfrm>
            <a:off x="107504" y="618408"/>
            <a:ext cx="3059864" cy="593560"/>
          </a:xfrm>
          <a:prstGeom prst="rect">
            <a:avLst/>
          </a:prstGeom>
          <a:noFill/>
        </p:spPr>
        <p:txBody>
          <a:bodyPr wrap="square" rtlCol="0">
            <a:spAutoFit/>
          </a:bodyPr>
          <a:lstStyle/>
          <a:p>
            <a:pPr indent="457200">
              <a:lnSpc>
                <a:spcPct val="150000"/>
              </a:lnSpc>
            </a:pPr>
            <a:r>
              <a:rPr lang="en-US" altLang="zh-CN" sz="2400" b="1" dirty="0">
                <a:solidFill>
                  <a:schemeClr val="bg1"/>
                </a:solidFill>
                <a:latin typeface="华文楷体" panose="02010600040101010101" pitchFamily="2" charset="-122"/>
                <a:ea typeface="华文楷体" panose="02010600040101010101" pitchFamily="2" charset="-122"/>
              </a:rPr>
              <a:t>2</a:t>
            </a:r>
            <a:r>
              <a:rPr lang="zh-CN" altLang="en-US" sz="2400" b="1" dirty="0">
                <a:solidFill>
                  <a:schemeClr val="bg1"/>
                </a:solidFill>
                <a:latin typeface="华文楷体" panose="02010600040101010101" pitchFamily="2" charset="-122"/>
                <a:ea typeface="华文楷体" panose="02010600040101010101" pitchFamily="2" charset="-122"/>
              </a:rPr>
              <a:t>．节奏</a:t>
            </a:r>
            <a:r>
              <a:rPr lang="zh-CN" altLang="en-US" sz="2400" b="1" dirty="0">
                <a:solidFill>
                  <a:schemeClr val="tx1">
                    <a:lumMod val="85000"/>
                    <a:lumOff val="15000"/>
                  </a:schemeClr>
                </a:solidFill>
                <a:latin typeface="华文楷体" panose="02010600040101010101" pitchFamily="2" charset="-122"/>
                <a:ea typeface="华文楷体" panose="02010600040101010101" pitchFamily="2" charset="-122"/>
              </a:rPr>
              <a:t>感</a:t>
            </a:r>
            <a:r>
              <a:rPr lang="zh-CN" altLang="en-US" sz="2400" b="1" dirty="0">
                <a:solidFill>
                  <a:schemeClr val="bg1"/>
                </a:solidFill>
                <a:latin typeface="华文楷体" panose="02010600040101010101" pitchFamily="2" charset="-122"/>
                <a:ea typeface="华文楷体" panose="02010600040101010101" pitchFamily="2" charset="-122"/>
              </a:rPr>
              <a:t> </a:t>
            </a:r>
            <a:endParaRPr lang="zh-CN" altLang="en-US" sz="2400" b="1" dirty="0" smtClean="0">
              <a:solidFill>
                <a:schemeClr val="tx1">
                  <a:lumMod val="85000"/>
                  <a:lumOff val="15000"/>
                </a:schemeClr>
              </a:solidFill>
              <a:latin typeface="华文楷体" panose="02010600040101010101" pitchFamily="2" charset="-122"/>
              <a:ea typeface="华文楷体" panose="02010600040101010101" pitchFamily="2" charset="-122"/>
            </a:endParaRPr>
          </a:p>
        </p:txBody>
      </p:sp>
      <p:sp>
        <p:nvSpPr>
          <p:cNvPr id="8" name="TextBox 7"/>
          <p:cNvSpPr txBox="1"/>
          <p:nvPr/>
        </p:nvSpPr>
        <p:spPr>
          <a:xfrm>
            <a:off x="536339" y="1772816"/>
            <a:ext cx="8212125" cy="1289905"/>
          </a:xfrm>
          <a:prstGeom prst="rect">
            <a:avLst/>
          </a:prstGeom>
          <a:noFill/>
        </p:spPr>
        <p:txBody>
          <a:bodyPr wrap="square" rtlCol="0">
            <a:spAutoFit/>
          </a:bodyPr>
          <a:lstStyle/>
          <a:p>
            <a:pPr indent="457200">
              <a:lnSpc>
                <a:spcPct val="150000"/>
              </a:lnSpc>
            </a:pPr>
            <a:r>
              <a:rPr lang="zh-CN" altLang="en-US" dirty="0">
                <a:latin typeface="微软雅黑" panose="020B0503020204020204" pitchFamily="34" charset="-122"/>
                <a:ea typeface="微软雅黑" panose="020B0503020204020204" pitchFamily="34" charset="-122"/>
              </a:rPr>
              <a:t>书法由于在创作过程中运笔用力大小以及速度快慢不同，产生了轻重、粗细、长短、大小等不同形态的有规律的交替变化，使书法的点画线条产生了节奏。汉字的笔画长短、大小不等，更加强了书法中点画线条的节奏感</a:t>
            </a:r>
            <a:r>
              <a:rPr lang="zh-CN" altLang="en-US" dirty="0" smtClean="0">
                <a:latin typeface="微软雅黑" panose="020B0503020204020204" pitchFamily="34" charset="-122"/>
                <a:ea typeface="微软雅黑" panose="020B0503020204020204" pitchFamily="34" charset="-122"/>
              </a:rPr>
              <a:t>。</a:t>
            </a:r>
            <a:endParaRPr lang="zh-CN" altLang="en-US" dirty="0" smtClean="0">
              <a:latin typeface="微软雅黑" panose="020B0503020204020204" pitchFamily="34" charset="-122"/>
              <a:ea typeface="微软雅黑" panose="020B0503020204020204" pitchFamily="34" charset="-122"/>
            </a:endParaRPr>
          </a:p>
        </p:txBody>
      </p:sp>
      <p:sp>
        <p:nvSpPr>
          <p:cNvPr id="9" name="TextBox 8"/>
          <p:cNvSpPr txBox="1"/>
          <p:nvPr/>
        </p:nvSpPr>
        <p:spPr>
          <a:xfrm>
            <a:off x="899795" y="3789045"/>
            <a:ext cx="3926840" cy="1920240"/>
          </a:xfrm>
          <a:prstGeom prst="rect">
            <a:avLst/>
          </a:prstGeom>
          <a:noFill/>
          <a:ln>
            <a:solidFill>
              <a:schemeClr val="bg2">
                <a:lumMod val="50000"/>
              </a:schemeClr>
            </a:solidFill>
          </a:ln>
        </p:spPr>
        <p:txBody>
          <a:bodyPr wrap="square" rtlCol="0">
            <a:spAutoFit/>
          </a:bodyPr>
          <a:lstStyle/>
          <a:p>
            <a:pPr indent="457200">
              <a:lnSpc>
                <a:spcPct val="150000"/>
              </a:lnSpc>
            </a:pPr>
            <a:r>
              <a:rPr lang="zh-CN" altLang="en-US" sz="2000" dirty="0">
                <a:solidFill>
                  <a:schemeClr val="accent6">
                    <a:lumMod val="50000"/>
                  </a:schemeClr>
                </a:solidFill>
                <a:latin typeface="汉仪行楷简" panose="02010609000101010101" pitchFamily="49" charset="-122"/>
                <a:ea typeface="汉仪行楷简" panose="02010609000101010101" pitchFamily="49" charset="-122"/>
              </a:rPr>
              <a:t>一般而言，静态的书体（如篆书、隶书、楷书）节奏感较弱，动态的书体（行书、草书）节奏感较强，变化也较为丰富。</a:t>
            </a:r>
            <a:endParaRPr lang="zh-CN" altLang="en-US" sz="2000" dirty="0">
              <a:solidFill>
                <a:schemeClr val="accent6">
                  <a:lumMod val="50000"/>
                </a:schemeClr>
              </a:solidFill>
              <a:latin typeface="汉仪行楷简" panose="02010609000101010101" pitchFamily="49" charset="-122"/>
              <a:ea typeface="汉仪行楷简" panose="02010609000101010101" pitchFamily="49" charset="-122"/>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945"/>
          <a:stretch>
            <a:fillRect/>
          </a:stretch>
        </p:blipFill>
        <p:spPr bwMode="auto">
          <a:xfrm>
            <a:off x="5076056" y="3400561"/>
            <a:ext cx="2952328" cy="3037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7" presetID="24"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to="" calcmode="lin" valueType="num">
                                      <p:cBhvr>
                                        <p:cTn id="19" dur="1" fill="hold"/>
                                        <p:tgtEl>
                                          <p:spTgt spid="8"/>
                                        </p:tgtEl>
                                      </p:cBhvr>
                                    </p:anim>
                                  </p:childTnLst>
                                </p:cTn>
                              </p:par>
                            </p:childTnLst>
                          </p:cTn>
                        </p:par>
                        <p:par>
                          <p:cTn id="20" fill="hold">
                            <p:stCondLst>
                              <p:cond delay="1000"/>
                            </p:stCondLst>
                            <p:childTnLst>
                              <p:par>
                                <p:cTn id="21" presetID="24"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to="" calcmode="lin" valueType="num">
                                      <p:cBhvr>
                                        <p:cTn id="23" dur="1" fill="hold"/>
                                        <p:tgtEl>
                                          <p:spTgt spid="9"/>
                                        </p:tgtEl>
                                      </p:cBhvr>
                                    </p:anim>
                                  </p:childTnLst>
                                </p:cTn>
                              </p:par>
                              <p:par>
                                <p:cTn id="24" presetID="6" presetClass="entr" presetSubtype="16" fill="hold" nodeType="withEffect">
                                  <p:stCondLst>
                                    <p:cond delay="0"/>
                                  </p:stCondLst>
                                  <p:childTnLst>
                                    <p:set>
                                      <p:cBhvr>
                                        <p:cTn id="25" dur="1" fill="hold">
                                          <p:stCondLst>
                                            <p:cond delay="0"/>
                                          </p:stCondLst>
                                        </p:cTn>
                                        <p:tgtEl>
                                          <p:spTgt spid="8194"/>
                                        </p:tgtEl>
                                        <p:attrNameLst>
                                          <p:attrName>style.visibility</p:attrName>
                                        </p:attrNameLst>
                                      </p:cBhvr>
                                      <p:to>
                                        <p:strVal val="visible"/>
                                      </p:to>
                                    </p:set>
                                    <p:animEffect transition="in" filter="circle(in)">
                                      <p:cBhvr>
                                        <p:cTn id="26"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墨团3.png"/>
          <p:cNvPicPr>
            <a:picLocks noChangeAspect="1"/>
          </p:cNvPicPr>
          <p:nvPr/>
        </p:nvPicPr>
        <p:blipFill>
          <a:blip r:embed="rId1"/>
          <a:stretch>
            <a:fillRect/>
          </a:stretch>
        </p:blipFill>
        <p:spPr>
          <a:xfrm>
            <a:off x="536339" y="332656"/>
            <a:ext cx="1428553" cy="1515132"/>
          </a:xfrm>
          <a:prstGeom prst="rect">
            <a:avLst/>
          </a:prstGeom>
        </p:spPr>
      </p:pic>
      <p:sp>
        <p:nvSpPr>
          <p:cNvPr id="7" name="TextBox 6"/>
          <p:cNvSpPr txBox="1"/>
          <p:nvPr/>
        </p:nvSpPr>
        <p:spPr>
          <a:xfrm>
            <a:off x="107504" y="618408"/>
            <a:ext cx="3059864" cy="593560"/>
          </a:xfrm>
          <a:prstGeom prst="rect">
            <a:avLst/>
          </a:prstGeom>
          <a:noFill/>
        </p:spPr>
        <p:txBody>
          <a:bodyPr wrap="square" rtlCol="0">
            <a:spAutoFit/>
          </a:bodyPr>
          <a:lstStyle/>
          <a:p>
            <a:pPr indent="457200">
              <a:lnSpc>
                <a:spcPct val="150000"/>
              </a:lnSpc>
            </a:pPr>
            <a:r>
              <a:rPr lang="en-US" altLang="zh-CN" sz="2400" b="1" dirty="0">
                <a:solidFill>
                  <a:schemeClr val="bg1"/>
                </a:solidFill>
                <a:latin typeface="华文楷体" panose="02010600040101010101" pitchFamily="2" charset="-122"/>
                <a:ea typeface="华文楷体" panose="02010600040101010101" pitchFamily="2" charset="-122"/>
              </a:rPr>
              <a:t>3</a:t>
            </a:r>
            <a:r>
              <a:rPr lang="zh-CN" altLang="en-US" sz="2400" b="1" dirty="0">
                <a:solidFill>
                  <a:schemeClr val="bg1"/>
                </a:solidFill>
                <a:latin typeface="华文楷体" panose="02010600040101010101" pitchFamily="2" charset="-122"/>
                <a:ea typeface="华文楷体" panose="02010600040101010101" pitchFamily="2" charset="-122"/>
              </a:rPr>
              <a:t>．立体</a:t>
            </a:r>
            <a:r>
              <a:rPr lang="zh-CN" altLang="en-US" sz="2400" b="1" dirty="0">
                <a:solidFill>
                  <a:schemeClr val="tx1">
                    <a:lumMod val="85000"/>
                    <a:lumOff val="15000"/>
                  </a:schemeClr>
                </a:solidFill>
                <a:latin typeface="华文楷体" panose="02010600040101010101" pitchFamily="2" charset="-122"/>
                <a:ea typeface="华文楷体" panose="02010600040101010101" pitchFamily="2" charset="-122"/>
              </a:rPr>
              <a:t>感</a:t>
            </a:r>
            <a:endParaRPr lang="zh-CN" altLang="en-US" sz="2400" b="1" dirty="0" smtClean="0">
              <a:solidFill>
                <a:schemeClr val="tx1">
                  <a:lumMod val="85000"/>
                  <a:lumOff val="15000"/>
                </a:schemeClr>
              </a:solidFill>
              <a:latin typeface="华文楷体" panose="02010600040101010101" pitchFamily="2" charset="-122"/>
              <a:ea typeface="华文楷体" panose="02010600040101010101" pitchFamily="2" charset="-122"/>
            </a:endParaRPr>
          </a:p>
        </p:txBody>
      </p:sp>
      <p:sp>
        <p:nvSpPr>
          <p:cNvPr id="8" name="TextBox 7"/>
          <p:cNvSpPr txBox="1"/>
          <p:nvPr/>
        </p:nvSpPr>
        <p:spPr>
          <a:xfrm>
            <a:off x="536339" y="1772816"/>
            <a:ext cx="4683733" cy="3782895"/>
          </a:xfrm>
          <a:prstGeom prst="rect">
            <a:avLst/>
          </a:prstGeom>
          <a:noFill/>
        </p:spPr>
        <p:txBody>
          <a:bodyPr wrap="square" rtlCol="0">
            <a:spAutoFit/>
          </a:bodyPr>
          <a:lstStyle/>
          <a:p>
            <a:pPr indent="457200">
              <a:lnSpc>
                <a:spcPct val="150000"/>
              </a:lnSpc>
            </a:pPr>
            <a:r>
              <a:rPr lang="zh-CN" altLang="en-US" dirty="0">
                <a:latin typeface="微软雅黑" panose="020B0503020204020204" pitchFamily="34" charset="-122"/>
                <a:ea typeface="微软雅黑" panose="020B0503020204020204" pitchFamily="34" charset="-122"/>
              </a:rPr>
              <a:t>立体感是中锋用笔的结果。中锋写出的笔画，“映日视之，画之中心，有一缕浓墨，正当其中，至于折处，亦当中无有偏侧。”这样，点画线条才能饱满圆实，浑厚圆润。因而，中锋用笔历来很受重视</a:t>
            </a:r>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indent="457200">
              <a:lnSpc>
                <a:spcPct val="150000"/>
              </a:lnSpc>
            </a:pPr>
            <a:r>
              <a:rPr lang="zh-CN" altLang="en-US" dirty="0" smtClean="0">
                <a:latin typeface="微软雅黑" panose="020B0503020204020204" pitchFamily="34" charset="-122"/>
                <a:ea typeface="微软雅黑" panose="020B0503020204020204" pitchFamily="34" charset="-122"/>
              </a:rPr>
              <a:t>在</a:t>
            </a:r>
            <a:r>
              <a:rPr lang="zh-CN" altLang="en-US" dirty="0">
                <a:latin typeface="微软雅黑" panose="020B0503020204020204" pitchFamily="34" charset="-122"/>
                <a:ea typeface="微软雅黑" panose="020B0503020204020204" pitchFamily="34" charset="-122"/>
              </a:rPr>
              <a:t>书法创作中侧锋用笔也随处可见。除小篆以外，其他书体都离不开侧锋。尤其是在行草书中，侧锋作为中锋的补充和陪衬，更是随处可见。</a:t>
            </a:r>
            <a:endParaRPr lang="zh-CN" altLang="en-US" dirty="0" smtClean="0">
              <a:latin typeface="微软雅黑" panose="020B0503020204020204" pitchFamily="34" charset="-122"/>
              <a:ea typeface="微软雅黑" panose="020B0503020204020204" pitchFamily="34" charset="-122"/>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779997"/>
            <a:ext cx="3039369" cy="4025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7" presetID="24"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to="" calcmode="lin" valueType="num">
                                      <p:cBhvr>
                                        <p:cTn id="19" dur="1" fill="hold"/>
                                        <p:tgtEl>
                                          <p:spTgt spid="8"/>
                                        </p:tgtEl>
                                      </p:cBhvr>
                                    </p:anim>
                                  </p:childTnLst>
                                </p:cTn>
                              </p:par>
                              <p:par>
                                <p:cTn id="20" presetID="14" presetClass="entr" presetSubtype="10" fill="hold" nodeType="withEffect">
                                  <p:stCondLst>
                                    <p:cond delay="0"/>
                                  </p:stCondLst>
                                  <p:childTnLst>
                                    <p:set>
                                      <p:cBhvr>
                                        <p:cTn id="21" dur="1" fill="hold">
                                          <p:stCondLst>
                                            <p:cond delay="0"/>
                                          </p:stCondLst>
                                        </p:cTn>
                                        <p:tgtEl>
                                          <p:spTgt spid="9218"/>
                                        </p:tgtEl>
                                        <p:attrNameLst>
                                          <p:attrName>style.visibility</p:attrName>
                                        </p:attrNameLst>
                                      </p:cBhvr>
                                      <p:to>
                                        <p:strVal val="visible"/>
                                      </p:to>
                                    </p:set>
                                    <p:animEffect transition="in" filter="randombar(horizontal)">
                                      <p:cBhvr>
                                        <p:cTn id="22"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边框.png"/>
          <p:cNvPicPr>
            <a:picLocks noChangeAspect="1"/>
          </p:cNvPicPr>
          <p:nvPr/>
        </p:nvPicPr>
        <p:blipFill>
          <a:blip r:embed="rId1" cstate="print"/>
          <a:stretch>
            <a:fillRect/>
          </a:stretch>
        </p:blipFill>
        <p:spPr>
          <a:xfrm>
            <a:off x="0" y="692696"/>
            <a:ext cx="5580112" cy="742444"/>
          </a:xfrm>
          <a:prstGeom prst="rect">
            <a:avLst/>
          </a:prstGeom>
        </p:spPr>
      </p:pic>
      <p:sp>
        <p:nvSpPr>
          <p:cNvPr id="12" name="TextBox 11"/>
          <p:cNvSpPr txBox="1"/>
          <p:nvPr/>
        </p:nvSpPr>
        <p:spPr>
          <a:xfrm>
            <a:off x="646330" y="692696"/>
            <a:ext cx="3709646" cy="593560"/>
          </a:xfrm>
          <a:prstGeom prst="rect">
            <a:avLst/>
          </a:prstGeom>
          <a:noFill/>
        </p:spPr>
        <p:txBody>
          <a:bodyPr wrap="square" rtlCol="0">
            <a:spAutoFit/>
          </a:bodyPr>
          <a:lstStyle/>
          <a:p>
            <a:pPr indent="457200">
              <a:lnSpc>
                <a:spcPct val="150000"/>
              </a:lnSpc>
            </a:pPr>
            <a:r>
              <a:rPr lang="zh-CN" altLang="en-US" sz="2400" dirty="0">
                <a:latin typeface="华文新魏" panose="02010800040101010101" pitchFamily="2" charset="-122"/>
                <a:ea typeface="华文新魏" panose="02010800040101010101" pitchFamily="2" charset="-122"/>
              </a:rPr>
              <a:t>（二）书法的空间结构</a:t>
            </a:r>
            <a:endParaRPr lang="zh-CN" altLang="en-US" sz="2400" dirty="0" smtClean="0">
              <a:latin typeface="华文新魏" panose="02010800040101010101" pitchFamily="2" charset="-122"/>
              <a:ea typeface="华文新魏" panose="02010800040101010101" pitchFamily="2" charset="-122"/>
            </a:endParaRPr>
          </a:p>
        </p:txBody>
      </p:sp>
      <p:sp>
        <p:nvSpPr>
          <p:cNvPr id="13" name="TextBox 12"/>
          <p:cNvSpPr txBox="1"/>
          <p:nvPr/>
        </p:nvSpPr>
        <p:spPr>
          <a:xfrm>
            <a:off x="467544" y="1772816"/>
            <a:ext cx="8352928" cy="923330"/>
          </a:xfrm>
          <a:prstGeom prst="rect">
            <a:avLst/>
          </a:prstGeom>
          <a:noFill/>
        </p:spPr>
        <p:txBody>
          <a:bodyPr wrap="square" rtlCol="0">
            <a:spAutoFit/>
          </a:bodyPr>
          <a:lstStyle/>
          <a:p>
            <a:pPr indent="457200">
              <a:lnSpc>
                <a:spcPct val="150000"/>
              </a:lnSpc>
            </a:pPr>
            <a:r>
              <a:rPr lang="zh-CN" altLang="en-US" dirty="0">
                <a:latin typeface="微软雅黑" panose="020B0503020204020204" pitchFamily="34" charset="-122"/>
                <a:ea typeface="微软雅黑" panose="020B0503020204020204" pitchFamily="34" charset="-122"/>
              </a:rPr>
              <a:t>书法的点画线条在遵循汉字的形体和笔顺原则的前提下交叉组合，分割空间，形成书法的空间结构。</a:t>
            </a:r>
            <a:endParaRPr lang="zh-CN" altLang="en-US" dirty="0" smtClean="0">
              <a:latin typeface="微软雅黑" panose="020B0503020204020204" pitchFamily="34" charset="-122"/>
              <a:ea typeface="微软雅黑" panose="020B0503020204020204" pitchFamily="34" charset="-122"/>
            </a:endParaRPr>
          </a:p>
        </p:txBody>
      </p:sp>
      <p:pic>
        <p:nvPicPr>
          <p:cNvPr id="9" name="图片 8" descr="墨团3.png"/>
          <p:cNvPicPr>
            <a:picLocks noChangeAspect="1"/>
          </p:cNvPicPr>
          <p:nvPr/>
        </p:nvPicPr>
        <p:blipFill>
          <a:blip r:embed="rId2"/>
          <a:stretch>
            <a:fillRect/>
          </a:stretch>
        </p:blipFill>
        <p:spPr>
          <a:xfrm>
            <a:off x="536339" y="3009726"/>
            <a:ext cx="1428553" cy="1515132"/>
          </a:xfrm>
          <a:prstGeom prst="rect">
            <a:avLst/>
          </a:prstGeom>
        </p:spPr>
      </p:pic>
      <p:sp>
        <p:nvSpPr>
          <p:cNvPr id="10" name="TextBox 9"/>
          <p:cNvSpPr txBox="1"/>
          <p:nvPr/>
        </p:nvSpPr>
        <p:spPr>
          <a:xfrm>
            <a:off x="107504" y="3295478"/>
            <a:ext cx="3059864" cy="593560"/>
          </a:xfrm>
          <a:prstGeom prst="rect">
            <a:avLst/>
          </a:prstGeom>
          <a:noFill/>
        </p:spPr>
        <p:txBody>
          <a:bodyPr wrap="square" rtlCol="0">
            <a:spAutoFit/>
          </a:bodyPr>
          <a:lstStyle/>
          <a:p>
            <a:pPr indent="457200">
              <a:lnSpc>
                <a:spcPct val="150000"/>
              </a:lnSpc>
            </a:pPr>
            <a:r>
              <a:rPr lang="en-US" altLang="zh-CN" sz="2400" b="1" dirty="0">
                <a:solidFill>
                  <a:schemeClr val="bg1"/>
                </a:solidFill>
                <a:latin typeface="华文楷体" panose="02010600040101010101" pitchFamily="2" charset="-122"/>
                <a:ea typeface="华文楷体" panose="02010600040101010101" pitchFamily="2" charset="-122"/>
              </a:rPr>
              <a:t>1</a:t>
            </a:r>
            <a:r>
              <a:rPr lang="zh-CN" altLang="en-US" sz="2400" b="1" dirty="0">
                <a:solidFill>
                  <a:schemeClr val="bg1"/>
                </a:solidFill>
                <a:latin typeface="华文楷体" panose="02010600040101010101" pitchFamily="2" charset="-122"/>
                <a:ea typeface="华文楷体" panose="02010600040101010101" pitchFamily="2" charset="-122"/>
              </a:rPr>
              <a:t>．单字</a:t>
            </a:r>
            <a:r>
              <a:rPr lang="zh-CN" altLang="en-US" sz="2400" b="1" dirty="0">
                <a:solidFill>
                  <a:schemeClr val="tx1">
                    <a:lumMod val="85000"/>
                    <a:lumOff val="15000"/>
                  </a:schemeClr>
                </a:solidFill>
                <a:latin typeface="华文楷体" panose="02010600040101010101" pitchFamily="2" charset="-122"/>
                <a:ea typeface="华文楷体" panose="02010600040101010101" pitchFamily="2" charset="-122"/>
              </a:rPr>
              <a:t>的结体 </a:t>
            </a:r>
            <a:endParaRPr lang="zh-CN" altLang="en-US" sz="2400" b="1" dirty="0" smtClean="0">
              <a:solidFill>
                <a:schemeClr val="tx1">
                  <a:lumMod val="85000"/>
                  <a:lumOff val="15000"/>
                </a:schemeClr>
              </a:solidFill>
              <a:latin typeface="华文楷体" panose="02010600040101010101" pitchFamily="2" charset="-122"/>
              <a:ea typeface="华文楷体" panose="02010600040101010101" pitchFamily="2" charset="-122"/>
            </a:endParaRPr>
          </a:p>
        </p:txBody>
      </p:sp>
      <p:sp>
        <p:nvSpPr>
          <p:cNvPr id="14" name="TextBox 13"/>
          <p:cNvSpPr txBox="1"/>
          <p:nvPr/>
        </p:nvSpPr>
        <p:spPr>
          <a:xfrm>
            <a:off x="536339" y="4449886"/>
            <a:ext cx="8212125" cy="923330"/>
          </a:xfrm>
          <a:prstGeom prst="rect">
            <a:avLst/>
          </a:prstGeom>
          <a:noFill/>
        </p:spPr>
        <p:txBody>
          <a:bodyPr wrap="square" rtlCol="0">
            <a:spAutoFit/>
          </a:bodyPr>
          <a:lstStyle/>
          <a:p>
            <a:pPr indent="457200">
              <a:lnSpc>
                <a:spcPct val="150000"/>
              </a:lnSpc>
            </a:pPr>
            <a:r>
              <a:rPr lang="zh-CN" altLang="en-US" dirty="0">
                <a:latin typeface="微软雅黑" panose="020B0503020204020204" pitchFamily="34" charset="-122"/>
                <a:ea typeface="微软雅黑" panose="020B0503020204020204" pitchFamily="34" charset="-122"/>
              </a:rPr>
              <a:t>单字的结体要求整齐平正、长短合度、疏密均衡。这样，才能在平正的基础上注意正欹朽生、错综变化、形象自然，于平正中见险绝，险绝中求趣味。</a:t>
            </a:r>
            <a:endParaRPr lang="zh-CN" altLang="en-US"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cBhvr>
                                    </p:anim>
                                  </p:childTnLst>
                                </p:cTn>
                              </p:par>
                              <p:par>
                                <p:cTn id="8" presetID="24"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to="" calcmode="lin" valueType="num">
                                      <p:cBhvr>
                                        <p:cTn id="10" dur="1" fill="hold"/>
                                        <p:tgtEl>
                                          <p:spTgt spid="12"/>
                                        </p:tgtEl>
                                      </p:cBhvr>
                                    </p:anim>
                                  </p:childTnLst>
                                </p:cTn>
                              </p:par>
                              <p:par>
                                <p:cTn id="11" presetID="8" presetClass="entr" presetSubtype="16"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amond(in)">
                                      <p:cBhvr>
                                        <p:cTn id="13" dur="2000"/>
                                        <p:tgtEl>
                                          <p:spTgt spid="13"/>
                                        </p:tgtEl>
                                      </p:cBhvr>
                                    </p:animEffect>
                                  </p:childTnLst>
                                </p:cTn>
                              </p:par>
                            </p:childTnLst>
                          </p:cTn>
                        </p:par>
                        <p:par>
                          <p:cTn id="14" fill="hold">
                            <p:stCondLst>
                              <p:cond delay="0"/>
                            </p:stCondLst>
                            <p:childTnLst>
                              <p:par>
                                <p:cTn id="15" presetID="37"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900" decel="100000" fill="hold"/>
                                        <p:tgtEl>
                                          <p:spTgt spid="9"/>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1" presetID="37"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900" decel="100000" fill="hold"/>
                                        <p:tgtEl>
                                          <p:spTgt spid="10"/>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27" presetID="24"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to="" calcmode="lin" valueType="num">
                                      <p:cBhvr>
                                        <p:cTn id="29" dur="1" fill="hold"/>
                                        <p:tgtEl>
                                          <p:spTgt spid="1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0"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墨团3.png"/>
          <p:cNvPicPr>
            <a:picLocks noChangeAspect="1"/>
          </p:cNvPicPr>
          <p:nvPr/>
        </p:nvPicPr>
        <p:blipFill>
          <a:blip r:embed="rId1"/>
          <a:stretch>
            <a:fillRect/>
          </a:stretch>
        </p:blipFill>
        <p:spPr>
          <a:xfrm>
            <a:off x="536339" y="417438"/>
            <a:ext cx="1428553" cy="1515132"/>
          </a:xfrm>
          <a:prstGeom prst="rect">
            <a:avLst/>
          </a:prstGeom>
        </p:spPr>
      </p:pic>
      <p:sp>
        <p:nvSpPr>
          <p:cNvPr id="10" name="TextBox 9"/>
          <p:cNvSpPr txBox="1"/>
          <p:nvPr/>
        </p:nvSpPr>
        <p:spPr>
          <a:xfrm>
            <a:off x="107504" y="703190"/>
            <a:ext cx="3059864" cy="593560"/>
          </a:xfrm>
          <a:prstGeom prst="rect">
            <a:avLst/>
          </a:prstGeom>
          <a:noFill/>
        </p:spPr>
        <p:txBody>
          <a:bodyPr wrap="square" rtlCol="0">
            <a:spAutoFit/>
          </a:bodyPr>
          <a:lstStyle/>
          <a:p>
            <a:pPr indent="457200">
              <a:lnSpc>
                <a:spcPct val="150000"/>
              </a:lnSpc>
            </a:pPr>
            <a:r>
              <a:rPr lang="en-US" altLang="zh-CN" sz="2400" b="1" dirty="0">
                <a:solidFill>
                  <a:schemeClr val="bg1"/>
                </a:solidFill>
                <a:latin typeface="华文楷体" panose="02010600040101010101" pitchFamily="2" charset="-122"/>
                <a:ea typeface="华文楷体" panose="02010600040101010101" pitchFamily="2" charset="-122"/>
              </a:rPr>
              <a:t>2</a:t>
            </a:r>
            <a:r>
              <a:rPr lang="zh-CN" altLang="en-US" sz="2400" b="1" dirty="0">
                <a:solidFill>
                  <a:schemeClr val="bg1"/>
                </a:solidFill>
                <a:latin typeface="华文楷体" panose="02010600040101010101" pitchFamily="2" charset="-122"/>
                <a:ea typeface="华文楷体" panose="02010600040101010101" pitchFamily="2" charset="-122"/>
              </a:rPr>
              <a:t>．整行</a:t>
            </a:r>
            <a:r>
              <a:rPr lang="zh-CN" altLang="en-US" sz="2400" b="1" dirty="0">
                <a:solidFill>
                  <a:schemeClr val="tx1">
                    <a:lumMod val="85000"/>
                    <a:lumOff val="15000"/>
                  </a:schemeClr>
                </a:solidFill>
                <a:latin typeface="华文楷体" panose="02010600040101010101" pitchFamily="2" charset="-122"/>
                <a:ea typeface="华文楷体" panose="02010600040101010101" pitchFamily="2" charset="-122"/>
              </a:rPr>
              <a:t>的行气 </a:t>
            </a:r>
            <a:endParaRPr lang="zh-CN" altLang="en-US" sz="2400" b="1" dirty="0" smtClean="0">
              <a:solidFill>
                <a:schemeClr val="tx1">
                  <a:lumMod val="85000"/>
                  <a:lumOff val="15000"/>
                </a:schemeClr>
              </a:solidFill>
              <a:latin typeface="华文楷体" panose="02010600040101010101" pitchFamily="2" charset="-122"/>
              <a:ea typeface="华文楷体" panose="02010600040101010101" pitchFamily="2" charset="-122"/>
            </a:endParaRPr>
          </a:p>
        </p:txBody>
      </p:sp>
      <p:sp>
        <p:nvSpPr>
          <p:cNvPr id="14" name="TextBox 13"/>
          <p:cNvSpPr txBox="1"/>
          <p:nvPr/>
        </p:nvSpPr>
        <p:spPr>
          <a:xfrm>
            <a:off x="536339" y="1857598"/>
            <a:ext cx="8212125" cy="1289905"/>
          </a:xfrm>
          <a:prstGeom prst="rect">
            <a:avLst/>
          </a:prstGeom>
          <a:noFill/>
        </p:spPr>
        <p:txBody>
          <a:bodyPr wrap="square" rtlCol="0">
            <a:spAutoFit/>
          </a:bodyPr>
          <a:lstStyle/>
          <a:p>
            <a:pPr indent="457200">
              <a:lnSpc>
                <a:spcPct val="150000"/>
              </a:lnSpc>
            </a:pPr>
            <a:r>
              <a:rPr lang="zh-CN" altLang="en-US" dirty="0">
                <a:latin typeface="微软雅黑" panose="020B0503020204020204" pitchFamily="34" charset="-122"/>
                <a:ea typeface="微软雅黑" panose="020B0503020204020204" pitchFamily="34" charset="-122"/>
              </a:rPr>
              <a:t>书法作品中字与字上下（或前后）相连，形成“连缀”，要求上下承接，呼应连贯</a:t>
            </a:r>
            <a:r>
              <a:rPr lang="zh-CN" altLang="en-US" dirty="0" smtClean="0">
                <a:latin typeface="微软雅黑" panose="020B0503020204020204" pitchFamily="34" charset="-122"/>
                <a:ea typeface="微软雅黑" panose="020B0503020204020204" pitchFamily="34" charset="-122"/>
              </a:rPr>
              <a:t>。此外</a:t>
            </a:r>
            <a:r>
              <a:rPr lang="zh-CN" altLang="en-US" dirty="0">
                <a:latin typeface="微软雅黑" panose="020B0503020204020204" pitchFamily="34" charset="-122"/>
                <a:ea typeface="微软雅黑" panose="020B0503020204020204" pitchFamily="34" charset="-122"/>
              </a:rPr>
              <a:t>，整行的行气还应注意大小变化、欹正呼应、虚实对比，以及由此而产生的节奏感。这样，才能使行气自然连贯、血脉畅通。 </a:t>
            </a:r>
            <a:endParaRPr lang="zh-CN" altLang="en-US" dirty="0" smtClean="0">
              <a:latin typeface="微软雅黑" panose="020B0503020204020204" pitchFamily="34" charset="-122"/>
              <a:ea typeface="微软雅黑" panose="020B0503020204020204" pitchFamily="34" charset="-122"/>
            </a:endParaRPr>
          </a:p>
        </p:txBody>
      </p:sp>
      <p:pic>
        <p:nvPicPr>
          <p:cNvPr id="8" name="图片 7" descr="墨团3.png"/>
          <p:cNvPicPr>
            <a:picLocks noChangeAspect="1"/>
          </p:cNvPicPr>
          <p:nvPr/>
        </p:nvPicPr>
        <p:blipFill>
          <a:blip r:embed="rId1"/>
          <a:stretch>
            <a:fillRect/>
          </a:stretch>
        </p:blipFill>
        <p:spPr>
          <a:xfrm>
            <a:off x="536339" y="3363231"/>
            <a:ext cx="1428553" cy="1515132"/>
          </a:xfrm>
          <a:prstGeom prst="rect">
            <a:avLst/>
          </a:prstGeom>
        </p:spPr>
      </p:pic>
      <p:sp>
        <p:nvSpPr>
          <p:cNvPr id="15" name="TextBox 14"/>
          <p:cNvSpPr txBox="1"/>
          <p:nvPr/>
        </p:nvSpPr>
        <p:spPr>
          <a:xfrm>
            <a:off x="107504" y="3648983"/>
            <a:ext cx="3059864" cy="593560"/>
          </a:xfrm>
          <a:prstGeom prst="rect">
            <a:avLst/>
          </a:prstGeom>
          <a:noFill/>
        </p:spPr>
        <p:txBody>
          <a:bodyPr wrap="square" rtlCol="0">
            <a:spAutoFit/>
          </a:bodyPr>
          <a:lstStyle/>
          <a:p>
            <a:pPr indent="457200">
              <a:lnSpc>
                <a:spcPct val="150000"/>
              </a:lnSpc>
            </a:pPr>
            <a:r>
              <a:rPr lang="en-US" altLang="zh-CN" sz="2400" b="1" dirty="0">
                <a:solidFill>
                  <a:schemeClr val="bg1"/>
                </a:solidFill>
                <a:latin typeface="华文楷体" panose="02010600040101010101" pitchFamily="2" charset="-122"/>
                <a:ea typeface="华文楷体" panose="02010600040101010101" pitchFamily="2" charset="-122"/>
              </a:rPr>
              <a:t>3</a:t>
            </a:r>
            <a:r>
              <a:rPr lang="zh-CN" altLang="en-US" sz="2400" b="1" dirty="0">
                <a:solidFill>
                  <a:schemeClr val="bg1"/>
                </a:solidFill>
                <a:latin typeface="华文楷体" panose="02010600040101010101" pitchFamily="2" charset="-122"/>
                <a:ea typeface="华文楷体" panose="02010600040101010101" pitchFamily="2" charset="-122"/>
              </a:rPr>
              <a:t>．整体</a:t>
            </a:r>
            <a:r>
              <a:rPr lang="zh-CN" altLang="en-US" sz="2400" b="1" dirty="0">
                <a:solidFill>
                  <a:schemeClr val="tx1">
                    <a:lumMod val="85000"/>
                    <a:lumOff val="15000"/>
                  </a:schemeClr>
                </a:solidFill>
                <a:latin typeface="华文楷体" panose="02010600040101010101" pitchFamily="2" charset="-122"/>
                <a:ea typeface="华文楷体" panose="02010600040101010101" pitchFamily="2" charset="-122"/>
              </a:rPr>
              <a:t>的布局</a:t>
            </a:r>
            <a:endParaRPr lang="zh-CN" altLang="en-US" sz="2400" b="1" dirty="0" smtClean="0">
              <a:solidFill>
                <a:schemeClr val="tx1">
                  <a:lumMod val="85000"/>
                  <a:lumOff val="15000"/>
                </a:schemeClr>
              </a:solidFill>
              <a:latin typeface="华文楷体" panose="02010600040101010101" pitchFamily="2" charset="-122"/>
              <a:ea typeface="华文楷体" panose="02010600040101010101" pitchFamily="2" charset="-122"/>
            </a:endParaRPr>
          </a:p>
        </p:txBody>
      </p:sp>
      <p:sp>
        <p:nvSpPr>
          <p:cNvPr id="16" name="TextBox 15"/>
          <p:cNvSpPr txBox="1"/>
          <p:nvPr/>
        </p:nvSpPr>
        <p:spPr>
          <a:xfrm>
            <a:off x="536339" y="4803391"/>
            <a:ext cx="8212125" cy="1289905"/>
          </a:xfrm>
          <a:prstGeom prst="rect">
            <a:avLst/>
          </a:prstGeom>
          <a:noFill/>
        </p:spPr>
        <p:txBody>
          <a:bodyPr wrap="square" rtlCol="0">
            <a:spAutoFit/>
          </a:bodyPr>
          <a:lstStyle/>
          <a:p>
            <a:pPr indent="457200">
              <a:lnSpc>
                <a:spcPct val="150000"/>
              </a:lnSpc>
            </a:pPr>
            <a:r>
              <a:rPr lang="zh-CN" altLang="en-US" dirty="0">
                <a:latin typeface="微软雅黑" panose="020B0503020204020204" pitchFamily="34" charset="-122"/>
                <a:ea typeface="微软雅黑" panose="020B0503020204020204" pitchFamily="34" charset="-122"/>
              </a:rPr>
              <a:t>书法作品中集点成字、连字成行、集行成章，构成了点画线条对空间的切割，并由此构成了书法作品的整体布局。要求字与字、行与行之间疏密得宜，计白当黑；平整均衡，欹正相生；参差错落，变化多姿。</a:t>
            </a:r>
            <a:endParaRPr lang="zh-CN" altLang="en-US"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900" decel="100000" fill="hold"/>
                                        <p:tgtEl>
                                          <p:spTgt spid="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7" presetID="24"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to="" calcmode="lin" valueType="num">
                                      <p:cBhvr>
                                        <p:cTn id="19" dur="1" fill="hold"/>
                                        <p:tgtEl>
                                          <p:spTgt spid="14"/>
                                        </p:tgtEl>
                                      </p:cBhvr>
                                    </p:anim>
                                  </p:childTnLst>
                                </p:cTn>
                              </p:par>
                            </p:childTnLst>
                          </p:cTn>
                        </p:par>
                        <p:par>
                          <p:cTn id="20" fill="hold">
                            <p:stCondLst>
                              <p:cond delay="1000"/>
                            </p:stCondLst>
                            <p:childTnLst>
                              <p:par>
                                <p:cTn id="21" presetID="37"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900" decel="100000" fill="hold"/>
                                        <p:tgtEl>
                                          <p:spTgt spid="15"/>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33" presetID="24"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to="" calcmode="lin" valueType="num">
                                      <p:cBhvr>
                                        <p:cTn id="35" dur="1" fill="hold"/>
                                        <p:tgtEl>
                                          <p:spTgt spid="1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p:cNvGrpSpPr/>
          <p:nvPr/>
        </p:nvGrpSpPr>
        <p:grpSpPr bwMode="auto">
          <a:xfrm>
            <a:off x="928662" y="3091409"/>
            <a:ext cx="962025" cy="924458"/>
            <a:chOff x="2898904" y="638212"/>
            <a:chExt cx="1081361" cy="1057151"/>
          </a:xfrm>
        </p:grpSpPr>
        <p:grpSp>
          <p:nvGrpSpPr>
            <p:cNvPr id="4" name="组合 10"/>
            <p:cNvGrpSpPr/>
            <p:nvPr/>
          </p:nvGrpSpPr>
          <p:grpSpPr bwMode="auto">
            <a:xfrm>
              <a:off x="2898904" y="638212"/>
              <a:ext cx="1081361" cy="1057151"/>
              <a:chOff x="2069306" y="2739231"/>
              <a:chExt cx="2127250" cy="2079625"/>
            </a:xfrm>
          </p:grpSpPr>
          <p:pic>
            <p:nvPicPr>
              <p:cNvPr id="20514" name="图片 11"/>
              <p:cNvPicPr>
                <a:picLocks noChangeAspect="1"/>
              </p:cNvPicPr>
              <p:nvPr/>
            </p:nvPicPr>
            <p:blipFill>
              <a:blip r:embed="rId1" cstate="print">
                <a:clrChange>
                  <a:clrFrom>
                    <a:srgbClr val="FFFFFF"/>
                  </a:clrFrom>
                  <a:clrTo>
                    <a:srgbClr val="FFFFFF">
                      <a:alpha val="0"/>
                    </a:srgbClr>
                  </a:clrTo>
                </a:clrChange>
              </a:blip>
              <a:srcRect/>
              <a:stretch>
                <a:fillRect/>
              </a:stretch>
            </p:blipFill>
            <p:spPr bwMode="auto">
              <a:xfrm>
                <a:off x="2069306" y="2739231"/>
                <a:ext cx="2127250" cy="2079625"/>
              </a:xfrm>
              <a:prstGeom prst="rect">
                <a:avLst/>
              </a:prstGeom>
              <a:noFill/>
              <a:ln w="9525">
                <a:noFill/>
                <a:miter lim="800000"/>
                <a:headEnd/>
                <a:tailEnd/>
              </a:ln>
            </p:spPr>
          </p:pic>
          <p:pic>
            <p:nvPicPr>
              <p:cNvPr id="20515" name="图片 33"/>
              <p:cNvPicPr>
                <a:picLocks noChangeAspect="1"/>
              </p:cNvPicPr>
              <p:nvPr/>
            </p:nvPicPr>
            <p:blipFill>
              <a:blip r:embed="rId2" cstate="print">
                <a:clrChange>
                  <a:clrFrom>
                    <a:srgbClr val="FFFFFF"/>
                  </a:clrFrom>
                  <a:clrTo>
                    <a:srgbClr val="FFFFFF">
                      <a:alpha val="0"/>
                    </a:srgbClr>
                  </a:clrTo>
                </a:clrChange>
                <a:lum bright="70000" contrast="-70000"/>
              </a:blip>
              <a:srcRect/>
              <a:stretch>
                <a:fillRect/>
              </a:stretch>
            </p:blipFill>
            <p:spPr bwMode="auto">
              <a:xfrm>
                <a:off x="2526149" y="3160719"/>
                <a:ext cx="1377950" cy="1368425"/>
              </a:xfrm>
              <a:prstGeom prst="rect">
                <a:avLst/>
              </a:prstGeom>
              <a:noFill/>
              <a:ln w="9525">
                <a:noFill/>
                <a:miter lim="800000"/>
                <a:headEnd/>
                <a:tailEnd/>
              </a:ln>
            </p:spPr>
          </p:pic>
        </p:grpSp>
        <p:sp>
          <p:nvSpPr>
            <p:cNvPr id="17" name="矩形 16"/>
            <p:cNvSpPr/>
            <p:nvPr/>
          </p:nvSpPr>
          <p:spPr>
            <a:xfrm>
              <a:off x="3250436" y="984058"/>
              <a:ext cx="503076" cy="457540"/>
            </a:xfrm>
            <a:prstGeom prst="rect">
              <a:avLst/>
            </a:prstGeom>
          </p:spPr>
          <p:txBody>
            <a:bodyPr wrap="none">
              <a:spAutoFit/>
            </a:bodyPr>
            <a:lstStyle/>
            <a:p>
              <a:pPr defTabSz="685165" fontAlgn="auto">
                <a:spcBef>
                  <a:spcPts val="0"/>
                </a:spcBef>
                <a:spcAft>
                  <a:spcPts val="0"/>
                </a:spcAft>
                <a:defRPr/>
              </a:pPr>
              <a:r>
                <a:rPr lang="zh-CN" altLang="en-US" sz="2000" b="1" dirty="0">
                  <a:solidFill>
                    <a:schemeClr val="tx1">
                      <a:lumMod val="85000"/>
                      <a:lumOff val="15000"/>
                    </a:schemeClr>
                  </a:solidFill>
                  <a:latin typeface="Adobe 楷体 Std R" panose="02020400000000000000" pitchFamily="18" charset="-122"/>
                  <a:ea typeface="Adobe 楷体 Std R" panose="02020400000000000000" pitchFamily="18" charset="-122"/>
                </a:rPr>
                <a:t>伍</a:t>
              </a:r>
              <a:endParaRPr lang="zh-CN" altLang="en-US" sz="1800" b="1" dirty="0">
                <a:solidFill>
                  <a:schemeClr val="tx1">
                    <a:lumMod val="85000"/>
                    <a:lumOff val="15000"/>
                  </a:schemeClr>
                </a:solidFill>
                <a:latin typeface="+mn-lt"/>
                <a:ea typeface="+mn-ea"/>
              </a:endParaRPr>
            </a:p>
          </p:txBody>
        </p:sp>
      </p:grpSp>
      <p:grpSp>
        <p:nvGrpSpPr>
          <p:cNvPr id="7" name="组合 50"/>
          <p:cNvGrpSpPr/>
          <p:nvPr/>
        </p:nvGrpSpPr>
        <p:grpSpPr bwMode="auto">
          <a:xfrm>
            <a:off x="2428860" y="2379146"/>
            <a:ext cx="962025" cy="922899"/>
            <a:chOff x="2898904" y="638212"/>
            <a:chExt cx="1081361" cy="1057151"/>
          </a:xfrm>
        </p:grpSpPr>
        <p:grpSp>
          <p:nvGrpSpPr>
            <p:cNvPr id="8" name="组合 56"/>
            <p:cNvGrpSpPr/>
            <p:nvPr/>
          </p:nvGrpSpPr>
          <p:grpSpPr bwMode="auto">
            <a:xfrm>
              <a:off x="2898904" y="638212"/>
              <a:ext cx="1081361" cy="1057151"/>
              <a:chOff x="2069306" y="2739231"/>
              <a:chExt cx="2127250" cy="2079625"/>
            </a:xfrm>
          </p:grpSpPr>
          <p:pic>
            <p:nvPicPr>
              <p:cNvPr id="20506" name="图片 58"/>
              <p:cNvPicPr>
                <a:picLocks noChangeAspect="1"/>
              </p:cNvPicPr>
              <p:nvPr/>
            </p:nvPicPr>
            <p:blipFill>
              <a:blip r:embed="rId1" cstate="print">
                <a:clrChange>
                  <a:clrFrom>
                    <a:srgbClr val="FFFFFF"/>
                  </a:clrFrom>
                  <a:clrTo>
                    <a:srgbClr val="FFFFFF">
                      <a:alpha val="0"/>
                    </a:srgbClr>
                  </a:clrTo>
                </a:clrChange>
              </a:blip>
              <a:srcRect/>
              <a:stretch>
                <a:fillRect/>
              </a:stretch>
            </p:blipFill>
            <p:spPr bwMode="auto">
              <a:xfrm>
                <a:off x="2069306" y="2739231"/>
                <a:ext cx="2127250" cy="2079625"/>
              </a:xfrm>
              <a:prstGeom prst="rect">
                <a:avLst/>
              </a:prstGeom>
              <a:noFill/>
              <a:ln w="9525">
                <a:noFill/>
                <a:miter lim="800000"/>
                <a:headEnd/>
                <a:tailEnd/>
              </a:ln>
            </p:spPr>
          </p:pic>
          <p:pic>
            <p:nvPicPr>
              <p:cNvPr id="20507" name="图片 33"/>
              <p:cNvPicPr>
                <a:picLocks noChangeAspect="1"/>
              </p:cNvPicPr>
              <p:nvPr/>
            </p:nvPicPr>
            <p:blipFill>
              <a:blip r:embed="rId2" cstate="print">
                <a:clrChange>
                  <a:clrFrom>
                    <a:srgbClr val="FFFFFF"/>
                  </a:clrFrom>
                  <a:clrTo>
                    <a:srgbClr val="FFFFFF">
                      <a:alpha val="0"/>
                    </a:srgbClr>
                  </a:clrTo>
                </a:clrChange>
                <a:lum bright="70000" contrast="-70000"/>
              </a:blip>
              <a:srcRect/>
              <a:stretch>
                <a:fillRect/>
              </a:stretch>
            </p:blipFill>
            <p:spPr bwMode="auto">
              <a:xfrm>
                <a:off x="2526149" y="3160719"/>
                <a:ext cx="1377950" cy="1368425"/>
              </a:xfrm>
              <a:prstGeom prst="rect">
                <a:avLst/>
              </a:prstGeom>
              <a:noFill/>
              <a:ln w="9525">
                <a:noFill/>
                <a:miter lim="800000"/>
                <a:headEnd/>
                <a:tailEnd/>
              </a:ln>
            </p:spPr>
          </p:pic>
        </p:grpSp>
        <p:sp>
          <p:nvSpPr>
            <p:cNvPr id="58" name="矩形 57"/>
            <p:cNvSpPr/>
            <p:nvPr/>
          </p:nvSpPr>
          <p:spPr>
            <a:xfrm>
              <a:off x="3227238" y="984643"/>
              <a:ext cx="503076" cy="458313"/>
            </a:xfrm>
            <a:prstGeom prst="rect">
              <a:avLst/>
            </a:prstGeom>
          </p:spPr>
          <p:txBody>
            <a:bodyPr wrap="none">
              <a:spAutoFit/>
            </a:bodyPr>
            <a:lstStyle/>
            <a:p>
              <a:pPr defTabSz="685165" fontAlgn="auto">
                <a:spcBef>
                  <a:spcPts val="0"/>
                </a:spcBef>
                <a:spcAft>
                  <a:spcPts val="0"/>
                </a:spcAft>
                <a:defRPr/>
              </a:pPr>
              <a:r>
                <a:rPr lang="zh-CN" altLang="en-US" sz="2000" b="1" dirty="0" smtClean="0">
                  <a:solidFill>
                    <a:schemeClr val="tx1">
                      <a:lumMod val="85000"/>
                      <a:lumOff val="15000"/>
                    </a:schemeClr>
                  </a:solidFill>
                  <a:latin typeface="Adobe 楷体 Std R" panose="02020400000000000000" pitchFamily="18" charset="-122"/>
                  <a:ea typeface="Adobe 楷体 Std R" panose="02020400000000000000" pitchFamily="18" charset="-122"/>
                </a:rPr>
                <a:t>肆</a:t>
              </a:r>
              <a:endParaRPr lang="zh-CN" altLang="en-US" sz="2000" b="1" dirty="0">
                <a:solidFill>
                  <a:schemeClr val="tx1">
                    <a:lumMod val="85000"/>
                    <a:lumOff val="15000"/>
                  </a:schemeClr>
                </a:solidFill>
                <a:latin typeface="Adobe 楷体 Std R" panose="02020400000000000000" pitchFamily="18" charset="-122"/>
                <a:ea typeface="Adobe 楷体 Std R" panose="02020400000000000000" pitchFamily="18" charset="-122"/>
              </a:endParaRPr>
            </a:p>
          </p:txBody>
        </p:sp>
      </p:grpSp>
      <p:grpSp>
        <p:nvGrpSpPr>
          <p:cNvPr id="10" name="组合 61"/>
          <p:cNvGrpSpPr/>
          <p:nvPr/>
        </p:nvGrpSpPr>
        <p:grpSpPr bwMode="auto">
          <a:xfrm>
            <a:off x="4000496" y="1805523"/>
            <a:ext cx="962025" cy="924459"/>
            <a:chOff x="2898904" y="638212"/>
            <a:chExt cx="1081361" cy="1057151"/>
          </a:xfrm>
        </p:grpSpPr>
        <p:grpSp>
          <p:nvGrpSpPr>
            <p:cNvPr id="11" name="组合 67"/>
            <p:cNvGrpSpPr/>
            <p:nvPr/>
          </p:nvGrpSpPr>
          <p:grpSpPr bwMode="auto">
            <a:xfrm>
              <a:off x="2898904" y="638212"/>
              <a:ext cx="1081361" cy="1057151"/>
              <a:chOff x="2069306" y="2739231"/>
              <a:chExt cx="2127250" cy="2079625"/>
            </a:xfrm>
          </p:grpSpPr>
          <p:pic>
            <p:nvPicPr>
              <p:cNvPr id="20498" name="图片 69"/>
              <p:cNvPicPr>
                <a:picLocks noChangeAspect="1"/>
              </p:cNvPicPr>
              <p:nvPr/>
            </p:nvPicPr>
            <p:blipFill>
              <a:blip r:embed="rId1" cstate="print">
                <a:clrChange>
                  <a:clrFrom>
                    <a:srgbClr val="FFFFFF"/>
                  </a:clrFrom>
                  <a:clrTo>
                    <a:srgbClr val="FFFFFF">
                      <a:alpha val="0"/>
                    </a:srgbClr>
                  </a:clrTo>
                </a:clrChange>
              </a:blip>
              <a:srcRect/>
              <a:stretch>
                <a:fillRect/>
              </a:stretch>
            </p:blipFill>
            <p:spPr bwMode="auto">
              <a:xfrm>
                <a:off x="2069306" y="2739231"/>
                <a:ext cx="2127250" cy="2079625"/>
              </a:xfrm>
              <a:prstGeom prst="rect">
                <a:avLst/>
              </a:prstGeom>
              <a:noFill/>
              <a:ln w="9525">
                <a:noFill/>
                <a:miter lim="800000"/>
                <a:headEnd/>
                <a:tailEnd/>
              </a:ln>
            </p:spPr>
          </p:pic>
          <p:pic>
            <p:nvPicPr>
              <p:cNvPr id="20499" name="图片 33"/>
              <p:cNvPicPr>
                <a:picLocks noChangeAspect="1"/>
              </p:cNvPicPr>
              <p:nvPr/>
            </p:nvPicPr>
            <p:blipFill>
              <a:blip r:embed="rId2" cstate="print">
                <a:clrChange>
                  <a:clrFrom>
                    <a:srgbClr val="FFFFFF"/>
                  </a:clrFrom>
                  <a:clrTo>
                    <a:srgbClr val="FFFFFF">
                      <a:alpha val="0"/>
                    </a:srgbClr>
                  </a:clrTo>
                </a:clrChange>
                <a:lum bright="70000" contrast="-70000"/>
              </a:blip>
              <a:srcRect/>
              <a:stretch>
                <a:fillRect/>
              </a:stretch>
            </p:blipFill>
            <p:spPr bwMode="auto">
              <a:xfrm>
                <a:off x="2526149" y="3160719"/>
                <a:ext cx="1377950" cy="1368425"/>
              </a:xfrm>
              <a:prstGeom prst="rect">
                <a:avLst/>
              </a:prstGeom>
              <a:noFill/>
              <a:ln w="9525">
                <a:noFill/>
                <a:miter lim="800000"/>
                <a:headEnd/>
                <a:tailEnd/>
              </a:ln>
            </p:spPr>
          </p:pic>
        </p:grpSp>
        <p:sp>
          <p:nvSpPr>
            <p:cNvPr id="69" name="矩形 68"/>
            <p:cNvSpPr/>
            <p:nvPr/>
          </p:nvSpPr>
          <p:spPr>
            <a:xfrm>
              <a:off x="3232592" y="1009017"/>
              <a:ext cx="503076" cy="336984"/>
            </a:xfrm>
            <a:prstGeom prst="rect">
              <a:avLst/>
            </a:prstGeom>
          </p:spPr>
          <p:txBody>
            <a:bodyPr wrap="none">
              <a:spAutoFit/>
            </a:bodyPr>
            <a:lstStyle/>
            <a:p>
              <a:pPr defTabSz="685165" fontAlgn="auto">
                <a:spcBef>
                  <a:spcPts val="0"/>
                </a:spcBef>
                <a:spcAft>
                  <a:spcPts val="0"/>
                </a:spcAft>
                <a:defRPr/>
              </a:pPr>
              <a:r>
                <a:rPr lang="zh-CN" altLang="en-US" sz="2000" b="1" dirty="0">
                  <a:solidFill>
                    <a:schemeClr val="tx1">
                      <a:lumMod val="85000"/>
                      <a:lumOff val="15000"/>
                    </a:schemeClr>
                  </a:solidFill>
                  <a:latin typeface="Adobe 楷体 Std R" panose="02020400000000000000" pitchFamily="18" charset="-122"/>
                  <a:ea typeface="Adobe 楷体 Std R" panose="02020400000000000000" pitchFamily="18" charset="-122"/>
                </a:rPr>
                <a:t>叁</a:t>
              </a:r>
              <a:endParaRPr lang="zh-CN" altLang="en-US" sz="2000" b="1" dirty="0">
                <a:solidFill>
                  <a:schemeClr val="tx1">
                    <a:lumMod val="85000"/>
                    <a:lumOff val="15000"/>
                  </a:schemeClr>
                </a:solidFill>
                <a:latin typeface="Adobe 楷体 Std R" panose="02020400000000000000" pitchFamily="18" charset="-122"/>
                <a:ea typeface="Adobe 楷体 Std R" panose="02020400000000000000" pitchFamily="18" charset="-122"/>
              </a:endParaRPr>
            </a:p>
          </p:txBody>
        </p:sp>
      </p:grpSp>
      <p:sp>
        <p:nvSpPr>
          <p:cNvPr id="37" name="TextBox 12"/>
          <p:cNvSpPr txBox="1">
            <a:spLocks noChangeArrowheads="1"/>
          </p:cNvSpPr>
          <p:nvPr/>
        </p:nvSpPr>
        <p:spPr bwMode="auto">
          <a:xfrm>
            <a:off x="500055" y="476233"/>
            <a:ext cx="2928937" cy="523875"/>
          </a:xfrm>
          <a:prstGeom prst="rect">
            <a:avLst/>
          </a:prstGeom>
          <a:noFill/>
          <a:ln w="9525">
            <a:noFill/>
            <a:miter lim="800000"/>
          </a:ln>
        </p:spPr>
        <p:txBody>
          <a:bodyPr>
            <a:spAutoFit/>
          </a:bodyPr>
          <a:lstStyle/>
          <a:p>
            <a:r>
              <a:rPr lang="zh-CN" altLang="en-US" sz="2800" dirty="0" smtClean="0">
                <a:latin typeface="微软雅黑" panose="020B0503020204020204" pitchFamily="34" charset="-122"/>
                <a:ea typeface="微软雅黑" panose="020B0503020204020204" pitchFamily="34" charset="-122"/>
              </a:rPr>
              <a:t>篇章</a:t>
            </a:r>
            <a:endParaRPr lang="zh-CN" altLang="en-US" sz="2800" dirty="0">
              <a:latin typeface="微软雅黑" panose="020B0503020204020204" pitchFamily="34" charset="-122"/>
              <a:ea typeface="微软雅黑" panose="020B0503020204020204" pitchFamily="34" charset="-122"/>
            </a:endParaRPr>
          </a:p>
        </p:txBody>
      </p:sp>
      <p:grpSp>
        <p:nvGrpSpPr>
          <p:cNvPr id="35" name="组合 61"/>
          <p:cNvGrpSpPr/>
          <p:nvPr/>
        </p:nvGrpSpPr>
        <p:grpSpPr bwMode="auto">
          <a:xfrm>
            <a:off x="5500694" y="1214422"/>
            <a:ext cx="962025" cy="924459"/>
            <a:chOff x="2898904" y="638212"/>
            <a:chExt cx="1081361" cy="1057151"/>
          </a:xfrm>
        </p:grpSpPr>
        <p:grpSp>
          <p:nvGrpSpPr>
            <p:cNvPr id="36" name="组合 67"/>
            <p:cNvGrpSpPr/>
            <p:nvPr/>
          </p:nvGrpSpPr>
          <p:grpSpPr bwMode="auto">
            <a:xfrm>
              <a:off x="2898904" y="638212"/>
              <a:ext cx="1081361" cy="1057151"/>
              <a:chOff x="2069306" y="2739231"/>
              <a:chExt cx="2127250" cy="2079625"/>
            </a:xfrm>
          </p:grpSpPr>
          <p:pic>
            <p:nvPicPr>
              <p:cNvPr id="39" name="图片 69"/>
              <p:cNvPicPr>
                <a:picLocks noChangeAspect="1"/>
              </p:cNvPicPr>
              <p:nvPr/>
            </p:nvPicPr>
            <p:blipFill>
              <a:blip r:embed="rId1" cstate="print">
                <a:clrChange>
                  <a:clrFrom>
                    <a:srgbClr val="FFFFFF"/>
                  </a:clrFrom>
                  <a:clrTo>
                    <a:srgbClr val="FFFFFF">
                      <a:alpha val="0"/>
                    </a:srgbClr>
                  </a:clrTo>
                </a:clrChange>
              </a:blip>
              <a:srcRect/>
              <a:stretch>
                <a:fillRect/>
              </a:stretch>
            </p:blipFill>
            <p:spPr bwMode="auto">
              <a:xfrm>
                <a:off x="2069306" y="2739231"/>
                <a:ext cx="2127250" cy="2079625"/>
              </a:xfrm>
              <a:prstGeom prst="rect">
                <a:avLst/>
              </a:prstGeom>
              <a:noFill/>
              <a:ln w="9525">
                <a:noFill/>
                <a:miter lim="800000"/>
                <a:headEnd/>
                <a:tailEnd/>
              </a:ln>
            </p:spPr>
          </p:pic>
          <p:pic>
            <p:nvPicPr>
              <p:cNvPr id="40" name="图片 33"/>
              <p:cNvPicPr>
                <a:picLocks noChangeAspect="1"/>
              </p:cNvPicPr>
              <p:nvPr/>
            </p:nvPicPr>
            <p:blipFill>
              <a:blip r:embed="rId2" cstate="print">
                <a:clrChange>
                  <a:clrFrom>
                    <a:srgbClr val="FFFFFF"/>
                  </a:clrFrom>
                  <a:clrTo>
                    <a:srgbClr val="FFFFFF">
                      <a:alpha val="0"/>
                    </a:srgbClr>
                  </a:clrTo>
                </a:clrChange>
                <a:lum bright="70000" contrast="-70000"/>
              </a:blip>
              <a:srcRect/>
              <a:stretch>
                <a:fillRect/>
              </a:stretch>
            </p:blipFill>
            <p:spPr bwMode="auto">
              <a:xfrm>
                <a:off x="2526149" y="3160719"/>
                <a:ext cx="1377950" cy="1368425"/>
              </a:xfrm>
              <a:prstGeom prst="rect">
                <a:avLst/>
              </a:prstGeom>
              <a:noFill/>
              <a:ln w="9525">
                <a:noFill/>
                <a:miter lim="800000"/>
                <a:headEnd/>
                <a:tailEnd/>
              </a:ln>
            </p:spPr>
          </p:pic>
        </p:grpSp>
        <p:sp>
          <p:nvSpPr>
            <p:cNvPr id="38" name="矩形 37"/>
            <p:cNvSpPr/>
            <p:nvPr/>
          </p:nvSpPr>
          <p:spPr>
            <a:xfrm>
              <a:off x="3232592" y="1009017"/>
              <a:ext cx="503076" cy="457540"/>
            </a:xfrm>
            <a:prstGeom prst="rect">
              <a:avLst/>
            </a:prstGeom>
          </p:spPr>
          <p:txBody>
            <a:bodyPr wrap="none">
              <a:spAutoFit/>
            </a:bodyPr>
            <a:lstStyle/>
            <a:p>
              <a:pPr defTabSz="685165" fontAlgn="auto">
                <a:spcBef>
                  <a:spcPts val="0"/>
                </a:spcBef>
                <a:spcAft>
                  <a:spcPts val="0"/>
                </a:spcAft>
                <a:defRPr/>
              </a:pPr>
              <a:r>
                <a:rPr lang="zh-CN" altLang="en-US" sz="2000" b="1" dirty="0" smtClean="0">
                  <a:solidFill>
                    <a:schemeClr val="tx1">
                      <a:lumMod val="85000"/>
                      <a:lumOff val="15000"/>
                    </a:schemeClr>
                  </a:solidFill>
                  <a:latin typeface="Adobe 楷体 Std R" panose="02020400000000000000" pitchFamily="18" charset="-122"/>
                  <a:ea typeface="Adobe 楷体 Std R" panose="02020400000000000000" pitchFamily="18" charset="-122"/>
                </a:rPr>
                <a:t>贰</a:t>
              </a:r>
              <a:endParaRPr lang="zh-CN" altLang="en-US" sz="2000" b="1" dirty="0">
                <a:solidFill>
                  <a:schemeClr val="tx1">
                    <a:lumMod val="85000"/>
                    <a:lumOff val="15000"/>
                  </a:schemeClr>
                </a:solidFill>
                <a:latin typeface="Adobe 楷体 Std R" panose="02020400000000000000" pitchFamily="18" charset="-122"/>
                <a:ea typeface="Adobe 楷体 Std R" panose="02020400000000000000" pitchFamily="18" charset="-122"/>
              </a:endParaRPr>
            </a:p>
          </p:txBody>
        </p:sp>
      </p:grpSp>
      <p:grpSp>
        <p:nvGrpSpPr>
          <p:cNvPr id="46" name="组合 61"/>
          <p:cNvGrpSpPr/>
          <p:nvPr/>
        </p:nvGrpSpPr>
        <p:grpSpPr bwMode="auto">
          <a:xfrm>
            <a:off x="7000892" y="642918"/>
            <a:ext cx="962025" cy="924459"/>
            <a:chOff x="2898904" y="638212"/>
            <a:chExt cx="1081361" cy="1057151"/>
          </a:xfrm>
        </p:grpSpPr>
        <p:grpSp>
          <p:nvGrpSpPr>
            <p:cNvPr id="48" name="组合 67"/>
            <p:cNvGrpSpPr/>
            <p:nvPr/>
          </p:nvGrpSpPr>
          <p:grpSpPr bwMode="auto">
            <a:xfrm>
              <a:off x="2898904" y="638212"/>
              <a:ext cx="1081361" cy="1057151"/>
              <a:chOff x="2069306" y="2739231"/>
              <a:chExt cx="2127250" cy="2079625"/>
            </a:xfrm>
          </p:grpSpPr>
          <p:pic>
            <p:nvPicPr>
              <p:cNvPr id="50" name="图片 69"/>
              <p:cNvPicPr>
                <a:picLocks noChangeAspect="1"/>
              </p:cNvPicPr>
              <p:nvPr/>
            </p:nvPicPr>
            <p:blipFill>
              <a:blip r:embed="rId1" cstate="print">
                <a:clrChange>
                  <a:clrFrom>
                    <a:srgbClr val="FFFFFF"/>
                  </a:clrFrom>
                  <a:clrTo>
                    <a:srgbClr val="FFFFFF">
                      <a:alpha val="0"/>
                    </a:srgbClr>
                  </a:clrTo>
                </a:clrChange>
              </a:blip>
              <a:srcRect/>
              <a:stretch>
                <a:fillRect/>
              </a:stretch>
            </p:blipFill>
            <p:spPr bwMode="auto">
              <a:xfrm>
                <a:off x="2069306" y="2739231"/>
                <a:ext cx="2127250" cy="2079625"/>
              </a:xfrm>
              <a:prstGeom prst="rect">
                <a:avLst/>
              </a:prstGeom>
              <a:noFill/>
              <a:ln w="9525">
                <a:noFill/>
                <a:miter lim="800000"/>
                <a:headEnd/>
                <a:tailEnd/>
              </a:ln>
            </p:spPr>
          </p:pic>
          <p:pic>
            <p:nvPicPr>
              <p:cNvPr id="51" name="图片 33"/>
              <p:cNvPicPr>
                <a:picLocks noChangeAspect="1"/>
              </p:cNvPicPr>
              <p:nvPr/>
            </p:nvPicPr>
            <p:blipFill>
              <a:blip r:embed="rId2" cstate="print">
                <a:clrChange>
                  <a:clrFrom>
                    <a:srgbClr val="FFFFFF"/>
                  </a:clrFrom>
                  <a:clrTo>
                    <a:srgbClr val="FFFFFF">
                      <a:alpha val="0"/>
                    </a:srgbClr>
                  </a:clrTo>
                </a:clrChange>
                <a:lum bright="70000" contrast="-70000"/>
              </a:blip>
              <a:srcRect/>
              <a:stretch>
                <a:fillRect/>
              </a:stretch>
            </p:blipFill>
            <p:spPr bwMode="auto">
              <a:xfrm>
                <a:off x="2526149" y="3160719"/>
                <a:ext cx="1377950" cy="1368425"/>
              </a:xfrm>
              <a:prstGeom prst="rect">
                <a:avLst/>
              </a:prstGeom>
              <a:noFill/>
              <a:ln w="9525">
                <a:noFill/>
                <a:miter lim="800000"/>
                <a:headEnd/>
                <a:tailEnd/>
              </a:ln>
            </p:spPr>
          </p:pic>
        </p:grpSp>
        <p:sp>
          <p:nvSpPr>
            <p:cNvPr id="49" name="矩形 48"/>
            <p:cNvSpPr/>
            <p:nvPr/>
          </p:nvSpPr>
          <p:spPr>
            <a:xfrm>
              <a:off x="3232592" y="1009017"/>
              <a:ext cx="503076" cy="457540"/>
            </a:xfrm>
            <a:prstGeom prst="rect">
              <a:avLst/>
            </a:prstGeom>
          </p:spPr>
          <p:txBody>
            <a:bodyPr wrap="none">
              <a:spAutoFit/>
            </a:bodyPr>
            <a:lstStyle/>
            <a:p>
              <a:pPr defTabSz="685165" fontAlgn="auto">
                <a:spcBef>
                  <a:spcPts val="0"/>
                </a:spcBef>
                <a:spcAft>
                  <a:spcPts val="0"/>
                </a:spcAft>
                <a:defRPr/>
              </a:pPr>
              <a:r>
                <a:rPr lang="zh-CN" altLang="en-US" sz="2000" b="1" dirty="0" smtClean="0">
                  <a:solidFill>
                    <a:schemeClr val="tx1">
                      <a:lumMod val="85000"/>
                      <a:lumOff val="15000"/>
                    </a:schemeClr>
                  </a:solidFill>
                  <a:latin typeface="Adobe 楷体 Std R" panose="02020400000000000000" pitchFamily="18" charset="-122"/>
                  <a:ea typeface="Adobe 楷体 Std R" panose="02020400000000000000" pitchFamily="18" charset="-122"/>
                </a:rPr>
                <a:t>壹</a:t>
              </a:r>
              <a:endParaRPr lang="zh-CN" altLang="en-US" sz="2000" b="1" dirty="0">
                <a:solidFill>
                  <a:schemeClr val="tx1">
                    <a:lumMod val="85000"/>
                    <a:lumOff val="15000"/>
                  </a:schemeClr>
                </a:solidFill>
                <a:latin typeface="Adobe 楷体 Std R" panose="02020400000000000000" pitchFamily="18" charset="-122"/>
                <a:ea typeface="Adobe 楷体 Std R" panose="02020400000000000000" pitchFamily="18" charset="-122"/>
              </a:endParaRPr>
            </a:p>
          </p:txBody>
        </p:sp>
      </p:grpSp>
      <p:grpSp>
        <p:nvGrpSpPr>
          <p:cNvPr id="52" name="组合 62"/>
          <p:cNvGrpSpPr/>
          <p:nvPr/>
        </p:nvGrpSpPr>
        <p:grpSpPr bwMode="auto">
          <a:xfrm>
            <a:off x="7187064" y="1785926"/>
            <a:ext cx="785826" cy="1891263"/>
            <a:chOff x="2991260" y="2951618"/>
            <a:chExt cx="1129254" cy="1027846"/>
          </a:xfrm>
        </p:grpSpPr>
        <p:sp>
          <p:nvSpPr>
            <p:cNvPr id="57" name="矩形 56"/>
            <p:cNvSpPr/>
            <p:nvPr/>
          </p:nvSpPr>
          <p:spPr>
            <a:xfrm>
              <a:off x="3059033" y="2951618"/>
              <a:ext cx="1061481" cy="1027846"/>
            </a:xfrm>
            <a:prstGeom prst="rect">
              <a:avLst/>
            </a:prstGeom>
          </p:spPr>
          <p:txBody>
            <a:bodyPr vert="eaVert">
              <a:spAutoFit/>
            </a:bodyPr>
            <a:lstStyle/>
            <a:p>
              <a:pPr algn="ctr" defTabSz="685165" fontAlgn="auto">
                <a:lnSpc>
                  <a:spcPct val="150000"/>
                </a:lnSpc>
                <a:spcBef>
                  <a:spcPts val="0"/>
                </a:spcBef>
                <a:spcAft>
                  <a:spcPts val="0"/>
                </a:spcAft>
                <a:defRPr/>
              </a:pPr>
              <a:r>
                <a:rPr lang="zh-CN" altLang="en-US" sz="2400" b="1" dirty="0" smtClean="0">
                  <a:solidFill>
                    <a:schemeClr val="tx1">
                      <a:lumMod val="85000"/>
                      <a:lumOff val="15000"/>
                    </a:schemeClr>
                  </a:solidFill>
                  <a:latin typeface="Adobe 楷体 Std R" panose="02020400000000000000" pitchFamily="18" charset="-122"/>
                  <a:ea typeface="Adobe 楷体 Std R" panose="02020400000000000000" pitchFamily="18" charset="-122"/>
                </a:rPr>
                <a:t>书法概述篇</a:t>
              </a:r>
              <a:endParaRPr lang="zh-CN" altLang="en-US" sz="2400" b="1" dirty="0">
                <a:solidFill>
                  <a:schemeClr val="tx1">
                    <a:lumMod val="85000"/>
                    <a:lumOff val="15000"/>
                  </a:schemeClr>
                </a:solidFill>
                <a:latin typeface="Adobe 楷体 Std R" panose="02020400000000000000" pitchFamily="18" charset="-122"/>
                <a:ea typeface="Adobe 楷体 Std R" panose="02020400000000000000" pitchFamily="18" charset="-122"/>
              </a:endParaRPr>
            </a:p>
          </p:txBody>
        </p:sp>
        <p:cxnSp>
          <p:nvCxnSpPr>
            <p:cNvPr id="59" name="直接连接符 58"/>
            <p:cNvCxnSpPr/>
            <p:nvPr/>
          </p:nvCxnSpPr>
          <p:spPr>
            <a:xfrm>
              <a:off x="2991260" y="2964307"/>
              <a:ext cx="0" cy="93584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4014072" y="2964307"/>
              <a:ext cx="0" cy="93584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62" name="图片 61" descr="印章.PNG"/>
          <p:cNvPicPr>
            <a:picLocks noChangeAspect="1"/>
          </p:cNvPicPr>
          <p:nvPr/>
        </p:nvPicPr>
        <p:blipFill>
          <a:blip r:embed="rId3" cstate="print"/>
          <a:stretch>
            <a:fillRect/>
          </a:stretch>
        </p:blipFill>
        <p:spPr>
          <a:xfrm>
            <a:off x="7500958" y="5072074"/>
            <a:ext cx="928694" cy="1295853"/>
          </a:xfrm>
          <a:prstGeom prst="rect">
            <a:avLst/>
          </a:prstGeom>
        </p:spPr>
      </p:pic>
      <p:grpSp>
        <p:nvGrpSpPr>
          <p:cNvPr id="63" name="组合 62"/>
          <p:cNvGrpSpPr/>
          <p:nvPr/>
        </p:nvGrpSpPr>
        <p:grpSpPr bwMode="auto">
          <a:xfrm>
            <a:off x="5715001" y="2409061"/>
            <a:ext cx="785827" cy="1891263"/>
            <a:chOff x="2991260" y="2951618"/>
            <a:chExt cx="1129256" cy="1027846"/>
          </a:xfrm>
        </p:grpSpPr>
        <p:sp>
          <p:nvSpPr>
            <p:cNvPr id="68" name="矩形 67"/>
            <p:cNvSpPr/>
            <p:nvPr/>
          </p:nvSpPr>
          <p:spPr>
            <a:xfrm>
              <a:off x="3059035" y="2951618"/>
              <a:ext cx="1061481" cy="1027846"/>
            </a:xfrm>
            <a:prstGeom prst="rect">
              <a:avLst/>
            </a:prstGeom>
          </p:spPr>
          <p:txBody>
            <a:bodyPr vert="eaVert">
              <a:spAutoFit/>
            </a:bodyPr>
            <a:lstStyle/>
            <a:p>
              <a:pPr algn="ctr" defTabSz="685165" fontAlgn="auto">
                <a:lnSpc>
                  <a:spcPct val="150000"/>
                </a:lnSpc>
                <a:spcBef>
                  <a:spcPts val="0"/>
                </a:spcBef>
                <a:spcAft>
                  <a:spcPts val="0"/>
                </a:spcAft>
                <a:defRPr/>
              </a:pPr>
              <a:r>
                <a:rPr lang="zh-CN" altLang="en-US" sz="2400" b="1" dirty="0" smtClean="0">
                  <a:solidFill>
                    <a:schemeClr val="tx1">
                      <a:lumMod val="85000"/>
                      <a:lumOff val="15000"/>
                    </a:schemeClr>
                  </a:solidFill>
                  <a:latin typeface="Adobe 楷体 Std R" panose="02020400000000000000" pitchFamily="18" charset="-122"/>
                  <a:ea typeface="Adobe 楷体 Std R" panose="02020400000000000000" pitchFamily="18" charset="-122"/>
                </a:rPr>
                <a:t>毛笔书法篇</a:t>
              </a:r>
              <a:endParaRPr lang="zh-CN" altLang="en-US" sz="2400" b="1" dirty="0">
                <a:solidFill>
                  <a:schemeClr val="tx1">
                    <a:lumMod val="85000"/>
                    <a:lumOff val="15000"/>
                  </a:schemeClr>
                </a:solidFill>
                <a:latin typeface="Adobe 楷体 Std R" panose="02020400000000000000" pitchFamily="18" charset="-122"/>
                <a:ea typeface="Adobe 楷体 Std R" panose="02020400000000000000" pitchFamily="18" charset="-122"/>
              </a:endParaRPr>
            </a:p>
          </p:txBody>
        </p:sp>
        <p:cxnSp>
          <p:nvCxnSpPr>
            <p:cNvPr id="70" name="直接连接符 69"/>
            <p:cNvCxnSpPr/>
            <p:nvPr/>
          </p:nvCxnSpPr>
          <p:spPr>
            <a:xfrm>
              <a:off x="2991260" y="2964307"/>
              <a:ext cx="0" cy="93584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4014072" y="2964307"/>
              <a:ext cx="0" cy="93584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72" name="组合 71"/>
          <p:cNvGrpSpPr/>
          <p:nvPr/>
        </p:nvGrpSpPr>
        <p:grpSpPr bwMode="auto">
          <a:xfrm>
            <a:off x="4214801" y="3037935"/>
            <a:ext cx="785829" cy="1891263"/>
            <a:chOff x="2991260" y="2951618"/>
            <a:chExt cx="1129259" cy="1027846"/>
          </a:xfrm>
        </p:grpSpPr>
        <p:sp>
          <p:nvSpPr>
            <p:cNvPr id="73" name="矩形 72"/>
            <p:cNvSpPr/>
            <p:nvPr/>
          </p:nvSpPr>
          <p:spPr>
            <a:xfrm>
              <a:off x="3059037" y="2951618"/>
              <a:ext cx="1061482" cy="1027846"/>
            </a:xfrm>
            <a:prstGeom prst="rect">
              <a:avLst/>
            </a:prstGeom>
          </p:spPr>
          <p:txBody>
            <a:bodyPr vert="eaVert">
              <a:spAutoFit/>
            </a:bodyPr>
            <a:lstStyle/>
            <a:p>
              <a:pPr algn="ctr" defTabSz="685165" fontAlgn="auto">
                <a:lnSpc>
                  <a:spcPct val="150000"/>
                </a:lnSpc>
                <a:spcBef>
                  <a:spcPts val="0"/>
                </a:spcBef>
                <a:spcAft>
                  <a:spcPts val="0"/>
                </a:spcAft>
                <a:defRPr/>
              </a:pPr>
              <a:r>
                <a:rPr lang="zh-CN" altLang="en-US" sz="2400" b="1" dirty="0" smtClean="0">
                  <a:solidFill>
                    <a:schemeClr val="tx1">
                      <a:lumMod val="85000"/>
                      <a:lumOff val="15000"/>
                    </a:schemeClr>
                  </a:solidFill>
                  <a:latin typeface="Adobe 楷体 Std R" panose="02020400000000000000" pitchFamily="18" charset="-122"/>
                  <a:ea typeface="Adobe 楷体 Std R" panose="02020400000000000000" pitchFamily="18" charset="-122"/>
                </a:rPr>
                <a:t>硬笔书法篇</a:t>
              </a:r>
              <a:endParaRPr lang="zh-CN" altLang="en-US" sz="2400" b="1" dirty="0">
                <a:solidFill>
                  <a:schemeClr val="tx1">
                    <a:lumMod val="85000"/>
                    <a:lumOff val="15000"/>
                  </a:schemeClr>
                </a:solidFill>
                <a:latin typeface="Adobe 楷体 Std R" panose="02020400000000000000" pitchFamily="18" charset="-122"/>
                <a:ea typeface="Adobe 楷体 Std R" panose="02020400000000000000" pitchFamily="18" charset="-122"/>
              </a:endParaRPr>
            </a:p>
          </p:txBody>
        </p:sp>
        <p:cxnSp>
          <p:nvCxnSpPr>
            <p:cNvPr id="74" name="直接连接符 73"/>
            <p:cNvCxnSpPr/>
            <p:nvPr/>
          </p:nvCxnSpPr>
          <p:spPr>
            <a:xfrm>
              <a:off x="2991260" y="2964307"/>
              <a:ext cx="0" cy="93584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4014072" y="2964307"/>
              <a:ext cx="0" cy="93584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76" name="组合 75"/>
          <p:cNvGrpSpPr/>
          <p:nvPr/>
        </p:nvGrpSpPr>
        <p:grpSpPr bwMode="auto">
          <a:xfrm>
            <a:off x="2613941" y="3643314"/>
            <a:ext cx="785829" cy="1891263"/>
            <a:chOff x="2991260" y="2951618"/>
            <a:chExt cx="1129259" cy="1027846"/>
          </a:xfrm>
        </p:grpSpPr>
        <p:sp>
          <p:nvSpPr>
            <p:cNvPr id="77" name="矩形 76"/>
            <p:cNvSpPr/>
            <p:nvPr/>
          </p:nvSpPr>
          <p:spPr>
            <a:xfrm>
              <a:off x="3059037" y="2951618"/>
              <a:ext cx="1061482" cy="1027846"/>
            </a:xfrm>
            <a:prstGeom prst="rect">
              <a:avLst/>
            </a:prstGeom>
          </p:spPr>
          <p:txBody>
            <a:bodyPr vert="eaVert">
              <a:spAutoFit/>
            </a:bodyPr>
            <a:lstStyle/>
            <a:p>
              <a:pPr algn="ctr" defTabSz="685165" fontAlgn="auto">
                <a:lnSpc>
                  <a:spcPct val="150000"/>
                </a:lnSpc>
                <a:spcBef>
                  <a:spcPts val="0"/>
                </a:spcBef>
                <a:spcAft>
                  <a:spcPts val="0"/>
                </a:spcAft>
                <a:defRPr/>
              </a:pPr>
              <a:r>
                <a:rPr lang="zh-CN" altLang="en-US" sz="2400" b="1" dirty="0" smtClean="0">
                  <a:solidFill>
                    <a:schemeClr val="tx1">
                      <a:lumMod val="85000"/>
                      <a:lumOff val="15000"/>
                    </a:schemeClr>
                  </a:solidFill>
                  <a:latin typeface="Adobe 楷体 Std R" panose="02020400000000000000" pitchFamily="18" charset="-122"/>
                  <a:ea typeface="Adobe 楷体 Std R" panose="02020400000000000000" pitchFamily="18" charset="-122"/>
                </a:rPr>
                <a:t>粉笔书法篇</a:t>
              </a:r>
              <a:endParaRPr lang="zh-CN" altLang="en-US" sz="2400" b="1" dirty="0">
                <a:solidFill>
                  <a:schemeClr val="tx1">
                    <a:lumMod val="85000"/>
                    <a:lumOff val="15000"/>
                  </a:schemeClr>
                </a:solidFill>
                <a:latin typeface="Adobe 楷体 Std R" panose="02020400000000000000" pitchFamily="18" charset="-122"/>
                <a:ea typeface="Adobe 楷体 Std R" panose="02020400000000000000" pitchFamily="18" charset="-122"/>
              </a:endParaRPr>
            </a:p>
          </p:txBody>
        </p:sp>
        <p:cxnSp>
          <p:nvCxnSpPr>
            <p:cNvPr id="78" name="直接连接符 77"/>
            <p:cNvCxnSpPr/>
            <p:nvPr/>
          </p:nvCxnSpPr>
          <p:spPr>
            <a:xfrm>
              <a:off x="2991260" y="2964307"/>
              <a:ext cx="0" cy="93584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4014072" y="2964307"/>
              <a:ext cx="0" cy="93584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80" name="组合 79"/>
          <p:cNvGrpSpPr/>
          <p:nvPr/>
        </p:nvGrpSpPr>
        <p:grpSpPr bwMode="auto">
          <a:xfrm>
            <a:off x="1071539" y="4323819"/>
            <a:ext cx="785829" cy="1891263"/>
            <a:chOff x="2991260" y="2951618"/>
            <a:chExt cx="1129259" cy="1027846"/>
          </a:xfrm>
        </p:grpSpPr>
        <p:sp>
          <p:nvSpPr>
            <p:cNvPr id="81" name="矩形 80"/>
            <p:cNvSpPr/>
            <p:nvPr/>
          </p:nvSpPr>
          <p:spPr>
            <a:xfrm>
              <a:off x="3059037" y="2951618"/>
              <a:ext cx="1061482" cy="1027846"/>
            </a:xfrm>
            <a:prstGeom prst="rect">
              <a:avLst/>
            </a:prstGeom>
          </p:spPr>
          <p:txBody>
            <a:bodyPr vert="eaVert">
              <a:spAutoFit/>
            </a:bodyPr>
            <a:lstStyle/>
            <a:p>
              <a:pPr algn="ctr" defTabSz="685165" fontAlgn="auto">
                <a:lnSpc>
                  <a:spcPct val="150000"/>
                </a:lnSpc>
                <a:spcBef>
                  <a:spcPts val="0"/>
                </a:spcBef>
                <a:spcAft>
                  <a:spcPts val="0"/>
                </a:spcAft>
                <a:defRPr/>
              </a:pPr>
              <a:r>
                <a:rPr lang="zh-CN" altLang="en-US" sz="2400" b="1" dirty="0" smtClean="0">
                  <a:solidFill>
                    <a:schemeClr val="tx1">
                      <a:lumMod val="85000"/>
                      <a:lumOff val="15000"/>
                    </a:schemeClr>
                  </a:solidFill>
                  <a:latin typeface="Adobe 楷体 Std R" panose="02020400000000000000" pitchFamily="18" charset="-122"/>
                  <a:ea typeface="Adobe 楷体 Std R" panose="02020400000000000000" pitchFamily="18" charset="-122"/>
                </a:rPr>
                <a:t>书法欣赏篇</a:t>
              </a:r>
              <a:endParaRPr lang="zh-CN" altLang="en-US" sz="2400" b="1" dirty="0">
                <a:solidFill>
                  <a:schemeClr val="tx1">
                    <a:lumMod val="85000"/>
                    <a:lumOff val="15000"/>
                  </a:schemeClr>
                </a:solidFill>
                <a:latin typeface="Adobe 楷体 Std R" panose="02020400000000000000" pitchFamily="18" charset="-122"/>
                <a:ea typeface="Adobe 楷体 Std R" panose="02020400000000000000" pitchFamily="18" charset="-122"/>
              </a:endParaRPr>
            </a:p>
          </p:txBody>
        </p:sp>
        <p:cxnSp>
          <p:nvCxnSpPr>
            <p:cNvPr id="82" name="直接连接符 81"/>
            <p:cNvCxnSpPr/>
            <p:nvPr/>
          </p:nvCxnSpPr>
          <p:spPr>
            <a:xfrm>
              <a:off x="2991260" y="2964307"/>
              <a:ext cx="0" cy="93584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4014072" y="2964307"/>
              <a:ext cx="0" cy="93584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par>
                                <p:cTn id="9" presetID="37" presetClass="entr" presetSubtype="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1000"/>
                                        <p:tgtEl>
                                          <p:spTgt spid="46"/>
                                        </p:tgtEl>
                                      </p:cBhvr>
                                    </p:animEffect>
                                    <p:anim calcmode="lin" valueType="num">
                                      <p:cBhvr>
                                        <p:cTn id="12" dur="1000" fill="hold"/>
                                        <p:tgtEl>
                                          <p:spTgt spid="46"/>
                                        </p:tgtEl>
                                        <p:attrNameLst>
                                          <p:attrName>ppt_x</p:attrName>
                                        </p:attrNameLst>
                                      </p:cBhvr>
                                      <p:tavLst>
                                        <p:tav tm="0">
                                          <p:val>
                                            <p:strVal val="#ppt_x"/>
                                          </p:val>
                                        </p:tav>
                                        <p:tav tm="100000">
                                          <p:val>
                                            <p:strVal val="#ppt_x"/>
                                          </p:val>
                                        </p:tav>
                                      </p:tavLst>
                                    </p:anim>
                                    <p:anim calcmode="lin" valueType="num">
                                      <p:cBhvr>
                                        <p:cTn id="13" dur="900" decel="100000" fill="hold"/>
                                        <p:tgtEl>
                                          <p:spTgt spid="4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6"/>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1000"/>
                                        <p:tgtEl>
                                          <p:spTgt spid="52"/>
                                        </p:tgtEl>
                                      </p:cBhvr>
                                    </p:animEffect>
                                    <p:anim calcmode="lin" valueType="num">
                                      <p:cBhvr>
                                        <p:cTn id="18" dur="1000" fill="hold"/>
                                        <p:tgtEl>
                                          <p:spTgt spid="52"/>
                                        </p:tgtEl>
                                        <p:attrNameLst>
                                          <p:attrName>ppt_x</p:attrName>
                                        </p:attrNameLst>
                                      </p:cBhvr>
                                      <p:tavLst>
                                        <p:tav tm="0">
                                          <p:val>
                                            <p:strVal val="#ppt_x"/>
                                          </p:val>
                                        </p:tav>
                                        <p:tav tm="100000">
                                          <p:val>
                                            <p:strVal val="#ppt_x"/>
                                          </p:val>
                                        </p:tav>
                                      </p:tavLst>
                                    </p:anim>
                                    <p:anim calcmode="lin" valueType="num">
                                      <p:cBhvr>
                                        <p:cTn id="19" dur="900" decel="100000" fill="hold"/>
                                        <p:tgtEl>
                                          <p:spTgt spid="52"/>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childTnLst>
                          </p:cTn>
                        </p:par>
                        <p:par>
                          <p:cTn id="21" fill="hold">
                            <p:stCondLst>
                              <p:cond delay="500"/>
                            </p:stCondLst>
                            <p:childTnLst>
                              <p:par>
                                <p:cTn id="22" presetID="37" presetClass="entr" presetSubtype="0"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900" decel="100000" fill="hold"/>
                                        <p:tgtEl>
                                          <p:spTgt spid="35"/>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par>
                          <p:cTn id="28" fill="hold">
                            <p:stCondLst>
                              <p:cond delay="1500"/>
                            </p:stCondLst>
                            <p:childTnLst>
                              <p:par>
                                <p:cTn id="29" presetID="37" presetClass="entr" presetSubtype="0" fill="hold" nodeType="after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1000"/>
                                        <p:tgtEl>
                                          <p:spTgt spid="63"/>
                                        </p:tgtEl>
                                      </p:cBhvr>
                                    </p:animEffect>
                                    <p:anim calcmode="lin" valueType="num">
                                      <p:cBhvr>
                                        <p:cTn id="32" dur="1000" fill="hold"/>
                                        <p:tgtEl>
                                          <p:spTgt spid="63"/>
                                        </p:tgtEl>
                                        <p:attrNameLst>
                                          <p:attrName>ppt_x</p:attrName>
                                        </p:attrNameLst>
                                      </p:cBhvr>
                                      <p:tavLst>
                                        <p:tav tm="0">
                                          <p:val>
                                            <p:strVal val="#ppt_x"/>
                                          </p:val>
                                        </p:tav>
                                        <p:tav tm="100000">
                                          <p:val>
                                            <p:strVal val="#ppt_x"/>
                                          </p:val>
                                        </p:tav>
                                      </p:tavLst>
                                    </p:anim>
                                    <p:anim calcmode="lin" valueType="num">
                                      <p:cBhvr>
                                        <p:cTn id="33" dur="900" decel="100000" fill="hold"/>
                                        <p:tgtEl>
                                          <p:spTgt spid="63"/>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63"/>
                                        </p:tgtEl>
                                        <p:attrNameLst>
                                          <p:attrName>ppt_y</p:attrName>
                                        </p:attrNameLst>
                                      </p:cBhvr>
                                      <p:tavLst>
                                        <p:tav tm="0">
                                          <p:val>
                                            <p:strVal val="#ppt_y-.03"/>
                                          </p:val>
                                        </p:tav>
                                        <p:tav tm="100000">
                                          <p:val>
                                            <p:strVal val="#ppt_y"/>
                                          </p:val>
                                        </p:tav>
                                      </p:tavLst>
                                    </p:anim>
                                  </p:childTnLst>
                                </p:cTn>
                              </p:par>
                            </p:childTnLst>
                          </p:cTn>
                        </p:par>
                        <p:par>
                          <p:cTn id="35" fill="hold">
                            <p:stCondLst>
                              <p:cond delay="2500"/>
                            </p:stCondLst>
                            <p:childTnLst>
                              <p:par>
                                <p:cTn id="36" presetID="37" presetClass="entr" presetSubtype="0"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900" decel="100000" fill="hold"/>
                                        <p:tgtEl>
                                          <p:spTgt spid="10"/>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42" fill="hold">
                            <p:stCondLst>
                              <p:cond delay="3500"/>
                            </p:stCondLst>
                            <p:childTnLst>
                              <p:par>
                                <p:cTn id="43" presetID="37" presetClass="entr" presetSubtype="0" fill="hold" nodeType="after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fade">
                                      <p:cBhvr>
                                        <p:cTn id="45" dur="1000"/>
                                        <p:tgtEl>
                                          <p:spTgt spid="72"/>
                                        </p:tgtEl>
                                      </p:cBhvr>
                                    </p:animEffect>
                                    <p:anim calcmode="lin" valueType="num">
                                      <p:cBhvr>
                                        <p:cTn id="46" dur="1000" fill="hold"/>
                                        <p:tgtEl>
                                          <p:spTgt spid="72"/>
                                        </p:tgtEl>
                                        <p:attrNameLst>
                                          <p:attrName>ppt_x</p:attrName>
                                        </p:attrNameLst>
                                      </p:cBhvr>
                                      <p:tavLst>
                                        <p:tav tm="0">
                                          <p:val>
                                            <p:strVal val="#ppt_x"/>
                                          </p:val>
                                        </p:tav>
                                        <p:tav tm="100000">
                                          <p:val>
                                            <p:strVal val="#ppt_x"/>
                                          </p:val>
                                        </p:tav>
                                      </p:tavLst>
                                    </p:anim>
                                    <p:anim calcmode="lin" valueType="num">
                                      <p:cBhvr>
                                        <p:cTn id="47" dur="900" decel="100000" fill="hold"/>
                                        <p:tgtEl>
                                          <p:spTgt spid="72"/>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72"/>
                                        </p:tgtEl>
                                        <p:attrNameLst>
                                          <p:attrName>ppt_y</p:attrName>
                                        </p:attrNameLst>
                                      </p:cBhvr>
                                      <p:tavLst>
                                        <p:tav tm="0">
                                          <p:val>
                                            <p:strVal val="#ppt_y-.03"/>
                                          </p:val>
                                        </p:tav>
                                        <p:tav tm="100000">
                                          <p:val>
                                            <p:strVal val="#ppt_y"/>
                                          </p:val>
                                        </p:tav>
                                      </p:tavLst>
                                    </p:anim>
                                  </p:childTnLst>
                                </p:cTn>
                              </p:par>
                            </p:childTnLst>
                          </p:cTn>
                        </p:par>
                        <p:par>
                          <p:cTn id="49" fill="hold">
                            <p:stCondLst>
                              <p:cond delay="4500"/>
                            </p:stCondLst>
                            <p:childTnLst>
                              <p:par>
                                <p:cTn id="50" presetID="37" presetClass="entr" presetSubtype="0"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anim calcmode="lin" valueType="num">
                                      <p:cBhvr>
                                        <p:cTn id="53" dur="1000" fill="hold"/>
                                        <p:tgtEl>
                                          <p:spTgt spid="7"/>
                                        </p:tgtEl>
                                        <p:attrNameLst>
                                          <p:attrName>ppt_x</p:attrName>
                                        </p:attrNameLst>
                                      </p:cBhvr>
                                      <p:tavLst>
                                        <p:tav tm="0">
                                          <p:val>
                                            <p:strVal val="#ppt_x"/>
                                          </p:val>
                                        </p:tav>
                                        <p:tav tm="100000">
                                          <p:val>
                                            <p:strVal val="#ppt_x"/>
                                          </p:val>
                                        </p:tav>
                                      </p:tavLst>
                                    </p:anim>
                                    <p:anim calcmode="lin" valueType="num">
                                      <p:cBhvr>
                                        <p:cTn id="54" dur="900" decel="100000" fill="hold"/>
                                        <p:tgtEl>
                                          <p:spTgt spid="7"/>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56" fill="hold">
                            <p:stCondLst>
                              <p:cond delay="5500"/>
                            </p:stCondLst>
                            <p:childTnLst>
                              <p:par>
                                <p:cTn id="57" presetID="37" presetClass="entr" presetSubtype="0" fill="hold" nodeType="afterEffect">
                                  <p:stCondLst>
                                    <p:cond delay="0"/>
                                  </p:stCondLst>
                                  <p:childTnLst>
                                    <p:set>
                                      <p:cBhvr>
                                        <p:cTn id="58" dur="1" fill="hold">
                                          <p:stCondLst>
                                            <p:cond delay="0"/>
                                          </p:stCondLst>
                                        </p:cTn>
                                        <p:tgtEl>
                                          <p:spTgt spid="76"/>
                                        </p:tgtEl>
                                        <p:attrNameLst>
                                          <p:attrName>style.visibility</p:attrName>
                                        </p:attrNameLst>
                                      </p:cBhvr>
                                      <p:to>
                                        <p:strVal val="visible"/>
                                      </p:to>
                                    </p:set>
                                    <p:animEffect transition="in" filter="fade">
                                      <p:cBhvr>
                                        <p:cTn id="59" dur="1000"/>
                                        <p:tgtEl>
                                          <p:spTgt spid="76"/>
                                        </p:tgtEl>
                                      </p:cBhvr>
                                    </p:animEffect>
                                    <p:anim calcmode="lin" valueType="num">
                                      <p:cBhvr>
                                        <p:cTn id="60" dur="1000" fill="hold"/>
                                        <p:tgtEl>
                                          <p:spTgt spid="76"/>
                                        </p:tgtEl>
                                        <p:attrNameLst>
                                          <p:attrName>ppt_x</p:attrName>
                                        </p:attrNameLst>
                                      </p:cBhvr>
                                      <p:tavLst>
                                        <p:tav tm="0">
                                          <p:val>
                                            <p:strVal val="#ppt_x"/>
                                          </p:val>
                                        </p:tav>
                                        <p:tav tm="100000">
                                          <p:val>
                                            <p:strVal val="#ppt_x"/>
                                          </p:val>
                                        </p:tav>
                                      </p:tavLst>
                                    </p:anim>
                                    <p:anim calcmode="lin" valueType="num">
                                      <p:cBhvr>
                                        <p:cTn id="61" dur="900" decel="100000" fill="hold"/>
                                        <p:tgtEl>
                                          <p:spTgt spid="76"/>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76"/>
                                        </p:tgtEl>
                                        <p:attrNameLst>
                                          <p:attrName>ppt_y</p:attrName>
                                        </p:attrNameLst>
                                      </p:cBhvr>
                                      <p:tavLst>
                                        <p:tav tm="0">
                                          <p:val>
                                            <p:strVal val="#ppt_y-.03"/>
                                          </p:val>
                                        </p:tav>
                                        <p:tav tm="100000">
                                          <p:val>
                                            <p:strVal val="#ppt_y"/>
                                          </p:val>
                                        </p:tav>
                                      </p:tavLst>
                                    </p:anim>
                                  </p:childTnLst>
                                </p:cTn>
                              </p:par>
                            </p:childTnLst>
                          </p:cTn>
                        </p:par>
                        <p:par>
                          <p:cTn id="63" fill="hold">
                            <p:stCondLst>
                              <p:cond delay="6500"/>
                            </p:stCondLst>
                            <p:childTnLst>
                              <p:par>
                                <p:cTn id="64" presetID="37" presetClass="entr" presetSubtype="0" fill="hold" nodeType="after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1000"/>
                                        <p:tgtEl>
                                          <p:spTgt spid="3"/>
                                        </p:tgtEl>
                                      </p:cBhvr>
                                    </p:animEffect>
                                    <p:anim calcmode="lin" valueType="num">
                                      <p:cBhvr>
                                        <p:cTn id="67" dur="1000" fill="hold"/>
                                        <p:tgtEl>
                                          <p:spTgt spid="3"/>
                                        </p:tgtEl>
                                        <p:attrNameLst>
                                          <p:attrName>ppt_x</p:attrName>
                                        </p:attrNameLst>
                                      </p:cBhvr>
                                      <p:tavLst>
                                        <p:tav tm="0">
                                          <p:val>
                                            <p:strVal val="#ppt_x"/>
                                          </p:val>
                                        </p:tav>
                                        <p:tav tm="100000">
                                          <p:val>
                                            <p:strVal val="#ppt_x"/>
                                          </p:val>
                                        </p:tav>
                                      </p:tavLst>
                                    </p:anim>
                                    <p:anim calcmode="lin" valueType="num">
                                      <p:cBhvr>
                                        <p:cTn id="68" dur="900" decel="100000" fill="hold"/>
                                        <p:tgtEl>
                                          <p:spTgt spid="3"/>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70" fill="hold">
                            <p:stCondLst>
                              <p:cond delay="7500"/>
                            </p:stCondLst>
                            <p:childTnLst>
                              <p:par>
                                <p:cTn id="71" presetID="37" presetClass="entr" presetSubtype="0" fill="hold" nodeType="afterEffect">
                                  <p:stCondLst>
                                    <p:cond delay="0"/>
                                  </p:stCondLst>
                                  <p:childTnLst>
                                    <p:set>
                                      <p:cBhvr>
                                        <p:cTn id="72" dur="1" fill="hold">
                                          <p:stCondLst>
                                            <p:cond delay="0"/>
                                          </p:stCondLst>
                                        </p:cTn>
                                        <p:tgtEl>
                                          <p:spTgt spid="80"/>
                                        </p:tgtEl>
                                        <p:attrNameLst>
                                          <p:attrName>style.visibility</p:attrName>
                                        </p:attrNameLst>
                                      </p:cBhvr>
                                      <p:to>
                                        <p:strVal val="visible"/>
                                      </p:to>
                                    </p:set>
                                    <p:animEffect transition="in" filter="fade">
                                      <p:cBhvr>
                                        <p:cTn id="73" dur="1000"/>
                                        <p:tgtEl>
                                          <p:spTgt spid="80"/>
                                        </p:tgtEl>
                                      </p:cBhvr>
                                    </p:animEffect>
                                    <p:anim calcmode="lin" valueType="num">
                                      <p:cBhvr>
                                        <p:cTn id="74" dur="1000" fill="hold"/>
                                        <p:tgtEl>
                                          <p:spTgt spid="80"/>
                                        </p:tgtEl>
                                        <p:attrNameLst>
                                          <p:attrName>ppt_x</p:attrName>
                                        </p:attrNameLst>
                                      </p:cBhvr>
                                      <p:tavLst>
                                        <p:tav tm="0">
                                          <p:val>
                                            <p:strVal val="#ppt_x"/>
                                          </p:val>
                                        </p:tav>
                                        <p:tav tm="100000">
                                          <p:val>
                                            <p:strVal val="#ppt_x"/>
                                          </p:val>
                                        </p:tav>
                                      </p:tavLst>
                                    </p:anim>
                                    <p:anim calcmode="lin" valueType="num">
                                      <p:cBhvr>
                                        <p:cTn id="75" dur="900" decel="100000" fill="hold"/>
                                        <p:tgtEl>
                                          <p:spTgt spid="80"/>
                                        </p:tgtEl>
                                        <p:attrNameLst>
                                          <p:attrName>ppt_y</p:attrName>
                                        </p:attrNameLst>
                                      </p:cBhvr>
                                      <p:tavLst>
                                        <p:tav tm="0">
                                          <p:val>
                                            <p:strVal val="#ppt_y+1"/>
                                          </p:val>
                                        </p:tav>
                                        <p:tav tm="100000">
                                          <p:val>
                                            <p:strVal val="#ppt_y-.03"/>
                                          </p:val>
                                        </p:tav>
                                      </p:tavLst>
                                    </p:anim>
                                    <p:anim calcmode="lin" valueType="num">
                                      <p:cBhvr>
                                        <p:cTn id="76" dur="100" accel="100000" fill="hold">
                                          <p:stCondLst>
                                            <p:cond delay="900"/>
                                          </p:stCondLst>
                                        </p:cTn>
                                        <p:tgtEl>
                                          <p:spTgt spid="8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边框.png"/>
          <p:cNvPicPr>
            <a:picLocks noChangeAspect="1"/>
          </p:cNvPicPr>
          <p:nvPr/>
        </p:nvPicPr>
        <p:blipFill>
          <a:blip r:embed="rId1" cstate="print"/>
          <a:stretch>
            <a:fillRect/>
          </a:stretch>
        </p:blipFill>
        <p:spPr>
          <a:xfrm>
            <a:off x="0" y="692696"/>
            <a:ext cx="5796136" cy="742444"/>
          </a:xfrm>
          <a:prstGeom prst="rect">
            <a:avLst/>
          </a:prstGeom>
        </p:spPr>
      </p:pic>
      <p:sp>
        <p:nvSpPr>
          <p:cNvPr id="12" name="TextBox 11"/>
          <p:cNvSpPr txBox="1"/>
          <p:nvPr/>
        </p:nvSpPr>
        <p:spPr>
          <a:xfrm>
            <a:off x="718338" y="692696"/>
            <a:ext cx="3709646" cy="646331"/>
          </a:xfrm>
          <a:prstGeom prst="rect">
            <a:avLst/>
          </a:prstGeom>
          <a:noFill/>
        </p:spPr>
        <p:txBody>
          <a:bodyPr wrap="square" rtlCol="0">
            <a:spAutoFit/>
          </a:bodyPr>
          <a:lstStyle/>
          <a:p>
            <a:pPr indent="457200">
              <a:lnSpc>
                <a:spcPct val="150000"/>
              </a:lnSpc>
            </a:pPr>
            <a:r>
              <a:rPr lang="zh-CN" altLang="en-US" sz="2400" dirty="0" smtClean="0">
                <a:latin typeface="华文新魏" panose="02010800040101010101" pitchFamily="2" charset="-122"/>
                <a:ea typeface="华文新魏" panose="02010800040101010101" pitchFamily="2" charset="-122"/>
              </a:rPr>
              <a:t>（</a:t>
            </a:r>
            <a:r>
              <a:rPr lang="zh-CN" altLang="en-US" sz="2400" dirty="0">
                <a:latin typeface="华文新魏" panose="02010800040101010101" pitchFamily="2" charset="-122"/>
                <a:ea typeface="华文新魏" panose="02010800040101010101" pitchFamily="2" charset="-122"/>
              </a:rPr>
              <a:t>三）书法的神采意味</a:t>
            </a:r>
            <a:endParaRPr lang="zh-CN" altLang="en-US" sz="2400" dirty="0" smtClean="0">
              <a:latin typeface="华文新魏" panose="02010800040101010101" pitchFamily="2" charset="-122"/>
              <a:ea typeface="华文新魏" panose="02010800040101010101" pitchFamily="2" charset="-122"/>
            </a:endParaRPr>
          </a:p>
        </p:txBody>
      </p:sp>
      <p:sp>
        <p:nvSpPr>
          <p:cNvPr id="13" name="TextBox 12"/>
          <p:cNvSpPr txBox="1"/>
          <p:nvPr/>
        </p:nvSpPr>
        <p:spPr>
          <a:xfrm>
            <a:off x="467544" y="1628800"/>
            <a:ext cx="8352928" cy="2169825"/>
          </a:xfrm>
          <a:prstGeom prst="rect">
            <a:avLst/>
          </a:prstGeom>
          <a:noFill/>
        </p:spPr>
        <p:txBody>
          <a:bodyPr wrap="square" rtlCol="0">
            <a:spAutoFit/>
          </a:bodyPr>
          <a:lstStyle/>
          <a:p>
            <a:pPr indent="457200">
              <a:lnSpc>
                <a:spcPct val="150000"/>
              </a:lnSpc>
            </a:pPr>
            <a:r>
              <a:rPr lang="zh-CN" altLang="en-US" dirty="0">
                <a:latin typeface="微软雅黑" panose="020B0503020204020204" pitchFamily="34" charset="-122"/>
                <a:ea typeface="微软雅黑" panose="020B0503020204020204" pitchFamily="34" charset="-122"/>
              </a:rPr>
              <a:t>书法的点画线条在遵循汉字的形体和笔顺原则的前提下交叉组合，分割空间，形成书法的空间结构。“神采为上，形质次之，兼之者方可绍于古人”。说明神采高于“形质”（点画线条及其结构布局的形态和外观），形质是神采赖以存在的前提和基础。因此，书法艺术神采的实质是点画线条及其空间组合的总体和谐。追求神采，抒写性灵始终是书法家孜孜以求的最高境界。 </a:t>
            </a:r>
            <a:endParaRPr lang="zh-CN" altLang="en-US" dirty="0" smtClean="0">
              <a:latin typeface="微软雅黑" panose="020B0503020204020204" pitchFamily="34" charset="-122"/>
              <a:ea typeface="微软雅黑" panose="020B0503020204020204" pitchFamily="34" charset="-122"/>
            </a:endParaRPr>
          </a:p>
        </p:txBody>
      </p:sp>
      <p:sp>
        <p:nvSpPr>
          <p:cNvPr id="8" name="TextBox 7"/>
          <p:cNvSpPr txBox="1"/>
          <p:nvPr/>
        </p:nvSpPr>
        <p:spPr>
          <a:xfrm>
            <a:off x="702945" y="3890010"/>
            <a:ext cx="4379595" cy="2834640"/>
          </a:xfrm>
          <a:prstGeom prst="rect">
            <a:avLst/>
          </a:prstGeom>
          <a:noFill/>
          <a:ln>
            <a:solidFill>
              <a:schemeClr val="bg2">
                <a:lumMod val="50000"/>
              </a:schemeClr>
            </a:solidFill>
          </a:ln>
        </p:spPr>
        <p:txBody>
          <a:bodyPr wrap="square" rtlCol="0">
            <a:spAutoFit/>
          </a:bodyPr>
          <a:lstStyle/>
          <a:p>
            <a:pPr indent="457200">
              <a:lnSpc>
                <a:spcPct val="150000"/>
              </a:lnSpc>
            </a:pPr>
            <a:r>
              <a:rPr lang="zh-CN" altLang="en-US" sz="2000" dirty="0">
                <a:solidFill>
                  <a:schemeClr val="accent6">
                    <a:lumMod val="50000"/>
                  </a:schemeClr>
                </a:solidFill>
                <a:latin typeface="汉仪行楷简" panose="02010609000101010101" pitchFamily="49" charset="-122"/>
                <a:ea typeface="汉仪行楷简" panose="02010609000101010101" pitchFamily="49" charset="-122"/>
              </a:rPr>
              <a:t>书法中神采的获得，一方面依赖于创作技巧的精熟，这是前提和基础；另一方面，只有创作心态恬淡自如，创作中心手双畅、物我两忘，才能写出真情至性，融进自己的知识修养和审美趣味。</a:t>
            </a:r>
            <a:endParaRPr lang="zh-CN" altLang="en-US" sz="2000" dirty="0" smtClean="0">
              <a:solidFill>
                <a:schemeClr val="accent6">
                  <a:lumMod val="50000"/>
                </a:schemeClr>
              </a:solidFill>
              <a:latin typeface="汉仪行楷简" panose="02010609000101010101" pitchFamily="49" charset="-122"/>
              <a:ea typeface="汉仪行楷简" panose="02010609000101010101" pitchFamily="49" charset="-122"/>
            </a:endParaRPr>
          </a:p>
        </p:txBody>
      </p:sp>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49" b="5342"/>
          <a:stretch>
            <a:fillRect/>
          </a:stretch>
        </p:blipFill>
        <p:spPr bwMode="auto">
          <a:xfrm>
            <a:off x="5082077" y="4005064"/>
            <a:ext cx="3398422" cy="2183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cBhvr>
                                    </p:anim>
                                  </p:childTnLst>
                                </p:cTn>
                              </p:par>
                              <p:par>
                                <p:cTn id="8" presetID="24"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to="" calcmode="lin" valueType="num">
                                      <p:cBhvr>
                                        <p:cTn id="10" dur="1" fill="hold"/>
                                        <p:tgtEl>
                                          <p:spTgt spid="12"/>
                                        </p:tgtEl>
                                      </p:cBhvr>
                                    </p:anim>
                                  </p:childTnLst>
                                </p:cTn>
                              </p:par>
                              <p:par>
                                <p:cTn id="11" presetID="8" presetClass="entr" presetSubtype="16"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amond(in)">
                                      <p:cBhvr>
                                        <p:cTn id="13" dur="2000"/>
                                        <p:tgtEl>
                                          <p:spTgt spid="13"/>
                                        </p:tgtEl>
                                      </p:cBhvr>
                                    </p:animEffect>
                                  </p:childTnLst>
                                </p:cTn>
                              </p:par>
                            </p:childTnLst>
                          </p:cTn>
                        </p:par>
                        <p:par>
                          <p:cTn id="14" fill="hold">
                            <p:stCondLst>
                              <p:cond delay="0"/>
                            </p:stCondLst>
                            <p:childTnLst>
                              <p:par>
                                <p:cTn id="15" presetID="24"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to="" calcmode="lin" valueType="num">
                                      <p:cBhvr>
                                        <p:cTn id="17" dur="1" fill="hold"/>
                                        <p:tgtEl>
                                          <p:spTgt spid="8"/>
                                        </p:tgtEl>
                                      </p:cBhvr>
                                    </p:anim>
                                  </p:childTnLst>
                                </p:cTn>
                              </p:par>
                              <p:par>
                                <p:cTn id="18" presetID="53" presetClass="entr" presetSubtype="16" fill="hold" nodeType="withEffect">
                                  <p:stCondLst>
                                    <p:cond delay="0"/>
                                  </p:stCondLst>
                                  <p:childTnLst>
                                    <p:set>
                                      <p:cBhvr>
                                        <p:cTn id="19" dur="1" fill="hold">
                                          <p:stCondLst>
                                            <p:cond delay="0"/>
                                          </p:stCondLst>
                                        </p:cTn>
                                        <p:tgtEl>
                                          <p:spTgt spid="10242"/>
                                        </p:tgtEl>
                                        <p:attrNameLst>
                                          <p:attrName>style.visibility</p:attrName>
                                        </p:attrNameLst>
                                      </p:cBhvr>
                                      <p:to>
                                        <p:strVal val="visible"/>
                                      </p:to>
                                    </p:set>
                                    <p:anim calcmode="lin" valueType="num">
                                      <p:cBhvr>
                                        <p:cTn id="20" dur="500" fill="hold"/>
                                        <p:tgtEl>
                                          <p:spTgt spid="10242"/>
                                        </p:tgtEl>
                                        <p:attrNameLst>
                                          <p:attrName>ppt_w</p:attrName>
                                        </p:attrNameLst>
                                      </p:cBhvr>
                                      <p:tavLst>
                                        <p:tav tm="0">
                                          <p:val>
                                            <p:fltVal val="0"/>
                                          </p:val>
                                        </p:tav>
                                        <p:tav tm="100000">
                                          <p:val>
                                            <p:strVal val="#ppt_w"/>
                                          </p:val>
                                        </p:tav>
                                      </p:tavLst>
                                    </p:anim>
                                    <p:anim calcmode="lin" valueType="num">
                                      <p:cBhvr>
                                        <p:cTn id="21" dur="500" fill="hold"/>
                                        <p:tgtEl>
                                          <p:spTgt spid="10242"/>
                                        </p:tgtEl>
                                        <p:attrNameLst>
                                          <p:attrName>ppt_h</p:attrName>
                                        </p:attrNameLst>
                                      </p:cBhvr>
                                      <p:tavLst>
                                        <p:tav tm="0">
                                          <p:val>
                                            <p:fltVal val="0"/>
                                          </p:val>
                                        </p:tav>
                                        <p:tav tm="100000">
                                          <p:val>
                                            <p:strVal val="#ppt_h"/>
                                          </p:val>
                                        </p:tav>
                                      </p:tavLst>
                                    </p:anim>
                                    <p:animEffect transition="in" filter="fade">
                                      <p:cBhvr>
                                        <p:cTn id="22"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8"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墨迹-浅.png"/>
          <p:cNvPicPr>
            <a:picLocks noChangeAspect="1"/>
          </p:cNvPicPr>
          <p:nvPr/>
        </p:nvPicPr>
        <p:blipFill>
          <a:blip r:embed="rId1"/>
          <a:stretch>
            <a:fillRect/>
          </a:stretch>
        </p:blipFill>
        <p:spPr>
          <a:xfrm>
            <a:off x="314791" y="594450"/>
            <a:ext cx="3328515" cy="603267"/>
          </a:xfrm>
          <a:prstGeom prst="rect">
            <a:avLst/>
          </a:prstGeom>
        </p:spPr>
      </p:pic>
      <p:sp>
        <p:nvSpPr>
          <p:cNvPr id="3" name="TextBox 2"/>
          <p:cNvSpPr txBox="1"/>
          <p:nvPr/>
        </p:nvSpPr>
        <p:spPr>
          <a:xfrm>
            <a:off x="-32" y="476672"/>
            <a:ext cx="5429288" cy="677108"/>
          </a:xfrm>
          <a:prstGeom prst="rect">
            <a:avLst/>
          </a:prstGeom>
          <a:noFill/>
        </p:spPr>
        <p:txBody>
          <a:bodyPr wrap="square" rtlCol="0">
            <a:spAutoFit/>
          </a:bodyPr>
          <a:lstStyle/>
          <a:p>
            <a:pPr indent="457200">
              <a:lnSpc>
                <a:spcPct val="150000"/>
              </a:lnSpc>
            </a:pPr>
            <a:r>
              <a:rPr lang="zh-CN" altLang="en-US" sz="2800" b="1" dirty="0">
                <a:latin typeface="华文新魏" panose="02010800040101010101" pitchFamily="2" charset="-122"/>
                <a:ea typeface="华文新魏" panose="02010800040101010101" pitchFamily="2" charset="-122"/>
              </a:rPr>
              <a:t>三、书法欣赏的方法</a:t>
            </a:r>
            <a:endParaRPr lang="zh-CN" altLang="en-US" sz="2800" b="1" dirty="0" smtClean="0">
              <a:latin typeface="华文新魏" panose="02010800040101010101" pitchFamily="2" charset="-122"/>
              <a:ea typeface="华文新魏" panose="02010800040101010101" pitchFamily="2" charset="-122"/>
            </a:endParaRPr>
          </a:p>
        </p:txBody>
      </p:sp>
      <p:sp>
        <p:nvSpPr>
          <p:cNvPr id="4" name="TextBox 3"/>
          <p:cNvSpPr txBox="1"/>
          <p:nvPr/>
        </p:nvSpPr>
        <p:spPr>
          <a:xfrm>
            <a:off x="500066" y="1414830"/>
            <a:ext cx="8072462" cy="1754326"/>
          </a:xfrm>
          <a:prstGeom prst="rect">
            <a:avLst/>
          </a:prstGeom>
          <a:noFill/>
        </p:spPr>
        <p:txBody>
          <a:bodyPr wrap="square" rtlCol="0">
            <a:spAutoFit/>
          </a:bodyPr>
          <a:lstStyle/>
          <a:p>
            <a:pPr indent="457200">
              <a:lnSpc>
                <a:spcPct val="150000"/>
              </a:lnSpc>
            </a:pPr>
            <a:r>
              <a:rPr lang="zh-CN" altLang="en-US" dirty="0">
                <a:latin typeface="微软雅黑" panose="020B0503020204020204" pitchFamily="34" charset="-122"/>
                <a:ea typeface="微软雅黑" panose="020B0503020204020204" pitchFamily="34" charset="-122"/>
              </a:rPr>
              <a:t>中国的书法具有实用价值和艺术欣赏价值，能给人们以美的享受</a:t>
            </a:r>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indent="457200">
              <a:lnSpc>
                <a:spcPct val="150000"/>
              </a:lnSpc>
            </a:pPr>
            <a:r>
              <a:rPr lang="zh-CN" altLang="en-US" dirty="0">
                <a:latin typeface="微软雅黑" panose="020B0503020204020204" pitchFamily="34" charset="-122"/>
                <a:ea typeface="微软雅黑" panose="020B0503020204020204" pitchFamily="34" charset="-122"/>
              </a:rPr>
              <a:t>书法欣赏同其他艺术欣赏一致，需要遵循人类认识活动的一般规律。由于书法艺术的特殊性，又使书法欣赏在方法上表现出独特性。一般地说，我们可以从以下几个方面进行。</a:t>
            </a:r>
            <a:endParaRPr lang="zh-CN" altLang="en-US" dirty="0" smtClean="0">
              <a:latin typeface="微软雅黑" panose="020B0503020204020204" pitchFamily="34" charset="-122"/>
              <a:ea typeface="微软雅黑" panose="020B0503020204020204" pitchFamily="34" charset="-122"/>
            </a:endParaRPr>
          </a:p>
        </p:txBody>
      </p:sp>
      <p:graphicFrame>
        <p:nvGraphicFramePr>
          <p:cNvPr id="9" name="图示 8"/>
          <p:cNvGraphicFramePr/>
          <p:nvPr/>
        </p:nvGraphicFramePr>
        <p:xfrm>
          <a:off x="642910" y="3325826"/>
          <a:ext cx="7858180" cy="2817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amond(in)">
                                      <p:cBhvr>
                                        <p:cTn id="10" dur="2000"/>
                                        <p:tgtEl>
                                          <p:spTgt spid="3"/>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amond(in)">
                                      <p:cBhvr>
                                        <p:cTn id="13" dur="2000"/>
                                        <p:tgtEl>
                                          <p:spTgt spid="4"/>
                                        </p:tgtEl>
                                      </p:cBhvr>
                                    </p:animEffect>
                                  </p:childTnLst>
                                </p:cTn>
                              </p:par>
                            </p:childTnLst>
                          </p:cTn>
                        </p:par>
                        <p:par>
                          <p:cTn id="14" fill="hold">
                            <p:stCondLst>
                              <p:cond delay="2000"/>
                            </p:stCondLst>
                            <p:childTnLst>
                              <p:par>
                                <p:cTn id="15" presetID="24"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to="" calcmode="lin" valueType="num">
                                      <p:cBhvr>
                                        <p:cTn id="17" dur="1" fill="hold"/>
                                        <p:tgtEl>
                                          <p:spTgt spid="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9"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墨迹22.png"/>
          <p:cNvPicPr>
            <a:picLocks noChangeAspect="1"/>
          </p:cNvPicPr>
          <p:nvPr/>
        </p:nvPicPr>
        <p:blipFill>
          <a:blip r:embed="rId1"/>
          <a:stretch>
            <a:fillRect/>
          </a:stretch>
        </p:blipFill>
        <p:spPr>
          <a:xfrm>
            <a:off x="-142908" y="260383"/>
            <a:ext cx="5786478" cy="1096915"/>
          </a:xfrm>
          <a:prstGeom prst="rect">
            <a:avLst/>
          </a:prstGeom>
        </p:spPr>
      </p:pic>
      <p:sp>
        <p:nvSpPr>
          <p:cNvPr id="3" name="TextBox 2"/>
          <p:cNvSpPr txBox="1"/>
          <p:nvPr/>
        </p:nvSpPr>
        <p:spPr>
          <a:xfrm>
            <a:off x="785786" y="474697"/>
            <a:ext cx="2071702" cy="646331"/>
          </a:xfrm>
          <a:prstGeom prst="rect">
            <a:avLst/>
          </a:prstGeom>
          <a:noFill/>
        </p:spPr>
        <p:txBody>
          <a:bodyPr wrap="square" rtlCol="0">
            <a:spAutoFit/>
          </a:bodyPr>
          <a:lstStyle/>
          <a:p>
            <a:r>
              <a:rPr lang="zh-CN" altLang="en-US" sz="3600" dirty="0" smtClean="0">
                <a:solidFill>
                  <a:schemeClr val="bg1"/>
                </a:solidFill>
                <a:latin typeface="华文隶书" panose="02010800040101010101" pitchFamily="2" charset="-122"/>
                <a:ea typeface="华文隶书" panose="02010800040101010101" pitchFamily="2" charset="-122"/>
              </a:rPr>
              <a:t>第二节</a:t>
            </a:r>
            <a:endParaRPr lang="zh-CN" altLang="en-US" sz="3600" dirty="0">
              <a:solidFill>
                <a:schemeClr val="bg1"/>
              </a:solidFill>
              <a:latin typeface="华文隶书" panose="02010800040101010101" pitchFamily="2" charset="-122"/>
              <a:ea typeface="华文隶书" panose="02010800040101010101" pitchFamily="2" charset="-122"/>
            </a:endParaRPr>
          </a:p>
        </p:txBody>
      </p:sp>
      <p:sp>
        <p:nvSpPr>
          <p:cNvPr id="4" name="TextBox 3"/>
          <p:cNvSpPr txBox="1"/>
          <p:nvPr/>
        </p:nvSpPr>
        <p:spPr>
          <a:xfrm>
            <a:off x="2000232" y="1262706"/>
            <a:ext cx="3857652" cy="523220"/>
          </a:xfrm>
          <a:prstGeom prst="rect">
            <a:avLst/>
          </a:prstGeom>
          <a:noFill/>
        </p:spPr>
        <p:txBody>
          <a:bodyPr wrap="square" rtlCol="0">
            <a:spAutoFit/>
          </a:bodyPr>
          <a:lstStyle/>
          <a:p>
            <a:r>
              <a:rPr lang="zh-CN" altLang="en-US" sz="2800" dirty="0">
                <a:solidFill>
                  <a:schemeClr val="accent6">
                    <a:lumMod val="50000"/>
                  </a:schemeClr>
                </a:solidFill>
                <a:latin typeface="华文隶书" panose="02010800040101010101" pitchFamily="2" charset="-122"/>
                <a:ea typeface="华文隶书" panose="02010800040101010101" pitchFamily="2" charset="-122"/>
              </a:rPr>
              <a:t>书法作品欣赏</a:t>
            </a:r>
            <a:endParaRPr lang="zh-CN" altLang="en-US" sz="2800" dirty="0">
              <a:solidFill>
                <a:schemeClr val="accent6">
                  <a:lumMod val="50000"/>
                </a:schemeClr>
              </a:solidFill>
              <a:latin typeface="华文隶书" panose="02010800040101010101" pitchFamily="2" charset="-122"/>
              <a:ea typeface="华文隶书" panose="02010800040101010101" pitchFamily="2" charset="-122"/>
            </a:endParaRPr>
          </a:p>
        </p:txBody>
      </p:sp>
      <p:pic>
        <p:nvPicPr>
          <p:cNvPr id="9" name="图片 8" descr="墨迹11.png"/>
          <p:cNvPicPr>
            <a:picLocks noChangeAspect="1"/>
          </p:cNvPicPr>
          <p:nvPr/>
        </p:nvPicPr>
        <p:blipFill>
          <a:blip r:embed="rId2" cstate="print"/>
          <a:stretch>
            <a:fillRect/>
          </a:stretch>
        </p:blipFill>
        <p:spPr>
          <a:xfrm>
            <a:off x="4433684" y="1357298"/>
            <a:ext cx="714380" cy="465499"/>
          </a:xfrm>
          <a:prstGeom prst="rect">
            <a:avLst/>
          </a:prstGeom>
        </p:spPr>
      </p:pic>
      <p:cxnSp>
        <p:nvCxnSpPr>
          <p:cNvPr id="14" name="直接连接符 13"/>
          <p:cNvCxnSpPr/>
          <p:nvPr/>
        </p:nvCxnSpPr>
        <p:spPr>
          <a:xfrm flipV="1">
            <a:off x="2071670" y="1774209"/>
            <a:ext cx="2227375" cy="117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图片 17" descr="墨迹-浅.png"/>
          <p:cNvPicPr>
            <a:picLocks noChangeAspect="1"/>
          </p:cNvPicPr>
          <p:nvPr/>
        </p:nvPicPr>
        <p:blipFill>
          <a:blip r:embed="rId3"/>
          <a:stretch>
            <a:fillRect/>
          </a:stretch>
        </p:blipFill>
        <p:spPr>
          <a:xfrm>
            <a:off x="314791" y="2010326"/>
            <a:ext cx="3328515" cy="603267"/>
          </a:xfrm>
          <a:prstGeom prst="rect">
            <a:avLst/>
          </a:prstGeom>
        </p:spPr>
      </p:pic>
      <p:sp>
        <p:nvSpPr>
          <p:cNvPr id="19" name="TextBox 18"/>
          <p:cNvSpPr txBox="1"/>
          <p:nvPr/>
        </p:nvSpPr>
        <p:spPr>
          <a:xfrm>
            <a:off x="-33" y="1916832"/>
            <a:ext cx="4299077" cy="738664"/>
          </a:xfrm>
          <a:prstGeom prst="rect">
            <a:avLst/>
          </a:prstGeom>
          <a:noFill/>
        </p:spPr>
        <p:txBody>
          <a:bodyPr wrap="square" rtlCol="0">
            <a:spAutoFit/>
          </a:bodyPr>
          <a:lstStyle/>
          <a:p>
            <a:pPr indent="457200">
              <a:lnSpc>
                <a:spcPct val="150000"/>
              </a:lnSpc>
            </a:pPr>
            <a:r>
              <a:rPr lang="zh-CN" altLang="en-US" sz="2800" b="1" dirty="0" smtClean="0">
                <a:latin typeface="华文新魏" panose="02010800040101010101" pitchFamily="2" charset="-122"/>
                <a:ea typeface="华文新魏" panose="02010800040101010101" pitchFamily="2" charset="-122"/>
              </a:rPr>
              <a:t>一</a:t>
            </a:r>
            <a:r>
              <a:rPr lang="zh-CN" altLang="en-US" sz="2800" b="1" dirty="0">
                <a:latin typeface="华文新魏" panose="02010800040101010101" pitchFamily="2" charset="-122"/>
                <a:ea typeface="华文新魏" panose="02010800040101010101" pitchFamily="2" charset="-122"/>
              </a:rPr>
              <a:t>、篆书作品欣赏</a:t>
            </a:r>
            <a:endParaRPr lang="zh-CN" altLang="en-US" sz="2800" b="1" dirty="0" smtClean="0">
              <a:latin typeface="华文新魏" panose="02010800040101010101" pitchFamily="2" charset="-122"/>
              <a:ea typeface="华文新魏" panose="02010800040101010101" pitchFamily="2" charset="-122"/>
            </a:endParaRPr>
          </a:p>
        </p:txBody>
      </p:sp>
      <p:pic>
        <p:nvPicPr>
          <p:cNvPr id="17" name="图片 16" descr="墨团3.png"/>
          <p:cNvPicPr>
            <a:picLocks noChangeAspect="1"/>
          </p:cNvPicPr>
          <p:nvPr/>
        </p:nvPicPr>
        <p:blipFill>
          <a:blip r:embed="rId4"/>
          <a:stretch>
            <a:fillRect/>
          </a:stretch>
        </p:blipFill>
        <p:spPr>
          <a:xfrm>
            <a:off x="536339" y="2780928"/>
            <a:ext cx="1428553" cy="1515132"/>
          </a:xfrm>
          <a:prstGeom prst="rect">
            <a:avLst/>
          </a:prstGeom>
        </p:spPr>
      </p:pic>
      <p:sp>
        <p:nvSpPr>
          <p:cNvPr id="20" name="TextBox 19"/>
          <p:cNvSpPr txBox="1"/>
          <p:nvPr/>
        </p:nvSpPr>
        <p:spPr>
          <a:xfrm>
            <a:off x="-141300" y="3066680"/>
            <a:ext cx="3059864" cy="593560"/>
          </a:xfrm>
          <a:prstGeom prst="rect">
            <a:avLst/>
          </a:prstGeom>
          <a:noFill/>
        </p:spPr>
        <p:txBody>
          <a:bodyPr wrap="square" rtlCol="0">
            <a:spAutoFit/>
          </a:bodyPr>
          <a:lstStyle/>
          <a:p>
            <a:pPr indent="457200">
              <a:lnSpc>
                <a:spcPct val="150000"/>
              </a:lnSpc>
            </a:pPr>
            <a:r>
              <a:rPr lang="en-US" altLang="zh-CN" sz="2400" b="1" dirty="0">
                <a:solidFill>
                  <a:schemeClr val="bg1"/>
                </a:solidFill>
                <a:latin typeface="华文楷体" panose="02010600040101010101" pitchFamily="2" charset="-122"/>
                <a:ea typeface="华文楷体" panose="02010600040101010101" pitchFamily="2" charset="-122"/>
              </a:rPr>
              <a:t>《</a:t>
            </a:r>
            <a:r>
              <a:rPr lang="zh-CN" altLang="en-US" sz="2400" b="1" dirty="0">
                <a:solidFill>
                  <a:schemeClr val="bg1"/>
                </a:solidFill>
                <a:latin typeface="华文楷体" panose="02010600040101010101" pitchFamily="2" charset="-122"/>
                <a:ea typeface="华文楷体" panose="02010600040101010101" pitchFamily="2" charset="-122"/>
              </a:rPr>
              <a:t>石鼓文</a:t>
            </a:r>
            <a:r>
              <a:rPr lang="en-US" altLang="zh-CN" sz="2400" b="1" dirty="0">
                <a:solidFill>
                  <a:schemeClr val="bg1"/>
                </a:solidFill>
                <a:latin typeface="华文楷体" panose="02010600040101010101" pitchFamily="2" charset="-122"/>
                <a:ea typeface="华文楷体" panose="02010600040101010101" pitchFamily="2" charset="-122"/>
              </a:rPr>
              <a:t>》</a:t>
            </a:r>
            <a:endParaRPr lang="zh-CN" altLang="en-US" sz="2400" b="1" dirty="0" smtClean="0">
              <a:solidFill>
                <a:schemeClr val="tx1">
                  <a:lumMod val="85000"/>
                  <a:lumOff val="15000"/>
                </a:schemeClr>
              </a:solidFill>
              <a:latin typeface="华文楷体" panose="02010600040101010101" pitchFamily="2" charset="-122"/>
              <a:ea typeface="华文楷体" panose="02010600040101010101" pitchFamily="2" charset="-122"/>
            </a:endParaRPr>
          </a:p>
        </p:txBody>
      </p:sp>
      <p:sp>
        <p:nvSpPr>
          <p:cNvPr id="21" name="TextBox 20"/>
          <p:cNvSpPr txBox="1"/>
          <p:nvPr/>
        </p:nvSpPr>
        <p:spPr>
          <a:xfrm>
            <a:off x="2149506" y="3186842"/>
            <a:ext cx="6598958" cy="1754326"/>
          </a:xfrm>
          <a:prstGeom prst="rect">
            <a:avLst/>
          </a:prstGeom>
          <a:noFill/>
        </p:spPr>
        <p:txBody>
          <a:bodyPr wrap="square" rtlCol="0">
            <a:spAutoFit/>
          </a:bodyPr>
          <a:lstStyle/>
          <a:p>
            <a:pPr indent="457200">
              <a:lnSpc>
                <a:spcPct val="150000"/>
              </a:lnSpc>
            </a:pP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石鼓文</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是我国现存最早的石刻文字，因文字是刻在</a:t>
            </a:r>
            <a:r>
              <a:rPr lang="en-US" altLang="zh-CN" dirty="0">
                <a:latin typeface="微软雅黑" panose="020B0503020204020204" pitchFamily="34" charset="-122"/>
                <a:ea typeface="微软雅黑" panose="020B0503020204020204" pitchFamily="34" charset="-122"/>
              </a:rPr>
              <a:t>10</a:t>
            </a:r>
            <a:r>
              <a:rPr lang="zh-CN" altLang="en-US" dirty="0">
                <a:latin typeface="微软雅黑" panose="020B0503020204020204" pitchFamily="34" charset="-122"/>
                <a:ea typeface="微软雅黑" panose="020B0503020204020204" pitchFamily="34" charset="-122"/>
              </a:rPr>
              <a:t>个鼓形的石头上，故得名。石鼓的直径约二尺，文字刻于石鼓中间部分，其文内容为四言韵文，记述秦国君游猎之事，故又名“猎碣”</a:t>
            </a:r>
            <a:r>
              <a:rPr lang="zh-CN" altLang="en-US" dirty="0" smtClean="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sp>
        <p:nvSpPr>
          <p:cNvPr id="22" name="TextBox 21"/>
          <p:cNvSpPr txBox="1"/>
          <p:nvPr/>
        </p:nvSpPr>
        <p:spPr>
          <a:xfrm>
            <a:off x="1560999" y="4941416"/>
            <a:ext cx="6984776" cy="1325880"/>
          </a:xfrm>
          <a:prstGeom prst="rect">
            <a:avLst/>
          </a:prstGeom>
          <a:noFill/>
          <a:ln>
            <a:solidFill>
              <a:schemeClr val="bg2">
                <a:lumMod val="50000"/>
              </a:schemeClr>
            </a:solidFill>
          </a:ln>
        </p:spPr>
        <p:txBody>
          <a:bodyPr wrap="square" rtlCol="0">
            <a:spAutoFit/>
          </a:bodyPr>
          <a:lstStyle/>
          <a:p>
            <a:pPr indent="457200">
              <a:lnSpc>
                <a:spcPct val="150000"/>
              </a:lnSpc>
            </a:pPr>
            <a:r>
              <a:rPr lang="en-US" altLang="zh-CN" sz="1800" dirty="0">
                <a:solidFill>
                  <a:schemeClr val="accent6">
                    <a:lumMod val="50000"/>
                  </a:schemeClr>
                </a:solidFill>
                <a:latin typeface="汉仪行楷简" panose="02010609000101010101" pitchFamily="49" charset="-122"/>
                <a:ea typeface="汉仪行楷简" panose="02010609000101010101" pitchFamily="49" charset="-122"/>
              </a:rPr>
              <a:t>《</a:t>
            </a:r>
            <a:r>
              <a:rPr lang="zh-CN" altLang="en-US" sz="1800" dirty="0">
                <a:solidFill>
                  <a:schemeClr val="accent6">
                    <a:lumMod val="50000"/>
                  </a:schemeClr>
                </a:solidFill>
                <a:latin typeface="汉仪行楷简" panose="02010609000101010101" pitchFamily="49" charset="-122"/>
                <a:ea typeface="汉仪行楷简" panose="02010609000101010101" pitchFamily="49" charset="-122"/>
              </a:rPr>
              <a:t>石鼓文</a:t>
            </a:r>
            <a:r>
              <a:rPr lang="en-US" altLang="zh-CN" sz="1800" dirty="0">
                <a:solidFill>
                  <a:schemeClr val="accent6">
                    <a:lumMod val="50000"/>
                  </a:schemeClr>
                </a:solidFill>
                <a:latin typeface="汉仪行楷简" panose="02010609000101010101" pitchFamily="49" charset="-122"/>
                <a:ea typeface="汉仪行楷简" panose="02010609000101010101" pitchFamily="49" charset="-122"/>
              </a:rPr>
              <a:t>》</a:t>
            </a:r>
            <a:r>
              <a:rPr lang="zh-CN" altLang="en-US" sz="1800" dirty="0">
                <a:solidFill>
                  <a:schemeClr val="accent6">
                    <a:lumMod val="50000"/>
                  </a:schemeClr>
                </a:solidFill>
                <a:latin typeface="汉仪行楷简" panose="02010609000101010101" pitchFamily="49" charset="-122"/>
                <a:ea typeface="汉仪行楷简" panose="02010609000101010101" pitchFamily="49" charset="-122"/>
              </a:rPr>
              <a:t>所刻书体，上乘西周金文，下启秦代小篆，是由大篆向小篆衍变而又尚未定型的过渡性字体，在书法史上具有承前启后的重要地位。</a:t>
            </a:r>
            <a:endParaRPr lang="zh-CN" altLang="en-US" sz="1800" dirty="0">
              <a:solidFill>
                <a:schemeClr val="accent6">
                  <a:lumMod val="50000"/>
                </a:schemeClr>
              </a:solidFill>
              <a:latin typeface="汉仪行楷简" panose="02010609000101010101" pitchFamily="49" charset="-122"/>
              <a:ea typeface="汉仪行楷简" panose="02010609000101010101" pitchFamily="49" charset="-122"/>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3233" y="0"/>
            <a:ext cx="2550766" cy="2613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737249" y="2636912"/>
            <a:ext cx="2299247" cy="418191"/>
          </a:xfrm>
          <a:prstGeom prst="rect">
            <a:avLst/>
          </a:prstGeom>
          <a:noFill/>
        </p:spPr>
        <p:txBody>
          <a:bodyPr wrap="square" rtlCol="0">
            <a:spAutoFit/>
          </a:bodyPr>
          <a:lstStyle/>
          <a:p>
            <a:pPr indent="457200">
              <a:lnSpc>
                <a:spcPct val="150000"/>
              </a:lnSpc>
            </a:pPr>
            <a:r>
              <a:rPr lang="en-US" altLang="zh-CN" sz="1600" dirty="0">
                <a:solidFill>
                  <a:schemeClr val="accent6">
                    <a:lumMod val="50000"/>
                  </a:schemeClr>
                </a:solidFill>
                <a:latin typeface="微软雅黑" panose="020B0503020204020204" pitchFamily="34" charset="-122"/>
                <a:ea typeface="微软雅黑" panose="020B0503020204020204" pitchFamily="34" charset="-122"/>
              </a:rPr>
              <a:t>《</a:t>
            </a:r>
            <a:r>
              <a:rPr lang="zh-CN" altLang="en-US" sz="1600" dirty="0">
                <a:solidFill>
                  <a:schemeClr val="accent6">
                    <a:lumMod val="50000"/>
                  </a:schemeClr>
                </a:solidFill>
                <a:latin typeface="微软雅黑" panose="020B0503020204020204" pitchFamily="34" charset="-122"/>
                <a:ea typeface="微软雅黑" panose="020B0503020204020204" pitchFamily="34" charset="-122"/>
              </a:rPr>
              <a:t>石鼓文</a:t>
            </a:r>
            <a:r>
              <a:rPr lang="en-US" altLang="zh-CN" sz="1600" dirty="0">
                <a:solidFill>
                  <a:schemeClr val="accent6">
                    <a:lumMod val="50000"/>
                  </a:schemeClr>
                </a:solidFill>
                <a:latin typeface="微软雅黑" panose="020B0503020204020204" pitchFamily="34" charset="-122"/>
                <a:ea typeface="微软雅黑" panose="020B0503020204020204" pitchFamily="34" charset="-122"/>
              </a:rPr>
              <a:t>》</a:t>
            </a:r>
            <a:endParaRPr lang="zh-CN" altLang="en-US" sz="1600" dirty="0">
              <a:solidFill>
                <a:schemeClr val="accent6">
                  <a:lumMod val="50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900" decel="100000" fill="hold"/>
                                        <p:tgtEl>
                                          <p:spTgt spid="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900" decel="100000" fill="hold"/>
                                        <p:tgtEl>
                                          <p:spTgt spid="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900" decel="100000" fill="hold"/>
                                        <p:tgtEl>
                                          <p:spTgt spid="14"/>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35" fill="hold">
                            <p:stCondLst>
                              <p:cond delay="1000"/>
                            </p:stCondLst>
                            <p:childTnLst>
                              <p:par>
                                <p:cTn id="36" presetID="24" presetClass="entr" presetSubtype="0"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 to="" calcmode="lin" valueType="num">
                                      <p:cBhvr>
                                        <p:cTn id="38" dur="1" fill="hold"/>
                                        <p:tgtEl>
                                          <p:spTgt spid="18"/>
                                        </p:tgtEl>
                                      </p:cBhvr>
                                    </p:anim>
                                  </p:childTnLst>
                                </p:cTn>
                              </p:par>
                            </p:childTnLst>
                          </p:cTn>
                        </p:par>
                        <p:par>
                          <p:cTn id="39" fill="hold">
                            <p:stCondLst>
                              <p:cond delay="1000"/>
                            </p:stCondLst>
                            <p:childTnLst>
                              <p:par>
                                <p:cTn id="40" presetID="24" presetClass="entr" presetSubtype="0"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 to="" calcmode="lin" valueType="num">
                                      <p:cBhvr>
                                        <p:cTn id="42" dur="1" fill="hold"/>
                                        <p:tgtEl>
                                          <p:spTgt spid="19"/>
                                        </p:tgtEl>
                                      </p:cBhvr>
                                    </p:anim>
                                  </p:childTnLst>
                                </p:cTn>
                              </p:par>
                            </p:childTnLst>
                          </p:cTn>
                        </p:par>
                        <p:par>
                          <p:cTn id="43" fill="hold">
                            <p:stCondLst>
                              <p:cond delay="1000"/>
                            </p:stCondLst>
                            <p:childTnLst>
                              <p:par>
                                <p:cTn id="44" presetID="37"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900" decel="100000" fill="hold"/>
                                        <p:tgtEl>
                                          <p:spTgt spid="1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50" presetID="37"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900" decel="100000" fill="hold"/>
                                        <p:tgtEl>
                                          <p:spTgt spid="20"/>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56" fill="hold">
                            <p:stCondLst>
                              <p:cond delay="2000"/>
                            </p:stCondLst>
                            <p:childTnLst>
                              <p:par>
                                <p:cTn id="57" presetID="24" presetClass="entr" presetSubtype="0" fill="hold" grpId="0" nodeType="afterEffect">
                                  <p:stCondLst>
                                    <p:cond delay="0"/>
                                  </p:stCondLst>
                                  <p:childTnLst>
                                    <p:set>
                                      <p:cBhvr>
                                        <p:cTn id="58" dur="1" fill="hold">
                                          <p:stCondLst>
                                            <p:cond delay="0"/>
                                          </p:stCondLst>
                                        </p:cTn>
                                        <p:tgtEl>
                                          <p:spTgt spid="21"/>
                                        </p:tgtEl>
                                        <p:attrNameLst>
                                          <p:attrName>style.visibility</p:attrName>
                                        </p:attrNameLst>
                                      </p:cBhvr>
                                      <p:to>
                                        <p:strVal val="visible"/>
                                      </p:to>
                                    </p:set>
                                    <p:anim to="" calcmode="lin" valueType="num">
                                      <p:cBhvr>
                                        <p:cTn id="59" dur="1" fill="hold"/>
                                        <p:tgtEl>
                                          <p:spTgt spid="21"/>
                                        </p:tgtEl>
                                      </p:cBhvr>
                                    </p:anim>
                                  </p:childTnLst>
                                </p:cTn>
                              </p:par>
                              <p:par>
                                <p:cTn id="60" presetID="24"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 to="" calcmode="lin" valueType="num">
                                      <p:cBhvr>
                                        <p:cTn id="62" dur="1" fill="hold"/>
                                        <p:tgtEl>
                                          <p:spTgt spid="22"/>
                                        </p:tgtEl>
                                      </p:cBhvr>
                                    </p:anim>
                                  </p:childTnLst>
                                </p:cTn>
                              </p:par>
                              <p:par>
                                <p:cTn id="63" presetID="6" presetClass="entr" presetSubtype="16" fill="hold" nodeType="withEffect">
                                  <p:stCondLst>
                                    <p:cond delay="0"/>
                                  </p:stCondLst>
                                  <p:childTnLst>
                                    <p:set>
                                      <p:cBhvr>
                                        <p:cTn id="64" dur="1" fill="hold">
                                          <p:stCondLst>
                                            <p:cond delay="0"/>
                                          </p:stCondLst>
                                        </p:cTn>
                                        <p:tgtEl>
                                          <p:spTgt spid="1026"/>
                                        </p:tgtEl>
                                        <p:attrNameLst>
                                          <p:attrName>style.visibility</p:attrName>
                                        </p:attrNameLst>
                                      </p:cBhvr>
                                      <p:to>
                                        <p:strVal val="visible"/>
                                      </p:to>
                                    </p:set>
                                    <p:animEffect transition="in" filter="circle(in)">
                                      <p:cBhvr>
                                        <p:cTn id="65" dur="2000"/>
                                        <p:tgtEl>
                                          <p:spTgt spid="1026"/>
                                        </p:tgtEl>
                                      </p:cBhvr>
                                    </p:animEffect>
                                  </p:childTnLst>
                                </p:cTn>
                              </p:par>
                              <p:par>
                                <p:cTn id="66" presetID="14" presetClass="entr" presetSubtype="10" fill="hold" grpId="0" nodeType="with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randombar(horizontal)">
                                      <p:cBhvr>
                                        <p:cTn id="6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9" grpId="0"/>
      <p:bldP spid="20" grpId="0"/>
      <p:bldP spid="21" grpId="0"/>
      <p:bldP spid="22" grpId="0" bldLvl="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41300" y="3066680"/>
            <a:ext cx="3059864" cy="593560"/>
          </a:xfrm>
          <a:prstGeom prst="rect">
            <a:avLst/>
          </a:prstGeom>
          <a:noFill/>
        </p:spPr>
        <p:txBody>
          <a:bodyPr wrap="square" rtlCol="0">
            <a:spAutoFit/>
          </a:bodyPr>
          <a:lstStyle/>
          <a:p>
            <a:pPr indent="457200">
              <a:lnSpc>
                <a:spcPct val="150000"/>
              </a:lnSpc>
            </a:pPr>
            <a:r>
              <a:rPr lang="en-US" altLang="zh-CN" sz="2400" b="1" dirty="0">
                <a:solidFill>
                  <a:schemeClr val="bg1"/>
                </a:solidFill>
                <a:latin typeface="华文楷体" panose="02010600040101010101" pitchFamily="2" charset="-122"/>
                <a:ea typeface="华文楷体" panose="02010600040101010101" pitchFamily="2" charset="-122"/>
              </a:rPr>
              <a:t>《</a:t>
            </a:r>
            <a:r>
              <a:rPr lang="zh-CN" altLang="en-US" sz="2400" b="1" dirty="0">
                <a:solidFill>
                  <a:schemeClr val="bg1"/>
                </a:solidFill>
                <a:latin typeface="华文楷体" panose="02010600040101010101" pitchFamily="2" charset="-122"/>
                <a:ea typeface="华文楷体" panose="02010600040101010101" pitchFamily="2" charset="-122"/>
              </a:rPr>
              <a:t>石鼓文</a:t>
            </a:r>
            <a:r>
              <a:rPr lang="en-US" altLang="zh-CN" sz="2400" b="1" dirty="0">
                <a:solidFill>
                  <a:schemeClr val="bg1"/>
                </a:solidFill>
                <a:latin typeface="华文楷体" panose="02010600040101010101" pitchFamily="2" charset="-122"/>
                <a:ea typeface="华文楷体" panose="02010600040101010101" pitchFamily="2" charset="-122"/>
              </a:rPr>
              <a:t>》</a:t>
            </a:r>
            <a:endParaRPr lang="zh-CN" altLang="en-US" sz="2400" b="1" dirty="0" smtClean="0">
              <a:solidFill>
                <a:schemeClr val="tx1">
                  <a:lumMod val="85000"/>
                  <a:lumOff val="15000"/>
                </a:schemeClr>
              </a:solidFill>
              <a:latin typeface="华文楷体" panose="02010600040101010101" pitchFamily="2" charset="-122"/>
              <a:ea typeface="华文楷体" panose="02010600040101010101" pitchFamily="2" charset="-122"/>
            </a:endParaRPr>
          </a:p>
        </p:txBody>
      </p:sp>
      <p:sp>
        <p:nvSpPr>
          <p:cNvPr id="21" name="TextBox 20"/>
          <p:cNvSpPr txBox="1"/>
          <p:nvPr/>
        </p:nvSpPr>
        <p:spPr>
          <a:xfrm>
            <a:off x="611560" y="548680"/>
            <a:ext cx="8136904" cy="3000821"/>
          </a:xfrm>
          <a:prstGeom prst="rect">
            <a:avLst/>
          </a:prstGeom>
          <a:noFill/>
        </p:spPr>
        <p:txBody>
          <a:bodyPr wrap="square" rtlCol="0">
            <a:spAutoFit/>
          </a:bodyPr>
          <a:lstStyle/>
          <a:p>
            <a:pPr indent="457200">
              <a:lnSpc>
                <a:spcPct val="150000"/>
              </a:lnSpc>
            </a:pPr>
            <a:r>
              <a:rPr lang="zh-CN" altLang="en-US" b="1" dirty="0">
                <a:solidFill>
                  <a:srgbClr val="C00000"/>
                </a:solidFill>
                <a:latin typeface="微软雅黑" panose="020B0503020204020204" pitchFamily="34" charset="-122"/>
                <a:ea typeface="微软雅黑" panose="020B0503020204020204" pitchFamily="34" charset="-122"/>
              </a:rPr>
              <a:t>在线条表现形态上</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石鼓文</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线条自然纯厚、质朴遒劲、骨力雄强，比如竖线既有垂直线，也有相背相向对称弧线等。圆润饱满、笔力劲健，横线粗细均匀、内含骨力、圆润流畅</a:t>
            </a:r>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indent="457200">
              <a:lnSpc>
                <a:spcPct val="150000"/>
              </a:lnSpc>
            </a:pPr>
            <a:r>
              <a:rPr lang="zh-CN" altLang="en-US" b="1" dirty="0" smtClean="0">
                <a:solidFill>
                  <a:srgbClr val="C00000"/>
                </a:solidFill>
                <a:latin typeface="微软雅黑" panose="020B0503020204020204" pitchFamily="34" charset="-122"/>
                <a:ea typeface="微软雅黑" panose="020B0503020204020204" pitchFamily="34" charset="-122"/>
              </a:rPr>
              <a:t>在</a:t>
            </a:r>
            <a:r>
              <a:rPr lang="zh-CN" altLang="en-US" b="1" dirty="0">
                <a:solidFill>
                  <a:srgbClr val="C00000"/>
                </a:solidFill>
                <a:latin typeface="微软雅黑" panose="020B0503020204020204" pitchFamily="34" charset="-122"/>
                <a:ea typeface="微软雅黑" panose="020B0503020204020204" pitchFamily="34" charset="-122"/>
              </a:rPr>
              <a:t>结构造型上</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石鼓文</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略呈长方形，匀称自然，舒展大方。唐代张怀瓘</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书断</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云：“体系卓然，殊今异古”，又云：“落落珠玉，飘飘缨组。仓颉之嗣，小篆之祖，以名称书，遗迹石鼓”</a:t>
            </a:r>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indent="457200">
              <a:lnSpc>
                <a:spcPct val="150000"/>
              </a:lnSpc>
            </a:pPr>
            <a:r>
              <a:rPr lang="zh-CN" altLang="en-US" b="1" dirty="0" smtClean="0">
                <a:solidFill>
                  <a:srgbClr val="C00000"/>
                </a:solidFill>
                <a:latin typeface="微软雅黑" panose="020B0503020204020204" pitchFamily="34" charset="-122"/>
                <a:ea typeface="微软雅黑" panose="020B0503020204020204" pitchFamily="34" charset="-122"/>
              </a:rPr>
              <a:t>在</a:t>
            </a:r>
            <a:r>
              <a:rPr lang="zh-CN" altLang="en-US" b="1" dirty="0">
                <a:solidFill>
                  <a:srgbClr val="C00000"/>
                </a:solidFill>
                <a:latin typeface="微软雅黑" panose="020B0503020204020204" pitchFamily="34" charset="-122"/>
                <a:ea typeface="微软雅黑" panose="020B0503020204020204" pitchFamily="34" charset="-122"/>
              </a:rPr>
              <a:t>章法构筑上</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石鼓文</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布白均匀，左右相兼，开合有度，气势壮阔。</a:t>
            </a:r>
            <a:endParaRPr lang="zh-CN" altLang="en-US" dirty="0">
              <a:latin typeface="微软雅黑" panose="020B0503020204020204" pitchFamily="34" charset="-122"/>
              <a:ea typeface="微软雅黑" panose="020B0503020204020204" pitchFamily="34" charset="-122"/>
            </a:endParaRPr>
          </a:p>
        </p:txBody>
      </p:sp>
      <p:sp>
        <p:nvSpPr>
          <p:cNvPr id="22" name="TextBox 21"/>
          <p:cNvSpPr txBox="1"/>
          <p:nvPr/>
        </p:nvSpPr>
        <p:spPr>
          <a:xfrm>
            <a:off x="3778260" y="3850286"/>
            <a:ext cx="4608512" cy="2148840"/>
          </a:xfrm>
          <a:prstGeom prst="rect">
            <a:avLst/>
          </a:prstGeom>
          <a:noFill/>
          <a:ln>
            <a:solidFill>
              <a:schemeClr val="bg2">
                <a:lumMod val="50000"/>
              </a:schemeClr>
            </a:solidFill>
          </a:ln>
        </p:spPr>
        <p:txBody>
          <a:bodyPr wrap="square" rtlCol="0">
            <a:spAutoFit/>
          </a:bodyPr>
          <a:lstStyle/>
          <a:p>
            <a:pPr indent="457200">
              <a:lnSpc>
                <a:spcPct val="150000"/>
              </a:lnSpc>
            </a:pPr>
            <a:r>
              <a:rPr lang="en-US" altLang="zh-CN" sz="1800" dirty="0">
                <a:solidFill>
                  <a:schemeClr val="accent6">
                    <a:lumMod val="50000"/>
                  </a:schemeClr>
                </a:solidFill>
                <a:latin typeface="汉仪行楷简" panose="02010609000101010101" pitchFamily="49" charset="-122"/>
                <a:ea typeface="汉仪行楷简" panose="02010609000101010101" pitchFamily="49" charset="-122"/>
              </a:rPr>
              <a:t>《</a:t>
            </a:r>
            <a:r>
              <a:rPr lang="zh-CN" altLang="en-US" sz="1800" dirty="0">
                <a:solidFill>
                  <a:schemeClr val="accent6">
                    <a:lumMod val="50000"/>
                  </a:schemeClr>
                </a:solidFill>
                <a:latin typeface="汉仪行楷简" panose="02010609000101010101" pitchFamily="49" charset="-122"/>
                <a:ea typeface="汉仪行楷简" panose="02010609000101010101" pitchFamily="49" charset="-122"/>
              </a:rPr>
              <a:t>石鼓文</a:t>
            </a:r>
            <a:r>
              <a:rPr lang="en-US" altLang="zh-CN" sz="1800" dirty="0">
                <a:solidFill>
                  <a:schemeClr val="accent6">
                    <a:lumMod val="50000"/>
                  </a:schemeClr>
                </a:solidFill>
                <a:latin typeface="汉仪行楷简" panose="02010609000101010101" pitchFamily="49" charset="-122"/>
                <a:ea typeface="汉仪行楷简" panose="02010609000101010101" pitchFamily="49" charset="-122"/>
              </a:rPr>
              <a:t>》</a:t>
            </a:r>
            <a:r>
              <a:rPr lang="zh-CN" altLang="en-US" sz="1800" dirty="0">
                <a:solidFill>
                  <a:schemeClr val="accent6">
                    <a:lumMod val="50000"/>
                  </a:schemeClr>
                </a:solidFill>
                <a:latin typeface="汉仪行楷简" panose="02010609000101010101" pitchFamily="49" charset="-122"/>
                <a:ea typeface="汉仪行楷简" panose="02010609000101010101" pitchFamily="49" charset="-122"/>
              </a:rPr>
              <a:t>在用笔、结构、章法上都有其自身的鲜明特色。它既有金文的浑厚雄强、气度非凡之风，又启秦小篆工稳匀称之势，其风格呈现一种方整、严谨、肃穆、卓然不同的艺术</a:t>
            </a:r>
            <a:r>
              <a:rPr lang="zh-CN" altLang="en-US" sz="1800" dirty="0" smtClean="0">
                <a:solidFill>
                  <a:schemeClr val="accent6">
                    <a:lumMod val="50000"/>
                  </a:schemeClr>
                </a:solidFill>
                <a:latin typeface="汉仪行楷简" panose="02010609000101010101" pitchFamily="49" charset="-122"/>
                <a:ea typeface="汉仪行楷简" panose="02010609000101010101" pitchFamily="49" charset="-122"/>
              </a:rPr>
              <a:t>格局。</a:t>
            </a:r>
            <a:endParaRPr lang="zh-CN" altLang="en-US" sz="1800" dirty="0" smtClean="0">
              <a:solidFill>
                <a:schemeClr val="accent6">
                  <a:lumMod val="50000"/>
                </a:schemeClr>
              </a:solidFill>
              <a:latin typeface="汉仪行楷简" panose="02010609000101010101" pitchFamily="49" charset="-122"/>
              <a:ea typeface="汉仪行楷简" panose="02010609000101010101" pitchFamily="49" charset="-122"/>
            </a:endParaRPr>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31342" y="3850317"/>
            <a:ext cx="2376264" cy="2076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936351" y="5918041"/>
            <a:ext cx="2299247" cy="418191"/>
          </a:xfrm>
          <a:prstGeom prst="rect">
            <a:avLst/>
          </a:prstGeom>
          <a:noFill/>
        </p:spPr>
        <p:txBody>
          <a:bodyPr wrap="square" rtlCol="0">
            <a:spAutoFit/>
          </a:bodyPr>
          <a:lstStyle/>
          <a:p>
            <a:pPr indent="457200">
              <a:lnSpc>
                <a:spcPct val="150000"/>
              </a:lnSpc>
            </a:pPr>
            <a:r>
              <a:rPr lang="en-US" altLang="zh-CN" sz="1600" dirty="0">
                <a:solidFill>
                  <a:schemeClr val="accent6">
                    <a:lumMod val="50000"/>
                  </a:schemeClr>
                </a:solidFill>
                <a:latin typeface="微软雅黑" panose="020B0503020204020204" pitchFamily="34" charset="-122"/>
                <a:ea typeface="微软雅黑" panose="020B0503020204020204" pitchFamily="34" charset="-122"/>
              </a:rPr>
              <a:t>《</a:t>
            </a:r>
            <a:r>
              <a:rPr lang="zh-CN" altLang="en-US" sz="1600" dirty="0">
                <a:solidFill>
                  <a:schemeClr val="accent6">
                    <a:lumMod val="50000"/>
                  </a:schemeClr>
                </a:solidFill>
                <a:latin typeface="微软雅黑" panose="020B0503020204020204" pitchFamily="34" charset="-122"/>
                <a:ea typeface="微软雅黑" panose="020B0503020204020204" pitchFamily="34" charset="-122"/>
              </a:rPr>
              <a:t>石鼓文</a:t>
            </a:r>
            <a:r>
              <a:rPr lang="en-US" altLang="zh-CN" sz="1600" dirty="0">
                <a:solidFill>
                  <a:schemeClr val="accent6">
                    <a:lumMod val="50000"/>
                  </a:schemeClr>
                </a:solidFill>
                <a:latin typeface="微软雅黑" panose="020B0503020204020204" pitchFamily="34" charset="-122"/>
                <a:ea typeface="微软雅黑" panose="020B0503020204020204" pitchFamily="34" charset="-122"/>
              </a:rPr>
              <a:t>》</a:t>
            </a:r>
            <a:endParaRPr lang="zh-CN" altLang="en-US" sz="1600" dirty="0">
              <a:solidFill>
                <a:schemeClr val="accent6">
                  <a:lumMod val="50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900" decel="100000" fill="hold"/>
                                        <p:tgtEl>
                                          <p:spTgt spid="2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4"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 to="" calcmode="lin" valueType="num">
                                      <p:cBhvr>
                                        <p:cTn id="14" dur="1" fill="hold"/>
                                        <p:tgtEl>
                                          <p:spTgt spid="21"/>
                                        </p:tgtEl>
                                      </p:cBhvr>
                                    </p:anim>
                                  </p:childTnLst>
                                </p:cTn>
                              </p:par>
                              <p:par>
                                <p:cTn id="15" presetID="24"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to="" calcmode="lin" valueType="num">
                                      <p:cBhvr>
                                        <p:cTn id="17" dur="1" fill="hold"/>
                                        <p:tgtEl>
                                          <p:spTgt spid="22"/>
                                        </p:tgtEl>
                                      </p:cBhvr>
                                    </p:anim>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42"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1000"/>
                                        <p:tgtEl>
                                          <p:spTgt spid="2050"/>
                                        </p:tgtEl>
                                      </p:cBhvr>
                                    </p:animEffect>
                                    <p:anim calcmode="lin" valueType="num">
                                      <p:cBhvr>
                                        <p:cTn id="24" dur="1000" fill="hold"/>
                                        <p:tgtEl>
                                          <p:spTgt spid="2050"/>
                                        </p:tgtEl>
                                        <p:attrNameLst>
                                          <p:attrName>ppt_x</p:attrName>
                                        </p:attrNameLst>
                                      </p:cBhvr>
                                      <p:tavLst>
                                        <p:tav tm="0">
                                          <p:val>
                                            <p:strVal val="#ppt_x"/>
                                          </p:val>
                                        </p:tav>
                                        <p:tav tm="100000">
                                          <p:val>
                                            <p:strVal val="#ppt_x"/>
                                          </p:val>
                                        </p:tav>
                                      </p:tavLst>
                                    </p:anim>
                                    <p:anim calcmode="lin" valueType="num">
                                      <p:cBhvr>
                                        <p:cTn id="25"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bldLvl="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墨团3.png"/>
          <p:cNvPicPr>
            <a:picLocks noChangeAspect="1"/>
          </p:cNvPicPr>
          <p:nvPr/>
        </p:nvPicPr>
        <p:blipFill>
          <a:blip r:embed="rId1"/>
          <a:stretch>
            <a:fillRect/>
          </a:stretch>
        </p:blipFill>
        <p:spPr>
          <a:xfrm>
            <a:off x="536339" y="437763"/>
            <a:ext cx="1428553" cy="1515132"/>
          </a:xfrm>
          <a:prstGeom prst="rect">
            <a:avLst/>
          </a:prstGeom>
        </p:spPr>
      </p:pic>
      <p:sp>
        <p:nvSpPr>
          <p:cNvPr id="20" name="TextBox 19"/>
          <p:cNvSpPr txBox="1"/>
          <p:nvPr/>
        </p:nvSpPr>
        <p:spPr>
          <a:xfrm>
            <a:off x="-141300" y="723515"/>
            <a:ext cx="3059864" cy="593560"/>
          </a:xfrm>
          <a:prstGeom prst="rect">
            <a:avLst/>
          </a:prstGeom>
          <a:noFill/>
        </p:spPr>
        <p:txBody>
          <a:bodyPr wrap="square" rtlCol="0">
            <a:spAutoFit/>
          </a:bodyPr>
          <a:lstStyle/>
          <a:p>
            <a:pPr indent="457200">
              <a:lnSpc>
                <a:spcPct val="150000"/>
              </a:lnSpc>
            </a:pPr>
            <a:r>
              <a:rPr lang="en-US" altLang="zh-CN" sz="2400" b="1" dirty="0">
                <a:solidFill>
                  <a:schemeClr val="bg1"/>
                </a:solidFill>
                <a:latin typeface="华文楷体" panose="02010600040101010101" pitchFamily="2" charset="-122"/>
                <a:ea typeface="华文楷体" panose="02010600040101010101" pitchFamily="2" charset="-122"/>
              </a:rPr>
              <a:t>《</a:t>
            </a:r>
            <a:r>
              <a:rPr lang="zh-CN" altLang="en-US" sz="2400" b="1" dirty="0">
                <a:solidFill>
                  <a:schemeClr val="bg1"/>
                </a:solidFill>
                <a:latin typeface="华文楷体" panose="02010600040101010101" pitchFamily="2" charset="-122"/>
                <a:ea typeface="华文楷体" panose="02010600040101010101" pitchFamily="2" charset="-122"/>
              </a:rPr>
              <a:t>散氏盘</a:t>
            </a:r>
            <a:r>
              <a:rPr lang="en-US" altLang="zh-CN" sz="2400" b="1" dirty="0">
                <a:solidFill>
                  <a:schemeClr val="bg1"/>
                </a:solidFill>
                <a:latin typeface="华文楷体" panose="02010600040101010101" pitchFamily="2" charset="-122"/>
                <a:ea typeface="华文楷体" panose="02010600040101010101" pitchFamily="2" charset="-122"/>
              </a:rPr>
              <a:t>》</a:t>
            </a:r>
            <a:endParaRPr lang="zh-CN" altLang="en-US" sz="2400" b="1" dirty="0" smtClean="0">
              <a:solidFill>
                <a:schemeClr val="tx1">
                  <a:lumMod val="85000"/>
                  <a:lumOff val="15000"/>
                </a:schemeClr>
              </a:solidFill>
              <a:latin typeface="华文楷体" panose="02010600040101010101" pitchFamily="2" charset="-122"/>
              <a:ea typeface="华文楷体" panose="02010600040101010101" pitchFamily="2" charset="-122"/>
            </a:endParaRPr>
          </a:p>
        </p:txBody>
      </p:sp>
      <p:sp>
        <p:nvSpPr>
          <p:cNvPr id="21" name="TextBox 20"/>
          <p:cNvSpPr txBox="1"/>
          <p:nvPr/>
        </p:nvSpPr>
        <p:spPr>
          <a:xfrm>
            <a:off x="536338" y="1844824"/>
            <a:ext cx="4683733" cy="4247317"/>
          </a:xfrm>
          <a:prstGeom prst="rect">
            <a:avLst/>
          </a:prstGeom>
          <a:noFill/>
        </p:spPr>
        <p:txBody>
          <a:bodyPr wrap="square" rtlCol="0">
            <a:spAutoFit/>
          </a:bodyPr>
          <a:lstStyle/>
          <a:p>
            <a:pPr indent="457200">
              <a:lnSpc>
                <a:spcPct val="150000"/>
              </a:lnSpc>
            </a:pPr>
            <a:r>
              <a:rPr lang="zh-CN" altLang="en-US" dirty="0">
                <a:latin typeface="微软雅黑" panose="020B0503020204020204" pitchFamily="34" charset="-122"/>
                <a:ea typeface="微软雅黑" panose="020B0503020204020204" pitchFamily="34" charset="-122"/>
              </a:rPr>
              <a:t>被誉为“晚清四大国宝”的西周青铜器文物珍品</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大盂鼎、毛公鼎、虢季子白盘、散氏盘，曾轰动一时</a:t>
            </a:r>
            <a:r>
              <a:rPr lang="zh-CN" altLang="en-US" dirty="0" smtClean="0">
                <a:latin typeface="微软雅黑" panose="020B0503020204020204" pitchFamily="34" charset="-122"/>
                <a:ea typeface="微软雅黑" panose="020B0503020204020204" pitchFamily="34" charset="-122"/>
              </a:rPr>
              <a:t>。散</a:t>
            </a:r>
            <a:r>
              <a:rPr lang="zh-CN" altLang="en-US" dirty="0">
                <a:latin typeface="微软雅黑" panose="020B0503020204020204" pitchFamily="34" charset="-122"/>
                <a:ea typeface="微软雅黑" panose="020B0503020204020204" pitchFamily="34" charset="-122"/>
              </a:rPr>
              <a:t>氏</a:t>
            </a:r>
            <a:r>
              <a:rPr lang="zh-CN" altLang="en-US" dirty="0" smtClean="0">
                <a:latin typeface="微软雅黑" panose="020B0503020204020204" pitchFamily="34" charset="-122"/>
                <a:ea typeface="微软雅黑" panose="020B0503020204020204" pitchFamily="34" charset="-122"/>
              </a:rPr>
              <a:t>盘因</a:t>
            </a:r>
            <a:r>
              <a:rPr lang="zh-CN" altLang="en-US" dirty="0">
                <a:latin typeface="微软雅黑" panose="020B0503020204020204" pitchFamily="34" charset="-122"/>
                <a:ea typeface="微软雅黑" panose="020B0503020204020204" pitchFamily="34" charset="-122"/>
              </a:rPr>
              <a:t>铭文中有“散氏”字样而得名。</a:t>
            </a:r>
            <a:endParaRPr lang="en-US" altLang="zh-CN" dirty="0" smtClean="0">
              <a:latin typeface="微软雅黑" panose="020B0503020204020204" pitchFamily="34" charset="-122"/>
              <a:ea typeface="微软雅黑" panose="020B0503020204020204" pitchFamily="34" charset="-122"/>
            </a:endParaRPr>
          </a:p>
          <a:p>
            <a:pPr indent="457200">
              <a:lnSpc>
                <a:spcPct val="150000"/>
              </a:lnSpc>
            </a:pPr>
            <a:r>
              <a:rPr lang="en-US" altLang="zh-CN" dirty="0" smtClean="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散氏盘</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铭文整体来看，气势宏大，意态飞扬。整个铭文拓片呈方形，铭文的字与字间隐约可见阳文直线界栏，纵横有序，字距行距适度，具有明显的行、列特征。它的字大都是在一定的空间内，左右奔突，大小、攲正变化极具其能</a:t>
            </a:r>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2000014"/>
            <a:ext cx="3240360" cy="3229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5906652" y="5323381"/>
            <a:ext cx="2299247" cy="418191"/>
          </a:xfrm>
          <a:prstGeom prst="rect">
            <a:avLst/>
          </a:prstGeom>
          <a:noFill/>
        </p:spPr>
        <p:txBody>
          <a:bodyPr wrap="square" rtlCol="0">
            <a:spAutoFit/>
          </a:bodyPr>
          <a:lstStyle/>
          <a:p>
            <a:pPr indent="457200">
              <a:lnSpc>
                <a:spcPct val="150000"/>
              </a:lnSpc>
            </a:pPr>
            <a:r>
              <a:rPr lang="en-US" altLang="zh-CN" sz="1600" dirty="0">
                <a:solidFill>
                  <a:schemeClr val="accent6">
                    <a:lumMod val="50000"/>
                  </a:schemeClr>
                </a:solidFill>
                <a:latin typeface="微软雅黑" panose="020B0503020204020204" pitchFamily="34" charset="-122"/>
                <a:ea typeface="微软雅黑" panose="020B0503020204020204" pitchFamily="34" charset="-122"/>
              </a:rPr>
              <a:t>《</a:t>
            </a:r>
            <a:r>
              <a:rPr lang="zh-CN" altLang="en-US" sz="1600" dirty="0">
                <a:solidFill>
                  <a:schemeClr val="accent6">
                    <a:lumMod val="50000"/>
                  </a:schemeClr>
                </a:solidFill>
                <a:latin typeface="微软雅黑" panose="020B0503020204020204" pitchFamily="34" charset="-122"/>
                <a:ea typeface="微软雅黑" panose="020B0503020204020204" pitchFamily="34" charset="-122"/>
              </a:rPr>
              <a:t>散氏盘</a:t>
            </a:r>
            <a:r>
              <a:rPr lang="en-US" altLang="zh-CN" sz="1600" dirty="0">
                <a:solidFill>
                  <a:schemeClr val="accent6">
                    <a:lumMod val="50000"/>
                  </a:schemeClr>
                </a:solidFill>
                <a:latin typeface="微软雅黑" panose="020B0503020204020204" pitchFamily="34" charset="-122"/>
                <a:ea typeface="微软雅黑" panose="020B0503020204020204" pitchFamily="34" charset="-122"/>
              </a:rPr>
              <a:t>》 </a:t>
            </a:r>
            <a:endParaRPr lang="zh-CN" altLang="en-US" sz="1600" dirty="0">
              <a:solidFill>
                <a:schemeClr val="accent6">
                  <a:lumMod val="50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900" decel="100000" fill="hold"/>
                                        <p:tgtEl>
                                          <p:spTgt spid="2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24"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to="" calcmode="lin" valueType="num">
                                      <p:cBhvr>
                                        <p:cTn id="20" dur="1" fill="hold"/>
                                        <p:tgtEl>
                                          <p:spTgt spid="21"/>
                                        </p:tgtEl>
                                      </p:cBhvr>
                                    </p:anim>
                                  </p:childTnLst>
                                </p:cTn>
                              </p:par>
                              <p:par>
                                <p:cTn id="21" presetID="14" presetClass="entr" presetSubtype="1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par>
                                <p:cTn id="24" presetID="53" presetClass="entr" presetSubtype="16" fill="hold" nodeType="withEffect">
                                  <p:stCondLst>
                                    <p:cond delay="0"/>
                                  </p:stCondLst>
                                  <p:childTnLst>
                                    <p:set>
                                      <p:cBhvr>
                                        <p:cTn id="25" dur="1" fill="hold">
                                          <p:stCondLst>
                                            <p:cond delay="0"/>
                                          </p:stCondLst>
                                        </p:cTn>
                                        <p:tgtEl>
                                          <p:spTgt spid="3074"/>
                                        </p:tgtEl>
                                        <p:attrNameLst>
                                          <p:attrName>style.visibility</p:attrName>
                                        </p:attrNameLst>
                                      </p:cBhvr>
                                      <p:to>
                                        <p:strVal val="visible"/>
                                      </p:to>
                                    </p:set>
                                    <p:anim calcmode="lin" valueType="num">
                                      <p:cBhvr>
                                        <p:cTn id="26" dur="500" fill="hold"/>
                                        <p:tgtEl>
                                          <p:spTgt spid="3074"/>
                                        </p:tgtEl>
                                        <p:attrNameLst>
                                          <p:attrName>ppt_w</p:attrName>
                                        </p:attrNameLst>
                                      </p:cBhvr>
                                      <p:tavLst>
                                        <p:tav tm="0">
                                          <p:val>
                                            <p:fltVal val="0"/>
                                          </p:val>
                                        </p:tav>
                                        <p:tav tm="100000">
                                          <p:val>
                                            <p:strVal val="#ppt_w"/>
                                          </p:val>
                                        </p:tav>
                                      </p:tavLst>
                                    </p:anim>
                                    <p:anim calcmode="lin" valueType="num">
                                      <p:cBhvr>
                                        <p:cTn id="27" dur="500" fill="hold"/>
                                        <p:tgtEl>
                                          <p:spTgt spid="3074"/>
                                        </p:tgtEl>
                                        <p:attrNameLst>
                                          <p:attrName>ppt_h</p:attrName>
                                        </p:attrNameLst>
                                      </p:cBhvr>
                                      <p:tavLst>
                                        <p:tav tm="0">
                                          <p:val>
                                            <p:fltVal val="0"/>
                                          </p:val>
                                        </p:tav>
                                        <p:tav tm="100000">
                                          <p:val>
                                            <p:strVal val="#ppt_h"/>
                                          </p:val>
                                        </p:tav>
                                      </p:tavLst>
                                    </p:anim>
                                    <p:animEffect transition="in" filter="fade">
                                      <p:cBhvr>
                                        <p:cTn id="2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539552" y="1052736"/>
            <a:ext cx="8136904" cy="3000821"/>
          </a:xfrm>
          <a:prstGeom prst="rect">
            <a:avLst/>
          </a:prstGeom>
          <a:noFill/>
        </p:spPr>
        <p:txBody>
          <a:bodyPr wrap="square" rtlCol="0">
            <a:spAutoFit/>
          </a:bodyPr>
          <a:lstStyle/>
          <a:p>
            <a:pPr indent="457200">
              <a:lnSpc>
                <a:spcPct val="150000"/>
              </a:lnSpc>
            </a:pP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散氏盘</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铭文笔画粗细变化多端却又十分统一，无论是通篇读来，还是欣赏单个字，都有一种壮美的意味，醇古朴茂，奇谲雄健。</a:t>
            </a:r>
            <a:endParaRPr lang="zh-CN" altLang="en-US" dirty="0">
              <a:latin typeface="微软雅黑" panose="020B0503020204020204" pitchFamily="34" charset="-122"/>
              <a:ea typeface="微软雅黑" panose="020B0503020204020204" pitchFamily="34" charset="-122"/>
            </a:endParaRPr>
          </a:p>
          <a:p>
            <a:pPr indent="457200">
              <a:lnSpc>
                <a:spcPct val="150000"/>
              </a:lnSpc>
            </a:pPr>
            <a:r>
              <a:rPr lang="en-US" altLang="zh-CN" dirty="0" smtClean="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散氏盘</a:t>
            </a:r>
            <a:r>
              <a:rPr lang="en-US" altLang="zh-CN" dirty="0" smtClean="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铭文的结字以方形和长方形为主，许多</a:t>
            </a:r>
            <a:r>
              <a:rPr lang="zh-CN" altLang="en-US" dirty="0">
                <a:latin typeface="微软雅黑" panose="020B0503020204020204" pitchFamily="34" charset="-122"/>
                <a:ea typeface="微软雅黑" panose="020B0503020204020204" pitchFamily="34" charset="-122"/>
              </a:rPr>
              <a:t>字随形就势，一任自然。还有一个重要的结字特点就是相同的字表现出不同的</a:t>
            </a:r>
            <a:r>
              <a:rPr lang="zh-CN" altLang="en-US" dirty="0" smtClean="0">
                <a:latin typeface="微软雅黑" panose="020B0503020204020204" pitchFamily="34" charset="-122"/>
                <a:ea typeface="微软雅黑" panose="020B0503020204020204" pitchFamily="34" charset="-122"/>
              </a:rPr>
              <a:t>趣味。</a:t>
            </a:r>
            <a:endParaRPr lang="zh-CN" altLang="en-US" dirty="0">
              <a:latin typeface="微软雅黑" panose="020B0503020204020204" pitchFamily="34" charset="-122"/>
              <a:ea typeface="微软雅黑" panose="020B0503020204020204" pitchFamily="34" charset="-122"/>
            </a:endParaRPr>
          </a:p>
          <a:p>
            <a:pPr indent="457200">
              <a:lnSpc>
                <a:spcPct val="150000"/>
              </a:lnSpc>
            </a:pP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散氏盘</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铭文笔法精美、浑劲圆润。在众多的金文作品中，</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散氏盘</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铭文是比较特别的一件，特别是在它的笔意上，既有粗放野逸的意蕴，又有自然圆劲的趣味，线条婉转飞动中多见率意自然。</a:t>
            </a:r>
            <a:endParaRPr lang="en-US" altLang="zh-CN" dirty="0" smtClean="0">
              <a:latin typeface="微软雅黑" panose="020B0503020204020204" pitchFamily="34" charset="-122"/>
              <a:ea typeface="微软雅黑" panose="020B0503020204020204" pitchFamily="34" charset="-122"/>
            </a:endParaRPr>
          </a:p>
        </p:txBody>
      </p:sp>
      <p:sp>
        <p:nvSpPr>
          <p:cNvPr id="7" name="TextBox 6"/>
          <p:cNvSpPr txBox="1"/>
          <p:nvPr/>
        </p:nvSpPr>
        <p:spPr>
          <a:xfrm>
            <a:off x="636067" y="4337481"/>
            <a:ext cx="7560840" cy="1005840"/>
          </a:xfrm>
          <a:prstGeom prst="rect">
            <a:avLst/>
          </a:prstGeom>
          <a:noFill/>
          <a:ln>
            <a:solidFill>
              <a:schemeClr val="bg2">
                <a:lumMod val="50000"/>
              </a:schemeClr>
            </a:solidFill>
          </a:ln>
        </p:spPr>
        <p:txBody>
          <a:bodyPr wrap="square" rtlCol="0">
            <a:spAutoFit/>
          </a:bodyPr>
          <a:lstStyle/>
          <a:p>
            <a:pPr indent="457200">
              <a:lnSpc>
                <a:spcPct val="150000"/>
              </a:lnSpc>
            </a:pPr>
            <a:r>
              <a:rPr lang="zh-CN" altLang="en-US" sz="2000" dirty="0">
                <a:solidFill>
                  <a:schemeClr val="accent6">
                    <a:lumMod val="50000"/>
                  </a:schemeClr>
                </a:solidFill>
                <a:latin typeface="汉仪行楷简" panose="02010609000101010101" pitchFamily="49" charset="-122"/>
                <a:ea typeface="汉仪行楷简" panose="02010609000101010101" pitchFamily="49" charset="-122"/>
              </a:rPr>
              <a:t>言恭达先生称其“开了草篆的先河”。这确实表明了它在众多金文作品中独特的艺术魅力和重要的艺术价值。</a:t>
            </a:r>
            <a:endParaRPr lang="zh-CN" altLang="en-US" sz="2000" dirty="0" smtClean="0">
              <a:solidFill>
                <a:schemeClr val="accent6">
                  <a:lumMod val="50000"/>
                </a:schemeClr>
              </a:solidFill>
              <a:latin typeface="汉仪行楷简" panose="02010609000101010101" pitchFamily="49" charset="-122"/>
              <a:ea typeface="汉仪行楷简" panose="0201060900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to="" calcmode="lin" valueType="num">
                                      <p:cBhvr>
                                        <p:cTn id="7" dur="1" fill="hold"/>
                                        <p:tgtEl>
                                          <p:spTgt spid="21"/>
                                        </p:tgtEl>
                                      </p:cBhvr>
                                    </p:anim>
                                  </p:childTnLst>
                                </p:cTn>
                              </p:par>
                              <p:par>
                                <p:cTn id="8" presetID="24"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墨迹-浅.png"/>
          <p:cNvPicPr>
            <a:picLocks noChangeAspect="1"/>
          </p:cNvPicPr>
          <p:nvPr/>
        </p:nvPicPr>
        <p:blipFill>
          <a:blip r:embed="rId1"/>
          <a:stretch>
            <a:fillRect/>
          </a:stretch>
        </p:blipFill>
        <p:spPr>
          <a:xfrm>
            <a:off x="314791" y="379222"/>
            <a:ext cx="3328515" cy="603267"/>
          </a:xfrm>
          <a:prstGeom prst="rect">
            <a:avLst/>
          </a:prstGeom>
        </p:spPr>
      </p:pic>
      <p:sp>
        <p:nvSpPr>
          <p:cNvPr id="4" name="TextBox 3"/>
          <p:cNvSpPr txBox="1"/>
          <p:nvPr/>
        </p:nvSpPr>
        <p:spPr>
          <a:xfrm>
            <a:off x="-32" y="285728"/>
            <a:ext cx="4643470" cy="738664"/>
          </a:xfrm>
          <a:prstGeom prst="rect">
            <a:avLst/>
          </a:prstGeom>
          <a:noFill/>
        </p:spPr>
        <p:txBody>
          <a:bodyPr wrap="square" rtlCol="0">
            <a:spAutoFit/>
          </a:bodyPr>
          <a:lstStyle/>
          <a:p>
            <a:pPr indent="457200">
              <a:lnSpc>
                <a:spcPct val="150000"/>
              </a:lnSpc>
            </a:pPr>
            <a:r>
              <a:rPr lang="zh-CN" altLang="en-US" sz="2800" b="1" dirty="0" smtClean="0">
                <a:latin typeface="华文新魏" panose="02010800040101010101" pitchFamily="2" charset="-122"/>
                <a:ea typeface="华文新魏" panose="02010800040101010101" pitchFamily="2" charset="-122"/>
              </a:rPr>
              <a:t>二</a:t>
            </a:r>
            <a:r>
              <a:rPr lang="zh-CN" altLang="en-US" sz="2800" b="1" dirty="0">
                <a:latin typeface="华文新魏" panose="02010800040101010101" pitchFamily="2" charset="-122"/>
                <a:ea typeface="华文新魏" panose="02010800040101010101" pitchFamily="2" charset="-122"/>
              </a:rPr>
              <a:t>、隶书作品欣赏</a:t>
            </a:r>
            <a:endParaRPr lang="zh-CN" altLang="en-US" sz="2800" b="1" dirty="0" smtClean="0">
              <a:latin typeface="华文新魏" panose="02010800040101010101" pitchFamily="2" charset="-122"/>
              <a:ea typeface="华文新魏" panose="02010800040101010101" pitchFamily="2" charset="-122"/>
            </a:endParaRPr>
          </a:p>
        </p:txBody>
      </p:sp>
      <p:pic>
        <p:nvPicPr>
          <p:cNvPr id="14" name="图片 13" descr="墨团3.png"/>
          <p:cNvPicPr>
            <a:picLocks noChangeAspect="1"/>
          </p:cNvPicPr>
          <p:nvPr/>
        </p:nvPicPr>
        <p:blipFill>
          <a:blip r:embed="rId2"/>
          <a:stretch>
            <a:fillRect/>
          </a:stretch>
        </p:blipFill>
        <p:spPr>
          <a:xfrm>
            <a:off x="536339" y="1268760"/>
            <a:ext cx="1428553" cy="1515132"/>
          </a:xfrm>
          <a:prstGeom prst="rect">
            <a:avLst/>
          </a:prstGeom>
        </p:spPr>
      </p:pic>
      <p:sp>
        <p:nvSpPr>
          <p:cNvPr id="15" name="TextBox 14"/>
          <p:cNvSpPr txBox="1"/>
          <p:nvPr/>
        </p:nvSpPr>
        <p:spPr>
          <a:xfrm>
            <a:off x="-141300" y="1554512"/>
            <a:ext cx="3059864" cy="593560"/>
          </a:xfrm>
          <a:prstGeom prst="rect">
            <a:avLst/>
          </a:prstGeom>
          <a:noFill/>
        </p:spPr>
        <p:txBody>
          <a:bodyPr wrap="square" rtlCol="0">
            <a:spAutoFit/>
          </a:bodyPr>
          <a:lstStyle/>
          <a:p>
            <a:pPr indent="457200">
              <a:lnSpc>
                <a:spcPct val="150000"/>
              </a:lnSpc>
            </a:pPr>
            <a:r>
              <a:rPr lang="en-US" altLang="zh-CN" sz="2400" b="1" dirty="0">
                <a:solidFill>
                  <a:schemeClr val="bg1"/>
                </a:solidFill>
                <a:latin typeface="华文楷体" panose="02010600040101010101" pitchFamily="2" charset="-122"/>
                <a:ea typeface="华文楷体" panose="02010600040101010101" pitchFamily="2" charset="-122"/>
              </a:rPr>
              <a:t>《</a:t>
            </a:r>
            <a:r>
              <a:rPr lang="zh-CN" altLang="en-US" sz="2400" b="1" dirty="0">
                <a:solidFill>
                  <a:schemeClr val="bg1"/>
                </a:solidFill>
                <a:latin typeface="华文楷体" panose="02010600040101010101" pitchFamily="2" charset="-122"/>
                <a:ea typeface="华文楷体" panose="02010600040101010101" pitchFamily="2" charset="-122"/>
              </a:rPr>
              <a:t>石门颂</a:t>
            </a:r>
            <a:r>
              <a:rPr lang="en-US" altLang="zh-CN" sz="2400" b="1" dirty="0">
                <a:solidFill>
                  <a:schemeClr val="bg1"/>
                </a:solidFill>
                <a:latin typeface="华文楷体" panose="02010600040101010101" pitchFamily="2" charset="-122"/>
                <a:ea typeface="华文楷体" panose="02010600040101010101" pitchFamily="2" charset="-122"/>
              </a:rPr>
              <a:t>》</a:t>
            </a:r>
            <a:endParaRPr lang="zh-CN" altLang="en-US" sz="2400" b="1" dirty="0" smtClean="0">
              <a:solidFill>
                <a:schemeClr val="tx1">
                  <a:lumMod val="85000"/>
                  <a:lumOff val="15000"/>
                </a:schemeClr>
              </a:solidFill>
              <a:latin typeface="华文楷体" panose="02010600040101010101" pitchFamily="2" charset="-122"/>
              <a:ea typeface="华文楷体" panose="02010600040101010101" pitchFamily="2" charset="-122"/>
            </a:endParaRPr>
          </a:p>
        </p:txBody>
      </p:sp>
      <p:sp>
        <p:nvSpPr>
          <p:cNvPr id="17" name="TextBox 16"/>
          <p:cNvSpPr txBox="1"/>
          <p:nvPr/>
        </p:nvSpPr>
        <p:spPr>
          <a:xfrm>
            <a:off x="2310395" y="1478658"/>
            <a:ext cx="6520238" cy="1338828"/>
          </a:xfrm>
          <a:prstGeom prst="rect">
            <a:avLst/>
          </a:prstGeom>
          <a:noFill/>
        </p:spPr>
        <p:txBody>
          <a:bodyPr wrap="square" rtlCol="0">
            <a:spAutoFit/>
          </a:bodyPr>
          <a:lstStyle/>
          <a:p>
            <a:pPr indent="457200">
              <a:lnSpc>
                <a:spcPct val="150000"/>
              </a:lnSpc>
            </a:pP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石门颂</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刻于东汉建和二年（公元</a:t>
            </a:r>
            <a:r>
              <a:rPr lang="en-US" altLang="zh-CN" dirty="0">
                <a:latin typeface="微软雅黑" panose="020B0503020204020204" pitchFamily="34" charset="-122"/>
                <a:ea typeface="微软雅黑" panose="020B0503020204020204" pitchFamily="34" charset="-122"/>
              </a:rPr>
              <a:t>148</a:t>
            </a:r>
            <a:r>
              <a:rPr lang="zh-CN" altLang="en-US" dirty="0">
                <a:latin typeface="微软雅黑" panose="020B0503020204020204" pitchFamily="34" charset="-122"/>
                <a:ea typeface="微软雅黑" panose="020B0503020204020204" pitchFamily="34" charset="-122"/>
              </a:rPr>
              <a:t>年），是汉中太守王升撰文，为顺帝初年的司隶校尉杨孟文所写的一篇颂词，全称</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故司隶校尉楗尉杨君颂</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，又称</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杨孟文颂</a:t>
            </a:r>
            <a:r>
              <a:rPr lang="en-US" altLang="zh-CN" dirty="0" smtClean="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a:t>
            </a:r>
            <a:endParaRPr lang="zh-CN" altLang="en-US" dirty="0" smtClean="0">
              <a:latin typeface="微软雅黑" panose="020B0503020204020204" pitchFamily="34" charset="-122"/>
              <a:ea typeface="微软雅黑" panose="020B0503020204020204" pitchFamily="34" charset="-122"/>
            </a:endParaRPr>
          </a:p>
        </p:txBody>
      </p:sp>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7352" y="3140968"/>
            <a:ext cx="4953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1911003" y="2924944"/>
            <a:ext cx="658642" cy="2880320"/>
          </a:xfrm>
          <a:prstGeom prst="rect">
            <a:avLst/>
          </a:prstGeom>
          <a:noFill/>
        </p:spPr>
        <p:txBody>
          <a:bodyPr vert="wordArtVertRtl" wrap="square" rtlCol="0">
            <a:spAutoFit/>
          </a:bodyPr>
          <a:lstStyle/>
          <a:p>
            <a:pPr indent="457200">
              <a:lnSpc>
                <a:spcPct val="150000"/>
              </a:lnSpc>
            </a:pPr>
            <a:r>
              <a:rPr lang="en-US" altLang="zh-CN" sz="1600" dirty="0">
                <a:solidFill>
                  <a:schemeClr val="accent6">
                    <a:lumMod val="50000"/>
                  </a:schemeClr>
                </a:solidFill>
                <a:latin typeface="+mj-ea"/>
                <a:ea typeface="+mj-ea"/>
              </a:rPr>
              <a:t>《</a:t>
            </a:r>
            <a:r>
              <a:rPr lang="zh-CN" altLang="en-US" sz="1600" dirty="0">
                <a:solidFill>
                  <a:schemeClr val="accent6">
                    <a:lumMod val="50000"/>
                  </a:schemeClr>
                </a:solidFill>
                <a:latin typeface="微软雅黑" panose="020B0503020204020204" pitchFamily="34" charset="-122"/>
                <a:ea typeface="微软雅黑" panose="020B0503020204020204" pitchFamily="34" charset="-122"/>
              </a:rPr>
              <a:t>石门颂</a:t>
            </a:r>
            <a:r>
              <a:rPr lang="en-US" altLang="zh-CN" sz="1600" dirty="0">
                <a:solidFill>
                  <a:schemeClr val="accent6">
                    <a:lumMod val="50000"/>
                  </a:schemeClr>
                </a:solidFill>
                <a:latin typeface="+mj-ea"/>
                <a:ea typeface="+mj-ea"/>
              </a:rPr>
              <a:t>》</a:t>
            </a:r>
            <a:r>
              <a:rPr lang="zh-CN" altLang="en-US" sz="1600" dirty="0">
                <a:solidFill>
                  <a:schemeClr val="accent6">
                    <a:lumMod val="50000"/>
                  </a:schemeClr>
                </a:solidFill>
                <a:latin typeface="微软雅黑" panose="020B0503020204020204" pitchFamily="34" charset="-122"/>
                <a:ea typeface="微软雅黑" panose="020B0503020204020204" pitchFamily="34" charset="-122"/>
              </a:rPr>
              <a:t>局部</a:t>
            </a:r>
            <a:endParaRPr lang="zh-CN" altLang="en-US" sz="1600" dirty="0" smtClean="0">
              <a:solidFill>
                <a:schemeClr val="accent6">
                  <a:lumMod val="50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par>
                                <p:cTn id="8" presetID="24"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to="" calcmode="lin" valueType="num">
                                      <p:cBhvr>
                                        <p:cTn id="10" dur="1" fill="hold"/>
                                        <p:tgtEl>
                                          <p:spTgt spid="4"/>
                                        </p:tgtEl>
                                      </p:cBhvr>
                                    </p:anim>
                                  </p:childTnLst>
                                </p:cTn>
                              </p:par>
                            </p:childTnLst>
                          </p:cTn>
                        </p:par>
                        <p:par>
                          <p:cTn id="11" fill="hold">
                            <p:stCondLst>
                              <p:cond delay="0"/>
                            </p:stCondLst>
                            <p:childTnLst>
                              <p:par>
                                <p:cTn id="12" presetID="37"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900" decel="100000" fill="hold"/>
                                        <p:tgtEl>
                                          <p:spTgt spid="14"/>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18" presetID="37"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900" decel="100000" fill="hold"/>
                                        <p:tgtEl>
                                          <p:spTgt spid="1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4" presetID="24"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to="" calcmode="lin" valueType="num">
                                      <p:cBhvr>
                                        <p:cTn id="26" dur="1" fill="hold"/>
                                        <p:tgtEl>
                                          <p:spTgt spid="17"/>
                                        </p:tgtEl>
                                      </p:cBhvr>
                                    </p:anim>
                                  </p:childTnLst>
                                </p:cTn>
                              </p:par>
                              <p:par>
                                <p:cTn id="27" presetID="24"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to="" calcmode="lin" valueType="num">
                                      <p:cBhvr>
                                        <p:cTn id="29" dur="1" fill="hold"/>
                                        <p:tgtEl>
                                          <p:spTgt spid="19"/>
                                        </p:tgtEl>
                                      </p:cBhvr>
                                    </p:anim>
                                  </p:childTnLst>
                                </p:cTn>
                              </p:par>
                              <p:par>
                                <p:cTn id="30" presetID="22" presetClass="entr" presetSubtype="4"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7"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95536" y="764704"/>
            <a:ext cx="8424936" cy="3416320"/>
          </a:xfrm>
          <a:prstGeom prst="rect">
            <a:avLst/>
          </a:prstGeom>
          <a:noFill/>
        </p:spPr>
        <p:txBody>
          <a:bodyPr wrap="square" rtlCol="0">
            <a:spAutoFit/>
          </a:bodyPr>
          <a:lstStyle/>
          <a:p>
            <a:pPr indent="457200">
              <a:lnSpc>
                <a:spcPct val="150000"/>
              </a:lnSpc>
            </a:pP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石门颂</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通高</a:t>
            </a:r>
            <a:r>
              <a:rPr lang="en-US" altLang="zh-CN" dirty="0">
                <a:latin typeface="微软雅黑" panose="020B0503020204020204" pitchFamily="34" charset="-122"/>
                <a:ea typeface="微软雅黑" panose="020B0503020204020204" pitchFamily="34" charset="-122"/>
              </a:rPr>
              <a:t>261</a:t>
            </a:r>
            <a:r>
              <a:rPr lang="zh-CN" altLang="en-US" dirty="0">
                <a:latin typeface="微软雅黑" panose="020B0503020204020204" pitchFamily="34" charset="-122"/>
                <a:ea typeface="微软雅黑" panose="020B0503020204020204" pitchFamily="34" charset="-122"/>
              </a:rPr>
              <a:t>厘米，宽</a:t>
            </a:r>
            <a:r>
              <a:rPr lang="en-US" altLang="zh-CN" dirty="0">
                <a:latin typeface="微软雅黑" panose="020B0503020204020204" pitchFamily="34" charset="-122"/>
                <a:ea typeface="微软雅黑" panose="020B0503020204020204" pitchFamily="34" charset="-122"/>
              </a:rPr>
              <a:t>205</a:t>
            </a:r>
            <a:r>
              <a:rPr lang="zh-CN" altLang="en-US" dirty="0">
                <a:latin typeface="微软雅黑" panose="020B0503020204020204" pitchFamily="34" charset="-122"/>
                <a:ea typeface="微软雅黑" panose="020B0503020204020204" pitchFamily="34" charset="-122"/>
              </a:rPr>
              <a:t>厘米，书体为汉隶，刻书</a:t>
            </a:r>
            <a:r>
              <a:rPr lang="en-US" altLang="zh-CN" dirty="0">
                <a:latin typeface="微软雅黑" panose="020B0503020204020204" pitchFamily="34" charset="-122"/>
                <a:ea typeface="微软雅黑" panose="020B0503020204020204" pitchFamily="34" charset="-122"/>
              </a:rPr>
              <a:t>22</a:t>
            </a:r>
            <a:r>
              <a:rPr lang="zh-CN" altLang="en-US" dirty="0">
                <a:latin typeface="微软雅黑" panose="020B0503020204020204" pitchFamily="34" charset="-122"/>
                <a:ea typeface="微软雅黑" panose="020B0503020204020204" pitchFamily="34" charset="-122"/>
              </a:rPr>
              <a:t>行，满行</a:t>
            </a:r>
            <a:r>
              <a:rPr lang="en-US" altLang="zh-CN" dirty="0">
                <a:latin typeface="微软雅黑" panose="020B0503020204020204" pitchFamily="34" charset="-122"/>
                <a:ea typeface="微软雅黑" panose="020B0503020204020204" pitchFamily="34" charset="-122"/>
              </a:rPr>
              <a:t>31</a:t>
            </a:r>
            <a:r>
              <a:rPr lang="zh-CN" altLang="en-US" dirty="0" smtClean="0">
                <a:latin typeface="微软雅黑" panose="020B0503020204020204" pitchFamily="34" charset="-122"/>
                <a:ea typeface="微软雅黑" panose="020B0503020204020204" pitchFamily="34" charset="-122"/>
              </a:rPr>
              <a:t>字。</a:t>
            </a:r>
            <a:endParaRPr lang="en-US" altLang="zh-CN" dirty="0" smtClean="0">
              <a:latin typeface="微软雅黑" panose="020B0503020204020204" pitchFamily="34" charset="-122"/>
              <a:ea typeface="微软雅黑" panose="020B0503020204020204" pitchFamily="34" charset="-122"/>
            </a:endParaRPr>
          </a:p>
          <a:p>
            <a:pPr indent="457200">
              <a:lnSpc>
                <a:spcPct val="150000"/>
              </a:lnSpc>
            </a:pPr>
            <a:r>
              <a:rPr lang="en-US" altLang="zh-CN" dirty="0" smtClean="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石门颂</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摩崖是我国著名汉刻之一，它与</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郙阁颂</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西狭颂</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并称“汉三颂”，又与</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石鼓文</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石门铭</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并称“三石”，在中国书法史上有着极为重要的地位</a:t>
            </a:r>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indent="457200">
              <a:lnSpc>
                <a:spcPct val="150000"/>
              </a:lnSpc>
            </a:pPr>
            <a:r>
              <a:rPr lang="zh-CN" altLang="en-US" dirty="0">
                <a:latin typeface="微软雅黑" panose="020B0503020204020204" pitchFamily="34" charset="-122"/>
                <a:ea typeface="微软雅黑" panose="020B0503020204020204" pitchFamily="34" charset="-122"/>
              </a:rPr>
              <a:t>该刻被称为草隶鼻祖和楷模，书法点画劲健古拙、粗细变化不大，起笔以毫端逆锋，含蓄蕴藉；运笔遒缓，笔意肃穆敦厚；收笔复以回锋，圆劲流畅。结体宽博疏朗、气势开张；整篇布局巧随石势，灵动自然、错落有致。通篇字势挥洒自如，奇趣逸宕，素有“隶中草书”之称，是东汉隶书的极品，又是摩崖石刻的代表作。</a:t>
            </a:r>
            <a:endParaRPr lang="en-US" altLang="zh-CN" dirty="0" smtClean="0">
              <a:latin typeface="微软雅黑" panose="020B0503020204020204" pitchFamily="34" charset="-122"/>
              <a:ea typeface="微软雅黑" panose="020B0503020204020204" pitchFamily="34" charset="-122"/>
            </a:endParaRPr>
          </a:p>
        </p:txBody>
      </p:sp>
      <p:sp>
        <p:nvSpPr>
          <p:cNvPr id="7" name="TextBox 6"/>
          <p:cNvSpPr txBox="1"/>
          <p:nvPr/>
        </p:nvSpPr>
        <p:spPr>
          <a:xfrm>
            <a:off x="669290" y="4283075"/>
            <a:ext cx="7877810" cy="2148840"/>
          </a:xfrm>
          <a:prstGeom prst="rect">
            <a:avLst/>
          </a:prstGeom>
          <a:noFill/>
          <a:ln>
            <a:solidFill>
              <a:schemeClr val="bg2">
                <a:lumMod val="50000"/>
              </a:schemeClr>
            </a:solidFill>
          </a:ln>
        </p:spPr>
        <p:txBody>
          <a:bodyPr wrap="square" rtlCol="0">
            <a:spAutoFit/>
          </a:bodyPr>
          <a:lstStyle/>
          <a:p>
            <a:pPr indent="457200">
              <a:lnSpc>
                <a:spcPct val="150000"/>
              </a:lnSpc>
            </a:pPr>
            <a:r>
              <a:rPr lang="en-US" altLang="zh-CN" sz="1800" dirty="0">
                <a:solidFill>
                  <a:schemeClr val="accent6">
                    <a:lumMod val="50000"/>
                  </a:schemeClr>
                </a:solidFill>
                <a:latin typeface="汉仪行楷简" panose="02010609000101010101" pitchFamily="49" charset="-122"/>
                <a:ea typeface="汉仪行楷简" panose="02010609000101010101" pitchFamily="49" charset="-122"/>
              </a:rPr>
              <a:t>《</a:t>
            </a:r>
            <a:r>
              <a:rPr lang="zh-CN" altLang="en-US" sz="1800" dirty="0">
                <a:solidFill>
                  <a:schemeClr val="accent6">
                    <a:lumMod val="50000"/>
                  </a:schemeClr>
                </a:solidFill>
                <a:latin typeface="汉仪行楷简" panose="02010609000101010101" pitchFamily="49" charset="-122"/>
                <a:ea typeface="汉仪行楷简" panose="02010609000101010101" pitchFamily="49" charset="-122"/>
              </a:rPr>
              <a:t>石门颂</a:t>
            </a:r>
            <a:r>
              <a:rPr lang="en-US" altLang="zh-CN" sz="1800" dirty="0">
                <a:solidFill>
                  <a:schemeClr val="accent6">
                    <a:lumMod val="50000"/>
                  </a:schemeClr>
                </a:solidFill>
                <a:latin typeface="汉仪行楷简" panose="02010609000101010101" pitchFamily="49" charset="-122"/>
                <a:ea typeface="汉仪行楷简" panose="02010609000101010101" pitchFamily="49" charset="-122"/>
              </a:rPr>
              <a:t>》</a:t>
            </a:r>
            <a:r>
              <a:rPr lang="zh-CN" altLang="en-US" sz="1800" dirty="0">
                <a:solidFill>
                  <a:schemeClr val="accent6">
                    <a:lumMod val="50000"/>
                  </a:schemeClr>
                </a:solidFill>
                <a:latin typeface="汉仪行楷简" panose="02010609000101010101" pitchFamily="49" charset="-122"/>
                <a:ea typeface="汉仪行楷简" panose="02010609000101010101" pitchFamily="49" charset="-122"/>
              </a:rPr>
              <a:t>以它鲜明的艺术个性成为汉隶中的佼佼者，是汉隶中的神品，历来为书法家、金石家所赞赏</a:t>
            </a:r>
            <a:r>
              <a:rPr lang="zh-CN" altLang="en-US" sz="1800" dirty="0" smtClean="0">
                <a:solidFill>
                  <a:schemeClr val="accent6">
                    <a:lumMod val="50000"/>
                  </a:schemeClr>
                </a:solidFill>
                <a:latin typeface="汉仪行楷简" panose="02010609000101010101" pitchFamily="49" charset="-122"/>
                <a:ea typeface="汉仪行楷简" panose="02010609000101010101" pitchFamily="49" charset="-122"/>
              </a:rPr>
              <a:t>。清代</a:t>
            </a:r>
            <a:r>
              <a:rPr lang="zh-CN" altLang="en-US" sz="1800" dirty="0">
                <a:solidFill>
                  <a:schemeClr val="accent6">
                    <a:lumMod val="50000"/>
                  </a:schemeClr>
                </a:solidFill>
                <a:latin typeface="汉仪行楷简" panose="02010609000101010101" pitchFamily="49" charset="-122"/>
                <a:ea typeface="汉仪行楷简" panose="02010609000101010101" pitchFamily="49" charset="-122"/>
              </a:rPr>
              <a:t>方小东称其“挺劲有姿”；杨守敬则赞它“其行笔真如野鹤闲鸥，飘飘欲仙，六朝疏秀一派皆从此出”，绝非过誉。清代张祖翼评说：“三百年来习汉碑者不知凡几，竟无人学</a:t>
            </a:r>
            <a:r>
              <a:rPr lang="en-US" altLang="zh-CN" sz="1800" dirty="0">
                <a:solidFill>
                  <a:schemeClr val="accent6">
                    <a:lumMod val="50000"/>
                  </a:schemeClr>
                </a:solidFill>
                <a:latin typeface="汉仪行楷简" panose="02010609000101010101" pitchFamily="49" charset="-122"/>
                <a:ea typeface="汉仪行楷简" panose="02010609000101010101" pitchFamily="49" charset="-122"/>
              </a:rPr>
              <a:t>《</a:t>
            </a:r>
            <a:r>
              <a:rPr lang="zh-CN" altLang="en-US" sz="1800" dirty="0">
                <a:solidFill>
                  <a:schemeClr val="accent6">
                    <a:lumMod val="50000"/>
                  </a:schemeClr>
                </a:solidFill>
                <a:latin typeface="汉仪行楷简" panose="02010609000101010101" pitchFamily="49" charset="-122"/>
                <a:ea typeface="汉仪行楷简" panose="02010609000101010101" pitchFamily="49" charset="-122"/>
              </a:rPr>
              <a:t>石门颂</a:t>
            </a:r>
            <a:r>
              <a:rPr lang="en-US" altLang="zh-CN" sz="1800" dirty="0">
                <a:solidFill>
                  <a:schemeClr val="accent6">
                    <a:lumMod val="50000"/>
                  </a:schemeClr>
                </a:solidFill>
                <a:latin typeface="汉仪行楷简" panose="02010609000101010101" pitchFamily="49" charset="-122"/>
                <a:ea typeface="汉仪行楷简" panose="02010609000101010101" pitchFamily="49" charset="-122"/>
              </a:rPr>
              <a:t>》</a:t>
            </a:r>
            <a:r>
              <a:rPr lang="zh-CN" altLang="en-US" sz="1800" dirty="0">
                <a:solidFill>
                  <a:schemeClr val="accent6">
                    <a:lumMod val="50000"/>
                  </a:schemeClr>
                </a:solidFill>
                <a:latin typeface="汉仪行楷简" panose="02010609000101010101" pitchFamily="49" charset="-122"/>
                <a:ea typeface="汉仪行楷简" panose="02010609000101010101" pitchFamily="49" charset="-122"/>
              </a:rPr>
              <a:t>者，盖其雄厚奔放之气，胆怯者不敢学也。”足见其气魄之大，内蕴之丰厚。</a:t>
            </a:r>
            <a:endParaRPr lang="zh-CN" altLang="en-US" sz="1800" dirty="0" smtClean="0">
              <a:solidFill>
                <a:schemeClr val="accent6">
                  <a:lumMod val="50000"/>
                </a:schemeClr>
              </a:solidFill>
              <a:latin typeface="汉仪行楷简" panose="02010609000101010101" pitchFamily="49" charset="-122"/>
              <a:ea typeface="汉仪行楷简" panose="0201060900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to="" calcmode="lin" valueType="num">
                                      <p:cBhvr>
                                        <p:cTn id="7" dur="1" fill="hold"/>
                                        <p:tgtEl>
                                          <p:spTgt spid="21"/>
                                        </p:tgtEl>
                                      </p:cBhvr>
                                    </p:anim>
                                  </p:childTnLst>
                                </p:cTn>
                              </p:par>
                              <p:par>
                                <p:cTn id="8" presetID="24"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墨团3.png"/>
          <p:cNvPicPr>
            <a:picLocks noChangeAspect="1"/>
          </p:cNvPicPr>
          <p:nvPr/>
        </p:nvPicPr>
        <p:blipFill>
          <a:blip r:embed="rId1"/>
          <a:stretch>
            <a:fillRect/>
          </a:stretch>
        </p:blipFill>
        <p:spPr>
          <a:xfrm>
            <a:off x="428803" y="214290"/>
            <a:ext cx="1428553" cy="1515132"/>
          </a:xfrm>
          <a:prstGeom prst="rect">
            <a:avLst/>
          </a:prstGeom>
        </p:spPr>
      </p:pic>
      <p:sp>
        <p:nvSpPr>
          <p:cNvPr id="3" name="TextBox 2"/>
          <p:cNvSpPr txBox="1"/>
          <p:nvPr/>
        </p:nvSpPr>
        <p:spPr>
          <a:xfrm>
            <a:off x="-216056" y="500042"/>
            <a:ext cx="2699824" cy="593560"/>
          </a:xfrm>
          <a:prstGeom prst="rect">
            <a:avLst/>
          </a:prstGeom>
          <a:noFill/>
        </p:spPr>
        <p:txBody>
          <a:bodyPr wrap="square" rtlCol="0">
            <a:spAutoFit/>
          </a:bodyPr>
          <a:lstStyle/>
          <a:p>
            <a:pPr indent="457200">
              <a:lnSpc>
                <a:spcPct val="150000"/>
              </a:lnSpc>
            </a:pPr>
            <a:r>
              <a:rPr lang="en-US" altLang="zh-CN" sz="2400" b="1" dirty="0">
                <a:solidFill>
                  <a:schemeClr val="bg1"/>
                </a:solidFill>
                <a:latin typeface="华文楷体" panose="02010600040101010101" pitchFamily="2" charset="-122"/>
                <a:ea typeface="华文楷体" panose="02010600040101010101" pitchFamily="2" charset="-122"/>
              </a:rPr>
              <a:t>《</a:t>
            </a:r>
            <a:r>
              <a:rPr lang="zh-CN" altLang="en-US" sz="2400" b="1" dirty="0">
                <a:solidFill>
                  <a:schemeClr val="bg1"/>
                </a:solidFill>
                <a:latin typeface="华文楷体" panose="02010600040101010101" pitchFamily="2" charset="-122"/>
                <a:ea typeface="华文楷体" panose="02010600040101010101" pitchFamily="2" charset="-122"/>
              </a:rPr>
              <a:t>鲜于璜</a:t>
            </a:r>
            <a:r>
              <a:rPr lang="zh-CN" altLang="en-US" sz="2400" b="1" dirty="0">
                <a:solidFill>
                  <a:schemeClr val="tx1">
                    <a:lumMod val="85000"/>
                    <a:lumOff val="15000"/>
                  </a:schemeClr>
                </a:solidFill>
                <a:latin typeface="华文楷体" panose="02010600040101010101" pitchFamily="2" charset="-122"/>
                <a:ea typeface="华文楷体" panose="02010600040101010101" pitchFamily="2" charset="-122"/>
              </a:rPr>
              <a:t>碑</a:t>
            </a:r>
            <a:r>
              <a:rPr lang="en-US" altLang="zh-CN" sz="2400" b="1" dirty="0">
                <a:solidFill>
                  <a:schemeClr val="tx1">
                    <a:lumMod val="85000"/>
                    <a:lumOff val="15000"/>
                  </a:schemeClr>
                </a:solidFill>
                <a:latin typeface="华文楷体" panose="02010600040101010101" pitchFamily="2" charset="-122"/>
                <a:ea typeface="华文楷体" panose="02010600040101010101" pitchFamily="2" charset="-122"/>
              </a:rPr>
              <a:t>》</a:t>
            </a:r>
            <a:endParaRPr lang="zh-CN" altLang="en-US" sz="2400" b="1" dirty="0" smtClean="0">
              <a:solidFill>
                <a:schemeClr val="tx1">
                  <a:lumMod val="85000"/>
                  <a:lumOff val="15000"/>
                </a:schemeClr>
              </a:solidFill>
              <a:latin typeface="华文楷体" panose="02010600040101010101" pitchFamily="2" charset="-122"/>
              <a:ea typeface="华文楷体" panose="02010600040101010101" pitchFamily="2" charset="-122"/>
            </a:endParaRPr>
          </a:p>
        </p:txBody>
      </p:sp>
      <p:sp>
        <p:nvSpPr>
          <p:cNvPr id="5" name="TextBox 4"/>
          <p:cNvSpPr txBox="1"/>
          <p:nvPr/>
        </p:nvSpPr>
        <p:spPr>
          <a:xfrm>
            <a:off x="395536" y="1556792"/>
            <a:ext cx="8424936" cy="2120902"/>
          </a:xfrm>
          <a:prstGeom prst="rect">
            <a:avLst/>
          </a:prstGeom>
          <a:noFill/>
        </p:spPr>
        <p:txBody>
          <a:bodyPr wrap="square" rtlCol="0">
            <a:spAutoFit/>
          </a:bodyPr>
          <a:lstStyle/>
          <a:p>
            <a:pPr indent="457200">
              <a:lnSpc>
                <a:spcPct val="150000"/>
              </a:lnSpc>
            </a:pP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鲜于璜碑</a:t>
            </a:r>
            <a:r>
              <a:rPr lang="en-US" altLang="zh-CN" dirty="0" smtClean="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中国</a:t>
            </a:r>
            <a:r>
              <a:rPr lang="zh-CN" altLang="en-US" dirty="0">
                <a:latin typeface="微软雅黑" panose="020B0503020204020204" pitchFamily="34" charset="-122"/>
                <a:ea typeface="微软雅黑" panose="020B0503020204020204" pitchFamily="34" charset="-122"/>
              </a:rPr>
              <a:t>东汉重要碑刻，全称为“汉故雁门太守鲜于君碑”，立于延熹八年（</a:t>
            </a:r>
            <a:r>
              <a:rPr lang="en-US" altLang="zh-CN" dirty="0">
                <a:latin typeface="微软雅黑" panose="020B0503020204020204" pitchFamily="34" charset="-122"/>
                <a:ea typeface="微软雅黑" panose="020B0503020204020204" pitchFamily="34" charset="-122"/>
              </a:rPr>
              <a:t>165</a:t>
            </a:r>
            <a:r>
              <a:rPr lang="zh-CN" altLang="en-US" dirty="0">
                <a:latin typeface="微软雅黑" panose="020B0503020204020204" pitchFamily="34" charset="-122"/>
                <a:ea typeface="微软雅黑" panose="020B0503020204020204" pitchFamily="34" charset="-122"/>
              </a:rPr>
              <a:t>年），碑文主要叙述鲜于璜的祖先世系及其生平仕历，现藏天津市历史博物馆。碑首阳面中部为“凸”字形碑额，阳文篆书碑名。碑额两侧刻青龙、白虎额下为一直径</a:t>
            </a:r>
            <a:r>
              <a:rPr lang="en-US" altLang="zh-CN" dirty="0">
                <a:latin typeface="微软雅黑" panose="020B0503020204020204" pitchFamily="34" charset="-122"/>
                <a:ea typeface="微软雅黑" panose="020B0503020204020204" pitchFamily="34" charset="-122"/>
              </a:rPr>
              <a:t>11.3</a:t>
            </a:r>
            <a:r>
              <a:rPr lang="zh-CN" altLang="en-US" dirty="0">
                <a:latin typeface="微软雅黑" panose="020B0503020204020204" pitchFamily="34" charset="-122"/>
                <a:ea typeface="微软雅黑" panose="020B0503020204020204" pitchFamily="34" charset="-122"/>
              </a:rPr>
              <a:t>厘米的圆穿碑首阴面刻朱雀。这种以“四神”图象作为碑额装饰的现象，在汉碑中较罕见。</a:t>
            </a:r>
            <a:endParaRPr lang="en-US" altLang="zh-CN" dirty="0" smtClean="0">
              <a:latin typeface="微软雅黑" panose="020B0503020204020204" pitchFamily="34" charset="-122"/>
              <a:ea typeface="微软雅黑" panose="020B0503020204020204" pitchFamily="34" charset="-122"/>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4754" y="3766391"/>
            <a:ext cx="1495227" cy="2138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7958" y="3749702"/>
            <a:ext cx="1456490" cy="2138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851814" y="5963137"/>
            <a:ext cx="2299247" cy="418191"/>
          </a:xfrm>
          <a:prstGeom prst="rect">
            <a:avLst/>
          </a:prstGeom>
          <a:noFill/>
        </p:spPr>
        <p:txBody>
          <a:bodyPr wrap="square" rtlCol="0">
            <a:spAutoFit/>
          </a:bodyPr>
          <a:lstStyle/>
          <a:p>
            <a:pPr indent="457200">
              <a:lnSpc>
                <a:spcPct val="150000"/>
              </a:lnSpc>
            </a:pPr>
            <a:r>
              <a:rPr lang="en-US" altLang="zh-CN" sz="1600" dirty="0">
                <a:solidFill>
                  <a:schemeClr val="accent6">
                    <a:lumMod val="50000"/>
                  </a:schemeClr>
                </a:solidFill>
                <a:latin typeface="微软雅黑" panose="020B0503020204020204" pitchFamily="34" charset="-122"/>
                <a:ea typeface="微软雅黑" panose="020B0503020204020204" pitchFamily="34" charset="-122"/>
              </a:rPr>
              <a:t>《</a:t>
            </a:r>
            <a:r>
              <a:rPr lang="zh-CN" altLang="en-US" sz="1600" dirty="0">
                <a:solidFill>
                  <a:schemeClr val="accent6">
                    <a:lumMod val="50000"/>
                  </a:schemeClr>
                </a:solidFill>
                <a:latin typeface="微软雅黑" panose="020B0503020204020204" pitchFamily="34" charset="-122"/>
                <a:ea typeface="微软雅黑" panose="020B0503020204020204" pitchFamily="34" charset="-122"/>
              </a:rPr>
              <a:t>鲜于璜碑</a:t>
            </a:r>
            <a:r>
              <a:rPr lang="en-US" altLang="zh-CN" sz="1600" dirty="0">
                <a:solidFill>
                  <a:schemeClr val="accent6">
                    <a:lumMod val="50000"/>
                  </a:schemeClr>
                </a:solidFill>
                <a:latin typeface="微软雅黑" panose="020B0503020204020204" pitchFamily="34" charset="-122"/>
                <a:ea typeface="微软雅黑" panose="020B0503020204020204" pitchFamily="34" charset="-122"/>
              </a:rPr>
              <a:t>》</a:t>
            </a:r>
            <a:endParaRPr lang="zh-CN" altLang="en-US" sz="1600" dirty="0">
              <a:solidFill>
                <a:schemeClr val="accent6">
                  <a:lumMod val="50000"/>
                </a:schemeClr>
              </a:solidFill>
              <a:latin typeface="微软雅黑" panose="020B0503020204020204" pitchFamily="34" charset="-122"/>
              <a:ea typeface="微软雅黑" panose="020B0503020204020204" pitchFamily="34" charset="-122"/>
            </a:endParaRPr>
          </a:p>
        </p:txBody>
      </p:sp>
      <p:sp>
        <p:nvSpPr>
          <p:cNvPr id="10" name="TextBox 9"/>
          <p:cNvSpPr txBox="1"/>
          <p:nvPr/>
        </p:nvSpPr>
        <p:spPr>
          <a:xfrm>
            <a:off x="395536" y="3749670"/>
            <a:ext cx="4680519" cy="2971800"/>
          </a:xfrm>
          <a:prstGeom prst="rect">
            <a:avLst/>
          </a:prstGeom>
          <a:noFill/>
          <a:ln>
            <a:solidFill>
              <a:schemeClr val="bg2">
                <a:lumMod val="50000"/>
              </a:schemeClr>
            </a:solidFill>
          </a:ln>
        </p:spPr>
        <p:txBody>
          <a:bodyPr wrap="square" rtlCol="0">
            <a:spAutoFit/>
          </a:bodyPr>
          <a:lstStyle/>
          <a:p>
            <a:pPr indent="457200">
              <a:lnSpc>
                <a:spcPct val="150000"/>
              </a:lnSpc>
            </a:pPr>
            <a:r>
              <a:rPr lang="en-US" altLang="zh-CN" sz="1800" dirty="0">
                <a:solidFill>
                  <a:schemeClr val="accent6">
                    <a:lumMod val="50000"/>
                  </a:schemeClr>
                </a:solidFill>
                <a:latin typeface="汉仪行楷简" panose="02010609000101010101" pitchFamily="49" charset="-122"/>
                <a:ea typeface="汉仪行楷简" panose="02010609000101010101" pitchFamily="49" charset="-122"/>
              </a:rPr>
              <a:t>《</a:t>
            </a:r>
            <a:r>
              <a:rPr lang="zh-CN" altLang="en-US" sz="1800" dirty="0">
                <a:solidFill>
                  <a:schemeClr val="accent6">
                    <a:lumMod val="50000"/>
                  </a:schemeClr>
                </a:solidFill>
                <a:latin typeface="汉仪行楷简" panose="02010609000101010101" pitchFamily="49" charset="-122"/>
                <a:ea typeface="汉仪行楷简" panose="02010609000101010101" pitchFamily="49" charset="-122"/>
              </a:rPr>
              <a:t>鲜于璜碑</a:t>
            </a:r>
            <a:r>
              <a:rPr lang="en-US" altLang="zh-CN" sz="1800" dirty="0">
                <a:solidFill>
                  <a:schemeClr val="accent6">
                    <a:lumMod val="50000"/>
                  </a:schemeClr>
                </a:solidFill>
                <a:latin typeface="汉仪行楷简" panose="02010609000101010101" pitchFamily="49" charset="-122"/>
                <a:ea typeface="汉仪行楷简" panose="02010609000101010101" pitchFamily="49" charset="-122"/>
              </a:rPr>
              <a:t>》</a:t>
            </a:r>
            <a:r>
              <a:rPr lang="zh-CN" altLang="en-US" sz="1800" dirty="0">
                <a:solidFill>
                  <a:schemeClr val="accent6">
                    <a:lumMod val="50000"/>
                  </a:schemeClr>
                </a:solidFill>
                <a:latin typeface="汉仪行楷简" panose="02010609000101010101" pitchFamily="49" charset="-122"/>
                <a:ea typeface="汉仪行楷简" panose="02010609000101010101" pitchFamily="49" charset="-122"/>
              </a:rPr>
              <a:t>，纵格</a:t>
            </a:r>
            <a:r>
              <a:rPr lang="en-US" altLang="zh-CN" sz="1800" dirty="0">
                <a:solidFill>
                  <a:schemeClr val="accent6">
                    <a:lumMod val="50000"/>
                  </a:schemeClr>
                </a:solidFill>
                <a:latin typeface="汉仪行楷简" panose="02010609000101010101" pitchFamily="49" charset="-122"/>
                <a:ea typeface="汉仪行楷简" panose="02010609000101010101" pitchFamily="49" charset="-122"/>
              </a:rPr>
              <a:t>17</a:t>
            </a:r>
            <a:r>
              <a:rPr lang="zh-CN" altLang="en-US" sz="1800" dirty="0">
                <a:solidFill>
                  <a:schemeClr val="accent6">
                    <a:lumMod val="50000"/>
                  </a:schemeClr>
                </a:solidFill>
                <a:latin typeface="汉仪行楷简" panose="02010609000101010101" pitchFamily="49" charset="-122"/>
                <a:ea typeface="汉仪行楷简" panose="02010609000101010101" pitchFamily="49" charset="-122"/>
              </a:rPr>
              <a:t>行，字</a:t>
            </a:r>
            <a:r>
              <a:rPr lang="en-US" altLang="zh-CN" sz="1800" dirty="0">
                <a:solidFill>
                  <a:schemeClr val="accent6">
                    <a:lumMod val="50000"/>
                  </a:schemeClr>
                </a:solidFill>
                <a:latin typeface="汉仪行楷简" panose="02010609000101010101" pitchFamily="49" charset="-122"/>
                <a:ea typeface="汉仪行楷简" panose="02010609000101010101" pitchFamily="49" charset="-122"/>
              </a:rPr>
              <a:t>16</a:t>
            </a:r>
            <a:r>
              <a:rPr lang="zh-CN" altLang="en-US" sz="1800" dirty="0">
                <a:solidFill>
                  <a:schemeClr val="accent6">
                    <a:lumMod val="50000"/>
                  </a:schemeClr>
                </a:solidFill>
                <a:latin typeface="汉仪行楷简" panose="02010609000101010101" pitchFamily="49" charset="-122"/>
                <a:ea typeface="汉仪行楷简" panose="02010609000101010101" pitchFamily="49" charset="-122"/>
              </a:rPr>
              <a:t>行，下款与正文平齐，间隔空行。字体以方笔为主，辅以圆笔。笔势沉着，锋芒含蓄；笔法严谨，结体浑厚；笔力遒劲，严整丰腴；取势横扁，宽博厚重，掺以异势，自然生动。整体布局匀称，形态凝重端庄，为汉碑“方正派”中极为重要之代表。</a:t>
            </a:r>
            <a:endParaRPr lang="zh-CN" altLang="en-US" sz="1800" dirty="0" smtClean="0">
              <a:solidFill>
                <a:schemeClr val="accent6">
                  <a:lumMod val="50000"/>
                </a:schemeClr>
              </a:solidFill>
              <a:latin typeface="汉仪行楷简" panose="02010609000101010101" pitchFamily="49" charset="-122"/>
              <a:ea typeface="汉仪行楷简" panose="0201060900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24"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to="" calcmode="lin" valueType="num">
                                      <p:cBhvr>
                                        <p:cTn id="13" dur="1" fill="hold"/>
                                        <p:tgtEl>
                                          <p:spTgt spid="5"/>
                                        </p:tgtEl>
                                      </p:cBhvr>
                                    </p:anim>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24"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to="" calcmode="lin" valueType="num">
                                      <p:cBhvr>
                                        <p:cTn id="19" dur="1" fill="hold"/>
                                        <p:tgtEl>
                                          <p:spTgt spid="10"/>
                                        </p:tgtEl>
                                      </p:cBhvr>
                                    </p:anim>
                                  </p:childTnLst>
                                </p:cTn>
                              </p:par>
                              <p:par>
                                <p:cTn id="20" presetID="42" presetClass="entr" presetSubtype="0" fill="hold" nodeType="with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fade">
                                      <p:cBhvr>
                                        <p:cTn id="22" dur="1000"/>
                                        <p:tgtEl>
                                          <p:spTgt spid="5122"/>
                                        </p:tgtEl>
                                      </p:cBhvr>
                                    </p:animEffect>
                                    <p:anim calcmode="lin" valueType="num">
                                      <p:cBhvr>
                                        <p:cTn id="23" dur="1000" fill="hold"/>
                                        <p:tgtEl>
                                          <p:spTgt spid="5122"/>
                                        </p:tgtEl>
                                        <p:attrNameLst>
                                          <p:attrName>ppt_x</p:attrName>
                                        </p:attrNameLst>
                                      </p:cBhvr>
                                      <p:tavLst>
                                        <p:tav tm="0">
                                          <p:val>
                                            <p:strVal val="#ppt_x"/>
                                          </p:val>
                                        </p:tav>
                                        <p:tav tm="100000">
                                          <p:val>
                                            <p:strVal val="#ppt_x"/>
                                          </p:val>
                                        </p:tav>
                                      </p:tavLst>
                                    </p:anim>
                                    <p:anim calcmode="lin" valueType="num">
                                      <p:cBhvr>
                                        <p:cTn id="24" dur="1000" fill="hold"/>
                                        <p:tgtEl>
                                          <p:spTgt spid="51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123"/>
                                        </p:tgtEl>
                                        <p:attrNameLst>
                                          <p:attrName>style.visibility</p:attrName>
                                        </p:attrNameLst>
                                      </p:cBhvr>
                                      <p:to>
                                        <p:strVal val="visible"/>
                                      </p:to>
                                    </p:set>
                                    <p:animEffect transition="in" filter="fade">
                                      <p:cBhvr>
                                        <p:cTn id="27" dur="1000"/>
                                        <p:tgtEl>
                                          <p:spTgt spid="5123"/>
                                        </p:tgtEl>
                                      </p:cBhvr>
                                    </p:animEffect>
                                    <p:anim calcmode="lin" valueType="num">
                                      <p:cBhvr>
                                        <p:cTn id="28" dur="1000" fill="hold"/>
                                        <p:tgtEl>
                                          <p:spTgt spid="5123"/>
                                        </p:tgtEl>
                                        <p:attrNameLst>
                                          <p:attrName>ppt_x</p:attrName>
                                        </p:attrNameLst>
                                      </p:cBhvr>
                                      <p:tavLst>
                                        <p:tav tm="0">
                                          <p:val>
                                            <p:strVal val="#ppt_x"/>
                                          </p:val>
                                        </p:tav>
                                        <p:tav tm="100000">
                                          <p:val>
                                            <p:strVal val="#ppt_x"/>
                                          </p:val>
                                        </p:tav>
                                      </p:tavLst>
                                    </p:anim>
                                    <p:anim calcmode="lin" valueType="num">
                                      <p:cBhvr>
                                        <p:cTn id="29" dur="1000" fill="hold"/>
                                        <p:tgtEl>
                                          <p:spTgt spid="5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P spid="10"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467544" y="764704"/>
            <a:ext cx="8208912" cy="3831818"/>
          </a:xfrm>
          <a:prstGeom prst="rect">
            <a:avLst/>
          </a:prstGeom>
          <a:noFill/>
        </p:spPr>
        <p:txBody>
          <a:bodyPr wrap="square" rtlCol="0">
            <a:spAutoFit/>
          </a:bodyPr>
          <a:lstStyle/>
          <a:p>
            <a:pPr indent="457200">
              <a:lnSpc>
                <a:spcPct val="150000"/>
              </a:lnSpc>
            </a:pPr>
            <a:r>
              <a:rPr lang="zh-CN" altLang="en-US" dirty="0">
                <a:latin typeface="微软雅黑" panose="020B0503020204020204" pitchFamily="34" charset="-122"/>
                <a:ea typeface="微软雅黑" panose="020B0503020204020204" pitchFamily="34" charset="-122"/>
              </a:rPr>
              <a:t>碑额篆书，不同于其他汉碑就是阳刻，其用笔刚劲挺直，状若金线，结体方整饱满，挺拔峻峭。用隶法作篆书，点画瘦硬有力；字体大小参差，排列如印章。其精巧的刀工表现出书者与刻者合作的默契和精湛的技艺，使其别有风味</a:t>
            </a:r>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indent="457200">
              <a:lnSpc>
                <a:spcPct val="150000"/>
              </a:lnSpc>
            </a:pP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鲜于璜碑</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碑阴部分，文字不为界格所囿，且字迹参差，错落有致，丰厚朴茂，胜丁碑阳。整体看，前</a:t>
            </a:r>
            <a:r>
              <a:rPr lang="en-US" altLang="zh-CN" dirty="0">
                <a:latin typeface="微软雅黑" panose="020B0503020204020204" pitchFamily="34" charset="-122"/>
                <a:ea typeface="微软雅黑" panose="020B0503020204020204" pitchFamily="34" charset="-122"/>
              </a:rPr>
              <a:t>4</a:t>
            </a:r>
            <a:r>
              <a:rPr lang="zh-CN" altLang="en-US" dirty="0">
                <a:latin typeface="微软雅黑" panose="020B0503020204020204" pitchFamily="34" charset="-122"/>
                <a:ea typeface="微软雅黑" panose="020B0503020204020204" pitchFamily="34" charset="-122"/>
              </a:rPr>
              <a:t>行，中</a:t>
            </a:r>
            <a:r>
              <a:rPr lang="en-US" altLang="zh-CN" dirty="0">
                <a:latin typeface="微软雅黑" panose="020B0503020204020204" pitchFamily="34" charset="-122"/>
                <a:ea typeface="微软雅黑" panose="020B0503020204020204" pitchFamily="34" charset="-122"/>
              </a:rPr>
              <a:t>5</a:t>
            </a:r>
            <a:r>
              <a:rPr lang="zh-CN" altLang="en-US" dirty="0">
                <a:latin typeface="微软雅黑" panose="020B0503020204020204" pitchFamily="34" charset="-122"/>
                <a:ea typeface="微软雅黑" panose="020B0503020204020204" pitchFamily="34" charset="-122"/>
              </a:rPr>
              <a:t>行，后</a:t>
            </a:r>
            <a:r>
              <a:rPr lang="en-US" altLang="zh-CN" dirty="0">
                <a:latin typeface="微软雅黑" panose="020B0503020204020204" pitchFamily="34" charset="-122"/>
                <a:ea typeface="微软雅黑" panose="020B0503020204020204" pitchFamily="34" charset="-122"/>
              </a:rPr>
              <a:t>6</a:t>
            </a:r>
            <a:r>
              <a:rPr lang="zh-CN" altLang="en-US" dirty="0">
                <a:latin typeface="微软雅黑" panose="020B0503020204020204" pitchFamily="34" charset="-122"/>
                <a:ea typeface="微软雅黑" panose="020B0503020204020204" pitchFamily="34" charset="-122"/>
              </a:rPr>
              <a:t>行，字体形态各有所异，似有三笔所书或三刀而刻。前部分方整、浑厚、严谨，横竖点画匀称凝重，方进方出，略带拙意；中部似圆进圆出，体态弱小，略有疲惫之感；后部分似有觉悟，精神抖擞，以救中部之纤碎．但有操之过急之感，尽管笔法娴熟老辣，难掩匆匆不暇之嫌。</a:t>
            </a:r>
            <a:endParaRPr lang="en-US" altLang="zh-CN" dirty="0" smtClean="0">
              <a:latin typeface="微软雅黑" panose="020B0503020204020204" pitchFamily="34" charset="-122"/>
              <a:ea typeface="微软雅黑" panose="020B0503020204020204" pitchFamily="34" charset="-122"/>
            </a:endParaRPr>
          </a:p>
        </p:txBody>
      </p:sp>
      <p:sp>
        <p:nvSpPr>
          <p:cNvPr id="7" name="TextBox 6"/>
          <p:cNvSpPr txBox="1"/>
          <p:nvPr/>
        </p:nvSpPr>
        <p:spPr>
          <a:xfrm>
            <a:off x="827584" y="4869160"/>
            <a:ext cx="7560840" cy="1325880"/>
          </a:xfrm>
          <a:prstGeom prst="rect">
            <a:avLst/>
          </a:prstGeom>
          <a:noFill/>
          <a:ln>
            <a:solidFill>
              <a:schemeClr val="bg2">
                <a:lumMod val="50000"/>
              </a:schemeClr>
            </a:solidFill>
          </a:ln>
        </p:spPr>
        <p:txBody>
          <a:bodyPr wrap="square" rtlCol="0">
            <a:spAutoFit/>
          </a:bodyPr>
          <a:lstStyle/>
          <a:p>
            <a:pPr indent="457200">
              <a:lnSpc>
                <a:spcPct val="150000"/>
              </a:lnSpc>
            </a:pPr>
            <a:r>
              <a:rPr lang="zh-CN" altLang="en-US" sz="1800" dirty="0">
                <a:solidFill>
                  <a:schemeClr val="accent6">
                    <a:lumMod val="50000"/>
                  </a:schemeClr>
                </a:solidFill>
                <a:latin typeface="汉仪行楷简" panose="02010609000101010101" pitchFamily="49" charset="-122"/>
                <a:ea typeface="汉仪行楷简" panose="02010609000101010101" pitchFamily="49" charset="-122"/>
              </a:rPr>
              <a:t>碑文字体结构谨严，浑朴苍劲，含蓄沉着。以方笔为主，与以圆笔为代表的曹全碑等汉碑书体不同，为汉隶中方笔流派的典型代表，对古代碑刻与书法发展史研究具有一定参考价值。</a:t>
            </a:r>
            <a:endParaRPr lang="zh-CN" altLang="en-US" sz="1800" dirty="0" smtClean="0">
              <a:solidFill>
                <a:schemeClr val="accent6">
                  <a:lumMod val="50000"/>
                </a:schemeClr>
              </a:solidFill>
              <a:latin typeface="汉仪行楷简" panose="02010609000101010101" pitchFamily="49" charset="-122"/>
              <a:ea typeface="汉仪行楷简" panose="0201060900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to="" calcmode="lin" valueType="num">
                                      <p:cBhvr>
                                        <p:cTn id="7" dur="1" fill="hold"/>
                                        <p:tgtEl>
                                          <p:spTgt spid="21"/>
                                        </p:tgtEl>
                                      </p:cBhvr>
                                    </p:anim>
                                  </p:childTnLst>
                                </p:cTn>
                              </p:par>
                              <p:par>
                                <p:cTn id="8" presetID="24"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书香门第.png"/>
          <p:cNvPicPr>
            <a:picLocks noChangeAspect="1"/>
          </p:cNvPicPr>
          <p:nvPr/>
        </p:nvPicPr>
        <p:blipFill>
          <a:blip r:embed="rId1"/>
          <a:stretch>
            <a:fillRect/>
          </a:stretch>
        </p:blipFill>
        <p:spPr>
          <a:xfrm>
            <a:off x="-32" y="1214454"/>
            <a:ext cx="9144000" cy="4572000"/>
          </a:xfrm>
          <a:prstGeom prst="rect">
            <a:avLst/>
          </a:prstGeom>
        </p:spPr>
      </p:pic>
      <p:sp>
        <p:nvSpPr>
          <p:cNvPr id="3" name="TextBox 2"/>
          <p:cNvSpPr txBox="1"/>
          <p:nvPr/>
        </p:nvSpPr>
        <p:spPr>
          <a:xfrm>
            <a:off x="0" y="558209"/>
            <a:ext cx="1500166" cy="584775"/>
          </a:xfrm>
          <a:prstGeom prst="rect">
            <a:avLst/>
          </a:prstGeom>
          <a:noFill/>
        </p:spPr>
        <p:txBody>
          <a:bodyPr wrap="square" rtlCol="0">
            <a:spAutoFit/>
          </a:bodyPr>
          <a:lstStyle/>
          <a:p>
            <a:r>
              <a:rPr lang="zh-CN" altLang="en-US" sz="3200" dirty="0" smtClean="0">
                <a:solidFill>
                  <a:schemeClr val="accent1">
                    <a:lumMod val="75000"/>
                  </a:schemeClr>
                </a:solidFill>
                <a:latin typeface="华文隶书" panose="02010800040101010101" pitchFamily="2" charset="-122"/>
                <a:ea typeface="华文隶书" panose="02010800040101010101" pitchFamily="2" charset="-122"/>
              </a:rPr>
              <a:t>第</a:t>
            </a:r>
            <a:r>
              <a:rPr lang="zh-CN" altLang="en-US" sz="3200" dirty="0">
                <a:solidFill>
                  <a:schemeClr val="accent1">
                    <a:lumMod val="75000"/>
                  </a:schemeClr>
                </a:solidFill>
                <a:latin typeface="华文隶书" panose="02010800040101010101" pitchFamily="2" charset="-122"/>
                <a:ea typeface="华文隶书" panose="02010800040101010101" pitchFamily="2" charset="-122"/>
              </a:rPr>
              <a:t>五</a:t>
            </a:r>
            <a:r>
              <a:rPr lang="zh-CN" altLang="en-US" sz="3200" dirty="0" smtClean="0">
                <a:solidFill>
                  <a:schemeClr val="accent1">
                    <a:lumMod val="75000"/>
                  </a:schemeClr>
                </a:solidFill>
                <a:latin typeface="华文隶书" panose="02010800040101010101" pitchFamily="2" charset="-122"/>
                <a:ea typeface="华文隶书" panose="02010800040101010101" pitchFamily="2" charset="-122"/>
              </a:rPr>
              <a:t>篇</a:t>
            </a:r>
            <a:endParaRPr lang="zh-CN" altLang="en-US" sz="3200" dirty="0">
              <a:solidFill>
                <a:schemeClr val="accent1">
                  <a:lumMod val="75000"/>
                </a:schemeClr>
              </a:solidFill>
              <a:latin typeface="华文隶书" panose="02010800040101010101" pitchFamily="2" charset="-122"/>
              <a:ea typeface="华文隶书" panose="02010800040101010101" pitchFamily="2" charset="-122"/>
            </a:endParaRPr>
          </a:p>
        </p:txBody>
      </p:sp>
      <p:sp>
        <p:nvSpPr>
          <p:cNvPr id="5" name="TextBox 4"/>
          <p:cNvSpPr txBox="1"/>
          <p:nvPr/>
        </p:nvSpPr>
        <p:spPr>
          <a:xfrm>
            <a:off x="1928794" y="1657167"/>
            <a:ext cx="4857784" cy="1200329"/>
          </a:xfrm>
          <a:prstGeom prst="rect">
            <a:avLst/>
          </a:prstGeom>
          <a:noFill/>
        </p:spPr>
        <p:txBody>
          <a:bodyPr wrap="square" rtlCol="0">
            <a:spAutoFit/>
          </a:bodyPr>
          <a:lstStyle/>
          <a:p>
            <a:r>
              <a:rPr lang="zh-CN" altLang="en-US" sz="7200" dirty="0" smtClean="0">
                <a:solidFill>
                  <a:schemeClr val="accent6">
                    <a:lumMod val="50000"/>
                  </a:schemeClr>
                </a:solidFill>
                <a:latin typeface="汉仪行楷简" panose="02010609000101010101" pitchFamily="49" charset="-122"/>
                <a:ea typeface="汉仪行楷简" panose="02010609000101010101" pitchFamily="49" charset="-122"/>
              </a:rPr>
              <a:t>书法欣赏篇</a:t>
            </a:r>
            <a:endParaRPr lang="zh-CN" altLang="en-US" sz="7200" dirty="0">
              <a:solidFill>
                <a:schemeClr val="accent6">
                  <a:lumMod val="50000"/>
                </a:schemeClr>
              </a:solidFill>
              <a:latin typeface="汉仪行楷简" panose="02010609000101010101" pitchFamily="49" charset="-122"/>
              <a:ea typeface="汉仪行楷简" panose="02010609000101010101" pitchFamily="49" charset="-122"/>
            </a:endParaRPr>
          </a:p>
        </p:txBody>
      </p:sp>
      <p:sp>
        <p:nvSpPr>
          <p:cNvPr id="8" name="TextBox 7"/>
          <p:cNvSpPr txBox="1"/>
          <p:nvPr/>
        </p:nvSpPr>
        <p:spPr>
          <a:xfrm>
            <a:off x="3357554" y="5886410"/>
            <a:ext cx="2571768" cy="400110"/>
          </a:xfrm>
          <a:prstGeom prst="rect">
            <a:avLst/>
          </a:prstGeom>
          <a:noFill/>
        </p:spPr>
        <p:txBody>
          <a:bodyPr wrap="square" rtlCol="0">
            <a:spAutoFit/>
          </a:bodyPr>
          <a:lstStyle/>
          <a:p>
            <a:r>
              <a:rPr lang="zh-CN" altLang="en-US" sz="2000" dirty="0" smtClean="0">
                <a:solidFill>
                  <a:schemeClr val="accent6">
                    <a:lumMod val="50000"/>
                  </a:schemeClr>
                </a:solidFill>
                <a:latin typeface="华文隶书" panose="02010800040101010101" pitchFamily="2" charset="-122"/>
                <a:ea typeface="华文隶书" panose="02010800040101010101" pitchFamily="2" charset="-122"/>
              </a:rPr>
              <a:t>第十三章  书法欣赏</a:t>
            </a:r>
            <a:endParaRPr lang="zh-CN" altLang="en-US" sz="2000" dirty="0">
              <a:solidFill>
                <a:schemeClr val="accent6">
                  <a:lumMod val="50000"/>
                </a:schemeClr>
              </a:solidFill>
              <a:latin typeface="华文隶书" panose="02010800040101010101" pitchFamily="2" charset="-122"/>
              <a:ea typeface="华文隶书" panose="02010800040101010101" pitchFamily="2" charset="-122"/>
            </a:endParaRPr>
          </a:p>
        </p:txBody>
      </p:sp>
      <p:pic>
        <p:nvPicPr>
          <p:cNvPr id="9" name="图片 8" descr="印鉴-圆2.png"/>
          <p:cNvPicPr>
            <a:picLocks noChangeAspect="1"/>
          </p:cNvPicPr>
          <p:nvPr/>
        </p:nvPicPr>
        <p:blipFill>
          <a:blip r:embed="rId2" cstate="print"/>
          <a:stretch>
            <a:fillRect/>
          </a:stretch>
        </p:blipFill>
        <p:spPr>
          <a:xfrm>
            <a:off x="2728680" y="5928233"/>
            <a:ext cx="365832" cy="3571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37"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900" decel="100000" fill="hold"/>
                                        <p:tgtEl>
                                          <p:spTgt spid="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墨迹-浅.png"/>
          <p:cNvPicPr>
            <a:picLocks noChangeAspect="1"/>
          </p:cNvPicPr>
          <p:nvPr/>
        </p:nvPicPr>
        <p:blipFill>
          <a:blip r:embed="rId1"/>
          <a:stretch>
            <a:fillRect/>
          </a:stretch>
        </p:blipFill>
        <p:spPr>
          <a:xfrm>
            <a:off x="314791" y="379222"/>
            <a:ext cx="3328515" cy="603267"/>
          </a:xfrm>
          <a:prstGeom prst="rect">
            <a:avLst/>
          </a:prstGeom>
        </p:spPr>
      </p:pic>
      <p:sp>
        <p:nvSpPr>
          <p:cNvPr id="4" name="TextBox 3"/>
          <p:cNvSpPr txBox="1"/>
          <p:nvPr/>
        </p:nvSpPr>
        <p:spPr>
          <a:xfrm>
            <a:off x="-32" y="285728"/>
            <a:ext cx="4643470" cy="677108"/>
          </a:xfrm>
          <a:prstGeom prst="rect">
            <a:avLst/>
          </a:prstGeom>
          <a:noFill/>
        </p:spPr>
        <p:txBody>
          <a:bodyPr wrap="square" rtlCol="0">
            <a:spAutoFit/>
          </a:bodyPr>
          <a:lstStyle/>
          <a:p>
            <a:pPr indent="457200">
              <a:lnSpc>
                <a:spcPct val="150000"/>
              </a:lnSpc>
            </a:pPr>
            <a:r>
              <a:rPr lang="zh-CN" altLang="en-US" sz="2800" b="1" dirty="0">
                <a:latin typeface="华文新魏" panose="02010800040101010101" pitchFamily="2" charset="-122"/>
                <a:ea typeface="华文新魏" panose="02010800040101010101" pitchFamily="2" charset="-122"/>
              </a:rPr>
              <a:t>三、楷书作品欣赏</a:t>
            </a:r>
            <a:endParaRPr lang="zh-CN" altLang="en-US" sz="2800" b="1" dirty="0" smtClean="0">
              <a:latin typeface="华文新魏" panose="02010800040101010101" pitchFamily="2" charset="-122"/>
              <a:ea typeface="华文新魏" panose="02010800040101010101" pitchFamily="2" charset="-122"/>
            </a:endParaRPr>
          </a:p>
        </p:txBody>
      </p:sp>
      <p:pic>
        <p:nvPicPr>
          <p:cNvPr id="14" name="图片 13" descr="墨团3.png"/>
          <p:cNvPicPr>
            <a:picLocks noChangeAspect="1"/>
          </p:cNvPicPr>
          <p:nvPr/>
        </p:nvPicPr>
        <p:blipFill>
          <a:blip r:embed="rId2"/>
          <a:stretch>
            <a:fillRect/>
          </a:stretch>
        </p:blipFill>
        <p:spPr>
          <a:xfrm>
            <a:off x="536339" y="1268760"/>
            <a:ext cx="1428553" cy="1515132"/>
          </a:xfrm>
          <a:prstGeom prst="rect">
            <a:avLst/>
          </a:prstGeom>
        </p:spPr>
      </p:pic>
      <p:sp>
        <p:nvSpPr>
          <p:cNvPr id="15" name="TextBox 14"/>
          <p:cNvSpPr txBox="1"/>
          <p:nvPr/>
        </p:nvSpPr>
        <p:spPr>
          <a:xfrm>
            <a:off x="-141300" y="1554512"/>
            <a:ext cx="3059864" cy="593560"/>
          </a:xfrm>
          <a:prstGeom prst="rect">
            <a:avLst/>
          </a:prstGeom>
          <a:noFill/>
        </p:spPr>
        <p:txBody>
          <a:bodyPr wrap="square" rtlCol="0">
            <a:spAutoFit/>
          </a:bodyPr>
          <a:lstStyle/>
          <a:p>
            <a:pPr indent="457200">
              <a:lnSpc>
                <a:spcPct val="150000"/>
              </a:lnSpc>
            </a:pPr>
            <a:r>
              <a:rPr lang="en-US" altLang="zh-CN" sz="2400" b="1" dirty="0">
                <a:solidFill>
                  <a:schemeClr val="bg1"/>
                </a:solidFill>
                <a:latin typeface="华文楷体" panose="02010600040101010101" pitchFamily="2" charset="-122"/>
                <a:ea typeface="华文楷体" panose="02010600040101010101" pitchFamily="2" charset="-122"/>
              </a:rPr>
              <a:t>《</a:t>
            </a:r>
            <a:r>
              <a:rPr lang="zh-CN" altLang="en-US" sz="2400" b="1" dirty="0">
                <a:solidFill>
                  <a:schemeClr val="bg1"/>
                </a:solidFill>
                <a:latin typeface="华文楷体" panose="02010600040101010101" pitchFamily="2" charset="-122"/>
                <a:ea typeface="华文楷体" panose="02010600040101010101" pitchFamily="2" charset="-122"/>
              </a:rPr>
              <a:t>九成宫</a:t>
            </a:r>
            <a:r>
              <a:rPr lang="zh-CN" altLang="en-US" sz="2400" b="1" dirty="0">
                <a:solidFill>
                  <a:schemeClr val="tx1">
                    <a:lumMod val="85000"/>
                    <a:lumOff val="15000"/>
                  </a:schemeClr>
                </a:solidFill>
                <a:latin typeface="华文楷体" panose="02010600040101010101" pitchFamily="2" charset="-122"/>
                <a:ea typeface="华文楷体" panose="02010600040101010101" pitchFamily="2" charset="-122"/>
              </a:rPr>
              <a:t>醴泉铭</a:t>
            </a:r>
            <a:r>
              <a:rPr lang="en-US" altLang="zh-CN" sz="2400" b="1" dirty="0">
                <a:solidFill>
                  <a:schemeClr val="tx1">
                    <a:lumMod val="85000"/>
                    <a:lumOff val="15000"/>
                  </a:schemeClr>
                </a:solidFill>
                <a:latin typeface="华文楷体" panose="02010600040101010101" pitchFamily="2" charset="-122"/>
                <a:ea typeface="华文楷体" panose="02010600040101010101" pitchFamily="2" charset="-122"/>
              </a:rPr>
              <a:t>》</a:t>
            </a:r>
            <a:endParaRPr lang="zh-CN" altLang="en-US" sz="2400" b="1" dirty="0" smtClean="0">
              <a:solidFill>
                <a:schemeClr val="tx1">
                  <a:lumMod val="85000"/>
                  <a:lumOff val="15000"/>
                </a:schemeClr>
              </a:solidFill>
              <a:latin typeface="华文楷体" panose="02010600040101010101" pitchFamily="2" charset="-122"/>
              <a:ea typeface="华文楷体" panose="02010600040101010101" pitchFamily="2" charset="-122"/>
            </a:endParaRPr>
          </a:p>
        </p:txBody>
      </p:sp>
      <p:sp>
        <p:nvSpPr>
          <p:cNvPr id="17" name="TextBox 16"/>
          <p:cNvSpPr txBox="1"/>
          <p:nvPr/>
        </p:nvSpPr>
        <p:spPr>
          <a:xfrm>
            <a:off x="2987824" y="1478658"/>
            <a:ext cx="5757891" cy="1754326"/>
          </a:xfrm>
          <a:prstGeom prst="rect">
            <a:avLst/>
          </a:prstGeom>
          <a:noFill/>
        </p:spPr>
        <p:txBody>
          <a:bodyPr wrap="square" rtlCol="0">
            <a:spAutoFit/>
          </a:bodyPr>
          <a:lstStyle/>
          <a:p>
            <a:pPr indent="457200">
              <a:lnSpc>
                <a:spcPct val="150000"/>
              </a:lnSpc>
            </a:pP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九成宫醴泉铭</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是欧阳询</a:t>
            </a:r>
            <a:r>
              <a:rPr lang="en-US" altLang="zh-CN" dirty="0">
                <a:latin typeface="微软雅黑" panose="020B0503020204020204" pitchFamily="34" charset="-122"/>
                <a:ea typeface="微软雅黑" panose="020B0503020204020204" pitchFamily="34" charset="-122"/>
              </a:rPr>
              <a:t>75</a:t>
            </a:r>
            <a:r>
              <a:rPr lang="zh-CN" altLang="en-US" dirty="0">
                <a:latin typeface="微软雅黑" panose="020B0503020204020204" pitchFamily="34" charset="-122"/>
                <a:ea typeface="微软雅黑" panose="020B0503020204020204" pitchFamily="34" charset="-122"/>
              </a:rPr>
              <a:t>岁的作品，可谓欧体楷书的登峰造极之作，最能代表他的书法水平。</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宣和书谱</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誉之为“翰墨之冠”，赵孟頫谓“清和秀健，古今一人”。</a:t>
            </a:r>
            <a:endParaRPr lang="zh-CN" altLang="en-US" dirty="0" smtClean="0">
              <a:latin typeface="微软雅黑" panose="020B0503020204020204" pitchFamily="34" charset="-122"/>
              <a:ea typeface="微软雅黑" panose="020B0503020204020204" pitchFamily="34" charset="-122"/>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418842"/>
            <a:ext cx="6912768" cy="201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915816" y="5549225"/>
            <a:ext cx="2952328" cy="461665"/>
          </a:xfrm>
          <a:prstGeom prst="rect">
            <a:avLst/>
          </a:prstGeom>
          <a:noFill/>
        </p:spPr>
        <p:txBody>
          <a:bodyPr wrap="square" rtlCol="0">
            <a:spAutoFit/>
          </a:bodyPr>
          <a:lstStyle/>
          <a:p>
            <a:pPr indent="457200">
              <a:lnSpc>
                <a:spcPct val="150000"/>
              </a:lnSpc>
            </a:pPr>
            <a:r>
              <a:rPr lang="en-US" altLang="zh-CN" sz="1600" dirty="0">
                <a:solidFill>
                  <a:schemeClr val="accent6">
                    <a:lumMod val="50000"/>
                  </a:schemeClr>
                </a:solidFill>
                <a:latin typeface="微软雅黑" panose="020B0503020204020204" pitchFamily="34" charset="-122"/>
                <a:ea typeface="微软雅黑" panose="020B0503020204020204" pitchFamily="34" charset="-122"/>
              </a:rPr>
              <a:t>《</a:t>
            </a:r>
            <a:r>
              <a:rPr lang="zh-CN" altLang="en-US" sz="1600" dirty="0">
                <a:solidFill>
                  <a:schemeClr val="accent6">
                    <a:lumMod val="50000"/>
                  </a:schemeClr>
                </a:solidFill>
                <a:latin typeface="微软雅黑" panose="020B0503020204020204" pitchFamily="34" charset="-122"/>
                <a:ea typeface="微软雅黑" panose="020B0503020204020204" pitchFamily="34" charset="-122"/>
              </a:rPr>
              <a:t>九成宫醴泉铭</a:t>
            </a:r>
            <a:r>
              <a:rPr lang="en-US" altLang="zh-CN" sz="1600" dirty="0">
                <a:solidFill>
                  <a:schemeClr val="accent6">
                    <a:lumMod val="50000"/>
                  </a:schemeClr>
                </a:solidFill>
                <a:latin typeface="微软雅黑" panose="020B0503020204020204" pitchFamily="34" charset="-122"/>
                <a:ea typeface="微软雅黑" panose="020B0503020204020204" pitchFamily="34" charset="-122"/>
              </a:rPr>
              <a:t>》</a:t>
            </a:r>
            <a:r>
              <a:rPr lang="zh-CN" altLang="en-US" sz="1600" dirty="0">
                <a:solidFill>
                  <a:schemeClr val="accent6">
                    <a:lumMod val="50000"/>
                  </a:schemeClr>
                </a:solidFill>
                <a:latin typeface="微软雅黑" panose="020B0503020204020204" pitchFamily="34" charset="-122"/>
                <a:ea typeface="微软雅黑" panose="020B0503020204020204" pitchFamily="34" charset="-122"/>
              </a:rPr>
              <a:t>局部</a:t>
            </a:r>
            <a:endParaRPr lang="zh-CN" altLang="en-US" sz="1600" dirty="0">
              <a:solidFill>
                <a:schemeClr val="accent6">
                  <a:lumMod val="50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par>
                                <p:cTn id="8" presetID="24"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to="" calcmode="lin" valueType="num">
                                      <p:cBhvr>
                                        <p:cTn id="10" dur="1" fill="hold"/>
                                        <p:tgtEl>
                                          <p:spTgt spid="4"/>
                                        </p:tgtEl>
                                      </p:cBhvr>
                                    </p:anim>
                                  </p:childTnLst>
                                </p:cTn>
                              </p:par>
                            </p:childTnLst>
                          </p:cTn>
                        </p:par>
                        <p:par>
                          <p:cTn id="11" fill="hold">
                            <p:stCondLst>
                              <p:cond delay="0"/>
                            </p:stCondLst>
                            <p:childTnLst>
                              <p:par>
                                <p:cTn id="12" presetID="37"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900" decel="100000" fill="hold"/>
                                        <p:tgtEl>
                                          <p:spTgt spid="14"/>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18" presetID="37"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900" decel="100000" fill="hold"/>
                                        <p:tgtEl>
                                          <p:spTgt spid="1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4" presetID="24"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to="" calcmode="lin" valueType="num">
                                      <p:cBhvr>
                                        <p:cTn id="26" dur="1" fill="hold"/>
                                        <p:tgtEl>
                                          <p:spTgt spid="17"/>
                                        </p:tgtEl>
                                      </p:cBhvr>
                                    </p:anim>
                                  </p:childTnLst>
                                </p:cTn>
                              </p:par>
                              <p:par>
                                <p:cTn id="27" presetID="14" presetClass="entr" presetSubtype="1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par>
                                <p:cTn id="30" presetID="6"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7"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467544" y="1004243"/>
            <a:ext cx="8208912" cy="3000821"/>
          </a:xfrm>
          <a:prstGeom prst="rect">
            <a:avLst/>
          </a:prstGeom>
          <a:noFill/>
        </p:spPr>
        <p:txBody>
          <a:bodyPr wrap="square" rtlCol="0">
            <a:spAutoFit/>
          </a:bodyPr>
          <a:lstStyle/>
          <a:p>
            <a:pPr indent="457200">
              <a:lnSpc>
                <a:spcPct val="150000"/>
              </a:lnSpc>
            </a:pP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九成宫醴泉铭</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碑高</a:t>
            </a:r>
            <a:r>
              <a:rPr lang="en-US" altLang="zh-CN" dirty="0">
                <a:latin typeface="微软雅黑" panose="020B0503020204020204" pitchFamily="34" charset="-122"/>
                <a:ea typeface="微软雅黑" panose="020B0503020204020204" pitchFamily="34" charset="-122"/>
              </a:rPr>
              <a:t>2.7</a:t>
            </a:r>
            <a:r>
              <a:rPr lang="zh-CN" altLang="en-US" dirty="0">
                <a:latin typeface="微软雅黑" panose="020B0503020204020204" pitchFamily="34" charset="-122"/>
                <a:ea typeface="微软雅黑" panose="020B0503020204020204" pitchFamily="34" charset="-122"/>
              </a:rPr>
              <a:t>米，楷书</a:t>
            </a:r>
            <a:r>
              <a:rPr lang="en-US" altLang="zh-CN" dirty="0">
                <a:latin typeface="微软雅黑" panose="020B0503020204020204" pitchFamily="34" charset="-122"/>
                <a:ea typeface="微软雅黑" panose="020B0503020204020204" pitchFamily="34" charset="-122"/>
              </a:rPr>
              <a:t>24</a:t>
            </a:r>
            <a:r>
              <a:rPr lang="zh-CN" altLang="en-US" dirty="0">
                <a:latin typeface="微软雅黑" panose="020B0503020204020204" pitchFamily="34" charset="-122"/>
                <a:ea typeface="微软雅黑" panose="020B0503020204020204" pitchFamily="34" charset="-122"/>
              </a:rPr>
              <a:t>行，每行</a:t>
            </a:r>
            <a:r>
              <a:rPr lang="en-US" altLang="zh-CN" dirty="0">
                <a:latin typeface="微软雅黑" panose="020B0503020204020204" pitchFamily="34" charset="-122"/>
                <a:ea typeface="微软雅黑" panose="020B0503020204020204" pitchFamily="34" charset="-122"/>
              </a:rPr>
              <a:t>50</a:t>
            </a:r>
            <a:r>
              <a:rPr lang="zh-CN" altLang="en-US" dirty="0">
                <a:latin typeface="微软雅黑" panose="020B0503020204020204" pitchFamily="34" charset="-122"/>
                <a:ea typeface="微软雅黑" panose="020B0503020204020204" pitchFamily="34" charset="-122"/>
              </a:rPr>
              <a:t>字，刻于唐贞观六年（公元</a:t>
            </a:r>
            <a:r>
              <a:rPr lang="en-US" altLang="zh-CN" dirty="0">
                <a:latin typeface="微软雅黑" panose="020B0503020204020204" pitchFamily="34" charset="-122"/>
                <a:ea typeface="微软雅黑" panose="020B0503020204020204" pitchFamily="34" charset="-122"/>
              </a:rPr>
              <a:t>632</a:t>
            </a:r>
            <a:r>
              <a:rPr lang="zh-CN" altLang="en-US" dirty="0">
                <a:latin typeface="微软雅黑" panose="020B0503020204020204" pitchFamily="34" charset="-122"/>
                <a:ea typeface="微软雅黑" panose="020B0503020204020204" pitchFamily="34" charset="-122"/>
              </a:rPr>
              <a:t>年），由魏征撰文，欧阳询执笔写字，匠工刻于石上，记载唐太宗在九成宫避暑时发现泉水之</a:t>
            </a:r>
            <a:r>
              <a:rPr lang="zh-CN" altLang="en-US" dirty="0" smtClean="0">
                <a:latin typeface="微软雅黑" panose="020B0503020204020204" pitchFamily="34" charset="-122"/>
                <a:ea typeface="微软雅黑" panose="020B0503020204020204" pitchFamily="34" charset="-122"/>
              </a:rPr>
              <a:t>事。</a:t>
            </a:r>
            <a:endParaRPr lang="en-US" altLang="zh-CN" dirty="0" smtClean="0">
              <a:latin typeface="微软雅黑" panose="020B0503020204020204" pitchFamily="34" charset="-122"/>
              <a:ea typeface="微软雅黑" panose="020B0503020204020204" pitchFamily="34" charset="-122"/>
            </a:endParaRPr>
          </a:p>
          <a:p>
            <a:pPr indent="457200">
              <a:lnSpc>
                <a:spcPct val="150000"/>
              </a:lnSpc>
            </a:pP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九成宫醴泉铭</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充分体现了欧阳询的书法结构严谨、圆润中见秀劲的特点。此碑书法，高华庄重，法度森严，笔画似方似圆，结构布置精严，上覆下承，左揖右让，局部险劲而整体端庄，无一处紊乱，无一笔松塌。用笔方正，紧凑，平稳而险绝。</a:t>
            </a:r>
            <a:endParaRPr lang="en-US" altLang="zh-CN" dirty="0" smtClean="0">
              <a:latin typeface="微软雅黑" panose="020B0503020204020204" pitchFamily="34" charset="-122"/>
              <a:ea typeface="微软雅黑" panose="020B0503020204020204" pitchFamily="34" charset="-122"/>
            </a:endParaRPr>
          </a:p>
        </p:txBody>
      </p:sp>
      <p:sp>
        <p:nvSpPr>
          <p:cNvPr id="7" name="TextBox 6"/>
          <p:cNvSpPr txBox="1"/>
          <p:nvPr/>
        </p:nvSpPr>
        <p:spPr>
          <a:xfrm>
            <a:off x="827584" y="4441356"/>
            <a:ext cx="7560840" cy="1325880"/>
          </a:xfrm>
          <a:prstGeom prst="rect">
            <a:avLst/>
          </a:prstGeom>
          <a:noFill/>
          <a:ln>
            <a:solidFill>
              <a:schemeClr val="bg2">
                <a:lumMod val="50000"/>
              </a:schemeClr>
            </a:solidFill>
          </a:ln>
        </p:spPr>
        <p:txBody>
          <a:bodyPr wrap="square" rtlCol="0">
            <a:spAutoFit/>
          </a:bodyPr>
          <a:lstStyle/>
          <a:p>
            <a:pPr indent="457200">
              <a:lnSpc>
                <a:spcPct val="150000"/>
              </a:lnSpc>
            </a:pPr>
            <a:r>
              <a:rPr lang="zh-CN" altLang="en-US" sz="1800" dirty="0">
                <a:solidFill>
                  <a:schemeClr val="accent6">
                    <a:lumMod val="50000"/>
                  </a:schemeClr>
                </a:solidFill>
                <a:latin typeface="汉仪行楷简" panose="02010609000101010101" pitchFamily="49" charset="-122"/>
                <a:ea typeface="汉仪行楷简" panose="02010609000101010101" pitchFamily="49" charset="-122"/>
              </a:rPr>
              <a:t>明代陈继儒曾评论说：“此帖如深山至人，瘦硬清寒，而神气充腴，能令王者屈膝，非他刻可方驾也。”明代赵涵</a:t>
            </a:r>
            <a:r>
              <a:rPr lang="en-US" altLang="zh-CN" sz="1800" dirty="0">
                <a:solidFill>
                  <a:schemeClr val="accent6">
                    <a:lumMod val="50000"/>
                  </a:schemeClr>
                </a:solidFill>
                <a:latin typeface="汉仪行楷简" panose="02010609000101010101" pitchFamily="49" charset="-122"/>
                <a:ea typeface="汉仪行楷简" panose="02010609000101010101" pitchFamily="49" charset="-122"/>
              </a:rPr>
              <a:t>《</a:t>
            </a:r>
            <a:r>
              <a:rPr lang="zh-CN" altLang="en-US" sz="1800" dirty="0">
                <a:solidFill>
                  <a:schemeClr val="accent6">
                    <a:lumMod val="50000"/>
                  </a:schemeClr>
                </a:solidFill>
                <a:latin typeface="汉仪行楷简" panose="02010609000101010101" pitchFamily="49" charset="-122"/>
                <a:ea typeface="汉仪行楷简" panose="02010609000101010101" pitchFamily="49" charset="-122"/>
              </a:rPr>
              <a:t>石墨镌华</a:t>
            </a:r>
            <a:r>
              <a:rPr lang="en-US" altLang="zh-CN" sz="1800" dirty="0">
                <a:solidFill>
                  <a:schemeClr val="accent6">
                    <a:lumMod val="50000"/>
                  </a:schemeClr>
                </a:solidFill>
                <a:latin typeface="汉仪行楷简" panose="02010609000101010101" pitchFamily="49" charset="-122"/>
                <a:ea typeface="汉仪行楷简" panose="02010609000101010101" pitchFamily="49" charset="-122"/>
              </a:rPr>
              <a:t>》</a:t>
            </a:r>
            <a:r>
              <a:rPr lang="zh-CN" altLang="en-US" sz="1800" dirty="0">
                <a:solidFill>
                  <a:schemeClr val="accent6">
                    <a:lumMod val="50000"/>
                  </a:schemeClr>
                </a:solidFill>
                <a:latin typeface="汉仪行楷简" panose="02010609000101010101" pitchFamily="49" charset="-122"/>
                <a:ea typeface="汉仪行楷简" panose="02010609000101010101" pitchFamily="49" charset="-122"/>
              </a:rPr>
              <a:t>称此碑为“正书第一”。</a:t>
            </a:r>
            <a:endParaRPr lang="zh-CN" altLang="en-US" sz="1800" dirty="0" smtClean="0">
              <a:solidFill>
                <a:schemeClr val="accent6">
                  <a:lumMod val="50000"/>
                </a:schemeClr>
              </a:solidFill>
              <a:latin typeface="汉仪行楷简" panose="02010609000101010101" pitchFamily="49" charset="-122"/>
              <a:ea typeface="汉仪行楷简" panose="0201060900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to="" calcmode="lin" valueType="num">
                                      <p:cBhvr>
                                        <p:cTn id="7" dur="1" fill="hold"/>
                                        <p:tgtEl>
                                          <p:spTgt spid="21"/>
                                        </p:tgtEl>
                                      </p:cBhvr>
                                    </p:anim>
                                  </p:childTnLst>
                                </p:cTn>
                              </p:par>
                              <p:par>
                                <p:cTn id="8" presetID="24"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墨团3.png"/>
          <p:cNvPicPr>
            <a:picLocks noChangeAspect="1"/>
          </p:cNvPicPr>
          <p:nvPr/>
        </p:nvPicPr>
        <p:blipFill>
          <a:blip r:embed="rId1"/>
          <a:stretch>
            <a:fillRect/>
          </a:stretch>
        </p:blipFill>
        <p:spPr>
          <a:xfrm>
            <a:off x="428803" y="214290"/>
            <a:ext cx="1428553" cy="1515132"/>
          </a:xfrm>
          <a:prstGeom prst="rect">
            <a:avLst/>
          </a:prstGeom>
        </p:spPr>
      </p:pic>
      <p:sp>
        <p:nvSpPr>
          <p:cNvPr id="3" name="TextBox 2"/>
          <p:cNvSpPr txBox="1"/>
          <p:nvPr/>
        </p:nvSpPr>
        <p:spPr>
          <a:xfrm>
            <a:off x="-216056" y="500042"/>
            <a:ext cx="2699824" cy="593560"/>
          </a:xfrm>
          <a:prstGeom prst="rect">
            <a:avLst/>
          </a:prstGeom>
          <a:noFill/>
        </p:spPr>
        <p:txBody>
          <a:bodyPr wrap="square" rtlCol="0">
            <a:spAutoFit/>
          </a:bodyPr>
          <a:lstStyle/>
          <a:p>
            <a:pPr indent="457200">
              <a:lnSpc>
                <a:spcPct val="150000"/>
              </a:lnSpc>
            </a:pPr>
            <a:r>
              <a:rPr lang="en-US" altLang="zh-CN" sz="2400" b="1" dirty="0">
                <a:solidFill>
                  <a:schemeClr val="bg1"/>
                </a:solidFill>
                <a:latin typeface="华文楷体" panose="02010600040101010101" pitchFamily="2" charset="-122"/>
                <a:ea typeface="华文楷体" panose="02010600040101010101" pitchFamily="2" charset="-122"/>
              </a:rPr>
              <a:t>《</a:t>
            </a:r>
            <a:r>
              <a:rPr lang="zh-CN" altLang="en-US" sz="2400" b="1" dirty="0">
                <a:solidFill>
                  <a:schemeClr val="bg1"/>
                </a:solidFill>
                <a:latin typeface="华文楷体" panose="02010600040101010101" pitchFamily="2" charset="-122"/>
                <a:ea typeface="华文楷体" panose="02010600040101010101" pitchFamily="2" charset="-122"/>
              </a:rPr>
              <a:t>孔子庙</a:t>
            </a:r>
            <a:r>
              <a:rPr lang="zh-CN" altLang="en-US" sz="2400" b="1" dirty="0">
                <a:solidFill>
                  <a:schemeClr val="tx1">
                    <a:lumMod val="85000"/>
                    <a:lumOff val="15000"/>
                  </a:schemeClr>
                </a:solidFill>
                <a:latin typeface="华文楷体" panose="02010600040101010101" pitchFamily="2" charset="-122"/>
                <a:ea typeface="华文楷体" panose="02010600040101010101" pitchFamily="2" charset="-122"/>
              </a:rPr>
              <a:t>堂碑</a:t>
            </a:r>
            <a:r>
              <a:rPr lang="en-US" altLang="zh-CN" sz="2400" b="1" dirty="0">
                <a:solidFill>
                  <a:schemeClr val="tx1">
                    <a:lumMod val="85000"/>
                    <a:lumOff val="15000"/>
                  </a:schemeClr>
                </a:solidFill>
                <a:latin typeface="华文楷体" panose="02010600040101010101" pitchFamily="2" charset="-122"/>
                <a:ea typeface="华文楷体" panose="02010600040101010101" pitchFamily="2" charset="-122"/>
              </a:rPr>
              <a:t>》</a:t>
            </a:r>
            <a:endParaRPr lang="zh-CN" altLang="en-US" sz="2400" b="1" dirty="0" smtClean="0">
              <a:solidFill>
                <a:schemeClr val="tx1">
                  <a:lumMod val="85000"/>
                  <a:lumOff val="15000"/>
                </a:schemeClr>
              </a:solidFill>
              <a:latin typeface="华文楷体" panose="02010600040101010101" pitchFamily="2" charset="-122"/>
              <a:ea typeface="华文楷体" panose="02010600040101010101" pitchFamily="2" charset="-122"/>
            </a:endParaRPr>
          </a:p>
        </p:txBody>
      </p:sp>
      <p:sp>
        <p:nvSpPr>
          <p:cNvPr id="5" name="TextBox 4"/>
          <p:cNvSpPr txBox="1"/>
          <p:nvPr/>
        </p:nvSpPr>
        <p:spPr>
          <a:xfrm>
            <a:off x="395536" y="1701963"/>
            <a:ext cx="4968552" cy="4247317"/>
          </a:xfrm>
          <a:prstGeom prst="rect">
            <a:avLst/>
          </a:prstGeom>
          <a:noFill/>
        </p:spPr>
        <p:txBody>
          <a:bodyPr wrap="square" rtlCol="0">
            <a:spAutoFit/>
          </a:bodyPr>
          <a:lstStyle/>
          <a:p>
            <a:pPr indent="457200">
              <a:lnSpc>
                <a:spcPct val="150000"/>
              </a:lnSpc>
            </a:pP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孔子庙堂碑</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为虞世南</a:t>
            </a:r>
            <a:r>
              <a:rPr lang="en-US" altLang="zh-CN" dirty="0">
                <a:latin typeface="微软雅黑" panose="020B0503020204020204" pitchFamily="34" charset="-122"/>
                <a:ea typeface="微软雅黑" panose="020B0503020204020204" pitchFamily="34" charset="-122"/>
              </a:rPr>
              <a:t>69</a:t>
            </a:r>
            <a:r>
              <a:rPr lang="zh-CN" altLang="en-US" dirty="0">
                <a:latin typeface="微软雅黑" panose="020B0503020204020204" pitchFamily="34" charset="-122"/>
                <a:ea typeface="微软雅黑" panose="020B0503020204020204" pitchFamily="34" charset="-122"/>
              </a:rPr>
              <a:t>岁时撰文并书写，是其最著名的</a:t>
            </a:r>
            <a:r>
              <a:rPr lang="zh-CN" altLang="en-US" dirty="0" smtClean="0">
                <a:latin typeface="微软雅黑" panose="020B0503020204020204" pitchFamily="34" charset="-122"/>
                <a:ea typeface="微软雅黑" panose="020B0503020204020204" pitchFamily="34" charset="-122"/>
              </a:rPr>
              <a:t>代表作。</a:t>
            </a:r>
            <a:r>
              <a:rPr lang="zh-CN" altLang="en-US" dirty="0">
                <a:latin typeface="微软雅黑" panose="020B0503020204020204" pitchFamily="34" charset="-122"/>
                <a:ea typeface="微软雅黑" panose="020B0503020204020204" pitchFamily="34" charset="-122"/>
              </a:rPr>
              <a:t>原碑立于唐贞观七年（</a:t>
            </a:r>
            <a:r>
              <a:rPr lang="en-US" altLang="zh-CN" dirty="0">
                <a:latin typeface="微软雅黑" panose="020B0503020204020204" pitchFamily="34" charset="-122"/>
                <a:ea typeface="微软雅黑" panose="020B0503020204020204" pitchFamily="34" charset="-122"/>
              </a:rPr>
              <a:t>633</a:t>
            </a:r>
            <a:r>
              <a:rPr lang="zh-CN" altLang="en-US" dirty="0">
                <a:latin typeface="微软雅黑" panose="020B0503020204020204" pitchFamily="34" charset="-122"/>
                <a:ea typeface="微软雅黑" panose="020B0503020204020204" pitchFamily="34" charset="-122"/>
              </a:rPr>
              <a:t>年），碑高</a:t>
            </a:r>
            <a:r>
              <a:rPr lang="en-US" altLang="zh-CN" dirty="0">
                <a:latin typeface="微软雅黑" panose="020B0503020204020204" pitchFamily="34" charset="-122"/>
                <a:ea typeface="微软雅黑" panose="020B0503020204020204" pitchFamily="34" charset="-122"/>
              </a:rPr>
              <a:t>280</a:t>
            </a:r>
            <a:r>
              <a:rPr lang="zh-CN" altLang="en-US" dirty="0">
                <a:latin typeface="微软雅黑" panose="020B0503020204020204" pitchFamily="34" charset="-122"/>
                <a:ea typeface="微软雅黑" panose="020B0503020204020204" pitchFamily="34" charset="-122"/>
              </a:rPr>
              <a:t>厘米，宽</a:t>
            </a:r>
            <a:r>
              <a:rPr lang="en-US" altLang="zh-CN" dirty="0">
                <a:latin typeface="微软雅黑" panose="020B0503020204020204" pitchFamily="34" charset="-122"/>
                <a:ea typeface="微软雅黑" panose="020B0503020204020204" pitchFamily="34" charset="-122"/>
              </a:rPr>
              <a:t>110</a:t>
            </a:r>
            <a:r>
              <a:rPr lang="zh-CN" altLang="en-US" dirty="0">
                <a:latin typeface="微软雅黑" panose="020B0503020204020204" pitchFamily="34" charset="-122"/>
                <a:ea typeface="微软雅黑" panose="020B0503020204020204" pitchFamily="34" charset="-122"/>
              </a:rPr>
              <a:t>厘米，楷书</a:t>
            </a:r>
            <a:r>
              <a:rPr lang="en-US" altLang="zh-CN" dirty="0">
                <a:latin typeface="微软雅黑" panose="020B0503020204020204" pitchFamily="34" charset="-122"/>
                <a:ea typeface="微软雅黑" panose="020B0503020204020204" pitchFamily="34" charset="-122"/>
              </a:rPr>
              <a:t>35</a:t>
            </a:r>
            <a:r>
              <a:rPr lang="zh-CN" altLang="en-US" dirty="0">
                <a:latin typeface="微软雅黑" panose="020B0503020204020204" pitchFamily="34" charset="-122"/>
                <a:ea typeface="微软雅黑" panose="020B0503020204020204" pitchFamily="34" charset="-122"/>
              </a:rPr>
              <a:t>行，每行</a:t>
            </a:r>
            <a:r>
              <a:rPr lang="en-US" altLang="zh-CN" dirty="0">
                <a:latin typeface="微软雅黑" panose="020B0503020204020204" pitchFamily="34" charset="-122"/>
                <a:ea typeface="微软雅黑" panose="020B0503020204020204" pitchFamily="34" charset="-122"/>
              </a:rPr>
              <a:t>64</a:t>
            </a:r>
            <a:r>
              <a:rPr lang="zh-CN" altLang="en-US" dirty="0">
                <a:latin typeface="微软雅黑" panose="020B0503020204020204" pitchFamily="34" charset="-122"/>
                <a:ea typeface="微软雅黑" panose="020B0503020204020204" pitchFamily="34" charset="-122"/>
              </a:rPr>
              <a:t>字，碑额篆书阴文“孔子庙堂之碑”六字。碑文记载唐高祖五年，封孔子</a:t>
            </a:r>
            <a:r>
              <a:rPr lang="en-US" altLang="zh-CN" dirty="0">
                <a:latin typeface="微软雅黑" panose="020B0503020204020204" pitchFamily="34" charset="-122"/>
                <a:ea typeface="微软雅黑" panose="020B0503020204020204" pitchFamily="34" charset="-122"/>
              </a:rPr>
              <a:t>23</a:t>
            </a:r>
            <a:r>
              <a:rPr lang="zh-CN" altLang="en-US" dirty="0">
                <a:latin typeface="微软雅黑" panose="020B0503020204020204" pitchFamily="34" charset="-122"/>
                <a:ea typeface="微软雅黑" panose="020B0503020204020204" pitchFamily="34" charset="-122"/>
              </a:rPr>
              <a:t>世后裔孔德伦为褒圣侯，及修缮孔庙之事</a:t>
            </a:r>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indent="457200">
              <a:lnSpc>
                <a:spcPct val="150000"/>
              </a:lnSpc>
            </a:pPr>
            <a:r>
              <a:rPr lang="zh-CN" altLang="en-US" dirty="0">
                <a:latin typeface="微软雅黑" panose="020B0503020204020204" pitchFamily="34" charset="-122"/>
                <a:ea typeface="微软雅黑" panose="020B0503020204020204" pitchFamily="34" charset="-122"/>
              </a:rPr>
              <a:t>此碑笔法圆劲秀润，平实端庄，笔势舒展，用笔含蓄朴素，气息宁静浑穆，一派平和中正气象，是初唐碑刻中的杰作，也是历代金石学家和书法家公认的虞书妙品。</a:t>
            </a:r>
            <a:endParaRPr lang="en-US" altLang="zh-CN" dirty="0" smtClean="0">
              <a:latin typeface="微软雅黑" panose="020B0503020204020204" pitchFamily="34" charset="-122"/>
              <a:ea typeface="微软雅黑" panose="020B0503020204020204" pitchFamily="34" charset="-122"/>
            </a:endParaRPr>
          </a:p>
        </p:txBody>
      </p:sp>
      <p:sp>
        <p:nvSpPr>
          <p:cNvPr id="10" name="TextBox 9"/>
          <p:cNvSpPr txBox="1"/>
          <p:nvPr/>
        </p:nvSpPr>
        <p:spPr>
          <a:xfrm>
            <a:off x="5559473" y="4604935"/>
            <a:ext cx="2963683" cy="1325880"/>
          </a:xfrm>
          <a:prstGeom prst="rect">
            <a:avLst/>
          </a:prstGeom>
          <a:noFill/>
          <a:ln>
            <a:solidFill>
              <a:schemeClr val="bg2">
                <a:lumMod val="50000"/>
              </a:schemeClr>
            </a:solidFill>
          </a:ln>
        </p:spPr>
        <p:txBody>
          <a:bodyPr wrap="square" rtlCol="0">
            <a:spAutoFit/>
          </a:bodyPr>
          <a:lstStyle/>
          <a:p>
            <a:pPr indent="457200">
              <a:lnSpc>
                <a:spcPct val="150000"/>
              </a:lnSpc>
            </a:pPr>
            <a:r>
              <a:rPr lang="zh-CN" altLang="en-US" sz="1800" dirty="0">
                <a:solidFill>
                  <a:schemeClr val="accent6">
                    <a:lumMod val="50000"/>
                  </a:schemeClr>
                </a:solidFill>
                <a:latin typeface="汉仪行楷简" panose="02010609000101010101" pitchFamily="49" charset="-122"/>
                <a:ea typeface="汉仪行楷简" panose="02010609000101010101" pitchFamily="49" charset="-122"/>
              </a:rPr>
              <a:t>宋黄庭坚有诗赞曰：“虞书庙堂贞观刻，千两黄金那购得。</a:t>
            </a:r>
            <a:r>
              <a:rPr lang="zh-CN" altLang="en-US" sz="1800" dirty="0" smtClean="0">
                <a:solidFill>
                  <a:schemeClr val="accent6">
                    <a:lumMod val="50000"/>
                  </a:schemeClr>
                </a:solidFill>
                <a:latin typeface="汉仪行楷简" panose="02010609000101010101" pitchFamily="49" charset="-122"/>
                <a:ea typeface="汉仪行楷简" panose="02010609000101010101" pitchFamily="49" charset="-122"/>
              </a:rPr>
              <a:t>”</a:t>
            </a:r>
            <a:endParaRPr lang="zh-CN" altLang="en-US" sz="1800" dirty="0" smtClean="0">
              <a:solidFill>
                <a:schemeClr val="accent6">
                  <a:lumMod val="50000"/>
                </a:schemeClr>
              </a:solidFill>
              <a:latin typeface="汉仪行楷简" panose="02010609000101010101" pitchFamily="49" charset="-122"/>
              <a:ea typeface="汉仪行楷简" panose="02010609000101010101" pitchFamily="49" charset="-122"/>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799" y="1844824"/>
            <a:ext cx="2352675"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436096" y="1412776"/>
            <a:ext cx="524695" cy="2880320"/>
          </a:xfrm>
          <a:prstGeom prst="rect">
            <a:avLst/>
          </a:prstGeom>
          <a:noFill/>
        </p:spPr>
        <p:txBody>
          <a:bodyPr vert="wordArtVertRtl" wrap="square" rtlCol="0">
            <a:spAutoFit/>
          </a:bodyPr>
          <a:lstStyle/>
          <a:p>
            <a:pPr indent="457200">
              <a:lnSpc>
                <a:spcPct val="150000"/>
              </a:lnSpc>
            </a:pPr>
            <a:r>
              <a:rPr lang="en-US" altLang="zh-CN" sz="1600" dirty="0">
                <a:solidFill>
                  <a:schemeClr val="accent6">
                    <a:lumMod val="50000"/>
                  </a:schemeClr>
                </a:solidFill>
                <a:latin typeface="+mj-ea"/>
                <a:ea typeface="+mj-ea"/>
              </a:rPr>
              <a:t>《</a:t>
            </a:r>
            <a:r>
              <a:rPr lang="zh-CN" altLang="en-US" sz="1600" dirty="0">
                <a:solidFill>
                  <a:schemeClr val="accent6">
                    <a:lumMod val="50000"/>
                  </a:schemeClr>
                </a:solidFill>
                <a:latin typeface="+mj-ea"/>
                <a:ea typeface="+mj-ea"/>
              </a:rPr>
              <a:t>孔子庙堂碑</a:t>
            </a:r>
            <a:r>
              <a:rPr lang="en-US" altLang="zh-CN" sz="1600" dirty="0">
                <a:solidFill>
                  <a:schemeClr val="accent6">
                    <a:lumMod val="50000"/>
                  </a:schemeClr>
                </a:solidFill>
                <a:latin typeface="+mj-ea"/>
                <a:ea typeface="+mj-ea"/>
              </a:rPr>
              <a:t>》</a:t>
            </a:r>
            <a:r>
              <a:rPr lang="zh-CN" altLang="en-US" sz="1600" dirty="0">
                <a:solidFill>
                  <a:schemeClr val="accent6">
                    <a:lumMod val="50000"/>
                  </a:schemeClr>
                </a:solidFill>
                <a:latin typeface="+mj-ea"/>
                <a:ea typeface="+mj-ea"/>
              </a:rPr>
              <a:t>局部</a:t>
            </a:r>
            <a:endParaRPr lang="en-US" altLang="zh-CN" sz="1600" dirty="0">
              <a:solidFill>
                <a:schemeClr val="accent6">
                  <a:lumMod val="50000"/>
                </a:schemeClr>
              </a:solidFill>
              <a:latin typeface="+mj-ea"/>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24"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to="" calcmode="lin" valueType="num">
                                      <p:cBhvr>
                                        <p:cTn id="13" dur="1" fill="hold"/>
                                        <p:tgtEl>
                                          <p:spTgt spid="5"/>
                                        </p:tgtEl>
                                      </p:cBhvr>
                                    </p:anim>
                                  </p:childTnLst>
                                </p:cTn>
                              </p:par>
                              <p:par>
                                <p:cTn id="14" presetID="24"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to="" calcmode="lin" valueType="num">
                                      <p:cBhvr>
                                        <p:cTn id="16" dur="1" fill="hold"/>
                                        <p:tgtEl>
                                          <p:spTgt spid="10"/>
                                        </p:tgtEl>
                                      </p:cBhvr>
                                    </p:anim>
                                  </p:childTnLst>
                                </p:cTn>
                              </p:par>
                              <p:par>
                                <p:cTn id="17" presetID="21" presetClass="entr" presetSubtype="1" fill="hold" nodeType="withEffect">
                                  <p:stCondLst>
                                    <p:cond delay="0"/>
                                  </p:stCondLst>
                                  <p:childTnLst>
                                    <p:set>
                                      <p:cBhvr>
                                        <p:cTn id="18" dur="1" fill="hold">
                                          <p:stCondLst>
                                            <p:cond delay="0"/>
                                          </p:stCondLst>
                                        </p:cTn>
                                        <p:tgtEl>
                                          <p:spTgt spid="7170"/>
                                        </p:tgtEl>
                                        <p:attrNameLst>
                                          <p:attrName>style.visibility</p:attrName>
                                        </p:attrNameLst>
                                      </p:cBhvr>
                                      <p:to>
                                        <p:strVal val="visible"/>
                                      </p:to>
                                    </p:set>
                                    <p:animEffect transition="in" filter="wheel(1)">
                                      <p:cBhvr>
                                        <p:cTn id="19" dur="2000"/>
                                        <p:tgtEl>
                                          <p:spTgt spid="7170"/>
                                        </p:tgtEl>
                                      </p:cBhvr>
                                    </p:animEffect>
                                  </p:childTnLst>
                                </p:cTn>
                              </p:par>
                              <p:par>
                                <p:cTn id="20" presetID="24"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to="" calcmode="lin" valueType="num">
                                      <p:cBhvr>
                                        <p:cTn id="22" dur="1" fill="hold"/>
                                        <p:tgtEl>
                                          <p:spTgt spid="1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bldLvl="0" animBg="1"/>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墨迹-浅.png"/>
          <p:cNvPicPr>
            <a:picLocks noChangeAspect="1"/>
          </p:cNvPicPr>
          <p:nvPr/>
        </p:nvPicPr>
        <p:blipFill>
          <a:blip r:embed="rId1"/>
          <a:stretch>
            <a:fillRect/>
          </a:stretch>
        </p:blipFill>
        <p:spPr>
          <a:xfrm>
            <a:off x="314791" y="522098"/>
            <a:ext cx="3328515" cy="603267"/>
          </a:xfrm>
          <a:prstGeom prst="rect">
            <a:avLst/>
          </a:prstGeom>
        </p:spPr>
      </p:pic>
      <p:sp>
        <p:nvSpPr>
          <p:cNvPr id="3" name="TextBox 2"/>
          <p:cNvSpPr txBox="1"/>
          <p:nvPr/>
        </p:nvSpPr>
        <p:spPr>
          <a:xfrm>
            <a:off x="-32" y="428604"/>
            <a:ext cx="4000528" cy="677108"/>
          </a:xfrm>
          <a:prstGeom prst="rect">
            <a:avLst/>
          </a:prstGeom>
          <a:noFill/>
        </p:spPr>
        <p:txBody>
          <a:bodyPr wrap="square" rtlCol="0">
            <a:spAutoFit/>
          </a:bodyPr>
          <a:lstStyle/>
          <a:p>
            <a:pPr indent="457200">
              <a:lnSpc>
                <a:spcPct val="150000"/>
              </a:lnSpc>
            </a:pPr>
            <a:r>
              <a:rPr lang="zh-CN" altLang="en-US" sz="2800" b="1" dirty="0">
                <a:latin typeface="华文新魏" panose="02010800040101010101" pitchFamily="2" charset="-122"/>
                <a:ea typeface="华文新魏" panose="02010800040101010101" pitchFamily="2" charset="-122"/>
              </a:rPr>
              <a:t>四、行书作品欣赏</a:t>
            </a:r>
            <a:endParaRPr lang="zh-CN" altLang="en-US" sz="2800" b="1" dirty="0" smtClean="0">
              <a:latin typeface="华文新魏" panose="02010800040101010101" pitchFamily="2" charset="-122"/>
              <a:ea typeface="华文新魏" panose="02010800040101010101" pitchFamily="2" charset="-122"/>
            </a:endParaRPr>
          </a:p>
        </p:txBody>
      </p:sp>
      <p:pic>
        <p:nvPicPr>
          <p:cNvPr id="7" name="图片 6" descr="墨团3.png"/>
          <p:cNvPicPr>
            <a:picLocks noChangeAspect="1"/>
          </p:cNvPicPr>
          <p:nvPr/>
        </p:nvPicPr>
        <p:blipFill>
          <a:blip r:embed="rId2"/>
          <a:stretch>
            <a:fillRect/>
          </a:stretch>
        </p:blipFill>
        <p:spPr>
          <a:xfrm>
            <a:off x="464331" y="1268760"/>
            <a:ext cx="1571429" cy="1666667"/>
          </a:xfrm>
          <a:prstGeom prst="rect">
            <a:avLst/>
          </a:prstGeom>
        </p:spPr>
      </p:pic>
      <p:sp>
        <p:nvSpPr>
          <p:cNvPr id="8" name="TextBox 7"/>
          <p:cNvSpPr txBox="1"/>
          <p:nvPr/>
        </p:nvSpPr>
        <p:spPr>
          <a:xfrm>
            <a:off x="-108520" y="1625950"/>
            <a:ext cx="2643206" cy="593560"/>
          </a:xfrm>
          <a:prstGeom prst="rect">
            <a:avLst/>
          </a:prstGeom>
          <a:noFill/>
        </p:spPr>
        <p:txBody>
          <a:bodyPr wrap="square" rtlCol="0">
            <a:spAutoFit/>
          </a:bodyPr>
          <a:lstStyle/>
          <a:p>
            <a:pPr indent="457200">
              <a:lnSpc>
                <a:spcPct val="150000"/>
              </a:lnSpc>
            </a:pPr>
            <a:r>
              <a:rPr lang="en-US" altLang="zh-CN" sz="2400" b="1" dirty="0">
                <a:solidFill>
                  <a:schemeClr val="bg1"/>
                </a:solidFill>
                <a:latin typeface="华文楷体" panose="02010600040101010101" pitchFamily="2" charset="-122"/>
                <a:ea typeface="华文楷体" panose="02010600040101010101" pitchFamily="2" charset="-122"/>
              </a:rPr>
              <a:t>《</a:t>
            </a:r>
            <a:r>
              <a:rPr lang="zh-CN" altLang="en-US" sz="2400" b="1" dirty="0">
                <a:solidFill>
                  <a:schemeClr val="bg1"/>
                </a:solidFill>
                <a:latin typeface="华文楷体" panose="02010600040101010101" pitchFamily="2" charset="-122"/>
                <a:ea typeface="华文楷体" panose="02010600040101010101" pitchFamily="2" charset="-122"/>
              </a:rPr>
              <a:t>兰亭序</a:t>
            </a:r>
            <a:r>
              <a:rPr lang="en-US" altLang="zh-CN" sz="2400" b="1" dirty="0">
                <a:solidFill>
                  <a:schemeClr val="bg1"/>
                </a:solidFill>
                <a:latin typeface="华文楷体" panose="02010600040101010101" pitchFamily="2" charset="-122"/>
                <a:ea typeface="华文楷体" panose="02010600040101010101" pitchFamily="2" charset="-122"/>
              </a:rPr>
              <a:t>》</a:t>
            </a:r>
            <a:endParaRPr lang="zh-CN" altLang="en-US" sz="2400" b="1" dirty="0" smtClean="0">
              <a:solidFill>
                <a:schemeClr val="tx1">
                  <a:lumMod val="75000"/>
                  <a:lumOff val="25000"/>
                </a:schemeClr>
              </a:solidFill>
              <a:latin typeface="华文楷体" panose="02010600040101010101" pitchFamily="2" charset="-122"/>
              <a:ea typeface="华文楷体" panose="02010600040101010101" pitchFamily="2" charset="-122"/>
            </a:endParaRPr>
          </a:p>
        </p:txBody>
      </p:sp>
      <p:sp>
        <p:nvSpPr>
          <p:cNvPr id="14" name="TextBox 13"/>
          <p:cNvSpPr txBox="1"/>
          <p:nvPr/>
        </p:nvSpPr>
        <p:spPr>
          <a:xfrm>
            <a:off x="2339752" y="1598512"/>
            <a:ext cx="6263547" cy="1754326"/>
          </a:xfrm>
          <a:prstGeom prst="rect">
            <a:avLst/>
          </a:prstGeom>
          <a:noFill/>
        </p:spPr>
        <p:txBody>
          <a:bodyPr wrap="square" rtlCol="0">
            <a:spAutoFit/>
          </a:bodyPr>
          <a:lstStyle/>
          <a:p>
            <a:pPr indent="457200">
              <a:lnSpc>
                <a:spcPct val="150000"/>
              </a:lnSpc>
            </a:pP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兰亭序</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，又名</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临河序</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契帖</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等，全书</a:t>
            </a:r>
            <a:r>
              <a:rPr lang="en-US" altLang="zh-CN" dirty="0">
                <a:latin typeface="微软雅黑" panose="020B0503020204020204" pitchFamily="34" charset="-122"/>
                <a:ea typeface="微软雅黑" panose="020B0503020204020204" pitchFamily="34" charset="-122"/>
              </a:rPr>
              <a:t>28</a:t>
            </a:r>
            <a:r>
              <a:rPr lang="zh-CN" altLang="en-US" dirty="0">
                <a:latin typeface="微软雅黑" panose="020B0503020204020204" pitchFamily="34" charset="-122"/>
                <a:ea typeface="微软雅黑" panose="020B0503020204020204" pitchFamily="34" charset="-122"/>
              </a:rPr>
              <a:t>行，</a:t>
            </a:r>
            <a:r>
              <a:rPr lang="en-US" altLang="zh-CN" dirty="0">
                <a:latin typeface="微软雅黑" panose="020B0503020204020204" pitchFamily="34" charset="-122"/>
                <a:ea typeface="微软雅黑" panose="020B0503020204020204" pitchFamily="34" charset="-122"/>
              </a:rPr>
              <a:t>324</a:t>
            </a:r>
            <a:r>
              <a:rPr lang="zh-CN" altLang="en-US" dirty="0">
                <a:latin typeface="微软雅黑" panose="020B0503020204020204" pitchFamily="34" charset="-122"/>
                <a:ea typeface="微软雅黑" panose="020B0503020204020204" pitchFamily="34" charset="-122"/>
              </a:rPr>
              <a:t>字，王羲之之作，有“天下第一行书”的美誉，被后人奉为书法之圭臬，书风遒媚劲健，代表着晋代乃至整个中国书法史上的最高</a:t>
            </a:r>
            <a:r>
              <a:rPr lang="zh-CN" altLang="en-US" dirty="0" smtClean="0">
                <a:latin typeface="微软雅黑" panose="020B0503020204020204" pitchFamily="34" charset="-122"/>
                <a:ea typeface="微软雅黑" panose="020B0503020204020204" pitchFamily="34" charset="-122"/>
              </a:rPr>
              <a:t>成就。</a:t>
            </a:r>
            <a:endParaRPr lang="en-US" altLang="zh-CN" dirty="0" smtClean="0">
              <a:latin typeface="微软雅黑" panose="020B0503020204020204" pitchFamily="34" charset="-122"/>
              <a:ea typeface="微软雅黑" panose="020B0503020204020204" pitchFamily="34" charset="-122"/>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3593818"/>
            <a:ext cx="6048672" cy="213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331640" y="3429000"/>
            <a:ext cx="557397" cy="2304256"/>
          </a:xfrm>
          <a:prstGeom prst="rect">
            <a:avLst/>
          </a:prstGeom>
          <a:noFill/>
        </p:spPr>
        <p:txBody>
          <a:bodyPr vert="wordArtVertRtl" wrap="square" rtlCol="0">
            <a:spAutoFit/>
          </a:bodyPr>
          <a:lstStyle/>
          <a:p>
            <a:pPr indent="457200">
              <a:lnSpc>
                <a:spcPct val="150000"/>
              </a:lnSpc>
            </a:pPr>
            <a:r>
              <a:rPr lang="en-US" altLang="zh-CN" sz="1600" dirty="0">
                <a:solidFill>
                  <a:schemeClr val="accent6">
                    <a:lumMod val="50000"/>
                  </a:schemeClr>
                </a:solidFill>
                <a:latin typeface="+mj-ea"/>
                <a:ea typeface="+mj-ea"/>
              </a:rPr>
              <a:t>《</a:t>
            </a:r>
            <a:r>
              <a:rPr lang="zh-CN" altLang="en-US" sz="1600" dirty="0">
                <a:solidFill>
                  <a:schemeClr val="accent6">
                    <a:lumMod val="50000"/>
                  </a:schemeClr>
                </a:solidFill>
                <a:latin typeface="+mj-ea"/>
                <a:ea typeface="+mj-ea"/>
              </a:rPr>
              <a:t>兰亭序</a:t>
            </a:r>
            <a:r>
              <a:rPr lang="en-US" altLang="zh-CN" sz="1600" dirty="0">
                <a:solidFill>
                  <a:schemeClr val="accent6">
                    <a:lumMod val="50000"/>
                  </a:schemeClr>
                </a:solidFill>
                <a:latin typeface="+mj-ea"/>
                <a:ea typeface="+mj-ea"/>
              </a:rPr>
              <a:t>》</a:t>
            </a:r>
            <a:endParaRPr lang="en-US" altLang="zh-CN" sz="1600" dirty="0">
              <a:solidFill>
                <a:schemeClr val="accent6">
                  <a:lumMod val="50000"/>
                </a:schemeClr>
              </a:solidFill>
              <a:latin typeface="+mj-ea"/>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par>
                                <p:cTn id="8" presetID="24"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to="" calcmode="lin" valueType="num">
                                      <p:cBhvr>
                                        <p:cTn id="10" dur="1" fill="hold"/>
                                        <p:tgtEl>
                                          <p:spTgt spid="3"/>
                                        </p:tgtEl>
                                      </p:cBhvr>
                                    </p:anim>
                                  </p:childTnLst>
                                </p:cTn>
                              </p:par>
                            </p:childTnLst>
                          </p:cTn>
                        </p:par>
                        <p:par>
                          <p:cTn id="11" fill="hold">
                            <p:stCondLst>
                              <p:cond delay="0"/>
                            </p:stCondLst>
                            <p:childTnLst>
                              <p:par>
                                <p:cTn id="12" presetID="9"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500"/>
                                        <p:tgtEl>
                                          <p:spTgt spid="7"/>
                                        </p:tgtEl>
                                      </p:cBhvr>
                                    </p:animEffect>
                                  </p:childTnLst>
                                </p:cTn>
                              </p:par>
                            </p:childTnLst>
                          </p:cTn>
                        </p:par>
                        <p:par>
                          <p:cTn id="15" fill="hold">
                            <p:stCondLst>
                              <p:cond delay="500"/>
                            </p:stCondLst>
                            <p:childTnLst>
                              <p:par>
                                <p:cTn id="16" presetID="9"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par>
                                <p:cTn id="19" presetID="24"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to="" calcmode="lin" valueType="num">
                                      <p:cBhvr>
                                        <p:cTn id="21" dur="1" fill="hold"/>
                                        <p:tgtEl>
                                          <p:spTgt spid="14"/>
                                        </p:tgtEl>
                                      </p:cBhvr>
                                    </p:anim>
                                  </p:childTnLst>
                                </p:cTn>
                              </p:par>
                              <p:par>
                                <p:cTn id="22" presetID="24"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to="" calcmode="lin" valueType="num">
                                      <p:cBhvr>
                                        <p:cTn id="24" dur="1" fill="hold"/>
                                        <p:tgtEl>
                                          <p:spTgt spid="15"/>
                                        </p:tgtEl>
                                      </p:cBhvr>
                                    </p:anim>
                                  </p:childTnLst>
                                </p:cTn>
                              </p:par>
                              <p:par>
                                <p:cTn id="25" presetID="14" presetClass="entr" presetSubtype="10" fill="hold" nodeType="withEffect">
                                  <p:stCondLst>
                                    <p:cond delay="0"/>
                                  </p:stCondLst>
                                  <p:childTnLst>
                                    <p:set>
                                      <p:cBhvr>
                                        <p:cTn id="26" dur="1" fill="hold">
                                          <p:stCondLst>
                                            <p:cond delay="0"/>
                                          </p:stCondLst>
                                        </p:cTn>
                                        <p:tgtEl>
                                          <p:spTgt spid="8194"/>
                                        </p:tgtEl>
                                        <p:attrNameLst>
                                          <p:attrName>style.visibility</p:attrName>
                                        </p:attrNameLst>
                                      </p:cBhvr>
                                      <p:to>
                                        <p:strVal val="visible"/>
                                      </p:to>
                                    </p:set>
                                    <p:animEffect transition="in" filter="randombar(horizontal)">
                                      <p:cBhvr>
                                        <p:cTn id="2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467544" y="1004243"/>
            <a:ext cx="8208912" cy="3000821"/>
          </a:xfrm>
          <a:prstGeom prst="rect">
            <a:avLst/>
          </a:prstGeom>
          <a:noFill/>
        </p:spPr>
        <p:txBody>
          <a:bodyPr wrap="square" rtlCol="0">
            <a:spAutoFit/>
          </a:bodyPr>
          <a:lstStyle/>
          <a:p>
            <a:pPr indent="457200">
              <a:lnSpc>
                <a:spcPct val="150000"/>
              </a:lnSpc>
            </a:pP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兰亭序</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的布局采用纵有行、横无列、行款紧凑、首尾呼应的方式。行与行之间疏密有致；字与字之间大小参差，不求划一，保持了随手书写的自然姿态，颇得天然潇洒之美。其通篇结构极尽变化之能事，它不求平正，强调欹侧；不求对称，强调揖让，不求均匀，强调对比。结体或修长，或浑圆，突破了隶书扁平方正的行貌。特别是文中重复的字，无一雷同，其中最突出的</a:t>
            </a:r>
            <a:r>
              <a:rPr lang="en-US" altLang="zh-CN" dirty="0">
                <a:latin typeface="微软雅黑" panose="020B0503020204020204" pitchFamily="34" charset="-122"/>
                <a:ea typeface="微软雅黑" panose="020B0503020204020204" pitchFamily="34" charset="-122"/>
              </a:rPr>
              <a:t>12</a:t>
            </a:r>
            <a:r>
              <a:rPr lang="zh-CN" altLang="en-US" dirty="0">
                <a:latin typeface="微软雅黑" panose="020B0503020204020204" pitchFamily="34" charset="-122"/>
                <a:ea typeface="微软雅黑" panose="020B0503020204020204" pitchFamily="34" charset="-122"/>
              </a:rPr>
              <a:t>个“之”字，写法各不同，或平稳舒放，或藏锋收敛，或端正如楷，或流利似草，出神入化，极尽娇艳之态。</a:t>
            </a:r>
            <a:endParaRPr lang="en-US" altLang="zh-CN" dirty="0" smtClean="0">
              <a:latin typeface="微软雅黑" panose="020B0503020204020204" pitchFamily="34" charset="-122"/>
              <a:ea typeface="微软雅黑" panose="020B0503020204020204" pitchFamily="34" charset="-122"/>
            </a:endParaRPr>
          </a:p>
        </p:txBody>
      </p:sp>
      <p:sp>
        <p:nvSpPr>
          <p:cNvPr id="7" name="TextBox 6"/>
          <p:cNvSpPr txBox="1"/>
          <p:nvPr/>
        </p:nvSpPr>
        <p:spPr>
          <a:xfrm>
            <a:off x="827584" y="4365104"/>
            <a:ext cx="7560840" cy="1371600"/>
          </a:xfrm>
          <a:prstGeom prst="rect">
            <a:avLst/>
          </a:prstGeom>
          <a:noFill/>
          <a:ln>
            <a:solidFill>
              <a:schemeClr val="bg2">
                <a:lumMod val="50000"/>
              </a:schemeClr>
            </a:solidFill>
          </a:ln>
        </p:spPr>
        <p:txBody>
          <a:bodyPr wrap="square" rtlCol="0">
            <a:spAutoFit/>
          </a:bodyPr>
          <a:lstStyle/>
          <a:p>
            <a:pPr indent="457200">
              <a:lnSpc>
                <a:spcPct val="150000"/>
              </a:lnSpc>
            </a:pPr>
            <a:r>
              <a:rPr lang="zh-CN" altLang="en-US" sz="1800" dirty="0">
                <a:solidFill>
                  <a:schemeClr val="accent6">
                    <a:lumMod val="50000"/>
                  </a:schemeClr>
                </a:solidFill>
                <a:latin typeface="汉仪行楷简" panose="02010609000101010101" pitchFamily="49" charset="-122"/>
                <a:ea typeface="汉仪行楷简" panose="02010609000101010101" pitchFamily="49" charset="-122"/>
              </a:rPr>
              <a:t>唐太宗赞它“点曳之工，裁成之妙”</a:t>
            </a:r>
            <a:r>
              <a:rPr lang="zh-CN" altLang="en-US" sz="2000" dirty="0" smtClean="0">
                <a:solidFill>
                  <a:schemeClr val="accent6">
                    <a:lumMod val="50000"/>
                  </a:schemeClr>
                </a:solidFill>
                <a:latin typeface="汉仪行楷简" panose="02010609000101010101" pitchFamily="49" charset="-122"/>
                <a:ea typeface="汉仪行楷简" panose="02010609000101010101" pitchFamily="49" charset="-122"/>
              </a:rPr>
              <a:t>，</a:t>
            </a:r>
            <a:endParaRPr lang="zh-CN" altLang="en-US" sz="2000" dirty="0" smtClean="0">
              <a:solidFill>
                <a:schemeClr val="accent6">
                  <a:lumMod val="50000"/>
                </a:schemeClr>
              </a:solidFill>
              <a:latin typeface="汉仪行楷简" panose="02010609000101010101" pitchFamily="49" charset="-122"/>
              <a:ea typeface="汉仪行楷简" panose="02010609000101010101" pitchFamily="49" charset="-122"/>
            </a:endParaRPr>
          </a:p>
          <a:p>
            <a:pPr indent="457200">
              <a:lnSpc>
                <a:spcPct val="150000"/>
              </a:lnSpc>
            </a:pPr>
            <a:r>
              <a:rPr lang="zh-CN" altLang="en-US" sz="1800" dirty="0" smtClean="0">
                <a:solidFill>
                  <a:schemeClr val="accent6">
                    <a:lumMod val="50000"/>
                  </a:schemeClr>
                </a:solidFill>
                <a:latin typeface="汉仪行楷简" panose="02010609000101010101" pitchFamily="49" charset="-122"/>
                <a:ea typeface="汉仪行楷简" panose="02010609000101010101" pitchFamily="49" charset="-122"/>
              </a:rPr>
              <a:t>黄</a:t>
            </a:r>
            <a:r>
              <a:rPr lang="zh-CN" altLang="en-US" sz="1800" dirty="0">
                <a:solidFill>
                  <a:schemeClr val="accent6">
                    <a:lumMod val="50000"/>
                  </a:schemeClr>
                </a:solidFill>
                <a:latin typeface="汉仪行楷简" panose="02010609000101010101" pitchFamily="49" charset="-122"/>
                <a:ea typeface="汉仪行楷简" panose="02010609000101010101" pitchFamily="49" charset="-122"/>
              </a:rPr>
              <a:t>庭坚称扬说：“</a:t>
            </a:r>
            <a:r>
              <a:rPr lang="en-US" altLang="zh-CN" sz="1800" dirty="0">
                <a:solidFill>
                  <a:schemeClr val="accent6">
                    <a:lumMod val="50000"/>
                  </a:schemeClr>
                </a:solidFill>
                <a:latin typeface="汉仪行楷简" panose="02010609000101010101" pitchFamily="49" charset="-122"/>
                <a:ea typeface="汉仪行楷简" panose="02010609000101010101" pitchFamily="49" charset="-122"/>
              </a:rPr>
              <a:t>《</a:t>
            </a:r>
            <a:r>
              <a:rPr lang="zh-CN" altLang="en-US" sz="1800" dirty="0">
                <a:solidFill>
                  <a:schemeClr val="accent6">
                    <a:lumMod val="50000"/>
                  </a:schemeClr>
                </a:solidFill>
                <a:latin typeface="汉仪行楷简" panose="02010609000101010101" pitchFamily="49" charset="-122"/>
                <a:ea typeface="汉仪行楷简" panose="02010609000101010101" pitchFamily="49" charset="-122"/>
              </a:rPr>
              <a:t>兰亭序</a:t>
            </a:r>
            <a:r>
              <a:rPr lang="en-US" altLang="zh-CN" sz="1800" dirty="0">
                <a:solidFill>
                  <a:schemeClr val="accent6">
                    <a:lumMod val="50000"/>
                  </a:schemeClr>
                </a:solidFill>
                <a:latin typeface="汉仪行楷简" panose="02010609000101010101" pitchFamily="49" charset="-122"/>
                <a:ea typeface="汉仪行楷简" panose="02010609000101010101" pitchFamily="49" charset="-122"/>
              </a:rPr>
              <a:t>》</a:t>
            </a:r>
            <a:r>
              <a:rPr lang="zh-CN" altLang="en-US" sz="1800" dirty="0">
                <a:solidFill>
                  <a:schemeClr val="accent6">
                    <a:lumMod val="50000"/>
                  </a:schemeClr>
                </a:solidFill>
                <a:latin typeface="汉仪行楷简" panose="02010609000101010101" pitchFamily="49" charset="-122"/>
                <a:ea typeface="汉仪行楷简" panose="02010609000101010101" pitchFamily="49" charset="-122"/>
              </a:rPr>
              <a:t>草，王右军平生得意书也，反复观之，略无一字一笔，不可人意。”。</a:t>
            </a:r>
            <a:endParaRPr lang="zh-CN" altLang="en-US" sz="1800" dirty="0" smtClean="0">
              <a:solidFill>
                <a:schemeClr val="accent6">
                  <a:lumMod val="50000"/>
                </a:schemeClr>
              </a:solidFill>
              <a:latin typeface="汉仪行楷简" panose="02010609000101010101" pitchFamily="49" charset="-122"/>
              <a:ea typeface="汉仪行楷简" panose="0201060900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to="" calcmode="lin" valueType="num">
                                      <p:cBhvr>
                                        <p:cTn id="7" dur="1" fill="hold"/>
                                        <p:tgtEl>
                                          <p:spTgt spid="21"/>
                                        </p:tgtEl>
                                      </p:cBhvr>
                                    </p:anim>
                                  </p:childTnLst>
                                </p:cTn>
                              </p:par>
                              <p:par>
                                <p:cTn id="8" presetID="24"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墨团3.png"/>
          <p:cNvPicPr>
            <a:picLocks noChangeAspect="1"/>
          </p:cNvPicPr>
          <p:nvPr/>
        </p:nvPicPr>
        <p:blipFill>
          <a:blip r:embed="rId1"/>
          <a:stretch>
            <a:fillRect/>
          </a:stretch>
        </p:blipFill>
        <p:spPr>
          <a:xfrm>
            <a:off x="428803" y="214290"/>
            <a:ext cx="1428553" cy="1515132"/>
          </a:xfrm>
          <a:prstGeom prst="rect">
            <a:avLst/>
          </a:prstGeom>
        </p:spPr>
      </p:pic>
      <p:sp>
        <p:nvSpPr>
          <p:cNvPr id="3" name="TextBox 2"/>
          <p:cNvSpPr txBox="1"/>
          <p:nvPr/>
        </p:nvSpPr>
        <p:spPr>
          <a:xfrm>
            <a:off x="-216056" y="500042"/>
            <a:ext cx="2699824" cy="593560"/>
          </a:xfrm>
          <a:prstGeom prst="rect">
            <a:avLst/>
          </a:prstGeom>
          <a:noFill/>
        </p:spPr>
        <p:txBody>
          <a:bodyPr wrap="square" rtlCol="0">
            <a:spAutoFit/>
          </a:bodyPr>
          <a:lstStyle/>
          <a:p>
            <a:pPr indent="457200">
              <a:lnSpc>
                <a:spcPct val="150000"/>
              </a:lnSpc>
            </a:pPr>
            <a:r>
              <a:rPr lang="en-US" altLang="zh-CN" sz="2400" b="1" dirty="0">
                <a:solidFill>
                  <a:schemeClr val="bg1"/>
                </a:solidFill>
                <a:latin typeface="华文楷体" panose="02010600040101010101" pitchFamily="2" charset="-122"/>
                <a:ea typeface="华文楷体" panose="02010600040101010101" pitchFamily="2" charset="-122"/>
              </a:rPr>
              <a:t>《</a:t>
            </a:r>
            <a:r>
              <a:rPr lang="zh-CN" altLang="en-US" sz="2400" b="1" dirty="0">
                <a:solidFill>
                  <a:schemeClr val="bg1"/>
                </a:solidFill>
                <a:latin typeface="华文楷体" panose="02010600040101010101" pitchFamily="2" charset="-122"/>
                <a:ea typeface="华文楷体" panose="02010600040101010101" pitchFamily="2" charset="-122"/>
              </a:rPr>
              <a:t>祭侄文</a:t>
            </a:r>
            <a:r>
              <a:rPr lang="zh-CN" altLang="en-US" sz="2400" b="1" dirty="0">
                <a:solidFill>
                  <a:schemeClr val="tx1">
                    <a:lumMod val="85000"/>
                    <a:lumOff val="15000"/>
                  </a:schemeClr>
                </a:solidFill>
                <a:latin typeface="华文楷体" panose="02010600040101010101" pitchFamily="2" charset="-122"/>
                <a:ea typeface="华文楷体" panose="02010600040101010101" pitchFamily="2" charset="-122"/>
              </a:rPr>
              <a:t>稿</a:t>
            </a:r>
            <a:r>
              <a:rPr lang="en-US" altLang="zh-CN" sz="2400" b="1" dirty="0">
                <a:solidFill>
                  <a:schemeClr val="tx1">
                    <a:lumMod val="85000"/>
                    <a:lumOff val="15000"/>
                  </a:schemeClr>
                </a:solidFill>
                <a:latin typeface="华文楷体" panose="02010600040101010101" pitchFamily="2" charset="-122"/>
                <a:ea typeface="华文楷体" panose="02010600040101010101" pitchFamily="2" charset="-122"/>
              </a:rPr>
              <a:t>》</a:t>
            </a:r>
            <a:endParaRPr lang="zh-CN" altLang="en-US" sz="2400" b="1" dirty="0" smtClean="0">
              <a:solidFill>
                <a:schemeClr val="tx1">
                  <a:lumMod val="85000"/>
                  <a:lumOff val="15000"/>
                </a:schemeClr>
              </a:solidFill>
              <a:latin typeface="华文楷体" panose="02010600040101010101" pitchFamily="2" charset="-122"/>
              <a:ea typeface="华文楷体" panose="02010600040101010101" pitchFamily="2" charset="-122"/>
            </a:endParaRPr>
          </a:p>
        </p:txBody>
      </p:sp>
      <p:sp>
        <p:nvSpPr>
          <p:cNvPr id="5" name="TextBox 4"/>
          <p:cNvSpPr txBox="1"/>
          <p:nvPr/>
        </p:nvSpPr>
        <p:spPr>
          <a:xfrm>
            <a:off x="2267744" y="738570"/>
            <a:ext cx="6336704" cy="2169825"/>
          </a:xfrm>
          <a:prstGeom prst="rect">
            <a:avLst/>
          </a:prstGeom>
          <a:noFill/>
        </p:spPr>
        <p:txBody>
          <a:bodyPr wrap="square" rtlCol="0">
            <a:spAutoFit/>
          </a:bodyPr>
          <a:lstStyle/>
          <a:p>
            <a:pPr indent="457200">
              <a:lnSpc>
                <a:spcPct val="150000"/>
              </a:lnSpc>
            </a:pP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祭侄文稿</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全称</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祭侄季明文稿</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，书于唐乾元元年（</a:t>
            </a:r>
            <a:r>
              <a:rPr lang="en-US" altLang="zh-CN" dirty="0">
                <a:latin typeface="微软雅黑" panose="020B0503020204020204" pitchFamily="34" charset="-122"/>
                <a:ea typeface="微软雅黑" panose="020B0503020204020204" pitchFamily="34" charset="-122"/>
              </a:rPr>
              <a:t>758</a:t>
            </a:r>
            <a:r>
              <a:rPr lang="zh-CN" altLang="en-US" dirty="0">
                <a:latin typeface="微软雅黑" panose="020B0503020204020204" pitchFamily="34" charset="-122"/>
                <a:ea typeface="微软雅黑" panose="020B0503020204020204" pitchFamily="34" charset="-122"/>
              </a:rPr>
              <a:t>年），米芾称其“世之言行第一书也</a:t>
            </a:r>
            <a:r>
              <a:rPr lang="zh-CN" altLang="en-US" dirty="0" smtClean="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明代书家鲜于枢</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书跋</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中评之为天下行书第二，与晋代王羲之的行书</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兰亭序</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、宋代苏轼的行书</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黄州寒食帖</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并称“天下三大行书”。</a:t>
            </a:r>
            <a:endParaRPr lang="en-US" altLang="zh-CN" dirty="0" smtClean="0">
              <a:latin typeface="微软雅黑" panose="020B0503020204020204" pitchFamily="34" charset="-122"/>
              <a:ea typeface="微软雅黑" panose="020B0503020204020204" pitchFamily="34" charset="-122"/>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107556"/>
            <a:ext cx="6870921" cy="2193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699792" y="5373216"/>
            <a:ext cx="2952328" cy="418191"/>
          </a:xfrm>
          <a:prstGeom prst="rect">
            <a:avLst/>
          </a:prstGeom>
          <a:noFill/>
        </p:spPr>
        <p:txBody>
          <a:bodyPr wrap="square" rtlCol="0">
            <a:spAutoFit/>
          </a:bodyPr>
          <a:lstStyle/>
          <a:p>
            <a:pPr indent="457200" algn="ctr">
              <a:lnSpc>
                <a:spcPct val="150000"/>
              </a:lnSpc>
            </a:pPr>
            <a:r>
              <a:rPr lang="en-US" altLang="zh-CN" sz="1600" dirty="0">
                <a:solidFill>
                  <a:schemeClr val="accent6">
                    <a:lumMod val="50000"/>
                  </a:schemeClr>
                </a:solidFill>
                <a:latin typeface="微软雅黑" panose="020B0503020204020204" pitchFamily="34" charset="-122"/>
                <a:ea typeface="微软雅黑" panose="020B0503020204020204" pitchFamily="34" charset="-122"/>
              </a:rPr>
              <a:t>《</a:t>
            </a:r>
            <a:r>
              <a:rPr lang="zh-CN" altLang="en-US" sz="1600" dirty="0">
                <a:solidFill>
                  <a:schemeClr val="accent6">
                    <a:lumMod val="50000"/>
                  </a:schemeClr>
                </a:solidFill>
                <a:latin typeface="微软雅黑" panose="020B0503020204020204" pitchFamily="34" charset="-122"/>
                <a:ea typeface="微软雅黑" panose="020B0503020204020204" pitchFamily="34" charset="-122"/>
              </a:rPr>
              <a:t>祭侄文稿</a:t>
            </a:r>
            <a:r>
              <a:rPr lang="en-US" altLang="zh-CN" sz="1600" dirty="0">
                <a:solidFill>
                  <a:schemeClr val="accent6">
                    <a:lumMod val="50000"/>
                  </a:schemeClr>
                </a:solidFill>
                <a:latin typeface="微软雅黑" panose="020B0503020204020204" pitchFamily="34" charset="-122"/>
                <a:ea typeface="微软雅黑" panose="020B0503020204020204" pitchFamily="34" charset="-122"/>
              </a:rPr>
              <a:t>》</a:t>
            </a:r>
            <a:endParaRPr lang="zh-CN" altLang="en-US" sz="1600" dirty="0">
              <a:solidFill>
                <a:schemeClr val="accent6">
                  <a:lumMod val="50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24"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to="" calcmode="lin" valueType="num">
                                      <p:cBhvr>
                                        <p:cTn id="13" dur="1" fill="hold"/>
                                        <p:tgtEl>
                                          <p:spTgt spid="5"/>
                                        </p:tgtEl>
                                      </p:cBhvr>
                                    </p:anim>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6" presetClass="entr" presetSubtype="37" fill="hold" nodeType="withEffect">
                                  <p:stCondLst>
                                    <p:cond delay="0"/>
                                  </p:stCondLst>
                                  <p:childTnLst>
                                    <p:set>
                                      <p:cBhvr>
                                        <p:cTn id="18" dur="1" fill="hold">
                                          <p:stCondLst>
                                            <p:cond delay="0"/>
                                          </p:stCondLst>
                                        </p:cTn>
                                        <p:tgtEl>
                                          <p:spTgt spid="9218"/>
                                        </p:tgtEl>
                                        <p:attrNameLst>
                                          <p:attrName>style.visibility</p:attrName>
                                        </p:attrNameLst>
                                      </p:cBhvr>
                                      <p:to>
                                        <p:strVal val="visible"/>
                                      </p:to>
                                    </p:set>
                                    <p:animEffect transition="in" filter="barn(outVertical)">
                                      <p:cBhvr>
                                        <p:cTn id="19"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467544" y="620688"/>
            <a:ext cx="8208912" cy="2120902"/>
          </a:xfrm>
          <a:prstGeom prst="rect">
            <a:avLst/>
          </a:prstGeom>
          <a:noFill/>
        </p:spPr>
        <p:txBody>
          <a:bodyPr wrap="square" rtlCol="0">
            <a:spAutoFit/>
          </a:bodyPr>
          <a:lstStyle/>
          <a:p>
            <a:pPr indent="457200">
              <a:lnSpc>
                <a:spcPct val="150000"/>
              </a:lnSpc>
            </a:pP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祭侄文稿</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以圆笔中锋的篆籀笔法为主，圆转苍穆，痛快淋漓。开张自然的结体章法，一反“二王”茂密瘦长、秀逸妩媚的风格，变为宽绰、自然疏朗的结体，点画外拓，弧形相向，顾盼呼应，形散而神敛。字间行气，随情而变，无意尤佳，圈点涂改随处可见，生动多变。此稿墨韵变化亦与颜真卿当时撕心裂肺的悲恸情感恰好达到了高度的和谐一致。</a:t>
            </a:r>
            <a:endParaRPr lang="en-US" altLang="zh-CN" dirty="0" smtClean="0">
              <a:latin typeface="微软雅黑" panose="020B0503020204020204" pitchFamily="34" charset="-122"/>
              <a:ea typeface="微软雅黑" panose="020B0503020204020204" pitchFamily="34" charset="-122"/>
            </a:endParaRPr>
          </a:p>
        </p:txBody>
      </p:sp>
      <p:sp>
        <p:nvSpPr>
          <p:cNvPr id="7" name="TextBox 6"/>
          <p:cNvSpPr txBox="1"/>
          <p:nvPr/>
        </p:nvSpPr>
        <p:spPr>
          <a:xfrm>
            <a:off x="719572" y="3055600"/>
            <a:ext cx="7740860" cy="3383280"/>
          </a:xfrm>
          <a:prstGeom prst="rect">
            <a:avLst/>
          </a:prstGeom>
          <a:noFill/>
          <a:ln>
            <a:solidFill>
              <a:schemeClr val="bg2">
                <a:lumMod val="50000"/>
              </a:schemeClr>
            </a:solidFill>
          </a:ln>
        </p:spPr>
        <p:txBody>
          <a:bodyPr wrap="square" rtlCol="0">
            <a:spAutoFit/>
          </a:bodyPr>
          <a:lstStyle/>
          <a:p>
            <a:pPr indent="457200">
              <a:lnSpc>
                <a:spcPct val="150000"/>
              </a:lnSpc>
            </a:pPr>
            <a:r>
              <a:rPr lang="zh-CN" altLang="en-US" sz="1800" dirty="0">
                <a:solidFill>
                  <a:schemeClr val="accent6">
                    <a:lumMod val="50000"/>
                  </a:schemeClr>
                </a:solidFill>
                <a:latin typeface="汉仪行楷简" panose="02010609000101010101" pitchFamily="49" charset="-122"/>
                <a:ea typeface="汉仪行楷简" panose="02010609000101010101" pitchFamily="49" charset="-122"/>
              </a:rPr>
              <a:t>从整幅作品看，苍润兼施，墨韵呈现出浓润枯淡的多层次变化，尤其大量浓墨湿笔与众多渴笔飞白的巨大反差，通过强烈的对比求得和谐，对立中求得统一，增强了作品的表现力度。墨韵由笔墨相交而生，墨从笔出，用笔对墨韵的影响很大，颜真卿能于无意中写出</a:t>
            </a:r>
            <a:r>
              <a:rPr lang="en-US" altLang="zh-CN" sz="1800" dirty="0">
                <a:solidFill>
                  <a:schemeClr val="accent6">
                    <a:lumMod val="50000"/>
                  </a:schemeClr>
                </a:solidFill>
                <a:latin typeface="汉仪行楷简" panose="02010609000101010101" pitchFamily="49" charset="-122"/>
                <a:ea typeface="汉仪行楷简" panose="02010609000101010101" pitchFamily="49" charset="-122"/>
              </a:rPr>
              <a:t>《</a:t>
            </a:r>
            <a:r>
              <a:rPr lang="zh-CN" altLang="en-US" sz="1800" dirty="0">
                <a:solidFill>
                  <a:schemeClr val="accent6">
                    <a:lumMod val="50000"/>
                  </a:schemeClr>
                </a:solidFill>
                <a:latin typeface="汉仪行楷简" panose="02010609000101010101" pitchFamily="49" charset="-122"/>
                <a:ea typeface="汉仪行楷简" panose="02010609000101010101" pitchFamily="49" charset="-122"/>
              </a:rPr>
              <a:t>祭侄文稿</a:t>
            </a:r>
            <a:r>
              <a:rPr lang="en-US" altLang="zh-CN" sz="1800" dirty="0">
                <a:solidFill>
                  <a:schemeClr val="accent6">
                    <a:lumMod val="50000"/>
                  </a:schemeClr>
                </a:solidFill>
                <a:latin typeface="汉仪行楷简" panose="02010609000101010101" pitchFamily="49" charset="-122"/>
                <a:ea typeface="汉仪行楷简" panose="02010609000101010101" pitchFamily="49" charset="-122"/>
              </a:rPr>
              <a:t>》</a:t>
            </a:r>
            <a:r>
              <a:rPr lang="zh-CN" altLang="en-US" sz="1800" dirty="0">
                <a:solidFill>
                  <a:schemeClr val="accent6">
                    <a:lumMod val="50000"/>
                  </a:schemeClr>
                </a:solidFill>
                <a:latin typeface="汉仪行楷简" panose="02010609000101010101" pitchFamily="49" charset="-122"/>
                <a:ea typeface="汉仪行楷简" panose="02010609000101010101" pitchFamily="49" charset="-122"/>
              </a:rPr>
              <a:t>中变化丰富的笔墨韵致，也归功于其在不平静的外在感召心境驱使下使用外拓笔法尽情地挥洒。外拓笔性较为放纵，颜真卿写文稿时中侧结合，侧锋横扫者不在少数，用笔的皴擦驰骋之中并不去考虑墨色的浓润与否，这样的不经意反而使整幅文稿中墨态有较多的变化，墨韵表现之法遂突破了前人。</a:t>
            </a:r>
            <a:endParaRPr lang="zh-CN" altLang="en-US" sz="1800" dirty="0" smtClean="0">
              <a:solidFill>
                <a:schemeClr val="accent6">
                  <a:lumMod val="50000"/>
                </a:schemeClr>
              </a:solidFill>
              <a:latin typeface="汉仪行楷简" panose="02010609000101010101" pitchFamily="49" charset="-122"/>
              <a:ea typeface="汉仪行楷简" panose="0201060900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to="" calcmode="lin" valueType="num">
                                      <p:cBhvr>
                                        <p:cTn id="7" dur="1" fill="hold"/>
                                        <p:tgtEl>
                                          <p:spTgt spid="21"/>
                                        </p:tgtEl>
                                      </p:cBhvr>
                                    </p:anim>
                                  </p:childTnLst>
                                </p:cTn>
                              </p:par>
                              <p:par>
                                <p:cTn id="8" presetID="24"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墨迹-浅.png"/>
          <p:cNvPicPr>
            <a:picLocks noChangeAspect="1"/>
          </p:cNvPicPr>
          <p:nvPr/>
        </p:nvPicPr>
        <p:blipFill>
          <a:blip r:embed="rId1"/>
          <a:stretch>
            <a:fillRect/>
          </a:stretch>
        </p:blipFill>
        <p:spPr>
          <a:xfrm>
            <a:off x="314791" y="522098"/>
            <a:ext cx="3328515" cy="603267"/>
          </a:xfrm>
          <a:prstGeom prst="rect">
            <a:avLst/>
          </a:prstGeom>
        </p:spPr>
      </p:pic>
      <p:sp>
        <p:nvSpPr>
          <p:cNvPr id="3" name="TextBox 2"/>
          <p:cNvSpPr txBox="1"/>
          <p:nvPr/>
        </p:nvSpPr>
        <p:spPr>
          <a:xfrm>
            <a:off x="-32" y="428604"/>
            <a:ext cx="4000528" cy="677108"/>
          </a:xfrm>
          <a:prstGeom prst="rect">
            <a:avLst/>
          </a:prstGeom>
          <a:noFill/>
        </p:spPr>
        <p:txBody>
          <a:bodyPr wrap="square" rtlCol="0">
            <a:spAutoFit/>
          </a:bodyPr>
          <a:lstStyle/>
          <a:p>
            <a:pPr indent="457200">
              <a:lnSpc>
                <a:spcPct val="150000"/>
              </a:lnSpc>
            </a:pPr>
            <a:r>
              <a:rPr lang="zh-CN" altLang="en-US" sz="2800" b="1" dirty="0">
                <a:latin typeface="华文新魏" panose="02010800040101010101" pitchFamily="2" charset="-122"/>
                <a:ea typeface="华文新魏" panose="02010800040101010101" pitchFamily="2" charset="-122"/>
              </a:rPr>
              <a:t>五、草书作品欣赏</a:t>
            </a:r>
            <a:endParaRPr lang="zh-CN" altLang="en-US" sz="2800" b="1" dirty="0" smtClean="0">
              <a:latin typeface="华文新魏" panose="02010800040101010101" pitchFamily="2" charset="-122"/>
              <a:ea typeface="华文新魏" panose="02010800040101010101" pitchFamily="2" charset="-122"/>
            </a:endParaRPr>
          </a:p>
        </p:txBody>
      </p:sp>
      <p:pic>
        <p:nvPicPr>
          <p:cNvPr id="7" name="图片 6" descr="墨团3.png"/>
          <p:cNvPicPr>
            <a:picLocks noChangeAspect="1"/>
          </p:cNvPicPr>
          <p:nvPr/>
        </p:nvPicPr>
        <p:blipFill>
          <a:blip r:embed="rId2"/>
          <a:stretch>
            <a:fillRect/>
          </a:stretch>
        </p:blipFill>
        <p:spPr>
          <a:xfrm>
            <a:off x="464331" y="1268760"/>
            <a:ext cx="1571429" cy="1666667"/>
          </a:xfrm>
          <a:prstGeom prst="rect">
            <a:avLst/>
          </a:prstGeom>
        </p:spPr>
      </p:pic>
      <p:sp>
        <p:nvSpPr>
          <p:cNvPr id="8" name="TextBox 7"/>
          <p:cNvSpPr txBox="1"/>
          <p:nvPr/>
        </p:nvSpPr>
        <p:spPr>
          <a:xfrm>
            <a:off x="-108520" y="1625950"/>
            <a:ext cx="2643206" cy="593560"/>
          </a:xfrm>
          <a:prstGeom prst="rect">
            <a:avLst/>
          </a:prstGeom>
          <a:noFill/>
        </p:spPr>
        <p:txBody>
          <a:bodyPr wrap="square" rtlCol="0">
            <a:spAutoFit/>
          </a:bodyPr>
          <a:lstStyle/>
          <a:p>
            <a:pPr indent="457200">
              <a:lnSpc>
                <a:spcPct val="150000"/>
              </a:lnSpc>
            </a:pPr>
            <a:r>
              <a:rPr lang="en-US" altLang="zh-CN" sz="2400" b="1" dirty="0">
                <a:solidFill>
                  <a:schemeClr val="bg1"/>
                </a:solidFill>
                <a:latin typeface="华文楷体" panose="02010600040101010101" pitchFamily="2" charset="-122"/>
                <a:ea typeface="华文楷体" panose="02010600040101010101" pitchFamily="2" charset="-122"/>
              </a:rPr>
              <a:t>《</a:t>
            </a:r>
            <a:r>
              <a:rPr lang="zh-CN" altLang="en-US" sz="2400" b="1" dirty="0">
                <a:solidFill>
                  <a:schemeClr val="bg1"/>
                </a:solidFill>
                <a:latin typeface="华文楷体" panose="02010600040101010101" pitchFamily="2" charset="-122"/>
                <a:ea typeface="华文楷体" panose="02010600040101010101" pitchFamily="2" charset="-122"/>
              </a:rPr>
              <a:t>古诗四</a:t>
            </a:r>
            <a:r>
              <a:rPr lang="zh-CN" altLang="en-US" sz="2400" b="1" dirty="0">
                <a:solidFill>
                  <a:schemeClr val="tx1">
                    <a:lumMod val="85000"/>
                    <a:lumOff val="15000"/>
                  </a:schemeClr>
                </a:solidFill>
                <a:latin typeface="华文楷体" panose="02010600040101010101" pitchFamily="2" charset="-122"/>
                <a:ea typeface="华文楷体" panose="02010600040101010101" pitchFamily="2" charset="-122"/>
              </a:rPr>
              <a:t>帖</a:t>
            </a:r>
            <a:r>
              <a:rPr lang="en-US" altLang="zh-CN" sz="2400" b="1" dirty="0">
                <a:solidFill>
                  <a:schemeClr val="tx1">
                    <a:lumMod val="85000"/>
                    <a:lumOff val="15000"/>
                  </a:schemeClr>
                </a:solidFill>
                <a:latin typeface="华文楷体" panose="02010600040101010101" pitchFamily="2" charset="-122"/>
                <a:ea typeface="华文楷体" panose="02010600040101010101" pitchFamily="2" charset="-122"/>
              </a:rPr>
              <a:t>》</a:t>
            </a:r>
            <a:endParaRPr lang="zh-CN" altLang="en-US" sz="2400" b="1" dirty="0" smtClean="0">
              <a:solidFill>
                <a:schemeClr val="tx1">
                  <a:lumMod val="85000"/>
                  <a:lumOff val="15000"/>
                </a:schemeClr>
              </a:solidFill>
              <a:latin typeface="华文楷体" panose="02010600040101010101" pitchFamily="2" charset="-122"/>
              <a:ea typeface="华文楷体" panose="02010600040101010101" pitchFamily="2" charset="-122"/>
            </a:endParaRPr>
          </a:p>
        </p:txBody>
      </p:sp>
      <p:sp>
        <p:nvSpPr>
          <p:cNvPr id="14" name="TextBox 13"/>
          <p:cNvSpPr txBox="1"/>
          <p:nvPr/>
        </p:nvSpPr>
        <p:spPr>
          <a:xfrm>
            <a:off x="2339752" y="1598512"/>
            <a:ext cx="6263547" cy="1754326"/>
          </a:xfrm>
          <a:prstGeom prst="rect">
            <a:avLst/>
          </a:prstGeom>
          <a:noFill/>
        </p:spPr>
        <p:txBody>
          <a:bodyPr wrap="square" rtlCol="0">
            <a:spAutoFit/>
          </a:bodyPr>
          <a:lstStyle/>
          <a:p>
            <a:pPr indent="457200">
              <a:lnSpc>
                <a:spcPct val="150000"/>
              </a:lnSpc>
            </a:pPr>
            <a:r>
              <a:rPr lang="zh-CN" altLang="en-US" dirty="0">
                <a:latin typeface="微软雅黑" panose="020B0503020204020204" pitchFamily="34" charset="-122"/>
                <a:ea typeface="微软雅黑" panose="020B0503020204020204" pitchFamily="34" charset="-122"/>
              </a:rPr>
              <a:t>张旭的书法，始化于张芝、二王一路，以草书成就最高。其草书潇洒磊落，变幻莫测。</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古诗四帖</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是其代表作品之一，通篇笔画丰满，绝无纤弱浮滑之笔。行文跌宕起伏，动静交错，满纸如云烟缭绕，实乃草书巅峰之</a:t>
            </a:r>
            <a:r>
              <a:rPr lang="zh-CN" altLang="en-US" dirty="0" smtClean="0">
                <a:latin typeface="微软雅黑" panose="020B0503020204020204" pitchFamily="34" charset="-122"/>
                <a:ea typeface="微软雅黑" panose="020B0503020204020204" pitchFamily="34" charset="-122"/>
              </a:rPr>
              <a:t>篇。</a:t>
            </a:r>
            <a:endParaRPr lang="en-US" altLang="zh-CN" dirty="0" smtClean="0">
              <a:latin typeface="微软雅黑" panose="020B0503020204020204" pitchFamily="34" charset="-122"/>
              <a:ea typeface="微软雅黑" panose="020B0503020204020204" pitchFamily="34" charset="-122"/>
            </a:endParaRPr>
          </a:p>
        </p:txBody>
      </p:sp>
      <p:sp>
        <p:nvSpPr>
          <p:cNvPr id="15" name="TextBox 14"/>
          <p:cNvSpPr txBox="1"/>
          <p:nvPr/>
        </p:nvSpPr>
        <p:spPr>
          <a:xfrm>
            <a:off x="2627784" y="3429000"/>
            <a:ext cx="557397" cy="2520280"/>
          </a:xfrm>
          <a:prstGeom prst="rect">
            <a:avLst/>
          </a:prstGeom>
          <a:noFill/>
        </p:spPr>
        <p:txBody>
          <a:bodyPr vert="wordArtVertRtl" wrap="square" rtlCol="0">
            <a:spAutoFit/>
          </a:bodyPr>
          <a:lstStyle/>
          <a:p>
            <a:pPr indent="457200">
              <a:lnSpc>
                <a:spcPct val="150000"/>
              </a:lnSpc>
            </a:pPr>
            <a:r>
              <a:rPr lang="en-US" altLang="zh-CN" sz="1600" dirty="0">
                <a:solidFill>
                  <a:schemeClr val="accent6">
                    <a:lumMod val="50000"/>
                  </a:schemeClr>
                </a:solidFill>
                <a:latin typeface="+mj-ea"/>
                <a:ea typeface="+mj-ea"/>
              </a:rPr>
              <a:t>《</a:t>
            </a:r>
            <a:r>
              <a:rPr lang="zh-CN" altLang="en-US" sz="1600" dirty="0">
                <a:solidFill>
                  <a:schemeClr val="accent6">
                    <a:lumMod val="50000"/>
                  </a:schemeClr>
                </a:solidFill>
                <a:latin typeface="+mj-ea"/>
                <a:ea typeface="+mj-ea"/>
              </a:rPr>
              <a:t>古诗四帖</a:t>
            </a:r>
            <a:r>
              <a:rPr lang="en-US" altLang="zh-CN" sz="1600" dirty="0">
                <a:solidFill>
                  <a:schemeClr val="accent6">
                    <a:lumMod val="50000"/>
                  </a:schemeClr>
                </a:solidFill>
                <a:latin typeface="+mj-ea"/>
                <a:ea typeface="+mj-ea"/>
              </a:rPr>
              <a:t>》</a:t>
            </a:r>
            <a:r>
              <a:rPr lang="zh-CN" altLang="en-US" sz="1600" dirty="0">
                <a:solidFill>
                  <a:schemeClr val="accent6">
                    <a:lumMod val="50000"/>
                  </a:schemeClr>
                </a:solidFill>
                <a:latin typeface="+mj-ea"/>
                <a:ea typeface="+mj-ea"/>
              </a:rPr>
              <a:t>局部 </a:t>
            </a:r>
            <a:endParaRPr lang="en-US" altLang="zh-CN" sz="1600" dirty="0">
              <a:solidFill>
                <a:schemeClr val="accent6">
                  <a:lumMod val="50000"/>
                </a:schemeClr>
              </a:solidFill>
              <a:latin typeface="+mj-ea"/>
              <a:ea typeface="+mj-ea"/>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784" y="3596763"/>
            <a:ext cx="3325463" cy="2673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par>
                                <p:cTn id="8" presetID="24"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to="" calcmode="lin" valueType="num">
                                      <p:cBhvr>
                                        <p:cTn id="10" dur="1" fill="hold"/>
                                        <p:tgtEl>
                                          <p:spTgt spid="3"/>
                                        </p:tgtEl>
                                      </p:cBhvr>
                                    </p:anim>
                                  </p:childTnLst>
                                </p:cTn>
                              </p:par>
                            </p:childTnLst>
                          </p:cTn>
                        </p:par>
                        <p:par>
                          <p:cTn id="11" fill="hold">
                            <p:stCondLst>
                              <p:cond delay="0"/>
                            </p:stCondLst>
                            <p:childTnLst>
                              <p:par>
                                <p:cTn id="12" presetID="9"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500"/>
                                        <p:tgtEl>
                                          <p:spTgt spid="7"/>
                                        </p:tgtEl>
                                      </p:cBhvr>
                                    </p:animEffect>
                                  </p:childTnLst>
                                </p:cTn>
                              </p:par>
                            </p:childTnLst>
                          </p:cTn>
                        </p:par>
                        <p:par>
                          <p:cTn id="15" fill="hold">
                            <p:stCondLst>
                              <p:cond delay="500"/>
                            </p:stCondLst>
                            <p:childTnLst>
                              <p:par>
                                <p:cTn id="16" presetID="9"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par>
                                <p:cTn id="19" presetID="24"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to="" calcmode="lin" valueType="num">
                                      <p:cBhvr>
                                        <p:cTn id="21" dur="1" fill="hold"/>
                                        <p:tgtEl>
                                          <p:spTgt spid="14"/>
                                        </p:tgtEl>
                                      </p:cBhvr>
                                    </p:anim>
                                  </p:childTnLst>
                                </p:cTn>
                              </p:par>
                              <p:par>
                                <p:cTn id="22" presetID="24"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to="" calcmode="lin" valueType="num">
                                      <p:cBhvr>
                                        <p:cTn id="24" dur="1" fill="hold"/>
                                        <p:tgtEl>
                                          <p:spTgt spid="15"/>
                                        </p:tgtEl>
                                      </p:cBhvr>
                                    </p:anim>
                                  </p:childTnLst>
                                </p:cTn>
                              </p:par>
                              <p:par>
                                <p:cTn id="25" presetID="16" presetClass="entr" presetSubtype="21" fill="hold" nodeType="withEffect">
                                  <p:stCondLst>
                                    <p:cond delay="0"/>
                                  </p:stCondLst>
                                  <p:childTnLst>
                                    <p:set>
                                      <p:cBhvr>
                                        <p:cTn id="26" dur="1" fill="hold">
                                          <p:stCondLst>
                                            <p:cond delay="0"/>
                                          </p:stCondLst>
                                        </p:cTn>
                                        <p:tgtEl>
                                          <p:spTgt spid="10242"/>
                                        </p:tgtEl>
                                        <p:attrNameLst>
                                          <p:attrName>style.visibility</p:attrName>
                                        </p:attrNameLst>
                                      </p:cBhvr>
                                      <p:to>
                                        <p:strVal val="visible"/>
                                      </p:to>
                                    </p:set>
                                    <p:animEffect transition="in" filter="barn(inVertical)">
                                      <p:cBhvr>
                                        <p:cTn id="2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4"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467544" y="764704"/>
            <a:ext cx="8208912" cy="3367397"/>
          </a:xfrm>
          <a:prstGeom prst="rect">
            <a:avLst/>
          </a:prstGeom>
          <a:noFill/>
        </p:spPr>
        <p:txBody>
          <a:bodyPr wrap="square" rtlCol="0">
            <a:spAutoFit/>
          </a:bodyPr>
          <a:lstStyle/>
          <a:p>
            <a:pPr indent="457200">
              <a:lnSpc>
                <a:spcPct val="150000"/>
              </a:lnSpc>
            </a:pPr>
            <a:r>
              <a:rPr lang="zh-CN" altLang="en-US" dirty="0">
                <a:latin typeface="微软雅黑" panose="020B0503020204020204" pitchFamily="34" charset="-122"/>
                <a:ea typeface="微软雅黑" panose="020B0503020204020204" pitchFamily="34" charset="-122"/>
              </a:rPr>
              <a:t>张旭在</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古诗四帖</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中打破了魏晋时期拘谨的草书风格，将上下两字的笔画紧密相连，即所谓的“连绵环绕”，有时两个字看起来像一个字，有时一个字却像两个字，这样的字群结构处理使得通篇具有行云流水般的通畅之感，满纸激情飞扬，洒脱不羁</a:t>
            </a:r>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indent="457200">
              <a:lnSpc>
                <a:spcPct val="150000"/>
              </a:lnSpc>
            </a:pPr>
            <a:r>
              <a:rPr lang="zh-CN" altLang="en-US" dirty="0" smtClean="0">
                <a:latin typeface="微软雅黑" panose="020B0503020204020204" pitchFamily="34" charset="-122"/>
                <a:ea typeface="微软雅黑" panose="020B0503020204020204" pitchFamily="34" charset="-122"/>
              </a:rPr>
              <a:t>作品</a:t>
            </a:r>
            <a:r>
              <a:rPr lang="zh-CN" altLang="en-US" dirty="0">
                <a:latin typeface="微软雅黑" panose="020B0503020204020204" pitchFamily="34" charset="-122"/>
                <a:ea typeface="微软雅黑" panose="020B0503020204020204" pitchFamily="34" charset="-122"/>
              </a:rPr>
              <a:t>多用中锋圆笔，时有侧峰。笔锋逆折而行，圆转中带滞涩，将韧性与张力表现到极致。笔画牵丝映带，行随势生，具有数意兼包的意趣。字里行间古趣盎然，充满张力磁性。行笔出神入化，给人仪态万千之感，笔断意连，令人遐想无限。</a:t>
            </a:r>
            <a:endParaRPr lang="en-US" altLang="zh-CN" dirty="0" smtClean="0">
              <a:latin typeface="微软雅黑" panose="020B0503020204020204" pitchFamily="34" charset="-122"/>
              <a:ea typeface="微软雅黑" panose="020B0503020204020204" pitchFamily="34" charset="-122"/>
            </a:endParaRPr>
          </a:p>
        </p:txBody>
      </p:sp>
      <p:sp>
        <p:nvSpPr>
          <p:cNvPr id="7" name="TextBox 6"/>
          <p:cNvSpPr txBox="1"/>
          <p:nvPr/>
        </p:nvSpPr>
        <p:spPr>
          <a:xfrm>
            <a:off x="701570" y="4432064"/>
            <a:ext cx="7740860" cy="1325880"/>
          </a:xfrm>
          <a:prstGeom prst="rect">
            <a:avLst/>
          </a:prstGeom>
          <a:noFill/>
          <a:ln>
            <a:solidFill>
              <a:schemeClr val="bg2">
                <a:lumMod val="50000"/>
              </a:schemeClr>
            </a:solidFill>
          </a:ln>
        </p:spPr>
        <p:txBody>
          <a:bodyPr wrap="square" rtlCol="0">
            <a:spAutoFit/>
          </a:bodyPr>
          <a:lstStyle/>
          <a:p>
            <a:pPr indent="457200">
              <a:lnSpc>
                <a:spcPct val="150000"/>
              </a:lnSpc>
            </a:pPr>
            <a:r>
              <a:rPr lang="en-US" altLang="zh-CN" sz="1800" dirty="0">
                <a:solidFill>
                  <a:schemeClr val="accent6">
                    <a:lumMod val="50000"/>
                  </a:schemeClr>
                </a:solidFill>
                <a:latin typeface="汉仪行楷简" panose="02010609000101010101" pitchFamily="49" charset="-122"/>
                <a:ea typeface="汉仪行楷简" panose="02010609000101010101" pitchFamily="49" charset="-122"/>
              </a:rPr>
              <a:t>《</a:t>
            </a:r>
            <a:r>
              <a:rPr lang="zh-CN" altLang="en-US" sz="1800" dirty="0">
                <a:solidFill>
                  <a:schemeClr val="accent6">
                    <a:lumMod val="50000"/>
                  </a:schemeClr>
                </a:solidFill>
                <a:latin typeface="汉仪行楷简" panose="02010609000101010101" pitchFamily="49" charset="-122"/>
                <a:ea typeface="汉仪行楷简" panose="02010609000101010101" pitchFamily="49" charset="-122"/>
              </a:rPr>
              <a:t>古诗四帖</a:t>
            </a:r>
            <a:r>
              <a:rPr lang="en-US" altLang="zh-CN" sz="1800" dirty="0">
                <a:solidFill>
                  <a:schemeClr val="accent6">
                    <a:lumMod val="50000"/>
                  </a:schemeClr>
                </a:solidFill>
                <a:latin typeface="汉仪行楷简" panose="02010609000101010101" pitchFamily="49" charset="-122"/>
                <a:ea typeface="汉仪行楷简" panose="02010609000101010101" pitchFamily="49" charset="-122"/>
              </a:rPr>
              <a:t>》</a:t>
            </a:r>
            <a:r>
              <a:rPr lang="zh-CN" altLang="en-US" sz="1800" dirty="0">
                <a:solidFill>
                  <a:schemeClr val="accent6">
                    <a:lumMod val="50000"/>
                  </a:schemeClr>
                </a:solidFill>
                <a:latin typeface="汉仪行楷简" panose="02010609000101010101" pitchFamily="49" charset="-122"/>
                <a:ea typeface="汉仪行楷简" panose="02010609000101010101" pitchFamily="49" charset="-122"/>
              </a:rPr>
              <a:t>通篇气势激越，灵动飘逸，信手挥毫如云烟。从这些生龙活虎的字迹里，我们可以感受到张旭酒酣不羁、如痴如醉的狂态，与李白“天子呼来不上船，自称臣是酒中仙”的豪情不相上下。</a:t>
            </a:r>
            <a:endParaRPr lang="zh-CN" altLang="en-US" sz="1800" dirty="0" smtClean="0">
              <a:solidFill>
                <a:schemeClr val="accent6">
                  <a:lumMod val="50000"/>
                </a:schemeClr>
              </a:solidFill>
              <a:latin typeface="汉仪行楷简" panose="02010609000101010101" pitchFamily="49" charset="-122"/>
              <a:ea typeface="汉仪行楷简" panose="0201060900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to="" calcmode="lin" valueType="num">
                                      <p:cBhvr>
                                        <p:cTn id="7" dur="1" fill="hold"/>
                                        <p:tgtEl>
                                          <p:spTgt spid="21"/>
                                        </p:tgtEl>
                                      </p:cBhvr>
                                    </p:anim>
                                  </p:childTnLst>
                                </p:cTn>
                              </p:par>
                              <p:par>
                                <p:cTn id="8" presetID="24"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墨团3.png"/>
          <p:cNvPicPr>
            <a:picLocks noChangeAspect="1"/>
          </p:cNvPicPr>
          <p:nvPr/>
        </p:nvPicPr>
        <p:blipFill>
          <a:blip r:embed="rId1"/>
          <a:stretch>
            <a:fillRect/>
          </a:stretch>
        </p:blipFill>
        <p:spPr>
          <a:xfrm>
            <a:off x="428803" y="214290"/>
            <a:ext cx="1428553" cy="1515132"/>
          </a:xfrm>
          <a:prstGeom prst="rect">
            <a:avLst/>
          </a:prstGeom>
        </p:spPr>
      </p:pic>
      <p:sp>
        <p:nvSpPr>
          <p:cNvPr id="3" name="TextBox 2"/>
          <p:cNvSpPr txBox="1"/>
          <p:nvPr/>
        </p:nvSpPr>
        <p:spPr>
          <a:xfrm>
            <a:off x="-108520" y="500042"/>
            <a:ext cx="2699824" cy="593560"/>
          </a:xfrm>
          <a:prstGeom prst="rect">
            <a:avLst/>
          </a:prstGeom>
          <a:noFill/>
        </p:spPr>
        <p:txBody>
          <a:bodyPr wrap="square" rtlCol="0">
            <a:spAutoFit/>
          </a:bodyPr>
          <a:lstStyle/>
          <a:p>
            <a:pPr indent="457200">
              <a:lnSpc>
                <a:spcPct val="150000"/>
              </a:lnSpc>
            </a:pPr>
            <a:r>
              <a:rPr lang="en-US" altLang="zh-CN" sz="2400" b="1" dirty="0">
                <a:solidFill>
                  <a:schemeClr val="bg1"/>
                </a:solidFill>
                <a:latin typeface="华文楷体" panose="02010600040101010101" pitchFamily="2" charset="-122"/>
                <a:ea typeface="华文楷体" panose="02010600040101010101" pitchFamily="2" charset="-122"/>
              </a:rPr>
              <a:t>《</a:t>
            </a:r>
            <a:r>
              <a:rPr lang="zh-CN" altLang="en-US" sz="2400" b="1" dirty="0">
                <a:solidFill>
                  <a:schemeClr val="bg1"/>
                </a:solidFill>
                <a:latin typeface="华文楷体" panose="02010600040101010101" pitchFamily="2" charset="-122"/>
                <a:ea typeface="华文楷体" panose="02010600040101010101" pitchFamily="2" charset="-122"/>
              </a:rPr>
              <a:t>书谱</a:t>
            </a:r>
            <a:r>
              <a:rPr lang="en-US" altLang="zh-CN" sz="2400" b="1" dirty="0">
                <a:solidFill>
                  <a:schemeClr val="bg1"/>
                </a:solidFill>
                <a:latin typeface="华文楷体" panose="02010600040101010101" pitchFamily="2" charset="-122"/>
                <a:ea typeface="华文楷体" panose="02010600040101010101" pitchFamily="2" charset="-122"/>
              </a:rPr>
              <a:t>》</a:t>
            </a:r>
            <a:endParaRPr lang="zh-CN" altLang="en-US" sz="2400" b="1" dirty="0" smtClean="0">
              <a:solidFill>
                <a:schemeClr val="tx1">
                  <a:lumMod val="85000"/>
                  <a:lumOff val="15000"/>
                </a:schemeClr>
              </a:solidFill>
              <a:latin typeface="华文楷体" panose="02010600040101010101" pitchFamily="2" charset="-122"/>
              <a:ea typeface="华文楷体" panose="02010600040101010101" pitchFamily="2" charset="-122"/>
            </a:endParaRPr>
          </a:p>
        </p:txBody>
      </p:sp>
      <p:sp>
        <p:nvSpPr>
          <p:cNvPr id="5" name="TextBox 4"/>
          <p:cNvSpPr txBox="1"/>
          <p:nvPr/>
        </p:nvSpPr>
        <p:spPr>
          <a:xfrm>
            <a:off x="2267744" y="738570"/>
            <a:ext cx="6336704" cy="1705403"/>
          </a:xfrm>
          <a:prstGeom prst="rect">
            <a:avLst/>
          </a:prstGeom>
          <a:noFill/>
        </p:spPr>
        <p:txBody>
          <a:bodyPr wrap="square" rtlCol="0">
            <a:spAutoFit/>
          </a:bodyPr>
          <a:lstStyle/>
          <a:p>
            <a:pPr indent="457200">
              <a:lnSpc>
                <a:spcPct val="150000"/>
              </a:lnSpc>
            </a:pPr>
            <a:r>
              <a:rPr lang="zh-CN" altLang="en-US" dirty="0">
                <a:latin typeface="微软雅黑" panose="020B0503020204020204" pitchFamily="34" charset="-122"/>
                <a:ea typeface="微软雅黑" panose="020B0503020204020204" pitchFamily="34" charset="-122"/>
              </a:rPr>
              <a:t>孙过庭的</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书谱</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直追“二王”，笔笔规范，极具法度，有魏晋遗风，在书法艺术上的成就相当高，宋米芾评道：“过庭草书</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书谱</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，甚有右军法。凡世称右军书有此等字，皆孙笔也。凡唐草得二王法，无出其右。”</a:t>
            </a:r>
            <a:endParaRPr lang="en-US" altLang="zh-CN" dirty="0" smtClean="0">
              <a:latin typeface="微软雅黑" panose="020B0503020204020204" pitchFamily="34" charset="-122"/>
              <a:ea typeface="微软雅黑" panose="020B0503020204020204" pitchFamily="34" charset="-122"/>
            </a:endParaRPr>
          </a:p>
        </p:txBody>
      </p:sp>
      <p:sp>
        <p:nvSpPr>
          <p:cNvPr id="7" name="TextBox 6"/>
          <p:cNvSpPr txBox="1"/>
          <p:nvPr/>
        </p:nvSpPr>
        <p:spPr>
          <a:xfrm>
            <a:off x="597535" y="2799715"/>
            <a:ext cx="4290695" cy="3383280"/>
          </a:xfrm>
          <a:prstGeom prst="rect">
            <a:avLst/>
          </a:prstGeom>
          <a:noFill/>
          <a:ln>
            <a:solidFill>
              <a:schemeClr val="bg2">
                <a:lumMod val="50000"/>
              </a:schemeClr>
            </a:solidFill>
          </a:ln>
        </p:spPr>
        <p:txBody>
          <a:bodyPr wrap="square" rtlCol="0">
            <a:spAutoFit/>
          </a:bodyPr>
          <a:lstStyle/>
          <a:p>
            <a:pPr indent="457200">
              <a:lnSpc>
                <a:spcPct val="150000"/>
              </a:lnSpc>
            </a:pPr>
            <a:r>
              <a:rPr lang="en-US" altLang="zh-CN" sz="1800" dirty="0">
                <a:solidFill>
                  <a:schemeClr val="accent6">
                    <a:lumMod val="50000"/>
                  </a:schemeClr>
                </a:solidFill>
                <a:latin typeface="汉仪行楷简" panose="02010609000101010101" pitchFamily="49" charset="-122"/>
                <a:ea typeface="汉仪行楷简" panose="02010609000101010101" pitchFamily="49" charset="-122"/>
              </a:rPr>
              <a:t>《</a:t>
            </a:r>
            <a:r>
              <a:rPr lang="zh-CN" altLang="en-US" sz="1800" dirty="0">
                <a:solidFill>
                  <a:schemeClr val="accent6">
                    <a:lumMod val="50000"/>
                  </a:schemeClr>
                </a:solidFill>
                <a:latin typeface="汉仪行楷简" panose="02010609000101010101" pitchFamily="49" charset="-122"/>
                <a:ea typeface="汉仪行楷简" panose="02010609000101010101" pitchFamily="49" charset="-122"/>
              </a:rPr>
              <a:t>书谱</a:t>
            </a:r>
            <a:r>
              <a:rPr lang="en-US" altLang="zh-CN" sz="1800" dirty="0">
                <a:solidFill>
                  <a:schemeClr val="accent6">
                    <a:lumMod val="50000"/>
                  </a:schemeClr>
                </a:solidFill>
                <a:latin typeface="汉仪行楷简" panose="02010609000101010101" pitchFamily="49" charset="-122"/>
                <a:ea typeface="汉仪行楷简" panose="02010609000101010101" pitchFamily="49" charset="-122"/>
              </a:rPr>
              <a:t>》</a:t>
            </a:r>
            <a:r>
              <a:rPr lang="zh-CN" altLang="en-US" sz="1800" dirty="0">
                <a:solidFill>
                  <a:schemeClr val="accent6">
                    <a:lumMod val="50000"/>
                  </a:schemeClr>
                </a:solidFill>
                <a:latin typeface="汉仪行楷简" panose="02010609000101010101" pitchFamily="49" charset="-122"/>
                <a:ea typeface="汉仪行楷简" panose="02010609000101010101" pitchFamily="49" charset="-122"/>
              </a:rPr>
              <a:t>章法布局处理恰当，险正与虚实、飘逸与沉着、婀娜与刚健，面面俱到。自由挥洒与规范关系都处理得恰到好处。用笔方圆兼用，点画圆满，笔笔相应相生。轻重映带，意趣盎然，顿抑有致，富有矫健之神采。用墨枯湿浓淡恰到好处，正是“一画之间，变起伏于峰杪；一点之内，殊衄挫于毫芒”。</a:t>
            </a:r>
            <a:endParaRPr lang="zh-CN" altLang="en-US" sz="1800" dirty="0" smtClean="0">
              <a:solidFill>
                <a:schemeClr val="accent6">
                  <a:lumMod val="50000"/>
                </a:schemeClr>
              </a:solidFill>
              <a:latin typeface="汉仪行楷简" panose="02010609000101010101" pitchFamily="49" charset="-122"/>
              <a:ea typeface="汉仪行楷简" panose="02010609000101010101" pitchFamily="49" charset="-122"/>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7" y="2799797"/>
            <a:ext cx="2476993" cy="307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108758" y="2996952"/>
            <a:ext cx="524695" cy="2520280"/>
          </a:xfrm>
          <a:prstGeom prst="rect">
            <a:avLst/>
          </a:prstGeom>
          <a:noFill/>
        </p:spPr>
        <p:txBody>
          <a:bodyPr vert="wordArtVertRtl" wrap="square" rtlCol="0">
            <a:spAutoFit/>
          </a:bodyPr>
          <a:lstStyle/>
          <a:p>
            <a:pPr indent="457200">
              <a:lnSpc>
                <a:spcPct val="150000"/>
              </a:lnSpc>
            </a:pPr>
            <a:r>
              <a:rPr lang="en-US" altLang="zh-CN" sz="1600" dirty="0">
                <a:solidFill>
                  <a:schemeClr val="accent6">
                    <a:lumMod val="50000"/>
                  </a:schemeClr>
                </a:solidFill>
                <a:latin typeface="+mj-ea"/>
                <a:ea typeface="+mj-ea"/>
              </a:rPr>
              <a:t>《</a:t>
            </a:r>
            <a:r>
              <a:rPr lang="zh-CN" altLang="en-US" sz="1600" dirty="0">
                <a:solidFill>
                  <a:schemeClr val="accent6">
                    <a:lumMod val="50000"/>
                  </a:schemeClr>
                </a:solidFill>
                <a:latin typeface="+mj-ea"/>
                <a:ea typeface="+mj-ea"/>
              </a:rPr>
              <a:t>书谱</a:t>
            </a:r>
            <a:r>
              <a:rPr lang="en-US" altLang="zh-CN" sz="1600" dirty="0">
                <a:solidFill>
                  <a:schemeClr val="accent6">
                    <a:lumMod val="50000"/>
                  </a:schemeClr>
                </a:solidFill>
                <a:latin typeface="+mj-ea"/>
                <a:ea typeface="+mj-ea"/>
              </a:rPr>
              <a:t>》</a:t>
            </a:r>
            <a:r>
              <a:rPr lang="zh-CN" altLang="en-US" sz="1600" dirty="0">
                <a:solidFill>
                  <a:schemeClr val="accent6">
                    <a:lumMod val="50000"/>
                  </a:schemeClr>
                </a:solidFill>
                <a:latin typeface="+mj-ea"/>
                <a:ea typeface="+mj-ea"/>
              </a:rPr>
              <a:t>局部</a:t>
            </a:r>
            <a:endParaRPr lang="en-US" altLang="zh-CN" sz="1600" dirty="0">
              <a:solidFill>
                <a:schemeClr val="accent6">
                  <a:lumMod val="50000"/>
                </a:schemeClr>
              </a:solidFill>
              <a:latin typeface="+mj-ea"/>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24"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to="" calcmode="lin" valueType="num">
                                      <p:cBhvr>
                                        <p:cTn id="13" dur="1" fill="hold"/>
                                        <p:tgtEl>
                                          <p:spTgt spid="5"/>
                                        </p:tgtEl>
                                      </p:cBhvr>
                                    </p:anim>
                                  </p:childTnLst>
                                </p:cTn>
                              </p:par>
                              <p:par>
                                <p:cTn id="14" presetID="24"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to="" calcmode="lin" valueType="num">
                                      <p:cBhvr>
                                        <p:cTn id="16" dur="1" fill="hold"/>
                                        <p:tgtEl>
                                          <p:spTgt spid="7"/>
                                        </p:tgtEl>
                                      </p:cBhvr>
                                    </p:anim>
                                  </p:childTnLst>
                                </p:cTn>
                              </p:par>
                              <p:par>
                                <p:cTn id="17" presetID="24"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to="" calcmode="lin" valueType="num">
                                      <p:cBhvr>
                                        <p:cTn id="19" dur="1" fill="hold"/>
                                        <p:tgtEl>
                                          <p:spTgt spid="10"/>
                                        </p:tgtEl>
                                      </p:cBhvr>
                                    </p:anim>
                                  </p:childTnLst>
                                </p:cTn>
                              </p:par>
                              <p:par>
                                <p:cTn id="20" presetID="31" presetClass="entr" presetSubtype="0" fill="hold" nodeType="withEffect">
                                  <p:stCondLst>
                                    <p:cond delay="0"/>
                                  </p:stCondLst>
                                  <p:childTnLst>
                                    <p:set>
                                      <p:cBhvr>
                                        <p:cTn id="21" dur="1" fill="hold">
                                          <p:stCondLst>
                                            <p:cond delay="0"/>
                                          </p:stCondLst>
                                        </p:cTn>
                                        <p:tgtEl>
                                          <p:spTgt spid="11266"/>
                                        </p:tgtEl>
                                        <p:attrNameLst>
                                          <p:attrName>style.visibility</p:attrName>
                                        </p:attrNameLst>
                                      </p:cBhvr>
                                      <p:to>
                                        <p:strVal val="visible"/>
                                      </p:to>
                                    </p:set>
                                    <p:anim calcmode="lin" valueType="num">
                                      <p:cBhvr>
                                        <p:cTn id="22" dur="1000" fill="hold"/>
                                        <p:tgtEl>
                                          <p:spTgt spid="11266"/>
                                        </p:tgtEl>
                                        <p:attrNameLst>
                                          <p:attrName>ppt_w</p:attrName>
                                        </p:attrNameLst>
                                      </p:cBhvr>
                                      <p:tavLst>
                                        <p:tav tm="0">
                                          <p:val>
                                            <p:fltVal val="0"/>
                                          </p:val>
                                        </p:tav>
                                        <p:tav tm="100000">
                                          <p:val>
                                            <p:strVal val="#ppt_w"/>
                                          </p:val>
                                        </p:tav>
                                      </p:tavLst>
                                    </p:anim>
                                    <p:anim calcmode="lin" valueType="num">
                                      <p:cBhvr>
                                        <p:cTn id="23" dur="1000" fill="hold"/>
                                        <p:tgtEl>
                                          <p:spTgt spid="11266"/>
                                        </p:tgtEl>
                                        <p:attrNameLst>
                                          <p:attrName>ppt_h</p:attrName>
                                        </p:attrNameLst>
                                      </p:cBhvr>
                                      <p:tavLst>
                                        <p:tav tm="0">
                                          <p:val>
                                            <p:fltVal val="0"/>
                                          </p:val>
                                        </p:tav>
                                        <p:tav tm="100000">
                                          <p:val>
                                            <p:strVal val="#ppt_h"/>
                                          </p:val>
                                        </p:tav>
                                      </p:tavLst>
                                    </p:anim>
                                    <p:anim calcmode="lin" valueType="num">
                                      <p:cBhvr>
                                        <p:cTn id="24" dur="1000" fill="hold"/>
                                        <p:tgtEl>
                                          <p:spTgt spid="11266"/>
                                        </p:tgtEl>
                                        <p:attrNameLst>
                                          <p:attrName>style.rotation</p:attrName>
                                        </p:attrNameLst>
                                      </p:cBhvr>
                                      <p:tavLst>
                                        <p:tav tm="0">
                                          <p:val>
                                            <p:fltVal val="90"/>
                                          </p:val>
                                        </p:tav>
                                        <p:tav tm="100000">
                                          <p:val>
                                            <p:fltVal val="0"/>
                                          </p:val>
                                        </p:tav>
                                      </p:tavLst>
                                    </p:anim>
                                    <p:animEffect transition="in" filter="fade">
                                      <p:cBhvr>
                                        <p:cTn id="25" dur="1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bldLvl="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12"/>
          <p:cNvSpPr>
            <a:spLocks noChangeArrowheads="1"/>
          </p:cNvSpPr>
          <p:nvPr/>
        </p:nvSpPr>
        <p:spPr bwMode="auto">
          <a:xfrm>
            <a:off x="3491880" y="2780928"/>
            <a:ext cx="3592650" cy="523220"/>
          </a:xfrm>
          <a:prstGeom prst="rect">
            <a:avLst/>
          </a:prstGeom>
          <a:noFill/>
          <a:ln w="9525">
            <a:noFill/>
            <a:miter lim="800000"/>
          </a:ln>
        </p:spPr>
        <p:txBody>
          <a:bodyPr wrap="none">
            <a:spAutoFit/>
          </a:bodyPr>
          <a:lstStyle/>
          <a:p>
            <a:r>
              <a:rPr lang="zh-CN" altLang="en-US" sz="2800" dirty="0" smtClean="0">
                <a:latin typeface="华文隶书" panose="02010800040101010101" pitchFamily="2" charset="-122"/>
                <a:ea typeface="华文隶书" panose="02010800040101010101" pitchFamily="2" charset="-122"/>
              </a:rPr>
              <a:t>第一节  </a:t>
            </a:r>
            <a:r>
              <a:rPr lang="zh-CN" altLang="en-US" sz="2800" dirty="0">
                <a:latin typeface="华文隶书" panose="02010800040101010101" pitchFamily="2" charset="-122"/>
                <a:ea typeface="华文隶书" panose="02010800040101010101" pitchFamily="2" charset="-122"/>
              </a:rPr>
              <a:t>书法欣赏概述</a:t>
            </a:r>
            <a:endParaRPr lang="zh-CN" altLang="en-US" sz="2800" dirty="0">
              <a:latin typeface="华文隶书" panose="02010800040101010101" pitchFamily="2" charset="-122"/>
              <a:ea typeface="华文隶书" panose="02010800040101010101" pitchFamily="2" charset="-122"/>
            </a:endParaRPr>
          </a:p>
        </p:txBody>
      </p:sp>
      <p:grpSp>
        <p:nvGrpSpPr>
          <p:cNvPr id="9" name="组合 8"/>
          <p:cNvGrpSpPr/>
          <p:nvPr/>
        </p:nvGrpSpPr>
        <p:grpSpPr>
          <a:xfrm rot="5217582">
            <a:off x="-377510" y="3358844"/>
            <a:ext cx="2323606" cy="732060"/>
            <a:chOff x="3059087" y="2408240"/>
            <a:chExt cx="6051502" cy="2019305"/>
          </a:xfrm>
          <a:solidFill>
            <a:srgbClr val="686868"/>
          </a:solidFill>
        </p:grpSpPr>
        <p:sp>
          <p:nvSpPr>
            <p:cNvPr id="10" name="Freeform 6"/>
            <p:cNvSpPr>
              <a:spLocks noEditPoints="1"/>
            </p:cNvSpPr>
            <p:nvPr/>
          </p:nvSpPr>
          <p:spPr bwMode="auto">
            <a:xfrm>
              <a:off x="3059087" y="2660653"/>
              <a:ext cx="5810203" cy="1766892"/>
            </a:xfrm>
            <a:custGeom>
              <a:avLst/>
              <a:gdLst>
                <a:gd name="T0" fmla="*/ 62 w 1547"/>
                <a:gd name="T1" fmla="*/ 5 h 469"/>
                <a:gd name="T2" fmla="*/ 112 w 1547"/>
                <a:gd name="T3" fmla="*/ 49 h 469"/>
                <a:gd name="T4" fmla="*/ 185 w 1547"/>
                <a:gd name="T5" fmla="*/ 125 h 469"/>
                <a:gd name="T6" fmla="*/ 254 w 1547"/>
                <a:gd name="T7" fmla="*/ 180 h 469"/>
                <a:gd name="T8" fmla="*/ 341 w 1547"/>
                <a:gd name="T9" fmla="*/ 251 h 469"/>
                <a:gd name="T10" fmla="*/ 409 w 1547"/>
                <a:gd name="T11" fmla="*/ 304 h 469"/>
                <a:gd name="T12" fmla="*/ 486 w 1547"/>
                <a:gd name="T13" fmla="*/ 326 h 469"/>
                <a:gd name="T14" fmla="*/ 557 w 1547"/>
                <a:gd name="T15" fmla="*/ 353 h 469"/>
                <a:gd name="T16" fmla="*/ 719 w 1547"/>
                <a:gd name="T17" fmla="*/ 385 h 469"/>
                <a:gd name="T18" fmla="*/ 799 w 1547"/>
                <a:gd name="T19" fmla="*/ 387 h 469"/>
                <a:gd name="T20" fmla="*/ 898 w 1547"/>
                <a:gd name="T21" fmla="*/ 374 h 469"/>
                <a:gd name="T22" fmla="*/ 990 w 1547"/>
                <a:gd name="T23" fmla="*/ 358 h 469"/>
                <a:gd name="T24" fmla="*/ 921 w 1547"/>
                <a:gd name="T25" fmla="*/ 383 h 469"/>
                <a:gd name="T26" fmla="*/ 878 w 1547"/>
                <a:gd name="T27" fmla="*/ 395 h 469"/>
                <a:gd name="T28" fmla="*/ 898 w 1547"/>
                <a:gd name="T29" fmla="*/ 403 h 469"/>
                <a:gd name="T30" fmla="*/ 797 w 1547"/>
                <a:gd name="T31" fmla="*/ 416 h 469"/>
                <a:gd name="T32" fmla="*/ 782 w 1547"/>
                <a:gd name="T33" fmla="*/ 428 h 469"/>
                <a:gd name="T34" fmla="*/ 965 w 1547"/>
                <a:gd name="T35" fmla="*/ 407 h 469"/>
                <a:gd name="T36" fmla="*/ 1093 w 1547"/>
                <a:gd name="T37" fmla="*/ 362 h 469"/>
                <a:gd name="T38" fmla="*/ 1010 w 1547"/>
                <a:gd name="T39" fmla="*/ 384 h 469"/>
                <a:gd name="T40" fmla="*/ 947 w 1547"/>
                <a:gd name="T41" fmla="*/ 399 h 469"/>
                <a:gd name="T42" fmla="*/ 983 w 1547"/>
                <a:gd name="T43" fmla="*/ 386 h 469"/>
                <a:gd name="T44" fmla="*/ 1067 w 1547"/>
                <a:gd name="T45" fmla="*/ 354 h 469"/>
                <a:gd name="T46" fmla="*/ 1124 w 1547"/>
                <a:gd name="T47" fmla="*/ 336 h 469"/>
                <a:gd name="T48" fmla="*/ 1125 w 1547"/>
                <a:gd name="T49" fmla="*/ 357 h 469"/>
                <a:gd name="T50" fmla="*/ 1194 w 1547"/>
                <a:gd name="T51" fmla="*/ 335 h 469"/>
                <a:gd name="T52" fmla="*/ 1279 w 1547"/>
                <a:gd name="T53" fmla="*/ 289 h 469"/>
                <a:gd name="T54" fmla="*/ 1350 w 1547"/>
                <a:gd name="T55" fmla="*/ 245 h 469"/>
                <a:gd name="T56" fmla="*/ 1419 w 1547"/>
                <a:gd name="T57" fmla="*/ 194 h 469"/>
                <a:gd name="T58" fmla="*/ 1438 w 1547"/>
                <a:gd name="T59" fmla="*/ 175 h 469"/>
                <a:gd name="T60" fmla="*/ 1545 w 1547"/>
                <a:gd name="T61" fmla="*/ 73 h 469"/>
                <a:gd name="T62" fmla="*/ 1412 w 1547"/>
                <a:gd name="T63" fmla="*/ 226 h 469"/>
                <a:gd name="T64" fmla="*/ 1358 w 1547"/>
                <a:gd name="T65" fmla="*/ 280 h 469"/>
                <a:gd name="T66" fmla="*/ 1309 w 1547"/>
                <a:gd name="T67" fmla="*/ 308 h 469"/>
                <a:gd name="T68" fmla="*/ 1232 w 1547"/>
                <a:gd name="T69" fmla="*/ 353 h 469"/>
                <a:gd name="T70" fmla="*/ 1192 w 1547"/>
                <a:gd name="T71" fmla="*/ 368 h 469"/>
                <a:gd name="T72" fmla="*/ 1144 w 1547"/>
                <a:gd name="T73" fmla="*/ 392 h 469"/>
                <a:gd name="T74" fmla="*/ 1061 w 1547"/>
                <a:gd name="T75" fmla="*/ 420 h 469"/>
                <a:gd name="T76" fmla="*/ 1017 w 1547"/>
                <a:gd name="T77" fmla="*/ 436 h 469"/>
                <a:gd name="T78" fmla="*/ 972 w 1547"/>
                <a:gd name="T79" fmla="*/ 445 h 469"/>
                <a:gd name="T80" fmla="*/ 843 w 1547"/>
                <a:gd name="T81" fmla="*/ 466 h 469"/>
                <a:gd name="T82" fmla="*/ 756 w 1547"/>
                <a:gd name="T83" fmla="*/ 468 h 469"/>
                <a:gd name="T84" fmla="*/ 651 w 1547"/>
                <a:gd name="T85" fmla="*/ 455 h 469"/>
                <a:gd name="T86" fmla="*/ 592 w 1547"/>
                <a:gd name="T87" fmla="*/ 444 h 469"/>
                <a:gd name="T88" fmla="*/ 506 w 1547"/>
                <a:gd name="T89" fmla="*/ 428 h 469"/>
                <a:gd name="T90" fmla="*/ 466 w 1547"/>
                <a:gd name="T91" fmla="*/ 415 h 469"/>
                <a:gd name="T92" fmla="*/ 392 w 1547"/>
                <a:gd name="T93" fmla="*/ 390 h 469"/>
                <a:gd name="T94" fmla="*/ 395 w 1547"/>
                <a:gd name="T95" fmla="*/ 376 h 469"/>
                <a:gd name="T96" fmla="*/ 295 w 1547"/>
                <a:gd name="T97" fmla="*/ 332 h 469"/>
                <a:gd name="T98" fmla="*/ 234 w 1547"/>
                <a:gd name="T99" fmla="*/ 302 h 469"/>
                <a:gd name="T100" fmla="*/ 151 w 1547"/>
                <a:gd name="T101" fmla="*/ 222 h 469"/>
                <a:gd name="T102" fmla="*/ 97 w 1547"/>
                <a:gd name="T103" fmla="*/ 183 h 469"/>
                <a:gd name="T104" fmla="*/ 1 w 1547"/>
                <a:gd name="T105" fmla="*/ 69 h 469"/>
                <a:gd name="T106" fmla="*/ 721 w 1547"/>
                <a:gd name="T107" fmla="*/ 402 h 469"/>
                <a:gd name="T108" fmla="*/ 650 w 1547"/>
                <a:gd name="T109" fmla="*/ 391 h 469"/>
                <a:gd name="T110" fmla="*/ 596 w 1547"/>
                <a:gd name="T111" fmla="*/ 393 h 469"/>
                <a:gd name="T112" fmla="*/ 754 w 1547"/>
                <a:gd name="T113" fmla="*/ 400 h 469"/>
                <a:gd name="T114" fmla="*/ 1437 w 1547"/>
                <a:gd name="T115" fmla="*/ 185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47" h="469">
                  <a:moveTo>
                    <a:pt x="0" y="43"/>
                  </a:moveTo>
                  <a:cubicBezTo>
                    <a:pt x="10" y="39"/>
                    <a:pt x="18" y="34"/>
                    <a:pt x="22" y="23"/>
                  </a:cubicBezTo>
                  <a:cubicBezTo>
                    <a:pt x="23" y="21"/>
                    <a:pt x="24" y="21"/>
                    <a:pt x="25" y="20"/>
                  </a:cubicBezTo>
                  <a:cubicBezTo>
                    <a:pt x="28" y="18"/>
                    <a:pt x="31" y="16"/>
                    <a:pt x="33" y="14"/>
                  </a:cubicBezTo>
                  <a:cubicBezTo>
                    <a:pt x="37" y="7"/>
                    <a:pt x="43" y="5"/>
                    <a:pt x="50" y="5"/>
                  </a:cubicBezTo>
                  <a:cubicBezTo>
                    <a:pt x="54" y="5"/>
                    <a:pt x="58" y="5"/>
                    <a:pt x="62" y="5"/>
                  </a:cubicBezTo>
                  <a:cubicBezTo>
                    <a:pt x="67" y="5"/>
                    <a:pt x="71" y="4"/>
                    <a:pt x="73" y="0"/>
                  </a:cubicBezTo>
                  <a:cubicBezTo>
                    <a:pt x="76" y="1"/>
                    <a:pt x="79" y="2"/>
                    <a:pt x="82" y="3"/>
                  </a:cubicBezTo>
                  <a:cubicBezTo>
                    <a:pt x="84" y="3"/>
                    <a:pt x="85" y="3"/>
                    <a:pt x="87" y="3"/>
                  </a:cubicBezTo>
                  <a:cubicBezTo>
                    <a:pt x="94" y="2"/>
                    <a:pt x="96" y="3"/>
                    <a:pt x="97" y="11"/>
                  </a:cubicBezTo>
                  <a:cubicBezTo>
                    <a:pt x="99" y="24"/>
                    <a:pt x="101" y="37"/>
                    <a:pt x="112" y="47"/>
                  </a:cubicBezTo>
                  <a:cubicBezTo>
                    <a:pt x="112" y="47"/>
                    <a:pt x="112" y="48"/>
                    <a:pt x="112" y="49"/>
                  </a:cubicBezTo>
                  <a:cubicBezTo>
                    <a:pt x="112" y="52"/>
                    <a:pt x="114" y="56"/>
                    <a:pt x="117" y="56"/>
                  </a:cubicBezTo>
                  <a:cubicBezTo>
                    <a:pt x="128" y="56"/>
                    <a:pt x="133" y="65"/>
                    <a:pt x="139" y="72"/>
                  </a:cubicBezTo>
                  <a:cubicBezTo>
                    <a:pt x="139" y="73"/>
                    <a:pt x="139" y="74"/>
                    <a:pt x="139" y="75"/>
                  </a:cubicBezTo>
                  <a:cubicBezTo>
                    <a:pt x="139" y="84"/>
                    <a:pt x="143" y="90"/>
                    <a:pt x="149" y="96"/>
                  </a:cubicBezTo>
                  <a:cubicBezTo>
                    <a:pt x="151" y="97"/>
                    <a:pt x="153" y="99"/>
                    <a:pt x="155" y="100"/>
                  </a:cubicBezTo>
                  <a:cubicBezTo>
                    <a:pt x="166" y="107"/>
                    <a:pt x="176" y="115"/>
                    <a:pt x="185" y="125"/>
                  </a:cubicBezTo>
                  <a:cubicBezTo>
                    <a:pt x="188" y="129"/>
                    <a:pt x="193" y="132"/>
                    <a:pt x="197" y="135"/>
                  </a:cubicBezTo>
                  <a:cubicBezTo>
                    <a:pt x="198" y="136"/>
                    <a:pt x="199" y="137"/>
                    <a:pt x="199" y="138"/>
                  </a:cubicBezTo>
                  <a:cubicBezTo>
                    <a:pt x="200" y="142"/>
                    <a:pt x="203" y="145"/>
                    <a:pt x="206" y="146"/>
                  </a:cubicBezTo>
                  <a:cubicBezTo>
                    <a:pt x="216" y="148"/>
                    <a:pt x="222" y="154"/>
                    <a:pt x="228" y="161"/>
                  </a:cubicBezTo>
                  <a:cubicBezTo>
                    <a:pt x="233" y="166"/>
                    <a:pt x="237" y="172"/>
                    <a:pt x="243" y="176"/>
                  </a:cubicBezTo>
                  <a:cubicBezTo>
                    <a:pt x="246" y="178"/>
                    <a:pt x="250" y="180"/>
                    <a:pt x="254" y="180"/>
                  </a:cubicBezTo>
                  <a:cubicBezTo>
                    <a:pt x="258" y="181"/>
                    <a:pt x="260" y="182"/>
                    <a:pt x="263" y="185"/>
                  </a:cubicBezTo>
                  <a:cubicBezTo>
                    <a:pt x="271" y="193"/>
                    <a:pt x="280" y="200"/>
                    <a:pt x="288" y="208"/>
                  </a:cubicBezTo>
                  <a:cubicBezTo>
                    <a:pt x="292" y="211"/>
                    <a:pt x="296" y="214"/>
                    <a:pt x="298" y="217"/>
                  </a:cubicBezTo>
                  <a:cubicBezTo>
                    <a:pt x="303" y="224"/>
                    <a:pt x="309" y="227"/>
                    <a:pt x="315" y="231"/>
                  </a:cubicBezTo>
                  <a:cubicBezTo>
                    <a:pt x="317" y="233"/>
                    <a:pt x="321" y="232"/>
                    <a:pt x="323" y="233"/>
                  </a:cubicBezTo>
                  <a:cubicBezTo>
                    <a:pt x="329" y="239"/>
                    <a:pt x="335" y="245"/>
                    <a:pt x="341" y="251"/>
                  </a:cubicBezTo>
                  <a:cubicBezTo>
                    <a:pt x="341" y="251"/>
                    <a:pt x="341" y="252"/>
                    <a:pt x="340" y="252"/>
                  </a:cubicBezTo>
                  <a:cubicBezTo>
                    <a:pt x="340" y="252"/>
                    <a:pt x="340" y="253"/>
                    <a:pt x="340" y="253"/>
                  </a:cubicBezTo>
                  <a:cubicBezTo>
                    <a:pt x="333" y="256"/>
                    <a:pt x="332" y="258"/>
                    <a:pt x="337" y="264"/>
                  </a:cubicBezTo>
                  <a:cubicBezTo>
                    <a:pt x="340" y="268"/>
                    <a:pt x="345" y="271"/>
                    <a:pt x="349" y="273"/>
                  </a:cubicBezTo>
                  <a:cubicBezTo>
                    <a:pt x="363" y="281"/>
                    <a:pt x="376" y="289"/>
                    <a:pt x="390" y="297"/>
                  </a:cubicBezTo>
                  <a:cubicBezTo>
                    <a:pt x="396" y="300"/>
                    <a:pt x="403" y="303"/>
                    <a:pt x="409" y="304"/>
                  </a:cubicBezTo>
                  <a:cubicBezTo>
                    <a:pt x="413" y="305"/>
                    <a:pt x="417" y="305"/>
                    <a:pt x="421" y="304"/>
                  </a:cubicBezTo>
                  <a:cubicBezTo>
                    <a:pt x="428" y="300"/>
                    <a:pt x="435" y="302"/>
                    <a:pt x="441" y="304"/>
                  </a:cubicBezTo>
                  <a:cubicBezTo>
                    <a:pt x="444" y="305"/>
                    <a:pt x="447" y="309"/>
                    <a:pt x="449" y="311"/>
                  </a:cubicBezTo>
                  <a:cubicBezTo>
                    <a:pt x="451" y="313"/>
                    <a:pt x="453" y="314"/>
                    <a:pt x="454" y="315"/>
                  </a:cubicBezTo>
                  <a:cubicBezTo>
                    <a:pt x="459" y="316"/>
                    <a:pt x="463" y="316"/>
                    <a:pt x="467" y="317"/>
                  </a:cubicBezTo>
                  <a:cubicBezTo>
                    <a:pt x="475" y="318"/>
                    <a:pt x="482" y="320"/>
                    <a:pt x="486" y="326"/>
                  </a:cubicBezTo>
                  <a:cubicBezTo>
                    <a:pt x="497" y="327"/>
                    <a:pt x="507" y="328"/>
                    <a:pt x="517" y="330"/>
                  </a:cubicBezTo>
                  <a:cubicBezTo>
                    <a:pt x="519" y="335"/>
                    <a:pt x="524" y="337"/>
                    <a:pt x="530" y="337"/>
                  </a:cubicBezTo>
                  <a:cubicBezTo>
                    <a:pt x="534" y="338"/>
                    <a:pt x="538" y="339"/>
                    <a:pt x="542" y="340"/>
                  </a:cubicBezTo>
                  <a:cubicBezTo>
                    <a:pt x="542" y="340"/>
                    <a:pt x="543" y="341"/>
                    <a:pt x="543" y="340"/>
                  </a:cubicBezTo>
                  <a:cubicBezTo>
                    <a:pt x="551" y="336"/>
                    <a:pt x="553" y="345"/>
                    <a:pt x="557" y="348"/>
                  </a:cubicBezTo>
                  <a:cubicBezTo>
                    <a:pt x="558" y="349"/>
                    <a:pt x="558" y="351"/>
                    <a:pt x="557" y="353"/>
                  </a:cubicBezTo>
                  <a:cubicBezTo>
                    <a:pt x="555" y="358"/>
                    <a:pt x="556" y="360"/>
                    <a:pt x="561" y="361"/>
                  </a:cubicBezTo>
                  <a:cubicBezTo>
                    <a:pt x="572" y="364"/>
                    <a:pt x="583" y="367"/>
                    <a:pt x="593" y="370"/>
                  </a:cubicBezTo>
                  <a:cubicBezTo>
                    <a:pt x="612" y="375"/>
                    <a:pt x="632" y="377"/>
                    <a:pt x="652" y="379"/>
                  </a:cubicBezTo>
                  <a:cubicBezTo>
                    <a:pt x="667" y="381"/>
                    <a:pt x="682" y="383"/>
                    <a:pt x="697" y="385"/>
                  </a:cubicBezTo>
                  <a:cubicBezTo>
                    <a:pt x="698" y="385"/>
                    <a:pt x="700" y="385"/>
                    <a:pt x="700" y="385"/>
                  </a:cubicBezTo>
                  <a:cubicBezTo>
                    <a:pt x="707" y="379"/>
                    <a:pt x="713" y="382"/>
                    <a:pt x="719" y="385"/>
                  </a:cubicBezTo>
                  <a:cubicBezTo>
                    <a:pt x="721" y="386"/>
                    <a:pt x="723" y="386"/>
                    <a:pt x="725" y="386"/>
                  </a:cubicBezTo>
                  <a:cubicBezTo>
                    <a:pt x="727" y="385"/>
                    <a:pt x="728" y="384"/>
                    <a:pt x="729" y="383"/>
                  </a:cubicBezTo>
                  <a:cubicBezTo>
                    <a:pt x="736" y="379"/>
                    <a:pt x="737" y="379"/>
                    <a:pt x="741" y="385"/>
                  </a:cubicBezTo>
                  <a:cubicBezTo>
                    <a:pt x="751" y="385"/>
                    <a:pt x="761" y="385"/>
                    <a:pt x="771" y="385"/>
                  </a:cubicBezTo>
                  <a:cubicBezTo>
                    <a:pt x="772" y="385"/>
                    <a:pt x="774" y="385"/>
                    <a:pt x="775" y="386"/>
                  </a:cubicBezTo>
                  <a:cubicBezTo>
                    <a:pt x="783" y="393"/>
                    <a:pt x="791" y="389"/>
                    <a:pt x="799" y="387"/>
                  </a:cubicBezTo>
                  <a:cubicBezTo>
                    <a:pt x="806" y="385"/>
                    <a:pt x="814" y="384"/>
                    <a:pt x="822" y="383"/>
                  </a:cubicBezTo>
                  <a:cubicBezTo>
                    <a:pt x="826" y="383"/>
                    <a:pt x="831" y="382"/>
                    <a:pt x="836" y="382"/>
                  </a:cubicBezTo>
                  <a:cubicBezTo>
                    <a:pt x="838" y="381"/>
                    <a:pt x="840" y="382"/>
                    <a:pt x="842" y="382"/>
                  </a:cubicBezTo>
                  <a:cubicBezTo>
                    <a:pt x="844" y="378"/>
                    <a:pt x="845" y="378"/>
                    <a:pt x="849" y="383"/>
                  </a:cubicBezTo>
                  <a:cubicBezTo>
                    <a:pt x="850" y="384"/>
                    <a:pt x="854" y="385"/>
                    <a:pt x="855" y="385"/>
                  </a:cubicBezTo>
                  <a:cubicBezTo>
                    <a:pt x="868" y="376"/>
                    <a:pt x="884" y="378"/>
                    <a:pt x="898" y="374"/>
                  </a:cubicBezTo>
                  <a:cubicBezTo>
                    <a:pt x="903" y="372"/>
                    <a:pt x="909" y="371"/>
                    <a:pt x="914" y="370"/>
                  </a:cubicBezTo>
                  <a:cubicBezTo>
                    <a:pt x="918" y="368"/>
                    <a:pt x="923" y="367"/>
                    <a:pt x="927" y="369"/>
                  </a:cubicBezTo>
                  <a:cubicBezTo>
                    <a:pt x="930" y="370"/>
                    <a:pt x="933" y="368"/>
                    <a:pt x="936" y="368"/>
                  </a:cubicBezTo>
                  <a:cubicBezTo>
                    <a:pt x="940" y="368"/>
                    <a:pt x="945" y="367"/>
                    <a:pt x="950" y="367"/>
                  </a:cubicBezTo>
                  <a:cubicBezTo>
                    <a:pt x="953" y="361"/>
                    <a:pt x="960" y="361"/>
                    <a:pt x="967" y="360"/>
                  </a:cubicBezTo>
                  <a:cubicBezTo>
                    <a:pt x="974" y="360"/>
                    <a:pt x="982" y="359"/>
                    <a:pt x="990" y="358"/>
                  </a:cubicBezTo>
                  <a:cubicBezTo>
                    <a:pt x="993" y="358"/>
                    <a:pt x="996" y="359"/>
                    <a:pt x="999" y="359"/>
                  </a:cubicBezTo>
                  <a:cubicBezTo>
                    <a:pt x="993" y="365"/>
                    <a:pt x="985" y="366"/>
                    <a:pt x="978" y="368"/>
                  </a:cubicBezTo>
                  <a:cubicBezTo>
                    <a:pt x="968" y="370"/>
                    <a:pt x="957" y="370"/>
                    <a:pt x="948" y="376"/>
                  </a:cubicBezTo>
                  <a:cubicBezTo>
                    <a:pt x="947" y="377"/>
                    <a:pt x="946" y="377"/>
                    <a:pt x="946" y="377"/>
                  </a:cubicBezTo>
                  <a:cubicBezTo>
                    <a:pt x="941" y="374"/>
                    <a:pt x="936" y="376"/>
                    <a:pt x="932" y="378"/>
                  </a:cubicBezTo>
                  <a:cubicBezTo>
                    <a:pt x="928" y="380"/>
                    <a:pt x="923" y="378"/>
                    <a:pt x="921" y="383"/>
                  </a:cubicBezTo>
                  <a:cubicBezTo>
                    <a:pt x="920" y="383"/>
                    <a:pt x="918" y="383"/>
                    <a:pt x="917" y="383"/>
                  </a:cubicBezTo>
                  <a:cubicBezTo>
                    <a:pt x="912" y="380"/>
                    <a:pt x="906" y="381"/>
                    <a:pt x="901" y="382"/>
                  </a:cubicBezTo>
                  <a:cubicBezTo>
                    <a:pt x="892" y="383"/>
                    <a:pt x="883" y="383"/>
                    <a:pt x="874" y="384"/>
                  </a:cubicBezTo>
                  <a:cubicBezTo>
                    <a:pt x="867" y="385"/>
                    <a:pt x="861" y="387"/>
                    <a:pt x="854" y="389"/>
                  </a:cubicBezTo>
                  <a:cubicBezTo>
                    <a:pt x="857" y="396"/>
                    <a:pt x="860" y="399"/>
                    <a:pt x="866" y="398"/>
                  </a:cubicBezTo>
                  <a:cubicBezTo>
                    <a:pt x="870" y="397"/>
                    <a:pt x="874" y="396"/>
                    <a:pt x="878" y="395"/>
                  </a:cubicBezTo>
                  <a:cubicBezTo>
                    <a:pt x="886" y="392"/>
                    <a:pt x="894" y="392"/>
                    <a:pt x="902" y="394"/>
                  </a:cubicBezTo>
                  <a:cubicBezTo>
                    <a:pt x="908" y="395"/>
                    <a:pt x="914" y="394"/>
                    <a:pt x="920" y="390"/>
                  </a:cubicBezTo>
                  <a:cubicBezTo>
                    <a:pt x="922" y="393"/>
                    <a:pt x="924" y="396"/>
                    <a:pt x="926" y="399"/>
                  </a:cubicBezTo>
                  <a:cubicBezTo>
                    <a:pt x="919" y="405"/>
                    <a:pt x="912" y="406"/>
                    <a:pt x="904" y="406"/>
                  </a:cubicBezTo>
                  <a:cubicBezTo>
                    <a:pt x="903" y="406"/>
                    <a:pt x="902" y="406"/>
                    <a:pt x="901" y="405"/>
                  </a:cubicBezTo>
                  <a:cubicBezTo>
                    <a:pt x="900" y="404"/>
                    <a:pt x="899" y="404"/>
                    <a:pt x="898" y="403"/>
                  </a:cubicBezTo>
                  <a:cubicBezTo>
                    <a:pt x="890" y="398"/>
                    <a:pt x="887" y="399"/>
                    <a:pt x="886" y="409"/>
                  </a:cubicBezTo>
                  <a:cubicBezTo>
                    <a:pt x="873" y="410"/>
                    <a:pt x="860" y="411"/>
                    <a:pt x="847" y="413"/>
                  </a:cubicBezTo>
                  <a:cubicBezTo>
                    <a:pt x="839" y="414"/>
                    <a:pt x="830" y="415"/>
                    <a:pt x="821" y="418"/>
                  </a:cubicBezTo>
                  <a:cubicBezTo>
                    <a:pt x="814" y="420"/>
                    <a:pt x="805" y="420"/>
                    <a:pt x="797" y="420"/>
                  </a:cubicBezTo>
                  <a:cubicBezTo>
                    <a:pt x="793" y="421"/>
                    <a:pt x="790" y="420"/>
                    <a:pt x="786" y="419"/>
                  </a:cubicBezTo>
                  <a:cubicBezTo>
                    <a:pt x="789" y="418"/>
                    <a:pt x="792" y="417"/>
                    <a:pt x="797" y="416"/>
                  </a:cubicBezTo>
                  <a:cubicBezTo>
                    <a:pt x="792" y="414"/>
                    <a:pt x="788" y="412"/>
                    <a:pt x="784" y="411"/>
                  </a:cubicBezTo>
                  <a:cubicBezTo>
                    <a:pt x="777" y="408"/>
                    <a:pt x="774" y="410"/>
                    <a:pt x="773" y="417"/>
                  </a:cubicBezTo>
                  <a:cubicBezTo>
                    <a:pt x="772" y="418"/>
                    <a:pt x="772" y="420"/>
                    <a:pt x="771" y="421"/>
                  </a:cubicBezTo>
                  <a:cubicBezTo>
                    <a:pt x="770" y="422"/>
                    <a:pt x="767" y="423"/>
                    <a:pt x="766" y="422"/>
                  </a:cubicBezTo>
                  <a:cubicBezTo>
                    <a:pt x="763" y="420"/>
                    <a:pt x="762" y="421"/>
                    <a:pt x="760" y="423"/>
                  </a:cubicBezTo>
                  <a:cubicBezTo>
                    <a:pt x="767" y="428"/>
                    <a:pt x="774" y="428"/>
                    <a:pt x="782" y="428"/>
                  </a:cubicBezTo>
                  <a:cubicBezTo>
                    <a:pt x="791" y="427"/>
                    <a:pt x="799" y="426"/>
                    <a:pt x="808" y="425"/>
                  </a:cubicBezTo>
                  <a:cubicBezTo>
                    <a:pt x="813" y="425"/>
                    <a:pt x="819" y="424"/>
                    <a:pt x="824" y="425"/>
                  </a:cubicBezTo>
                  <a:cubicBezTo>
                    <a:pt x="830" y="427"/>
                    <a:pt x="836" y="424"/>
                    <a:pt x="842" y="423"/>
                  </a:cubicBezTo>
                  <a:cubicBezTo>
                    <a:pt x="853" y="423"/>
                    <a:pt x="865" y="422"/>
                    <a:pt x="876" y="421"/>
                  </a:cubicBezTo>
                  <a:cubicBezTo>
                    <a:pt x="894" y="418"/>
                    <a:pt x="913" y="416"/>
                    <a:pt x="931" y="412"/>
                  </a:cubicBezTo>
                  <a:cubicBezTo>
                    <a:pt x="943" y="409"/>
                    <a:pt x="954" y="409"/>
                    <a:pt x="965" y="407"/>
                  </a:cubicBezTo>
                  <a:cubicBezTo>
                    <a:pt x="972" y="406"/>
                    <a:pt x="979" y="403"/>
                    <a:pt x="986" y="402"/>
                  </a:cubicBezTo>
                  <a:cubicBezTo>
                    <a:pt x="987" y="401"/>
                    <a:pt x="989" y="402"/>
                    <a:pt x="991" y="402"/>
                  </a:cubicBezTo>
                  <a:cubicBezTo>
                    <a:pt x="992" y="402"/>
                    <a:pt x="993" y="403"/>
                    <a:pt x="995" y="402"/>
                  </a:cubicBezTo>
                  <a:cubicBezTo>
                    <a:pt x="1029" y="390"/>
                    <a:pt x="1064" y="378"/>
                    <a:pt x="1098" y="366"/>
                  </a:cubicBezTo>
                  <a:cubicBezTo>
                    <a:pt x="1099" y="366"/>
                    <a:pt x="1100" y="365"/>
                    <a:pt x="1101" y="365"/>
                  </a:cubicBezTo>
                  <a:cubicBezTo>
                    <a:pt x="1099" y="361"/>
                    <a:pt x="1096" y="360"/>
                    <a:pt x="1093" y="362"/>
                  </a:cubicBezTo>
                  <a:cubicBezTo>
                    <a:pt x="1092" y="363"/>
                    <a:pt x="1091" y="363"/>
                    <a:pt x="1090" y="364"/>
                  </a:cubicBezTo>
                  <a:cubicBezTo>
                    <a:pt x="1084" y="367"/>
                    <a:pt x="1083" y="367"/>
                    <a:pt x="1079" y="362"/>
                  </a:cubicBezTo>
                  <a:cubicBezTo>
                    <a:pt x="1069" y="370"/>
                    <a:pt x="1057" y="371"/>
                    <a:pt x="1046" y="374"/>
                  </a:cubicBezTo>
                  <a:cubicBezTo>
                    <a:pt x="1038" y="377"/>
                    <a:pt x="1032" y="380"/>
                    <a:pt x="1025" y="383"/>
                  </a:cubicBezTo>
                  <a:cubicBezTo>
                    <a:pt x="1023" y="384"/>
                    <a:pt x="1022" y="384"/>
                    <a:pt x="1021" y="383"/>
                  </a:cubicBezTo>
                  <a:cubicBezTo>
                    <a:pt x="1017" y="381"/>
                    <a:pt x="1013" y="382"/>
                    <a:pt x="1010" y="384"/>
                  </a:cubicBezTo>
                  <a:cubicBezTo>
                    <a:pt x="1004" y="386"/>
                    <a:pt x="999" y="391"/>
                    <a:pt x="992" y="388"/>
                  </a:cubicBezTo>
                  <a:cubicBezTo>
                    <a:pt x="992" y="388"/>
                    <a:pt x="991" y="389"/>
                    <a:pt x="991" y="389"/>
                  </a:cubicBezTo>
                  <a:cubicBezTo>
                    <a:pt x="987" y="396"/>
                    <a:pt x="979" y="393"/>
                    <a:pt x="973" y="395"/>
                  </a:cubicBezTo>
                  <a:cubicBezTo>
                    <a:pt x="973" y="396"/>
                    <a:pt x="972" y="395"/>
                    <a:pt x="972" y="395"/>
                  </a:cubicBezTo>
                  <a:cubicBezTo>
                    <a:pt x="967" y="391"/>
                    <a:pt x="963" y="393"/>
                    <a:pt x="959" y="396"/>
                  </a:cubicBezTo>
                  <a:cubicBezTo>
                    <a:pt x="956" y="399"/>
                    <a:pt x="952" y="401"/>
                    <a:pt x="947" y="399"/>
                  </a:cubicBezTo>
                  <a:cubicBezTo>
                    <a:pt x="945" y="398"/>
                    <a:pt x="942" y="400"/>
                    <a:pt x="939" y="401"/>
                  </a:cubicBezTo>
                  <a:cubicBezTo>
                    <a:pt x="941" y="395"/>
                    <a:pt x="945" y="392"/>
                    <a:pt x="950" y="391"/>
                  </a:cubicBezTo>
                  <a:cubicBezTo>
                    <a:pt x="955" y="390"/>
                    <a:pt x="959" y="389"/>
                    <a:pt x="964" y="387"/>
                  </a:cubicBezTo>
                  <a:cubicBezTo>
                    <a:pt x="966" y="387"/>
                    <a:pt x="968" y="386"/>
                    <a:pt x="969" y="385"/>
                  </a:cubicBezTo>
                  <a:cubicBezTo>
                    <a:pt x="973" y="381"/>
                    <a:pt x="977" y="380"/>
                    <a:pt x="980" y="385"/>
                  </a:cubicBezTo>
                  <a:cubicBezTo>
                    <a:pt x="981" y="386"/>
                    <a:pt x="982" y="386"/>
                    <a:pt x="983" y="386"/>
                  </a:cubicBezTo>
                  <a:cubicBezTo>
                    <a:pt x="990" y="385"/>
                    <a:pt x="997" y="384"/>
                    <a:pt x="1005" y="382"/>
                  </a:cubicBezTo>
                  <a:cubicBezTo>
                    <a:pt x="1010" y="381"/>
                    <a:pt x="1015" y="378"/>
                    <a:pt x="1020" y="376"/>
                  </a:cubicBezTo>
                  <a:cubicBezTo>
                    <a:pt x="1021" y="375"/>
                    <a:pt x="1021" y="375"/>
                    <a:pt x="1021" y="374"/>
                  </a:cubicBezTo>
                  <a:cubicBezTo>
                    <a:pt x="1018" y="373"/>
                    <a:pt x="1016" y="372"/>
                    <a:pt x="1013" y="371"/>
                  </a:cubicBezTo>
                  <a:cubicBezTo>
                    <a:pt x="1013" y="371"/>
                    <a:pt x="1013" y="370"/>
                    <a:pt x="1013" y="370"/>
                  </a:cubicBezTo>
                  <a:cubicBezTo>
                    <a:pt x="1032" y="367"/>
                    <a:pt x="1049" y="359"/>
                    <a:pt x="1067" y="354"/>
                  </a:cubicBezTo>
                  <a:cubicBezTo>
                    <a:pt x="1070" y="353"/>
                    <a:pt x="1073" y="352"/>
                    <a:pt x="1077" y="351"/>
                  </a:cubicBezTo>
                  <a:cubicBezTo>
                    <a:pt x="1075" y="354"/>
                    <a:pt x="1073" y="356"/>
                    <a:pt x="1071" y="358"/>
                  </a:cubicBezTo>
                  <a:cubicBezTo>
                    <a:pt x="1072" y="359"/>
                    <a:pt x="1072" y="359"/>
                    <a:pt x="1072" y="360"/>
                  </a:cubicBezTo>
                  <a:cubicBezTo>
                    <a:pt x="1074" y="360"/>
                    <a:pt x="1077" y="359"/>
                    <a:pt x="1079" y="359"/>
                  </a:cubicBezTo>
                  <a:cubicBezTo>
                    <a:pt x="1080" y="358"/>
                    <a:pt x="1081" y="357"/>
                    <a:pt x="1082" y="356"/>
                  </a:cubicBezTo>
                  <a:cubicBezTo>
                    <a:pt x="1093" y="343"/>
                    <a:pt x="1109" y="340"/>
                    <a:pt x="1124" y="336"/>
                  </a:cubicBezTo>
                  <a:cubicBezTo>
                    <a:pt x="1129" y="335"/>
                    <a:pt x="1135" y="334"/>
                    <a:pt x="1141" y="334"/>
                  </a:cubicBezTo>
                  <a:cubicBezTo>
                    <a:pt x="1139" y="339"/>
                    <a:pt x="1136" y="342"/>
                    <a:pt x="1131" y="343"/>
                  </a:cubicBezTo>
                  <a:cubicBezTo>
                    <a:pt x="1119" y="345"/>
                    <a:pt x="1110" y="352"/>
                    <a:pt x="1103" y="361"/>
                  </a:cubicBezTo>
                  <a:cubicBezTo>
                    <a:pt x="1103" y="362"/>
                    <a:pt x="1103" y="362"/>
                    <a:pt x="1103" y="363"/>
                  </a:cubicBezTo>
                  <a:cubicBezTo>
                    <a:pt x="1107" y="363"/>
                    <a:pt x="1110" y="363"/>
                    <a:pt x="1114" y="362"/>
                  </a:cubicBezTo>
                  <a:cubicBezTo>
                    <a:pt x="1118" y="360"/>
                    <a:pt x="1121" y="358"/>
                    <a:pt x="1125" y="357"/>
                  </a:cubicBezTo>
                  <a:cubicBezTo>
                    <a:pt x="1130" y="354"/>
                    <a:pt x="1136" y="353"/>
                    <a:pt x="1141" y="355"/>
                  </a:cubicBezTo>
                  <a:cubicBezTo>
                    <a:pt x="1142" y="356"/>
                    <a:pt x="1144" y="355"/>
                    <a:pt x="1145" y="355"/>
                  </a:cubicBezTo>
                  <a:cubicBezTo>
                    <a:pt x="1150" y="353"/>
                    <a:pt x="1155" y="350"/>
                    <a:pt x="1160" y="348"/>
                  </a:cubicBezTo>
                  <a:cubicBezTo>
                    <a:pt x="1164" y="345"/>
                    <a:pt x="1168" y="343"/>
                    <a:pt x="1172" y="340"/>
                  </a:cubicBezTo>
                  <a:cubicBezTo>
                    <a:pt x="1173" y="340"/>
                    <a:pt x="1175" y="339"/>
                    <a:pt x="1176" y="339"/>
                  </a:cubicBezTo>
                  <a:cubicBezTo>
                    <a:pt x="1183" y="341"/>
                    <a:pt x="1189" y="339"/>
                    <a:pt x="1194" y="335"/>
                  </a:cubicBezTo>
                  <a:cubicBezTo>
                    <a:pt x="1198" y="333"/>
                    <a:pt x="1202" y="330"/>
                    <a:pt x="1206" y="328"/>
                  </a:cubicBezTo>
                  <a:cubicBezTo>
                    <a:pt x="1210" y="325"/>
                    <a:pt x="1215" y="324"/>
                    <a:pt x="1220" y="323"/>
                  </a:cubicBezTo>
                  <a:cubicBezTo>
                    <a:pt x="1221" y="322"/>
                    <a:pt x="1222" y="322"/>
                    <a:pt x="1223" y="322"/>
                  </a:cubicBezTo>
                  <a:cubicBezTo>
                    <a:pt x="1231" y="316"/>
                    <a:pt x="1240" y="311"/>
                    <a:pt x="1248" y="305"/>
                  </a:cubicBezTo>
                  <a:cubicBezTo>
                    <a:pt x="1249" y="305"/>
                    <a:pt x="1250" y="305"/>
                    <a:pt x="1251" y="304"/>
                  </a:cubicBezTo>
                  <a:cubicBezTo>
                    <a:pt x="1262" y="301"/>
                    <a:pt x="1271" y="296"/>
                    <a:pt x="1279" y="289"/>
                  </a:cubicBezTo>
                  <a:cubicBezTo>
                    <a:pt x="1280" y="288"/>
                    <a:pt x="1281" y="287"/>
                    <a:pt x="1282" y="287"/>
                  </a:cubicBezTo>
                  <a:cubicBezTo>
                    <a:pt x="1292" y="286"/>
                    <a:pt x="1298" y="280"/>
                    <a:pt x="1305" y="275"/>
                  </a:cubicBezTo>
                  <a:cubicBezTo>
                    <a:pt x="1309" y="271"/>
                    <a:pt x="1313" y="268"/>
                    <a:pt x="1317" y="266"/>
                  </a:cubicBezTo>
                  <a:cubicBezTo>
                    <a:pt x="1321" y="264"/>
                    <a:pt x="1326" y="262"/>
                    <a:pt x="1330" y="262"/>
                  </a:cubicBezTo>
                  <a:cubicBezTo>
                    <a:pt x="1335" y="262"/>
                    <a:pt x="1338" y="260"/>
                    <a:pt x="1341" y="256"/>
                  </a:cubicBezTo>
                  <a:cubicBezTo>
                    <a:pt x="1344" y="252"/>
                    <a:pt x="1347" y="249"/>
                    <a:pt x="1350" y="245"/>
                  </a:cubicBezTo>
                  <a:cubicBezTo>
                    <a:pt x="1354" y="241"/>
                    <a:pt x="1358" y="239"/>
                    <a:pt x="1363" y="241"/>
                  </a:cubicBezTo>
                  <a:cubicBezTo>
                    <a:pt x="1364" y="242"/>
                    <a:pt x="1366" y="241"/>
                    <a:pt x="1367" y="240"/>
                  </a:cubicBezTo>
                  <a:cubicBezTo>
                    <a:pt x="1371" y="236"/>
                    <a:pt x="1375" y="232"/>
                    <a:pt x="1379" y="227"/>
                  </a:cubicBezTo>
                  <a:cubicBezTo>
                    <a:pt x="1385" y="220"/>
                    <a:pt x="1392" y="213"/>
                    <a:pt x="1402" y="213"/>
                  </a:cubicBezTo>
                  <a:cubicBezTo>
                    <a:pt x="1408" y="214"/>
                    <a:pt x="1412" y="205"/>
                    <a:pt x="1410" y="201"/>
                  </a:cubicBezTo>
                  <a:cubicBezTo>
                    <a:pt x="1413" y="199"/>
                    <a:pt x="1416" y="197"/>
                    <a:pt x="1419" y="194"/>
                  </a:cubicBezTo>
                  <a:cubicBezTo>
                    <a:pt x="1421" y="192"/>
                    <a:pt x="1421" y="191"/>
                    <a:pt x="1418" y="190"/>
                  </a:cubicBezTo>
                  <a:cubicBezTo>
                    <a:pt x="1420" y="188"/>
                    <a:pt x="1422" y="186"/>
                    <a:pt x="1425" y="183"/>
                  </a:cubicBezTo>
                  <a:cubicBezTo>
                    <a:pt x="1423" y="182"/>
                    <a:pt x="1422" y="181"/>
                    <a:pt x="1420" y="180"/>
                  </a:cubicBezTo>
                  <a:cubicBezTo>
                    <a:pt x="1423" y="176"/>
                    <a:pt x="1426" y="173"/>
                    <a:pt x="1428" y="170"/>
                  </a:cubicBezTo>
                  <a:cubicBezTo>
                    <a:pt x="1429" y="172"/>
                    <a:pt x="1429" y="174"/>
                    <a:pt x="1430" y="177"/>
                  </a:cubicBezTo>
                  <a:cubicBezTo>
                    <a:pt x="1432" y="176"/>
                    <a:pt x="1436" y="176"/>
                    <a:pt x="1438" y="175"/>
                  </a:cubicBezTo>
                  <a:cubicBezTo>
                    <a:pt x="1442" y="172"/>
                    <a:pt x="1446" y="168"/>
                    <a:pt x="1450" y="165"/>
                  </a:cubicBezTo>
                  <a:cubicBezTo>
                    <a:pt x="1452" y="163"/>
                    <a:pt x="1453" y="161"/>
                    <a:pt x="1455" y="159"/>
                  </a:cubicBezTo>
                  <a:cubicBezTo>
                    <a:pt x="1476" y="145"/>
                    <a:pt x="1493" y="126"/>
                    <a:pt x="1512" y="108"/>
                  </a:cubicBezTo>
                  <a:cubicBezTo>
                    <a:pt x="1517" y="103"/>
                    <a:pt x="1521" y="96"/>
                    <a:pt x="1525" y="90"/>
                  </a:cubicBezTo>
                  <a:cubicBezTo>
                    <a:pt x="1530" y="84"/>
                    <a:pt x="1536" y="78"/>
                    <a:pt x="1541" y="73"/>
                  </a:cubicBezTo>
                  <a:cubicBezTo>
                    <a:pt x="1542" y="72"/>
                    <a:pt x="1544" y="72"/>
                    <a:pt x="1545" y="73"/>
                  </a:cubicBezTo>
                  <a:cubicBezTo>
                    <a:pt x="1546" y="75"/>
                    <a:pt x="1547" y="77"/>
                    <a:pt x="1547" y="78"/>
                  </a:cubicBezTo>
                  <a:cubicBezTo>
                    <a:pt x="1547" y="81"/>
                    <a:pt x="1546" y="83"/>
                    <a:pt x="1544" y="86"/>
                  </a:cubicBezTo>
                  <a:cubicBezTo>
                    <a:pt x="1538" y="97"/>
                    <a:pt x="1530" y="106"/>
                    <a:pt x="1520" y="114"/>
                  </a:cubicBezTo>
                  <a:cubicBezTo>
                    <a:pt x="1512" y="121"/>
                    <a:pt x="1505" y="130"/>
                    <a:pt x="1500" y="140"/>
                  </a:cubicBezTo>
                  <a:cubicBezTo>
                    <a:pt x="1495" y="149"/>
                    <a:pt x="1488" y="157"/>
                    <a:pt x="1480" y="165"/>
                  </a:cubicBezTo>
                  <a:cubicBezTo>
                    <a:pt x="1458" y="185"/>
                    <a:pt x="1435" y="205"/>
                    <a:pt x="1412" y="226"/>
                  </a:cubicBezTo>
                  <a:cubicBezTo>
                    <a:pt x="1412" y="226"/>
                    <a:pt x="1410" y="227"/>
                    <a:pt x="1409" y="227"/>
                  </a:cubicBezTo>
                  <a:cubicBezTo>
                    <a:pt x="1402" y="228"/>
                    <a:pt x="1397" y="232"/>
                    <a:pt x="1393" y="238"/>
                  </a:cubicBezTo>
                  <a:cubicBezTo>
                    <a:pt x="1389" y="244"/>
                    <a:pt x="1384" y="249"/>
                    <a:pt x="1377" y="251"/>
                  </a:cubicBezTo>
                  <a:cubicBezTo>
                    <a:pt x="1369" y="253"/>
                    <a:pt x="1363" y="259"/>
                    <a:pt x="1359" y="266"/>
                  </a:cubicBezTo>
                  <a:cubicBezTo>
                    <a:pt x="1358" y="268"/>
                    <a:pt x="1357" y="272"/>
                    <a:pt x="1359" y="273"/>
                  </a:cubicBezTo>
                  <a:cubicBezTo>
                    <a:pt x="1362" y="276"/>
                    <a:pt x="1360" y="278"/>
                    <a:pt x="1358" y="280"/>
                  </a:cubicBezTo>
                  <a:cubicBezTo>
                    <a:pt x="1357" y="281"/>
                    <a:pt x="1355" y="282"/>
                    <a:pt x="1353" y="283"/>
                  </a:cubicBezTo>
                  <a:cubicBezTo>
                    <a:pt x="1350" y="286"/>
                    <a:pt x="1347" y="288"/>
                    <a:pt x="1343" y="291"/>
                  </a:cubicBezTo>
                  <a:cubicBezTo>
                    <a:pt x="1342" y="290"/>
                    <a:pt x="1339" y="289"/>
                    <a:pt x="1337" y="289"/>
                  </a:cubicBezTo>
                  <a:cubicBezTo>
                    <a:pt x="1331" y="288"/>
                    <a:pt x="1329" y="290"/>
                    <a:pt x="1326" y="295"/>
                  </a:cubicBezTo>
                  <a:cubicBezTo>
                    <a:pt x="1323" y="299"/>
                    <a:pt x="1320" y="303"/>
                    <a:pt x="1317" y="307"/>
                  </a:cubicBezTo>
                  <a:cubicBezTo>
                    <a:pt x="1315" y="309"/>
                    <a:pt x="1312" y="310"/>
                    <a:pt x="1309" y="308"/>
                  </a:cubicBezTo>
                  <a:cubicBezTo>
                    <a:pt x="1308" y="307"/>
                    <a:pt x="1305" y="308"/>
                    <a:pt x="1304" y="309"/>
                  </a:cubicBezTo>
                  <a:cubicBezTo>
                    <a:pt x="1295" y="315"/>
                    <a:pt x="1286" y="322"/>
                    <a:pt x="1280" y="331"/>
                  </a:cubicBezTo>
                  <a:cubicBezTo>
                    <a:pt x="1274" y="338"/>
                    <a:pt x="1270" y="338"/>
                    <a:pt x="1262" y="334"/>
                  </a:cubicBezTo>
                  <a:cubicBezTo>
                    <a:pt x="1260" y="333"/>
                    <a:pt x="1258" y="333"/>
                    <a:pt x="1256" y="334"/>
                  </a:cubicBezTo>
                  <a:cubicBezTo>
                    <a:pt x="1254" y="336"/>
                    <a:pt x="1252" y="339"/>
                    <a:pt x="1250" y="341"/>
                  </a:cubicBezTo>
                  <a:cubicBezTo>
                    <a:pt x="1246" y="348"/>
                    <a:pt x="1240" y="351"/>
                    <a:pt x="1232" y="353"/>
                  </a:cubicBezTo>
                  <a:cubicBezTo>
                    <a:pt x="1223" y="354"/>
                    <a:pt x="1215" y="357"/>
                    <a:pt x="1208" y="364"/>
                  </a:cubicBezTo>
                  <a:cubicBezTo>
                    <a:pt x="1207" y="365"/>
                    <a:pt x="1206" y="366"/>
                    <a:pt x="1205" y="367"/>
                  </a:cubicBezTo>
                  <a:cubicBezTo>
                    <a:pt x="1207" y="369"/>
                    <a:pt x="1208" y="370"/>
                    <a:pt x="1209" y="372"/>
                  </a:cubicBezTo>
                  <a:cubicBezTo>
                    <a:pt x="1208" y="373"/>
                    <a:pt x="1207" y="374"/>
                    <a:pt x="1206" y="374"/>
                  </a:cubicBezTo>
                  <a:cubicBezTo>
                    <a:pt x="1202" y="369"/>
                    <a:pt x="1202" y="369"/>
                    <a:pt x="1191" y="372"/>
                  </a:cubicBezTo>
                  <a:cubicBezTo>
                    <a:pt x="1192" y="371"/>
                    <a:pt x="1192" y="370"/>
                    <a:pt x="1192" y="368"/>
                  </a:cubicBezTo>
                  <a:cubicBezTo>
                    <a:pt x="1187" y="367"/>
                    <a:pt x="1184" y="369"/>
                    <a:pt x="1181" y="372"/>
                  </a:cubicBezTo>
                  <a:cubicBezTo>
                    <a:pt x="1178" y="374"/>
                    <a:pt x="1176" y="377"/>
                    <a:pt x="1173" y="379"/>
                  </a:cubicBezTo>
                  <a:cubicBezTo>
                    <a:pt x="1171" y="381"/>
                    <a:pt x="1169" y="384"/>
                    <a:pt x="1165" y="382"/>
                  </a:cubicBezTo>
                  <a:cubicBezTo>
                    <a:pt x="1163" y="382"/>
                    <a:pt x="1160" y="384"/>
                    <a:pt x="1158" y="386"/>
                  </a:cubicBezTo>
                  <a:cubicBezTo>
                    <a:pt x="1155" y="390"/>
                    <a:pt x="1152" y="394"/>
                    <a:pt x="1146" y="391"/>
                  </a:cubicBezTo>
                  <a:cubicBezTo>
                    <a:pt x="1146" y="391"/>
                    <a:pt x="1145" y="391"/>
                    <a:pt x="1144" y="392"/>
                  </a:cubicBezTo>
                  <a:cubicBezTo>
                    <a:pt x="1134" y="396"/>
                    <a:pt x="1125" y="401"/>
                    <a:pt x="1115" y="406"/>
                  </a:cubicBezTo>
                  <a:cubicBezTo>
                    <a:pt x="1106" y="410"/>
                    <a:pt x="1098" y="414"/>
                    <a:pt x="1089" y="419"/>
                  </a:cubicBezTo>
                  <a:cubicBezTo>
                    <a:pt x="1088" y="418"/>
                    <a:pt x="1091" y="415"/>
                    <a:pt x="1088" y="412"/>
                  </a:cubicBezTo>
                  <a:cubicBezTo>
                    <a:pt x="1084" y="410"/>
                    <a:pt x="1081" y="410"/>
                    <a:pt x="1079" y="411"/>
                  </a:cubicBezTo>
                  <a:cubicBezTo>
                    <a:pt x="1074" y="413"/>
                    <a:pt x="1069" y="416"/>
                    <a:pt x="1064" y="419"/>
                  </a:cubicBezTo>
                  <a:cubicBezTo>
                    <a:pt x="1063" y="419"/>
                    <a:pt x="1062" y="420"/>
                    <a:pt x="1061" y="420"/>
                  </a:cubicBezTo>
                  <a:cubicBezTo>
                    <a:pt x="1055" y="418"/>
                    <a:pt x="1051" y="420"/>
                    <a:pt x="1046" y="423"/>
                  </a:cubicBezTo>
                  <a:cubicBezTo>
                    <a:pt x="1040" y="427"/>
                    <a:pt x="1035" y="432"/>
                    <a:pt x="1027" y="433"/>
                  </a:cubicBezTo>
                  <a:cubicBezTo>
                    <a:pt x="1026" y="433"/>
                    <a:pt x="1024" y="433"/>
                    <a:pt x="1023" y="433"/>
                  </a:cubicBezTo>
                  <a:cubicBezTo>
                    <a:pt x="1021" y="432"/>
                    <a:pt x="1020" y="431"/>
                    <a:pt x="1019" y="431"/>
                  </a:cubicBezTo>
                  <a:cubicBezTo>
                    <a:pt x="1018" y="431"/>
                    <a:pt x="1016" y="432"/>
                    <a:pt x="1015" y="432"/>
                  </a:cubicBezTo>
                  <a:cubicBezTo>
                    <a:pt x="1015" y="434"/>
                    <a:pt x="1016" y="435"/>
                    <a:pt x="1017" y="436"/>
                  </a:cubicBezTo>
                  <a:cubicBezTo>
                    <a:pt x="1017" y="437"/>
                    <a:pt x="1018" y="438"/>
                    <a:pt x="1019" y="439"/>
                  </a:cubicBezTo>
                  <a:cubicBezTo>
                    <a:pt x="1016" y="440"/>
                    <a:pt x="1013" y="440"/>
                    <a:pt x="1010" y="441"/>
                  </a:cubicBezTo>
                  <a:cubicBezTo>
                    <a:pt x="1009" y="432"/>
                    <a:pt x="1009" y="432"/>
                    <a:pt x="998" y="429"/>
                  </a:cubicBezTo>
                  <a:cubicBezTo>
                    <a:pt x="998" y="431"/>
                    <a:pt x="997" y="432"/>
                    <a:pt x="997" y="433"/>
                  </a:cubicBezTo>
                  <a:cubicBezTo>
                    <a:pt x="999" y="437"/>
                    <a:pt x="995" y="439"/>
                    <a:pt x="993" y="440"/>
                  </a:cubicBezTo>
                  <a:cubicBezTo>
                    <a:pt x="986" y="442"/>
                    <a:pt x="979" y="444"/>
                    <a:pt x="972" y="445"/>
                  </a:cubicBezTo>
                  <a:cubicBezTo>
                    <a:pt x="964" y="447"/>
                    <a:pt x="956" y="446"/>
                    <a:pt x="948" y="447"/>
                  </a:cubicBezTo>
                  <a:cubicBezTo>
                    <a:pt x="935" y="450"/>
                    <a:pt x="922" y="453"/>
                    <a:pt x="909" y="456"/>
                  </a:cubicBezTo>
                  <a:cubicBezTo>
                    <a:pt x="906" y="457"/>
                    <a:pt x="903" y="458"/>
                    <a:pt x="900" y="457"/>
                  </a:cubicBezTo>
                  <a:cubicBezTo>
                    <a:pt x="895" y="455"/>
                    <a:pt x="892" y="457"/>
                    <a:pt x="888" y="458"/>
                  </a:cubicBezTo>
                  <a:cubicBezTo>
                    <a:pt x="879" y="461"/>
                    <a:pt x="869" y="463"/>
                    <a:pt x="859" y="465"/>
                  </a:cubicBezTo>
                  <a:cubicBezTo>
                    <a:pt x="854" y="466"/>
                    <a:pt x="849" y="465"/>
                    <a:pt x="843" y="466"/>
                  </a:cubicBezTo>
                  <a:cubicBezTo>
                    <a:pt x="840" y="466"/>
                    <a:pt x="837" y="466"/>
                    <a:pt x="834" y="463"/>
                  </a:cubicBezTo>
                  <a:cubicBezTo>
                    <a:pt x="832" y="460"/>
                    <a:pt x="828" y="461"/>
                    <a:pt x="825" y="465"/>
                  </a:cubicBezTo>
                  <a:cubicBezTo>
                    <a:pt x="824" y="466"/>
                    <a:pt x="823" y="467"/>
                    <a:pt x="821" y="467"/>
                  </a:cubicBezTo>
                  <a:cubicBezTo>
                    <a:pt x="816" y="467"/>
                    <a:pt x="811" y="467"/>
                    <a:pt x="806" y="468"/>
                  </a:cubicBezTo>
                  <a:cubicBezTo>
                    <a:pt x="797" y="468"/>
                    <a:pt x="788" y="469"/>
                    <a:pt x="779" y="469"/>
                  </a:cubicBezTo>
                  <a:cubicBezTo>
                    <a:pt x="771" y="469"/>
                    <a:pt x="764" y="469"/>
                    <a:pt x="756" y="468"/>
                  </a:cubicBezTo>
                  <a:cubicBezTo>
                    <a:pt x="753" y="468"/>
                    <a:pt x="751" y="468"/>
                    <a:pt x="748" y="468"/>
                  </a:cubicBezTo>
                  <a:cubicBezTo>
                    <a:pt x="737" y="468"/>
                    <a:pt x="726" y="468"/>
                    <a:pt x="716" y="463"/>
                  </a:cubicBezTo>
                  <a:cubicBezTo>
                    <a:pt x="715" y="462"/>
                    <a:pt x="713" y="462"/>
                    <a:pt x="712" y="462"/>
                  </a:cubicBezTo>
                  <a:cubicBezTo>
                    <a:pt x="704" y="465"/>
                    <a:pt x="696" y="464"/>
                    <a:pt x="689" y="461"/>
                  </a:cubicBezTo>
                  <a:cubicBezTo>
                    <a:pt x="681" y="458"/>
                    <a:pt x="673" y="456"/>
                    <a:pt x="664" y="458"/>
                  </a:cubicBezTo>
                  <a:cubicBezTo>
                    <a:pt x="660" y="459"/>
                    <a:pt x="655" y="456"/>
                    <a:pt x="651" y="455"/>
                  </a:cubicBezTo>
                  <a:cubicBezTo>
                    <a:pt x="641" y="454"/>
                    <a:pt x="631" y="453"/>
                    <a:pt x="621" y="452"/>
                  </a:cubicBezTo>
                  <a:cubicBezTo>
                    <a:pt x="617" y="452"/>
                    <a:pt x="615" y="452"/>
                    <a:pt x="615" y="447"/>
                  </a:cubicBezTo>
                  <a:cubicBezTo>
                    <a:pt x="615" y="444"/>
                    <a:pt x="613" y="442"/>
                    <a:pt x="609" y="443"/>
                  </a:cubicBezTo>
                  <a:cubicBezTo>
                    <a:pt x="607" y="444"/>
                    <a:pt x="604" y="444"/>
                    <a:pt x="604" y="440"/>
                  </a:cubicBezTo>
                  <a:cubicBezTo>
                    <a:pt x="603" y="438"/>
                    <a:pt x="597" y="436"/>
                    <a:pt x="594" y="438"/>
                  </a:cubicBezTo>
                  <a:cubicBezTo>
                    <a:pt x="593" y="439"/>
                    <a:pt x="593" y="441"/>
                    <a:pt x="592" y="444"/>
                  </a:cubicBezTo>
                  <a:cubicBezTo>
                    <a:pt x="575" y="446"/>
                    <a:pt x="558" y="439"/>
                    <a:pt x="540" y="435"/>
                  </a:cubicBezTo>
                  <a:cubicBezTo>
                    <a:pt x="545" y="431"/>
                    <a:pt x="550" y="440"/>
                    <a:pt x="555" y="435"/>
                  </a:cubicBezTo>
                  <a:cubicBezTo>
                    <a:pt x="545" y="429"/>
                    <a:pt x="536" y="423"/>
                    <a:pt x="524" y="421"/>
                  </a:cubicBezTo>
                  <a:cubicBezTo>
                    <a:pt x="523" y="421"/>
                    <a:pt x="521" y="422"/>
                    <a:pt x="519" y="423"/>
                  </a:cubicBezTo>
                  <a:cubicBezTo>
                    <a:pt x="517" y="425"/>
                    <a:pt x="515" y="427"/>
                    <a:pt x="513" y="429"/>
                  </a:cubicBezTo>
                  <a:cubicBezTo>
                    <a:pt x="511" y="431"/>
                    <a:pt x="508" y="432"/>
                    <a:pt x="506" y="428"/>
                  </a:cubicBezTo>
                  <a:cubicBezTo>
                    <a:pt x="505" y="427"/>
                    <a:pt x="503" y="427"/>
                    <a:pt x="501" y="427"/>
                  </a:cubicBezTo>
                  <a:cubicBezTo>
                    <a:pt x="498" y="426"/>
                    <a:pt x="495" y="427"/>
                    <a:pt x="494" y="424"/>
                  </a:cubicBezTo>
                  <a:cubicBezTo>
                    <a:pt x="493" y="423"/>
                    <a:pt x="490" y="423"/>
                    <a:pt x="489" y="423"/>
                  </a:cubicBezTo>
                  <a:cubicBezTo>
                    <a:pt x="486" y="423"/>
                    <a:pt x="483" y="424"/>
                    <a:pt x="480" y="425"/>
                  </a:cubicBezTo>
                  <a:cubicBezTo>
                    <a:pt x="479" y="422"/>
                    <a:pt x="478" y="420"/>
                    <a:pt x="477" y="418"/>
                  </a:cubicBezTo>
                  <a:cubicBezTo>
                    <a:pt x="472" y="420"/>
                    <a:pt x="469" y="419"/>
                    <a:pt x="466" y="415"/>
                  </a:cubicBezTo>
                  <a:cubicBezTo>
                    <a:pt x="464" y="413"/>
                    <a:pt x="461" y="413"/>
                    <a:pt x="459" y="411"/>
                  </a:cubicBezTo>
                  <a:cubicBezTo>
                    <a:pt x="452" y="406"/>
                    <a:pt x="443" y="411"/>
                    <a:pt x="435" y="408"/>
                  </a:cubicBezTo>
                  <a:cubicBezTo>
                    <a:pt x="435" y="408"/>
                    <a:pt x="434" y="408"/>
                    <a:pt x="433" y="408"/>
                  </a:cubicBezTo>
                  <a:cubicBezTo>
                    <a:pt x="428" y="405"/>
                    <a:pt x="423" y="400"/>
                    <a:pt x="419" y="400"/>
                  </a:cubicBezTo>
                  <a:cubicBezTo>
                    <a:pt x="413" y="401"/>
                    <a:pt x="408" y="399"/>
                    <a:pt x="403" y="397"/>
                  </a:cubicBezTo>
                  <a:cubicBezTo>
                    <a:pt x="399" y="395"/>
                    <a:pt x="395" y="394"/>
                    <a:pt x="392" y="390"/>
                  </a:cubicBezTo>
                  <a:cubicBezTo>
                    <a:pt x="390" y="388"/>
                    <a:pt x="386" y="388"/>
                    <a:pt x="383" y="386"/>
                  </a:cubicBezTo>
                  <a:cubicBezTo>
                    <a:pt x="382" y="385"/>
                    <a:pt x="381" y="383"/>
                    <a:pt x="379" y="382"/>
                  </a:cubicBezTo>
                  <a:cubicBezTo>
                    <a:pt x="381" y="382"/>
                    <a:pt x="383" y="381"/>
                    <a:pt x="385" y="381"/>
                  </a:cubicBezTo>
                  <a:cubicBezTo>
                    <a:pt x="387" y="382"/>
                    <a:pt x="389" y="384"/>
                    <a:pt x="391" y="384"/>
                  </a:cubicBezTo>
                  <a:cubicBezTo>
                    <a:pt x="393" y="384"/>
                    <a:pt x="396" y="383"/>
                    <a:pt x="397" y="381"/>
                  </a:cubicBezTo>
                  <a:cubicBezTo>
                    <a:pt x="398" y="381"/>
                    <a:pt x="396" y="378"/>
                    <a:pt x="395" y="376"/>
                  </a:cubicBezTo>
                  <a:cubicBezTo>
                    <a:pt x="392" y="373"/>
                    <a:pt x="388" y="372"/>
                    <a:pt x="384" y="375"/>
                  </a:cubicBezTo>
                  <a:cubicBezTo>
                    <a:pt x="372" y="384"/>
                    <a:pt x="366" y="381"/>
                    <a:pt x="357" y="370"/>
                  </a:cubicBezTo>
                  <a:cubicBezTo>
                    <a:pt x="355" y="368"/>
                    <a:pt x="353" y="366"/>
                    <a:pt x="350" y="364"/>
                  </a:cubicBezTo>
                  <a:cubicBezTo>
                    <a:pt x="344" y="358"/>
                    <a:pt x="338" y="354"/>
                    <a:pt x="329" y="358"/>
                  </a:cubicBezTo>
                  <a:cubicBezTo>
                    <a:pt x="327" y="348"/>
                    <a:pt x="320" y="342"/>
                    <a:pt x="311" y="339"/>
                  </a:cubicBezTo>
                  <a:cubicBezTo>
                    <a:pt x="306" y="337"/>
                    <a:pt x="300" y="335"/>
                    <a:pt x="295" y="332"/>
                  </a:cubicBezTo>
                  <a:cubicBezTo>
                    <a:pt x="290" y="330"/>
                    <a:pt x="286" y="327"/>
                    <a:pt x="281" y="323"/>
                  </a:cubicBezTo>
                  <a:cubicBezTo>
                    <a:pt x="278" y="321"/>
                    <a:pt x="275" y="318"/>
                    <a:pt x="281" y="313"/>
                  </a:cubicBezTo>
                  <a:cubicBezTo>
                    <a:pt x="275" y="312"/>
                    <a:pt x="272" y="311"/>
                    <a:pt x="268" y="311"/>
                  </a:cubicBezTo>
                  <a:cubicBezTo>
                    <a:pt x="263" y="312"/>
                    <a:pt x="259" y="310"/>
                    <a:pt x="255" y="306"/>
                  </a:cubicBezTo>
                  <a:cubicBezTo>
                    <a:pt x="252" y="302"/>
                    <a:pt x="247" y="299"/>
                    <a:pt x="243" y="295"/>
                  </a:cubicBezTo>
                  <a:cubicBezTo>
                    <a:pt x="241" y="297"/>
                    <a:pt x="238" y="299"/>
                    <a:pt x="234" y="302"/>
                  </a:cubicBezTo>
                  <a:cubicBezTo>
                    <a:pt x="219" y="281"/>
                    <a:pt x="197" y="269"/>
                    <a:pt x="171" y="263"/>
                  </a:cubicBezTo>
                  <a:cubicBezTo>
                    <a:pt x="169" y="250"/>
                    <a:pt x="166" y="245"/>
                    <a:pt x="156" y="240"/>
                  </a:cubicBezTo>
                  <a:cubicBezTo>
                    <a:pt x="158" y="240"/>
                    <a:pt x="160" y="239"/>
                    <a:pt x="162" y="239"/>
                  </a:cubicBezTo>
                  <a:cubicBezTo>
                    <a:pt x="163" y="235"/>
                    <a:pt x="160" y="232"/>
                    <a:pt x="157" y="229"/>
                  </a:cubicBezTo>
                  <a:cubicBezTo>
                    <a:pt x="159" y="227"/>
                    <a:pt x="161" y="226"/>
                    <a:pt x="163" y="224"/>
                  </a:cubicBezTo>
                  <a:cubicBezTo>
                    <a:pt x="159" y="218"/>
                    <a:pt x="156" y="217"/>
                    <a:pt x="151" y="222"/>
                  </a:cubicBezTo>
                  <a:cubicBezTo>
                    <a:pt x="149" y="224"/>
                    <a:pt x="146" y="225"/>
                    <a:pt x="144" y="222"/>
                  </a:cubicBezTo>
                  <a:cubicBezTo>
                    <a:pt x="140" y="218"/>
                    <a:pt x="136" y="214"/>
                    <a:pt x="131" y="210"/>
                  </a:cubicBezTo>
                  <a:cubicBezTo>
                    <a:pt x="126" y="205"/>
                    <a:pt x="119" y="201"/>
                    <a:pt x="116" y="194"/>
                  </a:cubicBezTo>
                  <a:cubicBezTo>
                    <a:pt x="116" y="193"/>
                    <a:pt x="114" y="193"/>
                    <a:pt x="113" y="192"/>
                  </a:cubicBezTo>
                  <a:cubicBezTo>
                    <a:pt x="110" y="191"/>
                    <a:pt x="107" y="191"/>
                    <a:pt x="104" y="190"/>
                  </a:cubicBezTo>
                  <a:cubicBezTo>
                    <a:pt x="100" y="189"/>
                    <a:pt x="97" y="187"/>
                    <a:pt x="97" y="183"/>
                  </a:cubicBezTo>
                  <a:cubicBezTo>
                    <a:pt x="96" y="180"/>
                    <a:pt x="93" y="177"/>
                    <a:pt x="91" y="175"/>
                  </a:cubicBezTo>
                  <a:cubicBezTo>
                    <a:pt x="75" y="165"/>
                    <a:pt x="63" y="151"/>
                    <a:pt x="49" y="138"/>
                  </a:cubicBezTo>
                  <a:cubicBezTo>
                    <a:pt x="44" y="133"/>
                    <a:pt x="39" y="127"/>
                    <a:pt x="33" y="124"/>
                  </a:cubicBezTo>
                  <a:cubicBezTo>
                    <a:pt x="25" y="119"/>
                    <a:pt x="22" y="111"/>
                    <a:pt x="17" y="103"/>
                  </a:cubicBezTo>
                  <a:cubicBezTo>
                    <a:pt x="13" y="97"/>
                    <a:pt x="9" y="92"/>
                    <a:pt x="6" y="85"/>
                  </a:cubicBezTo>
                  <a:cubicBezTo>
                    <a:pt x="3" y="80"/>
                    <a:pt x="2" y="74"/>
                    <a:pt x="1" y="69"/>
                  </a:cubicBezTo>
                  <a:cubicBezTo>
                    <a:pt x="1" y="68"/>
                    <a:pt x="0" y="66"/>
                    <a:pt x="0" y="65"/>
                  </a:cubicBezTo>
                  <a:cubicBezTo>
                    <a:pt x="0" y="58"/>
                    <a:pt x="0" y="51"/>
                    <a:pt x="0" y="43"/>
                  </a:cubicBezTo>
                  <a:close/>
                  <a:moveTo>
                    <a:pt x="760" y="393"/>
                  </a:moveTo>
                  <a:cubicBezTo>
                    <a:pt x="754" y="390"/>
                    <a:pt x="750" y="391"/>
                    <a:pt x="745" y="394"/>
                  </a:cubicBezTo>
                  <a:cubicBezTo>
                    <a:pt x="741" y="396"/>
                    <a:pt x="738" y="399"/>
                    <a:pt x="734" y="401"/>
                  </a:cubicBezTo>
                  <a:cubicBezTo>
                    <a:pt x="730" y="404"/>
                    <a:pt x="725" y="405"/>
                    <a:pt x="721" y="402"/>
                  </a:cubicBezTo>
                  <a:cubicBezTo>
                    <a:pt x="716" y="399"/>
                    <a:pt x="712" y="399"/>
                    <a:pt x="708" y="400"/>
                  </a:cubicBezTo>
                  <a:cubicBezTo>
                    <a:pt x="704" y="402"/>
                    <a:pt x="702" y="401"/>
                    <a:pt x="700" y="398"/>
                  </a:cubicBezTo>
                  <a:cubicBezTo>
                    <a:pt x="699" y="397"/>
                    <a:pt x="698" y="396"/>
                    <a:pt x="697" y="396"/>
                  </a:cubicBezTo>
                  <a:cubicBezTo>
                    <a:pt x="689" y="396"/>
                    <a:pt x="682" y="393"/>
                    <a:pt x="675" y="390"/>
                  </a:cubicBezTo>
                  <a:cubicBezTo>
                    <a:pt x="674" y="390"/>
                    <a:pt x="672" y="389"/>
                    <a:pt x="672" y="390"/>
                  </a:cubicBezTo>
                  <a:cubicBezTo>
                    <a:pt x="665" y="396"/>
                    <a:pt x="658" y="393"/>
                    <a:pt x="650" y="391"/>
                  </a:cubicBezTo>
                  <a:cubicBezTo>
                    <a:pt x="644" y="389"/>
                    <a:pt x="638" y="389"/>
                    <a:pt x="632" y="388"/>
                  </a:cubicBezTo>
                  <a:cubicBezTo>
                    <a:pt x="626" y="388"/>
                    <a:pt x="621" y="389"/>
                    <a:pt x="615" y="390"/>
                  </a:cubicBezTo>
                  <a:cubicBezTo>
                    <a:pt x="613" y="390"/>
                    <a:pt x="610" y="391"/>
                    <a:pt x="609" y="387"/>
                  </a:cubicBezTo>
                  <a:cubicBezTo>
                    <a:pt x="609" y="386"/>
                    <a:pt x="606" y="386"/>
                    <a:pt x="605" y="386"/>
                  </a:cubicBezTo>
                  <a:cubicBezTo>
                    <a:pt x="601" y="387"/>
                    <a:pt x="597" y="388"/>
                    <a:pt x="593" y="389"/>
                  </a:cubicBezTo>
                  <a:cubicBezTo>
                    <a:pt x="594" y="391"/>
                    <a:pt x="595" y="392"/>
                    <a:pt x="596" y="393"/>
                  </a:cubicBezTo>
                  <a:cubicBezTo>
                    <a:pt x="603" y="397"/>
                    <a:pt x="610" y="402"/>
                    <a:pt x="618" y="405"/>
                  </a:cubicBezTo>
                  <a:cubicBezTo>
                    <a:pt x="642" y="414"/>
                    <a:pt x="668" y="412"/>
                    <a:pt x="693" y="413"/>
                  </a:cubicBezTo>
                  <a:cubicBezTo>
                    <a:pt x="692" y="410"/>
                    <a:pt x="691" y="408"/>
                    <a:pt x="690" y="406"/>
                  </a:cubicBezTo>
                  <a:cubicBezTo>
                    <a:pt x="712" y="406"/>
                    <a:pt x="734" y="406"/>
                    <a:pt x="756" y="407"/>
                  </a:cubicBezTo>
                  <a:cubicBezTo>
                    <a:pt x="763" y="407"/>
                    <a:pt x="766" y="403"/>
                    <a:pt x="771" y="399"/>
                  </a:cubicBezTo>
                  <a:cubicBezTo>
                    <a:pt x="765" y="396"/>
                    <a:pt x="760" y="405"/>
                    <a:pt x="754" y="400"/>
                  </a:cubicBezTo>
                  <a:cubicBezTo>
                    <a:pt x="756" y="397"/>
                    <a:pt x="758" y="395"/>
                    <a:pt x="760" y="393"/>
                  </a:cubicBezTo>
                  <a:close/>
                  <a:moveTo>
                    <a:pt x="1030" y="374"/>
                  </a:moveTo>
                  <a:cubicBezTo>
                    <a:pt x="1039" y="373"/>
                    <a:pt x="1047" y="369"/>
                    <a:pt x="1054" y="363"/>
                  </a:cubicBezTo>
                  <a:cubicBezTo>
                    <a:pt x="1047" y="365"/>
                    <a:pt x="1040" y="366"/>
                    <a:pt x="1033" y="368"/>
                  </a:cubicBezTo>
                  <a:cubicBezTo>
                    <a:pt x="1029" y="369"/>
                    <a:pt x="1028" y="371"/>
                    <a:pt x="1030" y="374"/>
                  </a:cubicBezTo>
                  <a:close/>
                  <a:moveTo>
                    <a:pt x="1437" y="185"/>
                  </a:moveTo>
                  <a:cubicBezTo>
                    <a:pt x="1440" y="183"/>
                    <a:pt x="1443" y="182"/>
                    <a:pt x="1445" y="180"/>
                  </a:cubicBezTo>
                  <a:cubicBezTo>
                    <a:pt x="1446" y="180"/>
                    <a:pt x="1446" y="178"/>
                    <a:pt x="1446" y="178"/>
                  </a:cubicBezTo>
                  <a:cubicBezTo>
                    <a:pt x="1445" y="177"/>
                    <a:pt x="1444" y="177"/>
                    <a:pt x="1444" y="177"/>
                  </a:cubicBezTo>
                  <a:cubicBezTo>
                    <a:pt x="1441" y="177"/>
                    <a:pt x="1437" y="181"/>
                    <a:pt x="1437" y="185"/>
                  </a:cubicBezTo>
                  <a:close/>
                </a:path>
              </a:pathLst>
            </a:custGeom>
            <a:grpFill/>
            <a:ln>
              <a:noFill/>
            </a:ln>
          </p:spPr>
          <p:txBody>
            <a:bodyPr/>
            <a:lstStyle/>
            <a:p>
              <a:pPr defTabSz="685165" fontAlgn="auto">
                <a:spcBef>
                  <a:spcPts val="0"/>
                </a:spcBef>
                <a:spcAft>
                  <a:spcPts val="0"/>
                </a:spcAft>
                <a:defRPr/>
              </a:pPr>
              <a:endParaRPr lang="zh-CN" altLang="en-US" sz="1350">
                <a:latin typeface="+mn-lt"/>
                <a:ea typeface="+mn-ea"/>
              </a:endParaRPr>
            </a:p>
          </p:txBody>
        </p:sp>
        <p:sp>
          <p:nvSpPr>
            <p:cNvPr id="11" name="Freeform 7"/>
            <p:cNvSpPr/>
            <p:nvPr/>
          </p:nvSpPr>
          <p:spPr bwMode="auto">
            <a:xfrm>
              <a:off x="9088363" y="2408240"/>
              <a:ext cx="22226" cy="30165"/>
            </a:xfrm>
            <a:custGeom>
              <a:avLst/>
              <a:gdLst>
                <a:gd name="T0" fmla="*/ 6 w 6"/>
                <a:gd name="T1" fmla="*/ 0 h 8"/>
                <a:gd name="T2" fmla="*/ 3 w 6"/>
                <a:gd name="T3" fmla="*/ 8 h 8"/>
                <a:gd name="T4" fmla="*/ 3 w 6"/>
                <a:gd name="T5" fmla="*/ 0 h 8"/>
                <a:gd name="T6" fmla="*/ 6 w 6"/>
                <a:gd name="T7" fmla="*/ 0 h 8"/>
              </a:gdLst>
              <a:ahLst/>
              <a:cxnLst>
                <a:cxn ang="0">
                  <a:pos x="T0" y="T1"/>
                </a:cxn>
                <a:cxn ang="0">
                  <a:pos x="T2" y="T3"/>
                </a:cxn>
                <a:cxn ang="0">
                  <a:pos x="T4" y="T5"/>
                </a:cxn>
                <a:cxn ang="0">
                  <a:pos x="T6" y="T7"/>
                </a:cxn>
              </a:cxnLst>
              <a:rect l="0" t="0" r="r" b="b"/>
              <a:pathLst>
                <a:path w="6" h="8">
                  <a:moveTo>
                    <a:pt x="6" y="0"/>
                  </a:moveTo>
                  <a:cubicBezTo>
                    <a:pt x="5" y="2"/>
                    <a:pt x="4" y="5"/>
                    <a:pt x="3" y="8"/>
                  </a:cubicBezTo>
                  <a:cubicBezTo>
                    <a:pt x="0" y="4"/>
                    <a:pt x="2" y="2"/>
                    <a:pt x="3" y="0"/>
                  </a:cubicBezTo>
                  <a:cubicBezTo>
                    <a:pt x="4" y="0"/>
                    <a:pt x="5" y="0"/>
                    <a:pt x="6" y="0"/>
                  </a:cubicBezTo>
                  <a:close/>
                </a:path>
              </a:pathLst>
            </a:custGeom>
            <a:grpFill/>
            <a:ln>
              <a:noFill/>
            </a:ln>
          </p:spPr>
          <p:txBody>
            <a:bodyPr/>
            <a:lstStyle/>
            <a:p>
              <a:pPr defTabSz="685165" fontAlgn="auto">
                <a:spcBef>
                  <a:spcPts val="0"/>
                </a:spcBef>
                <a:spcAft>
                  <a:spcPts val="0"/>
                </a:spcAft>
                <a:defRPr/>
              </a:pPr>
              <a:endParaRPr lang="zh-CN" altLang="en-US" sz="1350">
                <a:latin typeface="+mn-lt"/>
                <a:ea typeface="+mn-ea"/>
              </a:endParaRPr>
            </a:p>
          </p:txBody>
        </p:sp>
        <p:sp>
          <p:nvSpPr>
            <p:cNvPr id="12" name="Freeform 8"/>
            <p:cNvSpPr>
              <a:spLocks noEditPoints="1"/>
            </p:cNvSpPr>
            <p:nvPr/>
          </p:nvSpPr>
          <p:spPr bwMode="auto">
            <a:xfrm>
              <a:off x="7656449" y="2562230"/>
              <a:ext cx="1390638" cy="1085851"/>
            </a:xfrm>
            <a:custGeom>
              <a:avLst/>
              <a:gdLst>
                <a:gd name="T0" fmla="*/ 122 w 370"/>
                <a:gd name="T1" fmla="*/ 212 h 288"/>
                <a:gd name="T2" fmla="*/ 110 w 370"/>
                <a:gd name="T3" fmla="*/ 210 h 288"/>
                <a:gd name="T4" fmla="*/ 101 w 370"/>
                <a:gd name="T5" fmla="*/ 223 h 288"/>
                <a:gd name="T6" fmla="*/ 81 w 370"/>
                <a:gd name="T7" fmla="*/ 233 h 288"/>
                <a:gd name="T8" fmla="*/ 106 w 370"/>
                <a:gd name="T9" fmla="*/ 209 h 288"/>
                <a:gd name="T10" fmla="*/ 137 w 370"/>
                <a:gd name="T11" fmla="*/ 187 h 288"/>
                <a:gd name="T12" fmla="*/ 137 w 370"/>
                <a:gd name="T13" fmla="*/ 191 h 288"/>
                <a:gd name="T14" fmla="*/ 151 w 370"/>
                <a:gd name="T15" fmla="*/ 192 h 288"/>
                <a:gd name="T16" fmla="*/ 161 w 370"/>
                <a:gd name="T17" fmla="*/ 177 h 288"/>
                <a:gd name="T18" fmla="*/ 184 w 370"/>
                <a:gd name="T19" fmla="*/ 153 h 288"/>
                <a:gd name="T20" fmla="*/ 169 w 370"/>
                <a:gd name="T21" fmla="*/ 181 h 288"/>
                <a:gd name="T22" fmla="*/ 172 w 370"/>
                <a:gd name="T23" fmla="*/ 189 h 288"/>
                <a:gd name="T24" fmla="*/ 208 w 370"/>
                <a:gd name="T25" fmla="*/ 161 h 288"/>
                <a:gd name="T26" fmla="*/ 227 w 370"/>
                <a:gd name="T27" fmla="*/ 148 h 288"/>
                <a:gd name="T28" fmla="*/ 235 w 370"/>
                <a:gd name="T29" fmla="*/ 128 h 288"/>
                <a:gd name="T30" fmla="*/ 256 w 370"/>
                <a:gd name="T31" fmla="*/ 122 h 288"/>
                <a:gd name="T32" fmla="*/ 283 w 370"/>
                <a:gd name="T33" fmla="*/ 92 h 288"/>
                <a:gd name="T34" fmla="*/ 323 w 370"/>
                <a:gd name="T35" fmla="*/ 49 h 288"/>
                <a:gd name="T36" fmla="*/ 332 w 370"/>
                <a:gd name="T37" fmla="*/ 31 h 288"/>
                <a:gd name="T38" fmla="*/ 343 w 370"/>
                <a:gd name="T39" fmla="*/ 15 h 288"/>
                <a:gd name="T40" fmla="*/ 356 w 370"/>
                <a:gd name="T41" fmla="*/ 1 h 288"/>
                <a:gd name="T42" fmla="*/ 350 w 370"/>
                <a:gd name="T43" fmla="*/ 11 h 288"/>
                <a:gd name="T44" fmla="*/ 356 w 370"/>
                <a:gd name="T45" fmla="*/ 16 h 288"/>
                <a:gd name="T46" fmla="*/ 370 w 370"/>
                <a:gd name="T47" fmla="*/ 2 h 288"/>
                <a:gd name="T48" fmla="*/ 354 w 370"/>
                <a:gd name="T49" fmla="*/ 30 h 288"/>
                <a:gd name="T50" fmla="*/ 344 w 370"/>
                <a:gd name="T51" fmla="*/ 45 h 288"/>
                <a:gd name="T52" fmla="*/ 338 w 370"/>
                <a:gd name="T53" fmla="*/ 60 h 288"/>
                <a:gd name="T54" fmla="*/ 308 w 370"/>
                <a:gd name="T55" fmla="*/ 92 h 288"/>
                <a:gd name="T56" fmla="*/ 274 w 370"/>
                <a:gd name="T57" fmla="*/ 127 h 288"/>
                <a:gd name="T58" fmla="*/ 267 w 370"/>
                <a:gd name="T59" fmla="*/ 122 h 288"/>
                <a:gd name="T60" fmla="*/ 246 w 370"/>
                <a:gd name="T61" fmla="*/ 145 h 288"/>
                <a:gd name="T62" fmla="*/ 221 w 370"/>
                <a:gd name="T63" fmla="*/ 162 h 288"/>
                <a:gd name="T64" fmla="*/ 197 w 370"/>
                <a:gd name="T65" fmla="*/ 183 h 288"/>
                <a:gd name="T66" fmla="*/ 165 w 370"/>
                <a:gd name="T67" fmla="*/ 205 h 288"/>
                <a:gd name="T68" fmla="*/ 150 w 370"/>
                <a:gd name="T69" fmla="*/ 212 h 288"/>
                <a:gd name="T70" fmla="*/ 129 w 370"/>
                <a:gd name="T71" fmla="*/ 239 h 288"/>
                <a:gd name="T72" fmla="*/ 114 w 370"/>
                <a:gd name="T73" fmla="*/ 243 h 288"/>
                <a:gd name="T74" fmla="*/ 77 w 370"/>
                <a:gd name="T75" fmla="*/ 260 h 288"/>
                <a:gd name="T76" fmla="*/ 72 w 370"/>
                <a:gd name="T77" fmla="*/ 266 h 288"/>
                <a:gd name="T78" fmla="*/ 53 w 370"/>
                <a:gd name="T79" fmla="*/ 280 h 288"/>
                <a:gd name="T80" fmla="*/ 45 w 370"/>
                <a:gd name="T81" fmla="*/ 278 h 288"/>
                <a:gd name="T82" fmla="*/ 14 w 370"/>
                <a:gd name="T83" fmla="*/ 286 h 288"/>
                <a:gd name="T84" fmla="*/ 7 w 370"/>
                <a:gd name="T85" fmla="*/ 287 h 288"/>
                <a:gd name="T86" fmla="*/ 12 w 370"/>
                <a:gd name="T87" fmla="*/ 280 h 288"/>
                <a:gd name="T88" fmla="*/ 9 w 370"/>
                <a:gd name="T89" fmla="*/ 271 h 288"/>
                <a:gd name="T90" fmla="*/ 23 w 370"/>
                <a:gd name="T91" fmla="*/ 254 h 288"/>
                <a:gd name="T92" fmla="*/ 21 w 370"/>
                <a:gd name="T93" fmla="*/ 242 h 288"/>
                <a:gd name="T94" fmla="*/ 42 w 370"/>
                <a:gd name="T95" fmla="*/ 251 h 288"/>
                <a:gd name="T96" fmla="*/ 72 w 370"/>
                <a:gd name="T97" fmla="*/ 231 h 288"/>
                <a:gd name="T98" fmla="*/ 65 w 370"/>
                <a:gd name="T99" fmla="*/ 241 h 288"/>
                <a:gd name="T100" fmla="*/ 69 w 370"/>
                <a:gd name="T101" fmla="*/ 250 h 288"/>
                <a:gd name="T102" fmla="*/ 91 w 370"/>
                <a:gd name="T103" fmla="*/ 239 h 288"/>
                <a:gd name="T104" fmla="*/ 123 w 370"/>
                <a:gd name="T105" fmla="*/ 221 h 288"/>
                <a:gd name="T106" fmla="*/ 276 w 370"/>
                <a:gd name="T107" fmla="*/ 111 h 288"/>
                <a:gd name="T108" fmla="*/ 295 w 370"/>
                <a:gd name="T109" fmla="*/ 9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0" h="288">
                  <a:moveTo>
                    <a:pt x="132" y="212"/>
                  </a:moveTo>
                  <a:cubicBezTo>
                    <a:pt x="128" y="210"/>
                    <a:pt x="125" y="209"/>
                    <a:pt x="122" y="212"/>
                  </a:cubicBezTo>
                  <a:cubicBezTo>
                    <a:pt x="120" y="215"/>
                    <a:pt x="118" y="215"/>
                    <a:pt x="116" y="211"/>
                  </a:cubicBezTo>
                  <a:cubicBezTo>
                    <a:pt x="115" y="208"/>
                    <a:pt x="113" y="208"/>
                    <a:pt x="110" y="210"/>
                  </a:cubicBezTo>
                  <a:cubicBezTo>
                    <a:pt x="107" y="213"/>
                    <a:pt x="104" y="217"/>
                    <a:pt x="101" y="221"/>
                  </a:cubicBezTo>
                  <a:cubicBezTo>
                    <a:pt x="100" y="221"/>
                    <a:pt x="101" y="222"/>
                    <a:pt x="101" y="223"/>
                  </a:cubicBezTo>
                  <a:cubicBezTo>
                    <a:pt x="102" y="228"/>
                    <a:pt x="101" y="231"/>
                    <a:pt x="95" y="232"/>
                  </a:cubicBezTo>
                  <a:cubicBezTo>
                    <a:pt x="90" y="233"/>
                    <a:pt x="86" y="233"/>
                    <a:pt x="81" y="233"/>
                  </a:cubicBezTo>
                  <a:cubicBezTo>
                    <a:pt x="84" y="228"/>
                    <a:pt x="87" y="223"/>
                    <a:pt x="91" y="218"/>
                  </a:cubicBezTo>
                  <a:cubicBezTo>
                    <a:pt x="94" y="213"/>
                    <a:pt x="99" y="209"/>
                    <a:pt x="106" y="209"/>
                  </a:cubicBezTo>
                  <a:cubicBezTo>
                    <a:pt x="108" y="209"/>
                    <a:pt x="109" y="208"/>
                    <a:pt x="111" y="207"/>
                  </a:cubicBezTo>
                  <a:cubicBezTo>
                    <a:pt x="119" y="200"/>
                    <a:pt x="128" y="193"/>
                    <a:pt x="137" y="187"/>
                  </a:cubicBezTo>
                  <a:cubicBezTo>
                    <a:pt x="139" y="185"/>
                    <a:pt x="142" y="183"/>
                    <a:pt x="145" y="183"/>
                  </a:cubicBezTo>
                  <a:cubicBezTo>
                    <a:pt x="142" y="186"/>
                    <a:pt x="140" y="189"/>
                    <a:pt x="137" y="191"/>
                  </a:cubicBezTo>
                  <a:cubicBezTo>
                    <a:pt x="139" y="194"/>
                    <a:pt x="148" y="197"/>
                    <a:pt x="150" y="195"/>
                  </a:cubicBezTo>
                  <a:cubicBezTo>
                    <a:pt x="151" y="195"/>
                    <a:pt x="151" y="193"/>
                    <a:pt x="151" y="192"/>
                  </a:cubicBezTo>
                  <a:cubicBezTo>
                    <a:pt x="147" y="188"/>
                    <a:pt x="150" y="187"/>
                    <a:pt x="153" y="185"/>
                  </a:cubicBezTo>
                  <a:cubicBezTo>
                    <a:pt x="156" y="183"/>
                    <a:pt x="160" y="180"/>
                    <a:pt x="161" y="177"/>
                  </a:cubicBezTo>
                  <a:cubicBezTo>
                    <a:pt x="163" y="170"/>
                    <a:pt x="168" y="164"/>
                    <a:pt x="174" y="161"/>
                  </a:cubicBezTo>
                  <a:cubicBezTo>
                    <a:pt x="178" y="159"/>
                    <a:pt x="181" y="155"/>
                    <a:pt x="184" y="153"/>
                  </a:cubicBezTo>
                  <a:cubicBezTo>
                    <a:pt x="184" y="154"/>
                    <a:pt x="183" y="155"/>
                    <a:pt x="182" y="157"/>
                  </a:cubicBezTo>
                  <a:cubicBezTo>
                    <a:pt x="176" y="164"/>
                    <a:pt x="171" y="171"/>
                    <a:pt x="169" y="181"/>
                  </a:cubicBezTo>
                  <a:cubicBezTo>
                    <a:pt x="168" y="184"/>
                    <a:pt x="165" y="187"/>
                    <a:pt x="164" y="191"/>
                  </a:cubicBezTo>
                  <a:cubicBezTo>
                    <a:pt x="166" y="191"/>
                    <a:pt x="170" y="190"/>
                    <a:pt x="172" y="189"/>
                  </a:cubicBezTo>
                  <a:cubicBezTo>
                    <a:pt x="179" y="183"/>
                    <a:pt x="187" y="179"/>
                    <a:pt x="193" y="172"/>
                  </a:cubicBezTo>
                  <a:cubicBezTo>
                    <a:pt x="197" y="167"/>
                    <a:pt x="203" y="164"/>
                    <a:pt x="208" y="161"/>
                  </a:cubicBezTo>
                  <a:cubicBezTo>
                    <a:pt x="213" y="158"/>
                    <a:pt x="218" y="155"/>
                    <a:pt x="222" y="152"/>
                  </a:cubicBezTo>
                  <a:cubicBezTo>
                    <a:pt x="224" y="151"/>
                    <a:pt x="226" y="149"/>
                    <a:pt x="227" y="148"/>
                  </a:cubicBezTo>
                  <a:cubicBezTo>
                    <a:pt x="232" y="142"/>
                    <a:pt x="236" y="136"/>
                    <a:pt x="240" y="130"/>
                  </a:cubicBezTo>
                  <a:cubicBezTo>
                    <a:pt x="239" y="130"/>
                    <a:pt x="238" y="129"/>
                    <a:pt x="235" y="128"/>
                  </a:cubicBezTo>
                  <a:cubicBezTo>
                    <a:pt x="237" y="127"/>
                    <a:pt x="239" y="127"/>
                    <a:pt x="240" y="126"/>
                  </a:cubicBezTo>
                  <a:cubicBezTo>
                    <a:pt x="245" y="125"/>
                    <a:pt x="251" y="124"/>
                    <a:pt x="256" y="122"/>
                  </a:cubicBezTo>
                  <a:cubicBezTo>
                    <a:pt x="257" y="122"/>
                    <a:pt x="258" y="121"/>
                    <a:pt x="258" y="120"/>
                  </a:cubicBezTo>
                  <a:cubicBezTo>
                    <a:pt x="264" y="109"/>
                    <a:pt x="273" y="100"/>
                    <a:pt x="283" y="92"/>
                  </a:cubicBezTo>
                  <a:cubicBezTo>
                    <a:pt x="292" y="85"/>
                    <a:pt x="300" y="77"/>
                    <a:pt x="307" y="67"/>
                  </a:cubicBezTo>
                  <a:cubicBezTo>
                    <a:pt x="311" y="61"/>
                    <a:pt x="318" y="55"/>
                    <a:pt x="323" y="49"/>
                  </a:cubicBezTo>
                  <a:cubicBezTo>
                    <a:pt x="327" y="44"/>
                    <a:pt x="329" y="39"/>
                    <a:pt x="331" y="34"/>
                  </a:cubicBezTo>
                  <a:cubicBezTo>
                    <a:pt x="332" y="33"/>
                    <a:pt x="332" y="32"/>
                    <a:pt x="332" y="31"/>
                  </a:cubicBezTo>
                  <a:cubicBezTo>
                    <a:pt x="339" y="28"/>
                    <a:pt x="341" y="22"/>
                    <a:pt x="343" y="15"/>
                  </a:cubicBezTo>
                  <a:cubicBezTo>
                    <a:pt x="343" y="15"/>
                    <a:pt x="343" y="15"/>
                    <a:pt x="343" y="15"/>
                  </a:cubicBezTo>
                  <a:cubicBezTo>
                    <a:pt x="346" y="10"/>
                    <a:pt x="350" y="5"/>
                    <a:pt x="354" y="0"/>
                  </a:cubicBezTo>
                  <a:cubicBezTo>
                    <a:pt x="355" y="0"/>
                    <a:pt x="355" y="0"/>
                    <a:pt x="356" y="1"/>
                  </a:cubicBezTo>
                  <a:cubicBezTo>
                    <a:pt x="355" y="2"/>
                    <a:pt x="354" y="4"/>
                    <a:pt x="353" y="6"/>
                  </a:cubicBezTo>
                  <a:cubicBezTo>
                    <a:pt x="353" y="8"/>
                    <a:pt x="351" y="9"/>
                    <a:pt x="350" y="11"/>
                  </a:cubicBezTo>
                  <a:cubicBezTo>
                    <a:pt x="350" y="13"/>
                    <a:pt x="351" y="15"/>
                    <a:pt x="352" y="16"/>
                  </a:cubicBezTo>
                  <a:cubicBezTo>
                    <a:pt x="353" y="17"/>
                    <a:pt x="355" y="17"/>
                    <a:pt x="356" y="16"/>
                  </a:cubicBezTo>
                  <a:cubicBezTo>
                    <a:pt x="359" y="13"/>
                    <a:pt x="362" y="9"/>
                    <a:pt x="366" y="6"/>
                  </a:cubicBezTo>
                  <a:cubicBezTo>
                    <a:pt x="367" y="5"/>
                    <a:pt x="368" y="3"/>
                    <a:pt x="370" y="2"/>
                  </a:cubicBezTo>
                  <a:cubicBezTo>
                    <a:pt x="368" y="5"/>
                    <a:pt x="367" y="8"/>
                    <a:pt x="366" y="12"/>
                  </a:cubicBezTo>
                  <a:cubicBezTo>
                    <a:pt x="362" y="18"/>
                    <a:pt x="358" y="24"/>
                    <a:pt x="354" y="30"/>
                  </a:cubicBezTo>
                  <a:cubicBezTo>
                    <a:pt x="354" y="31"/>
                    <a:pt x="353" y="32"/>
                    <a:pt x="351" y="33"/>
                  </a:cubicBezTo>
                  <a:cubicBezTo>
                    <a:pt x="346" y="35"/>
                    <a:pt x="344" y="39"/>
                    <a:pt x="344" y="45"/>
                  </a:cubicBezTo>
                  <a:cubicBezTo>
                    <a:pt x="343" y="48"/>
                    <a:pt x="344" y="51"/>
                    <a:pt x="343" y="53"/>
                  </a:cubicBezTo>
                  <a:cubicBezTo>
                    <a:pt x="342" y="56"/>
                    <a:pt x="340" y="59"/>
                    <a:pt x="338" y="60"/>
                  </a:cubicBezTo>
                  <a:cubicBezTo>
                    <a:pt x="331" y="62"/>
                    <a:pt x="327" y="68"/>
                    <a:pt x="323" y="73"/>
                  </a:cubicBezTo>
                  <a:cubicBezTo>
                    <a:pt x="318" y="79"/>
                    <a:pt x="313" y="86"/>
                    <a:pt x="308" y="92"/>
                  </a:cubicBezTo>
                  <a:cubicBezTo>
                    <a:pt x="302" y="100"/>
                    <a:pt x="293" y="106"/>
                    <a:pt x="288" y="114"/>
                  </a:cubicBezTo>
                  <a:cubicBezTo>
                    <a:pt x="285" y="119"/>
                    <a:pt x="279" y="123"/>
                    <a:pt x="274" y="127"/>
                  </a:cubicBezTo>
                  <a:cubicBezTo>
                    <a:pt x="272" y="127"/>
                    <a:pt x="269" y="127"/>
                    <a:pt x="266" y="127"/>
                  </a:cubicBezTo>
                  <a:cubicBezTo>
                    <a:pt x="266" y="125"/>
                    <a:pt x="266" y="123"/>
                    <a:pt x="267" y="122"/>
                  </a:cubicBezTo>
                  <a:cubicBezTo>
                    <a:pt x="260" y="121"/>
                    <a:pt x="257" y="125"/>
                    <a:pt x="258" y="132"/>
                  </a:cubicBezTo>
                  <a:cubicBezTo>
                    <a:pt x="252" y="134"/>
                    <a:pt x="249" y="139"/>
                    <a:pt x="246" y="145"/>
                  </a:cubicBezTo>
                  <a:cubicBezTo>
                    <a:pt x="243" y="149"/>
                    <a:pt x="239" y="152"/>
                    <a:pt x="235" y="155"/>
                  </a:cubicBezTo>
                  <a:cubicBezTo>
                    <a:pt x="230" y="158"/>
                    <a:pt x="226" y="160"/>
                    <a:pt x="221" y="162"/>
                  </a:cubicBezTo>
                  <a:cubicBezTo>
                    <a:pt x="217" y="164"/>
                    <a:pt x="213" y="167"/>
                    <a:pt x="211" y="171"/>
                  </a:cubicBezTo>
                  <a:cubicBezTo>
                    <a:pt x="207" y="176"/>
                    <a:pt x="202" y="179"/>
                    <a:pt x="197" y="183"/>
                  </a:cubicBezTo>
                  <a:cubicBezTo>
                    <a:pt x="192" y="187"/>
                    <a:pt x="186" y="190"/>
                    <a:pt x="180" y="194"/>
                  </a:cubicBezTo>
                  <a:cubicBezTo>
                    <a:pt x="175" y="198"/>
                    <a:pt x="170" y="201"/>
                    <a:pt x="165" y="205"/>
                  </a:cubicBezTo>
                  <a:cubicBezTo>
                    <a:pt x="164" y="205"/>
                    <a:pt x="163" y="206"/>
                    <a:pt x="161" y="206"/>
                  </a:cubicBezTo>
                  <a:cubicBezTo>
                    <a:pt x="156" y="205"/>
                    <a:pt x="153" y="208"/>
                    <a:pt x="150" y="212"/>
                  </a:cubicBezTo>
                  <a:cubicBezTo>
                    <a:pt x="146" y="219"/>
                    <a:pt x="143" y="225"/>
                    <a:pt x="138" y="232"/>
                  </a:cubicBezTo>
                  <a:cubicBezTo>
                    <a:pt x="136" y="235"/>
                    <a:pt x="132" y="237"/>
                    <a:pt x="129" y="239"/>
                  </a:cubicBezTo>
                  <a:cubicBezTo>
                    <a:pt x="125" y="242"/>
                    <a:pt x="121" y="244"/>
                    <a:pt x="116" y="247"/>
                  </a:cubicBezTo>
                  <a:cubicBezTo>
                    <a:pt x="116" y="246"/>
                    <a:pt x="115" y="245"/>
                    <a:pt x="114" y="243"/>
                  </a:cubicBezTo>
                  <a:cubicBezTo>
                    <a:pt x="102" y="253"/>
                    <a:pt x="91" y="261"/>
                    <a:pt x="76" y="266"/>
                  </a:cubicBezTo>
                  <a:cubicBezTo>
                    <a:pt x="76" y="263"/>
                    <a:pt x="77" y="262"/>
                    <a:pt x="77" y="260"/>
                  </a:cubicBezTo>
                  <a:cubicBezTo>
                    <a:pt x="71" y="261"/>
                    <a:pt x="65" y="260"/>
                    <a:pt x="62" y="268"/>
                  </a:cubicBezTo>
                  <a:cubicBezTo>
                    <a:pt x="66" y="268"/>
                    <a:pt x="69" y="267"/>
                    <a:pt x="72" y="266"/>
                  </a:cubicBezTo>
                  <a:cubicBezTo>
                    <a:pt x="70" y="273"/>
                    <a:pt x="64" y="278"/>
                    <a:pt x="58" y="278"/>
                  </a:cubicBezTo>
                  <a:cubicBezTo>
                    <a:pt x="56" y="278"/>
                    <a:pt x="55" y="279"/>
                    <a:pt x="53" y="280"/>
                  </a:cubicBezTo>
                  <a:cubicBezTo>
                    <a:pt x="51" y="281"/>
                    <a:pt x="50" y="282"/>
                    <a:pt x="48" y="283"/>
                  </a:cubicBezTo>
                  <a:cubicBezTo>
                    <a:pt x="47" y="281"/>
                    <a:pt x="46" y="279"/>
                    <a:pt x="45" y="278"/>
                  </a:cubicBezTo>
                  <a:cubicBezTo>
                    <a:pt x="38" y="278"/>
                    <a:pt x="31" y="278"/>
                    <a:pt x="24" y="280"/>
                  </a:cubicBezTo>
                  <a:cubicBezTo>
                    <a:pt x="20" y="281"/>
                    <a:pt x="17" y="284"/>
                    <a:pt x="14" y="286"/>
                  </a:cubicBezTo>
                  <a:cubicBezTo>
                    <a:pt x="13" y="286"/>
                    <a:pt x="12" y="288"/>
                    <a:pt x="11" y="288"/>
                  </a:cubicBezTo>
                  <a:cubicBezTo>
                    <a:pt x="9" y="288"/>
                    <a:pt x="8" y="287"/>
                    <a:pt x="7" y="287"/>
                  </a:cubicBezTo>
                  <a:cubicBezTo>
                    <a:pt x="7" y="285"/>
                    <a:pt x="8" y="284"/>
                    <a:pt x="9" y="283"/>
                  </a:cubicBezTo>
                  <a:cubicBezTo>
                    <a:pt x="9" y="282"/>
                    <a:pt x="11" y="281"/>
                    <a:pt x="12" y="280"/>
                  </a:cubicBezTo>
                  <a:cubicBezTo>
                    <a:pt x="9" y="275"/>
                    <a:pt x="4" y="279"/>
                    <a:pt x="0" y="278"/>
                  </a:cubicBezTo>
                  <a:cubicBezTo>
                    <a:pt x="3" y="276"/>
                    <a:pt x="6" y="273"/>
                    <a:pt x="9" y="271"/>
                  </a:cubicBezTo>
                  <a:cubicBezTo>
                    <a:pt x="15" y="267"/>
                    <a:pt x="20" y="263"/>
                    <a:pt x="25" y="259"/>
                  </a:cubicBezTo>
                  <a:cubicBezTo>
                    <a:pt x="28" y="256"/>
                    <a:pt x="27" y="254"/>
                    <a:pt x="23" y="254"/>
                  </a:cubicBezTo>
                  <a:cubicBezTo>
                    <a:pt x="20" y="253"/>
                    <a:pt x="16" y="253"/>
                    <a:pt x="17" y="249"/>
                  </a:cubicBezTo>
                  <a:cubicBezTo>
                    <a:pt x="17" y="247"/>
                    <a:pt x="19" y="245"/>
                    <a:pt x="21" y="242"/>
                  </a:cubicBezTo>
                  <a:cubicBezTo>
                    <a:pt x="24" y="245"/>
                    <a:pt x="26" y="248"/>
                    <a:pt x="28" y="250"/>
                  </a:cubicBezTo>
                  <a:cubicBezTo>
                    <a:pt x="33" y="256"/>
                    <a:pt x="37" y="256"/>
                    <a:pt x="42" y="251"/>
                  </a:cubicBezTo>
                  <a:cubicBezTo>
                    <a:pt x="50" y="245"/>
                    <a:pt x="57" y="237"/>
                    <a:pt x="65" y="231"/>
                  </a:cubicBezTo>
                  <a:cubicBezTo>
                    <a:pt x="67" y="230"/>
                    <a:pt x="70" y="231"/>
                    <a:pt x="72" y="231"/>
                  </a:cubicBezTo>
                  <a:cubicBezTo>
                    <a:pt x="72" y="233"/>
                    <a:pt x="72" y="235"/>
                    <a:pt x="71" y="236"/>
                  </a:cubicBezTo>
                  <a:cubicBezTo>
                    <a:pt x="70" y="238"/>
                    <a:pt x="67" y="239"/>
                    <a:pt x="65" y="241"/>
                  </a:cubicBezTo>
                  <a:cubicBezTo>
                    <a:pt x="64" y="242"/>
                    <a:pt x="62" y="245"/>
                    <a:pt x="62" y="246"/>
                  </a:cubicBezTo>
                  <a:cubicBezTo>
                    <a:pt x="64" y="248"/>
                    <a:pt x="67" y="251"/>
                    <a:pt x="69" y="250"/>
                  </a:cubicBezTo>
                  <a:cubicBezTo>
                    <a:pt x="73" y="250"/>
                    <a:pt x="76" y="249"/>
                    <a:pt x="80" y="247"/>
                  </a:cubicBezTo>
                  <a:cubicBezTo>
                    <a:pt x="84" y="245"/>
                    <a:pt x="87" y="242"/>
                    <a:pt x="91" y="239"/>
                  </a:cubicBezTo>
                  <a:cubicBezTo>
                    <a:pt x="92" y="238"/>
                    <a:pt x="94" y="236"/>
                    <a:pt x="96" y="236"/>
                  </a:cubicBezTo>
                  <a:cubicBezTo>
                    <a:pt x="107" y="233"/>
                    <a:pt x="114" y="226"/>
                    <a:pt x="123" y="221"/>
                  </a:cubicBezTo>
                  <a:cubicBezTo>
                    <a:pt x="127" y="219"/>
                    <a:pt x="129" y="215"/>
                    <a:pt x="132" y="212"/>
                  </a:cubicBezTo>
                  <a:close/>
                  <a:moveTo>
                    <a:pt x="276" y="111"/>
                  </a:moveTo>
                  <a:cubicBezTo>
                    <a:pt x="276" y="111"/>
                    <a:pt x="277" y="111"/>
                    <a:pt x="277" y="112"/>
                  </a:cubicBezTo>
                  <a:cubicBezTo>
                    <a:pt x="283" y="104"/>
                    <a:pt x="289" y="97"/>
                    <a:pt x="295" y="90"/>
                  </a:cubicBezTo>
                  <a:cubicBezTo>
                    <a:pt x="285" y="93"/>
                    <a:pt x="280" y="102"/>
                    <a:pt x="276" y="111"/>
                  </a:cubicBezTo>
                  <a:close/>
                </a:path>
              </a:pathLst>
            </a:custGeom>
            <a:grpFill/>
            <a:ln>
              <a:noFill/>
            </a:ln>
          </p:spPr>
          <p:txBody>
            <a:bodyPr/>
            <a:lstStyle/>
            <a:p>
              <a:pPr defTabSz="685165" fontAlgn="auto">
                <a:spcBef>
                  <a:spcPts val="0"/>
                </a:spcBef>
                <a:spcAft>
                  <a:spcPts val="0"/>
                </a:spcAft>
                <a:defRPr/>
              </a:pPr>
              <a:endParaRPr lang="zh-CN" altLang="en-US" sz="1350">
                <a:latin typeface="+mn-lt"/>
                <a:ea typeface="+mn-ea"/>
              </a:endParaRPr>
            </a:p>
          </p:txBody>
        </p:sp>
        <p:sp>
          <p:nvSpPr>
            <p:cNvPr id="13" name="Freeform 9"/>
            <p:cNvSpPr/>
            <p:nvPr/>
          </p:nvSpPr>
          <p:spPr bwMode="auto">
            <a:xfrm>
              <a:off x="7423089" y="3409956"/>
              <a:ext cx="887407" cy="517526"/>
            </a:xfrm>
            <a:custGeom>
              <a:avLst/>
              <a:gdLst>
                <a:gd name="T0" fmla="*/ 236 w 236"/>
                <a:gd name="T1" fmla="*/ 2 h 137"/>
                <a:gd name="T2" fmla="*/ 228 w 236"/>
                <a:gd name="T3" fmla="*/ 12 h 137"/>
                <a:gd name="T4" fmla="*/ 214 w 236"/>
                <a:gd name="T5" fmla="*/ 19 h 137"/>
                <a:gd name="T6" fmla="*/ 197 w 236"/>
                <a:gd name="T7" fmla="*/ 31 h 137"/>
                <a:gd name="T8" fmla="*/ 180 w 236"/>
                <a:gd name="T9" fmla="*/ 41 h 137"/>
                <a:gd name="T10" fmla="*/ 169 w 236"/>
                <a:gd name="T11" fmla="*/ 48 h 137"/>
                <a:gd name="T12" fmla="*/ 157 w 236"/>
                <a:gd name="T13" fmla="*/ 59 h 137"/>
                <a:gd name="T14" fmla="*/ 137 w 236"/>
                <a:gd name="T15" fmla="*/ 67 h 137"/>
                <a:gd name="T16" fmla="*/ 129 w 236"/>
                <a:gd name="T17" fmla="*/ 70 h 137"/>
                <a:gd name="T18" fmla="*/ 116 w 236"/>
                <a:gd name="T19" fmla="*/ 81 h 137"/>
                <a:gd name="T20" fmla="*/ 111 w 236"/>
                <a:gd name="T21" fmla="*/ 89 h 137"/>
                <a:gd name="T22" fmla="*/ 89 w 236"/>
                <a:gd name="T23" fmla="*/ 94 h 137"/>
                <a:gd name="T24" fmla="*/ 77 w 236"/>
                <a:gd name="T25" fmla="*/ 103 h 137"/>
                <a:gd name="T26" fmla="*/ 74 w 236"/>
                <a:gd name="T27" fmla="*/ 105 h 137"/>
                <a:gd name="T28" fmla="*/ 63 w 236"/>
                <a:gd name="T29" fmla="*/ 107 h 137"/>
                <a:gd name="T30" fmla="*/ 59 w 236"/>
                <a:gd name="T31" fmla="*/ 107 h 137"/>
                <a:gd name="T32" fmla="*/ 49 w 236"/>
                <a:gd name="T33" fmla="*/ 114 h 137"/>
                <a:gd name="T34" fmla="*/ 29 w 236"/>
                <a:gd name="T35" fmla="*/ 117 h 137"/>
                <a:gd name="T36" fmla="*/ 27 w 236"/>
                <a:gd name="T37" fmla="*/ 122 h 137"/>
                <a:gd name="T38" fmla="*/ 22 w 236"/>
                <a:gd name="T39" fmla="*/ 125 h 137"/>
                <a:gd name="T40" fmla="*/ 18 w 236"/>
                <a:gd name="T41" fmla="*/ 127 h 137"/>
                <a:gd name="T42" fmla="*/ 7 w 236"/>
                <a:gd name="T43" fmla="*/ 135 h 137"/>
                <a:gd name="T44" fmla="*/ 1 w 236"/>
                <a:gd name="T45" fmla="*/ 133 h 137"/>
                <a:gd name="T46" fmla="*/ 0 w 236"/>
                <a:gd name="T47" fmla="*/ 127 h 137"/>
                <a:gd name="T48" fmla="*/ 2 w 236"/>
                <a:gd name="T49" fmla="*/ 124 h 137"/>
                <a:gd name="T50" fmla="*/ 59 w 236"/>
                <a:gd name="T51" fmla="*/ 98 h 137"/>
                <a:gd name="T52" fmla="*/ 103 w 236"/>
                <a:gd name="T53" fmla="*/ 73 h 137"/>
                <a:gd name="T54" fmla="*/ 127 w 236"/>
                <a:gd name="T55" fmla="*/ 60 h 137"/>
                <a:gd name="T56" fmla="*/ 156 w 236"/>
                <a:gd name="T57" fmla="*/ 44 h 137"/>
                <a:gd name="T58" fmla="*/ 158 w 236"/>
                <a:gd name="T59" fmla="*/ 43 h 137"/>
                <a:gd name="T60" fmla="*/ 182 w 236"/>
                <a:gd name="T61" fmla="*/ 29 h 137"/>
                <a:gd name="T62" fmla="*/ 187 w 236"/>
                <a:gd name="T63" fmla="*/ 24 h 137"/>
                <a:gd name="T64" fmla="*/ 199 w 236"/>
                <a:gd name="T65" fmla="*/ 20 h 137"/>
                <a:gd name="T66" fmla="*/ 209 w 236"/>
                <a:gd name="T67" fmla="*/ 16 h 137"/>
                <a:gd name="T68" fmla="*/ 215 w 236"/>
                <a:gd name="T69" fmla="*/ 10 h 137"/>
                <a:gd name="T70" fmla="*/ 236 w 236"/>
                <a:gd name="T71" fmla="*/ 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6" h="137">
                  <a:moveTo>
                    <a:pt x="236" y="2"/>
                  </a:moveTo>
                  <a:cubicBezTo>
                    <a:pt x="235" y="7"/>
                    <a:pt x="232" y="10"/>
                    <a:pt x="228" y="12"/>
                  </a:cubicBezTo>
                  <a:cubicBezTo>
                    <a:pt x="223" y="15"/>
                    <a:pt x="218" y="17"/>
                    <a:pt x="214" y="19"/>
                  </a:cubicBezTo>
                  <a:cubicBezTo>
                    <a:pt x="207" y="22"/>
                    <a:pt x="201" y="25"/>
                    <a:pt x="197" y="31"/>
                  </a:cubicBezTo>
                  <a:cubicBezTo>
                    <a:pt x="193" y="37"/>
                    <a:pt x="188" y="41"/>
                    <a:pt x="180" y="41"/>
                  </a:cubicBezTo>
                  <a:cubicBezTo>
                    <a:pt x="176" y="42"/>
                    <a:pt x="172" y="45"/>
                    <a:pt x="169" y="48"/>
                  </a:cubicBezTo>
                  <a:cubicBezTo>
                    <a:pt x="165" y="52"/>
                    <a:pt x="161" y="56"/>
                    <a:pt x="157" y="59"/>
                  </a:cubicBezTo>
                  <a:cubicBezTo>
                    <a:pt x="151" y="64"/>
                    <a:pt x="145" y="68"/>
                    <a:pt x="137" y="67"/>
                  </a:cubicBezTo>
                  <a:cubicBezTo>
                    <a:pt x="134" y="66"/>
                    <a:pt x="131" y="68"/>
                    <a:pt x="129" y="70"/>
                  </a:cubicBezTo>
                  <a:cubicBezTo>
                    <a:pt x="125" y="74"/>
                    <a:pt x="123" y="80"/>
                    <a:pt x="116" y="81"/>
                  </a:cubicBezTo>
                  <a:cubicBezTo>
                    <a:pt x="114" y="82"/>
                    <a:pt x="113" y="86"/>
                    <a:pt x="111" y="89"/>
                  </a:cubicBezTo>
                  <a:cubicBezTo>
                    <a:pt x="101" y="81"/>
                    <a:pt x="95" y="83"/>
                    <a:pt x="89" y="94"/>
                  </a:cubicBezTo>
                  <a:cubicBezTo>
                    <a:pt x="86" y="99"/>
                    <a:pt x="84" y="103"/>
                    <a:pt x="77" y="103"/>
                  </a:cubicBezTo>
                  <a:cubicBezTo>
                    <a:pt x="76" y="103"/>
                    <a:pt x="75" y="104"/>
                    <a:pt x="74" y="105"/>
                  </a:cubicBezTo>
                  <a:cubicBezTo>
                    <a:pt x="70" y="108"/>
                    <a:pt x="67" y="110"/>
                    <a:pt x="63" y="107"/>
                  </a:cubicBezTo>
                  <a:cubicBezTo>
                    <a:pt x="62" y="106"/>
                    <a:pt x="60" y="106"/>
                    <a:pt x="59" y="107"/>
                  </a:cubicBezTo>
                  <a:cubicBezTo>
                    <a:pt x="55" y="109"/>
                    <a:pt x="52" y="111"/>
                    <a:pt x="49" y="114"/>
                  </a:cubicBezTo>
                  <a:cubicBezTo>
                    <a:pt x="43" y="119"/>
                    <a:pt x="37" y="122"/>
                    <a:pt x="29" y="117"/>
                  </a:cubicBezTo>
                  <a:cubicBezTo>
                    <a:pt x="28" y="119"/>
                    <a:pt x="27" y="120"/>
                    <a:pt x="27" y="122"/>
                  </a:cubicBezTo>
                  <a:cubicBezTo>
                    <a:pt x="26" y="124"/>
                    <a:pt x="26" y="127"/>
                    <a:pt x="22" y="125"/>
                  </a:cubicBezTo>
                  <a:cubicBezTo>
                    <a:pt x="21" y="125"/>
                    <a:pt x="19" y="126"/>
                    <a:pt x="18" y="127"/>
                  </a:cubicBezTo>
                  <a:cubicBezTo>
                    <a:pt x="14" y="130"/>
                    <a:pt x="11" y="133"/>
                    <a:pt x="7" y="135"/>
                  </a:cubicBezTo>
                  <a:cubicBezTo>
                    <a:pt x="4" y="137"/>
                    <a:pt x="2" y="137"/>
                    <a:pt x="1" y="133"/>
                  </a:cubicBezTo>
                  <a:cubicBezTo>
                    <a:pt x="1" y="131"/>
                    <a:pt x="0" y="129"/>
                    <a:pt x="0" y="127"/>
                  </a:cubicBezTo>
                  <a:cubicBezTo>
                    <a:pt x="0" y="126"/>
                    <a:pt x="1" y="124"/>
                    <a:pt x="2" y="124"/>
                  </a:cubicBezTo>
                  <a:cubicBezTo>
                    <a:pt x="23" y="119"/>
                    <a:pt x="41" y="108"/>
                    <a:pt x="59" y="98"/>
                  </a:cubicBezTo>
                  <a:cubicBezTo>
                    <a:pt x="74" y="90"/>
                    <a:pt x="88" y="81"/>
                    <a:pt x="103" y="73"/>
                  </a:cubicBezTo>
                  <a:cubicBezTo>
                    <a:pt x="111" y="68"/>
                    <a:pt x="119" y="64"/>
                    <a:pt x="127" y="60"/>
                  </a:cubicBezTo>
                  <a:cubicBezTo>
                    <a:pt x="137" y="55"/>
                    <a:pt x="147" y="50"/>
                    <a:pt x="156" y="44"/>
                  </a:cubicBezTo>
                  <a:cubicBezTo>
                    <a:pt x="157" y="44"/>
                    <a:pt x="158" y="43"/>
                    <a:pt x="158" y="43"/>
                  </a:cubicBezTo>
                  <a:cubicBezTo>
                    <a:pt x="168" y="42"/>
                    <a:pt x="175" y="36"/>
                    <a:pt x="182" y="29"/>
                  </a:cubicBezTo>
                  <a:cubicBezTo>
                    <a:pt x="184" y="28"/>
                    <a:pt x="185" y="26"/>
                    <a:pt x="187" y="24"/>
                  </a:cubicBezTo>
                  <a:cubicBezTo>
                    <a:pt x="190" y="21"/>
                    <a:pt x="194" y="19"/>
                    <a:pt x="199" y="20"/>
                  </a:cubicBezTo>
                  <a:cubicBezTo>
                    <a:pt x="202" y="20"/>
                    <a:pt x="206" y="18"/>
                    <a:pt x="209" y="16"/>
                  </a:cubicBezTo>
                  <a:cubicBezTo>
                    <a:pt x="211" y="14"/>
                    <a:pt x="213" y="12"/>
                    <a:pt x="215" y="10"/>
                  </a:cubicBezTo>
                  <a:cubicBezTo>
                    <a:pt x="220" y="3"/>
                    <a:pt x="227" y="0"/>
                    <a:pt x="236" y="2"/>
                  </a:cubicBezTo>
                  <a:close/>
                </a:path>
              </a:pathLst>
            </a:custGeom>
            <a:grpFill/>
            <a:ln>
              <a:noFill/>
            </a:ln>
          </p:spPr>
          <p:txBody>
            <a:bodyPr/>
            <a:lstStyle/>
            <a:p>
              <a:pPr defTabSz="685165" fontAlgn="auto">
                <a:spcBef>
                  <a:spcPts val="0"/>
                </a:spcBef>
                <a:spcAft>
                  <a:spcPts val="0"/>
                </a:spcAft>
                <a:defRPr/>
              </a:pPr>
              <a:endParaRPr lang="zh-CN" altLang="en-US" sz="1350">
                <a:latin typeface="+mn-lt"/>
                <a:ea typeface="+mn-ea"/>
              </a:endParaRPr>
            </a:p>
          </p:txBody>
        </p:sp>
        <p:sp>
          <p:nvSpPr>
            <p:cNvPr id="14" name="Freeform 10"/>
            <p:cNvSpPr/>
            <p:nvPr/>
          </p:nvSpPr>
          <p:spPr bwMode="auto">
            <a:xfrm>
              <a:off x="7021456" y="3602042"/>
              <a:ext cx="609595" cy="331789"/>
            </a:xfrm>
            <a:custGeom>
              <a:avLst/>
              <a:gdLst>
                <a:gd name="T0" fmla="*/ 0 w 162"/>
                <a:gd name="T1" fmla="*/ 79 h 88"/>
                <a:gd name="T2" fmla="*/ 7 w 162"/>
                <a:gd name="T3" fmla="*/ 77 h 88"/>
                <a:gd name="T4" fmla="*/ 26 w 162"/>
                <a:gd name="T5" fmla="*/ 66 h 88"/>
                <a:gd name="T6" fmla="*/ 33 w 162"/>
                <a:gd name="T7" fmla="*/ 52 h 88"/>
                <a:gd name="T8" fmla="*/ 32 w 162"/>
                <a:gd name="T9" fmla="*/ 44 h 88"/>
                <a:gd name="T10" fmla="*/ 19 w 162"/>
                <a:gd name="T11" fmla="*/ 48 h 88"/>
                <a:gd name="T12" fmla="*/ 47 w 162"/>
                <a:gd name="T13" fmla="*/ 34 h 88"/>
                <a:gd name="T14" fmla="*/ 52 w 162"/>
                <a:gd name="T15" fmla="*/ 37 h 88"/>
                <a:gd name="T16" fmla="*/ 60 w 162"/>
                <a:gd name="T17" fmla="*/ 40 h 88"/>
                <a:gd name="T18" fmla="*/ 75 w 162"/>
                <a:gd name="T19" fmla="*/ 34 h 88"/>
                <a:gd name="T20" fmla="*/ 78 w 162"/>
                <a:gd name="T21" fmla="*/ 27 h 88"/>
                <a:gd name="T22" fmla="*/ 72 w 162"/>
                <a:gd name="T23" fmla="*/ 10 h 88"/>
                <a:gd name="T24" fmla="*/ 81 w 162"/>
                <a:gd name="T25" fmla="*/ 9 h 88"/>
                <a:gd name="T26" fmla="*/ 82 w 162"/>
                <a:gd name="T27" fmla="*/ 21 h 88"/>
                <a:gd name="T28" fmla="*/ 91 w 162"/>
                <a:gd name="T29" fmla="*/ 29 h 88"/>
                <a:gd name="T30" fmla="*/ 106 w 162"/>
                <a:gd name="T31" fmla="*/ 24 h 88"/>
                <a:gd name="T32" fmla="*/ 116 w 162"/>
                <a:gd name="T33" fmla="*/ 19 h 88"/>
                <a:gd name="T34" fmla="*/ 126 w 162"/>
                <a:gd name="T35" fmla="*/ 14 h 88"/>
                <a:gd name="T36" fmla="*/ 150 w 162"/>
                <a:gd name="T37" fmla="*/ 3 h 88"/>
                <a:gd name="T38" fmla="*/ 162 w 162"/>
                <a:gd name="T39" fmla="*/ 0 h 88"/>
                <a:gd name="T40" fmla="*/ 160 w 162"/>
                <a:gd name="T41" fmla="*/ 7 h 88"/>
                <a:gd name="T42" fmla="*/ 141 w 162"/>
                <a:gd name="T43" fmla="*/ 16 h 88"/>
                <a:gd name="T44" fmla="*/ 126 w 162"/>
                <a:gd name="T45" fmla="*/ 21 h 88"/>
                <a:gd name="T46" fmla="*/ 116 w 162"/>
                <a:gd name="T47" fmla="*/ 30 h 88"/>
                <a:gd name="T48" fmla="*/ 96 w 162"/>
                <a:gd name="T49" fmla="*/ 35 h 88"/>
                <a:gd name="T50" fmla="*/ 91 w 162"/>
                <a:gd name="T51" fmla="*/ 36 h 88"/>
                <a:gd name="T52" fmla="*/ 81 w 162"/>
                <a:gd name="T53" fmla="*/ 44 h 88"/>
                <a:gd name="T54" fmla="*/ 61 w 162"/>
                <a:gd name="T55" fmla="*/ 50 h 88"/>
                <a:gd name="T56" fmla="*/ 51 w 162"/>
                <a:gd name="T57" fmla="*/ 57 h 88"/>
                <a:gd name="T58" fmla="*/ 39 w 162"/>
                <a:gd name="T59" fmla="*/ 73 h 88"/>
                <a:gd name="T60" fmla="*/ 27 w 162"/>
                <a:gd name="T61" fmla="*/ 77 h 88"/>
                <a:gd name="T62" fmla="*/ 15 w 162"/>
                <a:gd name="T63" fmla="*/ 83 h 88"/>
                <a:gd name="T64" fmla="*/ 0 w 162"/>
                <a:gd name="T65" fmla="*/ 7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2" h="88">
                  <a:moveTo>
                    <a:pt x="0" y="79"/>
                  </a:moveTo>
                  <a:cubicBezTo>
                    <a:pt x="3" y="78"/>
                    <a:pt x="5" y="77"/>
                    <a:pt x="7" y="77"/>
                  </a:cubicBezTo>
                  <a:cubicBezTo>
                    <a:pt x="15" y="77"/>
                    <a:pt x="21" y="73"/>
                    <a:pt x="26" y="66"/>
                  </a:cubicBezTo>
                  <a:cubicBezTo>
                    <a:pt x="29" y="62"/>
                    <a:pt x="31" y="57"/>
                    <a:pt x="33" y="52"/>
                  </a:cubicBezTo>
                  <a:cubicBezTo>
                    <a:pt x="34" y="50"/>
                    <a:pt x="32" y="47"/>
                    <a:pt x="32" y="44"/>
                  </a:cubicBezTo>
                  <a:cubicBezTo>
                    <a:pt x="27" y="46"/>
                    <a:pt x="23" y="47"/>
                    <a:pt x="19" y="48"/>
                  </a:cubicBezTo>
                  <a:cubicBezTo>
                    <a:pt x="28" y="43"/>
                    <a:pt x="36" y="35"/>
                    <a:pt x="47" y="34"/>
                  </a:cubicBezTo>
                  <a:cubicBezTo>
                    <a:pt x="49" y="34"/>
                    <a:pt x="51" y="34"/>
                    <a:pt x="52" y="37"/>
                  </a:cubicBezTo>
                  <a:cubicBezTo>
                    <a:pt x="54" y="41"/>
                    <a:pt x="56" y="42"/>
                    <a:pt x="60" y="40"/>
                  </a:cubicBezTo>
                  <a:cubicBezTo>
                    <a:pt x="65" y="37"/>
                    <a:pt x="70" y="36"/>
                    <a:pt x="75" y="34"/>
                  </a:cubicBezTo>
                  <a:cubicBezTo>
                    <a:pt x="77" y="32"/>
                    <a:pt x="79" y="30"/>
                    <a:pt x="78" y="27"/>
                  </a:cubicBezTo>
                  <a:cubicBezTo>
                    <a:pt x="76" y="22"/>
                    <a:pt x="74" y="16"/>
                    <a:pt x="72" y="10"/>
                  </a:cubicBezTo>
                  <a:cubicBezTo>
                    <a:pt x="75" y="10"/>
                    <a:pt x="78" y="9"/>
                    <a:pt x="81" y="9"/>
                  </a:cubicBezTo>
                  <a:cubicBezTo>
                    <a:pt x="81" y="13"/>
                    <a:pt x="81" y="17"/>
                    <a:pt x="82" y="21"/>
                  </a:cubicBezTo>
                  <a:cubicBezTo>
                    <a:pt x="82" y="27"/>
                    <a:pt x="85" y="30"/>
                    <a:pt x="91" y="29"/>
                  </a:cubicBezTo>
                  <a:cubicBezTo>
                    <a:pt x="96" y="28"/>
                    <a:pt x="101" y="26"/>
                    <a:pt x="106" y="24"/>
                  </a:cubicBezTo>
                  <a:cubicBezTo>
                    <a:pt x="110" y="23"/>
                    <a:pt x="113" y="20"/>
                    <a:pt x="116" y="19"/>
                  </a:cubicBezTo>
                  <a:cubicBezTo>
                    <a:pt x="119" y="17"/>
                    <a:pt x="122" y="14"/>
                    <a:pt x="126" y="14"/>
                  </a:cubicBezTo>
                  <a:cubicBezTo>
                    <a:pt x="135" y="12"/>
                    <a:pt x="143" y="9"/>
                    <a:pt x="150" y="3"/>
                  </a:cubicBezTo>
                  <a:cubicBezTo>
                    <a:pt x="153" y="1"/>
                    <a:pt x="157" y="1"/>
                    <a:pt x="162" y="0"/>
                  </a:cubicBezTo>
                  <a:cubicBezTo>
                    <a:pt x="161" y="3"/>
                    <a:pt x="161" y="5"/>
                    <a:pt x="160" y="7"/>
                  </a:cubicBezTo>
                  <a:cubicBezTo>
                    <a:pt x="158" y="12"/>
                    <a:pt x="146" y="17"/>
                    <a:pt x="141" y="16"/>
                  </a:cubicBezTo>
                  <a:cubicBezTo>
                    <a:pt x="135" y="15"/>
                    <a:pt x="130" y="18"/>
                    <a:pt x="126" y="21"/>
                  </a:cubicBezTo>
                  <a:cubicBezTo>
                    <a:pt x="123" y="24"/>
                    <a:pt x="119" y="27"/>
                    <a:pt x="116" y="30"/>
                  </a:cubicBezTo>
                  <a:cubicBezTo>
                    <a:pt x="110" y="35"/>
                    <a:pt x="104" y="38"/>
                    <a:pt x="96" y="35"/>
                  </a:cubicBezTo>
                  <a:cubicBezTo>
                    <a:pt x="94" y="35"/>
                    <a:pt x="92" y="35"/>
                    <a:pt x="91" y="36"/>
                  </a:cubicBezTo>
                  <a:cubicBezTo>
                    <a:pt x="87" y="39"/>
                    <a:pt x="84" y="42"/>
                    <a:pt x="81" y="44"/>
                  </a:cubicBezTo>
                  <a:cubicBezTo>
                    <a:pt x="75" y="49"/>
                    <a:pt x="69" y="51"/>
                    <a:pt x="61" y="50"/>
                  </a:cubicBezTo>
                  <a:cubicBezTo>
                    <a:pt x="55" y="49"/>
                    <a:pt x="51" y="51"/>
                    <a:pt x="51" y="57"/>
                  </a:cubicBezTo>
                  <a:cubicBezTo>
                    <a:pt x="51" y="66"/>
                    <a:pt x="46" y="70"/>
                    <a:pt x="39" y="73"/>
                  </a:cubicBezTo>
                  <a:cubicBezTo>
                    <a:pt x="35" y="74"/>
                    <a:pt x="31" y="76"/>
                    <a:pt x="27" y="77"/>
                  </a:cubicBezTo>
                  <a:cubicBezTo>
                    <a:pt x="23" y="79"/>
                    <a:pt x="19" y="81"/>
                    <a:pt x="15" y="83"/>
                  </a:cubicBezTo>
                  <a:cubicBezTo>
                    <a:pt x="7" y="87"/>
                    <a:pt x="7" y="88"/>
                    <a:pt x="0" y="79"/>
                  </a:cubicBezTo>
                  <a:close/>
                </a:path>
              </a:pathLst>
            </a:custGeom>
            <a:grpFill/>
            <a:ln>
              <a:noFill/>
            </a:ln>
          </p:spPr>
          <p:txBody>
            <a:bodyPr/>
            <a:lstStyle/>
            <a:p>
              <a:pPr defTabSz="685165" fontAlgn="auto">
                <a:spcBef>
                  <a:spcPts val="0"/>
                </a:spcBef>
                <a:spcAft>
                  <a:spcPts val="0"/>
                </a:spcAft>
                <a:defRPr/>
              </a:pPr>
              <a:endParaRPr lang="zh-CN" altLang="en-US" sz="1350">
                <a:latin typeface="+mn-lt"/>
                <a:ea typeface="+mn-ea"/>
              </a:endParaRPr>
            </a:p>
          </p:txBody>
        </p:sp>
        <p:sp>
          <p:nvSpPr>
            <p:cNvPr id="15" name="Freeform 11"/>
            <p:cNvSpPr/>
            <p:nvPr/>
          </p:nvSpPr>
          <p:spPr bwMode="auto">
            <a:xfrm>
              <a:off x="5365706" y="3998920"/>
              <a:ext cx="217487" cy="44449"/>
            </a:xfrm>
            <a:custGeom>
              <a:avLst/>
              <a:gdLst>
                <a:gd name="T0" fmla="*/ 0 w 58"/>
                <a:gd name="T1" fmla="*/ 4 h 12"/>
                <a:gd name="T2" fmla="*/ 5 w 58"/>
                <a:gd name="T3" fmla="*/ 1 h 12"/>
                <a:gd name="T4" fmla="*/ 17 w 58"/>
                <a:gd name="T5" fmla="*/ 1 h 12"/>
                <a:gd name="T6" fmla="*/ 18 w 58"/>
                <a:gd name="T7" fmla="*/ 1 h 12"/>
                <a:gd name="T8" fmla="*/ 50 w 58"/>
                <a:gd name="T9" fmla="*/ 3 h 12"/>
                <a:gd name="T10" fmla="*/ 58 w 58"/>
                <a:gd name="T11" fmla="*/ 3 h 12"/>
                <a:gd name="T12" fmla="*/ 36 w 58"/>
                <a:gd name="T13" fmla="*/ 11 h 12"/>
                <a:gd name="T14" fmla="*/ 8 w 58"/>
                <a:gd name="T15" fmla="*/ 5 h 12"/>
                <a:gd name="T16" fmla="*/ 0 w 58"/>
                <a:gd name="T1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12">
                  <a:moveTo>
                    <a:pt x="0" y="4"/>
                  </a:moveTo>
                  <a:cubicBezTo>
                    <a:pt x="0" y="0"/>
                    <a:pt x="2" y="0"/>
                    <a:pt x="5" y="1"/>
                  </a:cubicBezTo>
                  <a:cubicBezTo>
                    <a:pt x="9" y="2"/>
                    <a:pt x="13" y="5"/>
                    <a:pt x="17" y="1"/>
                  </a:cubicBezTo>
                  <a:cubicBezTo>
                    <a:pt x="17" y="0"/>
                    <a:pt x="18" y="1"/>
                    <a:pt x="18" y="1"/>
                  </a:cubicBezTo>
                  <a:cubicBezTo>
                    <a:pt x="29" y="5"/>
                    <a:pt x="39" y="4"/>
                    <a:pt x="50" y="3"/>
                  </a:cubicBezTo>
                  <a:cubicBezTo>
                    <a:pt x="52" y="3"/>
                    <a:pt x="54" y="3"/>
                    <a:pt x="58" y="3"/>
                  </a:cubicBezTo>
                  <a:cubicBezTo>
                    <a:pt x="51" y="10"/>
                    <a:pt x="44" y="12"/>
                    <a:pt x="36" y="11"/>
                  </a:cubicBezTo>
                  <a:cubicBezTo>
                    <a:pt x="26" y="9"/>
                    <a:pt x="17" y="7"/>
                    <a:pt x="8" y="5"/>
                  </a:cubicBezTo>
                  <a:cubicBezTo>
                    <a:pt x="5" y="4"/>
                    <a:pt x="2" y="4"/>
                    <a:pt x="0" y="4"/>
                  </a:cubicBezTo>
                  <a:close/>
                </a:path>
              </a:pathLst>
            </a:custGeom>
            <a:grpFill/>
            <a:ln>
              <a:noFill/>
            </a:ln>
          </p:spPr>
          <p:txBody>
            <a:bodyPr/>
            <a:lstStyle/>
            <a:p>
              <a:pPr defTabSz="685165" fontAlgn="auto">
                <a:spcBef>
                  <a:spcPts val="0"/>
                </a:spcBef>
                <a:spcAft>
                  <a:spcPts val="0"/>
                </a:spcAft>
                <a:defRPr/>
              </a:pPr>
              <a:endParaRPr lang="zh-CN" altLang="en-US" sz="1350">
                <a:latin typeface="+mn-lt"/>
                <a:ea typeface="+mn-ea"/>
              </a:endParaRPr>
            </a:p>
          </p:txBody>
        </p:sp>
        <p:sp>
          <p:nvSpPr>
            <p:cNvPr id="16" name="Freeform 12"/>
            <p:cNvSpPr/>
            <p:nvPr/>
          </p:nvSpPr>
          <p:spPr bwMode="auto">
            <a:xfrm>
              <a:off x="3311497" y="2559054"/>
              <a:ext cx="74613" cy="85725"/>
            </a:xfrm>
            <a:custGeom>
              <a:avLst/>
              <a:gdLst>
                <a:gd name="T0" fmla="*/ 6 w 20"/>
                <a:gd name="T1" fmla="*/ 22 h 23"/>
                <a:gd name="T2" fmla="*/ 0 w 20"/>
                <a:gd name="T3" fmla="*/ 11 h 23"/>
                <a:gd name="T4" fmla="*/ 8 w 20"/>
                <a:gd name="T5" fmla="*/ 2 h 23"/>
                <a:gd name="T6" fmla="*/ 13 w 20"/>
                <a:gd name="T7" fmla="*/ 1 h 23"/>
                <a:gd name="T8" fmla="*/ 16 w 20"/>
                <a:gd name="T9" fmla="*/ 6 h 23"/>
                <a:gd name="T10" fmla="*/ 18 w 20"/>
                <a:gd name="T11" fmla="*/ 14 h 23"/>
                <a:gd name="T12" fmla="*/ 20 w 20"/>
                <a:gd name="T13" fmla="*/ 19 h 23"/>
                <a:gd name="T14" fmla="*/ 12 w 20"/>
                <a:gd name="T15" fmla="*/ 22 h 23"/>
                <a:gd name="T16" fmla="*/ 6 w 20"/>
                <a:gd name="T1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3">
                  <a:moveTo>
                    <a:pt x="6" y="22"/>
                  </a:moveTo>
                  <a:cubicBezTo>
                    <a:pt x="4" y="18"/>
                    <a:pt x="2" y="15"/>
                    <a:pt x="0" y="11"/>
                  </a:cubicBezTo>
                  <a:cubicBezTo>
                    <a:pt x="2" y="8"/>
                    <a:pt x="5" y="5"/>
                    <a:pt x="8" y="2"/>
                  </a:cubicBezTo>
                  <a:cubicBezTo>
                    <a:pt x="9" y="1"/>
                    <a:pt x="12" y="0"/>
                    <a:pt x="13" y="1"/>
                  </a:cubicBezTo>
                  <a:cubicBezTo>
                    <a:pt x="14" y="1"/>
                    <a:pt x="15" y="4"/>
                    <a:pt x="16" y="6"/>
                  </a:cubicBezTo>
                  <a:cubicBezTo>
                    <a:pt x="16" y="8"/>
                    <a:pt x="17" y="11"/>
                    <a:pt x="18" y="14"/>
                  </a:cubicBezTo>
                  <a:cubicBezTo>
                    <a:pt x="19" y="16"/>
                    <a:pt x="20" y="19"/>
                    <a:pt x="20" y="19"/>
                  </a:cubicBezTo>
                  <a:cubicBezTo>
                    <a:pt x="17" y="21"/>
                    <a:pt x="14" y="22"/>
                    <a:pt x="12" y="22"/>
                  </a:cubicBezTo>
                  <a:cubicBezTo>
                    <a:pt x="10" y="23"/>
                    <a:pt x="8" y="22"/>
                    <a:pt x="6" y="22"/>
                  </a:cubicBezTo>
                  <a:close/>
                </a:path>
              </a:pathLst>
            </a:custGeom>
            <a:grpFill/>
            <a:ln>
              <a:noFill/>
            </a:ln>
          </p:spPr>
          <p:txBody>
            <a:bodyPr/>
            <a:lstStyle/>
            <a:p>
              <a:pPr defTabSz="685165" fontAlgn="auto">
                <a:spcBef>
                  <a:spcPts val="0"/>
                </a:spcBef>
                <a:spcAft>
                  <a:spcPts val="0"/>
                </a:spcAft>
                <a:defRPr/>
              </a:pPr>
              <a:endParaRPr lang="zh-CN" altLang="en-US" sz="1350">
                <a:latin typeface="+mn-lt"/>
                <a:ea typeface="+mn-ea"/>
              </a:endParaRPr>
            </a:p>
          </p:txBody>
        </p:sp>
        <p:sp>
          <p:nvSpPr>
            <p:cNvPr id="17" name="Freeform 13"/>
            <p:cNvSpPr/>
            <p:nvPr/>
          </p:nvSpPr>
          <p:spPr bwMode="auto">
            <a:xfrm>
              <a:off x="7037330" y="3787780"/>
              <a:ext cx="44449" cy="85725"/>
            </a:xfrm>
            <a:custGeom>
              <a:avLst/>
              <a:gdLst>
                <a:gd name="T0" fmla="*/ 11 w 12"/>
                <a:gd name="T1" fmla="*/ 0 h 23"/>
                <a:gd name="T2" fmla="*/ 11 w 12"/>
                <a:gd name="T3" fmla="*/ 9 h 23"/>
                <a:gd name="T4" fmla="*/ 5 w 12"/>
                <a:gd name="T5" fmla="*/ 22 h 23"/>
                <a:gd name="T6" fmla="*/ 1 w 12"/>
                <a:gd name="T7" fmla="*/ 22 h 23"/>
                <a:gd name="T8" fmla="*/ 0 w 12"/>
                <a:gd name="T9" fmla="*/ 17 h 23"/>
                <a:gd name="T10" fmla="*/ 3 w 12"/>
                <a:gd name="T11" fmla="*/ 3 h 23"/>
                <a:gd name="T12" fmla="*/ 4 w 12"/>
                <a:gd name="T13" fmla="*/ 1 h 23"/>
                <a:gd name="T14" fmla="*/ 11 w 12"/>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3">
                  <a:moveTo>
                    <a:pt x="11" y="0"/>
                  </a:moveTo>
                  <a:cubicBezTo>
                    <a:pt x="11" y="3"/>
                    <a:pt x="11" y="6"/>
                    <a:pt x="11" y="9"/>
                  </a:cubicBezTo>
                  <a:cubicBezTo>
                    <a:pt x="12" y="17"/>
                    <a:pt x="11" y="19"/>
                    <a:pt x="5" y="22"/>
                  </a:cubicBezTo>
                  <a:cubicBezTo>
                    <a:pt x="4" y="22"/>
                    <a:pt x="1" y="23"/>
                    <a:pt x="1" y="22"/>
                  </a:cubicBezTo>
                  <a:cubicBezTo>
                    <a:pt x="0" y="21"/>
                    <a:pt x="0" y="18"/>
                    <a:pt x="0" y="17"/>
                  </a:cubicBezTo>
                  <a:cubicBezTo>
                    <a:pt x="5" y="13"/>
                    <a:pt x="4" y="8"/>
                    <a:pt x="3" y="3"/>
                  </a:cubicBezTo>
                  <a:cubicBezTo>
                    <a:pt x="3" y="2"/>
                    <a:pt x="4" y="2"/>
                    <a:pt x="4" y="1"/>
                  </a:cubicBezTo>
                  <a:cubicBezTo>
                    <a:pt x="6" y="0"/>
                    <a:pt x="9" y="0"/>
                    <a:pt x="11" y="0"/>
                  </a:cubicBezTo>
                  <a:close/>
                </a:path>
              </a:pathLst>
            </a:custGeom>
            <a:grpFill/>
            <a:ln>
              <a:noFill/>
            </a:ln>
          </p:spPr>
          <p:txBody>
            <a:bodyPr/>
            <a:lstStyle/>
            <a:p>
              <a:pPr defTabSz="685165" fontAlgn="auto">
                <a:spcBef>
                  <a:spcPts val="0"/>
                </a:spcBef>
                <a:spcAft>
                  <a:spcPts val="0"/>
                </a:spcAft>
                <a:defRPr/>
              </a:pPr>
              <a:endParaRPr lang="zh-CN" altLang="en-US" sz="1350">
                <a:latin typeface="+mn-lt"/>
                <a:ea typeface="+mn-ea"/>
              </a:endParaRPr>
            </a:p>
          </p:txBody>
        </p:sp>
        <p:sp>
          <p:nvSpPr>
            <p:cNvPr id="18" name="Freeform 14"/>
            <p:cNvSpPr/>
            <p:nvPr/>
          </p:nvSpPr>
          <p:spPr bwMode="auto">
            <a:xfrm>
              <a:off x="7689790" y="3643319"/>
              <a:ext cx="117475" cy="53974"/>
            </a:xfrm>
            <a:custGeom>
              <a:avLst/>
              <a:gdLst>
                <a:gd name="T0" fmla="*/ 0 w 31"/>
                <a:gd name="T1" fmla="*/ 14 h 14"/>
                <a:gd name="T2" fmla="*/ 31 w 31"/>
                <a:gd name="T3" fmla="*/ 0 h 14"/>
                <a:gd name="T4" fmla="*/ 0 w 31"/>
                <a:gd name="T5" fmla="*/ 14 h 14"/>
              </a:gdLst>
              <a:ahLst/>
              <a:cxnLst>
                <a:cxn ang="0">
                  <a:pos x="T0" y="T1"/>
                </a:cxn>
                <a:cxn ang="0">
                  <a:pos x="T2" y="T3"/>
                </a:cxn>
                <a:cxn ang="0">
                  <a:pos x="T4" y="T5"/>
                </a:cxn>
              </a:cxnLst>
              <a:rect l="0" t="0" r="r" b="b"/>
              <a:pathLst>
                <a:path w="31" h="14">
                  <a:moveTo>
                    <a:pt x="0" y="14"/>
                  </a:moveTo>
                  <a:cubicBezTo>
                    <a:pt x="8" y="6"/>
                    <a:pt x="18" y="1"/>
                    <a:pt x="31" y="0"/>
                  </a:cubicBezTo>
                  <a:cubicBezTo>
                    <a:pt x="22" y="10"/>
                    <a:pt x="10" y="9"/>
                    <a:pt x="0" y="14"/>
                  </a:cubicBezTo>
                  <a:close/>
                </a:path>
              </a:pathLst>
            </a:custGeom>
            <a:grpFill/>
            <a:ln>
              <a:noFill/>
            </a:ln>
          </p:spPr>
          <p:txBody>
            <a:bodyPr/>
            <a:lstStyle/>
            <a:p>
              <a:pPr defTabSz="685165" fontAlgn="auto">
                <a:spcBef>
                  <a:spcPts val="0"/>
                </a:spcBef>
                <a:spcAft>
                  <a:spcPts val="0"/>
                </a:spcAft>
                <a:defRPr/>
              </a:pPr>
              <a:endParaRPr lang="zh-CN" altLang="en-US" sz="1350">
                <a:latin typeface="+mn-lt"/>
                <a:ea typeface="+mn-ea"/>
              </a:endParaRPr>
            </a:p>
          </p:txBody>
        </p:sp>
        <p:sp>
          <p:nvSpPr>
            <p:cNvPr id="19" name="Freeform 15"/>
            <p:cNvSpPr/>
            <p:nvPr/>
          </p:nvSpPr>
          <p:spPr bwMode="auto">
            <a:xfrm>
              <a:off x="5800677" y="4024319"/>
              <a:ext cx="60326" cy="49215"/>
            </a:xfrm>
            <a:custGeom>
              <a:avLst/>
              <a:gdLst>
                <a:gd name="T0" fmla="*/ 0 w 16"/>
                <a:gd name="T1" fmla="*/ 3 h 13"/>
                <a:gd name="T2" fmla="*/ 16 w 16"/>
                <a:gd name="T3" fmla="*/ 7 h 13"/>
                <a:gd name="T4" fmla="*/ 1 w 16"/>
                <a:gd name="T5" fmla="*/ 13 h 13"/>
                <a:gd name="T6" fmla="*/ 0 w 16"/>
                <a:gd name="T7" fmla="*/ 3 h 13"/>
              </a:gdLst>
              <a:ahLst/>
              <a:cxnLst>
                <a:cxn ang="0">
                  <a:pos x="T0" y="T1"/>
                </a:cxn>
                <a:cxn ang="0">
                  <a:pos x="T2" y="T3"/>
                </a:cxn>
                <a:cxn ang="0">
                  <a:pos x="T4" y="T5"/>
                </a:cxn>
                <a:cxn ang="0">
                  <a:pos x="T6" y="T7"/>
                </a:cxn>
              </a:cxnLst>
              <a:rect l="0" t="0" r="r" b="b"/>
              <a:pathLst>
                <a:path w="16" h="13">
                  <a:moveTo>
                    <a:pt x="0" y="3"/>
                  </a:moveTo>
                  <a:cubicBezTo>
                    <a:pt x="5" y="0"/>
                    <a:pt x="9" y="6"/>
                    <a:pt x="16" y="7"/>
                  </a:cubicBezTo>
                  <a:cubicBezTo>
                    <a:pt x="11" y="13"/>
                    <a:pt x="6" y="12"/>
                    <a:pt x="1" y="13"/>
                  </a:cubicBezTo>
                  <a:cubicBezTo>
                    <a:pt x="1" y="9"/>
                    <a:pt x="0" y="6"/>
                    <a:pt x="0" y="3"/>
                  </a:cubicBezTo>
                  <a:close/>
                </a:path>
              </a:pathLst>
            </a:custGeom>
            <a:grpFill/>
            <a:ln>
              <a:noFill/>
            </a:ln>
          </p:spPr>
          <p:txBody>
            <a:bodyPr/>
            <a:lstStyle/>
            <a:p>
              <a:pPr defTabSz="685165" fontAlgn="auto">
                <a:spcBef>
                  <a:spcPts val="0"/>
                </a:spcBef>
                <a:spcAft>
                  <a:spcPts val="0"/>
                </a:spcAft>
                <a:defRPr/>
              </a:pPr>
              <a:endParaRPr lang="zh-CN" altLang="en-US" sz="1350">
                <a:latin typeface="+mn-lt"/>
                <a:ea typeface="+mn-ea"/>
              </a:endParaRPr>
            </a:p>
          </p:txBody>
        </p:sp>
        <p:sp>
          <p:nvSpPr>
            <p:cNvPr id="20" name="Freeform 16"/>
            <p:cNvSpPr/>
            <p:nvPr/>
          </p:nvSpPr>
          <p:spPr bwMode="auto">
            <a:xfrm>
              <a:off x="8385109" y="3101980"/>
              <a:ext cx="60326" cy="71438"/>
            </a:xfrm>
            <a:custGeom>
              <a:avLst/>
              <a:gdLst>
                <a:gd name="T0" fmla="*/ 16 w 16"/>
                <a:gd name="T1" fmla="*/ 0 h 19"/>
                <a:gd name="T2" fmla="*/ 0 w 16"/>
                <a:gd name="T3" fmla="*/ 19 h 19"/>
                <a:gd name="T4" fmla="*/ 16 w 16"/>
                <a:gd name="T5" fmla="*/ 0 h 19"/>
              </a:gdLst>
              <a:ahLst/>
              <a:cxnLst>
                <a:cxn ang="0">
                  <a:pos x="T0" y="T1"/>
                </a:cxn>
                <a:cxn ang="0">
                  <a:pos x="T2" y="T3"/>
                </a:cxn>
                <a:cxn ang="0">
                  <a:pos x="T4" y="T5"/>
                </a:cxn>
              </a:cxnLst>
              <a:rect l="0" t="0" r="r" b="b"/>
              <a:pathLst>
                <a:path w="16" h="19">
                  <a:moveTo>
                    <a:pt x="16" y="0"/>
                  </a:moveTo>
                  <a:cubicBezTo>
                    <a:pt x="14" y="10"/>
                    <a:pt x="8" y="14"/>
                    <a:pt x="0" y="19"/>
                  </a:cubicBezTo>
                  <a:cubicBezTo>
                    <a:pt x="4" y="11"/>
                    <a:pt x="6" y="3"/>
                    <a:pt x="16" y="0"/>
                  </a:cubicBezTo>
                  <a:close/>
                </a:path>
              </a:pathLst>
            </a:custGeom>
            <a:grpFill/>
            <a:ln>
              <a:noFill/>
            </a:ln>
          </p:spPr>
          <p:txBody>
            <a:bodyPr/>
            <a:lstStyle/>
            <a:p>
              <a:pPr defTabSz="685165" fontAlgn="auto">
                <a:spcBef>
                  <a:spcPts val="0"/>
                </a:spcBef>
                <a:spcAft>
                  <a:spcPts val="0"/>
                </a:spcAft>
                <a:defRPr/>
              </a:pPr>
              <a:endParaRPr lang="zh-CN" altLang="en-US" sz="1350">
                <a:latin typeface="+mn-lt"/>
                <a:ea typeface="+mn-ea"/>
              </a:endParaRPr>
            </a:p>
          </p:txBody>
        </p:sp>
        <p:sp>
          <p:nvSpPr>
            <p:cNvPr id="21" name="Freeform 17"/>
            <p:cNvSpPr/>
            <p:nvPr/>
          </p:nvSpPr>
          <p:spPr bwMode="auto">
            <a:xfrm>
              <a:off x="5211718" y="3975107"/>
              <a:ext cx="71437" cy="41276"/>
            </a:xfrm>
            <a:custGeom>
              <a:avLst/>
              <a:gdLst>
                <a:gd name="T0" fmla="*/ 19 w 19"/>
                <a:gd name="T1" fmla="*/ 11 h 11"/>
                <a:gd name="T2" fmla="*/ 0 w 19"/>
                <a:gd name="T3" fmla="*/ 1 h 11"/>
                <a:gd name="T4" fmla="*/ 3 w 19"/>
                <a:gd name="T5" fmla="*/ 0 h 11"/>
                <a:gd name="T6" fmla="*/ 19 w 19"/>
                <a:gd name="T7" fmla="*/ 11 h 11"/>
              </a:gdLst>
              <a:ahLst/>
              <a:cxnLst>
                <a:cxn ang="0">
                  <a:pos x="T0" y="T1"/>
                </a:cxn>
                <a:cxn ang="0">
                  <a:pos x="T2" y="T3"/>
                </a:cxn>
                <a:cxn ang="0">
                  <a:pos x="T4" y="T5"/>
                </a:cxn>
                <a:cxn ang="0">
                  <a:pos x="T6" y="T7"/>
                </a:cxn>
              </a:cxnLst>
              <a:rect l="0" t="0" r="r" b="b"/>
              <a:pathLst>
                <a:path w="19" h="11">
                  <a:moveTo>
                    <a:pt x="19" y="11"/>
                  </a:moveTo>
                  <a:cubicBezTo>
                    <a:pt x="12" y="8"/>
                    <a:pt x="7" y="5"/>
                    <a:pt x="0" y="1"/>
                  </a:cubicBezTo>
                  <a:cubicBezTo>
                    <a:pt x="1" y="1"/>
                    <a:pt x="2" y="0"/>
                    <a:pt x="3" y="0"/>
                  </a:cubicBezTo>
                  <a:cubicBezTo>
                    <a:pt x="10" y="1"/>
                    <a:pt x="17" y="0"/>
                    <a:pt x="19" y="11"/>
                  </a:cubicBezTo>
                  <a:close/>
                </a:path>
              </a:pathLst>
            </a:custGeom>
            <a:grpFill/>
            <a:ln>
              <a:noFill/>
            </a:ln>
          </p:spPr>
          <p:txBody>
            <a:bodyPr/>
            <a:lstStyle/>
            <a:p>
              <a:pPr defTabSz="685165" fontAlgn="auto">
                <a:spcBef>
                  <a:spcPts val="0"/>
                </a:spcBef>
                <a:spcAft>
                  <a:spcPts val="0"/>
                </a:spcAft>
                <a:defRPr/>
              </a:pPr>
              <a:endParaRPr lang="zh-CN" altLang="en-US" sz="1350">
                <a:latin typeface="+mn-lt"/>
                <a:ea typeface="+mn-ea"/>
              </a:endParaRPr>
            </a:p>
          </p:txBody>
        </p:sp>
        <p:sp>
          <p:nvSpPr>
            <p:cNvPr id="22" name="Freeform 18"/>
            <p:cNvSpPr/>
            <p:nvPr/>
          </p:nvSpPr>
          <p:spPr bwMode="auto">
            <a:xfrm>
              <a:off x="6751582" y="3944943"/>
              <a:ext cx="120648" cy="34924"/>
            </a:xfrm>
            <a:custGeom>
              <a:avLst/>
              <a:gdLst>
                <a:gd name="T0" fmla="*/ 0 w 32"/>
                <a:gd name="T1" fmla="*/ 9 h 9"/>
                <a:gd name="T2" fmla="*/ 32 w 32"/>
                <a:gd name="T3" fmla="*/ 4 h 9"/>
                <a:gd name="T4" fmla="*/ 29 w 32"/>
                <a:gd name="T5" fmla="*/ 5 h 9"/>
                <a:gd name="T6" fmla="*/ 0 w 32"/>
                <a:gd name="T7" fmla="*/ 9 h 9"/>
              </a:gdLst>
              <a:ahLst/>
              <a:cxnLst>
                <a:cxn ang="0">
                  <a:pos x="T0" y="T1"/>
                </a:cxn>
                <a:cxn ang="0">
                  <a:pos x="T2" y="T3"/>
                </a:cxn>
                <a:cxn ang="0">
                  <a:pos x="T4" y="T5"/>
                </a:cxn>
                <a:cxn ang="0">
                  <a:pos x="T6" y="T7"/>
                </a:cxn>
              </a:cxnLst>
              <a:rect l="0" t="0" r="r" b="b"/>
              <a:pathLst>
                <a:path w="32" h="9">
                  <a:moveTo>
                    <a:pt x="0" y="9"/>
                  </a:moveTo>
                  <a:cubicBezTo>
                    <a:pt x="9" y="0"/>
                    <a:pt x="21" y="6"/>
                    <a:pt x="32" y="4"/>
                  </a:cubicBezTo>
                  <a:cubicBezTo>
                    <a:pt x="31" y="4"/>
                    <a:pt x="30" y="6"/>
                    <a:pt x="29" y="5"/>
                  </a:cubicBezTo>
                  <a:cubicBezTo>
                    <a:pt x="19" y="3"/>
                    <a:pt x="10" y="9"/>
                    <a:pt x="0" y="9"/>
                  </a:cubicBezTo>
                  <a:close/>
                </a:path>
              </a:pathLst>
            </a:custGeom>
            <a:grpFill/>
            <a:ln>
              <a:noFill/>
            </a:ln>
          </p:spPr>
          <p:txBody>
            <a:bodyPr/>
            <a:lstStyle/>
            <a:p>
              <a:pPr defTabSz="685165" fontAlgn="auto">
                <a:spcBef>
                  <a:spcPts val="0"/>
                </a:spcBef>
                <a:spcAft>
                  <a:spcPts val="0"/>
                </a:spcAft>
                <a:defRPr/>
              </a:pPr>
              <a:endParaRPr lang="zh-CN" altLang="en-US" sz="1350">
                <a:latin typeface="+mn-lt"/>
                <a:ea typeface="+mn-ea"/>
              </a:endParaRPr>
            </a:p>
          </p:txBody>
        </p:sp>
        <p:sp>
          <p:nvSpPr>
            <p:cNvPr id="23" name="Freeform 19"/>
            <p:cNvSpPr/>
            <p:nvPr/>
          </p:nvSpPr>
          <p:spPr bwMode="auto">
            <a:xfrm>
              <a:off x="8258109" y="3595694"/>
              <a:ext cx="71437" cy="47625"/>
            </a:xfrm>
            <a:custGeom>
              <a:avLst/>
              <a:gdLst>
                <a:gd name="T0" fmla="*/ 19 w 19"/>
                <a:gd name="T1" fmla="*/ 1 h 13"/>
                <a:gd name="T2" fmla="*/ 3 w 19"/>
                <a:gd name="T3" fmla="*/ 13 h 13"/>
                <a:gd name="T4" fmla="*/ 3 w 19"/>
                <a:gd name="T5" fmla="*/ 5 h 13"/>
                <a:gd name="T6" fmla="*/ 9 w 19"/>
                <a:gd name="T7" fmla="*/ 3 h 13"/>
                <a:gd name="T8" fmla="*/ 18 w 19"/>
                <a:gd name="T9" fmla="*/ 0 h 13"/>
                <a:gd name="T10" fmla="*/ 19 w 19"/>
                <a:gd name="T11" fmla="*/ 1 h 13"/>
              </a:gdLst>
              <a:ahLst/>
              <a:cxnLst>
                <a:cxn ang="0">
                  <a:pos x="T0" y="T1"/>
                </a:cxn>
                <a:cxn ang="0">
                  <a:pos x="T2" y="T3"/>
                </a:cxn>
                <a:cxn ang="0">
                  <a:pos x="T4" y="T5"/>
                </a:cxn>
                <a:cxn ang="0">
                  <a:pos x="T6" y="T7"/>
                </a:cxn>
                <a:cxn ang="0">
                  <a:pos x="T8" y="T9"/>
                </a:cxn>
                <a:cxn ang="0">
                  <a:pos x="T10" y="T11"/>
                </a:cxn>
              </a:cxnLst>
              <a:rect l="0" t="0" r="r" b="b"/>
              <a:pathLst>
                <a:path w="19" h="13">
                  <a:moveTo>
                    <a:pt x="19" y="1"/>
                  </a:moveTo>
                  <a:cubicBezTo>
                    <a:pt x="14" y="5"/>
                    <a:pt x="8" y="9"/>
                    <a:pt x="3" y="13"/>
                  </a:cubicBezTo>
                  <a:cubicBezTo>
                    <a:pt x="0" y="12"/>
                    <a:pt x="0" y="8"/>
                    <a:pt x="3" y="5"/>
                  </a:cubicBezTo>
                  <a:cubicBezTo>
                    <a:pt x="4" y="4"/>
                    <a:pt x="7" y="3"/>
                    <a:pt x="9" y="3"/>
                  </a:cubicBezTo>
                  <a:cubicBezTo>
                    <a:pt x="12" y="2"/>
                    <a:pt x="15" y="1"/>
                    <a:pt x="18" y="0"/>
                  </a:cubicBezTo>
                  <a:cubicBezTo>
                    <a:pt x="18" y="0"/>
                    <a:pt x="19" y="1"/>
                    <a:pt x="19" y="1"/>
                  </a:cubicBezTo>
                  <a:close/>
                </a:path>
              </a:pathLst>
            </a:custGeom>
            <a:grpFill/>
            <a:ln>
              <a:noFill/>
            </a:ln>
          </p:spPr>
          <p:txBody>
            <a:bodyPr/>
            <a:lstStyle/>
            <a:p>
              <a:pPr defTabSz="685165" fontAlgn="auto">
                <a:spcBef>
                  <a:spcPts val="0"/>
                </a:spcBef>
                <a:spcAft>
                  <a:spcPts val="0"/>
                </a:spcAft>
                <a:defRPr/>
              </a:pPr>
              <a:endParaRPr lang="zh-CN" altLang="en-US" sz="1350">
                <a:latin typeface="+mn-lt"/>
                <a:ea typeface="+mn-ea"/>
              </a:endParaRPr>
            </a:p>
          </p:txBody>
        </p:sp>
        <p:sp>
          <p:nvSpPr>
            <p:cNvPr id="24" name="Freeform 20"/>
            <p:cNvSpPr/>
            <p:nvPr/>
          </p:nvSpPr>
          <p:spPr bwMode="auto">
            <a:xfrm>
              <a:off x="7581839" y="3667131"/>
              <a:ext cx="52387" cy="41276"/>
            </a:xfrm>
            <a:custGeom>
              <a:avLst/>
              <a:gdLst>
                <a:gd name="T0" fmla="*/ 14 w 14"/>
                <a:gd name="T1" fmla="*/ 0 h 11"/>
                <a:gd name="T2" fmla="*/ 8 w 14"/>
                <a:gd name="T3" fmla="*/ 7 h 11"/>
                <a:gd name="T4" fmla="*/ 1 w 14"/>
                <a:gd name="T5" fmla="*/ 11 h 11"/>
                <a:gd name="T6" fmla="*/ 0 w 14"/>
                <a:gd name="T7" fmla="*/ 8 h 11"/>
                <a:gd name="T8" fmla="*/ 4 w 14"/>
                <a:gd name="T9" fmla="*/ 3 h 11"/>
                <a:gd name="T10" fmla="*/ 14 w 14"/>
                <a:gd name="T11" fmla="*/ 0 h 11"/>
              </a:gdLst>
              <a:ahLst/>
              <a:cxnLst>
                <a:cxn ang="0">
                  <a:pos x="T0" y="T1"/>
                </a:cxn>
                <a:cxn ang="0">
                  <a:pos x="T2" y="T3"/>
                </a:cxn>
                <a:cxn ang="0">
                  <a:pos x="T4" y="T5"/>
                </a:cxn>
                <a:cxn ang="0">
                  <a:pos x="T6" y="T7"/>
                </a:cxn>
                <a:cxn ang="0">
                  <a:pos x="T8" y="T9"/>
                </a:cxn>
                <a:cxn ang="0">
                  <a:pos x="T10" y="T11"/>
                </a:cxn>
              </a:cxnLst>
              <a:rect l="0" t="0" r="r" b="b"/>
              <a:pathLst>
                <a:path w="14" h="11">
                  <a:moveTo>
                    <a:pt x="14" y="0"/>
                  </a:moveTo>
                  <a:cubicBezTo>
                    <a:pt x="12" y="3"/>
                    <a:pt x="10" y="5"/>
                    <a:pt x="8" y="7"/>
                  </a:cubicBezTo>
                  <a:cubicBezTo>
                    <a:pt x="7" y="10"/>
                    <a:pt x="5" y="11"/>
                    <a:pt x="1" y="11"/>
                  </a:cubicBezTo>
                  <a:cubicBezTo>
                    <a:pt x="1" y="10"/>
                    <a:pt x="0" y="9"/>
                    <a:pt x="0" y="8"/>
                  </a:cubicBezTo>
                  <a:cubicBezTo>
                    <a:pt x="1" y="6"/>
                    <a:pt x="2" y="4"/>
                    <a:pt x="4" y="3"/>
                  </a:cubicBezTo>
                  <a:cubicBezTo>
                    <a:pt x="7" y="1"/>
                    <a:pt x="10" y="1"/>
                    <a:pt x="14" y="0"/>
                  </a:cubicBezTo>
                  <a:close/>
                </a:path>
              </a:pathLst>
            </a:custGeom>
            <a:grpFill/>
            <a:ln>
              <a:noFill/>
            </a:ln>
          </p:spPr>
          <p:txBody>
            <a:bodyPr/>
            <a:lstStyle/>
            <a:p>
              <a:pPr defTabSz="685165" fontAlgn="auto">
                <a:spcBef>
                  <a:spcPts val="0"/>
                </a:spcBef>
                <a:spcAft>
                  <a:spcPts val="0"/>
                </a:spcAft>
                <a:defRPr/>
              </a:pPr>
              <a:endParaRPr lang="zh-CN" altLang="en-US" sz="1350">
                <a:latin typeface="+mn-lt"/>
                <a:ea typeface="+mn-ea"/>
              </a:endParaRPr>
            </a:p>
          </p:txBody>
        </p:sp>
        <p:sp>
          <p:nvSpPr>
            <p:cNvPr id="25" name="Freeform 21"/>
            <p:cNvSpPr/>
            <p:nvPr/>
          </p:nvSpPr>
          <p:spPr bwMode="auto">
            <a:xfrm>
              <a:off x="7986649" y="3297242"/>
              <a:ext cx="26988" cy="26989"/>
            </a:xfrm>
            <a:custGeom>
              <a:avLst/>
              <a:gdLst>
                <a:gd name="T0" fmla="*/ 0 w 7"/>
                <a:gd name="T1" fmla="*/ 3 h 7"/>
                <a:gd name="T2" fmla="*/ 6 w 7"/>
                <a:gd name="T3" fmla="*/ 0 h 7"/>
                <a:gd name="T4" fmla="*/ 7 w 7"/>
                <a:gd name="T5" fmla="*/ 1 h 7"/>
                <a:gd name="T6" fmla="*/ 4 w 7"/>
                <a:gd name="T7" fmla="*/ 7 h 7"/>
                <a:gd name="T8" fmla="*/ 0 w 7"/>
                <a:gd name="T9" fmla="*/ 5 h 7"/>
                <a:gd name="T10" fmla="*/ 0 w 7"/>
                <a:gd name="T11" fmla="*/ 3 h 7"/>
              </a:gdLst>
              <a:ahLst/>
              <a:cxnLst>
                <a:cxn ang="0">
                  <a:pos x="T0" y="T1"/>
                </a:cxn>
                <a:cxn ang="0">
                  <a:pos x="T2" y="T3"/>
                </a:cxn>
                <a:cxn ang="0">
                  <a:pos x="T4" y="T5"/>
                </a:cxn>
                <a:cxn ang="0">
                  <a:pos x="T6" y="T7"/>
                </a:cxn>
                <a:cxn ang="0">
                  <a:pos x="T8" y="T9"/>
                </a:cxn>
                <a:cxn ang="0">
                  <a:pos x="T10" y="T11"/>
                </a:cxn>
              </a:cxnLst>
              <a:rect l="0" t="0" r="r" b="b"/>
              <a:pathLst>
                <a:path w="7" h="7">
                  <a:moveTo>
                    <a:pt x="0" y="3"/>
                  </a:moveTo>
                  <a:cubicBezTo>
                    <a:pt x="2" y="2"/>
                    <a:pt x="4" y="1"/>
                    <a:pt x="6" y="0"/>
                  </a:cubicBezTo>
                  <a:cubicBezTo>
                    <a:pt x="7" y="0"/>
                    <a:pt x="7" y="1"/>
                    <a:pt x="7" y="1"/>
                  </a:cubicBezTo>
                  <a:cubicBezTo>
                    <a:pt x="6" y="3"/>
                    <a:pt x="6" y="5"/>
                    <a:pt x="4" y="7"/>
                  </a:cubicBezTo>
                  <a:cubicBezTo>
                    <a:pt x="4" y="7"/>
                    <a:pt x="2" y="6"/>
                    <a:pt x="0" y="5"/>
                  </a:cubicBezTo>
                  <a:cubicBezTo>
                    <a:pt x="0" y="4"/>
                    <a:pt x="0" y="4"/>
                    <a:pt x="0" y="3"/>
                  </a:cubicBezTo>
                  <a:close/>
                </a:path>
              </a:pathLst>
            </a:custGeom>
            <a:grpFill/>
            <a:ln>
              <a:noFill/>
            </a:ln>
          </p:spPr>
          <p:txBody>
            <a:bodyPr/>
            <a:lstStyle/>
            <a:p>
              <a:pPr defTabSz="685165" fontAlgn="auto">
                <a:spcBef>
                  <a:spcPts val="0"/>
                </a:spcBef>
                <a:spcAft>
                  <a:spcPts val="0"/>
                </a:spcAft>
                <a:defRPr/>
              </a:pPr>
              <a:endParaRPr lang="zh-CN" altLang="en-US" sz="1350">
                <a:latin typeface="+mn-lt"/>
                <a:ea typeface="+mn-ea"/>
              </a:endParaRPr>
            </a:p>
          </p:txBody>
        </p:sp>
        <p:sp>
          <p:nvSpPr>
            <p:cNvPr id="26" name="Freeform 22"/>
            <p:cNvSpPr/>
            <p:nvPr/>
          </p:nvSpPr>
          <p:spPr bwMode="auto">
            <a:xfrm>
              <a:off x="8542270" y="2830517"/>
              <a:ext cx="30164" cy="33338"/>
            </a:xfrm>
            <a:custGeom>
              <a:avLst/>
              <a:gdLst>
                <a:gd name="T0" fmla="*/ 0 w 8"/>
                <a:gd name="T1" fmla="*/ 9 h 9"/>
                <a:gd name="T2" fmla="*/ 4 w 8"/>
                <a:gd name="T3" fmla="*/ 2 h 9"/>
                <a:gd name="T4" fmla="*/ 6 w 8"/>
                <a:gd name="T5" fmla="*/ 0 h 9"/>
                <a:gd name="T6" fmla="*/ 0 w 8"/>
                <a:gd name="T7" fmla="*/ 9 h 9"/>
              </a:gdLst>
              <a:ahLst/>
              <a:cxnLst>
                <a:cxn ang="0">
                  <a:pos x="T0" y="T1"/>
                </a:cxn>
                <a:cxn ang="0">
                  <a:pos x="T2" y="T3"/>
                </a:cxn>
                <a:cxn ang="0">
                  <a:pos x="T4" y="T5"/>
                </a:cxn>
                <a:cxn ang="0">
                  <a:pos x="T6" y="T7"/>
                </a:cxn>
              </a:cxnLst>
              <a:rect l="0" t="0" r="r" b="b"/>
              <a:pathLst>
                <a:path w="8" h="9">
                  <a:moveTo>
                    <a:pt x="0" y="9"/>
                  </a:moveTo>
                  <a:cubicBezTo>
                    <a:pt x="2" y="7"/>
                    <a:pt x="3" y="5"/>
                    <a:pt x="4" y="2"/>
                  </a:cubicBezTo>
                  <a:cubicBezTo>
                    <a:pt x="5" y="1"/>
                    <a:pt x="5" y="1"/>
                    <a:pt x="6" y="0"/>
                  </a:cubicBezTo>
                  <a:cubicBezTo>
                    <a:pt x="8" y="4"/>
                    <a:pt x="6" y="7"/>
                    <a:pt x="0" y="9"/>
                  </a:cubicBezTo>
                  <a:close/>
                </a:path>
              </a:pathLst>
            </a:custGeom>
            <a:grpFill/>
            <a:ln>
              <a:noFill/>
            </a:ln>
          </p:spPr>
          <p:txBody>
            <a:bodyPr/>
            <a:lstStyle/>
            <a:p>
              <a:pPr defTabSz="685165" fontAlgn="auto">
                <a:spcBef>
                  <a:spcPts val="0"/>
                </a:spcBef>
                <a:spcAft>
                  <a:spcPts val="0"/>
                </a:spcAft>
                <a:defRPr/>
              </a:pPr>
              <a:endParaRPr lang="zh-CN" altLang="en-US" sz="1350">
                <a:latin typeface="+mn-lt"/>
                <a:ea typeface="+mn-ea"/>
              </a:endParaRPr>
            </a:p>
          </p:txBody>
        </p:sp>
        <p:sp>
          <p:nvSpPr>
            <p:cNvPr id="27" name="Freeform 23"/>
            <p:cNvSpPr/>
            <p:nvPr/>
          </p:nvSpPr>
          <p:spPr bwMode="auto">
            <a:xfrm>
              <a:off x="8412094" y="3003553"/>
              <a:ext cx="30164" cy="30165"/>
            </a:xfrm>
            <a:custGeom>
              <a:avLst/>
              <a:gdLst>
                <a:gd name="T0" fmla="*/ 8 w 8"/>
                <a:gd name="T1" fmla="*/ 2 h 8"/>
                <a:gd name="T2" fmla="*/ 2 w 8"/>
                <a:gd name="T3" fmla="*/ 8 h 8"/>
                <a:gd name="T4" fmla="*/ 0 w 8"/>
                <a:gd name="T5" fmla="*/ 7 h 8"/>
                <a:gd name="T6" fmla="*/ 6 w 8"/>
                <a:gd name="T7" fmla="*/ 0 h 8"/>
                <a:gd name="T8" fmla="*/ 8 w 8"/>
                <a:gd name="T9" fmla="*/ 2 h 8"/>
              </a:gdLst>
              <a:ahLst/>
              <a:cxnLst>
                <a:cxn ang="0">
                  <a:pos x="T0" y="T1"/>
                </a:cxn>
                <a:cxn ang="0">
                  <a:pos x="T2" y="T3"/>
                </a:cxn>
                <a:cxn ang="0">
                  <a:pos x="T4" y="T5"/>
                </a:cxn>
                <a:cxn ang="0">
                  <a:pos x="T6" y="T7"/>
                </a:cxn>
                <a:cxn ang="0">
                  <a:pos x="T8" y="T9"/>
                </a:cxn>
              </a:cxnLst>
              <a:rect l="0" t="0" r="r" b="b"/>
              <a:pathLst>
                <a:path w="8" h="8">
                  <a:moveTo>
                    <a:pt x="8" y="2"/>
                  </a:moveTo>
                  <a:cubicBezTo>
                    <a:pt x="6" y="4"/>
                    <a:pt x="4" y="6"/>
                    <a:pt x="2" y="8"/>
                  </a:cubicBezTo>
                  <a:cubicBezTo>
                    <a:pt x="1" y="8"/>
                    <a:pt x="1" y="7"/>
                    <a:pt x="0" y="7"/>
                  </a:cubicBezTo>
                  <a:cubicBezTo>
                    <a:pt x="2" y="4"/>
                    <a:pt x="4" y="2"/>
                    <a:pt x="6" y="0"/>
                  </a:cubicBezTo>
                  <a:cubicBezTo>
                    <a:pt x="7" y="0"/>
                    <a:pt x="7" y="1"/>
                    <a:pt x="8" y="2"/>
                  </a:cubicBezTo>
                  <a:close/>
                </a:path>
              </a:pathLst>
            </a:custGeom>
            <a:grpFill/>
            <a:ln>
              <a:noFill/>
            </a:ln>
          </p:spPr>
          <p:txBody>
            <a:bodyPr/>
            <a:lstStyle/>
            <a:p>
              <a:pPr defTabSz="685165" fontAlgn="auto">
                <a:spcBef>
                  <a:spcPts val="0"/>
                </a:spcBef>
                <a:spcAft>
                  <a:spcPts val="0"/>
                </a:spcAft>
                <a:defRPr/>
              </a:pPr>
              <a:endParaRPr lang="zh-CN" altLang="en-US" sz="1350">
                <a:latin typeface="+mn-lt"/>
                <a:ea typeface="+mn-ea"/>
              </a:endParaRPr>
            </a:p>
          </p:txBody>
        </p:sp>
        <p:sp>
          <p:nvSpPr>
            <p:cNvPr id="28" name="Freeform 24"/>
            <p:cNvSpPr/>
            <p:nvPr/>
          </p:nvSpPr>
          <p:spPr bwMode="auto">
            <a:xfrm>
              <a:off x="7450077" y="3733806"/>
              <a:ext cx="22226" cy="26989"/>
            </a:xfrm>
            <a:custGeom>
              <a:avLst/>
              <a:gdLst>
                <a:gd name="T0" fmla="*/ 4 w 6"/>
                <a:gd name="T1" fmla="*/ 0 h 7"/>
                <a:gd name="T2" fmla="*/ 6 w 6"/>
                <a:gd name="T3" fmla="*/ 6 h 7"/>
                <a:gd name="T4" fmla="*/ 0 w 6"/>
                <a:gd name="T5" fmla="*/ 7 h 7"/>
                <a:gd name="T6" fmla="*/ 3 w 6"/>
                <a:gd name="T7" fmla="*/ 0 h 7"/>
                <a:gd name="T8" fmla="*/ 4 w 6"/>
                <a:gd name="T9" fmla="*/ 0 h 7"/>
              </a:gdLst>
              <a:ahLst/>
              <a:cxnLst>
                <a:cxn ang="0">
                  <a:pos x="T0" y="T1"/>
                </a:cxn>
                <a:cxn ang="0">
                  <a:pos x="T2" y="T3"/>
                </a:cxn>
                <a:cxn ang="0">
                  <a:pos x="T4" y="T5"/>
                </a:cxn>
                <a:cxn ang="0">
                  <a:pos x="T6" y="T7"/>
                </a:cxn>
                <a:cxn ang="0">
                  <a:pos x="T8" y="T9"/>
                </a:cxn>
              </a:cxnLst>
              <a:rect l="0" t="0" r="r" b="b"/>
              <a:pathLst>
                <a:path w="6" h="7">
                  <a:moveTo>
                    <a:pt x="4" y="0"/>
                  </a:moveTo>
                  <a:cubicBezTo>
                    <a:pt x="5" y="2"/>
                    <a:pt x="5" y="4"/>
                    <a:pt x="6" y="6"/>
                  </a:cubicBezTo>
                  <a:cubicBezTo>
                    <a:pt x="4" y="6"/>
                    <a:pt x="2" y="6"/>
                    <a:pt x="0" y="7"/>
                  </a:cubicBezTo>
                  <a:cubicBezTo>
                    <a:pt x="1" y="4"/>
                    <a:pt x="2" y="2"/>
                    <a:pt x="3" y="0"/>
                  </a:cubicBezTo>
                  <a:cubicBezTo>
                    <a:pt x="3" y="0"/>
                    <a:pt x="4" y="0"/>
                    <a:pt x="4" y="0"/>
                  </a:cubicBezTo>
                  <a:close/>
                </a:path>
              </a:pathLst>
            </a:custGeom>
            <a:grpFill/>
            <a:ln>
              <a:noFill/>
            </a:ln>
          </p:spPr>
          <p:txBody>
            <a:bodyPr/>
            <a:lstStyle/>
            <a:p>
              <a:pPr defTabSz="685165" fontAlgn="auto">
                <a:spcBef>
                  <a:spcPts val="0"/>
                </a:spcBef>
                <a:spcAft>
                  <a:spcPts val="0"/>
                </a:spcAft>
                <a:defRPr/>
              </a:pPr>
              <a:endParaRPr lang="zh-CN" altLang="en-US" sz="1350">
                <a:latin typeface="+mn-lt"/>
                <a:ea typeface="+mn-ea"/>
              </a:endParaRPr>
            </a:p>
          </p:txBody>
        </p:sp>
        <p:sp>
          <p:nvSpPr>
            <p:cNvPr id="29" name="Freeform 25"/>
            <p:cNvSpPr/>
            <p:nvPr/>
          </p:nvSpPr>
          <p:spPr bwMode="auto">
            <a:xfrm>
              <a:off x="6897632" y="3873505"/>
              <a:ext cx="30164" cy="23813"/>
            </a:xfrm>
            <a:custGeom>
              <a:avLst/>
              <a:gdLst>
                <a:gd name="T0" fmla="*/ 0 w 8"/>
                <a:gd name="T1" fmla="*/ 5 h 6"/>
                <a:gd name="T2" fmla="*/ 4 w 8"/>
                <a:gd name="T3" fmla="*/ 0 h 6"/>
                <a:gd name="T4" fmla="*/ 8 w 8"/>
                <a:gd name="T5" fmla="*/ 4 h 6"/>
                <a:gd name="T6" fmla="*/ 0 w 8"/>
                <a:gd name="T7" fmla="*/ 6 h 6"/>
                <a:gd name="T8" fmla="*/ 0 w 8"/>
                <a:gd name="T9" fmla="*/ 5 h 6"/>
              </a:gdLst>
              <a:ahLst/>
              <a:cxnLst>
                <a:cxn ang="0">
                  <a:pos x="T0" y="T1"/>
                </a:cxn>
                <a:cxn ang="0">
                  <a:pos x="T2" y="T3"/>
                </a:cxn>
                <a:cxn ang="0">
                  <a:pos x="T4" y="T5"/>
                </a:cxn>
                <a:cxn ang="0">
                  <a:pos x="T6" y="T7"/>
                </a:cxn>
                <a:cxn ang="0">
                  <a:pos x="T8" y="T9"/>
                </a:cxn>
              </a:cxnLst>
              <a:rect l="0" t="0" r="r" b="b"/>
              <a:pathLst>
                <a:path w="8" h="6">
                  <a:moveTo>
                    <a:pt x="0" y="5"/>
                  </a:moveTo>
                  <a:cubicBezTo>
                    <a:pt x="1" y="3"/>
                    <a:pt x="3" y="2"/>
                    <a:pt x="4" y="0"/>
                  </a:cubicBezTo>
                  <a:cubicBezTo>
                    <a:pt x="5" y="1"/>
                    <a:pt x="6" y="2"/>
                    <a:pt x="8" y="4"/>
                  </a:cubicBezTo>
                  <a:cubicBezTo>
                    <a:pt x="5" y="5"/>
                    <a:pt x="2" y="5"/>
                    <a:pt x="0" y="6"/>
                  </a:cubicBezTo>
                  <a:cubicBezTo>
                    <a:pt x="0" y="5"/>
                    <a:pt x="0" y="5"/>
                    <a:pt x="0" y="5"/>
                  </a:cubicBezTo>
                  <a:close/>
                </a:path>
              </a:pathLst>
            </a:custGeom>
            <a:grpFill/>
            <a:ln>
              <a:noFill/>
            </a:ln>
          </p:spPr>
          <p:txBody>
            <a:bodyPr/>
            <a:lstStyle/>
            <a:p>
              <a:pPr defTabSz="685165" fontAlgn="auto">
                <a:spcBef>
                  <a:spcPts val="0"/>
                </a:spcBef>
                <a:spcAft>
                  <a:spcPts val="0"/>
                </a:spcAft>
                <a:defRPr/>
              </a:pPr>
              <a:endParaRPr lang="zh-CN" altLang="en-US" sz="1350">
                <a:latin typeface="+mn-lt"/>
                <a:ea typeface="+mn-ea"/>
              </a:endParaRPr>
            </a:p>
          </p:txBody>
        </p:sp>
        <p:sp>
          <p:nvSpPr>
            <p:cNvPr id="30" name="Freeform 26"/>
            <p:cNvSpPr/>
            <p:nvPr/>
          </p:nvSpPr>
          <p:spPr bwMode="auto">
            <a:xfrm>
              <a:off x="5286331" y="4114806"/>
              <a:ext cx="668334" cy="106365"/>
            </a:xfrm>
            <a:custGeom>
              <a:avLst/>
              <a:gdLst>
                <a:gd name="T0" fmla="*/ 167 w 178"/>
                <a:gd name="T1" fmla="*/ 7 h 28"/>
                <a:gd name="T2" fmla="*/ 161 w 178"/>
                <a:gd name="T3" fmla="*/ 14 h 28"/>
                <a:gd name="T4" fmla="*/ 178 w 178"/>
                <a:gd name="T5" fmla="*/ 13 h 28"/>
                <a:gd name="T6" fmla="*/ 163 w 178"/>
                <a:gd name="T7" fmla="*/ 21 h 28"/>
                <a:gd name="T8" fmla="*/ 97 w 178"/>
                <a:gd name="T9" fmla="*/ 20 h 28"/>
                <a:gd name="T10" fmla="*/ 100 w 178"/>
                <a:gd name="T11" fmla="*/ 27 h 28"/>
                <a:gd name="T12" fmla="*/ 25 w 178"/>
                <a:gd name="T13" fmla="*/ 19 h 28"/>
                <a:gd name="T14" fmla="*/ 3 w 178"/>
                <a:gd name="T15" fmla="*/ 7 h 28"/>
                <a:gd name="T16" fmla="*/ 0 w 178"/>
                <a:gd name="T17" fmla="*/ 3 h 28"/>
                <a:gd name="T18" fmla="*/ 12 w 178"/>
                <a:gd name="T19" fmla="*/ 0 h 28"/>
                <a:gd name="T20" fmla="*/ 16 w 178"/>
                <a:gd name="T21" fmla="*/ 1 h 28"/>
                <a:gd name="T22" fmla="*/ 22 w 178"/>
                <a:gd name="T23" fmla="*/ 4 h 28"/>
                <a:gd name="T24" fmla="*/ 39 w 178"/>
                <a:gd name="T25" fmla="*/ 2 h 28"/>
                <a:gd name="T26" fmla="*/ 57 w 178"/>
                <a:gd name="T27" fmla="*/ 5 h 28"/>
                <a:gd name="T28" fmla="*/ 79 w 178"/>
                <a:gd name="T29" fmla="*/ 4 h 28"/>
                <a:gd name="T30" fmla="*/ 82 w 178"/>
                <a:gd name="T31" fmla="*/ 4 h 28"/>
                <a:gd name="T32" fmla="*/ 104 w 178"/>
                <a:gd name="T33" fmla="*/ 10 h 28"/>
                <a:gd name="T34" fmla="*/ 107 w 178"/>
                <a:gd name="T35" fmla="*/ 12 h 28"/>
                <a:gd name="T36" fmla="*/ 115 w 178"/>
                <a:gd name="T37" fmla="*/ 14 h 28"/>
                <a:gd name="T38" fmla="*/ 128 w 178"/>
                <a:gd name="T39" fmla="*/ 16 h 28"/>
                <a:gd name="T40" fmla="*/ 141 w 178"/>
                <a:gd name="T41" fmla="*/ 15 h 28"/>
                <a:gd name="T42" fmla="*/ 152 w 178"/>
                <a:gd name="T43" fmla="*/ 8 h 28"/>
                <a:gd name="T44" fmla="*/ 167 w 178"/>
                <a:gd name="T45" fmla="*/ 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8" h="28">
                  <a:moveTo>
                    <a:pt x="167" y="7"/>
                  </a:moveTo>
                  <a:cubicBezTo>
                    <a:pt x="165" y="9"/>
                    <a:pt x="163" y="11"/>
                    <a:pt x="161" y="14"/>
                  </a:cubicBezTo>
                  <a:cubicBezTo>
                    <a:pt x="167" y="19"/>
                    <a:pt x="172" y="10"/>
                    <a:pt x="178" y="13"/>
                  </a:cubicBezTo>
                  <a:cubicBezTo>
                    <a:pt x="173" y="17"/>
                    <a:pt x="170" y="21"/>
                    <a:pt x="163" y="21"/>
                  </a:cubicBezTo>
                  <a:cubicBezTo>
                    <a:pt x="141" y="20"/>
                    <a:pt x="119" y="20"/>
                    <a:pt x="97" y="20"/>
                  </a:cubicBezTo>
                  <a:cubicBezTo>
                    <a:pt x="98" y="22"/>
                    <a:pt x="99" y="24"/>
                    <a:pt x="100" y="27"/>
                  </a:cubicBezTo>
                  <a:cubicBezTo>
                    <a:pt x="75" y="26"/>
                    <a:pt x="49" y="28"/>
                    <a:pt x="25" y="19"/>
                  </a:cubicBezTo>
                  <a:cubicBezTo>
                    <a:pt x="17" y="16"/>
                    <a:pt x="10" y="11"/>
                    <a:pt x="3" y="7"/>
                  </a:cubicBezTo>
                  <a:cubicBezTo>
                    <a:pt x="2" y="6"/>
                    <a:pt x="1" y="5"/>
                    <a:pt x="0" y="3"/>
                  </a:cubicBezTo>
                  <a:cubicBezTo>
                    <a:pt x="4" y="2"/>
                    <a:pt x="8" y="1"/>
                    <a:pt x="12" y="0"/>
                  </a:cubicBezTo>
                  <a:cubicBezTo>
                    <a:pt x="13" y="0"/>
                    <a:pt x="16" y="0"/>
                    <a:pt x="16" y="1"/>
                  </a:cubicBezTo>
                  <a:cubicBezTo>
                    <a:pt x="17" y="5"/>
                    <a:pt x="20" y="4"/>
                    <a:pt x="22" y="4"/>
                  </a:cubicBezTo>
                  <a:cubicBezTo>
                    <a:pt x="28" y="3"/>
                    <a:pt x="33" y="2"/>
                    <a:pt x="39" y="2"/>
                  </a:cubicBezTo>
                  <a:cubicBezTo>
                    <a:pt x="45" y="3"/>
                    <a:pt x="51" y="3"/>
                    <a:pt x="57" y="5"/>
                  </a:cubicBezTo>
                  <a:cubicBezTo>
                    <a:pt x="65" y="7"/>
                    <a:pt x="72" y="10"/>
                    <a:pt x="79" y="4"/>
                  </a:cubicBezTo>
                  <a:cubicBezTo>
                    <a:pt x="79" y="3"/>
                    <a:pt x="81" y="4"/>
                    <a:pt x="82" y="4"/>
                  </a:cubicBezTo>
                  <a:cubicBezTo>
                    <a:pt x="89" y="7"/>
                    <a:pt x="96" y="10"/>
                    <a:pt x="104" y="10"/>
                  </a:cubicBezTo>
                  <a:cubicBezTo>
                    <a:pt x="105" y="10"/>
                    <a:pt x="106" y="11"/>
                    <a:pt x="107" y="12"/>
                  </a:cubicBezTo>
                  <a:cubicBezTo>
                    <a:pt x="109" y="15"/>
                    <a:pt x="111" y="16"/>
                    <a:pt x="115" y="14"/>
                  </a:cubicBezTo>
                  <a:cubicBezTo>
                    <a:pt x="119" y="13"/>
                    <a:pt x="123" y="13"/>
                    <a:pt x="128" y="16"/>
                  </a:cubicBezTo>
                  <a:cubicBezTo>
                    <a:pt x="132" y="19"/>
                    <a:pt x="137" y="18"/>
                    <a:pt x="141" y="15"/>
                  </a:cubicBezTo>
                  <a:cubicBezTo>
                    <a:pt x="145" y="13"/>
                    <a:pt x="148" y="10"/>
                    <a:pt x="152" y="8"/>
                  </a:cubicBezTo>
                  <a:cubicBezTo>
                    <a:pt x="157" y="5"/>
                    <a:pt x="161" y="4"/>
                    <a:pt x="167" y="7"/>
                  </a:cubicBezTo>
                  <a:close/>
                </a:path>
              </a:pathLst>
            </a:custGeom>
            <a:grpFill/>
            <a:ln>
              <a:noFill/>
            </a:ln>
          </p:spPr>
          <p:txBody>
            <a:bodyPr/>
            <a:lstStyle/>
            <a:p>
              <a:pPr defTabSz="685165" fontAlgn="auto">
                <a:spcBef>
                  <a:spcPts val="0"/>
                </a:spcBef>
                <a:spcAft>
                  <a:spcPts val="0"/>
                </a:spcAft>
                <a:defRPr/>
              </a:pPr>
              <a:endParaRPr lang="zh-CN" altLang="en-US" sz="1350">
                <a:latin typeface="+mn-lt"/>
                <a:ea typeface="+mn-ea"/>
              </a:endParaRPr>
            </a:p>
          </p:txBody>
        </p:sp>
        <p:sp>
          <p:nvSpPr>
            <p:cNvPr id="31" name="Freeform 27"/>
            <p:cNvSpPr/>
            <p:nvPr/>
          </p:nvSpPr>
          <p:spPr bwMode="auto">
            <a:xfrm>
              <a:off x="6919861" y="4029081"/>
              <a:ext cx="98425" cy="41276"/>
            </a:xfrm>
            <a:custGeom>
              <a:avLst/>
              <a:gdLst>
                <a:gd name="T0" fmla="*/ 2 w 26"/>
                <a:gd name="T1" fmla="*/ 11 h 11"/>
                <a:gd name="T2" fmla="*/ 5 w 26"/>
                <a:gd name="T3" fmla="*/ 5 h 11"/>
                <a:gd name="T4" fmla="*/ 26 w 26"/>
                <a:gd name="T5" fmla="*/ 0 h 11"/>
                <a:gd name="T6" fmla="*/ 2 w 26"/>
                <a:gd name="T7" fmla="*/ 11 h 11"/>
              </a:gdLst>
              <a:ahLst/>
              <a:cxnLst>
                <a:cxn ang="0">
                  <a:pos x="T0" y="T1"/>
                </a:cxn>
                <a:cxn ang="0">
                  <a:pos x="T2" y="T3"/>
                </a:cxn>
                <a:cxn ang="0">
                  <a:pos x="T4" y="T5"/>
                </a:cxn>
                <a:cxn ang="0">
                  <a:pos x="T6" y="T7"/>
                </a:cxn>
              </a:cxnLst>
              <a:rect l="0" t="0" r="r" b="b"/>
              <a:pathLst>
                <a:path w="26" h="11">
                  <a:moveTo>
                    <a:pt x="2" y="11"/>
                  </a:moveTo>
                  <a:cubicBezTo>
                    <a:pt x="0" y="8"/>
                    <a:pt x="1" y="6"/>
                    <a:pt x="5" y="5"/>
                  </a:cubicBezTo>
                  <a:cubicBezTo>
                    <a:pt x="12" y="3"/>
                    <a:pt x="19" y="2"/>
                    <a:pt x="26" y="0"/>
                  </a:cubicBezTo>
                  <a:cubicBezTo>
                    <a:pt x="19" y="6"/>
                    <a:pt x="11" y="10"/>
                    <a:pt x="2" y="11"/>
                  </a:cubicBezTo>
                  <a:close/>
                </a:path>
              </a:pathLst>
            </a:custGeom>
            <a:grpFill/>
            <a:ln>
              <a:noFill/>
            </a:ln>
          </p:spPr>
          <p:txBody>
            <a:bodyPr/>
            <a:lstStyle/>
            <a:p>
              <a:pPr defTabSz="685165" fontAlgn="auto">
                <a:spcBef>
                  <a:spcPts val="0"/>
                </a:spcBef>
                <a:spcAft>
                  <a:spcPts val="0"/>
                </a:spcAft>
                <a:defRPr/>
              </a:pPr>
              <a:endParaRPr lang="zh-CN" altLang="en-US" sz="1350">
                <a:latin typeface="+mn-lt"/>
                <a:ea typeface="+mn-ea"/>
              </a:endParaRPr>
            </a:p>
          </p:txBody>
        </p:sp>
        <p:sp>
          <p:nvSpPr>
            <p:cNvPr id="32" name="Freeform 28"/>
            <p:cNvSpPr/>
            <p:nvPr/>
          </p:nvSpPr>
          <p:spPr bwMode="auto">
            <a:xfrm>
              <a:off x="8456561" y="3327403"/>
              <a:ext cx="33337" cy="30165"/>
            </a:xfrm>
            <a:custGeom>
              <a:avLst/>
              <a:gdLst>
                <a:gd name="T0" fmla="*/ 0 w 9"/>
                <a:gd name="T1" fmla="*/ 8 h 8"/>
                <a:gd name="T2" fmla="*/ 7 w 9"/>
                <a:gd name="T3" fmla="*/ 0 h 8"/>
                <a:gd name="T4" fmla="*/ 9 w 9"/>
                <a:gd name="T5" fmla="*/ 1 h 8"/>
                <a:gd name="T6" fmla="*/ 8 w 9"/>
                <a:gd name="T7" fmla="*/ 3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cubicBezTo>
                    <a:pt x="0" y="4"/>
                    <a:pt x="4" y="0"/>
                    <a:pt x="7" y="0"/>
                  </a:cubicBezTo>
                  <a:cubicBezTo>
                    <a:pt x="7" y="0"/>
                    <a:pt x="8" y="0"/>
                    <a:pt x="9" y="1"/>
                  </a:cubicBezTo>
                  <a:cubicBezTo>
                    <a:pt x="9" y="1"/>
                    <a:pt x="9" y="3"/>
                    <a:pt x="8" y="3"/>
                  </a:cubicBezTo>
                  <a:cubicBezTo>
                    <a:pt x="6" y="5"/>
                    <a:pt x="3" y="6"/>
                    <a:pt x="0" y="8"/>
                  </a:cubicBezTo>
                  <a:close/>
                </a:path>
              </a:pathLst>
            </a:custGeom>
            <a:grpFill/>
            <a:ln>
              <a:noFill/>
            </a:ln>
          </p:spPr>
          <p:txBody>
            <a:bodyPr/>
            <a:lstStyle/>
            <a:p>
              <a:pPr defTabSz="685165" fontAlgn="auto">
                <a:spcBef>
                  <a:spcPts val="0"/>
                </a:spcBef>
                <a:spcAft>
                  <a:spcPts val="0"/>
                </a:spcAft>
                <a:defRPr/>
              </a:pPr>
              <a:endParaRPr lang="zh-CN" altLang="en-US" sz="1350">
                <a:latin typeface="+mn-lt"/>
                <a:ea typeface="+mn-ea"/>
              </a:endParaRPr>
            </a:p>
          </p:txBody>
        </p:sp>
        <p:sp>
          <p:nvSpPr>
            <p:cNvPr id="33" name="Freeform 29"/>
            <p:cNvSpPr/>
            <p:nvPr/>
          </p:nvSpPr>
          <p:spPr bwMode="auto">
            <a:xfrm>
              <a:off x="8693150" y="2901951"/>
              <a:ext cx="71437" cy="82549"/>
            </a:xfrm>
            <a:custGeom>
              <a:avLst/>
              <a:gdLst>
                <a:gd name="T0" fmla="*/ 0 w 19"/>
                <a:gd name="T1" fmla="*/ 21 h 22"/>
                <a:gd name="T2" fmla="*/ 19 w 19"/>
                <a:gd name="T3" fmla="*/ 0 h 22"/>
                <a:gd name="T4" fmla="*/ 1 w 19"/>
                <a:gd name="T5" fmla="*/ 22 h 22"/>
                <a:gd name="T6" fmla="*/ 0 w 19"/>
                <a:gd name="T7" fmla="*/ 21 h 22"/>
              </a:gdLst>
              <a:ahLst/>
              <a:cxnLst>
                <a:cxn ang="0">
                  <a:pos x="T0" y="T1"/>
                </a:cxn>
                <a:cxn ang="0">
                  <a:pos x="T2" y="T3"/>
                </a:cxn>
                <a:cxn ang="0">
                  <a:pos x="T4" y="T5"/>
                </a:cxn>
                <a:cxn ang="0">
                  <a:pos x="T6" y="T7"/>
                </a:cxn>
              </a:cxnLst>
              <a:rect l="0" t="0" r="r" b="b"/>
              <a:pathLst>
                <a:path w="19" h="22">
                  <a:moveTo>
                    <a:pt x="0" y="21"/>
                  </a:moveTo>
                  <a:cubicBezTo>
                    <a:pt x="4" y="12"/>
                    <a:pt x="9" y="3"/>
                    <a:pt x="19" y="0"/>
                  </a:cubicBezTo>
                  <a:cubicBezTo>
                    <a:pt x="13" y="7"/>
                    <a:pt x="7" y="14"/>
                    <a:pt x="1" y="22"/>
                  </a:cubicBezTo>
                  <a:cubicBezTo>
                    <a:pt x="1" y="21"/>
                    <a:pt x="0" y="21"/>
                    <a:pt x="0" y="21"/>
                  </a:cubicBezTo>
                  <a:close/>
                </a:path>
              </a:pathLst>
            </a:custGeom>
            <a:grpFill/>
            <a:ln>
              <a:noFill/>
            </a:ln>
          </p:spPr>
          <p:txBody>
            <a:bodyPr/>
            <a:lstStyle/>
            <a:p>
              <a:pPr defTabSz="685165" fontAlgn="auto">
                <a:spcBef>
                  <a:spcPts val="0"/>
                </a:spcBef>
                <a:spcAft>
                  <a:spcPts val="0"/>
                </a:spcAft>
                <a:defRPr/>
              </a:pPr>
              <a:endParaRPr lang="zh-CN" altLang="en-US" sz="1350">
                <a:latin typeface="+mn-lt"/>
                <a:ea typeface="+mn-ea"/>
              </a:endParaRPr>
            </a:p>
          </p:txBody>
        </p:sp>
      </p:grpSp>
      <p:sp>
        <p:nvSpPr>
          <p:cNvPr id="60" name="TextBox 12"/>
          <p:cNvSpPr txBox="1">
            <a:spLocks noChangeArrowheads="1"/>
          </p:cNvSpPr>
          <p:nvPr/>
        </p:nvSpPr>
        <p:spPr bwMode="auto">
          <a:xfrm>
            <a:off x="1214414" y="802171"/>
            <a:ext cx="3071834" cy="769441"/>
          </a:xfrm>
          <a:prstGeom prst="rect">
            <a:avLst/>
          </a:prstGeom>
          <a:solidFill>
            <a:schemeClr val="bg1">
              <a:lumMod val="65000"/>
            </a:schemeClr>
          </a:solidFill>
          <a:ln w="9525">
            <a:noFill/>
            <a:miter lim="800000"/>
          </a:ln>
          <a:effectLst>
            <a:softEdge rad="127000"/>
          </a:effectLst>
        </p:spPr>
        <p:txBody>
          <a:bodyPr wrap="square">
            <a:spAutoFit/>
          </a:bodyPr>
          <a:lstStyle/>
          <a:p>
            <a:r>
              <a:rPr lang="zh-CN" altLang="en-US" sz="4400" dirty="0" smtClean="0">
                <a:latin typeface="汉仪行楷简" panose="02010609000101010101" pitchFamily="49" charset="-122"/>
                <a:ea typeface="汉仪行楷简" panose="02010609000101010101" pitchFamily="49" charset="-122"/>
              </a:rPr>
              <a:t> 第十三章</a:t>
            </a:r>
            <a:endParaRPr lang="zh-CN" altLang="en-US" sz="4400" dirty="0">
              <a:latin typeface="汉仪行楷简" panose="02010609000101010101" pitchFamily="49" charset="-122"/>
              <a:ea typeface="汉仪行楷简" panose="02010609000101010101" pitchFamily="49" charset="-122"/>
            </a:endParaRPr>
          </a:p>
        </p:txBody>
      </p:sp>
      <p:pic>
        <p:nvPicPr>
          <p:cNvPr id="62" name="图片 61" descr="墨团.png"/>
          <p:cNvPicPr>
            <a:picLocks noChangeAspect="1"/>
          </p:cNvPicPr>
          <p:nvPr/>
        </p:nvPicPr>
        <p:blipFill>
          <a:blip r:embed="rId1"/>
          <a:stretch>
            <a:fillRect/>
          </a:stretch>
        </p:blipFill>
        <p:spPr>
          <a:xfrm>
            <a:off x="734457" y="2303220"/>
            <a:ext cx="2643174" cy="2565759"/>
          </a:xfrm>
          <a:prstGeom prst="rect">
            <a:avLst/>
          </a:prstGeom>
        </p:spPr>
      </p:pic>
      <p:cxnSp>
        <p:nvCxnSpPr>
          <p:cNvPr id="64" name="直接连接符 63"/>
          <p:cNvCxnSpPr/>
          <p:nvPr/>
        </p:nvCxnSpPr>
        <p:spPr>
          <a:xfrm>
            <a:off x="4777764" y="3304148"/>
            <a:ext cx="2203452" cy="158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矩形 12"/>
          <p:cNvSpPr>
            <a:spLocks noChangeArrowheads="1"/>
          </p:cNvSpPr>
          <p:nvPr/>
        </p:nvSpPr>
        <p:spPr bwMode="auto">
          <a:xfrm>
            <a:off x="3539033" y="4119462"/>
            <a:ext cx="3592650" cy="523220"/>
          </a:xfrm>
          <a:prstGeom prst="rect">
            <a:avLst/>
          </a:prstGeom>
          <a:noFill/>
          <a:ln w="9525">
            <a:noFill/>
            <a:miter lim="800000"/>
          </a:ln>
        </p:spPr>
        <p:txBody>
          <a:bodyPr wrap="none">
            <a:spAutoFit/>
          </a:bodyPr>
          <a:lstStyle/>
          <a:p>
            <a:r>
              <a:rPr lang="zh-CN" altLang="en-US" sz="2800" dirty="0" smtClean="0">
                <a:latin typeface="华文隶书" panose="02010800040101010101" pitchFamily="2" charset="-122"/>
                <a:ea typeface="华文隶书" panose="02010800040101010101" pitchFamily="2" charset="-122"/>
              </a:rPr>
              <a:t>第二节  书法</a:t>
            </a:r>
            <a:r>
              <a:rPr lang="zh-CN" altLang="en-US" sz="2800" dirty="0">
                <a:latin typeface="华文隶书" panose="02010800040101010101" pitchFamily="2" charset="-122"/>
                <a:ea typeface="华文隶书" panose="02010800040101010101" pitchFamily="2" charset="-122"/>
              </a:rPr>
              <a:t>作品欣赏</a:t>
            </a:r>
            <a:endParaRPr lang="zh-CN" altLang="en-US" sz="2800" dirty="0">
              <a:latin typeface="华文隶书" panose="02010800040101010101" pitchFamily="2" charset="-122"/>
              <a:ea typeface="华文隶书" panose="02010800040101010101" pitchFamily="2" charset="-122"/>
            </a:endParaRPr>
          </a:p>
        </p:txBody>
      </p:sp>
      <p:cxnSp>
        <p:nvCxnSpPr>
          <p:cNvPr id="66" name="直接连接符 65"/>
          <p:cNvCxnSpPr/>
          <p:nvPr/>
        </p:nvCxnSpPr>
        <p:spPr>
          <a:xfrm>
            <a:off x="4815214" y="4642682"/>
            <a:ext cx="2191628" cy="104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4" name="图片 73" descr="石刻1.png"/>
          <p:cNvPicPr>
            <a:picLocks noChangeAspect="1"/>
          </p:cNvPicPr>
          <p:nvPr/>
        </p:nvPicPr>
        <p:blipFill>
          <a:blip r:embed="rId2" cstate="print"/>
          <a:stretch>
            <a:fillRect/>
          </a:stretch>
        </p:blipFill>
        <p:spPr>
          <a:xfrm flipH="1">
            <a:off x="585243" y="500042"/>
            <a:ext cx="414857" cy="10730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diamond(in)">
                                      <p:cBhvr>
                                        <p:cTn id="7" dur="2000"/>
                                        <p:tgtEl>
                                          <p:spTgt spid="60"/>
                                        </p:tgtEl>
                                      </p:cBhvr>
                                    </p:animEffect>
                                  </p:childTnLst>
                                </p:cTn>
                              </p:par>
                              <p:par>
                                <p:cTn id="8" presetID="8" presetClass="entr" presetSubtype="16"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diamond(in)">
                                      <p:cBhvr>
                                        <p:cTn id="10" dur="2000"/>
                                        <p:tgtEl>
                                          <p:spTgt spid="74"/>
                                        </p:tgtEl>
                                      </p:cBhvr>
                                    </p:animEffect>
                                  </p:childTnLst>
                                </p:cTn>
                              </p:par>
                            </p:childTnLst>
                          </p:cTn>
                        </p:par>
                        <p:par>
                          <p:cTn id="11" fill="hold">
                            <p:stCondLst>
                              <p:cond delay="2000"/>
                            </p:stCondLst>
                            <p:childTnLst>
                              <p:par>
                                <p:cTn id="12" presetID="24" presetClass="entr" presetSubtype="0" fill="hold" nodeType="afterEffect">
                                  <p:stCondLst>
                                    <p:cond delay="0"/>
                                  </p:stCondLst>
                                  <p:childTnLst>
                                    <p:set>
                                      <p:cBhvr>
                                        <p:cTn id="13" dur="1" fill="hold">
                                          <p:stCondLst>
                                            <p:cond delay="0"/>
                                          </p:stCondLst>
                                        </p:cTn>
                                        <p:tgtEl>
                                          <p:spTgt spid="62"/>
                                        </p:tgtEl>
                                        <p:attrNameLst>
                                          <p:attrName>style.visibility</p:attrName>
                                        </p:attrNameLst>
                                      </p:cBhvr>
                                      <p:to>
                                        <p:strVal val="visible"/>
                                      </p:to>
                                    </p:set>
                                    <p:anim to="" calcmode="lin" valueType="num">
                                      <p:cBhvr>
                                        <p:cTn id="14" dur="1" fill="hold"/>
                                        <p:tgtEl>
                                          <p:spTgt spid="62"/>
                                        </p:tgtEl>
                                      </p:cBhvr>
                                    </p:anim>
                                  </p:childTnLst>
                                </p:cTn>
                              </p:par>
                            </p:childTnLst>
                          </p:cTn>
                        </p:par>
                        <p:par>
                          <p:cTn id="15" fill="hold">
                            <p:stCondLst>
                              <p:cond delay="2000"/>
                            </p:stCondLst>
                            <p:childTnLst>
                              <p:par>
                                <p:cTn id="16" presetID="24"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to="" calcmode="lin" valueType="num">
                                      <p:cBhvr>
                                        <p:cTn id="18" dur="1" fill="hold"/>
                                        <p:tgtEl>
                                          <p:spTgt spid="9"/>
                                        </p:tgtEl>
                                      </p:cBhvr>
                                    </p:anim>
                                  </p:childTnLst>
                                </p:cTn>
                              </p:par>
                            </p:childTnLst>
                          </p:cTn>
                        </p:par>
                        <p:par>
                          <p:cTn id="19" fill="hold">
                            <p:stCondLst>
                              <p:cond delay="2000"/>
                            </p:stCondLst>
                            <p:childTnLst>
                              <p:par>
                                <p:cTn id="20" presetID="37"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900" decel="100000" fill="hold"/>
                                        <p:tgtEl>
                                          <p:spTgt spid="6"/>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26" fill="hold">
                            <p:stCondLst>
                              <p:cond delay="3000"/>
                            </p:stCondLst>
                            <p:childTnLst>
                              <p:par>
                                <p:cTn id="27" presetID="37" presetClass="entr" presetSubtype="0" fill="hold" nodeType="after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fade">
                                      <p:cBhvr>
                                        <p:cTn id="29" dur="1000"/>
                                        <p:tgtEl>
                                          <p:spTgt spid="64"/>
                                        </p:tgtEl>
                                      </p:cBhvr>
                                    </p:animEffect>
                                    <p:anim calcmode="lin" valueType="num">
                                      <p:cBhvr>
                                        <p:cTn id="30" dur="1000" fill="hold"/>
                                        <p:tgtEl>
                                          <p:spTgt spid="64"/>
                                        </p:tgtEl>
                                        <p:attrNameLst>
                                          <p:attrName>ppt_x</p:attrName>
                                        </p:attrNameLst>
                                      </p:cBhvr>
                                      <p:tavLst>
                                        <p:tav tm="0">
                                          <p:val>
                                            <p:strVal val="#ppt_x"/>
                                          </p:val>
                                        </p:tav>
                                        <p:tav tm="100000">
                                          <p:val>
                                            <p:strVal val="#ppt_x"/>
                                          </p:val>
                                        </p:tav>
                                      </p:tavLst>
                                    </p:anim>
                                    <p:anim calcmode="lin" valueType="num">
                                      <p:cBhvr>
                                        <p:cTn id="31" dur="900" decel="100000" fill="hold"/>
                                        <p:tgtEl>
                                          <p:spTgt spid="64"/>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64"/>
                                        </p:tgtEl>
                                        <p:attrNameLst>
                                          <p:attrName>ppt_y</p:attrName>
                                        </p:attrNameLst>
                                      </p:cBhvr>
                                      <p:tavLst>
                                        <p:tav tm="0">
                                          <p:val>
                                            <p:strVal val="#ppt_y-.03"/>
                                          </p:val>
                                        </p:tav>
                                        <p:tav tm="100000">
                                          <p:val>
                                            <p:strVal val="#ppt_y"/>
                                          </p:val>
                                        </p:tav>
                                      </p:tavLst>
                                    </p:anim>
                                  </p:childTnLst>
                                </p:cTn>
                              </p:par>
                            </p:childTnLst>
                          </p:cTn>
                        </p:par>
                        <p:par>
                          <p:cTn id="33" fill="hold">
                            <p:stCondLst>
                              <p:cond delay="4000"/>
                            </p:stCondLst>
                            <p:childTnLst>
                              <p:par>
                                <p:cTn id="34" presetID="37" presetClass="entr" presetSubtype="0" fill="hold" grpId="0" nodeType="after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fade">
                                      <p:cBhvr>
                                        <p:cTn id="36" dur="1000"/>
                                        <p:tgtEl>
                                          <p:spTgt spid="65"/>
                                        </p:tgtEl>
                                      </p:cBhvr>
                                    </p:animEffect>
                                    <p:anim calcmode="lin" valueType="num">
                                      <p:cBhvr>
                                        <p:cTn id="37" dur="1000" fill="hold"/>
                                        <p:tgtEl>
                                          <p:spTgt spid="65"/>
                                        </p:tgtEl>
                                        <p:attrNameLst>
                                          <p:attrName>ppt_x</p:attrName>
                                        </p:attrNameLst>
                                      </p:cBhvr>
                                      <p:tavLst>
                                        <p:tav tm="0">
                                          <p:val>
                                            <p:strVal val="#ppt_x"/>
                                          </p:val>
                                        </p:tav>
                                        <p:tav tm="100000">
                                          <p:val>
                                            <p:strVal val="#ppt_x"/>
                                          </p:val>
                                        </p:tav>
                                      </p:tavLst>
                                    </p:anim>
                                    <p:anim calcmode="lin" valueType="num">
                                      <p:cBhvr>
                                        <p:cTn id="38" dur="900" decel="100000" fill="hold"/>
                                        <p:tgtEl>
                                          <p:spTgt spid="65"/>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65"/>
                                        </p:tgtEl>
                                        <p:attrNameLst>
                                          <p:attrName>ppt_y</p:attrName>
                                        </p:attrNameLst>
                                      </p:cBhvr>
                                      <p:tavLst>
                                        <p:tav tm="0">
                                          <p:val>
                                            <p:strVal val="#ppt_y-.03"/>
                                          </p:val>
                                        </p:tav>
                                        <p:tav tm="100000">
                                          <p:val>
                                            <p:strVal val="#ppt_y"/>
                                          </p:val>
                                        </p:tav>
                                      </p:tavLst>
                                    </p:anim>
                                  </p:childTnLst>
                                </p:cTn>
                              </p:par>
                            </p:childTnLst>
                          </p:cTn>
                        </p:par>
                        <p:par>
                          <p:cTn id="40" fill="hold">
                            <p:stCondLst>
                              <p:cond delay="5000"/>
                            </p:stCondLst>
                            <p:childTnLst>
                              <p:par>
                                <p:cTn id="41" presetID="37" presetClass="entr" presetSubtype="0" fill="hold"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1000"/>
                                        <p:tgtEl>
                                          <p:spTgt spid="66"/>
                                        </p:tgtEl>
                                      </p:cBhvr>
                                    </p:animEffect>
                                    <p:anim calcmode="lin" valueType="num">
                                      <p:cBhvr>
                                        <p:cTn id="44" dur="1000" fill="hold"/>
                                        <p:tgtEl>
                                          <p:spTgt spid="66"/>
                                        </p:tgtEl>
                                        <p:attrNameLst>
                                          <p:attrName>ppt_x</p:attrName>
                                        </p:attrNameLst>
                                      </p:cBhvr>
                                      <p:tavLst>
                                        <p:tav tm="0">
                                          <p:val>
                                            <p:strVal val="#ppt_x"/>
                                          </p:val>
                                        </p:tav>
                                        <p:tav tm="100000">
                                          <p:val>
                                            <p:strVal val="#ppt_x"/>
                                          </p:val>
                                        </p:tav>
                                      </p:tavLst>
                                    </p:anim>
                                    <p:anim calcmode="lin" valueType="num">
                                      <p:cBhvr>
                                        <p:cTn id="45" dur="900" decel="100000" fill="hold"/>
                                        <p:tgtEl>
                                          <p:spTgt spid="66"/>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6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0" grpId="0" animBg="1"/>
      <p:bldP spid="6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墨迹-浅.png"/>
          <p:cNvPicPr>
            <a:picLocks noChangeAspect="1"/>
          </p:cNvPicPr>
          <p:nvPr/>
        </p:nvPicPr>
        <p:blipFill>
          <a:blip r:embed="rId1"/>
          <a:stretch>
            <a:fillRect/>
          </a:stretch>
        </p:blipFill>
        <p:spPr>
          <a:xfrm>
            <a:off x="314791" y="522098"/>
            <a:ext cx="3328515" cy="603267"/>
          </a:xfrm>
          <a:prstGeom prst="rect">
            <a:avLst/>
          </a:prstGeom>
        </p:spPr>
      </p:pic>
      <p:sp>
        <p:nvSpPr>
          <p:cNvPr id="3" name="TextBox 2"/>
          <p:cNvSpPr txBox="1"/>
          <p:nvPr/>
        </p:nvSpPr>
        <p:spPr>
          <a:xfrm>
            <a:off x="-33" y="428604"/>
            <a:ext cx="5141547" cy="738664"/>
          </a:xfrm>
          <a:prstGeom prst="rect">
            <a:avLst/>
          </a:prstGeom>
          <a:noFill/>
        </p:spPr>
        <p:txBody>
          <a:bodyPr wrap="square" rtlCol="0">
            <a:spAutoFit/>
          </a:bodyPr>
          <a:lstStyle/>
          <a:p>
            <a:pPr indent="457200">
              <a:lnSpc>
                <a:spcPct val="150000"/>
              </a:lnSpc>
            </a:pPr>
            <a:r>
              <a:rPr lang="zh-CN" altLang="en-US" sz="2800" b="1" dirty="0">
                <a:latin typeface="华文新魏" panose="02010800040101010101" pitchFamily="2" charset="-122"/>
                <a:ea typeface="华文新魏" panose="02010800040101010101" pitchFamily="2" charset="-122"/>
              </a:rPr>
              <a:t>六、硬笔书法作品欣赏</a:t>
            </a:r>
            <a:endParaRPr lang="zh-CN" altLang="en-US" sz="2800" b="1" dirty="0" smtClean="0">
              <a:latin typeface="华文新魏" panose="02010800040101010101" pitchFamily="2" charset="-122"/>
              <a:ea typeface="华文新魏" panose="02010800040101010101" pitchFamily="2" charset="-122"/>
            </a:endParaRPr>
          </a:p>
        </p:txBody>
      </p:sp>
      <p:sp>
        <p:nvSpPr>
          <p:cNvPr id="14" name="TextBox 13"/>
          <p:cNvSpPr txBox="1"/>
          <p:nvPr/>
        </p:nvSpPr>
        <p:spPr>
          <a:xfrm>
            <a:off x="395536" y="1425550"/>
            <a:ext cx="8207763" cy="923330"/>
          </a:xfrm>
          <a:prstGeom prst="rect">
            <a:avLst/>
          </a:prstGeom>
          <a:noFill/>
        </p:spPr>
        <p:txBody>
          <a:bodyPr wrap="square" rtlCol="0">
            <a:spAutoFit/>
          </a:bodyPr>
          <a:lstStyle/>
          <a:p>
            <a:pPr indent="457200">
              <a:lnSpc>
                <a:spcPct val="150000"/>
              </a:lnSpc>
            </a:pPr>
            <a:r>
              <a:rPr lang="zh-CN" altLang="en-US" dirty="0">
                <a:latin typeface="微软雅黑" panose="020B0503020204020204" pitchFamily="34" charset="-122"/>
                <a:ea typeface="微软雅黑" panose="020B0503020204020204" pitchFamily="34" charset="-122"/>
              </a:rPr>
              <a:t>田英章是我国当代著名的书法家，此处，将田英章老师的楷书和行书作品呈现给大家，以从中感受硬笔书法不同于毛笔书法的美。</a:t>
            </a:r>
            <a:endParaRPr lang="en-US" altLang="zh-CN" dirty="0" smtClean="0">
              <a:latin typeface="微软雅黑" panose="020B0503020204020204" pitchFamily="34" charset="-122"/>
              <a:ea typeface="微软雅黑" panose="020B0503020204020204" pitchFamily="34" charset="-122"/>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183" y="2492896"/>
            <a:ext cx="6235329"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699792" y="4725144"/>
            <a:ext cx="2952328" cy="418191"/>
          </a:xfrm>
          <a:prstGeom prst="rect">
            <a:avLst/>
          </a:prstGeom>
          <a:noFill/>
        </p:spPr>
        <p:txBody>
          <a:bodyPr wrap="square" rtlCol="0">
            <a:spAutoFit/>
          </a:bodyPr>
          <a:lstStyle/>
          <a:p>
            <a:pPr indent="457200" algn="ctr">
              <a:lnSpc>
                <a:spcPct val="150000"/>
              </a:lnSpc>
            </a:pPr>
            <a:r>
              <a:rPr lang="zh-CN" altLang="en-US" sz="1600" dirty="0">
                <a:solidFill>
                  <a:schemeClr val="accent6">
                    <a:lumMod val="50000"/>
                  </a:schemeClr>
                </a:solidFill>
                <a:latin typeface="微软雅黑" panose="020B0503020204020204" pitchFamily="34" charset="-122"/>
                <a:ea typeface="微软雅黑" panose="020B0503020204020204" pitchFamily="34" charset="-122"/>
              </a:rPr>
              <a:t>田英章硬笔楷书作品（一）</a:t>
            </a:r>
            <a:endParaRPr lang="zh-CN" altLang="en-US" sz="1600" dirty="0">
              <a:solidFill>
                <a:schemeClr val="accent6">
                  <a:lumMod val="50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par>
                                <p:cTn id="8" presetID="24"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to="" calcmode="lin" valueType="num">
                                      <p:cBhvr>
                                        <p:cTn id="10" dur="1" fill="hold"/>
                                        <p:tgtEl>
                                          <p:spTgt spid="3"/>
                                        </p:tgtEl>
                                      </p:cBhvr>
                                    </p:anim>
                                  </p:childTnLst>
                                </p:cTn>
                              </p:par>
                              <p:par>
                                <p:cTn id="11" presetID="24"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to="" calcmode="lin" valueType="num">
                                      <p:cBhvr>
                                        <p:cTn id="13" dur="1" fill="hold"/>
                                        <p:tgtEl>
                                          <p:spTgt spid="14"/>
                                        </p:tgtEl>
                                      </p:cBhvr>
                                    </p:anim>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42" presetClass="entr" presetSubtype="0" fill="hold" nodeType="withEffect">
                                  <p:stCondLst>
                                    <p:cond delay="0"/>
                                  </p:stCondLst>
                                  <p:childTnLst>
                                    <p:set>
                                      <p:cBhvr>
                                        <p:cTn id="18" dur="1" fill="hold">
                                          <p:stCondLst>
                                            <p:cond delay="0"/>
                                          </p:stCondLst>
                                        </p:cTn>
                                        <p:tgtEl>
                                          <p:spTgt spid="12290"/>
                                        </p:tgtEl>
                                        <p:attrNameLst>
                                          <p:attrName>style.visibility</p:attrName>
                                        </p:attrNameLst>
                                      </p:cBhvr>
                                      <p:to>
                                        <p:strVal val="visible"/>
                                      </p:to>
                                    </p:set>
                                    <p:animEffect transition="in" filter="fade">
                                      <p:cBhvr>
                                        <p:cTn id="19" dur="1000"/>
                                        <p:tgtEl>
                                          <p:spTgt spid="12290"/>
                                        </p:tgtEl>
                                      </p:cBhvr>
                                    </p:animEffect>
                                    <p:anim calcmode="lin" valueType="num">
                                      <p:cBhvr>
                                        <p:cTn id="20" dur="1000" fill="hold"/>
                                        <p:tgtEl>
                                          <p:spTgt spid="12290"/>
                                        </p:tgtEl>
                                        <p:attrNameLst>
                                          <p:attrName>ppt_x</p:attrName>
                                        </p:attrNameLst>
                                      </p:cBhvr>
                                      <p:tavLst>
                                        <p:tav tm="0">
                                          <p:val>
                                            <p:strVal val="#ppt_x"/>
                                          </p:val>
                                        </p:tav>
                                        <p:tav tm="100000">
                                          <p:val>
                                            <p:strVal val="#ppt_x"/>
                                          </p:val>
                                        </p:tav>
                                      </p:tavLst>
                                    </p:anim>
                                    <p:anim calcmode="lin" valueType="num">
                                      <p:cBhvr>
                                        <p:cTn id="21"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27584" y="4955025"/>
            <a:ext cx="2952328" cy="418191"/>
          </a:xfrm>
          <a:prstGeom prst="rect">
            <a:avLst/>
          </a:prstGeom>
          <a:noFill/>
        </p:spPr>
        <p:txBody>
          <a:bodyPr wrap="square" rtlCol="0">
            <a:spAutoFit/>
          </a:bodyPr>
          <a:lstStyle/>
          <a:p>
            <a:pPr indent="457200" algn="ctr">
              <a:lnSpc>
                <a:spcPct val="150000"/>
              </a:lnSpc>
            </a:pPr>
            <a:r>
              <a:rPr lang="zh-CN" altLang="en-US" sz="1600" dirty="0">
                <a:solidFill>
                  <a:schemeClr val="accent6">
                    <a:lumMod val="50000"/>
                  </a:schemeClr>
                </a:solidFill>
                <a:latin typeface="微软雅黑" panose="020B0503020204020204" pitchFamily="34" charset="-122"/>
                <a:ea typeface="微软雅黑" panose="020B0503020204020204" pitchFamily="34" charset="-122"/>
              </a:rPr>
              <a:t>田英章硬笔楷书作品（一）</a:t>
            </a:r>
            <a:endParaRPr lang="zh-CN" altLang="en-US" sz="1600" dirty="0">
              <a:solidFill>
                <a:schemeClr val="accent6">
                  <a:lumMod val="50000"/>
                </a:schemeClr>
              </a:solidFill>
              <a:latin typeface="微软雅黑" panose="020B0503020204020204" pitchFamily="34" charset="-122"/>
              <a:ea typeface="微软雅黑" panose="020B0503020204020204" pitchFamily="34" charset="-122"/>
            </a:endParaRPr>
          </a:p>
        </p:txBody>
      </p:sp>
      <p:pic>
        <p:nvPicPr>
          <p:cNvPr id="1331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55576" y="949675"/>
            <a:ext cx="3528392" cy="3991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1052736"/>
            <a:ext cx="2994645" cy="423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983409" y="1268760"/>
            <a:ext cx="524695" cy="3312368"/>
          </a:xfrm>
          <a:prstGeom prst="rect">
            <a:avLst/>
          </a:prstGeom>
          <a:noFill/>
        </p:spPr>
        <p:txBody>
          <a:bodyPr vert="wordArtVertRtl" wrap="square" rtlCol="0">
            <a:spAutoFit/>
          </a:bodyPr>
          <a:lstStyle/>
          <a:p>
            <a:pPr indent="457200">
              <a:lnSpc>
                <a:spcPct val="150000"/>
              </a:lnSpc>
            </a:pPr>
            <a:r>
              <a:rPr lang="zh-CN" altLang="en-US" sz="1600" dirty="0">
                <a:solidFill>
                  <a:schemeClr val="accent6">
                    <a:lumMod val="50000"/>
                  </a:schemeClr>
                </a:solidFill>
                <a:latin typeface="+mj-ea"/>
                <a:ea typeface="+mj-ea"/>
              </a:rPr>
              <a:t>田英章硬笔楷书</a:t>
            </a:r>
            <a:r>
              <a:rPr lang="zh-CN" altLang="en-US" sz="1600" dirty="0" smtClean="0">
                <a:solidFill>
                  <a:schemeClr val="accent6">
                    <a:lumMod val="50000"/>
                  </a:schemeClr>
                </a:solidFill>
                <a:latin typeface="+mj-ea"/>
                <a:ea typeface="+mj-ea"/>
              </a:rPr>
              <a:t>作品</a:t>
            </a:r>
            <a:r>
              <a:rPr lang="zh-CN" altLang="en-US" sz="1600" dirty="0">
                <a:solidFill>
                  <a:schemeClr val="accent6">
                    <a:lumMod val="50000"/>
                  </a:schemeClr>
                </a:solidFill>
                <a:latin typeface="+mn-ea"/>
                <a:ea typeface="+mn-ea"/>
              </a:rPr>
              <a:t>（</a:t>
            </a:r>
            <a:r>
              <a:rPr lang="zh-CN" altLang="en-US" sz="1600" dirty="0" smtClean="0">
                <a:solidFill>
                  <a:schemeClr val="accent6">
                    <a:lumMod val="50000"/>
                  </a:schemeClr>
                </a:solidFill>
                <a:latin typeface="+mj-ea"/>
                <a:ea typeface="+mj-ea"/>
              </a:rPr>
              <a:t>三</a:t>
            </a:r>
            <a:r>
              <a:rPr lang="zh-CN" altLang="en-US" sz="1600" dirty="0">
                <a:solidFill>
                  <a:schemeClr val="accent6">
                    <a:lumMod val="50000"/>
                  </a:schemeClr>
                </a:solidFill>
                <a:latin typeface="+mn-ea"/>
                <a:ea typeface="+mn-ea"/>
              </a:rPr>
              <a:t>）</a:t>
            </a:r>
            <a:endParaRPr lang="en-US" altLang="zh-CN" sz="1600" dirty="0">
              <a:solidFill>
                <a:schemeClr val="accent6">
                  <a:lumMod val="50000"/>
                </a:schemeClr>
              </a:solidFill>
              <a:latin typeface="+mn-ea"/>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24"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to="" calcmode="lin" valueType="num">
                                      <p:cBhvr>
                                        <p:cTn id="10" dur="1" fill="hold"/>
                                        <p:tgtEl>
                                          <p:spTgt spid="9"/>
                                        </p:tgtEl>
                                      </p:cBhvr>
                                    </p:anim>
                                  </p:childTnLst>
                                </p:cTn>
                              </p:par>
                              <p:par>
                                <p:cTn id="11" presetID="16" presetClass="entr" presetSubtype="21" fill="hold" nodeType="withEffect">
                                  <p:stCondLst>
                                    <p:cond delay="0"/>
                                  </p:stCondLst>
                                  <p:childTnLst>
                                    <p:set>
                                      <p:cBhvr>
                                        <p:cTn id="12" dur="1" fill="hold">
                                          <p:stCondLst>
                                            <p:cond delay="0"/>
                                          </p:stCondLst>
                                        </p:cTn>
                                        <p:tgtEl>
                                          <p:spTgt spid="13314"/>
                                        </p:tgtEl>
                                        <p:attrNameLst>
                                          <p:attrName>style.visibility</p:attrName>
                                        </p:attrNameLst>
                                      </p:cBhvr>
                                      <p:to>
                                        <p:strVal val="visible"/>
                                      </p:to>
                                    </p:set>
                                    <p:animEffect transition="in" filter="barn(inVertical)">
                                      <p:cBhvr>
                                        <p:cTn id="13" dur="500"/>
                                        <p:tgtEl>
                                          <p:spTgt spid="13314"/>
                                        </p:tgtEl>
                                      </p:cBhvr>
                                    </p:animEffect>
                                  </p:childTnLst>
                                </p:cTn>
                              </p:par>
                              <p:par>
                                <p:cTn id="14" presetID="31" presetClass="entr" presetSubtype="0" fill="hold" nodeType="withEffect">
                                  <p:stCondLst>
                                    <p:cond delay="0"/>
                                  </p:stCondLst>
                                  <p:childTnLst>
                                    <p:set>
                                      <p:cBhvr>
                                        <p:cTn id="15" dur="1" fill="hold">
                                          <p:stCondLst>
                                            <p:cond delay="0"/>
                                          </p:stCondLst>
                                        </p:cTn>
                                        <p:tgtEl>
                                          <p:spTgt spid="13315"/>
                                        </p:tgtEl>
                                        <p:attrNameLst>
                                          <p:attrName>style.visibility</p:attrName>
                                        </p:attrNameLst>
                                      </p:cBhvr>
                                      <p:to>
                                        <p:strVal val="visible"/>
                                      </p:to>
                                    </p:set>
                                    <p:anim calcmode="lin" valueType="num">
                                      <p:cBhvr>
                                        <p:cTn id="16" dur="1000" fill="hold"/>
                                        <p:tgtEl>
                                          <p:spTgt spid="13315"/>
                                        </p:tgtEl>
                                        <p:attrNameLst>
                                          <p:attrName>ppt_w</p:attrName>
                                        </p:attrNameLst>
                                      </p:cBhvr>
                                      <p:tavLst>
                                        <p:tav tm="0">
                                          <p:val>
                                            <p:fltVal val="0"/>
                                          </p:val>
                                        </p:tav>
                                        <p:tav tm="100000">
                                          <p:val>
                                            <p:strVal val="#ppt_w"/>
                                          </p:val>
                                        </p:tav>
                                      </p:tavLst>
                                    </p:anim>
                                    <p:anim calcmode="lin" valueType="num">
                                      <p:cBhvr>
                                        <p:cTn id="17" dur="1000" fill="hold"/>
                                        <p:tgtEl>
                                          <p:spTgt spid="13315"/>
                                        </p:tgtEl>
                                        <p:attrNameLst>
                                          <p:attrName>ppt_h</p:attrName>
                                        </p:attrNameLst>
                                      </p:cBhvr>
                                      <p:tavLst>
                                        <p:tav tm="0">
                                          <p:val>
                                            <p:fltVal val="0"/>
                                          </p:val>
                                        </p:tav>
                                        <p:tav tm="100000">
                                          <p:val>
                                            <p:strVal val="#ppt_h"/>
                                          </p:val>
                                        </p:tav>
                                      </p:tavLst>
                                    </p:anim>
                                    <p:anim calcmode="lin" valueType="num">
                                      <p:cBhvr>
                                        <p:cTn id="18" dur="1000" fill="hold"/>
                                        <p:tgtEl>
                                          <p:spTgt spid="13315"/>
                                        </p:tgtEl>
                                        <p:attrNameLst>
                                          <p:attrName>style.rotation</p:attrName>
                                        </p:attrNameLst>
                                      </p:cBhvr>
                                      <p:tavLst>
                                        <p:tav tm="0">
                                          <p:val>
                                            <p:fltVal val="90"/>
                                          </p:val>
                                        </p:tav>
                                        <p:tav tm="100000">
                                          <p:val>
                                            <p:fltVal val="0"/>
                                          </p:val>
                                        </p:tav>
                                      </p:tavLst>
                                    </p:anim>
                                    <p:animEffect transition="in" filter="fade">
                                      <p:cBhvr>
                                        <p:cTn id="19" dur="10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87624" y="1412776"/>
            <a:ext cx="524695" cy="3312368"/>
          </a:xfrm>
          <a:prstGeom prst="rect">
            <a:avLst/>
          </a:prstGeom>
          <a:noFill/>
        </p:spPr>
        <p:txBody>
          <a:bodyPr vert="wordArtVertRtl" wrap="square" rtlCol="0">
            <a:spAutoFit/>
          </a:bodyPr>
          <a:lstStyle/>
          <a:p>
            <a:pPr indent="457200">
              <a:lnSpc>
                <a:spcPct val="150000"/>
              </a:lnSpc>
            </a:pPr>
            <a:r>
              <a:rPr lang="zh-CN" altLang="en-US" sz="1600" dirty="0">
                <a:solidFill>
                  <a:schemeClr val="accent6">
                    <a:lumMod val="50000"/>
                  </a:schemeClr>
                </a:solidFill>
                <a:latin typeface="+mj-ea"/>
                <a:ea typeface="+mj-ea"/>
              </a:rPr>
              <a:t>田英章硬笔楷书作品（四）</a:t>
            </a:r>
            <a:endParaRPr lang="en-US" altLang="zh-CN" sz="1600" dirty="0">
              <a:solidFill>
                <a:schemeClr val="accent6">
                  <a:lumMod val="50000"/>
                </a:schemeClr>
              </a:solidFill>
              <a:latin typeface="+mn-ea"/>
              <a:ea typeface="+mn-ea"/>
            </a:endParaRPr>
          </a:p>
        </p:txBody>
      </p:sp>
      <p:pic>
        <p:nvPicPr>
          <p:cNvPr id="1433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07704" y="842363"/>
            <a:ext cx="5904656" cy="4987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cBhvr>
                                    </p:anim>
                                  </p:childTnLst>
                                </p:cTn>
                              </p:par>
                              <p:par>
                                <p:cTn id="8" presetID="14" presetClass="entr" presetSubtype="10"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Effect transition="in" filter="randombar(horizontal)">
                                      <p:cBhvr>
                                        <p:cTn id="10"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411760" y="1421682"/>
            <a:ext cx="524695" cy="3312368"/>
          </a:xfrm>
          <a:prstGeom prst="rect">
            <a:avLst/>
          </a:prstGeom>
          <a:noFill/>
        </p:spPr>
        <p:txBody>
          <a:bodyPr vert="wordArtVertRtl" wrap="square" rtlCol="0">
            <a:spAutoFit/>
          </a:bodyPr>
          <a:lstStyle/>
          <a:p>
            <a:pPr indent="457200">
              <a:lnSpc>
                <a:spcPct val="150000"/>
              </a:lnSpc>
            </a:pPr>
            <a:r>
              <a:rPr lang="zh-CN" altLang="en-US" sz="1600" dirty="0">
                <a:solidFill>
                  <a:schemeClr val="accent6">
                    <a:lumMod val="50000"/>
                  </a:schemeClr>
                </a:solidFill>
                <a:latin typeface="+mj-ea"/>
                <a:ea typeface="+mj-ea"/>
              </a:rPr>
              <a:t>田英章硬笔行书作品（一）</a:t>
            </a:r>
            <a:endParaRPr lang="en-US" altLang="zh-CN" sz="1600" dirty="0">
              <a:solidFill>
                <a:schemeClr val="accent6">
                  <a:lumMod val="50000"/>
                </a:schemeClr>
              </a:solidFill>
              <a:latin typeface="+mn-ea"/>
              <a:ea typeface="+mn-ea"/>
            </a:endParaRPr>
          </a:p>
        </p:txBody>
      </p:sp>
      <p:pic>
        <p:nvPicPr>
          <p:cNvPr id="1536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41040" y="161290"/>
            <a:ext cx="3525520" cy="6535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2270" y="327025"/>
            <a:ext cx="4138930" cy="5671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9965" y="327025"/>
            <a:ext cx="4138930" cy="5671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805255" y="6081246"/>
            <a:ext cx="2952328" cy="418191"/>
          </a:xfrm>
          <a:prstGeom prst="rect">
            <a:avLst/>
          </a:prstGeom>
          <a:noFill/>
        </p:spPr>
        <p:txBody>
          <a:bodyPr wrap="square" rtlCol="0">
            <a:spAutoFit/>
          </a:bodyPr>
          <a:lstStyle/>
          <a:p>
            <a:pPr indent="457200" algn="ctr">
              <a:lnSpc>
                <a:spcPct val="150000"/>
              </a:lnSpc>
            </a:pPr>
            <a:r>
              <a:rPr lang="zh-CN" altLang="en-US" sz="1600" dirty="0">
                <a:solidFill>
                  <a:schemeClr val="accent6">
                    <a:lumMod val="50000"/>
                  </a:schemeClr>
                </a:solidFill>
                <a:latin typeface="微软雅黑" panose="020B0503020204020204" pitchFamily="34" charset="-122"/>
                <a:ea typeface="微软雅黑" panose="020B0503020204020204" pitchFamily="34" charset="-122"/>
              </a:rPr>
              <a:t>田英章硬笔行书作品（二）</a:t>
            </a:r>
            <a:endParaRPr lang="zh-CN" altLang="en-US" sz="1600" dirty="0">
              <a:solidFill>
                <a:schemeClr val="accent6">
                  <a:lumMod val="50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2" presetClass="entr" presetSubtype="8" fill="hold" nodeType="withEffect">
                                  <p:stCondLst>
                                    <p:cond delay="0"/>
                                  </p:stCondLst>
                                  <p:childTnLst>
                                    <p:set>
                                      <p:cBhvr>
                                        <p:cTn id="9" dur="1" fill="hold">
                                          <p:stCondLst>
                                            <p:cond delay="0"/>
                                          </p:stCondLst>
                                        </p:cTn>
                                        <p:tgtEl>
                                          <p:spTgt spid="16386"/>
                                        </p:tgtEl>
                                        <p:attrNameLst>
                                          <p:attrName>style.visibility</p:attrName>
                                        </p:attrNameLst>
                                      </p:cBhvr>
                                      <p:to>
                                        <p:strVal val="visible"/>
                                      </p:to>
                                    </p:set>
                                    <p:anim calcmode="lin" valueType="num">
                                      <p:cBhvr additive="base">
                                        <p:cTn id="10" dur="500" fill="hold"/>
                                        <p:tgtEl>
                                          <p:spTgt spid="16386"/>
                                        </p:tgtEl>
                                        <p:attrNameLst>
                                          <p:attrName>ppt_x</p:attrName>
                                        </p:attrNameLst>
                                      </p:cBhvr>
                                      <p:tavLst>
                                        <p:tav tm="0">
                                          <p:val>
                                            <p:strVal val="0-#ppt_w/2"/>
                                          </p:val>
                                        </p:tav>
                                        <p:tav tm="100000">
                                          <p:val>
                                            <p:strVal val="#ppt_x"/>
                                          </p:val>
                                        </p:tav>
                                      </p:tavLst>
                                    </p:anim>
                                    <p:anim calcmode="lin" valueType="num">
                                      <p:cBhvr additive="base">
                                        <p:cTn id="11" dur="500" fill="hold"/>
                                        <p:tgtEl>
                                          <p:spTgt spid="16386"/>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16387"/>
                                        </p:tgtEl>
                                        <p:attrNameLst>
                                          <p:attrName>style.visibility</p:attrName>
                                        </p:attrNameLst>
                                      </p:cBhvr>
                                      <p:to>
                                        <p:strVal val="visible"/>
                                      </p:to>
                                    </p:set>
                                    <p:anim calcmode="lin" valueType="num">
                                      <p:cBhvr additive="base">
                                        <p:cTn id="14" dur="500" fill="hold"/>
                                        <p:tgtEl>
                                          <p:spTgt spid="16387"/>
                                        </p:tgtEl>
                                        <p:attrNameLst>
                                          <p:attrName>ppt_x</p:attrName>
                                        </p:attrNameLst>
                                      </p:cBhvr>
                                      <p:tavLst>
                                        <p:tav tm="0">
                                          <p:val>
                                            <p:strVal val="1+#ppt_w/2"/>
                                          </p:val>
                                        </p:tav>
                                        <p:tav tm="100000">
                                          <p:val>
                                            <p:strVal val="#ppt_x"/>
                                          </p:val>
                                        </p:tav>
                                      </p:tavLst>
                                    </p:anim>
                                    <p:anim calcmode="lin" valueType="num">
                                      <p:cBhvr additive="base">
                                        <p:cTn id="15" dur="500" fill="hold"/>
                                        <p:tgtEl>
                                          <p:spTgt spid="163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195736" y="1700808"/>
            <a:ext cx="524695" cy="3312368"/>
          </a:xfrm>
          <a:prstGeom prst="rect">
            <a:avLst/>
          </a:prstGeom>
          <a:noFill/>
        </p:spPr>
        <p:txBody>
          <a:bodyPr vert="wordArtVertRtl" wrap="square" rtlCol="0">
            <a:spAutoFit/>
          </a:bodyPr>
          <a:lstStyle/>
          <a:p>
            <a:pPr indent="457200">
              <a:lnSpc>
                <a:spcPct val="150000"/>
              </a:lnSpc>
            </a:pPr>
            <a:r>
              <a:rPr lang="zh-CN" altLang="en-US" sz="1600" dirty="0">
                <a:solidFill>
                  <a:schemeClr val="accent6">
                    <a:lumMod val="50000"/>
                  </a:schemeClr>
                </a:solidFill>
                <a:latin typeface="+mj-ea"/>
                <a:ea typeface="+mj-ea"/>
              </a:rPr>
              <a:t>田英章硬笔行书作品（三）</a:t>
            </a:r>
            <a:endParaRPr lang="en-US" altLang="zh-CN" sz="1600" dirty="0">
              <a:solidFill>
                <a:schemeClr val="accent6">
                  <a:lumMod val="50000"/>
                </a:schemeClr>
              </a:solidFill>
              <a:latin typeface="+mn-ea"/>
              <a:ea typeface="+mn-ea"/>
            </a:endParaRPr>
          </a:p>
        </p:txBody>
      </p:sp>
      <p:pic>
        <p:nvPicPr>
          <p:cNvPr id="1741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32150" y="201295"/>
            <a:ext cx="4364990" cy="6456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cBhvr>
                                    </p:anim>
                                  </p:childTnLst>
                                </p:cTn>
                              </p:par>
                              <p:par>
                                <p:cTn id="8" presetID="31" presetClass="entr" presetSubtype="0" fill="hold" nodeType="withEffect">
                                  <p:stCondLst>
                                    <p:cond delay="0"/>
                                  </p:stCondLst>
                                  <p:childTnLst>
                                    <p:set>
                                      <p:cBhvr>
                                        <p:cTn id="9" dur="1" fill="hold">
                                          <p:stCondLst>
                                            <p:cond delay="0"/>
                                          </p:stCondLst>
                                        </p:cTn>
                                        <p:tgtEl>
                                          <p:spTgt spid="17410"/>
                                        </p:tgtEl>
                                        <p:attrNameLst>
                                          <p:attrName>style.visibility</p:attrName>
                                        </p:attrNameLst>
                                      </p:cBhvr>
                                      <p:to>
                                        <p:strVal val="visible"/>
                                      </p:to>
                                    </p:set>
                                    <p:anim calcmode="lin" valueType="num">
                                      <p:cBhvr>
                                        <p:cTn id="10" dur="1000" fill="hold"/>
                                        <p:tgtEl>
                                          <p:spTgt spid="17410"/>
                                        </p:tgtEl>
                                        <p:attrNameLst>
                                          <p:attrName>ppt_w</p:attrName>
                                        </p:attrNameLst>
                                      </p:cBhvr>
                                      <p:tavLst>
                                        <p:tav tm="0">
                                          <p:val>
                                            <p:fltVal val="0"/>
                                          </p:val>
                                        </p:tav>
                                        <p:tav tm="100000">
                                          <p:val>
                                            <p:strVal val="#ppt_w"/>
                                          </p:val>
                                        </p:tav>
                                      </p:tavLst>
                                    </p:anim>
                                    <p:anim calcmode="lin" valueType="num">
                                      <p:cBhvr>
                                        <p:cTn id="11" dur="1000" fill="hold"/>
                                        <p:tgtEl>
                                          <p:spTgt spid="17410"/>
                                        </p:tgtEl>
                                        <p:attrNameLst>
                                          <p:attrName>ppt_h</p:attrName>
                                        </p:attrNameLst>
                                      </p:cBhvr>
                                      <p:tavLst>
                                        <p:tav tm="0">
                                          <p:val>
                                            <p:fltVal val="0"/>
                                          </p:val>
                                        </p:tav>
                                        <p:tav tm="100000">
                                          <p:val>
                                            <p:strVal val="#ppt_h"/>
                                          </p:val>
                                        </p:tav>
                                      </p:tavLst>
                                    </p:anim>
                                    <p:anim calcmode="lin" valueType="num">
                                      <p:cBhvr>
                                        <p:cTn id="12" dur="1000" fill="hold"/>
                                        <p:tgtEl>
                                          <p:spTgt spid="17410"/>
                                        </p:tgtEl>
                                        <p:attrNameLst>
                                          <p:attrName>style.rotation</p:attrName>
                                        </p:attrNameLst>
                                      </p:cBhvr>
                                      <p:tavLst>
                                        <p:tav tm="0">
                                          <p:val>
                                            <p:fltVal val="90"/>
                                          </p:val>
                                        </p:tav>
                                        <p:tav tm="100000">
                                          <p:val>
                                            <p:fltVal val="0"/>
                                          </p:val>
                                        </p:tav>
                                      </p:tavLst>
                                    </p:anim>
                                    <p:animEffect transition="in" filter="fade">
                                      <p:cBhvr>
                                        <p:cTn id="13"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墨迹-浅.png"/>
          <p:cNvPicPr>
            <a:picLocks noChangeAspect="1"/>
          </p:cNvPicPr>
          <p:nvPr/>
        </p:nvPicPr>
        <p:blipFill>
          <a:blip r:embed="rId1"/>
          <a:stretch>
            <a:fillRect/>
          </a:stretch>
        </p:blipFill>
        <p:spPr>
          <a:xfrm>
            <a:off x="314791" y="522098"/>
            <a:ext cx="3328515" cy="603267"/>
          </a:xfrm>
          <a:prstGeom prst="rect">
            <a:avLst/>
          </a:prstGeom>
        </p:spPr>
      </p:pic>
      <p:sp>
        <p:nvSpPr>
          <p:cNvPr id="3" name="TextBox 2"/>
          <p:cNvSpPr txBox="1"/>
          <p:nvPr/>
        </p:nvSpPr>
        <p:spPr>
          <a:xfrm>
            <a:off x="-33" y="428604"/>
            <a:ext cx="5141547" cy="677108"/>
          </a:xfrm>
          <a:prstGeom prst="rect">
            <a:avLst/>
          </a:prstGeom>
          <a:noFill/>
        </p:spPr>
        <p:txBody>
          <a:bodyPr wrap="square" rtlCol="0">
            <a:spAutoFit/>
          </a:bodyPr>
          <a:lstStyle/>
          <a:p>
            <a:pPr indent="457200">
              <a:lnSpc>
                <a:spcPct val="150000"/>
              </a:lnSpc>
            </a:pPr>
            <a:r>
              <a:rPr lang="zh-CN" altLang="en-US" sz="2800" b="1" dirty="0">
                <a:latin typeface="华文新魏" panose="02010800040101010101" pitchFamily="2" charset="-122"/>
                <a:ea typeface="华文新魏" panose="02010800040101010101" pitchFamily="2" charset="-122"/>
              </a:rPr>
              <a:t>七、粉笔书法作品欣赏</a:t>
            </a:r>
            <a:endParaRPr lang="zh-CN" altLang="en-US" sz="2800" b="1" dirty="0" smtClean="0">
              <a:latin typeface="华文新魏" panose="02010800040101010101" pitchFamily="2" charset="-122"/>
              <a:ea typeface="华文新魏" panose="02010800040101010101" pitchFamily="2" charset="-122"/>
            </a:endParaRPr>
          </a:p>
        </p:txBody>
      </p:sp>
      <p:sp>
        <p:nvSpPr>
          <p:cNvPr id="10" name="TextBox 9"/>
          <p:cNvSpPr txBox="1"/>
          <p:nvPr/>
        </p:nvSpPr>
        <p:spPr>
          <a:xfrm>
            <a:off x="467544" y="5120903"/>
            <a:ext cx="2952328" cy="418191"/>
          </a:xfrm>
          <a:prstGeom prst="rect">
            <a:avLst/>
          </a:prstGeom>
          <a:noFill/>
        </p:spPr>
        <p:txBody>
          <a:bodyPr wrap="square" rtlCol="0">
            <a:spAutoFit/>
          </a:bodyPr>
          <a:lstStyle/>
          <a:p>
            <a:pPr indent="457200" algn="ctr">
              <a:lnSpc>
                <a:spcPct val="150000"/>
              </a:lnSpc>
            </a:pPr>
            <a:r>
              <a:rPr lang="zh-CN" altLang="en-US" sz="1600" dirty="0">
                <a:solidFill>
                  <a:schemeClr val="accent6">
                    <a:lumMod val="50000"/>
                  </a:schemeClr>
                </a:solidFill>
                <a:latin typeface="微软雅黑" panose="020B0503020204020204" pitchFamily="34" charset="-122"/>
                <a:ea typeface="微软雅黑" panose="020B0503020204020204" pitchFamily="34" charset="-122"/>
              </a:rPr>
              <a:t>粉笔楷书作品欣赏（一）</a:t>
            </a:r>
            <a:endParaRPr lang="zh-CN" altLang="en-US" sz="1600" dirty="0">
              <a:solidFill>
                <a:schemeClr val="accent6">
                  <a:lumMod val="50000"/>
                </a:schemeClr>
              </a:solidFill>
              <a:latin typeface="微软雅黑" panose="020B0503020204020204" pitchFamily="34" charset="-122"/>
              <a:ea typeface="微软雅黑" panose="020B0503020204020204" pitchFamily="34" charset="-122"/>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794" y="1562389"/>
            <a:ext cx="270510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245" y="2006051"/>
            <a:ext cx="4736187" cy="2311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460202" y="4516048"/>
            <a:ext cx="2952328" cy="461665"/>
          </a:xfrm>
          <a:prstGeom prst="rect">
            <a:avLst/>
          </a:prstGeom>
          <a:noFill/>
        </p:spPr>
        <p:txBody>
          <a:bodyPr wrap="square" rtlCol="0">
            <a:spAutoFit/>
          </a:bodyPr>
          <a:lstStyle/>
          <a:p>
            <a:pPr indent="457200" algn="ctr">
              <a:lnSpc>
                <a:spcPct val="150000"/>
              </a:lnSpc>
            </a:pPr>
            <a:r>
              <a:rPr lang="zh-CN" altLang="en-US" sz="1600" dirty="0">
                <a:solidFill>
                  <a:schemeClr val="accent6">
                    <a:lumMod val="50000"/>
                  </a:schemeClr>
                </a:solidFill>
                <a:latin typeface="微软雅黑" panose="020B0503020204020204" pitchFamily="34" charset="-122"/>
                <a:ea typeface="微软雅黑" panose="020B0503020204020204" pitchFamily="34" charset="-122"/>
              </a:rPr>
              <a:t>粉笔楷书作品欣赏</a:t>
            </a:r>
            <a:r>
              <a:rPr lang="zh-CN" altLang="en-US" sz="1600" dirty="0" smtClean="0">
                <a:solidFill>
                  <a:schemeClr val="accent6">
                    <a:lumMod val="50000"/>
                  </a:schemeClr>
                </a:solidFill>
                <a:latin typeface="微软雅黑" panose="020B0503020204020204" pitchFamily="34" charset="-122"/>
                <a:ea typeface="微软雅黑" panose="020B0503020204020204" pitchFamily="34" charset="-122"/>
              </a:rPr>
              <a:t>（二）</a:t>
            </a:r>
            <a:endParaRPr lang="zh-CN" altLang="en-US" sz="1600" dirty="0">
              <a:solidFill>
                <a:schemeClr val="accent6">
                  <a:lumMod val="50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par>
                                <p:cTn id="8" presetID="24"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to="" calcmode="lin" valueType="num">
                                      <p:cBhvr>
                                        <p:cTn id="10" dur="1" fill="hold"/>
                                        <p:tgtEl>
                                          <p:spTgt spid="3"/>
                                        </p:tgtEl>
                                      </p:cBhvr>
                                    </p:anim>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6" presetClass="entr" presetSubtype="16" fill="hold" nodeType="withEffect">
                                  <p:stCondLst>
                                    <p:cond delay="0"/>
                                  </p:stCondLst>
                                  <p:childTnLst>
                                    <p:set>
                                      <p:cBhvr>
                                        <p:cTn id="18" dur="1" fill="hold">
                                          <p:stCondLst>
                                            <p:cond delay="0"/>
                                          </p:stCondLst>
                                        </p:cTn>
                                        <p:tgtEl>
                                          <p:spTgt spid="18434"/>
                                        </p:tgtEl>
                                        <p:attrNameLst>
                                          <p:attrName>style.visibility</p:attrName>
                                        </p:attrNameLst>
                                      </p:cBhvr>
                                      <p:to>
                                        <p:strVal val="visible"/>
                                      </p:to>
                                    </p:set>
                                    <p:animEffect transition="in" filter="circle(in)">
                                      <p:cBhvr>
                                        <p:cTn id="19" dur="2000"/>
                                        <p:tgtEl>
                                          <p:spTgt spid="18434"/>
                                        </p:tgtEl>
                                      </p:cBhvr>
                                    </p:animEffect>
                                  </p:childTnLst>
                                </p:cTn>
                              </p:par>
                              <p:par>
                                <p:cTn id="20" presetID="31" presetClass="entr" presetSubtype="0" fill="hold" nodeType="withEffect">
                                  <p:stCondLst>
                                    <p:cond delay="0"/>
                                  </p:stCondLst>
                                  <p:childTnLst>
                                    <p:set>
                                      <p:cBhvr>
                                        <p:cTn id="21" dur="1" fill="hold">
                                          <p:stCondLst>
                                            <p:cond delay="0"/>
                                          </p:stCondLst>
                                        </p:cTn>
                                        <p:tgtEl>
                                          <p:spTgt spid="18435"/>
                                        </p:tgtEl>
                                        <p:attrNameLst>
                                          <p:attrName>style.visibility</p:attrName>
                                        </p:attrNameLst>
                                      </p:cBhvr>
                                      <p:to>
                                        <p:strVal val="visible"/>
                                      </p:to>
                                    </p:set>
                                    <p:anim calcmode="lin" valueType="num">
                                      <p:cBhvr>
                                        <p:cTn id="22" dur="1000" fill="hold"/>
                                        <p:tgtEl>
                                          <p:spTgt spid="18435"/>
                                        </p:tgtEl>
                                        <p:attrNameLst>
                                          <p:attrName>ppt_w</p:attrName>
                                        </p:attrNameLst>
                                      </p:cBhvr>
                                      <p:tavLst>
                                        <p:tav tm="0">
                                          <p:val>
                                            <p:fltVal val="0"/>
                                          </p:val>
                                        </p:tav>
                                        <p:tav tm="100000">
                                          <p:val>
                                            <p:strVal val="#ppt_w"/>
                                          </p:val>
                                        </p:tav>
                                      </p:tavLst>
                                    </p:anim>
                                    <p:anim calcmode="lin" valueType="num">
                                      <p:cBhvr>
                                        <p:cTn id="23" dur="1000" fill="hold"/>
                                        <p:tgtEl>
                                          <p:spTgt spid="18435"/>
                                        </p:tgtEl>
                                        <p:attrNameLst>
                                          <p:attrName>ppt_h</p:attrName>
                                        </p:attrNameLst>
                                      </p:cBhvr>
                                      <p:tavLst>
                                        <p:tav tm="0">
                                          <p:val>
                                            <p:fltVal val="0"/>
                                          </p:val>
                                        </p:tav>
                                        <p:tav tm="100000">
                                          <p:val>
                                            <p:strVal val="#ppt_h"/>
                                          </p:val>
                                        </p:tav>
                                      </p:tavLst>
                                    </p:anim>
                                    <p:anim calcmode="lin" valueType="num">
                                      <p:cBhvr>
                                        <p:cTn id="24" dur="1000" fill="hold"/>
                                        <p:tgtEl>
                                          <p:spTgt spid="18435"/>
                                        </p:tgtEl>
                                        <p:attrNameLst>
                                          <p:attrName>style.rotation</p:attrName>
                                        </p:attrNameLst>
                                      </p:cBhvr>
                                      <p:tavLst>
                                        <p:tav tm="0">
                                          <p:val>
                                            <p:fltVal val="90"/>
                                          </p:val>
                                        </p:tav>
                                        <p:tav tm="100000">
                                          <p:val>
                                            <p:fltVal val="0"/>
                                          </p:val>
                                        </p:tav>
                                      </p:tavLst>
                                    </p:anim>
                                    <p:animEffect transition="in" filter="fade">
                                      <p:cBhvr>
                                        <p:cTn id="25" dur="10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27584" y="4811009"/>
            <a:ext cx="2952328" cy="418191"/>
          </a:xfrm>
          <a:prstGeom prst="rect">
            <a:avLst/>
          </a:prstGeom>
          <a:noFill/>
        </p:spPr>
        <p:txBody>
          <a:bodyPr wrap="square" rtlCol="0">
            <a:spAutoFit/>
          </a:bodyPr>
          <a:lstStyle/>
          <a:p>
            <a:pPr indent="457200" algn="ctr">
              <a:lnSpc>
                <a:spcPct val="150000"/>
              </a:lnSpc>
            </a:pPr>
            <a:r>
              <a:rPr lang="zh-CN" altLang="en-US" sz="1600" dirty="0">
                <a:solidFill>
                  <a:schemeClr val="accent6">
                    <a:lumMod val="50000"/>
                  </a:schemeClr>
                </a:solidFill>
                <a:latin typeface="微软雅黑" panose="020B0503020204020204" pitchFamily="34" charset="-122"/>
                <a:ea typeface="微软雅黑" panose="020B0503020204020204" pitchFamily="34" charset="-122"/>
              </a:rPr>
              <a:t>粉笔行书作品欣赏（一）</a:t>
            </a:r>
            <a:endParaRPr lang="zh-CN" altLang="en-US" sz="1600" dirty="0">
              <a:solidFill>
                <a:schemeClr val="accent6">
                  <a:lumMod val="50000"/>
                </a:schemeClr>
              </a:solidFill>
              <a:latin typeface="微软雅黑" panose="020B0503020204020204" pitchFamily="34" charset="-122"/>
              <a:ea typeface="微软雅黑" panose="020B0503020204020204" pitchFamily="34" charset="-122"/>
            </a:endParaRPr>
          </a:p>
        </p:txBody>
      </p:sp>
      <p:pic>
        <p:nvPicPr>
          <p:cNvPr id="1945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99592" y="1412776"/>
            <a:ext cx="3238500"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411319"/>
            <a:ext cx="3238500"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716016" y="4797152"/>
            <a:ext cx="2952328" cy="461665"/>
          </a:xfrm>
          <a:prstGeom prst="rect">
            <a:avLst/>
          </a:prstGeom>
          <a:noFill/>
        </p:spPr>
        <p:txBody>
          <a:bodyPr wrap="square" rtlCol="0">
            <a:spAutoFit/>
          </a:bodyPr>
          <a:lstStyle/>
          <a:p>
            <a:pPr indent="457200" algn="ctr">
              <a:lnSpc>
                <a:spcPct val="150000"/>
              </a:lnSpc>
            </a:pPr>
            <a:r>
              <a:rPr lang="zh-CN" altLang="en-US" sz="1600" dirty="0">
                <a:solidFill>
                  <a:schemeClr val="accent6">
                    <a:lumMod val="50000"/>
                  </a:schemeClr>
                </a:solidFill>
                <a:latin typeface="微软雅黑" panose="020B0503020204020204" pitchFamily="34" charset="-122"/>
                <a:ea typeface="微软雅黑" panose="020B0503020204020204" pitchFamily="34" charset="-122"/>
              </a:rPr>
              <a:t>粉笔行书作品欣赏</a:t>
            </a:r>
            <a:r>
              <a:rPr lang="zh-CN" altLang="en-US" sz="1600" dirty="0" smtClean="0">
                <a:solidFill>
                  <a:schemeClr val="accent6">
                    <a:lumMod val="50000"/>
                  </a:schemeClr>
                </a:solidFill>
                <a:latin typeface="微软雅黑" panose="020B0503020204020204" pitchFamily="34" charset="-122"/>
                <a:ea typeface="微软雅黑" panose="020B0503020204020204" pitchFamily="34" charset="-122"/>
              </a:rPr>
              <a:t>（二）</a:t>
            </a:r>
            <a:endParaRPr lang="zh-CN" altLang="en-US" sz="1600" dirty="0">
              <a:solidFill>
                <a:schemeClr val="accent6">
                  <a:lumMod val="50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21" presetClass="entr" presetSubtype="1" fill="hold" nodeType="withEffect">
                                  <p:stCondLst>
                                    <p:cond delay="0"/>
                                  </p:stCondLst>
                                  <p:childTnLst>
                                    <p:set>
                                      <p:cBhvr>
                                        <p:cTn id="12" dur="1" fill="hold">
                                          <p:stCondLst>
                                            <p:cond delay="0"/>
                                          </p:stCondLst>
                                        </p:cTn>
                                        <p:tgtEl>
                                          <p:spTgt spid="19458"/>
                                        </p:tgtEl>
                                        <p:attrNameLst>
                                          <p:attrName>style.visibility</p:attrName>
                                        </p:attrNameLst>
                                      </p:cBhvr>
                                      <p:to>
                                        <p:strVal val="visible"/>
                                      </p:to>
                                    </p:set>
                                    <p:animEffect transition="in" filter="wheel(1)">
                                      <p:cBhvr>
                                        <p:cTn id="13" dur="2000"/>
                                        <p:tgtEl>
                                          <p:spTgt spid="19458"/>
                                        </p:tgtEl>
                                      </p:cBhvr>
                                    </p:animEffect>
                                  </p:childTnLst>
                                </p:cTn>
                              </p:par>
                              <p:par>
                                <p:cTn id="14" presetID="6" presetClass="entr" presetSubtype="16" fill="hold" nodeType="withEffect">
                                  <p:stCondLst>
                                    <p:cond delay="0"/>
                                  </p:stCondLst>
                                  <p:childTnLst>
                                    <p:set>
                                      <p:cBhvr>
                                        <p:cTn id="15" dur="1" fill="hold">
                                          <p:stCondLst>
                                            <p:cond delay="0"/>
                                          </p:stCondLst>
                                        </p:cTn>
                                        <p:tgtEl>
                                          <p:spTgt spid="19459"/>
                                        </p:tgtEl>
                                        <p:attrNameLst>
                                          <p:attrName>style.visibility</p:attrName>
                                        </p:attrNameLst>
                                      </p:cBhvr>
                                      <p:to>
                                        <p:strVal val="visible"/>
                                      </p:to>
                                    </p:set>
                                    <p:animEffect transition="in" filter="circle(in)">
                                      <p:cBhvr>
                                        <p:cTn id="16" dur="20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bwMode="auto">
          <a:xfrm>
            <a:off x="2714612" y="1954222"/>
            <a:ext cx="1266825" cy="2832100"/>
            <a:chOff x="4050540" y="1387270"/>
            <a:chExt cx="1265465" cy="2123574"/>
          </a:xfrm>
        </p:grpSpPr>
        <p:sp>
          <p:nvSpPr>
            <p:cNvPr id="5" name="文本框 4"/>
            <p:cNvSpPr txBox="1"/>
            <p:nvPr/>
          </p:nvSpPr>
          <p:spPr>
            <a:xfrm>
              <a:off x="4275723" y="1607880"/>
              <a:ext cx="815099" cy="1315434"/>
            </a:xfrm>
            <a:prstGeom prst="rect">
              <a:avLst/>
            </a:prstGeom>
            <a:noFill/>
            <a:effectLst>
              <a:outerShdw blurRad="50800" dist="38100" dir="8100000" algn="tr" rotWithShape="0">
                <a:prstClr val="black">
                  <a:alpha val="40000"/>
                </a:prstClr>
              </a:outerShdw>
            </a:effectLst>
          </p:spPr>
          <p:txBody>
            <a:bodyPr>
              <a:spAutoFit/>
            </a:bodyPr>
            <a:lstStyle/>
            <a:p>
              <a:pPr defTabSz="685165" fontAlgn="auto">
                <a:spcBef>
                  <a:spcPts val="0"/>
                </a:spcBef>
                <a:spcAft>
                  <a:spcPts val="0"/>
                </a:spcAft>
                <a:defRPr/>
              </a:pPr>
              <a:r>
                <a:rPr lang="zh-CN" altLang="en-US" sz="5400" b="1" dirty="0">
                  <a:solidFill>
                    <a:schemeClr val="tx1">
                      <a:lumMod val="85000"/>
                      <a:lumOff val="15000"/>
                    </a:schemeClr>
                  </a:solidFill>
                  <a:latin typeface="叶根友行书繁" panose="02010601030101010101" pitchFamily="2" charset="-122"/>
                  <a:ea typeface="叶根友行书繁" panose="02010601030101010101" pitchFamily="2" charset="-122"/>
                </a:rPr>
                <a:t>谢谢</a:t>
              </a:r>
              <a:endParaRPr lang="zh-CN" altLang="en-US" sz="5400" b="1" dirty="0">
                <a:solidFill>
                  <a:schemeClr val="tx1">
                    <a:lumMod val="85000"/>
                    <a:lumOff val="15000"/>
                  </a:schemeClr>
                </a:solidFill>
                <a:latin typeface="叶根友行书繁" panose="02010601030101010101" pitchFamily="2" charset="-122"/>
                <a:ea typeface="叶根友行书繁" panose="02010601030101010101" pitchFamily="2" charset="-122"/>
              </a:endParaRPr>
            </a:p>
          </p:txBody>
        </p:sp>
        <p:sp>
          <p:nvSpPr>
            <p:cNvPr id="6" name="矩形 5"/>
            <p:cNvSpPr>
              <a:spLocks noChangeAspect="1"/>
            </p:cNvSpPr>
            <p:nvPr/>
          </p:nvSpPr>
          <p:spPr>
            <a:xfrm>
              <a:off x="4050540" y="1387270"/>
              <a:ext cx="1265465" cy="2123574"/>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165" fontAlgn="auto">
                <a:spcBef>
                  <a:spcPts val="0"/>
                </a:spcBef>
                <a:spcAft>
                  <a:spcPts val="0"/>
                </a:spcAft>
                <a:defRPr/>
              </a:pPr>
              <a:endParaRPr lang="zh-CN" altLang="en-US" sz="1350"/>
            </a:p>
          </p:txBody>
        </p:sp>
        <p:sp>
          <p:nvSpPr>
            <p:cNvPr id="7" name="矩形 6"/>
            <p:cNvSpPr/>
            <p:nvPr/>
          </p:nvSpPr>
          <p:spPr>
            <a:xfrm>
              <a:off x="4144101" y="1512652"/>
              <a:ext cx="1078341" cy="1872808"/>
            </a:xfrm>
            <a:prstGeom prst="rect">
              <a:avLst/>
            </a:prstGeom>
            <a:no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165" fontAlgn="auto">
                <a:spcBef>
                  <a:spcPts val="0"/>
                </a:spcBef>
                <a:spcAft>
                  <a:spcPts val="0"/>
                </a:spcAft>
                <a:defRPr/>
              </a:pPr>
              <a:endParaRPr lang="zh-CN" altLang="en-US" sz="1350"/>
            </a:p>
          </p:txBody>
        </p:sp>
      </p:grpSp>
      <p:pic>
        <p:nvPicPr>
          <p:cNvPr id="22532" name="图片 9"/>
          <p:cNvPicPr>
            <a:picLocks noChangeAspect="1"/>
          </p:cNvPicPr>
          <p:nvPr/>
        </p:nvPicPr>
        <p:blipFill>
          <a:blip r:embed="rId1" cstate="print"/>
          <a:srcRect l="20380" t="4794" r="18375" b="3520"/>
          <a:stretch>
            <a:fillRect/>
          </a:stretch>
        </p:blipFill>
        <p:spPr bwMode="auto">
          <a:xfrm>
            <a:off x="4786314" y="2714620"/>
            <a:ext cx="3714776" cy="3539377"/>
          </a:xfrm>
          <a:prstGeom prst="rect">
            <a:avLst/>
          </a:prstGeom>
          <a:noFill/>
          <a:ln w="9525">
            <a:noFill/>
            <a:miter lim="800000"/>
            <a:headEnd/>
            <a:tailEnd/>
          </a:ln>
        </p:spPr>
      </p:pic>
      <p:pic>
        <p:nvPicPr>
          <p:cNvPr id="8" name="图片 7" descr="印章.PNG"/>
          <p:cNvPicPr>
            <a:picLocks noChangeAspect="1"/>
          </p:cNvPicPr>
          <p:nvPr/>
        </p:nvPicPr>
        <p:blipFill>
          <a:blip r:embed="rId2" cstate="print"/>
          <a:stretch>
            <a:fillRect/>
          </a:stretch>
        </p:blipFill>
        <p:spPr>
          <a:xfrm>
            <a:off x="4143372" y="4643446"/>
            <a:ext cx="428628" cy="598086"/>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dissolve">
                                      <p:cBhvr>
                                        <p:cTn id="7" dur="3000"/>
                                        <p:tgtEl>
                                          <p:spTgt spid="22532"/>
                                        </p:tgtEl>
                                      </p:cBhvr>
                                    </p:animEffect>
                                  </p:childTnLst>
                                </p:cTn>
                              </p:par>
                            </p:childTnLst>
                          </p:cTn>
                        </p:par>
                        <p:par>
                          <p:cTn id="8" fill="hold">
                            <p:stCondLst>
                              <p:cond delay="3000"/>
                            </p:stCondLst>
                            <p:childTnLst>
                              <p:par>
                                <p:cTn id="9" presetID="5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Scale>
                                      <p:cBhvr>
                                        <p:cTn id="11" dur="3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3000" decel="50000" fill="hold">
                                          <p:stCondLst>
                                            <p:cond delay="0"/>
                                          </p:stCondLst>
                                        </p:cTn>
                                        <p:tgtEl>
                                          <p:spTgt spid="2"/>
                                        </p:tgtEl>
                                        <p:attrNameLst>
                                          <p:attrName>ppt_x</p:attrName>
                                          <p:attrName>ppt_y</p:attrName>
                                        </p:attrNameLst>
                                      </p:cBhvr>
                                    </p:animMotion>
                                    <p:animEffect transition="in" filter="fade">
                                      <p:cBhvr>
                                        <p:cTn id="13" dur="3000"/>
                                        <p:tgtEl>
                                          <p:spTgt spid="2"/>
                                        </p:tgtEl>
                                      </p:cBhvr>
                                    </p:animEffect>
                                  </p:childTnLst>
                                </p:cTn>
                              </p:par>
                            </p:childTnLst>
                          </p:cTn>
                        </p:par>
                        <p:par>
                          <p:cTn id="14" fill="hold">
                            <p:stCondLst>
                              <p:cond delay="6000"/>
                            </p:stCondLst>
                            <p:childTnLst>
                              <p:par>
                                <p:cTn id="15" presetID="31" presetClass="entr" presetSubtype="0" fill="hold" nodeType="afterEffect">
                                  <p:stCondLst>
                                    <p:cond delay="0"/>
                                  </p:stCondLst>
                                  <p:iterate type="lt">
                                    <p:tmPct val="5000"/>
                                  </p:iterate>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srcRect t="2067"/>
          <a:stretch>
            <a:fillRect/>
          </a:stretch>
        </p:blipFill>
        <p:spPr>
          <a:xfrm>
            <a:off x="5112076" y="1"/>
            <a:ext cx="4031925" cy="6716233"/>
          </a:xfrm>
          <a:prstGeom prst="rect">
            <a:avLst/>
          </a:prstGeom>
          <a:effectLst>
            <a:softEdge rad="0"/>
          </a:effectLst>
        </p:spPr>
      </p:pic>
      <p:grpSp>
        <p:nvGrpSpPr>
          <p:cNvPr id="4" name="组合 39"/>
          <p:cNvGrpSpPr/>
          <p:nvPr/>
        </p:nvGrpSpPr>
        <p:grpSpPr bwMode="auto">
          <a:xfrm>
            <a:off x="2546040" y="1357298"/>
            <a:ext cx="2954655" cy="4013749"/>
            <a:chOff x="2834968" y="1048893"/>
            <a:chExt cx="2952750" cy="3009716"/>
          </a:xfrm>
        </p:grpSpPr>
        <p:sp>
          <p:nvSpPr>
            <p:cNvPr id="5" name="矩形 4"/>
            <p:cNvSpPr/>
            <p:nvPr/>
          </p:nvSpPr>
          <p:spPr>
            <a:xfrm>
              <a:off x="2834968" y="1048893"/>
              <a:ext cx="2952750" cy="3009716"/>
            </a:xfrm>
            <a:prstGeom prst="rect">
              <a:avLst/>
            </a:prstGeom>
          </p:spPr>
          <p:txBody>
            <a:bodyPr vert="eaVert" wrap="square">
              <a:spAutoFit/>
            </a:bodyPr>
            <a:lstStyle/>
            <a:p>
              <a:pPr defTabSz="685165" fontAlgn="auto">
                <a:lnSpc>
                  <a:spcPct val="150000"/>
                </a:lnSpc>
                <a:spcBef>
                  <a:spcPts val="0"/>
                </a:spcBef>
                <a:spcAft>
                  <a:spcPts val="0"/>
                </a:spcAft>
                <a:defRPr/>
              </a:pPr>
              <a:r>
                <a:rPr lang="zh-CN" altLang="en-US" sz="2000" dirty="0">
                  <a:solidFill>
                    <a:schemeClr val="tx1">
                      <a:lumMod val="85000"/>
                      <a:lumOff val="15000"/>
                    </a:schemeClr>
                  </a:solidFill>
                  <a:latin typeface="汉仪大隶书简" panose="02010609000101010101" pitchFamily="49" charset="-122"/>
                  <a:ea typeface="汉仪大隶书简" panose="02010609000101010101" pitchFamily="49" charset="-122"/>
                </a:rPr>
                <a:t>书法艺术不仅是中华民族的文化瑰宝，而且是人类艺术百花园中一朵独放异彩的奇葩。汉字书法具自然之神韵，备万物之情状，无色而有图画之美，无声而有诗词之韵，令人赏心悦目、心旷神怡。</a:t>
              </a:r>
              <a:endParaRPr lang="zh-CN" altLang="en-US" sz="2000" dirty="0">
                <a:solidFill>
                  <a:schemeClr val="tx1">
                    <a:lumMod val="85000"/>
                    <a:lumOff val="15000"/>
                  </a:schemeClr>
                </a:solidFill>
                <a:latin typeface="汉仪大隶书简" panose="02010609000101010101" pitchFamily="49" charset="-122"/>
                <a:ea typeface="汉仪大隶书简" panose="02010609000101010101" pitchFamily="49" charset="-122"/>
              </a:endParaRPr>
            </a:p>
          </p:txBody>
        </p:sp>
        <p:cxnSp>
          <p:nvCxnSpPr>
            <p:cNvPr id="12" name="直接连接符 11"/>
            <p:cNvCxnSpPr/>
            <p:nvPr/>
          </p:nvCxnSpPr>
          <p:spPr>
            <a:xfrm rot="5400000">
              <a:off x="4170483" y="2494433"/>
              <a:ext cx="2892666" cy="158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15" name="直接连接符 14"/>
          <p:cNvCxnSpPr/>
          <p:nvPr/>
        </p:nvCxnSpPr>
        <p:spPr bwMode="auto">
          <a:xfrm rot="5400000">
            <a:off x="2943298" y="3285330"/>
            <a:ext cx="3857652"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bwMode="auto">
          <a:xfrm rot="5400000">
            <a:off x="2471368" y="3285330"/>
            <a:ext cx="3857652"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bwMode="auto">
          <a:xfrm rot="5400000">
            <a:off x="1999437" y="3285330"/>
            <a:ext cx="3857652"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bwMode="auto">
          <a:xfrm rot="5400000">
            <a:off x="1527507" y="3285330"/>
            <a:ext cx="3857652"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2548436" y="1340768"/>
            <a:ext cx="3695" cy="2548847"/>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9" name="图片 28" descr="笔墨.jpg"/>
          <p:cNvPicPr>
            <a:picLocks noChangeAspect="1"/>
          </p:cNvPicPr>
          <p:nvPr/>
        </p:nvPicPr>
        <p:blipFill>
          <a:blip r:embed="rId2"/>
          <a:stretch>
            <a:fillRect/>
          </a:stretch>
        </p:blipFill>
        <p:spPr>
          <a:xfrm>
            <a:off x="1" y="2190756"/>
            <a:ext cx="2433751" cy="1598284"/>
          </a:xfrm>
          <a:prstGeom prst="rect">
            <a:avLst/>
          </a:prstGeom>
        </p:spPr>
      </p:pic>
      <p:cxnSp>
        <p:nvCxnSpPr>
          <p:cNvPr id="13" name="直接连接符 12"/>
          <p:cNvCxnSpPr/>
          <p:nvPr/>
        </p:nvCxnSpPr>
        <p:spPr bwMode="auto">
          <a:xfrm rot="5400000">
            <a:off x="1058203" y="3340808"/>
            <a:ext cx="3857652"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par>
                          <p:cTn id="8" fill="hold">
                            <p:stCondLst>
                              <p:cond delay="0"/>
                            </p:stCondLst>
                            <p:childTnLst>
                              <p:par>
                                <p:cTn id="9" presetID="24"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to="" calcmode="lin" valueType="num">
                                      <p:cBhvr>
                                        <p:cTn id="11" dur="1" fill="hold"/>
                                        <p:tgtEl>
                                          <p:spTgt spid="4"/>
                                        </p:tgtEl>
                                      </p:cBhvr>
                                    </p:anim>
                                  </p:childTnLst>
                                </p:cTn>
                              </p:par>
                            </p:childTnLst>
                          </p:cTn>
                        </p:par>
                        <p:par>
                          <p:cTn id="12" fill="hold">
                            <p:stCondLst>
                              <p:cond delay="0"/>
                            </p:stCondLst>
                            <p:childTnLst>
                              <p:par>
                                <p:cTn id="13" presetID="24"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to="" calcmode="lin" valueType="num">
                                      <p:cBhvr>
                                        <p:cTn id="15" dur="1" fill="hold"/>
                                        <p:tgtEl>
                                          <p:spTgt spid="15"/>
                                        </p:tgtEl>
                                      </p:cBhvr>
                                    </p:anim>
                                  </p:childTnLst>
                                </p:cTn>
                              </p:par>
                            </p:childTnLst>
                          </p:cTn>
                        </p:par>
                        <p:par>
                          <p:cTn id="16" fill="hold">
                            <p:stCondLst>
                              <p:cond delay="0"/>
                            </p:stCondLst>
                            <p:childTnLst>
                              <p:par>
                                <p:cTn id="17" presetID="24"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to="" calcmode="lin" valueType="num">
                                      <p:cBhvr>
                                        <p:cTn id="19" dur="1" fill="hold"/>
                                        <p:tgtEl>
                                          <p:spTgt spid="16"/>
                                        </p:tgtEl>
                                      </p:cBhvr>
                                    </p:anim>
                                  </p:childTnLst>
                                </p:cTn>
                              </p:par>
                            </p:childTnLst>
                          </p:cTn>
                        </p:par>
                        <p:par>
                          <p:cTn id="20" fill="hold">
                            <p:stCondLst>
                              <p:cond delay="0"/>
                            </p:stCondLst>
                            <p:childTnLst>
                              <p:par>
                                <p:cTn id="21" presetID="24"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 to="" calcmode="lin" valueType="num">
                                      <p:cBhvr>
                                        <p:cTn id="23" dur="1" fill="hold"/>
                                        <p:tgtEl>
                                          <p:spTgt spid="22"/>
                                        </p:tgtEl>
                                      </p:cBhvr>
                                    </p:anim>
                                  </p:childTnLst>
                                </p:cTn>
                              </p:par>
                            </p:childTnLst>
                          </p:cTn>
                        </p:par>
                        <p:par>
                          <p:cTn id="24" fill="hold">
                            <p:stCondLst>
                              <p:cond delay="0"/>
                            </p:stCondLst>
                            <p:childTnLst>
                              <p:par>
                                <p:cTn id="25" presetID="24"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 to="" calcmode="lin" valueType="num">
                                      <p:cBhvr>
                                        <p:cTn id="27" dur="1" fill="hold"/>
                                        <p:tgtEl>
                                          <p:spTgt spid="23"/>
                                        </p:tgtEl>
                                      </p:cBhvr>
                                    </p:anim>
                                  </p:childTnLst>
                                </p:cTn>
                              </p:par>
                            </p:childTnLst>
                          </p:cTn>
                        </p:par>
                        <p:par>
                          <p:cTn id="28" fill="hold">
                            <p:stCondLst>
                              <p:cond delay="0"/>
                            </p:stCondLst>
                            <p:childTnLst>
                              <p:par>
                                <p:cTn id="29" presetID="24"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 to="" calcmode="lin" valueType="num">
                                      <p:cBhvr>
                                        <p:cTn id="31" dur="1" fill="hold"/>
                                        <p:tgtEl>
                                          <p:spTgt spid="28"/>
                                        </p:tgtEl>
                                      </p:cBhvr>
                                    </p:anim>
                                  </p:childTnLst>
                                </p:cTn>
                              </p:par>
                            </p:childTnLst>
                          </p:cTn>
                        </p:par>
                        <p:par>
                          <p:cTn id="32" fill="hold">
                            <p:stCondLst>
                              <p:cond delay="0"/>
                            </p:stCondLst>
                            <p:childTnLst>
                              <p:par>
                                <p:cTn id="33" presetID="24" presetClass="entr" presetSubtype="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 to="" calcmode="lin" valueType="num">
                                      <p:cBhvr>
                                        <p:cTn id="35" dur="1" fill="hold"/>
                                        <p:tgtEl>
                                          <p:spTgt spid="29"/>
                                        </p:tgtEl>
                                      </p:cBhvr>
                                    </p:anim>
                                  </p:childTnLst>
                                </p:cTn>
                              </p:par>
                            </p:childTnLst>
                          </p:cTn>
                        </p:par>
                        <p:par>
                          <p:cTn id="36" fill="hold">
                            <p:stCondLst>
                              <p:cond delay="0"/>
                            </p:stCondLst>
                            <p:childTnLst>
                              <p:par>
                                <p:cTn id="37" presetID="24"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 to="" calcmode="lin" valueType="num">
                                      <p:cBhvr>
                                        <p:cTn id="39" dur="1" fill="hold"/>
                                        <p:tgtEl>
                                          <p:spTgt spid="1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墨迹22.png"/>
          <p:cNvPicPr>
            <a:picLocks noChangeAspect="1"/>
          </p:cNvPicPr>
          <p:nvPr/>
        </p:nvPicPr>
        <p:blipFill>
          <a:blip r:embed="rId1"/>
          <a:stretch>
            <a:fillRect/>
          </a:stretch>
        </p:blipFill>
        <p:spPr>
          <a:xfrm>
            <a:off x="-142908" y="260383"/>
            <a:ext cx="5786478" cy="1096915"/>
          </a:xfrm>
          <a:prstGeom prst="rect">
            <a:avLst/>
          </a:prstGeom>
        </p:spPr>
      </p:pic>
      <p:sp>
        <p:nvSpPr>
          <p:cNvPr id="3" name="TextBox 2"/>
          <p:cNvSpPr txBox="1"/>
          <p:nvPr/>
        </p:nvSpPr>
        <p:spPr>
          <a:xfrm>
            <a:off x="785786" y="474697"/>
            <a:ext cx="2071702" cy="646331"/>
          </a:xfrm>
          <a:prstGeom prst="rect">
            <a:avLst/>
          </a:prstGeom>
          <a:noFill/>
        </p:spPr>
        <p:txBody>
          <a:bodyPr wrap="square" rtlCol="0">
            <a:spAutoFit/>
          </a:bodyPr>
          <a:lstStyle/>
          <a:p>
            <a:r>
              <a:rPr lang="zh-CN" altLang="en-US" sz="3600" dirty="0" smtClean="0">
                <a:solidFill>
                  <a:schemeClr val="bg1"/>
                </a:solidFill>
                <a:latin typeface="华文隶书" panose="02010800040101010101" pitchFamily="2" charset="-122"/>
                <a:ea typeface="华文隶书" panose="02010800040101010101" pitchFamily="2" charset="-122"/>
              </a:rPr>
              <a:t>第一节</a:t>
            </a:r>
            <a:endParaRPr lang="zh-CN" altLang="en-US" sz="3600" dirty="0">
              <a:solidFill>
                <a:schemeClr val="bg1"/>
              </a:solidFill>
              <a:latin typeface="华文隶书" panose="02010800040101010101" pitchFamily="2" charset="-122"/>
              <a:ea typeface="华文隶书" panose="02010800040101010101" pitchFamily="2" charset="-122"/>
            </a:endParaRPr>
          </a:p>
        </p:txBody>
      </p:sp>
      <p:sp>
        <p:nvSpPr>
          <p:cNvPr id="4" name="TextBox 3"/>
          <p:cNvSpPr txBox="1"/>
          <p:nvPr/>
        </p:nvSpPr>
        <p:spPr>
          <a:xfrm>
            <a:off x="2000232" y="1262706"/>
            <a:ext cx="2355744" cy="523220"/>
          </a:xfrm>
          <a:prstGeom prst="rect">
            <a:avLst/>
          </a:prstGeom>
          <a:noFill/>
        </p:spPr>
        <p:txBody>
          <a:bodyPr wrap="square" rtlCol="0">
            <a:spAutoFit/>
          </a:bodyPr>
          <a:lstStyle/>
          <a:p>
            <a:r>
              <a:rPr lang="zh-CN" altLang="en-US" sz="2800" dirty="0">
                <a:solidFill>
                  <a:schemeClr val="accent6">
                    <a:lumMod val="50000"/>
                  </a:schemeClr>
                </a:solidFill>
                <a:latin typeface="华文隶书" panose="02010800040101010101" pitchFamily="2" charset="-122"/>
                <a:ea typeface="华文隶书" panose="02010800040101010101" pitchFamily="2" charset="-122"/>
              </a:rPr>
              <a:t>书法欣赏概述</a:t>
            </a:r>
            <a:endParaRPr lang="zh-CN" altLang="en-US" sz="2800" dirty="0">
              <a:solidFill>
                <a:schemeClr val="accent6">
                  <a:lumMod val="50000"/>
                </a:schemeClr>
              </a:solidFill>
              <a:latin typeface="华文隶书" panose="02010800040101010101" pitchFamily="2" charset="-122"/>
              <a:ea typeface="华文隶书" panose="02010800040101010101" pitchFamily="2" charset="-122"/>
            </a:endParaRPr>
          </a:p>
        </p:txBody>
      </p:sp>
      <p:pic>
        <p:nvPicPr>
          <p:cNvPr id="9" name="图片 8" descr="墨迹11.png"/>
          <p:cNvPicPr>
            <a:picLocks noChangeAspect="1"/>
          </p:cNvPicPr>
          <p:nvPr/>
        </p:nvPicPr>
        <p:blipFill>
          <a:blip r:embed="rId2" cstate="print"/>
          <a:stretch>
            <a:fillRect/>
          </a:stretch>
        </p:blipFill>
        <p:spPr>
          <a:xfrm>
            <a:off x="4355976" y="1357298"/>
            <a:ext cx="714380" cy="465499"/>
          </a:xfrm>
          <a:prstGeom prst="rect">
            <a:avLst/>
          </a:prstGeom>
        </p:spPr>
      </p:pic>
      <p:sp>
        <p:nvSpPr>
          <p:cNvPr id="10" name="TextBox 9"/>
          <p:cNvSpPr txBox="1"/>
          <p:nvPr/>
        </p:nvSpPr>
        <p:spPr>
          <a:xfrm>
            <a:off x="395536" y="2924944"/>
            <a:ext cx="8352928" cy="2169825"/>
          </a:xfrm>
          <a:prstGeom prst="rect">
            <a:avLst/>
          </a:prstGeom>
          <a:noFill/>
        </p:spPr>
        <p:txBody>
          <a:bodyPr wrap="square" rtlCol="0">
            <a:spAutoFit/>
          </a:bodyPr>
          <a:lstStyle/>
          <a:p>
            <a:pPr indent="457200">
              <a:lnSpc>
                <a:spcPct val="150000"/>
              </a:lnSpc>
            </a:pPr>
            <a:r>
              <a:rPr lang="zh-CN" altLang="en-US" dirty="0">
                <a:latin typeface="微软雅黑" panose="020B0503020204020204" pitchFamily="34" charset="-122"/>
                <a:ea typeface="微软雅黑" panose="020B0503020204020204" pitchFamily="34" charset="-122"/>
              </a:rPr>
              <a:t>中国的书法艺术，表面看来非常普通，不过是拿毛笔蘸墨汁在宣纸（当然有时也用其他的书写载体）上书写汉字而已，似乎人人都会，没有任何神秘和独特之处。但事实恰恰相反，看起来形式如此简单的艺术，却一点也不比那些在形式上显得复杂得多的艺术容易掌握、容易明白。原因在于，在表面的简单中，蕴含着无限的丰富。</a:t>
            </a:r>
            <a:endParaRPr lang="zh-CN" altLang="en-US" dirty="0">
              <a:latin typeface="微软雅黑" panose="020B0503020204020204" pitchFamily="34" charset="-122"/>
              <a:ea typeface="微软雅黑" panose="020B0503020204020204" pitchFamily="34" charset="-122"/>
            </a:endParaRPr>
          </a:p>
        </p:txBody>
      </p:sp>
      <p:cxnSp>
        <p:nvCxnSpPr>
          <p:cNvPr id="14" name="直接连接符 13"/>
          <p:cNvCxnSpPr/>
          <p:nvPr/>
        </p:nvCxnSpPr>
        <p:spPr>
          <a:xfrm>
            <a:off x="2071670" y="1785926"/>
            <a:ext cx="2295614" cy="19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图片 17" descr="墨迹-浅.png"/>
          <p:cNvPicPr>
            <a:picLocks noChangeAspect="1"/>
          </p:cNvPicPr>
          <p:nvPr/>
        </p:nvPicPr>
        <p:blipFill>
          <a:blip r:embed="rId3"/>
          <a:stretch>
            <a:fillRect/>
          </a:stretch>
        </p:blipFill>
        <p:spPr>
          <a:xfrm>
            <a:off x="314791" y="2165172"/>
            <a:ext cx="3328515" cy="603267"/>
          </a:xfrm>
          <a:prstGeom prst="rect">
            <a:avLst/>
          </a:prstGeom>
        </p:spPr>
      </p:pic>
      <p:sp>
        <p:nvSpPr>
          <p:cNvPr id="19" name="TextBox 18"/>
          <p:cNvSpPr txBox="1"/>
          <p:nvPr/>
        </p:nvSpPr>
        <p:spPr>
          <a:xfrm>
            <a:off x="-32" y="2071678"/>
            <a:ext cx="6000792" cy="738664"/>
          </a:xfrm>
          <a:prstGeom prst="rect">
            <a:avLst/>
          </a:prstGeom>
          <a:noFill/>
        </p:spPr>
        <p:txBody>
          <a:bodyPr wrap="square" rtlCol="0">
            <a:spAutoFit/>
          </a:bodyPr>
          <a:lstStyle/>
          <a:p>
            <a:pPr indent="457200">
              <a:lnSpc>
                <a:spcPct val="150000"/>
              </a:lnSpc>
            </a:pPr>
            <a:r>
              <a:rPr lang="zh-CN" altLang="en-US" sz="2800" b="1" dirty="0" smtClean="0">
                <a:latin typeface="华文新魏" panose="02010800040101010101" pitchFamily="2" charset="-122"/>
                <a:ea typeface="华文新魏" panose="02010800040101010101" pitchFamily="2" charset="-122"/>
              </a:rPr>
              <a:t>一</a:t>
            </a:r>
            <a:r>
              <a:rPr lang="zh-CN" altLang="en-US" sz="2800" b="1" dirty="0">
                <a:latin typeface="华文新魏" panose="02010800040101010101" pitchFamily="2" charset="-122"/>
                <a:ea typeface="华文新魏" panose="02010800040101010101" pitchFamily="2" charset="-122"/>
              </a:rPr>
              <a:t>、中国书法的艺术特征</a:t>
            </a:r>
            <a:endParaRPr lang="zh-CN" altLang="en-US" sz="2800" b="1" dirty="0" smtClean="0">
              <a:latin typeface="华文新魏" panose="02010800040101010101" pitchFamily="2" charset="-122"/>
              <a:ea typeface="华文新魏" panose="02010800040101010101" pitchFamily="2" charset="-122"/>
            </a:endParaRPr>
          </a:p>
        </p:txBody>
      </p:sp>
      <p:sp>
        <p:nvSpPr>
          <p:cNvPr id="20" name="TextBox 19"/>
          <p:cNvSpPr txBox="1"/>
          <p:nvPr/>
        </p:nvSpPr>
        <p:spPr>
          <a:xfrm>
            <a:off x="503555" y="5094605"/>
            <a:ext cx="8137525" cy="1554480"/>
          </a:xfrm>
          <a:prstGeom prst="rect">
            <a:avLst/>
          </a:prstGeom>
          <a:noFill/>
          <a:ln>
            <a:solidFill>
              <a:schemeClr val="bg2">
                <a:lumMod val="50000"/>
              </a:schemeClr>
            </a:solidFill>
          </a:ln>
        </p:spPr>
        <p:txBody>
          <a:bodyPr wrap="square" rtlCol="0">
            <a:spAutoFit/>
          </a:bodyPr>
          <a:lstStyle/>
          <a:p>
            <a:pPr indent="457200">
              <a:lnSpc>
                <a:spcPct val="150000"/>
              </a:lnSpc>
            </a:pPr>
            <a:r>
              <a:rPr lang="zh-CN" altLang="en-US" sz="2000" dirty="0" smtClean="0">
                <a:solidFill>
                  <a:schemeClr val="accent6">
                    <a:lumMod val="50000"/>
                  </a:schemeClr>
                </a:solidFill>
                <a:latin typeface="汉仪行楷简" panose="02010609000101010101" pitchFamily="49" charset="-122"/>
                <a:ea typeface="汉仪行楷简" panose="02010609000101010101" pitchFamily="49" charset="-122"/>
              </a:rPr>
              <a:t>美学家宗白华先生说：“中国音乐衰落，而书法却代替了它，成为一种表达最高意境与情操的民族艺术</a:t>
            </a:r>
            <a:r>
              <a:rPr lang="zh-CN" altLang="en-US" sz="2000" dirty="0">
                <a:solidFill>
                  <a:schemeClr val="accent6">
                    <a:lumMod val="50000"/>
                  </a:schemeClr>
                </a:solidFill>
                <a:latin typeface="汉仪行楷简" panose="02010609000101010101" pitchFamily="49" charset="-122"/>
                <a:ea typeface="汉仪行楷简" panose="02010609000101010101" pitchFamily="49" charset="-122"/>
              </a:rPr>
              <a:t>。</a:t>
            </a:r>
            <a:r>
              <a:rPr lang="zh-CN" altLang="en-US" sz="2400" dirty="0" smtClean="0">
                <a:solidFill>
                  <a:schemeClr val="accent6">
                    <a:lumMod val="50000"/>
                  </a:schemeClr>
                </a:solidFill>
                <a:latin typeface="汉仪行楷简" panose="02010609000101010101" pitchFamily="49" charset="-122"/>
                <a:ea typeface="汉仪行楷简" panose="02010609000101010101" pitchFamily="49" charset="-122"/>
              </a:rPr>
              <a:t>”</a:t>
            </a:r>
            <a:endParaRPr lang="zh-CN" altLang="en-US" sz="2400" dirty="0" smtClean="0">
              <a:solidFill>
                <a:schemeClr val="accent6">
                  <a:lumMod val="50000"/>
                </a:schemeClr>
              </a:solidFill>
              <a:latin typeface="汉仪行楷简" panose="02010609000101010101" pitchFamily="49" charset="-122"/>
              <a:ea typeface="汉仪行楷简" panose="02010609000101010101" pitchFamily="49" charset="-122"/>
            </a:endParaRPr>
          </a:p>
          <a:p>
            <a:pPr indent="457200">
              <a:lnSpc>
                <a:spcPct val="150000"/>
              </a:lnSpc>
            </a:pPr>
            <a:r>
              <a:rPr lang="zh-CN" altLang="en-US" sz="2000" dirty="0" smtClean="0">
                <a:solidFill>
                  <a:schemeClr val="accent6">
                    <a:lumMod val="50000"/>
                  </a:schemeClr>
                </a:solidFill>
                <a:latin typeface="汉仪行楷简" panose="02010609000101010101" pitchFamily="49" charset="-122"/>
                <a:ea typeface="汉仪行楷简" panose="02010609000101010101" pitchFamily="49" charset="-122"/>
              </a:rPr>
              <a:t>当代</a:t>
            </a:r>
            <a:r>
              <a:rPr lang="zh-CN" altLang="en-US" sz="2000" dirty="0">
                <a:solidFill>
                  <a:schemeClr val="accent6">
                    <a:lumMod val="50000"/>
                  </a:schemeClr>
                </a:solidFill>
                <a:latin typeface="汉仪行楷简" panose="02010609000101010101" pitchFamily="49" charset="-122"/>
                <a:ea typeface="汉仪行楷简" panose="02010609000101010101" pitchFamily="49" charset="-122"/>
              </a:rPr>
              <a:t>著名书法家沈尹默先生说：“世人公认中国书法是最高艺术。”</a:t>
            </a:r>
            <a:endParaRPr lang="zh-CN" altLang="en-US" sz="2000" dirty="0" smtClean="0">
              <a:solidFill>
                <a:schemeClr val="accent6">
                  <a:lumMod val="50000"/>
                </a:schemeClr>
              </a:solidFill>
              <a:latin typeface="汉仪行楷简" panose="02010609000101010101" pitchFamily="49" charset="-122"/>
              <a:ea typeface="汉仪行楷简" panose="02010609000101010101" pitchFamily="49" charset="-122"/>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3294" b="36175"/>
          <a:stretch>
            <a:fillRect/>
          </a:stretch>
        </p:blipFill>
        <p:spPr bwMode="auto">
          <a:xfrm>
            <a:off x="5987653" y="-39259"/>
            <a:ext cx="3167677" cy="2811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5"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par>
                                <p:cTn id="28" presetID="5" presetClass="entr" presetSubtype="1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heckerboard(across)">
                                      <p:cBhvr>
                                        <p:cTn id="30" dur="500"/>
                                        <p:tgtEl>
                                          <p:spTgt spid="18"/>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checkerboard(across)">
                                      <p:cBhvr>
                                        <p:cTn id="33" dur="500"/>
                                        <p:tgtEl>
                                          <p:spTgt spid="19"/>
                                        </p:tgtEl>
                                      </p:cBhvr>
                                    </p:animEffect>
                                  </p:childTnLst>
                                </p:cTn>
                              </p:par>
                            </p:childTnLst>
                          </p:cTn>
                        </p:par>
                        <p:par>
                          <p:cTn id="34" fill="hold">
                            <p:stCondLst>
                              <p:cond delay="500"/>
                            </p:stCondLst>
                            <p:childTnLst>
                              <p:par>
                                <p:cTn id="35" presetID="24" presetClass="entr" presetSubtype="0"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 to="" calcmode="lin" valueType="num">
                                      <p:cBhvr>
                                        <p:cTn id="37" dur="1" fill="hold"/>
                                        <p:tgtEl>
                                          <p:spTgt spid="20"/>
                                        </p:tgtEl>
                                      </p:cBhvr>
                                    </p:anim>
                                  </p:childTnLst>
                                </p:cTn>
                              </p:par>
                              <p:par>
                                <p:cTn id="38" presetID="6" presetClass="entr" presetSubtype="16" fill="hold" nodeType="withEffect">
                                  <p:stCondLst>
                                    <p:cond delay="0"/>
                                  </p:stCondLst>
                                  <p:childTnLst>
                                    <p:set>
                                      <p:cBhvr>
                                        <p:cTn id="39" dur="1" fill="hold">
                                          <p:stCondLst>
                                            <p:cond delay="0"/>
                                          </p:stCondLst>
                                        </p:cTn>
                                        <p:tgtEl>
                                          <p:spTgt spid="2050"/>
                                        </p:tgtEl>
                                        <p:attrNameLst>
                                          <p:attrName>style.visibility</p:attrName>
                                        </p:attrNameLst>
                                      </p:cBhvr>
                                      <p:to>
                                        <p:strVal val="visible"/>
                                      </p:to>
                                    </p:set>
                                    <p:animEffect transition="in" filter="circle(in)">
                                      <p:cBhvr>
                                        <p:cTn id="40"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P spid="19" grpId="0"/>
      <p:bldP spid="2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边框.png"/>
          <p:cNvPicPr>
            <a:picLocks noChangeAspect="1"/>
          </p:cNvPicPr>
          <p:nvPr/>
        </p:nvPicPr>
        <p:blipFill>
          <a:blip r:embed="rId1" cstate="print"/>
          <a:stretch>
            <a:fillRect/>
          </a:stretch>
        </p:blipFill>
        <p:spPr>
          <a:xfrm>
            <a:off x="0" y="642918"/>
            <a:ext cx="3923928" cy="742444"/>
          </a:xfrm>
          <a:prstGeom prst="rect">
            <a:avLst/>
          </a:prstGeom>
        </p:spPr>
      </p:pic>
      <p:sp>
        <p:nvSpPr>
          <p:cNvPr id="3" name="TextBox 2"/>
          <p:cNvSpPr txBox="1"/>
          <p:nvPr/>
        </p:nvSpPr>
        <p:spPr>
          <a:xfrm>
            <a:off x="286290" y="642918"/>
            <a:ext cx="3421614" cy="646331"/>
          </a:xfrm>
          <a:prstGeom prst="rect">
            <a:avLst/>
          </a:prstGeom>
          <a:noFill/>
        </p:spPr>
        <p:txBody>
          <a:bodyPr wrap="square" rtlCol="0">
            <a:spAutoFit/>
          </a:bodyPr>
          <a:lstStyle/>
          <a:p>
            <a:pPr indent="457200">
              <a:lnSpc>
                <a:spcPct val="150000"/>
              </a:lnSpc>
            </a:pPr>
            <a:r>
              <a:rPr lang="zh-CN" altLang="en-US" sz="2400" dirty="0" smtClean="0">
                <a:latin typeface="华文新魏" panose="02010800040101010101" pitchFamily="2" charset="-122"/>
                <a:ea typeface="华文新魏" panose="02010800040101010101" pitchFamily="2" charset="-122"/>
              </a:rPr>
              <a:t>（一）以</a:t>
            </a:r>
            <a:r>
              <a:rPr lang="zh-CN" altLang="en-US" sz="2400" dirty="0">
                <a:latin typeface="华文新魏" panose="02010800040101010101" pitchFamily="2" charset="-122"/>
                <a:ea typeface="华文新魏" panose="02010800040101010101" pitchFamily="2" charset="-122"/>
              </a:rPr>
              <a:t>简驭繁</a:t>
            </a:r>
            <a:endParaRPr lang="zh-CN" altLang="en-US" sz="2400" dirty="0" smtClean="0">
              <a:latin typeface="华文新魏" panose="02010800040101010101" pitchFamily="2" charset="-122"/>
              <a:ea typeface="华文新魏" panose="02010800040101010101" pitchFamily="2" charset="-122"/>
            </a:endParaRPr>
          </a:p>
        </p:txBody>
      </p:sp>
      <p:sp>
        <p:nvSpPr>
          <p:cNvPr id="4" name="TextBox 3"/>
          <p:cNvSpPr txBox="1"/>
          <p:nvPr/>
        </p:nvSpPr>
        <p:spPr>
          <a:xfrm>
            <a:off x="428596" y="1484784"/>
            <a:ext cx="8319868" cy="1338828"/>
          </a:xfrm>
          <a:prstGeom prst="rect">
            <a:avLst/>
          </a:prstGeom>
          <a:noFill/>
        </p:spPr>
        <p:txBody>
          <a:bodyPr wrap="square" rtlCol="0">
            <a:spAutoFit/>
          </a:bodyPr>
          <a:lstStyle/>
          <a:p>
            <a:pPr indent="457200">
              <a:lnSpc>
                <a:spcPct val="150000"/>
              </a:lnSpc>
            </a:pPr>
            <a:r>
              <a:rPr lang="zh-CN" altLang="en-US" dirty="0">
                <a:latin typeface="微软雅黑" panose="020B0503020204020204" pitchFamily="34" charset="-122"/>
                <a:ea typeface="微软雅黑" panose="020B0503020204020204" pitchFamily="34" charset="-122"/>
              </a:rPr>
              <a:t>书法艺术的形式，最为简单不过</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只有汉字、只有黑白的组合，至多加上纸色和装裱形式的变化以及红色印章的搭配。但是，这最简单的形式中，却包含着无限变化、无限丰富的形态。</a:t>
            </a:r>
            <a:endParaRPr lang="zh-CN" altLang="en-US" dirty="0" smtClean="0">
              <a:latin typeface="微软雅黑" panose="020B0503020204020204" pitchFamily="34" charset="-122"/>
              <a:ea typeface="微软雅黑" panose="020B0503020204020204" pitchFamily="34" charset="-122"/>
            </a:endParaRPr>
          </a:p>
        </p:txBody>
      </p:sp>
      <p:pic>
        <p:nvPicPr>
          <p:cNvPr id="6" name="图片 5" descr="墨团3.png"/>
          <p:cNvPicPr>
            <a:picLocks noChangeAspect="1"/>
          </p:cNvPicPr>
          <p:nvPr/>
        </p:nvPicPr>
        <p:blipFill>
          <a:blip r:embed="rId2"/>
          <a:stretch>
            <a:fillRect/>
          </a:stretch>
        </p:blipFill>
        <p:spPr>
          <a:xfrm>
            <a:off x="536339" y="2849972"/>
            <a:ext cx="1428553" cy="1515132"/>
          </a:xfrm>
          <a:prstGeom prst="rect">
            <a:avLst/>
          </a:prstGeom>
        </p:spPr>
      </p:pic>
      <p:sp>
        <p:nvSpPr>
          <p:cNvPr id="7" name="TextBox 6"/>
          <p:cNvSpPr txBox="1"/>
          <p:nvPr/>
        </p:nvSpPr>
        <p:spPr>
          <a:xfrm>
            <a:off x="107504" y="3135724"/>
            <a:ext cx="3059864" cy="593560"/>
          </a:xfrm>
          <a:prstGeom prst="rect">
            <a:avLst/>
          </a:prstGeom>
          <a:noFill/>
        </p:spPr>
        <p:txBody>
          <a:bodyPr wrap="square" rtlCol="0">
            <a:spAutoFit/>
          </a:bodyPr>
          <a:lstStyle/>
          <a:p>
            <a:pPr indent="457200">
              <a:lnSpc>
                <a:spcPct val="150000"/>
              </a:lnSpc>
            </a:pPr>
            <a:r>
              <a:rPr lang="en-US" altLang="zh-CN" sz="2400" b="1" dirty="0" smtClean="0">
                <a:solidFill>
                  <a:schemeClr val="bg1"/>
                </a:solidFill>
                <a:latin typeface="华文楷体" panose="02010600040101010101" pitchFamily="2" charset="-122"/>
                <a:ea typeface="华文楷体" panose="02010600040101010101" pitchFamily="2" charset="-122"/>
              </a:rPr>
              <a:t>1</a:t>
            </a:r>
            <a:r>
              <a:rPr lang="zh-CN" altLang="en-US" sz="2400" b="1" dirty="0">
                <a:solidFill>
                  <a:schemeClr val="bg1"/>
                </a:solidFill>
                <a:latin typeface="华文楷体" panose="02010600040101010101" pitchFamily="2" charset="-122"/>
                <a:ea typeface="华文楷体" panose="02010600040101010101" pitchFamily="2" charset="-122"/>
              </a:rPr>
              <a:t>．字体</a:t>
            </a:r>
            <a:r>
              <a:rPr lang="zh-CN" altLang="en-US" sz="2400" b="1" dirty="0">
                <a:solidFill>
                  <a:schemeClr val="tx1">
                    <a:lumMod val="85000"/>
                    <a:lumOff val="15000"/>
                  </a:schemeClr>
                </a:solidFill>
                <a:latin typeface="华文楷体" panose="02010600040101010101" pitchFamily="2" charset="-122"/>
                <a:ea typeface="华文楷体" panose="02010600040101010101" pitchFamily="2" charset="-122"/>
              </a:rPr>
              <a:t>的复杂性</a:t>
            </a:r>
            <a:endParaRPr lang="zh-CN" altLang="en-US" sz="2400" b="1" dirty="0" smtClean="0">
              <a:solidFill>
                <a:schemeClr val="tx1">
                  <a:lumMod val="85000"/>
                  <a:lumOff val="15000"/>
                </a:schemeClr>
              </a:solidFill>
              <a:latin typeface="华文楷体" panose="02010600040101010101" pitchFamily="2" charset="-122"/>
              <a:ea typeface="华文楷体" panose="02010600040101010101" pitchFamily="2" charset="-122"/>
            </a:endParaRPr>
          </a:p>
        </p:txBody>
      </p:sp>
      <p:sp>
        <p:nvSpPr>
          <p:cNvPr id="8" name="TextBox 7"/>
          <p:cNvSpPr txBox="1"/>
          <p:nvPr/>
        </p:nvSpPr>
        <p:spPr>
          <a:xfrm>
            <a:off x="536339" y="4077072"/>
            <a:ext cx="8212125" cy="2169825"/>
          </a:xfrm>
          <a:prstGeom prst="rect">
            <a:avLst/>
          </a:prstGeom>
          <a:noFill/>
        </p:spPr>
        <p:txBody>
          <a:bodyPr wrap="square" rtlCol="0">
            <a:spAutoFit/>
          </a:bodyPr>
          <a:lstStyle/>
          <a:p>
            <a:pPr indent="457200">
              <a:lnSpc>
                <a:spcPct val="150000"/>
              </a:lnSpc>
            </a:pPr>
            <a:r>
              <a:rPr lang="zh-CN" altLang="en-US" dirty="0">
                <a:latin typeface="微软雅黑" panose="020B0503020204020204" pitchFamily="34" charset="-122"/>
                <a:ea typeface="微软雅黑" panose="020B0503020204020204" pitchFamily="34" charset="-122"/>
              </a:rPr>
              <a:t>汉字的历史形态本身是丰富多样的。从最初的甲骨文，到商周的金文，到秦汉的篆书隶书和草书，已至汉代以后的行书和楷书，还有处于这些形态之间的各种过渡样式，各种历史形态和过渡样式之间，又是既有区别更有联系的，彼此之间进行沟通的可能性极大。可谓林林总总，自身构成了复杂多变的系统。书法以汉字为艺术创作的材料，先天就具备了优越的基础，具备表现形态的丰富性。</a:t>
            </a:r>
            <a:endParaRPr lang="zh-CN" altLang="en-US"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par>
                                <p:cTn id="8" presetID="24"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to="" calcmode="lin" valueType="num">
                                      <p:cBhvr>
                                        <p:cTn id="10" dur="1" fill="hold"/>
                                        <p:tgtEl>
                                          <p:spTgt spid="3"/>
                                        </p:tgtEl>
                                      </p:cBhvr>
                                    </p:anim>
                                  </p:childTnLst>
                                </p:cTn>
                              </p:par>
                              <p:par>
                                <p:cTn id="11" presetID="24"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to="" calcmode="lin" valueType="num">
                                      <p:cBhvr>
                                        <p:cTn id="13" dur="1" fill="hold"/>
                                        <p:tgtEl>
                                          <p:spTgt spid="4"/>
                                        </p:tgtEl>
                                      </p:cBhvr>
                                    </p:anim>
                                  </p:childTnLst>
                                </p:cTn>
                              </p:par>
                            </p:childTnLst>
                          </p:cTn>
                        </p:par>
                        <p:par>
                          <p:cTn id="14" fill="hold">
                            <p:stCondLst>
                              <p:cond delay="0"/>
                            </p:stCondLst>
                            <p:childTnLst>
                              <p:par>
                                <p:cTn id="15" presetID="37"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900" decel="100000" fill="hold"/>
                                        <p:tgtEl>
                                          <p:spTgt spid="6"/>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1" presetID="37"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900" decel="100000" fill="hold"/>
                                        <p:tgtEl>
                                          <p:spTgt spid="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7" presetID="24"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to="" calcmode="lin" valueType="num">
                                      <p:cBhvr>
                                        <p:cTn id="29" dur="1" fill="hold"/>
                                        <p:tgtEl>
                                          <p:spTgt spid="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墨团3.png"/>
          <p:cNvPicPr>
            <a:picLocks noChangeAspect="1"/>
          </p:cNvPicPr>
          <p:nvPr/>
        </p:nvPicPr>
        <p:blipFill>
          <a:blip r:embed="rId1"/>
          <a:stretch>
            <a:fillRect/>
          </a:stretch>
        </p:blipFill>
        <p:spPr>
          <a:xfrm>
            <a:off x="536339" y="332656"/>
            <a:ext cx="1428553" cy="1515132"/>
          </a:xfrm>
          <a:prstGeom prst="rect">
            <a:avLst/>
          </a:prstGeom>
        </p:spPr>
      </p:pic>
      <p:sp>
        <p:nvSpPr>
          <p:cNvPr id="7" name="TextBox 6"/>
          <p:cNvSpPr txBox="1"/>
          <p:nvPr/>
        </p:nvSpPr>
        <p:spPr>
          <a:xfrm>
            <a:off x="107504" y="618408"/>
            <a:ext cx="3059864" cy="593560"/>
          </a:xfrm>
          <a:prstGeom prst="rect">
            <a:avLst/>
          </a:prstGeom>
          <a:noFill/>
        </p:spPr>
        <p:txBody>
          <a:bodyPr wrap="square" rtlCol="0">
            <a:spAutoFit/>
          </a:bodyPr>
          <a:lstStyle/>
          <a:p>
            <a:pPr indent="457200">
              <a:lnSpc>
                <a:spcPct val="150000"/>
              </a:lnSpc>
            </a:pPr>
            <a:r>
              <a:rPr lang="en-US" altLang="zh-CN" sz="2400" b="1" dirty="0">
                <a:solidFill>
                  <a:schemeClr val="bg1"/>
                </a:solidFill>
                <a:latin typeface="华文楷体" panose="02010600040101010101" pitchFamily="2" charset="-122"/>
                <a:ea typeface="华文楷体" panose="02010600040101010101" pitchFamily="2" charset="-122"/>
              </a:rPr>
              <a:t>2</a:t>
            </a:r>
            <a:r>
              <a:rPr lang="zh-CN" altLang="en-US" sz="2400" b="1" dirty="0">
                <a:solidFill>
                  <a:schemeClr val="bg1"/>
                </a:solidFill>
                <a:latin typeface="华文楷体" panose="02010600040101010101" pitchFamily="2" charset="-122"/>
                <a:ea typeface="华文楷体" panose="02010600040101010101" pitchFamily="2" charset="-122"/>
              </a:rPr>
              <a:t>．结构</a:t>
            </a:r>
            <a:r>
              <a:rPr lang="zh-CN" altLang="en-US" sz="2400" b="1" dirty="0">
                <a:solidFill>
                  <a:schemeClr val="tx1">
                    <a:lumMod val="85000"/>
                    <a:lumOff val="15000"/>
                  </a:schemeClr>
                </a:solidFill>
                <a:latin typeface="华文楷体" panose="02010600040101010101" pitchFamily="2" charset="-122"/>
                <a:ea typeface="华文楷体" panose="02010600040101010101" pitchFamily="2" charset="-122"/>
              </a:rPr>
              <a:t>的可塑性</a:t>
            </a:r>
            <a:endParaRPr lang="zh-CN" altLang="en-US" sz="2400" b="1" dirty="0" smtClean="0">
              <a:solidFill>
                <a:schemeClr val="tx1">
                  <a:lumMod val="85000"/>
                  <a:lumOff val="15000"/>
                </a:schemeClr>
              </a:solidFill>
              <a:latin typeface="华文楷体" panose="02010600040101010101" pitchFamily="2" charset="-122"/>
              <a:ea typeface="华文楷体" panose="02010600040101010101" pitchFamily="2" charset="-122"/>
            </a:endParaRPr>
          </a:p>
        </p:txBody>
      </p:sp>
      <p:sp>
        <p:nvSpPr>
          <p:cNvPr id="8" name="TextBox 7"/>
          <p:cNvSpPr txBox="1"/>
          <p:nvPr/>
        </p:nvSpPr>
        <p:spPr>
          <a:xfrm>
            <a:off x="536339" y="1973446"/>
            <a:ext cx="4251685" cy="3831818"/>
          </a:xfrm>
          <a:prstGeom prst="rect">
            <a:avLst/>
          </a:prstGeom>
          <a:noFill/>
        </p:spPr>
        <p:txBody>
          <a:bodyPr wrap="square" rtlCol="0">
            <a:spAutoFit/>
          </a:bodyPr>
          <a:lstStyle/>
          <a:p>
            <a:pPr indent="457200">
              <a:lnSpc>
                <a:spcPct val="150000"/>
              </a:lnSpc>
            </a:pPr>
            <a:r>
              <a:rPr lang="zh-CN" altLang="en-US" dirty="0">
                <a:latin typeface="微软雅黑" panose="020B0503020204020204" pitchFamily="34" charset="-122"/>
                <a:ea typeface="微软雅黑" panose="020B0503020204020204" pitchFamily="34" charset="-122"/>
              </a:rPr>
              <a:t>汉字作为记录工具，每个字都有其构形上的基本要求，以保证字义识读的准确性</a:t>
            </a:r>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indent="457200">
              <a:lnSpc>
                <a:spcPct val="150000"/>
              </a:lnSpc>
            </a:pPr>
            <a:r>
              <a:rPr lang="zh-CN" altLang="en-US" dirty="0" smtClean="0">
                <a:latin typeface="微软雅黑" panose="020B0503020204020204" pitchFamily="34" charset="-122"/>
                <a:ea typeface="微软雅黑" panose="020B0503020204020204" pitchFamily="34" charset="-122"/>
              </a:rPr>
              <a:t>但是</a:t>
            </a:r>
            <a:r>
              <a:rPr lang="zh-CN" altLang="en-US" dirty="0">
                <a:latin typeface="微软雅黑" panose="020B0503020204020204" pitchFamily="34" charset="-122"/>
                <a:ea typeface="微软雅黑" panose="020B0503020204020204" pitchFamily="34" charset="-122"/>
              </a:rPr>
              <a:t>，这个要求并不是僵化的。只要保持其点画和结构的相互位置关系基本稳定，其正斜、长短、方圆等在处理时都有很大的灵活性。因此，具体到每一个书写者的笔下，汉字的形体总是千变万化而非千人一面的。</a:t>
            </a:r>
            <a:endParaRPr lang="zh-CN" altLang="en-US" dirty="0" smtClean="0">
              <a:latin typeface="微软雅黑" panose="020B0503020204020204" pitchFamily="34" charset="-122"/>
              <a:ea typeface="微软雅黑" panose="020B0503020204020204" pitchFamily="34" charset="-122"/>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70" r="3851" b="4005"/>
          <a:stretch>
            <a:fillRect/>
          </a:stretch>
        </p:blipFill>
        <p:spPr bwMode="auto">
          <a:xfrm>
            <a:off x="4981432" y="188640"/>
            <a:ext cx="4162568" cy="6264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7" presetID="24"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to="" calcmode="lin" valueType="num">
                                      <p:cBhvr>
                                        <p:cTn id="19" dur="1" fill="hold"/>
                                        <p:tgtEl>
                                          <p:spTgt spid="8"/>
                                        </p:tgtEl>
                                      </p:cBhvr>
                                    </p:anim>
                                  </p:childTnLst>
                                </p:cTn>
                              </p:par>
                              <p:par>
                                <p:cTn id="20" presetID="21" presetClass="entr" presetSubtype="1"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wheel(1)">
                                      <p:cBhvr>
                                        <p:cTn id="22"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墨团3.png"/>
          <p:cNvPicPr>
            <a:picLocks noChangeAspect="1"/>
          </p:cNvPicPr>
          <p:nvPr/>
        </p:nvPicPr>
        <p:blipFill>
          <a:blip r:embed="rId1"/>
          <a:stretch>
            <a:fillRect/>
          </a:stretch>
        </p:blipFill>
        <p:spPr>
          <a:xfrm>
            <a:off x="536339" y="332656"/>
            <a:ext cx="1428553" cy="1515132"/>
          </a:xfrm>
          <a:prstGeom prst="rect">
            <a:avLst/>
          </a:prstGeom>
        </p:spPr>
      </p:pic>
      <p:sp>
        <p:nvSpPr>
          <p:cNvPr id="7" name="TextBox 6"/>
          <p:cNvSpPr txBox="1"/>
          <p:nvPr/>
        </p:nvSpPr>
        <p:spPr>
          <a:xfrm>
            <a:off x="107504" y="618408"/>
            <a:ext cx="3059864" cy="593560"/>
          </a:xfrm>
          <a:prstGeom prst="rect">
            <a:avLst/>
          </a:prstGeom>
          <a:noFill/>
        </p:spPr>
        <p:txBody>
          <a:bodyPr wrap="square" rtlCol="0">
            <a:spAutoFit/>
          </a:bodyPr>
          <a:lstStyle/>
          <a:p>
            <a:pPr indent="457200">
              <a:lnSpc>
                <a:spcPct val="150000"/>
              </a:lnSpc>
            </a:pPr>
            <a:r>
              <a:rPr lang="en-US" altLang="zh-CN" sz="2400" b="1" dirty="0">
                <a:solidFill>
                  <a:schemeClr val="bg1"/>
                </a:solidFill>
                <a:latin typeface="华文楷体" panose="02010600040101010101" pitchFamily="2" charset="-122"/>
                <a:ea typeface="华文楷体" panose="02010600040101010101" pitchFamily="2" charset="-122"/>
              </a:rPr>
              <a:t>3</a:t>
            </a:r>
            <a:r>
              <a:rPr lang="zh-CN" altLang="en-US" sz="2400" b="1" dirty="0">
                <a:solidFill>
                  <a:schemeClr val="bg1"/>
                </a:solidFill>
                <a:latin typeface="华文楷体" panose="02010600040101010101" pitchFamily="2" charset="-122"/>
                <a:ea typeface="华文楷体" panose="02010600040101010101" pitchFamily="2" charset="-122"/>
              </a:rPr>
              <a:t>．点画</a:t>
            </a:r>
            <a:r>
              <a:rPr lang="zh-CN" altLang="en-US" sz="2400" b="1" dirty="0">
                <a:solidFill>
                  <a:schemeClr val="tx1">
                    <a:lumMod val="85000"/>
                    <a:lumOff val="15000"/>
                  </a:schemeClr>
                </a:solidFill>
                <a:latin typeface="华文楷体" panose="02010600040101010101" pitchFamily="2" charset="-122"/>
                <a:ea typeface="华文楷体" panose="02010600040101010101" pitchFamily="2" charset="-122"/>
              </a:rPr>
              <a:t>的多样性</a:t>
            </a:r>
            <a:endParaRPr lang="zh-CN" altLang="en-US" sz="2400" b="1" dirty="0" smtClean="0">
              <a:solidFill>
                <a:schemeClr val="tx1">
                  <a:lumMod val="85000"/>
                  <a:lumOff val="15000"/>
                </a:schemeClr>
              </a:solidFill>
              <a:latin typeface="华文楷体" panose="02010600040101010101" pitchFamily="2" charset="-122"/>
              <a:ea typeface="华文楷体" panose="02010600040101010101" pitchFamily="2" charset="-122"/>
            </a:endParaRPr>
          </a:p>
        </p:txBody>
      </p:sp>
      <p:sp>
        <p:nvSpPr>
          <p:cNvPr id="8" name="TextBox 7"/>
          <p:cNvSpPr txBox="1"/>
          <p:nvPr/>
        </p:nvSpPr>
        <p:spPr>
          <a:xfrm>
            <a:off x="536339" y="1806345"/>
            <a:ext cx="4251685" cy="3782895"/>
          </a:xfrm>
          <a:prstGeom prst="rect">
            <a:avLst/>
          </a:prstGeom>
          <a:noFill/>
        </p:spPr>
        <p:txBody>
          <a:bodyPr wrap="square" rtlCol="0">
            <a:spAutoFit/>
          </a:bodyPr>
          <a:lstStyle/>
          <a:p>
            <a:pPr indent="457200">
              <a:lnSpc>
                <a:spcPct val="150000"/>
              </a:lnSpc>
            </a:pPr>
            <a:r>
              <a:rPr lang="zh-CN" altLang="en-US" dirty="0">
                <a:latin typeface="微软雅黑" panose="020B0503020204020204" pitchFamily="34" charset="-122"/>
                <a:ea typeface="微软雅黑" panose="020B0503020204020204" pitchFamily="34" charset="-122"/>
              </a:rPr>
              <a:t>每种汉字字体，都有相应的点画形态上的基本规范。同结构一样，这些规范并不是僵化的</a:t>
            </a:r>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indent="457200">
              <a:lnSpc>
                <a:spcPct val="150000"/>
              </a:lnSpc>
            </a:pPr>
            <a:r>
              <a:rPr lang="zh-CN" altLang="en-US" dirty="0" smtClean="0">
                <a:latin typeface="微软雅黑" panose="020B0503020204020204" pitchFamily="34" charset="-122"/>
                <a:ea typeface="微软雅黑" panose="020B0503020204020204" pitchFamily="34" charset="-122"/>
              </a:rPr>
              <a:t>在</a:t>
            </a:r>
            <a:r>
              <a:rPr lang="zh-CN" altLang="en-US" dirty="0">
                <a:latin typeface="微软雅黑" panose="020B0503020204020204" pitchFamily="34" charset="-122"/>
                <a:ea typeface="微软雅黑" panose="020B0503020204020204" pitchFamily="34" charset="-122"/>
              </a:rPr>
              <a:t>书写过程中，其具体形态具备极大的可塑性。而汉字书法的主要书写工具</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毛笔，在塑造点画形态上具有优越的性能。两相结合，使得汉字书法艺术的基本形式元素</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点画的形象，具有了无限的丰富性。</a:t>
            </a:r>
            <a:endParaRPr lang="zh-CN" altLang="en-US" dirty="0" smtClean="0">
              <a:latin typeface="微软雅黑" panose="020B0503020204020204" pitchFamily="34" charset="-122"/>
              <a:ea typeface="微软雅黑" panose="020B0503020204020204" pitchFamily="34" charset="-122"/>
            </a:endParaRPr>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8517" b="6109"/>
          <a:stretch>
            <a:fillRect/>
          </a:stretch>
        </p:blipFill>
        <p:spPr bwMode="auto">
          <a:xfrm>
            <a:off x="5376732" y="0"/>
            <a:ext cx="3767268" cy="2916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1669" y="3143832"/>
            <a:ext cx="3677394" cy="3714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7" presetID="24"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to="" calcmode="lin" valueType="num">
                                      <p:cBhvr>
                                        <p:cTn id="19" dur="1" fill="hold"/>
                                        <p:tgtEl>
                                          <p:spTgt spid="8"/>
                                        </p:tgtEl>
                                      </p:cBhvr>
                                    </p:anim>
                                  </p:childTnLst>
                                </p:cTn>
                              </p:par>
                              <p:par>
                                <p:cTn id="20" presetID="21" presetClass="entr" presetSubtype="1"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wheel(1)">
                                      <p:cBhvr>
                                        <p:cTn id="22" dur="2000"/>
                                        <p:tgtEl>
                                          <p:spTgt spid="4100"/>
                                        </p:tgtEl>
                                      </p:cBhvr>
                                    </p:animEffect>
                                  </p:childTnLst>
                                </p:cTn>
                              </p:par>
                              <p:par>
                                <p:cTn id="23" presetID="2" presetClass="entr" presetSubtype="2" fill="hold" nodeType="withEffect">
                                  <p:stCondLst>
                                    <p:cond delay="0"/>
                                  </p:stCondLst>
                                  <p:childTnLst>
                                    <p:set>
                                      <p:cBhvr>
                                        <p:cTn id="24" dur="1" fill="hold">
                                          <p:stCondLst>
                                            <p:cond delay="0"/>
                                          </p:stCondLst>
                                        </p:cTn>
                                        <p:tgtEl>
                                          <p:spTgt spid="4099"/>
                                        </p:tgtEl>
                                        <p:attrNameLst>
                                          <p:attrName>style.visibility</p:attrName>
                                        </p:attrNameLst>
                                      </p:cBhvr>
                                      <p:to>
                                        <p:strVal val="visible"/>
                                      </p:to>
                                    </p:set>
                                    <p:anim calcmode="lin" valueType="num">
                                      <p:cBhvr additive="base">
                                        <p:cTn id="25" dur="500" fill="hold"/>
                                        <p:tgtEl>
                                          <p:spTgt spid="4099"/>
                                        </p:tgtEl>
                                        <p:attrNameLst>
                                          <p:attrName>ppt_x</p:attrName>
                                        </p:attrNameLst>
                                      </p:cBhvr>
                                      <p:tavLst>
                                        <p:tav tm="0">
                                          <p:val>
                                            <p:strVal val="1+#ppt_w/2"/>
                                          </p:val>
                                        </p:tav>
                                        <p:tav tm="100000">
                                          <p:val>
                                            <p:strVal val="#ppt_x"/>
                                          </p:val>
                                        </p:tav>
                                      </p:tavLst>
                                    </p:anim>
                                    <p:anim calcmode="lin" valueType="num">
                                      <p:cBhvr additive="base">
                                        <p:cTn id="26" dur="500" fill="hold"/>
                                        <p:tgtEl>
                                          <p:spTgt spid="40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indent="457200">
          <a:lnSpc>
            <a:spcPct val="150000"/>
          </a:lnSpc>
          <a:defRPr dirty="0" smtClean="0">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7901</Words>
  <Application>WPS 演示</Application>
  <PresentationFormat>全屏显示(4:3)</PresentationFormat>
  <Paragraphs>304</Paragraphs>
  <Slides>48</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48</vt:i4>
      </vt:variant>
    </vt:vector>
  </HeadingPairs>
  <TitlesOfParts>
    <vt:vector size="61" baseType="lpstr">
      <vt:lpstr>Arial</vt:lpstr>
      <vt:lpstr>宋体</vt:lpstr>
      <vt:lpstr>Wingdings</vt:lpstr>
      <vt:lpstr>微软雅黑</vt:lpstr>
      <vt:lpstr>Calibri</vt:lpstr>
      <vt:lpstr>华文隶书</vt:lpstr>
      <vt:lpstr>Adobe 楷体 Std R</vt:lpstr>
      <vt:lpstr>汉仪行楷简</vt:lpstr>
      <vt:lpstr>汉仪大隶书简</vt:lpstr>
      <vt:lpstr>华文新魏</vt:lpstr>
      <vt:lpstr>华文楷体</vt:lpstr>
      <vt:lpstr>叶根友行书繁</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www.pptbz.com</dc:creator>
  <cp:lastModifiedBy>admin</cp:lastModifiedBy>
  <cp:revision>352</cp:revision>
  <dcterms:created xsi:type="dcterms:W3CDTF">2013-10-30T09:04:00Z</dcterms:created>
  <dcterms:modified xsi:type="dcterms:W3CDTF">2016-10-23T08:20:22Z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2052-10.1.0.5975</vt:lpwstr>
  </property>
</Properties>
</file>