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67" r:id="rId4"/>
    <p:sldId id="370" r:id="rId5"/>
    <p:sldId id="278" r:id="rId6"/>
    <p:sldId id="371" r:id="rId7"/>
    <p:sldId id="297" r:id="rId8"/>
    <p:sldId id="327" r:id="rId9"/>
    <p:sldId id="328" r:id="rId10"/>
    <p:sldId id="332" r:id="rId11"/>
    <p:sldId id="334" r:id="rId13"/>
    <p:sldId id="335" r:id="rId14"/>
    <p:sldId id="344" r:id="rId15"/>
    <p:sldId id="361" r:id="rId16"/>
    <p:sldId id="338" r:id="rId17"/>
    <p:sldId id="347" r:id="rId18"/>
    <p:sldId id="362" r:id="rId19"/>
    <p:sldId id="363" r:id="rId20"/>
    <p:sldId id="355" r:id="rId21"/>
    <p:sldId id="342" r:id="rId22"/>
    <p:sldId id="358" r:id="rId23"/>
    <p:sldId id="364" r:id="rId24"/>
    <p:sldId id="365" r:id="rId25"/>
    <p:sldId id="366" r:id="rId26"/>
    <p:sldId id="367" r:id="rId27"/>
    <p:sldId id="368" r:id="rId28"/>
    <p:sldId id="369" r:id="rId29"/>
    <p:sldId id="32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730"/>
    <a:srgbClr val="A2947A"/>
    <a:srgbClr val="94634C"/>
    <a:srgbClr val="FFCC99"/>
    <a:srgbClr val="93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620" autoAdjust="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DEF0C5-8D26-42A1-8DB5-9E6FCEE927D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4EBDD1-51D7-41BF-9A09-FDE9C54302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EBDD1-51D7-41BF-9A09-FDE9C543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EBDD1-51D7-41BF-9A09-FDE9C543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EBDD1-51D7-41BF-9A09-FDE9C543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3195-ED54-4FB5-AC25-805965F7E4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E3A3-3612-4669-AB17-733DA63C49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FFFE-96B3-419D-9ED1-5A6920839E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2029-3EF2-418A-8F3A-D70720090CC6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9F84-4AD1-45EC-ADB7-575BF6573A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2D0C-049A-4FF5-B6B9-A4A4C63DA5C1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D409-BA23-4EDC-9674-0BE2BDDDCB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318-357C-45AB-AFD5-700DB894D7D9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242A-B40C-4F74-93B6-0AC209454F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786-7262-4117-9B00-27E5F23B5FAB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C997-A8B9-477F-AF64-8EB04167CF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FA2F-DFB7-4420-9ED6-2AA2383AA24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6BE4-FA59-4D09-B257-2F14B951D2D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8F88-2851-4BEB-8A43-06E4DA80E83B}" type="slidenum">
              <a:rPr lang="zh-CN" altLang="en-US"/>
            </a:fld>
            <a:endParaRPr lang="zh-CN" altLang="en-US"/>
          </a:p>
        </p:txBody>
      </p:sp>
      <p:pic>
        <p:nvPicPr>
          <p:cNvPr id="11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1EB7-A340-4275-AFC6-A6AE44E206D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F85-C461-4244-8748-AB1E9400CE0B}" type="slidenum">
              <a:rPr lang="zh-CN" altLang="en-US"/>
            </a:fld>
            <a:endParaRPr lang="zh-CN" altLang="en-US"/>
          </a:p>
        </p:txBody>
      </p:sp>
      <p:pic>
        <p:nvPicPr>
          <p:cNvPr id="7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24E2-0E3C-41CE-992F-B91142D0626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DB17-3D3B-46BA-9A8D-59274DF3DA96}" type="slidenum">
              <a:rPr lang="zh-CN" altLang="en-US"/>
            </a:fld>
            <a:endParaRPr lang="zh-CN" altLang="en-US"/>
          </a:p>
        </p:txBody>
      </p:sp>
      <p:pic>
        <p:nvPicPr>
          <p:cNvPr id="6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7349-3101-4BE5-AD72-5ABFE98B08B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B5C-D11A-472F-B9B9-0AF753091705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5CE8-E773-41A5-A6A0-B1DC2092FD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8EC3-C527-4617-9F9D-E91D5B48B23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4D853A-3725-420F-BCAC-6F1594BDB3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0C4885-1210-49F0-A74E-5FEAF6348083}" type="slidenum">
              <a:rPr lang="zh-CN" altLang="en-US"/>
            </a:fld>
            <a:endParaRPr lang="zh-CN" altLang="en-US"/>
          </a:p>
        </p:txBody>
      </p:sp>
      <p:pic>
        <p:nvPicPr>
          <p:cNvPr id="12" name="Picture 6" descr="C:\Documents and Settings\Administrator\桌面\Nipic_7193556_20111024140640832000.png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7" y="1"/>
            <a:ext cx="9144167" cy="54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tif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512" y="1928802"/>
            <a:ext cx="1292662" cy="421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书法教程</a:t>
            </a:r>
            <a:endParaRPr lang="zh-CN" altLang="en-US" sz="7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68709"/>
            <a:ext cx="83204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黑板并非特指黑色的板面，而是一个可以反复书写的平面，其板面坚硬，多用于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目前学校使用的黑板有木质黑板、磨砂玻璃黑板、磁性黑板等，颜色多为黑色、墨绿色或白色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选择黑板时应以表面易擦易写，不反光、不打滑，颜色均匀、无杂色，有一定涩度为好。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50660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357166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二、黑板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5155" y="3855085"/>
            <a:ext cx="4297045" cy="19202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黑板放置的高度也是有讲究的。一般来说，教学使用的黑板摆放时，以中等身材的人向上伸直手臂，手指能够触碰到黑板上缘为宜。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26" name="Picture 2" descr="C:\Users\ADMINI~1\AppData\Local\Temp\ksohtml\wps1106.t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5520" b="8669"/>
          <a:stretch>
            <a:fillRect/>
          </a:stretch>
        </p:blipFill>
        <p:spPr bwMode="auto">
          <a:xfrm>
            <a:off x="499543" y="3687041"/>
            <a:ext cx="3702234" cy="22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68709"/>
            <a:ext cx="814393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黑板擦是用来擦除粉笔书写痕迹的工具，多为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毛刷黑板擦和毡板黑板擦是目前使用较广泛的两种。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50660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357166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、黑板擦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" y="2295525"/>
            <a:ext cx="6348095" cy="38404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使用黑板擦清除粉笔书写痕迹时也是有窍门的。当需要擦除的字迹较少时，可将黑板擦倾斜一些，先将粉笔的主要痕迹擦除，再将黑板擦向相反方向倾斜擦除残余的痕迹。当需要擦除的字迹较多时，应让黑板擦正面接触黑板，由下往上擦；擦完第一遍后，先将黑板擦上的粉尘敲打去除，再擦第二遍</a:t>
            </a:r>
            <a:r>
              <a:rPr lang="zh-CN" altLang="en-US" sz="24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。</a:t>
            </a:r>
            <a:endParaRPr lang="zh-CN" altLang="en-US" sz="24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使用黑板擦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时也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可以用湿抹布擦除粉笔书写的痕迹，但是要注意擦抹后，须等黑板上的水分干后才能使用。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r="10814"/>
          <a:stretch>
            <a:fillRect/>
          </a:stretch>
        </p:blipFill>
        <p:spPr bwMode="auto">
          <a:xfrm>
            <a:off x="6737985" y="2981960"/>
            <a:ext cx="215709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6513" y="4254871"/>
            <a:ext cx="150019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黑板擦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第二节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粉笔书法的基本技法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788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071670" y="1920357"/>
            <a:ext cx="321471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墨迹-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" y="2144757"/>
            <a:ext cx="3328515" cy="6032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2" y="2051263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、写字姿势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308" y="3068960"/>
            <a:ext cx="4683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粉笔字书写通常采取“站立悬臂”的姿势，书写者面对黑板，保持一定距离，两脚自然分开，身体正直，同时整个手臂悬起进行书写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过程中，要注意做到：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/>
          <a:srcRect t="2067"/>
          <a:stretch>
            <a:fillRect/>
          </a:stretch>
        </p:blipFill>
        <p:spPr>
          <a:xfrm>
            <a:off x="5112076" y="1"/>
            <a:ext cx="4031925" cy="6716233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3528" y="980728"/>
            <a:ext cx="525658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是指头部不歪斜，保证视线的平正，使写出来的字行列整齐。随着书写的高度变化，头部可略有仰俯，但要经常保持其平正不歪斜。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是指身体端正不偏斜，要随着书写位置的左右变动而平移。身体端正不是僵硬呆板，应该以自然大方、书写方便为宜。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臂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是指执笔的右臂弯曲成直角，自然举起，举到眼的高度最便于书写。随着书写位置的上下、高低变动，手臂弯曲程度也要作相应变化。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足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是指两脚自然开立，以保持身体的平衡、稳定。随着书写高度的变化，可以踮脚或屈膝。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6135" r="6364" b="8945"/>
          <a:stretch>
            <a:fillRect/>
          </a:stretch>
        </p:blipFill>
        <p:spPr bwMode="auto">
          <a:xfrm>
            <a:off x="5714964" y="2060848"/>
            <a:ext cx="3095711" cy="26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307784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214290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二、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执笔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11131"/>
            <a:ext cx="8001056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笔时，粉笔笔身既不垂直，也不斜靠在虎口里，而是将其握在手心中，全靠手指捏笔。通常采用“三指法”，即拇指、食指、中指三者齐力握笔。握笔时，用拇指和中指的第一节指肚对捏粉笔，食指指尖在上方压笔，力点在同一圆周上。无名指与小指自然卷曲与中指并列。手掌空虚，指节外凸，虎口呈椭圆形，屈伸灵活。握笔的松紧度要适中，以能轻松转动粉笔为宜，这样写出来的字才能刚劲有力，流利而不呆板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600" y="3549650"/>
            <a:ext cx="5157470" cy="28346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书写时要捏近笔头，避免折断，通常指尖距离粉笔尖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1 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厘米左右。离得太近，执笔的手指某部位会靠在黑板上来回摩擦，影响书写的流利；离得太远，则无力控制行笔，写出的笔画会太轻而不清晰，影响观者的视觉效果。笔身与板面成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30°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夹角为宜，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26" name="Picture 2" descr="C:\Users\ADMINI~1\AppData\Local\Temp\ksohtml\wpsDBFE.t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68" y="3718804"/>
            <a:ext cx="3133948" cy="19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307784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214290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三、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运笔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28680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运笔是指在写字时，粉笔在黑板上行走的运动过程。写好粉笔字，结字是关键，笔画是基础。要写出丰富多彩、生动多变的笔画，就要运用多种正确的运笔方法。下面简单介绍几种粉笔的运笔方法：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492896"/>
            <a:ext cx="81758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。是指在书写过程中不断旋转粉笔，使粉笔的笔头始终保持圆锥状，保持一个尖角的笔锋与黑板板面接触，这样书写出的线条清丽而不臃肿，同时也能使字呈现出粗细变化之美。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。是粉笔字起笔最常用的一种运笔方法。书写时，沿着与笔画运行方向约成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角的方向落笔，接触黑板板面时要轻而快，使笔形方折如刀切之状。多用于横、竖、撇画的起笔。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。是指落笔方向与行笔方向一致。书写时，起笔处笔形尖细，落笔很轻，行笔过程中力度要逐渐加强，笔迹由细转粗。多用于点、捺、左尖横的起笔。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3568" y="601448"/>
            <a:ext cx="7888390" cy="544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是指在笔画折笔处或尾端逆向运笔的一种方法。当粉笔字的某一笔画写到转折处或是尾端时，突然止步顿笔、折锋，并将粉笔笔锋向行笔相反的路径叠返一段笔迹后再收笔。这样可以使笔形更加圆润。多用于长横、平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是指行笔时将粉笔笔锋沿着笔画的行进方向倾斜，压缩粉笔与黑板板面之间的夹角，然后顺着笔画行进方向牵引笔迹匀速行进。在此过程中速度和力量都要保持均衡，从而增强粉笔与黑板间的摩擦力，使线条粗壮、厚实、浓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。与“拖”相比，滑的行笔速度较快，用力较轻，线条显得浅淡而灵秀。滑常与“逆”配合使用，先通过“逆”蓄势，然后行笔一滑而过。多用于长横的中段行笔。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。分为两种：一种是指收笔向空中提起的动作；另一种是指笔画由粗变细，颜色由浓变淡的运笔方法。经常与“按”交替使用。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2123" y="1375772"/>
            <a:ext cx="788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。也分为两种：一种是指将粉笔短暂停顿在板面上，通常用于笔画的转折处；另一种是指笔画由细变粗、颜色由淡变浓的运笔方法。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5" y="2646045"/>
            <a:ext cx="7527290" cy="29260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在写粉笔字时还要特别注意力量的大小。书写时，落笔要轻，遇到粗重之处只需稍加施力即可</a:t>
            </a:r>
            <a:r>
              <a:rPr lang="zh-CN" altLang="en-US" sz="24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。</a:t>
            </a:r>
            <a:endParaRPr lang="zh-CN" altLang="en-US" sz="24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如果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落笔较重，遇到粗重之处时就需施加更大的力量。这样容易使笔画显得死板，并且影响书写速度。但是，如果书写时用力太小，则会使笔画太细，黑白对比度不明显，后排的学生就看不清。因此，书写时要注意用力适度，使写出的笔画清楚醒目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t="2067"/>
          <a:stretch>
            <a:fillRect/>
          </a:stretch>
        </p:blipFill>
        <p:spPr>
          <a:xfrm>
            <a:off x="5112107" y="1"/>
            <a:ext cx="4031925" cy="671623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第三节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粉笔板书设计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1676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071670" y="1785926"/>
            <a:ext cx="21402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39"/>
          <p:cNvGrpSpPr/>
          <p:nvPr/>
        </p:nvGrpSpPr>
        <p:grpSpPr bwMode="auto">
          <a:xfrm>
            <a:off x="971600" y="2344209"/>
            <a:ext cx="2031325" cy="4013749"/>
            <a:chOff x="3757704" y="1048893"/>
            <a:chExt cx="2030017" cy="3009716"/>
          </a:xfrm>
        </p:grpSpPr>
        <p:sp>
          <p:nvSpPr>
            <p:cNvPr id="21" name="矩形 20"/>
            <p:cNvSpPr/>
            <p:nvPr/>
          </p:nvSpPr>
          <p:spPr>
            <a:xfrm>
              <a:off x="3757704" y="1048893"/>
              <a:ext cx="2030017" cy="300971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大隶书简" panose="02010609000101010101" pitchFamily="49" charset="-122"/>
                  <a:ea typeface="汉仪大隶书简" panose="02010609000101010101" pitchFamily="49" charset="-122"/>
                </a:rPr>
                <a:t>板书是教师在教学过程中，配合语言、媒体等，运用文字、符号、图表向学生传播信息的教学方式，是教师必备的基本教学技能。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大隶书简" panose="02010609000101010101" pitchFamily="49" charset="-122"/>
                <a:ea typeface="汉仪大隶书简" panose="02010609000101010101" pitchFamily="49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4170483" y="2494433"/>
              <a:ext cx="2892666" cy="15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/>
          <p:cNvCxnSpPr/>
          <p:nvPr/>
        </p:nvCxnSpPr>
        <p:spPr bwMode="auto">
          <a:xfrm rot="5400000">
            <a:off x="427897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rot="5400000">
            <a:off x="-44033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 rot="5400000">
            <a:off x="-503264" y="4272241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992762" y="2338385"/>
            <a:ext cx="18033" cy="288675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960"/>
            <a:ext cx="27368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26150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332656"/>
            <a:ext cx="5724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、板书的作用及注意事项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40768"/>
            <a:ext cx="4572032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326" y="134076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）板书的作用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1328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板书作为一种重要的教学手段直接影响着教学效果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。具体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来说板书主要具有以下作用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					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5" y="3056255"/>
            <a:ext cx="7752080" cy="37947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1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）板书能够突出教学的重点难点，形成知识结构，使学生一目了然，有助于学生全面系统地学习教学内容。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2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）板书能够帮助教师体现教学意图，实现教学目的。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3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）板书能够引导学生的学习思路，便于学生分析探求，培养学生的分析能力。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4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）板书能够强化直观教学形象，增强教学效果。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5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）板书能够保存教学信息，有助于学生记笔记和教师做课后总结</a:t>
            </a:r>
            <a:r>
              <a:rPr lang="zh-CN" altLang="en-US" sz="18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。</a:t>
            </a:r>
            <a:r>
              <a:rPr lang="en-US" altLang="zh-CN" sz="18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	</a:t>
            </a:r>
            <a:endParaRPr lang="en-US" altLang="zh-CN" sz="18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（</a:t>
            </a:r>
            <a:r>
              <a:rPr lang="en-US" altLang="zh-CN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6</a:t>
            </a:r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）整洁、美观的板书在学生面前有着良好的示范作用，潜移默化地影响着学生的学习态度和书写习惯。</a:t>
            </a:r>
            <a:endParaRPr lang="zh-CN" altLang="en-US" sz="18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928662" y="3091409"/>
            <a:ext cx="962025" cy="924458"/>
            <a:chOff x="2898904" y="638212"/>
            <a:chExt cx="1081361" cy="1057151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14" name="图片 11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5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矩形 16"/>
            <p:cNvSpPr/>
            <p:nvPr/>
          </p:nvSpPr>
          <p:spPr>
            <a:xfrm>
              <a:off x="3250436" y="984058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伍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组合 50"/>
          <p:cNvGrpSpPr/>
          <p:nvPr/>
        </p:nvGrpSpPr>
        <p:grpSpPr bwMode="auto">
          <a:xfrm>
            <a:off x="2428860" y="2379146"/>
            <a:ext cx="962025" cy="922899"/>
            <a:chOff x="2898904" y="638212"/>
            <a:chExt cx="1081361" cy="1057151"/>
          </a:xfrm>
        </p:grpSpPr>
        <p:grpSp>
          <p:nvGrpSpPr>
            <p:cNvPr id="8" name="组合 56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06" name="图片 58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矩形 57"/>
            <p:cNvSpPr/>
            <p:nvPr/>
          </p:nvSpPr>
          <p:spPr>
            <a:xfrm>
              <a:off x="3227238" y="984643"/>
              <a:ext cx="503076" cy="45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肆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10" name="组合 61"/>
          <p:cNvGrpSpPr/>
          <p:nvPr/>
        </p:nvGrpSpPr>
        <p:grpSpPr bwMode="auto">
          <a:xfrm>
            <a:off x="4000496" y="1805523"/>
            <a:ext cx="962025" cy="924459"/>
            <a:chOff x="2898904" y="638212"/>
            <a:chExt cx="1081361" cy="1057151"/>
          </a:xfrm>
        </p:grpSpPr>
        <p:grpSp>
          <p:nvGrpSpPr>
            <p:cNvPr id="11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498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矩形 68"/>
            <p:cNvSpPr/>
            <p:nvPr/>
          </p:nvSpPr>
          <p:spPr>
            <a:xfrm>
              <a:off x="3232592" y="1009017"/>
              <a:ext cx="503076" cy="336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叁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500055" y="476233"/>
            <a:ext cx="29289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61"/>
          <p:cNvGrpSpPr/>
          <p:nvPr/>
        </p:nvGrpSpPr>
        <p:grpSpPr bwMode="auto">
          <a:xfrm>
            <a:off x="5500694" y="1214422"/>
            <a:ext cx="962025" cy="924459"/>
            <a:chOff x="2898904" y="638212"/>
            <a:chExt cx="1081361" cy="1057151"/>
          </a:xfrm>
        </p:grpSpPr>
        <p:grpSp>
          <p:nvGrpSpPr>
            <p:cNvPr id="36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39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矩形 37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46" name="组合 61"/>
          <p:cNvGrpSpPr/>
          <p:nvPr/>
        </p:nvGrpSpPr>
        <p:grpSpPr bwMode="auto">
          <a:xfrm>
            <a:off x="7000892" y="642918"/>
            <a:ext cx="962025" cy="924459"/>
            <a:chOff x="2898904" y="638212"/>
            <a:chExt cx="1081361" cy="1057151"/>
          </a:xfrm>
        </p:grpSpPr>
        <p:grpSp>
          <p:nvGrpSpPr>
            <p:cNvPr id="48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50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矩形 48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壹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52" name="组合 62"/>
          <p:cNvGrpSpPr/>
          <p:nvPr/>
        </p:nvGrpSpPr>
        <p:grpSpPr bwMode="auto">
          <a:xfrm>
            <a:off x="7187064" y="1785926"/>
            <a:ext cx="785826" cy="1891263"/>
            <a:chOff x="2991260" y="2951618"/>
            <a:chExt cx="1129254" cy="1027846"/>
          </a:xfrm>
        </p:grpSpPr>
        <p:sp>
          <p:nvSpPr>
            <p:cNvPr id="57" name="矩形 56"/>
            <p:cNvSpPr/>
            <p:nvPr/>
          </p:nvSpPr>
          <p:spPr>
            <a:xfrm>
              <a:off x="3059033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书法概述篇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图片 61" descr="印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072074"/>
            <a:ext cx="928694" cy="129585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 bwMode="auto">
          <a:xfrm>
            <a:off x="5715001" y="2409061"/>
            <a:ext cx="785827" cy="1891263"/>
            <a:chOff x="2991260" y="2951618"/>
            <a:chExt cx="1129256" cy="1027846"/>
          </a:xfrm>
        </p:grpSpPr>
        <p:sp>
          <p:nvSpPr>
            <p:cNvPr id="68" name="矩形 67"/>
            <p:cNvSpPr/>
            <p:nvPr/>
          </p:nvSpPr>
          <p:spPr>
            <a:xfrm>
              <a:off x="3059035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毛笔书法篇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 bwMode="auto">
          <a:xfrm>
            <a:off x="4214801" y="3037935"/>
            <a:ext cx="785829" cy="1891263"/>
            <a:chOff x="2991260" y="2951618"/>
            <a:chExt cx="1129259" cy="1027846"/>
          </a:xfrm>
        </p:grpSpPr>
        <p:sp>
          <p:nvSpPr>
            <p:cNvPr id="73" name="矩形 72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硬笔书法篇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 bwMode="auto">
          <a:xfrm>
            <a:off x="2613941" y="3643314"/>
            <a:ext cx="785829" cy="1891263"/>
            <a:chOff x="2991260" y="2951618"/>
            <a:chExt cx="1129259" cy="1027846"/>
          </a:xfrm>
        </p:grpSpPr>
        <p:sp>
          <p:nvSpPr>
            <p:cNvPr id="77" name="矩形 76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粉笔书法篇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 bwMode="auto">
          <a:xfrm>
            <a:off x="1071539" y="4323819"/>
            <a:ext cx="785829" cy="1891263"/>
            <a:chOff x="2991260" y="2951618"/>
            <a:chExt cx="1129259" cy="1027846"/>
          </a:xfrm>
        </p:grpSpPr>
        <p:sp>
          <p:nvSpPr>
            <p:cNvPr id="81" name="矩形 80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书法欣赏篇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620688"/>
            <a:ext cx="5724160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768" y="620688"/>
            <a:ext cx="378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（二）板书的注意事项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01963"/>
            <a:ext cx="80324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）注意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书写形式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。在书法作品中往往采用从右往左的书写形式，但是，板书是以教学为目的的，应该符合现代人的书写习惯，以自左向右横写为宜。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）注意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版面的整齐美观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。板书既不可密密麻麻，也不可稀稀落落。字与字、行与行之间的距离要适当。一般来说，字距要小于行距，这样可以使整体板面清晰而美观。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）注意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书写的规范性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。必须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使用标准的简化字。书写时，必须遵循汉字的书写规律，不倒插笔，不写自造简化字，做到书写规范、准确。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）注意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标点符号的正确使用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。为了使整篇作品一气呵成，书法作品中往往不使用标点符号。但是，为了便于教师教学与学生学习，板书应该顿则顿，正确使用标点符号，使整个版面更加清晰。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26150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332656"/>
            <a:ext cx="5724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二、板书设计的基本要求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40768"/>
            <a:ext cx="7020304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1340768"/>
            <a:ext cx="450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）内容完整，重点突出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89" y="2660427"/>
            <a:ext cx="40809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写板书是为了帮助学生更好地进行学习。因此，在设计板书之前，要充分吃透教材，掌握教材内容，把握教学重点。书写板书必须做到内容完整，重点突出。切不可过于简单，使学生不知所云，达不到板书的目的；也不要过于繁杂，占去很多本该属于讲授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Picture 4" descr="http://dayidata1.jiandan100.cn/M00/09/02/CgEB7Vf-LeuAbP34AAB9Mm26Q1E8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9486"/>
          <a:stretch>
            <a:fillRect/>
          </a:stretch>
        </p:blipFill>
        <p:spPr bwMode="auto">
          <a:xfrm>
            <a:off x="5076055" y="2599059"/>
            <a:ext cx="307635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548680"/>
            <a:ext cx="7020304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548680"/>
            <a:ext cx="450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把握时机，位置得当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08299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板书的内容确定之后，什么时候书写，写在什么位置，决不能随心所欲，而要根据讲课的方式而定。一般来说，讲授与板书的先后顺序有以下几种情况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）先板书后讲授。教师在讲课开始时先把本节要讲的几个分题写在黑板上，然后再一个分题一个分题地讲。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）写一个分题讲一个分题。这是最常用的方式，能较好地吸引学生的注意力，便于学生使用教科书。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）讲完一段再板书。这种方式比较适合教学改革中的发现法或探索法教学。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850" y="4616450"/>
            <a:ext cx="5340985" cy="19202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板书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一般从黑板左侧开始，约占黑板的</a:t>
            </a:r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2/3</a:t>
            </a: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。此为主板书区，用于书写教学的主要内容。黑板右侧称为副板书区，是主板书区的解释、补充，可随教学进程随时书写、擦掉。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4098" name="Picture 2" descr="http://p3.so.qhmsg.com/bdr/_240_/t0189cb4a31e0af0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7" y="4856219"/>
            <a:ext cx="21482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548680"/>
            <a:ext cx="7020304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548680"/>
            <a:ext cx="450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）条理清晰，布局合理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08299"/>
            <a:ext cx="842493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板书是一节课中教师留给学生的重要学习资料。板书的内容一定要条理清晰、层次分明、布局合理。一般来说，标题应居于板书最上边正中位置，下边要标出序号，以便区分。字体大小也应根据层次有所区别。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496" y="3429000"/>
            <a:ext cx="7020304" cy="7424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9136" y="3429000"/>
            <a:ext cx="450971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（四）整齐美观，色彩合理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056" y="4388619"/>
            <a:ext cx="842493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板书要做到不空不繁、不错不杂，纲目层次清楚，内容准确无误，形式结构合理，文字工整流畅，图像符号清晰美观，布局匀称得体，大小适度，颜色搭配合理（适当用彩色粉笔书写）。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26150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332656"/>
            <a:ext cx="57241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三、板书布局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40768"/>
            <a:ext cx="4572032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13407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）对称型板书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348880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对称型板书是指黑板上上下或左右的文字或图画内容对称、不偏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这种布局常用于以对比或类比的教学内容，因为它能够通过两方面内容的比较，使人或物各方面的相同处与不同处凸显出来。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C:\Users\ADMINI~1\AppData\Local\Temp\ksohtml\wps786D.t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824536" cy="20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66426" y="3518018"/>
            <a:ext cx="673326" cy="243126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对称型板书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692696"/>
            <a:ext cx="4572032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692696"/>
            <a:ext cx="33123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（二）偏正型板书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0808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偏正型板书是指非对称的板书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这种布局安排主要是依照教学内容自然成型的，显得生动活泼，有浑然天成之美，能给人以深刻的印象，且便于设计和记录。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3284984"/>
            <a:ext cx="673326" cy="243126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偏正型板书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C:\Users\ADMINI~1\AppData\Local\Temp\ksohtml\wps8808.t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3672408" cy="25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" y="692696"/>
            <a:ext cx="4572032" cy="74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692696"/>
            <a:ext cx="33123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（三）自由型板书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700808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自由型板书是指不受任何条条框框的限制，自由活泼的板书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这种板书布局要求教师有较高的教学水平，对所教的知识烂熟于心，并能声情并茂地讲解以引导学生学习。不然，就会显得杂乱无序。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212976"/>
            <a:ext cx="673326" cy="243126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偏正型板书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C:\Users\ADMINI~1\AppData\Local\Temp\ksohtml\wps30C5.t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1"/>
            <a:ext cx="4248472" cy="24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714612" y="1954222"/>
            <a:ext cx="1266825" cy="2832100"/>
            <a:chOff x="4050540" y="1387270"/>
            <a:chExt cx="1265465" cy="2123574"/>
          </a:xfrm>
        </p:grpSpPr>
        <p:sp>
          <p:nvSpPr>
            <p:cNvPr id="5" name="文本框 4"/>
            <p:cNvSpPr txBox="1"/>
            <p:nvPr/>
          </p:nvSpPr>
          <p:spPr>
            <a:xfrm>
              <a:off x="4275723" y="1607880"/>
              <a:ext cx="815099" cy="131543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谢谢</a:t>
              </a:r>
              <a:endPara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4050540" y="1387270"/>
              <a:ext cx="1265465" cy="21235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4144101" y="1512652"/>
              <a:ext cx="1078341" cy="1872808"/>
            </a:xfrm>
            <a:prstGeom prst="rect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pic>
        <p:nvPicPr>
          <p:cNvPr id="22532" name="图片 9"/>
          <p:cNvPicPr>
            <a:picLocks noChangeAspect="1"/>
          </p:cNvPicPr>
          <p:nvPr/>
        </p:nvPicPr>
        <p:blipFill>
          <a:blip r:embed="rId1" cstate="print"/>
          <a:srcRect l="20380" t="4794" r="18375" b="3520"/>
          <a:stretch>
            <a:fillRect/>
          </a:stretch>
        </p:blipFill>
        <p:spPr bwMode="auto">
          <a:xfrm>
            <a:off x="4786314" y="2714620"/>
            <a:ext cx="3714776" cy="35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印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643446"/>
            <a:ext cx="428628" cy="598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重要东西勿删\书法教程\桃李满天下【合】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703"/>
            <a:ext cx="9144000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43895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第四篇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784" y="836712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粉笔书法篇</a:t>
            </a:r>
            <a:endParaRPr lang="zh-CN" altLang="en-US" sz="72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288" y="5500702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第十章  粉笔书法常识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印鉴-圆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542525"/>
            <a:ext cx="365832" cy="35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857892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第十一章  粉笔楷书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6243600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第十二章  粉笔行书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3193928" y="2428868"/>
            <a:ext cx="43107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第一节  粉笔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字的书写工具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5217582">
            <a:off x="-306072" y="3526462"/>
            <a:ext cx="2323606" cy="732060"/>
            <a:chOff x="3059087" y="2408240"/>
            <a:chExt cx="6051502" cy="2019305"/>
          </a:xfrm>
          <a:solidFill>
            <a:srgbClr val="686868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avLst/>
              <a:gdLst>
                <a:gd name="T0" fmla="*/ 62 w 1547"/>
                <a:gd name="T1" fmla="*/ 5 h 469"/>
                <a:gd name="T2" fmla="*/ 112 w 1547"/>
                <a:gd name="T3" fmla="*/ 49 h 469"/>
                <a:gd name="T4" fmla="*/ 185 w 1547"/>
                <a:gd name="T5" fmla="*/ 125 h 469"/>
                <a:gd name="T6" fmla="*/ 254 w 1547"/>
                <a:gd name="T7" fmla="*/ 180 h 469"/>
                <a:gd name="T8" fmla="*/ 341 w 1547"/>
                <a:gd name="T9" fmla="*/ 251 h 469"/>
                <a:gd name="T10" fmla="*/ 409 w 1547"/>
                <a:gd name="T11" fmla="*/ 304 h 469"/>
                <a:gd name="T12" fmla="*/ 486 w 1547"/>
                <a:gd name="T13" fmla="*/ 326 h 469"/>
                <a:gd name="T14" fmla="*/ 557 w 1547"/>
                <a:gd name="T15" fmla="*/ 353 h 469"/>
                <a:gd name="T16" fmla="*/ 719 w 1547"/>
                <a:gd name="T17" fmla="*/ 385 h 469"/>
                <a:gd name="T18" fmla="*/ 799 w 1547"/>
                <a:gd name="T19" fmla="*/ 387 h 469"/>
                <a:gd name="T20" fmla="*/ 898 w 1547"/>
                <a:gd name="T21" fmla="*/ 374 h 469"/>
                <a:gd name="T22" fmla="*/ 990 w 1547"/>
                <a:gd name="T23" fmla="*/ 358 h 469"/>
                <a:gd name="T24" fmla="*/ 921 w 1547"/>
                <a:gd name="T25" fmla="*/ 383 h 469"/>
                <a:gd name="T26" fmla="*/ 878 w 1547"/>
                <a:gd name="T27" fmla="*/ 395 h 469"/>
                <a:gd name="T28" fmla="*/ 898 w 1547"/>
                <a:gd name="T29" fmla="*/ 403 h 469"/>
                <a:gd name="T30" fmla="*/ 797 w 1547"/>
                <a:gd name="T31" fmla="*/ 416 h 469"/>
                <a:gd name="T32" fmla="*/ 782 w 1547"/>
                <a:gd name="T33" fmla="*/ 428 h 469"/>
                <a:gd name="T34" fmla="*/ 965 w 1547"/>
                <a:gd name="T35" fmla="*/ 407 h 469"/>
                <a:gd name="T36" fmla="*/ 1093 w 1547"/>
                <a:gd name="T37" fmla="*/ 362 h 469"/>
                <a:gd name="T38" fmla="*/ 1010 w 1547"/>
                <a:gd name="T39" fmla="*/ 384 h 469"/>
                <a:gd name="T40" fmla="*/ 947 w 1547"/>
                <a:gd name="T41" fmla="*/ 399 h 469"/>
                <a:gd name="T42" fmla="*/ 983 w 1547"/>
                <a:gd name="T43" fmla="*/ 386 h 469"/>
                <a:gd name="T44" fmla="*/ 1067 w 1547"/>
                <a:gd name="T45" fmla="*/ 354 h 469"/>
                <a:gd name="T46" fmla="*/ 1124 w 1547"/>
                <a:gd name="T47" fmla="*/ 336 h 469"/>
                <a:gd name="T48" fmla="*/ 1125 w 1547"/>
                <a:gd name="T49" fmla="*/ 357 h 469"/>
                <a:gd name="T50" fmla="*/ 1194 w 1547"/>
                <a:gd name="T51" fmla="*/ 335 h 469"/>
                <a:gd name="T52" fmla="*/ 1279 w 1547"/>
                <a:gd name="T53" fmla="*/ 289 h 469"/>
                <a:gd name="T54" fmla="*/ 1350 w 1547"/>
                <a:gd name="T55" fmla="*/ 245 h 469"/>
                <a:gd name="T56" fmla="*/ 1419 w 1547"/>
                <a:gd name="T57" fmla="*/ 194 h 469"/>
                <a:gd name="T58" fmla="*/ 1438 w 1547"/>
                <a:gd name="T59" fmla="*/ 175 h 469"/>
                <a:gd name="T60" fmla="*/ 1545 w 1547"/>
                <a:gd name="T61" fmla="*/ 73 h 469"/>
                <a:gd name="T62" fmla="*/ 1412 w 1547"/>
                <a:gd name="T63" fmla="*/ 226 h 469"/>
                <a:gd name="T64" fmla="*/ 1358 w 1547"/>
                <a:gd name="T65" fmla="*/ 280 h 469"/>
                <a:gd name="T66" fmla="*/ 1309 w 1547"/>
                <a:gd name="T67" fmla="*/ 308 h 469"/>
                <a:gd name="T68" fmla="*/ 1232 w 1547"/>
                <a:gd name="T69" fmla="*/ 353 h 469"/>
                <a:gd name="T70" fmla="*/ 1192 w 1547"/>
                <a:gd name="T71" fmla="*/ 368 h 469"/>
                <a:gd name="T72" fmla="*/ 1144 w 1547"/>
                <a:gd name="T73" fmla="*/ 392 h 469"/>
                <a:gd name="T74" fmla="*/ 1061 w 1547"/>
                <a:gd name="T75" fmla="*/ 420 h 469"/>
                <a:gd name="T76" fmla="*/ 1017 w 1547"/>
                <a:gd name="T77" fmla="*/ 436 h 469"/>
                <a:gd name="T78" fmla="*/ 972 w 1547"/>
                <a:gd name="T79" fmla="*/ 445 h 469"/>
                <a:gd name="T80" fmla="*/ 843 w 1547"/>
                <a:gd name="T81" fmla="*/ 466 h 469"/>
                <a:gd name="T82" fmla="*/ 756 w 1547"/>
                <a:gd name="T83" fmla="*/ 468 h 469"/>
                <a:gd name="T84" fmla="*/ 651 w 1547"/>
                <a:gd name="T85" fmla="*/ 455 h 469"/>
                <a:gd name="T86" fmla="*/ 592 w 1547"/>
                <a:gd name="T87" fmla="*/ 444 h 469"/>
                <a:gd name="T88" fmla="*/ 506 w 1547"/>
                <a:gd name="T89" fmla="*/ 428 h 469"/>
                <a:gd name="T90" fmla="*/ 466 w 1547"/>
                <a:gd name="T91" fmla="*/ 415 h 469"/>
                <a:gd name="T92" fmla="*/ 392 w 1547"/>
                <a:gd name="T93" fmla="*/ 390 h 469"/>
                <a:gd name="T94" fmla="*/ 395 w 1547"/>
                <a:gd name="T95" fmla="*/ 376 h 469"/>
                <a:gd name="T96" fmla="*/ 295 w 1547"/>
                <a:gd name="T97" fmla="*/ 332 h 469"/>
                <a:gd name="T98" fmla="*/ 234 w 1547"/>
                <a:gd name="T99" fmla="*/ 302 h 469"/>
                <a:gd name="T100" fmla="*/ 151 w 1547"/>
                <a:gd name="T101" fmla="*/ 222 h 469"/>
                <a:gd name="T102" fmla="*/ 97 w 1547"/>
                <a:gd name="T103" fmla="*/ 183 h 469"/>
                <a:gd name="T104" fmla="*/ 1 w 1547"/>
                <a:gd name="T105" fmla="*/ 69 h 469"/>
                <a:gd name="T106" fmla="*/ 721 w 1547"/>
                <a:gd name="T107" fmla="*/ 402 h 469"/>
                <a:gd name="T108" fmla="*/ 650 w 1547"/>
                <a:gd name="T109" fmla="*/ 391 h 469"/>
                <a:gd name="T110" fmla="*/ 596 w 1547"/>
                <a:gd name="T111" fmla="*/ 393 h 469"/>
                <a:gd name="T112" fmla="*/ 754 w 1547"/>
                <a:gd name="T113" fmla="*/ 400 h 469"/>
                <a:gd name="T114" fmla="*/ 1437 w 1547"/>
                <a:gd name="T115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7" h="469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8 h 8"/>
                <a:gd name="T4" fmla="*/ 3 w 6"/>
                <a:gd name="T5" fmla="*/ 0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avLst/>
              <a:gdLst>
                <a:gd name="T0" fmla="*/ 122 w 370"/>
                <a:gd name="T1" fmla="*/ 212 h 288"/>
                <a:gd name="T2" fmla="*/ 110 w 370"/>
                <a:gd name="T3" fmla="*/ 210 h 288"/>
                <a:gd name="T4" fmla="*/ 101 w 370"/>
                <a:gd name="T5" fmla="*/ 223 h 288"/>
                <a:gd name="T6" fmla="*/ 81 w 370"/>
                <a:gd name="T7" fmla="*/ 233 h 288"/>
                <a:gd name="T8" fmla="*/ 106 w 370"/>
                <a:gd name="T9" fmla="*/ 209 h 288"/>
                <a:gd name="T10" fmla="*/ 137 w 370"/>
                <a:gd name="T11" fmla="*/ 187 h 288"/>
                <a:gd name="T12" fmla="*/ 137 w 370"/>
                <a:gd name="T13" fmla="*/ 191 h 288"/>
                <a:gd name="T14" fmla="*/ 151 w 370"/>
                <a:gd name="T15" fmla="*/ 192 h 288"/>
                <a:gd name="T16" fmla="*/ 161 w 370"/>
                <a:gd name="T17" fmla="*/ 177 h 288"/>
                <a:gd name="T18" fmla="*/ 184 w 370"/>
                <a:gd name="T19" fmla="*/ 153 h 288"/>
                <a:gd name="T20" fmla="*/ 169 w 370"/>
                <a:gd name="T21" fmla="*/ 181 h 288"/>
                <a:gd name="T22" fmla="*/ 172 w 370"/>
                <a:gd name="T23" fmla="*/ 189 h 288"/>
                <a:gd name="T24" fmla="*/ 208 w 370"/>
                <a:gd name="T25" fmla="*/ 161 h 288"/>
                <a:gd name="T26" fmla="*/ 227 w 370"/>
                <a:gd name="T27" fmla="*/ 148 h 288"/>
                <a:gd name="T28" fmla="*/ 235 w 370"/>
                <a:gd name="T29" fmla="*/ 128 h 288"/>
                <a:gd name="T30" fmla="*/ 256 w 370"/>
                <a:gd name="T31" fmla="*/ 122 h 288"/>
                <a:gd name="T32" fmla="*/ 283 w 370"/>
                <a:gd name="T33" fmla="*/ 92 h 288"/>
                <a:gd name="T34" fmla="*/ 323 w 370"/>
                <a:gd name="T35" fmla="*/ 49 h 288"/>
                <a:gd name="T36" fmla="*/ 332 w 370"/>
                <a:gd name="T37" fmla="*/ 31 h 288"/>
                <a:gd name="T38" fmla="*/ 343 w 370"/>
                <a:gd name="T39" fmla="*/ 15 h 288"/>
                <a:gd name="T40" fmla="*/ 356 w 370"/>
                <a:gd name="T41" fmla="*/ 1 h 288"/>
                <a:gd name="T42" fmla="*/ 350 w 370"/>
                <a:gd name="T43" fmla="*/ 11 h 288"/>
                <a:gd name="T44" fmla="*/ 356 w 370"/>
                <a:gd name="T45" fmla="*/ 16 h 288"/>
                <a:gd name="T46" fmla="*/ 370 w 370"/>
                <a:gd name="T47" fmla="*/ 2 h 288"/>
                <a:gd name="T48" fmla="*/ 354 w 370"/>
                <a:gd name="T49" fmla="*/ 30 h 288"/>
                <a:gd name="T50" fmla="*/ 344 w 370"/>
                <a:gd name="T51" fmla="*/ 45 h 288"/>
                <a:gd name="T52" fmla="*/ 338 w 370"/>
                <a:gd name="T53" fmla="*/ 60 h 288"/>
                <a:gd name="T54" fmla="*/ 308 w 370"/>
                <a:gd name="T55" fmla="*/ 92 h 288"/>
                <a:gd name="T56" fmla="*/ 274 w 370"/>
                <a:gd name="T57" fmla="*/ 127 h 288"/>
                <a:gd name="T58" fmla="*/ 267 w 370"/>
                <a:gd name="T59" fmla="*/ 122 h 288"/>
                <a:gd name="T60" fmla="*/ 246 w 370"/>
                <a:gd name="T61" fmla="*/ 145 h 288"/>
                <a:gd name="T62" fmla="*/ 221 w 370"/>
                <a:gd name="T63" fmla="*/ 162 h 288"/>
                <a:gd name="T64" fmla="*/ 197 w 370"/>
                <a:gd name="T65" fmla="*/ 183 h 288"/>
                <a:gd name="T66" fmla="*/ 165 w 370"/>
                <a:gd name="T67" fmla="*/ 205 h 288"/>
                <a:gd name="T68" fmla="*/ 150 w 370"/>
                <a:gd name="T69" fmla="*/ 212 h 288"/>
                <a:gd name="T70" fmla="*/ 129 w 370"/>
                <a:gd name="T71" fmla="*/ 239 h 288"/>
                <a:gd name="T72" fmla="*/ 114 w 370"/>
                <a:gd name="T73" fmla="*/ 243 h 288"/>
                <a:gd name="T74" fmla="*/ 77 w 370"/>
                <a:gd name="T75" fmla="*/ 260 h 288"/>
                <a:gd name="T76" fmla="*/ 72 w 370"/>
                <a:gd name="T77" fmla="*/ 266 h 288"/>
                <a:gd name="T78" fmla="*/ 53 w 370"/>
                <a:gd name="T79" fmla="*/ 280 h 288"/>
                <a:gd name="T80" fmla="*/ 45 w 370"/>
                <a:gd name="T81" fmla="*/ 278 h 288"/>
                <a:gd name="T82" fmla="*/ 14 w 370"/>
                <a:gd name="T83" fmla="*/ 286 h 288"/>
                <a:gd name="T84" fmla="*/ 7 w 370"/>
                <a:gd name="T85" fmla="*/ 287 h 288"/>
                <a:gd name="T86" fmla="*/ 12 w 370"/>
                <a:gd name="T87" fmla="*/ 280 h 288"/>
                <a:gd name="T88" fmla="*/ 9 w 370"/>
                <a:gd name="T89" fmla="*/ 271 h 288"/>
                <a:gd name="T90" fmla="*/ 23 w 370"/>
                <a:gd name="T91" fmla="*/ 254 h 288"/>
                <a:gd name="T92" fmla="*/ 21 w 370"/>
                <a:gd name="T93" fmla="*/ 242 h 288"/>
                <a:gd name="T94" fmla="*/ 42 w 370"/>
                <a:gd name="T95" fmla="*/ 251 h 288"/>
                <a:gd name="T96" fmla="*/ 72 w 370"/>
                <a:gd name="T97" fmla="*/ 231 h 288"/>
                <a:gd name="T98" fmla="*/ 65 w 370"/>
                <a:gd name="T99" fmla="*/ 241 h 288"/>
                <a:gd name="T100" fmla="*/ 69 w 370"/>
                <a:gd name="T101" fmla="*/ 250 h 288"/>
                <a:gd name="T102" fmla="*/ 91 w 370"/>
                <a:gd name="T103" fmla="*/ 239 h 288"/>
                <a:gd name="T104" fmla="*/ 123 w 370"/>
                <a:gd name="T105" fmla="*/ 221 h 288"/>
                <a:gd name="T106" fmla="*/ 276 w 370"/>
                <a:gd name="T107" fmla="*/ 111 h 288"/>
                <a:gd name="T108" fmla="*/ 295 w 370"/>
                <a:gd name="T109" fmla="*/ 9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288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avLst/>
              <a:gdLst>
                <a:gd name="T0" fmla="*/ 236 w 236"/>
                <a:gd name="T1" fmla="*/ 2 h 137"/>
                <a:gd name="T2" fmla="*/ 228 w 236"/>
                <a:gd name="T3" fmla="*/ 12 h 137"/>
                <a:gd name="T4" fmla="*/ 214 w 236"/>
                <a:gd name="T5" fmla="*/ 19 h 137"/>
                <a:gd name="T6" fmla="*/ 197 w 236"/>
                <a:gd name="T7" fmla="*/ 31 h 137"/>
                <a:gd name="T8" fmla="*/ 180 w 236"/>
                <a:gd name="T9" fmla="*/ 41 h 137"/>
                <a:gd name="T10" fmla="*/ 169 w 236"/>
                <a:gd name="T11" fmla="*/ 48 h 137"/>
                <a:gd name="T12" fmla="*/ 157 w 236"/>
                <a:gd name="T13" fmla="*/ 59 h 137"/>
                <a:gd name="T14" fmla="*/ 137 w 236"/>
                <a:gd name="T15" fmla="*/ 67 h 137"/>
                <a:gd name="T16" fmla="*/ 129 w 236"/>
                <a:gd name="T17" fmla="*/ 70 h 137"/>
                <a:gd name="T18" fmla="*/ 116 w 236"/>
                <a:gd name="T19" fmla="*/ 81 h 137"/>
                <a:gd name="T20" fmla="*/ 111 w 236"/>
                <a:gd name="T21" fmla="*/ 89 h 137"/>
                <a:gd name="T22" fmla="*/ 89 w 236"/>
                <a:gd name="T23" fmla="*/ 94 h 137"/>
                <a:gd name="T24" fmla="*/ 77 w 236"/>
                <a:gd name="T25" fmla="*/ 103 h 137"/>
                <a:gd name="T26" fmla="*/ 74 w 236"/>
                <a:gd name="T27" fmla="*/ 105 h 137"/>
                <a:gd name="T28" fmla="*/ 63 w 236"/>
                <a:gd name="T29" fmla="*/ 107 h 137"/>
                <a:gd name="T30" fmla="*/ 59 w 236"/>
                <a:gd name="T31" fmla="*/ 107 h 137"/>
                <a:gd name="T32" fmla="*/ 49 w 236"/>
                <a:gd name="T33" fmla="*/ 114 h 137"/>
                <a:gd name="T34" fmla="*/ 29 w 236"/>
                <a:gd name="T35" fmla="*/ 117 h 137"/>
                <a:gd name="T36" fmla="*/ 27 w 236"/>
                <a:gd name="T37" fmla="*/ 122 h 137"/>
                <a:gd name="T38" fmla="*/ 22 w 236"/>
                <a:gd name="T39" fmla="*/ 125 h 137"/>
                <a:gd name="T40" fmla="*/ 18 w 236"/>
                <a:gd name="T41" fmla="*/ 127 h 137"/>
                <a:gd name="T42" fmla="*/ 7 w 236"/>
                <a:gd name="T43" fmla="*/ 135 h 137"/>
                <a:gd name="T44" fmla="*/ 1 w 236"/>
                <a:gd name="T45" fmla="*/ 133 h 137"/>
                <a:gd name="T46" fmla="*/ 0 w 236"/>
                <a:gd name="T47" fmla="*/ 127 h 137"/>
                <a:gd name="T48" fmla="*/ 2 w 236"/>
                <a:gd name="T49" fmla="*/ 124 h 137"/>
                <a:gd name="T50" fmla="*/ 59 w 236"/>
                <a:gd name="T51" fmla="*/ 98 h 137"/>
                <a:gd name="T52" fmla="*/ 103 w 236"/>
                <a:gd name="T53" fmla="*/ 73 h 137"/>
                <a:gd name="T54" fmla="*/ 127 w 236"/>
                <a:gd name="T55" fmla="*/ 60 h 137"/>
                <a:gd name="T56" fmla="*/ 156 w 236"/>
                <a:gd name="T57" fmla="*/ 44 h 137"/>
                <a:gd name="T58" fmla="*/ 158 w 236"/>
                <a:gd name="T59" fmla="*/ 43 h 137"/>
                <a:gd name="T60" fmla="*/ 182 w 236"/>
                <a:gd name="T61" fmla="*/ 29 h 137"/>
                <a:gd name="T62" fmla="*/ 187 w 236"/>
                <a:gd name="T63" fmla="*/ 24 h 137"/>
                <a:gd name="T64" fmla="*/ 199 w 236"/>
                <a:gd name="T65" fmla="*/ 20 h 137"/>
                <a:gd name="T66" fmla="*/ 209 w 236"/>
                <a:gd name="T67" fmla="*/ 16 h 137"/>
                <a:gd name="T68" fmla="*/ 215 w 236"/>
                <a:gd name="T69" fmla="*/ 10 h 137"/>
                <a:gd name="T70" fmla="*/ 236 w 236"/>
                <a:gd name="T7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37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avLst/>
              <a:gdLst>
                <a:gd name="T0" fmla="*/ 0 w 162"/>
                <a:gd name="T1" fmla="*/ 79 h 88"/>
                <a:gd name="T2" fmla="*/ 7 w 162"/>
                <a:gd name="T3" fmla="*/ 77 h 88"/>
                <a:gd name="T4" fmla="*/ 26 w 162"/>
                <a:gd name="T5" fmla="*/ 66 h 88"/>
                <a:gd name="T6" fmla="*/ 33 w 162"/>
                <a:gd name="T7" fmla="*/ 52 h 88"/>
                <a:gd name="T8" fmla="*/ 32 w 162"/>
                <a:gd name="T9" fmla="*/ 44 h 88"/>
                <a:gd name="T10" fmla="*/ 19 w 162"/>
                <a:gd name="T11" fmla="*/ 48 h 88"/>
                <a:gd name="T12" fmla="*/ 47 w 162"/>
                <a:gd name="T13" fmla="*/ 34 h 88"/>
                <a:gd name="T14" fmla="*/ 52 w 162"/>
                <a:gd name="T15" fmla="*/ 37 h 88"/>
                <a:gd name="T16" fmla="*/ 60 w 162"/>
                <a:gd name="T17" fmla="*/ 40 h 88"/>
                <a:gd name="T18" fmla="*/ 75 w 162"/>
                <a:gd name="T19" fmla="*/ 34 h 88"/>
                <a:gd name="T20" fmla="*/ 78 w 162"/>
                <a:gd name="T21" fmla="*/ 27 h 88"/>
                <a:gd name="T22" fmla="*/ 72 w 162"/>
                <a:gd name="T23" fmla="*/ 10 h 88"/>
                <a:gd name="T24" fmla="*/ 81 w 162"/>
                <a:gd name="T25" fmla="*/ 9 h 88"/>
                <a:gd name="T26" fmla="*/ 82 w 162"/>
                <a:gd name="T27" fmla="*/ 21 h 88"/>
                <a:gd name="T28" fmla="*/ 91 w 162"/>
                <a:gd name="T29" fmla="*/ 29 h 88"/>
                <a:gd name="T30" fmla="*/ 106 w 162"/>
                <a:gd name="T31" fmla="*/ 24 h 88"/>
                <a:gd name="T32" fmla="*/ 116 w 162"/>
                <a:gd name="T33" fmla="*/ 19 h 88"/>
                <a:gd name="T34" fmla="*/ 126 w 162"/>
                <a:gd name="T35" fmla="*/ 14 h 88"/>
                <a:gd name="T36" fmla="*/ 150 w 162"/>
                <a:gd name="T37" fmla="*/ 3 h 88"/>
                <a:gd name="T38" fmla="*/ 162 w 162"/>
                <a:gd name="T39" fmla="*/ 0 h 88"/>
                <a:gd name="T40" fmla="*/ 160 w 162"/>
                <a:gd name="T41" fmla="*/ 7 h 88"/>
                <a:gd name="T42" fmla="*/ 141 w 162"/>
                <a:gd name="T43" fmla="*/ 16 h 88"/>
                <a:gd name="T44" fmla="*/ 126 w 162"/>
                <a:gd name="T45" fmla="*/ 21 h 88"/>
                <a:gd name="T46" fmla="*/ 116 w 162"/>
                <a:gd name="T47" fmla="*/ 30 h 88"/>
                <a:gd name="T48" fmla="*/ 96 w 162"/>
                <a:gd name="T49" fmla="*/ 35 h 88"/>
                <a:gd name="T50" fmla="*/ 91 w 162"/>
                <a:gd name="T51" fmla="*/ 36 h 88"/>
                <a:gd name="T52" fmla="*/ 81 w 162"/>
                <a:gd name="T53" fmla="*/ 44 h 88"/>
                <a:gd name="T54" fmla="*/ 61 w 162"/>
                <a:gd name="T55" fmla="*/ 50 h 88"/>
                <a:gd name="T56" fmla="*/ 51 w 162"/>
                <a:gd name="T57" fmla="*/ 57 h 88"/>
                <a:gd name="T58" fmla="*/ 39 w 162"/>
                <a:gd name="T59" fmla="*/ 73 h 88"/>
                <a:gd name="T60" fmla="*/ 27 w 162"/>
                <a:gd name="T61" fmla="*/ 77 h 88"/>
                <a:gd name="T62" fmla="*/ 15 w 162"/>
                <a:gd name="T63" fmla="*/ 83 h 88"/>
                <a:gd name="T64" fmla="*/ 0 w 162"/>
                <a:gd name="T6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88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avLst/>
              <a:gdLst>
                <a:gd name="T0" fmla="*/ 0 w 58"/>
                <a:gd name="T1" fmla="*/ 4 h 12"/>
                <a:gd name="T2" fmla="*/ 5 w 58"/>
                <a:gd name="T3" fmla="*/ 1 h 12"/>
                <a:gd name="T4" fmla="*/ 17 w 58"/>
                <a:gd name="T5" fmla="*/ 1 h 12"/>
                <a:gd name="T6" fmla="*/ 18 w 58"/>
                <a:gd name="T7" fmla="*/ 1 h 12"/>
                <a:gd name="T8" fmla="*/ 50 w 58"/>
                <a:gd name="T9" fmla="*/ 3 h 12"/>
                <a:gd name="T10" fmla="*/ 58 w 58"/>
                <a:gd name="T11" fmla="*/ 3 h 12"/>
                <a:gd name="T12" fmla="*/ 36 w 58"/>
                <a:gd name="T13" fmla="*/ 11 h 12"/>
                <a:gd name="T14" fmla="*/ 8 w 58"/>
                <a:gd name="T15" fmla="*/ 5 h 12"/>
                <a:gd name="T16" fmla="*/ 0 w 58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avLst/>
              <a:gdLst>
                <a:gd name="T0" fmla="*/ 6 w 20"/>
                <a:gd name="T1" fmla="*/ 22 h 23"/>
                <a:gd name="T2" fmla="*/ 0 w 20"/>
                <a:gd name="T3" fmla="*/ 11 h 23"/>
                <a:gd name="T4" fmla="*/ 8 w 20"/>
                <a:gd name="T5" fmla="*/ 2 h 23"/>
                <a:gd name="T6" fmla="*/ 13 w 20"/>
                <a:gd name="T7" fmla="*/ 1 h 23"/>
                <a:gd name="T8" fmla="*/ 16 w 20"/>
                <a:gd name="T9" fmla="*/ 6 h 23"/>
                <a:gd name="T10" fmla="*/ 18 w 20"/>
                <a:gd name="T11" fmla="*/ 14 h 23"/>
                <a:gd name="T12" fmla="*/ 20 w 20"/>
                <a:gd name="T13" fmla="*/ 19 h 23"/>
                <a:gd name="T14" fmla="*/ 12 w 20"/>
                <a:gd name="T15" fmla="*/ 22 h 23"/>
                <a:gd name="T16" fmla="*/ 6 w 20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avLst/>
              <a:gdLst>
                <a:gd name="T0" fmla="*/ 11 w 12"/>
                <a:gd name="T1" fmla="*/ 0 h 23"/>
                <a:gd name="T2" fmla="*/ 11 w 12"/>
                <a:gd name="T3" fmla="*/ 9 h 23"/>
                <a:gd name="T4" fmla="*/ 5 w 12"/>
                <a:gd name="T5" fmla="*/ 22 h 23"/>
                <a:gd name="T6" fmla="*/ 1 w 12"/>
                <a:gd name="T7" fmla="*/ 22 h 23"/>
                <a:gd name="T8" fmla="*/ 0 w 12"/>
                <a:gd name="T9" fmla="*/ 17 h 23"/>
                <a:gd name="T10" fmla="*/ 3 w 12"/>
                <a:gd name="T11" fmla="*/ 3 h 23"/>
                <a:gd name="T12" fmla="*/ 4 w 12"/>
                <a:gd name="T13" fmla="*/ 1 h 23"/>
                <a:gd name="T14" fmla="*/ 11 w 1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3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avLst/>
              <a:gdLst>
                <a:gd name="T0" fmla="*/ 0 w 31"/>
                <a:gd name="T1" fmla="*/ 14 h 14"/>
                <a:gd name="T2" fmla="*/ 31 w 31"/>
                <a:gd name="T3" fmla="*/ 0 h 14"/>
                <a:gd name="T4" fmla="*/ 0 w 3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4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avLst/>
              <a:gdLst>
                <a:gd name="T0" fmla="*/ 0 w 16"/>
                <a:gd name="T1" fmla="*/ 3 h 13"/>
                <a:gd name="T2" fmla="*/ 16 w 16"/>
                <a:gd name="T3" fmla="*/ 7 h 13"/>
                <a:gd name="T4" fmla="*/ 1 w 16"/>
                <a:gd name="T5" fmla="*/ 13 h 13"/>
                <a:gd name="T6" fmla="*/ 0 w 16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avLst/>
              <a:gdLst>
                <a:gd name="T0" fmla="*/ 16 w 16"/>
                <a:gd name="T1" fmla="*/ 0 h 19"/>
                <a:gd name="T2" fmla="*/ 0 w 16"/>
                <a:gd name="T3" fmla="*/ 19 h 19"/>
                <a:gd name="T4" fmla="*/ 16 w 1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avLst/>
              <a:gdLst>
                <a:gd name="T0" fmla="*/ 19 w 19"/>
                <a:gd name="T1" fmla="*/ 11 h 11"/>
                <a:gd name="T2" fmla="*/ 0 w 19"/>
                <a:gd name="T3" fmla="*/ 1 h 11"/>
                <a:gd name="T4" fmla="*/ 3 w 19"/>
                <a:gd name="T5" fmla="*/ 0 h 11"/>
                <a:gd name="T6" fmla="*/ 19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avLst/>
              <a:gdLst>
                <a:gd name="T0" fmla="*/ 0 w 32"/>
                <a:gd name="T1" fmla="*/ 9 h 9"/>
                <a:gd name="T2" fmla="*/ 32 w 32"/>
                <a:gd name="T3" fmla="*/ 4 h 9"/>
                <a:gd name="T4" fmla="*/ 29 w 32"/>
                <a:gd name="T5" fmla="*/ 5 h 9"/>
                <a:gd name="T6" fmla="*/ 0 w 3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avLst/>
              <a:gdLst>
                <a:gd name="T0" fmla="*/ 19 w 19"/>
                <a:gd name="T1" fmla="*/ 1 h 13"/>
                <a:gd name="T2" fmla="*/ 3 w 19"/>
                <a:gd name="T3" fmla="*/ 13 h 13"/>
                <a:gd name="T4" fmla="*/ 3 w 19"/>
                <a:gd name="T5" fmla="*/ 5 h 13"/>
                <a:gd name="T6" fmla="*/ 9 w 19"/>
                <a:gd name="T7" fmla="*/ 3 h 13"/>
                <a:gd name="T8" fmla="*/ 18 w 19"/>
                <a:gd name="T9" fmla="*/ 0 h 13"/>
                <a:gd name="T10" fmla="*/ 19 w 1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avLst/>
              <a:gdLst>
                <a:gd name="T0" fmla="*/ 14 w 14"/>
                <a:gd name="T1" fmla="*/ 0 h 11"/>
                <a:gd name="T2" fmla="*/ 8 w 14"/>
                <a:gd name="T3" fmla="*/ 7 h 11"/>
                <a:gd name="T4" fmla="*/ 1 w 14"/>
                <a:gd name="T5" fmla="*/ 11 h 11"/>
                <a:gd name="T6" fmla="*/ 0 w 14"/>
                <a:gd name="T7" fmla="*/ 8 h 11"/>
                <a:gd name="T8" fmla="*/ 4 w 14"/>
                <a:gd name="T9" fmla="*/ 3 h 11"/>
                <a:gd name="T10" fmla="*/ 1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avLst/>
              <a:gdLst>
                <a:gd name="T0" fmla="*/ 0 w 7"/>
                <a:gd name="T1" fmla="*/ 3 h 7"/>
                <a:gd name="T2" fmla="*/ 6 w 7"/>
                <a:gd name="T3" fmla="*/ 0 h 7"/>
                <a:gd name="T4" fmla="*/ 7 w 7"/>
                <a:gd name="T5" fmla="*/ 1 h 7"/>
                <a:gd name="T6" fmla="*/ 4 w 7"/>
                <a:gd name="T7" fmla="*/ 7 h 7"/>
                <a:gd name="T8" fmla="*/ 0 w 7"/>
                <a:gd name="T9" fmla="*/ 5 h 7"/>
                <a:gd name="T10" fmla="*/ 0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2 h 9"/>
                <a:gd name="T4" fmla="*/ 6 w 8"/>
                <a:gd name="T5" fmla="*/ 0 h 9"/>
                <a:gd name="T6" fmla="*/ 0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avLst/>
              <a:gdLst>
                <a:gd name="T0" fmla="*/ 8 w 8"/>
                <a:gd name="T1" fmla="*/ 2 h 8"/>
                <a:gd name="T2" fmla="*/ 2 w 8"/>
                <a:gd name="T3" fmla="*/ 8 h 8"/>
                <a:gd name="T4" fmla="*/ 0 w 8"/>
                <a:gd name="T5" fmla="*/ 7 h 8"/>
                <a:gd name="T6" fmla="*/ 6 w 8"/>
                <a:gd name="T7" fmla="*/ 0 h 8"/>
                <a:gd name="T8" fmla="*/ 8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6 h 7"/>
                <a:gd name="T4" fmla="*/ 0 w 6"/>
                <a:gd name="T5" fmla="*/ 7 h 7"/>
                <a:gd name="T6" fmla="*/ 3 w 6"/>
                <a:gd name="T7" fmla="*/ 0 h 7"/>
                <a:gd name="T8" fmla="*/ 4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avLst/>
              <a:gdLst>
                <a:gd name="T0" fmla="*/ 0 w 8"/>
                <a:gd name="T1" fmla="*/ 5 h 6"/>
                <a:gd name="T2" fmla="*/ 4 w 8"/>
                <a:gd name="T3" fmla="*/ 0 h 6"/>
                <a:gd name="T4" fmla="*/ 8 w 8"/>
                <a:gd name="T5" fmla="*/ 4 h 6"/>
                <a:gd name="T6" fmla="*/ 0 w 8"/>
                <a:gd name="T7" fmla="*/ 6 h 6"/>
                <a:gd name="T8" fmla="*/ 0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avLst/>
              <a:gdLst>
                <a:gd name="T0" fmla="*/ 167 w 178"/>
                <a:gd name="T1" fmla="*/ 7 h 28"/>
                <a:gd name="T2" fmla="*/ 161 w 178"/>
                <a:gd name="T3" fmla="*/ 14 h 28"/>
                <a:gd name="T4" fmla="*/ 178 w 178"/>
                <a:gd name="T5" fmla="*/ 13 h 28"/>
                <a:gd name="T6" fmla="*/ 163 w 178"/>
                <a:gd name="T7" fmla="*/ 21 h 28"/>
                <a:gd name="T8" fmla="*/ 97 w 178"/>
                <a:gd name="T9" fmla="*/ 20 h 28"/>
                <a:gd name="T10" fmla="*/ 100 w 178"/>
                <a:gd name="T11" fmla="*/ 27 h 28"/>
                <a:gd name="T12" fmla="*/ 25 w 178"/>
                <a:gd name="T13" fmla="*/ 19 h 28"/>
                <a:gd name="T14" fmla="*/ 3 w 178"/>
                <a:gd name="T15" fmla="*/ 7 h 28"/>
                <a:gd name="T16" fmla="*/ 0 w 178"/>
                <a:gd name="T17" fmla="*/ 3 h 28"/>
                <a:gd name="T18" fmla="*/ 12 w 178"/>
                <a:gd name="T19" fmla="*/ 0 h 28"/>
                <a:gd name="T20" fmla="*/ 16 w 178"/>
                <a:gd name="T21" fmla="*/ 1 h 28"/>
                <a:gd name="T22" fmla="*/ 22 w 178"/>
                <a:gd name="T23" fmla="*/ 4 h 28"/>
                <a:gd name="T24" fmla="*/ 39 w 178"/>
                <a:gd name="T25" fmla="*/ 2 h 28"/>
                <a:gd name="T26" fmla="*/ 57 w 178"/>
                <a:gd name="T27" fmla="*/ 5 h 28"/>
                <a:gd name="T28" fmla="*/ 79 w 178"/>
                <a:gd name="T29" fmla="*/ 4 h 28"/>
                <a:gd name="T30" fmla="*/ 82 w 178"/>
                <a:gd name="T31" fmla="*/ 4 h 28"/>
                <a:gd name="T32" fmla="*/ 104 w 178"/>
                <a:gd name="T33" fmla="*/ 10 h 28"/>
                <a:gd name="T34" fmla="*/ 107 w 178"/>
                <a:gd name="T35" fmla="*/ 12 h 28"/>
                <a:gd name="T36" fmla="*/ 115 w 178"/>
                <a:gd name="T37" fmla="*/ 14 h 28"/>
                <a:gd name="T38" fmla="*/ 128 w 178"/>
                <a:gd name="T39" fmla="*/ 16 h 28"/>
                <a:gd name="T40" fmla="*/ 141 w 178"/>
                <a:gd name="T41" fmla="*/ 15 h 28"/>
                <a:gd name="T42" fmla="*/ 152 w 178"/>
                <a:gd name="T43" fmla="*/ 8 h 28"/>
                <a:gd name="T44" fmla="*/ 167 w 178"/>
                <a:gd name="T4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avLst/>
              <a:gdLst>
                <a:gd name="T0" fmla="*/ 2 w 26"/>
                <a:gd name="T1" fmla="*/ 11 h 11"/>
                <a:gd name="T2" fmla="*/ 5 w 26"/>
                <a:gd name="T3" fmla="*/ 5 h 11"/>
                <a:gd name="T4" fmla="*/ 26 w 26"/>
                <a:gd name="T5" fmla="*/ 0 h 11"/>
                <a:gd name="T6" fmla="*/ 2 w 2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avLst/>
              <a:gdLst>
                <a:gd name="T0" fmla="*/ 0 w 9"/>
                <a:gd name="T1" fmla="*/ 8 h 8"/>
                <a:gd name="T2" fmla="*/ 7 w 9"/>
                <a:gd name="T3" fmla="*/ 0 h 8"/>
                <a:gd name="T4" fmla="*/ 9 w 9"/>
                <a:gd name="T5" fmla="*/ 1 h 8"/>
                <a:gd name="T6" fmla="*/ 8 w 9"/>
                <a:gd name="T7" fmla="*/ 3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avLst/>
              <a:gdLst>
                <a:gd name="T0" fmla="*/ 0 w 19"/>
                <a:gd name="T1" fmla="*/ 21 h 22"/>
                <a:gd name="T2" fmla="*/ 19 w 19"/>
                <a:gd name="T3" fmla="*/ 0 h 22"/>
                <a:gd name="T4" fmla="*/ 1 w 19"/>
                <a:gd name="T5" fmla="*/ 22 h 22"/>
                <a:gd name="T6" fmla="*/ 0 w 19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214414" y="802171"/>
            <a:ext cx="235743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 第十章</a:t>
            </a:r>
            <a:endParaRPr lang="zh-CN" altLang="en-US" sz="44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62" name="图片 61" descr="墨团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95" y="2470838"/>
            <a:ext cx="2643174" cy="2565759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 flipV="1">
            <a:off x="4479812" y="2933205"/>
            <a:ext cx="2930391" cy="18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12"/>
          <p:cNvSpPr>
            <a:spLocks noChangeArrowheads="1"/>
          </p:cNvSpPr>
          <p:nvPr/>
        </p:nvSpPr>
        <p:spPr bwMode="auto">
          <a:xfrm>
            <a:off x="3571868" y="3716340"/>
            <a:ext cx="46698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第二节  粉笔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书法的基本技法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7" name="矩形 12"/>
          <p:cNvSpPr>
            <a:spLocks noChangeArrowheads="1"/>
          </p:cNvSpPr>
          <p:nvPr/>
        </p:nvSpPr>
        <p:spPr bwMode="auto">
          <a:xfrm>
            <a:off x="2643174" y="4929198"/>
            <a:ext cx="359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第三节  粉笔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板书设计</a:t>
            </a:r>
            <a:endParaRPr lang="zh-CN" altLang="en-US" sz="28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3929058" y="5452418"/>
            <a:ext cx="2186734" cy="102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 descr="石刻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243" y="500042"/>
            <a:ext cx="414857" cy="1073044"/>
          </a:xfrm>
          <a:prstGeom prst="rect">
            <a:avLst/>
          </a:prstGeom>
        </p:spPr>
      </p:pic>
      <p:cxnSp>
        <p:nvCxnSpPr>
          <p:cNvPr id="41" name="直接连接符 40"/>
          <p:cNvCxnSpPr/>
          <p:nvPr/>
        </p:nvCxnSpPr>
        <p:spPr>
          <a:xfrm>
            <a:off x="4953705" y="4192864"/>
            <a:ext cx="314327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animBg="1"/>
      <p:bldP spid="65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/>
          <a:srcRect t="2067"/>
          <a:stretch>
            <a:fillRect/>
          </a:stretch>
        </p:blipFill>
        <p:spPr>
          <a:xfrm>
            <a:off x="5112076" y="1"/>
            <a:ext cx="4031925" cy="671623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" name="组合 39"/>
          <p:cNvGrpSpPr/>
          <p:nvPr/>
        </p:nvGrpSpPr>
        <p:grpSpPr bwMode="auto">
          <a:xfrm>
            <a:off x="2546040" y="1357298"/>
            <a:ext cx="2954655" cy="4013749"/>
            <a:chOff x="2834968" y="1048893"/>
            <a:chExt cx="2952750" cy="3009716"/>
          </a:xfrm>
        </p:grpSpPr>
        <p:sp>
          <p:nvSpPr>
            <p:cNvPr id="5" name="矩形 4"/>
            <p:cNvSpPr/>
            <p:nvPr/>
          </p:nvSpPr>
          <p:spPr>
            <a:xfrm>
              <a:off x="2834968" y="1048893"/>
              <a:ext cx="2952750" cy="300971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大隶书简" panose="02010609000101010101" pitchFamily="49" charset="-122"/>
                  <a:ea typeface="汉仪大隶书简" panose="02010609000101010101" pitchFamily="49" charset="-122"/>
                </a:rPr>
                <a:t>粉笔字是按照汉字的基本书写规则在黑板上用粉笔书写的粉迹，即黑板上的书法。粉笔从近代出现在学校的课堂上开始，就以明快、醒目、书写便捷又易于涂抹等特点，被广泛应用于教学和宣传中。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大隶书简" panose="02010609000101010101" pitchFamily="49" charset="-122"/>
                <a:ea typeface="汉仪大隶书简" panose="02010609000101010101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4170483" y="2494433"/>
              <a:ext cx="2892666" cy="15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 bwMode="auto">
          <a:xfrm rot="5400000">
            <a:off x="2943298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rot="5400000">
            <a:off x="2471368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 rot="5400000">
            <a:off x="1999437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rot="5400000">
            <a:off x="1527507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19394" y="1343199"/>
            <a:ext cx="23122" cy="273387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5400000">
            <a:off x="1059792" y="326038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" y="1932310"/>
            <a:ext cx="2408719" cy="200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第一节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粉笔字的书写工具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764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2071670" y="1769423"/>
            <a:ext cx="2820964" cy="16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354" y="2132856"/>
            <a:ext cx="530978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粉笔字的书写工具主要有粉笔、黑板和黑板擦。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墨迹-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" y="3090446"/>
            <a:ext cx="3328515" cy="6032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32" y="2996952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、粉笔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912" y="3854208"/>
            <a:ext cx="4546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粉笔是由石膏或白垩土等原料加工制成的一种书写工具，通常为一头粗、一头细的柱体，具有短而粗，无弹性，易折断，磨损快等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924944"/>
            <a:ext cx="3206054" cy="320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64704"/>
            <a:ext cx="4429124" cy="74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7647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（一）粉笔的种类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679007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按颜色的不同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粉笔可分为白色粉笔和彩色粉笔。通常使用的粉笔以白色为主，用白色粉笔在黑板上写字，具有黑白分明、对比度强、字迹醒目的特点。彩色粉笔是在石膏粉中加入不同有色颜料而制成的，具有增强表现效果的作用，主要用于黑板报、美术字、地图及课文标题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r="5024"/>
          <a:stretch>
            <a:fillRect/>
          </a:stretch>
        </p:blipFill>
        <p:spPr bwMode="auto">
          <a:xfrm>
            <a:off x="2555776" y="3645024"/>
            <a:ext cx="4384183" cy="241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984" y="1125899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制作工艺的不同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，粉笔又可分为有尘粉笔和无尘粉笔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是普通粉笔的改进产品，是在普通粉笔中加入油脂类或聚醇类物质作黏结剂，再加入比重较大的填料，如黏土、水泥等物质而制成的。无尘粉笔由于粉笔尘的比重和体积增大，因此粉尘不易飞散，对人体危害较小，深受广大师生的推崇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0" y="1820807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3"/>
            <a:ext cx="6300192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0004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）粉笔的选购与贮存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518" y="1412776"/>
            <a:ext cx="8418954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粉笔字是粉笔磨损自身而留下的痕迹。若粉笔质地太软，则不耐磨且易折断。在黑板上书写时会留下较厚的白粉，而且粉尘易脱落，对使用者的身体健康危害较大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粉笔质地太硬，虽然耐磨但书写费力，但写出的笔画会过细，而且书写时还会伴有刺耳的吱吱声。因此在选购粉笔时，应选用软硬适度、纯净无沙粒的粉笔，具体可看以下三方面：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518" y="4034388"/>
            <a:ext cx="50669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粉笔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颜色纯正，笔体柱面光滑无渣滓；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粉笔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笔体横落桌面会发出清脆的声音；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笔画，书写时不折不滑、无沙粒，得心应手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595" y="5492115"/>
            <a:ext cx="4730750" cy="5486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粉笔贮存时，应注意防潮、防摔、防压。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65108"/>
            <a:ext cx="2088232" cy="20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457200">
          <a:lnSpc>
            <a:spcPct val="150000"/>
          </a:lnSpc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4274</Words>
  <Application>WPS 演示</Application>
  <PresentationFormat>全屏显示(4:3)</PresentationFormat>
  <Paragraphs>197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华文隶书</vt:lpstr>
      <vt:lpstr>Adobe 楷体 Std R</vt:lpstr>
      <vt:lpstr>汉仪行楷简</vt:lpstr>
      <vt:lpstr>汉仪大隶书简</vt:lpstr>
      <vt:lpstr>华文新魏</vt:lpstr>
      <vt:lpstr>叶根友行书繁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admin</cp:lastModifiedBy>
  <cp:revision>340</cp:revision>
  <dcterms:created xsi:type="dcterms:W3CDTF">2013-10-30T09:04:00Z</dcterms:created>
  <dcterms:modified xsi:type="dcterms:W3CDTF">2016-10-23T06:41:41Z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