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2"/>
  </p:notesMasterIdLst>
  <p:sldIdLst>
    <p:sldId id="256" r:id="rId2"/>
    <p:sldId id="267" r:id="rId3"/>
    <p:sldId id="571" r:id="rId4"/>
    <p:sldId id="278" r:id="rId5"/>
    <p:sldId id="572" r:id="rId6"/>
    <p:sldId id="327" r:id="rId7"/>
    <p:sldId id="573" r:id="rId8"/>
    <p:sldId id="574" r:id="rId9"/>
    <p:sldId id="575" r:id="rId10"/>
    <p:sldId id="576" r:id="rId11"/>
    <p:sldId id="364" r:id="rId12"/>
    <p:sldId id="577" r:id="rId13"/>
    <p:sldId id="578" r:id="rId14"/>
    <p:sldId id="365" r:id="rId15"/>
    <p:sldId id="581" r:id="rId16"/>
    <p:sldId id="579" r:id="rId17"/>
    <p:sldId id="366" r:id="rId18"/>
    <p:sldId id="582" r:id="rId19"/>
    <p:sldId id="375" r:id="rId20"/>
    <p:sldId id="583" r:id="rId21"/>
    <p:sldId id="584" r:id="rId22"/>
    <p:sldId id="562" r:id="rId23"/>
    <p:sldId id="585" r:id="rId24"/>
    <p:sldId id="586" r:id="rId25"/>
    <p:sldId id="587" r:id="rId26"/>
    <p:sldId id="588" r:id="rId27"/>
    <p:sldId id="589" r:id="rId28"/>
    <p:sldId id="590" r:id="rId29"/>
    <p:sldId id="376" r:id="rId30"/>
    <p:sldId id="591" r:id="rId31"/>
    <p:sldId id="592" r:id="rId32"/>
    <p:sldId id="593" r:id="rId33"/>
    <p:sldId id="384" r:id="rId34"/>
    <p:sldId id="594" r:id="rId35"/>
    <p:sldId id="595" r:id="rId36"/>
    <p:sldId id="596" r:id="rId37"/>
    <p:sldId id="394" r:id="rId38"/>
    <p:sldId id="597" r:id="rId39"/>
    <p:sldId id="598" r:id="rId40"/>
    <p:sldId id="325" r:id="rId41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5730"/>
    <a:srgbClr val="A2947A"/>
    <a:srgbClr val="94634C"/>
    <a:srgbClr val="FFCC99"/>
    <a:srgbClr val="93634C"/>
    <a:srgbClr val="EA71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5620" autoAdjust="0"/>
  </p:normalViewPr>
  <p:slideViewPr>
    <p:cSldViewPr>
      <p:cViewPr>
        <p:scale>
          <a:sx n="70" d="100"/>
          <a:sy n="70" d="100"/>
        </p:scale>
        <p:origin x="-840" y="-324"/>
      </p:cViewPr>
      <p:guideLst>
        <p:guide orient="horz" pos="2214"/>
        <p:guide pos="292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C6DEF0C5-8D26-42A1-8DB5-9E6FCEE927D3}" type="datetimeFigureOut">
              <a:rPr lang="zh-CN" altLang="en-US"/>
              <a:t>2016/10/18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D34EBDD1-51D7-41BF-9A09-FDE9C5430227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9605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4EBDD1-51D7-41BF-9A09-FDE9C543022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7428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4EBDD1-51D7-41BF-9A09-FDE9C5430227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162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4EBDD1-51D7-41BF-9A09-FDE9C543022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4291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33195-ED54-4FB5-AC25-805965F7E451}" type="datetimeFigureOut">
              <a:rPr lang="zh-CN" altLang="en-US"/>
              <a:t>2016/10/18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1E3A3-3612-4669-AB17-733DA63C49B1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40949"/>
          <a:stretch>
            <a:fillRect/>
          </a:stretch>
        </p:blipFill>
        <p:spPr bwMode="auto">
          <a:xfrm>
            <a:off x="-165100" y="3000084"/>
            <a:ext cx="9298826" cy="4118268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DFFFE-96B3-419D-9ED1-5A6920839E92}" type="datetimeFigureOut">
              <a:rPr lang="zh-CN" altLang="en-US"/>
              <a:t>2016/10/18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72029-3EF2-418A-8F3A-D70720090CC6}" type="slidenum">
              <a:rPr lang="zh-CN" altLang="en-US"/>
              <a:t>‹#›</a:t>
            </a:fld>
            <a:endParaRPr lang="zh-CN" altLang="en-US"/>
          </a:p>
        </p:txBody>
      </p:sp>
      <p:pic>
        <p:nvPicPr>
          <p:cNvPr id="8" name="Picture 2" descr="F:\cmh【第六文件夹】2016\【PPT制作】-委托\金企鹅标\hui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000768"/>
            <a:ext cx="678726" cy="571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40949"/>
          <a:stretch>
            <a:fillRect/>
          </a:stretch>
        </p:blipFill>
        <p:spPr bwMode="auto">
          <a:xfrm>
            <a:off x="-165100" y="3000084"/>
            <a:ext cx="9298826" cy="4118268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79F84-4AD1-45EC-ADB7-575BF6573AA2}" type="datetimeFigureOut">
              <a:rPr lang="zh-CN" altLang="en-US"/>
              <a:t>2016/10/18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22D0C-049A-4FF5-B6B9-A4A4C63DA5C1}" type="slidenum">
              <a:rPr lang="zh-CN" altLang="en-US"/>
              <a:t>‹#›</a:t>
            </a:fld>
            <a:endParaRPr lang="zh-CN" altLang="en-US"/>
          </a:p>
        </p:txBody>
      </p:sp>
      <p:pic>
        <p:nvPicPr>
          <p:cNvPr id="8" name="Picture 2" descr="F:\cmh【第六文件夹】2016\【PPT制作】-委托\金企鹅标\hui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000768"/>
            <a:ext cx="678726" cy="571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40949"/>
          <a:stretch>
            <a:fillRect/>
          </a:stretch>
        </p:blipFill>
        <p:spPr bwMode="auto">
          <a:xfrm>
            <a:off x="-165100" y="3000084"/>
            <a:ext cx="9298826" cy="4118268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CD409-BA23-4EDC-9674-0BE2BDDDCB27}" type="datetimeFigureOut">
              <a:rPr lang="zh-CN" altLang="en-US"/>
              <a:t>2016/10/18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C4318-357C-45AB-AFD5-700DB894D7D9}" type="slidenum">
              <a:rPr lang="zh-CN" altLang="en-US"/>
              <a:t>‹#›</a:t>
            </a:fld>
            <a:endParaRPr lang="zh-CN" altLang="en-US"/>
          </a:p>
        </p:txBody>
      </p:sp>
      <p:pic>
        <p:nvPicPr>
          <p:cNvPr id="8" name="Picture 2" descr="F:\cmh【第六文件夹】2016\【PPT制作】-委托\金企鹅标\hui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000768"/>
            <a:ext cx="678726" cy="571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40949"/>
          <a:stretch>
            <a:fillRect/>
          </a:stretch>
        </p:blipFill>
        <p:spPr bwMode="auto">
          <a:xfrm>
            <a:off x="-165100" y="3000084"/>
            <a:ext cx="9298826" cy="4118268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1242A-B40C-4F74-93B6-0AC209454F39}" type="datetimeFigureOut">
              <a:rPr lang="zh-CN" altLang="en-US"/>
              <a:t>2016/10/18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5E786-7262-4117-9B00-27E5F23B5FAB}" type="slidenum">
              <a:rPr lang="zh-CN" altLang="en-US"/>
              <a:t>‹#›</a:t>
            </a:fld>
            <a:endParaRPr lang="zh-CN" altLang="en-US"/>
          </a:p>
        </p:txBody>
      </p:sp>
      <p:pic>
        <p:nvPicPr>
          <p:cNvPr id="8" name="Picture 2" descr="F:\cmh【第六文件夹】2016\【PPT制作】-委托\金企鹅标\hui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000768"/>
            <a:ext cx="678726" cy="571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40949"/>
          <a:stretch>
            <a:fillRect/>
          </a:stretch>
        </p:blipFill>
        <p:spPr bwMode="auto">
          <a:xfrm>
            <a:off x="-165100" y="3000084"/>
            <a:ext cx="9298826" cy="4118268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2C997-A8B9-477F-AF64-8EB04167CF10}" type="datetimeFigureOut">
              <a:rPr lang="zh-CN" altLang="en-US"/>
              <a:t>2016/10/18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DFA2F-DFB7-4420-9ED6-2AA2383AA247}" type="slidenum">
              <a:rPr lang="zh-CN" altLang="en-US"/>
              <a:t>‹#›</a:t>
            </a:fld>
            <a:endParaRPr lang="zh-CN" altLang="en-US"/>
          </a:p>
        </p:txBody>
      </p:sp>
      <p:pic>
        <p:nvPicPr>
          <p:cNvPr id="9" name="Picture 2" descr="F:\cmh【第六文件夹】2016\【PPT制作】-委托\金企鹅标\hui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000768"/>
            <a:ext cx="678726" cy="571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40949"/>
          <a:stretch>
            <a:fillRect/>
          </a:stretch>
        </p:blipFill>
        <p:spPr bwMode="auto">
          <a:xfrm>
            <a:off x="-165100" y="3000084"/>
            <a:ext cx="9298826" cy="4118268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F6BE4-FA59-4D09-B257-2F14B951D2DA}" type="datetimeFigureOut">
              <a:rPr lang="zh-CN" altLang="en-US"/>
              <a:t>2016/10/18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38F88-2851-4BEB-8A43-06E4DA80E83B}" type="slidenum">
              <a:rPr lang="zh-CN" altLang="en-US"/>
              <a:t>‹#›</a:t>
            </a:fld>
            <a:endParaRPr lang="zh-CN" altLang="en-US"/>
          </a:p>
        </p:txBody>
      </p:sp>
      <p:pic>
        <p:nvPicPr>
          <p:cNvPr id="11" name="Picture 2" descr="F:\cmh【第六文件夹】2016\【PPT制作】-委托\金企鹅标\hui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000768"/>
            <a:ext cx="678726" cy="571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40949"/>
          <a:stretch>
            <a:fillRect/>
          </a:stretch>
        </p:blipFill>
        <p:spPr bwMode="auto">
          <a:xfrm>
            <a:off x="-165100" y="3000084"/>
            <a:ext cx="9298826" cy="4118268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91EB7-A340-4275-AFC6-A6AE44E206D0}" type="datetimeFigureOut">
              <a:rPr lang="zh-CN" altLang="en-US"/>
              <a:t>2016/10/18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91F85-C461-4244-8748-AB1E9400CE0B}" type="slidenum">
              <a:rPr lang="zh-CN" altLang="en-US"/>
              <a:t>‹#›</a:t>
            </a:fld>
            <a:endParaRPr lang="zh-CN" altLang="en-US"/>
          </a:p>
        </p:txBody>
      </p:sp>
      <p:pic>
        <p:nvPicPr>
          <p:cNvPr id="7" name="Picture 2" descr="F:\cmh【第六文件夹】2016\【PPT制作】-委托\金企鹅标\hui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000768"/>
            <a:ext cx="678726" cy="571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40949"/>
          <a:stretch>
            <a:fillRect/>
          </a:stretch>
        </p:blipFill>
        <p:spPr bwMode="auto">
          <a:xfrm>
            <a:off x="-165100" y="3000084"/>
            <a:ext cx="9298826" cy="4118268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524E2-0E3C-41CE-992F-B91142D06268}" type="datetimeFigureOut">
              <a:rPr lang="zh-CN" altLang="en-US"/>
              <a:t>2016/10/18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FDB17-3D3B-46BA-9A8D-59274DF3DA96}" type="slidenum">
              <a:rPr lang="zh-CN" altLang="en-US"/>
              <a:t>‹#›</a:t>
            </a:fld>
            <a:endParaRPr lang="zh-CN" altLang="en-US"/>
          </a:p>
        </p:txBody>
      </p:sp>
      <p:pic>
        <p:nvPicPr>
          <p:cNvPr id="6" name="Picture 2" descr="F:\cmh【第六文件夹】2016\【PPT制作】-委托\金企鹅标\hui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000768"/>
            <a:ext cx="678726" cy="571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40949"/>
          <a:stretch>
            <a:fillRect/>
          </a:stretch>
        </p:blipFill>
        <p:spPr bwMode="auto">
          <a:xfrm>
            <a:off x="-165100" y="3000084"/>
            <a:ext cx="9298826" cy="4118268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37349-3101-4BE5-AD72-5ABFE98B08B7}" type="datetimeFigureOut">
              <a:rPr lang="zh-CN" altLang="en-US"/>
              <a:t>2016/10/18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EBB5C-D11A-472F-B9B9-0AF753091705}" type="slidenum">
              <a:rPr lang="zh-CN" altLang="en-US"/>
              <a:t>‹#›</a:t>
            </a:fld>
            <a:endParaRPr lang="zh-CN" altLang="en-US"/>
          </a:p>
        </p:txBody>
      </p:sp>
      <p:pic>
        <p:nvPicPr>
          <p:cNvPr id="9" name="Picture 2" descr="F:\cmh【第六文件夹】2016\【PPT制作】-委托\金企鹅标\hui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000768"/>
            <a:ext cx="678726" cy="571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40949"/>
          <a:stretch>
            <a:fillRect/>
          </a:stretch>
        </p:blipFill>
        <p:spPr bwMode="auto">
          <a:xfrm>
            <a:off x="-165100" y="3000084"/>
            <a:ext cx="9298826" cy="4118268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65CE8-E773-41A5-A6A0-B1DC2092FDFB}" type="datetimeFigureOut">
              <a:rPr lang="zh-CN" altLang="en-US"/>
              <a:t>2016/10/18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08EC3-C527-4617-9F9D-E91D5B48B237}" type="slidenum">
              <a:rPr lang="zh-CN" altLang="en-US"/>
              <a:t>‹#›</a:t>
            </a:fld>
            <a:endParaRPr lang="zh-CN" altLang="en-US"/>
          </a:p>
        </p:txBody>
      </p:sp>
      <p:pic>
        <p:nvPicPr>
          <p:cNvPr id="9" name="Picture 2" descr="F:\cmh【第六文件夹】2016\【PPT制作】-委托\金企鹅标\hui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000768"/>
            <a:ext cx="678726" cy="571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84D853A-3725-420F-BCAC-6F1594BDB346}" type="datetimeFigureOut">
              <a:rPr lang="zh-CN" altLang="en-US"/>
              <a:t>2016/10/18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A0C4885-1210-49F0-A74E-5FEAF6348083}" type="slidenum">
              <a:rPr lang="zh-CN" altLang="en-US"/>
              <a:t>‹#›</a:t>
            </a:fld>
            <a:endParaRPr lang="zh-CN" altLang="en-US"/>
          </a:p>
        </p:txBody>
      </p:sp>
      <p:pic>
        <p:nvPicPr>
          <p:cNvPr id="12" name="Picture 6" descr="C:\Documents and Settings\Administrator\桌面\Nipic_7193556_20111024140640832000.png"/>
          <p:cNvPicPr>
            <a:picLocks noChangeAspect="1" noChangeArrowheads="1"/>
          </p:cNvPicPr>
          <p:nvPr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67" y="1"/>
            <a:ext cx="9144167" cy="5446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F:\cmh【第六文件夹】2016\【PPT制作】-委托\金企鹅标\hui.png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14282" y="6000768"/>
            <a:ext cx="678726" cy="571504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50512" y="1928802"/>
            <a:ext cx="1292662" cy="421484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7200" b="1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书法教程</a:t>
            </a:r>
            <a:endParaRPr lang="zh-CN" altLang="en-US" sz="7200" b="1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~1\AppData\Local\Temp\Rar$DI02.203\边框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525658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0" y="751460"/>
            <a:ext cx="6159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（三</a:t>
            </a: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）掌握硬笔行书的规律</a:t>
            </a: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3568" y="1916832"/>
            <a:ext cx="784887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硬笔行书是楷书的快写。但不是一般人认为的那种“连笔字”或任意胡写的“草体字”。行楷书是将楷书的笔画稍加连带而成，行草书是吸收了部分草书技法，改变了一些楷书结构，用连带和省笔写成的。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168" y="3356992"/>
            <a:ext cx="4405672" cy="2937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068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102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墨迹-浅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91" y="682593"/>
            <a:ext cx="3328515" cy="6032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33" y="589099"/>
            <a:ext cx="62782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800" b="1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二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、学习硬笔行书的方法和途径</a:t>
            </a:r>
            <a:endParaRPr lang="zh-CN" altLang="en-US" sz="2800" b="1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11" name="Picture 2" descr="C:\Users\ADMINI~1\AppData\Local\Temp\Rar$DI02.203\边框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40146"/>
            <a:ext cx="6624736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51520" y="1870918"/>
            <a:ext cx="6159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（一</a:t>
            </a: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）练硬笔楷书和练硬笔行书的关系</a:t>
            </a: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6798" y="3059375"/>
            <a:ext cx="836166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如果既想把字写得符合工作、学习要求，又比较美观、大方，最好是先练楷书后练行书。楷书、行书之所以能成为独立的字体，主要是它们各有特点，既有联系又有区别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因此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，写好行书光凭楷书的基础还是不够的，应该学习和掌握行书固有的技法和规律。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" t="9728" r="4186" b="5850"/>
          <a:stretch/>
        </p:blipFill>
        <p:spPr bwMode="auto">
          <a:xfrm>
            <a:off x="4954137" y="1335646"/>
            <a:ext cx="4189863" cy="5189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ADMINI~1\AppData\Local\Temp\Rar$DI02.203\边框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20688"/>
            <a:ext cx="4918641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7504" y="751460"/>
            <a:ext cx="6159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（二</a:t>
            </a: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）学习硬笔行书的途径</a:t>
            </a: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3068" y="1772816"/>
            <a:ext cx="416294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学习行书，一般离不开王羲之的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兰亭序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怀仁集王书圣教序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。临习前，可以把字帖复印缩小到能用钢笔临习的程度，按照毛笔部分讲述的临摹方法认真练习。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11" b="38234"/>
          <a:stretch/>
        </p:blipFill>
        <p:spPr bwMode="auto">
          <a:xfrm>
            <a:off x="1475655" y="3956056"/>
            <a:ext cx="2232249" cy="237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579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墨迹2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908" y="260383"/>
            <a:ext cx="5786478" cy="10969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5786" y="474697"/>
            <a:ext cx="2071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chemeClr val="bg1"/>
                </a:solidFill>
                <a:latin typeface="华文隶书" pitchFamily="2" charset="-122"/>
                <a:ea typeface="华文隶书" pitchFamily="2" charset="-122"/>
              </a:rPr>
              <a:t>第二节</a:t>
            </a:r>
            <a:endParaRPr lang="zh-CN" altLang="en-US" sz="3600" dirty="0">
              <a:solidFill>
                <a:schemeClr val="bg1"/>
              </a:solidFill>
              <a:latin typeface="华文隶书" pitchFamily="2" charset="-122"/>
              <a:ea typeface="华文隶书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0232" y="1262706"/>
            <a:ext cx="3857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accent6">
                    <a:lumMod val="50000"/>
                  </a:schemeClr>
                </a:solidFill>
                <a:latin typeface="华文隶书" pitchFamily="2" charset="-122"/>
                <a:ea typeface="华文隶书" pitchFamily="2" charset="-122"/>
              </a:rPr>
              <a:t>硬笔行书技法</a:t>
            </a:r>
          </a:p>
        </p:txBody>
      </p:sp>
      <p:pic>
        <p:nvPicPr>
          <p:cNvPr id="9" name="图片 8" descr="墨迹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33684" y="1357298"/>
            <a:ext cx="714380" cy="465499"/>
          </a:xfrm>
          <a:prstGeom prst="rect">
            <a:avLst/>
          </a:prstGeom>
        </p:spPr>
      </p:pic>
      <p:cxnSp>
        <p:nvCxnSpPr>
          <p:cNvPr id="14" name="直接连接符 13"/>
          <p:cNvCxnSpPr/>
          <p:nvPr/>
        </p:nvCxnSpPr>
        <p:spPr>
          <a:xfrm flipV="1">
            <a:off x="2071670" y="1774209"/>
            <a:ext cx="2200079" cy="1171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7" descr="墨迹-浅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91" y="2165172"/>
            <a:ext cx="3328515" cy="60326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-32" y="2071678"/>
            <a:ext cx="56436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800" b="1" dirty="0" smtClean="0">
                <a:latin typeface="华文新魏" pitchFamily="2" charset="-122"/>
                <a:ea typeface="华文新魏" pitchFamily="2" charset="-122"/>
              </a:rPr>
              <a:t>一</a:t>
            </a:r>
            <a:r>
              <a:rPr lang="zh-CN" altLang="en-US" sz="2800" b="1" dirty="0">
                <a:latin typeface="华文新魏" pitchFamily="2" charset="-122"/>
                <a:ea typeface="华文新魏" pitchFamily="2" charset="-122"/>
              </a:rPr>
              <a:t>、硬笔行书笔画的变化</a:t>
            </a:r>
            <a:endParaRPr lang="zh-CN" altLang="en-US" sz="2800" b="1" dirty="0" smtClean="0"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8834" y="2924944"/>
            <a:ext cx="4290840" cy="2951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“积点画而成字。”笔画是构成字的基本要素，练习基本笔画是书写汉字的基本功训练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行书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笔画是在楷书笔画的基础上增加速度和流动感，有时可直接使用楷法，有时增加牵丝、钩挑或弧形笔画，学习中要注意体会。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4" t="33013" r="6887" b="12022"/>
          <a:stretch/>
        </p:blipFill>
        <p:spPr bwMode="auto">
          <a:xfrm>
            <a:off x="4829675" y="2521436"/>
            <a:ext cx="3990798" cy="3859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987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5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9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边框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20688"/>
            <a:ext cx="4143372" cy="7424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7158" y="620688"/>
            <a:ext cx="3429024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（一</a:t>
            </a: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）点的变化</a:t>
            </a: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1" name="TextBox 6"/>
          <p:cNvSpPr txBox="1"/>
          <p:nvPr/>
        </p:nvSpPr>
        <p:spPr>
          <a:xfrm>
            <a:off x="429166" y="1530658"/>
            <a:ext cx="83913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点者，字之眉目也。”点虽小巧，一般不做主笔，但在字中却起着“画龙点睛”的作用。行书点画较之楷书更为灵活多变，姿态各异，呼应关系明显，收笔多为露锋且与其他笔画呼应或相连。写点的技巧在于凌空取势，即笔在入纸前先上提后落笔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 descr="墨团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39" y="3308917"/>
            <a:ext cx="1428553" cy="15151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504" y="3594669"/>
            <a:ext cx="3059864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1</a:t>
            </a:r>
            <a:r>
              <a:rPr lang="zh-CN" altLang="en-US" sz="24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．启下</a:t>
            </a: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文楷体" pitchFamily="2" charset="-122"/>
                <a:ea typeface="华文楷体" pitchFamily="2" charset="-122"/>
              </a:rPr>
              <a:t>点</a:t>
            </a:r>
            <a:endParaRPr lang="zh-CN" altLang="en-US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83768" y="3726564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凌空取势，起笔轻落，右下重按即收，回锋出钩挑启带下笔，呈下俯之势。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368" y="5013176"/>
            <a:ext cx="3204832" cy="864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墨团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39" y="476672"/>
            <a:ext cx="1428553" cy="15151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504" y="762424"/>
            <a:ext cx="3059864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2</a:t>
            </a:r>
            <a:r>
              <a:rPr lang="zh-CN" altLang="en-US" sz="24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．相向</a:t>
            </a: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文楷体" pitchFamily="2" charset="-122"/>
                <a:ea typeface="华文楷体" pitchFamily="2" charset="-122"/>
              </a:rPr>
              <a:t>点</a:t>
            </a:r>
            <a:endParaRPr lang="zh-CN" altLang="en-US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6339" y="2034714"/>
            <a:ext cx="82841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由启右点和撇点组成，呈上开下合之势，多用于字顶部或中部。启右点起笔略低，撇点起笔稍高，左右两点笔势呼应，笔断意连，整个笔画左小右大。</a:t>
            </a:r>
          </a:p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启右点：凌空取势，向左下落笔即顿，回锋向右带出钩挑，呈启右之势。</a:t>
            </a:r>
          </a:p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撇点：落笔重顿，随后向左下撇出，要短促有力。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50" name="Picture 2" descr="C:\Users\ADMINI~1\AppData\Local\Temp\ksohtml\wps371A.tm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221088"/>
            <a:ext cx="3744416" cy="100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16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墨团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39" y="476672"/>
            <a:ext cx="1428553" cy="15151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504" y="762424"/>
            <a:ext cx="3059864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3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．横</a:t>
            </a:r>
            <a:r>
              <a:rPr lang="zh-CN" altLang="en-US" sz="24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四</a:t>
            </a: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文楷体" pitchFamily="2" charset="-122"/>
                <a:ea typeface="华文楷体" pitchFamily="2" charset="-122"/>
              </a:rPr>
              <a:t>点</a:t>
            </a:r>
            <a:endParaRPr lang="zh-CN" altLang="en-US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7744" y="894319"/>
            <a:ext cx="6552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横四点多出现于字的下部。首点启带三点连写，书写时有轻有重，有短有长，姿态各异。行草中四点常用横代。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74" name="Picture 2" descr="C:\Users\ADMINI~1\AppData\Local\Temp\ksohtml\wpsCFD1.tm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204864"/>
            <a:ext cx="2635183" cy="71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2" descr="墨团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39" y="3501008"/>
            <a:ext cx="1428553" cy="151513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7504" y="3786760"/>
            <a:ext cx="3059864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4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．竖</a:t>
            </a:r>
            <a:r>
              <a:rPr lang="zh-CN" altLang="en-US" sz="24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三</a:t>
            </a: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文楷体" pitchFamily="2" charset="-122"/>
                <a:ea typeface="华文楷体" pitchFamily="2" charset="-122"/>
              </a:rPr>
              <a:t>点</a:t>
            </a:r>
            <a:endParaRPr lang="zh-CN" altLang="en-US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92394" y="3977785"/>
            <a:ext cx="6552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首点下俯启带下点，讲究笔意的相连，书写时一气呵成，笔势连贯、自然。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" name="Picture 4" descr="C:\Users\ADMINI~1\AppData\Local\Temp\ksohtml\wpsC0E5.tm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214175"/>
            <a:ext cx="2639610" cy="71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74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1" fill="hold"/>
                                        <p:tgtEl>
                                          <p:spTgt spid="1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边框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25998"/>
            <a:ext cx="4143372" cy="742444"/>
          </a:xfrm>
          <a:prstGeom prst="rect">
            <a:avLst/>
          </a:prstGeom>
        </p:spPr>
      </p:pic>
      <p:sp>
        <p:nvSpPr>
          <p:cNvPr id="7" name="TextBox 5"/>
          <p:cNvSpPr txBox="1"/>
          <p:nvPr/>
        </p:nvSpPr>
        <p:spPr>
          <a:xfrm>
            <a:off x="357158" y="825998"/>
            <a:ext cx="3429024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（二</a:t>
            </a: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）横的变化</a:t>
            </a: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2" name="TextBox 3"/>
          <p:cNvSpPr txBox="1"/>
          <p:nvPr/>
        </p:nvSpPr>
        <p:spPr>
          <a:xfrm>
            <a:off x="357158" y="1861777"/>
            <a:ext cx="860733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横竖者，字之骨骼也。”行书横画较之楷书更自由，长短不一，形态各异，应根据字形需要去处理。写横画技巧，既要注意避免将楷书横法硬搬入行书，使笔画呆板；又要注意一个字中横画的连带程度及连带方式要有所变化，以免显得乏味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 descr="墨团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39" y="3356992"/>
            <a:ext cx="1428553" cy="15151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7504" y="3642744"/>
            <a:ext cx="3059864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1</a:t>
            </a:r>
            <a:r>
              <a:rPr lang="zh-CN" altLang="en-US" sz="24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．下拂</a:t>
            </a: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文楷体" pitchFamily="2" charset="-122"/>
                <a:ea typeface="华文楷体" pitchFamily="2" charset="-122"/>
              </a:rPr>
              <a:t>横</a:t>
            </a:r>
            <a:endParaRPr lang="zh-CN" altLang="en-US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92394" y="3717032"/>
            <a:ext cx="6552728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在字中的位置不同，其大小和粗细也有所区别。书写方法：起笔承上笔之势，运笔快速，略向上方，收笔稍顿后向左下带出钩挑，以便顺势写下一笔。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122" name="Picture 2" descr="C:\Users\ADMINI~1\AppData\Local\Temp\ksohtml\wpsBAAF.tm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94" y="5373216"/>
            <a:ext cx="2520976" cy="67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DMINI~1\AppData\Local\Temp\ksohtml\wpsDA02.tm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360640"/>
            <a:ext cx="2520280" cy="68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墨团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39" y="829615"/>
            <a:ext cx="1428553" cy="15151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7504" y="1115367"/>
            <a:ext cx="3059864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2</a:t>
            </a:r>
            <a:r>
              <a:rPr lang="zh-CN" altLang="en-US" sz="24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．上挑</a:t>
            </a: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文楷体" pitchFamily="2" charset="-122"/>
                <a:ea typeface="华文楷体" pitchFamily="2" charset="-122"/>
              </a:rPr>
              <a:t>横</a:t>
            </a:r>
            <a:endParaRPr lang="zh-CN" altLang="en-US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6339" y="2346645"/>
            <a:ext cx="8212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书写要领：起笔承上笔之势，运笔向上略取仰视，至右端翻笔带出钩挑，与下一笔相呼应或相连接。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201" y="3892780"/>
            <a:ext cx="3600400" cy="976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679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1340768"/>
            <a:ext cx="807249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行书的竖有多种变化，有时带钩，有时带弧，有时直曲，有时夸张。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边框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00042"/>
            <a:ext cx="4143372" cy="742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158" y="500042"/>
            <a:ext cx="3429024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（三</a:t>
            </a: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））竖的变化</a:t>
            </a: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8" name="图片 7" descr="墨团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39" y="1916832"/>
            <a:ext cx="1428553" cy="15151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7504" y="2202584"/>
            <a:ext cx="3059864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1</a:t>
            </a:r>
            <a:r>
              <a:rPr lang="zh-CN" altLang="en-US" sz="24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．悬针</a:t>
            </a: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文楷体" pitchFamily="2" charset="-122"/>
                <a:ea typeface="华文楷体" pitchFamily="2" charset="-122"/>
              </a:rPr>
              <a:t>竖</a:t>
            </a:r>
            <a:endParaRPr lang="zh-CN" altLang="en-US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92394" y="2276872"/>
            <a:ext cx="6552728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写法同楷书，起笔稍顿，均匀用力下行，提笔出锋，笔力送至笔端，呈针状。悬针竖还可变化成为带弧竖，带弧竖的起笔、行笔取法悬针，但悬针垂直，带弧竖略带弧形，势如瀑布。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172" name="Picture 4" descr="C:\Users\ADMINI~1\AppData\Local\Temp\ksohtml\wpsC618.tm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318" y="3717032"/>
            <a:ext cx="2755906" cy="73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18" descr="墨团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39" y="4254007"/>
            <a:ext cx="1428553" cy="151513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7504" y="4539759"/>
            <a:ext cx="3059864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2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</a:t>
            </a:r>
            <a:r>
              <a:rPr lang="zh-CN" altLang="en-US" sz="24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垂露</a:t>
            </a: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文楷体" pitchFamily="2" charset="-122"/>
                <a:ea typeface="华文楷体" pitchFamily="2" charset="-122"/>
              </a:rPr>
              <a:t>竖</a:t>
            </a:r>
            <a:endParaRPr lang="zh-CN" altLang="en-US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92394" y="4614047"/>
            <a:ext cx="6552728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起笔行笔与悬针竖相同，收笔时注意顿笔回锋，使笔端呈露珠状。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Picture 2" descr="C:\Users\ADMINI~1\AppData\Local\Temp\ksohtml\wps5D08.tm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010" y="5488454"/>
            <a:ext cx="2786591" cy="73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0" dur="1" fill="hold"/>
                                        <p:tgtEl>
                                          <p:spTgt spid="2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9"/>
          <p:cNvGrpSpPr/>
          <p:nvPr/>
        </p:nvGrpSpPr>
        <p:grpSpPr bwMode="auto">
          <a:xfrm>
            <a:off x="928662" y="3091409"/>
            <a:ext cx="962025" cy="924458"/>
            <a:chOff x="2898904" y="638212"/>
            <a:chExt cx="1081361" cy="1057151"/>
          </a:xfrm>
        </p:grpSpPr>
        <p:grpSp>
          <p:nvGrpSpPr>
            <p:cNvPr id="4" name="组合 10"/>
            <p:cNvGrpSpPr/>
            <p:nvPr/>
          </p:nvGrpSpPr>
          <p:grpSpPr bwMode="auto">
            <a:xfrm>
              <a:off x="2898904" y="638212"/>
              <a:ext cx="1081361" cy="1057151"/>
              <a:chOff x="2069306" y="2739231"/>
              <a:chExt cx="2127250" cy="2079625"/>
            </a:xfrm>
          </p:grpSpPr>
          <p:pic>
            <p:nvPicPr>
              <p:cNvPr id="20514" name="图片 11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069306" y="2739231"/>
                <a:ext cx="2127250" cy="2079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515" name="图片 33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</a:blip>
              <a:srcRect/>
              <a:stretch>
                <a:fillRect/>
              </a:stretch>
            </p:blipFill>
            <p:spPr bwMode="auto">
              <a:xfrm>
                <a:off x="2526149" y="3160719"/>
                <a:ext cx="1377950" cy="13684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7" name="矩形 16"/>
            <p:cNvSpPr/>
            <p:nvPr/>
          </p:nvSpPr>
          <p:spPr>
            <a:xfrm>
              <a:off x="3250436" y="984058"/>
              <a:ext cx="503076" cy="4575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伍</a:t>
              </a:r>
              <a:endPara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7" name="组合 50"/>
          <p:cNvGrpSpPr/>
          <p:nvPr/>
        </p:nvGrpSpPr>
        <p:grpSpPr bwMode="auto">
          <a:xfrm>
            <a:off x="2428860" y="2379146"/>
            <a:ext cx="962025" cy="922899"/>
            <a:chOff x="2898904" y="638212"/>
            <a:chExt cx="1081361" cy="1057151"/>
          </a:xfrm>
        </p:grpSpPr>
        <p:grpSp>
          <p:nvGrpSpPr>
            <p:cNvPr id="8" name="组合 56"/>
            <p:cNvGrpSpPr/>
            <p:nvPr/>
          </p:nvGrpSpPr>
          <p:grpSpPr bwMode="auto">
            <a:xfrm>
              <a:off x="2898904" y="638212"/>
              <a:ext cx="1081361" cy="1057151"/>
              <a:chOff x="2069306" y="2739231"/>
              <a:chExt cx="2127250" cy="2079625"/>
            </a:xfrm>
          </p:grpSpPr>
          <p:pic>
            <p:nvPicPr>
              <p:cNvPr id="20506" name="图片 58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069306" y="2739231"/>
                <a:ext cx="2127250" cy="2079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507" name="图片 33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</a:blip>
              <a:srcRect/>
              <a:stretch>
                <a:fillRect/>
              </a:stretch>
            </p:blipFill>
            <p:spPr bwMode="auto">
              <a:xfrm>
                <a:off x="2526149" y="3160719"/>
                <a:ext cx="1377950" cy="13684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58" name="矩形 57"/>
            <p:cNvSpPr/>
            <p:nvPr/>
          </p:nvSpPr>
          <p:spPr>
            <a:xfrm>
              <a:off x="3227238" y="984643"/>
              <a:ext cx="503076" cy="4583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肆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endParaRPr>
            </a:p>
          </p:txBody>
        </p:sp>
      </p:grpSp>
      <p:grpSp>
        <p:nvGrpSpPr>
          <p:cNvPr id="10" name="组合 61"/>
          <p:cNvGrpSpPr/>
          <p:nvPr/>
        </p:nvGrpSpPr>
        <p:grpSpPr bwMode="auto">
          <a:xfrm>
            <a:off x="4000496" y="1805523"/>
            <a:ext cx="962025" cy="924459"/>
            <a:chOff x="2898904" y="638212"/>
            <a:chExt cx="1081361" cy="1057151"/>
          </a:xfrm>
        </p:grpSpPr>
        <p:grpSp>
          <p:nvGrpSpPr>
            <p:cNvPr id="11" name="组合 67"/>
            <p:cNvGrpSpPr/>
            <p:nvPr/>
          </p:nvGrpSpPr>
          <p:grpSpPr bwMode="auto">
            <a:xfrm>
              <a:off x="2898904" y="638212"/>
              <a:ext cx="1081361" cy="1057151"/>
              <a:chOff x="2069306" y="2739231"/>
              <a:chExt cx="2127250" cy="2079625"/>
            </a:xfrm>
          </p:grpSpPr>
          <p:pic>
            <p:nvPicPr>
              <p:cNvPr id="20498" name="图片 69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069306" y="2739231"/>
                <a:ext cx="2127250" cy="2079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499" name="图片 33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</a:blip>
              <a:srcRect/>
              <a:stretch>
                <a:fillRect/>
              </a:stretch>
            </p:blipFill>
            <p:spPr bwMode="auto">
              <a:xfrm>
                <a:off x="2526149" y="3160719"/>
                <a:ext cx="1377950" cy="13684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69" name="矩形 68"/>
            <p:cNvSpPr/>
            <p:nvPr/>
          </p:nvSpPr>
          <p:spPr>
            <a:xfrm>
              <a:off x="3232592" y="1009017"/>
              <a:ext cx="503076" cy="33698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叁</a:t>
              </a:r>
            </a:p>
          </p:txBody>
        </p:sp>
      </p:grpSp>
      <p:sp>
        <p:nvSpPr>
          <p:cNvPr id="37" name="TextBox 12"/>
          <p:cNvSpPr txBox="1">
            <a:spLocks noChangeArrowheads="1"/>
          </p:cNvSpPr>
          <p:nvPr/>
        </p:nvSpPr>
        <p:spPr bwMode="auto">
          <a:xfrm>
            <a:off x="500055" y="476233"/>
            <a:ext cx="2928937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篇章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5" name="组合 61"/>
          <p:cNvGrpSpPr/>
          <p:nvPr/>
        </p:nvGrpSpPr>
        <p:grpSpPr bwMode="auto">
          <a:xfrm>
            <a:off x="5500694" y="1214422"/>
            <a:ext cx="962025" cy="924459"/>
            <a:chOff x="2898904" y="638212"/>
            <a:chExt cx="1081361" cy="1057151"/>
          </a:xfrm>
        </p:grpSpPr>
        <p:grpSp>
          <p:nvGrpSpPr>
            <p:cNvPr id="36" name="组合 67"/>
            <p:cNvGrpSpPr/>
            <p:nvPr/>
          </p:nvGrpSpPr>
          <p:grpSpPr bwMode="auto">
            <a:xfrm>
              <a:off x="2898904" y="638212"/>
              <a:ext cx="1081361" cy="1057151"/>
              <a:chOff x="2069306" y="2739231"/>
              <a:chExt cx="2127250" cy="2079625"/>
            </a:xfrm>
          </p:grpSpPr>
          <p:pic>
            <p:nvPicPr>
              <p:cNvPr id="39" name="图片 69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069306" y="2739231"/>
                <a:ext cx="2127250" cy="2079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0" name="图片 33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</a:blip>
              <a:srcRect/>
              <a:stretch>
                <a:fillRect/>
              </a:stretch>
            </p:blipFill>
            <p:spPr bwMode="auto">
              <a:xfrm>
                <a:off x="2526149" y="3160719"/>
                <a:ext cx="1377950" cy="13684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8" name="矩形 37"/>
            <p:cNvSpPr/>
            <p:nvPr/>
          </p:nvSpPr>
          <p:spPr>
            <a:xfrm>
              <a:off x="3232592" y="1009017"/>
              <a:ext cx="503076" cy="4575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贰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endParaRPr>
            </a:p>
          </p:txBody>
        </p:sp>
      </p:grpSp>
      <p:grpSp>
        <p:nvGrpSpPr>
          <p:cNvPr id="46" name="组合 61"/>
          <p:cNvGrpSpPr/>
          <p:nvPr/>
        </p:nvGrpSpPr>
        <p:grpSpPr bwMode="auto">
          <a:xfrm>
            <a:off x="7000892" y="642918"/>
            <a:ext cx="962025" cy="924459"/>
            <a:chOff x="2898904" y="638212"/>
            <a:chExt cx="1081361" cy="1057151"/>
          </a:xfrm>
        </p:grpSpPr>
        <p:grpSp>
          <p:nvGrpSpPr>
            <p:cNvPr id="48" name="组合 67"/>
            <p:cNvGrpSpPr/>
            <p:nvPr/>
          </p:nvGrpSpPr>
          <p:grpSpPr bwMode="auto">
            <a:xfrm>
              <a:off x="2898904" y="638212"/>
              <a:ext cx="1081361" cy="1057151"/>
              <a:chOff x="2069306" y="2739231"/>
              <a:chExt cx="2127250" cy="2079625"/>
            </a:xfrm>
          </p:grpSpPr>
          <p:pic>
            <p:nvPicPr>
              <p:cNvPr id="50" name="图片 69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069306" y="2739231"/>
                <a:ext cx="2127250" cy="2079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" name="图片 33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</a:blip>
              <a:srcRect/>
              <a:stretch>
                <a:fillRect/>
              </a:stretch>
            </p:blipFill>
            <p:spPr bwMode="auto">
              <a:xfrm>
                <a:off x="2526149" y="3160719"/>
                <a:ext cx="1377950" cy="13684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9" name="矩形 48"/>
            <p:cNvSpPr/>
            <p:nvPr/>
          </p:nvSpPr>
          <p:spPr>
            <a:xfrm>
              <a:off x="3232592" y="1009017"/>
              <a:ext cx="503076" cy="4575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壹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endParaRPr>
            </a:p>
          </p:txBody>
        </p:sp>
      </p:grpSp>
      <p:grpSp>
        <p:nvGrpSpPr>
          <p:cNvPr id="52" name="组合 62"/>
          <p:cNvGrpSpPr/>
          <p:nvPr/>
        </p:nvGrpSpPr>
        <p:grpSpPr bwMode="auto">
          <a:xfrm>
            <a:off x="7187064" y="1785926"/>
            <a:ext cx="785826" cy="1891263"/>
            <a:chOff x="2991260" y="2951618"/>
            <a:chExt cx="1129254" cy="1027846"/>
          </a:xfrm>
        </p:grpSpPr>
        <p:sp>
          <p:nvSpPr>
            <p:cNvPr id="57" name="矩形 56"/>
            <p:cNvSpPr/>
            <p:nvPr/>
          </p:nvSpPr>
          <p:spPr>
            <a:xfrm>
              <a:off x="3059033" y="2951618"/>
              <a:ext cx="1061481" cy="1027846"/>
            </a:xfrm>
            <a:prstGeom prst="rect">
              <a:avLst/>
            </a:prstGeom>
          </p:spPr>
          <p:txBody>
            <a:bodyPr vert="eaVert">
              <a:spAutoFit/>
            </a:bodyPr>
            <a:lstStyle/>
            <a:p>
              <a:pPr algn="ctr" defTabSz="685165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书法概述篇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endParaRPr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2991260" y="2964307"/>
              <a:ext cx="0" cy="93584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>
              <a:off x="4014072" y="2964307"/>
              <a:ext cx="0" cy="93584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2" name="图片 61" descr="印章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00958" y="5072074"/>
            <a:ext cx="928694" cy="1295853"/>
          </a:xfrm>
          <a:prstGeom prst="rect">
            <a:avLst/>
          </a:prstGeom>
        </p:spPr>
      </p:pic>
      <p:grpSp>
        <p:nvGrpSpPr>
          <p:cNvPr id="63" name="组合 62"/>
          <p:cNvGrpSpPr/>
          <p:nvPr/>
        </p:nvGrpSpPr>
        <p:grpSpPr bwMode="auto">
          <a:xfrm>
            <a:off x="5715001" y="2409061"/>
            <a:ext cx="785827" cy="1891263"/>
            <a:chOff x="2991260" y="2951618"/>
            <a:chExt cx="1129256" cy="1027846"/>
          </a:xfrm>
        </p:grpSpPr>
        <p:sp>
          <p:nvSpPr>
            <p:cNvPr id="68" name="矩形 67"/>
            <p:cNvSpPr/>
            <p:nvPr/>
          </p:nvSpPr>
          <p:spPr>
            <a:xfrm>
              <a:off x="3059035" y="2951618"/>
              <a:ext cx="1061481" cy="1027846"/>
            </a:xfrm>
            <a:prstGeom prst="rect">
              <a:avLst/>
            </a:prstGeom>
          </p:spPr>
          <p:txBody>
            <a:bodyPr vert="eaVert">
              <a:spAutoFit/>
            </a:bodyPr>
            <a:lstStyle/>
            <a:p>
              <a:pPr algn="ctr" defTabSz="685165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毛笔书法篇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endParaRPr>
            </a:p>
          </p:txBody>
        </p:sp>
        <p:cxnSp>
          <p:nvCxnSpPr>
            <p:cNvPr id="70" name="直接连接符 69"/>
            <p:cNvCxnSpPr/>
            <p:nvPr/>
          </p:nvCxnSpPr>
          <p:spPr>
            <a:xfrm>
              <a:off x="2991260" y="2964307"/>
              <a:ext cx="0" cy="93584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>
              <a:off x="4014072" y="2964307"/>
              <a:ext cx="0" cy="93584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组合 71"/>
          <p:cNvGrpSpPr/>
          <p:nvPr/>
        </p:nvGrpSpPr>
        <p:grpSpPr bwMode="auto">
          <a:xfrm>
            <a:off x="4214801" y="3037935"/>
            <a:ext cx="785829" cy="1891263"/>
            <a:chOff x="2991260" y="2951618"/>
            <a:chExt cx="1129259" cy="1027846"/>
          </a:xfrm>
        </p:grpSpPr>
        <p:sp>
          <p:nvSpPr>
            <p:cNvPr id="73" name="矩形 72"/>
            <p:cNvSpPr/>
            <p:nvPr/>
          </p:nvSpPr>
          <p:spPr>
            <a:xfrm>
              <a:off x="3059037" y="2951618"/>
              <a:ext cx="1061482" cy="1027846"/>
            </a:xfrm>
            <a:prstGeom prst="rect">
              <a:avLst/>
            </a:prstGeom>
          </p:spPr>
          <p:txBody>
            <a:bodyPr vert="eaVert">
              <a:spAutoFit/>
            </a:bodyPr>
            <a:lstStyle/>
            <a:p>
              <a:pPr algn="ctr" defTabSz="685165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硬笔书法篇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endParaRPr>
            </a:p>
          </p:txBody>
        </p:sp>
        <p:cxnSp>
          <p:nvCxnSpPr>
            <p:cNvPr id="74" name="直接连接符 73"/>
            <p:cNvCxnSpPr/>
            <p:nvPr/>
          </p:nvCxnSpPr>
          <p:spPr>
            <a:xfrm>
              <a:off x="2991260" y="2964307"/>
              <a:ext cx="0" cy="93584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>
              <a:off x="4014072" y="2964307"/>
              <a:ext cx="0" cy="93584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组合 75"/>
          <p:cNvGrpSpPr/>
          <p:nvPr/>
        </p:nvGrpSpPr>
        <p:grpSpPr bwMode="auto">
          <a:xfrm>
            <a:off x="2613941" y="3643314"/>
            <a:ext cx="785829" cy="1891263"/>
            <a:chOff x="2991260" y="2951618"/>
            <a:chExt cx="1129259" cy="1027846"/>
          </a:xfrm>
        </p:grpSpPr>
        <p:sp>
          <p:nvSpPr>
            <p:cNvPr id="77" name="矩形 76"/>
            <p:cNvSpPr/>
            <p:nvPr/>
          </p:nvSpPr>
          <p:spPr>
            <a:xfrm>
              <a:off x="3059037" y="2951618"/>
              <a:ext cx="1061482" cy="1027846"/>
            </a:xfrm>
            <a:prstGeom prst="rect">
              <a:avLst/>
            </a:prstGeom>
          </p:spPr>
          <p:txBody>
            <a:bodyPr vert="eaVert">
              <a:spAutoFit/>
            </a:bodyPr>
            <a:lstStyle/>
            <a:p>
              <a:pPr algn="ctr" defTabSz="685165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粉笔书法篇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endParaRPr>
            </a:p>
          </p:txBody>
        </p:sp>
        <p:cxnSp>
          <p:nvCxnSpPr>
            <p:cNvPr id="78" name="直接连接符 77"/>
            <p:cNvCxnSpPr/>
            <p:nvPr/>
          </p:nvCxnSpPr>
          <p:spPr>
            <a:xfrm>
              <a:off x="2991260" y="2964307"/>
              <a:ext cx="0" cy="93584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>
              <a:off x="4014072" y="2964307"/>
              <a:ext cx="0" cy="93584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组合 79"/>
          <p:cNvGrpSpPr/>
          <p:nvPr/>
        </p:nvGrpSpPr>
        <p:grpSpPr bwMode="auto">
          <a:xfrm>
            <a:off x="1071539" y="4323819"/>
            <a:ext cx="785829" cy="1891263"/>
            <a:chOff x="2991260" y="2951618"/>
            <a:chExt cx="1129259" cy="1027846"/>
          </a:xfrm>
        </p:grpSpPr>
        <p:sp>
          <p:nvSpPr>
            <p:cNvPr id="81" name="矩形 80"/>
            <p:cNvSpPr/>
            <p:nvPr/>
          </p:nvSpPr>
          <p:spPr>
            <a:xfrm>
              <a:off x="3059037" y="2951618"/>
              <a:ext cx="1061482" cy="1027846"/>
            </a:xfrm>
            <a:prstGeom prst="rect">
              <a:avLst/>
            </a:prstGeom>
          </p:spPr>
          <p:txBody>
            <a:bodyPr vert="eaVert">
              <a:spAutoFit/>
            </a:bodyPr>
            <a:lstStyle/>
            <a:p>
              <a:pPr algn="ctr" defTabSz="685165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书法欣赏篇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endParaRPr>
            </a:p>
          </p:txBody>
        </p:sp>
        <p:cxnSp>
          <p:nvCxnSpPr>
            <p:cNvPr id="82" name="直接连接符 81"/>
            <p:cNvCxnSpPr/>
            <p:nvPr/>
          </p:nvCxnSpPr>
          <p:spPr>
            <a:xfrm>
              <a:off x="2991260" y="2964307"/>
              <a:ext cx="0" cy="93584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>
              <a:off x="4014072" y="2964307"/>
              <a:ext cx="0" cy="93584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边框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25998"/>
            <a:ext cx="4143372" cy="742444"/>
          </a:xfrm>
          <a:prstGeom prst="rect">
            <a:avLst/>
          </a:prstGeom>
        </p:spPr>
      </p:pic>
      <p:sp>
        <p:nvSpPr>
          <p:cNvPr id="7" name="TextBox 5"/>
          <p:cNvSpPr txBox="1"/>
          <p:nvPr/>
        </p:nvSpPr>
        <p:spPr>
          <a:xfrm>
            <a:off x="357158" y="825998"/>
            <a:ext cx="3429024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（四）撇的变化</a:t>
            </a: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2" name="TextBox 3"/>
          <p:cNvSpPr txBox="1"/>
          <p:nvPr/>
        </p:nvSpPr>
        <p:spPr>
          <a:xfrm>
            <a:off x="357158" y="1861777"/>
            <a:ext cx="860733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“撇捺者，字之步履。”其画通常在字的两翼，要左右呼应匀称。行书撇画有收有放，活泼善变，书写技巧在于干净利落，如利刃短剑，力至画端，飘逸如兰，避免钉头鼠尾。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 descr="墨团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39" y="3356992"/>
            <a:ext cx="1428553" cy="15151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7504" y="3642744"/>
            <a:ext cx="3059864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1</a:t>
            </a:r>
            <a:r>
              <a:rPr lang="zh-CN" altLang="en-US" sz="24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．短撇</a:t>
            </a:r>
            <a:endParaRPr lang="zh-CN" altLang="en-US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92394" y="3717032"/>
            <a:ext cx="6552728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起笔重顿，转笔向左，快速出锋或回带，是平是斜要因字取势，宜短勿长。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194" name="Picture 2" descr="C:\Users\ADMINI~1\AppData\Local\Temp\ksohtml\wps9ECB.tm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1" y="4872124"/>
            <a:ext cx="3577036" cy="93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16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墨团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39" y="476672"/>
            <a:ext cx="1428553" cy="15151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504" y="762424"/>
            <a:ext cx="3059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2</a:t>
            </a:r>
            <a:r>
              <a:rPr lang="zh-CN" altLang="en-US" sz="24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．长撇</a:t>
            </a:r>
            <a:endParaRPr lang="zh-CN" altLang="en-US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7744" y="894319"/>
            <a:ext cx="6552728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起笔重顿，由重至轻向左下行笔，干净利落，舒展有力，末端出锋，行书常见回锋带钩，行笔斜度要因字取势。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218" name="Picture 2" descr="C:\Users\ADMINI~1\AppData\Local\Temp\ksohtml\wpsEC11.tm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166815"/>
            <a:ext cx="3240360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 descr="墨团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39" y="3501008"/>
            <a:ext cx="1428553" cy="151513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7504" y="3786760"/>
            <a:ext cx="3059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3</a:t>
            </a:r>
            <a:r>
              <a:rPr lang="zh-CN" altLang="en-US" sz="24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．竖撇</a:t>
            </a:r>
            <a:endParaRPr lang="zh-CN" altLang="en-US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92394" y="3977785"/>
            <a:ext cx="6552728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起笔作顿，由重至轻向左下行笔，约至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2/3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处提笔出锋，力至笔端。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Picture 4" descr="C:\Users\ADMINI~1\AppData\Local\Temp\ksohtml\wpsF6A.tm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943" y="5157192"/>
            <a:ext cx="3211305" cy="86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6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边框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00042"/>
            <a:ext cx="4143372" cy="742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158" y="500042"/>
            <a:ext cx="3429024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（五</a:t>
            </a: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）捺的变化</a:t>
            </a: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428596" y="1398917"/>
            <a:ext cx="8072494" cy="1325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捺画一般在字中起主笔作用，要写得舒展大方，“一波三折”，且波而有致，折而有情，自然流畅，婀娜多姿。行书因书写速度快，捺脚的处理有多种变化，常用反捺或回锋捺。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 descr="墨团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39" y="2924944"/>
            <a:ext cx="1428553" cy="15151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504" y="3210696"/>
            <a:ext cx="3059864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1</a:t>
            </a:r>
            <a:r>
              <a:rPr lang="zh-CN" altLang="en-US" sz="24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．平捺</a:t>
            </a:r>
            <a:endParaRPr lang="zh-CN" altLang="en-US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92394" y="3284984"/>
            <a:ext cx="6552728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起笔轻落，平行写出一小颈，再左下行笔，边行边按使笔画逐渐加粗，至捺脚顿笔出锋或回带。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42" name="Picture 2" descr="C:\Users\ADMINI~1\AppData\Local\Temp\ksohtml\wps5DAA.tm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538523"/>
            <a:ext cx="3240360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墨团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39" y="476672"/>
            <a:ext cx="1428553" cy="15151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504" y="762424"/>
            <a:ext cx="3059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2</a:t>
            </a:r>
            <a:r>
              <a:rPr lang="zh-CN" altLang="en-US" sz="24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．斜捺</a:t>
            </a:r>
            <a:endParaRPr lang="zh-CN" altLang="en-US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7744" y="894319"/>
            <a:ext cx="6552728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轻落笔后向右下行，力量逐渐加大，至捺脚处顿笔平出锋。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266" name="Picture 2" descr="C:\Users\ADMINI~1\AppData\Local\Temp\ksohtml\wps1890.tm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052" y="1991803"/>
            <a:ext cx="3566137" cy="95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2" descr="墨团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39" y="3284984"/>
            <a:ext cx="1428553" cy="151513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7504" y="3570736"/>
            <a:ext cx="3059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3</a:t>
            </a:r>
            <a:r>
              <a:rPr lang="zh-CN" altLang="en-US" sz="24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．反捺</a:t>
            </a:r>
            <a:endParaRPr lang="zh-CN" altLang="en-US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92394" y="3761761"/>
            <a:ext cx="6552728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反捺背弓腹平，取法如长点，有时收笔带尾。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" name="Picture 4" descr="C:\Users\ADMINI~1\AppData\Local\Temp\ksohtml\wps7A6F.tm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876" y="4813531"/>
            <a:ext cx="3566137" cy="94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51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1" fill="hold"/>
                                        <p:tgtEl>
                                          <p:spTgt spid="1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7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边框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00042"/>
            <a:ext cx="4143372" cy="742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158" y="500042"/>
            <a:ext cx="3429024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（六）折的变化</a:t>
            </a: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428596" y="1398917"/>
            <a:ext cx="8072494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折画是两种笔画的连写，行书转折处多以圆转代方折，比较随意和生动。书写时要注意不能见折就画圆弧，要转之有力，方圆并用。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 descr="墨团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39" y="2345916"/>
            <a:ext cx="1428553" cy="15151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504" y="2631668"/>
            <a:ext cx="3059864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1</a:t>
            </a:r>
            <a:r>
              <a:rPr lang="zh-CN" altLang="en-US" sz="24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．横折</a:t>
            </a:r>
            <a:endParaRPr lang="zh-CN" altLang="en-US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92394" y="2705956"/>
            <a:ext cx="6552728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起笔如横画，转折处均匀转换行笔方向而折向下写竖，使折角成圆角。方折同楷法。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290" name="Picture 2" descr="C:\Users\ADMINI~1\AppData\Local\Temp\ksohtml\wps850A.tm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2" y="3795083"/>
            <a:ext cx="2730034" cy="73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6" descr="墨团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39" y="4267980"/>
            <a:ext cx="1428553" cy="151513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7504" y="4553732"/>
            <a:ext cx="3059864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2</a:t>
            </a:r>
            <a:r>
              <a:rPr lang="zh-CN" altLang="en-US" sz="24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．竖折</a:t>
            </a:r>
            <a:endParaRPr lang="zh-CN" altLang="en-US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92394" y="4628020"/>
            <a:ext cx="6552728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起笔如竖画，转折处不停顿快速圆转，收笔时回锋或出钩。方折同楷法。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Picture 4" descr="C:\Users\ADMINI~1\AppData\Local\Temp\ksohtml\wps7B2.tm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2" y="5502426"/>
            <a:ext cx="2771129" cy="73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59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1" dur="1" fill="hold"/>
                                        <p:tgtEl>
                                          <p:spTgt spid="1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8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边框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00042"/>
            <a:ext cx="4143372" cy="742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158" y="500042"/>
            <a:ext cx="3429024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（七）钩的变化</a:t>
            </a: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428596" y="1398917"/>
            <a:ext cx="8072494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行书钩画运用多，笔势变化丰富，常做主笔，对整个字的形态起很关键的作用。写钩技巧是弯曲而有弹性，出钩短小精悍。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 descr="墨团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39" y="2636912"/>
            <a:ext cx="1428553" cy="15151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504" y="2922664"/>
            <a:ext cx="3059864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1</a:t>
            </a:r>
            <a:r>
              <a:rPr lang="zh-CN" altLang="en-US" sz="24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．横钩</a:t>
            </a:r>
            <a:endParaRPr lang="zh-CN" altLang="en-US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92394" y="3212976"/>
            <a:ext cx="6552728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多用于宝盖，起笔承上笔之势，行笔向右略上，转角圆中带方，刚柔相济，出钩干脆有力，锋指下笔起笔处。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314" name="Picture 2" descr="C:\Users\ADMINI~1\AppData\Local\Temp\ksohtml\wps77D3.tm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854" y="4653136"/>
            <a:ext cx="320435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31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墨团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39" y="476672"/>
            <a:ext cx="1428553" cy="15151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504" y="762424"/>
            <a:ext cx="3059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2</a:t>
            </a:r>
            <a:r>
              <a:rPr lang="zh-CN" altLang="en-US" sz="24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．竖钩</a:t>
            </a:r>
            <a:endParaRPr lang="zh-CN" altLang="en-US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7744" y="894319"/>
            <a:ext cx="6552728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起笔承上笔之势，向下行笔宜直而挺腹，使竖画挺拔有力，出钩略顿后左上挑出，也可水平略下出钩。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362" name="Picture 2" descr="C:\Users\ADMINI~1\AppData\Local\Temp\ksohtml\wps9C64.tm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989" y="2204864"/>
            <a:ext cx="3382241" cy="91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 descr="墨团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39" y="3284984"/>
            <a:ext cx="1428553" cy="151513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7504" y="3570736"/>
            <a:ext cx="3059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3</a:t>
            </a:r>
            <a:r>
              <a:rPr lang="zh-CN" altLang="en-US" sz="24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．斜钩</a:t>
            </a:r>
            <a:endParaRPr lang="zh-CN" altLang="en-US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92394" y="3761761"/>
            <a:ext cx="6552728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顿笔向右下行，中部笔画略细，下部折笔向右上出钩。由于呼应关系，也可不出钩，而是回锋收笔。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Picture 4" descr="C:\Users\ADMINI~1\AppData\Local\Temp\ksohtml\wpsF9FF.tm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013176"/>
            <a:ext cx="329436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70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墨团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39" y="476672"/>
            <a:ext cx="1428553" cy="15151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504" y="762424"/>
            <a:ext cx="3059864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4</a:t>
            </a:r>
            <a:r>
              <a:rPr lang="zh-CN" altLang="en-US" sz="24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．竖弯</a:t>
            </a: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文楷体" pitchFamily="2" charset="-122"/>
                <a:ea typeface="华文楷体" pitchFamily="2" charset="-122"/>
              </a:rPr>
              <a:t>钩</a:t>
            </a:r>
            <a:endParaRPr lang="zh-CN" altLang="en-US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7744" y="894319"/>
            <a:ext cx="6552728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落笔下行，圆转至钩处翻笔上挑出钩，也可回带启带下笔。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338" name="Picture 2" descr="C:\Users\ADMINI~1\AppData\Local\Temp\ksohtml\wpsF5DB.tm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184" y="1844824"/>
            <a:ext cx="3258362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 descr="墨团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39" y="2996952"/>
            <a:ext cx="1428553" cy="151513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7504" y="3282704"/>
            <a:ext cx="3059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5</a:t>
            </a:r>
            <a:r>
              <a:rPr lang="zh-CN" altLang="en-US" sz="24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．卧钩</a:t>
            </a:r>
            <a:endParaRPr lang="zh-CN" altLang="en-US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92394" y="3473729"/>
            <a:ext cx="6552728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轻入笔后向右弧形行笔，由轻到重，出钩与下笔呼应或连带，书写时注意弧度。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Picture 4" descr="C:\Users\ADMINI~1\AppData\Local\Temp\ksohtml\wps375E.tm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527" y="4797152"/>
            <a:ext cx="320435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70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边框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98972"/>
            <a:ext cx="4143372" cy="742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158" y="698972"/>
            <a:ext cx="3429024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（八）提的变化</a:t>
            </a: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428596" y="1741863"/>
            <a:ext cx="8072494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行书提或叫挑，往往与前一笔相连，较之楷书舒展，书写要求干净利落，看准方向，用力快速挑出，不能拖泥带水。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386" name="Picture 2" descr="C:\Users\ADMINI~1\AppData\Local\Temp\ksohtml\wps4776.tm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255314"/>
            <a:ext cx="3528392" cy="95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0" y="4587362"/>
            <a:ext cx="34480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051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596" y="2443677"/>
            <a:ext cx="8215370" cy="17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“忄”：有两种写法，一种是先写中竖，左右两点折笔带过；一种是先写左右两点，后写中间长竖。两边的点画相呼应，竖画有直也有弯。</a:t>
            </a:r>
          </a:p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“氵”：上点起笔，中点带过，下点挑起以呼应主体；也可将三点简化为一笔。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descr="墨迹-浅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91" y="593536"/>
            <a:ext cx="3328515" cy="6032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2" y="500042"/>
            <a:ext cx="6372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800" b="1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二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、硬笔行书偏旁部首的变化</a:t>
            </a:r>
            <a:endParaRPr lang="zh-CN" altLang="en-US" sz="2800" b="1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6" name="图片 5" descr="边框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72110"/>
            <a:ext cx="3491880" cy="7424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512" y="1472109"/>
            <a:ext cx="2743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（一</a:t>
            </a: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）左偏旁</a:t>
            </a: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17410" name="Picture 2" descr="C:\Users\ADMINI~1\AppData\Local\Temp\ksohtml\wpsC3B.tm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581" y="4653136"/>
            <a:ext cx="3642755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重要东西勿删\书法教程\钢笔书法篇首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5" y="796108"/>
            <a:ext cx="9180512" cy="612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28794" y="1500174"/>
            <a:ext cx="4857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dirty="0" smtClean="0">
                <a:solidFill>
                  <a:schemeClr val="accent6">
                    <a:lumMod val="50000"/>
                  </a:schemeClr>
                </a:solidFill>
                <a:latin typeface="汉仪行楷简" pitchFamily="49" charset="-122"/>
                <a:ea typeface="汉仪行楷简" pitchFamily="49" charset="-122"/>
              </a:rPr>
              <a:t>硬笔书法篇</a:t>
            </a:r>
            <a:endParaRPr lang="zh-CN" altLang="en-US" sz="7200" dirty="0">
              <a:solidFill>
                <a:schemeClr val="accent6">
                  <a:lumMod val="50000"/>
                </a:schemeClr>
              </a:solidFill>
              <a:latin typeface="汉仪行楷简" pitchFamily="49" charset="-122"/>
              <a:ea typeface="汉仪行楷简" pitchFamily="49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43288" y="5589240"/>
            <a:ext cx="3014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华文隶书" pitchFamily="2" charset="-122"/>
                <a:ea typeface="华文隶书" pitchFamily="2" charset="-122"/>
              </a:rPr>
              <a:t>第七章  硬笔书法常识</a:t>
            </a:r>
          </a:p>
        </p:txBody>
      </p:sp>
      <p:pic>
        <p:nvPicPr>
          <p:cNvPr id="9" name="图片 8" descr="印鉴-圆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14414" y="6027558"/>
            <a:ext cx="365832" cy="3571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57356" y="5946430"/>
            <a:ext cx="3014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华文隶书" pitchFamily="2" charset="-122"/>
                <a:ea typeface="华文隶书" pitchFamily="2" charset="-122"/>
              </a:rPr>
              <a:t>第八章  硬笔楷书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57356" y="6332138"/>
            <a:ext cx="3014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accent6">
                    <a:lumMod val="50000"/>
                  </a:schemeClr>
                </a:solidFill>
                <a:latin typeface="华文隶书" pitchFamily="2" charset="-122"/>
                <a:ea typeface="华文隶书" pitchFamily="2" charset="-122"/>
              </a:rPr>
              <a:t>第九章  硬笔行书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323945"/>
            <a:ext cx="1500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chemeClr val="accent1">
                    <a:lumMod val="75000"/>
                  </a:schemeClr>
                </a:solidFill>
                <a:latin typeface="华文隶书" pitchFamily="2" charset="-122"/>
                <a:ea typeface="华文隶书" pitchFamily="2" charset="-122"/>
              </a:rPr>
              <a:t>第三篇</a:t>
            </a:r>
            <a:endParaRPr lang="zh-CN" altLang="en-US" sz="3200" dirty="0">
              <a:solidFill>
                <a:schemeClr val="accent1">
                  <a:lumMod val="75000"/>
                </a:schemeClr>
              </a:solidFill>
              <a:latin typeface="华文隶书" pitchFamily="2" charset="-122"/>
              <a:ea typeface="华文隶书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962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7" grpId="0"/>
      <p:bldP spid="10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596" y="764704"/>
            <a:ext cx="8215370" cy="17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“亻”：起笔写回锋撇，随后从撇的中间顺势由轻至重写竖画，回锋向右上挑出；撇长竖短，且尾部带钩。</a:t>
            </a:r>
          </a:p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“阝”：起笔写短横，顺势折笔向下写钩画，接钩尾写竖画，竖尾带钩，并与右边的笔画相呼应。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434" name="Picture 2" descr="C:\Users\ADMINI~1\AppData\Local\Temp\ksohtml\wps1725.tm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708920"/>
            <a:ext cx="402256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61086" y="3645024"/>
            <a:ext cx="8215370" cy="17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“彳”：起笔写短撇，回锋折笔写单人旁。往往两撇连写，首撇短，次撇长。整个偏旁重心靠右。</a:t>
            </a:r>
          </a:p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“扌”：起笔写短横，翻笔向上靠右写竖钩，紧接钩尖写挑画。整个偏旁横短竖长，左放右收。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Picture 4" descr="C:\Users\ADMINI~1\AppData\Local\Temp\ksohtml\wps904B.tm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466292"/>
            <a:ext cx="3915572" cy="77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45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596" y="548680"/>
            <a:ext cx="8215370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女字旁：两撇画平行，整个偏旁左放右收，内紧外松。</a:t>
            </a:r>
          </a:p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“纟”：起笔写撇，然后回锋写两个横撇，再顺势向右上挑出。首撇宜长，中下部略短。整个偏旁一笔而就，笔势连贯自然。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458" name="Picture 2" descr="C:\Users\ADMINI~1\AppData\Local\Temp\ksohtml\wpsB21E.tm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061606"/>
            <a:ext cx="3312368" cy="67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8596" y="3861048"/>
            <a:ext cx="8215370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“刂”：起笔写短竖，收笔向右上出钩，顺势写长竖钩；左竖画似点，右竖舒展，左右呼应。</a:t>
            </a:r>
          </a:p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力字旁：起笔写横折钩，再顺势写长撇；整个偏旁横斜竖偏，撇长钩短。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 descr="边框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912270"/>
            <a:ext cx="3491880" cy="7424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9512" y="2912269"/>
            <a:ext cx="2743238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（二）右偏旁</a:t>
            </a: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19460" name="Picture 4" descr="C:\Users\ADMINI~1\AppData\Local\Temp\ksohtml\wpsCBB7.tm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822" y="5445224"/>
            <a:ext cx="3233426" cy="65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50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596" y="764704"/>
            <a:ext cx="8215370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“攵”：先写短撇与短横，然后从横画中部起笔写撇画，再顺势起笔或连笔写斜捺。整个偏旁上紧下松，重心靠左。</a:t>
            </a:r>
          </a:p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欠字旁：起笔连写撇画与横钩，紧接顺势写撇画，最后写反捺或长点。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482" name="Picture 2" descr="C:\Users\ADMINI~1\AppData\Local\Temp\ksohtml\wps589B.tm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204864"/>
            <a:ext cx="3672408" cy="72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1086" y="3356992"/>
            <a:ext cx="8215370" cy="17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页字旁：起笔写短横，收笔回锋向下连写撇竖，再回锋顺势写横折，然后翻笔向上写竖撇，最后写点。整个笔画气势连贯，自然流畅。</a:t>
            </a:r>
          </a:p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鸟字旁：起笔写短撇，折笔向右写横折钩，再写点，然后写竖折折钩，最后写横画。整个偏旁上部紧密，取纵势；下部疏松，取横势。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Picture 4" descr="C:\Users\ADMINI~1\AppData\Local\Temp\ksohtml\wps7BB6.tm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308" y="5301208"/>
            <a:ext cx="3667852" cy="74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63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484784"/>
            <a:ext cx="8463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人字头：起笔稍顿写斜撇，回锋翻笔写长捺，撇宜低，捺宜高，撇捺舒展流畅。</a:t>
            </a:r>
          </a:p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“艹”：上开下合，左低右高，可连可分。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边框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1480"/>
            <a:ext cx="3071802" cy="742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504" y="571480"/>
            <a:ext cx="2286016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（三）字头</a:t>
            </a: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21506" name="Picture 2" descr="C:\Users\ADMINI~1\AppData\Local\Temp\ksohtml\wps3065.tm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564903"/>
            <a:ext cx="3744416" cy="74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5536" y="3501008"/>
            <a:ext cx="8463884" cy="17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“”：起笔写短撇，收笔回锋写点，提笔向右上顺势写竖折，收笔向左下带钩。整个字头笔画简略，笔势连带，左低右高。</a:t>
            </a:r>
          </a:p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雨字头：起笔写短横，再连写左竖画和横钩，接着写中间短竖，然后写左右对应点。整个字头形态宽扁，内紧外松。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508" name="Picture 4" descr="C:\Users\ADMINI~1\AppData\Local\Temp\ksohtml\wpsE5B1.tm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445224"/>
            <a:ext cx="3744416" cy="751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596" y="476672"/>
            <a:ext cx="8215370" cy="17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广字头：起笔写斜点，再写短横，回锋顺势写长撇，收笔引带出钩。撇画长而舒展。</a:t>
            </a:r>
          </a:p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尸字头：起笔连写横折、横，然后写长撇，收笔回锋引带出钩。其上部宜扁小，撇画宜放长。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530" name="Picture 2" descr="C:\Users\ADMINI~1\AppData\Local\Temp\ksohtml\wpsEF33.tm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173723"/>
            <a:ext cx="3212325" cy="64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28596" y="3861048"/>
            <a:ext cx="8215370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皿字底：起笔写左短竖，再写横折，然后再写中间两竖画，最后写长横。整个字底上窄下宽，形态扁平。</a:t>
            </a:r>
          </a:p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手字底：起笔写短平撇，再写两短横，然后翻笔写弯钩。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 descr="边框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974588"/>
            <a:ext cx="3491880" cy="74244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6594" y="2974587"/>
            <a:ext cx="2743238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（四）字底</a:t>
            </a: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13" name="Picture 4" descr="C:\Users\ADMINI~1\AppData\Local\Temp\ksohtml\wps7371.tm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016" y="5589238"/>
            <a:ext cx="3172355" cy="63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2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596" y="764704"/>
            <a:ext cx="8215370" cy="17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“灬”：轻入笔写左点，顺势向右用波动的连丝写出中间两点，末点稍用力，顿笔向左下出锋。整个字底轻重分明，笔势连贯。</a:t>
            </a:r>
          </a:p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贝字底：先写短竖，收笔回锋顺势写横折，最后写撇、捺。整个字底上收下放，重心稳定。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3554" name="Picture 2" descr="C:\Users\ADMINI~1\AppData\Local\Temp\ksohtml\wpsD9A3.tm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7" y="2470107"/>
            <a:ext cx="3670647" cy="74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61086" y="3356992"/>
            <a:ext cx="8215370" cy="17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“辶”：起笔写斜点，再顺势写横折弯撇，紧接着写平捺。整个字框左侧宜斜短，笔势相连，一波三折。</a:t>
            </a:r>
          </a:p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走字底：起笔写短横，翻笔向上写短竖，再连写两个横撇，紧接着写捺。整个字旁左侧平稳，捺画舒展有力。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Picture 4" descr="C:\Users\ADMINI~1\AppData\Local\Temp\ksohtml\wps2EA6.tm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7" y="5301208"/>
            <a:ext cx="3572162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28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484784"/>
            <a:ext cx="8463884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区字框：起笔写短横，收笔回锋顺势写竖折。上横短，下横长，竖画稍倾斜。</a:t>
            </a:r>
          </a:p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门字框：起笔写斜点，再顺势写左竖，最后写横折钩，折处略圆转；两竖左短右长，中下段略向外开张，呈梯形。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边框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1480"/>
            <a:ext cx="3071802" cy="742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504" y="571480"/>
            <a:ext cx="228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（</a:t>
            </a: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五）字框</a:t>
            </a: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24578" name="Picture 2" descr="C:\Users\ADMINI~1\AppData\Local\Temp\ksohtml\wps7632.tm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424" y="2935267"/>
            <a:ext cx="3451367" cy="70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69152" y="3933056"/>
            <a:ext cx="8463884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国字框：整体呈长方形。书写时，起笔写左竖，收笔回锋写横折钩，最后写横画。左竖略短，右竖稍长，折处圆转。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Picture 4" descr="C:\Users\ADMINI~1\AppData\Local\Temp\ksohtml\wpsB342.tm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373" y="5157192"/>
            <a:ext cx="3291189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43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墨迹-浅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91" y="593536"/>
            <a:ext cx="3328515" cy="6032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32" y="500042"/>
            <a:ext cx="55721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800" b="1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三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、硬笔行书的结构变化</a:t>
            </a:r>
            <a:endParaRPr lang="zh-CN" altLang="en-US" sz="2800" b="1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5" name="图片 4" descr="边框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556792"/>
            <a:ext cx="6700202" cy="7424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3222" y="1556792"/>
            <a:ext cx="4862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（一</a:t>
            </a: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）适当连带，熟练自然</a:t>
            </a: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39552" y="2492896"/>
            <a:ext cx="42484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行书的每笔都有联系。书写时，根据书写者控制钢笔的能力、钢笔尖的弹性，熟练地把笔画的来龙去脉交代清楚，能连则连，但不必笔笔都连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连带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有两种方法：一种是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有形的实连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；一种是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无形的虚连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。实连要求连接的牵丝要轻、细。虚连，是指笔画之间没有过多的牵丝，笔虽断意犹连。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498773"/>
            <a:ext cx="3810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边框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25427"/>
            <a:ext cx="6700202" cy="7424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3222" y="625427"/>
            <a:ext cx="4862914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（二）强调对比，伸缩合理</a:t>
            </a: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427984" y="1988840"/>
            <a:ext cx="4248472" cy="336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楷书的结构原则之一是左右对称，而行书则可以突破对称，出现不对称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一般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行书写法总是要把左右对称的某些字形写成左大右小或左长右短，造成一种强烈对比。绝对对称在视觉中显得左轻右重，因此左半部大于右半部，不仅造成对比生动，也有利于视觉的均衡感受。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25075"/>
            <a:ext cx="3554267" cy="289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88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边框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25427"/>
            <a:ext cx="6700202" cy="7424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3222" y="625427"/>
            <a:ext cx="4862914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（三）因字立形，不拘一格</a:t>
            </a: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11560" y="1988839"/>
            <a:ext cx="3816424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硬笔行书的可塑性主要体现在它的笔画连带和形体变化上的流动感。由于汉字形体结构的多样性，可以用伸缩或夸张的手法，将长、短、扁、斜、大、小不等的字形特点突出，不受楷书工整一致的局限，写出参差错落、富于变化的行书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27984" y="2132856"/>
            <a:ext cx="4214407" cy="2982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145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2"/>
          <p:cNvSpPr>
            <a:spLocks noChangeArrowheads="1"/>
          </p:cNvSpPr>
          <p:nvPr/>
        </p:nvSpPr>
        <p:spPr bwMode="auto">
          <a:xfrm>
            <a:off x="3458930" y="2832754"/>
            <a:ext cx="359265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28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第一节  硬笔行书概述</a:t>
            </a:r>
          </a:p>
        </p:txBody>
      </p:sp>
      <p:grpSp>
        <p:nvGrpSpPr>
          <p:cNvPr id="9" name="组合 8"/>
          <p:cNvGrpSpPr/>
          <p:nvPr/>
        </p:nvGrpSpPr>
        <p:grpSpPr>
          <a:xfrm rot="5217582">
            <a:off x="-306072" y="3526462"/>
            <a:ext cx="2323606" cy="732060"/>
            <a:chOff x="3059087" y="2408240"/>
            <a:chExt cx="6051502" cy="2019305"/>
          </a:xfrm>
          <a:solidFill>
            <a:srgbClr val="686868"/>
          </a:solidFill>
        </p:grpSpPr>
        <p:sp>
          <p:nvSpPr>
            <p:cNvPr id="10" name="Freeform 6"/>
            <p:cNvSpPr>
              <a:spLocks noEditPoints="1"/>
            </p:cNvSpPr>
            <p:nvPr/>
          </p:nvSpPr>
          <p:spPr bwMode="auto">
            <a:xfrm>
              <a:off x="3059087" y="2660653"/>
              <a:ext cx="5810203" cy="1766892"/>
            </a:xfrm>
            <a:custGeom>
              <a:avLst/>
              <a:gdLst>
                <a:gd name="T0" fmla="*/ 62 w 1547"/>
                <a:gd name="T1" fmla="*/ 5 h 469"/>
                <a:gd name="T2" fmla="*/ 112 w 1547"/>
                <a:gd name="T3" fmla="*/ 49 h 469"/>
                <a:gd name="T4" fmla="*/ 185 w 1547"/>
                <a:gd name="T5" fmla="*/ 125 h 469"/>
                <a:gd name="T6" fmla="*/ 254 w 1547"/>
                <a:gd name="T7" fmla="*/ 180 h 469"/>
                <a:gd name="T8" fmla="*/ 341 w 1547"/>
                <a:gd name="T9" fmla="*/ 251 h 469"/>
                <a:gd name="T10" fmla="*/ 409 w 1547"/>
                <a:gd name="T11" fmla="*/ 304 h 469"/>
                <a:gd name="T12" fmla="*/ 486 w 1547"/>
                <a:gd name="T13" fmla="*/ 326 h 469"/>
                <a:gd name="T14" fmla="*/ 557 w 1547"/>
                <a:gd name="T15" fmla="*/ 353 h 469"/>
                <a:gd name="T16" fmla="*/ 719 w 1547"/>
                <a:gd name="T17" fmla="*/ 385 h 469"/>
                <a:gd name="T18" fmla="*/ 799 w 1547"/>
                <a:gd name="T19" fmla="*/ 387 h 469"/>
                <a:gd name="T20" fmla="*/ 898 w 1547"/>
                <a:gd name="T21" fmla="*/ 374 h 469"/>
                <a:gd name="T22" fmla="*/ 990 w 1547"/>
                <a:gd name="T23" fmla="*/ 358 h 469"/>
                <a:gd name="T24" fmla="*/ 921 w 1547"/>
                <a:gd name="T25" fmla="*/ 383 h 469"/>
                <a:gd name="T26" fmla="*/ 878 w 1547"/>
                <a:gd name="T27" fmla="*/ 395 h 469"/>
                <a:gd name="T28" fmla="*/ 898 w 1547"/>
                <a:gd name="T29" fmla="*/ 403 h 469"/>
                <a:gd name="T30" fmla="*/ 797 w 1547"/>
                <a:gd name="T31" fmla="*/ 416 h 469"/>
                <a:gd name="T32" fmla="*/ 782 w 1547"/>
                <a:gd name="T33" fmla="*/ 428 h 469"/>
                <a:gd name="T34" fmla="*/ 965 w 1547"/>
                <a:gd name="T35" fmla="*/ 407 h 469"/>
                <a:gd name="T36" fmla="*/ 1093 w 1547"/>
                <a:gd name="T37" fmla="*/ 362 h 469"/>
                <a:gd name="T38" fmla="*/ 1010 w 1547"/>
                <a:gd name="T39" fmla="*/ 384 h 469"/>
                <a:gd name="T40" fmla="*/ 947 w 1547"/>
                <a:gd name="T41" fmla="*/ 399 h 469"/>
                <a:gd name="T42" fmla="*/ 983 w 1547"/>
                <a:gd name="T43" fmla="*/ 386 h 469"/>
                <a:gd name="T44" fmla="*/ 1067 w 1547"/>
                <a:gd name="T45" fmla="*/ 354 h 469"/>
                <a:gd name="T46" fmla="*/ 1124 w 1547"/>
                <a:gd name="T47" fmla="*/ 336 h 469"/>
                <a:gd name="T48" fmla="*/ 1125 w 1547"/>
                <a:gd name="T49" fmla="*/ 357 h 469"/>
                <a:gd name="T50" fmla="*/ 1194 w 1547"/>
                <a:gd name="T51" fmla="*/ 335 h 469"/>
                <a:gd name="T52" fmla="*/ 1279 w 1547"/>
                <a:gd name="T53" fmla="*/ 289 h 469"/>
                <a:gd name="T54" fmla="*/ 1350 w 1547"/>
                <a:gd name="T55" fmla="*/ 245 h 469"/>
                <a:gd name="T56" fmla="*/ 1419 w 1547"/>
                <a:gd name="T57" fmla="*/ 194 h 469"/>
                <a:gd name="T58" fmla="*/ 1438 w 1547"/>
                <a:gd name="T59" fmla="*/ 175 h 469"/>
                <a:gd name="T60" fmla="*/ 1545 w 1547"/>
                <a:gd name="T61" fmla="*/ 73 h 469"/>
                <a:gd name="T62" fmla="*/ 1412 w 1547"/>
                <a:gd name="T63" fmla="*/ 226 h 469"/>
                <a:gd name="T64" fmla="*/ 1358 w 1547"/>
                <a:gd name="T65" fmla="*/ 280 h 469"/>
                <a:gd name="T66" fmla="*/ 1309 w 1547"/>
                <a:gd name="T67" fmla="*/ 308 h 469"/>
                <a:gd name="T68" fmla="*/ 1232 w 1547"/>
                <a:gd name="T69" fmla="*/ 353 h 469"/>
                <a:gd name="T70" fmla="*/ 1192 w 1547"/>
                <a:gd name="T71" fmla="*/ 368 h 469"/>
                <a:gd name="T72" fmla="*/ 1144 w 1547"/>
                <a:gd name="T73" fmla="*/ 392 h 469"/>
                <a:gd name="T74" fmla="*/ 1061 w 1547"/>
                <a:gd name="T75" fmla="*/ 420 h 469"/>
                <a:gd name="T76" fmla="*/ 1017 w 1547"/>
                <a:gd name="T77" fmla="*/ 436 h 469"/>
                <a:gd name="T78" fmla="*/ 972 w 1547"/>
                <a:gd name="T79" fmla="*/ 445 h 469"/>
                <a:gd name="T80" fmla="*/ 843 w 1547"/>
                <a:gd name="T81" fmla="*/ 466 h 469"/>
                <a:gd name="T82" fmla="*/ 756 w 1547"/>
                <a:gd name="T83" fmla="*/ 468 h 469"/>
                <a:gd name="T84" fmla="*/ 651 w 1547"/>
                <a:gd name="T85" fmla="*/ 455 h 469"/>
                <a:gd name="T86" fmla="*/ 592 w 1547"/>
                <a:gd name="T87" fmla="*/ 444 h 469"/>
                <a:gd name="T88" fmla="*/ 506 w 1547"/>
                <a:gd name="T89" fmla="*/ 428 h 469"/>
                <a:gd name="T90" fmla="*/ 466 w 1547"/>
                <a:gd name="T91" fmla="*/ 415 h 469"/>
                <a:gd name="T92" fmla="*/ 392 w 1547"/>
                <a:gd name="T93" fmla="*/ 390 h 469"/>
                <a:gd name="T94" fmla="*/ 395 w 1547"/>
                <a:gd name="T95" fmla="*/ 376 h 469"/>
                <a:gd name="T96" fmla="*/ 295 w 1547"/>
                <a:gd name="T97" fmla="*/ 332 h 469"/>
                <a:gd name="T98" fmla="*/ 234 w 1547"/>
                <a:gd name="T99" fmla="*/ 302 h 469"/>
                <a:gd name="T100" fmla="*/ 151 w 1547"/>
                <a:gd name="T101" fmla="*/ 222 h 469"/>
                <a:gd name="T102" fmla="*/ 97 w 1547"/>
                <a:gd name="T103" fmla="*/ 183 h 469"/>
                <a:gd name="T104" fmla="*/ 1 w 1547"/>
                <a:gd name="T105" fmla="*/ 69 h 469"/>
                <a:gd name="T106" fmla="*/ 721 w 1547"/>
                <a:gd name="T107" fmla="*/ 402 h 469"/>
                <a:gd name="T108" fmla="*/ 650 w 1547"/>
                <a:gd name="T109" fmla="*/ 391 h 469"/>
                <a:gd name="T110" fmla="*/ 596 w 1547"/>
                <a:gd name="T111" fmla="*/ 393 h 469"/>
                <a:gd name="T112" fmla="*/ 754 w 1547"/>
                <a:gd name="T113" fmla="*/ 400 h 469"/>
                <a:gd name="T114" fmla="*/ 1437 w 1547"/>
                <a:gd name="T115" fmla="*/ 185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47" h="469">
                  <a:moveTo>
                    <a:pt x="0" y="43"/>
                  </a:moveTo>
                  <a:cubicBezTo>
                    <a:pt x="10" y="39"/>
                    <a:pt x="18" y="34"/>
                    <a:pt x="22" y="23"/>
                  </a:cubicBezTo>
                  <a:cubicBezTo>
                    <a:pt x="23" y="21"/>
                    <a:pt x="24" y="21"/>
                    <a:pt x="25" y="20"/>
                  </a:cubicBezTo>
                  <a:cubicBezTo>
                    <a:pt x="28" y="18"/>
                    <a:pt x="31" y="16"/>
                    <a:pt x="33" y="14"/>
                  </a:cubicBezTo>
                  <a:cubicBezTo>
                    <a:pt x="37" y="7"/>
                    <a:pt x="43" y="5"/>
                    <a:pt x="50" y="5"/>
                  </a:cubicBezTo>
                  <a:cubicBezTo>
                    <a:pt x="54" y="5"/>
                    <a:pt x="58" y="5"/>
                    <a:pt x="62" y="5"/>
                  </a:cubicBezTo>
                  <a:cubicBezTo>
                    <a:pt x="67" y="5"/>
                    <a:pt x="71" y="4"/>
                    <a:pt x="73" y="0"/>
                  </a:cubicBezTo>
                  <a:cubicBezTo>
                    <a:pt x="76" y="1"/>
                    <a:pt x="79" y="2"/>
                    <a:pt x="82" y="3"/>
                  </a:cubicBezTo>
                  <a:cubicBezTo>
                    <a:pt x="84" y="3"/>
                    <a:pt x="85" y="3"/>
                    <a:pt x="87" y="3"/>
                  </a:cubicBezTo>
                  <a:cubicBezTo>
                    <a:pt x="94" y="2"/>
                    <a:pt x="96" y="3"/>
                    <a:pt x="97" y="11"/>
                  </a:cubicBezTo>
                  <a:cubicBezTo>
                    <a:pt x="99" y="24"/>
                    <a:pt x="101" y="37"/>
                    <a:pt x="112" y="47"/>
                  </a:cubicBezTo>
                  <a:cubicBezTo>
                    <a:pt x="112" y="47"/>
                    <a:pt x="112" y="48"/>
                    <a:pt x="112" y="49"/>
                  </a:cubicBezTo>
                  <a:cubicBezTo>
                    <a:pt x="112" y="52"/>
                    <a:pt x="114" y="56"/>
                    <a:pt x="117" y="56"/>
                  </a:cubicBezTo>
                  <a:cubicBezTo>
                    <a:pt x="128" y="56"/>
                    <a:pt x="133" y="65"/>
                    <a:pt x="139" y="72"/>
                  </a:cubicBezTo>
                  <a:cubicBezTo>
                    <a:pt x="139" y="73"/>
                    <a:pt x="139" y="74"/>
                    <a:pt x="139" y="75"/>
                  </a:cubicBezTo>
                  <a:cubicBezTo>
                    <a:pt x="139" y="84"/>
                    <a:pt x="143" y="90"/>
                    <a:pt x="149" y="96"/>
                  </a:cubicBezTo>
                  <a:cubicBezTo>
                    <a:pt x="151" y="97"/>
                    <a:pt x="153" y="99"/>
                    <a:pt x="155" y="100"/>
                  </a:cubicBezTo>
                  <a:cubicBezTo>
                    <a:pt x="166" y="107"/>
                    <a:pt x="176" y="115"/>
                    <a:pt x="185" y="125"/>
                  </a:cubicBezTo>
                  <a:cubicBezTo>
                    <a:pt x="188" y="129"/>
                    <a:pt x="193" y="132"/>
                    <a:pt x="197" y="135"/>
                  </a:cubicBezTo>
                  <a:cubicBezTo>
                    <a:pt x="198" y="136"/>
                    <a:pt x="199" y="137"/>
                    <a:pt x="199" y="138"/>
                  </a:cubicBezTo>
                  <a:cubicBezTo>
                    <a:pt x="200" y="142"/>
                    <a:pt x="203" y="145"/>
                    <a:pt x="206" y="146"/>
                  </a:cubicBezTo>
                  <a:cubicBezTo>
                    <a:pt x="216" y="148"/>
                    <a:pt x="222" y="154"/>
                    <a:pt x="228" y="161"/>
                  </a:cubicBezTo>
                  <a:cubicBezTo>
                    <a:pt x="233" y="166"/>
                    <a:pt x="237" y="172"/>
                    <a:pt x="243" y="176"/>
                  </a:cubicBezTo>
                  <a:cubicBezTo>
                    <a:pt x="246" y="178"/>
                    <a:pt x="250" y="180"/>
                    <a:pt x="254" y="180"/>
                  </a:cubicBezTo>
                  <a:cubicBezTo>
                    <a:pt x="258" y="181"/>
                    <a:pt x="260" y="182"/>
                    <a:pt x="263" y="185"/>
                  </a:cubicBezTo>
                  <a:cubicBezTo>
                    <a:pt x="271" y="193"/>
                    <a:pt x="280" y="200"/>
                    <a:pt x="288" y="208"/>
                  </a:cubicBezTo>
                  <a:cubicBezTo>
                    <a:pt x="292" y="211"/>
                    <a:pt x="296" y="214"/>
                    <a:pt x="298" y="217"/>
                  </a:cubicBezTo>
                  <a:cubicBezTo>
                    <a:pt x="303" y="224"/>
                    <a:pt x="309" y="227"/>
                    <a:pt x="315" y="231"/>
                  </a:cubicBezTo>
                  <a:cubicBezTo>
                    <a:pt x="317" y="233"/>
                    <a:pt x="321" y="232"/>
                    <a:pt x="323" y="233"/>
                  </a:cubicBezTo>
                  <a:cubicBezTo>
                    <a:pt x="329" y="239"/>
                    <a:pt x="335" y="245"/>
                    <a:pt x="341" y="251"/>
                  </a:cubicBezTo>
                  <a:cubicBezTo>
                    <a:pt x="341" y="251"/>
                    <a:pt x="341" y="252"/>
                    <a:pt x="340" y="252"/>
                  </a:cubicBezTo>
                  <a:cubicBezTo>
                    <a:pt x="340" y="252"/>
                    <a:pt x="340" y="253"/>
                    <a:pt x="340" y="253"/>
                  </a:cubicBezTo>
                  <a:cubicBezTo>
                    <a:pt x="333" y="256"/>
                    <a:pt x="332" y="258"/>
                    <a:pt x="337" y="264"/>
                  </a:cubicBezTo>
                  <a:cubicBezTo>
                    <a:pt x="340" y="268"/>
                    <a:pt x="345" y="271"/>
                    <a:pt x="349" y="273"/>
                  </a:cubicBezTo>
                  <a:cubicBezTo>
                    <a:pt x="363" y="281"/>
                    <a:pt x="376" y="289"/>
                    <a:pt x="390" y="297"/>
                  </a:cubicBezTo>
                  <a:cubicBezTo>
                    <a:pt x="396" y="300"/>
                    <a:pt x="403" y="303"/>
                    <a:pt x="409" y="304"/>
                  </a:cubicBezTo>
                  <a:cubicBezTo>
                    <a:pt x="413" y="305"/>
                    <a:pt x="417" y="305"/>
                    <a:pt x="421" y="304"/>
                  </a:cubicBezTo>
                  <a:cubicBezTo>
                    <a:pt x="428" y="300"/>
                    <a:pt x="435" y="302"/>
                    <a:pt x="441" y="304"/>
                  </a:cubicBezTo>
                  <a:cubicBezTo>
                    <a:pt x="444" y="305"/>
                    <a:pt x="447" y="309"/>
                    <a:pt x="449" y="311"/>
                  </a:cubicBezTo>
                  <a:cubicBezTo>
                    <a:pt x="451" y="313"/>
                    <a:pt x="453" y="314"/>
                    <a:pt x="454" y="315"/>
                  </a:cubicBezTo>
                  <a:cubicBezTo>
                    <a:pt x="459" y="316"/>
                    <a:pt x="463" y="316"/>
                    <a:pt x="467" y="317"/>
                  </a:cubicBezTo>
                  <a:cubicBezTo>
                    <a:pt x="475" y="318"/>
                    <a:pt x="482" y="320"/>
                    <a:pt x="486" y="326"/>
                  </a:cubicBezTo>
                  <a:cubicBezTo>
                    <a:pt x="497" y="327"/>
                    <a:pt x="507" y="328"/>
                    <a:pt x="517" y="330"/>
                  </a:cubicBezTo>
                  <a:cubicBezTo>
                    <a:pt x="519" y="335"/>
                    <a:pt x="524" y="337"/>
                    <a:pt x="530" y="337"/>
                  </a:cubicBezTo>
                  <a:cubicBezTo>
                    <a:pt x="534" y="338"/>
                    <a:pt x="538" y="339"/>
                    <a:pt x="542" y="340"/>
                  </a:cubicBezTo>
                  <a:cubicBezTo>
                    <a:pt x="542" y="340"/>
                    <a:pt x="543" y="341"/>
                    <a:pt x="543" y="340"/>
                  </a:cubicBezTo>
                  <a:cubicBezTo>
                    <a:pt x="551" y="336"/>
                    <a:pt x="553" y="345"/>
                    <a:pt x="557" y="348"/>
                  </a:cubicBezTo>
                  <a:cubicBezTo>
                    <a:pt x="558" y="349"/>
                    <a:pt x="558" y="351"/>
                    <a:pt x="557" y="353"/>
                  </a:cubicBezTo>
                  <a:cubicBezTo>
                    <a:pt x="555" y="358"/>
                    <a:pt x="556" y="360"/>
                    <a:pt x="561" y="361"/>
                  </a:cubicBezTo>
                  <a:cubicBezTo>
                    <a:pt x="572" y="364"/>
                    <a:pt x="583" y="367"/>
                    <a:pt x="593" y="370"/>
                  </a:cubicBezTo>
                  <a:cubicBezTo>
                    <a:pt x="612" y="375"/>
                    <a:pt x="632" y="377"/>
                    <a:pt x="652" y="379"/>
                  </a:cubicBezTo>
                  <a:cubicBezTo>
                    <a:pt x="667" y="381"/>
                    <a:pt x="682" y="383"/>
                    <a:pt x="697" y="385"/>
                  </a:cubicBezTo>
                  <a:cubicBezTo>
                    <a:pt x="698" y="385"/>
                    <a:pt x="700" y="385"/>
                    <a:pt x="700" y="385"/>
                  </a:cubicBezTo>
                  <a:cubicBezTo>
                    <a:pt x="707" y="379"/>
                    <a:pt x="713" y="382"/>
                    <a:pt x="719" y="385"/>
                  </a:cubicBezTo>
                  <a:cubicBezTo>
                    <a:pt x="721" y="386"/>
                    <a:pt x="723" y="386"/>
                    <a:pt x="725" y="386"/>
                  </a:cubicBezTo>
                  <a:cubicBezTo>
                    <a:pt x="727" y="385"/>
                    <a:pt x="728" y="384"/>
                    <a:pt x="729" y="383"/>
                  </a:cubicBezTo>
                  <a:cubicBezTo>
                    <a:pt x="736" y="379"/>
                    <a:pt x="737" y="379"/>
                    <a:pt x="741" y="385"/>
                  </a:cubicBezTo>
                  <a:cubicBezTo>
                    <a:pt x="751" y="385"/>
                    <a:pt x="761" y="385"/>
                    <a:pt x="771" y="385"/>
                  </a:cubicBezTo>
                  <a:cubicBezTo>
                    <a:pt x="772" y="385"/>
                    <a:pt x="774" y="385"/>
                    <a:pt x="775" y="386"/>
                  </a:cubicBezTo>
                  <a:cubicBezTo>
                    <a:pt x="783" y="393"/>
                    <a:pt x="791" y="389"/>
                    <a:pt x="799" y="387"/>
                  </a:cubicBezTo>
                  <a:cubicBezTo>
                    <a:pt x="806" y="385"/>
                    <a:pt x="814" y="384"/>
                    <a:pt x="822" y="383"/>
                  </a:cubicBezTo>
                  <a:cubicBezTo>
                    <a:pt x="826" y="383"/>
                    <a:pt x="831" y="382"/>
                    <a:pt x="836" y="382"/>
                  </a:cubicBezTo>
                  <a:cubicBezTo>
                    <a:pt x="838" y="381"/>
                    <a:pt x="840" y="382"/>
                    <a:pt x="842" y="382"/>
                  </a:cubicBezTo>
                  <a:cubicBezTo>
                    <a:pt x="844" y="378"/>
                    <a:pt x="845" y="378"/>
                    <a:pt x="849" y="383"/>
                  </a:cubicBezTo>
                  <a:cubicBezTo>
                    <a:pt x="850" y="384"/>
                    <a:pt x="854" y="385"/>
                    <a:pt x="855" y="385"/>
                  </a:cubicBezTo>
                  <a:cubicBezTo>
                    <a:pt x="868" y="376"/>
                    <a:pt x="884" y="378"/>
                    <a:pt x="898" y="374"/>
                  </a:cubicBezTo>
                  <a:cubicBezTo>
                    <a:pt x="903" y="372"/>
                    <a:pt x="909" y="371"/>
                    <a:pt x="914" y="370"/>
                  </a:cubicBezTo>
                  <a:cubicBezTo>
                    <a:pt x="918" y="368"/>
                    <a:pt x="923" y="367"/>
                    <a:pt x="927" y="369"/>
                  </a:cubicBezTo>
                  <a:cubicBezTo>
                    <a:pt x="930" y="370"/>
                    <a:pt x="933" y="368"/>
                    <a:pt x="936" y="368"/>
                  </a:cubicBezTo>
                  <a:cubicBezTo>
                    <a:pt x="940" y="368"/>
                    <a:pt x="945" y="367"/>
                    <a:pt x="950" y="367"/>
                  </a:cubicBezTo>
                  <a:cubicBezTo>
                    <a:pt x="953" y="361"/>
                    <a:pt x="960" y="361"/>
                    <a:pt x="967" y="360"/>
                  </a:cubicBezTo>
                  <a:cubicBezTo>
                    <a:pt x="974" y="360"/>
                    <a:pt x="982" y="359"/>
                    <a:pt x="990" y="358"/>
                  </a:cubicBezTo>
                  <a:cubicBezTo>
                    <a:pt x="993" y="358"/>
                    <a:pt x="996" y="359"/>
                    <a:pt x="999" y="359"/>
                  </a:cubicBezTo>
                  <a:cubicBezTo>
                    <a:pt x="993" y="365"/>
                    <a:pt x="985" y="366"/>
                    <a:pt x="978" y="368"/>
                  </a:cubicBezTo>
                  <a:cubicBezTo>
                    <a:pt x="968" y="370"/>
                    <a:pt x="957" y="370"/>
                    <a:pt x="948" y="376"/>
                  </a:cubicBezTo>
                  <a:cubicBezTo>
                    <a:pt x="947" y="377"/>
                    <a:pt x="946" y="377"/>
                    <a:pt x="946" y="377"/>
                  </a:cubicBezTo>
                  <a:cubicBezTo>
                    <a:pt x="941" y="374"/>
                    <a:pt x="936" y="376"/>
                    <a:pt x="932" y="378"/>
                  </a:cubicBezTo>
                  <a:cubicBezTo>
                    <a:pt x="928" y="380"/>
                    <a:pt x="923" y="378"/>
                    <a:pt x="921" y="383"/>
                  </a:cubicBezTo>
                  <a:cubicBezTo>
                    <a:pt x="920" y="383"/>
                    <a:pt x="918" y="383"/>
                    <a:pt x="917" y="383"/>
                  </a:cubicBezTo>
                  <a:cubicBezTo>
                    <a:pt x="912" y="380"/>
                    <a:pt x="906" y="381"/>
                    <a:pt x="901" y="382"/>
                  </a:cubicBezTo>
                  <a:cubicBezTo>
                    <a:pt x="892" y="383"/>
                    <a:pt x="883" y="383"/>
                    <a:pt x="874" y="384"/>
                  </a:cubicBezTo>
                  <a:cubicBezTo>
                    <a:pt x="867" y="385"/>
                    <a:pt x="861" y="387"/>
                    <a:pt x="854" y="389"/>
                  </a:cubicBezTo>
                  <a:cubicBezTo>
                    <a:pt x="857" y="396"/>
                    <a:pt x="860" y="399"/>
                    <a:pt x="866" y="398"/>
                  </a:cubicBezTo>
                  <a:cubicBezTo>
                    <a:pt x="870" y="397"/>
                    <a:pt x="874" y="396"/>
                    <a:pt x="878" y="395"/>
                  </a:cubicBezTo>
                  <a:cubicBezTo>
                    <a:pt x="886" y="392"/>
                    <a:pt x="894" y="392"/>
                    <a:pt x="902" y="394"/>
                  </a:cubicBezTo>
                  <a:cubicBezTo>
                    <a:pt x="908" y="395"/>
                    <a:pt x="914" y="394"/>
                    <a:pt x="920" y="390"/>
                  </a:cubicBezTo>
                  <a:cubicBezTo>
                    <a:pt x="922" y="393"/>
                    <a:pt x="924" y="396"/>
                    <a:pt x="926" y="399"/>
                  </a:cubicBezTo>
                  <a:cubicBezTo>
                    <a:pt x="919" y="405"/>
                    <a:pt x="912" y="406"/>
                    <a:pt x="904" y="406"/>
                  </a:cubicBezTo>
                  <a:cubicBezTo>
                    <a:pt x="903" y="406"/>
                    <a:pt x="902" y="406"/>
                    <a:pt x="901" y="405"/>
                  </a:cubicBezTo>
                  <a:cubicBezTo>
                    <a:pt x="900" y="404"/>
                    <a:pt x="899" y="404"/>
                    <a:pt x="898" y="403"/>
                  </a:cubicBezTo>
                  <a:cubicBezTo>
                    <a:pt x="890" y="398"/>
                    <a:pt x="887" y="399"/>
                    <a:pt x="886" y="409"/>
                  </a:cubicBezTo>
                  <a:cubicBezTo>
                    <a:pt x="873" y="410"/>
                    <a:pt x="860" y="411"/>
                    <a:pt x="847" y="413"/>
                  </a:cubicBezTo>
                  <a:cubicBezTo>
                    <a:pt x="839" y="414"/>
                    <a:pt x="830" y="415"/>
                    <a:pt x="821" y="418"/>
                  </a:cubicBezTo>
                  <a:cubicBezTo>
                    <a:pt x="814" y="420"/>
                    <a:pt x="805" y="420"/>
                    <a:pt x="797" y="420"/>
                  </a:cubicBezTo>
                  <a:cubicBezTo>
                    <a:pt x="793" y="421"/>
                    <a:pt x="790" y="420"/>
                    <a:pt x="786" y="419"/>
                  </a:cubicBezTo>
                  <a:cubicBezTo>
                    <a:pt x="789" y="418"/>
                    <a:pt x="792" y="417"/>
                    <a:pt x="797" y="416"/>
                  </a:cubicBezTo>
                  <a:cubicBezTo>
                    <a:pt x="792" y="414"/>
                    <a:pt x="788" y="412"/>
                    <a:pt x="784" y="411"/>
                  </a:cubicBezTo>
                  <a:cubicBezTo>
                    <a:pt x="777" y="408"/>
                    <a:pt x="774" y="410"/>
                    <a:pt x="773" y="417"/>
                  </a:cubicBezTo>
                  <a:cubicBezTo>
                    <a:pt x="772" y="418"/>
                    <a:pt x="772" y="420"/>
                    <a:pt x="771" y="421"/>
                  </a:cubicBezTo>
                  <a:cubicBezTo>
                    <a:pt x="770" y="422"/>
                    <a:pt x="767" y="423"/>
                    <a:pt x="766" y="422"/>
                  </a:cubicBezTo>
                  <a:cubicBezTo>
                    <a:pt x="763" y="420"/>
                    <a:pt x="762" y="421"/>
                    <a:pt x="760" y="423"/>
                  </a:cubicBezTo>
                  <a:cubicBezTo>
                    <a:pt x="767" y="428"/>
                    <a:pt x="774" y="428"/>
                    <a:pt x="782" y="428"/>
                  </a:cubicBezTo>
                  <a:cubicBezTo>
                    <a:pt x="791" y="427"/>
                    <a:pt x="799" y="426"/>
                    <a:pt x="808" y="425"/>
                  </a:cubicBezTo>
                  <a:cubicBezTo>
                    <a:pt x="813" y="425"/>
                    <a:pt x="819" y="424"/>
                    <a:pt x="824" y="425"/>
                  </a:cubicBezTo>
                  <a:cubicBezTo>
                    <a:pt x="830" y="427"/>
                    <a:pt x="836" y="424"/>
                    <a:pt x="842" y="423"/>
                  </a:cubicBezTo>
                  <a:cubicBezTo>
                    <a:pt x="853" y="423"/>
                    <a:pt x="865" y="422"/>
                    <a:pt x="876" y="421"/>
                  </a:cubicBezTo>
                  <a:cubicBezTo>
                    <a:pt x="894" y="418"/>
                    <a:pt x="913" y="416"/>
                    <a:pt x="931" y="412"/>
                  </a:cubicBezTo>
                  <a:cubicBezTo>
                    <a:pt x="943" y="409"/>
                    <a:pt x="954" y="409"/>
                    <a:pt x="965" y="407"/>
                  </a:cubicBezTo>
                  <a:cubicBezTo>
                    <a:pt x="972" y="406"/>
                    <a:pt x="979" y="403"/>
                    <a:pt x="986" y="402"/>
                  </a:cubicBezTo>
                  <a:cubicBezTo>
                    <a:pt x="987" y="401"/>
                    <a:pt x="989" y="402"/>
                    <a:pt x="991" y="402"/>
                  </a:cubicBezTo>
                  <a:cubicBezTo>
                    <a:pt x="992" y="402"/>
                    <a:pt x="993" y="403"/>
                    <a:pt x="995" y="402"/>
                  </a:cubicBezTo>
                  <a:cubicBezTo>
                    <a:pt x="1029" y="390"/>
                    <a:pt x="1064" y="378"/>
                    <a:pt x="1098" y="366"/>
                  </a:cubicBezTo>
                  <a:cubicBezTo>
                    <a:pt x="1099" y="366"/>
                    <a:pt x="1100" y="365"/>
                    <a:pt x="1101" y="365"/>
                  </a:cubicBezTo>
                  <a:cubicBezTo>
                    <a:pt x="1099" y="361"/>
                    <a:pt x="1096" y="360"/>
                    <a:pt x="1093" y="362"/>
                  </a:cubicBezTo>
                  <a:cubicBezTo>
                    <a:pt x="1092" y="363"/>
                    <a:pt x="1091" y="363"/>
                    <a:pt x="1090" y="364"/>
                  </a:cubicBezTo>
                  <a:cubicBezTo>
                    <a:pt x="1084" y="367"/>
                    <a:pt x="1083" y="367"/>
                    <a:pt x="1079" y="362"/>
                  </a:cubicBezTo>
                  <a:cubicBezTo>
                    <a:pt x="1069" y="370"/>
                    <a:pt x="1057" y="371"/>
                    <a:pt x="1046" y="374"/>
                  </a:cubicBezTo>
                  <a:cubicBezTo>
                    <a:pt x="1038" y="377"/>
                    <a:pt x="1032" y="380"/>
                    <a:pt x="1025" y="383"/>
                  </a:cubicBezTo>
                  <a:cubicBezTo>
                    <a:pt x="1023" y="384"/>
                    <a:pt x="1022" y="384"/>
                    <a:pt x="1021" y="383"/>
                  </a:cubicBezTo>
                  <a:cubicBezTo>
                    <a:pt x="1017" y="381"/>
                    <a:pt x="1013" y="382"/>
                    <a:pt x="1010" y="384"/>
                  </a:cubicBezTo>
                  <a:cubicBezTo>
                    <a:pt x="1004" y="386"/>
                    <a:pt x="999" y="391"/>
                    <a:pt x="992" y="388"/>
                  </a:cubicBezTo>
                  <a:cubicBezTo>
                    <a:pt x="992" y="388"/>
                    <a:pt x="991" y="389"/>
                    <a:pt x="991" y="389"/>
                  </a:cubicBezTo>
                  <a:cubicBezTo>
                    <a:pt x="987" y="396"/>
                    <a:pt x="979" y="393"/>
                    <a:pt x="973" y="395"/>
                  </a:cubicBezTo>
                  <a:cubicBezTo>
                    <a:pt x="973" y="396"/>
                    <a:pt x="972" y="395"/>
                    <a:pt x="972" y="395"/>
                  </a:cubicBezTo>
                  <a:cubicBezTo>
                    <a:pt x="967" y="391"/>
                    <a:pt x="963" y="393"/>
                    <a:pt x="959" y="396"/>
                  </a:cubicBezTo>
                  <a:cubicBezTo>
                    <a:pt x="956" y="399"/>
                    <a:pt x="952" y="401"/>
                    <a:pt x="947" y="399"/>
                  </a:cubicBezTo>
                  <a:cubicBezTo>
                    <a:pt x="945" y="398"/>
                    <a:pt x="942" y="400"/>
                    <a:pt x="939" y="401"/>
                  </a:cubicBezTo>
                  <a:cubicBezTo>
                    <a:pt x="941" y="395"/>
                    <a:pt x="945" y="392"/>
                    <a:pt x="950" y="391"/>
                  </a:cubicBezTo>
                  <a:cubicBezTo>
                    <a:pt x="955" y="390"/>
                    <a:pt x="959" y="389"/>
                    <a:pt x="964" y="387"/>
                  </a:cubicBezTo>
                  <a:cubicBezTo>
                    <a:pt x="966" y="387"/>
                    <a:pt x="968" y="386"/>
                    <a:pt x="969" y="385"/>
                  </a:cubicBezTo>
                  <a:cubicBezTo>
                    <a:pt x="973" y="381"/>
                    <a:pt x="977" y="380"/>
                    <a:pt x="980" y="385"/>
                  </a:cubicBezTo>
                  <a:cubicBezTo>
                    <a:pt x="981" y="386"/>
                    <a:pt x="982" y="386"/>
                    <a:pt x="983" y="386"/>
                  </a:cubicBezTo>
                  <a:cubicBezTo>
                    <a:pt x="990" y="385"/>
                    <a:pt x="997" y="384"/>
                    <a:pt x="1005" y="382"/>
                  </a:cubicBezTo>
                  <a:cubicBezTo>
                    <a:pt x="1010" y="381"/>
                    <a:pt x="1015" y="378"/>
                    <a:pt x="1020" y="376"/>
                  </a:cubicBezTo>
                  <a:cubicBezTo>
                    <a:pt x="1021" y="375"/>
                    <a:pt x="1021" y="375"/>
                    <a:pt x="1021" y="374"/>
                  </a:cubicBezTo>
                  <a:cubicBezTo>
                    <a:pt x="1018" y="373"/>
                    <a:pt x="1016" y="372"/>
                    <a:pt x="1013" y="371"/>
                  </a:cubicBezTo>
                  <a:cubicBezTo>
                    <a:pt x="1013" y="371"/>
                    <a:pt x="1013" y="370"/>
                    <a:pt x="1013" y="370"/>
                  </a:cubicBezTo>
                  <a:cubicBezTo>
                    <a:pt x="1032" y="367"/>
                    <a:pt x="1049" y="359"/>
                    <a:pt x="1067" y="354"/>
                  </a:cubicBezTo>
                  <a:cubicBezTo>
                    <a:pt x="1070" y="353"/>
                    <a:pt x="1073" y="352"/>
                    <a:pt x="1077" y="351"/>
                  </a:cubicBezTo>
                  <a:cubicBezTo>
                    <a:pt x="1075" y="354"/>
                    <a:pt x="1073" y="356"/>
                    <a:pt x="1071" y="358"/>
                  </a:cubicBezTo>
                  <a:cubicBezTo>
                    <a:pt x="1072" y="359"/>
                    <a:pt x="1072" y="359"/>
                    <a:pt x="1072" y="360"/>
                  </a:cubicBezTo>
                  <a:cubicBezTo>
                    <a:pt x="1074" y="360"/>
                    <a:pt x="1077" y="359"/>
                    <a:pt x="1079" y="359"/>
                  </a:cubicBezTo>
                  <a:cubicBezTo>
                    <a:pt x="1080" y="358"/>
                    <a:pt x="1081" y="357"/>
                    <a:pt x="1082" y="356"/>
                  </a:cubicBezTo>
                  <a:cubicBezTo>
                    <a:pt x="1093" y="343"/>
                    <a:pt x="1109" y="340"/>
                    <a:pt x="1124" y="336"/>
                  </a:cubicBezTo>
                  <a:cubicBezTo>
                    <a:pt x="1129" y="335"/>
                    <a:pt x="1135" y="334"/>
                    <a:pt x="1141" y="334"/>
                  </a:cubicBezTo>
                  <a:cubicBezTo>
                    <a:pt x="1139" y="339"/>
                    <a:pt x="1136" y="342"/>
                    <a:pt x="1131" y="343"/>
                  </a:cubicBezTo>
                  <a:cubicBezTo>
                    <a:pt x="1119" y="345"/>
                    <a:pt x="1110" y="352"/>
                    <a:pt x="1103" y="361"/>
                  </a:cubicBezTo>
                  <a:cubicBezTo>
                    <a:pt x="1103" y="362"/>
                    <a:pt x="1103" y="362"/>
                    <a:pt x="1103" y="363"/>
                  </a:cubicBezTo>
                  <a:cubicBezTo>
                    <a:pt x="1107" y="363"/>
                    <a:pt x="1110" y="363"/>
                    <a:pt x="1114" y="362"/>
                  </a:cubicBezTo>
                  <a:cubicBezTo>
                    <a:pt x="1118" y="360"/>
                    <a:pt x="1121" y="358"/>
                    <a:pt x="1125" y="357"/>
                  </a:cubicBezTo>
                  <a:cubicBezTo>
                    <a:pt x="1130" y="354"/>
                    <a:pt x="1136" y="353"/>
                    <a:pt x="1141" y="355"/>
                  </a:cubicBezTo>
                  <a:cubicBezTo>
                    <a:pt x="1142" y="356"/>
                    <a:pt x="1144" y="355"/>
                    <a:pt x="1145" y="355"/>
                  </a:cubicBezTo>
                  <a:cubicBezTo>
                    <a:pt x="1150" y="353"/>
                    <a:pt x="1155" y="350"/>
                    <a:pt x="1160" y="348"/>
                  </a:cubicBezTo>
                  <a:cubicBezTo>
                    <a:pt x="1164" y="345"/>
                    <a:pt x="1168" y="343"/>
                    <a:pt x="1172" y="340"/>
                  </a:cubicBezTo>
                  <a:cubicBezTo>
                    <a:pt x="1173" y="340"/>
                    <a:pt x="1175" y="339"/>
                    <a:pt x="1176" y="339"/>
                  </a:cubicBezTo>
                  <a:cubicBezTo>
                    <a:pt x="1183" y="341"/>
                    <a:pt x="1189" y="339"/>
                    <a:pt x="1194" y="335"/>
                  </a:cubicBezTo>
                  <a:cubicBezTo>
                    <a:pt x="1198" y="333"/>
                    <a:pt x="1202" y="330"/>
                    <a:pt x="1206" y="328"/>
                  </a:cubicBezTo>
                  <a:cubicBezTo>
                    <a:pt x="1210" y="325"/>
                    <a:pt x="1215" y="324"/>
                    <a:pt x="1220" y="323"/>
                  </a:cubicBezTo>
                  <a:cubicBezTo>
                    <a:pt x="1221" y="322"/>
                    <a:pt x="1222" y="322"/>
                    <a:pt x="1223" y="322"/>
                  </a:cubicBezTo>
                  <a:cubicBezTo>
                    <a:pt x="1231" y="316"/>
                    <a:pt x="1240" y="311"/>
                    <a:pt x="1248" y="305"/>
                  </a:cubicBezTo>
                  <a:cubicBezTo>
                    <a:pt x="1249" y="305"/>
                    <a:pt x="1250" y="305"/>
                    <a:pt x="1251" y="304"/>
                  </a:cubicBezTo>
                  <a:cubicBezTo>
                    <a:pt x="1262" y="301"/>
                    <a:pt x="1271" y="296"/>
                    <a:pt x="1279" y="289"/>
                  </a:cubicBezTo>
                  <a:cubicBezTo>
                    <a:pt x="1280" y="288"/>
                    <a:pt x="1281" y="287"/>
                    <a:pt x="1282" y="287"/>
                  </a:cubicBezTo>
                  <a:cubicBezTo>
                    <a:pt x="1292" y="286"/>
                    <a:pt x="1298" y="280"/>
                    <a:pt x="1305" y="275"/>
                  </a:cubicBezTo>
                  <a:cubicBezTo>
                    <a:pt x="1309" y="271"/>
                    <a:pt x="1313" y="268"/>
                    <a:pt x="1317" y="266"/>
                  </a:cubicBezTo>
                  <a:cubicBezTo>
                    <a:pt x="1321" y="264"/>
                    <a:pt x="1326" y="262"/>
                    <a:pt x="1330" y="262"/>
                  </a:cubicBezTo>
                  <a:cubicBezTo>
                    <a:pt x="1335" y="262"/>
                    <a:pt x="1338" y="260"/>
                    <a:pt x="1341" y="256"/>
                  </a:cubicBezTo>
                  <a:cubicBezTo>
                    <a:pt x="1344" y="252"/>
                    <a:pt x="1347" y="249"/>
                    <a:pt x="1350" y="245"/>
                  </a:cubicBezTo>
                  <a:cubicBezTo>
                    <a:pt x="1354" y="241"/>
                    <a:pt x="1358" y="239"/>
                    <a:pt x="1363" y="241"/>
                  </a:cubicBezTo>
                  <a:cubicBezTo>
                    <a:pt x="1364" y="242"/>
                    <a:pt x="1366" y="241"/>
                    <a:pt x="1367" y="240"/>
                  </a:cubicBezTo>
                  <a:cubicBezTo>
                    <a:pt x="1371" y="236"/>
                    <a:pt x="1375" y="232"/>
                    <a:pt x="1379" y="227"/>
                  </a:cubicBezTo>
                  <a:cubicBezTo>
                    <a:pt x="1385" y="220"/>
                    <a:pt x="1392" y="213"/>
                    <a:pt x="1402" y="213"/>
                  </a:cubicBezTo>
                  <a:cubicBezTo>
                    <a:pt x="1408" y="214"/>
                    <a:pt x="1412" y="205"/>
                    <a:pt x="1410" y="201"/>
                  </a:cubicBezTo>
                  <a:cubicBezTo>
                    <a:pt x="1413" y="199"/>
                    <a:pt x="1416" y="197"/>
                    <a:pt x="1419" y="194"/>
                  </a:cubicBezTo>
                  <a:cubicBezTo>
                    <a:pt x="1421" y="192"/>
                    <a:pt x="1421" y="191"/>
                    <a:pt x="1418" y="190"/>
                  </a:cubicBezTo>
                  <a:cubicBezTo>
                    <a:pt x="1420" y="188"/>
                    <a:pt x="1422" y="186"/>
                    <a:pt x="1425" y="183"/>
                  </a:cubicBezTo>
                  <a:cubicBezTo>
                    <a:pt x="1423" y="182"/>
                    <a:pt x="1422" y="181"/>
                    <a:pt x="1420" y="180"/>
                  </a:cubicBezTo>
                  <a:cubicBezTo>
                    <a:pt x="1423" y="176"/>
                    <a:pt x="1426" y="173"/>
                    <a:pt x="1428" y="170"/>
                  </a:cubicBezTo>
                  <a:cubicBezTo>
                    <a:pt x="1429" y="172"/>
                    <a:pt x="1429" y="174"/>
                    <a:pt x="1430" y="177"/>
                  </a:cubicBezTo>
                  <a:cubicBezTo>
                    <a:pt x="1432" y="176"/>
                    <a:pt x="1436" y="176"/>
                    <a:pt x="1438" y="175"/>
                  </a:cubicBezTo>
                  <a:cubicBezTo>
                    <a:pt x="1442" y="172"/>
                    <a:pt x="1446" y="168"/>
                    <a:pt x="1450" y="165"/>
                  </a:cubicBezTo>
                  <a:cubicBezTo>
                    <a:pt x="1452" y="163"/>
                    <a:pt x="1453" y="161"/>
                    <a:pt x="1455" y="159"/>
                  </a:cubicBezTo>
                  <a:cubicBezTo>
                    <a:pt x="1476" y="145"/>
                    <a:pt x="1493" y="126"/>
                    <a:pt x="1512" y="108"/>
                  </a:cubicBezTo>
                  <a:cubicBezTo>
                    <a:pt x="1517" y="103"/>
                    <a:pt x="1521" y="96"/>
                    <a:pt x="1525" y="90"/>
                  </a:cubicBezTo>
                  <a:cubicBezTo>
                    <a:pt x="1530" y="84"/>
                    <a:pt x="1536" y="78"/>
                    <a:pt x="1541" y="73"/>
                  </a:cubicBezTo>
                  <a:cubicBezTo>
                    <a:pt x="1542" y="72"/>
                    <a:pt x="1544" y="72"/>
                    <a:pt x="1545" y="73"/>
                  </a:cubicBezTo>
                  <a:cubicBezTo>
                    <a:pt x="1546" y="75"/>
                    <a:pt x="1547" y="77"/>
                    <a:pt x="1547" y="78"/>
                  </a:cubicBezTo>
                  <a:cubicBezTo>
                    <a:pt x="1547" y="81"/>
                    <a:pt x="1546" y="83"/>
                    <a:pt x="1544" y="86"/>
                  </a:cubicBezTo>
                  <a:cubicBezTo>
                    <a:pt x="1538" y="97"/>
                    <a:pt x="1530" y="106"/>
                    <a:pt x="1520" y="114"/>
                  </a:cubicBezTo>
                  <a:cubicBezTo>
                    <a:pt x="1512" y="121"/>
                    <a:pt x="1505" y="130"/>
                    <a:pt x="1500" y="140"/>
                  </a:cubicBezTo>
                  <a:cubicBezTo>
                    <a:pt x="1495" y="149"/>
                    <a:pt x="1488" y="157"/>
                    <a:pt x="1480" y="165"/>
                  </a:cubicBezTo>
                  <a:cubicBezTo>
                    <a:pt x="1458" y="185"/>
                    <a:pt x="1435" y="205"/>
                    <a:pt x="1412" y="226"/>
                  </a:cubicBezTo>
                  <a:cubicBezTo>
                    <a:pt x="1412" y="226"/>
                    <a:pt x="1410" y="227"/>
                    <a:pt x="1409" y="227"/>
                  </a:cubicBezTo>
                  <a:cubicBezTo>
                    <a:pt x="1402" y="228"/>
                    <a:pt x="1397" y="232"/>
                    <a:pt x="1393" y="238"/>
                  </a:cubicBezTo>
                  <a:cubicBezTo>
                    <a:pt x="1389" y="244"/>
                    <a:pt x="1384" y="249"/>
                    <a:pt x="1377" y="251"/>
                  </a:cubicBezTo>
                  <a:cubicBezTo>
                    <a:pt x="1369" y="253"/>
                    <a:pt x="1363" y="259"/>
                    <a:pt x="1359" y="266"/>
                  </a:cubicBezTo>
                  <a:cubicBezTo>
                    <a:pt x="1358" y="268"/>
                    <a:pt x="1357" y="272"/>
                    <a:pt x="1359" y="273"/>
                  </a:cubicBezTo>
                  <a:cubicBezTo>
                    <a:pt x="1362" y="276"/>
                    <a:pt x="1360" y="278"/>
                    <a:pt x="1358" y="280"/>
                  </a:cubicBezTo>
                  <a:cubicBezTo>
                    <a:pt x="1357" y="281"/>
                    <a:pt x="1355" y="282"/>
                    <a:pt x="1353" y="283"/>
                  </a:cubicBezTo>
                  <a:cubicBezTo>
                    <a:pt x="1350" y="286"/>
                    <a:pt x="1347" y="288"/>
                    <a:pt x="1343" y="291"/>
                  </a:cubicBezTo>
                  <a:cubicBezTo>
                    <a:pt x="1342" y="290"/>
                    <a:pt x="1339" y="289"/>
                    <a:pt x="1337" y="289"/>
                  </a:cubicBezTo>
                  <a:cubicBezTo>
                    <a:pt x="1331" y="288"/>
                    <a:pt x="1329" y="290"/>
                    <a:pt x="1326" y="295"/>
                  </a:cubicBezTo>
                  <a:cubicBezTo>
                    <a:pt x="1323" y="299"/>
                    <a:pt x="1320" y="303"/>
                    <a:pt x="1317" y="307"/>
                  </a:cubicBezTo>
                  <a:cubicBezTo>
                    <a:pt x="1315" y="309"/>
                    <a:pt x="1312" y="310"/>
                    <a:pt x="1309" y="308"/>
                  </a:cubicBezTo>
                  <a:cubicBezTo>
                    <a:pt x="1308" y="307"/>
                    <a:pt x="1305" y="308"/>
                    <a:pt x="1304" y="309"/>
                  </a:cubicBezTo>
                  <a:cubicBezTo>
                    <a:pt x="1295" y="315"/>
                    <a:pt x="1286" y="322"/>
                    <a:pt x="1280" y="331"/>
                  </a:cubicBezTo>
                  <a:cubicBezTo>
                    <a:pt x="1274" y="338"/>
                    <a:pt x="1270" y="338"/>
                    <a:pt x="1262" y="334"/>
                  </a:cubicBezTo>
                  <a:cubicBezTo>
                    <a:pt x="1260" y="333"/>
                    <a:pt x="1258" y="333"/>
                    <a:pt x="1256" y="334"/>
                  </a:cubicBezTo>
                  <a:cubicBezTo>
                    <a:pt x="1254" y="336"/>
                    <a:pt x="1252" y="339"/>
                    <a:pt x="1250" y="341"/>
                  </a:cubicBezTo>
                  <a:cubicBezTo>
                    <a:pt x="1246" y="348"/>
                    <a:pt x="1240" y="351"/>
                    <a:pt x="1232" y="353"/>
                  </a:cubicBezTo>
                  <a:cubicBezTo>
                    <a:pt x="1223" y="354"/>
                    <a:pt x="1215" y="357"/>
                    <a:pt x="1208" y="364"/>
                  </a:cubicBezTo>
                  <a:cubicBezTo>
                    <a:pt x="1207" y="365"/>
                    <a:pt x="1206" y="366"/>
                    <a:pt x="1205" y="367"/>
                  </a:cubicBezTo>
                  <a:cubicBezTo>
                    <a:pt x="1207" y="369"/>
                    <a:pt x="1208" y="370"/>
                    <a:pt x="1209" y="372"/>
                  </a:cubicBezTo>
                  <a:cubicBezTo>
                    <a:pt x="1208" y="373"/>
                    <a:pt x="1207" y="374"/>
                    <a:pt x="1206" y="374"/>
                  </a:cubicBezTo>
                  <a:cubicBezTo>
                    <a:pt x="1202" y="369"/>
                    <a:pt x="1202" y="369"/>
                    <a:pt x="1191" y="372"/>
                  </a:cubicBezTo>
                  <a:cubicBezTo>
                    <a:pt x="1192" y="371"/>
                    <a:pt x="1192" y="370"/>
                    <a:pt x="1192" y="368"/>
                  </a:cubicBezTo>
                  <a:cubicBezTo>
                    <a:pt x="1187" y="367"/>
                    <a:pt x="1184" y="369"/>
                    <a:pt x="1181" y="372"/>
                  </a:cubicBezTo>
                  <a:cubicBezTo>
                    <a:pt x="1178" y="374"/>
                    <a:pt x="1176" y="377"/>
                    <a:pt x="1173" y="379"/>
                  </a:cubicBezTo>
                  <a:cubicBezTo>
                    <a:pt x="1171" y="381"/>
                    <a:pt x="1169" y="384"/>
                    <a:pt x="1165" y="382"/>
                  </a:cubicBezTo>
                  <a:cubicBezTo>
                    <a:pt x="1163" y="382"/>
                    <a:pt x="1160" y="384"/>
                    <a:pt x="1158" y="386"/>
                  </a:cubicBezTo>
                  <a:cubicBezTo>
                    <a:pt x="1155" y="390"/>
                    <a:pt x="1152" y="394"/>
                    <a:pt x="1146" y="391"/>
                  </a:cubicBezTo>
                  <a:cubicBezTo>
                    <a:pt x="1146" y="391"/>
                    <a:pt x="1145" y="391"/>
                    <a:pt x="1144" y="392"/>
                  </a:cubicBezTo>
                  <a:cubicBezTo>
                    <a:pt x="1134" y="396"/>
                    <a:pt x="1125" y="401"/>
                    <a:pt x="1115" y="406"/>
                  </a:cubicBezTo>
                  <a:cubicBezTo>
                    <a:pt x="1106" y="410"/>
                    <a:pt x="1098" y="414"/>
                    <a:pt x="1089" y="419"/>
                  </a:cubicBezTo>
                  <a:cubicBezTo>
                    <a:pt x="1088" y="418"/>
                    <a:pt x="1091" y="415"/>
                    <a:pt x="1088" y="412"/>
                  </a:cubicBezTo>
                  <a:cubicBezTo>
                    <a:pt x="1084" y="410"/>
                    <a:pt x="1081" y="410"/>
                    <a:pt x="1079" y="411"/>
                  </a:cubicBezTo>
                  <a:cubicBezTo>
                    <a:pt x="1074" y="413"/>
                    <a:pt x="1069" y="416"/>
                    <a:pt x="1064" y="419"/>
                  </a:cubicBezTo>
                  <a:cubicBezTo>
                    <a:pt x="1063" y="419"/>
                    <a:pt x="1062" y="420"/>
                    <a:pt x="1061" y="420"/>
                  </a:cubicBezTo>
                  <a:cubicBezTo>
                    <a:pt x="1055" y="418"/>
                    <a:pt x="1051" y="420"/>
                    <a:pt x="1046" y="423"/>
                  </a:cubicBezTo>
                  <a:cubicBezTo>
                    <a:pt x="1040" y="427"/>
                    <a:pt x="1035" y="432"/>
                    <a:pt x="1027" y="433"/>
                  </a:cubicBezTo>
                  <a:cubicBezTo>
                    <a:pt x="1026" y="433"/>
                    <a:pt x="1024" y="433"/>
                    <a:pt x="1023" y="433"/>
                  </a:cubicBezTo>
                  <a:cubicBezTo>
                    <a:pt x="1021" y="432"/>
                    <a:pt x="1020" y="431"/>
                    <a:pt x="1019" y="431"/>
                  </a:cubicBezTo>
                  <a:cubicBezTo>
                    <a:pt x="1018" y="431"/>
                    <a:pt x="1016" y="432"/>
                    <a:pt x="1015" y="432"/>
                  </a:cubicBezTo>
                  <a:cubicBezTo>
                    <a:pt x="1015" y="434"/>
                    <a:pt x="1016" y="435"/>
                    <a:pt x="1017" y="436"/>
                  </a:cubicBezTo>
                  <a:cubicBezTo>
                    <a:pt x="1017" y="437"/>
                    <a:pt x="1018" y="438"/>
                    <a:pt x="1019" y="439"/>
                  </a:cubicBezTo>
                  <a:cubicBezTo>
                    <a:pt x="1016" y="440"/>
                    <a:pt x="1013" y="440"/>
                    <a:pt x="1010" y="441"/>
                  </a:cubicBezTo>
                  <a:cubicBezTo>
                    <a:pt x="1009" y="432"/>
                    <a:pt x="1009" y="432"/>
                    <a:pt x="998" y="429"/>
                  </a:cubicBezTo>
                  <a:cubicBezTo>
                    <a:pt x="998" y="431"/>
                    <a:pt x="997" y="432"/>
                    <a:pt x="997" y="433"/>
                  </a:cubicBezTo>
                  <a:cubicBezTo>
                    <a:pt x="999" y="437"/>
                    <a:pt x="995" y="439"/>
                    <a:pt x="993" y="440"/>
                  </a:cubicBezTo>
                  <a:cubicBezTo>
                    <a:pt x="986" y="442"/>
                    <a:pt x="979" y="444"/>
                    <a:pt x="972" y="445"/>
                  </a:cubicBezTo>
                  <a:cubicBezTo>
                    <a:pt x="964" y="447"/>
                    <a:pt x="956" y="446"/>
                    <a:pt x="948" y="447"/>
                  </a:cubicBezTo>
                  <a:cubicBezTo>
                    <a:pt x="935" y="450"/>
                    <a:pt x="922" y="453"/>
                    <a:pt x="909" y="456"/>
                  </a:cubicBezTo>
                  <a:cubicBezTo>
                    <a:pt x="906" y="457"/>
                    <a:pt x="903" y="458"/>
                    <a:pt x="900" y="457"/>
                  </a:cubicBezTo>
                  <a:cubicBezTo>
                    <a:pt x="895" y="455"/>
                    <a:pt x="892" y="457"/>
                    <a:pt x="888" y="458"/>
                  </a:cubicBezTo>
                  <a:cubicBezTo>
                    <a:pt x="879" y="461"/>
                    <a:pt x="869" y="463"/>
                    <a:pt x="859" y="465"/>
                  </a:cubicBezTo>
                  <a:cubicBezTo>
                    <a:pt x="854" y="466"/>
                    <a:pt x="849" y="465"/>
                    <a:pt x="843" y="466"/>
                  </a:cubicBezTo>
                  <a:cubicBezTo>
                    <a:pt x="840" y="466"/>
                    <a:pt x="837" y="466"/>
                    <a:pt x="834" y="463"/>
                  </a:cubicBezTo>
                  <a:cubicBezTo>
                    <a:pt x="832" y="460"/>
                    <a:pt x="828" y="461"/>
                    <a:pt x="825" y="465"/>
                  </a:cubicBezTo>
                  <a:cubicBezTo>
                    <a:pt x="824" y="466"/>
                    <a:pt x="823" y="467"/>
                    <a:pt x="821" y="467"/>
                  </a:cubicBezTo>
                  <a:cubicBezTo>
                    <a:pt x="816" y="467"/>
                    <a:pt x="811" y="467"/>
                    <a:pt x="806" y="468"/>
                  </a:cubicBezTo>
                  <a:cubicBezTo>
                    <a:pt x="797" y="468"/>
                    <a:pt x="788" y="469"/>
                    <a:pt x="779" y="469"/>
                  </a:cubicBezTo>
                  <a:cubicBezTo>
                    <a:pt x="771" y="469"/>
                    <a:pt x="764" y="469"/>
                    <a:pt x="756" y="468"/>
                  </a:cubicBezTo>
                  <a:cubicBezTo>
                    <a:pt x="753" y="468"/>
                    <a:pt x="751" y="468"/>
                    <a:pt x="748" y="468"/>
                  </a:cubicBezTo>
                  <a:cubicBezTo>
                    <a:pt x="737" y="468"/>
                    <a:pt x="726" y="468"/>
                    <a:pt x="716" y="463"/>
                  </a:cubicBezTo>
                  <a:cubicBezTo>
                    <a:pt x="715" y="462"/>
                    <a:pt x="713" y="462"/>
                    <a:pt x="712" y="462"/>
                  </a:cubicBezTo>
                  <a:cubicBezTo>
                    <a:pt x="704" y="465"/>
                    <a:pt x="696" y="464"/>
                    <a:pt x="689" y="461"/>
                  </a:cubicBezTo>
                  <a:cubicBezTo>
                    <a:pt x="681" y="458"/>
                    <a:pt x="673" y="456"/>
                    <a:pt x="664" y="458"/>
                  </a:cubicBezTo>
                  <a:cubicBezTo>
                    <a:pt x="660" y="459"/>
                    <a:pt x="655" y="456"/>
                    <a:pt x="651" y="455"/>
                  </a:cubicBezTo>
                  <a:cubicBezTo>
                    <a:pt x="641" y="454"/>
                    <a:pt x="631" y="453"/>
                    <a:pt x="621" y="452"/>
                  </a:cubicBezTo>
                  <a:cubicBezTo>
                    <a:pt x="617" y="452"/>
                    <a:pt x="615" y="452"/>
                    <a:pt x="615" y="447"/>
                  </a:cubicBezTo>
                  <a:cubicBezTo>
                    <a:pt x="615" y="444"/>
                    <a:pt x="613" y="442"/>
                    <a:pt x="609" y="443"/>
                  </a:cubicBezTo>
                  <a:cubicBezTo>
                    <a:pt x="607" y="444"/>
                    <a:pt x="604" y="444"/>
                    <a:pt x="604" y="440"/>
                  </a:cubicBezTo>
                  <a:cubicBezTo>
                    <a:pt x="603" y="438"/>
                    <a:pt x="597" y="436"/>
                    <a:pt x="594" y="438"/>
                  </a:cubicBezTo>
                  <a:cubicBezTo>
                    <a:pt x="593" y="439"/>
                    <a:pt x="593" y="441"/>
                    <a:pt x="592" y="444"/>
                  </a:cubicBezTo>
                  <a:cubicBezTo>
                    <a:pt x="575" y="446"/>
                    <a:pt x="558" y="439"/>
                    <a:pt x="540" y="435"/>
                  </a:cubicBezTo>
                  <a:cubicBezTo>
                    <a:pt x="545" y="431"/>
                    <a:pt x="550" y="440"/>
                    <a:pt x="555" y="435"/>
                  </a:cubicBezTo>
                  <a:cubicBezTo>
                    <a:pt x="545" y="429"/>
                    <a:pt x="536" y="423"/>
                    <a:pt x="524" y="421"/>
                  </a:cubicBezTo>
                  <a:cubicBezTo>
                    <a:pt x="523" y="421"/>
                    <a:pt x="521" y="422"/>
                    <a:pt x="519" y="423"/>
                  </a:cubicBezTo>
                  <a:cubicBezTo>
                    <a:pt x="517" y="425"/>
                    <a:pt x="515" y="427"/>
                    <a:pt x="513" y="429"/>
                  </a:cubicBezTo>
                  <a:cubicBezTo>
                    <a:pt x="511" y="431"/>
                    <a:pt x="508" y="432"/>
                    <a:pt x="506" y="428"/>
                  </a:cubicBezTo>
                  <a:cubicBezTo>
                    <a:pt x="505" y="427"/>
                    <a:pt x="503" y="427"/>
                    <a:pt x="501" y="427"/>
                  </a:cubicBezTo>
                  <a:cubicBezTo>
                    <a:pt x="498" y="426"/>
                    <a:pt x="495" y="427"/>
                    <a:pt x="494" y="424"/>
                  </a:cubicBezTo>
                  <a:cubicBezTo>
                    <a:pt x="493" y="423"/>
                    <a:pt x="490" y="423"/>
                    <a:pt x="489" y="423"/>
                  </a:cubicBezTo>
                  <a:cubicBezTo>
                    <a:pt x="486" y="423"/>
                    <a:pt x="483" y="424"/>
                    <a:pt x="480" y="425"/>
                  </a:cubicBezTo>
                  <a:cubicBezTo>
                    <a:pt x="479" y="422"/>
                    <a:pt x="478" y="420"/>
                    <a:pt x="477" y="418"/>
                  </a:cubicBezTo>
                  <a:cubicBezTo>
                    <a:pt x="472" y="420"/>
                    <a:pt x="469" y="419"/>
                    <a:pt x="466" y="415"/>
                  </a:cubicBezTo>
                  <a:cubicBezTo>
                    <a:pt x="464" y="413"/>
                    <a:pt x="461" y="413"/>
                    <a:pt x="459" y="411"/>
                  </a:cubicBezTo>
                  <a:cubicBezTo>
                    <a:pt x="452" y="406"/>
                    <a:pt x="443" y="411"/>
                    <a:pt x="435" y="408"/>
                  </a:cubicBezTo>
                  <a:cubicBezTo>
                    <a:pt x="435" y="408"/>
                    <a:pt x="434" y="408"/>
                    <a:pt x="433" y="408"/>
                  </a:cubicBezTo>
                  <a:cubicBezTo>
                    <a:pt x="428" y="405"/>
                    <a:pt x="423" y="400"/>
                    <a:pt x="419" y="400"/>
                  </a:cubicBezTo>
                  <a:cubicBezTo>
                    <a:pt x="413" y="401"/>
                    <a:pt x="408" y="399"/>
                    <a:pt x="403" y="397"/>
                  </a:cubicBezTo>
                  <a:cubicBezTo>
                    <a:pt x="399" y="395"/>
                    <a:pt x="395" y="394"/>
                    <a:pt x="392" y="390"/>
                  </a:cubicBezTo>
                  <a:cubicBezTo>
                    <a:pt x="390" y="388"/>
                    <a:pt x="386" y="388"/>
                    <a:pt x="383" y="386"/>
                  </a:cubicBezTo>
                  <a:cubicBezTo>
                    <a:pt x="382" y="385"/>
                    <a:pt x="381" y="383"/>
                    <a:pt x="379" y="382"/>
                  </a:cubicBezTo>
                  <a:cubicBezTo>
                    <a:pt x="381" y="382"/>
                    <a:pt x="383" y="381"/>
                    <a:pt x="385" y="381"/>
                  </a:cubicBezTo>
                  <a:cubicBezTo>
                    <a:pt x="387" y="382"/>
                    <a:pt x="389" y="384"/>
                    <a:pt x="391" y="384"/>
                  </a:cubicBezTo>
                  <a:cubicBezTo>
                    <a:pt x="393" y="384"/>
                    <a:pt x="396" y="383"/>
                    <a:pt x="397" y="381"/>
                  </a:cubicBezTo>
                  <a:cubicBezTo>
                    <a:pt x="398" y="381"/>
                    <a:pt x="396" y="378"/>
                    <a:pt x="395" y="376"/>
                  </a:cubicBezTo>
                  <a:cubicBezTo>
                    <a:pt x="392" y="373"/>
                    <a:pt x="388" y="372"/>
                    <a:pt x="384" y="375"/>
                  </a:cubicBezTo>
                  <a:cubicBezTo>
                    <a:pt x="372" y="384"/>
                    <a:pt x="366" y="381"/>
                    <a:pt x="357" y="370"/>
                  </a:cubicBezTo>
                  <a:cubicBezTo>
                    <a:pt x="355" y="368"/>
                    <a:pt x="353" y="366"/>
                    <a:pt x="350" y="364"/>
                  </a:cubicBezTo>
                  <a:cubicBezTo>
                    <a:pt x="344" y="358"/>
                    <a:pt x="338" y="354"/>
                    <a:pt x="329" y="358"/>
                  </a:cubicBezTo>
                  <a:cubicBezTo>
                    <a:pt x="327" y="348"/>
                    <a:pt x="320" y="342"/>
                    <a:pt x="311" y="339"/>
                  </a:cubicBezTo>
                  <a:cubicBezTo>
                    <a:pt x="306" y="337"/>
                    <a:pt x="300" y="335"/>
                    <a:pt x="295" y="332"/>
                  </a:cubicBezTo>
                  <a:cubicBezTo>
                    <a:pt x="290" y="330"/>
                    <a:pt x="286" y="327"/>
                    <a:pt x="281" y="323"/>
                  </a:cubicBezTo>
                  <a:cubicBezTo>
                    <a:pt x="278" y="321"/>
                    <a:pt x="275" y="318"/>
                    <a:pt x="281" y="313"/>
                  </a:cubicBezTo>
                  <a:cubicBezTo>
                    <a:pt x="275" y="312"/>
                    <a:pt x="272" y="311"/>
                    <a:pt x="268" y="311"/>
                  </a:cubicBezTo>
                  <a:cubicBezTo>
                    <a:pt x="263" y="312"/>
                    <a:pt x="259" y="310"/>
                    <a:pt x="255" y="306"/>
                  </a:cubicBezTo>
                  <a:cubicBezTo>
                    <a:pt x="252" y="302"/>
                    <a:pt x="247" y="299"/>
                    <a:pt x="243" y="295"/>
                  </a:cubicBezTo>
                  <a:cubicBezTo>
                    <a:pt x="241" y="297"/>
                    <a:pt x="238" y="299"/>
                    <a:pt x="234" y="302"/>
                  </a:cubicBezTo>
                  <a:cubicBezTo>
                    <a:pt x="219" y="281"/>
                    <a:pt x="197" y="269"/>
                    <a:pt x="171" y="263"/>
                  </a:cubicBezTo>
                  <a:cubicBezTo>
                    <a:pt x="169" y="250"/>
                    <a:pt x="166" y="245"/>
                    <a:pt x="156" y="240"/>
                  </a:cubicBezTo>
                  <a:cubicBezTo>
                    <a:pt x="158" y="240"/>
                    <a:pt x="160" y="239"/>
                    <a:pt x="162" y="239"/>
                  </a:cubicBezTo>
                  <a:cubicBezTo>
                    <a:pt x="163" y="235"/>
                    <a:pt x="160" y="232"/>
                    <a:pt x="157" y="229"/>
                  </a:cubicBezTo>
                  <a:cubicBezTo>
                    <a:pt x="159" y="227"/>
                    <a:pt x="161" y="226"/>
                    <a:pt x="163" y="224"/>
                  </a:cubicBezTo>
                  <a:cubicBezTo>
                    <a:pt x="159" y="218"/>
                    <a:pt x="156" y="217"/>
                    <a:pt x="151" y="222"/>
                  </a:cubicBezTo>
                  <a:cubicBezTo>
                    <a:pt x="149" y="224"/>
                    <a:pt x="146" y="225"/>
                    <a:pt x="144" y="222"/>
                  </a:cubicBezTo>
                  <a:cubicBezTo>
                    <a:pt x="140" y="218"/>
                    <a:pt x="136" y="214"/>
                    <a:pt x="131" y="210"/>
                  </a:cubicBezTo>
                  <a:cubicBezTo>
                    <a:pt x="126" y="205"/>
                    <a:pt x="119" y="201"/>
                    <a:pt x="116" y="194"/>
                  </a:cubicBezTo>
                  <a:cubicBezTo>
                    <a:pt x="116" y="193"/>
                    <a:pt x="114" y="193"/>
                    <a:pt x="113" y="192"/>
                  </a:cubicBezTo>
                  <a:cubicBezTo>
                    <a:pt x="110" y="191"/>
                    <a:pt x="107" y="191"/>
                    <a:pt x="104" y="190"/>
                  </a:cubicBezTo>
                  <a:cubicBezTo>
                    <a:pt x="100" y="189"/>
                    <a:pt x="97" y="187"/>
                    <a:pt x="97" y="183"/>
                  </a:cubicBezTo>
                  <a:cubicBezTo>
                    <a:pt x="96" y="180"/>
                    <a:pt x="93" y="177"/>
                    <a:pt x="91" y="175"/>
                  </a:cubicBezTo>
                  <a:cubicBezTo>
                    <a:pt x="75" y="165"/>
                    <a:pt x="63" y="151"/>
                    <a:pt x="49" y="138"/>
                  </a:cubicBezTo>
                  <a:cubicBezTo>
                    <a:pt x="44" y="133"/>
                    <a:pt x="39" y="127"/>
                    <a:pt x="33" y="124"/>
                  </a:cubicBezTo>
                  <a:cubicBezTo>
                    <a:pt x="25" y="119"/>
                    <a:pt x="22" y="111"/>
                    <a:pt x="17" y="103"/>
                  </a:cubicBezTo>
                  <a:cubicBezTo>
                    <a:pt x="13" y="97"/>
                    <a:pt x="9" y="92"/>
                    <a:pt x="6" y="85"/>
                  </a:cubicBezTo>
                  <a:cubicBezTo>
                    <a:pt x="3" y="80"/>
                    <a:pt x="2" y="74"/>
                    <a:pt x="1" y="69"/>
                  </a:cubicBezTo>
                  <a:cubicBezTo>
                    <a:pt x="1" y="68"/>
                    <a:pt x="0" y="66"/>
                    <a:pt x="0" y="65"/>
                  </a:cubicBezTo>
                  <a:cubicBezTo>
                    <a:pt x="0" y="58"/>
                    <a:pt x="0" y="51"/>
                    <a:pt x="0" y="43"/>
                  </a:cubicBezTo>
                  <a:close/>
                  <a:moveTo>
                    <a:pt x="760" y="393"/>
                  </a:moveTo>
                  <a:cubicBezTo>
                    <a:pt x="754" y="390"/>
                    <a:pt x="750" y="391"/>
                    <a:pt x="745" y="394"/>
                  </a:cubicBezTo>
                  <a:cubicBezTo>
                    <a:pt x="741" y="396"/>
                    <a:pt x="738" y="399"/>
                    <a:pt x="734" y="401"/>
                  </a:cubicBezTo>
                  <a:cubicBezTo>
                    <a:pt x="730" y="404"/>
                    <a:pt x="725" y="405"/>
                    <a:pt x="721" y="402"/>
                  </a:cubicBezTo>
                  <a:cubicBezTo>
                    <a:pt x="716" y="399"/>
                    <a:pt x="712" y="399"/>
                    <a:pt x="708" y="400"/>
                  </a:cubicBezTo>
                  <a:cubicBezTo>
                    <a:pt x="704" y="402"/>
                    <a:pt x="702" y="401"/>
                    <a:pt x="700" y="398"/>
                  </a:cubicBezTo>
                  <a:cubicBezTo>
                    <a:pt x="699" y="397"/>
                    <a:pt x="698" y="396"/>
                    <a:pt x="697" y="396"/>
                  </a:cubicBezTo>
                  <a:cubicBezTo>
                    <a:pt x="689" y="396"/>
                    <a:pt x="682" y="393"/>
                    <a:pt x="675" y="390"/>
                  </a:cubicBezTo>
                  <a:cubicBezTo>
                    <a:pt x="674" y="390"/>
                    <a:pt x="672" y="389"/>
                    <a:pt x="672" y="390"/>
                  </a:cubicBezTo>
                  <a:cubicBezTo>
                    <a:pt x="665" y="396"/>
                    <a:pt x="658" y="393"/>
                    <a:pt x="650" y="391"/>
                  </a:cubicBezTo>
                  <a:cubicBezTo>
                    <a:pt x="644" y="389"/>
                    <a:pt x="638" y="389"/>
                    <a:pt x="632" y="388"/>
                  </a:cubicBezTo>
                  <a:cubicBezTo>
                    <a:pt x="626" y="388"/>
                    <a:pt x="621" y="389"/>
                    <a:pt x="615" y="390"/>
                  </a:cubicBezTo>
                  <a:cubicBezTo>
                    <a:pt x="613" y="390"/>
                    <a:pt x="610" y="391"/>
                    <a:pt x="609" y="387"/>
                  </a:cubicBezTo>
                  <a:cubicBezTo>
                    <a:pt x="609" y="386"/>
                    <a:pt x="606" y="386"/>
                    <a:pt x="605" y="386"/>
                  </a:cubicBezTo>
                  <a:cubicBezTo>
                    <a:pt x="601" y="387"/>
                    <a:pt x="597" y="388"/>
                    <a:pt x="593" y="389"/>
                  </a:cubicBezTo>
                  <a:cubicBezTo>
                    <a:pt x="594" y="391"/>
                    <a:pt x="595" y="392"/>
                    <a:pt x="596" y="393"/>
                  </a:cubicBezTo>
                  <a:cubicBezTo>
                    <a:pt x="603" y="397"/>
                    <a:pt x="610" y="402"/>
                    <a:pt x="618" y="405"/>
                  </a:cubicBezTo>
                  <a:cubicBezTo>
                    <a:pt x="642" y="414"/>
                    <a:pt x="668" y="412"/>
                    <a:pt x="693" y="413"/>
                  </a:cubicBezTo>
                  <a:cubicBezTo>
                    <a:pt x="692" y="410"/>
                    <a:pt x="691" y="408"/>
                    <a:pt x="690" y="406"/>
                  </a:cubicBezTo>
                  <a:cubicBezTo>
                    <a:pt x="712" y="406"/>
                    <a:pt x="734" y="406"/>
                    <a:pt x="756" y="407"/>
                  </a:cubicBezTo>
                  <a:cubicBezTo>
                    <a:pt x="763" y="407"/>
                    <a:pt x="766" y="403"/>
                    <a:pt x="771" y="399"/>
                  </a:cubicBezTo>
                  <a:cubicBezTo>
                    <a:pt x="765" y="396"/>
                    <a:pt x="760" y="405"/>
                    <a:pt x="754" y="400"/>
                  </a:cubicBezTo>
                  <a:cubicBezTo>
                    <a:pt x="756" y="397"/>
                    <a:pt x="758" y="395"/>
                    <a:pt x="760" y="393"/>
                  </a:cubicBezTo>
                  <a:close/>
                  <a:moveTo>
                    <a:pt x="1030" y="374"/>
                  </a:moveTo>
                  <a:cubicBezTo>
                    <a:pt x="1039" y="373"/>
                    <a:pt x="1047" y="369"/>
                    <a:pt x="1054" y="363"/>
                  </a:cubicBezTo>
                  <a:cubicBezTo>
                    <a:pt x="1047" y="365"/>
                    <a:pt x="1040" y="366"/>
                    <a:pt x="1033" y="368"/>
                  </a:cubicBezTo>
                  <a:cubicBezTo>
                    <a:pt x="1029" y="369"/>
                    <a:pt x="1028" y="371"/>
                    <a:pt x="1030" y="374"/>
                  </a:cubicBezTo>
                  <a:close/>
                  <a:moveTo>
                    <a:pt x="1437" y="185"/>
                  </a:moveTo>
                  <a:cubicBezTo>
                    <a:pt x="1440" y="183"/>
                    <a:pt x="1443" y="182"/>
                    <a:pt x="1445" y="180"/>
                  </a:cubicBezTo>
                  <a:cubicBezTo>
                    <a:pt x="1446" y="180"/>
                    <a:pt x="1446" y="178"/>
                    <a:pt x="1446" y="178"/>
                  </a:cubicBezTo>
                  <a:cubicBezTo>
                    <a:pt x="1445" y="177"/>
                    <a:pt x="1444" y="177"/>
                    <a:pt x="1444" y="177"/>
                  </a:cubicBezTo>
                  <a:cubicBezTo>
                    <a:pt x="1441" y="177"/>
                    <a:pt x="1437" y="181"/>
                    <a:pt x="1437" y="1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11" name="Freeform 7"/>
            <p:cNvSpPr/>
            <p:nvPr/>
          </p:nvSpPr>
          <p:spPr bwMode="auto">
            <a:xfrm>
              <a:off x="9088363" y="2408240"/>
              <a:ext cx="22226" cy="30165"/>
            </a:xfrm>
            <a:custGeom>
              <a:avLst/>
              <a:gdLst>
                <a:gd name="T0" fmla="*/ 6 w 6"/>
                <a:gd name="T1" fmla="*/ 0 h 8"/>
                <a:gd name="T2" fmla="*/ 3 w 6"/>
                <a:gd name="T3" fmla="*/ 8 h 8"/>
                <a:gd name="T4" fmla="*/ 3 w 6"/>
                <a:gd name="T5" fmla="*/ 0 h 8"/>
                <a:gd name="T6" fmla="*/ 6 w 6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8">
                  <a:moveTo>
                    <a:pt x="6" y="0"/>
                  </a:moveTo>
                  <a:cubicBezTo>
                    <a:pt x="5" y="2"/>
                    <a:pt x="4" y="5"/>
                    <a:pt x="3" y="8"/>
                  </a:cubicBezTo>
                  <a:cubicBezTo>
                    <a:pt x="0" y="4"/>
                    <a:pt x="2" y="2"/>
                    <a:pt x="3" y="0"/>
                  </a:cubicBezTo>
                  <a:cubicBezTo>
                    <a:pt x="4" y="0"/>
                    <a:pt x="5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12" name="Freeform 8"/>
            <p:cNvSpPr>
              <a:spLocks noEditPoints="1"/>
            </p:cNvSpPr>
            <p:nvPr/>
          </p:nvSpPr>
          <p:spPr bwMode="auto">
            <a:xfrm>
              <a:off x="7656449" y="2562230"/>
              <a:ext cx="1390638" cy="1085851"/>
            </a:xfrm>
            <a:custGeom>
              <a:avLst/>
              <a:gdLst>
                <a:gd name="T0" fmla="*/ 122 w 370"/>
                <a:gd name="T1" fmla="*/ 212 h 288"/>
                <a:gd name="T2" fmla="*/ 110 w 370"/>
                <a:gd name="T3" fmla="*/ 210 h 288"/>
                <a:gd name="T4" fmla="*/ 101 w 370"/>
                <a:gd name="T5" fmla="*/ 223 h 288"/>
                <a:gd name="T6" fmla="*/ 81 w 370"/>
                <a:gd name="T7" fmla="*/ 233 h 288"/>
                <a:gd name="T8" fmla="*/ 106 w 370"/>
                <a:gd name="T9" fmla="*/ 209 h 288"/>
                <a:gd name="T10" fmla="*/ 137 w 370"/>
                <a:gd name="T11" fmla="*/ 187 h 288"/>
                <a:gd name="T12" fmla="*/ 137 w 370"/>
                <a:gd name="T13" fmla="*/ 191 h 288"/>
                <a:gd name="T14" fmla="*/ 151 w 370"/>
                <a:gd name="T15" fmla="*/ 192 h 288"/>
                <a:gd name="T16" fmla="*/ 161 w 370"/>
                <a:gd name="T17" fmla="*/ 177 h 288"/>
                <a:gd name="T18" fmla="*/ 184 w 370"/>
                <a:gd name="T19" fmla="*/ 153 h 288"/>
                <a:gd name="T20" fmla="*/ 169 w 370"/>
                <a:gd name="T21" fmla="*/ 181 h 288"/>
                <a:gd name="T22" fmla="*/ 172 w 370"/>
                <a:gd name="T23" fmla="*/ 189 h 288"/>
                <a:gd name="T24" fmla="*/ 208 w 370"/>
                <a:gd name="T25" fmla="*/ 161 h 288"/>
                <a:gd name="T26" fmla="*/ 227 w 370"/>
                <a:gd name="T27" fmla="*/ 148 h 288"/>
                <a:gd name="T28" fmla="*/ 235 w 370"/>
                <a:gd name="T29" fmla="*/ 128 h 288"/>
                <a:gd name="T30" fmla="*/ 256 w 370"/>
                <a:gd name="T31" fmla="*/ 122 h 288"/>
                <a:gd name="T32" fmla="*/ 283 w 370"/>
                <a:gd name="T33" fmla="*/ 92 h 288"/>
                <a:gd name="T34" fmla="*/ 323 w 370"/>
                <a:gd name="T35" fmla="*/ 49 h 288"/>
                <a:gd name="T36" fmla="*/ 332 w 370"/>
                <a:gd name="T37" fmla="*/ 31 h 288"/>
                <a:gd name="T38" fmla="*/ 343 w 370"/>
                <a:gd name="T39" fmla="*/ 15 h 288"/>
                <a:gd name="T40" fmla="*/ 356 w 370"/>
                <a:gd name="T41" fmla="*/ 1 h 288"/>
                <a:gd name="T42" fmla="*/ 350 w 370"/>
                <a:gd name="T43" fmla="*/ 11 h 288"/>
                <a:gd name="T44" fmla="*/ 356 w 370"/>
                <a:gd name="T45" fmla="*/ 16 h 288"/>
                <a:gd name="T46" fmla="*/ 370 w 370"/>
                <a:gd name="T47" fmla="*/ 2 h 288"/>
                <a:gd name="T48" fmla="*/ 354 w 370"/>
                <a:gd name="T49" fmla="*/ 30 h 288"/>
                <a:gd name="T50" fmla="*/ 344 w 370"/>
                <a:gd name="T51" fmla="*/ 45 h 288"/>
                <a:gd name="T52" fmla="*/ 338 w 370"/>
                <a:gd name="T53" fmla="*/ 60 h 288"/>
                <a:gd name="T54" fmla="*/ 308 w 370"/>
                <a:gd name="T55" fmla="*/ 92 h 288"/>
                <a:gd name="T56" fmla="*/ 274 w 370"/>
                <a:gd name="T57" fmla="*/ 127 h 288"/>
                <a:gd name="T58" fmla="*/ 267 w 370"/>
                <a:gd name="T59" fmla="*/ 122 h 288"/>
                <a:gd name="T60" fmla="*/ 246 w 370"/>
                <a:gd name="T61" fmla="*/ 145 h 288"/>
                <a:gd name="T62" fmla="*/ 221 w 370"/>
                <a:gd name="T63" fmla="*/ 162 h 288"/>
                <a:gd name="T64" fmla="*/ 197 w 370"/>
                <a:gd name="T65" fmla="*/ 183 h 288"/>
                <a:gd name="T66" fmla="*/ 165 w 370"/>
                <a:gd name="T67" fmla="*/ 205 h 288"/>
                <a:gd name="T68" fmla="*/ 150 w 370"/>
                <a:gd name="T69" fmla="*/ 212 h 288"/>
                <a:gd name="T70" fmla="*/ 129 w 370"/>
                <a:gd name="T71" fmla="*/ 239 h 288"/>
                <a:gd name="T72" fmla="*/ 114 w 370"/>
                <a:gd name="T73" fmla="*/ 243 h 288"/>
                <a:gd name="T74" fmla="*/ 77 w 370"/>
                <a:gd name="T75" fmla="*/ 260 h 288"/>
                <a:gd name="T76" fmla="*/ 72 w 370"/>
                <a:gd name="T77" fmla="*/ 266 h 288"/>
                <a:gd name="T78" fmla="*/ 53 w 370"/>
                <a:gd name="T79" fmla="*/ 280 h 288"/>
                <a:gd name="T80" fmla="*/ 45 w 370"/>
                <a:gd name="T81" fmla="*/ 278 h 288"/>
                <a:gd name="T82" fmla="*/ 14 w 370"/>
                <a:gd name="T83" fmla="*/ 286 h 288"/>
                <a:gd name="T84" fmla="*/ 7 w 370"/>
                <a:gd name="T85" fmla="*/ 287 h 288"/>
                <a:gd name="T86" fmla="*/ 12 w 370"/>
                <a:gd name="T87" fmla="*/ 280 h 288"/>
                <a:gd name="T88" fmla="*/ 9 w 370"/>
                <a:gd name="T89" fmla="*/ 271 h 288"/>
                <a:gd name="T90" fmla="*/ 23 w 370"/>
                <a:gd name="T91" fmla="*/ 254 h 288"/>
                <a:gd name="T92" fmla="*/ 21 w 370"/>
                <a:gd name="T93" fmla="*/ 242 h 288"/>
                <a:gd name="T94" fmla="*/ 42 w 370"/>
                <a:gd name="T95" fmla="*/ 251 h 288"/>
                <a:gd name="T96" fmla="*/ 72 w 370"/>
                <a:gd name="T97" fmla="*/ 231 h 288"/>
                <a:gd name="T98" fmla="*/ 65 w 370"/>
                <a:gd name="T99" fmla="*/ 241 h 288"/>
                <a:gd name="T100" fmla="*/ 69 w 370"/>
                <a:gd name="T101" fmla="*/ 250 h 288"/>
                <a:gd name="T102" fmla="*/ 91 w 370"/>
                <a:gd name="T103" fmla="*/ 239 h 288"/>
                <a:gd name="T104" fmla="*/ 123 w 370"/>
                <a:gd name="T105" fmla="*/ 221 h 288"/>
                <a:gd name="T106" fmla="*/ 276 w 370"/>
                <a:gd name="T107" fmla="*/ 111 h 288"/>
                <a:gd name="T108" fmla="*/ 295 w 370"/>
                <a:gd name="T109" fmla="*/ 9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70" h="288">
                  <a:moveTo>
                    <a:pt x="132" y="212"/>
                  </a:moveTo>
                  <a:cubicBezTo>
                    <a:pt x="128" y="210"/>
                    <a:pt x="125" y="209"/>
                    <a:pt x="122" y="212"/>
                  </a:cubicBezTo>
                  <a:cubicBezTo>
                    <a:pt x="120" y="215"/>
                    <a:pt x="118" y="215"/>
                    <a:pt x="116" y="211"/>
                  </a:cubicBezTo>
                  <a:cubicBezTo>
                    <a:pt x="115" y="208"/>
                    <a:pt x="113" y="208"/>
                    <a:pt x="110" y="210"/>
                  </a:cubicBezTo>
                  <a:cubicBezTo>
                    <a:pt x="107" y="213"/>
                    <a:pt x="104" y="217"/>
                    <a:pt x="101" y="221"/>
                  </a:cubicBezTo>
                  <a:cubicBezTo>
                    <a:pt x="100" y="221"/>
                    <a:pt x="101" y="222"/>
                    <a:pt x="101" y="223"/>
                  </a:cubicBezTo>
                  <a:cubicBezTo>
                    <a:pt x="102" y="228"/>
                    <a:pt x="101" y="231"/>
                    <a:pt x="95" y="232"/>
                  </a:cubicBezTo>
                  <a:cubicBezTo>
                    <a:pt x="90" y="233"/>
                    <a:pt x="86" y="233"/>
                    <a:pt x="81" y="233"/>
                  </a:cubicBezTo>
                  <a:cubicBezTo>
                    <a:pt x="84" y="228"/>
                    <a:pt x="87" y="223"/>
                    <a:pt x="91" y="218"/>
                  </a:cubicBezTo>
                  <a:cubicBezTo>
                    <a:pt x="94" y="213"/>
                    <a:pt x="99" y="209"/>
                    <a:pt x="106" y="209"/>
                  </a:cubicBezTo>
                  <a:cubicBezTo>
                    <a:pt x="108" y="209"/>
                    <a:pt x="109" y="208"/>
                    <a:pt x="111" y="207"/>
                  </a:cubicBezTo>
                  <a:cubicBezTo>
                    <a:pt x="119" y="200"/>
                    <a:pt x="128" y="193"/>
                    <a:pt x="137" y="187"/>
                  </a:cubicBezTo>
                  <a:cubicBezTo>
                    <a:pt x="139" y="185"/>
                    <a:pt x="142" y="183"/>
                    <a:pt x="145" y="183"/>
                  </a:cubicBezTo>
                  <a:cubicBezTo>
                    <a:pt x="142" y="186"/>
                    <a:pt x="140" y="189"/>
                    <a:pt x="137" y="191"/>
                  </a:cubicBezTo>
                  <a:cubicBezTo>
                    <a:pt x="139" y="194"/>
                    <a:pt x="148" y="197"/>
                    <a:pt x="150" y="195"/>
                  </a:cubicBezTo>
                  <a:cubicBezTo>
                    <a:pt x="151" y="195"/>
                    <a:pt x="151" y="193"/>
                    <a:pt x="151" y="192"/>
                  </a:cubicBezTo>
                  <a:cubicBezTo>
                    <a:pt x="147" y="188"/>
                    <a:pt x="150" y="187"/>
                    <a:pt x="153" y="185"/>
                  </a:cubicBezTo>
                  <a:cubicBezTo>
                    <a:pt x="156" y="183"/>
                    <a:pt x="160" y="180"/>
                    <a:pt x="161" y="177"/>
                  </a:cubicBezTo>
                  <a:cubicBezTo>
                    <a:pt x="163" y="170"/>
                    <a:pt x="168" y="164"/>
                    <a:pt x="174" y="161"/>
                  </a:cubicBezTo>
                  <a:cubicBezTo>
                    <a:pt x="178" y="159"/>
                    <a:pt x="181" y="155"/>
                    <a:pt x="184" y="153"/>
                  </a:cubicBezTo>
                  <a:cubicBezTo>
                    <a:pt x="184" y="154"/>
                    <a:pt x="183" y="155"/>
                    <a:pt x="182" y="157"/>
                  </a:cubicBezTo>
                  <a:cubicBezTo>
                    <a:pt x="176" y="164"/>
                    <a:pt x="171" y="171"/>
                    <a:pt x="169" y="181"/>
                  </a:cubicBezTo>
                  <a:cubicBezTo>
                    <a:pt x="168" y="184"/>
                    <a:pt x="165" y="187"/>
                    <a:pt x="164" y="191"/>
                  </a:cubicBezTo>
                  <a:cubicBezTo>
                    <a:pt x="166" y="191"/>
                    <a:pt x="170" y="190"/>
                    <a:pt x="172" y="189"/>
                  </a:cubicBezTo>
                  <a:cubicBezTo>
                    <a:pt x="179" y="183"/>
                    <a:pt x="187" y="179"/>
                    <a:pt x="193" y="172"/>
                  </a:cubicBezTo>
                  <a:cubicBezTo>
                    <a:pt x="197" y="167"/>
                    <a:pt x="203" y="164"/>
                    <a:pt x="208" y="161"/>
                  </a:cubicBezTo>
                  <a:cubicBezTo>
                    <a:pt x="213" y="158"/>
                    <a:pt x="218" y="155"/>
                    <a:pt x="222" y="152"/>
                  </a:cubicBezTo>
                  <a:cubicBezTo>
                    <a:pt x="224" y="151"/>
                    <a:pt x="226" y="149"/>
                    <a:pt x="227" y="148"/>
                  </a:cubicBezTo>
                  <a:cubicBezTo>
                    <a:pt x="232" y="142"/>
                    <a:pt x="236" y="136"/>
                    <a:pt x="240" y="130"/>
                  </a:cubicBezTo>
                  <a:cubicBezTo>
                    <a:pt x="239" y="130"/>
                    <a:pt x="238" y="129"/>
                    <a:pt x="235" y="128"/>
                  </a:cubicBezTo>
                  <a:cubicBezTo>
                    <a:pt x="237" y="127"/>
                    <a:pt x="239" y="127"/>
                    <a:pt x="240" y="126"/>
                  </a:cubicBezTo>
                  <a:cubicBezTo>
                    <a:pt x="245" y="125"/>
                    <a:pt x="251" y="124"/>
                    <a:pt x="256" y="122"/>
                  </a:cubicBezTo>
                  <a:cubicBezTo>
                    <a:pt x="257" y="122"/>
                    <a:pt x="258" y="121"/>
                    <a:pt x="258" y="120"/>
                  </a:cubicBezTo>
                  <a:cubicBezTo>
                    <a:pt x="264" y="109"/>
                    <a:pt x="273" y="100"/>
                    <a:pt x="283" y="92"/>
                  </a:cubicBezTo>
                  <a:cubicBezTo>
                    <a:pt x="292" y="85"/>
                    <a:pt x="300" y="77"/>
                    <a:pt x="307" y="67"/>
                  </a:cubicBezTo>
                  <a:cubicBezTo>
                    <a:pt x="311" y="61"/>
                    <a:pt x="318" y="55"/>
                    <a:pt x="323" y="49"/>
                  </a:cubicBezTo>
                  <a:cubicBezTo>
                    <a:pt x="327" y="44"/>
                    <a:pt x="329" y="39"/>
                    <a:pt x="331" y="34"/>
                  </a:cubicBezTo>
                  <a:cubicBezTo>
                    <a:pt x="332" y="33"/>
                    <a:pt x="332" y="32"/>
                    <a:pt x="332" y="31"/>
                  </a:cubicBezTo>
                  <a:cubicBezTo>
                    <a:pt x="339" y="28"/>
                    <a:pt x="341" y="22"/>
                    <a:pt x="343" y="15"/>
                  </a:cubicBezTo>
                  <a:cubicBezTo>
                    <a:pt x="343" y="15"/>
                    <a:pt x="343" y="15"/>
                    <a:pt x="343" y="15"/>
                  </a:cubicBezTo>
                  <a:cubicBezTo>
                    <a:pt x="346" y="10"/>
                    <a:pt x="350" y="5"/>
                    <a:pt x="354" y="0"/>
                  </a:cubicBezTo>
                  <a:cubicBezTo>
                    <a:pt x="355" y="0"/>
                    <a:pt x="355" y="0"/>
                    <a:pt x="356" y="1"/>
                  </a:cubicBezTo>
                  <a:cubicBezTo>
                    <a:pt x="355" y="2"/>
                    <a:pt x="354" y="4"/>
                    <a:pt x="353" y="6"/>
                  </a:cubicBezTo>
                  <a:cubicBezTo>
                    <a:pt x="353" y="8"/>
                    <a:pt x="351" y="9"/>
                    <a:pt x="350" y="11"/>
                  </a:cubicBezTo>
                  <a:cubicBezTo>
                    <a:pt x="350" y="13"/>
                    <a:pt x="351" y="15"/>
                    <a:pt x="352" y="16"/>
                  </a:cubicBezTo>
                  <a:cubicBezTo>
                    <a:pt x="353" y="17"/>
                    <a:pt x="355" y="17"/>
                    <a:pt x="356" y="16"/>
                  </a:cubicBezTo>
                  <a:cubicBezTo>
                    <a:pt x="359" y="13"/>
                    <a:pt x="362" y="9"/>
                    <a:pt x="366" y="6"/>
                  </a:cubicBezTo>
                  <a:cubicBezTo>
                    <a:pt x="367" y="5"/>
                    <a:pt x="368" y="3"/>
                    <a:pt x="370" y="2"/>
                  </a:cubicBezTo>
                  <a:cubicBezTo>
                    <a:pt x="368" y="5"/>
                    <a:pt x="367" y="8"/>
                    <a:pt x="366" y="12"/>
                  </a:cubicBezTo>
                  <a:cubicBezTo>
                    <a:pt x="362" y="18"/>
                    <a:pt x="358" y="24"/>
                    <a:pt x="354" y="30"/>
                  </a:cubicBezTo>
                  <a:cubicBezTo>
                    <a:pt x="354" y="31"/>
                    <a:pt x="353" y="32"/>
                    <a:pt x="351" y="33"/>
                  </a:cubicBezTo>
                  <a:cubicBezTo>
                    <a:pt x="346" y="35"/>
                    <a:pt x="344" y="39"/>
                    <a:pt x="344" y="45"/>
                  </a:cubicBezTo>
                  <a:cubicBezTo>
                    <a:pt x="343" y="48"/>
                    <a:pt x="344" y="51"/>
                    <a:pt x="343" y="53"/>
                  </a:cubicBezTo>
                  <a:cubicBezTo>
                    <a:pt x="342" y="56"/>
                    <a:pt x="340" y="59"/>
                    <a:pt x="338" y="60"/>
                  </a:cubicBezTo>
                  <a:cubicBezTo>
                    <a:pt x="331" y="62"/>
                    <a:pt x="327" y="68"/>
                    <a:pt x="323" y="73"/>
                  </a:cubicBezTo>
                  <a:cubicBezTo>
                    <a:pt x="318" y="79"/>
                    <a:pt x="313" y="86"/>
                    <a:pt x="308" y="92"/>
                  </a:cubicBezTo>
                  <a:cubicBezTo>
                    <a:pt x="302" y="100"/>
                    <a:pt x="293" y="106"/>
                    <a:pt x="288" y="114"/>
                  </a:cubicBezTo>
                  <a:cubicBezTo>
                    <a:pt x="285" y="119"/>
                    <a:pt x="279" y="123"/>
                    <a:pt x="274" y="127"/>
                  </a:cubicBezTo>
                  <a:cubicBezTo>
                    <a:pt x="272" y="127"/>
                    <a:pt x="269" y="127"/>
                    <a:pt x="266" y="127"/>
                  </a:cubicBezTo>
                  <a:cubicBezTo>
                    <a:pt x="266" y="125"/>
                    <a:pt x="266" y="123"/>
                    <a:pt x="267" y="122"/>
                  </a:cubicBezTo>
                  <a:cubicBezTo>
                    <a:pt x="260" y="121"/>
                    <a:pt x="257" y="125"/>
                    <a:pt x="258" y="132"/>
                  </a:cubicBezTo>
                  <a:cubicBezTo>
                    <a:pt x="252" y="134"/>
                    <a:pt x="249" y="139"/>
                    <a:pt x="246" y="145"/>
                  </a:cubicBezTo>
                  <a:cubicBezTo>
                    <a:pt x="243" y="149"/>
                    <a:pt x="239" y="152"/>
                    <a:pt x="235" y="155"/>
                  </a:cubicBezTo>
                  <a:cubicBezTo>
                    <a:pt x="230" y="158"/>
                    <a:pt x="226" y="160"/>
                    <a:pt x="221" y="162"/>
                  </a:cubicBezTo>
                  <a:cubicBezTo>
                    <a:pt x="217" y="164"/>
                    <a:pt x="213" y="167"/>
                    <a:pt x="211" y="171"/>
                  </a:cubicBezTo>
                  <a:cubicBezTo>
                    <a:pt x="207" y="176"/>
                    <a:pt x="202" y="179"/>
                    <a:pt x="197" y="183"/>
                  </a:cubicBezTo>
                  <a:cubicBezTo>
                    <a:pt x="192" y="187"/>
                    <a:pt x="186" y="190"/>
                    <a:pt x="180" y="194"/>
                  </a:cubicBezTo>
                  <a:cubicBezTo>
                    <a:pt x="175" y="198"/>
                    <a:pt x="170" y="201"/>
                    <a:pt x="165" y="205"/>
                  </a:cubicBezTo>
                  <a:cubicBezTo>
                    <a:pt x="164" y="205"/>
                    <a:pt x="163" y="206"/>
                    <a:pt x="161" y="206"/>
                  </a:cubicBezTo>
                  <a:cubicBezTo>
                    <a:pt x="156" y="205"/>
                    <a:pt x="153" y="208"/>
                    <a:pt x="150" y="212"/>
                  </a:cubicBezTo>
                  <a:cubicBezTo>
                    <a:pt x="146" y="219"/>
                    <a:pt x="143" y="225"/>
                    <a:pt x="138" y="232"/>
                  </a:cubicBezTo>
                  <a:cubicBezTo>
                    <a:pt x="136" y="235"/>
                    <a:pt x="132" y="237"/>
                    <a:pt x="129" y="239"/>
                  </a:cubicBezTo>
                  <a:cubicBezTo>
                    <a:pt x="125" y="242"/>
                    <a:pt x="121" y="244"/>
                    <a:pt x="116" y="247"/>
                  </a:cubicBezTo>
                  <a:cubicBezTo>
                    <a:pt x="116" y="246"/>
                    <a:pt x="115" y="245"/>
                    <a:pt x="114" y="243"/>
                  </a:cubicBezTo>
                  <a:cubicBezTo>
                    <a:pt x="102" y="253"/>
                    <a:pt x="91" y="261"/>
                    <a:pt x="76" y="266"/>
                  </a:cubicBezTo>
                  <a:cubicBezTo>
                    <a:pt x="76" y="263"/>
                    <a:pt x="77" y="262"/>
                    <a:pt x="77" y="260"/>
                  </a:cubicBezTo>
                  <a:cubicBezTo>
                    <a:pt x="71" y="261"/>
                    <a:pt x="65" y="260"/>
                    <a:pt x="62" y="268"/>
                  </a:cubicBezTo>
                  <a:cubicBezTo>
                    <a:pt x="66" y="268"/>
                    <a:pt x="69" y="267"/>
                    <a:pt x="72" y="266"/>
                  </a:cubicBezTo>
                  <a:cubicBezTo>
                    <a:pt x="70" y="273"/>
                    <a:pt x="64" y="278"/>
                    <a:pt x="58" y="278"/>
                  </a:cubicBezTo>
                  <a:cubicBezTo>
                    <a:pt x="56" y="278"/>
                    <a:pt x="55" y="279"/>
                    <a:pt x="53" y="280"/>
                  </a:cubicBezTo>
                  <a:cubicBezTo>
                    <a:pt x="51" y="281"/>
                    <a:pt x="50" y="282"/>
                    <a:pt x="48" y="283"/>
                  </a:cubicBezTo>
                  <a:cubicBezTo>
                    <a:pt x="47" y="281"/>
                    <a:pt x="46" y="279"/>
                    <a:pt x="45" y="278"/>
                  </a:cubicBezTo>
                  <a:cubicBezTo>
                    <a:pt x="38" y="278"/>
                    <a:pt x="31" y="278"/>
                    <a:pt x="24" y="280"/>
                  </a:cubicBezTo>
                  <a:cubicBezTo>
                    <a:pt x="20" y="281"/>
                    <a:pt x="17" y="284"/>
                    <a:pt x="14" y="286"/>
                  </a:cubicBezTo>
                  <a:cubicBezTo>
                    <a:pt x="13" y="286"/>
                    <a:pt x="12" y="288"/>
                    <a:pt x="11" y="288"/>
                  </a:cubicBezTo>
                  <a:cubicBezTo>
                    <a:pt x="9" y="288"/>
                    <a:pt x="8" y="287"/>
                    <a:pt x="7" y="287"/>
                  </a:cubicBezTo>
                  <a:cubicBezTo>
                    <a:pt x="7" y="285"/>
                    <a:pt x="8" y="284"/>
                    <a:pt x="9" y="283"/>
                  </a:cubicBezTo>
                  <a:cubicBezTo>
                    <a:pt x="9" y="282"/>
                    <a:pt x="11" y="281"/>
                    <a:pt x="12" y="280"/>
                  </a:cubicBezTo>
                  <a:cubicBezTo>
                    <a:pt x="9" y="275"/>
                    <a:pt x="4" y="279"/>
                    <a:pt x="0" y="278"/>
                  </a:cubicBezTo>
                  <a:cubicBezTo>
                    <a:pt x="3" y="276"/>
                    <a:pt x="6" y="273"/>
                    <a:pt x="9" y="271"/>
                  </a:cubicBezTo>
                  <a:cubicBezTo>
                    <a:pt x="15" y="267"/>
                    <a:pt x="20" y="263"/>
                    <a:pt x="25" y="259"/>
                  </a:cubicBezTo>
                  <a:cubicBezTo>
                    <a:pt x="28" y="256"/>
                    <a:pt x="27" y="254"/>
                    <a:pt x="23" y="254"/>
                  </a:cubicBezTo>
                  <a:cubicBezTo>
                    <a:pt x="20" y="253"/>
                    <a:pt x="16" y="253"/>
                    <a:pt x="17" y="249"/>
                  </a:cubicBezTo>
                  <a:cubicBezTo>
                    <a:pt x="17" y="247"/>
                    <a:pt x="19" y="245"/>
                    <a:pt x="21" y="242"/>
                  </a:cubicBezTo>
                  <a:cubicBezTo>
                    <a:pt x="24" y="245"/>
                    <a:pt x="26" y="248"/>
                    <a:pt x="28" y="250"/>
                  </a:cubicBezTo>
                  <a:cubicBezTo>
                    <a:pt x="33" y="256"/>
                    <a:pt x="37" y="256"/>
                    <a:pt x="42" y="251"/>
                  </a:cubicBezTo>
                  <a:cubicBezTo>
                    <a:pt x="50" y="245"/>
                    <a:pt x="57" y="237"/>
                    <a:pt x="65" y="231"/>
                  </a:cubicBezTo>
                  <a:cubicBezTo>
                    <a:pt x="67" y="230"/>
                    <a:pt x="70" y="231"/>
                    <a:pt x="72" y="231"/>
                  </a:cubicBezTo>
                  <a:cubicBezTo>
                    <a:pt x="72" y="233"/>
                    <a:pt x="72" y="235"/>
                    <a:pt x="71" y="236"/>
                  </a:cubicBezTo>
                  <a:cubicBezTo>
                    <a:pt x="70" y="238"/>
                    <a:pt x="67" y="239"/>
                    <a:pt x="65" y="241"/>
                  </a:cubicBezTo>
                  <a:cubicBezTo>
                    <a:pt x="64" y="242"/>
                    <a:pt x="62" y="245"/>
                    <a:pt x="62" y="246"/>
                  </a:cubicBezTo>
                  <a:cubicBezTo>
                    <a:pt x="64" y="248"/>
                    <a:pt x="67" y="251"/>
                    <a:pt x="69" y="250"/>
                  </a:cubicBezTo>
                  <a:cubicBezTo>
                    <a:pt x="73" y="250"/>
                    <a:pt x="76" y="249"/>
                    <a:pt x="80" y="247"/>
                  </a:cubicBezTo>
                  <a:cubicBezTo>
                    <a:pt x="84" y="245"/>
                    <a:pt x="87" y="242"/>
                    <a:pt x="91" y="239"/>
                  </a:cubicBezTo>
                  <a:cubicBezTo>
                    <a:pt x="92" y="238"/>
                    <a:pt x="94" y="236"/>
                    <a:pt x="96" y="236"/>
                  </a:cubicBezTo>
                  <a:cubicBezTo>
                    <a:pt x="107" y="233"/>
                    <a:pt x="114" y="226"/>
                    <a:pt x="123" y="221"/>
                  </a:cubicBezTo>
                  <a:cubicBezTo>
                    <a:pt x="127" y="219"/>
                    <a:pt x="129" y="215"/>
                    <a:pt x="132" y="212"/>
                  </a:cubicBezTo>
                  <a:close/>
                  <a:moveTo>
                    <a:pt x="276" y="111"/>
                  </a:moveTo>
                  <a:cubicBezTo>
                    <a:pt x="276" y="111"/>
                    <a:pt x="277" y="111"/>
                    <a:pt x="277" y="112"/>
                  </a:cubicBezTo>
                  <a:cubicBezTo>
                    <a:pt x="283" y="104"/>
                    <a:pt x="289" y="97"/>
                    <a:pt x="295" y="90"/>
                  </a:cubicBezTo>
                  <a:cubicBezTo>
                    <a:pt x="285" y="93"/>
                    <a:pt x="280" y="102"/>
                    <a:pt x="276" y="1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13" name="Freeform 9"/>
            <p:cNvSpPr/>
            <p:nvPr/>
          </p:nvSpPr>
          <p:spPr bwMode="auto">
            <a:xfrm>
              <a:off x="7423089" y="3409956"/>
              <a:ext cx="887407" cy="517526"/>
            </a:xfrm>
            <a:custGeom>
              <a:avLst/>
              <a:gdLst>
                <a:gd name="T0" fmla="*/ 236 w 236"/>
                <a:gd name="T1" fmla="*/ 2 h 137"/>
                <a:gd name="T2" fmla="*/ 228 w 236"/>
                <a:gd name="T3" fmla="*/ 12 h 137"/>
                <a:gd name="T4" fmla="*/ 214 w 236"/>
                <a:gd name="T5" fmla="*/ 19 h 137"/>
                <a:gd name="T6" fmla="*/ 197 w 236"/>
                <a:gd name="T7" fmla="*/ 31 h 137"/>
                <a:gd name="T8" fmla="*/ 180 w 236"/>
                <a:gd name="T9" fmla="*/ 41 h 137"/>
                <a:gd name="T10" fmla="*/ 169 w 236"/>
                <a:gd name="T11" fmla="*/ 48 h 137"/>
                <a:gd name="T12" fmla="*/ 157 w 236"/>
                <a:gd name="T13" fmla="*/ 59 h 137"/>
                <a:gd name="T14" fmla="*/ 137 w 236"/>
                <a:gd name="T15" fmla="*/ 67 h 137"/>
                <a:gd name="T16" fmla="*/ 129 w 236"/>
                <a:gd name="T17" fmla="*/ 70 h 137"/>
                <a:gd name="T18" fmla="*/ 116 w 236"/>
                <a:gd name="T19" fmla="*/ 81 h 137"/>
                <a:gd name="T20" fmla="*/ 111 w 236"/>
                <a:gd name="T21" fmla="*/ 89 h 137"/>
                <a:gd name="T22" fmla="*/ 89 w 236"/>
                <a:gd name="T23" fmla="*/ 94 h 137"/>
                <a:gd name="T24" fmla="*/ 77 w 236"/>
                <a:gd name="T25" fmla="*/ 103 h 137"/>
                <a:gd name="T26" fmla="*/ 74 w 236"/>
                <a:gd name="T27" fmla="*/ 105 h 137"/>
                <a:gd name="T28" fmla="*/ 63 w 236"/>
                <a:gd name="T29" fmla="*/ 107 h 137"/>
                <a:gd name="T30" fmla="*/ 59 w 236"/>
                <a:gd name="T31" fmla="*/ 107 h 137"/>
                <a:gd name="T32" fmla="*/ 49 w 236"/>
                <a:gd name="T33" fmla="*/ 114 h 137"/>
                <a:gd name="T34" fmla="*/ 29 w 236"/>
                <a:gd name="T35" fmla="*/ 117 h 137"/>
                <a:gd name="T36" fmla="*/ 27 w 236"/>
                <a:gd name="T37" fmla="*/ 122 h 137"/>
                <a:gd name="T38" fmla="*/ 22 w 236"/>
                <a:gd name="T39" fmla="*/ 125 h 137"/>
                <a:gd name="T40" fmla="*/ 18 w 236"/>
                <a:gd name="T41" fmla="*/ 127 h 137"/>
                <a:gd name="T42" fmla="*/ 7 w 236"/>
                <a:gd name="T43" fmla="*/ 135 h 137"/>
                <a:gd name="T44" fmla="*/ 1 w 236"/>
                <a:gd name="T45" fmla="*/ 133 h 137"/>
                <a:gd name="T46" fmla="*/ 0 w 236"/>
                <a:gd name="T47" fmla="*/ 127 h 137"/>
                <a:gd name="T48" fmla="*/ 2 w 236"/>
                <a:gd name="T49" fmla="*/ 124 h 137"/>
                <a:gd name="T50" fmla="*/ 59 w 236"/>
                <a:gd name="T51" fmla="*/ 98 h 137"/>
                <a:gd name="T52" fmla="*/ 103 w 236"/>
                <a:gd name="T53" fmla="*/ 73 h 137"/>
                <a:gd name="T54" fmla="*/ 127 w 236"/>
                <a:gd name="T55" fmla="*/ 60 h 137"/>
                <a:gd name="T56" fmla="*/ 156 w 236"/>
                <a:gd name="T57" fmla="*/ 44 h 137"/>
                <a:gd name="T58" fmla="*/ 158 w 236"/>
                <a:gd name="T59" fmla="*/ 43 h 137"/>
                <a:gd name="T60" fmla="*/ 182 w 236"/>
                <a:gd name="T61" fmla="*/ 29 h 137"/>
                <a:gd name="T62" fmla="*/ 187 w 236"/>
                <a:gd name="T63" fmla="*/ 24 h 137"/>
                <a:gd name="T64" fmla="*/ 199 w 236"/>
                <a:gd name="T65" fmla="*/ 20 h 137"/>
                <a:gd name="T66" fmla="*/ 209 w 236"/>
                <a:gd name="T67" fmla="*/ 16 h 137"/>
                <a:gd name="T68" fmla="*/ 215 w 236"/>
                <a:gd name="T69" fmla="*/ 10 h 137"/>
                <a:gd name="T70" fmla="*/ 236 w 236"/>
                <a:gd name="T71" fmla="*/ 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36" h="137">
                  <a:moveTo>
                    <a:pt x="236" y="2"/>
                  </a:moveTo>
                  <a:cubicBezTo>
                    <a:pt x="235" y="7"/>
                    <a:pt x="232" y="10"/>
                    <a:pt x="228" y="12"/>
                  </a:cubicBezTo>
                  <a:cubicBezTo>
                    <a:pt x="223" y="15"/>
                    <a:pt x="218" y="17"/>
                    <a:pt x="214" y="19"/>
                  </a:cubicBezTo>
                  <a:cubicBezTo>
                    <a:pt x="207" y="22"/>
                    <a:pt x="201" y="25"/>
                    <a:pt x="197" y="31"/>
                  </a:cubicBezTo>
                  <a:cubicBezTo>
                    <a:pt x="193" y="37"/>
                    <a:pt x="188" y="41"/>
                    <a:pt x="180" y="41"/>
                  </a:cubicBezTo>
                  <a:cubicBezTo>
                    <a:pt x="176" y="42"/>
                    <a:pt x="172" y="45"/>
                    <a:pt x="169" y="48"/>
                  </a:cubicBezTo>
                  <a:cubicBezTo>
                    <a:pt x="165" y="52"/>
                    <a:pt x="161" y="56"/>
                    <a:pt x="157" y="59"/>
                  </a:cubicBezTo>
                  <a:cubicBezTo>
                    <a:pt x="151" y="64"/>
                    <a:pt x="145" y="68"/>
                    <a:pt x="137" y="67"/>
                  </a:cubicBezTo>
                  <a:cubicBezTo>
                    <a:pt x="134" y="66"/>
                    <a:pt x="131" y="68"/>
                    <a:pt x="129" y="70"/>
                  </a:cubicBezTo>
                  <a:cubicBezTo>
                    <a:pt x="125" y="74"/>
                    <a:pt x="123" y="80"/>
                    <a:pt x="116" y="81"/>
                  </a:cubicBezTo>
                  <a:cubicBezTo>
                    <a:pt x="114" y="82"/>
                    <a:pt x="113" y="86"/>
                    <a:pt x="111" y="89"/>
                  </a:cubicBezTo>
                  <a:cubicBezTo>
                    <a:pt x="101" y="81"/>
                    <a:pt x="95" y="83"/>
                    <a:pt x="89" y="94"/>
                  </a:cubicBezTo>
                  <a:cubicBezTo>
                    <a:pt x="86" y="99"/>
                    <a:pt x="84" y="103"/>
                    <a:pt x="77" y="103"/>
                  </a:cubicBezTo>
                  <a:cubicBezTo>
                    <a:pt x="76" y="103"/>
                    <a:pt x="75" y="104"/>
                    <a:pt x="74" y="105"/>
                  </a:cubicBezTo>
                  <a:cubicBezTo>
                    <a:pt x="70" y="108"/>
                    <a:pt x="67" y="110"/>
                    <a:pt x="63" y="107"/>
                  </a:cubicBezTo>
                  <a:cubicBezTo>
                    <a:pt x="62" y="106"/>
                    <a:pt x="60" y="106"/>
                    <a:pt x="59" y="107"/>
                  </a:cubicBezTo>
                  <a:cubicBezTo>
                    <a:pt x="55" y="109"/>
                    <a:pt x="52" y="111"/>
                    <a:pt x="49" y="114"/>
                  </a:cubicBezTo>
                  <a:cubicBezTo>
                    <a:pt x="43" y="119"/>
                    <a:pt x="37" y="122"/>
                    <a:pt x="29" y="117"/>
                  </a:cubicBezTo>
                  <a:cubicBezTo>
                    <a:pt x="28" y="119"/>
                    <a:pt x="27" y="120"/>
                    <a:pt x="27" y="122"/>
                  </a:cubicBezTo>
                  <a:cubicBezTo>
                    <a:pt x="26" y="124"/>
                    <a:pt x="26" y="127"/>
                    <a:pt x="22" y="125"/>
                  </a:cubicBezTo>
                  <a:cubicBezTo>
                    <a:pt x="21" y="125"/>
                    <a:pt x="19" y="126"/>
                    <a:pt x="18" y="127"/>
                  </a:cubicBezTo>
                  <a:cubicBezTo>
                    <a:pt x="14" y="130"/>
                    <a:pt x="11" y="133"/>
                    <a:pt x="7" y="135"/>
                  </a:cubicBezTo>
                  <a:cubicBezTo>
                    <a:pt x="4" y="137"/>
                    <a:pt x="2" y="137"/>
                    <a:pt x="1" y="133"/>
                  </a:cubicBezTo>
                  <a:cubicBezTo>
                    <a:pt x="1" y="131"/>
                    <a:pt x="0" y="129"/>
                    <a:pt x="0" y="127"/>
                  </a:cubicBezTo>
                  <a:cubicBezTo>
                    <a:pt x="0" y="126"/>
                    <a:pt x="1" y="124"/>
                    <a:pt x="2" y="124"/>
                  </a:cubicBezTo>
                  <a:cubicBezTo>
                    <a:pt x="23" y="119"/>
                    <a:pt x="41" y="108"/>
                    <a:pt x="59" y="98"/>
                  </a:cubicBezTo>
                  <a:cubicBezTo>
                    <a:pt x="74" y="90"/>
                    <a:pt x="88" y="81"/>
                    <a:pt x="103" y="73"/>
                  </a:cubicBezTo>
                  <a:cubicBezTo>
                    <a:pt x="111" y="68"/>
                    <a:pt x="119" y="64"/>
                    <a:pt x="127" y="60"/>
                  </a:cubicBezTo>
                  <a:cubicBezTo>
                    <a:pt x="137" y="55"/>
                    <a:pt x="147" y="50"/>
                    <a:pt x="156" y="44"/>
                  </a:cubicBezTo>
                  <a:cubicBezTo>
                    <a:pt x="157" y="44"/>
                    <a:pt x="158" y="43"/>
                    <a:pt x="158" y="43"/>
                  </a:cubicBezTo>
                  <a:cubicBezTo>
                    <a:pt x="168" y="42"/>
                    <a:pt x="175" y="36"/>
                    <a:pt x="182" y="29"/>
                  </a:cubicBezTo>
                  <a:cubicBezTo>
                    <a:pt x="184" y="28"/>
                    <a:pt x="185" y="26"/>
                    <a:pt x="187" y="24"/>
                  </a:cubicBezTo>
                  <a:cubicBezTo>
                    <a:pt x="190" y="21"/>
                    <a:pt x="194" y="19"/>
                    <a:pt x="199" y="20"/>
                  </a:cubicBezTo>
                  <a:cubicBezTo>
                    <a:pt x="202" y="20"/>
                    <a:pt x="206" y="18"/>
                    <a:pt x="209" y="16"/>
                  </a:cubicBezTo>
                  <a:cubicBezTo>
                    <a:pt x="211" y="14"/>
                    <a:pt x="213" y="12"/>
                    <a:pt x="215" y="10"/>
                  </a:cubicBezTo>
                  <a:cubicBezTo>
                    <a:pt x="220" y="3"/>
                    <a:pt x="227" y="0"/>
                    <a:pt x="236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14" name="Freeform 10"/>
            <p:cNvSpPr/>
            <p:nvPr/>
          </p:nvSpPr>
          <p:spPr bwMode="auto">
            <a:xfrm>
              <a:off x="7021456" y="3602042"/>
              <a:ext cx="609595" cy="331789"/>
            </a:xfrm>
            <a:custGeom>
              <a:avLst/>
              <a:gdLst>
                <a:gd name="T0" fmla="*/ 0 w 162"/>
                <a:gd name="T1" fmla="*/ 79 h 88"/>
                <a:gd name="T2" fmla="*/ 7 w 162"/>
                <a:gd name="T3" fmla="*/ 77 h 88"/>
                <a:gd name="T4" fmla="*/ 26 w 162"/>
                <a:gd name="T5" fmla="*/ 66 h 88"/>
                <a:gd name="T6" fmla="*/ 33 w 162"/>
                <a:gd name="T7" fmla="*/ 52 h 88"/>
                <a:gd name="T8" fmla="*/ 32 w 162"/>
                <a:gd name="T9" fmla="*/ 44 h 88"/>
                <a:gd name="T10" fmla="*/ 19 w 162"/>
                <a:gd name="T11" fmla="*/ 48 h 88"/>
                <a:gd name="T12" fmla="*/ 47 w 162"/>
                <a:gd name="T13" fmla="*/ 34 h 88"/>
                <a:gd name="T14" fmla="*/ 52 w 162"/>
                <a:gd name="T15" fmla="*/ 37 h 88"/>
                <a:gd name="T16" fmla="*/ 60 w 162"/>
                <a:gd name="T17" fmla="*/ 40 h 88"/>
                <a:gd name="T18" fmla="*/ 75 w 162"/>
                <a:gd name="T19" fmla="*/ 34 h 88"/>
                <a:gd name="T20" fmla="*/ 78 w 162"/>
                <a:gd name="T21" fmla="*/ 27 h 88"/>
                <a:gd name="T22" fmla="*/ 72 w 162"/>
                <a:gd name="T23" fmla="*/ 10 h 88"/>
                <a:gd name="T24" fmla="*/ 81 w 162"/>
                <a:gd name="T25" fmla="*/ 9 h 88"/>
                <a:gd name="T26" fmla="*/ 82 w 162"/>
                <a:gd name="T27" fmla="*/ 21 h 88"/>
                <a:gd name="T28" fmla="*/ 91 w 162"/>
                <a:gd name="T29" fmla="*/ 29 h 88"/>
                <a:gd name="T30" fmla="*/ 106 w 162"/>
                <a:gd name="T31" fmla="*/ 24 h 88"/>
                <a:gd name="T32" fmla="*/ 116 w 162"/>
                <a:gd name="T33" fmla="*/ 19 h 88"/>
                <a:gd name="T34" fmla="*/ 126 w 162"/>
                <a:gd name="T35" fmla="*/ 14 h 88"/>
                <a:gd name="T36" fmla="*/ 150 w 162"/>
                <a:gd name="T37" fmla="*/ 3 h 88"/>
                <a:gd name="T38" fmla="*/ 162 w 162"/>
                <a:gd name="T39" fmla="*/ 0 h 88"/>
                <a:gd name="T40" fmla="*/ 160 w 162"/>
                <a:gd name="T41" fmla="*/ 7 h 88"/>
                <a:gd name="T42" fmla="*/ 141 w 162"/>
                <a:gd name="T43" fmla="*/ 16 h 88"/>
                <a:gd name="T44" fmla="*/ 126 w 162"/>
                <a:gd name="T45" fmla="*/ 21 h 88"/>
                <a:gd name="T46" fmla="*/ 116 w 162"/>
                <a:gd name="T47" fmla="*/ 30 h 88"/>
                <a:gd name="T48" fmla="*/ 96 w 162"/>
                <a:gd name="T49" fmla="*/ 35 h 88"/>
                <a:gd name="T50" fmla="*/ 91 w 162"/>
                <a:gd name="T51" fmla="*/ 36 h 88"/>
                <a:gd name="T52" fmla="*/ 81 w 162"/>
                <a:gd name="T53" fmla="*/ 44 h 88"/>
                <a:gd name="T54" fmla="*/ 61 w 162"/>
                <a:gd name="T55" fmla="*/ 50 h 88"/>
                <a:gd name="T56" fmla="*/ 51 w 162"/>
                <a:gd name="T57" fmla="*/ 57 h 88"/>
                <a:gd name="T58" fmla="*/ 39 w 162"/>
                <a:gd name="T59" fmla="*/ 73 h 88"/>
                <a:gd name="T60" fmla="*/ 27 w 162"/>
                <a:gd name="T61" fmla="*/ 77 h 88"/>
                <a:gd name="T62" fmla="*/ 15 w 162"/>
                <a:gd name="T63" fmla="*/ 83 h 88"/>
                <a:gd name="T64" fmla="*/ 0 w 162"/>
                <a:gd name="T65" fmla="*/ 79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2" h="88">
                  <a:moveTo>
                    <a:pt x="0" y="79"/>
                  </a:moveTo>
                  <a:cubicBezTo>
                    <a:pt x="3" y="78"/>
                    <a:pt x="5" y="77"/>
                    <a:pt x="7" y="77"/>
                  </a:cubicBezTo>
                  <a:cubicBezTo>
                    <a:pt x="15" y="77"/>
                    <a:pt x="21" y="73"/>
                    <a:pt x="26" y="66"/>
                  </a:cubicBezTo>
                  <a:cubicBezTo>
                    <a:pt x="29" y="62"/>
                    <a:pt x="31" y="57"/>
                    <a:pt x="33" y="52"/>
                  </a:cubicBezTo>
                  <a:cubicBezTo>
                    <a:pt x="34" y="50"/>
                    <a:pt x="32" y="47"/>
                    <a:pt x="32" y="44"/>
                  </a:cubicBezTo>
                  <a:cubicBezTo>
                    <a:pt x="27" y="46"/>
                    <a:pt x="23" y="47"/>
                    <a:pt x="19" y="48"/>
                  </a:cubicBezTo>
                  <a:cubicBezTo>
                    <a:pt x="28" y="43"/>
                    <a:pt x="36" y="35"/>
                    <a:pt x="47" y="34"/>
                  </a:cubicBezTo>
                  <a:cubicBezTo>
                    <a:pt x="49" y="34"/>
                    <a:pt x="51" y="34"/>
                    <a:pt x="52" y="37"/>
                  </a:cubicBezTo>
                  <a:cubicBezTo>
                    <a:pt x="54" y="41"/>
                    <a:pt x="56" y="42"/>
                    <a:pt x="60" y="40"/>
                  </a:cubicBezTo>
                  <a:cubicBezTo>
                    <a:pt x="65" y="37"/>
                    <a:pt x="70" y="36"/>
                    <a:pt x="75" y="34"/>
                  </a:cubicBezTo>
                  <a:cubicBezTo>
                    <a:pt x="77" y="32"/>
                    <a:pt x="79" y="30"/>
                    <a:pt x="78" y="27"/>
                  </a:cubicBezTo>
                  <a:cubicBezTo>
                    <a:pt x="76" y="22"/>
                    <a:pt x="74" y="16"/>
                    <a:pt x="72" y="10"/>
                  </a:cubicBezTo>
                  <a:cubicBezTo>
                    <a:pt x="75" y="10"/>
                    <a:pt x="78" y="9"/>
                    <a:pt x="81" y="9"/>
                  </a:cubicBezTo>
                  <a:cubicBezTo>
                    <a:pt x="81" y="13"/>
                    <a:pt x="81" y="17"/>
                    <a:pt x="82" y="21"/>
                  </a:cubicBezTo>
                  <a:cubicBezTo>
                    <a:pt x="82" y="27"/>
                    <a:pt x="85" y="30"/>
                    <a:pt x="91" y="29"/>
                  </a:cubicBezTo>
                  <a:cubicBezTo>
                    <a:pt x="96" y="28"/>
                    <a:pt x="101" y="26"/>
                    <a:pt x="106" y="24"/>
                  </a:cubicBezTo>
                  <a:cubicBezTo>
                    <a:pt x="110" y="23"/>
                    <a:pt x="113" y="20"/>
                    <a:pt x="116" y="19"/>
                  </a:cubicBezTo>
                  <a:cubicBezTo>
                    <a:pt x="119" y="17"/>
                    <a:pt x="122" y="14"/>
                    <a:pt x="126" y="14"/>
                  </a:cubicBezTo>
                  <a:cubicBezTo>
                    <a:pt x="135" y="12"/>
                    <a:pt x="143" y="9"/>
                    <a:pt x="150" y="3"/>
                  </a:cubicBezTo>
                  <a:cubicBezTo>
                    <a:pt x="153" y="1"/>
                    <a:pt x="157" y="1"/>
                    <a:pt x="162" y="0"/>
                  </a:cubicBezTo>
                  <a:cubicBezTo>
                    <a:pt x="161" y="3"/>
                    <a:pt x="161" y="5"/>
                    <a:pt x="160" y="7"/>
                  </a:cubicBezTo>
                  <a:cubicBezTo>
                    <a:pt x="158" y="12"/>
                    <a:pt x="146" y="17"/>
                    <a:pt x="141" y="16"/>
                  </a:cubicBezTo>
                  <a:cubicBezTo>
                    <a:pt x="135" y="15"/>
                    <a:pt x="130" y="18"/>
                    <a:pt x="126" y="21"/>
                  </a:cubicBezTo>
                  <a:cubicBezTo>
                    <a:pt x="123" y="24"/>
                    <a:pt x="119" y="27"/>
                    <a:pt x="116" y="30"/>
                  </a:cubicBezTo>
                  <a:cubicBezTo>
                    <a:pt x="110" y="35"/>
                    <a:pt x="104" y="38"/>
                    <a:pt x="96" y="35"/>
                  </a:cubicBezTo>
                  <a:cubicBezTo>
                    <a:pt x="94" y="35"/>
                    <a:pt x="92" y="35"/>
                    <a:pt x="91" y="36"/>
                  </a:cubicBezTo>
                  <a:cubicBezTo>
                    <a:pt x="87" y="39"/>
                    <a:pt x="84" y="42"/>
                    <a:pt x="81" y="44"/>
                  </a:cubicBezTo>
                  <a:cubicBezTo>
                    <a:pt x="75" y="49"/>
                    <a:pt x="69" y="51"/>
                    <a:pt x="61" y="50"/>
                  </a:cubicBezTo>
                  <a:cubicBezTo>
                    <a:pt x="55" y="49"/>
                    <a:pt x="51" y="51"/>
                    <a:pt x="51" y="57"/>
                  </a:cubicBezTo>
                  <a:cubicBezTo>
                    <a:pt x="51" y="66"/>
                    <a:pt x="46" y="70"/>
                    <a:pt x="39" y="73"/>
                  </a:cubicBezTo>
                  <a:cubicBezTo>
                    <a:pt x="35" y="74"/>
                    <a:pt x="31" y="76"/>
                    <a:pt x="27" y="77"/>
                  </a:cubicBezTo>
                  <a:cubicBezTo>
                    <a:pt x="23" y="79"/>
                    <a:pt x="19" y="81"/>
                    <a:pt x="15" y="83"/>
                  </a:cubicBezTo>
                  <a:cubicBezTo>
                    <a:pt x="7" y="87"/>
                    <a:pt x="7" y="88"/>
                    <a:pt x="0" y="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15" name="Freeform 11"/>
            <p:cNvSpPr/>
            <p:nvPr/>
          </p:nvSpPr>
          <p:spPr bwMode="auto">
            <a:xfrm>
              <a:off x="5365706" y="3998920"/>
              <a:ext cx="217487" cy="44449"/>
            </a:xfrm>
            <a:custGeom>
              <a:avLst/>
              <a:gdLst>
                <a:gd name="T0" fmla="*/ 0 w 58"/>
                <a:gd name="T1" fmla="*/ 4 h 12"/>
                <a:gd name="T2" fmla="*/ 5 w 58"/>
                <a:gd name="T3" fmla="*/ 1 h 12"/>
                <a:gd name="T4" fmla="*/ 17 w 58"/>
                <a:gd name="T5" fmla="*/ 1 h 12"/>
                <a:gd name="T6" fmla="*/ 18 w 58"/>
                <a:gd name="T7" fmla="*/ 1 h 12"/>
                <a:gd name="T8" fmla="*/ 50 w 58"/>
                <a:gd name="T9" fmla="*/ 3 h 12"/>
                <a:gd name="T10" fmla="*/ 58 w 58"/>
                <a:gd name="T11" fmla="*/ 3 h 12"/>
                <a:gd name="T12" fmla="*/ 36 w 58"/>
                <a:gd name="T13" fmla="*/ 11 h 12"/>
                <a:gd name="T14" fmla="*/ 8 w 58"/>
                <a:gd name="T15" fmla="*/ 5 h 12"/>
                <a:gd name="T16" fmla="*/ 0 w 58"/>
                <a:gd name="T17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12">
                  <a:moveTo>
                    <a:pt x="0" y="4"/>
                  </a:moveTo>
                  <a:cubicBezTo>
                    <a:pt x="0" y="0"/>
                    <a:pt x="2" y="0"/>
                    <a:pt x="5" y="1"/>
                  </a:cubicBezTo>
                  <a:cubicBezTo>
                    <a:pt x="9" y="2"/>
                    <a:pt x="13" y="5"/>
                    <a:pt x="17" y="1"/>
                  </a:cubicBezTo>
                  <a:cubicBezTo>
                    <a:pt x="17" y="0"/>
                    <a:pt x="18" y="1"/>
                    <a:pt x="18" y="1"/>
                  </a:cubicBezTo>
                  <a:cubicBezTo>
                    <a:pt x="29" y="5"/>
                    <a:pt x="39" y="4"/>
                    <a:pt x="50" y="3"/>
                  </a:cubicBezTo>
                  <a:cubicBezTo>
                    <a:pt x="52" y="3"/>
                    <a:pt x="54" y="3"/>
                    <a:pt x="58" y="3"/>
                  </a:cubicBezTo>
                  <a:cubicBezTo>
                    <a:pt x="51" y="10"/>
                    <a:pt x="44" y="12"/>
                    <a:pt x="36" y="11"/>
                  </a:cubicBezTo>
                  <a:cubicBezTo>
                    <a:pt x="26" y="9"/>
                    <a:pt x="17" y="7"/>
                    <a:pt x="8" y="5"/>
                  </a:cubicBezTo>
                  <a:cubicBezTo>
                    <a:pt x="5" y="4"/>
                    <a:pt x="2" y="4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16" name="Freeform 12"/>
            <p:cNvSpPr/>
            <p:nvPr/>
          </p:nvSpPr>
          <p:spPr bwMode="auto">
            <a:xfrm>
              <a:off x="3311497" y="2559054"/>
              <a:ext cx="74613" cy="85725"/>
            </a:xfrm>
            <a:custGeom>
              <a:avLst/>
              <a:gdLst>
                <a:gd name="T0" fmla="*/ 6 w 20"/>
                <a:gd name="T1" fmla="*/ 22 h 23"/>
                <a:gd name="T2" fmla="*/ 0 w 20"/>
                <a:gd name="T3" fmla="*/ 11 h 23"/>
                <a:gd name="T4" fmla="*/ 8 w 20"/>
                <a:gd name="T5" fmla="*/ 2 h 23"/>
                <a:gd name="T6" fmla="*/ 13 w 20"/>
                <a:gd name="T7" fmla="*/ 1 h 23"/>
                <a:gd name="T8" fmla="*/ 16 w 20"/>
                <a:gd name="T9" fmla="*/ 6 h 23"/>
                <a:gd name="T10" fmla="*/ 18 w 20"/>
                <a:gd name="T11" fmla="*/ 14 h 23"/>
                <a:gd name="T12" fmla="*/ 20 w 20"/>
                <a:gd name="T13" fmla="*/ 19 h 23"/>
                <a:gd name="T14" fmla="*/ 12 w 20"/>
                <a:gd name="T15" fmla="*/ 22 h 23"/>
                <a:gd name="T16" fmla="*/ 6 w 20"/>
                <a:gd name="T17" fmla="*/ 2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3">
                  <a:moveTo>
                    <a:pt x="6" y="22"/>
                  </a:moveTo>
                  <a:cubicBezTo>
                    <a:pt x="4" y="18"/>
                    <a:pt x="2" y="15"/>
                    <a:pt x="0" y="11"/>
                  </a:cubicBezTo>
                  <a:cubicBezTo>
                    <a:pt x="2" y="8"/>
                    <a:pt x="5" y="5"/>
                    <a:pt x="8" y="2"/>
                  </a:cubicBezTo>
                  <a:cubicBezTo>
                    <a:pt x="9" y="1"/>
                    <a:pt x="12" y="0"/>
                    <a:pt x="13" y="1"/>
                  </a:cubicBezTo>
                  <a:cubicBezTo>
                    <a:pt x="14" y="1"/>
                    <a:pt x="15" y="4"/>
                    <a:pt x="16" y="6"/>
                  </a:cubicBezTo>
                  <a:cubicBezTo>
                    <a:pt x="16" y="8"/>
                    <a:pt x="17" y="11"/>
                    <a:pt x="18" y="14"/>
                  </a:cubicBezTo>
                  <a:cubicBezTo>
                    <a:pt x="19" y="16"/>
                    <a:pt x="20" y="19"/>
                    <a:pt x="20" y="19"/>
                  </a:cubicBezTo>
                  <a:cubicBezTo>
                    <a:pt x="17" y="21"/>
                    <a:pt x="14" y="22"/>
                    <a:pt x="12" y="22"/>
                  </a:cubicBezTo>
                  <a:cubicBezTo>
                    <a:pt x="10" y="23"/>
                    <a:pt x="8" y="22"/>
                    <a:pt x="6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17" name="Freeform 13"/>
            <p:cNvSpPr/>
            <p:nvPr/>
          </p:nvSpPr>
          <p:spPr bwMode="auto">
            <a:xfrm>
              <a:off x="7037330" y="3787780"/>
              <a:ext cx="44449" cy="85725"/>
            </a:xfrm>
            <a:custGeom>
              <a:avLst/>
              <a:gdLst>
                <a:gd name="T0" fmla="*/ 11 w 12"/>
                <a:gd name="T1" fmla="*/ 0 h 23"/>
                <a:gd name="T2" fmla="*/ 11 w 12"/>
                <a:gd name="T3" fmla="*/ 9 h 23"/>
                <a:gd name="T4" fmla="*/ 5 w 12"/>
                <a:gd name="T5" fmla="*/ 22 h 23"/>
                <a:gd name="T6" fmla="*/ 1 w 12"/>
                <a:gd name="T7" fmla="*/ 22 h 23"/>
                <a:gd name="T8" fmla="*/ 0 w 12"/>
                <a:gd name="T9" fmla="*/ 17 h 23"/>
                <a:gd name="T10" fmla="*/ 3 w 12"/>
                <a:gd name="T11" fmla="*/ 3 h 23"/>
                <a:gd name="T12" fmla="*/ 4 w 12"/>
                <a:gd name="T13" fmla="*/ 1 h 23"/>
                <a:gd name="T14" fmla="*/ 11 w 12"/>
                <a:gd name="T1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3">
                  <a:moveTo>
                    <a:pt x="11" y="0"/>
                  </a:moveTo>
                  <a:cubicBezTo>
                    <a:pt x="11" y="3"/>
                    <a:pt x="11" y="6"/>
                    <a:pt x="11" y="9"/>
                  </a:cubicBezTo>
                  <a:cubicBezTo>
                    <a:pt x="12" y="17"/>
                    <a:pt x="11" y="19"/>
                    <a:pt x="5" y="22"/>
                  </a:cubicBezTo>
                  <a:cubicBezTo>
                    <a:pt x="4" y="22"/>
                    <a:pt x="1" y="23"/>
                    <a:pt x="1" y="22"/>
                  </a:cubicBezTo>
                  <a:cubicBezTo>
                    <a:pt x="0" y="21"/>
                    <a:pt x="0" y="18"/>
                    <a:pt x="0" y="17"/>
                  </a:cubicBezTo>
                  <a:cubicBezTo>
                    <a:pt x="5" y="13"/>
                    <a:pt x="4" y="8"/>
                    <a:pt x="3" y="3"/>
                  </a:cubicBezTo>
                  <a:cubicBezTo>
                    <a:pt x="3" y="2"/>
                    <a:pt x="4" y="2"/>
                    <a:pt x="4" y="1"/>
                  </a:cubicBezTo>
                  <a:cubicBezTo>
                    <a:pt x="6" y="0"/>
                    <a:pt x="9" y="0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18" name="Freeform 14"/>
            <p:cNvSpPr/>
            <p:nvPr/>
          </p:nvSpPr>
          <p:spPr bwMode="auto">
            <a:xfrm>
              <a:off x="7689790" y="3643319"/>
              <a:ext cx="117475" cy="53974"/>
            </a:xfrm>
            <a:custGeom>
              <a:avLst/>
              <a:gdLst>
                <a:gd name="T0" fmla="*/ 0 w 31"/>
                <a:gd name="T1" fmla="*/ 14 h 14"/>
                <a:gd name="T2" fmla="*/ 31 w 31"/>
                <a:gd name="T3" fmla="*/ 0 h 14"/>
                <a:gd name="T4" fmla="*/ 0 w 3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4">
                  <a:moveTo>
                    <a:pt x="0" y="14"/>
                  </a:moveTo>
                  <a:cubicBezTo>
                    <a:pt x="8" y="6"/>
                    <a:pt x="18" y="1"/>
                    <a:pt x="31" y="0"/>
                  </a:cubicBezTo>
                  <a:cubicBezTo>
                    <a:pt x="22" y="10"/>
                    <a:pt x="10" y="9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19" name="Freeform 15"/>
            <p:cNvSpPr/>
            <p:nvPr/>
          </p:nvSpPr>
          <p:spPr bwMode="auto">
            <a:xfrm>
              <a:off x="5800677" y="4024319"/>
              <a:ext cx="60326" cy="49215"/>
            </a:xfrm>
            <a:custGeom>
              <a:avLst/>
              <a:gdLst>
                <a:gd name="T0" fmla="*/ 0 w 16"/>
                <a:gd name="T1" fmla="*/ 3 h 13"/>
                <a:gd name="T2" fmla="*/ 16 w 16"/>
                <a:gd name="T3" fmla="*/ 7 h 13"/>
                <a:gd name="T4" fmla="*/ 1 w 16"/>
                <a:gd name="T5" fmla="*/ 13 h 13"/>
                <a:gd name="T6" fmla="*/ 0 w 16"/>
                <a:gd name="T7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3">
                  <a:moveTo>
                    <a:pt x="0" y="3"/>
                  </a:moveTo>
                  <a:cubicBezTo>
                    <a:pt x="5" y="0"/>
                    <a:pt x="9" y="6"/>
                    <a:pt x="16" y="7"/>
                  </a:cubicBezTo>
                  <a:cubicBezTo>
                    <a:pt x="11" y="13"/>
                    <a:pt x="6" y="12"/>
                    <a:pt x="1" y="13"/>
                  </a:cubicBezTo>
                  <a:cubicBezTo>
                    <a:pt x="1" y="9"/>
                    <a:pt x="0" y="6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20" name="Freeform 16"/>
            <p:cNvSpPr/>
            <p:nvPr/>
          </p:nvSpPr>
          <p:spPr bwMode="auto">
            <a:xfrm>
              <a:off x="8385109" y="3101980"/>
              <a:ext cx="60326" cy="71438"/>
            </a:xfrm>
            <a:custGeom>
              <a:avLst/>
              <a:gdLst>
                <a:gd name="T0" fmla="*/ 16 w 16"/>
                <a:gd name="T1" fmla="*/ 0 h 19"/>
                <a:gd name="T2" fmla="*/ 0 w 16"/>
                <a:gd name="T3" fmla="*/ 19 h 19"/>
                <a:gd name="T4" fmla="*/ 16 w 16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9">
                  <a:moveTo>
                    <a:pt x="16" y="0"/>
                  </a:moveTo>
                  <a:cubicBezTo>
                    <a:pt x="14" y="10"/>
                    <a:pt x="8" y="14"/>
                    <a:pt x="0" y="19"/>
                  </a:cubicBezTo>
                  <a:cubicBezTo>
                    <a:pt x="4" y="11"/>
                    <a:pt x="6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21" name="Freeform 17"/>
            <p:cNvSpPr/>
            <p:nvPr/>
          </p:nvSpPr>
          <p:spPr bwMode="auto">
            <a:xfrm>
              <a:off x="5211718" y="3975107"/>
              <a:ext cx="71437" cy="41276"/>
            </a:xfrm>
            <a:custGeom>
              <a:avLst/>
              <a:gdLst>
                <a:gd name="T0" fmla="*/ 19 w 19"/>
                <a:gd name="T1" fmla="*/ 11 h 11"/>
                <a:gd name="T2" fmla="*/ 0 w 19"/>
                <a:gd name="T3" fmla="*/ 1 h 11"/>
                <a:gd name="T4" fmla="*/ 3 w 19"/>
                <a:gd name="T5" fmla="*/ 0 h 11"/>
                <a:gd name="T6" fmla="*/ 19 w 19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1">
                  <a:moveTo>
                    <a:pt x="19" y="11"/>
                  </a:moveTo>
                  <a:cubicBezTo>
                    <a:pt x="12" y="8"/>
                    <a:pt x="7" y="5"/>
                    <a:pt x="0" y="1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10" y="1"/>
                    <a:pt x="17" y="0"/>
                    <a:pt x="19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22" name="Freeform 18"/>
            <p:cNvSpPr/>
            <p:nvPr/>
          </p:nvSpPr>
          <p:spPr bwMode="auto">
            <a:xfrm>
              <a:off x="6751582" y="3944943"/>
              <a:ext cx="120648" cy="34924"/>
            </a:xfrm>
            <a:custGeom>
              <a:avLst/>
              <a:gdLst>
                <a:gd name="T0" fmla="*/ 0 w 32"/>
                <a:gd name="T1" fmla="*/ 9 h 9"/>
                <a:gd name="T2" fmla="*/ 32 w 32"/>
                <a:gd name="T3" fmla="*/ 4 h 9"/>
                <a:gd name="T4" fmla="*/ 29 w 32"/>
                <a:gd name="T5" fmla="*/ 5 h 9"/>
                <a:gd name="T6" fmla="*/ 0 w 32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">
                  <a:moveTo>
                    <a:pt x="0" y="9"/>
                  </a:moveTo>
                  <a:cubicBezTo>
                    <a:pt x="9" y="0"/>
                    <a:pt x="21" y="6"/>
                    <a:pt x="32" y="4"/>
                  </a:cubicBezTo>
                  <a:cubicBezTo>
                    <a:pt x="31" y="4"/>
                    <a:pt x="30" y="6"/>
                    <a:pt x="29" y="5"/>
                  </a:cubicBezTo>
                  <a:cubicBezTo>
                    <a:pt x="19" y="3"/>
                    <a:pt x="10" y="9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23" name="Freeform 19"/>
            <p:cNvSpPr/>
            <p:nvPr/>
          </p:nvSpPr>
          <p:spPr bwMode="auto">
            <a:xfrm>
              <a:off x="8258109" y="3595694"/>
              <a:ext cx="71437" cy="47625"/>
            </a:xfrm>
            <a:custGeom>
              <a:avLst/>
              <a:gdLst>
                <a:gd name="T0" fmla="*/ 19 w 19"/>
                <a:gd name="T1" fmla="*/ 1 h 13"/>
                <a:gd name="T2" fmla="*/ 3 w 19"/>
                <a:gd name="T3" fmla="*/ 13 h 13"/>
                <a:gd name="T4" fmla="*/ 3 w 19"/>
                <a:gd name="T5" fmla="*/ 5 h 13"/>
                <a:gd name="T6" fmla="*/ 9 w 19"/>
                <a:gd name="T7" fmla="*/ 3 h 13"/>
                <a:gd name="T8" fmla="*/ 18 w 19"/>
                <a:gd name="T9" fmla="*/ 0 h 13"/>
                <a:gd name="T10" fmla="*/ 19 w 19"/>
                <a:gd name="T11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3">
                  <a:moveTo>
                    <a:pt x="19" y="1"/>
                  </a:moveTo>
                  <a:cubicBezTo>
                    <a:pt x="14" y="5"/>
                    <a:pt x="8" y="9"/>
                    <a:pt x="3" y="13"/>
                  </a:cubicBezTo>
                  <a:cubicBezTo>
                    <a:pt x="0" y="12"/>
                    <a:pt x="0" y="8"/>
                    <a:pt x="3" y="5"/>
                  </a:cubicBezTo>
                  <a:cubicBezTo>
                    <a:pt x="4" y="4"/>
                    <a:pt x="7" y="3"/>
                    <a:pt x="9" y="3"/>
                  </a:cubicBezTo>
                  <a:cubicBezTo>
                    <a:pt x="12" y="2"/>
                    <a:pt x="15" y="1"/>
                    <a:pt x="18" y="0"/>
                  </a:cubicBezTo>
                  <a:cubicBezTo>
                    <a:pt x="18" y="0"/>
                    <a:pt x="19" y="1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24" name="Freeform 20"/>
            <p:cNvSpPr/>
            <p:nvPr/>
          </p:nvSpPr>
          <p:spPr bwMode="auto">
            <a:xfrm>
              <a:off x="7581839" y="3667131"/>
              <a:ext cx="52387" cy="41276"/>
            </a:xfrm>
            <a:custGeom>
              <a:avLst/>
              <a:gdLst>
                <a:gd name="T0" fmla="*/ 14 w 14"/>
                <a:gd name="T1" fmla="*/ 0 h 11"/>
                <a:gd name="T2" fmla="*/ 8 w 14"/>
                <a:gd name="T3" fmla="*/ 7 h 11"/>
                <a:gd name="T4" fmla="*/ 1 w 14"/>
                <a:gd name="T5" fmla="*/ 11 h 11"/>
                <a:gd name="T6" fmla="*/ 0 w 14"/>
                <a:gd name="T7" fmla="*/ 8 h 11"/>
                <a:gd name="T8" fmla="*/ 4 w 14"/>
                <a:gd name="T9" fmla="*/ 3 h 11"/>
                <a:gd name="T10" fmla="*/ 14 w 14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1">
                  <a:moveTo>
                    <a:pt x="14" y="0"/>
                  </a:moveTo>
                  <a:cubicBezTo>
                    <a:pt x="12" y="3"/>
                    <a:pt x="10" y="5"/>
                    <a:pt x="8" y="7"/>
                  </a:cubicBezTo>
                  <a:cubicBezTo>
                    <a:pt x="7" y="10"/>
                    <a:pt x="5" y="11"/>
                    <a:pt x="1" y="11"/>
                  </a:cubicBezTo>
                  <a:cubicBezTo>
                    <a:pt x="1" y="10"/>
                    <a:pt x="0" y="9"/>
                    <a:pt x="0" y="8"/>
                  </a:cubicBezTo>
                  <a:cubicBezTo>
                    <a:pt x="1" y="6"/>
                    <a:pt x="2" y="4"/>
                    <a:pt x="4" y="3"/>
                  </a:cubicBezTo>
                  <a:cubicBezTo>
                    <a:pt x="7" y="1"/>
                    <a:pt x="10" y="1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25" name="Freeform 21"/>
            <p:cNvSpPr/>
            <p:nvPr/>
          </p:nvSpPr>
          <p:spPr bwMode="auto">
            <a:xfrm>
              <a:off x="7986649" y="3297242"/>
              <a:ext cx="26988" cy="26989"/>
            </a:xfrm>
            <a:custGeom>
              <a:avLst/>
              <a:gdLst>
                <a:gd name="T0" fmla="*/ 0 w 7"/>
                <a:gd name="T1" fmla="*/ 3 h 7"/>
                <a:gd name="T2" fmla="*/ 6 w 7"/>
                <a:gd name="T3" fmla="*/ 0 h 7"/>
                <a:gd name="T4" fmla="*/ 7 w 7"/>
                <a:gd name="T5" fmla="*/ 1 h 7"/>
                <a:gd name="T6" fmla="*/ 4 w 7"/>
                <a:gd name="T7" fmla="*/ 7 h 7"/>
                <a:gd name="T8" fmla="*/ 0 w 7"/>
                <a:gd name="T9" fmla="*/ 5 h 7"/>
                <a:gd name="T10" fmla="*/ 0 w 7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7">
                  <a:moveTo>
                    <a:pt x="0" y="3"/>
                  </a:moveTo>
                  <a:cubicBezTo>
                    <a:pt x="2" y="2"/>
                    <a:pt x="4" y="1"/>
                    <a:pt x="6" y="0"/>
                  </a:cubicBezTo>
                  <a:cubicBezTo>
                    <a:pt x="7" y="0"/>
                    <a:pt x="7" y="1"/>
                    <a:pt x="7" y="1"/>
                  </a:cubicBezTo>
                  <a:cubicBezTo>
                    <a:pt x="6" y="3"/>
                    <a:pt x="6" y="5"/>
                    <a:pt x="4" y="7"/>
                  </a:cubicBezTo>
                  <a:cubicBezTo>
                    <a:pt x="4" y="7"/>
                    <a:pt x="2" y="6"/>
                    <a:pt x="0" y="5"/>
                  </a:cubicBezTo>
                  <a:cubicBezTo>
                    <a:pt x="0" y="4"/>
                    <a:pt x="0" y="4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26" name="Freeform 22"/>
            <p:cNvSpPr/>
            <p:nvPr/>
          </p:nvSpPr>
          <p:spPr bwMode="auto">
            <a:xfrm>
              <a:off x="8542270" y="2830517"/>
              <a:ext cx="30164" cy="33338"/>
            </a:xfrm>
            <a:custGeom>
              <a:avLst/>
              <a:gdLst>
                <a:gd name="T0" fmla="*/ 0 w 8"/>
                <a:gd name="T1" fmla="*/ 9 h 9"/>
                <a:gd name="T2" fmla="*/ 4 w 8"/>
                <a:gd name="T3" fmla="*/ 2 h 9"/>
                <a:gd name="T4" fmla="*/ 6 w 8"/>
                <a:gd name="T5" fmla="*/ 0 h 9"/>
                <a:gd name="T6" fmla="*/ 0 w 8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9">
                  <a:moveTo>
                    <a:pt x="0" y="9"/>
                  </a:moveTo>
                  <a:cubicBezTo>
                    <a:pt x="2" y="7"/>
                    <a:pt x="3" y="5"/>
                    <a:pt x="4" y="2"/>
                  </a:cubicBezTo>
                  <a:cubicBezTo>
                    <a:pt x="5" y="1"/>
                    <a:pt x="5" y="1"/>
                    <a:pt x="6" y="0"/>
                  </a:cubicBezTo>
                  <a:cubicBezTo>
                    <a:pt x="8" y="4"/>
                    <a:pt x="6" y="7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27" name="Freeform 23"/>
            <p:cNvSpPr/>
            <p:nvPr/>
          </p:nvSpPr>
          <p:spPr bwMode="auto">
            <a:xfrm>
              <a:off x="8412094" y="3003553"/>
              <a:ext cx="30164" cy="30165"/>
            </a:xfrm>
            <a:custGeom>
              <a:avLst/>
              <a:gdLst>
                <a:gd name="T0" fmla="*/ 8 w 8"/>
                <a:gd name="T1" fmla="*/ 2 h 8"/>
                <a:gd name="T2" fmla="*/ 2 w 8"/>
                <a:gd name="T3" fmla="*/ 8 h 8"/>
                <a:gd name="T4" fmla="*/ 0 w 8"/>
                <a:gd name="T5" fmla="*/ 7 h 8"/>
                <a:gd name="T6" fmla="*/ 6 w 8"/>
                <a:gd name="T7" fmla="*/ 0 h 8"/>
                <a:gd name="T8" fmla="*/ 8 w 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8" y="2"/>
                  </a:moveTo>
                  <a:cubicBezTo>
                    <a:pt x="6" y="4"/>
                    <a:pt x="4" y="6"/>
                    <a:pt x="2" y="8"/>
                  </a:cubicBezTo>
                  <a:cubicBezTo>
                    <a:pt x="1" y="8"/>
                    <a:pt x="1" y="7"/>
                    <a:pt x="0" y="7"/>
                  </a:cubicBezTo>
                  <a:cubicBezTo>
                    <a:pt x="2" y="4"/>
                    <a:pt x="4" y="2"/>
                    <a:pt x="6" y="0"/>
                  </a:cubicBezTo>
                  <a:cubicBezTo>
                    <a:pt x="7" y="0"/>
                    <a:pt x="7" y="1"/>
                    <a:pt x="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28" name="Freeform 24"/>
            <p:cNvSpPr/>
            <p:nvPr/>
          </p:nvSpPr>
          <p:spPr bwMode="auto">
            <a:xfrm>
              <a:off x="7450077" y="3733806"/>
              <a:ext cx="22226" cy="26989"/>
            </a:xfrm>
            <a:custGeom>
              <a:avLst/>
              <a:gdLst>
                <a:gd name="T0" fmla="*/ 4 w 6"/>
                <a:gd name="T1" fmla="*/ 0 h 7"/>
                <a:gd name="T2" fmla="*/ 6 w 6"/>
                <a:gd name="T3" fmla="*/ 6 h 7"/>
                <a:gd name="T4" fmla="*/ 0 w 6"/>
                <a:gd name="T5" fmla="*/ 7 h 7"/>
                <a:gd name="T6" fmla="*/ 3 w 6"/>
                <a:gd name="T7" fmla="*/ 0 h 7"/>
                <a:gd name="T8" fmla="*/ 4 w 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7">
                  <a:moveTo>
                    <a:pt x="4" y="0"/>
                  </a:moveTo>
                  <a:cubicBezTo>
                    <a:pt x="5" y="2"/>
                    <a:pt x="5" y="4"/>
                    <a:pt x="6" y="6"/>
                  </a:cubicBezTo>
                  <a:cubicBezTo>
                    <a:pt x="4" y="6"/>
                    <a:pt x="2" y="6"/>
                    <a:pt x="0" y="7"/>
                  </a:cubicBezTo>
                  <a:cubicBezTo>
                    <a:pt x="1" y="4"/>
                    <a:pt x="2" y="2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29" name="Freeform 25"/>
            <p:cNvSpPr/>
            <p:nvPr/>
          </p:nvSpPr>
          <p:spPr bwMode="auto">
            <a:xfrm>
              <a:off x="6897632" y="3873505"/>
              <a:ext cx="30164" cy="23813"/>
            </a:xfrm>
            <a:custGeom>
              <a:avLst/>
              <a:gdLst>
                <a:gd name="T0" fmla="*/ 0 w 8"/>
                <a:gd name="T1" fmla="*/ 5 h 6"/>
                <a:gd name="T2" fmla="*/ 4 w 8"/>
                <a:gd name="T3" fmla="*/ 0 h 6"/>
                <a:gd name="T4" fmla="*/ 8 w 8"/>
                <a:gd name="T5" fmla="*/ 4 h 6"/>
                <a:gd name="T6" fmla="*/ 0 w 8"/>
                <a:gd name="T7" fmla="*/ 6 h 6"/>
                <a:gd name="T8" fmla="*/ 0 w 8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6">
                  <a:moveTo>
                    <a:pt x="0" y="5"/>
                  </a:moveTo>
                  <a:cubicBezTo>
                    <a:pt x="1" y="3"/>
                    <a:pt x="3" y="2"/>
                    <a:pt x="4" y="0"/>
                  </a:cubicBezTo>
                  <a:cubicBezTo>
                    <a:pt x="5" y="1"/>
                    <a:pt x="6" y="2"/>
                    <a:pt x="8" y="4"/>
                  </a:cubicBezTo>
                  <a:cubicBezTo>
                    <a:pt x="5" y="5"/>
                    <a:pt x="2" y="5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30" name="Freeform 26"/>
            <p:cNvSpPr/>
            <p:nvPr/>
          </p:nvSpPr>
          <p:spPr bwMode="auto">
            <a:xfrm>
              <a:off x="5286331" y="4114806"/>
              <a:ext cx="668334" cy="106365"/>
            </a:xfrm>
            <a:custGeom>
              <a:avLst/>
              <a:gdLst>
                <a:gd name="T0" fmla="*/ 167 w 178"/>
                <a:gd name="T1" fmla="*/ 7 h 28"/>
                <a:gd name="T2" fmla="*/ 161 w 178"/>
                <a:gd name="T3" fmla="*/ 14 h 28"/>
                <a:gd name="T4" fmla="*/ 178 w 178"/>
                <a:gd name="T5" fmla="*/ 13 h 28"/>
                <a:gd name="T6" fmla="*/ 163 w 178"/>
                <a:gd name="T7" fmla="*/ 21 h 28"/>
                <a:gd name="T8" fmla="*/ 97 w 178"/>
                <a:gd name="T9" fmla="*/ 20 h 28"/>
                <a:gd name="T10" fmla="*/ 100 w 178"/>
                <a:gd name="T11" fmla="*/ 27 h 28"/>
                <a:gd name="T12" fmla="*/ 25 w 178"/>
                <a:gd name="T13" fmla="*/ 19 h 28"/>
                <a:gd name="T14" fmla="*/ 3 w 178"/>
                <a:gd name="T15" fmla="*/ 7 h 28"/>
                <a:gd name="T16" fmla="*/ 0 w 178"/>
                <a:gd name="T17" fmla="*/ 3 h 28"/>
                <a:gd name="T18" fmla="*/ 12 w 178"/>
                <a:gd name="T19" fmla="*/ 0 h 28"/>
                <a:gd name="T20" fmla="*/ 16 w 178"/>
                <a:gd name="T21" fmla="*/ 1 h 28"/>
                <a:gd name="T22" fmla="*/ 22 w 178"/>
                <a:gd name="T23" fmla="*/ 4 h 28"/>
                <a:gd name="T24" fmla="*/ 39 w 178"/>
                <a:gd name="T25" fmla="*/ 2 h 28"/>
                <a:gd name="T26" fmla="*/ 57 w 178"/>
                <a:gd name="T27" fmla="*/ 5 h 28"/>
                <a:gd name="T28" fmla="*/ 79 w 178"/>
                <a:gd name="T29" fmla="*/ 4 h 28"/>
                <a:gd name="T30" fmla="*/ 82 w 178"/>
                <a:gd name="T31" fmla="*/ 4 h 28"/>
                <a:gd name="T32" fmla="*/ 104 w 178"/>
                <a:gd name="T33" fmla="*/ 10 h 28"/>
                <a:gd name="T34" fmla="*/ 107 w 178"/>
                <a:gd name="T35" fmla="*/ 12 h 28"/>
                <a:gd name="T36" fmla="*/ 115 w 178"/>
                <a:gd name="T37" fmla="*/ 14 h 28"/>
                <a:gd name="T38" fmla="*/ 128 w 178"/>
                <a:gd name="T39" fmla="*/ 16 h 28"/>
                <a:gd name="T40" fmla="*/ 141 w 178"/>
                <a:gd name="T41" fmla="*/ 15 h 28"/>
                <a:gd name="T42" fmla="*/ 152 w 178"/>
                <a:gd name="T43" fmla="*/ 8 h 28"/>
                <a:gd name="T44" fmla="*/ 167 w 178"/>
                <a:gd name="T45" fmla="*/ 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8" h="28">
                  <a:moveTo>
                    <a:pt x="167" y="7"/>
                  </a:moveTo>
                  <a:cubicBezTo>
                    <a:pt x="165" y="9"/>
                    <a:pt x="163" y="11"/>
                    <a:pt x="161" y="14"/>
                  </a:cubicBezTo>
                  <a:cubicBezTo>
                    <a:pt x="167" y="19"/>
                    <a:pt x="172" y="10"/>
                    <a:pt x="178" y="13"/>
                  </a:cubicBezTo>
                  <a:cubicBezTo>
                    <a:pt x="173" y="17"/>
                    <a:pt x="170" y="21"/>
                    <a:pt x="163" y="21"/>
                  </a:cubicBezTo>
                  <a:cubicBezTo>
                    <a:pt x="141" y="20"/>
                    <a:pt x="119" y="20"/>
                    <a:pt x="97" y="20"/>
                  </a:cubicBezTo>
                  <a:cubicBezTo>
                    <a:pt x="98" y="22"/>
                    <a:pt x="99" y="24"/>
                    <a:pt x="100" y="27"/>
                  </a:cubicBezTo>
                  <a:cubicBezTo>
                    <a:pt x="75" y="26"/>
                    <a:pt x="49" y="28"/>
                    <a:pt x="25" y="19"/>
                  </a:cubicBezTo>
                  <a:cubicBezTo>
                    <a:pt x="17" y="16"/>
                    <a:pt x="10" y="11"/>
                    <a:pt x="3" y="7"/>
                  </a:cubicBezTo>
                  <a:cubicBezTo>
                    <a:pt x="2" y="6"/>
                    <a:pt x="1" y="5"/>
                    <a:pt x="0" y="3"/>
                  </a:cubicBezTo>
                  <a:cubicBezTo>
                    <a:pt x="4" y="2"/>
                    <a:pt x="8" y="1"/>
                    <a:pt x="12" y="0"/>
                  </a:cubicBezTo>
                  <a:cubicBezTo>
                    <a:pt x="13" y="0"/>
                    <a:pt x="16" y="0"/>
                    <a:pt x="16" y="1"/>
                  </a:cubicBezTo>
                  <a:cubicBezTo>
                    <a:pt x="17" y="5"/>
                    <a:pt x="20" y="4"/>
                    <a:pt x="22" y="4"/>
                  </a:cubicBezTo>
                  <a:cubicBezTo>
                    <a:pt x="28" y="3"/>
                    <a:pt x="33" y="2"/>
                    <a:pt x="39" y="2"/>
                  </a:cubicBezTo>
                  <a:cubicBezTo>
                    <a:pt x="45" y="3"/>
                    <a:pt x="51" y="3"/>
                    <a:pt x="57" y="5"/>
                  </a:cubicBezTo>
                  <a:cubicBezTo>
                    <a:pt x="65" y="7"/>
                    <a:pt x="72" y="10"/>
                    <a:pt x="79" y="4"/>
                  </a:cubicBezTo>
                  <a:cubicBezTo>
                    <a:pt x="79" y="3"/>
                    <a:pt x="81" y="4"/>
                    <a:pt x="82" y="4"/>
                  </a:cubicBezTo>
                  <a:cubicBezTo>
                    <a:pt x="89" y="7"/>
                    <a:pt x="96" y="10"/>
                    <a:pt x="104" y="10"/>
                  </a:cubicBezTo>
                  <a:cubicBezTo>
                    <a:pt x="105" y="10"/>
                    <a:pt x="106" y="11"/>
                    <a:pt x="107" y="12"/>
                  </a:cubicBezTo>
                  <a:cubicBezTo>
                    <a:pt x="109" y="15"/>
                    <a:pt x="111" y="16"/>
                    <a:pt x="115" y="14"/>
                  </a:cubicBezTo>
                  <a:cubicBezTo>
                    <a:pt x="119" y="13"/>
                    <a:pt x="123" y="13"/>
                    <a:pt x="128" y="16"/>
                  </a:cubicBezTo>
                  <a:cubicBezTo>
                    <a:pt x="132" y="19"/>
                    <a:pt x="137" y="18"/>
                    <a:pt x="141" y="15"/>
                  </a:cubicBezTo>
                  <a:cubicBezTo>
                    <a:pt x="145" y="13"/>
                    <a:pt x="148" y="10"/>
                    <a:pt x="152" y="8"/>
                  </a:cubicBezTo>
                  <a:cubicBezTo>
                    <a:pt x="157" y="5"/>
                    <a:pt x="161" y="4"/>
                    <a:pt x="167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31" name="Freeform 27"/>
            <p:cNvSpPr/>
            <p:nvPr/>
          </p:nvSpPr>
          <p:spPr bwMode="auto">
            <a:xfrm>
              <a:off x="6919861" y="4029081"/>
              <a:ext cx="98425" cy="41276"/>
            </a:xfrm>
            <a:custGeom>
              <a:avLst/>
              <a:gdLst>
                <a:gd name="T0" fmla="*/ 2 w 26"/>
                <a:gd name="T1" fmla="*/ 11 h 11"/>
                <a:gd name="T2" fmla="*/ 5 w 26"/>
                <a:gd name="T3" fmla="*/ 5 h 11"/>
                <a:gd name="T4" fmla="*/ 26 w 26"/>
                <a:gd name="T5" fmla="*/ 0 h 11"/>
                <a:gd name="T6" fmla="*/ 2 w 26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11">
                  <a:moveTo>
                    <a:pt x="2" y="11"/>
                  </a:moveTo>
                  <a:cubicBezTo>
                    <a:pt x="0" y="8"/>
                    <a:pt x="1" y="6"/>
                    <a:pt x="5" y="5"/>
                  </a:cubicBezTo>
                  <a:cubicBezTo>
                    <a:pt x="12" y="3"/>
                    <a:pt x="19" y="2"/>
                    <a:pt x="26" y="0"/>
                  </a:cubicBezTo>
                  <a:cubicBezTo>
                    <a:pt x="19" y="6"/>
                    <a:pt x="11" y="10"/>
                    <a:pt x="2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32" name="Freeform 28"/>
            <p:cNvSpPr/>
            <p:nvPr/>
          </p:nvSpPr>
          <p:spPr bwMode="auto">
            <a:xfrm>
              <a:off x="8456561" y="3327403"/>
              <a:ext cx="33337" cy="30165"/>
            </a:xfrm>
            <a:custGeom>
              <a:avLst/>
              <a:gdLst>
                <a:gd name="T0" fmla="*/ 0 w 9"/>
                <a:gd name="T1" fmla="*/ 8 h 8"/>
                <a:gd name="T2" fmla="*/ 7 w 9"/>
                <a:gd name="T3" fmla="*/ 0 h 8"/>
                <a:gd name="T4" fmla="*/ 9 w 9"/>
                <a:gd name="T5" fmla="*/ 1 h 8"/>
                <a:gd name="T6" fmla="*/ 8 w 9"/>
                <a:gd name="T7" fmla="*/ 3 h 8"/>
                <a:gd name="T8" fmla="*/ 0 w 9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0" y="8"/>
                  </a:moveTo>
                  <a:cubicBezTo>
                    <a:pt x="0" y="4"/>
                    <a:pt x="4" y="0"/>
                    <a:pt x="7" y="0"/>
                  </a:cubicBezTo>
                  <a:cubicBezTo>
                    <a:pt x="7" y="0"/>
                    <a:pt x="8" y="0"/>
                    <a:pt x="9" y="1"/>
                  </a:cubicBezTo>
                  <a:cubicBezTo>
                    <a:pt x="9" y="1"/>
                    <a:pt x="9" y="3"/>
                    <a:pt x="8" y="3"/>
                  </a:cubicBezTo>
                  <a:cubicBezTo>
                    <a:pt x="6" y="5"/>
                    <a:pt x="3" y="6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33" name="Freeform 29"/>
            <p:cNvSpPr/>
            <p:nvPr/>
          </p:nvSpPr>
          <p:spPr bwMode="auto">
            <a:xfrm>
              <a:off x="8693150" y="2901951"/>
              <a:ext cx="71437" cy="82549"/>
            </a:xfrm>
            <a:custGeom>
              <a:avLst/>
              <a:gdLst>
                <a:gd name="T0" fmla="*/ 0 w 19"/>
                <a:gd name="T1" fmla="*/ 21 h 22"/>
                <a:gd name="T2" fmla="*/ 19 w 19"/>
                <a:gd name="T3" fmla="*/ 0 h 22"/>
                <a:gd name="T4" fmla="*/ 1 w 19"/>
                <a:gd name="T5" fmla="*/ 22 h 22"/>
                <a:gd name="T6" fmla="*/ 0 w 19"/>
                <a:gd name="T7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2">
                  <a:moveTo>
                    <a:pt x="0" y="21"/>
                  </a:moveTo>
                  <a:cubicBezTo>
                    <a:pt x="4" y="12"/>
                    <a:pt x="9" y="3"/>
                    <a:pt x="19" y="0"/>
                  </a:cubicBezTo>
                  <a:cubicBezTo>
                    <a:pt x="13" y="7"/>
                    <a:pt x="7" y="14"/>
                    <a:pt x="1" y="22"/>
                  </a:cubicBezTo>
                  <a:cubicBezTo>
                    <a:pt x="1" y="21"/>
                    <a:pt x="0" y="21"/>
                    <a:pt x="0" y="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</p:grpSp>
      <p:sp>
        <p:nvSpPr>
          <p:cNvPr id="60" name="TextBox 12"/>
          <p:cNvSpPr txBox="1">
            <a:spLocks noChangeArrowheads="1"/>
          </p:cNvSpPr>
          <p:nvPr/>
        </p:nvSpPr>
        <p:spPr bwMode="auto">
          <a:xfrm>
            <a:off x="1214414" y="802171"/>
            <a:ext cx="2357433" cy="7620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zh-CN" altLang="en-US" sz="4400" dirty="0" smtClean="0">
                <a:latin typeface="汉仪行楷简" panose="02010609000101010101" pitchFamily="49" charset="-122"/>
                <a:ea typeface="汉仪行楷简" panose="02010609000101010101" pitchFamily="49" charset="-122"/>
              </a:rPr>
              <a:t> 第九章</a:t>
            </a:r>
            <a:endParaRPr lang="zh-CN" altLang="en-US" sz="4400" dirty="0">
              <a:latin typeface="汉仪行楷简" panose="02010609000101010101" pitchFamily="49" charset="-122"/>
              <a:ea typeface="汉仪行楷简" panose="02010609000101010101" pitchFamily="49" charset="-122"/>
            </a:endParaRPr>
          </a:p>
        </p:txBody>
      </p:sp>
      <p:pic>
        <p:nvPicPr>
          <p:cNvPr id="62" name="图片 61" descr="墨团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895" y="2470838"/>
            <a:ext cx="2643174" cy="2565759"/>
          </a:xfrm>
          <a:prstGeom prst="rect">
            <a:avLst/>
          </a:prstGeom>
        </p:spPr>
      </p:pic>
      <p:cxnSp>
        <p:nvCxnSpPr>
          <p:cNvPr id="64" name="直接连接符 63"/>
          <p:cNvCxnSpPr/>
          <p:nvPr/>
        </p:nvCxnSpPr>
        <p:spPr>
          <a:xfrm>
            <a:off x="4744814" y="3355974"/>
            <a:ext cx="2143140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矩形 12"/>
          <p:cNvSpPr>
            <a:spLocks noChangeArrowheads="1"/>
          </p:cNvSpPr>
          <p:nvPr/>
        </p:nvSpPr>
        <p:spPr bwMode="auto">
          <a:xfrm>
            <a:off x="3500430" y="4120226"/>
            <a:ext cx="359265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l"/>
            <a:r>
              <a:rPr lang="zh-CN" altLang="en-US" sz="28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第二节  硬笔行书技法</a:t>
            </a:r>
          </a:p>
        </p:txBody>
      </p:sp>
      <p:pic>
        <p:nvPicPr>
          <p:cNvPr id="74" name="图片 73" descr="石刻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585243" y="500042"/>
            <a:ext cx="414857" cy="1073044"/>
          </a:xfrm>
          <a:prstGeom prst="rect">
            <a:avLst/>
          </a:prstGeom>
        </p:spPr>
      </p:pic>
      <p:cxnSp>
        <p:nvCxnSpPr>
          <p:cNvPr id="38" name="直接连接符 37"/>
          <p:cNvCxnSpPr/>
          <p:nvPr/>
        </p:nvCxnSpPr>
        <p:spPr>
          <a:xfrm>
            <a:off x="4786314" y="4617116"/>
            <a:ext cx="2143140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6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0" grpId="0" bldLvl="0" animBg="1"/>
      <p:bldP spid="6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/>
          <p:cNvGrpSpPr/>
          <p:nvPr/>
        </p:nvGrpSpPr>
        <p:grpSpPr bwMode="auto">
          <a:xfrm>
            <a:off x="2714612" y="1954222"/>
            <a:ext cx="1266825" cy="2832100"/>
            <a:chOff x="4050540" y="1387270"/>
            <a:chExt cx="1265465" cy="2123574"/>
          </a:xfrm>
        </p:grpSpPr>
        <p:sp>
          <p:nvSpPr>
            <p:cNvPr id="5" name="文本框 4"/>
            <p:cNvSpPr txBox="1"/>
            <p:nvPr/>
          </p:nvSpPr>
          <p:spPr>
            <a:xfrm>
              <a:off x="4275723" y="1607880"/>
              <a:ext cx="815099" cy="1315434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叶根友行书繁" panose="02010601030101010101" pitchFamily="2" charset="-122"/>
                  <a:ea typeface="叶根友行书繁" panose="02010601030101010101" pitchFamily="2" charset="-122"/>
                </a:rPr>
                <a:t>谢谢</a:t>
              </a:r>
            </a:p>
          </p:txBody>
        </p:sp>
        <p:sp>
          <p:nvSpPr>
            <p:cNvPr id="6" name="矩形 5"/>
            <p:cNvSpPr>
              <a:spLocks noChangeAspect="1"/>
            </p:cNvSpPr>
            <p:nvPr/>
          </p:nvSpPr>
          <p:spPr>
            <a:xfrm>
              <a:off x="4050540" y="1387270"/>
              <a:ext cx="1265465" cy="2123574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/>
            </a:p>
          </p:txBody>
        </p:sp>
        <p:sp>
          <p:nvSpPr>
            <p:cNvPr id="7" name="矩形 6"/>
            <p:cNvSpPr/>
            <p:nvPr/>
          </p:nvSpPr>
          <p:spPr>
            <a:xfrm>
              <a:off x="4144101" y="1512652"/>
              <a:ext cx="1078341" cy="1872808"/>
            </a:xfrm>
            <a:prstGeom prst="rect">
              <a:avLst/>
            </a:prstGeom>
            <a:noFill/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/>
            </a:p>
          </p:txBody>
        </p:sp>
      </p:grpSp>
      <p:pic>
        <p:nvPicPr>
          <p:cNvPr id="22532" name="图片 9"/>
          <p:cNvPicPr>
            <a:picLocks noChangeAspect="1"/>
          </p:cNvPicPr>
          <p:nvPr/>
        </p:nvPicPr>
        <p:blipFill>
          <a:blip r:embed="rId2" cstate="print"/>
          <a:srcRect l="20380" t="4794" r="18375" b="3520"/>
          <a:stretch>
            <a:fillRect/>
          </a:stretch>
        </p:blipFill>
        <p:spPr bwMode="auto">
          <a:xfrm>
            <a:off x="4786314" y="2714620"/>
            <a:ext cx="3714776" cy="3539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7" descr="印章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3372" y="4643446"/>
            <a:ext cx="428628" cy="59808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墨迹2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908" y="260383"/>
            <a:ext cx="5786478" cy="10969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5786" y="474697"/>
            <a:ext cx="2071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chemeClr val="bg1"/>
                </a:solidFill>
                <a:latin typeface="华文隶书" pitchFamily="2" charset="-122"/>
                <a:ea typeface="华文隶书" pitchFamily="2" charset="-122"/>
              </a:rPr>
              <a:t>第一节</a:t>
            </a:r>
            <a:endParaRPr lang="zh-CN" altLang="en-US" sz="3600" dirty="0">
              <a:solidFill>
                <a:schemeClr val="bg1"/>
              </a:solidFill>
              <a:latin typeface="华文隶书" pitchFamily="2" charset="-122"/>
              <a:ea typeface="华文隶书" pitchFamily="2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/>
          </a:blip>
          <a:srcRect t="2067"/>
          <a:stretch/>
        </p:blipFill>
        <p:spPr>
          <a:xfrm>
            <a:off x="5112076" y="1"/>
            <a:ext cx="4031925" cy="6716233"/>
          </a:xfrm>
          <a:prstGeom prst="rect">
            <a:avLst/>
          </a:prstGeom>
          <a:effectLst>
            <a:softEdge rad="0"/>
          </a:effectLst>
        </p:spPr>
      </p:pic>
      <p:sp>
        <p:nvSpPr>
          <p:cNvPr id="16" name="TextBox 15"/>
          <p:cNvSpPr txBox="1"/>
          <p:nvPr/>
        </p:nvSpPr>
        <p:spPr>
          <a:xfrm>
            <a:off x="2000232" y="1262706"/>
            <a:ext cx="3857652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accent6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硬笔行书概述</a:t>
            </a:r>
            <a:endParaRPr lang="zh-CN" altLang="en-US" sz="2800" dirty="0">
              <a:solidFill>
                <a:schemeClr val="accent6">
                  <a:lumMod val="50000"/>
                </a:schemeClr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pic>
        <p:nvPicPr>
          <p:cNvPr id="17" name="图片 16" descr="墨迹1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6248" y="1357298"/>
            <a:ext cx="714380" cy="465499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>
          <a:xfrm>
            <a:off x="1959598" y="1785926"/>
            <a:ext cx="2071702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5"/>
          <a:stretch/>
        </p:blipFill>
        <p:spPr bwMode="auto">
          <a:xfrm>
            <a:off x="4055628" y="2846630"/>
            <a:ext cx="2780564" cy="2670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3" name="直接连接符 22"/>
          <p:cNvCxnSpPr/>
          <p:nvPr/>
        </p:nvCxnSpPr>
        <p:spPr bwMode="auto">
          <a:xfrm rot="5400000">
            <a:off x="1383311" y="4272241"/>
            <a:ext cx="3857652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组合 39"/>
          <p:cNvGrpSpPr>
            <a:grpSpLocks/>
          </p:cNvGrpSpPr>
          <p:nvPr/>
        </p:nvGrpSpPr>
        <p:grpSpPr bwMode="auto">
          <a:xfrm>
            <a:off x="539552" y="2344209"/>
            <a:ext cx="3416320" cy="4013749"/>
            <a:chOff x="2373600" y="1048893"/>
            <a:chExt cx="3414119" cy="3009716"/>
          </a:xfrm>
        </p:grpSpPr>
        <p:cxnSp>
          <p:nvCxnSpPr>
            <p:cNvPr id="25" name="直接连接符 24"/>
            <p:cNvCxnSpPr/>
            <p:nvPr/>
          </p:nvCxnSpPr>
          <p:spPr>
            <a:xfrm rot="5400000">
              <a:off x="4170483" y="2494433"/>
              <a:ext cx="2892666" cy="158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矩形 25"/>
            <p:cNvSpPr/>
            <p:nvPr/>
          </p:nvSpPr>
          <p:spPr>
            <a:xfrm>
              <a:off x="2373600" y="1048893"/>
              <a:ext cx="3414119" cy="3009716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defTabSz="685783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大隶书简" pitchFamily="49" charset="-122"/>
                  <a:ea typeface="汉仪大隶书简" pitchFamily="49" charset="-122"/>
                </a:rPr>
                <a:t>硬笔行书也是硬笔书法的常见形式之一，书写工具主要为钢笔，呈现形式是自毛笔时代传承下来的行书。囿于钢笔特性，硬笔行书与毛笔行书相比尚显不成熟，在书写规范上不及硬笔楷书。但其仍有着实用性、较强的观赏性等优势。</a:t>
              </a:r>
            </a:p>
          </p:txBody>
        </p:sp>
      </p:grpSp>
      <p:cxnSp>
        <p:nvCxnSpPr>
          <p:cNvPr id="27" name="直接连接符 26"/>
          <p:cNvCxnSpPr/>
          <p:nvPr/>
        </p:nvCxnSpPr>
        <p:spPr bwMode="auto">
          <a:xfrm rot="5400000">
            <a:off x="911381" y="4272241"/>
            <a:ext cx="3857652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 bwMode="auto">
          <a:xfrm rot="5400000">
            <a:off x="452150" y="4272241"/>
            <a:ext cx="3857652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557821" y="2354678"/>
            <a:ext cx="15388" cy="228556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 bwMode="auto">
          <a:xfrm rot="5400000">
            <a:off x="-876457" y="4282710"/>
            <a:ext cx="3857652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 bwMode="auto">
          <a:xfrm rot="5400000">
            <a:off x="-453965" y="4330299"/>
            <a:ext cx="3857652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 bwMode="auto">
          <a:xfrm rot="5400000">
            <a:off x="6029" y="4338231"/>
            <a:ext cx="3857652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54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1" dur="1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5" dur="1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9" dur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3" dur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~1\AppData\Local\Temp\Rar$DI02.203\边框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5927046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图片 17" descr="墨迹-浅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791" y="450660"/>
            <a:ext cx="3328515" cy="60326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356870"/>
            <a:ext cx="51466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800" b="1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一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、硬笔行书的特点和规律</a:t>
            </a:r>
            <a:endParaRPr lang="zh-CN" altLang="en-US" sz="2800" b="1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1543548"/>
            <a:ext cx="6159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（一</a:t>
            </a: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）硬笔行书与硬笔楷书的联系</a:t>
            </a: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544" y="2564904"/>
            <a:ext cx="828092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在不改变字形的前提下，行书将楷书的笔画进行适当的连带、省略、改变，有收有放，形成行书自然活泼的风格。但同时，行书又受到楷书法则的限制，不能放任无度。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9"/>
          <a:stretch/>
        </p:blipFill>
        <p:spPr bwMode="auto">
          <a:xfrm>
            <a:off x="4608004" y="4222118"/>
            <a:ext cx="3825008" cy="194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986815"/>
            <a:ext cx="2871858" cy="2339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~1\AppData\Local\Temp\Rar$DI02.203\边框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5927046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0" y="751460"/>
            <a:ext cx="6159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（二</a:t>
            </a: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）硬笔行书与硬笔楷书的区别</a:t>
            </a: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10" name="图片 9" descr="墨团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39" y="1697844"/>
            <a:ext cx="1428553" cy="15151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504" y="1983596"/>
            <a:ext cx="3059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1</a:t>
            </a:r>
            <a:r>
              <a:rPr lang="zh-CN" altLang="en-US" sz="24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笔法</a:t>
            </a:r>
            <a:r>
              <a:rPr lang="zh-CN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华文楷体" pitchFamily="2" charset="-122"/>
                <a:ea typeface="华文楷体" pitchFamily="2" charset="-122"/>
              </a:rPr>
              <a:t>方面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79" y="3459809"/>
            <a:ext cx="27908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851920" y="3097951"/>
            <a:ext cx="4802004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行书笔法中不再如楷书那样，要求“逆入回出”“藏头护尾”，而是落笔便顺锋而入，行笔快速，收笔多是顺势带出，或牵连下笔，或钩挑出锋，不再回锋作顿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这样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很多笔画发生了变异，多为露锋。笔势明显地流畅起来，也使行书中更多地形成了曲笔，增加了点画的动感，使之不至僵滞。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2916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墨团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39" y="476672"/>
            <a:ext cx="1428553" cy="15151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504" y="762424"/>
            <a:ext cx="3059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2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</a:t>
            </a:r>
            <a:r>
              <a:rPr lang="zh-CN" altLang="en-US" sz="24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点画</a:t>
            </a: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文楷体" pitchFamily="2" charset="-122"/>
                <a:ea typeface="华文楷体" pitchFamily="2" charset="-122"/>
              </a:rPr>
              <a:t>呼应</a:t>
            </a:r>
            <a:endParaRPr lang="zh-CN" altLang="en-US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6339" y="1876779"/>
            <a:ext cx="82841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硬笔楷书中不相连的笔画不容许出现连带，而且行笔要稳重、扎实，书写工整、均匀，点画各自独立、相互呼应关系含蓄。由于行书收笔不再回锋作顿，而多是将笔锋提出，所以形成了点画的附钩和挑趯，即上笔终了时顺势带下，而下笔自然承上，使点画之间虽断似连，笔断意连，产生了明显的顾盼呼应关系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 descr="墨团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39" y="3746774"/>
            <a:ext cx="1428553" cy="151513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7504" y="4032526"/>
            <a:ext cx="3059864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3</a:t>
            </a:r>
            <a:r>
              <a:rPr lang="zh-CN" altLang="en-US" sz="24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．牵丝</a:t>
            </a: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文楷体" pitchFamily="2" charset="-122"/>
                <a:ea typeface="华文楷体" pitchFamily="2" charset="-122"/>
              </a:rPr>
              <a:t>引带</a:t>
            </a:r>
            <a:endParaRPr lang="zh-CN" altLang="en-US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6339" y="5146881"/>
            <a:ext cx="8284133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点画间的钩挑使之顾盼呼应，有时将这种呼应通过笔锋提写出游丝，连接起来形成两笔或几笔，连续写出，一气呵成，使字显得连贯、潇洒。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5474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墨团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39" y="476672"/>
            <a:ext cx="1428553" cy="15151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504" y="762424"/>
            <a:ext cx="3059864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4</a:t>
            </a:r>
            <a:r>
              <a:rPr lang="zh-CN" altLang="en-US" sz="24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．离方</a:t>
            </a: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文楷体" pitchFamily="2" charset="-122"/>
                <a:ea typeface="华文楷体" pitchFamily="2" charset="-122"/>
              </a:rPr>
              <a:t>遁圆</a:t>
            </a:r>
            <a:endParaRPr lang="zh-CN" altLang="en-US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99792" y="993502"/>
            <a:ext cx="5904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楷书方多圆少，折笔处多为方，而行书则随笔顺势转折，变化无穷，方圆兼用，灵活生动。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 descr="墨团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39" y="2132856"/>
            <a:ext cx="1428553" cy="151513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7504" y="2418608"/>
            <a:ext cx="3059864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5</a:t>
            </a:r>
            <a:r>
              <a:rPr lang="zh-CN" altLang="en-US" sz="24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．重按</a:t>
            </a: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文楷体" pitchFamily="2" charset="-122"/>
                <a:ea typeface="华文楷体" pitchFamily="2" charset="-122"/>
              </a:rPr>
              <a:t>轻提</a:t>
            </a:r>
            <a:endParaRPr lang="zh-CN" altLang="en-US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6339" y="3532963"/>
            <a:ext cx="8284133" cy="25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楷书中的一些笔法在行书的运笔中已经不再应用或很少应用了，更多的是顺势提、按的运用。凡轻细之处需收笔轻提起，速度稍快。而粗重处则需将笔重按下，速度稍缓，当然，笔画轻重粗细的交替要有合理的起浮过程，不可大起大落、忽轻骤重，应使其自然。</a:t>
            </a:r>
          </a:p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此外，为了保持一定的书写速度，行书对楷书中的某些笔画进行了简化、省略，还改变某些楷书书写笔顺，字形大小变化较大、参差错落，比楷书更活泼。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492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indent="457200">
          <a:lnSpc>
            <a:spcPct val="150000"/>
          </a:lnSpc>
          <a:defRPr dirty="0" smtClean="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3549</Words>
  <Application>Microsoft Office PowerPoint</Application>
  <PresentationFormat>全屏显示(4:3)</PresentationFormat>
  <Paragraphs>160</Paragraphs>
  <Slides>40</Slides>
  <Notes>3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41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www.pptbz.com</dc:creator>
  <cp:lastModifiedBy>DADI</cp:lastModifiedBy>
  <cp:revision>395</cp:revision>
  <dcterms:created xsi:type="dcterms:W3CDTF">2013-10-30T09:04:00Z</dcterms:created>
  <dcterms:modified xsi:type="dcterms:W3CDTF">2016-10-18T01:29:57Z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2052-10.1.0.5975</vt:lpwstr>
  </property>
</Properties>
</file>