
<file path=[Content_Types].xml><?xml version="1.0" encoding="utf-8"?>
<Types xmlns="http://schemas.openxmlformats.org/package/2006/content-types">
  <Default Extension="jpeg" ContentType="image/jpeg"/>
  <Default Extension="tiff" ContentType="image/tif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8"/>
  </p:notesMasterIdLst>
  <p:sldIdLst>
    <p:sldId id="256" r:id="rId3"/>
    <p:sldId id="267" r:id="rId4"/>
    <p:sldId id="296" r:id="rId5"/>
    <p:sldId id="278" r:id="rId6"/>
    <p:sldId id="297" r:id="rId7"/>
    <p:sldId id="327" r:id="rId8"/>
    <p:sldId id="364" r:id="rId9"/>
    <p:sldId id="459" r:id="rId10"/>
    <p:sldId id="458" r:id="rId11"/>
    <p:sldId id="460" r:id="rId12"/>
    <p:sldId id="365" r:id="rId13"/>
    <p:sldId id="461" r:id="rId14"/>
    <p:sldId id="384" r:id="rId15"/>
    <p:sldId id="385" r:id="rId16"/>
    <p:sldId id="386" r:id="rId17"/>
    <p:sldId id="387" r:id="rId18"/>
    <p:sldId id="388" r:id="rId19"/>
    <p:sldId id="389" r:id="rId20"/>
    <p:sldId id="391" r:id="rId21"/>
    <p:sldId id="462" r:id="rId22"/>
    <p:sldId id="463" r:id="rId23"/>
    <p:sldId id="392" r:id="rId24"/>
    <p:sldId id="394" r:id="rId25"/>
    <p:sldId id="395" r:id="rId26"/>
    <p:sldId id="396" r:id="rId27"/>
    <p:sldId id="464" r:id="rId28"/>
    <p:sldId id="465" r:id="rId29"/>
    <p:sldId id="466" r:id="rId30"/>
    <p:sldId id="467" r:id="rId31"/>
    <p:sldId id="468" r:id="rId32"/>
    <p:sldId id="469" r:id="rId33"/>
    <p:sldId id="470" r:id="rId34"/>
    <p:sldId id="471" r:id="rId35"/>
    <p:sldId id="472" r:id="rId36"/>
    <p:sldId id="397" r:id="rId37"/>
    <p:sldId id="403" r:id="rId38"/>
    <p:sldId id="473" r:id="rId39"/>
    <p:sldId id="474" r:id="rId40"/>
    <p:sldId id="475" r:id="rId41"/>
    <p:sldId id="404" r:id="rId42"/>
    <p:sldId id="476" r:id="rId43"/>
    <p:sldId id="477" r:id="rId44"/>
    <p:sldId id="478" r:id="rId45"/>
    <p:sldId id="479" r:id="rId46"/>
    <p:sldId id="405" r:id="rId47"/>
    <p:sldId id="480" r:id="rId48"/>
    <p:sldId id="481" r:id="rId49"/>
    <p:sldId id="482" r:id="rId50"/>
    <p:sldId id="483" r:id="rId51"/>
    <p:sldId id="484" r:id="rId52"/>
    <p:sldId id="406" r:id="rId53"/>
    <p:sldId id="408" r:id="rId54"/>
    <p:sldId id="411" r:id="rId55"/>
    <p:sldId id="485" r:id="rId56"/>
    <p:sldId id="486" r:id="rId57"/>
    <p:sldId id="487" r:id="rId58"/>
    <p:sldId id="488" r:id="rId59"/>
    <p:sldId id="489" r:id="rId60"/>
    <p:sldId id="490" r:id="rId61"/>
    <p:sldId id="492" r:id="rId62"/>
    <p:sldId id="493" r:id="rId63"/>
    <p:sldId id="494" r:id="rId64"/>
    <p:sldId id="495" r:id="rId65"/>
    <p:sldId id="496" r:id="rId66"/>
    <p:sldId id="497" r:id="rId67"/>
    <p:sldId id="498" r:id="rId68"/>
    <p:sldId id="499" r:id="rId69"/>
    <p:sldId id="500" r:id="rId70"/>
    <p:sldId id="501" r:id="rId71"/>
    <p:sldId id="502" r:id="rId72"/>
    <p:sldId id="503" r:id="rId73"/>
    <p:sldId id="504" r:id="rId74"/>
    <p:sldId id="505" r:id="rId75"/>
    <p:sldId id="506" r:id="rId76"/>
    <p:sldId id="325" r:id="rId7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5730"/>
    <a:srgbClr val="A2947A"/>
    <a:srgbClr val="94634C"/>
    <a:srgbClr val="FFCC99"/>
    <a:srgbClr val="93634C"/>
    <a:srgbClr val="EA7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5620" autoAdjust="0"/>
  </p:normalViewPr>
  <p:slideViewPr>
    <p:cSldViewPr>
      <p:cViewPr>
        <p:scale>
          <a:sx n="70" d="100"/>
          <a:sy n="70" d="100"/>
        </p:scale>
        <p:origin x="-840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1" Type="http://schemas.openxmlformats.org/officeDocument/2006/relationships/tableStyles" Target="tableStyles.xml"/><Relationship Id="rId80" Type="http://schemas.openxmlformats.org/officeDocument/2006/relationships/viewProps" Target="viewProps.xml"/><Relationship Id="rId8" Type="http://schemas.openxmlformats.org/officeDocument/2006/relationships/slide" Target="slides/slide6.xml"/><Relationship Id="rId79" Type="http://schemas.openxmlformats.org/officeDocument/2006/relationships/presProps" Target="presProps.xml"/><Relationship Id="rId78" Type="http://schemas.openxmlformats.org/officeDocument/2006/relationships/notesMaster" Target="notesMasters/notesMaster1.xml"/><Relationship Id="rId77" Type="http://schemas.openxmlformats.org/officeDocument/2006/relationships/slide" Target="slides/slide75.xml"/><Relationship Id="rId76" Type="http://schemas.openxmlformats.org/officeDocument/2006/relationships/slide" Target="slides/slide74.xml"/><Relationship Id="rId75" Type="http://schemas.openxmlformats.org/officeDocument/2006/relationships/slide" Target="slides/slide73.xml"/><Relationship Id="rId74" Type="http://schemas.openxmlformats.org/officeDocument/2006/relationships/slide" Target="slides/slide72.xml"/><Relationship Id="rId73" Type="http://schemas.openxmlformats.org/officeDocument/2006/relationships/slide" Target="slides/slide71.xml"/><Relationship Id="rId72" Type="http://schemas.openxmlformats.org/officeDocument/2006/relationships/slide" Target="slides/slide70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6DEF0C5-8D26-42A1-8DB5-9E6FCEE927D3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34EBDD1-51D7-41BF-9A09-FDE9C5430227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33195-ED54-4FB5-AC25-805965F7E45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1E3A3-3612-4669-AB17-733DA63C49B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0949"/>
          <a:stretch>
            <a:fillRect/>
          </a:stretch>
        </p:blipFill>
        <p:spPr bwMode="auto">
          <a:xfrm>
            <a:off x="-165100" y="3000084"/>
            <a:ext cx="9298826" cy="4118268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DFFFE-96B3-419D-9ED1-5A6920839E9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72029-3EF2-418A-8F3A-D70720090CC6}" type="slidenum">
              <a:rPr lang="zh-CN" altLang="en-US"/>
            </a:fld>
            <a:endParaRPr lang="zh-CN" altLang="en-US"/>
          </a:p>
        </p:txBody>
      </p:sp>
      <p:pic>
        <p:nvPicPr>
          <p:cNvPr id="8" name="Picture 2" descr="F:\cmh【第六文件夹】2016\【PPT制作】-委托\金企鹅标\hu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000768"/>
            <a:ext cx="678726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0949"/>
          <a:stretch>
            <a:fillRect/>
          </a:stretch>
        </p:blipFill>
        <p:spPr bwMode="auto">
          <a:xfrm>
            <a:off x="-165100" y="3000084"/>
            <a:ext cx="9298826" cy="4118268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79F84-4AD1-45EC-ADB7-575BF6573AA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22D0C-049A-4FF5-B6B9-A4A4C63DA5C1}" type="slidenum">
              <a:rPr lang="zh-CN" altLang="en-US"/>
            </a:fld>
            <a:endParaRPr lang="zh-CN" altLang="en-US"/>
          </a:p>
        </p:txBody>
      </p:sp>
      <p:pic>
        <p:nvPicPr>
          <p:cNvPr id="8" name="Picture 2" descr="F:\cmh【第六文件夹】2016\【PPT制作】-委托\金企鹅标\hu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000768"/>
            <a:ext cx="678726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0949"/>
          <a:stretch>
            <a:fillRect/>
          </a:stretch>
        </p:blipFill>
        <p:spPr bwMode="auto">
          <a:xfrm>
            <a:off x="-165100" y="3000084"/>
            <a:ext cx="9298826" cy="4118268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CD409-BA23-4EDC-9674-0BE2BDDDCB2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C4318-357C-45AB-AFD5-700DB894D7D9}" type="slidenum">
              <a:rPr lang="zh-CN" altLang="en-US"/>
            </a:fld>
            <a:endParaRPr lang="zh-CN" altLang="en-US"/>
          </a:p>
        </p:txBody>
      </p:sp>
      <p:pic>
        <p:nvPicPr>
          <p:cNvPr id="8" name="Picture 2" descr="F:\cmh【第六文件夹】2016\【PPT制作】-委托\金企鹅标\hu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000768"/>
            <a:ext cx="678726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0949"/>
          <a:stretch>
            <a:fillRect/>
          </a:stretch>
        </p:blipFill>
        <p:spPr bwMode="auto">
          <a:xfrm>
            <a:off x="-165100" y="3000084"/>
            <a:ext cx="9298826" cy="4118268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1242A-B40C-4F74-93B6-0AC209454F3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5E786-7262-4117-9B00-27E5F23B5FAB}" type="slidenum">
              <a:rPr lang="zh-CN" altLang="en-US"/>
            </a:fld>
            <a:endParaRPr lang="zh-CN" altLang="en-US"/>
          </a:p>
        </p:txBody>
      </p:sp>
      <p:pic>
        <p:nvPicPr>
          <p:cNvPr id="8" name="Picture 2" descr="F:\cmh【第六文件夹】2016\【PPT制作】-委托\金企鹅标\hu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000768"/>
            <a:ext cx="678726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0949"/>
          <a:stretch>
            <a:fillRect/>
          </a:stretch>
        </p:blipFill>
        <p:spPr bwMode="auto">
          <a:xfrm>
            <a:off x="-165100" y="3000084"/>
            <a:ext cx="9298826" cy="4118268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2C997-A8B9-477F-AF64-8EB04167CF1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DFA2F-DFB7-4420-9ED6-2AA2383AA247}" type="slidenum">
              <a:rPr lang="zh-CN" altLang="en-US"/>
            </a:fld>
            <a:endParaRPr lang="zh-CN" altLang="en-US"/>
          </a:p>
        </p:txBody>
      </p:sp>
      <p:pic>
        <p:nvPicPr>
          <p:cNvPr id="9" name="Picture 2" descr="F:\cmh【第六文件夹】2016\【PPT制作】-委托\金企鹅标\hu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000768"/>
            <a:ext cx="678726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0949"/>
          <a:stretch>
            <a:fillRect/>
          </a:stretch>
        </p:blipFill>
        <p:spPr bwMode="auto">
          <a:xfrm>
            <a:off x="-165100" y="3000084"/>
            <a:ext cx="9298826" cy="4118268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F6BE4-FA59-4D09-B257-2F14B951D2DA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38F88-2851-4BEB-8A43-06E4DA80E83B}" type="slidenum">
              <a:rPr lang="zh-CN" altLang="en-US"/>
            </a:fld>
            <a:endParaRPr lang="zh-CN" altLang="en-US"/>
          </a:p>
        </p:txBody>
      </p:sp>
      <p:pic>
        <p:nvPicPr>
          <p:cNvPr id="11" name="Picture 2" descr="F:\cmh【第六文件夹】2016\【PPT制作】-委托\金企鹅标\hu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000768"/>
            <a:ext cx="678726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0949"/>
          <a:stretch>
            <a:fillRect/>
          </a:stretch>
        </p:blipFill>
        <p:spPr bwMode="auto">
          <a:xfrm>
            <a:off x="-165100" y="3000084"/>
            <a:ext cx="9298826" cy="4118268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91EB7-A340-4275-AFC6-A6AE44E206D0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91F85-C461-4244-8748-AB1E9400CE0B}" type="slidenum">
              <a:rPr lang="zh-CN" altLang="en-US"/>
            </a:fld>
            <a:endParaRPr lang="zh-CN" altLang="en-US"/>
          </a:p>
        </p:txBody>
      </p:sp>
      <p:pic>
        <p:nvPicPr>
          <p:cNvPr id="7" name="Picture 2" descr="F:\cmh【第六文件夹】2016\【PPT制作】-委托\金企鹅标\hu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000768"/>
            <a:ext cx="678726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0949"/>
          <a:stretch>
            <a:fillRect/>
          </a:stretch>
        </p:blipFill>
        <p:spPr bwMode="auto">
          <a:xfrm>
            <a:off x="-165100" y="3000084"/>
            <a:ext cx="9298826" cy="4118268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524E2-0E3C-41CE-992F-B91142D06268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FDB17-3D3B-46BA-9A8D-59274DF3DA96}" type="slidenum">
              <a:rPr lang="zh-CN" altLang="en-US"/>
            </a:fld>
            <a:endParaRPr lang="zh-CN" altLang="en-US"/>
          </a:p>
        </p:txBody>
      </p:sp>
      <p:pic>
        <p:nvPicPr>
          <p:cNvPr id="6" name="Picture 2" descr="F:\cmh【第六文件夹】2016\【PPT制作】-委托\金企鹅标\hu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000768"/>
            <a:ext cx="678726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0949"/>
          <a:stretch>
            <a:fillRect/>
          </a:stretch>
        </p:blipFill>
        <p:spPr bwMode="auto">
          <a:xfrm>
            <a:off x="-165100" y="3000084"/>
            <a:ext cx="9298826" cy="4118268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37349-3101-4BE5-AD72-5ABFE98B08B7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EBB5C-D11A-472F-B9B9-0AF753091705}" type="slidenum">
              <a:rPr lang="zh-CN" altLang="en-US"/>
            </a:fld>
            <a:endParaRPr lang="zh-CN" altLang="en-US"/>
          </a:p>
        </p:txBody>
      </p:sp>
      <p:pic>
        <p:nvPicPr>
          <p:cNvPr id="9" name="Picture 2" descr="F:\cmh【第六文件夹】2016\【PPT制作】-委托\金企鹅标\hu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000768"/>
            <a:ext cx="678726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0949"/>
          <a:stretch>
            <a:fillRect/>
          </a:stretch>
        </p:blipFill>
        <p:spPr bwMode="auto">
          <a:xfrm>
            <a:off x="-165100" y="3000084"/>
            <a:ext cx="9298826" cy="4118268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65CE8-E773-41A5-A6A0-B1DC2092FDF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08EC3-C527-4617-9F9D-E91D5B48B237}" type="slidenum">
              <a:rPr lang="zh-CN" altLang="en-US"/>
            </a:fld>
            <a:endParaRPr lang="zh-CN" altLang="en-US"/>
          </a:p>
        </p:txBody>
      </p:sp>
      <p:pic>
        <p:nvPicPr>
          <p:cNvPr id="9" name="Picture 2" descr="F:\cmh【第六文件夹】2016\【PPT制作】-委托\金企鹅标\hu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000768"/>
            <a:ext cx="678726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84D853A-3725-420F-BCAC-6F1594BDB34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A0C4885-1210-49F0-A74E-5FEAF6348083}" type="slidenum">
              <a:rPr lang="zh-CN" altLang="en-US"/>
            </a:fld>
            <a:endParaRPr lang="zh-CN" altLang="en-US"/>
          </a:p>
        </p:txBody>
      </p:sp>
      <p:pic>
        <p:nvPicPr>
          <p:cNvPr id="12" name="Picture 6" descr="C:\Documents and Settings\Administrator\桌面\Nipic_7193556_20111024140640832000.png"/>
          <p:cNvPicPr>
            <a:picLocks noChangeAspect="1" noChangeArrowheads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67" y="1"/>
            <a:ext cx="9144167" cy="544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F:\cmh【第六文件夹】2016\【PPT制作】-委托\金企鹅标\hui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282" y="6000768"/>
            <a:ext cx="678726" cy="57150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1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5.jpeg"/><Relationship Id="rId1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6.jpeg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7.png"/><Relationship Id="rId2" Type="http://schemas.openxmlformats.org/officeDocument/2006/relationships/image" Target="../media/image28.png"/><Relationship Id="rId1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9.png"/><Relationship Id="rId1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4.png"/><Relationship Id="rId1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8.png"/><Relationship Id="rId1" Type="http://schemas.openxmlformats.org/officeDocument/2006/relationships/image" Target="../media/image6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1.png"/><Relationship Id="rId1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4.png"/><Relationship Id="rId1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tiff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6.png"/></Relationships>
</file>

<file path=ppt/slides/_rels/slide5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8.png"/><Relationship Id="rId3" Type="http://schemas.openxmlformats.org/officeDocument/2006/relationships/image" Target="../media/image77.png"/><Relationship Id="rId2" Type="http://schemas.openxmlformats.org/officeDocument/2006/relationships/image" Target="../media/image28.png"/><Relationship Id="rId1" Type="http://schemas.openxmlformats.org/officeDocument/2006/relationships/image" Target="../media/image15.png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image" Target="../media/image77.png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1.png"/><Relationship Id="rId2" Type="http://schemas.openxmlformats.org/officeDocument/2006/relationships/image" Target="../media/image77.png"/><Relationship Id="rId1" Type="http://schemas.openxmlformats.org/officeDocument/2006/relationships/image" Target="../media/image28.png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image" Target="../media/image77.png"/></Relationships>
</file>

<file path=ppt/slides/_rels/slide5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5.png"/><Relationship Id="rId3" Type="http://schemas.openxmlformats.org/officeDocument/2006/relationships/image" Target="../media/image84.png"/><Relationship Id="rId2" Type="http://schemas.openxmlformats.org/officeDocument/2006/relationships/image" Target="../media/image77.png"/><Relationship Id="rId1" Type="http://schemas.openxmlformats.org/officeDocument/2006/relationships/image" Target="../media/image28.png"/></Relationships>
</file>

<file path=ppt/slides/_rels/slide5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image" Target="../media/image77.png"/></Relationships>
</file>

<file path=ppt/slides/_rels/slide5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image" Target="../media/image77.png"/></Relationships>
</file>

<file path=ppt/slides/_rels/slide5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1.png"/><Relationship Id="rId3" Type="http://schemas.openxmlformats.org/officeDocument/2006/relationships/image" Target="../media/image90.png"/><Relationship Id="rId2" Type="http://schemas.openxmlformats.org/officeDocument/2006/relationships/image" Target="../media/image77.png"/><Relationship Id="rId1" Type="http://schemas.openxmlformats.org/officeDocument/2006/relationships/image" Target="../media/image28.png"/></Relationships>
</file>

<file path=ppt/slides/_rels/slide5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image" Target="../media/image7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6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4.png"/><Relationship Id="rId2" Type="http://schemas.openxmlformats.org/officeDocument/2006/relationships/image" Target="../media/image77.png"/><Relationship Id="rId1" Type="http://schemas.openxmlformats.org/officeDocument/2006/relationships/image" Target="../media/image28.png"/></Relationships>
</file>

<file path=ppt/slides/_rels/slide6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image" Target="../media/image77.png"/></Relationships>
</file>

<file path=ppt/slides/_rels/slide6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7.png"/><Relationship Id="rId2" Type="http://schemas.openxmlformats.org/officeDocument/2006/relationships/image" Target="../media/image77.png"/><Relationship Id="rId1" Type="http://schemas.openxmlformats.org/officeDocument/2006/relationships/image" Target="../media/image28.png"/></Relationships>
</file>

<file path=ppt/slides/_rels/slide6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image" Target="../media/image77.png"/></Relationships>
</file>

<file path=ppt/slides/_rels/slide6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0.png"/><Relationship Id="rId2" Type="http://schemas.openxmlformats.org/officeDocument/2006/relationships/image" Target="../media/image77.png"/><Relationship Id="rId1" Type="http://schemas.openxmlformats.org/officeDocument/2006/relationships/image" Target="../media/image28.png"/></Relationships>
</file>

<file path=ppt/slides/_rels/slide6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image" Target="../media/image77.png"/></Relationships>
</file>

<file path=ppt/slides/_rels/slide6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3.png"/><Relationship Id="rId2" Type="http://schemas.openxmlformats.org/officeDocument/2006/relationships/image" Target="../media/image77.png"/><Relationship Id="rId1" Type="http://schemas.openxmlformats.org/officeDocument/2006/relationships/image" Target="../media/image28.png"/></Relationships>
</file>

<file path=ppt/slides/_rels/slide6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image" Target="../media/image77.png"/></Relationships>
</file>

<file path=ppt/slides/_rels/slide6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6.png"/><Relationship Id="rId2" Type="http://schemas.openxmlformats.org/officeDocument/2006/relationships/image" Target="../media/image77.png"/><Relationship Id="rId1" Type="http://schemas.openxmlformats.org/officeDocument/2006/relationships/image" Target="../media/image28.png"/></Relationships>
</file>

<file path=ppt/slides/_rels/slide6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image" Target="../media/image7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15.png"/></Relationships>
</file>

<file path=ppt/slides/_rels/slide7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9.png"/><Relationship Id="rId2" Type="http://schemas.openxmlformats.org/officeDocument/2006/relationships/image" Target="../media/image77.png"/><Relationship Id="rId1" Type="http://schemas.openxmlformats.org/officeDocument/2006/relationships/image" Target="../media/image28.png"/></Relationships>
</file>

<file path=ppt/slides/_rels/slide7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image" Target="../media/image77.png"/></Relationships>
</file>

<file path=ppt/slides/_rels/slide7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2.png"/><Relationship Id="rId2" Type="http://schemas.openxmlformats.org/officeDocument/2006/relationships/image" Target="../media/image77.png"/><Relationship Id="rId1" Type="http://schemas.openxmlformats.org/officeDocument/2006/relationships/image" Target="../media/image28.png"/></Relationships>
</file>

<file path=ppt/slides/_rels/slide7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image" Target="../media/image7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5.png"/><Relationship Id="rId1" Type="http://schemas.openxmlformats.org/officeDocument/2006/relationships/image" Target="../media/image2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116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0512" y="1928802"/>
            <a:ext cx="1292662" cy="42148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72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书法教程</a:t>
            </a:r>
            <a:endParaRPr lang="zh-CN" altLang="en-US" sz="7200" b="1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48320" y="548680"/>
            <a:ext cx="8520657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相向点：又称曾头点，其左为顿点，右为撇点。两点相向，上开下合，左低右高，前呼后应。顿点的写法基本同右点，收笔是出锋，意连下笔。写撇点时下笔向右下稍顿，转向左下迅速撇出。</a:t>
            </a: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7272808" cy="112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3659" y="3573016"/>
            <a:ext cx="8520657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相背点：又称脚点和八字点，其左为撇点，右为顿点。两点相背，左右相对，左高右低，上端靠拢，下端开张，背而不离，大小根据字形而定。</a:t>
            </a: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25144"/>
            <a:ext cx="7292834" cy="112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340768"/>
            <a:ext cx="824786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横画要写平稳，因为横在一个字中起平衡作用，横不平，则字不稳。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长横：下笔稍重、行笔向右较轻，收笔略向右按，整个笔画呈左低右高、向下俯势的形态。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边框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476672"/>
            <a:ext cx="2555776" cy="7424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96" y="476672"/>
            <a:ext cx="2035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二）横</a:t>
            </a:r>
            <a:endParaRPr lang="zh-CN" altLang="en-US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358" y="2671588"/>
            <a:ext cx="6196335" cy="1090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8596" y="3861048"/>
            <a:ext cx="8247860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短横：轻下笔，由轻到重向右行笔大约写到长横的一半时停笔即收。笔画稍向右上仰。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179" y="4869159"/>
            <a:ext cx="6188514" cy="108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340768"/>
            <a:ext cx="824786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竖画要写垂直，因为竖画在一个字中往往起着关键的支撑作用，竖不垂直，则字不正。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垂露竖：下笔稍重，行笔垂直向下较轻，收笔稍重。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边框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476672"/>
            <a:ext cx="2555776" cy="7424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96" y="476672"/>
            <a:ext cx="2035983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（三）竖</a:t>
            </a:r>
            <a:endParaRPr lang="zh-CN" altLang="en-US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4154482"/>
            <a:ext cx="8247860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悬针竖：写法同垂露，只是收笔时由重到轻，出锋收笔，笔画出尖。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46374"/>
            <a:ext cx="6331962" cy="111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13" y="4829413"/>
            <a:ext cx="6361467" cy="111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528238"/>
            <a:ext cx="8215370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撇画在一个字中很有装饰性，如能写得自然舒展，会增加字的美感，有时还与捺画相对称起着平衡和稳定重心的作用。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斜撇：下笔稍重，由重到轻向左下行笔，收笔时出尖。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边框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571480"/>
            <a:ext cx="3071802" cy="7424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571480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（四）撇</a:t>
            </a:r>
            <a:endParaRPr lang="zh-CN" altLang="en-US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202" y="4149080"/>
            <a:ext cx="8286808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竖撇：下笔稍重，由重到轻向下行笔，行至撇的长度三分之二处，向左下撇出，收笔时出尖。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59" y="2926630"/>
            <a:ext cx="6264696" cy="110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926" y="5229200"/>
            <a:ext cx="6287456" cy="110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980728"/>
            <a:ext cx="8429684" cy="1325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短撇：写法同斜撇，只是笔画较短。短撇在字头出现时，笔画形态较平，如“手”“毛”“反”“乐”等字；在字的左上部位出现时，笔画形态较斜，如“勺”“狂”“他”等字。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6953773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21088"/>
            <a:ext cx="6953773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625899"/>
            <a:ext cx="8215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捺画往往是字中的主笔，其行笔一波三折、起伏跌宕，有轻重、速度的变化，讲究形态的舒展、流畅。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斜捺：轻落笔，向右下由轻到重行笔，行至捺脚处重按笔，然后向右水平方向由重到轻提笔拖出，收笔要出尖。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边框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571480"/>
            <a:ext cx="3071802" cy="7424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571480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（五）捺</a:t>
            </a:r>
            <a:endParaRPr lang="zh-CN" altLang="en-US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40" y="3827367"/>
            <a:ext cx="6905081" cy="121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32" y="1511719"/>
            <a:ext cx="2500330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4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．平捺</a:t>
            </a:r>
            <a:endParaRPr lang="zh-CN" altLang="en-US" sz="2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3945" y="934092"/>
            <a:ext cx="8215370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平捺：写法同斜捺，但下笔时先要写一小短横，然后再向右下（略平一些）方向行笔。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621" y="2070090"/>
            <a:ext cx="6890768" cy="121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6905" y="3717032"/>
            <a:ext cx="8215370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反捺：形似右点，轻落笔，向右下由轻到重行笔，稍按后即收笔。若一个字中出现两个以上捺画，应将副笔写作反捺。。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340" name="Picture 4" descr="C:\Users\ADMINI~1\AppData\Local\Temp\ksohtml\wps3CA5.t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941168"/>
            <a:ext cx="695377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625899"/>
            <a:ext cx="8215370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折画是笔画间的结合，折角处或折或转、或方或圆，过渡自然而富有活力。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横折：下笔从左到右写横，到折处稍顿笔再折笔向下写竖。注意折要一笔写成，中间不可间断。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边框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571480"/>
            <a:ext cx="3071802" cy="7424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571480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（六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）折</a:t>
            </a:r>
            <a:endParaRPr lang="zh-CN" altLang="en-US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5364" name="Picture 4" descr="C:\Users\ADMINI~1\AppData\Local\Temp\ksohtml\wpsCA06.t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40" y="3591013"/>
            <a:ext cx="7405081" cy="130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7442" y="922150"/>
            <a:ext cx="8429684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竖折：写竖至转折处稍作停顿，随即稳实地向右写横，末端要有回收之意。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7442" y="3429000"/>
            <a:ext cx="8429684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撇折：先写短撇，至转折处向左顿笔稍驻，而后提笔写短横。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386" name="Picture 2" descr="C:\Users\ADMINI~1\AppData\Local\Temp\ksohtml\wpsFDC3.tmp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91" y="1700808"/>
            <a:ext cx="695377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ADMINI~1\AppData\Local\Temp\ksohtml\wps4417.t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4221088"/>
            <a:ext cx="695377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556792"/>
            <a:ext cx="8215370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钩画短小精悍，行笔须迅速、果断。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横钩：下笔向右写横，行笔至起钩处顿笔向左下轻快钩出。注意钩不宜太大，要把力量送到笔尖。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边框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548680"/>
            <a:ext cx="3071802" cy="7424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548680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（七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）钩</a:t>
            </a:r>
            <a:endParaRPr lang="zh-CN" altLang="en-US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750" y="4098880"/>
            <a:ext cx="8286808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竖钩：下笔写竖，到起钩处，稍停向左上钩出，出尖收笔，钩的尖角约为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45°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，出钩的部分要短一些。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46407"/>
            <a:ext cx="5832648" cy="102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134" y="5229200"/>
            <a:ext cx="572663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9"/>
          <p:cNvGrpSpPr/>
          <p:nvPr/>
        </p:nvGrpSpPr>
        <p:grpSpPr bwMode="auto">
          <a:xfrm>
            <a:off x="928662" y="3091409"/>
            <a:ext cx="962025" cy="924458"/>
            <a:chOff x="2898904" y="638212"/>
            <a:chExt cx="1081361" cy="1057151"/>
          </a:xfrm>
        </p:grpSpPr>
        <p:grpSp>
          <p:nvGrpSpPr>
            <p:cNvPr id="4" name="组合 10"/>
            <p:cNvGrpSpPr/>
            <p:nvPr/>
          </p:nvGrpSpPr>
          <p:grpSpPr bwMode="auto">
            <a:xfrm>
              <a:off x="2898904" y="638212"/>
              <a:ext cx="1081361" cy="1057151"/>
              <a:chOff x="2069306" y="2739231"/>
              <a:chExt cx="2127250" cy="2079625"/>
            </a:xfrm>
          </p:grpSpPr>
          <p:pic>
            <p:nvPicPr>
              <p:cNvPr id="20514" name="图片 11"/>
              <p:cNvPicPr>
                <a:picLocks noChangeAspect="1"/>
              </p:cNvPicPr>
              <p:nvPr/>
            </p:nvPicPr>
            <p:blipFill>
              <a:blip r:embed="rId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069306" y="2739231"/>
                <a:ext cx="2127250" cy="2079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15" name="图片 33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70000" contrast="-70000"/>
              </a:blip>
              <a:srcRect/>
              <a:stretch>
                <a:fillRect/>
              </a:stretch>
            </p:blipFill>
            <p:spPr bwMode="auto">
              <a:xfrm>
                <a:off x="2526149" y="3160719"/>
                <a:ext cx="1377950" cy="1368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" name="矩形 16"/>
            <p:cNvSpPr/>
            <p:nvPr/>
          </p:nvSpPr>
          <p:spPr>
            <a:xfrm>
              <a:off x="3250436" y="984058"/>
              <a:ext cx="503076" cy="457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dobe 楷体 Std R" panose="02020400000000000000" pitchFamily="18" charset="-122"/>
                  <a:ea typeface="Adobe 楷体 Std R" panose="02020400000000000000" pitchFamily="18" charset="-122"/>
                </a:rPr>
                <a:t>伍</a:t>
              </a:r>
              <a:endPara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7" name="组合 50"/>
          <p:cNvGrpSpPr/>
          <p:nvPr/>
        </p:nvGrpSpPr>
        <p:grpSpPr bwMode="auto">
          <a:xfrm>
            <a:off x="2428860" y="2379146"/>
            <a:ext cx="962025" cy="922899"/>
            <a:chOff x="2898904" y="638212"/>
            <a:chExt cx="1081361" cy="1057151"/>
          </a:xfrm>
        </p:grpSpPr>
        <p:grpSp>
          <p:nvGrpSpPr>
            <p:cNvPr id="8" name="组合 56"/>
            <p:cNvGrpSpPr/>
            <p:nvPr/>
          </p:nvGrpSpPr>
          <p:grpSpPr bwMode="auto">
            <a:xfrm>
              <a:off x="2898904" y="638212"/>
              <a:ext cx="1081361" cy="1057151"/>
              <a:chOff x="2069306" y="2739231"/>
              <a:chExt cx="2127250" cy="2079625"/>
            </a:xfrm>
          </p:grpSpPr>
          <p:pic>
            <p:nvPicPr>
              <p:cNvPr id="20506" name="图片 58"/>
              <p:cNvPicPr>
                <a:picLocks noChangeAspect="1"/>
              </p:cNvPicPr>
              <p:nvPr/>
            </p:nvPicPr>
            <p:blipFill>
              <a:blip r:embed="rId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069306" y="2739231"/>
                <a:ext cx="2127250" cy="2079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07" name="图片 33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70000" contrast="-70000"/>
              </a:blip>
              <a:srcRect/>
              <a:stretch>
                <a:fillRect/>
              </a:stretch>
            </p:blipFill>
            <p:spPr bwMode="auto">
              <a:xfrm>
                <a:off x="2526149" y="3160719"/>
                <a:ext cx="1377950" cy="1368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8" name="矩形 57"/>
            <p:cNvSpPr/>
            <p:nvPr/>
          </p:nvSpPr>
          <p:spPr>
            <a:xfrm>
              <a:off x="3227238" y="984643"/>
              <a:ext cx="503076" cy="4583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dobe 楷体 Std R" panose="02020400000000000000" pitchFamily="18" charset="-122"/>
                  <a:ea typeface="Adobe 楷体 Std R" panose="02020400000000000000" pitchFamily="18" charset="-122"/>
                </a:rPr>
                <a:t>肆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endParaRPr>
            </a:p>
          </p:txBody>
        </p:sp>
      </p:grpSp>
      <p:grpSp>
        <p:nvGrpSpPr>
          <p:cNvPr id="10" name="组合 61"/>
          <p:cNvGrpSpPr/>
          <p:nvPr/>
        </p:nvGrpSpPr>
        <p:grpSpPr bwMode="auto">
          <a:xfrm>
            <a:off x="4000496" y="1805523"/>
            <a:ext cx="962025" cy="924459"/>
            <a:chOff x="2898904" y="638212"/>
            <a:chExt cx="1081361" cy="1057151"/>
          </a:xfrm>
        </p:grpSpPr>
        <p:grpSp>
          <p:nvGrpSpPr>
            <p:cNvPr id="11" name="组合 67"/>
            <p:cNvGrpSpPr/>
            <p:nvPr/>
          </p:nvGrpSpPr>
          <p:grpSpPr bwMode="auto">
            <a:xfrm>
              <a:off x="2898904" y="638212"/>
              <a:ext cx="1081361" cy="1057151"/>
              <a:chOff x="2069306" y="2739231"/>
              <a:chExt cx="2127250" cy="2079625"/>
            </a:xfrm>
          </p:grpSpPr>
          <p:pic>
            <p:nvPicPr>
              <p:cNvPr id="20498" name="图片 69"/>
              <p:cNvPicPr>
                <a:picLocks noChangeAspect="1"/>
              </p:cNvPicPr>
              <p:nvPr/>
            </p:nvPicPr>
            <p:blipFill>
              <a:blip r:embed="rId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069306" y="2739231"/>
                <a:ext cx="2127250" cy="2079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9" name="图片 33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70000" contrast="-70000"/>
              </a:blip>
              <a:srcRect/>
              <a:stretch>
                <a:fillRect/>
              </a:stretch>
            </p:blipFill>
            <p:spPr bwMode="auto">
              <a:xfrm>
                <a:off x="2526149" y="3160719"/>
                <a:ext cx="1377950" cy="1368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9" name="矩形 68"/>
            <p:cNvSpPr/>
            <p:nvPr/>
          </p:nvSpPr>
          <p:spPr>
            <a:xfrm>
              <a:off x="3232592" y="1009017"/>
              <a:ext cx="503076" cy="3369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dobe 楷体 Std R" panose="02020400000000000000" pitchFamily="18" charset="-122"/>
                  <a:ea typeface="Adobe 楷体 Std R" panose="02020400000000000000" pitchFamily="18" charset="-122"/>
                </a:rPr>
                <a:t>叁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endParaRPr>
            </a:p>
          </p:txBody>
        </p:sp>
      </p:grpSp>
      <p:sp>
        <p:nvSpPr>
          <p:cNvPr id="37" name="TextBox 12"/>
          <p:cNvSpPr txBox="1">
            <a:spLocks noChangeArrowheads="1"/>
          </p:cNvSpPr>
          <p:nvPr/>
        </p:nvSpPr>
        <p:spPr bwMode="auto">
          <a:xfrm>
            <a:off x="500055" y="476233"/>
            <a:ext cx="2928937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篇章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61"/>
          <p:cNvGrpSpPr/>
          <p:nvPr/>
        </p:nvGrpSpPr>
        <p:grpSpPr bwMode="auto">
          <a:xfrm>
            <a:off x="5500694" y="1214422"/>
            <a:ext cx="962025" cy="924459"/>
            <a:chOff x="2898904" y="638212"/>
            <a:chExt cx="1081361" cy="1057151"/>
          </a:xfrm>
        </p:grpSpPr>
        <p:grpSp>
          <p:nvGrpSpPr>
            <p:cNvPr id="36" name="组合 67"/>
            <p:cNvGrpSpPr/>
            <p:nvPr/>
          </p:nvGrpSpPr>
          <p:grpSpPr bwMode="auto">
            <a:xfrm>
              <a:off x="2898904" y="638212"/>
              <a:ext cx="1081361" cy="1057151"/>
              <a:chOff x="2069306" y="2739231"/>
              <a:chExt cx="2127250" cy="2079625"/>
            </a:xfrm>
          </p:grpSpPr>
          <p:pic>
            <p:nvPicPr>
              <p:cNvPr id="39" name="图片 69"/>
              <p:cNvPicPr>
                <a:picLocks noChangeAspect="1"/>
              </p:cNvPicPr>
              <p:nvPr/>
            </p:nvPicPr>
            <p:blipFill>
              <a:blip r:embed="rId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069306" y="2739231"/>
                <a:ext cx="2127250" cy="2079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图片 33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70000" contrast="-70000"/>
              </a:blip>
              <a:srcRect/>
              <a:stretch>
                <a:fillRect/>
              </a:stretch>
            </p:blipFill>
            <p:spPr bwMode="auto">
              <a:xfrm>
                <a:off x="2526149" y="3160719"/>
                <a:ext cx="1377950" cy="1368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8" name="矩形 37"/>
            <p:cNvSpPr/>
            <p:nvPr/>
          </p:nvSpPr>
          <p:spPr>
            <a:xfrm>
              <a:off x="3232592" y="1009017"/>
              <a:ext cx="503076" cy="457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dobe 楷体 Std R" panose="02020400000000000000" pitchFamily="18" charset="-122"/>
                  <a:ea typeface="Adobe 楷体 Std R" panose="02020400000000000000" pitchFamily="18" charset="-122"/>
                </a:rPr>
                <a:t>贰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endParaRPr>
            </a:p>
          </p:txBody>
        </p:sp>
      </p:grpSp>
      <p:grpSp>
        <p:nvGrpSpPr>
          <p:cNvPr id="46" name="组合 61"/>
          <p:cNvGrpSpPr/>
          <p:nvPr/>
        </p:nvGrpSpPr>
        <p:grpSpPr bwMode="auto">
          <a:xfrm>
            <a:off x="7000892" y="642918"/>
            <a:ext cx="962025" cy="924459"/>
            <a:chOff x="2898904" y="638212"/>
            <a:chExt cx="1081361" cy="1057151"/>
          </a:xfrm>
        </p:grpSpPr>
        <p:grpSp>
          <p:nvGrpSpPr>
            <p:cNvPr id="48" name="组合 67"/>
            <p:cNvGrpSpPr/>
            <p:nvPr/>
          </p:nvGrpSpPr>
          <p:grpSpPr bwMode="auto">
            <a:xfrm>
              <a:off x="2898904" y="638212"/>
              <a:ext cx="1081361" cy="1057151"/>
              <a:chOff x="2069306" y="2739231"/>
              <a:chExt cx="2127250" cy="2079625"/>
            </a:xfrm>
          </p:grpSpPr>
          <p:pic>
            <p:nvPicPr>
              <p:cNvPr id="50" name="图片 69"/>
              <p:cNvPicPr>
                <a:picLocks noChangeAspect="1"/>
              </p:cNvPicPr>
              <p:nvPr/>
            </p:nvPicPr>
            <p:blipFill>
              <a:blip r:embed="rId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069306" y="2739231"/>
                <a:ext cx="2127250" cy="2079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" name="图片 33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70000" contrast="-70000"/>
              </a:blip>
              <a:srcRect/>
              <a:stretch>
                <a:fillRect/>
              </a:stretch>
            </p:blipFill>
            <p:spPr bwMode="auto">
              <a:xfrm>
                <a:off x="2526149" y="3160719"/>
                <a:ext cx="1377950" cy="1368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9" name="矩形 48"/>
            <p:cNvSpPr/>
            <p:nvPr/>
          </p:nvSpPr>
          <p:spPr>
            <a:xfrm>
              <a:off x="3232592" y="1009017"/>
              <a:ext cx="503076" cy="457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dobe 楷体 Std R" panose="02020400000000000000" pitchFamily="18" charset="-122"/>
                  <a:ea typeface="Adobe 楷体 Std R" panose="02020400000000000000" pitchFamily="18" charset="-122"/>
                </a:rPr>
                <a:t>壹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endParaRPr>
            </a:p>
          </p:txBody>
        </p:sp>
      </p:grpSp>
      <p:grpSp>
        <p:nvGrpSpPr>
          <p:cNvPr id="52" name="组合 62"/>
          <p:cNvGrpSpPr/>
          <p:nvPr/>
        </p:nvGrpSpPr>
        <p:grpSpPr bwMode="auto">
          <a:xfrm>
            <a:off x="7187064" y="1785926"/>
            <a:ext cx="785826" cy="1891263"/>
            <a:chOff x="2991260" y="2951618"/>
            <a:chExt cx="1129254" cy="1027846"/>
          </a:xfrm>
        </p:grpSpPr>
        <p:sp>
          <p:nvSpPr>
            <p:cNvPr id="57" name="矩形 56"/>
            <p:cNvSpPr/>
            <p:nvPr/>
          </p:nvSpPr>
          <p:spPr>
            <a:xfrm>
              <a:off x="3059033" y="2951618"/>
              <a:ext cx="1061481" cy="1027846"/>
            </a:xfrm>
            <a:prstGeom prst="rect">
              <a:avLst/>
            </a:prstGeom>
          </p:spPr>
          <p:txBody>
            <a:bodyPr vert="eaVert">
              <a:spAutoFit/>
            </a:bodyPr>
            <a:lstStyle/>
            <a:p>
              <a:pPr algn="ctr" defTabSz="68516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dobe 楷体 Std R" panose="02020400000000000000" pitchFamily="18" charset="-122"/>
                  <a:ea typeface="Adobe 楷体 Std R" panose="02020400000000000000" pitchFamily="18" charset="-122"/>
                </a:rPr>
                <a:t>书法概述篇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endParaRPr>
            </a:p>
          </p:txBody>
        </p:sp>
        <p:cxnSp>
          <p:nvCxnSpPr>
            <p:cNvPr id="59" name="直接连接符 58"/>
            <p:cNvCxnSpPr/>
            <p:nvPr/>
          </p:nvCxnSpPr>
          <p:spPr>
            <a:xfrm>
              <a:off x="2991260" y="2964307"/>
              <a:ext cx="0" cy="93584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4014072" y="2964307"/>
              <a:ext cx="0" cy="93584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2" name="图片 61" descr="印章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5072074"/>
            <a:ext cx="928694" cy="1295853"/>
          </a:xfrm>
          <a:prstGeom prst="rect">
            <a:avLst/>
          </a:prstGeom>
        </p:spPr>
      </p:pic>
      <p:grpSp>
        <p:nvGrpSpPr>
          <p:cNvPr id="63" name="组合 62"/>
          <p:cNvGrpSpPr/>
          <p:nvPr/>
        </p:nvGrpSpPr>
        <p:grpSpPr bwMode="auto">
          <a:xfrm>
            <a:off x="5715001" y="2409061"/>
            <a:ext cx="785827" cy="1891263"/>
            <a:chOff x="2991260" y="2951618"/>
            <a:chExt cx="1129256" cy="1027846"/>
          </a:xfrm>
        </p:grpSpPr>
        <p:sp>
          <p:nvSpPr>
            <p:cNvPr id="68" name="矩形 67"/>
            <p:cNvSpPr/>
            <p:nvPr/>
          </p:nvSpPr>
          <p:spPr>
            <a:xfrm>
              <a:off x="3059035" y="2951618"/>
              <a:ext cx="1061481" cy="1027846"/>
            </a:xfrm>
            <a:prstGeom prst="rect">
              <a:avLst/>
            </a:prstGeom>
          </p:spPr>
          <p:txBody>
            <a:bodyPr vert="eaVert">
              <a:spAutoFit/>
            </a:bodyPr>
            <a:lstStyle/>
            <a:p>
              <a:pPr algn="ctr" defTabSz="68516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dobe 楷体 Std R" panose="02020400000000000000" pitchFamily="18" charset="-122"/>
                  <a:ea typeface="Adobe 楷体 Std R" panose="02020400000000000000" pitchFamily="18" charset="-122"/>
                </a:rPr>
                <a:t>毛笔书法篇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endParaRPr>
            </a:p>
          </p:txBody>
        </p:sp>
        <p:cxnSp>
          <p:nvCxnSpPr>
            <p:cNvPr id="70" name="直接连接符 69"/>
            <p:cNvCxnSpPr/>
            <p:nvPr/>
          </p:nvCxnSpPr>
          <p:spPr>
            <a:xfrm>
              <a:off x="2991260" y="2964307"/>
              <a:ext cx="0" cy="93584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>
              <a:off x="4014072" y="2964307"/>
              <a:ext cx="0" cy="93584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组合 71"/>
          <p:cNvGrpSpPr/>
          <p:nvPr/>
        </p:nvGrpSpPr>
        <p:grpSpPr bwMode="auto">
          <a:xfrm>
            <a:off x="4214801" y="3037935"/>
            <a:ext cx="785829" cy="1891263"/>
            <a:chOff x="2991260" y="2951618"/>
            <a:chExt cx="1129259" cy="1027846"/>
          </a:xfrm>
        </p:grpSpPr>
        <p:sp>
          <p:nvSpPr>
            <p:cNvPr id="73" name="矩形 72"/>
            <p:cNvSpPr/>
            <p:nvPr/>
          </p:nvSpPr>
          <p:spPr>
            <a:xfrm>
              <a:off x="3059037" y="2951618"/>
              <a:ext cx="1061482" cy="1027846"/>
            </a:xfrm>
            <a:prstGeom prst="rect">
              <a:avLst/>
            </a:prstGeom>
          </p:spPr>
          <p:txBody>
            <a:bodyPr vert="eaVert">
              <a:spAutoFit/>
            </a:bodyPr>
            <a:lstStyle/>
            <a:p>
              <a:pPr algn="ctr" defTabSz="68516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dobe 楷体 Std R" panose="02020400000000000000" pitchFamily="18" charset="-122"/>
                  <a:ea typeface="Adobe 楷体 Std R" panose="02020400000000000000" pitchFamily="18" charset="-122"/>
                </a:rPr>
                <a:t>硬笔书法篇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endParaRPr>
            </a:p>
          </p:txBody>
        </p:sp>
        <p:cxnSp>
          <p:nvCxnSpPr>
            <p:cNvPr id="74" name="直接连接符 73"/>
            <p:cNvCxnSpPr/>
            <p:nvPr/>
          </p:nvCxnSpPr>
          <p:spPr>
            <a:xfrm>
              <a:off x="2991260" y="2964307"/>
              <a:ext cx="0" cy="93584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4014072" y="2964307"/>
              <a:ext cx="0" cy="93584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组合 75"/>
          <p:cNvGrpSpPr/>
          <p:nvPr/>
        </p:nvGrpSpPr>
        <p:grpSpPr bwMode="auto">
          <a:xfrm>
            <a:off x="2613941" y="3643314"/>
            <a:ext cx="785829" cy="1891263"/>
            <a:chOff x="2991260" y="2951618"/>
            <a:chExt cx="1129259" cy="1027846"/>
          </a:xfrm>
        </p:grpSpPr>
        <p:sp>
          <p:nvSpPr>
            <p:cNvPr id="77" name="矩形 76"/>
            <p:cNvSpPr/>
            <p:nvPr/>
          </p:nvSpPr>
          <p:spPr>
            <a:xfrm>
              <a:off x="3059037" y="2951618"/>
              <a:ext cx="1061482" cy="1027846"/>
            </a:xfrm>
            <a:prstGeom prst="rect">
              <a:avLst/>
            </a:prstGeom>
          </p:spPr>
          <p:txBody>
            <a:bodyPr vert="eaVert">
              <a:spAutoFit/>
            </a:bodyPr>
            <a:lstStyle/>
            <a:p>
              <a:pPr algn="ctr" defTabSz="68516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dobe 楷体 Std R" panose="02020400000000000000" pitchFamily="18" charset="-122"/>
                  <a:ea typeface="Adobe 楷体 Std R" panose="02020400000000000000" pitchFamily="18" charset="-122"/>
                </a:rPr>
                <a:t>粉笔书法篇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endParaRPr>
            </a:p>
          </p:txBody>
        </p:sp>
        <p:cxnSp>
          <p:nvCxnSpPr>
            <p:cNvPr id="78" name="直接连接符 77"/>
            <p:cNvCxnSpPr/>
            <p:nvPr/>
          </p:nvCxnSpPr>
          <p:spPr>
            <a:xfrm>
              <a:off x="2991260" y="2964307"/>
              <a:ext cx="0" cy="93584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>
              <a:off x="4014072" y="2964307"/>
              <a:ext cx="0" cy="93584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组合 79"/>
          <p:cNvGrpSpPr/>
          <p:nvPr/>
        </p:nvGrpSpPr>
        <p:grpSpPr bwMode="auto">
          <a:xfrm>
            <a:off x="1071539" y="4323819"/>
            <a:ext cx="785829" cy="1891263"/>
            <a:chOff x="2991260" y="2951618"/>
            <a:chExt cx="1129259" cy="1027846"/>
          </a:xfrm>
        </p:grpSpPr>
        <p:sp>
          <p:nvSpPr>
            <p:cNvPr id="81" name="矩形 80"/>
            <p:cNvSpPr/>
            <p:nvPr/>
          </p:nvSpPr>
          <p:spPr>
            <a:xfrm>
              <a:off x="3059037" y="2951618"/>
              <a:ext cx="1061482" cy="1027846"/>
            </a:xfrm>
            <a:prstGeom prst="rect">
              <a:avLst/>
            </a:prstGeom>
          </p:spPr>
          <p:txBody>
            <a:bodyPr vert="eaVert">
              <a:spAutoFit/>
            </a:bodyPr>
            <a:lstStyle/>
            <a:p>
              <a:pPr algn="ctr" defTabSz="68516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dobe 楷体 Std R" panose="02020400000000000000" pitchFamily="18" charset="-122"/>
                  <a:ea typeface="Adobe 楷体 Std R" panose="02020400000000000000" pitchFamily="18" charset="-122"/>
                </a:rPr>
                <a:t>书法欣赏篇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endParaRPr>
            </a:p>
          </p:txBody>
        </p:sp>
        <p:cxnSp>
          <p:nvCxnSpPr>
            <p:cNvPr id="82" name="直接连接符 81"/>
            <p:cNvCxnSpPr/>
            <p:nvPr/>
          </p:nvCxnSpPr>
          <p:spPr>
            <a:xfrm>
              <a:off x="2991260" y="2964307"/>
              <a:ext cx="0" cy="93584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4014072" y="2964307"/>
              <a:ext cx="0" cy="93584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7442" y="922150"/>
            <a:ext cx="8429684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斜钩：下笔稍重，向右下弧直行笔，到起钩处向上钩出，收笔要出尖。写戈钩关键是要保持一定的弧度，太直、太弯都会影响整个字的美感。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7442" y="3562705"/>
            <a:ext cx="8429684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卧钩：下笔稍轻，先向右下行笔（笔画由轻到重），再圆转向右水平方向行笔，到起钩处向左上钩出，钩要出尖，但不宜过大。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56" y="1938430"/>
            <a:ext cx="7152456" cy="125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59" y="4653136"/>
            <a:ext cx="7055341" cy="124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7442" y="922150"/>
            <a:ext cx="8429684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竖弯钩：下笔写短竖，再圆转向右水平方向写短横，收笔时向上方钩出。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7442" y="3429000"/>
            <a:ext cx="8429684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弧弯钩：下笔稍轻，由轻到重向右下弧弯行笔，到起钩处略顿笔向左上钩出，收笔要出尖。书写时下笔处和起钩处上下应在一条垂直线上。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87018"/>
            <a:ext cx="695377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93805"/>
            <a:ext cx="6881764" cy="121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625899"/>
            <a:ext cx="8429684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提画也称挑，下笔较重，由重到轻向右上行笔，收笔要出尖。提画在不同的字中角度和长短略有不同。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边框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571480"/>
            <a:ext cx="3071802" cy="7424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571480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（八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）提</a:t>
            </a:r>
            <a:endParaRPr lang="zh-CN" altLang="en-US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81" y="2746375"/>
            <a:ext cx="7559098" cy="1330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98" y="4419972"/>
            <a:ext cx="7460183" cy="1313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428868"/>
            <a:ext cx="8215370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“讠”：上点远离短横，折在点的正下方。挑画较斜，和字的右边点画呼应。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“亻”：撇为短斜撇，不能写得太长；竖画在撇的中间稍下起笔，为垂露竖，下端略偏左。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墨迹-浅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791" y="593536"/>
            <a:ext cx="3328515" cy="6032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2" y="500042"/>
            <a:ext cx="55721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二、硬笔楷书的偏旁部首</a:t>
            </a:r>
            <a:endParaRPr lang="zh-CN" altLang="en-US" sz="28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5" name="图片 4" descr="边框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72110"/>
            <a:ext cx="4143372" cy="7424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1472110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（一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）左偏旁</a:t>
            </a:r>
            <a:endParaRPr lang="zh-CN" altLang="en-US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0" y="4149080"/>
            <a:ext cx="747283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0214" y="1196752"/>
            <a:ext cx="8001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“彳”：上撇短，下撇略长，下撇在上撇中心正下方处起笔，撇的方向和上撇基本一致，可略斜；垂露竖起笔稍轻，顶在下撇中心处。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“忄”：左点较竖，右点较侧，左右两点要呼应；左点低，右点高，两点位于垂露竖上部，左点远离，右点靠近；竖画较长，直挺有力。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1008"/>
            <a:ext cx="7960621" cy="1227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205041"/>
            <a:ext cx="8001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“冫”：上点和挑点要上下顾盼、呼应；挑点起笔略偏左，挑向字的右边部分第一笔起笔处；两点间距要适当。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“氵”：三点不应在一条直线上，挑点略偏左，第二点的位置最偏左；上两点距离略大，第二点与挑点距离略小；三点上下要有呼应感。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59" y="3573016"/>
            <a:ext cx="793988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205041"/>
            <a:ext cx="8001056" cy="2120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歹字旁：短撇起笔于短横中部偏左，短且直；横折撇从短撇中部靠上起笔，撇与短撇大体平行，稍长且弯；最后点的起笔位置位于短撇的尾部（或稍微靠上）。整体形态视不同字而有所区别。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车字旁：两短横和长挑三者间距大致相等；垂露竖下端略偏左；长挑较斜，左伸右缩。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00785"/>
            <a:ext cx="7396651" cy="114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205041"/>
            <a:ext cx="8001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米字旁：上两点左右呼应；短横左伸右缩，并位于垂露竖上部；垂露竖起笔重，底部略左偏；撇向左下方，不宜太长；右点宜高。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火字旁：上两点左右呼应，左点较竖撇较低，右点较高，位于竖撇上半部，且左点远离，右点靠近；右下点和右上点距离较远，且和竖撇紧靠。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32174"/>
            <a:ext cx="7452237" cy="114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205041"/>
            <a:ext cx="8001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弓字旁：三短横间距大致相等，横折中的竖、竖折的折钩中竖和竖钩都右倾，竖钩略长。整体上紧下松，呈窄长形。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月字旁：中间的上点和挑点上下呼应，两点和横折钩中的短横三者间距大致相等，左边为竖撇，整体较窄长。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85" y="3403294"/>
            <a:ext cx="747283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205041"/>
            <a:ext cx="8001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日字旁：左竖较短，横折中的竖略长，两短横和挑三者间距大致相等；挑画较斜，起笔在左竖外，和左竖下端相接，整体较窄长让右。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马字旁：横折窄小，竖折折钩宽大，两竖间距较小；长挑左伸，略上靠。整体上窄紧，下宽松。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81" y="3509540"/>
            <a:ext cx="7452237" cy="114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重要东西勿删\书法教程\钢笔书法篇首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5" y="796108"/>
            <a:ext cx="9180512" cy="612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28794" y="1500174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 smtClean="0">
                <a:solidFill>
                  <a:schemeClr val="accent6">
                    <a:lumMod val="50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硬笔书法篇</a:t>
            </a:r>
            <a:endParaRPr lang="zh-CN" altLang="en-US" sz="7200" dirty="0">
              <a:solidFill>
                <a:schemeClr val="accent6">
                  <a:lumMod val="50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3288" y="5670368"/>
            <a:ext cx="3014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华文隶书" panose="02010800040101010101" pitchFamily="2" charset="-122"/>
                <a:ea typeface="华文隶书" panose="02010800040101010101" pitchFamily="2" charset="-122"/>
              </a:rPr>
              <a:t>第七章  硬笔书法常识</a:t>
            </a:r>
            <a:endParaRPr lang="zh-CN" altLang="en-US" sz="20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9" name="图片 8" descr="印鉴-圆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6027558"/>
            <a:ext cx="365832" cy="3571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7356" y="6027558"/>
            <a:ext cx="3014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第八章  硬笔楷书</a:t>
            </a:r>
            <a:endParaRPr lang="zh-CN" altLang="en-US" sz="2000" dirty="0">
              <a:solidFill>
                <a:schemeClr val="accent6">
                  <a:lumMod val="50000"/>
                </a:schemeClr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7356" y="6413266"/>
            <a:ext cx="3014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华文隶书" panose="02010800040101010101" pitchFamily="2" charset="-122"/>
                <a:ea typeface="华文隶书" panose="02010800040101010101" pitchFamily="2" charset="-122"/>
              </a:rPr>
              <a:t>第九章  硬笔行书</a:t>
            </a:r>
            <a:endParaRPr lang="zh-CN" altLang="en-US" sz="20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23945"/>
            <a:ext cx="1500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accent1">
                    <a:lumMod val="75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第三篇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7" grpId="0"/>
      <p:bldP spid="10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205041"/>
            <a:ext cx="8001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“钅”：斜撇略长，要能盖住下部；三短横间距大致相等，第一个短横位于斜撇的头部，第二、第三短横位于竖提的上部；竖的下端略左偏，挑向右上。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禾字旁：平撇和短横距离不宜过大，垂露竖起笔在平撇中心处，短横相对于垂露竖，左伸右缩，短斜撇起笔在横竖交叉处，右点宜高。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11" y="3454116"/>
            <a:ext cx="7776977" cy="1199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205041"/>
            <a:ext cx="8001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“纟”：第二个撇折中的撇较第一撇长，短横也较斜；最后一挑更斜且较长，起笔处较偏左，锋对字心。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木字旁：短横位于垂露竖的上三分之一处，左伸右缩；短斜撇从横竖交叉处起笔，不宜太长；右点宜高，整体窄长让右。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35" y="3432174"/>
            <a:ext cx="7919289" cy="122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205041"/>
            <a:ext cx="8001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“牜”：短横从短斜撇中部起笔，起笔较轻，位于竖画上部；竖画直而挺，底部略左偏；挑较长，位置宜高，和短横一样，都左伸右缩。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“饣”：横钩起笔在第一撇的上部；竖对着撇的中部，下端略偏左；挑较斜。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81" y="3432174"/>
            <a:ext cx="7452237" cy="114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343148"/>
            <a:ext cx="8001056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王字旁：两短横和挑画三者间距大致相等。挑画最长，较斜，且左伸右缩。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“扌”：短横位于竖钩的上部；竖钩应长而有力，直而挺，钩对准挑的起笔；挑从左下向右上，较长；短横和挑画相对于竖钩，都呈左伸右缩状态。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38" y="3351083"/>
            <a:ext cx="7978209" cy="123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343148"/>
            <a:ext cx="8001056" cy="170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“犭”：上面斜撇较长，位于弯钩头部；弯钩上弯下直；最后一斜撇略短，起笔处和弯钩相接；两斜撇间距略小，以不平行为美。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左耳刀：横折弯钩中横不宜太长，但右端较高；弯钩不宜太大，太凸。垂露竖较长，起笔较轻，整个偏旁窄长让右。 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34" y="3552266"/>
            <a:ext cx="7140359" cy="1100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714488"/>
            <a:ext cx="8215370" cy="170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戈字旁：短横位于长斜钩的上部、位置较高，长斜钩弯而有力，短斜撇起笔靠近短横右端，整体呈斜长形。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页字旁：上面短横长度要适中，中部窄长，撇点要左右舒展。整体正直，重心平稳。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边框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757730"/>
            <a:ext cx="4143372" cy="7424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757730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（二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）右偏旁</a:t>
            </a:r>
            <a:endParaRPr lang="zh-CN" altLang="en-US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62162"/>
            <a:ext cx="7465605" cy="115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268760"/>
            <a:ext cx="8001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“卩”：横折略紧，弯钩较长大，并向右略凸；悬针竖或垂露竖的起笔和短横的头部相接。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“攵”：第一撇较直，短横从撇的下半部起笔；第二撇较曲，和第一撇间距略小；捺从第一撇撇尖处起笔。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73016"/>
            <a:ext cx="747283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268760"/>
            <a:ext cx="8001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“彡”：三短撇中，第一、二撇较直，第三撇略长、较曲。三撇之间距离大致相等，撇的方向基本一致。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鸟字旁：横折钩起笔在短斜撇的下部，钩略向里收，较窄紧；竖折折钩宽松，钩向里收；横的位置靠上，整体上紧下松。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85" y="3559529"/>
            <a:ext cx="747283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268760"/>
            <a:ext cx="8001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右耳刀：右耳刀与左耳刀位置相反，横撇弯钩要大，耳部上小下大，竖为悬针竖。整体上紧下松，呈长形，在整个汉字中稍居右下。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“刂”：短竖相对于长竖钩位置略偏上；两竖互相平行，间距不能太大；长竖钩要长而挺。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3629197"/>
            <a:ext cx="7416824" cy="114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268760"/>
            <a:ext cx="8001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力字旁：横折钩中横右端略高，竖钩右倾，下端偏左；斜撇不可过长，和竖的距离不可太大，整体呈斜长形。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“隹”：垂露竖起笔略轻，长而挺，顶于短斜撇的下半部；四横间距均匀，中间两横较短，最后一横较长，并和垂露竖相接。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40468"/>
            <a:ext cx="7528920" cy="116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2"/>
          <p:cNvSpPr>
            <a:spLocks noChangeArrowheads="1"/>
          </p:cNvSpPr>
          <p:nvPr/>
        </p:nvSpPr>
        <p:spPr bwMode="auto">
          <a:xfrm>
            <a:off x="3458930" y="2832754"/>
            <a:ext cx="368081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第一节  硬笔</a:t>
            </a:r>
            <a:r>
              <a:rPr lang="zh-CN" altLang="en-US" sz="2800" dirty="0">
                <a:latin typeface="华文隶书" panose="02010800040101010101" pitchFamily="2" charset="-122"/>
                <a:ea typeface="华文隶书" panose="02010800040101010101" pitchFamily="2" charset="-122"/>
              </a:rPr>
              <a:t>楷书概述</a:t>
            </a:r>
            <a:endParaRPr lang="zh-CN" altLang="en-US" sz="28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 rot="5217582">
            <a:off x="-306072" y="3526462"/>
            <a:ext cx="2323606" cy="732060"/>
            <a:chOff x="3059087" y="2408240"/>
            <a:chExt cx="6051502" cy="2019305"/>
          </a:xfrm>
          <a:solidFill>
            <a:srgbClr val="686868"/>
          </a:solidFill>
        </p:grpSpPr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3059087" y="2660653"/>
              <a:ext cx="5810203" cy="1766892"/>
            </a:xfrm>
            <a:custGeom>
              <a:avLst/>
              <a:gdLst>
                <a:gd name="T0" fmla="*/ 62 w 1547"/>
                <a:gd name="T1" fmla="*/ 5 h 469"/>
                <a:gd name="T2" fmla="*/ 112 w 1547"/>
                <a:gd name="T3" fmla="*/ 49 h 469"/>
                <a:gd name="T4" fmla="*/ 185 w 1547"/>
                <a:gd name="T5" fmla="*/ 125 h 469"/>
                <a:gd name="T6" fmla="*/ 254 w 1547"/>
                <a:gd name="T7" fmla="*/ 180 h 469"/>
                <a:gd name="T8" fmla="*/ 341 w 1547"/>
                <a:gd name="T9" fmla="*/ 251 h 469"/>
                <a:gd name="T10" fmla="*/ 409 w 1547"/>
                <a:gd name="T11" fmla="*/ 304 h 469"/>
                <a:gd name="T12" fmla="*/ 486 w 1547"/>
                <a:gd name="T13" fmla="*/ 326 h 469"/>
                <a:gd name="T14" fmla="*/ 557 w 1547"/>
                <a:gd name="T15" fmla="*/ 353 h 469"/>
                <a:gd name="T16" fmla="*/ 719 w 1547"/>
                <a:gd name="T17" fmla="*/ 385 h 469"/>
                <a:gd name="T18" fmla="*/ 799 w 1547"/>
                <a:gd name="T19" fmla="*/ 387 h 469"/>
                <a:gd name="T20" fmla="*/ 898 w 1547"/>
                <a:gd name="T21" fmla="*/ 374 h 469"/>
                <a:gd name="T22" fmla="*/ 990 w 1547"/>
                <a:gd name="T23" fmla="*/ 358 h 469"/>
                <a:gd name="T24" fmla="*/ 921 w 1547"/>
                <a:gd name="T25" fmla="*/ 383 h 469"/>
                <a:gd name="T26" fmla="*/ 878 w 1547"/>
                <a:gd name="T27" fmla="*/ 395 h 469"/>
                <a:gd name="T28" fmla="*/ 898 w 1547"/>
                <a:gd name="T29" fmla="*/ 403 h 469"/>
                <a:gd name="T30" fmla="*/ 797 w 1547"/>
                <a:gd name="T31" fmla="*/ 416 h 469"/>
                <a:gd name="T32" fmla="*/ 782 w 1547"/>
                <a:gd name="T33" fmla="*/ 428 h 469"/>
                <a:gd name="T34" fmla="*/ 965 w 1547"/>
                <a:gd name="T35" fmla="*/ 407 h 469"/>
                <a:gd name="T36" fmla="*/ 1093 w 1547"/>
                <a:gd name="T37" fmla="*/ 362 h 469"/>
                <a:gd name="T38" fmla="*/ 1010 w 1547"/>
                <a:gd name="T39" fmla="*/ 384 h 469"/>
                <a:gd name="T40" fmla="*/ 947 w 1547"/>
                <a:gd name="T41" fmla="*/ 399 h 469"/>
                <a:gd name="T42" fmla="*/ 983 w 1547"/>
                <a:gd name="T43" fmla="*/ 386 h 469"/>
                <a:gd name="T44" fmla="*/ 1067 w 1547"/>
                <a:gd name="T45" fmla="*/ 354 h 469"/>
                <a:gd name="T46" fmla="*/ 1124 w 1547"/>
                <a:gd name="T47" fmla="*/ 336 h 469"/>
                <a:gd name="T48" fmla="*/ 1125 w 1547"/>
                <a:gd name="T49" fmla="*/ 357 h 469"/>
                <a:gd name="T50" fmla="*/ 1194 w 1547"/>
                <a:gd name="T51" fmla="*/ 335 h 469"/>
                <a:gd name="T52" fmla="*/ 1279 w 1547"/>
                <a:gd name="T53" fmla="*/ 289 h 469"/>
                <a:gd name="T54" fmla="*/ 1350 w 1547"/>
                <a:gd name="T55" fmla="*/ 245 h 469"/>
                <a:gd name="T56" fmla="*/ 1419 w 1547"/>
                <a:gd name="T57" fmla="*/ 194 h 469"/>
                <a:gd name="T58" fmla="*/ 1438 w 1547"/>
                <a:gd name="T59" fmla="*/ 175 h 469"/>
                <a:gd name="T60" fmla="*/ 1545 w 1547"/>
                <a:gd name="T61" fmla="*/ 73 h 469"/>
                <a:gd name="T62" fmla="*/ 1412 w 1547"/>
                <a:gd name="T63" fmla="*/ 226 h 469"/>
                <a:gd name="T64" fmla="*/ 1358 w 1547"/>
                <a:gd name="T65" fmla="*/ 280 h 469"/>
                <a:gd name="T66" fmla="*/ 1309 w 1547"/>
                <a:gd name="T67" fmla="*/ 308 h 469"/>
                <a:gd name="T68" fmla="*/ 1232 w 1547"/>
                <a:gd name="T69" fmla="*/ 353 h 469"/>
                <a:gd name="T70" fmla="*/ 1192 w 1547"/>
                <a:gd name="T71" fmla="*/ 368 h 469"/>
                <a:gd name="T72" fmla="*/ 1144 w 1547"/>
                <a:gd name="T73" fmla="*/ 392 h 469"/>
                <a:gd name="T74" fmla="*/ 1061 w 1547"/>
                <a:gd name="T75" fmla="*/ 420 h 469"/>
                <a:gd name="T76" fmla="*/ 1017 w 1547"/>
                <a:gd name="T77" fmla="*/ 436 h 469"/>
                <a:gd name="T78" fmla="*/ 972 w 1547"/>
                <a:gd name="T79" fmla="*/ 445 h 469"/>
                <a:gd name="T80" fmla="*/ 843 w 1547"/>
                <a:gd name="T81" fmla="*/ 466 h 469"/>
                <a:gd name="T82" fmla="*/ 756 w 1547"/>
                <a:gd name="T83" fmla="*/ 468 h 469"/>
                <a:gd name="T84" fmla="*/ 651 w 1547"/>
                <a:gd name="T85" fmla="*/ 455 h 469"/>
                <a:gd name="T86" fmla="*/ 592 w 1547"/>
                <a:gd name="T87" fmla="*/ 444 h 469"/>
                <a:gd name="T88" fmla="*/ 506 w 1547"/>
                <a:gd name="T89" fmla="*/ 428 h 469"/>
                <a:gd name="T90" fmla="*/ 466 w 1547"/>
                <a:gd name="T91" fmla="*/ 415 h 469"/>
                <a:gd name="T92" fmla="*/ 392 w 1547"/>
                <a:gd name="T93" fmla="*/ 390 h 469"/>
                <a:gd name="T94" fmla="*/ 395 w 1547"/>
                <a:gd name="T95" fmla="*/ 376 h 469"/>
                <a:gd name="T96" fmla="*/ 295 w 1547"/>
                <a:gd name="T97" fmla="*/ 332 h 469"/>
                <a:gd name="T98" fmla="*/ 234 w 1547"/>
                <a:gd name="T99" fmla="*/ 302 h 469"/>
                <a:gd name="T100" fmla="*/ 151 w 1547"/>
                <a:gd name="T101" fmla="*/ 222 h 469"/>
                <a:gd name="T102" fmla="*/ 97 w 1547"/>
                <a:gd name="T103" fmla="*/ 183 h 469"/>
                <a:gd name="T104" fmla="*/ 1 w 1547"/>
                <a:gd name="T105" fmla="*/ 69 h 469"/>
                <a:gd name="T106" fmla="*/ 721 w 1547"/>
                <a:gd name="T107" fmla="*/ 402 h 469"/>
                <a:gd name="T108" fmla="*/ 650 w 1547"/>
                <a:gd name="T109" fmla="*/ 391 h 469"/>
                <a:gd name="T110" fmla="*/ 596 w 1547"/>
                <a:gd name="T111" fmla="*/ 393 h 469"/>
                <a:gd name="T112" fmla="*/ 754 w 1547"/>
                <a:gd name="T113" fmla="*/ 400 h 469"/>
                <a:gd name="T114" fmla="*/ 1437 w 1547"/>
                <a:gd name="T115" fmla="*/ 185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47" h="469">
                  <a:moveTo>
                    <a:pt x="0" y="43"/>
                  </a:moveTo>
                  <a:cubicBezTo>
                    <a:pt x="10" y="39"/>
                    <a:pt x="18" y="34"/>
                    <a:pt x="22" y="23"/>
                  </a:cubicBezTo>
                  <a:cubicBezTo>
                    <a:pt x="23" y="21"/>
                    <a:pt x="24" y="21"/>
                    <a:pt x="25" y="20"/>
                  </a:cubicBezTo>
                  <a:cubicBezTo>
                    <a:pt x="28" y="18"/>
                    <a:pt x="31" y="16"/>
                    <a:pt x="33" y="14"/>
                  </a:cubicBezTo>
                  <a:cubicBezTo>
                    <a:pt x="37" y="7"/>
                    <a:pt x="43" y="5"/>
                    <a:pt x="50" y="5"/>
                  </a:cubicBezTo>
                  <a:cubicBezTo>
                    <a:pt x="54" y="5"/>
                    <a:pt x="58" y="5"/>
                    <a:pt x="62" y="5"/>
                  </a:cubicBezTo>
                  <a:cubicBezTo>
                    <a:pt x="67" y="5"/>
                    <a:pt x="71" y="4"/>
                    <a:pt x="73" y="0"/>
                  </a:cubicBezTo>
                  <a:cubicBezTo>
                    <a:pt x="76" y="1"/>
                    <a:pt x="79" y="2"/>
                    <a:pt x="82" y="3"/>
                  </a:cubicBezTo>
                  <a:cubicBezTo>
                    <a:pt x="84" y="3"/>
                    <a:pt x="85" y="3"/>
                    <a:pt x="87" y="3"/>
                  </a:cubicBezTo>
                  <a:cubicBezTo>
                    <a:pt x="94" y="2"/>
                    <a:pt x="96" y="3"/>
                    <a:pt x="97" y="11"/>
                  </a:cubicBezTo>
                  <a:cubicBezTo>
                    <a:pt x="99" y="24"/>
                    <a:pt x="101" y="37"/>
                    <a:pt x="112" y="47"/>
                  </a:cubicBezTo>
                  <a:cubicBezTo>
                    <a:pt x="112" y="47"/>
                    <a:pt x="112" y="48"/>
                    <a:pt x="112" y="49"/>
                  </a:cubicBezTo>
                  <a:cubicBezTo>
                    <a:pt x="112" y="52"/>
                    <a:pt x="114" y="56"/>
                    <a:pt x="117" y="56"/>
                  </a:cubicBezTo>
                  <a:cubicBezTo>
                    <a:pt x="128" y="56"/>
                    <a:pt x="133" y="65"/>
                    <a:pt x="139" y="72"/>
                  </a:cubicBezTo>
                  <a:cubicBezTo>
                    <a:pt x="139" y="73"/>
                    <a:pt x="139" y="74"/>
                    <a:pt x="139" y="75"/>
                  </a:cubicBezTo>
                  <a:cubicBezTo>
                    <a:pt x="139" y="84"/>
                    <a:pt x="143" y="90"/>
                    <a:pt x="149" y="96"/>
                  </a:cubicBezTo>
                  <a:cubicBezTo>
                    <a:pt x="151" y="97"/>
                    <a:pt x="153" y="99"/>
                    <a:pt x="155" y="100"/>
                  </a:cubicBezTo>
                  <a:cubicBezTo>
                    <a:pt x="166" y="107"/>
                    <a:pt x="176" y="115"/>
                    <a:pt x="185" y="125"/>
                  </a:cubicBezTo>
                  <a:cubicBezTo>
                    <a:pt x="188" y="129"/>
                    <a:pt x="193" y="132"/>
                    <a:pt x="197" y="135"/>
                  </a:cubicBezTo>
                  <a:cubicBezTo>
                    <a:pt x="198" y="136"/>
                    <a:pt x="199" y="137"/>
                    <a:pt x="199" y="138"/>
                  </a:cubicBezTo>
                  <a:cubicBezTo>
                    <a:pt x="200" y="142"/>
                    <a:pt x="203" y="145"/>
                    <a:pt x="206" y="146"/>
                  </a:cubicBezTo>
                  <a:cubicBezTo>
                    <a:pt x="216" y="148"/>
                    <a:pt x="222" y="154"/>
                    <a:pt x="228" y="161"/>
                  </a:cubicBezTo>
                  <a:cubicBezTo>
                    <a:pt x="233" y="166"/>
                    <a:pt x="237" y="172"/>
                    <a:pt x="243" y="176"/>
                  </a:cubicBezTo>
                  <a:cubicBezTo>
                    <a:pt x="246" y="178"/>
                    <a:pt x="250" y="180"/>
                    <a:pt x="254" y="180"/>
                  </a:cubicBezTo>
                  <a:cubicBezTo>
                    <a:pt x="258" y="181"/>
                    <a:pt x="260" y="182"/>
                    <a:pt x="263" y="185"/>
                  </a:cubicBezTo>
                  <a:cubicBezTo>
                    <a:pt x="271" y="193"/>
                    <a:pt x="280" y="200"/>
                    <a:pt x="288" y="208"/>
                  </a:cubicBezTo>
                  <a:cubicBezTo>
                    <a:pt x="292" y="211"/>
                    <a:pt x="296" y="214"/>
                    <a:pt x="298" y="217"/>
                  </a:cubicBezTo>
                  <a:cubicBezTo>
                    <a:pt x="303" y="224"/>
                    <a:pt x="309" y="227"/>
                    <a:pt x="315" y="231"/>
                  </a:cubicBezTo>
                  <a:cubicBezTo>
                    <a:pt x="317" y="233"/>
                    <a:pt x="321" y="232"/>
                    <a:pt x="323" y="233"/>
                  </a:cubicBezTo>
                  <a:cubicBezTo>
                    <a:pt x="329" y="239"/>
                    <a:pt x="335" y="245"/>
                    <a:pt x="341" y="251"/>
                  </a:cubicBezTo>
                  <a:cubicBezTo>
                    <a:pt x="341" y="251"/>
                    <a:pt x="341" y="252"/>
                    <a:pt x="340" y="252"/>
                  </a:cubicBezTo>
                  <a:cubicBezTo>
                    <a:pt x="340" y="252"/>
                    <a:pt x="340" y="253"/>
                    <a:pt x="340" y="253"/>
                  </a:cubicBezTo>
                  <a:cubicBezTo>
                    <a:pt x="333" y="256"/>
                    <a:pt x="332" y="258"/>
                    <a:pt x="337" y="264"/>
                  </a:cubicBezTo>
                  <a:cubicBezTo>
                    <a:pt x="340" y="268"/>
                    <a:pt x="345" y="271"/>
                    <a:pt x="349" y="273"/>
                  </a:cubicBezTo>
                  <a:cubicBezTo>
                    <a:pt x="363" y="281"/>
                    <a:pt x="376" y="289"/>
                    <a:pt x="390" y="297"/>
                  </a:cubicBezTo>
                  <a:cubicBezTo>
                    <a:pt x="396" y="300"/>
                    <a:pt x="403" y="303"/>
                    <a:pt x="409" y="304"/>
                  </a:cubicBezTo>
                  <a:cubicBezTo>
                    <a:pt x="413" y="305"/>
                    <a:pt x="417" y="305"/>
                    <a:pt x="421" y="304"/>
                  </a:cubicBezTo>
                  <a:cubicBezTo>
                    <a:pt x="428" y="300"/>
                    <a:pt x="435" y="302"/>
                    <a:pt x="441" y="304"/>
                  </a:cubicBezTo>
                  <a:cubicBezTo>
                    <a:pt x="444" y="305"/>
                    <a:pt x="447" y="309"/>
                    <a:pt x="449" y="311"/>
                  </a:cubicBezTo>
                  <a:cubicBezTo>
                    <a:pt x="451" y="313"/>
                    <a:pt x="453" y="314"/>
                    <a:pt x="454" y="315"/>
                  </a:cubicBezTo>
                  <a:cubicBezTo>
                    <a:pt x="459" y="316"/>
                    <a:pt x="463" y="316"/>
                    <a:pt x="467" y="317"/>
                  </a:cubicBezTo>
                  <a:cubicBezTo>
                    <a:pt x="475" y="318"/>
                    <a:pt x="482" y="320"/>
                    <a:pt x="486" y="326"/>
                  </a:cubicBezTo>
                  <a:cubicBezTo>
                    <a:pt x="497" y="327"/>
                    <a:pt x="507" y="328"/>
                    <a:pt x="517" y="330"/>
                  </a:cubicBezTo>
                  <a:cubicBezTo>
                    <a:pt x="519" y="335"/>
                    <a:pt x="524" y="337"/>
                    <a:pt x="530" y="337"/>
                  </a:cubicBezTo>
                  <a:cubicBezTo>
                    <a:pt x="534" y="338"/>
                    <a:pt x="538" y="339"/>
                    <a:pt x="542" y="340"/>
                  </a:cubicBezTo>
                  <a:cubicBezTo>
                    <a:pt x="542" y="340"/>
                    <a:pt x="543" y="341"/>
                    <a:pt x="543" y="340"/>
                  </a:cubicBezTo>
                  <a:cubicBezTo>
                    <a:pt x="551" y="336"/>
                    <a:pt x="553" y="345"/>
                    <a:pt x="557" y="348"/>
                  </a:cubicBezTo>
                  <a:cubicBezTo>
                    <a:pt x="558" y="349"/>
                    <a:pt x="558" y="351"/>
                    <a:pt x="557" y="353"/>
                  </a:cubicBezTo>
                  <a:cubicBezTo>
                    <a:pt x="555" y="358"/>
                    <a:pt x="556" y="360"/>
                    <a:pt x="561" y="361"/>
                  </a:cubicBezTo>
                  <a:cubicBezTo>
                    <a:pt x="572" y="364"/>
                    <a:pt x="583" y="367"/>
                    <a:pt x="593" y="370"/>
                  </a:cubicBezTo>
                  <a:cubicBezTo>
                    <a:pt x="612" y="375"/>
                    <a:pt x="632" y="377"/>
                    <a:pt x="652" y="379"/>
                  </a:cubicBezTo>
                  <a:cubicBezTo>
                    <a:pt x="667" y="381"/>
                    <a:pt x="682" y="383"/>
                    <a:pt x="697" y="385"/>
                  </a:cubicBezTo>
                  <a:cubicBezTo>
                    <a:pt x="698" y="385"/>
                    <a:pt x="700" y="385"/>
                    <a:pt x="700" y="385"/>
                  </a:cubicBezTo>
                  <a:cubicBezTo>
                    <a:pt x="707" y="379"/>
                    <a:pt x="713" y="382"/>
                    <a:pt x="719" y="385"/>
                  </a:cubicBezTo>
                  <a:cubicBezTo>
                    <a:pt x="721" y="386"/>
                    <a:pt x="723" y="386"/>
                    <a:pt x="725" y="386"/>
                  </a:cubicBezTo>
                  <a:cubicBezTo>
                    <a:pt x="727" y="385"/>
                    <a:pt x="728" y="384"/>
                    <a:pt x="729" y="383"/>
                  </a:cubicBezTo>
                  <a:cubicBezTo>
                    <a:pt x="736" y="379"/>
                    <a:pt x="737" y="379"/>
                    <a:pt x="741" y="385"/>
                  </a:cubicBezTo>
                  <a:cubicBezTo>
                    <a:pt x="751" y="385"/>
                    <a:pt x="761" y="385"/>
                    <a:pt x="771" y="385"/>
                  </a:cubicBezTo>
                  <a:cubicBezTo>
                    <a:pt x="772" y="385"/>
                    <a:pt x="774" y="385"/>
                    <a:pt x="775" y="386"/>
                  </a:cubicBezTo>
                  <a:cubicBezTo>
                    <a:pt x="783" y="393"/>
                    <a:pt x="791" y="389"/>
                    <a:pt x="799" y="387"/>
                  </a:cubicBezTo>
                  <a:cubicBezTo>
                    <a:pt x="806" y="385"/>
                    <a:pt x="814" y="384"/>
                    <a:pt x="822" y="383"/>
                  </a:cubicBezTo>
                  <a:cubicBezTo>
                    <a:pt x="826" y="383"/>
                    <a:pt x="831" y="382"/>
                    <a:pt x="836" y="382"/>
                  </a:cubicBezTo>
                  <a:cubicBezTo>
                    <a:pt x="838" y="381"/>
                    <a:pt x="840" y="382"/>
                    <a:pt x="842" y="382"/>
                  </a:cubicBezTo>
                  <a:cubicBezTo>
                    <a:pt x="844" y="378"/>
                    <a:pt x="845" y="378"/>
                    <a:pt x="849" y="383"/>
                  </a:cubicBezTo>
                  <a:cubicBezTo>
                    <a:pt x="850" y="384"/>
                    <a:pt x="854" y="385"/>
                    <a:pt x="855" y="385"/>
                  </a:cubicBezTo>
                  <a:cubicBezTo>
                    <a:pt x="868" y="376"/>
                    <a:pt x="884" y="378"/>
                    <a:pt x="898" y="374"/>
                  </a:cubicBezTo>
                  <a:cubicBezTo>
                    <a:pt x="903" y="372"/>
                    <a:pt x="909" y="371"/>
                    <a:pt x="914" y="370"/>
                  </a:cubicBezTo>
                  <a:cubicBezTo>
                    <a:pt x="918" y="368"/>
                    <a:pt x="923" y="367"/>
                    <a:pt x="927" y="369"/>
                  </a:cubicBezTo>
                  <a:cubicBezTo>
                    <a:pt x="930" y="370"/>
                    <a:pt x="933" y="368"/>
                    <a:pt x="936" y="368"/>
                  </a:cubicBezTo>
                  <a:cubicBezTo>
                    <a:pt x="940" y="368"/>
                    <a:pt x="945" y="367"/>
                    <a:pt x="950" y="367"/>
                  </a:cubicBezTo>
                  <a:cubicBezTo>
                    <a:pt x="953" y="361"/>
                    <a:pt x="960" y="361"/>
                    <a:pt x="967" y="360"/>
                  </a:cubicBezTo>
                  <a:cubicBezTo>
                    <a:pt x="974" y="360"/>
                    <a:pt x="982" y="359"/>
                    <a:pt x="990" y="358"/>
                  </a:cubicBezTo>
                  <a:cubicBezTo>
                    <a:pt x="993" y="358"/>
                    <a:pt x="996" y="359"/>
                    <a:pt x="999" y="359"/>
                  </a:cubicBezTo>
                  <a:cubicBezTo>
                    <a:pt x="993" y="365"/>
                    <a:pt x="985" y="366"/>
                    <a:pt x="978" y="368"/>
                  </a:cubicBezTo>
                  <a:cubicBezTo>
                    <a:pt x="968" y="370"/>
                    <a:pt x="957" y="370"/>
                    <a:pt x="948" y="376"/>
                  </a:cubicBezTo>
                  <a:cubicBezTo>
                    <a:pt x="947" y="377"/>
                    <a:pt x="946" y="377"/>
                    <a:pt x="946" y="377"/>
                  </a:cubicBezTo>
                  <a:cubicBezTo>
                    <a:pt x="941" y="374"/>
                    <a:pt x="936" y="376"/>
                    <a:pt x="932" y="378"/>
                  </a:cubicBezTo>
                  <a:cubicBezTo>
                    <a:pt x="928" y="380"/>
                    <a:pt x="923" y="378"/>
                    <a:pt x="921" y="383"/>
                  </a:cubicBezTo>
                  <a:cubicBezTo>
                    <a:pt x="920" y="383"/>
                    <a:pt x="918" y="383"/>
                    <a:pt x="917" y="383"/>
                  </a:cubicBezTo>
                  <a:cubicBezTo>
                    <a:pt x="912" y="380"/>
                    <a:pt x="906" y="381"/>
                    <a:pt x="901" y="382"/>
                  </a:cubicBezTo>
                  <a:cubicBezTo>
                    <a:pt x="892" y="383"/>
                    <a:pt x="883" y="383"/>
                    <a:pt x="874" y="384"/>
                  </a:cubicBezTo>
                  <a:cubicBezTo>
                    <a:pt x="867" y="385"/>
                    <a:pt x="861" y="387"/>
                    <a:pt x="854" y="389"/>
                  </a:cubicBezTo>
                  <a:cubicBezTo>
                    <a:pt x="857" y="396"/>
                    <a:pt x="860" y="399"/>
                    <a:pt x="866" y="398"/>
                  </a:cubicBezTo>
                  <a:cubicBezTo>
                    <a:pt x="870" y="397"/>
                    <a:pt x="874" y="396"/>
                    <a:pt x="878" y="395"/>
                  </a:cubicBezTo>
                  <a:cubicBezTo>
                    <a:pt x="886" y="392"/>
                    <a:pt x="894" y="392"/>
                    <a:pt x="902" y="394"/>
                  </a:cubicBezTo>
                  <a:cubicBezTo>
                    <a:pt x="908" y="395"/>
                    <a:pt x="914" y="394"/>
                    <a:pt x="920" y="390"/>
                  </a:cubicBezTo>
                  <a:cubicBezTo>
                    <a:pt x="922" y="393"/>
                    <a:pt x="924" y="396"/>
                    <a:pt x="926" y="399"/>
                  </a:cubicBezTo>
                  <a:cubicBezTo>
                    <a:pt x="919" y="405"/>
                    <a:pt x="912" y="406"/>
                    <a:pt x="904" y="406"/>
                  </a:cubicBezTo>
                  <a:cubicBezTo>
                    <a:pt x="903" y="406"/>
                    <a:pt x="902" y="406"/>
                    <a:pt x="901" y="405"/>
                  </a:cubicBezTo>
                  <a:cubicBezTo>
                    <a:pt x="900" y="404"/>
                    <a:pt x="899" y="404"/>
                    <a:pt x="898" y="403"/>
                  </a:cubicBezTo>
                  <a:cubicBezTo>
                    <a:pt x="890" y="398"/>
                    <a:pt x="887" y="399"/>
                    <a:pt x="886" y="409"/>
                  </a:cubicBezTo>
                  <a:cubicBezTo>
                    <a:pt x="873" y="410"/>
                    <a:pt x="860" y="411"/>
                    <a:pt x="847" y="413"/>
                  </a:cubicBezTo>
                  <a:cubicBezTo>
                    <a:pt x="839" y="414"/>
                    <a:pt x="830" y="415"/>
                    <a:pt x="821" y="418"/>
                  </a:cubicBezTo>
                  <a:cubicBezTo>
                    <a:pt x="814" y="420"/>
                    <a:pt x="805" y="420"/>
                    <a:pt x="797" y="420"/>
                  </a:cubicBezTo>
                  <a:cubicBezTo>
                    <a:pt x="793" y="421"/>
                    <a:pt x="790" y="420"/>
                    <a:pt x="786" y="419"/>
                  </a:cubicBezTo>
                  <a:cubicBezTo>
                    <a:pt x="789" y="418"/>
                    <a:pt x="792" y="417"/>
                    <a:pt x="797" y="416"/>
                  </a:cubicBezTo>
                  <a:cubicBezTo>
                    <a:pt x="792" y="414"/>
                    <a:pt x="788" y="412"/>
                    <a:pt x="784" y="411"/>
                  </a:cubicBezTo>
                  <a:cubicBezTo>
                    <a:pt x="777" y="408"/>
                    <a:pt x="774" y="410"/>
                    <a:pt x="773" y="417"/>
                  </a:cubicBezTo>
                  <a:cubicBezTo>
                    <a:pt x="772" y="418"/>
                    <a:pt x="772" y="420"/>
                    <a:pt x="771" y="421"/>
                  </a:cubicBezTo>
                  <a:cubicBezTo>
                    <a:pt x="770" y="422"/>
                    <a:pt x="767" y="423"/>
                    <a:pt x="766" y="422"/>
                  </a:cubicBezTo>
                  <a:cubicBezTo>
                    <a:pt x="763" y="420"/>
                    <a:pt x="762" y="421"/>
                    <a:pt x="760" y="423"/>
                  </a:cubicBezTo>
                  <a:cubicBezTo>
                    <a:pt x="767" y="428"/>
                    <a:pt x="774" y="428"/>
                    <a:pt x="782" y="428"/>
                  </a:cubicBezTo>
                  <a:cubicBezTo>
                    <a:pt x="791" y="427"/>
                    <a:pt x="799" y="426"/>
                    <a:pt x="808" y="425"/>
                  </a:cubicBezTo>
                  <a:cubicBezTo>
                    <a:pt x="813" y="425"/>
                    <a:pt x="819" y="424"/>
                    <a:pt x="824" y="425"/>
                  </a:cubicBezTo>
                  <a:cubicBezTo>
                    <a:pt x="830" y="427"/>
                    <a:pt x="836" y="424"/>
                    <a:pt x="842" y="423"/>
                  </a:cubicBezTo>
                  <a:cubicBezTo>
                    <a:pt x="853" y="423"/>
                    <a:pt x="865" y="422"/>
                    <a:pt x="876" y="421"/>
                  </a:cubicBezTo>
                  <a:cubicBezTo>
                    <a:pt x="894" y="418"/>
                    <a:pt x="913" y="416"/>
                    <a:pt x="931" y="412"/>
                  </a:cubicBezTo>
                  <a:cubicBezTo>
                    <a:pt x="943" y="409"/>
                    <a:pt x="954" y="409"/>
                    <a:pt x="965" y="407"/>
                  </a:cubicBezTo>
                  <a:cubicBezTo>
                    <a:pt x="972" y="406"/>
                    <a:pt x="979" y="403"/>
                    <a:pt x="986" y="402"/>
                  </a:cubicBezTo>
                  <a:cubicBezTo>
                    <a:pt x="987" y="401"/>
                    <a:pt x="989" y="402"/>
                    <a:pt x="991" y="402"/>
                  </a:cubicBezTo>
                  <a:cubicBezTo>
                    <a:pt x="992" y="402"/>
                    <a:pt x="993" y="403"/>
                    <a:pt x="995" y="402"/>
                  </a:cubicBezTo>
                  <a:cubicBezTo>
                    <a:pt x="1029" y="390"/>
                    <a:pt x="1064" y="378"/>
                    <a:pt x="1098" y="366"/>
                  </a:cubicBezTo>
                  <a:cubicBezTo>
                    <a:pt x="1099" y="366"/>
                    <a:pt x="1100" y="365"/>
                    <a:pt x="1101" y="365"/>
                  </a:cubicBezTo>
                  <a:cubicBezTo>
                    <a:pt x="1099" y="361"/>
                    <a:pt x="1096" y="360"/>
                    <a:pt x="1093" y="362"/>
                  </a:cubicBezTo>
                  <a:cubicBezTo>
                    <a:pt x="1092" y="363"/>
                    <a:pt x="1091" y="363"/>
                    <a:pt x="1090" y="364"/>
                  </a:cubicBezTo>
                  <a:cubicBezTo>
                    <a:pt x="1084" y="367"/>
                    <a:pt x="1083" y="367"/>
                    <a:pt x="1079" y="362"/>
                  </a:cubicBezTo>
                  <a:cubicBezTo>
                    <a:pt x="1069" y="370"/>
                    <a:pt x="1057" y="371"/>
                    <a:pt x="1046" y="374"/>
                  </a:cubicBezTo>
                  <a:cubicBezTo>
                    <a:pt x="1038" y="377"/>
                    <a:pt x="1032" y="380"/>
                    <a:pt x="1025" y="383"/>
                  </a:cubicBezTo>
                  <a:cubicBezTo>
                    <a:pt x="1023" y="384"/>
                    <a:pt x="1022" y="384"/>
                    <a:pt x="1021" y="383"/>
                  </a:cubicBezTo>
                  <a:cubicBezTo>
                    <a:pt x="1017" y="381"/>
                    <a:pt x="1013" y="382"/>
                    <a:pt x="1010" y="384"/>
                  </a:cubicBezTo>
                  <a:cubicBezTo>
                    <a:pt x="1004" y="386"/>
                    <a:pt x="999" y="391"/>
                    <a:pt x="992" y="388"/>
                  </a:cubicBezTo>
                  <a:cubicBezTo>
                    <a:pt x="992" y="388"/>
                    <a:pt x="991" y="389"/>
                    <a:pt x="991" y="389"/>
                  </a:cubicBezTo>
                  <a:cubicBezTo>
                    <a:pt x="987" y="396"/>
                    <a:pt x="979" y="393"/>
                    <a:pt x="973" y="395"/>
                  </a:cubicBezTo>
                  <a:cubicBezTo>
                    <a:pt x="973" y="396"/>
                    <a:pt x="972" y="395"/>
                    <a:pt x="972" y="395"/>
                  </a:cubicBezTo>
                  <a:cubicBezTo>
                    <a:pt x="967" y="391"/>
                    <a:pt x="963" y="393"/>
                    <a:pt x="959" y="396"/>
                  </a:cubicBezTo>
                  <a:cubicBezTo>
                    <a:pt x="956" y="399"/>
                    <a:pt x="952" y="401"/>
                    <a:pt x="947" y="399"/>
                  </a:cubicBezTo>
                  <a:cubicBezTo>
                    <a:pt x="945" y="398"/>
                    <a:pt x="942" y="400"/>
                    <a:pt x="939" y="401"/>
                  </a:cubicBezTo>
                  <a:cubicBezTo>
                    <a:pt x="941" y="395"/>
                    <a:pt x="945" y="392"/>
                    <a:pt x="950" y="391"/>
                  </a:cubicBezTo>
                  <a:cubicBezTo>
                    <a:pt x="955" y="390"/>
                    <a:pt x="959" y="389"/>
                    <a:pt x="964" y="387"/>
                  </a:cubicBezTo>
                  <a:cubicBezTo>
                    <a:pt x="966" y="387"/>
                    <a:pt x="968" y="386"/>
                    <a:pt x="969" y="385"/>
                  </a:cubicBezTo>
                  <a:cubicBezTo>
                    <a:pt x="973" y="381"/>
                    <a:pt x="977" y="380"/>
                    <a:pt x="980" y="385"/>
                  </a:cubicBezTo>
                  <a:cubicBezTo>
                    <a:pt x="981" y="386"/>
                    <a:pt x="982" y="386"/>
                    <a:pt x="983" y="386"/>
                  </a:cubicBezTo>
                  <a:cubicBezTo>
                    <a:pt x="990" y="385"/>
                    <a:pt x="997" y="384"/>
                    <a:pt x="1005" y="382"/>
                  </a:cubicBezTo>
                  <a:cubicBezTo>
                    <a:pt x="1010" y="381"/>
                    <a:pt x="1015" y="378"/>
                    <a:pt x="1020" y="376"/>
                  </a:cubicBezTo>
                  <a:cubicBezTo>
                    <a:pt x="1021" y="375"/>
                    <a:pt x="1021" y="375"/>
                    <a:pt x="1021" y="374"/>
                  </a:cubicBezTo>
                  <a:cubicBezTo>
                    <a:pt x="1018" y="373"/>
                    <a:pt x="1016" y="372"/>
                    <a:pt x="1013" y="371"/>
                  </a:cubicBezTo>
                  <a:cubicBezTo>
                    <a:pt x="1013" y="371"/>
                    <a:pt x="1013" y="370"/>
                    <a:pt x="1013" y="370"/>
                  </a:cubicBezTo>
                  <a:cubicBezTo>
                    <a:pt x="1032" y="367"/>
                    <a:pt x="1049" y="359"/>
                    <a:pt x="1067" y="354"/>
                  </a:cubicBezTo>
                  <a:cubicBezTo>
                    <a:pt x="1070" y="353"/>
                    <a:pt x="1073" y="352"/>
                    <a:pt x="1077" y="351"/>
                  </a:cubicBezTo>
                  <a:cubicBezTo>
                    <a:pt x="1075" y="354"/>
                    <a:pt x="1073" y="356"/>
                    <a:pt x="1071" y="358"/>
                  </a:cubicBezTo>
                  <a:cubicBezTo>
                    <a:pt x="1072" y="359"/>
                    <a:pt x="1072" y="359"/>
                    <a:pt x="1072" y="360"/>
                  </a:cubicBezTo>
                  <a:cubicBezTo>
                    <a:pt x="1074" y="360"/>
                    <a:pt x="1077" y="359"/>
                    <a:pt x="1079" y="359"/>
                  </a:cubicBezTo>
                  <a:cubicBezTo>
                    <a:pt x="1080" y="358"/>
                    <a:pt x="1081" y="357"/>
                    <a:pt x="1082" y="356"/>
                  </a:cubicBezTo>
                  <a:cubicBezTo>
                    <a:pt x="1093" y="343"/>
                    <a:pt x="1109" y="340"/>
                    <a:pt x="1124" y="336"/>
                  </a:cubicBezTo>
                  <a:cubicBezTo>
                    <a:pt x="1129" y="335"/>
                    <a:pt x="1135" y="334"/>
                    <a:pt x="1141" y="334"/>
                  </a:cubicBezTo>
                  <a:cubicBezTo>
                    <a:pt x="1139" y="339"/>
                    <a:pt x="1136" y="342"/>
                    <a:pt x="1131" y="343"/>
                  </a:cubicBezTo>
                  <a:cubicBezTo>
                    <a:pt x="1119" y="345"/>
                    <a:pt x="1110" y="352"/>
                    <a:pt x="1103" y="361"/>
                  </a:cubicBezTo>
                  <a:cubicBezTo>
                    <a:pt x="1103" y="362"/>
                    <a:pt x="1103" y="362"/>
                    <a:pt x="1103" y="363"/>
                  </a:cubicBezTo>
                  <a:cubicBezTo>
                    <a:pt x="1107" y="363"/>
                    <a:pt x="1110" y="363"/>
                    <a:pt x="1114" y="362"/>
                  </a:cubicBezTo>
                  <a:cubicBezTo>
                    <a:pt x="1118" y="360"/>
                    <a:pt x="1121" y="358"/>
                    <a:pt x="1125" y="357"/>
                  </a:cubicBezTo>
                  <a:cubicBezTo>
                    <a:pt x="1130" y="354"/>
                    <a:pt x="1136" y="353"/>
                    <a:pt x="1141" y="355"/>
                  </a:cubicBezTo>
                  <a:cubicBezTo>
                    <a:pt x="1142" y="356"/>
                    <a:pt x="1144" y="355"/>
                    <a:pt x="1145" y="355"/>
                  </a:cubicBezTo>
                  <a:cubicBezTo>
                    <a:pt x="1150" y="353"/>
                    <a:pt x="1155" y="350"/>
                    <a:pt x="1160" y="348"/>
                  </a:cubicBezTo>
                  <a:cubicBezTo>
                    <a:pt x="1164" y="345"/>
                    <a:pt x="1168" y="343"/>
                    <a:pt x="1172" y="340"/>
                  </a:cubicBezTo>
                  <a:cubicBezTo>
                    <a:pt x="1173" y="340"/>
                    <a:pt x="1175" y="339"/>
                    <a:pt x="1176" y="339"/>
                  </a:cubicBezTo>
                  <a:cubicBezTo>
                    <a:pt x="1183" y="341"/>
                    <a:pt x="1189" y="339"/>
                    <a:pt x="1194" y="335"/>
                  </a:cubicBezTo>
                  <a:cubicBezTo>
                    <a:pt x="1198" y="333"/>
                    <a:pt x="1202" y="330"/>
                    <a:pt x="1206" y="328"/>
                  </a:cubicBezTo>
                  <a:cubicBezTo>
                    <a:pt x="1210" y="325"/>
                    <a:pt x="1215" y="324"/>
                    <a:pt x="1220" y="323"/>
                  </a:cubicBezTo>
                  <a:cubicBezTo>
                    <a:pt x="1221" y="322"/>
                    <a:pt x="1222" y="322"/>
                    <a:pt x="1223" y="322"/>
                  </a:cubicBezTo>
                  <a:cubicBezTo>
                    <a:pt x="1231" y="316"/>
                    <a:pt x="1240" y="311"/>
                    <a:pt x="1248" y="305"/>
                  </a:cubicBezTo>
                  <a:cubicBezTo>
                    <a:pt x="1249" y="305"/>
                    <a:pt x="1250" y="305"/>
                    <a:pt x="1251" y="304"/>
                  </a:cubicBezTo>
                  <a:cubicBezTo>
                    <a:pt x="1262" y="301"/>
                    <a:pt x="1271" y="296"/>
                    <a:pt x="1279" y="289"/>
                  </a:cubicBezTo>
                  <a:cubicBezTo>
                    <a:pt x="1280" y="288"/>
                    <a:pt x="1281" y="287"/>
                    <a:pt x="1282" y="287"/>
                  </a:cubicBezTo>
                  <a:cubicBezTo>
                    <a:pt x="1292" y="286"/>
                    <a:pt x="1298" y="280"/>
                    <a:pt x="1305" y="275"/>
                  </a:cubicBezTo>
                  <a:cubicBezTo>
                    <a:pt x="1309" y="271"/>
                    <a:pt x="1313" y="268"/>
                    <a:pt x="1317" y="266"/>
                  </a:cubicBezTo>
                  <a:cubicBezTo>
                    <a:pt x="1321" y="264"/>
                    <a:pt x="1326" y="262"/>
                    <a:pt x="1330" y="262"/>
                  </a:cubicBezTo>
                  <a:cubicBezTo>
                    <a:pt x="1335" y="262"/>
                    <a:pt x="1338" y="260"/>
                    <a:pt x="1341" y="256"/>
                  </a:cubicBezTo>
                  <a:cubicBezTo>
                    <a:pt x="1344" y="252"/>
                    <a:pt x="1347" y="249"/>
                    <a:pt x="1350" y="245"/>
                  </a:cubicBezTo>
                  <a:cubicBezTo>
                    <a:pt x="1354" y="241"/>
                    <a:pt x="1358" y="239"/>
                    <a:pt x="1363" y="241"/>
                  </a:cubicBezTo>
                  <a:cubicBezTo>
                    <a:pt x="1364" y="242"/>
                    <a:pt x="1366" y="241"/>
                    <a:pt x="1367" y="240"/>
                  </a:cubicBezTo>
                  <a:cubicBezTo>
                    <a:pt x="1371" y="236"/>
                    <a:pt x="1375" y="232"/>
                    <a:pt x="1379" y="227"/>
                  </a:cubicBezTo>
                  <a:cubicBezTo>
                    <a:pt x="1385" y="220"/>
                    <a:pt x="1392" y="213"/>
                    <a:pt x="1402" y="213"/>
                  </a:cubicBezTo>
                  <a:cubicBezTo>
                    <a:pt x="1408" y="214"/>
                    <a:pt x="1412" y="205"/>
                    <a:pt x="1410" y="201"/>
                  </a:cubicBezTo>
                  <a:cubicBezTo>
                    <a:pt x="1413" y="199"/>
                    <a:pt x="1416" y="197"/>
                    <a:pt x="1419" y="194"/>
                  </a:cubicBezTo>
                  <a:cubicBezTo>
                    <a:pt x="1421" y="192"/>
                    <a:pt x="1421" y="191"/>
                    <a:pt x="1418" y="190"/>
                  </a:cubicBezTo>
                  <a:cubicBezTo>
                    <a:pt x="1420" y="188"/>
                    <a:pt x="1422" y="186"/>
                    <a:pt x="1425" y="183"/>
                  </a:cubicBezTo>
                  <a:cubicBezTo>
                    <a:pt x="1423" y="182"/>
                    <a:pt x="1422" y="181"/>
                    <a:pt x="1420" y="180"/>
                  </a:cubicBezTo>
                  <a:cubicBezTo>
                    <a:pt x="1423" y="176"/>
                    <a:pt x="1426" y="173"/>
                    <a:pt x="1428" y="170"/>
                  </a:cubicBezTo>
                  <a:cubicBezTo>
                    <a:pt x="1429" y="172"/>
                    <a:pt x="1429" y="174"/>
                    <a:pt x="1430" y="177"/>
                  </a:cubicBezTo>
                  <a:cubicBezTo>
                    <a:pt x="1432" y="176"/>
                    <a:pt x="1436" y="176"/>
                    <a:pt x="1438" y="175"/>
                  </a:cubicBezTo>
                  <a:cubicBezTo>
                    <a:pt x="1442" y="172"/>
                    <a:pt x="1446" y="168"/>
                    <a:pt x="1450" y="165"/>
                  </a:cubicBezTo>
                  <a:cubicBezTo>
                    <a:pt x="1452" y="163"/>
                    <a:pt x="1453" y="161"/>
                    <a:pt x="1455" y="159"/>
                  </a:cubicBezTo>
                  <a:cubicBezTo>
                    <a:pt x="1476" y="145"/>
                    <a:pt x="1493" y="126"/>
                    <a:pt x="1512" y="108"/>
                  </a:cubicBezTo>
                  <a:cubicBezTo>
                    <a:pt x="1517" y="103"/>
                    <a:pt x="1521" y="96"/>
                    <a:pt x="1525" y="90"/>
                  </a:cubicBezTo>
                  <a:cubicBezTo>
                    <a:pt x="1530" y="84"/>
                    <a:pt x="1536" y="78"/>
                    <a:pt x="1541" y="73"/>
                  </a:cubicBezTo>
                  <a:cubicBezTo>
                    <a:pt x="1542" y="72"/>
                    <a:pt x="1544" y="72"/>
                    <a:pt x="1545" y="73"/>
                  </a:cubicBezTo>
                  <a:cubicBezTo>
                    <a:pt x="1546" y="75"/>
                    <a:pt x="1547" y="77"/>
                    <a:pt x="1547" y="78"/>
                  </a:cubicBezTo>
                  <a:cubicBezTo>
                    <a:pt x="1547" y="81"/>
                    <a:pt x="1546" y="83"/>
                    <a:pt x="1544" y="86"/>
                  </a:cubicBezTo>
                  <a:cubicBezTo>
                    <a:pt x="1538" y="97"/>
                    <a:pt x="1530" y="106"/>
                    <a:pt x="1520" y="114"/>
                  </a:cubicBezTo>
                  <a:cubicBezTo>
                    <a:pt x="1512" y="121"/>
                    <a:pt x="1505" y="130"/>
                    <a:pt x="1500" y="140"/>
                  </a:cubicBezTo>
                  <a:cubicBezTo>
                    <a:pt x="1495" y="149"/>
                    <a:pt x="1488" y="157"/>
                    <a:pt x="1480" y="165"/>
                  </a:cubicBezTo>
                  <a:cubicBezTo>
                    <a:pt x="1458" y="185"/>
                    <a:pt x="1435" y="205"/>
                    <a:pt x="1412" y="226"/>
                  </a:cubicBezTo>
                  <a:cubicBezTo>
                    <a:pt x="1412" y="226"/>
                    <a:pt x="1410" y="227"/>
                    <a:pt x="1409" y="227"/>
                  </a:cubicBezTo>
                  <a:cubicBezTo>
                    <a:pt x="1402" y="228"/>
                    <a:pt x="1397" y="232"/>
                    <a:pt x="1393" y="238"/>
                  </a:cubicBezTo>
                  <a:cubicBezTo>
                    <a:pt x="1389" y="244"/>
                    <a:pt x="1384" y="249"/>
                    <a:pt x="1377" y="251"/>
                  </a:cubicBezTo>
                  <a:cubicBezTo>
                    <a:pt x="1369" y="253"/>
                    <a:pt x="1363" y="259"/>
                    <a:pt x="1359" y="266"/>
                  </a:cubicBezTo>
                  <a:cubicBezTo>
                    <a:pt x="1358" y="268"/>
                    <a:pt x="1357" y="272"/>
                    <a:pt x="1359" y="273"/>
                  </a:cubicBezTo>
                  <a:cubicBezTo>
                    <a:pt x="1362" y="276"/>
                    <a:pt x="1360" y="278"/>
                    <a:pt x="1358" y="280"/>
                  </a:cubicBezTo>
                  <a:cubicBezTo>
                    <a:pt x="1357" y="281"/>
                    <a:pt x="1355" y="282"/>
                    <a:pt x="1353" y="283"/>
                  </a:cubicBezTo>
                  <a:cubicBezTo>
                    <a:pt x="1350" y="286"/>
                    <a:pt x="1347" y="288"/>
                    <a:pt x="1343" y="291"/>
                  </a:cubicBezTo>
                  <a:cubicBezTo>
                    <a:pt x="1342" y="290"/>
                    <a:pt x="1339" y="289"/>
                    <a:pt x="1337" y="289"/>
                  </a:cubicBezTo>
                  <a:cubicBezTo>
                    <a:pt x="1331" y="288"/>
                    <a:pt x="1329" y="290"/>
                    <a:pt x="1326" y="295"/>
                  </a:cubicBezTo>
                  <a:cubicBezTo>
                    <a:pt x="1323" y="299"/>
                    <a:pt x="1320" y="303"/>
                    <a:pt x="1317" y="307"/>
                  </a:cubicBezTo>
                  <a:cubicBezTo>
                    <a:pt x="1315" y="309"/>
                    <a:pt x="1312" y="310"/>
                    <a:pt x="1309" y="308"/>
                  </a:cubicBezTo>
                  <a:cubicBezTo>
                    <a:pt x="1308" y="307"/>
                    <a:pt x="1305" y="308"/>
                    <a:pt x="1304" y="309"/>
                  </a:cubicBezTo>
                  <a:cubicBezTo>
                    <a:pt x="1295" y="315"/>
                    <a:pt x="1286" y="322"/>
                    <a:pt x="1280" y="331"/>
                  </a:cubicBezTo>
                  <a:cubicBezTo>
                    <a:pt x="1274" y="338"/>
                    <a:pt x="1270" y="338"/>
                    <a:pt x="1262" y="334"/>
                  </a:cubicBezTo>
                  <a:cubicBezTo>
                    <a:pt x="1260" y="333"/>
                    <a:pt x="1258" y="333"/>
                    <a:pt x="1256" y="334"/>
                  </a:cubicBezTo>
                  <a:cubicBezTo>
                    <a:pt x="1254" y="336"/>
                    <a:pt x="1252" y="339"/>
                    <a:pt x="1250" y="341"/>
                  </a:cubicBezTo>
                  <a:cubicBezTo>
                    <a:pt x="1246" y="348"/>
                    <a:pt x="1240" y="351"/>
                    <a:pt x="1232" y="353"/>
                  </a:cubicBezTo>
                  <a:cubicBezTo>
                    <a:pt x="1223" y="354"/>
                    <a:pt x="1215" y="357"/>
                    <a:pt x="1208" y="364"/>
                  </a:cubicBezTo>
                  <a:cubicBezTo>
                    <a:pt x="1207" y="365"/>
                    <a:pt x="1206" y="366"/>
                    <a:pt x="1205" y="367"/>
                  </a:cubicBezTo>
                  <a:cubicBezTo>
                    <a:pt x="1207" y="369"/>
                    <a:pt x="1208" y="370"/>
                    <a:pt x="1209" y="372"/>
                  </a:cubicBezTo>
                  <a:cubicBezTo>
                    <a:pt x="1208" y="373"/>
                    <a:pt x="1207" y="374"/>
                    <a:pt x="1206" y="374"/>
                  </a:cubicBezTo>
                  <a:cubicBezTo>
                    <a:pt x="1202" y="369"/>
                    <a:pt x="1202" y="369"/>
                    <a:pt x="1191" y="372"/>
                  </a:cubicBezTo>
                  <a:cubicBezTo>
                    <a:pt x="1192" y="371"/>
                    <a:pt x="1192" y="370"/>
                    <a:pt x="1192" y="368"/>
                  </a:cubicBezTo>
                  <a:cubicBezTo>
                    <a:pt x="1187" y="367"/>
                    <a:pt x="1184" y="369"/>
                    <a:pt x="1181" y="372"/>
                  </a:cubicBezTo>
                  <a:cubicBezTo>
                    <a:pt x="1178" y="374"/>
                    <a:pt x="1176" y="377"/>
                    <a:pt x="1173" y="379"/>
                  </a:cubicBezTo>
                  <a:cubicBezTo>
                    <a:pt x="1171" y="381"/>
                    <a:pt x="1169" y="384"/>
                    <a:pt x="1165" y="382"/>
                  </a:cubicBezTo>
                  <a:cubicBezTo>
                    <a:pt x="1163" y="382"/>
                    <a:pt x="1160" y="384"/>
                    <a:pt x="1158" y="386"/>
                  </a:cubicBezTo>
                  <a:cubicBezTo>
                    <a:pt x="1155" y="390"/>
                    <a:pt x="1152" y="394"/>
                    <a:pt x="1146" y="391"/>
                  </a:cubicBezTo>
                  <a:cubicBezTo>
                    <a:pt x="1146" y="391"/>
                    <a:pt x="1145" y="391"/>
                    <a:pt x="1144" y="392"/>
                  </a:cubicBezTo>
                  <a:cubicBezTo>
                    <a:pt x="1134" y="396"/>
                    <a:pt x="1125" y="401"/>
                    <a:pt x="1115" y="406"/>
                  </a:cubicBezTo>
                  <a:cubicBezTo>
                    <a:pt x="1106" y="410"/>
                    <a:pt x="1098" y="414"/>
                    <a:pt x="1089" y="419"/>
                  </a:cubicBezTo>
                  <a:cubicBezTo>
                    <a:pt x="1088" y="418"/>
                    <a:pt x="1091" y="415"/>
                    <a:pt x="1088" y="412"/>
                  </a:cubicBezTo>
                  <a:cubicBezTo>
                    <a:pt x="1084" y="410"/>
                    <a:pt x="1081" y="410"/>
                    <a:pt x="1079" y="411"/>
                  </a:cubicBezTo>
                  <a:cubicBezTo>
                    <a:pt x="1074" y="413"/>
                    <a:pt x="1069" y="416"/>
                    <a:pt x="1064" y="419"/>
                  </a:cubicBezTo>
                  <a:cubicBezTo>
                    <a:pt x="1063" y="419"/>
                    <a:pt x="1062" y="420"/>
                    <a:pt x="1061" y="420"/>
                  </a:cubicBezTo>
                  <a:cubicBezTo>
                    <a:pt x="1055" y="418"/>
                    <a:pt x="1051" y="420"/>
                    <a:pt x="1046" y="423"/>
                  </a:cubicBezTo>
                  <a:cubicBezTo>
                    <a:pt x="1040" y="427"/>
                    <a:pt x="1035" y="432"/>
                    <a:pt x="1027" y="433"/>
                  </a:cubicBezTo>
                  <a:cubicBezTo>
                    <a:pt x="1026" y="433"/>
                    <a:pt x="1024" y="433"/>
                    <a:pt x="1023" y="433"/>
                  </a:cubicBezTo>
                  <a:cubicBezTo>
                    <a:pt x="1021" y="432"/>
                    <a:pt x="1020" y="431"/>
                    <a:pt x="1019" y="431"/>
                  </a:cubicBezTo>
                  <a:cubicBezTo>
                    <a:pt x="1018" y="431"/>
                    <a:pt x="1016" y="432"/>
                    <a:pt x="1015" y="432"/>
                  </a:cubicBezTo>
                  <a:cubicBezTo>
                    <a:pt x="1015" y="434"/>
                    <a:pt x="1016" y="435"/>
                    <a:pt x="1017" y="436"/>
                  </a:cubicBezTo>
                  <a:cubicBezTo>
                    <a:pt x="1017" y="437"/>
                    <a:pt x="1018" y="438"/>
                    <a:pt x="1019" y="439"/>
                  </a:cubicBezTo>
                  <a:cubicBezTo>
                    <a:pt x="1016" y="440"/>
                    <a:pt x="1013" y="440"/>
                    <a:pt x="1010" y="441"/>
                  </a:cubicBezTo>
                  <a:cubicBezTo>
                    <a:pt x="1009" y="432"/>
                    <a:pt x="1009" y="432"/>
                    <a:pt x="998" y="429"/>
                  </a:cubicBezTo>
                  <a:cubicBezTo>
                    <a:pt x="998" y="431"/>
                    <a:pt x="997" y="432"/>
                    <a:pt x="997" y="433"/>
                  </a:cubicBezTo>
                  <a:cubicBezTo>
                    <a:pt x="999" y="437"/>
                    <a:pt x="995" y="439"/>
                    <a:pt x="993" y="440"/>
                  </a:cubicBezTo>
                  <a:cubicBezTo>
                    <a:pt x="986" y="442"/>
                    <a:pt x="979" y="444"/>
                    <a:pt x="972" y="445"/>
                  </a:cubicBezTo>
                  <a:cubicBezTo>
                    <a:pt x="964" y="447"/>
                    <a:pt x="956" y="446"/>
                    <a:pt x="948" y="447"/>
                  </a:cubicBezTo>
                  <a:cubicBezTo>
                    <a:pt x="935" y="450"/>
                    <a:pt x="922" y="453"/>
                    <a:pt x="909" y="456"/>
                  </a:cubicBezTo>
                  <a:cubicBezTo>
                    <a:pt x="906" y="457"/>
                    <a:pt x="903" y="458"/>
                    <a:pt x="900" y="457"/>
                  </a:cubicBezTo>
                  <a:cubicBezTo>
                    <a:pt x="895" y="455"/>
                    <a:pt x="892" y="457"/>
                    <a:pt x="888" y="458"/>
                  </a:cubicBezTo>
                  <a:cubicBezTo>
                    <a:pt x="879" y="461"/>
                    <a:pt x="869" y="463"/>
                    <a:pt x="859" y="465"/>
                  </a:cubicBezTo>
                  <a:cubicBezTo>
                    <a:pt x="854" y="466"/>
                    <a:pt x="849" y="465"/>
                    <a:pt x="843" y="466"/>
                  </a:cubicBezTo>
                  <a:cubicBezTo>
                    <a:pt x="840" y="466"/>
                    <a:pt x="837" y="466"/>
                    <a:pt x="834" y="463"/>
                  </a:cubicBezTo>
                  <a:cubicBezTo>
                    <a:pt x="832" y="460"/>
                    <a:pt x="828" y="461"/>
                    <a:pt x="825" y="465"/>
                  </a:cubicBezTo>
                  <a:cubicBezTo>
                    <a:pt x="824" y="466"/>
                    <a:pt x="823" y="467"/>
                    <a:pt x="821" y="467"/>
                  </a:cubicBezTo>
                  <a:cubicBezTo>
                    <a:pt x="816" y="467"/>
                    <a:pt x="811" y="467"/>
                    <a:pt x="806" y="468"/>
                  </a:cubicBezTo>
                  <a:cubicBezTo>
                    <a:pt x="797" y="468"/>
                    <a:pt x="788" y="469"/>
                    <a:pt x="779" y="469"/>
                  </a:cubicBezTo>
                  <a:cubicBezTo>
                    <a:pt x="771" y="469"/>
                    <a:pt x="764" y="469"/>
                    <a:pt x="756" y="468"/>
                  </a:cubicBezTo>
                  <a:cubicBezTo>
                    <a:pt x="753" y="468"/>
                    <a:pt x="751" y="468"/>
                    <a:pt x="748" y="468"/>
                  </a:cubicBezTo>
                  <a:cubicBezTo>
                    <a:pt x="737" y="468"/>
                    <a:pt x="726" y="468"/>
                    <a:pt x="716" y="463"/>
                  </a:cubicBezTo>
                  <a:cubicBezTo>
                    <a:pt x="715" y="462"/>
                    <a:pt x="713" y="462"/>
                    <a:pt x="712" y="462"/>
                  </a:cubicBezTo>
                  <a:cubicBezTo>
                    <a:pt x="704" y="465"/>
                    <a:pt x="696" y="464"/>
                    <a:pt x="689" y="461"/>
                  </a:cubicBezTo>
                  <a:cubicBezTo>
                    <a:pt x="681" y="458"/>
                    <a:pt x="673" y="456"/>
                    <a:pt x="664" y="458"/>
                  </a:cubicBezTo>
                  <a:cubicBezTo>
                    <a:pt x="660" y="459"/>
                    <a:pt x="655" y="456"/>
                    <a:pt x="651" y="455"/>
                  </a:cubicBezTo>
                  <a:cubicBezTo>
                    <a:pt x="641" y="454"/>
                    <a:pt x="631" y="453"/>
                    <a:pt x="621" y="452"/>
                  </a:cubicBezTo>
                  <a:cubicBezTo>
                    <a:pt x="617" y="452"/>
                    <a:pt x="615" y="452"/>
                    <a:pt x="615" y="447"/>
                  </a:cubicBezTo>
                  <a:cubicBezTo>
                    <a:pt x="615" y="444"/>
                    <a:pt x="613" y="442"/>
                    <a:pt x="609" y="443"/>
                  </a:cubicBezTo>
                  <a:cubicBezTo>
                    <a:pt x="607" y="444"/>
                    <a:pt x="604" y="444"/>
                    <a:pt x="604" y="440"/>
                  </a:cubicBezTo>
                  <a:cubicBezTo>
                    <a:pt x="603" y="438"/>
                    <a:pt x="597" y="436"/>
                    <a:pt x="594" y="438"/>
                  </a:cubicBezTo>
                  <a:cubicBezTo>
                    <a:pt x="593" y="439"/>
                    <a:pt x="593" y="441"/>
                    <a:pt x="592" y="444"/>
                  </a:cubicBezTo>
                  <a:cubicBezTo>
                    <a:pt x="575" y="446"/>
                    <a:pt x="558" y="439"/>
                    <a:pt x="540" y="435"/>
                  </a:cubicBezTo>
                  <a:cubicBezTo>
                    <a:pt x="545" y="431"/>
                    <a:pt x="550" y="440"/>
                    <a:pt x="555" y="435"/>
                  </a:cubicBezTo>
                  <a:cubicBezTo>
                    <a:pt x="545" y="429"/>
                    <a:pt x="536" y="423"/>
                    <a:pt x="524" y="421"/>
                  </a:cubicBezTo>
                  <a:cubicBezTo>
                    <a:pt x="523" y="421"/>
                    <a:pt x="521" y="422"/>
                    <a:pt x="519" y="423"/>
                  </a:cubicBezTo>
                  <a:cubicBezTo>
                    <a:pt x="517" y="425"/>
                    <a:pt x="515" y="427"/>
                    <a:pt x="513" y="429"/>
                  </a:cubicBezTo>
                  <a:cubicBezTo>
                    <a:pt x="511" y="431"/>
                    <a:pt x="508" y="432"/>
                    <a:pt x="506" y="428"/>
                  </a:cubicBezTo>
                  <a:cubicBezTo>
                    <a:pt x="505" y="427"/>
                    <a:pt x="503" y="427"/>
                    <a:pt x="501" y="427"/>
                  </a:cubicBezTo>
                  <a:cubicBezTo>
                    <a:pt x="498" y="426"/>
                    <a:pt x="495" y="427"/>
                    <a:pt x="494" y="424"/>
                  </a:cubicBezTo>
                  <a:cubicBezTo>
                    <a:pt x="493" y="423"/>
                    <a:pt x="490" y="423"/>
                    <a:pt x="489" y="423"/>
                  </a:cubicBezTo>
                  <a:cubicBezTo>
                    <a:pt x="486" y="423"/>
                    <a:pt x="483" y="424"/>
                    <a:pt x="480" y="425"/>
                  </a:cubicBezTo>
                  <a:cubicBezTo>
                    <a:pt x="479" y="422"/>
                    <a:pt x="478" y="420"/>
                    <a:pt x="477" y="418"/>
                  </a:cubicBezTo>
                  <a:cubicBezTo>
                    <a:pt x="472" y="420"/>
                    <a:pt x="469" y="419"/>
                    <a:pt x="466" y="415"/>
                  </a:cubicBezTo>
                  <a:cubicBezTo>
                    <a:pt x="464" y="413"/>
                    <a:pt x="461" y="413"/>
                    <a:pt x="459" y="411"/>
                  </a:cubicBezTo>
                  <a:cubicBezTo>
                    <a:pt x="452" y="406"/>
                    <a:pt x="443" y="411"/>
                    <a:pt x="435" y="408"/>
                  </a:cubicBezTo>
                  <a:cubicBezTo>
                    <a:pt x="435" y="408"/>
                    <a:pt x="434" y="408"/>
                    <a:pt x="433" y="408"/>
                  </a:cubicBezTo>
                  <a:cubicBezTo>
                    <a:pt x="428" y="405"/>
                    <a:pt x="423" y="400"/>
                    <a:pt x="419" y="400"/>
                  </a:cubicBezTo>
                  <a:cubicBezTo>
                    <a:pt x="413" y="401"/>
                    <a:pt x="408" y="399"/>
                    <a:pt x="403" y="397"/>
                  </a:cubicBezTo>
                  <a:cubicBezTo>
                    <a:pt x="399" y="395"/>
                    <a:pt x="395" y="394"/>
                    <a:pt x="392" y="390"/>
                  </a:cubicBezTo>
                  <a:cubicBezTo>
                    <a:pt x="390" y="388"/>
                    <a:pt x="386" y="388"/>
                    <a:pt x="383" y="386"/>
                  </a:cubicBezTo>
                  <a:cubicBezTo>
                    <a:pt x="382" y="385"/>
                    <a:pt x="381" y="383"/>
                    <a:pt x="379" y="382"/>
                  </a:cubicBezTo>
                  <a:cubicBezTo>
                    <a:pt x="381" y="382"/>
                    <a:pt x="383" y="381"/>
                    <a:pt x="385" y="381"/>
                  </a:cubicBezTo>
                  <a:cubicBezTo>
                    <a:pt x="387" y="382"/>
                    <a:pt x="389" y="384"/>
                    <a:pt x="391" y="384"/>
                  </a:cubicBezTo>
                  <a:cubicBezTo>
                    <a:pt x="393" y="384"/>
                    <a:pt x="396" y="383"/>
                    <a:pt x="397" y="381"/>
                  </a:cubicBezTo>
                  <a:cubicBezTo>
                    <a:pt x="398" y="381"/>
                    <a:pt x="396" y="378"/>
                    <a:pt x="395" y="376"/>
                  </a:cubicBezTo>
                  <a:cubicBezTo>
                    <a:pt x="392" y="373"/>
                    <a:pt x="388" y="372"/>
                    <a:pt x="384" y="375"/>
                  </a:cubicBezTo>
                  <a:cubicBezTo>
                    <a:pt x="372" y="384"/>
                    <a:pt x="366" y="381"/>
                    <a:pt x="357" y="370"/>
                  </a:cubicBezTo>
                  <a:cubicBezTo>
                    <a:pt x="355" y="368"/>
                    <a:pt x="353" y="366"/>
                    <a:pt x="350" y="364"/>
                  </a:cubicBezTo>
                  <a:cubicBezTo>
                    <a:pt x="344" y="358"/>
                    <a:pt x="338" y="354"/>
                    <a:pt x="329" y="358"/>
                  </a:cubicBezTo>
                  <a:cubicBezTo>
                    <a:pt x="327" y="348"/>
                    <a:pt x="320" y="342"/>
                    <a:pt x="311" y="339"/>
                  </a:cubicBezTo>
                  <a:cubicBezTo>
                    <a:pt x="306" y="337"/>
                    <a:pt x="300" y="335"/>
                    <a:pt x="295" y="332"/>
                  </a:cubicBezTo>
                  <a:cubicBezTo>
                    <a:pt x="290" y="330"/>
                    <a:pt x="286" y="327"/>
                    <a:pt x="281" y="323"/>
                  </a:cubicBezTo>
                  <a:cubicBezTo>
                    <a:pt x="278" y="321"/>
                    <a:pt x="275" y="318"/>
                    <a:pt x="281" y="313"/>
                  </a:cubicBezTo>
                  <a:cubicBezTo>
                    <a:pt x="275" y="312"/>
                    <a:pt x="272" y="311"/>
                    <a:pt x="268" y="311"/>
                  </a:cubicBezTo>
                  <a:cubicBezTo>
                    <a:pt x="263" y="312"/>
                    <a:pt x="259" y="310"/>
                    <a:pt x="255" y="306"/>
                  </a:cubicBezTo>
                  <a:cubicBezTo>
                    <a:pt x="252" y="302"/>
                    <a:pt x="247" y="299"/>
                    <a:pt x="243" y="295"/>
                  </a:cubicBezTo>
                  <a:cubicBezTo>
                    <a:pt x="241" y="297"/>
                    <a:pt x="238" y="299"/>
                    <a:pt x="234" y="302"/>
                  </a:cubicBezTo>
                  <a:cubicBezTo>
                    <a:pt x="219" y="281"/>
                    <a:pt x="197" y="269"/>
                    <a:pt x="171" y="263"/>
                  </a:cubicBezTo>
                  <a:cubicBezTo>
                    <a:pt x="169" y="250"/>
                    <a:pt x="166" y="245"/>
                    <a:pt x="156" y="240"/>
                  </a:cubicBezTo>
                  <a:cubicBezTo>
                    <a:pt x="158" y="240"/>
                    <a:pt x="160" y="239"/>
                    <a:pt x="162" y="239"/>
                  </a:cubicBezTo>
                  <a:cubicBezTo>
                    <a:pt x="163" y="235"/>
                    <a:pt x="160" y="232"/>
                    <a:pt x="157" y="229"/>
                  </a:cubicBezTo>
                  <a:cubicBezTo>
                    <a:pt x="159" y="227"/>
                    <a:pt x="161" y="226"/>
                    <a:pt x="163" y="224"/>
                  </a:cubicBezTo>
                  <a:cubicBezTo>
                    <a:pt x="159" y="218"/>
                    <a:pt x="156" y="217"/>
                    <a:pt x="151" y="222"/>
                  </a:cubicBezTo>
                  <a:cubicBezTo>
                    <a:pt x="149" y="224"/>
                    <a:pt x="146" y="225"/>
                    <a:pt x="144" y="222"/>
                  </a:cubicBezTo>
                  <a:cubicBezTo>
                    <a:pt x="140" y="218"/>
                    <a:pt x="136" y="214"/>
                    <a:pt x="131" y="210"/>
                  </a:cubicBezTo>
                  <a:cubicBezTo>
                    <a:pt x="126" y="205"/>
                    <a:pt x="119" y="201"/>
                    <a:pt x="116" y="194"/>
                  </a:cubicBezTo>
                  <a:cubicBezTo>
                    <a:pt x="116" y="193"/>
                    <a:pt x="114" y="193"/>
                    <a:pt x="113" y="192"/>
                  </a:cubicBezTo>
                  <a:cubicBezTo>
                    <a:pt x="110" y="191"/>
                    <a:pt x="107" y="191"/>
                    <a:pt x="104" y="190"/>
                  </a:cubicBezTo>
                  <a:cubicBezTo>
                    <a:pt x="100" y="189"/>
                    <a:pt x="97" y="187"/>
                    <a:pt x="97" y="183"/>
                  </a:cubicBezTo>
                  <a:cubicBezTo>
                    <a:pt x="96" y="180"/>
                    <a:pt x="93" y="177"/>
                    <a:pt x="91" y="175"/>
                  </a:cubicBezTo>
                  <a:cubicBezTo>
                    <a:pt x="75" y="165"/>
                    <a:pt x="63" y="151"/>
                    <a:pt x="49" y="138"/>
                  </a:cubicBezTo>
                  <a:cubicBezTo>
                    <a:pt x="44" y="133"/>
                    <a:pt x="39" y="127"/>
                    <a:pt x="33" y="124"/>
                  </a:cubicBezTo>
                  <a:cubicBezTo>
                    <a:pt x="25" y="119"/>
                    <a:pt x="22" y="111"/>
                    <a:pt x="17" y="103"/>
                  </a:cubicBezTo>
                  <a:cubicBezTo>
                    <a:pt x="13" y="97"/>
                    <a:pt x="9" y="92"/>
                    <a:pt x="6" y="85"/>
                  </a:cubicBezTo>
                  <a:cubicBezTo>
                    <a:pt x="3" y="80"/>
                    <a:pt x="2" y="74"/>
                    <a:pt x="1" y="69"/>
                  </a:cubicBezTo>
                  <a:cubicBezTo>
                    <a:pt x="1" y="68"/>
                    <a:pt x="0" y="66"/>
                    <a:pt x="0" y="65"/>
                  </a:cubicBezTo>
                  <a:cubicBezTo>
                    <a:pt x="0" y="58"/>
                    <a:pt x="0" y="51"/>
                    <a:pt x="0" y="43"/>
                  </a:cubicBezTo>
                  <a:close/>
                  <a:moveTo>
                    <a:pt x="760" y="393"/>
                  </a:moveTo>
                  <a:cubicBezTo>
                    <a:pt x="754" y="390"/>
                    <a:pt x="750" y="391"/>
                    <a:pt x="745" y="394"/>
                  </a:cubicBezTo>
                  <a:cubicBezTo>
                    <a:pt x="741" y="396"/>
                    <a:pt x="738" y="399"/>
                    <a:pt x="734" y="401"/>
                  </a:cubicBezTo>
                  <a:cubicBezTo>
                    <a:pt x="730" y="404"/>
                    <a:pt x="725" y="405"/>
                    <a:pt x="721" y="402"/>
                  </a:cubicBezTo>
                  <a:cubicBezTo>
                    <a:pt x="716" y="399"/>
                    <a:pt x="712" y="399"/>
                    <a:pt x="708" y="400"/>
                  </a:cubicBezTo>
                  <a:cubicBezTo>
                    <a:pt x="704" y="402"/>
                    <a:pt x="702" y="401"/>
                    <a:pt x="700" y="398"/>
                  </a:cubicBezTo>
                  <a:cubicBezTo>
                    <a:pt x="699" y="397"/>
                    <a:pt x="698" y="396"/>
                    <a:pt x="697" y="396"/>
                  </a:cubicBezTo>
                  <a:cubicBezTo>
                    <a:pt x="689" y="396"/>
                    <a:pt x="682" y="393"/>
                    <a:pt x="675" y="390"/>
                  </a:cubicBezTo>
                  <a:cubicBezTo>
                    <a:pt x="674" y="390"/>
                    <a:pt x="672" y="389"/>
                    <a:pt x="672" y="390"/>
                  </a:cubicBezTo>
                  <a:cubicBezTo>
                    <a:pt x="665" y="396"/>
                    <a:pt x="658" y="393"/>
                    <a:pt x="650" y="391"/>
                  </a:cubicBezTo>
                  <a:cubicBezTo>
                    <a:pt x="644" y="389"/>
                    <a:pt x="638" y="389"/>
                    <a:pt x="632" y="388"/>
                  </a:cubicBezTo>
                  <a:cubicBezTo>
                    <a:pt x="626" y="388"/>
                    <a:pt x="621" y="389"/>
                    <a:pt x="615" y="390"/>
                  </a:cubicBezTo>
                  <a:cubicBezTo>
                    <a:pt x="613" y="390"/>
                    <a:pt x="610" y="391"/>
                    <a:pt x="609" y="387"/>
                  </a:cubicBezTo>
                  <a:cubicBezTo>
                    <a:pt x="609" y="386"/>
                    <a:pt x="606" y="386"/>
                    <a:pt x="605" y="386"/>
                  </a:cubicBezTo>
                  <a:cubicBezTo>
                    <a:pt x="601" y="387"/>
                    <a:pt x="597" y="388"/>
                    <a:pt x="593" y="389"/>
                  </a:cubicBezTo>
                  <a:cubicBezTo>
                    <a:pt x="594" y="391"/>
                    <a:pt x="595" y="392"/>
                    <a:pt x="596" y="393"/>
                  </a:cubicBezTo>
                  <a:cubicBezTo>
                    <a:pt x="603" y="397"/>
                    <a:pt x="610" y="402"/>
                    <a:pt x="618" y="405"/>
                  </a:cubicBezTo>
                  <a:cubicBezTo>
                    <a:pt x="642" y="414"/>
                    <a:pt x="668" y="412"/>
                    <a:pt x="693" y="413"/>
                  </a:cubicBezTo>
                  <a:cubicBezTo>
                    <a:pt x="692" y="410"/>
                    <a:pt x="691" y="408"/>
                    <a:pt x="690" y="406"/>
                  </a:cubicBezTo>
                  <a:cubicBezTo>
                    <a:pt x="712" y="406"/>
                    <a:pt x="734" y="406"/>
                    <a:pt x="756" y="407"/>
                  </a:cubicBezTo>
                  <a:cubicBezTo>
                    <a:pt x="763" y="407"/>
                    <a:pt x="766" y="403"/>
                    <a:pt x="771" y="399"/>
                  </a:cubicBezTo>
                  <a:cubicBezTo>
                    <a:pt x="765" y="396"/>
                    <a:pt x="760" y="405"/>
                    <a:pt x="754" y="400"/>
                  </a:cubicBezTo>
                  <a:cubicBezTo>
                    <a:pt x="756" y="397"/>
                    <a:pt x="758" y="395"/>
                    <a:pt x="760" y="393"/>
                  </a:cubicBezTo>
                  <a:close/>
                  <a:moveTo>
                    <a:pt x="1030" y="374"/>
                  </a:moveTo>
                  <a:cubicBezTo>
                    <a:pt x="1039" y="373"/>
                    <a:pt x="1047" y="369"/>
                    <a:pt x="1054" y="363"/>
                  </a:cubicBezTo>
                  <a:cubicBezTo>
                    <a:pt x="1047" y="365"/>
                    <a:pt x="1040" y="366"/>
                    <a:pt x="1033" y="368"/>
                  </a:cubicBezTo>
                  <a:cubicBezTo>
                    <a:pt x="1029" y="369"/>
                    <a:pt x="1028" y="371"/>
                    <a:pt x="1030" y="374"/>
                  </a:cubicBezTo>
                  <a:close/>
                  <a:moveTo>
                    <a:pt x="1437" y="185"/>
                  </a:moveTo>
                  <a:cubicBezTo>
                    <a:pt x="1440" y="183"/>
                    <a:pt x="1443" y="182"/>
                    <a:pt x="1445" y="180"/>
                  </a:cubicBezTo>
                  <a:cubicBezTo>
                    <a:pt x="1446" y="180"/>
                    <a:pt x="1446" y="178"/>
                    <a:pt x="1446" y="178"/>
                  </a:cubicBezTo>
                  <a:cubicBezTo>
                    <a:pt x="1445" y="177"/>
                    <a:pt x="1444" y="177"/>
                    <a:pt x="1444" y="177"/>
                  </a:cubicBezTo>
                  <a:cubicBezTo>
                    <a:pt x="1441" y="177"/>
                    <a:pt x="1437" y="181"/>
                    <a:pt x="1437" y="1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9088363" y="2408240"/>
              <a:ext cx="22226" cy="30165"/>
            </a:xfrm>
            <a:custGeom>
              <a:avLst/>
              <a:gdLst>
                <a:gd name="T0" fmla="*/ 6 w 6"/>
                <a:gd name="T1" fmla="*/ 0 h 8"/>
                <a:gd name="T2" fmla="*/ 3 w 6"/>
                <a:gd name="T3" fmla="*/ 8 h 8"/>
                <a:gd name="T4" fmla="*/ 3 w 6"/>
                <a:gd name="T5" fmla="*/ 0 h 8"/>
                <a:gd name="T6" fmla="*/ 6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cubicBezTo>
                    <a:pt x="5" y="2"/>
                    <a:pt x="4" y="5"/>
                    <a:pt x="3" y="8"/>
                  </a:cubicBezTo>
                  <a:cubicBezTo>
                    <a:pt x="0" y="4"/>
                    <a:pt x="2" y="2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7656449" y="2562230"/>
              <a:ext cx="1390638" cy="1085851"/>
            </a:xfrm>
            <a:custGeom>
              <a:avLst/>
              <a:gdLst>
                <a:gd name="T0" fmla="*/ 122 w 370"/>
                <a:gd name="T1" fmla="*/ 212 h 288"/>
                <a:gd name="T2" fmla="*/ 110 w 370"/>
                <a:gd name="T3" fmla="*/ 210 h 288"/>
                <a:gd name="T4" fmla="*/ 101 w 370"/>
                <a:gd name="T5" fmla="*/ 223 h 288"/>
                <a:gd name="T6" fmla="*/ 81 w 370"/>
                <a:gd name="T7" fmla="*/ 233 h 288"/>
                <a:gd name="T8" fmla="*/ 106 w 370"/>
                <a:gd name="T9" fmla="*/ 209 h 288"/>
                <a:gd name="T10" fmla="*/ 137 w 370"/>
                <a:gd name="T11" fmla="*/ 187 h 288"/>
                <a:gd name="T12" fmla="*/ 137 w 370"/>
                <a:gd name="T13" fmla="*/ 191 h 288"/>
                <a:gd name="T14" fmla="*/ 151 w 370"/>
                <a:gd name="T15" fmla="*/ 192 h 288"/>
                <a:gd name="T16" fmla="*/ 161 w 370"/>
                <a:gd name="T17" fmla="*/ 177 h 288"/>
                <a:gd name="T18" fmla="*/ 184 w 370"/>
                <a:gd name="T19" fmla="*/ 153 h 288"/>
                <a:gd name="T20" fmla="*/ 169 w 370"/>
                <a:gd name="T21" fmla="*/ 181 h 288"/>
                <a:gd name="T22" fmla="*/ 172 w 370"/>
                <a:gd name="T23" fmla="*/ 189 h 288"/>
                <a:gd name="T24" fmla="*/ 208 w 370"/>
                <a:gd name="T25" fmla="*/ 161 h 288"/>
                <a:gd name="T26" fmla="*/ 227 w 370"/>
                <a:gd name="T27" fmla="*/ 148 h 288"/>
                <a:gd name="T28" fmla="*/ 235 w 370"/>
                <a:gd name="T29" fmla="*/ 128 h 288"/>
                <a:gd name="T30" fmla="*/ 256 w 370"/>
                <a:gd name="T31" fmla="*/ 122 h 288"/>
                <a:gd name="T32" fmla="*/ 283 w 370"/>
                <a:gd name="T33" fmla="*/ 92 h 288"/>
                <a:gd name="T34" fmla="*/ 323 w 370"/>
                <a:gd name="T35" fmla="*/ 49 h 288"/>
                <a:gd name="T36" fmla="*/ 332 w 370"/>
                <a:gd name="T37" fmla="*/ 31 h 288"/>
                <a:gd name="T38" fmla="*/ 343 w 370"/>
                <a:gd name="T39" fmla="*/ 15 h 288"/>
                <a:gd name="T40" fmla="*/ 356 w 370"/>
                <a:gd name="T41" fmla="*/ 1 h 288"/>
                <a:gd name="T42" fmla="*/ 350 w 370"/>
                <a:gd name="T43" fmla="*/ 11 h 288"/>
                <a:gd name="T44" fmla="*/ 356 w 370"/>
                <a:gd name="T45" fmla="*/ 16 h 288"/>
                <a:gd name="T46" fmla="*/ 370 w 370"/>
                <a:gd name="T47" fmla="*/ 2 h 288"/>
                <a:gd name="T48" fmla="*/ 354 w 370"/>
                <a:gd name="T49" fmla="*/ 30 h 288"/>
                <a:gd name="T50" fmla="*/ 344 w 370"/>
                <a:gd name="T51" fmla="*/ 45 h 288"/>
                <a:gd name="T52" fmla="*/ 338 w 370"/>
                <a:gd name="T53" fmla="*/ 60 h 288"/>
                <a:gd name="T54" fmla="*/ 308 w 370"/>
                <a:gd name="T55" fmla="*/ 92 h 288"/>
                <a:gd name="T56" fmla="*/ 274 w 370"/>
                <a:gd name="T57" fmla="*/ 127 h 288"/>
                <a:gd name="T58" fmla="*/ 267 w 370"/>
                <a:gd name="T59" fmla="*/ 122 h 288"/>
                <a:gd name="T60" fmla="*/ 246 w 370"/>
                <a:gd name="T61" fmla="*/ 145 h 288"/>
                <a:gd name="T62" fmla="*/ 221 w 370"/>
                <a:gd name="T63" fmla="*/ 162 h 288"/>
                <a:gd name="T64" fmla="*/ 197 w 370"/>
                <a:gd name="T65" fmla="*/ 183 h 288"/>
                <a:gd name="T66" fmla="*/ 165 w 370"/>
                <a:gd name="T67" fmla="*/ 205 h 288"/>
                <a:gd name="T68" fmla="*/ 150 w 370"/>
                <a:gd name="T69" fmla="*/ 212 h 288"/>
                <a:gd name="T70" fmla="*/ 129 w 370"/>
                <a:gd name="T71" fmla="*/ 239 h 288"/>
                <a:gd name="T72" fmla="*/ 114 w 370"/>
                <a:gd name="T73" fmla="*/ 243 h 288"/>
                <a:gd name="T74" fmla="*/ 77 w 370"/>
                <a:gd name="T75" fmla="*/ 260 h 288"/>
                <a:gd name="T76" fmla="*/ 72 w 370"/>
                <a:gd name="T77" fmla="*/ 266 h 288"/>
                <a:gd name="T78" fmla="*/ 53 w 370"/>
                <a:gd name="T79" fmla="*/ 280 h 288"/>
                <a:gd name="T80" fmla="*/ 45 w 370"/>
                <a:gd name="T81" fmla="*/ 278 h 288"/>
                <a:gd name="T82" fmla="*/ 14 w 370"/>
                <a:gd name="T83" fmla="*/ 286 h 288"/>
                <a:gd name="T84" fmla="*/ 7 w 370"/>
                <a:gd name="T85" fmla="*/ 287 h 288"/>
                <a:gd name="T86" fmla="*/ 12 w 370"/>
                <a:gd name="T87" fmla="*/ 280 h 288"/>
                <a:gd name="T88" fmla="*/ 9 w 370"/>
                <a:gd name="T89" fmla="*/ 271 h 288"/>
                <a:gd name="T90" fmla="*/ 23 w 370"/>
                <a:gd name="T91" fmla="*/ 254 h 288"/>
                <a:gd name="T92" fmla="*/ 21 w 370"/>
                <a:gd name="T93" fmla="*/ 242 h 288"/>
                <a:gd name="T94" fmla="*/ 42 w 370"/>
                <a:gd name="T95" fmla="*/ 251 h 288"/>
                <a:gd name="T96" fmla="*/ 72 w 370"/>
                <a:gd name="T97" fmla="*/ 231 h 288"/>
                <a:gd name="T98" fmla="*/ 65 w 370"/>
                <a:gd name="T99" fmla="*/ 241 h 288"/>
                <a:gd name="T100" fmla="*/ 69 w 370"/>
                <a:gd name="T101" fmla="*/ 250 h 288"/>
                <a:gd name="T102" fmla="*/ 91 w 370"/>
                <a:gd name="T103" fmla="*/ 239 h 288"/>
                <a:gd name="T104" fmla="*/ 123 w 370"/>
                <a:gd name="T105" fmla="*/ 221 h 288"/>
                <a:gd name="T106" fmla="*/ 276 w 370"/>
                <a:gd name="T107" fmla="*/ 111 h 288"/>
                <a:gd name="T108" fmla="*/ 295 w 370"/>
                <a:gd name="T109" fmla="*/ 9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0" h="288">
                  <a:moveTo>
                    <a:pt x="132" y="212"/>
                  </a:moveTo>
                  <a:cubicBezTo>
                    <a:pt x="128" y="210"/>
                    <a:pt x="125" y="209"/>
                    <a:pt x="122" y="212"/>
                  </a:cubicBezTo>
                  <a:cubicBezTo>
                    <a:pt x="120" y="215"/>
                    <a:pt x="118" y="215"/>
                    <a:pt x="116" y="211"/>
                  </a:cubicBezTo>
                  <a:cubicBezTo>
                    <a:pt x="115" y="208"/>
                    <a:pt x="113" y="208"/>
                    <a:pt x="110" y="210"/>
                  </a:cubicBezTo>
                  <a:cubicBezTo>
                    <a:pt x="107" y="213"/>
                    <a:pt x="104" y="217"/>
                    <a:pt x="101" y="221"/>
                  </a:cubicBezTo>
                  <a:cubicBezTo>
                    <a:pt x="100" y="221"/>
                    <a:pt x="101" y="222"/>
                    <a:pt x="101" y="223"/>
                  </a:cubicBezTo>
                  <a:cubicBezTo>
                    <a:pt x="102" y="228"/>
                    <a:pt x="101" y="231"/>
                    <a:pt x="95" y="232"/>
                  </a:cubicBezTo>
                  <a:cubicBezTo>
                    <a:pt x="90" y="233"/>
                    <a:pt x="86" y="233"/>
                    <a:pt x="81" y="233"/>
                  </a:cubicBezTo>
                  <a:cubicBezTo>
                    <a:pt x="84" y="228"/>
                    <a:pt x="87" y="223"/>
                    <a:pt x="91" y="218"/>
                  </a:cubicBezTo>
                  <a:cubicBezTo>
                    <a:pt x="94" y="213"/>
                    <a:pt x="99" y="209"/>
                    <a:pt x="106" y="209"/>
                  </a:cubicBezTo>
                  <a:cubicBezTo>
                    <a:pt x="108" y="209"/>
                    <a:pt x="109" y="208"/>
                    <a:pt x="111" y="207"/>
                  </a:cubicBezTo>
                  <a:cubicBezTo>
                    <a:pt x="119" y="200"/>
                    <a:pt x="128" y="193"/>
                    <a:pt x="137" y="187"/>
                  </a:cubicBezTo>
                  <a:cubicBezTo>
                    <a:pt x="139" y="185"/>
                    <a:pt x="142" y="183"/>
                    <a:pt x="145" y="183"/>
                  </a:cubicBezTo>
                  <a:cubicBezTo>
                    <a:pt x="142" y="186"/>
                    <a:pt x="140" y="189"/>
                    <a:pt x="137" y="191"/>
                  </a:cubicBezTo>
                  <a:cubicBezTo>
                    <a:pt x="139" y="194"/>
                    <a:pt x="148" y="197"/>
                    <a:pt x="150" y="195"/>
                  </a:cubicBezTo>
                  <a:cubicBezTo>
                    <a:pt x="151" y="195"/>
                    <a:pt x="151" y="193"/>
                    <a:pt x="151" y="192"/>
                  </a:cubicBezTo>
                  <a:cubicBezTo>
                    <a:pt x="147" y="188"/>
                    <a:pt x="150" y="187"/>
                    <a:pt x="153" y="185"/>
                  </a:cubicBezTo>
                  <a:cubicBezTo>
                    <a:pt x="156" y="183"/>
                    <a:pt x="160" y="180"/>
                    <a:pt x="161" y="177"/>
                  </a:cubicBezTo>
                  <a:cubicBezTo>
                    <a:pt x="163" y="170"/>
                    <a:pt x="168" y="164"/>
                    <a:pt x="174" y="161"/>
                  </a:cubicBezTo>
                  <a:cubicBezTo>
                    <a:pt x="178" y="159"/>
                    <a:pt x="181" y="155"/>
                    <a:pt x="184" y="153"/>
                  </a:cubicBezTo>
                  <a:cubicBezTo>
                    <a:pt x="184" y="154"/>
                    <a:pt x="183" y="155"/>
                    <a:pt x="182" y="157"/>
                  </a:cubicBezTo>
                  <a:cubicBezTo>
                    <a:pt x="176" y="164"/>
                    <a:pt x="171" y="171"/>
                    <a:pt x="169" y="181"/>
                  </a:cubicBezTo>
                  <a:cubicBezTo>
                    <a:pt x="168" y="184"/>
                    <a:pt x="165" y="187"/>
                    <a:pt x="164" y="191"/>
                  </a:cubicBezTo>
                  <a:cubicBezTo>
                    <a:pt x="166" y="191"/>
                    <a:pt x="170" y="190"/>
                    <a:pt x="172" y="189"/>
                  </a:cubicBezTo>
                  <a:cubicBezTo>
                    <a:pt x="179" y="183"/>
                    <a:pt x="187" y="179"/>
                    <a:pt x="193" y="172"/>
                  </a:cubicBezTo>
                  <a:cubicBezTo>
                    <a:pt x="197" y="167"/>
                    <a:pt x="203" y="164"/>
                    <a:pt x="208" y="161"/>
                  </a:cubicBezTo>
                  <a:cubicBezTo>
                    <a:pt x="213" y="158"/>
                    <a:pt x="218" y="155"/>
                    <a:pt x="222" y="152"/>
                  </a:cubicBezTo>
                  <a:cubicBezTo>
                    <a:pt x="224" y="151"/>
                    <a:pt x="226" y="149"/>
                    <a:pt x="227" y="148"/>
                  </a:cubicBezTo>
                  <a:cubicBezTo>
                    <a:pt x="232" y="142"/>
                    <a:pt x="236" y="136"/>
                    <a:pt x="240" y="130"/>
                  </a:cubicBezTo>
                  <a:cubicBezTo>
                    <a:pt x="239" y="130"/>
                    <a:pt x="238" y="129"/>
                    <a:pt x="235" y="128"/>
                  </a:cubicBezTo>
                  <a:cubicBezTo>
                    <a:pt x="237" y="127"/>
                    <a:pt x="239" y="127"/>
                    <a:pt x="240" y="126"/>
                  </a:cubicBezTo>
                  <a:cubicBezTo>
                    <a:pt x="245" y="125"/>
                    <a:pt x="251" y="124"/>
                    <a:pt x="256" y="122"/>
                  </a:cubicBezTo>
                  <a:cubicBezTo>
                    <a:pt x="257" y="122"/>
                    <a:pt x="258" y="121"/>
                    <a:pt x="258" y="120"/>
                  </a:cubicBezTo>
                  <a:cubicBezTo>
                    <a:pt x="264" y="109"/>
                    <a:pt x="273" y="100"/>
                    <a:pt x="283" y="92"/>
                  </a:cubicBezTo>
                  <a:cubicBezTo>
                    <a:pt x="292" y="85"/>
                    <a:pt x="300" y="77"/>
                    <a:pt x="307" y="67"/>
                  </a:cubicBezTo>
                  <a:cubicBezTo>
                    <a:pt x="311" y="61"/>
                    <a:pt x="318" y="55"/>
                    <a:pt x="323" y="49"/>
                  </a:cubicBezTo>
                  <a:cubicBezTo>
                    <a:pt x="327" y="44"/>
                    <a:pt x="329" y="39"/>
                    <a:pt x="331" y="34"/>
                  </a:cubicBezTo>
                  <a:cubicBezTo>
                    <a:pt x="332" y="33"/>
                    <a:pt x="332" y="32"/>
                    <a:pt x="332" y="31"/>
                  </a:cubicBezTo>
                  <a:cubicBezTo>
                    <a:pt x="339" y="28"/>
                    <a:pt x="341" y="22"/>
                    <a:pt x="343" y="15"/>
                  </a:cubicBezTo>
                  <a:cubicBezTo>
                    <a:pt x="343" y="15"/>
                    <a:pt x="343" y="15"/>
                    <a:pt x="343" y="15"/>
                  </a:cubicBezTo>
                  <a:cubicBezTo>
                    <a:pt x="346" y="10"/>
                    <a:pt x="350" y="5"/>
                    <a:pt x="354" y="0"/>
                  </a:cubicBezTo>
                  <a:cubicBezTo>
                    <a:pt x="355" y="0"/>
                    <a:pt x="355" y="0"/>
                    <a:pt x="356" y="1"/>
                  </a:cubicBezTo>
                  <a:cubicBezTo>
                    <a:pt x="355" y="2"/>
                    <a:pt x="354" y="4"/>
                    <a:pt x="353" y="6"/>
                  </a:cubicBezTo>
                  <a:cubicBezTo>
                    <a:pt x="353" y="8"/>
                    <a:pt x="351" y="9"/>
                    <a:pt x="350" y="11"/>
                  </a:cubicBezTo>
                  <a:cubicBezTo>
                    <a:pt x="350" y="13"/>
                    <a:pt x="351" y="15"/>
                    <a:pt x="352" y="16"/>
                  </a:cubicBezTo>
                  <a:cubicBezTo>
                    <a:pt x="353" y="17"/>
                    <a:pt x="355" y="17"/>
                    <a:pt x="356" y="16"/>
                  </a:cubicBezTo>
                  <a:cubicBezTo>
                    <a:pt x="359" y="13"/>
                    <a:pt x="362" y="9"/>
                    <a:pt x="366" y="6"/>
                  </a:cubicBezTo>
                  <a:cubicBezTo>
                    <a:pt x="367" y="5"/>
                    <a:pt x="368" y="3"/>
                    <a:pt x="370" y="2"/>
                  </a:cubicBezTo>
                  <a:cubicBezTo>
                    <a:pt x="368" y="5"/>
                    <a:pt x="367" y="8"/>
                    <a:pt x="366" y="12"/>
                  </a:cubicBezTo>
                  <a:cubicBezTo>
                    <a:pt x="362" y="18"/>
                    <a:pt x="358" y="24"/>
                    <a:pt x="354" y="30"/>
                  </a:cubicBezTo>
                  <a:cubicBezTo>
                    <a:pt x="354" y="31"/>
                    <a:pt x="353" y="32"/>
                    <a:pt x="351" y="33"/>
                  </a:cubicBezTo>
                  <a:cubicBezTo>
                    <a:pt x="346" y="35"/>
                    <a:pt x="344" y="39"/>
                    <a:pt x="344" y="45"/>
                  </a:cubicBezTo>
                  <a:cubicBezTo>
                    <a:pt x="343" y="48"/>
                    <a:pt x="344" y="51"/>
                    <a:pt x="343" y="53"/>
                  </a:cubicBezTo>
                  <a:cubicBezTo>
                    <a:pt x="342" y="56"/>
                    <a:pt x="340" y="59"/>
                    <a:pt x="338" y="60"/>
                  </a:cubicBezTo>
                  <a:cubicBezTo>
                    <a:pt x="331" y="62"/>
                    <a:pt x="327" y="68"/>
                    <a:pt x="323" y="73"/>
                  </a:cubicBezTo>
                  <a:cubicBezTo>
                    <a:pt x="318" y="79"/>
                    <a:pt x="313" y="86"/>
                    <a:pt x="308" y="92"/>
                  </a:cubicBezTo>
                  <a:cubicBezTo>
                    <a:pt x="302" y="100"/>
                    <a:pt x="293" y="106"/>
                    <a:pt x="288" y="114"/>
                  </a:cubicBezTo>
                  <a:cubicBezTo>
                    <a:pt x="285" y="119"/>
                    <a:pt x="279" y="123"/>
                    <a:pt x="274" y="127"/>
                  </a:cubicBezTo>
                  <a:cubicBezTo>
                    <a:pt x="272" y="127"/>
                    <a:pt x="269" y="127"/>
                    <a:pt x="266" y="127"/>
                  </a:cubicBezTo>
                  <a:cubicBezTo>
                    <a:pt x="266" y="125"/>
                    <a:pt x="266" y="123"/>
                    <a:pt x="267" y="122"/>
                  </a:cubicBezTo>
                  <a:cubicBezTo>
                    <a:pt x="260" y="121"/>
                    <a:pt x="257" y="125"/>
                    <a:pt x="258" y="132"/>
                  </a:cubicBezTo>
                  <a:cubicBezTo>
                    <a:pt x="252" y="134"/>
                    <a:pt x="249" y="139"/>
                    <a:pt x="246" y="145"/>
                  </a:cubicBezTo>
                  <a:cubicBezTo>
                    <a:pt x="243" y="149"/>
                    <a:pt x="239" y="152"/>
                    <a:pt x="235" y="155"/>
                  </a:cubicBezTo>
                  <a:cubicBezTo>
                    <a:pt x="230" y="158"/>
                    <a:pt x="226" y="160"/>
                    <a:pt x="221" y="162"/>
                  </a:cubicBezTo>
                  <a:cubicBezTo>
                    <a:pt x="217" y="164"/>
                    <a:pt x="213" y="167"/>
                    <a:pt x="211" y="171"/>
                  </a:cubicBezTo>
                  <a:cubicBezTo>
                    <a:pt x="207" y="176"/>
                    <a:pt x="202" y="179"/>
                    <a:pt x="197" y="183"/>
                  </a:cubicBezTo>
                  <a:cubicBezTo>
                    <a:pt x="192" y="187"/>
                    <a:pt x="186" y="190"/>
                    <a:pt x="180" y="194"/>
                  </a:cubicBezTo>
                  <a:cubicBezTo>
                    <a:pt x="175" y="198"/>
                    <a:pt x="170" y="201"/>
                    <a:pt x="165" y="205"/>
                  </a:cubicBezTo>
                  <a:cubicBezTo>
                    <a:pt x="164" y="205"/>
                    <a:pt x="163" y="206"/>
                    <a:pt x="161" y="206"/>
                  </a:cubicBezTo>
                  <a:cubicBezTo>
                    <a:pt x="156" y="205"/>
                    <a:pt x="153" y="208"/>
                    <a:pt x="150" y="212"/>
                  </a:cubicBezTo>
                  <a:cubicBezTo>
                    <a:pt x="146" y="219"/>
                    <a:pt x="143" y="225"/>
                    <a:pt x="138" y="232"/>
                  </a:cubicBezTo>
                  <a:cubicBezTo>
                    <a:pt x="136" y="235"/>
                    <a:pt x="132" y="237"/>
                    <a:pt x="129" y="239"/>
                  </a:cubicBezTo>
                  <a:cubicBezTo>
                    <a:pt x="125" y="242"/>
                    <a:pt x="121" y="244"/>
                    <a:pt x="116" y="247"/>
                  </a:cubicBezTo>
                  <a:cubicBezTo>
                    <a:pt x="116" y="246"/>
                    <a:pt x="115" y="245"/>
                    <a:pt x="114" y="243"/>
                  </a:cubicBezTo>
                  <a:cubicBezTo>
                    <a:pt x="102" y="253"/>
                    <a:pt x="91" y="261"/>
                    <a:pt x="76" y="266"/>
                  </a:cubicBezTo>
                  <a:cubicBezTo>
                    <a:pt x="76" y="263"/>
                    <a:pt x="77" y="262"/>
                    <a:pt x="77" y="260"/>
                  </a:cubicBezTo>
                  <a:cubicBezTo>
                    <a:pt x="71" y="261"/>
                    <a:pt x="65" y="260"/>
                    <a:pt x="62" y="268"/>
                  </a:cubicBezTo>
                  <a:cubicBezTo>
                    <a:pt x="66" y="268"/>
                    <a:pt x="69" y="267"/>
                    <a:pt x="72" y="266"/>
                  </a:cubicBezTo>
                  <a:cubicBezTo>
                    <a:pt x="70" y="273"/>
                    <a:pt x="64" y="278"/>
                    <a:pt x="58" y="278"/>
                  </a:cubicBezTo>
                  <a:cubicBezTo>
                    <a:pt x="56" y="278"/>
                    <a:pt x="55" y="279"/>
                    <a:pt x="53" y="280"/>
                  </a:cubicBezTo>
                  <a:cubicBezTo>
                    <a:pt x="51" y="281"/>
                    <a:pt x="50" y="282"/>
                    <a:pt x="48" y="283"/>
                  </a:cubicBezTo>
                  <a:cubicBezTo>
                    <a:pt x="47" y="281"/>
                    <a:pt x="46" y="279"/>
                    <a:pt x="45" y="278"/>
                  </a:cubicBezTo>
                  <a:cubicBezTo>
                    <a:pt x="38" y="278"/>
                    <a:pt x="31" y="278"/>
                    <a:pt x="24" y="280"/>
                  </a:cubicBezTo>
                  <a:cubicBezTo>
                    <a:pt x="20" y="281"/>
                    <a:pt x="17" y="284"/>
                    <a:pt x="14" y="286"/>
                  </a:cubicBezTo>
                  <a:cubicBezTo>
                    <a:pt x="13" y="286"/>
                    <a:pt x="12" y="288"/>
                    <a:pt x="11" y="288"/>
                  </a:cubicBezTo>
                  <a:cubicBezTo>
                    <a:pt x="9" y="288"/>
                    <a:pt x="8" y="287"/>
                    <a:pt x="7" y="287"/>
                  </a:cubicBezTo>
                  <a:cubicBezTo>
                    <a:pt x="7" y="285"/>
                    <a:pt x="8" y="284"/>
                    <a:pt x="9" y="283"/>
                  </a:cubicBezTo>
                  <a:cubicBezTo>
                    <a:pt x="9" y="282"/>
                    <a:pt x="11" y="281"/>
                    <a:pt x="12" y="280"/>
                  </a:cubicBezTo>
                  <a:cubicBezTo>
                    <a:pt x="9" y="275"/>
                    <a:pt x="4" y="279"/>
                    <a:pt x="0" y="278"/>
                  </a:cubicBezTo>
                  <a:cubicBezTo>
                    <a:pt x="3" y="276"/>
                    <a:pt x="6" y="273"/>
                    <a:pt x="9" y="271"/>
                  </a:cubicBezTo>
                  <a:cubicBezTo>
                    <a:pt x="15" y="267"/>
                    <a:pt x="20" y="263"/>
                    <a:pt x="25" y="259"/>
                  </a:cubicBezTo>
                  <a:cubicBezTo>
                    <a:pt x="28" y="256"/>
                    <a:pt x="27" y="254"/>
                    <a:pt x="23" y="254"/>
                  </a:cubicBezTo>
                  <a:cubicBezTo>
                    <a:pt x="20" y="253"/>
                    <a:pt x="16" y="253"/>
                    <a:pt x="17" y="249"/>
                  </a:cubicBezTo>
                  <a:cubicBezTo>
                    <a:pt x="17" y="247"/>
                    <a:pt x="19" y="245"/>
                    <a:pt x="21" y="242"/>
                  </a:cubicBezTo>
                  <a:cubicBezTo>
                    <a:pt x="24" y="245"/>
                    <a:pt x="26" y="248"/>
                    <a:pt x="28" y="250"/>
                  </a:cubicBezTo>
                  <a:cubicBezTo>
                    <a:pt x="33" y="256"/>
                    <a:pt x="37" y="256"/>
                    <a:pt x="42" y="251"/>
                  </a:cubicBezTo>
                  <a:cubicBezTo>
                    <a:pt x="50" y="245"/>
                    <a:pt x="57" y="237"/>
                    <a:pt x="65" y="231"/>
                  </a:cubicBezTo>
                  <a:cubicBezTo>
                    <a:pt x="67" y="230"/>
                    <a:pt x="70" y="231"/>
                    <a:pt x="72" y="231"/>
                  </a:cubicBezTo>
                  <a:cubicBezTo>
                    <a:pt x="72" y="233"/>
                    <a:pt x="72" y="235"/>
                    <a:pt x="71" y="236"/>
                  </a:cubicBezTo>
                  <a:cubicBezTo>
                    <a:pt x="70" y="238"/>
                    <a:pt x="67" y="239"/>
                    <a:pt x="65" y="241"/>
                  </a:cubicBezTo>
                  <a:cubicBezTo>
                    <a:pt x="64" y="242"/>
                    <a:pt x="62" y="245"/>
                    <a:pt x="62" y="246"/>
                  </a:cubicBezTo>
                  <a:cubicBezTo>
                    <a:pt x="64" y="248"/>
                    <a:pt x="67" y="251"/>
                    <a:pt x="69" y="250"/>
                  </a:cubicBezTo>
                  <a:cubicBezTo>
                    <a:pt x="73" y="250"/>
                    <a:pt x="76" y="249"/>
                    <a:pt x="80" y="247"/>
                  </a:cubicBezTo>
                  <a:cubicBezTo>
                    <a:pt x="84" y="245"/>
                    <a:pt x="87" y="242"/>
                    <a:pt x="91" y="239"/>
                  </a:cubicBezTo>
                  <a:cubicBezTo>
                    <a:pt x="92" y="238"/>
                    <a:pt x="94" y="236"/>
                    <a:pt x="96" y="236"/>
                  </a:cubicBezTo>
                  <a:cubicBezTo>
                    <a:pt x="107" y="233"/>
                    <a:pt x="114" y="226"/>
                    <a:pt x="123" y="221"/>
                  </a:cubicBezTo>
                  <a:cubicBezTo>
                    <a:pt x="127" y="219"/>
                    <a:pt x="129" y="215"/>
                    <a:pt x="132" y="212"/>
                  </a:cubicBezTo>
                  <a:close/>
                  <a:moveTo>
                    <a:pt x="276" y="111"/>
                  </a:moveTo>
                  <a:cubicBezTo>
                    <a:pt x="276" y="111"/>
                    <a:pt x="277" y="111"/>
                    <a:pt x="277" y="112"/>
                  </a:cubicBezTo>
                  <a:cubicBezTo>
                    <a:pt x="283" y="104"/>
                    <a:pt x="289" y="97"/>
                    <a:pt x="295" y="90"/>
                  </a:cubicBezTo>
                  <a:cubicBezTo>
                    <a:pt x="285" y="93"/>
                    <a:pt x="280" y="102"/>
                    <a:pt x="276" y="1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7423089" y="3409956"/>
              <a:ext cx="887407" cy="517526"/>
            </a:xfrm>
            <a:custGeom>
              <a:avLst/>
              <a:gdLst>
                <a:gd name="T0" fmla="*/ 236 w 236"/>
                <a:gd name="T1" fmla="*/ 2 h 137"/>
                <a:gd name="T2" fmla="*/ 228 w 236"/>
                <a:gd name="T3" fmla="*/ 12 h 137"/>
                <a:gd name="T4" fmla="*/ 214 w 236"/>
                <a:gd name="T5" fmla="*/ 19 h 137"/>
                <a:gd name="T6" fmla="*/ 197 w 236"/>
                <a:gd name="T7" fmla="*/ 31 h 137"/>
                <a:gd name="T8" fmla="*/ 180 w 236"/>
                <a:gd name="T9" fmla="*/ 41 h 137"/>
                <a:gd name="T10" fmla="*/ 169 w 236"/>
                <a:gd name="T11" fmla="*/ 48 h 137"/>
                <a:gd name="T12" fmla="*/ 157 w 236"/>
                <a:gd name="T13" fmla="*/ 59 h 137"/>
                <a:gd name="T14" fmla="*/ 137 w 236"/>
                <a:gd name="T15" fmla="*/ 67 h 137"/>
                <a:gd name="T16" fmla="*/ 129 w 236"/>
                <a:gd name="T17" fmla="*/ 70 h 137"/>
                <a:gd name="T18" fmla="*/ 116 w 236"/>
                <a:gd name="T19" fmla="*/ 81 h 137"/>
                <a:gd name="T20" fmla="*/ 111 w 236"/>
                <a:gd name="T21" fmla="*/ 89 h 137"/>
                <a:gd name="T22" fmla="*/ 89 w 236"/>
                <a:gd name="T23" fmla="*/ 94 h 137"/>
                <a:gd name="T24" fmla="*/ 77 w 236"/>
                <a:gd name="T25" fmla="*/ 103 h 137"/>
                <a:gd name="T26" fmla="*/ 74 w 236"/>
                <a:gd name="T27" fmla="*/ 105 h 137"/>
                <a:gd name="T28" fmla="*/ 63 w 236"/>
                <a:gd name="T29" fmla="*/ 107 h 137"/>
                <a:gd name="T30" fmla="*/ 59 w 236"/>
                <a:gd name="T31" fmla="*/ 107 h 137"/>
                <a:gd name="T32" fmla="*/ 49 w 236"/>
                <a:gd name="T33" fmla="*/ 114 h 137"/>
                <a:gd name="T34" fmla="*/ 29 w 236"/>
                <a:gd name="T35" fmla="*/ 117 h 137"/>
                <a:gd name="T36" fmla="*/ 27 w 236"/>
                <a:gd name="T37" fmla="*/ 122 h 137"/>
                <a:gd name="T38" fmla="*/ 22 w 236"/>
                <a:gd name="T39" fmla="*/ 125 h 137"/>
                <a:gd name="T40" fmla="*/ 18 w 236"/>
                <a:gd name="T41" fmla="*/ 127 h 137"/>
                <a:gd name="T42" fmla="*/ 7 w 236"/>
                <a:gd name="T43" fmla="*/ 135 h 137"/>
                <a:gd name="T44" fmla="*/ 1 w 236"/>
                <a:gd name="T45" fmla="*/ 133 h 137"/>
                <a:gd name="T46" fmla="*/ 0 w 236"/>
                <a:gd name="T47" fmla="*/ 127 h 137"/>
                <a:gd name="T48" fmla="*/ 2 w 236"/>
                <a:gd name="T49" fmla="*/ 124 h 137"/>
                <a:gd name="T50" fmla="*/ 59 w 236"/>
                <a:gd name="T51" fmla="*/ 98 h 137"/>
                <a:gd name="T52" fmla="*/ 103 w 236"/>
                <a:gd name="T53" fmla="*/ 73 h 137"/>
                <a:gd name="T54" fmla="*/ 127 w 236"/>
                <a:gd name="T55" fmla="*/ 60 h 137"/>
                <a:gd name="T56" fmla="*/ 156 w 236"/>
                <a:gd name="T57" fmla="*/ 44 h 137"/>
                <a:gd name="T58" fmla="*/ 158 w 236"/>
                <a:gd name="T59" fmla="*/ 43 h 137"/>
                <a:gd name="T60" fmla="*/ 182 w 236"/>
                <a:gd name="T61" fmla="*/ 29 h 137"/>
                <a:gd name="T62" fmla="*/ 187 w 236"/>
                <a:gd name="T63" fmla="*/ 24 h 137"/>
                <a:gd name="T64" fmla="*/ 199 w 236"/>
                <a:gd name="T65" fmla="*/ 20 h 137"/>
                <a:gd name="T66" fmla="*/ 209 w 236"/>
                <a:gd name="T67" fmla="*/ 16 h 137"/>
                <a:gd name="T68" fmla="*/ 215 w 236"/>
                <a:gd name="T69" fmla="*/ 10 h 137"/>
                <a:gd name="T70" fmla="*/ 236 w 236"/>
                <a:gd name="T71" fmla="*/ 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6" h="137">
                  <a:moveTo>
                    <a:pt x="236" y="2"/>
                  </a:moveTo>
                  <a:cubicBezTo>
                    <a:pt x="235" y="7"/>
                    <a:pt x="232" y="10"/>
                    <a:pt x="228" y="12"/>
                  </a:cubicBezTo>
                  <a:cubicBezTo>
                    <a:pt x="223" y="15"/>
                    <a:pt x="218" y="17"/>
                    <a:pt x="214" y="19"/>
                  </a:cubicBezTo>
                  <a:cubicBezTo>
                    <a:pt x="207" y="22"/>
                    <a:pt x="201" y="25"/>
                    <a:pt x="197" y="31"/>
                  </a:cubicBezTo>
                  <a:cubicBezTo>
                    <a:pt x="193" y="37"/>
                    <a:pt x="188" y="41"/>
                    <a:pt x="180" y="41"/>
                  </a:cubicBezTo>
                  <a:cubicBezTo>
                    <a:pt x="176" y="42"/>
                    <a:pt x="172" y="45"/>
                    <a:pt x="169" y="48"/>
                  </a:cubicBezTo>
                  <a:cubicBezTo>
                    <a:pt x="165" y="52"/>
                    <a:pt x="161" y="56"/>
                    <a:pt x="157" y="59"/>
                  </a:cubicBezTo>
                  <a:cubicBezTo>
                    <a:pt x="151" y="64"/>
                    <a:pt x="145" y="68"/>
                    <a:pt x="137" y="67"/>
                  </a:cubicBezTo>
                  <a:cubicBezTo>
                    <a:pt x="134" y="66"/>
                    <a:pt x="131" y="68"/>
                    <a:pt x="129" y="70"/>
                  </a:cubicBezTo>
                  <a:cubicBezTo>
                    <a:pt x="125" y="74"/>
                    <a:pt x="123" y="80"/>
                    <a:pt x="116" y="81"/>
                  </a:cubicBezTo>
                  <a:cubicBezTo>
                    <a:pt x="114" y="82"/>
                    <a:pt x="113" y="86"/>
                    <a:pt x="111" y="89"/>
                  </a:cubicBezTo>
                  <a:cubicBezTo>
                    <a:pt x="101" y="81"/>
                    <a:pt x="95" y="83"/>
                    <a:pt x="89" y="94"/>
                  </a:cubicBezTo>
                  <a:cubicBezTo>
                    <a:pt x="86" y="99"/>
                    <a:pt x="84" y="103"/>
                    <a:pt x="77" y="103"/>
                  </a:cubicBezTo>
                  <a:cubicBezTo>
                    <a:pt x="76" y="103"/>
                    <a:pt x="75" y="104"/>
                    <a:pt x="74" y="105"/>
                  </a:cubicBezTo>
                  <a:cubicBezTo>
                    <a:pt x="70" y="108"/>
                    <a:pt x="67" y="110"/>
                    <a:pt x="63" y="107"/>
                  </a:cubicBezTo>
                  <a:cubicBezTo>
                    <a:pt x="62" y="106"/>
                    <a:pt x="60" y="106"/>
                    <a:pt x="59" y="107"/>
                  </a:cubicBezTo>
                  <a:cubicBezTo>
                    <a:pt x="55" y="109"/>
                    <a:pt x="52" y="111"/>
                    <a:pt x="49" y="114"/>
                  </a:cubicBezTo>
                  <a:cubicBezTo>
                    <a:pt x="43" y="119"/>
                    <a:pt x="37" y="122"/>
                    <a:pt x="29" y="117"/>
                  </a:cubicBezTo>
                  <a:cubicBezTo>
                    <a:pt x="28" y="119"/>
                    <a:pt x="27" y="120"/>
                    <a:pt x="27" y="122"/>
                  </a:cubicBezTo>
                  <a:cubicBezTo>
                    <a:pt x="26" y="124"/>
                    <a:pt x="26" y="127"/>
                    <a:pt x="22" y="125"/>
                  </a:cubicBezTo>
                  <a:cubicBezTo>
                    <a:pt x="21" y="125"/>
                    <a:pt x="19" y="126"/>
                    <a:pt x="18" y="127"/>
                  </a:cubicBezTo>
                  <a:cubicBezTo>
                    <a:pt x="14" y="130"/>
                    <a:pt x="11" y="133"/>
                    <a:pt x="7" y="135"/>
                  </a:cubicBezTo>
                  <a:cubicBezTo>
                    <a:pt x="4" y="137"/>
                    <a:pt x="2" y="137"/>
                    <a:pt x="1" y="133"/>
                  </a:cubicBezTo>
                  <a:cubicBezTo>
                    <a:pt x="1" y="131"/>
                    <a:pt x="0" y="129"/>
                    <a:pt x="0" y="127"/>
                  </a:cubicBezTo>
                  <a:cubicBezTo>
                    <a:pt x="0" y="126"/>
                    <a:pt x="1" y="124"/>
                    <a:pt x="2" y="124"/>
                  </a:cubicBezTo>
                  <a:cubicBezTo>
                    <a:pt x="23" y="119"/>
                    <a:pt x="41" y="108"/>
                    <a:pt x="59" y="98"/>
                  </a:cubicBezTo>
                  <a:cubicBezTo>
                    <a:pt x="74" y="90"/>
                    <a:pt x="88" y="81"/>
                    <a:pt x="103" y="73"/>
                  </a:cubicBezTo>
                  <a:cubicBezTo>
                    <a:pt x="111" y="68"/>
                    <a:pt x="119" y="64"/>
                    <a:pt x="127" y="60"/>
                  </a:cubicBezTo>
                  <a:cubicBezTo>
                    <a:pt x="137" y="55"/>
                    <a:pt x="147" y="50"/>
                    <a:pt x="156" y="44"/>
                  </a:cubicBezTo>
                  <a:cubicBezTo>
                    <a:pt x="157" y="44"/>
                    <a:pt x="158" y="43"/>
                    <a:pt x="158" y="43"/>
                  </a:cubicBezTo>
                  <a:cubicBezTo>
                    <a:pt x="168" y="42"/>
                    <a:pt x="175" y="36"/>
                    <a:pt x="182" y="29"/>
                  </a:cubicBezTo>
                  <a:cubicBezTo>
                    <a:pt x="184" y="28"/>
                    <a:pt x="185" y="26"/>
                    <a:pt x="187" y="24"/>
                  </a:cubicBezTo>
                  <a:cubicBezTo>
                    <a:pt x="190" y="21"/>
                    <a:pt x="194" y="19"/>
                    <a:pt x="199" y="20"/>
                  </a:cubicBezTo>
                  <a:cubicBezTo>
                    <a:pt x="202" y="20"/>
                    <a:pt x="206" y="18"/>
                    <a:pt x="209" y="16"/>
                  </a:cubicBezTo>
                  <a:cubicBezTo>
                    <a:pt x="211" y="14"/>
                    <a:pt x="213" y="12"/>
                    <a:pt x="215" y="10"/>
                  </a:cubicBezTo>
                  <a:cubicBezTo>
                    <a:pt x="220" y="3"/>
                    <a:pt x="227" y="0"/>
                    <a:pt x="236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7021456" y="3602042"/>
              <a:ext cx="609595" cy="331789"/>
            </a:xfrm>
            <a:custGeom>
              <a:avLst/>
              <a:gdLst>
                <a:gd name="T0" fmla="*/ 0 w 162"/>
                <a:gd name="T1" fmla="*/ 79 h 88"/>
                <a:gd name="T2" fmla="*/ 7 w 162"/>
                <a:gd name="T3" fmla="*/ 77 h 88"/>
                <a:gd name="T4" fmla="*/ 26 w 162"/>
                <a:gd name="T5" fmla="*/ 66 h 88"/>
                <a:gd name="T6" fmla="*/ 33 w 162"/>
                <a:gd name="T7" fmla="*/ 52 h 88"/>
                <a:gd name="T8" fmla="*/ 32 w 162"/>
                <a:gd name="T9" fmla="*/ 44 h 88"/>
                <a:gd name="T10" fmla="*/ 19 w 162"/>
                <a:gd name="T11" fmla="*/ 48 h 88"/>
                <a:gd name="T12" fmla="*/ 47 w 162"/>
                <a:gd name="T13" fmla="*/ 34 h 88"/>
                <a:gd name="T14" fmla="*/ 52 w 162"/>
                <a:gd name="T15" fmla="*/ 37 h 88"/>
                <a:gd name="T16" fmla="*/ 60 w 162"/>
                <a:gd name="T17" fmla="*/ 40 h 88"/>
                <a:gd name="T18" fmla="*/ 75 w 162"/>
                <a:gd name="T19" fmla="*/ 34 h 88"/>
                <a:gd name="T20" fmla="*/ 78 w 162"/>
                <a:gd name="T21" fmla="*/ 27 h 88"/>
                <a:gd name="T22" fmla="*/ 72 w 162"/>
                <a:gd name="T23" fmla="*/ 10 h 88"/>
                <a:gd name="T24" fmla="*/ 81 w 162"/>
                <a:gd name="T25" fmla="*/ 9 h 88"/>
                <a:gd name="T26" fmla="*/ 82 w 162"/>
                <a:gd name="T27" fmla="*/ 21 h 88"/>
                <a:gd name="T28" fmla="*/ 91 w 162"/>
                <a:gd name="T29" fmla="*/ 29 h 88"/>
                <a:gd name="T30" fmla="*/ 106 w 162"/>
                <a:gd name="T31" fmla="*/ 24 h 88"/>
                <a:gd name="T32" fmla="*/ 116 w 162"/>
                <a:gd name="T33" fmla="*/ 19 h 88"/>
                <a:gd name="T34" fmla="*/ 126 w 162"/>
                <a:gd name="T35" fmla="*/ 14 h 88"/>
                <a:gd name="T36" fmla="*/ 150 w 162"/>
                <a:gd name="T37" fmla="*/ 3 h 88"/>
                <a:gd name="T38" fmla="*/ 162 w 162"/>
                <a:gd name="T39" fmla="*/ 0 h 88"/>
                <a:gd name="T40" fmla="*/ 160 w 162"/>
                <a:gd name="T41" fmla="*/ 7 h 88"/>
                <a:gd name="T42" fmla="*/ 141 w 162"/>
                <a:gd name="T43" fmla="*/ 16 h 88"/>
                <a:gd name="T44" fmla="*/ 126 w 162"/>
                <a:gd name="T45" fmla="*/ 21 h 88"/>
                <a:gd name="T46" fmla="*/ 116 w 162"/>
                <a:gd name="T47" fmla="*/ 30 h 88"/>
                <a:gd name="T48" fmla="*/ 96 w 162"/>
                <a:gd name="T49" fmla="*/ 35 h 88"/>
                <a:gd name="T50" fmla="*/ 91 w 162"/>
                <a:gd name="T51" fmla="*/ 36 h 88"/>
                <a:gd name="T52" fmla="*/ 81 w 162"/>
                <a:gd name="T53" fmla="*/ 44 h 88"/>
                <a:gd name="T54" fmla="*/ 61 w 162"/>
                <a:gd name="T55" fmla="*/ 50 h 88"/>
                <a:gd name="T56" fmla="*/ 51 w 162"/>
                <a:gd name="T57" fmla="*/ 57 h 88"/>
                <a:gd name="T58" fmla="*/ 39 w 162"/>
                <a:gd name="T59" fmla="*/ 73 h 88"/>
                <a:gd name="T60" fmla="*/ 27 w 162"/>
                <a:gd name="T61" fmla="*/ 77 h 88"/>
                <a:gd name="T62" fmla="*/ 15 w 162"/>
                <a:gd name="T63" fmla="*/ 83 h 88"/>
                <a:gd name="T64" fmla="*/ 0 w 162"/>
                <a:gd name="T65" fmla="*/ 7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2" h="88">
                  <a:moveTo>
                    <a:pt x="0" y="79"/>
                  </a:moveTo>
                  <a:cubicBezTo>
                    <a:pt x="3" y="78"/>
                    <a:pt x="5" y="77"/>
                    <a:pt x="7" y="77"/>
                  </a:cubicBezTo>
                  <a:cubicBezTo>
                    <a:pt x="15" y="77"/>
                    <a:pt x="21" y="73"/>
                    <a:pt x="26" y="66"/>
                  </a:cubicBezTo>
                  <a:cubicBezTo>
                    <a:pt x="29" y="62"/>
                    <a:pt x="31" y="57"/>
                    <a:pt x="33" y="52"/>
                  </a:cubicBezTo>
                  <a:cubicBezTo>
                    <a:pt x="34" y="50"/>
                    <a:pt x="32" y="47"/>
                    <a:pt x="32" y="44"/>
                  </a:cubicBezTo>
                  <a:cubicBezTo>
                    <a:pt x="27" y="46"/>
                    <a:pt x="23" y="47"/>
                    <a:pt x="19" y="48"/>
                  </a:cubicBezTo>
                  <a:cubicBezTo>
                    <a:pt x="28" y="43"/>
                    <a:pt x="36" y="35"/>
                    <a:pt x="47" y="34"/>
                  </a:cubicBezTo>
                  <a:cubicBezTo>
                    <a:pt x="49" y="34"/>
                    <a:pt x="51" y="34"/>
                    <a:pt x="52" y="37"/>
                  </a:cubicBezTo>
                  <a:cubicBezTo>
                    <a:pt x="54" y="41"/>
                    <a:pt x="56" y="42"/>
                    <a:pt x="60" y="40"/>
                  </a:cubicBezTo>
                  <a:cubicBezTo>
                    <a:pt x="65" y="37"/>
                    <a:pt x="70" y="36"/>
                    <a:pt x="75" y="34"/>
                  </a:cubicBezTo>
                  <a:cubicBezTo>
                    <a:pt x="77" y="32"/>
                    <a:pt x="79" y="30"/>
                    <a:pt x="78" y="27"/>
                  </a:cubicBezTo>
                  <a:cubicBezTo>
                    <a:pt x="76" y="22"/>
                    <a:pt x="74" y="16"/>
                    <a:pt x="72" y="10"/>
                  </a:cubicBezTo>
                  <a:cubicBezTo>
                    <a:pt x="75" y="10"/>
                    <a:pt x="78" y="9"/>
                    <a:pt x="81" y="9"/>
                  </a:cubicBezTo>
                  <a:cubicBezTo>
                    <a:pt x="81" y="13"/>
                    <a:pt x="81" y="17"/>
                    <a:pt x="82" y="21"/>
                  </a:cubicBezTo>
                  <a:cubicBezTo>
                    <a:pt x="82" y="27"/>
                    <a:pt x="85" y="30"/>
                    <a:pt x="91" y="29"/>
                  </a:cubicBezTo>
                  <a:cubicBezTo>
                    <a:pt x="96" y="28"/>
                    <a:pt x="101" y="26"/>
                    <a:pt x="106" y="24"/>
                  </a:cubicBezTo>
                  <a:cubicBezTo>
                    <a:pt x="110" y="23"/>
                    <a:pt x="113" y="20"/>
                    <a:pt x="116" y="19"/>
                  </a:cubicBezTo>
                  <a:cubicBezTo>
                    <a:pt x="119" y="17"/>
                    <a:pt x="122" y="14"/>
                    <a:pt x="126" y="14"/>
                  </a:cubicBezTo>
                  <a:cubicBezTo>
                    <a:pt x="135" y="12"/>
                    <a:pt x="143" y="9"/>
                    <a:pt x="150" y="3"/>
                  </a:cubicBezTo>
                  <a:cubicBezTo>
                    <a:pt x="153" y="1"/>
                    <a:pt x="157" y="1"/>
                    <a:pt x="162" y="0"/>
                  </a:cubicBezTo>
                  <a:cubicBezTo>
                    <a:pt x="161" y="3"/>
                    <a:pt x="161" y="5"/>
                    <a:pt x="160" y="7"/>
                  </a:cubicBezTo>
                  <a:cubicBezTo>
                    <a:pt x="158" y="12"/>
                    <a:pt x="146" y="17"/>
                    <a:pt x="141" y="16"/>
                  </a:cubicBezTo>
                  <a:cubicBezTo>
                    <a:pt x="135" y="15"/>
                    <a:pt x="130" y="18"/>
                    <a:pt x="126" y="21"/>
                  </a:cubicBezTo>
                  <a:cubicBezTo>
                    <a:pt x="123" y="24"/>
                    <a:pt x="119" y="27"/>
                    <a:pt x="116" y="30"/>
                  </a:cubicBezTo>
                  <a:cubicBezTo>
                    <a:pt x="110" y="35"/>
                    <a:pt x="104" y="38"/>
                    <a:pt x="96" y="35"/>
                  </a:cubicBezTo>
                  <a:cubicBezTo>
                    <a:pt x="94" y="35"/>
                    <a:pt x="92" y="35"/>
                    <a:pt x="91" y="36"/>
                  </a:cubicBezTo>
                  <a:cubicBezTo>
                    <a:pt x="87" y="39"/>
                    <a:pt x="84" y="42"/>
                    <a:pt x="81" y="44"/>
                  </a:cubicBezTo>
                  <a:cubicBezTo>
                    <a:pt x="75" y="49"/>
                    <a:pt x="69" y="51"/>
                    <a:pt x="61" y="50"/>
                  </a:cubicBezTo>
                  <a:cubicBezTo>
                    <a:pt x="55" y="49"/>
                    <a:pt x="51" y="51"/>
                    <a:pt x="51" y="57"/>
                  </a:cubicBezTo>
                  <a:cubicBezTo>
                    <a:pt x="51" y="66"/>
                    <a:pt x="46" y="70"/>
                    <a:pt x="39" y="73"/>
                  </a:cubicBezTo>
                  <a:cubicBezTo>
                    <a:pt x="35" y="74"/>
                    <a:pt x="31" y="76"/>
                    <a:pt x="27" y="77"/>
                  </a:cubicBezTo>
                  <a:cubicBezTo>
                    <a:pt x="23" y="79"/>
                    <a:pt x="19" y="81"/>
                    <a:pt x="15" y="83"/>
                  </a:cubicBezTo>
                  <a:cubicBezTo>
                    <a:pt x="7" y="87"/>
                    <a:pt x="7" y="88"/>
                    <a:pt x="0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5365706" y="3998920"/>
              <a:ext cx="217487" cy="44449"/>
            </a:xfrm>
            <a:custGeom>
              <a:avLst/>
              <a:gdLst>
                <a:gd name="T0" fmla="*/ 0 w 58"/>
                <a:gd name="T1" fmla="*/ 4 h 12"/>
                <a:gd name="T2" fmla="*/ 5 w 58"/>
                <a:gd name="T3" fmla="*/ 1 h 12"/>
                <a:gd name="T4" fmla="*/ 17 w 58"/>
                <a:gd name="T5" fmla="*/ 1 h 12"/>
                <a:gd name="T6" fmla="*/ 18 w 58"/>
                <a:gd name="T7" fmla="*/ 1 h 12"/>
                <a:gd name="T8" fmla="*/ 50 w 58"/>
                <a:gd name="T9" fmla="*/ 3 h 12"/>
                <a:gd name="T10" fmla="*/ 58 w 58"/>
                <a:gd name="T11" fmla="*/ 3 h 12"/>
                <a:gd name="T12" fmla="*/ 36 w 58"/>
                <a:gd name="T13" fmla="*/ 11 h 12"/>
                <a:gd name="T14" fmla="*/ 8 w 58"/>
                <a:gd name="T15" fmla="*/ 5 h 12"/>
                <a:gd name="T16" fmla="*/ 0 w 58"/>
                <a:gd name="T1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12">
                  <a:moveTo>
                    <a:pt x="0" y="4"/>
                  </a:moveTo>
                  <a:cubicBezTo>
                    <a:pt x="0" y="0"/>
                    <a:pt x="2" y="0"/>
                    <a:pt x="5" y="1"/>
                  </a:cubicBezTo>
                  <a:cubicBezTo>
                    <a:pt x="9" y="2"/>
                    <a:pt x="13" y="5"/>
                    <a:pt x="17" y="1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29" y="5"/>
                    <a:pt x="39" y="4"/>
                    <a:pt x="50" y="3"/>
                  </a:cubicBezTo>
                  <a:cubicBezTo>
                    <a:pt x="52" y="3"/>
                    <a:pt x="54" y="3"/>
                    <a:pt x="58" y="3"/>
                  </a:cubicBezTo>
                  <a:cubicBezTo>
                    <a:pt x="51" y="10"/>
                    <a:pt x="44" y="12"/>
                    <a:pt x="36" y="11"/>
                  </a:cubicBezTo>
                  <a:cubicBezTo>
                    <a:pt x="26" y="9"/>
                    <a:pt x="17" y="7"/>
                    <a:pt x="8" y="5"/>
                  </a:cubicBezTo>
                  <a:cubicBezTo>
                    <a:pt x="5" y="4"/>
                    <a:pt x="2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3311497" y="2559054"/>
              <a:ext cx="74613" cy="85725"/>
            </a:xfrm>
            <a:custGeom>
              <a:avLst/>
              <a:gdLst>
                <a:gd name="T0" fmla="*/ 6 w 20"/>
                <a:gd name="T1" fmla="*/ 22 h 23"/>
                <a:gd name="T2" fmla="*/ 0 w 20"/>
                <a:gd name="T3" fmla="*/ 11 h 23"/>
                <a:gd name="T4" fmla="*/ 8 w 20"/>
                <a:gd name="T5" fmla="*/ 2 h 23"/>
                <a:gd name="T6" fmla="*/ 13 w 20"/>
                <a:gd name="T7" fmla="*/ 1 h 23"/>
                <a:gd name="T8" fmla="*/ 16 w 20"/>
                <a:gd name="T9" fmla="*/ 6 h 23"/>
                <a:gd name="T10" fmla="*/ 18 w 20"/>
                <a:gd name="T11" fmla="*/ 14 h 23"/>
                <a:gd name="T12" fmla="*/ 20 w 20"/>
                <a:gd name="T13" fmla="*/ 19 h 23"/>
                <a:gd name="T14" fmla="*/ 12 w 20"/>
                <a:gd name="T15" fmla="*/ 22 h 23"/>
                <a:gd name="T16" fmla="*/ 6 w 20"/>
                <a:gd name="T17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3">
                  <a:moveTo>
                    <a:pt x="6" y="22"/>
                  </a:moveTo>
                  <a:cubicBezTo>
                    <a:pt x="4" y="18"/>
                    <a:pt x="2" y="15"/>
                    <a:pt x="0" y="11"/>
                  </a:cubicBezTo>
                  <a:cubicBezTo>
                    <a:pt x="2" y="8"/>
                    <a:pt x="5" y="5"/>
                    <a:pt x="8" y="2"/>
                  </a:cubicBezTo>
                  <a:cubicBezTo>
                    <a:pt x="9" y="1"/>
                    <a:pt x="12" y="0"/>
                    <a:pt x="13" y="1"/>
                  </a:cubicBezTo>
                  <a:cubicBezTo>
                    <a:pt x="14" y="1"/>
                    <a:pt x="15" y="4"/>
                    <a:pt x="16" y="6"/>
                  </a:cubicBezTo>
                  <a:cubicBezTo>
                    <a:pt x="16" y="8"/>
                    <a:pt x="17" y="11"/>
                    <a:pt x="18" y="14"/>
                  </a:cubicBezTo>
                  <a:cubicBezTo>
                    <a:pt x="19" y="16"/>
                    <a:pt x="20" y="19"/>
                    <a:pt x="20" y="19"/>
                  </a:cubicBezTo>
                  <a:cubicBezTo>
                    <a:pt x="17" y="21"/>
                    <a:pt x="14" y="22"/>
                    <a:pt x="12" y="22"/>
                  </a:cubicBezTo>
                  <a:cubicBezTo>
                    <a:pt x="10" y="23"/>
                    <a:pt x="8" y="22"/>
                    <a:pt x="6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7037330" y="3787780"/>
              <a:ext cx="44449" cy="85725"/>
            </a:xfrm>
            <a:custGeom>
              <a:avLst/>
              <a:gdLst>
                <a:gd name="T0" fmla="*/ 11 w 12"/>
                <a:gd name="T1" fmla="*/ 0 h 23"/>
                <a:gd name="T2" fmla="*/ 11 w 12"/>
                <a:gd name="T3" fmla="*/ 9 h 23"/>
                <a:gd name="T4" fmla="*/ 5 w 12"/>
                <a:gd name="T5" fmla="*/ 22 h 23"/>
                <a:gd name="T6" fmla="*/ 1 w 12"/>
                <a:gd name="T7" fmla="*/ 22 h 23"/>
                <a:gd name="T8" fmla="*/ 0 w 12"/>
                <a:gd name="T9" fmla="*/ 17 h 23"/>
                <a:gd name="T10" fmla="*/ 3 w 12"/>
                <a:gd name="T11" fmla="*/ 3 h 23"/>
                <a:gd name="T12" fmla="*/ 4 w 12"/>
                <a:gd name="T13" fmla="*/ 1 h 23"/>
                <a:gd name="T14" fmla="*/ 11 w 12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3">
                  <a:moveTo>
                    <a:pt x="11" y="0"/>
                  </a:moveTo>
                  <a:cubicBezTo>
                    <a:pt x="11" y="3"/>
                    <a:pt x="11" y="6"/>
                    <a:pt x="11" y="9"/>
                  </a:cubicBezTo>
                  <a:cubicBezTo>
                    <a:pt x="12" y="17"/>
                    <a:pt x="11" y="19"/>
                    <a:pt x="5" y="22"/>
                  </a:cubicBezTo>
                  <a:cubicBezTo>
                    <a:pt x="4" y="22"/>
                    <a:pt x="1" y="23"/>
                    <a:pt x="1" y="22"/>
                  </a:cubicBezTo>
                  <a:cubicBezTo>
                    <a:pt x="0" y="21"/>
                    <a:pt x="0" y="18"/>
                    <a:pt x="0" y="17"/>
                  </a:cubicBezTo>
                  <a:cubicBezTo>
                    <a:pt x="5" y="13"/>
                    <a:pt x="4" y="8"/>
                    <a:pt x="3" y="3"/>
                  </a:cubicBezTo>
                  <a:cubicBezTo>
                    <a:pt x="3" y="2"/>
                    <a:pt x="4" y="2"/>
                    <a:pt x="4" y="1"/>
                  </a:cubicBezTo>
                  <a:cubicBezTo>
                    <a:pt x="6" y="0"/>
                    <a:pt x="9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7689790" y="3643319"/>
              <a:ext cx="117475" cy="53974"/>
            </a:xfrm>
            <a:custGeom>
              <a:avLst/>
              <a:gdLst>
                <a:gd name="T0" fmla="*/ 0 w 31"/>
                <a:gd name="T1" fmla="*/ 14 h 14"/>
                <a:gd name="T2" fmla="*/ 31 w 31"/>
                <a:gd name="T3" fmla="*/ 0 h 14"/>
                <a:gd name="T4" fmla="*/ 0 w 3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4">
                  <a:moveTo>
                    <a:pt x="0" y="14"/>
                  </a:moveTo>
                  <a:cubicBezTo>
                    <a:pt x="8" y="6"/>
                    <a:pt x="18" y="1"/>
                    <a:pt x="31" y="0"/>
                  </a:cubicBezTo>
                  <a:cubicBezTo>
                    <a:pt x="22" y="10"/>
                    <a:pt x="10" y="9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5800677" y="4024319"/>
              <a:ext cx="60326" cy="49215"/>
            </a:xfrm>
            <a:custGeom>
              <a:avLst/>
              <a:gdLst>
                <a:gd name="T0" fmla="*/ 0 w 16"/>
                <a:gd name="T1" fmla="*/ 3 h 13"/>
                <a:gd name="T2" fmla="*/ 16 w 16"/>
                <a:gd name="T3" fmla="*/ 7 h 13"/>
                <a:gd name="T4" fmla="*/ 1 w 16"/>
                <a:gd name="T5" fmla="*/ 13 h 13"/>
                <a:gd name="T6" fmla="*/ 0 w 16"/>
                <a:gd name="T7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3">
                  <a:moveTo>
                    <a:pt x="0" y="3"/>
                  </a:moveTo>
                  <a:cubicBezTo>
                    <a:pt x="5" y="0"/>
                    <a:pt x="9" y="6"/>
                    <a:pt x="16" y="7"/>
                  </a:cubicBezTo>
                  <a:cubicBezTo>
                    <a:pt x="11" y="13"/>
                    <a:pt x="6" y="12"/>
                    <a:pt x="1" y="13"/>
                  </a:cubicBezTo>
                  <a:cubicBezTo>
                    <a:pt x="1" y="9"/>
                    <a:pt x="0" y="6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8385109" y="3101980"/>
              <a:ext cx="60326" cy="71438"/>
            </a:xfrm>
            <a:custGeom>
              <a:avLst/>
              <a:gdLst>
                <a:gd name="T0" fmla="*/ 16 w 16"/>
                <a:gd name="T1" fmla="*/ 0 h 19"/>
                <a:gd name="T2" fmla="*/ 0 w 16"/>
                <a:gd name="T3" fmla="*/ 19 h 19"/>
                <a:gd name="T4" fmla="*/ 16 w 16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9">
                  <a:moveTo>
                    <a:pt x="16" y="0"/>
                  </a:moveTo>
                  <a:cubicBezTo>
                    <a:pt x="14" y="10"/>
                    <a:pt x="8" y="14"/>
                    <a:pt x="0" y="19"/>
                  </a:cubicBezTo>
                  <a:cubicBezTo>
                    <a:pt x="4" y="11"/>
                    <a:pt x="6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1" name="Freeform 17"/>
            <p:cNvSpPr/>
            <p:nvPr/>
          </p:nvSpPr>
          <p:spPr bwMode="auto">
            <a:xfrm>
              <a:off x="5211718" y="3975107"/>
              <a:ext cx="71437" cy="41276"/>
            </a:xfrm>
            <a:custGeom>
              <a:avLst/>
              <a:gdLst>
                <a:gd name="T0" fmla="*/ 19 w 19"/>
                <a:gd name="T1" fmla="*/ 11 h 11"/>
                <a:gd name="T2" fmla="*/ 0 w 19"/>
                <a:gd name="T3" fmla="*/ 1 h 11"/>
                <a:gd name="T4" fmla="*/ 3 w 19"/>
                <a:gd name="T5" fmla="*/ 0 h 11"/>
                <a:gd name="T6" fmla="*/ 19 w 19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1">
                  <a:moveTo>
                    <a:pt x="19" y="11"/>
                  </a:moveTo>
                  <a:cubicBezTo>
                    <a:pt x="12" y="8"/>
                    <a:pt x="7" y="5"/>
                    <a:pt x="0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10" y="1"/>
                    <a:pt x="17" y="0"/>
                    <a:pt x="19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6751582" y="3944943"/>
              <a:ext cx="120648" cy="34924"/>
            </a:xfrm>
            <a:custGeom>
              <a:avLst/>
              <a:gdLst>
                <a:gd name="T0" fmla="*/ 0 w 32"/>
                <a:gd name="T1" fmla="*/ 9 h 9"/>
                <a:gd name="T2" fmla="*/ 32 w 32"/>
                <a:gd name="T3" fmla="*/ 4 h 9"/>
                <a:gd name="T4" fmla="*/ 29 w 32"/>
                <a:gd name="T5" fmla="*/ 5 h 9"/>
                <a:gd name="T6" fmla="*/ 0 w 32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9">
                  <a:moveTo>
                    <a:pt x="0" y="9"/>
                  </a:moveTo>
                  <a:cubicBezTo>
                    <a:pt x="9" y="0"/>
                    <a:pt x="21" y="6"/>
                    <a:pt x="32" y="4"/>
                  </a:cubicBezTo>
                  <a:cubicBezTo>
                    <a:pt x="31" y="4"/>
                    <a:pt x="30" y="6"/>
                    <a:pt x="29" y="5"/>
                  </a:cubicBezTo>
                  <a:cubicBezTo>
                    <a:pt x="19" y="3"/>
                    <a:pt x="10" y="9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8258109" y="3595694"/>
              <a:ext cx="71437" cy="47625"/>
            </a:xfrm>
            <a:custGeom>
              <a:avLst/>
              <a:gdLst>
                <a:gd name="T0" fmla="*/ 19 w 19"/>
                <a:gd name="T1" fmla="*/ 1 h 13"/>
                <a:gd name="T2" fmla="*/ 3 w 19"/>
                <a:gd name="T3" fmla="*/ 13 h 13"/>
                <a:gd name="T4" fmla="*/ 3 w 19"/>
                <a:gd name="T5" fmla="*/ 5 h 13"/>
                <a:gd name="T6" fmla="*/ 9 w 19"/>
                <a:gd name="T7" fmla="*/ 3 h 13"/>
                <a:gd name="T8" fmla="*/ 18 w 19"/>
                <a:gd name="T9" fmla="*/ 0 h 13"/>
                <a:gd name="T10" fmla="*/ 19 w 19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3">
                  <a:moveTo>
                    <a:pt x="19" y="1"/>
                  </a:moveTo>
                  <a:cubicBezTo>
                    <a:pt x="14" y="5"/>
                    <a:pt x="8" y="9"/>
                    <a:pt x="3" y="13"/>
                  </a:cubicBezTo>
                  <a:cubicBezTo>
                    <a:pt x="0" y="12"/>
                    <a:pt x="0" y="8"/>
                    <a:pt x="3" y="5"/>
                  </a:cubicBezTo>
                  <a:cubicBezTo>
                    <a:pt x="4" y="4"/>
                    <a:pt x="7" y="3"/>
                    <a:pt x="9" y="3"/>
                  </a:cubicBezTo>
                  <a:cubicBezTo>
                    <a:pt x="12" y="2"/>
                    <a:pt x="15" y="1"/>
                    <a:pt x="18" y="0"/>
                  </a:cubicBezTo>
                  <a:cubicBezTo>
                    <a:pt x="18" y="0"/>
                    <a:pt x="19" y="1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7581839" y="3667131"/>
              <a:ext cx="52387" cy="41276"/>
            </a:xfrm>
            <a:custGeom>
              <a:avLst/>
              <a:gdLst>
                <a:gd name="T0" fmla="*/ 14 w 14"/>
                <a:gd name="T1" fmla="*/ 0 h 11"/>
                <a:gd name="T2" fmla="*/ 8 w 14"/>
                <a:gd name="T3" fmla="*/ 7 h 11"/>
                <a:gd name="T4" fmla="*/ 1 w 14"/>
                <a:gd name="T5" fmla="*/ 11 h 11"/>
                <a:gd name="T6" fmla="*/ 0 w 14"/>
                <a:gd name="T7" fmla="*/ 8 h 11"/>
                <a:gd name="T8" fmla="*/ 4 w 14"/>
                <a:gd name="T9" fmla="*/ 3 h 11"/>
                <a:gd name="T10" fmla="*/ 14 w 1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cubicBezTo>
                    <a:pt x="12" y="3"/>
                    <a:pt x="10" y="5"/>
                    <a:pt x="8" y="7"/>
                  </a:cubicBezTo>
                  <a:cubicBezTo>
                    <a:pt x="7" y="10"/>
                    <a:pt x="5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1" y="6"/>
                    <a:pt x="2" y="4"/>
                    <a:pt x="4" y="3"/>
                  </a:cubicBezTo>
                  <a:cubicBezTo>
                    <a:pt x="7" y="1"/>
                    <a:pt x="10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5" name="Freeform 21"/>
            <p:cNvSpPr/>
            <p:nvPr/>
          </p:nvSpPr>
          <p:spPr bwMode="auto">
            <a:xfrm>
              <a:off x="7986649" y="3297242"/>
              <a:ext cx="26988" cy="26989"/>
            </a:xfrm>
            <a:custGeom>
              <a:avLst/>
              <a:gdLst>
                <a:gd name="T0" fmla="*/ 0 w 7"/>
                <a:gd name="T1" fmla="*/ 3 h 7"/>
                <a:gd name="T2" fmla="*/ 6 w 7"/>
                <a:gd name="T3" fmla="*/ 0 h 7"/>
                <a:gd name="T4" fmla="*/ 7 w 7"/>
                <a:gd name="T5" fmla="*/ 1 h 7"/>
                <a:gd name="T6" fmla="*/ 4 w 7"/>
                <a:gd name="T7" fmla="*/ 7 h 7"/>
                <a:gd name="T8" fmla="*/ 0 w 7"/>
                <a:gd name="T9" fmla="*/ 5 h 7"/>
                <a:gd name="T10" fmla="*/ 0 w 7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2" y="2"/>
                    <a:pt x="4" y="1"/>
                    <a:pt x="6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6" y="3"/>
                    <a:pt x="6" y="5"/>
                    <a:pt x="4" y="7"/>
                  </a:cubicBezTo>
                  <a:cubicBezTo>
                    <a:pt x="4" y="7"/>
                    <a:pt x="2" y="6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6" name="Freeform 22"/>
            <p:cNvSpPr/>
            <p:nvPr/>
          </p:nvSpPr>
          <p:spPr bwMode="auto">
            <a:xfrm>
              <a:off x="8542270" y="2830517"/>
              <a:ext cx="30164" cy="33338"/>
            </a:xfrm>
            <a:custGeom>
              <a:avLst/>
              <a:gdLst>
                <a:gd name="T0" fmla="*/ 0 w 8"/>
                <a:gd name="T1" fmla="*/ 9 h 9"/>
                <a:gd name="T2" fmla="*/ 4 w 8"/>
                <a:gd name="T3" fmla="*/ 2 h 9"/>
                <a:gd name="T4" fmla="*/ 6 w 8"/>
                <a:gd name="T5" fmla="*/ 0 h 9"/>
                <a:gd name="T6" fmla="*/ 0 w 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0" y="9"/>
                  </a:moveTo>
                  <a:cubicBezTo>
                    <a:pt x="2" y="7"/>
                    <a:pt x="3" y="5"/>
                    <a:pt x="4" y="2"/>
                  </a:cubicBezTo>
                  <a:cubicBezTo>
                    <a:pt x="5" y="1"/>
                    <a:pt x="5" y="1"/>
                    <a:pt x="6" y="0"/>
                  </a:cubicBezTo>
                  <a:cubicBezTo>
                    <a:pt x="8" y="4"/>
                    <a:pt x="6" y="7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8412094" y="3003553"/>
              <a:ext cx="30164" cy="30165"/>
            </a:xfrm>
            <a:custGeom>
              <a:avLst/>
              <a:gdLst>
                <a:gd name="T0" fmla="*/ 8 w 8"/>
                <a:gd name="T1" fmla="*/ 2 h 8"/>
                <a:gd name="T2" fmla="*/ 2 w 8"/>
                <a:gd name="T3" fmla="*/ 8 h 8"/>
                <a:gd name="T4" fmla="*/ 0 w 8"/>
                <a:gd name="T5" fmla="*/ 7 h 8"/>
                <a:gd name="T6" fmla="*/ 6 w 8"/>
                <a:gd name="T7" fmla="*/ 0 h 8"/>
                <a:gd name="T8" fmla="*/ 8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2"/>
                  </a:moveTo>
                  <a:cubicBezTo>
                    <a:pt x="6" y="4"/>
                    <a:pt x="4" y="6"/>
                    <a:pt x="2" y="8"/>
                  </a:cubicBezTo>
                  <a:cubicBezTo>
                    <a:pt x="1" y="8"/>
                    <a:pt x="1" y="7"/>
                    <a:pt x="0" y="7"/>
                  </a:cubicBezTo>
                  <a:cubicBezTo>
                    <a:pt x="2" y="4"/>
                    <a:pt x="4" y="2"/>
                    <a:pt x="6" y="0"/>
                  </a:cubicBezTo>
                  <a:cubicBezTo>
                    <a:pt x="7" y="0"/>
                    <a:pt x="7" y="1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7450077" y="3733806"/>
              <a:ext cx="22226" cy="26989"/>
            </a:xfrm>
            <a:custGeom>
              <a:avLst/>
              <a:gdLst>
                <a:gd name="T0" fmla="*/ 4 w 6"/>
                <a:gd name="T1" fmla="*/ 0 h 7"/>
                <a:gd name="T2" fmla="*/ 6 w 6"/>
                <a:gd name="T3" fmla="*/ 6 h 7"/>
                <a:gd name="T4" fmla="*/ 0 w 6"/>
                <a:gd name="T5" fmla="*/ 7 h 7"/>
                <a:gd name="T6" fmla="*/ 3 w 6"/>
                <a:gd name="T7" fmla="*/ 0 h 7"/>
                <a:gd name="T8" fmla="*/ 4 w 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4" y="0"/>
                  </a:moveTo>
                  <a:cubicBezTo>
                    <a:pt x="5" y="2"/>
                    <a:pt x="5" y="4"/>
                    <a:pt x="6" y="6"/>
                  </a:cubicBezTo>
                  <a:cubicBezTo>
                    <a:pt x="4" y="6"/>
                    <a:pt x="2" y="6"/>
                    <a:pt x="0" y="7"/>
                  </a:cubicBezTo>
                  <a:cubicBezTo>
                    <a:pt x="1" y="4"/>
                    <a:pt x="2" y="2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9" name="Freeform 25"/>
            <p:cNvSpPr/>
            <p:nvPr/>
          </p:nvSpPr>
          <p:spPr bwMode="auto">
            <a:xfrm>
              <a:off x="6897632" y="3873505"/>
              <a:ext cx="30164" cy="23813"/>
            </a:xfrm>
            <a:custGeom>
              <a:avLst/>
              <a:gdLst>
                <a:gd name="T0" fmla="*/ 0 w 8"/>
                <a:gd name="T1" fmla="*/ 5 h 6"/>
                <a:gd name="T2" fmla="*/ 4 w 8"/>
                <a:gd name="T3" fmla="*/ 0 h 6"/>
                <a:gd name="T4" fmla="*/ 8 w 8"/>
                <a:gd name="T5" fmla="*/ 4 h 6"/>
                <a:gd name="T6" fmla="*/ 0 w 8"/>
                <a:gd name="T7" fmla="*/ 6 h 6"/>
                <a:gd name="T8" fmla="*/ 0 w 8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0" y="5"/>
                  </a:moveTo>
                  <a:cubicBezTo>
                    <a:pt x="1" y="3"/>
                    <a:pt x="3" y="2"/>
                    <a:pt x="4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5" y="5"/>
                    <a:pt x="2" y="5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5286331" y="4114806"/>
              <a:ext cx="668334" cy="106365"/>
            </a:xfrm>
            <a:custGeom>
              <a:avLst/>
              <a:gdLst>
                <a:gd name="T0" fmla="*/ 167 w 178"/>
                <a:gd name="T1" fmla="*/ 7 h 28"/>
                <a:gd name="T2" fmla="*/ 161 w 178"/>
                <a:gd name="T3" fmla="*/ 14 h 28"/>
                <a:gd name="T4" fmla="*/ 178 w 178"/>
                <a:gd name="T5" fmla="*/ 13 h 28"/>
                <a:gd name="T6" fmla="*/ 163 w 178"/>
                <a:gd name="T7" fmla="*/ 21 h 28"/>
                <a:gd name="T8" fmla="*/ 97 w 178"/>
                <a:gd name="T9" fmla="*/ 20 h 28"/>
                <a:gd name="T10" fmla="*/ 100 w 178"/>
                <a:gd name="T11" fmla="*/ 27 h 28"/>
                <a:gd name="T12" fmla="*/ 25 w 178"/>
                <a:gd name="T13" fmla="*/ 19 h 28"/>
                <a:gd name="T14" fmla="*/ 3 w 178"/>
                <a:gd name="T15" fmla="*/ 7 h 28"/>
                <a:gd name="T16" fmla="*/ 0 w 178"/>
                <a:gd name="T17" fmla="*/ 3 h 28"/>
                <a:gd name="T18" fmla="*/ 12 w 178"/>
                <a:gd name="T19" fmla="*/ 0 h 28"/>
                <a:gd name="T20" fmla="*/ 16 w 178"/>
                <a:gd name="T21" fmla="*/ 1 h 28"/>
                <a:gd name="T22" fmla="*/ 22 w 178"/>
                <a:gd name="T23" fmla="*/ 4 h 28"/>
                <a:gd name="T24" fmla="*/ 39 w 178"/>
                <a:gd name="T25" fmla="*/ 2 h 28"/>
                <a:gd name="T26" fmla="*/ 57 w 178"/>
                <a:gd name="T27" fmla="*/ 5 h 28"/>
                <a:gd name="T28" fmla="*/ 79 w 178"/>
                <a:gd name="T29" fmla="*/ 4 h 28"/>
                <a:gd name="T30" fmla="*/ 82 w 178"/>
                <a:gd name="T31" fmla="*/ 4 h 28"/>
                <a:gd name="T32" fmla="*/ 104 w 178"/>
                <a:gd name="T33" fmla="*/ 10 h 28"/>
                <a:gd name="T34" fmla="*/ 107 w 178"/>
                <a:gd name="T35" fmla="*/ 12 h 28"/>
                <a:gd name="T36" fmla="*/ 115 w 178"/>
                <a:gd name="T37" fmla="*/ 14 h 28"/>
                <a:gd name="T38" fmla="*/ 128 w 178"/>
                <a:gd name="T39" fmla="*/ 16 h 28"/>
                <a:gd name="T40" fmla="*/ 141 w 178"/>
                <a:gd name="T41" fmla="*/ 15 h 28"/>
                <a:gd name="T42" fmla="*/ 152 w 178"/>
                <a:gd name="T43" fmla="*/ 8 h 28"/>
                <a:gd name="T44" fmla="*/ 167 w 178"/>
                <a:gd name="T45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8" h="28">
                  <a:moveTo>
                    <a:pt x="167" y="7"/>
                  </a:moveTo>
                  <a:cubicBezTo>
                    <a:pt x="165" y="9"/>
                    <a:pt x="163" y="11"/>
                    <a:pt x="161" y="14"/>
                  </a:cubicBezTo>
                  <a:cubicBezTo>
                    <a:pt x="167" y="19"/>
                    <a:pt x="172" y="10"/>
                    <a:pt x="178" y="13"/>
                  </a:cubicBezTo>
                  <a:cubicBezTo>
                    <a:pt x="173" y="17"/>
                    <a:pt x="170" y="21"/>
                    <a:pt x="163" y="21"/>
                  </a:cubicBezTo>
                  <a:cubicBezTo>
                    <a:pt x="141" y="20"/>
                    <a:pt x="119" y="20"/>
                    <a:pt x="97" y="20"/>
                  </a:cubicBezTo>
                  <a:cubicBezTo>
                    <a:pt x="98" y="22"/>
                    <a:pt x="99" y="24"/>
                    <a:pt x="100" y="27"/>
                  </a:cubicBezTo>
                  <a:cubicBezTo>
                    <a:pt x="75" y="26"/>
                    <a:pt x="49" y="28"/>
                    <a:pt x="25" y="19"/>
                  </a:cubicBezTo>
                  <a:cubicBezTo>
                    <a:pt x="17" y="16"/>
                    <a:pt x="10" y="11"/>
                    <a:pt x="3" y="7"/>
                  </a:cubicBezTo>
                  <a:cubicBezTo>
                    <a:pt x="2" y="6"/>
                    <a:pt x="1" y="5"/>
                    <a:pt x="0" y="3"/>
                  </a:cubicBezTo>
                  <a:cubicBezTo>
                    <a:pt x="4" y="2"/>
                    <a:pt x="8" y="1"/>
                    <a:pt x="12" y="0"/>
                  </a:cubicBezTo>
                  <a:cubicBezTo>
                    <a:pt x="13" y="0"/>
                    <a:pt x="16" y="0"/>
                    <a:pt x="16" y="1"/>
                  </a:cubicBezTo>
                  <a:cubicBezTo>
                    <a:pt x="17" y="5"/>
                    <a:pt x="20" y="4"/>
                    <a:pt x="22" y="4"/>
                  </a:cubicBezTo>
                  <a:cubicBezTo>
                    <a:pt x="28" y="3"/>
                    <a:pt x="33" y="2"/>
                    <a:pt x="39" y="2"/>
                  </a:cubicBezTo>
                  <a:cubicBezTo>
                    <a:pt x="45" y="3"/>
                    <a:pt x="51" y="3"/>
                    <a:pt x="57" y="5"/>
                  </a:cubicBezTo>
                  <a:cubicBezTo>
                    <a:pt x="65" y="7"/>
                    <a:pt x="72" y="10"/>
                    <a:pt x="79" y="4"/>
                  </a:cubicBezTo>
                  <a:cubicBezTo>
                    <a:pt x="79" y="3"/>
                    <a:pt x="81" y="4"/>
                    <a:pt x="82" y="4"/>
                  </a:cubicBezTo>
                  <a:cubicBezTo>
                    <a:pt x="89" y="7"/>
                    <a:pt x="96" y="10"/>
                    <a:pt x="104" y="10"/>
                  </a:cubicBezTo>
                  <a:cubicBezTo>
                    <a:pt x="105" y="10"/>
                    <a:pt x="106" y="11"/>
                    <a:pt x="107" y="12"/>
                  </a:cubicBezTo>
                  <a:cubicBezTo>
                    <a:pt x="109" y="15"/>
                    <a:pt x="111" y="16"/>
                    <a:pt x="115" y="14"/>
                  </a:cubicBezTo>
                  <a:cubicBezTo>
                    <a:pt x="119" y="13"/>
                    <a:pt x="123" y="13"/>
                    <a:pt x="128" y="16"/>
                  </a:cubicBezTo>
                  <a:cubicBezTo>
                    <a:pt x="132" y="19"/>
                    <a:pt x="137" y="18"/>
                    <a:pt x="141" y="15"/>
                  </a:cubicBezTo>
                  <a:cubicBezTo>
                    <a:pt x="145" y="13"/>
                    <a:pt x="148" y="10"/>
                    <a:pt x="152" y="8"/>
                  </a:cubicBezTo>
                  <a:cubicBezTo>
                    <a:pt x="157" y="5"/>
                    <a:pt x="161" y="4"/>
                    <a:pt x="167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1" name="Freeform 27"/>
            <p:cNvSpPr/>
            <p:nvPr/>
          </p:nvSpPr>
          <p:spPr bwMode="auto">
            <a:xfrm>
              <a:off x="6919861" y="4029081"/>
              <a:ext cx="98425" cy="41276"/>
            </a:xfrm>
            <a:custGeom>
              <a:avLst/>
              <a:gdLst>
                <a:gd name="T0" fmla="*/ 2 w 26"/>
                <a:gd name="T1" fmla="*/ 11 h 11"/>
                <a:gd name="T2" fmla="*/ 5 w 26"/>
                <a:gd name="T3" fmla="*/ 5 h 11"/>
                <a:gd name="T4" fmla="*/ 26 w 26"/>
                <a:gd name="T5" fmla="*/ 0 h 11"/>
                <a:gd name="T6" fmla="*/ 2 w 26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1">
                  <a:moveTo>
                    <a:pt x="2" y="11"/>
                  </a:moveTo>
                  <a:cubicBezTo>
                    <a:pt x="0" y="8"/>
                    <a:pt x="1" y="6"/>
                    <a:pt x="5" y="5"/>
                  </a:cubicBezTo>
                  <a:cubicBezTo>
                    <a:pt x="12" y="3"/>
                    <a:pt x="19" y="2"/>
                    <a:pt x="26" y="0"/>
                  </a:cubicBezTo>
                  <a:cubicBezTo>
                    <a:pt x="19" y="6"/>
                    <a:pt x="11" y="10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2" name="Freeform 28"/>
            <p:cNvSpPr/>
            <p:nvPr/>
          </p:nvSpPr>
          <p:spPr bwMode="auto">
            <a:xfrm>
              <a:off x="8456561" y="3327403"/>
              <a:ext cx="33337" cy="30165"/>
            </a:xfrm>
            <a:custGeom>
              <a:avLst/>
              <a:gdLst>
                <a:gd name="T0" fmla="*/ 0 w 9"/>
                <a:gd name="T1" fmla="*/ 8 h 8"/>
                <a:gd name="T2" fmla="*/ 7 w 9"/>
                <a:gd name="T3" fmla="*/ 0 h 8"/>
                <a:gd name="T4" fmla="*/ 9 w 9"/>
                <a:gd name="T5" fmla="*/ 1 h 8"/>
                <a:gd name="T6" fmla="*/ 8 w 9"/>
                <a:gd name="T7" fmla="*/ 3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cubicBezTo>
                    <a:pt x="0" y="4"/>
                    <a:pt x="4" y="0"/>
                    <a:pt x="7" y="0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9" y="1"/>
                    <a:pt x="9" y="3"/>
                    <a:pt x="8" y="3"/>
                  </a:cubicBezTo>
                  <a:cubicBezTo>
                    <a:pt x="6" y="5"/>
                    <a:pt x="3" y="6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3" name="Freeform 29"/>
            <p:cNvSpPr/>
            <p:nvPr/>
          </p:nvSpPr>
          <p:spPr bwMode="auto">
            <a:xfrm>
              <a:off x="8693150" y="2901951"/>
              <a:ext cx="71437" cy="82549"/>
            </a:xfrm>
            <a:custGeom>
              <a:avLst/>
              <a:gdLst>
                <a:gd name="T0" fmla="*/ 0 w 19"/>
                <a:gd name="T1" fmla="*/ 21 h 22"/>
                <a:gd name="T2" fmla="*/ 19 w 19"/>
                <a:gd name="T3" fmla="*/ 0 h 22"/>
                <a:gd name="T4" fmla="*/ 1 w 19"/>
                <a:gd name="T5" fmla="*/ 22 h 22"/>
                <a:gd name="T6" fmla="*/ 0 w 19"/>
                <a:gd name="T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2">
                  <a:moveTo>
                    <a:pt x="0" y="21"/>
                  </a:moveTo>
                  <a:cubicBezTo>
                    <a:pt x="4" y="12"/>
                    <a:pt x="9" y="3"/>
                    <a:pt x="19" y="0"/>
                  </a:cubicBezTo>
                  <a:cubicBezTo>
                    <a:pt x="13" y="7"/>
                    <a:pt x="7" y="14"/>
                    <a:pt x="1" y="22"/>
                  </a:cubicBezTo>
                  <a:cubicBezTo>
                    <a:pt x="1" y="21"/>
                    <a:pt x="0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sp>
        <p:nvSpPr>
          <p:cNvPr id="60" name="TextBox 12"/>
          <p:cNvSpPr txBox="1">
            <a:spLocks noChangeArrowheads="1"/>
          </p:cNvSpPr>
          <p:nvPr/>
        </p:nvSpPr>
        <p:spPr bwMode="auto">
          <a:xfrm>
            <a:off x="1214414" y="802171"/>
            <a:ext cx="2357433" cy="769441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zh-CN" altLang="en-US" sz="4400" dirty="0" smtClean="0">
                <a:latin typeface="汉仪行楷简" panose="02010609000101010101" pitchFamily="49" charset="-122"/>
                <a:ea typeface="汉仪行楷简" panose="02010609000101010101" pitchFamily="49" charset="-122"/>
              </a:rPr>
              <a:t> 第八章</a:t>
            </a:r>
            <a:endParaRPr lang="zh-CN" altLang="en-US" sz="4400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  <p:pic>
        <p:nvPicPr>
          <p:cNvPr id="62" name="图片 61" descr="墨团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5895" y="2470838"/>
            <a:ext cx="2643174" cy="2565759"/>
          </a:xfrm>
          <a:prstGeom prst="rect">
            <a:avLst/>
          </a:prstGeom>
        </p:spPr>
      </p:pic>
      <p:cxnSp>
        <p:nvCxnSpPr>
          <p:cNvPr id="64" name="直接连接符 63"/>
          <p:cNvCxnSpPr/>
          <p:nvPr/>
        </p:nvCxnSpPr>
        <p:spPr>
          <a:xfrm>
            <a:off x="4744814" y="3355974"/>
            <a:ext cx="214314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12"/>
          <p:cNvSpPr>
            <a:spLocks noChangeArrowheads="1"/>
          </p:cNvSpPr>
          <p:nvPr/>
        </p:nvSpPr>
        <p:spPr bwMode="auto">
          <a:xfrm>
            <a:off x="3500430" y="4120226"/>
            <a:ext cx="359265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第二节 硬笔</a:t>
            </a:r>
            <a:r>
              <a:rPr lang="zh-CN" altLang="en-US" sz="2800" dirty="0">
                <a:latin typeface="华文隶书" panose="02010800040101010101" pitchFamily="2" charset="-122"/>
                <a:ea typeface="华文隶书" panose="02010800040101010101" pitchFamily="2" charset="-122"/>
              </a:rPr>
              <a:t>楷书技法</a:t>
            </a:r>
            <a:endParaRPr lang="zh-CN" altLang="en-US" sz="28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74" name="图片 73" descr="石刻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85243" y="500042"/>
            <a:ext cx="414857" cy="1073044"/>
          </a:xfrm>
          <a:prstGeom prst="rect">
            <a:avLst/>
          </a:prstGeom>
        </p:spPr>
      </p:pic>
      <p:cxnSp>
        <p:nvCxnSpPr>
          <p:cNvPr id="38" name="直接连接符 37"/>
          <p:cNvCxnSpPr/>
          <p:nvPr/>
        </p:nvCxnSpPr>
        <p:spPr>
          <a:xfrm>
            <a:off x="4786314" y="4617116"/>
            <a:ext cx="214314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0" grpId="0" animBg="1"/>
      <p:bldP spid="6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923071"/>
            <a:ext cx="8215370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“⺁”：横为短横，撇用长撇，两笔形断意连。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“广”：上点位于横的中间（居正），横略左低右高，斜撇的起笔在横的头部、较长。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边框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757730"/>
            <a:ext cx="3786182" cy="7424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757730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三）字头</a:t>
            </a:r>
            <a:endParaRPr lang="zh-CN" altLang="en-US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08" y="3810661"/>
            <a:ext cx="7332581" cy="113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980728"/>
            <a:ext cx="8001056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户字头：上点居中；横折中竖较短，且下端较偏左；两横上长下短，间距较小；斜撇略长，向左下伸展。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“疒”：前面写法同广字头，左两点位于撇的中上部且上下呼应。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12044"/>
            <a:ext cx="6596083" cy="101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2262" y="3507247"/>
            <a:ext cx="8001056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雨字头：短竖起笔在上面短横的中间；横钩的横较长，右端略高，相对于短竖左短右略长；四点要上下呼应、左右顾盼，整体形状宽扁。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“⺮”：整体呈扁宽形，左部略小、右部略大，左低右高。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941167"/>
            <a:ext cx="6596083" cy="101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980728"/>
            <a:ext cx="8001056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“爫”：撇宜短不宜长，下面三点的形态因字体其他笔画而定。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“艹”：左竖较短，为垂露竖；右竖较长，并出锋；两竖上开下合，距离适当，位于横的中部；横应左低右高，整体形状较扁、宽。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2262" y="3634713"/>
            <a:ext cx="8001056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“冖”：横钩起笔在左点的上部，横较长、右端略高，整体较扁、宽。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“宀”：上点居中，下部写法同秃宝盖，钩对字心，整体较扁、宽。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85701"/>
            <a:ext cx="7274472" cy="112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53135"/>
            <a:ext cx="7263582" cy="111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289075"/>
            <a:ext cx="8001056" cy="170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穴字头：前面写法同宝盖头。里面两点左右分开一定距离，位于上点下方的两边，起笔靠近横画。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“亠”：点要有一定的斜度，斜度大小由字的下部分决定，横取左低右高之势。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02" y="3593331"/>
            <a:ext cx="7808117" cy="120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289075"/>
            <a:ext cx="8001056" cy="170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气字头：上横起笔处连接在短斜撇上部，中间横较短，下横最长，三横间距均匀、左低右高；弯钩较长。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虎字头：短竖和短横相连，位于横钩中间；横钩中横较长，左低右高；“七”较紧凑，位于横钩下方；斜撇较长，向左下伸展。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85" y="3469351"/>
            <a:ext cx="7511429" cy="1158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723597"/>
            <a:ext cx="8215370" cy="170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女字底：撇折中撇较直、短；第二撇较曲，和第一撇间距略开；覆横较长，左右伸展，位于第一撇的上部。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廾字底：横画要长，以托起字的上半部分，左撇和右竖上部出头宜短，下部不宜平脚。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边框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716066"/>
            <a:ext cx="3786182" cy="7424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716066"/>
            <a:ext cx="2857520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（四）字底</a:t>
            </a:r>
            <a:endParaRPr lang="zh-CN" altLang="en-US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61048"/>
            <a:ext cx="747283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289075"/>
            <a:ext cx="8001056" cy="2120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皿字底：四竖较短，间距大致相等，上开下合，位于下横中部；下横较长，整体较扁。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系字底：两个撇折形态不一，第二个较第一个略大，撇画和折画都更长，但两撇画的起笔处于一条直线上；竖钩起笔与第二个撇折的中部，竖钩不宜过长；三个点形状不同，下两点左右呼应；整体上紧下松。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61048"/>
            <a:ext cx="747283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484784"/>
            <a:ext cx="8001056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走字底：两个横画长短有别，左低右高，捺画宜呈现伸展之势。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“辶”：横折折撇远离上点，呈左倾姿态，较紧凑；平捺起笔较重，和撇尾相接。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3284984"/>
            <a:ext cx="793988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844824"/>
            <a:ext cx="8215370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区字框：上横较短，竖折中的竖下端略偏左、横较长，整体呈长方形。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国字框：左竖略短，横折钩中的横右端略高；右竖较长，和左竖有向背，两竖下端左高右较低；整体呈长方形，下口略宽。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边框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716066"/>
            <a:ext cx="3786182" cy="7424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716066"/>
            <a:ext cx="2857520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（五）字框</a:t>
            </a:r>
            <a:endParaRPr lang="zh-CN" altLang="en-US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7398448" cy="114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484784"/>
            <a:ext cx="8001056" cy="170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同字框：横折钩中的横右端略高；竖钩的竖和左竖有向背，且长于左竖；整体为长方形，框的大小根据框内笔画多少而定。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门字框：点位于左上，左竖略短，横折钩中的横较短、右端略高，竖较长，两竖要有向背。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56072"/>
            <a:ext cx="7219612" cy="1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772" y="2852936"/>
            <a:ext cx="2779713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 descr="墨迹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260383"/>
            <a:ext cx="5786478" cy="10969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474697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第一节</a:t>
            </a:r>
            <a:endParaRPr lang="zh-CN" altLang="en-US" sz="3600" dirty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232" y="1262706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硬笔</a:t>
            </a:r>
            <a:r>
              <a:rPr lang="zh-CN" altLang="en-US" sz="2800" dirty="0" smtClean="0">
                <a:solidFill>
                  <a:schemeClr val="accent6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楷书概述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9" name="图片 8" descr="墨迹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1357298"/>
            <a:ext cx="714380" cy="4654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/>
          <a:srcRect t="2067"/>
          <a:stretch>
            <a:fillRect/>
          </a:stretch>
        </p:blipFill>
        <p:spPr>
          <a:xfrm>
            <a:off x="5112076" y="1"/>
            <a:ext cx="4031925" cy="6716233"/>
          </a:xfrm>
          <a:prstGeom prst="rect">
            <a:avLst/>
          </a:prstGeom>
          <a:effectLst>
            <a:softEdge rad="0"/>
          </a:effectLst>
        </p:spPr>
      </p:pic>
      <p:cxnSp>
        <p:nvCxnSpPr>
          <p:cNvPr id="19" name="直接连接符 18"/>
          <p:cNvCxnSpPr/>
          <p:nvPr/>
        </p:nvCxnSpPr>
        <p:spPr>
          <a:xfrm>
            <a:off x="2071670" y="1785926"/>
            <a:ext cx="207170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39"/>
          <p:cNvGrpSpPr/>
          <p:nvPr/>
        </p:nvGrpSpPr>
        <p:grpSpPr bwMode="auto">
          <a:xfrm>
            <a:off x="1543009" y="2344209"/>
            <a:ext cx="2031325" cy="4013749"/>
            <a:chOff x="3757703" y="1048893"/>
            <a:chExt cx="2030016" cy="3009716"/>
          </a:xfrm>
        </p:grpSpPr>
        <p:sp>
          <p:nvSpPr>
            <p:cNvPr id="26" name="矩形 25"/>
            <p:cNvSpPr/>
            <p:nvPr/>
          </p:nvSpPr>
          <p:spPr>
            <a:xfrm>
              <a:off x="3757703" y="1048893"/>
              <a:ext cx="2030016" cy="3009716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defTabSz="68516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汉仪大隶书简" panose="02010609000101010101" pitchFamily="49" charset="-122"/>
                  <a:ea typeface="汉仪大隶书简" panose="02010609000101010101" pitchFamily="49" charset="-122"/>
                </a:rPr>
                <a:t>实践证明，只有经过系统的楷书练习，才能了解汉字笔画和结构的特点和要求，才能掌握汉字的组合规律，为学写行、草书奠定书写基础。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大隶书简" panose="02010609000101010101" pitchFamily="49" charset="-122"/>
                <a:ea typeface="汉仪大隶书简" panose="02010609000101010101" pitchFamily="49" charset="-122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rot="5400000">
              <a:off x="4170483" y="2494433"/>
              <a:ext cx="2892666" cy="158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直接连接符 29"/>
          <p:cNvCxnSpPr/>
          <p:nvPr/>
        </p:nvCxnSpPr>
        <p:spPr bwMode="auto">
          <a:xfrm rot="5400000">
            <a:off x="1001772" y="4272241"/>
            <a:ext cx="3857652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 bwMode="auto">
          <a:xfrm rot="5400000">
            <a:off x="529842" y="4272241"/>
            <a:ext cx="3857652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 bwMode="auto">
          <a:xfrm rot="5400000">
            <a:off x="70611" y="4272241"/>
            <a:ext cx="3857652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1527463" y="2344208"/>
            <a:ext cx="1086" cy="3865526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3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3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484784"/>
            <a:ext cx="8001056" cy="170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句字框：横折钩起笔与短撇的中间靠下部分，横较短、右端略高，竖较长，钩不宜大；框的大小由内字决定。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画字框：左竖较短，右竖较长；横呈左低右高之势；整个形态上开下合，框的大小由内字决定。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45024"/>
            <a:ext cx="747283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墨迹-浅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791" y="593536"/>
            <a:ext cx="3328515" cy="6032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2" y="500042"/>
            <a:ext cx="5148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三、硬笔楷书的结体法则</a:t>
            </a:r>
            <a:endParaRPr lang="zh-CN" altLang="en-US" sz="28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9" name="图片 8" descr="边框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71774"/>
            <a:ext cx="4499992" cy="7424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4176" y="1471774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（一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）中正稳定</a:t>
            </a:r>
            <a:endParaRPr lang="zh-CN" altLang="en-US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2420888"/>
            <a:ext cx="8320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楷书以端庄为美，字正平稳，踏实安详。中心为中竖时，竖要正直；中心没有中竖时，要做到左右均衡，重心稳定。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 descr="墨团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03" y="3426036"/>
            <a:ext cx="1428553" cy="15151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32" y="3723333"/>
            <a:ext cx="3357586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4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．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中心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中正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01753" y="3855228"/>
            <a:ext cx="6421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有中竖的字，字的中心就在中竖上。中竖要像字的脊梁，中正挺拔，写出力度和骨感。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283" y="4957282"/>
            <a:ext cx="4981471" cy="1314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924" y="1628800"/>
            <a:ext cx="80324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字的上方中心要和下方中心上下对正，形成一条中心线，不要上下扭错。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墨团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803" y="332656"/>
            <a:ext cx="1428553" cy="15151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32" y="629953"/>
            <a:ext cx="3357586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．上下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对正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636" y="2276872"/>
            <a:ext cx="3922572" cy="103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00034" y="4437112"/>
            <a:ext cx="8032406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字中心线的左右应保持左右均衡。当左边和右边的笔画多少、轻重不同时，要适当调整笔画的形态或挪移位置以保持重心稳定。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 descr="墨团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4913" y="3140968"/>
            <a:ext cx="1428553" cy="15151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78" y="3438265"/>
            <a:ext cx="3357586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．调位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均衡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035" y="5517232"/>
            <a:ext cx="3710157" cy="97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边框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500042"/>
            <a:ext cx="4330390" cy="7424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500042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（二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）疏密均匀</a:t>
            </a:r>
            <a:endParaRPr lang="zh-CN" altLang="en-US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4" name="图片 3" descr="墨团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03" y="2413934"/>
            <a:ext cx="1428553" cy="15151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2" y="2711231"/>
            <a:ext cx="2571768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．横间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均匀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428736"/>
            <a:ext cx="8072494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楷书以匀称为美，间距均匀，空白舒服。不论是横之间、竖之间、撇之间，都要基本等距，不要忽大忽小，变化突然。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2643182"/>
            <a:ext cx="594417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横与横之间的距离要相等。横的间距大小要根据字的笔画多少而定。横多的字，间距要密而匀；横少的字，间距要大而匀。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560" y="4351020"/>
            <a:ext cx="4580890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3539" y="764704"/>
            <a:ext cx="604867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竖与竖之间的距离也要基本相等，间距大小根据字的宽窄而定。竖多的字，间距要密集而均匀；竖少的字，间距要远而均匀。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墨团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803" y="332656"/>
            <a:ext cx="1428553" cy="15151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32" y="629953"/>
            <a:ext cx="3357586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．竖间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均匀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529" y="2280886"/>
            <a:ext cx="4146691" cy="1089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93903" y="3683391"/>
            <a:ext cx="600890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撇与撇之间的距离要基本相等。一般上方的撇，间距要密一些；下方的撇，要稀疏一些。多撇组合时要上短下长，斜度适当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 descr="墨团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4913" y="3140968"/>
            <a:ext cx="1428553" cy="151513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078" y="3438265"/>
            <a:ext cx="3357586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．斜画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均匀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072" y="5229200"/>
            <a:ext cx="411142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边框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500042"/>
            <a:ext cx="4330390" cy="7424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500042"/>
            <a:ext cx="3786214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（三）突出主笔</a:t>
            </a:r>
            <a:endParaRPr lang="zh-CN" altLang="en-US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4" name="图片 3" descr="墨团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03" y="2332920"/>
            <a:ext cx="1428553" cy="15151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2" y="2630217"/>
            <a:ext cx="2571768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．展横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340768"/>
            <a:ext cx="8072494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楷书的字形方正之中，要有伸展突出的一个笔画或一部分，以体现字的个性姿态。突出主笔是写好一个字的关键。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5195" y="2620952"/>
            <a:ext cx="6350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作为伸展主笔的横，有时在字上方，有时在字中，有时在字下方。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13040"/>
            <a:ext cx="4207006" cy="1105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图片 9" descr="墨团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31" y="4349144"/>
            <a:ext cx="1428553" cy="15151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496" y="4646441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．展竖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0651" y="4637176"/>
            <a:ext cx="6190787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竖作为字的主笔，有时在字中间，有时在字右侧，在右侧时，左竖一般收缩。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058" y="5483671"/>
            <a:ext cx="4124681" cy="108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3539" y="764704"/>
            <a:ext cx="6048672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作主笔的撇，向字的左下方伸展，使左重，右下部分右移，以求平衡。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墨团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803" y="332656"/>
            <a:ext cx="1428553" cy="15151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32" y="629953"/>
            <a:ext cx="3357586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．展撇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488" y="1946753"/>
            <a:ext cx="4545722" cy="119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493903" y="3645024"/>
            <a:ext cx="6008901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作为最后一笔或字头的捺，往往伸展开放，使这个字舒展、潇洒。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 descr="墨团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4913" y="3140968"/>
            <a:ext cx="1428553" cy="151513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078" y="3438265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24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．展捺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911" y="4869159"/>
            <a:ext cx="4492036" cy="118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764704"/>
            <a:ext cx="6048672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作为主笔的钩向右或右下伸展，使字显得开阔大方。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墨团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803" y="332656"/>
            <a:ext cx="1428553" cy="15151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32" y="629953"/>
            <a:ext cx="3357586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．展钩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1700808"/>
            <a:ext cx="493370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123728" y="3683391"/>
            <a:ext cx="6008901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右侧的折肩往往向外突出，钩脚向内收缩。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 descr="墨团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4913" y="3140968"/>
            <a:ext cx="1428553" cy="15151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78" y="3438265"/>
            <a:ext cx="3357586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．展折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肩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498" y="4665022"/>
            <a:ext cx="493370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边框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500042"/>
            <a:ext cx="4330390" cy="7424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500042"/>
            <a:ext cx="3786214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（四）主次分明</a:t>
            </a:r>
            <a:endParaRPr lang="zh-CN" altLang="en-US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4" name="图片 3" descr="墨团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03" y="1484784"/>
            <a:ext cx="1428553" cy="15151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2" y="1782081"/>
            <a:ext cx="2571768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．上展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下收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5331" y="1782081"/>
            <a:ext cx="6350715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上方宽展，盖住下方，支撑住这个字的“天”。下方收缩，不必伸展，安居其下。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33883"/>
            <a:ext cx="4503844" cy="118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图片 14" descr="墨团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31" y="3773081"/>
            <a:ext cx="1428553" cy="15151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496" y="4070378"/>
            <a:ext cx="2571768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．上收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下展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0651" y="4061113"/>
            <a:ext cx="6190787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下方宽展，稳托这个字的“地”。上方收缩其宽，不必伸展，稍向右上倾斜，安安稳稳地立在字的上方。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4992937"/>
            <a:ext cx="4462558" cy="117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6" grpId="0"/>
      <p:bldP spid="1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764704"/>
            <a:ext cx="6048672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中间有宽展的笔画，如撇、捺、长横、四点等，任其宽展，尽显优势。上下收缩突出宽展之美。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墨团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803" y="332656"/>
            <a:ext cx="1428553" cy="15151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32" y="629953"/>
            <a:ext cx="3357586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．中展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上下收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1868022"/>
            <a:ext cx="5256585" cy="1380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93901" y="3683391"/>
            <a:ext cx="6008901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汉字有左紧右松的特点。先紧后松，左边笔画排列紧密，右边笔画宽松自在，会使字体产生视觉上的美感。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 descr="墨团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4913" y="3140968"/>
            <a:ext cx="1428553" cy="151513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078" y="3438265"/>
            <a:ext cx="3357586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．展右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收左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4659238"/>
            <a:ext cx="5184576" cy="13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3528" y="1214422"/>
            <a:ext cx="8320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练习硬笔书法最合适的工具就是钢笔。跟圆珠笔，水笔相比较，钢笔写字显得更坚实，不浮华。这与笔尖与纸的接触面有关，钢笔与纸接触属于滑动摩擦，容易掌握；圆珠笔因为前面有小珠子，属于滚动摩擦，不容易控制；水笔虽然也是滑动摩擦，但是由于笔尖的质地没有钢笔的坚硬，所以效果也不及钢笔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 descr="墨迹-浅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791" y="450660"/>
            <a:ext cx="3328515" cy="60326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32" y="357166"/>
            <a:ext cx="4000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一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、书写工具的选用</a:t>
            </a:r>
            <a:endParaRPr lang="zh-CN" altLang="en-US" sz="28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15" y="3182331"/>
            <a:ext cx="2857496" cy="285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34390" y="3422650"/>
            <a:ext cx="4471035" cy="237744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用钢笔写字有弹性，有笔锋，写的字比较美观，更具有艺术性，对写好毛笔字有基础作用，可以提升使用者的书法水平，用钢笔写出的字可以有毛笔的风味，有助于练习书法。</a:t>
            </a:r>
            <a:endParaRPr lang="zh-CN" altLang="en-US" sz="2000" dirty="0" smtClean="0">
              <a:solidFill>
                <a:schemeClr val="accent6">
                  <a:lumMod val="50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边框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500042"/>
            <a:ext cx="4330390" cy="7424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500042"/>
            <a:ext cx="3786214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（五）左右对应</a:t>
            </a:r>
            <a:endParaRPr lang="zh-CN" altLang="en-US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4" name="图片 3" descr="墨团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03" y="2404928"/>
            <a:ext cx="1428553" cy="15151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2" y="2816295"/>
            <a:ext cx="2571768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．撇捺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对应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402465"/>
            <a:ext cx="8072494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楷书以对应为美，正如人体外形的左右基本对称一样，这种平衡使人看上去舒服，如不对称或不平衡则使人有一种缺憾之感。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7455" y="2816295"/>
            <a:ext cx="574411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左撇右捺，像鸟的翅膀，平衡对应。撇和捺的下端基本对应，在一条稍上斜的直线上。如不对应，则视觉不平衡，使人产生不完美之感。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455" y="4509120"/>
            <a:ext cx="520780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764704"/>
            <a:ext cx="6048672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左边撇，右边点；下端平，点勿短；点尾重，字稳定。注意字的尾点要长，要上弯，要有支撑力。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墨团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803" y="332656"/>
            <a:ext cx="1428553" cy="15151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32" y="629953"/>
            <a:ext cx="3357586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．撇点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对应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93901" y="3683391"/>
            <a:ext cx="6008901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左竖向内斜收，右竖也向内斜收，左右对应，视觉平衡。左斜，则右也斜；左直，则右也直。左侧决定右侧。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 descr="墨团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4913" y="3140968"/>
            <a:ext cx="1428553" cy="151513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078" y="3438265"/>
            <a:ext cx="3357586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．斜度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对应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1847788"/>
            <a:ext cx="4922427" cy="1293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507" y="4797152"/>
            <a:ext cx="4774703" cy="125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边框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500042"/>
            <a:ext cx="4330390" cy="7424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500042"/>
            <a:ext cx="3786214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（六）轻重平衡</a:t>
            </a:r>
            <a:endParaRPr lang="zh-CN" altLang="en-US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4" name="图片 3" descr="墨团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03" y="2404928"/>
            <a:ext cx="1428553" cy="15151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2" y="2816295"/>
            <a:ext cx="2571768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．左小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上升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402465"/>
            <a:ext cx="8072494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汉字左右部分的笔画有多有少，体积有大有小，会造成视觉上的轻重不平衡感。我们可以利用左右部分高低位置的调整，来尽量达到视觉上的平衡。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7455" y="2816295"/>
            <a:ext cx="574411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左边笔画少、字形小的部分，要写在左上方，依靠右侧，以右为主，减少自己的独立性，千万不可写大、下垂，造成左右不稳之感。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861" y="4495240"/>
            <a:ext cx="520780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764704"/>
            <a:ext cx="6048672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右边笔画少、字形小的部分，要写在右下方，压住字的阵脚。从力学上讲，下垂位置往往能增加重量感，使字不会显得左重右轻。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墨团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803" y="332656"/>
            <a:ext cx="1428553" cy="15151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32" y="629953"/>
            <a:ext cx="3357586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．右小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下降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2204863"/>
            <a:ext cx="4694881" cy="12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78761" y="4097886"/>
            <a:ext cx="6977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凡是字的右下有伸展的钩，右下加重分量时，字左上的横都要左低右抬，加重左边的视觉重量，形成左右平衡的视觉效果。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 descr="墨团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4913" y="3140968"/>
            <a:ext cx="1428553" cy="15151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78" y="3438265"/>
            <a:ext cx="4277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．右钩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伸展，左横下降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426" y="5087206"/>
            <a:ext cx="4651918" cy="122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边框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500042"/>
            <a:ext cx="4330390" cy="7424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500042"/>
            <a:ext cx="3786214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（七）穿插补空</a:t>
            </a:r>
            <a:endParaRPr lang="zh-CN" altLang="en-US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4" name="图片 3" descr="墨团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03" y="2404928"/>
            <a:ext cx="1428553" cy="15151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2" y="2816295"/>
            <a:ext cx="2571768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．上下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穿插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402465"/>
            <a:ext cx="8072494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汉字的中宫要紧凑，必须使上下左右之间穿宽插虚，笔画与笔画之间相互避让。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7455" y="2816295"/>
            <a:ext cx="574411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字的中宫要紧凑，上下须靠近而穿插，使上下既不分离，也不拥挤，上下一体，融合均匀。上下穿插要巧妙，上方留空，下方穿插，意在笔先。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82" y="4437112"/>
            <a:ext cx="5481899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764704"/>
            <a:ext cx="6048672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字的中宫要紧凑，中间部分要穿宽插虚。左右穿插要巧妙，右侧笔画穿插左侧空白，交错融合，既不要左右独立，又不要左右顶撞。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墨团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803" y="332656"/>
            <a:ext cx="1428553" cy="15151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32" y="629953"/>
            <a:ext cx="3357586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．左右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穿插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017" y="2204863"/>
            <a:ext cx="4694881" cy="12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637726" y="3717032"/>
            <a:ext cx="6028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字的左边短小而居上时，左下往往产生空白，此时，右边的笔画可以向左下穿插。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 descr="墨团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4913" y="3282020"/>
            <a:ext cx="1428553" cy="151513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078" y="3579317"/>
            <a:ext cx="2621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．空处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穿插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061" y="4972293"/>
            <a:ext cx="4675099" cy="122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边框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500042"/>
            <a:ext cx="4330390" cy="7424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500042"/>
            <a:ext cx="3786214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（八）中宫紧收</a:t>
            </a:r>
            <a:endParaRPr lang="zh-CN" altLang="en-US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4" name="图片 3" descr="墨团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03" y="2404928"/>
            <a:ext cx="1428553" cy="15151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2" y="2816295"/>
            <a:ext cx="2571768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．中紧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外展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402465"/>
            <a:ext cx="8072494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汉字的中心要紧凑，紧凑的位置集中在中部或左上方。外围比较松展，造成一种内紧外松的对比，突出聚集核心的力量。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7455" y="2816295"/>
            <a:ext cx="574411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字的中部紧凑，外围伸展，从视觉上使人感觉中心坚实团结，外围伸展，自由飘逸。这样的结构更能体现汉字的美。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530073"/>
            <a:ext cx="520780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764704"/>
            <a:ext cx="6048672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字的上方先写，要紧凑安排，给后写的下方留出更大的空间。人的身体外形也是重心稍高，腰位于中上部；下部腿长，疏朗。这符合日常人们的审美习惯。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墨团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803" y="332656"/>
            <a:ext cx="1428553" cy="15151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32" y="629953"/>
            <a:ext cx="3357586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．上紧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下松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2244020"/>
            <a:ext cx="4752528" cy="1248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637726" y="3717032"/>
            <a:ext cx="6028787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字的左方先写，要紧凑安排，给后写的右方留出更大的空间。先紧后松，感觉轻松；先松后紧，感觉局促。这符合人们的工作和学习习惯。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 descr="墨团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4913" y="3282020"/>
            <a:ext cx="1428553" cy="15151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78" y="3579317"/>
            <a:ext cx="2621706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．左紧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右松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711" y="5007070"/>
            <a:ext cx="4663223" cy="122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边框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500042"/>
            <a:ext cx="4330390" cy="7424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500042"/>
            <a:ext cx="3786214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（九）同形变化</a:t>
            </a:r>
            <a:endParaRPr lang="zh-CN" altLang="en-US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4" name="图片 3" descr="墨团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03" y="2404928"/>
            <a:ext cx="1428553" cy="15151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2" y="2816295"/>
            <a:ext cx="4428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．横长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撇短，横短撇长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402465"/>
            <a:ext cx="8072494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楷书比较规整，变化不多，但同形的部分也有一些微小的变化，有利于字形的稳定和形态的活泼自然。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356" y="3573016"/>
            <a:ext cx="6336134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横长撇短的字形上宽下窄，如“右”“有”；横短撇长的字形上窄下宽，如“左”“在”。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51" y="4592203"/>
            <a:ext cx="5081403" cy="133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764704"/>
            <a:ext cx="6048672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左右同形的字往往左小右大、左收右放、左捺变点。上下同形的字往往上小下大、上收下放、上捺变点、下捺伸展。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墨团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803" y="332656"/>
            <a:ext cx="1428553" cy="15151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32" y="629953"/>
            <a:ext cx="3357586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．同形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异态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3" y="2132856"/>
            <a:ext cx="4439209" cy="116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37726" y="3717032"/>
            <a:ext cx="6028787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当一个字有两个捺时称为“重捺”。重捺要一伸展、一收缩（收缩为长点），不要重复用捺。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 descr="墨团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4913" y="3282020"/>
            <a:ext cx="1428553" cy="15151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78" y="3579317"/>
            <a:ext cx="2621706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．重捺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伸缩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3" y="4798348"/>
            <a:ext cx="4401004" cy="115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852" y="1556792"/>
            <a:ext cx="8677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硬笔楷书的笔画表现得也比较细腻，有起有收、有粗有细、有快有慢、有重有轻、有顿有挫、有方有圆。书写时，一般要把握住“准”“挺”“狠”三个字。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墨迹-浅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791" y="682593"/>
            <a:ext cx="3328515" cy="6032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2" y="589099"/>
            <a:ext cx="6072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二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、硬笔楷书的书写技巧</a:t>
            </a:r>
            <a:endParaRPr lang="zh-CN" altLang="en-US" sz="28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8"/>
          <a:stretch>
            <a:fillRect/>
          </a:stretch>
        </p:blipFill>
        <p:spPr bwMode="auto">
          <a:xfrm>
            <a:off x="539552" y="3148379"/>
            <a:ext cx="2710392" cy="229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91880" y="2483582"/>
            <a:ext cx="54006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准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，就是下笔之前先要看准原帖笔画位置，如看准笔画在格子里的位置，笔画的方向、形态以及笔画的长短等，写的时候要下笔准确，做到位置准确、长短适宜，初学者习字可借助田字格训练。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挺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，就是将笔画书写得挺拔、刚劲。横竖平直，弯弧有力，不能颤抖软弱。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狠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，是指下笔果断，干净利落，不要犹豫反复，但同时也要把握住分寸，否则，易失之偏颇，走入极端。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边框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500042"/>
            <a:ext cx="4330390" cy="7424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500042"/>
            <a:ext cx="3786214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（十）形态自然</a:t>
            </a:r>
            <a:endParaRPr lang="zh-CN" altLang="en-US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4" name="图片 3" descr="墨团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51" y="2705956"/>
            <a:ext cx="1428553" cy="15151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2" y="3022008"/>
            <a:ext cx="4428016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．有长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有扁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402465"/>
            <a:ext cx="8072494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汉字的造型本来就是丰富多彩的，千万不可以把它们单一化、规整化，削弱了各自的特征。若一律归于方形或一律归于同样大小，会大大削减汉字的造型美。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3615568"/>
            <a:ext cx="6336134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长者任其长，上紧下松，亭亭玉立；短者任其短，敦实安稳。不可长者写宽，短者写高，造型生硬，破坏自然之美。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25144"/>
            <a:ext cx="493370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764704"/>
            <a:ext cx="6048672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汉字有的四平八稳，左右对称，极其端正；有的字形斜侧，以斜画为主笔，有动感和变化之美，这样汉字组合起来才生动自然。切不可将斜者写正。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墨团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803" y="332656"/>
            <a:ext cx="1428553" cy="15151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32" y="629953"/>
            <a:ext cx="3357586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．有斜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有正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37726" y="3717032"/>
            <a:ext cx="6028787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汉字的大小变化多端，型号不一，要顺其自然。小者任其小，但结构不紧促；大者任其大，但结构不松散。字要有大有小，生动自然。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 descr="墨团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4913" y="3282020"/>
            <a:ext cx="1428553" cy="151513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078" y="3579317"/>
            <a:ext cx="2621706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．有大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有小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699" y="2129435"/>
            <a:ext cx="4387259" cy="115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309" y="5048013"/>
            <a:ext cx="4423649" cy="116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边框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500042"/>
            <a:ext cx="4330390" cy="7424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500042"/>
            <a:ext cx="3786214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（十一）比例协调</a:t>
            </a:r>
            <a:endParaRPr lang="zh-CN" altLang="en-US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4" name="图片 3" descr="墨团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51" y="2492896"/>
            <a:ext cx="1428553" cy="15151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2" y="2808948"/>
            <a:ext cx="4428016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．左右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宽窄有比例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402465"/>
            <a:ext cx="8072494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楷书每一个字的形状、大小都是有大体轮廓的。在每一个外轮廓里，内部的比例关系要恰当，分配合理，协调均匀。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3402508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字的左右横向有宽窄之分。宽窄的整体比例要写好，宽窄的细微比例也要写准，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1∶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还是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1∶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1.5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或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1∶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，要仔细琢磨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53600"/>
            <a:ext cx="5481899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3466" y="1298084"/>
            <a:ext cx="6812990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字的上下纵向每部分长短都有所不同，在大体把握好长短关系的同时，还要细致比较，把握好长短的具体比例关系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墨团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803" y="332656"/>
            <a:ext cx="1428553" cy="15151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32" y="629953"/>
            <a:ext cx="3357586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．上下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长短有不同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3" y="2348879"/>
            <a:ext cx="4683599" cy="123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63466" y="4322420"/>
            <a:ext cx="6803047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外框的大小和内心的大小要配套。内心大了则满，内心小了则空。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 descr="墨团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4913" y="3282020"/>
            <a:ext cx="1428553" cy="15151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78" y="3579317"/>
            <a:ext cx="3701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．内外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大小要配套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3" y="5157192"/>
            <a:ext cx="4713311" cy="123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边框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500042"/>
            <a:ext cx="4330390" cy="7424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500042"/>
            <a:ext cx="3786214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（十二）笔势连贯</a:t>
            </a:r>
            <a:endParaRPr lang="zh-CN" altLang="en-US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579581"/>
            <a:ext cx="8072494" cy="170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楷书的笔画看似笔笔独立，但它们是在一个连贯的书写过程中完成的，所以要追求笔画之间的动作在空中的连贯，形成笔势贯通、笔断意追之感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练习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时，上一笔的尾在空中要寻找下一笔的头，使笔画与笔画之间的走势连贯起来。每一笔的收笔处不离纸，向下一笔起笔方向运动。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46" y="3789040"/>
            <a:ext cx="7979946" cy="109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 bwMode="auto">
          <a:xfrm>
            <a:off x="2714612" y="1954222"/>
            <a:ext cx="1266825" cy="2832100"/>
            <a:chOff x="4050540" y="1387270"/>
            <a:chExt cx="1265465" cy="2123574"/>
          </a:xfrm>
        </p:grpSpPr>
        <p:sp>
          <p:nvSpPr>
            <p:cNvPr id="5" name="文本框 4"/>
            <p:cNvSpPr txBox="1"/>
            <p:nvPr/>
          </p:nvSpPr>
          <p:spPr>
            <a:xfrm>
              <a:off x="4275723" y="1607880"/>
              <a:ext cx="815099" cy="131543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5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叶根友行书繁" panose="02010601030101010101" pitchFamily="2" charset="-122"/>
                  <a:ea typeface="叶根友行书繁" panose="02010601030101010101" pitchFamily="2" charset="-122"/>
                </a:rPr>
                <a:t>谢谢</a:t>
              </a:r>
              <a:endParaRPr lang="zh-CN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  <p:sp>
          <p:nvSpPr>
            <p:cNvPr id="6" name="矩形 5"/>
            <p:cNvSpPr>
              <a:spLocks noChangeAspect="1"/>
            </p:cNvSpPr>
            <p:nvPr/>
          </p:nvSpPr>
          <p:spPr>
            <a:xfrm>
              <a:off x="4050540" y="1387270"/>
              <a:ext cx="1265465" cy="2123574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7" name="矩形 6"/>
            <p:cNvSpPr/>
            <p:nvPr/>
          </p:nvSpPr>
          <p:spPr>
            <a:xfrm>
              <a:off x="4144101" y="1512652"/>
              <a:ext cx="1078341" cy="1872808"/>
            </a:xfrm>
            <a:prstGeom prst="rect">
              <a:avLst/>
            </a:prstGeom>
            <a:noFill/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</p:grpSp>
      <p:pic>
        <p:nvPicPr>
          <p:cNvPr id="22532" name="图片 9"/>
          <p:cNvPicPr>
            <a:picLocks noChangeAspect="1"/>
          </p:cNvPicPr>
          <p:nvPr/>
        </p:nvPicPr>
        <p:blipFill>
          <a:blip r:embed="rId1" cstate="print"/>
          <a:srcRect l="20380" t="4794" r="18375" b="3520"/>
          <a:stretch>
            <a:fillRect/>
          </a:stretch>
        </p:blipFill>
        <p:spPr bwMode="auto">
          <a:xfrm>
            <a:off x="4786314" y="2714620"/>
            <a:ext cx="3714776" cy="353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 descr="印章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4643446"/>
            <a:ext cx="428628" cy="59808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" r="3198"/>
          <a:stretch>
            <a:fillRect/>
          </a:stretch>
        </p:blipFill>
        <p:spPr bwMode="auto">
          <a:xfrm>
            <a:off x="4933327" y="34601"/>
            <a:ext cx="4210673" cy="682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墨迹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260383"/>
            <a:ext cx="5786478" cy="10969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474697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第二节</a:t>
            </a:r>
            <a:endParaRPr lang="zh-CN" altLang="en-US" sz="3600" dirty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232" y="1262706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硬笔</a:t>
            </a:r>
            <a:r>
              <a:rPr lang="zh-CN" altLang="en-US" sz="2800" dirty="0" smtClean="0">
                <a:solidFill>
                  <a:schemeClr val="accent6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楷书技法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9" name="图片 8" descr="墨迹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1357298"/>
            <a:ext cx="714380" cy="465499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>
            <a:off x="2071670" y="1785926"/>
            <a:ext cx="207170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 descr="墨迹-浅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91" y="2010326"/>
            <a:ext cx="3328515" cy="60326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-32" y="1916832"/>
            <a:ext cx="50006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一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、硬笔楷书的基本笔画</a:t>
            </a:r>
            <a:endParaRPr lang="zh-CN" altLang="en-US" sz="28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1" name="图片 30" descr="边框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7493" y="3118604"/>
            <a:ext cx="2750331" cy="74244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72989" y="311860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（一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）点</a:t>
            </a:r>
            <a:endParaRPr lang="zh-CN" altLang="en-US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9664" y="4305870"/>
            <a:ext cx="4260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点画在一个字中就如同人的眼睛一样重要，是一个字的精神体现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3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6" grpId="0"/>
      <p:bldP spid="32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14791" y="898409"/>
            <a:ext cx="8520657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右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点：轻下笔，由轻到重向右下行笔，稍按后即收笔，不能重描，一次成画。写点关键要有行笔过程，万不可笔尖一着纸就收笔。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793988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14791" y="3963895"/>
            <a:ext cx="8520657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左点：写法基本同右点，但行笔方向往下略向左偏一些，收笔时要顿笔。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11967"/>
            <a:ext cx="7272808" cy="112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indent="457200">
          <a:lnSpc>
            <a:spcPct val="150000"/>
          </a:lnSpc>
          <a:defRPr dirty="0" smtClean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7616</Words>
  <Application>WPS 演示</Application>
  <PresentationFormat>全屏显示(4:3)</PresentationFormat>
  <Paragraphs>441</Paragraphs>
  <Slides>75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75</vt:i4>
      </vt:variant>
    </vt:vector>
  </HeadingPairs>
  <TitlesOfParts>
    <vt:vector size="88" baseType="lpstr">
      <vt:lpstr>Arial</vt:lpstr>
      <vt:lpstr>宋体</vt:lpstr>
      <vt:lpstr>Wingdings</vt:lpstr>
      <vt:lpstr>微软雅黑</vt:lpstr>
      <vt:lpstr>Calibri</vt:lpstr>
      <vt:lpstr>华文隶书</vt:lpstr>
      <vt:lpstr>Adobe 楷体 Std R</vt:lpstr>
      <vt:lpstr>汉仪行楷简</vt:lpstr>
      <vt:lpstr>汉仪大隶书简</vt:lpstr>
      <vt:lpstr>华文新魏</vt:lpstr>
      <vt:lpstr>华文楷体</vt:lpstr>
      <vt:lpstr>叶根友行书繁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www.pptbz.com</dc:creator>
  <cp:lastModifiedBy>admin</cp:lastModifiedBy>
  <cp:revision>362</cp:revision>
  <dcterms:created xsi:type="dcterms:W3CDTF">2013-10-30T09:04:00Z</dcterms:created>
  <dcterms:modified xsi:type="dcterms:W3CDTF">2016-10-23T06:26:43Z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