
<file path=[Content_Types].xml><?xml version="1.0" encoding="utf-8"?>
<Types xmlns="http://schemas.openxmlformats.org/package/2006/content-types">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67" r:id="rId4"/>
    <p:sldId id="367" r:id="rId5"/>
    <p:sldId id="278" r:id="rId6"/>
    <p:sldId id="297" r:id="rId7"/>
    <p:sldId id="327" r:id="rId9"/>
    <p:sldId id="328" r:id="rId10"/>
    <p:sldId id="330" r:id="rId11"/>
    <p:sldId id="331" r:id="rId12"/>
    <p:sldId id="361" r:id="rId13"/>
    <p:sldId id="362" r:id="rId14"/>
    <p:sldId id="332" r:id="rId15"/>
    <p:sldId id="363" r:id="rId16"/>
    <p:sldId id="333" r:id="rId17"/>
    <p:sldId id="334" r:id="rId18"/>
    <p:sldId id="364" r:id="rId19"/>
    <p:sldId id="335" r:id="rId20"/>
    <p:sldId id="344" r:id="rId21"/>
    <p:sldId id="338" r:id="rId22"/>
    <p:sldId id="340" r:id="rId23"/>
    <p:sldId id="341" r:id="rId24"/>
    <p:sldId id="347" r:id="rId25"/>
    <p:sldId id="365" r:id="rId26"/>
    <p:sldId id="366" r:id="rId27"/>
    <p:sldId id="348" r:id="rId28"/>
    <p:sldId id="325" r:id="rId2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5730"/>
    <a:srgbClr val="A2947A"/>
    <a:srgbClr val="94634C"/>
    <a:srgbClr val="FFCC99"/>
    <a:srgbClr val="93634C"/>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620" autoAdjust="0"/>
  </p:normalViewPr>
  <p:slideViewPr>
    <p:cSldViewPr>
      <p:cViewPr varScale="1">
        <p:scale>
          <a:sx n="80" d="100"/>
          <a:sy n="80" d="100"/>
        </p:scale>
        <p:origin x="-5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C6DEF0C5-8D26-42A1-8DB5-9E6FCEE927D3}"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D34EBDD1-51D7-41BF-9A09-FDE9C5430227}"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34EBDD1-51D7-41BF-9A09-FDE9C543022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34EBDD1-51D7-41BF-9A09-FDE9C543022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34EBDD1-51D7-41BF-9A09-FDE9C543022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34EBDD1-51D7-41BF-9A09-FDE9C543022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34EBDD1-51D7-41BF-9A09-FDE9C543022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34EBDD1-51D7-41BF-9A09-FDE9C543022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34EBDD1-51D7-41BF-9A09-FDE9C543022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2BA33195-ED54-4FB5-AC25-805965F7E45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D1E3A3-3612-4669-AB17-733DA63C49B1}"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ADDFFFE-96B3-419D-9ED1-5A6920839E9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1372029-3EF2-418A-8F3A-D70720090CC6}" type="slidenum">
              <a:rPr lang="zh-CN" altLang="en-US"/>
            </a:fld>
            <a:endParaRPr lang="zh-CN" altLang="en-US"/>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9B79F84-4AD1-45EC-ADB7-575BF6573AA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7D22D0C-049A-4FF5-B6B9-A4A4C63DA5C1}" type="slidenum">
              <a:rPr lang="zh-CN" altLang="en-US"/>
            </a:fld>
            <a:endParaRPr lang="zh-CN" altLang="en-US"/>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3DCD409-BA23-4EDC-9674-0BE2BDDDCB2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0C4318-357C-45AB-AFD5-700DB894D7D9}" type="slidenum">
              <a:rPr lang="zh-CN" altLang="en-US"/>
            </a:fld>
            <a:endParaRPr lang="zh-CN" altLang="en-US"/>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B631242A-B40C-4F74-93B6-0AC209454F3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05E786-7262-4117-9B00-27E5F23B5FAB}" type="slidenum">
              <a:rPr lang="zh-CN" altLang="en-US"/>
            </a:fld>
            <a:endParaRPr lang="zh-CN" altLang="en-US"/>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0A2C997-A8B9-477F-AF64-8EB04167CF1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DDDFA2F-DFB7-4420-9ED6-2AA2383AA247}" type="slidenum">
              <a:rPr lang="zh-CN" altLang="en-US"/>
            </a:fld>
            <a:endParaRPr lang="zh-CN" altLang="en-US"/>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15F6BE4-FA59-4D09-B257-2F14B951D2DA}"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0B38F88-2851-4BEB-8A43-06E4DA80E83B}" type="slidenum">
              <a:rPr lang="zh-CN" altLang="en-US"/>
            </a:fld>
            <a:endParaRPr lang="zh-CN" altLang="en-US"/>
          </a:p>
        </p:txBody>
      </p:sp>
      <p:pic>
        <p:nvPicPr>
          <p:cNvPr id="11"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7B91EB7-A340-4275-AFC6-A6AE44E206D0}"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8F91F85-C461-4244-8748-AB1E9400CE0B}" type="slidenum">
              <a:rPr lang="zh-CN" altLang="en-US"/>
            </a:fld>
            <a:endParaRPr lang="zh-CN" altLang="en-US"/>
          </a:p>
        </p:txBody>
      </p:sp>
      <p:pic>
        <p:nvPicPr>
          <p:cNvPr id="7"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日期占位符 3"/>
          <p:cNvSpPr>
            <a:spLocks noGrp="1"/>
          </p:cNvSpPr>
          <p:nvPr>
            <p:ph type="dt" sz="half" idx="10"/>
          </p:nvPr>
        </p:nvSpPr>
        <p:spPr/>
        <p:txBody>
          <a:bodyPr/>
          <a:lstStyle>
            <a:lvl1pPr>
              <a:defRPr/>
            </a:lvl1pPr>
          </a:lstStyle>
          <a:p>
            <a:pPr>
              <a:defRPr/>
            </a:pPr>
            <a:fld id="{A79524E2-0E3C-41CE-992F-B91142D0626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96FDB17-3D3B-46BA-9A8D-59274DF3DA96}" type="slidenum">
              <a:rPr lang="zh-CN" altLang="en-US"/>
            </a:fld>
            <a:endParaRPr lang="zh-CN" altLang="en-US"/>
          </a:p>
        </p:txBody>
      </p:sp>
      <p:pic>
        <p:nvPicPr>
          <p:cNvPr id="6"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FE37349-3101-4BE5-AD72-5ABFE98B08B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98EBB5C-D11A-472F-B9B9-0AF753091705}" type="slidenum">
              <a:rPr lang="zh-CN" altLang="en-US"/>
            </a:fld>
            <a:endParaRPr lang="zh-CN" altLang="en-US"/>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73B65CE8-E773-41A5-A6A0-B1DC2092FDF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0C08EC3-C527-4617-9F9D-E91D5B48B237}" type="slidenum">
              <a:rPr lang="zh-CN" altLang="en-US"/>
            </a:fld>
            <a:endParaRPr lang="zh-CN" altLang="en-US"/>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84D853A-3725-420F-BCAC-6F1594BDB346}"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A0C4885-1210-49F0-A74E-5FEAF6348083}" type="slidenum">
              <a:rPr lang="zh-CN" altLang="en-US"/>
            </a:fld>
            <a:endParaRPr lang="zh-CN" altLang="en-US"/>
          </a:p>
        </p:txBody>
      </p:sp>
      <p:pic>
        <p:nvPicPr>
          <p:cNvPr id="12" name="Picture 6" descr="C:\Documents and Settings\Administrator\桌面\Nipic_7193556_20111024140640832000.png"/>
          <p:cNvPicPr>
            <a:picLocks noChangeAspect="1" noChangeArrowheads="1"/>
          </p:cNvPicPr>
          <p:nvPr/>
        </p:nvPicPr>
        <p:blipFill>
          <a:blip r:embed="rId12">
            <a:duotone>
              <a:schemeClr val="bg2">
                <a:shade val="45000"/>
                <a:satMod val="135000"/>
              </a:schemeClr>
              <a:prstClr val="white"/>
            </a:duotone>
          </a:blip>
          <a:srcRect/>
          <a:stretch>
            <a:fillRect/>
          </a:stretch>
        </p:blipFill>
        <p:spPr bwMode="auto">
          <a:xfrm>
            <a:off x="-167" y="1"/>
            <a:ext cx="9144167" cy="5446240"/>
          </a:xfrm>
          <a:prstGeom prst="rect">
            <a:avLst/>
          </a:prstGeom>
          <a:noFill/>
          <a:ln>
            <a:noFill/>
          </a:ln>
        </p:spPr>
      </p:pic>
      <p:pic>
        <p:nvPicPr>
          <p:cNvPr id="2" name="Picture 2" descr="F:\cmh【第六文件夹】2016\【PPT制作】-委托\金企鹅标\hui.png"/>
          <p:cNvPicPr>
            <a:picLocks noChangeAspect="1" noChangeArrowheads="1"/>
          </p:cNvPicPr>
          <p:nvPr userDrawn="1"/>
        </p:nvPicPr>
        <p:blipFill>
          <a:blip r:embed="rId13" cstate="print"/>
          <a:srcRect/>
          <a:stretch>
            <a:fillRect/>
          </a:stretch>
        </p:blipFill>
        <p:spPr bwMode="auto">
          <a:xfrm>
            <a:off x="214282" y="6000768"/>
            <a:ext cx="678726" cy="57150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tiff"/><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36.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1.tiff"/><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1350512" y="1928802"/>
            <a:ext cx="1292662" cy="4214842"/>
          </a:xfrm>
          <a:prstGeom prst="rect">
            <a:avLst/>
          </a:prstGeom>
          <a:noFill/>
        </p:spPr>
        <p:txBody>
          <a:bodyPr vert="eaVert" wrap="square" rtlCol="0">
            <a:spAutoFit/>
          </a:bodyPr>
          <a:lstStyle/>
          <a:p>
            <a:r>
              <a:rPr lang="zh-CN" altLang="en-US" sz="7200" b="1" dirty="0" smtClean="0">
                <a:latin typeface="华文隶书" panose="02010800040101010101" pitchFamily="2" charset="-122"/>
                <a:ea typeface="华文隶书" panose="02010800040101010101" pitchFamily="2" charset="-122"/>
              </a:rPr>
              <a:t>书法教程</a:t>
            </a:r>
            <a:endParaRPr lang="zh-CN" altLang="en-US" sz="7200" b="1" dirty="0">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墨团3.png"/>
          <p:cNvPicPr>
            <a:picLocks noChangeAspect="1"/>
          </p:cNvPicPr>
          <p:nvPr/>
        </p:nvPicPr>
        <p:blipFill>
          <a:blip r:embed="rId1"/>
          <a:stretch>
            <a:fillRect/>
          </a:stretch>
        </p:blipFill>
        <p:spPr>
          <a:xfrm>
            <a:off x="536339" y="332656"/>
            <a:ext cx="1428553" cy="1515132"/>
          </a:xfrm>
          <a:prstGeom prst="rect">
            <a:avLst/>
          </a:prstGeom>
        </p:spPr>
      </p:pic>
      <p:sp>
        <p:nvSpPr>
          <p:cNvPr id="11" name="TextBox 10"/>
          <p:cNvSpPr txBox="1"/>
          <p:nvPr/>
        </p:nvSpPr>
        <p:spPr>
          <a:xfrm>
            <a:off x="107504" y="618408"/>
            <a:ext cx="3059864" cy="646331"/>
          </a:xfrm>
          <a:prstGeom prst="rect">
            <a:avLst/>
          </a:prstGeom>
          <a:noFill/>
        </p:spPr>
        <p:txBody>
          <a:bodyPr wrap="square" rtlCol="0">
            <a:spAutoFit/>
          </a:bodyPr>
          <a:lstStyle/>
          <a:p>
            <a:pPr indent="457200">
              <a:lnSpc>
                <a:spcPct val="150000"/>
              </a:lnSpc>
            </a:pPr>
            <a:r>
              <a:rPr lang="en-US" altLang="zh-CN" sz="2400" b="1" dirty="0" smtClean="0">
                <a:solidFill>
                  <a:schemeClr val="bg1"/>
                </a:solidFill>
                <a:latin typeface="华文楷体" panose="02010600040101010101" pitchFamily="2" charset="-122"/>
                <a:ea typeface="华文楷体" panose="02010600040101010101" pitchFamily="2" charset="-122"/>
              </a:rPr>
              <a:t>2</a:t>
            </a:r>
            <a:r>
              <a:rPr lang="zh-CN" altLang="en-US" sz="2400" b="1" dirty="0" smtClean="0">
                <a:solidFill>
                  <a:schemeClr val="bg1"/>
                </a:solidFill>
                <a:latin typeface="华文楷体" panose="02010600040101010101" pitchFamily="2" charset="-122"/>
                <a:ea typeface="华文楷体" panose="02010600040101010101" pitchFamily="2" charset="-122"/>
              </a:rPr>
              <a:t>．</a:t>
            </a:r>
            <a:r>
              <a:rPr lang="zh-CN" altLang="en-US" sz="2400" b="1" dirty="0">
                <a:solidFill>
                  <a:schemeClr val="bg1"/>
                </a:solidFill>
                <a:latin typeface="华文楷体" panose="02010600040101010101" pitchFamily="2" charset="-122"/>
                <a:ea typeface="华文楷体" panose="02010600040101010101" pitchFamily="2" charset="-122"/>
              </a:rPr>
              <a:t>钢笔</a:t>
            </a:r>
            <a:r>
              <a:rPr lang="zh-CN" altLang="en-US" sz="2400" b="1" dirty="0">
                <a:solidFill>
                  <a:schemeClr val="tx1">
                    <a:lumMod val="95000"/>
                    <a:lumOff val="5000"/>
                  </a:schemeClr>
                </a:solidFill>
                <a:latin typeface="华文楷体" panose="02010600040101010101" pitchFamily="2" charset="-122"/>
                <a:ea typeface="华文楷体" panose="02010600040101010101" pitchFamily="2" charset="-122"/>
              </a:rPr>
              <a:t>的选择</a:t>
            </a:r>
            <a:endParaRPr lang="zh-CN" altLang="en-US" sz="2400" b="1" dirty="0" smtClean="0">
              <a:solidFill>
                <a:schemeClr val="tx1">
                  <a:lumMod val="95000"/>
                  <a:lumOff val="5000"/>
                </a:schemeClr>
              </a:solidFill>
              <a:latin typeface="华文楷体" panose="02010600040101010101" pitchFamily="2" charset="-122"/>
              <a:ea typeface="华文楷体" panose="02010600040101010101" pitchFamily="2" charset="-122"/>
            </a:endParaRPr>
          </a:p>
        </p:txBody>
      </p:sp>
      <p:sp>
        <p:nvSpPr>
          <p:cNvPr id="20" name="TextBox 19"/>
          <p:cNvSpPr txBox="1"/>
          <p:nvPr/>
        </p:nvSpPr>
        <p:spPr>
          <a:xfrm>
            <a:off x="683568" y="1839019"/>
            <a:ext cx="7848872" cy="923330"/>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钢笔的好坏与否，关键是看笔尖。同时，也要考虑钢笔的外观造型、颜色、粗细，以及舒适度等因素。</a:t>
            </a:r>
            <a:endParaRPr lang="zh-CN" altLang="en-US" dirty="0" smtClean="0">
              <a:latin typeface="微软雅黑" panose="020B0503020204020204" pitchFamily="34" charset="-122"/>
              <a:ea typeface="微软雅黑" panose="020B0503020204020204" pitchFamily="34" charset="-122"/>
            </a:endParaRPr>
          </a:p>
        </p:txBody>
      </p:sp>
      <p:sp>
        <p:nvSpPr>
          <p:cNvPr id="24" name="TextBox 23"/>
          <p:cNvSpPr txBox="1"/>
          <p:nvPr/>
        </p:nvSpPr>
        <p:spPr>
          <a:xfrm>
            <a:off x="683568" y="3003917"/>
            <a:ext cx="7848872" cy="2585323"/>
          </a:xfrm>
          <a:prstGeom prst="rect">
            <a:avLst/>
          </a:prstGeom>
          <a:noFill/>
        </p:spPr>
        <p:txBody>
          <a:bodyPr wrap="square" rtlCol="0">
            <a:spAutoFit/>
          </a:bodyPr>
          <a:lstStyle/>
          <a:p>
            <a:pPr indent="457200">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a:t>
            </a:r>
            <a:r>
              <a:rPr lang="en-US" altLang="zh-CN" b="1" dirty="0">
                <a:solidFill>
                  <a:schemeClr val="accent6">
                    <a:lumMod val="50000"/>
                  </a:schemeClr>
                </a:solidFill>
                <a:latin typeface="微软雅黑" panose="020B0503020204020204" pitchFamily="34" charset="-122"/>
                <a:ea typeface="微软雅黑" panose="020B0503020204020204" pitchFamily="34" charset="-122"/>
              </a:rPr>
              <a:t>1</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）观察：</a:t>
            </a:r>
            <a:r>
              <a:rPr lang="zh-CN" altLang="en-US" dirty="0" smtClean="0">
                <a:latin typeface="微软雅黑" panose="020B0503020204020204" pitchFamily="34" charset="-122"/>
                <a:ea typeface="微软雅黑" panose="020B0503020204020204" pitchFamily="34" charset="-122"/>
              </a:rPr>
              <a:t>在</a:t>
            </a:r>
            <a:r>
              <a:rPr lang="zh-CN" altLang="en-US" dirty="0">
                <a:latin typeface="微软雅黑" panose="020B0503020204020204" pitchFamily="34" charset="-122"/>
                <a:ea typeface="微软雅黑" panose="020B0503020204020204" pitchFamily="34" charset="-122"/>
              </a:rPr>
              <a:t>选择笔尖时，首先要看笔尖前段两片是否对等，长短、粗细是否一致。如两片笔尖不齐，会造成两侧触纸力度不均，出现笔迹不圆润或刮纸的现象；其次，要看笔尖与笔舌前端距离是否适宜，不能过近或过远；最后，要看笔尖的夹缝是否合拢，不能出现相互分离或宽窄不一的现象。</a:t>
            </a:r>
            <a:endParaRPr lang="zh-CN" altLang="en-US" dirty="0">
              <a:latin typeface="微软雅黑" panose="020B0503020204020204" pitchFamily="34" charset="-122"/>
              <a:ea typeface="微软雅黑" panose="020B0503020204020204" pitchFamily="34" charset="-122"/>
            </a:endParaRPr>
          </a:p>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a:t>
            </a:r>
            <a:r>
              <a:rPr lang="en-US" altLang="zh-CN" b="1" dirty="0" smtClean="0">
                <a:solidFill>
                  <a:schemeClr val="accent6">
                    <a:lumMod val="50000"/>
                  </a:schemeClr>
                </a:solidFill>
                <a:latin typeface="微软雅黑" panose="020B0503020204020204" pitchFamily="34" charset="-122"/>
                <a:ea typeface="微软雅黑" panose="020B0503020204020204" pitchFamily="34" charset="-122"/>
              </a:rPr>
              <a:t>2</a:t>
            </a: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试用：</a:t>
            </a:r>
            <a:r>
              <a:rPr lang="zh-CN" altLang="en-US" dirty="0" smtClean="0">
                <a:latin typeface="微软雅黑" panose="020B0503020204020204" pitchFamily="34" charset="-122"/>
                <a:ea typeface="微软雅黑" panose="020B0503020204020204" pitchFamily="34" charset="-122"/>
              </a:rPr>
              <a:t>将</a:t>
            </a:r>
            <a:r>
              <a:rPr lang="zh-CN" altLang="en-US" dirty="0">
                <a:latin typeface="微软雅黑" panose="020B0503020204020204" pitchFamily="34" charset="-122"/>
                <a:ea typeface="微软雅黑" panose="020B0503020204020204" pitchFamily="34" charset="-122"/>
              </a:rPr>
              <a:t>钢笔少蘸些墨水，在纸上尝试书写，观察出墨是否顺畅，运笔是否流利，以及笔帽的弹性是否良好。</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8" presetID="24"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to="" calcmode="lin" valueType="num">
                                      <p:cBhvr>
                                        <p:cTn id="20" dur="1" fill="hold"/>
                                        <p:tgtEl>
                                          <p:spTgt spid="20"/>
                                        </p:tgtEl>
                                      </p:cBhvr>
                                    </p:anim>
                                  </p:childTnLst>
                                </p:cTn>
                              </p:par>
                            </p:childTnLst>
                          </p:cTn>
                        </p:par>
                        <p:par>
                          <p:cTn id="21" fill="hold">
                            <p:stCondLst>
                              <p:cond delay="2000"/>
                            </p:stCondLst>
                            <p:childTnLst>
                              <p:par>
                                <p:cTn id="22" presetID="24"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to="" calcmode="lin" valueType="num">
                                      <p:cBhvr>
                                        <p:cTn id="24" dur="1" fill="hold"/>
                                        <p:tgtEl>
                                          <p:spTgt spid="2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墨团3.png"/>
          <p:cNvPicPr>
            <a:picLocks noChangeAspect="1"/>
          </p:cNvPicPr>
          <p:nvPr/>
        </p:nvPicPr>
        <p:blipFill>
          <a:blip r:embed="rId1"/>
          <a:stretch>
            <a:fillRect/>
          </a:stretch>
        </p:blipFill>
        <p:spPr>
          <a:xfrm>
            <a:off x="536339" y="332656"/>
            <a:ext cx="1428553" cy="1515132"/>
          </a:xfrm>
          <a:prstGeom prst="rect">
            <a:avLst/>
          </a:prstGeom>
        </p:spPr>
      </p:pic>
      <p:sp>
        <p:nvSpPr>
          <p:cNvPr id="11" name="TextBox 10"/>
          <p:cNvSpPr txBox="1"/>
          <p:nvPr/>
        </p:nvSpPr>
        <p:spPr>
          <a:xfrm>
            <a:off x="107504" y="618408"/>
            <a:ext cx="4320480" cy="646331"/>
          </a:xfrm>
          <a:prstGeom prst="rect">
            <a:avLst/>
          </a:prstGeom>
          <a:noFill/>
        </p:spPr>
        <p:txBody>
          <a:bodyPr wrap="square" rtlCol="0">
            <a:spAutoFit/>
          </a:bodyPr>
          <a:lstStyle/>
          <a:p>
            <a:pPr indent="457200">
              <a:lnSpc>
                <a:spcPct val="150000"/>
              </a:lnSpc>
            </a:pPr>
            <a:r>
              <a:rPr lang="en-US" altLang="zh-CN" sz="2400" b="1" dirty="0" smtClean="0">
                <a:solidFill>
                  <a:schemeClr val="bg1"/>
                </a:solidFill>
                <a:latin typeface="华文楷体" panose="02010600040101010101" pitchFamily="2" charset="-122"/>
                <a:ea typeface="华文楷体" panose="02010600040101010101" pitchFamily="2" charset="-122"/>
              </a:rPr>
              <a:t>3</a:t>
            </a:r>
            <a:r>
              <a:rPr lang="zh-CN" altLang="en-US" sz="2400" b="1" dirty="0" smtClean="0">
                <a:solidFill>
                  <a:schemeClr val="bg1"/>
                </a:solidFill>
                <a:latin typeface="华文楷体" panose="02010600040101010101" pitchFamily="2" charset="-122"/>
                <a:ea typeface="华文楷体" panose="02010600040101010101" pitchFamily="2" charset="-122"/>
              </a:rPr>
              <a:t>．钢笔</a:t>
            </a:r>
            <a:r>
              <a:rPr lang="zh-CN" altLang="en-US" sz="2400" b="1" dirty="0">
                <a:solidFill>
                  <a:schemeClr val="tx1">
                    <a:lumMod val="95000"/>
                    <a:lumOff val="5000"/>
                  </a:schemeClr>
                </a:solidFill>
                <a:latin typeface="华文楷体" panose="02010600040101010101" pitchFamily="2" charset="-122"/>
                <a:ea typeface="华文楷体" panose="02010600040101010101" pitchFamily="2" charset="-122"/>
              </a:rPr>
              <a:t>使用与保养</a:t>
            </a:r>
            <a:endParaRPr lang="zh-CN" altLang="en-US" sz="2400" b="1" dirty="0" smtClean="0">
              <a:solidFill>
                <a:schemeClr val="tx1">
                  <a:lumMod val="95000"/>
                  <a:lumOff val="5000"/>
                </a:schemeClr>
              </a:solidFill>
              <a:latin typeface="华文楷体" panose="02010600040101010101" pitchFamily="2" charset="-122"/>
              <a:ea typeface="华文楷体" panose="02010600040101010101" pitchFamily="2" charset="-122"/>
            </a:endParaRPr>
          </a:p>
        </p:txBody>
      </p:sp>
      <p:sp>
        <p:nvSpPr>
          <p:cNvPr id="20" name="TextBox 19"/>
          <p:cNvSpPr txBox="1"/>
          <p:nvPr/>
        </p:nvSpPr>
        <p:spPr>
          <a:xfrm>
            <a:off x="683568" y="1839019"/>
            <a:ext cx="7848872" cy="2148840"/>
          </a:xfrm>
          <a:prstGeom prst="rect">
            <a:avLst/>
          </a:prstGeom>
          <a:noFill/>
        </p:spPr>
        <p:txBody>
          <a:bodyPr wrap="square" rtlCol="0">
            <a:spAutoFit/>
          </a:bodyPr>
          <a:lstStyle/>
          <a:p>
            <a:pPr indent="457200">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使用钢笔时</a:t>
            </a:r>
            <a:r>
              <a:rPr lang="zh-CN" altLang="en-US" dirty="0">
                <a:latin typeface="微软雅黑" panose="020B0503020204020204" pitchFamily="34" charset="-122"/>
                <a:ea typeface="微软雅黑" panose="020B0503020204020204" pitchFamily="34" charset="-122"/>
              </a:rPr>
              <a:t>，最好在下面多放些纸张，以增强书写弹性；不要用笔尖侧画或纸的反面书写，否则会出现笔迹纤细、出墨不畅、刮纸等现象。</a:t>
            </a:r>
            <a:endParaRPr lang="zh-CN" altLang="en-US" dirty="0">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使用后</a:t>
            </a:r>
            <a:r>
              <a:rPr lang="zh-CN" altLang="en-US" dirty="0">
                <a:latin typeface="微软雅黑" panose="020B0503020204020204" pitchFamily="34" charset="-122"/>
                <a:ea typeface="微软雅黑" panose="020B0503020204020204" pitchFamily="34" charset="-122"/>
              </a:rPr>
              <a:t>，应经常清洗笔尖和蓄水管，以避免墨水沉积，导致钢笔堵塞不通。暂不使用时，应及时套上笔帽，以免笔尖长时间暴露在外造成墨水风干凝滞。</a:t>
            </a:r>
            <a:endParaRPr lang="zh-CN" altLang="en-US" dirty="0" smtClean="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984" y="4077072"/>
            <a:ext cx="38100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8" presetID="24"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to="" calcmode="lin" valueType="num">
                                      <p:cBhvr>
                                        <p:cTn id="20" dur="1" fill="hold"/>
                                        <p:tgtEl>
                                          <p:spTgt spid="20"/>
                                        </p:tgtEl>
                                      </p:cBhvr>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边框.png"/>
          <p:cNvPicPr>
            <a:picLocks noChangeAspect="1"/>
          </p:cNvPicPr>
          <p:nvPr/>
        </p:nvPicPr>
        <p:blipFill>
          <a:blip r:embed="rId1" cstate="print"/>
          <a:stretch>
            <a:fillRect/>
          </a:stretch>
        </p:blipFill>
        <p:spPr>
          <a:xfrm>
            <a:off x="0" y="500043"/>
            <a:ext cx="3786182" cy="742444"/>
          </a:xfrm>
          <a:prstGeom prst="rect">
            <a:avLst/>
          </a:prstGeom>
        </p:spPr>
      </p:pic>
      <p:sp>
        <p:nvSpPr>
          <p:cNvPr id="3" name="TextBox 2"/>
          <p:cNvSpPr txBox="1"/>
          <p:nvPr/>
        </p:nvSpPr>
        <p:spPr>
          <a:xfrm>
            <a:off x="251520" y="500043"/>
            <a:ext cx="3429024"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（二</a:t>
            </a:r>
            <a:r>
              <a:rPr lang="zh-CN" altLang="en-US" sz="2400" dirty="0">
                <a:latin typeface="华文新魏" panose="02010800040101010101" pitchFamily="2" charset="-122"/>
                <a:ea typeface="华文新魏" panose="02010800040101010101" pitchFamily="2" charset="-122"/>
              </a:rPr>
              <a:t>）圆珠笔</a:t>
            </a:r>
            <a:endParaRPr lang="zh-CN" altLang="en-US" sz="2400" dirty="0" smtClean="0">
              <a:latin typeface="华文新魏" panose="02010800040101010101" pitchFamily="2" charset="-122"/>
              <a:ea typeface="华文新魏" panose="02010800040101010101" pitchFamily="2" charset="-122"/>
            </a:endParaRPr>
          </a:p>
        </p:txBody>
      </p:sp>
      <p:pic>
        <p:nvPicPr>
          <p:cNvPr id="7" name="图片 6" descr="墨团3.png"/>
          <p:cNvPicPr>
            <a:picLocks noChangeAspect="1"/>
          </p:cNvPicPr>
          <p:nvPr/>
        </p:nvPicPr>
        <p:blipFill>
          <a:blip r:embed="rId2"/>
          <a:stretch>
            <a:fillRect/>
          </a:stretch>
        </p:blipFill>
        <p:spPr>
          <a:xfrm>
            <a:off x="536339" y="1481820"/>
            <a:ext cx="1428553" cy="1515132"/>
          </a:xfrm>
          <a:prstGeom prst="rect">
            <a:avLst/>
          </a:prstGeom>
        </p:spPr>
      </p:pic>
      <p:sp>
        <p:nvSpPr>
          <p:cNvPr id="8" name="TextBox 7"/>
          <p:cNvSpPr txBox="1"/>
          <p:nvPr/>
        </p:nvSpPr>
        <p:spPr>
          <a:xfrm>
            <a:off x="107504" y="1767572"/>
            <a:ext cx="3059864" cy="646331"/>
          </a:xfrm>
          <a:prstGeom prst="rect">
            <a:avLst/>
          </a:prstGeom>
          <a:noFill/>
        </p:spPr>
        <p:txBody>
          <a:bodyPr wrap="square" rtlCol="0">
            <a:spAutoFit/>
          </a:bodyPr>
          <a:lstStyle/>
          <a:p>
            <a:pPr indent="457200">
              <a:lnSpc>
                <a:spcPct val="150000"/>
              </a:lnSpc>
            </a:pPr>
            <a:r>
              <a:rPr lang="en-US" altLang="zh-CN" sz="2400" b="1" dirty="0" smtClean="0">
                <a:solidFill>
                  <a:schemeClr val="bg1"/>
                </a:solidFill>
                <a:latin typeface="华文楷体" panose="02010600040101010101" pitchFamily="2" charset="-122"/>
                <a:ea typeface="华文楷体" panose="02010600040101010101" pitchFamily="2" charset="-122"/>
              </a:rPr>
              <a:t>1</a:t>
            </a:r>
            <a:r>
              <a:rPr lang="zh-CN" altLang="en-US" sz="2400" b="1" dirty="0">
                <a:solidFill>
                  <a:schemeClr val="bg1"/>
                </a:solidFill>
                <a:latin typeface="华文楷体" panose="02010600040101010101" pitchFamily="2" charset="-122"/>
                <a:ea typeface="华文楷体" panose="02010600040101010101" pitchFamily="2" charset="-122"/>
              </a:rPr>
              <a:t>．圆珠</a:t>
            </a:r>
            <a:r>
              <a:rPr lang="zh-CN" altLang="en-US" sz="2400" b="1" dirty="0">
                <a:solidFill>
                  <a:schemeClr val="tx1">
                    <a:lumMod val="85000"/>
                    <a:lumOff val="15000"/>
                  </a:schemeClr>
                </a:solidFill>
                <a:latin typeface="华文楷体" panose="02010600040101010101" pitchFamily="2" charset="-122"/>
                <a:ea typeface="华文楷体" panose="02010600040101010101" pitchFamily="2" charset="-122"/>
              </a:rPr>
              <a:t>笔的种类</a:t>
            </a:r>
            <a:endParaRPr lang="zh-CN" altLang="en-US" sz="2400" b="1" dirty="0" smtClean="0">
              <a:solidFill>
                <a:schemeClr val="tx1">
                  <a:lumMod val="85000"/>
                  <a:lumOff val="15000"/>
                </a:schemeClr>
              </a:solidFill>
              <a:latin typeface="华文楷体" panose="02010600040101010101" pitchFamily="2" charset="-122"/>
              <a:ea typeface="华文楷体" panose="02010600040101010101" pitchFamily="2" charset="-122"/>
            </a:endParaRPr>
          </a:p>
        </p:txBody>
      </p:sp>
      <p:sp>
        <p:nvSpPr>
          <p:cNvPr id="9" name="TextBox 8"/>
          <p:cNvSpPr txBox="1"/>
          <p:nvPr/>
        </p:nvSpPr>
        <p:spPr>
          <a:xfrm>
            <a:off x="3167368" y="1772816"/>
            <a:ext cx="5854774" cy="1338828"/>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圆珠笔品种繁多，式样各异，就质量而言又有高、中、低等不同档次，但从类别上说，基本上可分为油性圆珠笔和水性圆珠笔两种。</a:t>
            </a:r>
            <a:endParaRPr lang="zh-CN" altLang="en-US" dirty="0" smtClean="0">
              <a:latin typeface="微软雅黑" panose="020B0503020204020204" pitchFamily="34" charset="-122"/>
              <a:ea typeface="微软雅黑" panose="020B0503020204020204" pitchFamily="34" charset="-122"/>
            </a:endParaRPr>
          </a:p>
        </p:txBody>
      </p:sp>
      <p:sp>
        <p:nvSpPr>
          <p:cNvPr id="10" name="TextBox 9"/>
          <p:cNvSpPr txBox="1"/>
          <p:nvPr/>
        </p:nvSpPr>
        <p:spPr>
          <a:xfrm>
            <a:off x="755576" y="3212976"/>
            <a:ext cx="5520582" cy="3000821"/>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油性圆珠笔</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笔头</a:t>
            </a:r>
            <a:r>
              <a:rPr lang="zh-CN" altLang="en-US" dirty="0">
                <a:latin typeface="微软雅黑" panose="020B0503020204020204" pitchFamily="34" charset="-122"/>
                <a:ea typeface="微软雅黑" panose="020B0503020204020204" pitchFamily="34" charset="-122"/>
              </a:rPr>
              <a:t>滚珠多采用不锈钢或硬质合金材料制成。常见的颜色有蓝、黑、红三色。普通油墨多用于一般书写，特种油墨多用作档案书写。油性圆珠笔性能稳定，保存期长，书写性能</a:t>
            </a:r>
            <a:r>
              <a:rPr lang="zh-CN" altLang="en-US" dirty="0" smtClean="0">
                <a:latin typeface="微软雅黑" panose="020B0503020204020204" pitchFamily="34" charset="-122"/>
                <a:ea typeface="微软雅黑" panose="020B0503020204020204" pitchFamily="34" charset="-122"/>
              </a:rPr>
              <a:t>稳定。</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水性</a:t>
            </a: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圆珠笔</a:t>
            </a:r>
            <a:r>
              <a:rPr lang="zh-CN" altLang="en-US" dirty="0">
                <a:latin typeface="微软雅黑" panose="020B0503020204020204" pitchFamily="34" charset="-122"/>
                <a:ea typeface="微软雅黑" panose="020B0503020204020204" pitchFamily="34" charset="-122"/>
              </a:rPr>
              <a:t>：墨水的色泽有红、蓝、黑、绿等，兼有钢笔和油性圆珠笔的特点，书写润滑流畅、线条均匀，是一种较为理想的书写工具。</a:t>
            </a:r>
            <a:endParaRPr lang="en-US" altLang="zh-CN" dirty="0" smtClean="0">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446" t="24157" r="3589" b="7959"/>
          <a:stretch>
            <a:fillRect/>
          </a:stretch>
        </p:blipFill>
        <p:spPr bwMode="auto">
          <a:xfrm>
            <a:off x="6647947" y="4960357"/>
            <a:ext cx="1658673" cy="1267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9481" b="20260"/>
          <a:stretch>
            <a:fillRect/>
          </a:stretch>
        </p:blipFill>
        <p:spPr bwMode="auto">
          <a:xfrm>
            <a:off x="6581063" y="3212976"/>
            <a:ext cx="179244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childTnLst>
                          </p:cTn>
                        </p:par>
                        <p:par>
                          <p:cTn id="11" fill="hold">
                            <p:stCondLst>
                              <p:cond delay="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5" presetID="24"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cBhvr>
                                    </p:anim>
                                  </p:childTnLst>
                                </p:cTn>
                              </p:par>
                            </p:childTnLst>
                          </p:cTn>
                        </p:par>
                        <p:par>
                          <p:cTn id="28" fill="hold">
                            <p:stCondLst>
                              <p:cond delay="2000"/>
                            </p:stCondLst>
                            <p:childTnLst>
                              <p:par>
                                <p:cTn id="29" presetID="24"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to="" calcmode="lin" valueType="num">
                                      <p:cBhvr>
                                        <p:cTn id="31" dur="1" fill="hold"/>
                                        <p:tgtEl>
                                          <p:spTgt spid="10"/>
                                        </p:tgtEl>
                                      </p:cBhvr>
                                    </p:anim>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2053"/>
                                        </p:tgtEl>
                                        <p:attrNameLst>
                                          <p:attrName>style.visibility</p:attrName>
                                        </p:attrNameLst>
                                      </p:cBhvr>
                                      <p:to>
                                        <p:strVal val="visible"/>
                                      </p:to>
                                    </p:set>
                                    <p:anim calcmode="lin" valueType="num">
                                      <p:cBhvr>
                                        <p:cTn id="35" dur="500" fill="hold"/>
                                        <p:tgtEl>
                                          <p:spTgt spid="2053"/>
                                        </p:tgtEl>
                                        <p:attrNameLst>
                                          <p:attrName>ppt_w</p:attrName>
                                        </p:attrNameLst>
                                      </p:cBhvr>
                                      <p:tavLst>
                                        <p:tav tm="0">
                                          <p:val>
                                            <p:fltVal val="0"/>
                                          </p:val>
                                        </p:tav>
                                        <p:tav tm="100000">
                                          <p:val>
                                            <p:strVal val="#ppt_w"/>
                                          </p:val>
                                        </p:tav>
                                      </p:tavLst>
                                    </p:anim>
                                    <p:anim calcmode="lin" valueType="num">
                                      <p:cBhvr>
                                        <p:cTn id="36" dur="500" fill="hold"/>
                                        <p:tgtEl>
                                          <p:spTgt spid="2053"/>
                                        </p:tgtEl>
                                        <p:attrNameLst>
                                          <p:attrName>ppt_h</p:attrName>
                                        </p:attrNameLst>
                                      </p:cBhvr>
                                      <p:tavLst>
                                        <p:tav tm="0">
                                          <p:val>
                                            <p:fltVal val="0"/>
                                          </p:val>
                                        </p:tav>
                                        <p:tav tm="100000">
                                          <p:val>
                                            <p:strVal val="#ppt_h"/>
                                          </p:val>
                                        </p:tav>
                                      </p:tavLst>
                                    </p:anim>
                                    <p:animEffect transition="in" filter="fade">
                                      <p:cBhvr>
                                        <p:cTn id="37" dur="500"/>
                                        <p:tgtEl>
                                          <p:spTgt spid="2053"/>
                                        </p:tgtEl>
                                      </p:cBhvr>
                                    </p:animEffect>
                                  </p:childTnLst>
                                </p:cTn>
                              </p:par>
                              <p:par>
                                <p:cTn id="38" presetID="53" presetClass="entr" presetSubtype="16" fill="hold" nodeType="withEffect">
                                  <p:stCondLst>
                                    <p:cond delay="0"/>
                                  </p:stCondLst>
                                  <p:childTnLst>
                                    <p:set>
                                      <p:cBhvr>
                                        <p:cTn id="39" dur="1" fill="hold">
                                          <p:stCondLst>
                                            <p:cond delay="0"/>
                                          </p:stCondLst>
                                        </p:cTn>
                                        <p:tgtEl>
                                          <p:spTgt spid="2051"/>
                                        </p:tgtEl>
                                        <p:attrNameLst>
                                          <p:attrName>style.visibility</p:attrName>
                                        </p:attrNameLst>
                                      </p:cBhvr>
                                      <p:to>
                                        <p:strVal val="visible"/>
                                      </p:to>
                                    </p:set>
                                    <p:anim calcmode="lin" valueType="num">
                                      <p:cBhvr>
                                        <p:cTn id="40" dur="500" fill="hold"/>
                                        <p:tgtEl>
                                          <p:spTgt spid="2051"/>
                                        </p:tgtEl>
                                        <p:attrNameLst>
                                          <p:attrName>ppt_w</p:attrName>
                                        </p:attrNameLst>
                                      </p:cBhvr>
                                      <p:tavLst>
                                        <p:tav tm="0">
                                          <p:val>
                                            <p:fltVal val="0"/>
                                          </p:val>
                                        </p:tav>
                                        <p:tav tm="100000">
                                          <p:val>
                                            <p:strVal val="#ppt_w"/>
                                          </p:val>
                                        </p:tav>
                                      </p:tavLst>
                                    </p:anim>
                                    <p:anim calcmode="lin" valueType="num">
                                      <p:cBhvr>
                                        <p:cTn id="41" dur="500" fill="hold"/>
                                        <p:tgtEl>
                                          <p:spTgt spid="2051"/>
                                        </p:tgtEl>
                                        <p:attrNameLst>
                                          <p:attrName>ppt_h</p:attrName>
                                        </p:attrNameLst>
                                      </p:cBhvr>
                                      <p:tavLst>
                                        <p:tav tm="0">
                                          <p:val>
                                            <p:fltVal val="0"/>
                                          </p:val>
                                        </p:tav>
                                        <p:tav tm="100000">
                                          <p:val>
                                            <p:strVal val="#ppt_h"/>
                                          </p:val>
                                        </p:tav>
                                      </p:tavLst>
                                    </p:anim>
                                    <p:animEffect transition="in" filter="fade">
                                      <p:cBhvr>
                                        <p:cTn id="4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墨团3.png"/>
          <p:cNvPicPr>
            <a:picLocks noChangeAspect="1"/>
          </p:cNvPicPr>
          <p:nvPr/>
        </p:nvPicPr>
        <p:blipFill>
          <a:blip r:embed="rId1"/>
          <a:stretch>
            <a:fillRect/>
          </a:stretch>
        </p:blipFill>
        <p:spPr>
          <a:xfrm>
            <a:off x="536339" y="332656"/>
            <a:ext cx="1428553" cy="1515132"/>
          </a:xfrm>
          <a:prstGeom prst="rect">
            <a:avLst/>
          </a:prstGeom>
        </p:spPr>
      </p:pic>
      <p:sp>
        <p:nvSpPr>
          <p:cNvPr id="8" name="TextBox 7"/>
          <p:cNvSpPr txBox="1"/>
          <p:nvPr/>
        </p:nvSpPr>
        <p:spPr>
          <a:xfrm>
            <a:off x="107504" y="618408"/>
            <a:ext cx="4176464" cy="646331"/>
          </a:xfrm>
          <a:prstGeom prst="rect">
            <a:avLst/>
          </a:prstGeom>
          <a:noFill/>
        </p:spPr>
        <p:txBody>
          <a:bodyPr wrap="square" rtlCol="0">
            <a:spAutoFit/>
          </a:bodyPr>
          <a:lstStyle/>
          <a:p>
            <a:pPr indent="457200">
              <a:lnSpc>
                <a:spcPct val="150000"/>
              </a:lnSpc>
            </a:pPr>
            <a:r>
              <a:rPr lang="en-US" altLang="zh-CN" sz="2400" b="1" dirty="0" smtClean="0">
                <a:solidFill>
                  <a:schemeClr val="bg1"/>
                </a:solidFill>
                <a:latin typeface="华文楷体" panose="02010600040101010101" pitchFamily="2" charset="-122"/>
                <a:ea typeface="华文楷体" panose="02010600040101010101" pitchFamily="2" charset="-122"/>
              </a:rPr>
              <a:t>2</a:t>
            </a:r>
            <a:r>
              <a:rPr lang="zh-CN" altLang="en-US" sz="2400" b="1" dirty="0" smtClean="0">
                <a:solidFill>
                  <a:schemeClr val="bg1"/>
                </a:solidFill>
                <a:latin typeface="华文楷体" panose="02010600040101010101" pitchFamily="2" charset="-122"/>
                <a:ea typeface="华文楷体" panose="02010600040101010101" pitchFamily="2" charset="-122"/>
              </a:rPr>
              <a:t>．</a:t>
            </a:r>
            <a:r>
              <a:rPr lang="zh-CN" altLang="en-US" sz="2400" b="1" dirty="0">
                <a:solidFill>
                  <a:schemeClr val="bg1"/>
                </a:solidFill>
                <a:latin typeface="华文楷体" panose="02010600040101010101" pitchFamily="2" charset="-122"/>
                <a:ea typeface="华文楷体" panose="02010600040101010101" pitchFamily="2" charset="-122"/>
              </a:rPr>
              <a:t>圆珠</a:t>
            </a:r>
            <a:r>
              <a:rPr lang="zh-CN" altLang="en-US" sz="2400" b="1" dirty="0">
                <a:solidFill>
                  <a:schemeClr val="tx1">
                    <a:lumMod val="85000"/>
                    <a:lumOff val="15000"/>
                  </a:schemeClr>
                </a:solidFill>
                <a:latin typeface="华文楷体" panose="02010600040101010101" pitchFamily="2" charset="-122"/>
                <a:ea typeface="华文楷体" panose="02010600040101010101" pitchFamily="2" charset="-122"/>
              </a:rPr>
              <a:t>笔的选择与使用</a:t>
            </a:r>
            <a:endParaRPr lang="zh-CN" altLang="en-US" sz="2400" b="1" dirty="0" smtClean="0">
              <a:solidFill>
                <a:schemeClr val="tx1">
                  <a:lumMod val="85000"/>
                  <a:lumOff val="15000"/>
                </a:schemeClr>
              </a:solidFill>
              <a:latin typeface="华文楷体" panose="02010600040101010101" pitchFamily="2" charset="-122"/>
              <a:ea typeface="华文楷体" panose="02010600040101010101" pitchFamily="2" charset="-122"/>
            </a:endParaRPr>
          </a:p>
        </p:txBody>
      </p:sp>
      <p:sp>
        <p:nvSpPr>
          <p:cNvPr id="10" name="TextBox 9"/>
          <p:cNvSpPr txBox="1"/>
          <p:nvPr/>
        </p:nvSpPr>
        <p:spPr>
          <a:xfrm>
            <a:off x="536339" y="1772816"/>
            <a:ext cx="8212125" cy="2585323"/>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选择</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圆珠笔</a:t>
            </a:r>
            <a:r>
              <a:rPr lang="zh-CN" altLang="en-US" dirty="0">
                <a:latin typeface="微软雅黑" panose="020B0503020204020204" pitchFamily="34" charset="-122"/>
                <a:ea typeface="微软雅黑" panose="020B0503020204020204" pitchFamily="34" charset="-122"/>
              </a:rPr>
              <a:t>时，首先，考虑颜料的质量，好的颜料才能使写出的线条绵连不断，富有节奏感。其次，应根据书写的具体情况来选择圆珠笔球珠的大小。</a:t>
            </a:r>
            <a:endParaRPr lang="zh-CN" altLang="en-US" dirty="0">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使用圆珠笔</a:t>
            </a:r>
            <a:r>
              <a:rPr lang="zh-CN" altLang="en-US" dirty="0">
                <a:latin typeface="微软雅黑" panose="020B0503020204020204" pitchFamily="34" charset="-122"/>
                <a:ea typeface="微软雅黑" panose="020B0503020204020204" pitchFamily="34" charset="-122"/>
              </a:rPr>
              <a:t>时，不要在有油、有蜡的纸上书写，以避免油、蜡嵌入钢珠而影响出油效果；还要避免笔的撞击、暴晒，不用时应随手套好笔帽，以防碰坏笔头，使笔杆变形及笔芯漏油而污染外物；如遇天冷或久置未用，笔不出油时，可将笔头放入温水中浸泡片刻后再在纸上划动笔尖，即可写出字来。</a:t>
            </a:r>
            <a:endParaRPr lang="en-US" altLang="zh-CN" dirty="0" smtClean="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74" b="5715"/>
          <a:stretch>
            <a:fillRect/>
          </a:stretch>
        </p:blipFill>
        <p:spPr bwMode="auto">
          <a:xfrm>
            <a:off x="2875513" y="4358139"/>
            <a:ext cx="3533775" cy="2018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24"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cBhvr>
                                    </p:anim>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barn(inVertical)">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边框.png"/>
          <p:cNvPicPr>
            <a:picLocks noChangeAspect="1"/>
          </p:cNvPicPr>
          <p:nvPr/>
        </p:nvPicPr>
        <p:blipFill>
          <a:blip r:embed="rId1" cstate="print"/>
          <a:stretch>
            <a:fillRect/>
          </a:stretch>
        </p:blipFill>
        <p:spPr>
          <a:xfrm>
            <a:off x="0" y="500043"/>
            <a:ext cx="3923928" cy="742444"/>
          </a:xfrm>
          <a:prstGeom prst="rect">
            <a:avLst/>
          </a:prstGeom>
        </p:spPr>
      </p:pic>
      <p:sp>
        <p:nvSpPr>
          <p:cNvPr id="3" name="TextBox 2"/>
          <p:cNvSpPr txBox="1"/>
          <p:nvPr/>
        </p:nvSpPr>
        <p:spPr>
          <a:xfrm>
            <a:off x="356588" y="500043"/>
            <a:ext cx="3063284"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（三</a:t>
            </a:r>
            <a:r>
              <a:rPr lang="zh-CN" altLang="en-US" sz="2400" dirty="0">
                <a:latin typeface="华文新魏" panose="02010800040101010101" pitchFamily="2" charset="-122"/>
                <a:ea typeface="华文新魏" panose="02010800040101010101" pitchFamily="2" charset="-122"/>
              </a:rPr>
              <a:t>）签字笔</a:t>
            </a:r>
            <a:endParaRPr lang="zh-CN" altLang="en-US" sz="2400"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489801" y="1549736"/>
            <a:ext cx="8001056" cy="507831"/>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签字笔是指专门用于签字或者签样的笔，有水性签字笔和油性签字笔之分</a:t>
            </a:r>
            <a:r>
              <a:rPr lang="zh-CN" altLang="en-US"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p:txBody>
      </p:sp>
      <p:sp>
        <p:nvSpPr>
          <p:cNvPr id="9" name="TextBox 8"/>
          <p:cNvSpPr txBox="1"/>
          <p:nvPr/>
        </p:nvSpPr>
        <p:spPr>
          <a:xfrm>
            <a:off x="971599" y="2564904"/>
            <a:ext cx="3600401" cy="3000821"/>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水性</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签字笔</a:t>
            </a:r>
            <a:r>
              <a:rPr lang="zh-CN" altLang="en-US" dirty="0">
                <a:latin typeface="微软雅黑" panose="020B0503020204020204" pitchFamily="34" charset="-122"/>
                <a:ea typeface="微软雅黑" panose="020B0503020204020204" pitchFamily="34" charset="-122"/>
              </a:rPr>
              <a:t>一般用于纸张上，如果用于白板或者样品上很容易被擦拭掉</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油性签字笔</a:t>
            </a:r>
            <a:r>
              <a:rPr lang="zh-CN" altLang="en-US" dirty="0">
                <a:latin typeface="微软雅黑" panose="020B0503020204020204" pitchFamily="34" charset="-122"/>
                <a:ea typeface="微软雅黑" panose="020B0503020204020204" pitchFamily="34" charset="-122"/>
              </a:rPr>
              <a:t>一般用于样品签样或者作其他永久性的记号，油性签字笔很难拭擦，但可以用酒精等物清洗</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157" b="18702"/>
          <a:stretch>
            <a:fillRect/>
          </a:stretch>
        </p:blipFill>
        <p:spPr bwMode="auto">
          <a:xfrm>
            <a:off x="5436096" y="2348880"/>
            <a:ext cx="2448272" cy="161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239" b="21393"/>
          <a:stretch>
            <a:fillRect/>
          </a:stretch>
        </p:blipFill>
        <p:spPr bwMode="auto">
          <a:xfrm>
            <a:off x="5456509" y="4365104"/>
            <a:ext cx="2460529" cy="155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cBhvr>
                                    </p:anim>
                                  </p:childTnLst>
                                </p:cTn>
                              </p:par>
                            </p:childTnLst>
                          </p:cTn>
                        </p:par>
                        <p:par>
                          <p:cTn id="14" fill="hold">
                            <p:stCondLst>
                              <p:cond delay="0"/>
                            </p:stCondLst>
                            <p:childTnLst>
                              <p:par>
                                <p:cTn id="15" presetID="24"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cBhvr>
                                    </p:anim>
                                  </p:childTnLst>
                                </p:cTn>
                              </p:par>
                            </p:childTnLst>
                          </p:cTn>
                        </p:par>
                        <p:par>
                          <p:cTn id="18" fill="hold">
                            <p:stCondLst>
                              <p:cond delay="0"/>
                            </p:stCondLst>
                            <p:childTnLst>
                              <p:par>
                                <p:cTn id="19" presetID="14" presetClass="entr" presetSubtype="10"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randombar(horizontal)">
                                      <p:cBhvr>
                                        <p:cTn id="21" dur="500"/>
                                        <p:tgtEl>
                                          <p:spTgt spid="4098"/>
                                        </p:tgtEl>
                                      </p:cBhvr>
                                    </p:animEffect>
                                  </p:childTnLst>
                                </p:cTn>
                              </p:par>
                              <p:par>
                                <p:cTn id="22" presetID="14" presetClass="entr" presetSubtype="10" fill="hold" nodeType="with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randombar(horizontal)">
                                      <p:cBhvr>
                                        <p:cTn id="2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30" y="1268709"/>
            <a:ext cx="4432006" cy="4662815"/>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在硬笔书法创作中，如果用钢笔，则配以性能稳定、颜色乌黑的碳素</a:t>
            </a:r>
            <a:r>
              <a:rPr lang="zh-CN" altLang="en-US" dirty="0" smtClean="0">
                <a:latin typeface="微软雅黑" panose="020B0503020204020204" pitchFamily="34" charset="-122"/>
                <a:ea typeface="微软雅黑" panose="020B0503020204020204" pitchFamily="34" charset="-122"/>
              </a:rPr>
              <a:t>墨水较好。如果</a:t>
            </a:r>
            <a:r>
              <a:rPr lang="zh-CN" altLang="en-US" dirty="0">
                <a:latin typeface="微软雅黑" panose="020B0503020204020204" pitchFamily="34" charset="-122"/>
                <a:ea typeface="微软雅黑" panose="020B0503020204020204" pitchFamily="34" charset="-122"/>
              </a:rPr>
              <a:t>以竹笔或铅笔蘸墨进行创作，则以书画墨汁为宜</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若</a:t>
            </a:r>
            <a:r>
              <a:rPr lang="zh-CN" altLang="en-US" dirty="0">
                <a:latin typeface="微软雅黑" panose="020B0503020204020204" pitchFamily="34" charset="-122"/>
                <a:ea typeface="微软雅黑" panose="020B0503020204020204" pitchFamily="34" charset="-122"/>
              </a:rPr>
              <a:t>写行、草等字体，则可将墨汁直接使用或稍加稀释后再用，以使行气通畅、用笔</a:t>
            </a:r>
            <a:r>
              <a:rPr lang="zh-CN" altLang="en-US" dirty="0" smtClean="0">
                <a:latin typeface="微软雅黑" panose="020B0503020204020204" pitchFamily="34" charset="-122"/>
                <a:ea typeface="微软雅黑" panose="020B0503020204020204" pitchFamily="34" charset="-122"/>
              </a:rPr>
              <a:t>贯通。若</a:t>
            </a:r>
            <a:r>
              <a:rPr lang="zh-CN" altLang="en-US" dirty="0">
                <a:latin typeface="微软雅黑" panose="020B0503020204020204" pitchFamily="34" charset="-122"/>
                <a:ea typeface="微软雅黑" panose="020B0503020204020204" pitchFamily="34" charset="-122"/>
              </a:rPr>
              <a:t>写楷、隶、篆等书法，则可将书画墨汁先倒入容器中，等墨汁内的水分适量蒸发，使墨汁具有一定的浓度之后再用，这样可以增加字迹的凝重度，使线条产生立体感，增强表现效果。</a:t>
            </a:r>
            <a:endParaRPr lang="zh-CN" altLang="en-US" dirty="0">
              <a:latin typeface="微软雅黑" panose="020B0503020204020204" pitchFamily="34" charset="-122"/>
              <a:ea typeface="微软雅黑" panose="020B0503020204020204" pitchFamily="34" charset="-122"/>
            </a:endParaRPr>
          </a:p>
        </p:txBody>
      </p:sp>
      <p:pic>
        <p:nvPicPr>
          <p:cNvPr id="3" name="图片 2" descr="墨迹-浅.png"/>
          <p:cNvPicPr>
            <a:picLocks noChangeAspect="1"/>
          </p:cNvPicPr>
          <p:nvPr/>
        </p:nvPicPr>
        <p:blipFill>
          <a:blip r:embed="rId1"/>
          <a:stretch>
            <a:fillRect/>
          </a:stretch>
        </p:blipFill>
        <p:spPr>
          <a:xfrm>
            <a:off x="314791" y="450660"/>
            <a:ext cx="3328515" cy="603267"/>
          </a:xfrm>
          <a:prstGeom prst="rect">
            <a:avLst/>
          </a:prstGeom>
        </p:spPr>
      </p:pic>
      <p:sp>
        <p:nvSpPr>
          <p:cNvPr id="4" name="TextBox 3"/>
          <p:cNvSpPr txBox="1"/>
          <p:nvPr/>
        </p:nvSpPr>
        <p:spPr>
          <a:xfrm>
            <a:off x="-32" y="357166"/>
            <a:ext cx="3214710" cy="677108"/>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二、墨</a:t>
            </a:r>
            <a:endParaRPr lang="zh-CN" altLang="en-US" sz="2800" b="1" dirty="0" smtClean="0">
              <a:latin typeface="华文新魏" panose="02010800040101010101" pitchFamily="2" charset="-122"/>
              <a:ea typeface="华文新魏" panose="02010800040101010101" pitchFamily="2" charset="-122"/>
            </a:endParaRPr>
          </a:p>
        </p:txBody>
      </p:sp>
      <p:sp>
        <p:nvSpPr>
          <p:cNvPr id="9" name="TextBox 8"/>
          <p:cNvSpPr txBox="1"/>
          <p:nvPr/>
        </p:nvSpPr>
        <p:spPr>
          <a:xfrm>
            <a:off x="5364088" y="1355018"/>
            <a:ext cx="551241" cy="1785950"/>
          </a:xfrm>
          <a:prstGeom prst="rect">
            <a:avLst/>
          </a:prstGeom>
          <a:noFill/>
        </p:spPr>
        <p:txBody>
          <a:bodyPr vert="eaVert" wrap="square" rtlCol="0">
            <a:spAutoFit/>
          </a:bodyPr>
          <a:lstStyle/>
          <a:p>
            <a:pPr indent="457200">
              <a:lnSpc>
                <a:spcPct val="150000"/>
              </a:lnSpc>
            </a:pPr>
            <a:r>
              <a:rPr lang="zh-CN" altLang="en-US" dirty="0">
                <a:solidFill>
                  <a:schemeClr val="accent6">
                    <a:lumMod val="50000"/>
                  </a:schemeClr>
                </a:solidFill>
                <a:latin typeface="微软雅黑" panose="020B0503020204020204" pitchFamily="34" charset="-122"/>
                <a:ea typeface="微软雅黑" panose="020B0503020204020204" pitchFamily="34" charset="-122"/>
              </a:rPr>
              <a:t>碳素墨水</a:t>
            </a:r>
            <a:endParaRPr lang="zh-CN" altLang="en-US" dirty="0" smtClean="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329" y="1514568"/>
            <a:ext cx="20383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187" t="5264" b="20218"/>
          <a:stretch>
            <a:fillRect/>
          </a:stretch>
        </p:blipFill>
        <p:spPr bwMode="auto">
          <a:xfrm>
            <a:off x="5417591" y="3717032"/>
            <a:ext cx="2583660" cy="1994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par>
                          <p:cTn id="14" fill="hold">
                            <p:stCondLst>
                              <p:cond delay="500"/>
                            </p:stCondLst>
                            <p:childTnLst>
                              <p:par>
                                <p:cTn id="15" presetID="24"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cBhvr>
                                    </p:anim>
                                  </p:childTnLst>
                                </p:cTn>
                              </p:par>
                              <p:par>
                                <p:cTn id="18" presetID="3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2" presetClass="entr" presetSubtype="4" fill="hold" nodeType="withEffect">
                                  <p:stCondLst>
                                    <p:cond delay="0"/>
                                  </p:stCondLst>
                                  <p:childTnLst>
                                    <p:set>
                                      <p:cBhvr>
                                        <p:cTn id="25" dur="1" fill="hold">
                                          <p:stCondLst>
                                            <p:cond delay="0"/>
                                          </p:stCondLst>
                                        </p:cTn>
                                        <p:tgtEl>
                                          <p:spTgt spid="5123"/>
                                        </p:tgtEl>
                                        <p:attrNameLst>
                                          <p:attrName>style.visibility</p:attrName>
                                        </p:attrNameLst>
                                      </p:cBhvr>
                                      <p:to>
                                        <p:strVal val="visible"/>
                                      </p:to>
                                    </p:set>
                                    <p:anim calcmode="lin" valueType="num">
                                      <p:cBhvr additive="base">
                                        <p:cTn id="26" dur="500" fill="hold"/>
                                        <p:tgtEl>
                                          <p:spTgt spid="5123"/>
                                        </p:tgtEl>
                                        <p:attrNameLst>
                                          <p:attrName>ppt_x</p:attrName>
                                        </p:attrNameLst>
                                      </p:cBhvr>
                                      <p:tavLst>
                                        <p:tav tm="0">
                                          <p:val>
                                            <p:strVal val="#ppt_x"/>
                                          </p:val>
                                        </p:tav>
                                        <p:tav tm="100000">
                                          <p:val>
                                            <p:strVal val="#ppt_x"/>
                                          </p:val>
                                        </p:tav>
                                      </p:tavLst>
                                    </p:anim>
                                    <p:anim calcmode="lin" valueType="num">
                                      <p:cBhvr additive="base">
                                        <p:cTn id="27"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565" y="1077483"/>
            <a:ext cx="4739078" cy="507831"/>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墨水的常用颜色有红、黑和蓝黑三种</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8" name="TextBox 7"/>
          <p:cNvSpPr txBox="1"/>
          <p:nvPr/>
        </p:nvSpPr>
        <p:spPr>
          <a:xfrm>
            <a:off x="467544" y="1901438"/>
            <a:ext cx="4143404" cy="3831818"/>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红墨水</a:t>
            </a:r>
            <a:r>
              <a:rPr lang="zh-CN" altLang="en-US" dirty="0">
                <a:latin typeface="微软雅黑" panose="020B0503020204020204" pitchFamily="34" charset="-122"/>
                <a:ea typeface="微软雅黑" panose="020B0503020204020204" pitchFamily="34" charset="-122"/>
              </a:rPr>
              <a:t>一般用来批改作业，使用范围较小</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蓝黑墨水</a:t>
            </a:r>
            <a:r>
              <a:rPr lang="zh-CN" altLang="en-US" dirty="0">
                <a:latin typeface="微软雅黑" panose="020B0503020204020204" pitchFamily="34" charset="-122"/>
                <a:ea typeface="微软雅黑" panose="020B0503020204020204" pitchFamily="34" charset="-122"/>
              </a:rPr>
              <a:t>颜色深沉庄重，不易褪色，书写流畅，是人们学习和工作中书写使用较为普遍的一种墨水</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黑墨水</a:t>
            </a:r>
            <a:r>
              <a:rPr lang="zh-CN" altLang="en-US" dirty="0">
                <a:latin typeface="微软雅黑" panose="020B0503020204020204" pitchFamily="34" charset="-122"/>
                <a:ea typeface="微软雅黑" panose="020B0503020204020204" pitchFamily="34" charset="-122"/>
              </a:rPr>
              <a:t>以碳素墨水最为理想，黑墨水有浓度，有光泽，写在纸上黑白分明，十分醒目，用来写钢笔字或书写钢笔书法作品，效果最好。</a:t>
            </a:r>
            <a:endParaRPr lang="zh-CN" altLang="en-US" dirty="0">
              <a:latin typeface="微软雅黑" panose="020B0503020204020204" pitchFamily="34" charset="-122"/>
              <a:ea typeface="微软雅黑" panose="020B0503020204020204" pitchFamily="34" charset="-122"/>
            </a:endParaRPr>
          </a:p>
        </p:txBody>
      </p:sp>
      <p:sp>
        <p:nvSpPr>
          <p:cNvPr id="14" name="TextBox 13"/>
          <p:cNvSpPr txBox="1"/>
          <p:nvPr/>
        </p:nvSpPr>
        <p:spPr>
          <a:xfrm>
            <a:off x="5220072" y="827333"/>
            <a:ext cx="551241" cy="1785950"/>
          </a:xfrm>
          <a:prstGeom prst="rect">
            <a:avLst/>
          </a:prstGeom>
          <a:noFill/>
        </p:spPr>
        <p:txBody>
          <a:bodyPr vert="eaVert" wrap="square" rtlCol="0">
            <a:spAutoFit/>
          </a:bodyPr>
          <a:lstStyle/>
          <a:p>
            <a:pPr indent="457200">
              <a:lnSpc>
                <a:spcPct val="150000"/>
              </a:lnSpc>
            </a:pPr>
            <a:r>
              <a:rPr lang="zh-CN" altLang="en-US" dirty="0" smtClean="0">
                <a:solidFill>
                  <a:schemeClr val="accent6">
                    <a:lumMod val="50000"/>
                  </a:schemeClr>
                </a:solidFill>
                <a:latin typeface="微软雅黑" panose="020B0503020204020204" pitchFamily="34" charset="-122"/>
                <a:ea typeface="微软雅黑" panose="020B0503020204020204" pitchFamily="34" charset="-122"/>
              </a:rPr>
              <a:t>墨水</a:t>
            </a:r>
            <a:endParaRPr lang="zh-CN" altLang="en-US" dirty="0" smtClean="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1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8956" y="705406"/>
            <a:ext cx="2477460" cy="165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886702" y="2357125"/>
            <a:ext cx="3787401" cy="3749040"/>
          </a:xfrm>
          <a:prstGeom prst="rect">
            <a:avLst/>
          </a:prstGeom>
          <a:noFill/>
          <a:ln>
            <a:solidFill>
              <a:schemeClr val="bg2">
                <a:lumMod val="50000"/>
              </a:schemeClr>
            </a:solidFill>
          </a:ln>
        </p:spPr>
        <p:txBody>
          <a:bodyPr wrap="square" rtlCol="0">
            <a:spAutoFit/>
          </a:bodyPr>
          <a:lstStyle/>
          <a:p>
            <a:pPr indent="457200">
              <a:lnSpc>
                <a:spcPct val="150000"/>
              </a:lnSpc>
            </a:pP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墨水要使用同一牌号、同一颜色的，不能混用，否则，会引起化学反应，产生沉淀，不利书写。每次书写完之后，应及时套上笔帽，否则，笔尖上的墨水会被晾干，再次书写时下水就不畅如果要换一种墨水使用，应先将笔洗净晾干再灌注新的墨水。</a:t>
            </a:r>
            <a:endParaRPr lang="zh-CN" altLang="en-US" sz="2000" dirty="0" smtClean="0">
              <a:solidFill>
                <a:schemeClr val="accent6">
                  <a:lumMod val="50000"/>
                </a:schemeClr>
              </a:solidFill>
              <a:latin typeface="汉仪行楷简" panose="02010609000101010101" pitchFamily="49" charset="-122"/>
              <a:ea typeface="汉仪行楷简"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1" fill="hold"/>
                                        <p:tgtEl>
                                          <p:spTgt spid="8"/>
                                        </p:tgtEl>
                                      </p:cBhvr>
                                    </p:anim>
                                  </p:childTnLst>
                                </p:cTn>
                              </p:par>
                            </p:childTnLst>
                          </p:cTn>
                        </p:par>
                        <p:par>
                          <p:cTn id="12" fill="hold">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to="" calcmode="lin" valueType="num">
                                      <p:cBhvr>
                                        <p:cTn id="15" dur="1" fill="hold"/>
                                        <p:tgtEl>
                                          <p:spTgt spid="14"/>
                                        </p:tgtEl>
                                      </p:cBhvr>
                                    </p:anim>
                                  </p:childTnLst>
                                </p:cTn>
                              </p:par>
                              <p:par>
                                <p:cTn id="16" presetID="45"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anim calcmode="lin" valueType="num">
                                      <p:cBhvr>
                                        <p:cTn id="19" dur="2000" fill="hold"/>
                                        <p:tgtEl>
                                          <p:spTgt spid="15"/>
                                        </p:tgtEl>
                                        <p:attrNameLst>
                                          <p:attrName>ppt_w</p:attrName>
                                        </p:attrNameLst>
                                      </p:cBhvr>
                                      <p:tavLst>
                                        <p:tav tm="0" fmla="#ppt_w*sin(2.5*pi*$)">
                                          <p:val>
                                            <p:fltVal val="0"/>
                                          </p:val>
                                        </p:tav>
                                        <p:tav tm="100000">
                                          <p:val>
                                            <p:fltVal val="1"/>
                                          </p:val>
                                        </p:tav>
                                      </p:tavLst>
                                    </p:anim>
                                    <p:anim calcmode="lin" valueType="num">
                                      <p:cBhvr>
                                        <p:cTn id="20" dur="2000" fill="hold"/>
                                        <p:tgtEl>
                                          <p:spTgt spid="15"/>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24"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to="" calcmode="lin" valueType="num">
                                      <p:cBhvr>
                                        <p:cTn id="24" dur="1" fill="hold"/>
                                        <p:tgtEl>
                                          <p:spTgt spid="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268709"/>
            <a:ext cx="8143932" cy="1289905"/>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纸的种类繁多，有常用的书写纸、脆性白报纸、一般的招贴纸、坚韧的牛皮纸、厚实的晒图纸、复印纸、白卡纸、绘图纸、拷贝纸、光洁的道林纸、考究的布纹纸、高级的铜版纸及元书纸、熟宣纸等。</a:t>
            </a:r>
            <a:endParaRPr lang="zh-CN" altLang="en-US" dirty="0">
              <a:latin typeface="微软雅黑" panose="020B0503020204020204" pitchFamily="34" charset="-122"/>
              <a:ea typeface="微软雅黑" panose="020B0503020204020204" pitchFamily="34" charset="-122"/>
            </a:endParaRPr>
          </a:p>
        </p:txBody>
      </p:sp>
      <p:pic>
        <p:nvPicPr>
          <p:cNvPr id="3" name="图片 2" descr="墨迹-浅.png"/>
          <p:cNvPicPr>
            <a:picLocks noChangeAspect="1"/>
          </p:cNvPicPr>
          <p:nvPr/>
        </p:nvPicPr>
        <p:blipFill>
          <a:blip r:embed="rId1"/>
          <a:stretch>
            <a:fillRect/>
          </a:stretch>
        </p:blipFill>
        <p:spPr>
          <a:xfrm>
            <a:off x="314791" y="450660"/>
            <a:ext cx="3328515" cy="603267"/>
          </a:xfrm>
          <a:prstGeom prst="rect">
            <a:avLst/>
          </a:prstGeom>
        </p:spPr>
      </p:pic>
      <p:sp>
        <p:nvSpPr>
          <p:cNvPr id="4" name="TextBox 3"/>
          <p:cNvSpPr txBox="1"/>
          <p:nvPr/>
        </p:nvSpPr>
        <p:spPr>
          <a:xfrm>
            <a:off x="-32" y="357166"/>
            <a:ext cx="3214710" cy="677108"/>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三、纸</a:t>
            </a:r>
            <a:endParaRPr lang="zh-CN" altLang="en-US" sz="2800" b="1" dirty="0" smtClean="0">
              <a:latin typeface="华文新魏" panose="02010800040101010101" pitchFamily="2" charset="-122"/>
              <a:ea typeface="华文新魏" panose="02010800040101010101" pitchFamily="2" charset="-122"/>
            </a:endParaRPr>
          </a:p>
        </p:txBody>
      </p:sp>
      <p:sp>
        <p:nvSpPr>
          <p:cNvPr id="7" name="TextBox 6"/>
          <p:cNvSpPr txBox="1"/>
          <p:nvPr/>
        </p:nvSpPr>
        <p:spPr>
          <a:xfrm>
            <a:off x="675640" y="2925445"/>
            <a:ext cx="4256405" cy="2834640"/>
          </a:xfrm>
          <a:prstGeom prst="rect">
            <a:avLst/>
          </a:prstGeom>
          <a:noFill/>
          <a:ln>
            <a:solidFill>
              <a:schemeClr val="bg2">
                <a:lumMod val="50000"/>
              </a:schemeClr>
            </a:solidFill>
          </a:ln>
        </p:spPr>
        <p:txBody>
          <a:bodyPr wrap="square" rtlCol="0">
            <a:spAutoFit/>
          </a:bodyPr>
          <a:lstStyle/>
          <a:p>
            <a:pPr indent="457200">
              <a:lnSpc>
                <a:spcPct val="150000"/>
              </a:lnSpc>
            </a:pP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书写钢笔字一般以</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70</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克或</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80</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克书写纸、绘图纸、复印纸等为佳，可根据自己的条件选择使用。练习楷书字体时，最好在打好格子的纸上书写，以便把字的大小写得相仿和安排好字的结构，增强练字的效果。</a:t>
            </a:r>
            <a:endParaRPr lang="zh-CN" altLang="en-US" sz="2000" dirty="0" smtClean="0">
              <a:solidFill>
                <a:schemeClr val="accent6">
                  <a:lumMod val="50000"/>
                </a:schemeClr>
              </a:solidFill>
              <a:latin typeface="汉仪行楷简" panose="02010609000101010101" pitchFamily="49" charset="-122"/>
              <a:ea typeface="汉仪行楷简" panose="02010609000101010101" pitchFamily="49" charset="-122"/>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753"/>
          <a:stretch>
            <a:fillRect/>
          </a:stretch>
        </p:blipFill>
        <p:spPr bwMode="auto">
          <a:xfrm>
            <a:off x="4932039" y="3210131"/>
            <a:ext cx="3239649" cy="226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par>
                          <p:cTn id="14" fill="hold">
                            <p:stCondLst>
                              <p:cond delay="500"/>
                            </p:stCondLst>
                            <p:childTnLst>
                              <p:par>
                                <p:cTn id="15" presetID="24"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cBhvr>
                                    </p:anim>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randombar(horizontal)">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3955"/>
          <a:stretch>
            <a:fillRect/>
          </a:stretch>
        </p:blipFill>
        <p:spPr bwMode="auto">
          <a:xfrm>
            <a:off x="3879668" y="2708920"/>
            <a:ext cx="2780564" cy="267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14"/>
          <p:cNvPicPr>
            <a:picLocks noChangeAspect="1"/>
          </p:cNvPicPr>
          <p:nvPr/>
        </p:nvPicPr>
        <p:blipFill rotWithShape="1">
          <a:blip r:embed="rId2" cstate="print"/>
          <a:srcRect t="2067"/>
          <a:stretch>
            <a:fillRect/>
          </a:stretch>
        </p:blipFill>
        <p:spPr>
          <a:xfrm>
            <a:off x="5112107" y="1"/>
            <a:ext cx="4031925" cy="6716233"/>
          </a:xfrm>
          <a:prstGeom prst="rect">
            <a:avLst/>
          </a:prstGeom>
          <a:effectLst>
            <a:softEdge rad="0"/>
          </a:effectLst>
        </p:spPr>
      </p:pic>
      <p:pic>
        <p:nvPicPr>
          <p:cNvPr id="2" name="图片 1" descr="墨迹22.png"/>
          <p:cNvPicPr>
            <a:picLocks noChangeAspect="1"/>
          </p:cNvPicPr>
          <p:nvPr/>
        </p:nvPicPr>
        <p:blipFill>
          <a:blip r:embed="rId3"/>
          <a:stretch>
            <a:fillRect/>
          </a:stretch>
        </p:blipFill>
        <p:spPr>
          <a:xfrm>
            <a:off x="-142908" y="260383"/>
            <a:ext cx="5786478" cy="1096915"/>
          </a:xfrm>
          <a:prstGeom prst="rect">
            <a:avLst/>
          </a:prstGeom>
        </p:spPr>
      </p:pic>
      <p:sp>
        <p:nvSpPr>
          <p:cNvPr id="3" name="TextBox 2"/>
          <p:cNvSpPr txBox="1"/>
          <p:nvPr/>
        </p:nvSpPr>
        <p:spPr>
          <a:xfrm>
            <a:off x="785786" y="474697"/>
            <a:ext cx="2071702" cy="646331"/>
          </a:xfrm>
          <a:prstGeom prst="rect">
            <a:avLst/>
          </a:prstGeom>
          <a:noFill/>
        </p:spPr>
        <p:txBody>
          <a:bodyPr wrap="square" rtlCol="0">
            <a:spAutoFit/>
          </a:bodyPr>
          <a:lstStyle/>
          <a:p>
            <a:r>
              <a:rPr lang="zh-CN" altLang="en-US" sz="3600" dirty="0" smtClean="0">
                <a:solidFill>
                  <a:schemeClr val="bg1"/>
                </a:solidFill>
                <a:latin typeface="华文隶书" panose="02010800040101010101" pitchFamily="2" charset="-122"/>
                <a:ea typeface="华文隶书" panose="02010800040101010101" pitchFamily="2" charset="-122"/>
              </a:rPr>
              <a:t>第二节</a:t>
            </a:r>
            <a:endParaRPr lang="zh-CN" altLang="en-US" sz="3600" dirty="0">
              <a:solidFill>
                <a:schemeClr val="bg1"/>
              </a:solidFill>
              <a:latin typeface="华文隶书" panose="02010800040101010101" pitchFamily="2" charset="-122"/>
              <a:ea typeface="华文隶书" panose="02010800040101010101" pitchFamily="2" charset="-122"/>
            </a:endParaRPr>
          </a:p>
        </p:txBody>
      </p:sp>
      <p:sp>
        <p:nvSpPr>
          <p:cNvPr id="4" name="TextBox 3"/>
          <p:cNvSpPr txBox="1"/>
          <p:nvPr/>
        </p:nvSpPr>
        <p:spPr>
          <a:xfrm>
            <a:off x="2000232" y="1262706"/>
            <a:ext cx="3857652" cy="523220"/>
          </a:xfrm>
          <a:prstGeom prst="rect">
            <a:avLst/>
          </a:prstGeom>
          <a:noFill/>
        </p:spPr>
        <p:txBody>
          <a:bodyPr wrap="square" rtlCol="0">
            <a:spAutoFit/>
          </a:bodyPr>
          <a:lstStyle/>
          <a:p>
            <a:r>
              <a:rPr lang="zh-CN" altLang="en-US" sz="2800" dirty="0" smtClean="0">
                <a:solidFill>
                  <a:schemeClr val="accent6">
                    <a:lumMod val="50000"/>
                  </a:schemeClr>
                </a:solidFill>
                <a:latin typeface="华文隶书" panose="02010800040101010101" pitchFamily="2" charset="-122"/>
                <a:ea typeface="华文隶书" panose="02010800040101010101" pitchFamily="2" charset="-122"/>
              </a:rPr>
              <a:t>硬笔书法的基本技法</a:t>
            </a:r>
            <a:endParaRPr lang="zh-CN" altLang="en-US" sz="2800" dirty="0">
              <a:solidFill>
                <a:schemeClr val="accent6">
                  <a:lumMod val="50000"/>
                </a:schemeClr>
              </a:solidFill>
              <a:latin typeface="华文隶书" panose="02010800040101010101" pitchFamily="2" charset="-122"/>
              <a:ea typeface="华文隶书" panose="02010800040101010101" pitchFamily="2" charset="-122"/>
            </a:endParaRPr>
          </a:p>
        </p:txBody>
      </p:sp>
      <p:pic>
        <p:nvPicPr>
          <p:cNvPr id="9" name="图片 8" descr="墨迹11.png"/>
          <p:cNvPicPr>
            <a:picLocks noChangeAspect="1"/>
          </p:cNvPicPr>
          <p:nvPr/>
        </p:nvPicPr>
        <p:blipFill>
          <a:blip r:embed="rId4" cstate="print"/>
          <a:stretch>
            <a:fillRect/>
          </a:stretch>
        </p:blipFill>
        <p:spPr>
          <a:xfrm>
            <a:off x="5357818" y="1357298"/>
            <a:ext cx="714380" cy="465499"/>
          </a:xfrm>
          <a:prstGeom prst="rect">
            <a:avLst/>
          </a:prstGeom>
        </p:spPr>
      </p:pic>
      <p:cxnSp>
        <p:nvCxnSpPr>
          <p:cNvPr id="14" name="直接连接符 13"/>
          <p:cNvCxnSpPr/>
          <p:nvPr/>
        </p:nvCxnSpPr>
        <p:spPr>
          <a:xfrm>
            <a:off x="2071670" y="1785926"/>
            <a:ext cx="321471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组合 39"/>
          <p:cNvGrpSpPr/>
          <p:nvPr/>
        </p:nvGrpSpPr>
        <p:grpSpPr bwMode="auto">
          <a:xfrm>
            <a:off x="1571604" y="2344209"/>
            <a:ext cx="2492990" cy="4013749"/>
            <a:chOff x="3296336" y="1048893"/>
            <a:chExt cx="2491384" cy="3009716"/>
          </a:xfrm>
        </p:grpSpPr>
        <p:sp>
          <p:nvSpPr>
            <p:cNvPr id="21" name="矩形 20"/>
            <p:cNvSpPr/>
            <p:nvPr/>
          </p:nvSpPr>
          <p:spPr>
            <a:xfrm>
              <a:off x="3296336" y="1048893"/>
              <a:ext cx="2491384" cy="3009716"/>
            </a:xfrm>
            <a:prstGeom prst="rect">
              <a:avLst/>
            </a:prstGeom>
          </p:spPr>
          <p:txBody>
            <a:bodyPr vert="eaVert" wrap="square">
              <a:spAutoFit/>
            </a:bodyPr>
            <a:lstStyle/>
            <a:p>
              <a:pPr defTabSz="685165" fontAlgn="auto">
                <a:lnSpc>
                  <a:spcPct val="150000"/>
                </a:lnSpc>
                <a:spcBef>
                  <a:spcPts val="0"/>
                </a:spcBef>
                <a:spcAft>
                  <a:spcPts val="0"/>
                </a:spcAft>
                <a:defRPr/>
              </a:pPr>
              <a:r>
                <a:rPr lang="zh-CN" altLang="en-US" sz="2000" dirty="0" smtClean="0">
                  <a:solidFill>
                    <a:schemeClr val="tx1">
                      <a:lumMod val="85000"/>
                      <a:lumOff val="15000"/>
                    </a:schemeClr>
                  </a:solidFill>
                  <a:latin typeface="汉仪大隶书简" panose="02010609000101010101" pitchFamily="49" charset="-122"/>
                  <a:ea typeface="汉仪大隶书简" panose="02010609000101010101" pitchFamily="49" charset="-122"/>
                </a:rPr>
                <a:t>书写是涉及指、腕、肘、肩、腰乃至全身的一系列协调的动作。要练好书法，除了训练正确的书写姿势外，更重要的是学习执笔、运腕、运笔等书写方法。</a:t>
              </a:r>
              <a:endParaRPr lang="zh-CN" altLang="en-US" sz="2000" dirty="0">
                <a:solidFill>
                  <a:schemeClr val="tx1">
                    <a:lumMod val="85000"/>
                    <a:lumOff val="15000"/>
                  </a:schemeClr>
                </a:solidFill>
                <a:latin typeface="汉仪大隶书简" panose="02010609000101010101" pitchFamily="49" charset="-122"/>
                <a:ea typeface="汉仪大隶书简" panose="02010609000101010101" pitchFamily="49" charset="-122"/>
              </a:endParaRPr>
            </a:p>
          </p:txBody>
        </p:sp>
        <p:cxnSp>
          <p:nvCxnSpPr>
            <p:cNvPr id="22" name="直接连接符 21"/>
            <p:cNvCxnSpPr/>
            <p:nvPr/>
          </p:nvCxnSpPr>
          <p:spPr>
            <a:xfrm rot="5400000">
              <a:off x="4170483" y="2494433"/>
              <a:ext cx="2892666"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bwMode="auto">
          <a:xfrm rot="5400000">
            <a:off x="1489566"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auto">
          <a:xfrm rot="5400000">
            <a:off x="1017636"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rot="5400000">
            <a:off x="558405"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200000" flipH="1">
            <a:off x="84060" y="4273508"/>
            <a:ext cx="3870874" cy="1227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546642" y="3354257"/>
            <a:ext cx="1993654" cy="1"/>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4"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cBhvr>
                                        <p:cTn id="27" dur="1" fill="hold"/>
                                        <p:tgtEl>
                                          <p:spTgt spid="15"/>
                                        </p:tgtEl>
                                      </p:cBhvr>
                                    </p:anim>
                                  </p:childTnLst>
                                </p:cTn>
                              </p:par>
                            </p:childTnLst>
                          </p:cTn>
                        </p:par>
                        <p:par>
                          <p:cTn id="28" fill="hold">
                            <p:stCondLst>
                              <p:cond delay="500"/>
                            </p:stCondLst>
                            <p:childTnLst>
                              <p:par>
                                <p:cTn id="29" presetID="24"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to="" calcmode="lin" valueType="num">
                                      <p:cBhvr>
                                        <p:cTn id="31" dur="1" fill="hold"/>
                                        <p:tgtEl>
                                          <p:spTgt spid="5"/>
                                        </p:tgtEl>
                                      </p:cBhvr>
                                    </p:anim>
                                  </p:childTnLst>
                                </p:cTn>
                              </p:par>
                            </p:childTnLst>
                          </p:cTn>
                        </p:par>
                        <p:par>
                          <p:cTn id="32" fill="hold">
                            <p:stCondLst>
                              <p:cond delay="500"/>
                            </p:stCondLst>
                            <p:childTnLst>
                              <p:par>
                                <p:cTn id="33" presetID="24"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to="" calcmode="lin" valueType="num">
                                      <p:cBhvr>
                                        <p:cTn id="35" dur="1" fill="hold"/>
                                        <p:tgtEl>
                                          <p:spTgt spid="23"/>
                                        </p:tgtEl>
                                      </p:cBhvr>
                                    </p:anim>
                                  </p:childTnLst>
                                </p:cTn>
                              </p:par>
                            </p:childTnLst>
                          </p:cTn>
                        </p:par>
                        <p:par>
                          <p:cTn id="36" fill="hold">
                            <p:stCondLst>
                              <p:cond delay="500"/>
                            </p:stCondLst>
                            <p:childTnLst>
                              <p:par>
                                <p:cTn id="37" presetID="24"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to="" calcmode="lin" valueType="num">
                                      <p:cBhvr>
                                        <p:cTn id="39" dur="1" fill="hold"/>
                                        <p:tgtEl>
                                          <p:spTgt spid="24"/>
                                        </p:tgtEl>
                                      </p:cBhvr>
                                    </p:anim>
                                  </p:childTnLst>
                                </p:cTn>
                              </p:par>
                            </p:childTnLst>
                          </p:cTn>
                        </p:par>
                        <p:par>
                          <p:cTn id="40" fill="hold">
                            <p:stCondLst>
                              <p:cond delay="500"/>
                            </p:stCondLst>
                            <p:childTnLst>
                              <p:par>
                                <p:cTn id="41" presetID="24"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to="" calcmode="lin" valueType="num">
                                      <p:cBhvr>
                                        <p:cTn id="43" dur="1" fill="hold"/>
                                        <p:tgtEl>
                                          <p:spTgt spid="25"/>
                                        </p:tgtEl>
                                      </p:cBhvr>
                                    </p:anim>
                                  </p:childTnLst>
                                </p:cTn>
                              </p:par>
                            </p:childTnLst>
                          </p:cTn>
                        </p:par>
                        <p:par>
                          <p:cTn id="44" fill="hold">
                            <p:stCondLst>
                              <p:cond delay="500"/>
                            </p:stCondLst>
                            <p:childTnLst>
                              <p:par>
                                <p:cTn id="45" presetID="24"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to="" calcmode="lin" valueType="num">
                                      <p:cBhvr>
                                        <p:cTn id="47" dur="1" fill="hold"/>
                                        <p:tgtEl>
                                          <p:spTgt spid="27"/>
                                        </p:tgtEl>
                                      </p:cBhvr>
                                    </p:anim>
                                  </p:childTnLst>
                                </p:cTn>
                              </p:par>
                            </p:childTnLst>
                          </p:cTn>
                        </p:par>
                        <p:par>
                          <p:cTn id="48" fill="hold">
                            <p:stCondLst>
                              <p:cond delay="500"/>
                            </p:stCondLst>
                            <p:childTnLst>
                              <p:par>
                                <p:cTn id="49" presetID="24"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 to="" calcmode="lin" valueType="num">
                                      <p:cBhvr>
                                        <p:cTn id="51" dur="1" fill="hold"/>
                                        <p:tgtEl>
                                          <p:spTgt spid="30"/>
                                        </p:tgtEl>
                                      </p:cBhvr>
                                    </p:anim>
                                  </p:childTnLst>
                                </p:cTn>
                              </p:par>
                            </p:childTnLst>
                          </p:cTn>
                        </p:par>
                        <p:par>
                          <p:cTn id="52" fill="hold">
                            <p:stCondLst>
                              <p:cond delay="500"/>
                            </p:stCondLst>
                            <p:childTnLst>
                              <p:par>
                                <p:cTn id="53" presetID="14" presetClass="entr" presetSubtype="1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randombar(horizontal)">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墨迹-浅.png"/>
          <p:cNvPicPr>
            <a:picLocks noChangeAspect="1"/>
          </p:cNvPicPr>
          <p:nvPr/>
        </p:nvPicPr>
        <p:blipFill>
          <a:blip r:embed="rId1"/>
          <a:stretch>
            <a:fillRect/>
          </a:stretch>
        </p:blipFill>
        <p:spPr>
          <a:xfrm>
            <a:off x="314791" y="307784"/>
            <a:ext cx="3328515" cy="603267"/>
          </a:xfrm>
          <a:prstGeom prst="rect">
            <a:avLst/>
          </a:prstGeom>
        </p:spPr>
      </p:pic>
      <p:sp>
        <p:nvSpPr>
          <p:cNvPr id="4" name="TextBox 3"/>
          <p:cNvSpPr txBox="1"/>
          <p:nvPr/>
        </p:nvSpPr>
        <p:spPr>
          <a:xfrm>
            <a:off x="-32" y="214290"/>
            <a:ext cx="3214710" cy="677108"/>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一</a:t>
            </a:r>
            <a:r>
              <a:rPr lang="zh-CN" altLang="en-US" sz="2800" b="1" dirty="0">
                <a:latin typeface="华文新魏" panose="02010800040101010101" pitchFamily="2" charset="-122"/>
                <a:ea typeface="华文新魏" panose="02010800040101010101" pitchFamily="2" charset="-122"/>
              </a:rPr>
              <a:t>、写字姿势</a:t>
            </a:r>
            <a:endParaRPr lang="zh-CN" altLang="en-US" sz="2800" b="1" dirty="0" smtClean="0">
              <a:latin typeface="华文新魏" panose="02010800040101010101" pitchFamily="2" charset="-122"/>
              <a:ea typeface="华文新魏" panose="02010800040101010101" pitchFamily="2" charset="-122"/>
            </a:endParaRPr>
          </a:p>
        </p:txBody>
      </p:sp>
      <p:sp>
        <p:nvSpPr>
          <p:cNvPr id="7" name="TextBox 6"/>
          <p:cNvSpPr txBox="1"/>
          <p:nvPr/>
        </p:nvSpPr>
        <p:spPr>
          <a:xfrm>
            <a:off x="433667" y="1196752"/>
            <a:ext cx="4138333" cy="4662815"/>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正确的写字姿势是写好字的首要条件。书写时，头和上身要坐正，不能向左右倾斜；胸口不要压桌子；胳膊向左右撑开，不要紧贴身体；臀部要坐稳，不要只坐椅子的边缘；两脚平放地上，与肩同宽，不要缠叠在一起，也不要来回摆动</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做到</a:t>
            </a:r>
            <a:r>
              <a:rPr lang="zh-CN" altLang="en-US" dirty="0">
                <a:latin typeface="微软雅黑" panose="020B0503020204020204" pitchFamily="34" charset="-122"/>
                <a:ea typeface="微软雅黑" panose="020B0503020204020204" pitchFamily="34" charset="-122"/>
              </a:rPr>
              <a:t>：</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头正</a:t>
            </a:r>
            <a:r>
              <a:rPr lang="zh-CN" altLang="en-US" dirty="0">
                <a:latin typeface="微软雅黑" panose="020B0503020204020204" pitchFamily="34" charset="-122"/>
                <a:ea typeface="微软雅黑" panose="020B0503020204020204" pitchFamily="34" charset="-122"/>
              </a:rPr>
              <a:t>、</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身直</a:t>
            </a:r>
            <a:r>
              <a:rPr lang="zh-CN" altLang="en-US" dirty="0">
                <a:latin typeface="微软雅黑" panose="020B0503020204020204" pitchFamily="34" charset="-122"/>
                <a:ea typeface="微软雅黑" panose="020B0503020204020204" pitchFamily="34" charset="-122"/>
              </a:rPr>
              <a:t>、</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肩平</a:t>
            </a:r>
            <a:r>
              <a:rPr lang="zh-CN" altLang="en-US" dirty="0">
                <a:latin typeface="微软雅黑" panose="020B0503020204020204" pitchFamily="34" charset="-122"/>
                <a:ea typeface="微软雅黑" panose="020B0503020204020204" pitchFamily="34" charset="-122"/>
              </a:rPr>
              <a:t>、</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臂开</a:t>
            </a:r>
            <a:r>
              <a:rPr lang="zh-CN" altLang="en-US" dirty="0">
                <a:latin typeface="微软雅黑" panose="020B0503020204020204" pitchFamily="34" charset="-122"/>
                <a:ea typeface="微软雅黑" panose="020B0503020204020204" pitchFamily="34" charset="-122"/>
              </a:rPr>
              <a:t>、</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足安</a:t>
            </a:r>
            <a:r>
              <a:rPr lang="zh-CN" altLang="en-US" dirty="0">
                <a:latin typeface="微软雅黑" panose="020B0503020204020204" pitchFamily="34" charset="-122"/>
                <a:ea typeface="微软雅黑" panose="020B0503020204020204" pitchFamily="34" charset="-122"/>
              </a:rPr>
              <a:t>。同时，还有三个要点需要明确：眼睛距离纸面一尺，笔尖距离持笔手指一寸，胸部距离书桌边缘一拳。</a:t>
            </a:r>
            <a:endParaRPr lang="zh-CN" altLang="en-US" dirty="0" smtClean="0">
              <a:latin typeface="微软雅黑" panose="020B0503020204020204" pitchFamily="34" charset="-122"/>
              <a:ea typeface="微软雅黑" panose="020B0503020204020204" pitchFamily="34" charset="-122"/>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60848"/>
            <a:ext cx="4105385" cy="291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cBhvr>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1000"/>
                                        <p:tgtEl>
                                          <p:spTgt spid="8194"/>
                                        </p:tgtEl>
                                      </p:cBhvr>
                                    </p:animEffect>
                                    <p:anim calcmode="lin" valueType="num">
                                      <p:cBhvr>
                                        <p:cTn id="18" dur="1000" fill="hold"/>
                                        <p:tgtEl>
                                          <p:spTgt spid="8194"/>
                                        </p:tgtEl>
                                        <p:attrNameLst>
                                          <p:attrName>ppt_x</p:attrName>
                                        </p:attrNameLst>
                                      </p:cBhvr>
                                      <p:tavLst>
                                        <p:tav tm="0">
                                          <p:val>
                                            <p:strVal val="#ppt_x"/>
                                          </p:val>
                                        </p:tav>
                                        <p:tav tm="100000">
                                          <p:val>
                                            <p:strVal val="#ppt_x"/>
                                          </p:val>
                                        </p:tav>
                                      </p:tavLst>
                                    </p:anim>
                                    <p:anim calcmode="lin" valueType="num">
                                      <p:cBhvr>
                                        <p:cTn id="1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9"/>
          <p:cNvGrpSpPr/>
          <p:nvPr/>
        </p:nvGrpSpPr>
        <p:grpSpPr bwMode="auto">
          <a:xfrm>
            <a:off x="928662" y="3091409"/>
            <a:ext cx="962025" cy="924458"/>
            <a:chOff x="2898904" y="638212"/>
            <a:chExt cx="1081361" cy="1057151"/>
          </a:xfrm>
        </p:grpSpPr>
        <p:grpSp>
          <p:nvGrpSpPr>
            <p:cNvPr id="4" name="组合 10"/>
            <p:cNvGrpSpPr/>
            <p:nvPr/>
          </p:nvGrpSpPr>
          <p:grpSpPr bwMode="auto">
            <a:xfrm>
              <a:off x="2898904" y="638212"/>
              <a:ext cx="1081361" cy="1057151"/>
              <a:chOff x="2069306" y="2739231"/>
              <a:chExt cx="2127250" cy="2079625"/>
            </a:xfrm>
          </p:grpSpPr>
          <p:pic>
            <p:nvPicPr>
              <p:cNvPr id="20514" name="图片 11"/>
              <p:cNvPicPr>
                <a:picLocks noChangeAspect="1"/>
              </p:cNvPicPr>
              <p:nvPr/>
            </p:nvPicPr>
            <p:blipFill>
              <a:blip r:embed="rId1" cstate="print">
                <a:clrChange>
                  <a:clrFrom>
                    <a:srgbClr val="FFFFFF"/>
                  </a:clrFrom>
                  <a:clrTo>
                    <a:srgbClr val="FFFFFF">
                      <a:alpha val="0"/>
                    </a:srgbClr>
                  </a:clrTo>
                </a:clrChange>
              </a:blip>
              <a:srcRect/>
              <a:stretch>
                <a:fillRect/>
              </a:stretch>
            </p:blipFill>
            <p:spPr bwMode="auto">
              <a:xfrm>
                <a:off x="2069306" y="2739231"/>
                <a:ext cx="2127250" cy="2079625"/>
              </a:xfrm>
              <a:prstGeom prst="rect">
                <a:avLst/>
              </a:prstGeom>
              <a:noFill/>
              <a:ln w="9525">
                <a:noFill/>
                <a:miter lim="800000"/>
                <a:headEnd/>
                <a:tailEnd/>
              </a:ln>
            </p:spPr>
          </p:pic>
          <p:pic>
            <p:nvPicPr>
              <p:cNvPr id="20515" name="图片 33"/>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2526149" y="3160719"/>
                <a:ext cx="1377950" cy="1368425"/>
              </a:xfrm>
              <a:prstGeom prst="rect">
                <a:avLst/>
              </a:prstGeom>
              <a:noFill/>
              <a:ln w="9525">
                <a:noFill/>
                <a:miter lim="800000"/>
                <a:headEnd/>
                <a:tailEnd/>
              </a:ln>
            </p:spPr>
          </p:pic>
        </p:grpSp>
        <p:sp>
          <p:nvSpPr>
            <p:cNvPr id="17" name="矩形 16"/>
            <p:cNvSpPr/>
            <p:nvPr/>
          </p:nvSpPr>
          <p:spPr>
            <a:xfrm>
              <a:off x="3250436" y="984058"/>
              <a:ext cx="503076" cy="457540"/>
            </a:xfrm>
            <a:prstGeom prst="rect">
              <a:avLst/>
            </a:prstGeom>
          </p:spPr>
          <p:txBody>
            <a:bodyPr wrap="none">
              <a:spAutoFit/>
            </a:bodyPr>
            <a:lstStyle/>
            <a:p>
              <a:pPr defTabSz="685165" fontAlgn="auto">
                <a:spcBef>
                  <a:spcPts val="0"/>
                </a:spcBef>
                <a:spcAft>
                  <a:spcPts val="0"/>
                </a:spcAft>
                <a:defRPr/>
              </a:pPr>
              <a:r>
                <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rPr>
                <a:t>伍</a:t>
              </a:r>
              <a:endParaRPr lang="zh-CN" altLang="en-US" sz="1800" b="1" dirty="0">
                <a:solidFill>
                  <a:schemeClr val="tx1">
                    <a:lumMod val="85000"/>
                    <a:lumOff val="15000"/>
                  </a:schemeClr>
                </a:solidFill>
                <a:latin typeface="+mn-lt"/>
                <a:ea typeface="+mn-ea"/>
              </a:endParaRPr>
            </a:p>
          </p:txBody>
        </p:sp>
      </p:grpSp>
      <p:grpSp>
        <p:nvGrpSpPr>
          <p:cNvPr id="7" name="组合 50"/>
          <p:cNvGrpSpPr/>
          <p:nvPr/>
        </p:nvGrpSpPr>
        <p:grpSpPr bwMode="auto">
          <a:xfrm>
            <a:off x="2428860" y="2379146"/>
            <a:ext cx="962025" cy="922899"/>
            <a:chOff x="2898904" y="638212"/>
            <a:chExt cx="1081361" cy="1057151"/>
          </a:xfrm>
        </p:grpSpPr>
        <p:grpSp>
          <p:nvGrpSpPr>
            <p:cNvPr id="8" name="组合 56"/>
            <p:cNvGrpSpPr/>
            <p:nvPr/>
          </p:nvGrpSpPr>
          <p:grpSpPr bwMode="auto">
            <a:xfrm>
              <a:off x="2898904" y="638212"/>
              <a:ext cx="1081361" cy="1057151"/>
              <a:chOff x="2069306" y="2739231"/>
              <a:chExt cx="2127250" cy="2079625"/>
            </a:xfrm>
          </p:grpSpPr>
          <p:pic>
            <p:nvPicPr>
              <p:cNvPr id="20506" name="图片 58"/>
              <p:cNvPicPr>
                <a:picLocks noChangeAspect="1"/>
              </p:cNvPicPr>
              <p:nvPr/>
            </p:nvPicPr>
            <p:blipFill>
              <a:blip r:embed="rId1" cstate="print">
                <a:clrChange>
                  <a:clrFrom>
                    <a:srgbClr val="FFFFFF"/>
                  </a:clrFrom>
                  <a:clrTo>
                    <a:srgbClr val="FFFFFF">
                      <a:alpha val="0"/>
                    </a:srgbClr>
                  </a:clrTo>
                </a:clrChange>
              </a:blip>
              <a:srcRect/>
              <a:stretch>
                <a:fillRect/>
              </a:stretch>
            </p:blipFill>
            <p:spPr bwMode="auto">
              <a:xfrm>
                <a:off x="2069306" y="2739231"/>
                <a:ext cx="2127250" cy="2079625"/>
              </a:xfrm>
              <a:prstGeom prst="rect">
                <a:avLst/>
              </a:prstGeom>
              <a:noFill/>
              <a:ln w="9525">
                <a:noFill/>
                <a:miter lim="800000"/>
                <a:headEnd/>
                <a:tailEnd/>
              </a:ln>
            </p:spPr>
          </p:pic>
          <p:pic>
            <p:nvPicPr>
              <p:cNvPr id="20507" name="图片 33"/>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2526149" y="3160719"/>
                <a:ext cx="1377950" cy="1368425"/>
              </a:xfrm>
              <a:prstGeom prst="rect">
                <a:avLst/>
              </a:prstGeom>
              <a:noFill/>
              <a:ln w="9525">
                <a:noFill/>
                <a:miter lim="800000"/>
                <a:headEnd/>
                <a:tailEnd/>
              </a:ln>
            </p:spPr>
          </p:pic>
        </p:grpSp>
        <p:sp>
          <p:nvSpPr>
            <p:cNvPr id="58" name="矩形 57"/>
            <p:cNvSpPr/>
            <p:nvPr/>
          </p:nvSpPr>
          <p:spPr>
            <a:xfrm>
              <a:off x="3227238" y="984643"/>
              <a:ext cx="503076" cy="458313"/>
            </a:xfrm>
            <a:prstGeom prst="rect">
              <a:avLst/>
            </a:prstGeom>
          </p:spPr>
          <p:txBody>
            <a:bodyPr wrap="none">
              <a:spAutoFit/>
            </a:bodyPr>
            <a:lstStyle/>
            <a:p>
              <a:pPr defTabSz="685165" fontAlgn="auto">
                <a:spcBef>
                  <a:spcPts val="0"/>
                </a:spcBef>
                <a:spcAft>
                  <a:spcPts val="0"/>
                </a:spcAft>
                <a:defRPr/>
              </a:pPr>
              <a:r>
                <a:rPr lang="zh-CN" altLang="en-US" sz="20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肆</a:t>
              </a:r>
              <a:endPar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grpSp>
      <p:grpSp>
        <p:nvGrpSpPr>
          <p:cNvPr id="10" name="组合 61"/>
          <p:cNvGrpSpPr/>
          <p:nvPr/>
        </p:nvGrpSpPr>
        <p:grpSpPr bwMode="auto">
          <a:xfrm>
            <a:off x="4000496" y="1805523"/>
            <a:ext cx="962025" cy="924459"/>
            <a:chOff x="2898904" y="638212"/>
            <a:chExt cx="1081361" cy="1057151"/>
          </a:xfrm>
        </p:grpSpPr>
        <p:grpSp>
          <p:nvGrpSpPr>
            <p:cNvPr id="11" name="组合 67"/>
            <p:cNvGrpSpPr/>
            <p:nvPr/>
          </p:nvGrpSpPr>
          <p:grpSpPr bwMode="auto">
            <a:xfrm>
              <a:off x="2898904" y="638212"/>
              <a:ext cx="1081361" cy="1057151"/>
              <a:chOff x="2069306" y="2739231"/>
              <a:chExt cx="2127250" cy="2079625"/>
            </a:xfrm>
          </p:grpSpPr>
          <p:pic>
            <p:nvPicPr>
              <p:cNvPr id="20498" name="图片 69"/>
              <p:cNvPicPr>
                <a:picLocks noChangeAspect="1"/>
              </p:cNvPicPr>
              <p:nvPr/>
            </p:nvPicPr>
            <p:blipFill>
              <a:blip r:embed="rId1" cstate="print">
                <a:clrChange>
                  <a:clrFrom>
                    <a:srgbClr val="FFFFFF"/>
                  </a:clrFrom>
                  <a:clrTo>
                    <a:srgbClr val="FFFFFF">
                      <a:alpha val="0"/>
                    </a:srgbClr>
                  </a:clrTo>
                </a:clrChange>
              </a:blip>
              <a:srcRect/>
              <a:stretch>
                <a:fillRect/>
              </a:stretch>
            </p:blipFill>
            <p:spPr bwMode="auto">
              <a:xfrm>
                <a:off x="2069306" y="2739231"/>
                <a:ext cx="2127250" cy="2079625"/>
              </a:xfrm>
              <a:prstGeom prst="rect">
                <a:avLst/>
              </a:prstGeom>
              <a:noFill/>
              <a:ln w="9525">
                <a:noFill/>
                <a:miter lim="800000"/>
                <a:headEnd/>
                <a:tailEnd/>
              </a:ln>
            </p:spPr>
          </p:pic>
          <p:pic>
            <p:nvPicPr>
              <p:cNvPr id="20499" name="图片 33"/>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2526149" y="3160719"/>
                <a:ext cx="1377950" cy="1368425"/>
              </a:xfrm>
              <a:prstGeom prst="rect">
                <a:avLst/>
              </a:prstGeom>
              <a:noFill/>
              <a:ln w="9525">
                <a:noFill/>
                <a:miter lim="800000"/>
                <a:headEnd/>
                <a:tailEnd/>
              </a:ln>
            </p:spPr>
          </p:pic>
        </p:grpSp>
        <p:sp>
          <p:nvSpPr>
            <p:cNvPr id="69" name="矩形 68"/>
            <p:cNvSpPr/>
            <p:nvPr/>
          </p:nvSpPr>
          <p:spPr>
            <a:xfrm>
              <a:off x="3232592" y="1009017"/>
              <a:ext cx="503076" cy="336984"/>
            </a:xfrm>
            <a:prstGeom prst="rect">
              <a:avLst/>
            </a:prstGeom>
          </p:spPr>
          <p:txBody>
            <a:bodyPr wrap="none">
              <a:spAutoFit/>
            </a:bodyPr>
            <a:lstStyle/>
            <a:p>
              <a:pPr defTabSz="685165" fontAlgn="auto">
                <a:spcBef>
                  <a:spcPts val="0"/>
                </a:spcBef>
                <a:spcAft>
                  <a:spcPts val="0"/>
                </a:spcAft>
                <a:defRPr/>
              </a:pPr>
              <a:r>
                <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rPr>
                <a:t>叁</a:t>
              </a:r>
              <a:endPar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grpSp>
      <p:sp>
        <p:nvSpPr>
          <p:cNvPr id="37" name="TextBox 12"/>
          <p:cNvSpPr txBox="1">
            <a:spLocks noChangeArrowheads="1"/>
          </p:cNvSpPr>
          <p:nvPr/>
        </p:nvSpPr>
        <p:spPr bwMode="auto">
          <a:xfrm>
            <a:off x="500055" y="476233"/>
            <a:ext cx="2928937" cy="523875"/>
          </a:xfrm>
          <a:prstGeom prst="rect">
            <a:avLst/>
          </a:prstGeom>
          <a:noFill/>
          <a:ln w="9525">
            <a:noFill/>
            <a:miter lim="800000"/>
          </a:ln>
        </p:spPr>
        <p:txBody>
          <a:bodyPr>
            <a:spAutoFit/>
          </a:bodyPr>
          <a:lstStyle/>
          <a:p>
            <a:r>
              <a:rPr lang="zh-CN" altLang="en-US" sz="2800" dirty="0" smtClean="0">
                <a:latin typeface="微软雅黑" panose="020B0503020204020204" pitchFamily="34" charset="-122"/>
                <a:ea typeface="微软雅黑" panose="020B0503020204020204" pitchFamily="34" charset="-122"/>
              </a:rPr>
              <a:t>篇章</a:t>
            </a:r>
            <a:endParaRPr lang="zh-CN" altLang="en-US" sz="2800" dirty="0">
              <a:latin typeface="微软雅黑" panose="020B0503020204020204" pitchFamily="34" charset="-122"/>
              <a:ea typeface="微软雅黑" panose="020B0503020204020204" pitchFamily="34" charset="-122"/>
            </a:endParaRPr>
          </a:p>
        </p:txBody>
      </p:sp>
      <p:grpSp>
        <p:nvGrpSpPr>
          <p:cNvPr id="35" name="组合 61"/>
          <p:cNvGrpSpPr/>
          <p:nvPr/>
        </p:nvGrpSpPr>
        <p:grpSpPr bwMode="auto">
          <a:xfrm>
            <a:off x="5500694" y="1214422"/>
            <a:ext cx="962025" cy="924459"/>
            <a:chOff x="2898904" y="638212"/>
            <a:chExt cx="1081361" cy="1057151"/>
          </a:xfrm>
        </p:grpSpPr>
        <p:grpSp>
          <p:nvGrpSpPr>
            <p:cNvPr id="36" name="组合 67"/>
            <p:cNvGrpSpPr/>
            <p:nvPr/>
          </p:nvGrpSpPr>
          <p:grpSpPr bwMode="auto">
            <a:xfrm>
              <a:off x="2898904" y="638212"/>
              <a:ext cx="1081361" cy="1057151"/>
              <a:chOff x="2069306" y="2739231"/>
              <a:chExt cx="2127250" cy="2079625"/>
            </a:xfrm>
          </p:grpSpPr>
          <p:pic>
            <p:nvPicPr>
              <p:cNvPr id="39" name="图片 69"/>
              <p:cNvPicPr>
                <a:picLocks noChangeAspect="1"/>
              </p:cNvPicPr>
              <p:nvPr/>
            </p:nvPicPr>
            <p:blipFill>
              <a:blip r:embed="rId1" cstate="print">
                <a:clrChange>
                  <a:clrFrom>
                    <a:srgbClr val="FFFFFF"/>
                  </a:clrFrom>
                  <a:clrTo>
                    <a:srgbClr val="FFFFFF">
                      <a:alpha val="0"/>
                    </a:srgbClr>
                  </a:clrTo>
                </a:clrChange>
              </a:blip>
              <a:srcRect/>
              <a:stretch>
                <a:fillRect/>
              </a:stretch>
            </p:blipFill>
            <p:spPr bwMode="auto">
              <a:xfrm>
                <a:off x="2069306" y="2739231"/>
                <a:ext cx="2127250" cy="2079625"/>
              </a:xfrm>
              <a:prstGeom prst="rect">
                <a:avLst/>
              </a:prstGeom>
              <a:noFill/>
              <a:ln w="9525">
                <a:noFill/>
                <a:miter lim="800000"/>
                <a:headEnd/>
                <a:tailEnd/>
              </a:ln>
            </p:spPr>
          </p:pic>
          <p:pic>
            <p:nvPicPr>
              <p:cNvPr id="40" name="图片 33"/>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2526149" y="3160719"/>
                <a:ext cx="1377950" cy="1368425"/>
              </a:xfrm>
              <a:prstGeom prst="rect">
                <a:avLst/>
              </a:prstGeom>
              <a:noFill/>
              <a:ln w="9525">
                <a:noFill/>
                <a:miter lim="800000"/>
                <a:headEnd/>
                <a:tailEnd/>
              </a:ln>
            </p:spPr>
          </p:pic>
        </p:grpSp>
        <p:sp>
          <p:nvSpPr>
            <p:cNvPr id="38" name="矩形 37"/>
            <p:cNvSpPr/>
            <p:nvPr/>
          </p:nvSpPr>
          <p:spPr>
            <a:xfrm>
              <a:off x="3232592" y="1009017"/>
              <a:ext cx="503076" cy="457540"/>
            </a:xfrm>
            <a:prstGeom prst="rect">
              <a:avLst/>
            </a:prstGeom>
          </p:spPr>
          <p:txBody>
            <a:bodyPr wrap="none">
              <a:spAutoFit/>
            </a:bodyPr>
            <a:lstStyle/>
            <a:p>
              <a:pPr defTabSz="685165" fontAlgn="auto">
                <a:spcBef>
                  <a:spcPts val="0"/>
                </a:spcBef>
                <a:spcAft>
                  <a:spcPts val="0"/>
                </a:spcAft>
                <a:defRPr/>
              </a:pPr>
              <a:r>
                <a:rPr lang="zh-CN" altLang="en-US" sz="20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贰</a:t>
              </a:r>
              <a:endPar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grpSp>
      <p:grpSp>
        <p:nvGrpSpPr>
          <p:cNvPr id="46" name="组合 61"/>
          <p:cNvGrpSpPr/>
          <p:nvPr/>
        </p:nvGrpSpPr>
        <p:grpSpPr bwMode="auto">
          <a:xfrm>
            <a:off x="7000892" y="642918"/>
            <a:ext cx="962025" cy="924459"/>
            <a:chOff x="2898904" y="638212"/>
            <a:chExt cx="1081361" cy="1057151"/>
          </a:xfrm>
        </p:grpSpPr>
        <p:grpSp>
          <p:nvGrpSpPr>
            <p:cNvPr id="48" name="组合 67"/>
            <p:cNvGrpSpPr/>
            <p:nvPr/>
          </p:nvGrpSpPr>
          <p:grpSpPr bwMode="auto">
            <a:xfrm>
              <a:off x="2898904" y="638212"/>
              <a:ext cx="1081361" cy="1057151"/>
              <a:chOff x="2069306" y="2739231"/>
              <a:chExt cx="2127250" cy="2079625"/>
            </a:xfrm>
          </p:grpSpPr>
          <p:pic>
            <p:nvPicPr>
              <p:cNvPr id="50" name="图片 69"/>
              <p:cNvPicPr>
                <a:picLocks noChangeAspect="1"/>
              </p:cNvPicPr>
              <p:nvPr/>
            </p:nvPicPr>
            <p:blipFill>
              <a:blip r:embed="rId1" cstate="print">
                <a:clrChange>
                  <a:clrFrom>
                    <a:srgbClr val="FFFFFF"/>
                  </a:clrFrom>
                  <a:clrTo>
                    <a:srgbClr val="FFFFFF">
                      <a:alpha val="0"/>
                    </a:srgbClr>
                  </a:clrTo>
                </a:clrChange>
              </a:blip>
              <a:srcRect/>
              <a:stretch>
                <a:fillRect/>
              </a:stretch>
            </p:blipFill>
            <p:spPr bwMode="auto">
              <a:xfrm>
                <a:off x="2069306" y="2739231"/>
                <a:ext cx="2127250" cy="2079625"/>
              </a:xfrm>
              <a:prstGeom prst="rect">
                <a:avLst/>
              </a:prstGeom>
              <a:noFill/>
              <a:ln w="9525">
                <a:noFill/>
                <a:miter lim="800000"/>
                <a:headEnd/>
                <a:tailEnd/>
              </a:ln>
            </p:spPr>
          </p:pic>
          <p:pic>
            <p:nvPicPr>
              <p:cNvPr id="51" name="图片 33"/>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2526149" y="3160719"/>
                <a:ext cx="1377950" cy="1368425"/>
              </a:xfrm>
              <a:prstGeom prst="rect">
                <a:avLst/>
              </a:prstGeom>
              <a:noFill/>
              <a:ln w="9525">
                <a:noFill/>
                <a:miter lim="800000"/>
                <a:headEnd/>
                <a:tailEnd/>
              </a:ln>
            </p:spPr>
          </p:pic>
        </p:grpSp>
        <p:sp>
          <p:nvSpPr>
            <p:cNvPr id="49" name="矩形 48"/>
            <p:cNvSpPr/>
            <p:nvPr/>
          </p:nvSpPr>
          <p:spPr>
            <a:xfrm>
              <a:off x="3232592" y="1009017"/>
              <a:ext cx="503076" cy="457540"/>
            </a:xfrm>
            <a:prstGeom prst="rect">
              <a:avLst/>
            </a:prstGeom>
          </p:spPr>
          <p:txBody>
            <a:bodyPr wrap="none">
              <a:spAutoFit/>
            </a:bodyPr>
            <a:lstStyle/>
            <a:p>
              <a:pPr defTabSz="685165" fontAlgn="auto">
                <a:spcBef>
                  <a:spcPts val="0"/>
                </a:spcBef>
                <a:spcAft>
                  <a:spcPts val="0"/>
                </a:spcAft>
                <a:defRPr/>
              </a:pPr>
              <a:r>
                <a:rPr lang="zh-CN" altLang="en-US" sz="20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壹</a:t>
              </a:r>
              <a:endPar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grpSp>
      <p:grpSp>
        <p:nvGrpSpPr>
          <p:cNvPr id="52" name="组合 62"/>
          <p:cNvGrpSpPr/>
          <p:nvPr/>
        </p:nvGrpSpPr>
        <p:grpSpPr bwMode="auto">
          <a:xfrm>
            <a:off x="7187064" y="1785926"/>
            <a:ext cx="785826" cy="1891263"/>
            <a:chOff x="2991260" y="2951618"/>
            <a:chExt cx="1129254" cy="1027846"/>
          </a:xfrm>
        </p:grpSpPr>
        <p:sp>
          <p:nvSpPr>
            <p:cNvPr id="57" name="矩形 56"/>
            <p:cNvSpPr/>
            <p:nvPr/>
          </p:nvSpPr>
          <p:spPr>
            <a:xfrm>
              <a:off x="3059033" y="2951618"/>
              <a:ext cx="1061481" cy="1027846"/>
            </a:xfrm>
            <a:prstGeom prst="rect">
              <a:avLst/>
            </a:prstGeom>
          </p:spPr>
          <p:txBody>
            <a:bodyPr vert="eaVert">
              <a:spAutoFit/>
            </a:bodyPr>
            <a:lstStyle/>
            <a:p>
              <a:pPr algn="ctr" defTabSz="685165" fontAlgn="auto">
                <a:lnSpc>
                  <a:spcPct val="150000"/>
                </a:lnSpc>
                <a:spcBef>
                  <a:spcPts val="0"/>
                </a:spcBef>
                <a:spcAft>
                  <a:spcPts val="0"/>
                </a:spcAft>
                <a:defRPr/>
              </a:pPr>
              <a:r>
                <a:rPr lang="zh-CN" altLang="en-US" sz="24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书法概述篇</a:t>
              </a:r>
              <a:endParaRPr lang="zh-CN" altLang="en-US" sz="24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cxnSp>
          <p:nvCxnSpPr>
            <p:cNvPr id="59" name="直接连接符 58"/>
            <p:cNvCxnSpPr/>
            <p:nvPr/>
          </p:nvCxnSpPr>
          <p:spPr>
            <a:xfrm>
              <a:off x="2991260"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014072"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62" name="图片 61" descr="印章.PNG"/>
          <p:cNvPicPr>
            <a:picLocks noChangeAspect="1"/>
          </p:cNvPicPr>
          <p:nvPr/>
        </p:nvPicPr>
        <p:blipFill>
          <a:blip r:embed="rId3" cstate="print"/>
          <a:stretch>
            <a:fillRect/>
          </a:stretch>
        </p:blipFill>
        <p:spPr>
          <a:xfrm>
            <a:off x="7500958" y="5072074"/>
            <a:ext cx="928694" cy="1295853"/>
          </a:xfrm>
          <a:prstGeom prst="rect">
            <a:avLst/>
          </a:prstGeom>
        </p:spPr>
      </p:pic>
      <p:grpSp>
        <p:nvGrpSpPr>
          <p:cNvPr id="63" name="组合 62"/>
          <p:cNvGrpSpPr/>
          <p:nvPr/>
        </p:nvGrpSpPr>
        <p:grpSpPr bwMode="auto">
          <a:xfrm>
            <a:off x="5715001" y="2409061"/>
            <a:ext cx="785827" cy="1891263"/>
            <a:chOff x="2991260" y="2951618"/>
            <a:chExt cx="1129256" cy="1027846"/>
          </a:xfrm>
        </p:grpSpPr>
        <p:sp>
          <p:nvSpPr>
            <p:cNvPr id="68" name="矩形 67"/>
            <p:cNvSpPr/>
            <p:nvPr/>
          </p:nvSpPr>
          <p:spPr>
            <a:xfrm>
              <a:off x="3059035" y="2951618"/>
              <a:ext cx="1061481" cy="1027846"/>
            </a:xfrm>
            <a:prstGeom prst="rect">
              <a:avLst/>
            </a:prstGeom>
          </p:spPr>
          <p:txBody>
            <a:bodyPr vert="eaVert">
              <a:spAutoFit/>
            </a:bodyPr>
            <a:lstStyle/>
            <a:p>
              <a:pPr algn="ctr" defTabSz="685165" fontAlgn="auto">
                <a:lnSpc>
                  <a:spcPct val="150000"/>
                </a:lnSpc>
                <a:spcBef>
                  <a:spcPts val="0"/>
                </a:spcBef>
                <a:spcAft>
                  <a:spcPts val="0"/>
                </a:spcAft>
                <a:defRPr/>
              </a:pPr>
              <a:r>
                <a:rPr lang="zh-CN" altLang="en-US" sz="24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毛笔书法篇</a:t>
              </a:r>
              <a:endParaRPr lang="zh-CN" altLang="en-US" sz="24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cxnSp>
          <p:nvCxnSpPr>
            <p:cNvPr id="70" name="直接连接符 69"/>
            <p:cNvCxnSpPr/>
            <p:nvPr/>
          </p:nvCxnSpPr>
          <p:spPr>
            <a:xfrm>
              <a:off x="2991260"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014072"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bwMode="auto">
          <a:xfrm>
            <a:off x="4214801" y="3037935"/>
            <a:ext cx="785829" cy="1891263"/>
            <a:chOff x="2991260" y="2951618"/>
            <a:chExt cx="1129259" cy="1027846"/>
          </a:xfrm>
        </p:grpSpPr>
        <p:sp>
          <p:nvSpPr>
            <p:cNvPr id="73" name="矩形 72"/>
            <p:cNvSpPr/>
            <p:nvPr/>
          </p:nvSpPr>
          <p:spPr>
            <a:xfrm>
              <a:off x="3059037" y="2951618"/>
              <a:ext cx="1061482" cy="1027846"/>
            </a:xfrm>
            <a:prstGeom prst="rect">
              <a:avLst/>
            </a:prstGeom>
          </p:spPr>
          <p:txBody>
            <a:bodyPr vert="eaVert">
              <a:spAutoFit/>
            </a:bodyPr>
            <a:lstStyle/>
            <a:p>
              <a:pPr algn="ctr" defTabSz="685165" fontAlgn="auto">
                <a:lnSpc>
                  <a:spcPct val="150000"/>
                </a:lnSpc>
                <a:spcBef>
                  <a:spcPts val="0"/>
                </a:spcBef>
                <a:spcAft>
                  <a:spcPts val="0"/>
                </a:spcAft>
                <a:defRPr/>
              </a:pPr>
              <a:r>
                <a:rPr lang="zh-CN" altLang="en-US" sz="24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硬笔书法篇</a:t>
              </a:r>
              <a:endParaRPr lang="zh-CN" altLang="en-US" sz="24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cxnSp>
          <p:nvCxnSpPr>
            <p:cNvPr id="74" name="直接连接符 73"/>
            <p:cNvCxnSpPr/>
            <p:nvPr/>
          </p:nvCxnSpPr>
          <p:spPr>
            <a:xfrm>
              <a:off x="2991260"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014072"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bwMode="auto">
          <a:xfrm>
            <a:off x="2613941" y="3643314"/>
            <a:ext cx="785829" cy="1891263"/>
            <a:chOff x="2991260" y="2951618"/>
            <a:chExt cx="1129259" cy="1027846"/>
          </a:xfrm>
        </p:grpSpPr>
        <p:sp>
          <p:nvSpPr>
            <p:cNvPr id="77" name="矩形 76"/>
            <p:cNvSpPr/>
            <p:nvPr/>
          </p:nvSpPr>
          <p:spPr>
            <a:xfrm>
              <a:off x="3059037" y="2951618"/>
              <a:ext cx="1061482" cy="1027846"/>
            </a:xfrm>
            <a:prstGeom prst="rect">
              <a:avLst/>
            </a:prstGeom>
          </p:spPr>
          <p:txBody>
            <a:bodyPr vert="eaVert">
              <a:spAutoFit/>
            </a:bodyPr>
            <a:lstStyle/>
            <a:p>
              <a:pPr algn="ctr" defTabSz="685165" fontAlgn="auto">
                <a:lnSpc>
                  <a:spcPct val="150000"/>
                </a:lnSpc>
                <a:spcBef>
                  <a:spcPts val="0"/>
                </a:spcBef>
                <a:spcAft>
                  <a:spcPts val="0"/>
                </a:spcAft>
                <a:defRPr/>
              </a:pPr>
              <a:r>
                <a:rPr lang="zh-CN" altLang="en-US" sz="24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粉笔书法篇</a:t>
              </a:r>
              <a:endParaRPr lang="zh-CN" altLang="en-US" sz="24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cxnSp>
          <p:nvCxnSpPr>
            <p:cNvPr id="78" name="直接连接符 77"/>
            <p:cNvCxnSpPr/>
            <p:nvPr/>
          </p:nvCxnSpPr>
          <p:spPr>
            <a:xfrm>
              <a:off x="2991260"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014072"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bwMode="auto">
          <a:xfrm>
            <a:off x="1071539" y="4323819"/>
            <a:ext cx="785829" cy="1891263"/>
            <a:chOff x="2991260" y="2951618"/>
            <a:chExt cx="1129259" cy="1027846"/>
          </a:xfrm>
        </p:grpSpPr>
        <p:sp>
          <p:nvSpPr>
            <p:cNvPr id="81" name="矩形 80"/>
            <p:cNvSpPr/>
            <p:nvPr/>
          </p:nvSpPr>
          <p:spPr>
            <a:xfrm>
              <a:off x="3059037" y="2951618"/>
              <a:ext cx="1061482" cy="1027846"/>
            </a:xfrm>
            <a:prstGeom prst="rect">
              <a:avLst/>
            </a:prstGeom>
          </p:spPr>
          <p:txBody>
            <a:bodyPr vert="eaVert">
              <a:spAutoFit/>
            </a:bodyPr>
            <a:lstStyle/>
            <a:p>
              <a:pPr algn="ctr" defTabSz="685165" fontAlgn="auto">
                <a:lnSpc>
                  <a:spcPct val="150000"/>
                </a:lnSpc>
                <a:spcBef>
                  <a:spcPts val="0"/>
                </a:spcBef>
                <a:spcAft>
                  <a:spcPts val="0"/>
                </a:spcAft>
                <a:defRPr/>
              </a:pPr>
              <a:r>
                <a:rPr lang="zh-CN" altLang="en-US" sz="24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书法欣赏篇</a:t>
              </a:r>
              <a:endParaRPr lang="zh-CN" altLang="en-US" sz="24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cxnSp>
          <p:nvCxnSpPr>
            <p:cNvPr id="82" name="直接连接符 81"/>
            <p:cNvCxnSpPr/>
            <p:nvPr/>
          </p:nvCxnSpPr>
          <p:spPr>
            <a:xfrm>
              <a:off x="2991260"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4014072"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900" decel="100000" fill="hold"/>
                                        <p:tgtEl>
                                          <p:spTgt spid="4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900" decel="100000" fill="hold"/>
                                        <p:tgtEl>
                                          <p:spTgt spid="5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21" fill="hold">
                            <p:stCondLst>
                              <p:cond delay="500"/>
                            </p:stCondLst>
                            <p:childTnLst>
                              <p:par>
                                <p:cTn id="22" presetID="37"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900" decel="100000" fill="hold"/>
                                        <p:tgtEl>
                                          <p:spTgt spid="3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28" fill="hold">
                            <p:stCondLst>
                              <p:cond delay="1500"/>
                            </p:stCondLst>
                            <p:childTnLst>
                              <p:par>
                                <p:cTn id="29" presetID="37"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900" decel="100000" fill="hold"/>
                                        <p:tgtEl>
                                          <p:spTgt spid="6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5" fill="hold">
                            <p:stCondLst>
                              <p:cond delay="2500"/>
                            </p:stCondLst>
                            <p:childTnLst>
                              <p:par>
                                <p:cTn id="36" presetID="37"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900" decel="100000" fill="hold"/>
                                        <p:tgtEl>
                                          <p:spTgt spid="1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2" fill="hold">
                            <p:stCondLst>
                              <p:cond delay="3500"/>
                            </p:stCondLst>
                            <p:childTnLst>
                              <p:par>
                                <p:cTn id="43" presetID="37" presetClass="entr" presetSubtype="0" fill="hold"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1000"/>
                                        <p:tgtEl>
                                          <p:spTgt spid="72"/>
                                        </p:tgtEl>
                                      </p:cBhvr>
                                    </p:animEffect>
                                    <p:anim calcmode="lin" valueType="num">
                                      <p:cBhvr>
                                        <p:cTn id="46" dur="1000" fill="hold"/>
                                        <p:tgtEl>
                                          <p:spTgt spid="72"/>
                                        </p:tgtEl>
                                        <p:attrNameLst>
                                          <p:attrName>ppt_x</p:attrName>
                                        </p:attrNameLst>
                                      </p:cBhvr>
                                      <p:tavLst>
                                        <p:tav tm="0">
                                          <p:val>
                                            <p:strVal val="#ppt_x"/>
                                          </p:val>
                                        </p:tav>
                                        <p:tav tm="100000">
                                          <p:val>
                                            <p:strVal val="#ppt_x"/>
                                          </p:val>
                                        </p:tav>
                                      </p:tavLst>
                                    </p:anim>
                                    <p:anim calcmode="lin" valueType="num">
                                      <p:cBhvr>
                                        <p:cTn id="47" dur="900" decel="100000" fill="hold"/>
                                        <p:tgtEl>
                                          <p:spTgt spid="7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37"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900" decel="100000" fill="hold"/>
                                        <p:tgtEl>
                                          <p:spTgt spid="7"/>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6" fill="hold">
                            <p:stCondLst>
                              <p:cond delay="5500"/>
                            </p:stCondLst>
                            <p:childTnLst>
                              <p:par>
                                <p:cTn id="57" presetID="37" presetClass="entr" presetSubtype="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1000"/>
                                        <p:tgtEl>
                                          <p:spTgt spid="76"/>
                                        </p:tgtEl>
                                      </p:cBhvr>
                                    </p:animEffect>
                                    <p:anim calcmode="lin" valueType="num">
                                      <p:cBhvr>
                                        <p:cTn id="60" dur="1000" fill="hold"/>
                                        <p:tgtEl>
                                          <p:spTgt spid="76"/>
                                        </p:tgtEl>
                                        <p:attrNameLst>
                                          <p:attrName>ppt_x</p:attrName>
                                        </p:attrNameLst>
                                      </p:cBhvr>
                                      <p:tavLst>
                                        <p:tav tm="0">
                                          <p:val>
                                            <p:strVal val="#ppt_x"/>
                                          </p:val>
                                        </p:tav>
                                        <p:tav tm="100000">
                                          <p:val>
                                            <p:strVal val="#ppt_x"/>
                                          </p:val>
                                        </p:tav>
                                      </p:tavLst>
                                    </p:anim>
                                    <p:anim calcmode="lin" valueType="num">
                                      <p:cBhvr>
                                        <p:cTn id="61" dur="900" decel="100000" fill="hold"/>
                                        <p:tgtEl>
                                          <p:spTgt spid="7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37"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900" decel="100000" fill="hold"/>
                                        <p:tgtEl>
                                          <p:spTgt spid="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70" fill="hold">
                            <p:stCondLst>
                              <p:cond delay="7500"/>
                            </p:stCondLst>
                            <p:childTnLst>
                              <p:par>
                                <p:cTn id="71" presetID="37" presetClass="entr" presetSubtype="0" fill="hold"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900" decel="100000" fill="hold"/>
                                        <p:tgtEl>
                                          <p:spTgt spid="80"/>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墨迹-浅.png"/>
          <p:cNvPicPr>
            <a:picLocks noChangeAspect="1"/>
          </p:cNvPicPr>
          <p:nvPr/>
        </p:nvPicPr>
        <p:blipFill>
          <a:blip r:embed="rId1"/>
          <a:stretch>
            <a:fillRect/>
          </a:stretch>
        </p:blipFill>
        <p:spPr>
          <a:xfrm>
            <a:off x="314791" y="307784"/>
            <a:ext cx="3328515" cy="603267"/>
          </a:xfrm>
          <a:prstGeom prst="rect">
            <a:avLst/>
          </a:prstGeom>
        </p:spPr>
      </p:pic>
      <p:sp>
        <p:nvSpPr>
          <p:cNvPr id="3" name="TextBox 2"/>
          <p:cNvSpPr txBox="1"/>
          <p:nvPr/>
        </p:nvSpPr>
        <p:spPr>
          <a:xfrm>
            <a:off x="-32" y="214290"/>
            <a:ext cx="3214710" cy="738664"/>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二、</a:t>
            </a:r>
            <a:r>
              <a:rPr lang="zh-CN" altLang="en-US" sz="2800" b="1" dirty="0">
                <a:latin typeface="华文新魏" panose="02010800040101010101" pitchFamily="2" charset="-122"/>
                <a:ea typeface="华文新魏" panose="02010800040101010101" pitchFamily="2" charset="-122"/>
              </a:rPr>
              <a:t>执笔方法</a:t>
            </a:r>
            <a:endParaRPr lang="zh-CN" altLang="en-US" sz="2800" b="1"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500034" y="1124744"/>
            <a:ext cx="8001056" cy="458908"/>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正确的执笔方法是写好字的关键。</a:t>
            </a:r>
            <a:endParaRPr lang="zh-CN" altLang="en-US" dirty="0" smtClean="0">
              <a:latin typeface="微软雅黑" panose="020B0503020204020204" pitchFamily="34" charset="-122"/>
              <a:ea typeface="微软雅黑" panose="020B0503020204020204" pitchFamily="34" charset="-122"/>
            </a:endParaRPr>
          </a:p>
        </p:txBody>
      </p:sp>
      <p:pic>
        <p:nvPicPr>
          <p:cNvPr id="11" name="图片 10" descr="边框.png"/>
          <p:cNvPicPr>
            <a:picLocks noChangeAspect="1"/>
          </p:cNvPicPr>
          <p:nvPr/>
        </p:nvPicPr>
        <p:blipFill>
          <a:blip r:embed="rId2" cstate="print"/>
          <a:stretch>
            <a:fillRect/>
          </a:stretch>
        </p:blipFill>
        <p:spPr>
          <a:xfrm>
            <a:off x="0" y="1916832"/>
            <a:ext cx="4716016" cy="742444"/>
          </a:xfrm>
          <a:prstGeom prst="rect">
            <a:avLst/>
          </a:prstGeom>
        </p:spPr>
      </p:pic>
      <p:sp>
        <p:nvSpPr>
          <p:cNvPr id="12" name="TextBox 11"/>
          <p:cNvSpPr txBox="1"/>
          <p:nvPr/>
        </p:nvSpPr>
        <p:spPr>
          <a:xfrm>
            <a:off x="494904" y="1916832"/>
            <a:ext cx="3429024"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（一</a:t>
            </a:r>
            <a:r>
              <a:rPr lang="zh-CN" altLang="en-US" sz="2400" dirty="0">
                <a:latin typeface="华文新魏" panose="02010800040101010101" pitchFamily="2" charset="-122"/>
                <a:ea typeface="华文新魏" panose="02010800040101010101" pitchFamily="2" charset="-122"/>
              </a:rPr>
              <a:t>）三指执笔法</a:t>
            </a:r>
            <a:endParaRPr lang="zh-CN" altLang="en-US" sz="2400" dirty="0" smtClean="0">
              <a:latin typeface="华文新魏" panose="02010800040101010101" pitchFamily="2" charset="-122"/>
              <a:ea typeface="华文新魏" panose="02010800040101010101" pitchFamily="2" charset="-122"/>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72" y="3284984"/>
            <a:ext cx="349007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898904" y="3356992"/>
            <a:ext cx="3438804" cy="2169825"/>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用钢笔进行书写时一般采用“三指执笔法”，即大拇指、食指和中指分别从三个不同的方向将钢笔捏住，三指触笔位置连起来基本呈</a:t>
            </a:r>
            <a:r>
              <a:rPr lang="zh-CN" altLang="en-US" dirty="0" smtClean="0">
                <a:latin typeface="微软雅黑" panose="020B0503020204020204" pitchFamily="34" charset="-122"/>
                <a:ea typeface="微软雅黑" panose="020B0503020204020204" pitchFamily="34" charset="-122"/>
              </a:rPr>
              <a:t>等边三角形。</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par>
                          <p:cTn id="11" fill="hold">
                            <p:stCondLst>
                              <p:cond delay="500"/>
                            </p:stCondLst>
                            <p:childTnLst>
                              <p:par>
                                <p:cTn id="12" presetID="24"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cBhvr>
                                    </p:anim>
                                  </p:childTnLst>
                                </p:cTn>
                              </p:par>
                              <p:par>
                                <p:cTn id="15" presetID="24"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cBhvr>
                                    </p:anim>
                                  </p:childTnLst>
                                </p:cTn>
                              </p:par>
                              <p:par>
                                <p:cTn id="18" presetID="24"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to="" calcmode="lin" valueType="num">
                                      <p:cBhvr>
                                        <p:cTn id="20" dur="1" fill="hold"/>
                                        <p:tgtEl>
                                          <p:spTgt spid="12"/>
                                        </p:tgtEl>
                                      </p:cBhvr>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24"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to="" calcmode="lin" valueType="num">
                                      <p:cBhvr>
                                        <p:cTn id="29" dur="1" fill="hold"/>
                                        <p:tgtEl>
                                          <p:spTgt spid="1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8160" t="16377" b="8367"/>
          <a:stretch>
            <a:fillRect/>
          </a:stretch>
        </p:blipFill>
        <p:spPr bwMode="auto">
          <a:xfrm>
            <a:off x="5292080" y="2420888"/>
            <a:ext cx="3240360" cy="254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descr="边框.png"/>
          <p:cNvPicPr>
            <a:picLocks noChangeAspect="1"/>
          </p:cNvPicPr>
          <p:nvPr/>
        </p:nvPicPr>
        <p:blipFill>
          <a:blip r:embed="rId2" cstate="print"/>
          <a:stretch>
            <a:fillRect/>
          </a:stretch>
        </p:blipFill>
        <p:spPr>
          <a:xfrm>
            <a:off x="0" y="548680"/>
            <a:ext cx="6660232" cy="742444"/>
          </a:xfrm>
          <a:prstGeom prst="rect">
            <a:avLst/>
          </a:prstGeom>
        </p:spPr>
      </p:pic>
      <p:sp>
        <p:nvSpPr>
          <p:cNvPr id="3" name="TextBox 2"/>
          <p:cNvSpPr txBox="1"/>
          <p:nvPr/>
        </p:nvSpPr>
        <p:spPr>
          <a:xfrm>
            <a:off x="861214" y="548680"/>
            <a:ext cx="5006930"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二）执笔时应注意的问题</a:t>
            </a:r>
            <a:endParaRPr lang="zh-CN" altLang="en-US" sz="2400"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467544" y="1700808"/>
            <a:ext cx="4824536" cy="3831818"/>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执笔高度应合适，不能过高或过低。执笔过高，不易控制运笔，写出的笔画漂浮不定，软弱无力；执笔过低，笔尖活动范围相对减少，易造成运笔不灵活；同时，书写时笔杆不要过于垂直，应与纸面大约成</a:t>
            </a:r>
            <a:r>
              <a:rPr lang="en-US" altLang="zh-CN" dirty="0">
                <a:latin typeface="微软雅黑" panose="020B0503020204020204" pitchFamily="34" charset="-122"/>
                <a:ea typeface="微软雅黑" panose="020B0503020204020204" pitchFamily="34" charset="-122"/>
              </a:rPr>
              <a:t>45°</a:t>
            </a:r>
            <a:r>
              <a:rPr lang="zh-CN" altLang="en-US" dirty="0">
                <a:latin typeface="微软雅黑" panose="020B0503020204020204" pitchFamily="34" charset="-122"/>
                <a:ea typeface="微软雅黑" panose="020B0503020204020204" pitchFamily="34" charset="-122"/>
              </a:rPr>
              <a:t>夹角</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a:latin typeface="微软雅黑" panose="020B0503020204020204" pitchFamily="34" charset="-122"/>
                <a:ea typeface="微软雅黑" panose="020B0503020204020204" pitchFamily="34" charset="-122"/>
              </a:rPr>
              <a:t>执笔</a:t>
            </a:r>
            <a:r>
              <a:rPr lang="zh-CN" altLang="en-US" dirty="0" smtClean="0">
                <a:latin typeface="微软雅黑" panose="020B0503020204020204" pitchFamily="34" charset="-122"/>
                <a:ea typeface="微软雅黑" panose="020B0503020204020204" pitchFamily="34" charset="-122"/>
              </a:rPr>
              <a:t>角度应</a:t>
            </a:r>
            <a:r>
              <a:rPr lang="zh-CN" altLang="en-US" dirty="0">
                <a:latin typeface="微软雅黑" panose="020B0503020204020204" pitchFamily="34" charset="-122"/>
                <a:ea typeface="微软雅黑" panose="020B0503020204020204" pitchFamily="34" charset="-122"/>
              </a:rPr>
              <a:t>随着字体的大小、运笔时的实际需要做适当的调整。此外，执笔不要过紧，否则书写不能自如；也不能过松，否则指端无法用力。</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cBhvr>
                                    </p:anim>
                                  </p:childTnLst>
                                </p:cTn>
                              </p:par>
                            </p:childTnLst>
                          </p:cTn>
                        </p:par>
                        <p:par>
                          <p:cTn id="14" fill="hold">
                            <p:stCondLst>
                              <p:cond delay="0"/>
                            </p:stCondLst>
                            <p:childTnLst>
                              <p:par>
                                <p:cTn id="15" presetID="6" presetClass="entr" presetSubtype="16"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墨迹-浅.png"/>
          <p:cNvPicPr>
            <a:picLocks noChangeAspect="1"/>
          </p:cNvPicPr>
          <p:nvPr/>
        </p:nvPicPr>
        <p:blipFill>
          <a:blip r:embed="rId1"/>
          <a:stretch>
            <a:fillRect/>
          </a:stretch>
        </p:blipFill>
        <p:spPr>
          <a:xfrm>
            <a:off x="314791" y="307784"/>
            <a:ext cx="3328515" cy="603267"/>
          </a:xfrm>
          <a:prstGeom prst="rect">
            <a:avLst/>
          </a:prstGeom>
        </p:spPr>
      </p:pic>
      <p:sp>
        <p:nvSpPr>
          <p:cNvPr id="3" name="TextBox 2"/>
          <p:cNvSpPr txBox="1"/>
          <p:nvPr/>
        </p:nvSpPr>
        <p:spPr>
          <a:xfrm>
            <a:off x="-32" y="214290"/>
            <a:ext cx="3214710" cy="738664"/>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三、</a:t>
            </a:r>
            <a:r>
              <a:rPr lang="zh-CN" altLang="en-US" sz="2800" b="1" dirty="0">
                <a:latin typeface="华文新魏" panose="02010800040101010101" pitchFamily="2" charset="-122"/>
                <a:ea typeface="华文新魏" panose="02010800040101010101" pitchFamily="2" charset="-122"/>
              </a:rPr>
              <a:t>运笔要领</a:t>
            </a:r>
            <a:endParaRPr lang="zh-CN" altLang="en-US" sz="2800" b="1"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428596" y="1142984"/>
            <a:ext cx="8286808" cy="874407"/>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就硬笔而言，运笔是指通过控制笔尖的运行来写出完美的笔画的方法。只有掌握了正确的运笔方法，才能进一步学会经营结构，写出规范漂亮的硬笔书法来。</a:t>
            </a:r>
            <a:endParaRPr lang="en-US" altLang="zh-CN" dirty="0" smtClean="0">
              <a:latin typeface="微软雅黑" panose="020B0503020204020204" pitchFamily="34" charset="-122"/>
              <a:ea typeface="微软雅黑" panose="020B0503020204020204" pitchFamily="34" charset="-122"/>
            </a:endParaRPr>
          </a:p>
        </p:txBody>
      </p:sp>
      <p:pic>
        <p:nvPicPr>
          <p:cNvPr id="4098" name="Picture 2" descr="http://p3.so.qhmsg.com/bdr/_240_/t010ee3d9b7bd55d7e3.jpg"/>
          <p:cNvPicPr>
            <a:picLocks noChangeAspect="1" noChangeArrowheads="1"/>
          </p:cNvPicPr>
          <p:nvPr/>
        </p:nvPicPr>
        <p:blipFill rotWithShape="1">
          <a:blip r:embed="rId2">
            <a:extLst>
              <a:ext uri="{28A0092B-C50C-407E-A947-70E740481C1C}">
                <a14:useLocalDpi xmlns:a14="http://schemas.microsoft.com/office/drawing/2010/main" val="0"/>
              </a:ext>
            </a:extLst>
          </a:blip>
          <a:srcRect b="19650"/>
          <a:stretch>
            <a:fillRect/>
          </a:stretch>
        </p:blipFill>
        <p:spPr bwMode="auto">
          <a:xfrm>
            <a:off x="683568" y="3071546"/>
            <a:ext cx="2352790" cy="12926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782"/>
          <a:stretch>
            <a:fillRect/>
          </a:stretch>
        </p:blipFill>
        <p:spPr bwMode="auto">
          <a:xfrm>
            <a:off x="3672349" y="2492896"/>
            <a:ext cx="4762500" cy="344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2" presetClass="entr" presetSubtype="12"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0-#ppt_w/2"/>
                                          </p:val>
                                        </p:tav>
                                        <p:tav tm="100000">
                                          <p:val>
                                            <p:strVal val="#ppt_x"/>
                                          </p:val>
                                        </p:tav>
                                      </p:tavLst>
                                    </p:anim>
                                    <p:anim calcmode="lin" valueType="num">
                                      <p:cBhvr additive="base">
                                        <p:cTn id="22" dur="500" fill="hold"/>
                                        <p:tgtEl>
                                          <p:spTgt spid="4098"/>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1+#ppt_w/2"/>
                                          </p:val>
                                        </p:tav>
                                        <p:tav tm="100000">
                                          <p:val>
                                            <p:strVal val="#ppt_x"/>
                                          </p:val>
                                        </p:tav>
                                      </p:tavLst>
                                    </p:anim>
                                    <p:anim calcmode="lin" valueType="num">
                                      <p:cBhvr additive="base">
                                        <p:cTn id="26"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边框.png"/>
          <p:cNvPicPr>
            <a:picLocks noChangeAspect="1"/>
          </p:cNvPicPr>
          <p:nvPr/>
        </p:nvPicPr>
        <p:blipFill>
          <a:blip r:embed="rId1" cstate="print"/>
          <a:stretch>
            <a:fillRect/>
          </a:stretch>
        </p:blipFill>
        <p:spPr>
          <a:xfrm>
            <a:off x="0" y="674542"/>
            <a:ext cx="5724128" cy="742444"/>
          </a:xfrm>
          <a:prstGeom prst="rect">
            <a:avLst/>
          </a:prstGeom>
        </p:spPr>
      </p:pic>
      <p:sp>
        <p:nvSpPr>
          <p:cNvPr id="3" name="TextBox 2"/>
          <p:cNvSpPr txBox="1"/>
          <p:nvPr/>
        </p:nvSpPr>
        <p:spPr>
          <a:xfrm>
            <a:off x="643480" y="674542"/>
            <a:ext cx="4000528"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一）笔笔做到起行收</a:t>
            </a:r>
            <a:endParaRPr lang="zh-CN" altLang="en-US" sz="2400"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357158" y="1603236"/>
            <a:ext cx="8001056" cy="458908"/>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每一个笔画的书写都包括起笔、行笔、收笔三个过程。</a:t>
            </a:r>
            <a:endParaRPr lang="zh-CN" altLang="en-US" dirty="0" smtClean="0">
              <a:latin typeface="微软雅黑" panose="020B0503020204020204" pitchFamily="34" charset="-122"/>
              <a:ea typeface="微软雅黑" panose="020B0503020204020204" pitchFamily="34" charset="-122"/>
            </a:endParaRPr>
          </a:p>
        </p:txBody>
      </p:sp>
      <p:sp>
        <p:nvSpPr>
          <p:cNvPr id="8" name="TextBox 7"/>
          <p:cNvSpPr txBox="1"/>
          <p:nvPr/>
        </p:nvSpPr>
        <p:spPr>
          <a:xfrm>
            <a:off x="357158" y="2132856"/>
            <a:ext cx="8319298" cy="3831818"/>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起笔</a:t>
            </a:r>
            <a:r>
              <a:rPr lang="zh-CN" altLang="en-US" dirty="0">
                <a:latin typeface="微软雅黑" panose="020B0503020204020204" pitchFamily="34" charset="-122"/>
                <a:ea typeface="微软雅黑" panose="020B0503020204020204" pitchFamily="34" charset="-122"/>
              </a:rPr>
              <a:t>就是笔尖与纸面接触时，也叫下笔。在起笔时，首先要弄清是轻落笔还是重落笔。如点画、捺画的起笔就是轻落笔；横画、竖画的起笔就是重落笔</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行笔</a:t>
            </a:r>
            <a:r>
              <a:rPr lang="zh-CN" altLang="en-US" dirty="0">
                <a:latin typeface="微软雅黑" panose="020B0503020204020204" pitchFamily="34" charset="-122"/>
                <a:ea typeface="微软雅黑" panose="020B0503020204020204" pitchFamily="34" charset="-122"/>
              </a:rPr>
              <a:t>就是起笔后，通过手腕与手指的运动，使笔尖在纸上按笔画的方向运行的过程。书写时要注意运行过程中要有提与按、转与折的变化，做到胸中有数，变化自然</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收笔</a:t>
            </a:r>
            <a:r>
              <a:rPr lang="zh-CN" altLang="en-US" dirty="0">
                <a:latin typeface="微软雅黑" panose="020B0503020204020204" pitchFamily="34" charset="-122"/>
                <a:ea typeface="微软雅黑" panose="020B0503020204020204" pitchFamily="34" charset="-122"/>
              </a:rPr>
              <a:t>就是笔画写到位后把笔收住。要根据笔画特点提收与按收。如撇与钩画要提收；横与点画要按收。在书写时要看好分清笔画的特点，哪里提，哪里按，行笔要流畅，过渡要自然，做到胸有成竹。做到准确起笔，轻松行笔，果断收笔，写出完美流畅的线条来。</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cBhvr>
                                    </p:anim>
                                  </p:childTnLst>
                                </p:cTn>
                              </p:par>
                            </p:childTnLst>
                          </p:cTn>
                        </p:par>
                        <p:par>
                          <p:cTn id="14" fill="hold">
                            <p:stCondLst>
                              <p:cond delay="0"/>
                            </p:stCondLst>
                            <p:childTnLst>
                              <p:par>
                                <p:cTn id="15" presetID="24"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边框.png"/>
          <p:cNvPicPr>
            <a:picLocks noChangeAspect="1"/>
          </p:cNvPicPr>
          <p:nvPr/>
        </p:nvPicPr>
        <p:blipFill>
          <a:blip r:embed="rId1" cstate="print"/>
          <a:stretch>
            <a:fillRect/>
          </a:stretch>
        </p:blipFill>
        <p:spPr>
          <a:xfrm>
            <a:off x="0" y="674542"/>
            <a:ext cx="4860032" cy="742444"/>
          </a:xfrm>
          <a:prstGeom prst="rect">
            <a:avLst/>
          </a:prstGeom>
        </p:spPr>
      </p:pic>
      <p:sp>
        <p:nvSpPr>
          <p:cNvPr id="3" name="TextBox 2"/>
          <p:cNvSpPr txBox="1"/>
          <p:nvPr/>
        </p:nvSpPr>
        <p:spPr>
          <a:xfrm>
            <a:off x="571472" y="674542"/>
            <a:ext cx="4000528"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（二</a:t>
            </a:r>
            <a:r>
              <a:rPr lang="zh-CN" altLang="en-US" sz="2400" dirty="0">
                <a:latin typeface="华文新魏" panose="02010800040101010101" pitchFamily="2" charset="-122"/>
                <a:ea typeface="华文新魏" panose="02010800040101010101" pitchFamily="2" charset="-122"/>
              </a:rPr>
              <a:t>）运指与运腕</a:t>
            </a:r>
            <a:endParaRPr lang="zh-CN" altLang="en-US" sz="2400"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357158" y="1603236"/>
            <a:ext cx="8001056" cy="1289905"/>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运指与运腕是指在书写时执笔的手指与手腕随着笔画的变化作前后左右的运动。字大，则移动的幅度就大些；反之则小。如在书写时只运指而不运腕，写出的笔画僵直而缺少弹性，只有指腕配合才能写出流畅富有变化的线条。</a:t>
            </a:r>
            <a:endParaRPr lang="zh-CN" altLang="en-US" dirty="0" smtClean="0">
              <a:latin typeface="微软雅黑" panose="020B0503020204020204" pitchFamily="34" charset="-122"/>
              <a:ea typeface="微软雅黑" panose="020B0503020204020204" pitchFamily="34" charset="-122"/>
            </a:endParaRPr>
          </a:p>
        </p:txBody>
      </p:sp>
      <p:pic>
        <p:nvPicPr>
          <p:cNvPr id="6" name="图片 5" descr="边框.png"/>
          <p:cNvPicPr>
            <a:picLocks noChangeAspect="1"/>
          </p:cNvPicPr>
          <p:nvPr/>
        </p:nvPicPr>
        <p:blipFill>
          <a:blip r:embed="rId1" cstate="print"/>
          <a:stretch>
            <a:fillRect/>
          </a:stretch>
        </p:blipFill>
        <p:spPr>
          <a:xfrm>
            <a:off x="-32" y="3356992"/>
            <a:ext cx="4071934" cy="742444"/>
          </a:xfrm>
          <a:prstGeom prst="rect">
            <a:avLst/>
          </a:prstGeom>
        </p:spPr>
      </p:pic>
      <p:sp>
        <p:nvSpPr>
          <p:cNvPr id="7" name="TextBox 6"/>
          <p:cNvSpPr txBox="1"/>
          <p:nvPr/>
        </p:nvSpPr>
        <p:spPr>
          <a:xfrm>
            <a:off x="357126" y="3356992"/>
            <a:ext cx="3429024"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（三</a:t>
            </a:r>
            <a:r>
              <a:rPr lang="zh-CN" altLang="en-US" sz="2400" dirty="0">
                <a:latin typeface="华文新魏" panose="02010800040101010101" pitchFamily="2" charset="-122"/>
                <a:ea typeface="华文新魏" panose="02010800040101010101" pitchFamily="2" charset="-122"/>
              </a:rPr>
              <a:t>）提按结合</a:t>
            </a:r>
            <a:endParaRPr lang="zh-CN" altLang="en-US" sz="2400" dirty="0" smtClean="0">
              <a:latin typeface="华文新魏" panose="02010800040101010101" pitchFamily="2" charset="-122"/>
              <a:ea typeface="华文新魏" panose="02010800040101010101" pitchFamily="2" charset="-122"/>
            </a:endParaRPr>
          </a:p>
        </p:txBody>
      </p:sp>
      <p:sp>
        <p:nvSpPr>
          <p:cNvPr id="9" name="TextBox 8"/>
          <p:cNvSpPr txBox="1"/>
          <p:nvPr/>
        </p:nvSpPr>
        <p:spPr>
          <a:xfrm>
            <a:off x="357126" y="4285686"/>
            <a:ext cx="8001056" cy="1705403"/>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提与按是硬笔运笔的基本动作。因为提笔与按笔的运用可以写出粗细、快慢、轻重、虚实等不同变化的线条。在书写中只按不提，笔画呆板、笨拙；只提不按，则笔画轻软无力，缺少个性。所以，在书写时提按结合是写好硬笔书法的重要一环。</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cBhvr>
                                    </p:anim>
                                  </p:childTnLst>
                                </p:cTn>
                              </p:par>
                              <p:par>
                                <p:cTn id="14" presetID="24"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cBhvr>
                                    </p:anim>
                                  </p:childTnLst>
                                </p:cTn>
                              </p:par>
                              <p:par>
                                <p:cTn id="17" presetID="24"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cBhvr>
                                    </p:anim>
                                  </p:childTnLst>
                                </p:cTn>
                              </p:par>
                              <p:par>
                                <p:cTn id="20" presetID="24"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墨迹-浅.png"/>
          <p:cNvPicPr>
            <a:picLocks noChangeAspect="1"/>
          </p:cNvPicPr>
          <p:nvPr/>
        </p:nvPicPr>
        <p:blipFill>
          <a:blip r:embed="rId1"/>
          <a:stretch>
            <a:fillRect/>
          </a:stretch>
        </p:blipFill>
        <p:spPr>
          <a:xfrm>
            <a:off x="314791" y="307784"/>
            <a:ext cx="3328515" cy="603267"/>
          </a:xfrm>
          <a:prstGeom prst="rect">
            <a:avLst/>
          </a:prstGeom>
        </p:spPr>
      </p:pic>
      <p:sp>
        <p:nvSpPr>
          <p:cNvPr id="3" name="TextBox 2"/>
          <p:cNvSpPr txBox="1"/>
          <p:nvPr/>
        </p:nvSpPr>
        <p:spPr>
          <a:xfrm>
            <a:off x="-32" y="214290"/>
            <a:ext cx="3214710" cy="677108"/>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四</a:t>
            </a:r>
            <a:r>
              <a:rPr lang="zh-CN" altLang="en-US" sz="2800" b="1" dirty="0">
                <a:latin typeface="华文新魏" panose="02010800040101010101" pitchFamily="2" charset="-122"/>
                <a:ea typeface="华文新魏" panose="02010800040101010101" pitchFamily="2" charset="-122"/>
              </a:rPr>
              <a:t>、选帖与临摹</a:t>
            </a:r>
            <a:endParaRPr lang="zh-CN" altLang="en-US" sz="2800" b="1"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428596" y="1142984"/>
            <a:ext cx="8286808" cy="1754326"/>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选帖是练习硬笔字的重要环节，字帖选择恰当与否，直接关系到临摹的效果。中国书法史上的楷书及行书的名碑名帖众多，晋楷、魏碑、唐楷、元楷都可供学习者临摹，以练习硬笔书法。选帖和临摹的方法可参照第二章毛笔书法常识的第三节</a:t>
            </a:r>
            <a:r>
              <a:rPr lang="zh-CN" altLang="en-US" dirty="0" smtClean="0">
                <a:latin typeface="微软雅黑" panose="020B0503020204020204" pitchFamily="34" charset="-122"/>
                <a:ea typeface="微软雅黑" panose="020B0503020204020204" pitchFamily="34" charset="-122"/>
              </a:rPr>
              <a:t>。也</a:t>
            </a:r>
            <a:r>
              <a:rPr lang="zh-CN" altLang="en-US" dirty="0">
                <a:latin typeface="微软雅黑" panose="020B0503020204020204" pitchFamily="34" charset="-122"/>
                <a:ea typeface="微软雅黑" panose="020B0503020204020204" pitchFamily="34" charset="-122"/>
              </a:rPr>
              <a:t>可选用当代著名硬笔书法家的字帖。</a:t>
            </a:r>
            <a:endParaRPr lang="zh-CN" altLang="en-US" dirty="0" smtClean="0">
              <a:latin typeface="微软雅黑" panose="020B0503020204020204" pitchFamily="34" charset="-122"/>
              <a:ea typeface="微软雅黑" panose="020B0503020204020204" pitchFamily="34" charset="-122"/>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113" y="3147293"/>
            <a:ext cx="295232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1722" b="22190"/>
          <a:stretch>
            <a:fillRect/>
          </a:stretch>
        </p:blipFill>
        <p:spPr bwMode="auto">
          <a:xfrm>
            <a:off x="755576" y="3396675"/>
            <a:ext cx="3423457" cy="224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par>
                          <p:cTn id="11" fill="hold">
                            <p:stCondLst>
                              <p:cond delay="500"/>
                            </p:stCondLst>
                            <p:childTnLst>
                              <p:par>
                                <p:cTn id="12" presetID="24"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cBhvr>
                                    </p:anim>
                                  </p:childTnLst>
                                </p:cTn>
                              </p:par>
                            </p:childTnLst>
                          </p:cTn>
                        </p:par>
                        <p:par>
                          <p:cTn id="15" fill="hold">
                            <p:stCondLst>
                              <p:cond delay="500"/>
                            </p:stCondLst>
                            <p:childTnLst>
                              <p:par>
                                <p:cTn id="16" presetID="6" presetClass="entr" presetSubtype="16" fill="hold" nodeType="after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circle(in)">
                                      <p:cBhvr>
                                        <p:cTn id="18" dur="2000"/>
                                        <p:tgtEl>
                                          <p:spTgt spid="5125"/>
                                        </p:tgtEl>
                                      </p:cBhvr>
                                    </p:animEffect>
                                  </p:childTnLst>
                                </p:cTn>
                              </p:par>
                              <p:par>
                                <p:cTn id="19" presetID="6" presetClass="entr" presetSubtype="16" fill="hold" nodeType="with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circle(in)">
                                      <p:cBhvr>
                                        <p:cTn id="21"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2714612" y="1954222"/>
            <a:ext cx="1266825" cy="2832100"/>
            <a:chOff x="4050540" y="1387270"/>
            <a:chExt cx="1265465" cy="2123574"/>
          </a:xfrm>
        </p:grpSpPr>
        <p:sp>
          <p:nvSpPr>
            <p:cNvPr id="5" name="文本框 4"/>
            <p:cNvSpPr txBox="1"/>
            <p:nvPr/>
          </p:nvSpPr>
          <p:spPr>
            <a:xfrm>
              <a:off x="4275723" y="1607880"/>
              <a:ext cx="815099" cy="1315434"/>
            </a:xfrm>
            <a:prstGeom prst="rect">
              <a:avLst/>
            </a:prstGeom>
            <a:noFill/>
            <a:effectLst>
              <a:outerShdw blurRad="50800" dist="38100" dir="8100000" algn="tr" rotWithShape="0">
                <a:prstClr val="black">
                  <a:alpha val="40000"/>
                </a:prstClr>
              </a:outerShdw>
            </a:effectLst>
          </p:spPr>
          <p:txBody>
            <a:bodyPr>
              <a:spAutoFit/>
            </a:bodyPr>
            <a:lstStyle/>
            <a:p>
              <a:pPr defTabSz="685165" fontAlgn="auto">
                <a:spcBef>
                  <a:spcPts val="0"/>
                </a:spcBef>
                <a:spcAft>
                  <a:spcPts val="0"/>
                </a:spcAft>
                <a:defRPr/>
              </a:pPr>
              <a:r>
                <a:rPr lang="zh-CN" altLang="en-US" sz="5400" b="1" dirty="0">
                  <a:solidFill>
                    <a:schemeClr val="tx1">
                      <a:lumMod val="85000"/>
                      <a:lumOff val="15000"/>
                    </a:schemeClr>
                  </a:solidFill>
                  <a:latin typeface="叶根友行书繁" panose="02010601030101010101" pitchFamily="2" charset="-122"/>
                  <a:ea typeface="叶根友行书繁" panose="02010601030101010101" pitchFamily="2" charset="-122"/>
                </a:rPr>
                <a:t>谢谢</a:t>
              </a:r>
              <a:endParaRPr lang="zh-CN" altLang="en-US" sz="5400" b="1" dirty="0">
                <a:solidFill>
                  <a:schemeClr val="tx1">
                    <a:lumMod val="85000"/>
                    <a:lumOff val="15000"/>
                  </a:schemeClr>
                </a:solidFill>
                <a:latin typeface="叶根友行书繁" panose="02010601030101010101" pitchFamily="2" charset="-122"/>
                <a:ea typeface="叶根友行书繁" panose="02010601030101010101" pitchFamily="2" charset="-122"/>
              </a:endParaRPr>
            </a:p>
          </p:txBody>
        </p:sp>
        <p:sp>
          <p:nvSpPr>
            <p:cNvPr id="6" name="矩形 5"/>
            <p:cNvSpPr>
              <a:spLocks noChangeAspect="1"/>
            </p:cNvSpPr>
            <p:nvPr/>
          </p:nvSpPr>
          <p:spPr>
            <a:xfrm>
              <a:off x="4050540" y="1387270"/>
              <a:ext cx="1265465" cy="21235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sz="1350"/>
            </a:p>
          </p:txBody>
        </p:sp>
        <p:sp>
          <p:nvSpPr>
            <p:cNvPr id="7" name="矩形 6"/>
            <p:cNvSpPr/>
            <p:nvPr/>
          </p:nvSpPr>
          <p:spPr>
            <a:xfrm>
              <a:off x="4144101" y="1512652"/>
              <a:ext cx="1078341" cy="1872808"/>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sz="1350"/>
            </a:p>
          </p:txBody>
        </p:sp>
      </p:grpSp>
      <p:pic>
        <p:nvPicPr>
          <p:cNvPr id="22532" name="图片 9"/>
          <p:cNvPicPr>
            <a:picLocks noChangeAspect="1"/>
          </p:cNvPicPr>
          <p:nvPr/>
        </p:nvPicPr>
        <p:blipFill>
          <a:blip r:embed="rId1" cstate="print"/>
          <a:srcRect l="20380" t="4794" r="18375" b="3520"/>
          <a:stretch>
            <a:fillRect/>
          </a:stretch>
        </p:blipFill>
        <p:spPr bwMode="auto">
          <a:xfrm>
            <a:off x="4786314" y="2714620"/>
            <a:ext cx="3714776" cy="3539377"/>
          </a:xfrm>
          <a:prstGeom prst="rect">
            <a:avLst/>
          </a:prstGeom>
          <a:noFill/>
          <a:ln w="9525">
            <a:noFill/>
            <a:miter lim="800000"/>
            <a:headEnd/>
            <a:tailEnd/>
          </a:ln>
        </p:spPr>
      </p:pic>
      <p:pic>
        <p:nvPicPr>
          <p:cNvPr id="8" name="图片 7" descr="印章.PNG"/>
          <p:cNvPicPr>
            <a:picLocks noChangeAspect="1"/>
          </p:cNvPicPr>
          <p:nvPr/>
        </p:nvPicPr>
        <p:blipFill>
          <a:blip r:embed="rId2" cstate="print"/>
          <a:stretch>
            <a:fillRect/>
          </a:stretch>
        </p:blipFill>
        <p:spPr>
          <a:xfrm>
            <a:off x="4143372" y="4643446"/>
            <a:ext cx="428628" cy="59808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3000"/>
                                        <p:tgtEl>
                                          <p:spTgt spid="22532"/>
                                        </p:tgtEl>
                                      </p:cBhvr>
                                    </p:animEffect>
                                  </p:childTnLst>
                                </p:cTn>
                              </p:par>
                            </p:childTnLst>
                          </p:cTn>
                        </p:par>
                        <p:par>
                          <p:cTn id="8" fill="hold">
                            <p:stCondLst>
                              <p:cond delay="3000"/>
                            </p:stCondLst>
                            <p:childTnLst>
                              <p:par>
                                <p:cTn id="9" presetID="5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3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3000" decel="50000" fill="hold">
                                          <p:stCondLst>
                                            <p:cond delay="0"/>
                                          </p:stCondLst>
                                        </p:cTn>
                                        <p:tgtEl>
                                          <p:spTgt spid="2"/>
                                        </p:tgtEl>
                                        <p:attrNameLst>
                                          <p:attrName>ppt_x</p:attrName>
                                          <p:attrName>ppt_y</p:attrName>
                                        </p:attrNameLst>
                                      </p:cBhvr>
                                    </p:animMotion>
                                    <p:animEffect transition="in" filter="fade">
                                      <p:cBhvr>
                                        <p:cTn id="13" dur="3000"/>
                                        <p:tgtEl>
                                          <p:spTgt spid="2"/>
                                        </p:tgtEl>
                                      </p:cBhvr>
                                    </p:animEffect>
                                  </p:childTnLst>
                                </p:cTn>
                              </p:par>
                            </p:childTnLst>
                          </p:cTn>
                        </p:par>
                        <p:par>
                          <p:cTn id="14" fill="hold">
                            <p:stCondLst>
                              <p:cond delay="6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重要东西勿删\书法教程\钢笔书法篇首.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5" y="796108"/>
            <a:ext cx="9180512" cy="61203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28794" y="1500174"/>
            <a:ext cx="4857784" cy="1200329"/>
          </a:xfrm>
          <a:prstGeom prst="rect">
            <a:avLst/>
          </a:prstGeom>
          <a:noFill/>
        </p:spPr>
        <p:txBody>
          <a:bodyPr wrap="square" rtlCol="0">
            <a:spAutoFit/>
          </a:bodyPr>
          <a:lstStyle/>
          <a:p>
            <a:r>
              <a:rPr lang="zh-CN" altLang="en-US" sz="7200" dirty="0" smtClean="0">
                <a:solidFill>
                  <a:schemeClr val="accent6">
                    <a:lumMod val="50000"/>
                  </a:schemeClr>
                </a:solidFill>
                <a:latin typeface="汉仪行楷简" panose="02010609000101010101" pitchFamily="49" charset="-122"/>
                <a:ea typeface="汉仪行楷简" panose="02010609000101010101" pitchFamily="49" charset="-122"/>
              </a:rPr>
              <a:t>硬笔书法篇</a:t>
            </a:r>
            <a:endParaRPr lang="zh-CN" altLang="en-US" sz="7200" dirty="0">
              <a:solidFill>
                <a:schemeClr val="accent6">
                  <a:lumMod val="50000"/>
                </a:schemeClr>
              </a:solidFill>
              <a:latin typeface="汉仪行楷简" panose="02010609000101010101" pitchFamily="49" charset="-122"/>
              <a:ea typeface="汉仪行楷简" panose="02010609000101010101" pitchFamily="49" charset="-122"/>
            </a:endParaRPr>
          </a:p>
        </p:txBody>
      </p:sp>
      <p:sp>
        <p:nvSpPr>
          <p:cNvPr id="8" name="TextBox 7"/>
          <p:cNvSpPr txBox="1"/>
          <p:nvPr/>
        </p:nvSpPr>
        <p:spPr>
          <a:xfrm>
            <a:off x="1843288" y="5670368"/>
            <a:ext cx="3014464" cy="400110"/>
          </a:xfrm>
          <a:prstGeom prst="rect">
            <a:avLst/>
          </a:prstGeom>
          <a:noFill/>
        </p:spPr>
        <p:txBody>
          <a:bodyPr wrap="square" rtlCol="0">
            <a:spAutoFit/>
          </a:bodyPr>
          <a:lstStyle/>
          <a:p>
            <a:r>
              <a:rPr lang="zh-CN" altLang="en-US" sz="2000" dirty="0">
                <a:solidFill>
                  <a:schemeClr val="accent6">
                    <a:lumMod val="50000"/>
                  </a:schemeClr>
                </a:solidFill>
                <a:latin typeface="华文隶书" panose="02010800040101010101" pitchFamily="2" charset="-122"/>
                <a:ea typeface="华文隶书" panose="02010800040101010101" pitchFamily="2" charset="-122"/>
              </a:rPr>
              <a:t>第七章  硬笔书法常识</a:t>
            </a:r>
            <a:endParaRPr lang="zh-CN" altLang="en-US" sz="2000" dirty="0">
              <a:solidFill>
                <a:schemeClr val="accent6">
                  <a:lumMod val="50000"/>
                </a:schemeClr>
              </a:solidFill>
              <a:latin typeface="华文隶书" panose="02010800040101010101" pitchFamily="2" charset="-122"/>
              <a:ea typeface="华文隶书" panose="02010800040101010101" pitchFamily="2" charset="-122"/>
            </a:endParaRPr>
          </a:p>
        </p:txBody>
      </p:sp>
      <p:pic>
        <p:nvPicPr>
          <p:cNvPr id="9" name="图片 8" descr="印鉴-圆2.png"/>
          <p:cNvPicPr>
            <a:picLocks noChangeAspect="1"/>
          </p:cNvPicPr>
          <p:nvPr/>
        </p:nvPicPr>
        <p:blipFill>
          <a:blip r:embed="rId2" cstate="print"/>
          <a:stretch>
            <a:fillRect/>
          </a:stretch>
        </p:blipFill>
        <p:spPr>
          <a:xfrm>
            <a:off x="1214414" y="6027558"/>
            <a:ext cx="365832" cy="357190"/>
          </a:xfrm>
          <a:prstGeom prst="rect">
            <a:avLst/>
          </a:prstGeom>
        </p:spPr>
      </p:pic>
      <p:sp>
        <p:nvSpPr>
          <p:cNvPr id="7" name="TextBox 6"/>
          <p:cNvSpPr txBox="1"/>
          <p:nvPr/>
        </p:nvSpPr>
        <p:spPr>
          <a:xfrm>
            <a:off x="1857356" y="6027558"/>
            <a:ext cx="3014464" cy="400110"/>
          </a:xfrm>
          <a:prstGeom prst="rect">
            <a:avLst/>
          </a:prstGeom>
          <a:noFill/>
        </p:spPr>
        <p:txBody>
          <a:bodyPr wrap="square" rtlCol="0">
            <a:spAutoFit/>
          </a:bodyPr>
          <a:lstStyle/>
          <a:p>
            <a:r>
              <a:rPr lang="zh-CN" altLang="en-US" sz="2000" dirty="0">
                <a:latin typeface="华文隶书" panose="02010800040101010101" pitchFamily="2" charset="-122"/>
                <a:ea typeface="华文隶书" panose="02010800040101010101" pitchFamily="2" charset="-122"/>
              </a:rPr>
              <a:t>第八章  硬笔楷书</a:t>
            </a:r>
            <a:endParaRPr lang="zh-CN" altLang="en-US" sz="2000" dirty="0">
              <a:latin typeface="华文隶书" panose="02010800040101010101" pitchFamily="2" charset="-122"/>
              <a:ea typeface="华文隶书" panose="02010800040101010101" pitchFamily="2" charset="-122"/>
            </a:endParaRPr>
          </a:p>
        </p:txBody>
      </p:sp>
      <p:sp>
        <p:nvSpPr>
          <p:cNvPr id="10" name="TextBox 9"/>
          <p:cNvSpPr txBox="1"/>
          <p:nvPr/>
        </p:nvSpPr>
        <p:spPr>
          <a:xfrm>
            <a:off x="1857356" y="6413266"/>
            <a:ext cx="3014464" cy="400110"/>
          </a:xfrm>
          <a:prstGeom prst="rect">
            <a:avLst/>
          </a:prstGeom>
          <a:noFill/>
        </p:spPr>
        <p:txBody>
          <a:bodyPr wrap="square" rtlCol="0">
            <a:spAutoFit/>
          </a:bodyPr>
          <a:lstStyle/>
          <a:p>
            <a:r>
              <a:rPr lang="zh-CN" altLang="en-US" sz="2000" dirty="0">
                <a:latin typeface="华文隶书" panose="02010800040101010101" pitchFamily="2" charset="-122"/>
                <a:ea typeface="华文隶书" panose="02010800040101010101" pitchFamily="2" charset="-122"/>
              </a:rPr>
              <a:t>第九章  硬笔行书</a:t>
            </a:r>
            <a:endParaRPr lang="zh-CN" altLang="en-US" sz="2000" dirty="0">
              <a:latin typeface="华文隶书" panose="02010800040101010101" pitchFamily="2" charset="-122"/>
              <a:ea typeface="华文隶书" panose="02010800040101010101" pitchFamily="2" charset="-122"/>
            </a:endParaRPr>
          </a:p>
        </p:txBody>
      </p:sp>
      <p:sp>
        <p:nvSpPr>
          <p:cNvPr id="3" name="TextBox 2"/>
          <p:cNvSpPr txBox="1"/>
          <p:nvPr/>
        </p:nvSpPr>
        <p:spPr>
          <a:xfrm>
            <a:off x="0" y="323945"/>
            <a:ext cx="1500166" cy="584775"/>
          </a:xfrm>
          <a:prstGeom prst="rect">
            <a:avLst/>
          </a:prstGeom>
          <a:noFill/>
        </p:spPr>
        <p:txBody>
          <a:bodyPr wrap="square" rtlCol="0">
            <a:spAutoFit/>
          </a:bodyPr>
          <a:lstStyle/>
          <a:p>
            <a:r>
              <a:rPr lang="zh-CN" altLang="en-US" sz="3200" dirty="0" smtClean="0">
                <a:solidFill>
                  <a:schemeClr val="accent1">
                    <a:lumMod val="75000"/>
                  </a:schemeClr>
                </a:solidFill>
                <a:latin typeface="华文隶书" panose="02010800040101010101" pitchFamily="2" charset="-122"/>
                <a:ea typeface="华文隶书" panose="02010800040101010101" pitchFamily="2" charset="-122"/>
              </a:rPr>
              <a:t>第三篇</a:t>
            </a:r>
            <a:endParaRPr lang="zh-CN" altLang="en-US" sz="3200" dirty="0">
              <a:solidFill>
                <a:schemeClr val="accent1">
                  <a:lumMod val="75000"/>
                </a:schemeClr>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7" presetClass="entr" presetSubtype="0" fill="hold" grpId="0" nodeType="afterEffect">
                                  <p:stCondLst>
                                    <p:cond delay="0"/>
                                  </p:stCondLst>
                                  <p:iterate type="lt">
                                    <p:tmPct val="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0" fill="hold">
                            <p:stCondLst>
                              <p:cond delay="1000"/>
                            </p:stCondLst>
                            <p:childTnLst>
                              <p:par>
                                <p:cTn id="21" presetID="37"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2"/>
          <p:cNvSpPr>
            <a:spLocks noChangeArrowheads="1"/>
          </p:cNvSpPr>
          <p:nvPr/>
        </p:nvSpPr>
        <p:spPr bwMode="auto">
          <a:xfrm>
            <a:off x="3419872" y="2977788"/>
            <a:ext cx="2874505" cy="523220"/>
          </a:xfrm>
          <a:prstGeom prst="rect">
            <a:avLst/>
          </a:prstGeom>
          <a:noFill/>
          <a:ln w="9525">
            <a:noFill/>
            <a:miter lim="800000"/>
          </a:ln>
        </p:spPr>
        <p:txBody>
          <a:bodyPr wrap="none">
            <a:spAutoFit/>
          </a:bodyPr>
          <a:lstStyle/>
          <a:p>
            <a:r>
              <a:rPr lang="zh-CN" altLang="en-US" sz="2800" dirty="0" smtClean="0">
                <a:latin typeface="华文隶书" panose="02010800040101010101" pitchFamily="2" charset="-122"/>
                <a:ea typeface="华文隶书" panose="02010800040101010101" pitchFamily="2" charset="-122"/>
              </a:rPr>
              <a:t>第一节  书写工具</a:t>
            </a:r>
            <a:endParaRPr lang="zh-CN" altLang="en-US" sz="2800" dirty="0">
              <a:latin typeface="华文隶书" panose="02010800040101010101" pitchFamily="2" charset="-122"/>
              <a:ea typeface="华文隶书" panose="02010800040101010101" pitchFamily="2" charset="-122"/>
            </a:endParaRPr>
          </a:p>
        </p:txBody>
      </p:sp>
      <p:grpSp>
        <p:nvGrpSpPr>
          <p:cNvPr id="9" name="组合 8"/>
          <p:cNvGrpSpPr/>
          <p:nvPr/>
        </p:nvGrpSpPr>
        <p:grpSpPr>
          <a:xfrm rot="5217582">
            <a:off x="-306072" y="3526462"/>
            <a:ext cx="2323606" cy="732060"/>
            <a:chOff x="3059087" y="2408240"/>
            <a:chExt cx="6051502" cy="2019305"/>
          </a:xfrm>
          <a:solidFill>
            <a:srgbClr val="686868"/>
          </a:solidFill>
        </p:grpSpPr>
        <p:sp>
          <p:nvSpPr>
            <p:cNvPr id="10" name="Freeform 6"/>
            <p:cNvSpPr>
              <a:spLocks noEditPoints="1"/>
            </p:cNvSpPr>
            <p:nvPr/>
          </p:nvSpPr>
          <p:spPr bwMode="auto">
            <a:xfrm>
              <a:off x="3059087" y="2660653"/>
              <a:ext cx="5810203" cy="1766892"/>
            </a:xfrm>
            <a:custGeom>
              <a:avLst/>
              <a:gdLst>
                <a:gd name="T0" fmla="*/ 62 w 1547"/>
                <a:gd name="T1" fmla="*/ 5 h 469"/>
                <a:gd name="T2" fmla="*/ 112 w 1547"/>
                <a:gd name="T3" fmla="*/ 49 h 469"/>
                <a:gd name="T4" fmla="*/ 185 w 1547"/>
                <a:gd name="T5" fmla="*/ 125 h 469"/>
                <a:gd name="T6" fmla="*/ 254 w 1547"/>
                <a:gd name="T7" fmla="*/ 180 h 469"/>
                <a:gd name="T8" fmla="*/ 341 w 1547"/>
                <a:gd name="T9" fmla="*/ 251 h 469"/>
                <a:gd name="T10" fmla="*/ 409 w 1547"/>
                <a:gd name="T11" fmla="*/ 304 h 469"/>
                <a:gd name="T12" fmla="*/ 486 w 1547"/>
                <a:gd name="T13" fmla="*/ 326 h 469"/>
                <a:gd name="T14" fmla="*/ 557 w 1547"/>
                <a:gd name="T15" fmla="*/ 353 h 469"/>
                <a:gd name="T16" fmla="*/ 719 w 1547"/>
                <a:gd name="T17" fmla="*/ 385 h 469"/>
                <a:gd name="T18" fmla="*/ 799 w 1547"/>
                <a:gd name="T19" fmla="*/ 387 h 469"/>
                <a:gd name="T20" fmla="*/ 898 w 1547"/>
                <a:gd name="T21" fmla="*/ 374 h 469"/>
                <a:gd name="T22" fmla="*/ 990 w 1547"/>
                <a:gd name="T23" fmla="*/ 358 h 469"/>
                <a:gd name="T24" fmla="*/ 921 w 1547"/>
                <a:gd name="T25" fmla="*/ 383 h 469"/>
                <a:gd name="T26" fmla="*/ 878 w 1547"/>
                <a:gd name="T27" fmla="*/ 395 h 469"/>
                <a:gd name="T28" fmla="*/ 898 w 1547"/>
                <a:gd name="T29" fmla="*/ 403 h 469"/>
                <a:gd name="T30" fmla="*/ 797 w 1547"/>
                <a:gd name="T31" fmla="*/ 416 h 469"/>
                <a:gd name="T32" fmla="*/ 782 w 1547"/>
                <a:gd name="T33" fmla="*/ 428 h 469"/>
                <a:gd name="T34" fmla="*/ 965 w 1547"/>
                <a:gd name="T35" fmla="*/ 407 h 469"/>
                <a:gd name="T36" fmla="*/ 1093 w 1547"/>
                <a:gd name="T37" fmla="*/ 362 h 469"/>
                <a:gd name="T38" fmla="*/ 1010 w 1547"/>
                <a:gd name="T39" fmla="*/ 384 h 469"/>
                <a:gd name="T40" fmla="*/ 947 w 1547"/>
                <a:gd name="T41" fmla="*/ 399 h 469"/>
                <a:gd name="T42" fmla="*/ 983 w 1547"/>
                <a:gd name="T43" fmla="*/ 386 h 469"/>
                <a:gd name="T44" fmla="*/ 1067 w 1547"/>
                <a:gd name="T45" fmla="*/ 354 h 469"/>
                <a:gd name="T46" fmla="*/ 1124 w 1547"/>
                <a:gd name="T47" fmla="*/ 336 h 469"/>
                <a:gd name="T48" fmla="*/ 1125 w 1547"/>
                <a:gd name="T49" fmla="*/ 357 h 469"/>
                <a:gd name="T50" fmla="*/ 1194 w 1547"/>
                <a:gd name="T51" fmla="*/ 335 h 469"/>
                <a:gd name="T52" fmla="*/ 1279 w 1547"/>
                <a:gd name="T53" fmla="*/ 289 h 469"/>
                <a:gd name="T54" fmla="*/ 1350 w 1547"/>
                <a:gd name="T55" fmla="*/ 245 h 469"/>
                <a:gd name="T56" fmla="*/ 1419 w 1547"/>
                <a:gd name="T57" fmla="*/ 194 h 469"/>
                <a:gd name="T58" fmla="*/ 1438 w 1547"/>
                <a:gd name="T59" fmla="*/ 175 h 469"/>
                <a:gd name="T60" fmla="*/ 1545 w 1547"/>
                <a:gd name="T61" fmla="*/ 73 h 469"/>
                <a:gd name="T62" fmla="*/ 1412 w 1547"/>
                <a:gd name="T63" fmla="*/ 226 h 469"/>
                <a:gd name="T64" fmla="*/ 1358 w 1547"/>
                <a:gd name="T65" fmla="*/ 280 h 469"/>
                <a:gd name="T66" fmla="*/ 1309 w 1547"/>
                <a:gd name="T67" fmla="*/ 308 h 469"/>
                <a:gd name="T68" fmla="*/ 1232 w 1547"/>
                <a:gd name="T69" fmla="*/ 353 h 469"/>
                <a:gd name="T70" fmla="*/ 1192 w 1547"/>
                <a:gd name="T71" fmla="*/ 368 h 469"/>
                <a:gd name="T72" fmla="*/ 1144 w 1547"/>
                <a:gd name="T73" fmla="*/ 392 h 469"/>
                <a:gd name="T74" fmla="*/ 1061 w 1547"/>
                <a:gd name="T75" fmla="*/ 420 h 469"/>
                <a:gd name="T76" fmla="*/ 1017 w 1547"/>
                <a:gd name="T77" fmla="*/ 436 h 469"/>
                <a:gd name="T78" fmla="*/ 972 w 1547"/>
                <a:gd name="T79" fmla="*/ 445 h 469"/>
                <a:gd name="T80" fmla="*/ 843 w 1547"/>
                <a:gd name="T81" fmla="*/ 466 h 469"/>
                <a:gd name="T82" fmla="*/ 756 w 1547"/>
                <a:gd name="T83" fmla="*/ 468 h 469"/>
                <a:gd name="T84" fmla="*/ 651 w 1547"/>
                <a:gd name="T85" fmla="*/ 455 h 469"/>
                <a:gd name="T86" fmla="*/ 592 w 1547"/>
                <a:gd name="T87" fmla="*/ 444 h 469"/>
                <a:gd name="T88" fmla="*/ 506 w 1547"/>
                <a:gd name="T89" fmla="*/ 428 h 469"/>
                <a:gd name="T90" fmla="*/ 466 w 1547"/>
                <a:gd name="T91" fmla="*/ 415 h 469"/>
                <a:gd name="T92" fmla="*/ 392 w 1547"/>
                <a:gd name="T93" fmla="*/ 390 h 469"/>
                <a:gd name="T94" fmla="*/ 395 w 1547"/>
                <a:gd name="T95" fmla="*/ 376 h 469"/>
                <a:gd name="T96" fmla="*/ 295 w 1547"/>
                <a:gd name="T97" fmla="*/ 332 h 469"/>
                <a:gd name="T98" fmla="*/ 234 w 1547"/>
                <a:gd name="T99" fmla="*/ 302 h 469"/>
                <a:gd name="T100" fmla="*/ 151 w 1547"/>
                <a:gd name="T101" fmla="*/ 222 h 469"/>
                <a:gd name="T102" fmla="*/ 97 w 1547"/>
                <a:gd name="T103" fmla="*/ 183 h 469"/>
                <a:gd name="T104" fmla="*/ 1 w 1547"/>
                <a:gd name="T105" fmla="*/ 69 h 469"/>
                <a:gd name="T106" fmla="*/ 721 w 1547"/>
                <a:gd name="T107" fmla="*/ 402 h 469"/>
                <a:gd name="T108" fmla="*/ 650 w 1547"/>
                <a:gd name="T109" fmla="*/ 391 h 469"/>
                <a:gd name="T110" fmla="*/ 596 w 1547"/>
                <a:gd name="T111" fmla="*/ 393 h 469"/>
                <a:gd name="T112" fmla="*/ 754 w 1547"/>
                <a:gd name="T113" fmla="*/ 400 h 469"/>
                <a:gd name="T114" fmla="*/ 1437 w 1547"/>
                <a:gd name="T115" fmla="*/ 18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7" h="469">
                  <a:moveTo>
                    <a:pt x="0" y="43"/>
                  </a:moveTo>
                  <a:cubicBezTo>
                    <a:pt x="10" y="39"/>
                    <a:pt x="18" y="34"/>
                    <a:pt x="22" y="23"/>
                  </a:cubicBezTo>
                  <a:cubicBezTo>
                    <a:pt x="23" y="21"/>
                    <a:pt x="24" y="21"/>
                    <a:pt x="25" y="20"/>
                  </a:cubicBezTo>
                  <a:cubicBezTo>
                    <a:pt x="28" y="18"/>
                    <a:pt x="31" y="16"/>
                    <a:pt x="33" y="14"/>
                  </a:cubicBezTo>
                  <a:cubicBezTo>
                    <a:pt x="37" y="7"/>
                    <a:pt x="43" y="5"/>
                    <a:pt x="50" y="5"/>
                  </a:cubicBezTo>
                  <a:cubicBezTo>
                    <a:pt x="54" y="5"/>
                    <a:pt x="58" y="5"/>
                    <a:pt x="62" y="5"/>
                  </a:cubicBezTo>
                  <a:cubicBezTo>
                    <a:pt x="67" y="5"/>
                    <a:pt x="71" y="4"/>
                    <a:pt x="73" y="0"/>
                  </a:cubicBezTo>
                  <a:cubicBezTo>
                    <a:pt x="76" y="1"/>
                    <a:pt x="79" y="2"/>
                    <a:pt x="82" y="3"/>
                  </a:cubicBezTo>
                  <a:cubicBezTo>
                    <a:pt x="84" y="3"/>
                    <a:pt x="85" y="3"/>
                    <a:pt x="87" y="3"/>
                  </a:cubicBezTo>
                  <a:cubicBezTo>
                    <a:pt x="94" y="2"/>
                    <a:pt x="96" y="3"/>
                    <a:pt x="97" y="11"/>
                  </a:cubicBezTo>
                  <a:cubicBezTo>
                    <a:pt x="99" y="24"/>
                    <a:pt x="101" y="37"/>
                    <a:pt x="112" y="47"/>
                  </a:cubicBezTo>
                  <a:cubicBezTo>
                    <a:pt x="112" y="47"/>
                    <a:pt x="112" y="48"/>
                    <a:pt x="112" y="49"/>
                  </a:cubicBezTo>
                  <a:cubicBezTo>
                    <a:pt x="112" y="52"/>
                    <a:pt x="114" y="56"/>
                    <a:pt x="117" y="56"/>
                  </a:cubicBezTo>
                  <a:cubicBezTo>
                    <a:pt x="128" y="56"/>
                    <a:pt x="133" y="65"/>
                    <a:pt x="139" y="72"/>
                  </a:cubicBezTo>
                  <a:cubicBezTo>
                    <a:pt x="139" y="73"/>
                    <a:pt x="139" y="74"/>
                    <a:pt x="139" y="75"/>
                  </a:cubicBezTo>
                  <a:cubicBezTo>
                    <a:pt x="139" y="84"/>
                    <a:pt x="143" y="90"/>
                    <a:pt x="149" y="96"/>
                  </a:cubicBezTo>
                  <a:cubicBezTo>
                    <a:pt x="151" y="97"/>
                    <a:pt x="153" y="99"/>
                    <a:pt x="155" y="100"/>
                  </a:cubicBezTo>
                  <a:cubicBezTo>
                    <a:pt x="166" y="107"/>
                    <a:pt x="176" y="115"/>
                    <a:pt x="185" y="125"/>
                  </a:cubicBezTo>
                  <a:cubicBezTo>
                    <a:pt x="188" y="129"/>
                    <a:pt x="193" y="132"/>
                    <a:pt x="197" y="135"/>
                  </a:cubicBezTo>
                  <a:cubicBezTo>
                    <a:pt x="198" y="136"/>
                    <a:pt x="199" y="137"/>
                    <a:pt x="199" y="138"/>
                  </a:cubicBezTo>
                  <a:cubicBezTo>
                    <a:pt x="200" y="142"/>
                    <a:pt x="203" y="145"/>
                    <a:pt x="206" y="146"/>
                  </a:cubicBezTo>
                  <a:cubicBezTo>
                    <a:pt x="216" y="148"/>
                    <a:pt x="222" y="154"/>
                    <a:pt x="228" y="161"/>
                  </a:cubicBezTo>
                  <a:cubicBezTo>
                    <a:pt x="233" y="166"/>
                    <a:pt x="237" y="172"/>
                    <a:pt x="243" y="176"/>
                  </a:cubicBezTo>
                  <a:cubicBezTo>
                    <a:pt x="246" y="178"/>
                    <a:pt x="250" y="180"/>
                    <a:pt x="254" y="180"/>
                  </a:cubicBezTo>
                  <a:cubicBezTo>
                    <a:pt x="258" y="181"/>
                    <a:pt x="260" y="182"/>
                    <a:pt x="263" y="185"/>
                  </a:cubicBezTo>
                  <a:cubicBezTo>
                    <a:pt x="271" y="193"/>
                    <a:pt x="280" y="200"/>
                    <a:pt x="288" y="208"/>
                  </a:cubicBezTo>
                  <a:cubicBezTo>
                    <a:pt x="292" y="211"/>
                    <a:pt x="296" y="214"/>
                    <a:pt x="298" y="217"/>
                  </a:cubicBezTo>
                  <a:cubicBezTo>
                    <a:pt x="303" y="224"/>
                    <a:pt x="309" y="227"/>
                    <a:pt x="315" y="231"/>
                  </a:cubicBezTo>
                  <a:cubicBezTo>
                    <a:pt x="317" y="233"/>
                    <a:pt x="321" y="232"/>
                    <a:pt x="323" y="233"/>
                  </a:cubicBezTo>
                  <a:cubicBezTo>
                    <a:pt x="329" y="239"/>
                    <a:pt x="335" y="245"/>
                    <a:pt x="341" y="251"/>
                  </a:cubicBezTo>
                  <a:cubicBezTo>
                    <a:pt x="341" y="251"/>
                    <a:pt x="341" y="252"/>
                    <a:pt x="340" y="252"/>
                  </a:cubicBezTo>
                  <a:cubicBezTo>
                    <a:pt x="340" y="252"/>
                    <a:pt x="340" y="253"/>
                    <a:pt x="340" y="253"/>
                  </a:cubicBezTo>
                  <a:cubicBezTo>
                    <a:pt x="333" y="256"/>
                    <a:pt x="332" y="258"/>
                    <a:pt x="337" y="264"/>
                  </a:cubicBezTo>
                  <a:cubicBezTo>
                    <a:pt x="340" y="268"/>
                    <a:pt x="345" y="271"/>
                    <a:pt x="349" y="273"/>
                  </a:cubicBezTo>
                  <a:cubicBezTo>
                    <a:pt x="363" y="281"/>
                    <a:pt x="376" y="289"/>
                    <a:pt x="390" y="297"/>
                  </a:cubicBezTo>
                  <a:cubicBezTo>
                    <a:pt x="396" y="300"/>
                    <a:pt x="403" y="303"/>
                    <a:pt x="409" y="304"/>
                  </a:cubicBezTo>
                  <a:cubicBezTo>
                    <a:pt x="413" y="305"/>
                    <a:pt x="417" y="305"/>
                    <a:pt x="421" y="304"/>
                  </a:cubicBezTo>
                  <a:cubicBezTo>
                    <a:pt x="428" y="300"/>
                    <a:pt x="435" y="302"/>
                    <a:pt x="441" y="304"/>
                  </a:cubicBezTo>
                  <a:cubicBezTo>
                    <a:pt x="444" y="305"/>
                    <a:pt x="447" y="309"/>
                    <a:pt x="449" y="311"/>
                  </a:cubicBezTo>
                  <a:cubicBezTo>
                    <a:pt x="451" y="313"/>
                    <a:pt x="453" y="314"/>
                    <a:pt x="454" y="315"/>
                  </a:cubicBezTo>
                  <a:cubicBezTo>
                    <a:pt x="459" y="316"/>
                    <a:pt x="463" y="316"/>
                    <a:pt x="467" y="317"/>
                  </a:cubicBezTo>
                  <a:cubicBezTo>
                    <a:pt x="475" y="318"/>
                    <a:pt x="482" y="320"/>
                    <a:pt x="486" y="326"/>
                  </a:cubicBezTo>
                  <a:cubicBezTo>
                    <a:pt x="497" y="327"/>
                    <a:pt x="507" y="328"/>
                    <a:pt x="517" y="330"/>
                  </a:cubicBezTo>
                  <a:cubicBezTo>
                    <a:pt x="519" y="335"/>
                    <a:pt x="524" y="337"/>
                    <a:pt x="530" y="337"/>
                  </a:cubicBezTo>
                  <a:cubicBezTo>
                    <a:pt x="534" y="338"/>
                    <a:pt x="538" y="339"/>
                    <a:pt x="542" y="340"/>
                  </a:cubicBezTo>
                  <a:cubicBezTo>
                    <a:pt x="542" y="340"/>
                    <a:pt x="543" y="341"/>
                    <a:pt x="543" y="340"/>
                  </a:cubicBezTo>
                  <a:cubicBezTo>
                    <a:pt x="551" y="336"/>
                    <a:pt x="553" y="345"/>
                    <a:pt x="557" y="348"/>
                  </a:cubicBezTo>
                  <a:cubicBezTo>
                    <a:pt x="558" y="349"/>
                    <a:pt x="558" y="351"/>
                    <a:pt x="557" y="353"/>
                  </a:cubicBezTo>
                  <a:cubicBezTo>
                    <a:pt x="555" y="358"/>
                    <a:pt x="556" y="360"/>
                    <a:pt x="561" y="361"/>
                  </a:cubicBezTo>
                  <a:cubicBezTo>
                    <a:pt x="572" y="364"/>
                    <a:pt x="583" y="367"/>
                    <a:pt x="593" y="370"/>
                  </a:cubicBezTo>
                  <a:cubicBezTo>
                    <a:pt x="612" y="375"/>
                    <a:pt x="632" y="377"/>
                    <a:pt x="652" y="379"/>
                  </a:cubicBezTo>
                  <a:cubicBezTo>
                    <a:pt x="667" y="381"/>
                    <a:pt x="682" y="383"/>
                    <a:pt x="697" y="385"/>
                  </a:cubicBezTo>
                  <a:cubicBezTo>
                    <a:pt x="698" y="385"/>
                    <a:pt x="700" y="385"/>
                    <a:pt x="700" y="385"/>
                  </a:cubicBezTo>
                  <a:cubicBezTo>
                    <a:pt x="707" y="379"/>
                    <a:pt x="713" y="382"/>
                    <a:pt x="719" y="385"/>
                  </a:cubicBezTo>
                  <a:cubicBezTo>
                    <a:pt x="721" y="386"/>
                    <a:pt x="723" y="386"/>
                    <a:pt x="725" y="386"/>
                  </a:cubicBezTo>
                  <a:cubicBezTo>
                    <a:pt x="727" y="385"/>
                    <a:pt x="728" y="384"/>
                    <a:pt x="729" y="383"/>
                  </a:cubicBezTo>
                  <a:cubicBezTo>
                    <a:pt x="736" y="379"/>
                    <a:pt x="737" y="379"/>
                    <a:pt x="741" y="385"/>
                  </a:cubicBezTo>
                  <a:cubicBezTo>
                    <a:pt x="751" y="385"/>
                    <a:pt x="761" y="385"/>
                    <a:pt x="771" y="385"/>
                  </a:cubicBezTo>
                  <a:cubicBezTo>
                    <a:pt x="772" y="385"/>
                    <a:pt x="774" y="385"/>
                    <a:pt x="775" y="386"/>
                  </a:cubicBezTo>
                  <a:cubicBezTo>
                    <a:pt x="783" y="393"/>
                    <a:pt x="791" y="389"/>
                    <a:pt x="799" y="387"/>
                  </a:cubicBezTo>
                  <a:cubicBezTo>
                    <a:pt x="806" y="385"/>
                    <a:pt x="814" y="384"/>
                    <a:pt x="822" y="383"/>
                  </a:cubicBezTo>
                  <a:cubicBezTo>
                    <a:pt x="826" y="383"/>
                    <a:pt x="831" y="382"/>
                    <a:pt x="836" y="382"/>
                  </a:cubicBezTo>
                  <a:cubicBezTo>
                    <a:pt x="838" y="381"/>
                    <a:pt x="840" y="382"/>
                    <a:pt x="842" y="382"/>
                  </a:cubicBezTo>
                  <a:cubicBezTo>
                    <a:pt x="844" y="378"/>
                    <a:pt x="845" y="378"/>
                    <a:pt x="849" y="383"/>
                  </a:cubicBezTo>
                  <a:cubicBezTo>
                    <a:pt x="850" y="384"/>
                    <a:pt x="854" y="385"/>
                    <a:pt x="855" y="385"/>
                  </a:cubicBezTo>
                  <a:cubicBezTo>
                    <a:pt x="868" y="376"/>
                    <a:pt x="884" y="378"/>
                    <a:pt x="898" y="374"/>
                  </a:cubicBezTo>
                  <a:cubicBezTo>
                    <a:pt x="903" y="372"/>
                    <a:pt x="909" y="371"/>
                    <a:pt x="914" y="370"/>
                  </a:cubicBezTo>
                  <a:cubicBezTo>
                    <a:pt x="918" y="368"/>
                    <a:pt x="923" y="367"/>
                    <a:pt x="927" y="369"/>
                  </a:cubicBezTo>
                  <a:cubicBezTo>
                    <a:pt x="930" y="370"/>
                    <a:pt x="933" y="368"/>
                    <a:pt x="936" y="368"/>
                  </a:cubicBezTo>
                  <a:cubicBezTo>
                    <a:pt x="940" y="368"/>
                    <a:pt x="945" y="367"/>
                    <a:pt x="950" y="367"/>
                  </a:cubicBezTo>
                  <a:cubicBezTo>
                    <a:pt x="953" y="361"/>
                    <a:pt x="960" y="361"/>
                    <a:pt x="967" y="360"/>
                  </a:cubicBezTo>
                  <a:cubicBezTo>
                    <a:pt x="974" y="360"/>
                    <a:pt x="982" y="359"/>
                    <a:pt x="990" y="358"/>
                  </a:cubicBezTo>
                  <a:cubicBezTo>
                    <a:pt x="993" y="358"/>
                    <a:pt x="996" y="359"/>
                    <a:pt x="999" y="359"/>
                  </a:cubicBezTo>
                  <a:cubicBezTo>
                    <a:pt x="993" y="365"/>
                    <a:pt x="985" y="366"/>
                    <a:pt x="978" y="368"/>
                  </a:cubicBezTo>
                  <a:cubicBezTo>
                    <a:pt x="968" y="370"/>
                    <a:pt x="957" y="370"/>
                    <a:pt x="948" y="376"/>
                  </a:cubicBezTo>
                  <a:cubicBezTo>
                    <a:pt x="947" y="377"/>
                    <a:pt x="946" y="377"/>
                    <a:pt x="946" y="377"/>
                  </a:cubicBezTo>
                  <a:cubicBezTo>
                    <a:pt x="941" y="374"/>
                    <a:pt x="936" y="376"/>
                    <a:pt x="932" y="378"/>
                  </a:cubicBezTo>
                  <a:cubicBezTo>
                    <a:pt x="928" y="380"/>
                    <a:pt x="923" y="378"/>
                    <a:pt x="921" y="383"/>
                  </a:cubicBezTo>
                  <a:cubicBezTo>
                    <a:pt x="920" y="383"/>
                    <a:pt x="918" y="383"/>
                    <a:pt x="917" y="383"/>
                  </a:cubicBezTo>
                  <a:cubicBezTo>
                    <a:pt x="912" y="380"/>
                    <a:pt x="906" y="381"/>
                    <a:pt x="901" y="382"/>
                  </a:cubicBezTo>
                  <a:cubicBezTo>
                    <a:pt x="892" y="383"/>
                    <a:pt x="883" y="383"/>
                    <a:pt x="874" y="384"/>
                  </a:cubicBezTo>
                  <a:cubicBezTo>
                    <a:pt x="867" y="385"/>
                    <a:pt x="861" y="387"/>
                    <a:pt x="854" y="389"/>
                  </a:cubicBezTo>
                  <a:cubicBezTo>
                    <a:pt x="857" y="396"/>
                    <a:pt x="860" y="399"/>
                    <a:pt x="866" y="398"/>
                  </a:cubicBezTo>
                  <a:cubicBezTo>
                    <a:pt x="870" y="397"/>
                    <a:pt x="874" y="396"/>
                    <a:pt x="878" y="395"/>
                  </a:cubicBezTo>
                  <a:cubicBezTo>
                    <a:pt x="886" y="392"/>
                    <a:pt x="894" y="392"/>
                    <a:pt x="902" y="394"/>
                  </a:cubicBezTo>
                  <a:cubicBezTo>
                    <a:pt x="908" y="395"/>
                    <a:pt x="914" y="394"/>
                    <a:pt x="920" y="390"/>
                  </a:cubicBezTo>
                  <a:cubicBezTo>
                    <a:pt x="922" y="393"/>
                    <a:pt x="924" y="396"/>
                    <a:pt x="926" y="399"/>
                  </a:cubicBezTo>
                  <a:cubicBezTo>
                    <a:pt x="919" y="405"/>
                    <a:pt x="912" y="406"/>
                    <a:pt x="904" y="406"/>
                  </a:cubicBezTo>
                  <a:cubicBezTo>
                    <a:pt x="903" y="406"/>
                    <a:pt x="902" y="406"/>
                    <a:pt x="901" y="405"/>
                  </a:cubicBezTo>
                  <a:cubicBezTo>
                    <a:pt x="900" y="404"/>
                    <a:pt x="899" y="404"/>
                    <a:pt x="898" y="403"/>
                  </a:cubicBezTo>
                  <a:cubicBezTo>
                    <a:pt x="890" y="398"/>
                    <a:pt x="887" y="399"/>
                    <a:pt x="886" y="409"/>
                  </a:cubicBezTo>
                  <a:cubicBezTo>
                    <a:pt x="873" y="410"/>
                    <a:pt x="860" y="411"/>
                    <a:pt x="847" y="413"/>
                  </a:cubicBezTo>
                  <a:cubicBezTo>
                    <a:pt x="839" y="414"/>
                    <a:pt x="830" y="415"/>
                    <a:pt x="821" y="418"/>
                  </a:cubicBezTo>
                  <a:cubicBezTo>
                    <a:pt x="814" y="420"/>
                    <a:pt x="805" y="420"/>
                    <a:pt x="797" y="420"/>
                  </a:cubicBezTo>
                  <a:cubicBezTo>
                    <a:pt x="793" y="421"/>
                    <a:pt x="790" y="420"/>
                    <a:pt x="786" y="419"/>
                  </a:cubicBezTo>
                  <a:cubicBezTo>
                    <a:pt x="789" y="418"/>
                    <a:pt x="792" y="417"/>
                    <a:pt x="797" y="416"/>
                  </a:cubicBezTo>
                  <a:cubicBezTo>
                    <a:pt x="792" y="414"/>
                    <a:pt x="788" y="412"/>
                    <a:pt x="784" y="411"/>
                  </a:cubicBezTo>
                  <a:cubicBezTo>
                    <a:pt x="777" y="408"/>
                    <a:pt x="774" y="410"/>
                    <a:pt x="773" y="417"/>
                  </a:cubicBezTo>
                  <a:cubicBezTo>
                    <a:pt x="772" y="418"/>
                    <a:pt x="772" y="420"/>
                    <a:pt x="771" y="421"/>
                  </a:cubicBezTo>
                  <a:cubicBezTo>
                    <a:pt x="770" y="422"/>
                    <a:pt x="767" y="423"/>
                    <a:pt x="766" y="422"/>
                  </a:cubicBezTo>
                  <a:cubicBezTo>
                    <a:pt x="763" y="420"/>
                    <a:pt x="762" y="421"/>
                    <a:pt x="760" y="423"/>
                  </a:cubicBezTo>
                  <a:cubicBezTo>
                    <a:pt x="767" y="428"/>
                    <a:pt x="774" y="428"/>
                    <a:pt x="782" y="428"/>
                  </a:cubicBezTo>
                  <a:cubicBezTo>
                    <a:pt x="791" y="427"/>
                    <a:pt x="799" y="426"/>
                    <a:pt x="808" y="425"/>
                  </a:cubicBezTo>
                  <a:cubicBezTo>
                    <a:pt x="813" y="425"/>
                    <a:pt x="819" y="424"/>
                    <a:pt x="824" y="425"/>
                  </a:cubicBezTo>
                  <a:cubicBezTo>
                    <a:pt x="830" y="427"/>
                    <a:pt x="836" y="424"/>
                    <a:pt x="842" y="423"/>
                  </a:cubicBezTo>
                  <a:cubicBezTo>
                    <a:pt x="853" y="423"/>
                    <a:pt x="865" y="422"/>
                    <a:pt x="876" y="421"/>
                  </a:cubicBezTo>
                  <a:cubicBezTo>
                    <a:pt x="894" y="418"/>
                    <a:pt x="913" y="416"/>
                    <a:pt x="931" y="412"/>
                  </a:cubicBezTo>
                  <a:cubicBezTo>
                    <a:pt x="943" y="409"/>
                    <a:pt x="954" y="409"/>
                    <a:pt x="965" y="407"/>
                  </a:cubicBezTo>
                  <a:cubicBezTo>
                    <a:pt x="972" y="406"/>
                    <a:pt x="979" y="403"/>
                    <a:pt x="986" y="402"/>
                  </a:cubicBezTo>
                  <a:cubicBezTo>
                    <a:pt x="987" y="401"/>
                    <a:pt x="989" y="402"/>
                    <a:pt x="991" y="402"/>
                  </a:cubicBezTo>
                  <a:cubicBezTo>
                    <a:pt x="992" y="402"/>
                    <a:pt x="993" y="403"/>
                    <a:pt x="995" y="402"/>
                  </a:cubicBezTo>
                  <a:cubicBezTo>
                    <a:pt x="1029" y="390"/>
                    <a:pt x="1064" y="378"/>
                    <a:pt x="1098" y="366"/>
                  </a:cubicBezTo>
                  <a:cubicBezTo>
                    <a:pt x="1099" y="366"/>
                    <a:pt x="1100" y="365"/>
                    <a:pt x="1101" y="365"/>
                  </a:cubicBezTo>
                  <a:cubicBezTo>
                    <a:pt x="1099" y="361"/>
                    <a:pt x="1096" y="360"/>
                    <a:pt x="1093" y="362"/>
                  </a:cubicBezTo>
                  <a:cubicBezTo>
                    <a:pt x="1092" y="363"/>
                    <a:pt x="1091" y="363"/>
                    <a:pt x="1090" y="364"/>
                  </a:cubicBezTo>
                  <a:cubicBezTo>
                    <a:pt x="1084" y="367"/>
                    <a:pt x="1083" y="367"/>
                    <a:pt x="1079" y="362"/>
                  </a:cubicBezTo>
                  <a:cubicBezTo>
                    <a:pt x="1069" y="370"/>
                    <a:pt x="1057" y="371"/>
                    <a:pt x="1046" y="374"/>
                  </a:cubicBezTo>
                  <a:cubicBezTo>
                    <a:pt x="1038" y="377"/>
                    <a:pt x="1032" y="380"/>
                    <a:pt x="1025" y="383"/>
                  </a:cubicBezTo>
                  <a:cubicBezTo>
                    <a:pt x="1023" y="384"/>
                    <a:pt x="1022" y="384"/>
                    <a:pt x="1021" y="383"/>
                  </a:cubicBezTo>
                  <a:cubicBezTo>
                    <a:pt x="1017" y="381"/>
                    <a:pt x="1013" y="382"/>
                    <a:pt x="1010" y="384"/>
                  </a:cubicBezTo>
                  <a:cubicBezTo>
                    <a:pt x="1004" y="386"/>
                    <a:pt x="999" y="391"/>
                    <a:pt x="992" y="388"/>
                  </a:cubicBezTo>
                  <a:cubicBezTo>
                    <a:pt x="992" y="388"/>
                    <a:pt x="991" y="389"/>
                    <a:pt x="991" y="389"/>
                  </a:cubicBezTo>
                  <a:cubicBezTo>
                    <a:pt x="987" y="396"/>
                    <a:pt x="979" y="393"/>
                    <a:pt x="973" y="395"/>
                  </a:cubicBezTo>
                  <a:cubicBezTo>
                    <a:pt x="973" y="396"/>
                    <a:pt x="972" y="395"/>
                    <a:pt x="972" y="395"/>
                  </a:cubicBezTo>
                  <a:cubicBezTo>
                    <a:pt x="967" y="391"/>
                    <a:pt x="963" y="393"/>
                    <a:pt x="959" y="396"/>
                  </a:cubicBezTo>
                  <a:cubicBezTo>
                    <a:pt x="956" y="399"/>
                    <a:pt x="952" y="401"/>
                    <a:pt x="947" y="399"/>
                  </a:cubicBezTo>
                  <a:cubicBezTo>
                    <a:pt x="945" y="398"/>
                    <a:pt x="942" y="400"/>
                    <a:pt x="939" y="401"/>
                  </a:cubicBezTo>
                  <a:cubicBezTo>
                    <a:pt x="941" y="395"/>
                    <a:pt x="945" y="392"/>
                    <a:pt x="950" y="391"/>
                  </a:cubicBezTo>
                  <a:cubicBezTo>
                    <a:pt x="955" y="390"/>
                    <a:pt x="959" y="389"/>
                    <a:pt x="964" y="387"/>
                  </a:cubicBezTo>
                  <a:cubicBezTo>
                    <a:pt x="966" y="387"/>
                    <a:pt x="968" y="386"/>
                    <a:pt x="969" y="385"/>
                  </a:cubicBezTo>
                  <a:cubicBezTo>
                    <a:pt x="973" y="381"/>
                    <a:pt x="977" y="380"/>
                    <a:pt x="980" y="385"/>
                  </a:cubicBezTo>
                  <a:cubicBezTo>
                    <a:pt x="981" y="386"/>
                    <a:pt x="982" y="386"/>
                    <a:pt x="983" y="386"/>
                  </a:cubicBezTo>
                  <a:cubicBezTo>
                    <a:pt x="990" y="385"/>
                    <a:pt x="997" y="384"/>
                    <a:pt x="1005" y="382"/>
                  </a:cubicBezTo>
                  <a:cubicBezTo>
                    <a:pt x="1010" y="381"/>
                    <a:pt x="1015" y="378"/>
                    <a:pt x="1020" y="376"/>
                  </a:cubicBezTo>
                  <a:cubicBezTo>
                    <a:pt x="1021" y="375"/>
                    <a:pt x="1021" y="375"/>
                    <a:pt x="1021" y="374"/>
                  </a:cubicBezTo>
                  <a:cubicBezTo>
                    <a:pt x="1018" y="373"/>
                    <a:pt x="1016" y="372"/>
                    <a:pt x="1013" y="371"/>
                  </a:cubicBezTo>
                  <a:cubicBezTo>
                    <a:pt x="1013" y="371"/>
                    <a:pt x="1013" y="370"/>
                    <a:pt x="1013" y="370"/>
                  </a:cubicBezTo>
                  <a:cubicBezTo>
                    <a:pt x="1032" y="367"/>
                    <a:pt x="1049" y="359"/>
                    <a:pt x="1067" y="354"/>
                  </a:cubicBezTo>
                  <a:cubicBezTo>
                    <a:pt x="1070" y="353"/>
                    <a:pt x="1073" y="352"/>
                    <a:pt x="1077" y="351"/>
                  </a:cubicBezTo>
                  <a:cubicBezTo>
                    <a:pt x="1075" y="354"/>
                    <a:pt x="1073" y="356"/>
                    <a:pt x="1071" y="358"/>
                  </a:cubicBezTo>
                  <a:cubicBezTo>
                    <a:pt x="1072" y="359"/>
                    <a:pt x="1072" y="359"/>
                    <a:pt x="1072" y="360"/>
                  </a:cubicBezTo>
                  <a:cubicBezTo>
                    <a:pt x="1074" y="360"/>
                    <a:pt x="1077" y="359"/>
                    <a:pt x="1079" y="359"/>
                  </a:cubicBezTo>
                  <a:cubicBezTo>
                    <a:pt x="1080" y="358"/>
                    <a:pt x="1081" y="357"/>
                    <a:pt x="1082" y="356"/>
                  </a:cubicBezTo>
                  <a:cubicBezTo>
                    <a:pt x="1093" y="343"/>
                    <a:pt x="1109" y="340"/>
                    <a:pt x="1124" y="336"/>
                  </a:cubicBezTo>
                  <a:cubicBezTo>
                    <a:pt x="1129" y="335"/>
                    <a:pt x="1135" y="334"/>
                    <a:pt x="1141" y="334"/>
                  </a:cubicBezTo>
                  <a:cubicBezTo>
                    <a:pt x="1139" y="339"/>
                    <a:pt x="1136" y="342"/>
                    <a:pt x="1131" y="343"/>
                  </a:cubicBezTo>
                  <a:cubicBezTo>
                    <a:pt x="1119" y="345"/>
                    <a:pt x="1110" y="352"/>
                    <a:pt x="1103" y="361"/>
                  </a:cubicBezTo>
                  <a:cubicBezTo>
                    <a:pt x="1103" y="362"/>
                    <a:pt x="1103" y="362"/>
                    <a:pt x="1103" y="363"/>
                  </a:cubicBezTo>
                  <a:cubicBezTo>
                    <a:pt x="1107" y="363"/>
                    <a:pt x="1110" y="363"/>
                    <a:pt x="1114" y="362"/>
                  </a:cubicBezTo>
                  <a:cubicBezTo>
                    <a:pt x="1118" y="360"/>
                    <a:pt x="1121" y="358"/>
                    <a:pt x="1125" y="357"/>
                  </a:cubicBezTo>
                  <a:cubicBezTo>
                    <a:pt x="1130" y="354"/>
                    <a:pt x="1136" y="353"/>
                    <a:pt x="1141" y="355"/>
                  </a:cubicBezTo>
                  <a:cubicBezTo>
                    <a:pt x="1142" y="356"/>
                    <a:pt x="1144" y="355"/>
                    <a:pt x="1145" y="355"/>
                  </a:cubicBezTo>
                  <a:cubicBezTo>
                    <a:pt x="1150" y="353"/>
                    <a:pt x="1155" y="350"/>
                    <a:pt x="1160" y="348"/>
                  </a:cubicBezTo>
                  <a:cubicBezTo>
                    <a:pt x="1164" y="345"/>
                    <a:pt x="1168" y="343"/>
                    <a:pt x="1172" y="340"/>
                  </a:cubicBezTo>
                  <a:cubicBezTo>
                    <a:pt x="1173" y="340"/>
                    <a:pt x="1175" y="339"/>
                    <a:pt x="1176" y="339"/>
                  </a:cubicBezTo>
                  <a:cubicBezTo>
                    <a:pt x="1183" y="341"/>
                    <a:pt x="1189" y="339"/>
                    <a:pt x="1194" y="335"/>
                  </a:cubicBezTo>
                  <a:cubicBezTo>
                    <a:pt x="1198" y="333"/>
                    <a:pt x="1202" y="330"/>
                    <a:pt x="1206" y="328"/>
                  </a:cubicBezTo>
                  <a:cubicBezTo>
                    <a:pt x="1210" y="325"/>
                    <a:pt x="1215" y="324"/>
                    <a:pt x="1220" y="323"/>
                  </a:cubicBezTo>
                  <a:cubicBezTo>
                    <a:pt x="1221" y="322"/>
                    <a:pt x="1222" y="322"/>
                    <a:pt x="1223" y="322"/>
                  </a:cubicBezTo>
                  <a:cubicBezTo>
                    <a:pt x="1231" y="316"/>
                    <a:pt x="1240" y="311"/>
                    <a:pt x="1248" y="305"/>
                  </a:cubicBezTo>
                  <a:cubicBezTo>
                    <a:pt x="1249" y="305"/>
                    <a:pt x="1250" y="305"/>
                    <a:pt x="1251" y="304"/>
                  </a:cubicBezTo>
                  <a:cubicBezTo>
                    <a:pt x="1262" y="301"/>
                    <a:pt x="1271" y="296"/>
                    <a:pt x="1279" y="289"/>
                  </a:cubicBezTo>
                  <a:cubicBezTo>
                    <a:pt x="1280" y="288"/>
                    <a:pt x="1281" y="287"/>
                    <a:pt x="1282" y="287"/>
                  </a:cubicBezTo>
                  <a:cubicBezTo>
                    <a:pt x="1292" y="286"/>
                    <a:pt x="1298" y="280"/>
                    <a:pt x="1305" y="275"/>
                  </a:cubicBezTo>
                  <a:cubicBezTo>
                    <a:pt x="1309" y="271"/>
                    <a:pt x="1313" y="268"/>
                    <a:pt x="1317" y="266"/>
                  </a:cubicBezTo>
                  <a:cubicBezTo>
                    <a:pt x="1321" y="264"/>
                    <a:pt x="1326" y="262"/>
                    <a:pt x="1330" y="262"/>
                  </a:cubicBezTo>
                  <a:cubicBezTo>
                    <a:pt x="1335" y="262"/>
                    <a:pt x="1338" y="260"/>
                    <a:pt x="1341" y="256"/>
                  </a:cubicBezTo>
                  <a:cubicBezTo>
                    <a:pt x="1344" y="252"/>
                    <a:pt x="1347" y="249"/>
                    <a:pt x="1350" y="245"/>
                  </a:cubicBezTo>
                  <a:cubicBezTo>
                    <a:pt x="1354" y="241"/>
                    <a:pt x="1358" y="239"/>
                    <a:pt x="1363" y="241"/>
                  </a:cubicBezTo>
                  <a:cubicBezTo>
                    <a:pt x="1364" y="242"/>
                    <a:pt x="1366" y="241"/>
                    <a:pt x="1367" y="240"/>
                  </a:cubicBezTo>
                  <a:cubicBezTo>
                    <a:pt x="1371" y="236"/>
                    <a:pt x="1375" y="232"/>
                    <a:pt x="1379" y="227"/>
                  </a:cubicBezTo>
                  <a:cubicBezTo>
                    <a:pt x="1385" y="220"/>
                    <a:pt x="1392" y="213"/>
                    <a:pt x="1402" y="213"/>
                  </a:cubicBezTo>
                  <a:cubicBezTo>
                    <a:pt x="1408" y="214"/>
                    <a:pt x="1412" y="205"/>
                    <a:pt x="1410" y="201"/>
                  </a:cubicBezTo>
                  <a:cubicBezTo>
                    <a:pt x="1413" y="199"/>
                    <a:pt x="1416" y="197"/>
                    <a:pt x="1419" y="194"/>
                  </a:cubicBezTo>
                  <a:cubicBezTo>
                    <a:pt x="1421" y="192"/>
                    <a:pt x="1421" y="191"/>
                    <a:pt x="1418" y="190"/>
                  </a:cubicBezTo>
                  <a:cubicBezTo>
                    <a:pt x="1420" y="188"/>
                    <a:pt x="1422" y="186"/>
                    <a:pt x="1425" y="183"/>
                  </a:cubicBezTo>
                  <a:cubicBezTo>
                    <a:pt x="1423" y="182"/>
                    <a:pt x="1422" y="181"/>
                    <a:pt x="1420" y="180"/>
                  </a:cubicBezTo>
                  <a:cubicBezTo>
                    <a:pt x="1423" y="176"/>
                    <a:pt x="1426" y="173"/>
                    <a:pt x="1428" y="170"/>
                  </a:cubicBezTo>
                  <a:cubicBezTo>
                    <a:pt x="1429" y="172"/>
                    <a:pt x="1429" y="174"/>
                    <a:pt x="1430" y="177"/>
                  </a:cubicBezTo>
                  <a:cubicBezTo>
                    <a:pt x="1432" y="176"/>
                    <a:pt x="1436" y="176"/>
                    <a:pt x="1438" y="175"/>
                  </a:cubicBezTo>
                  <a:cubicBezTo>
                    <a:pt x="1442" y="172"/>
                    <a:pt x="1446" y="168"/>
                    <a:pt x="1450" y="165"/>
                  </a:cubicBezTo>
                  <a:cubicBezTo>
                    <a:pt x="1452" y="163"/>
                    <a:pt x="1453" y="161"/>
                    <a:pt x="1455" y="159"/>
                  </a:cubicBezTo>
                  <a:cubicBezTo>
                    <a:pt x="1476" y="145"/>
                    <a:pt x="1493" y="126"/>
                    <a:pt x="1512" y="108"/>
                  </a:cubicBezTo>
                  <a:cubicBezTo>
                    <a:pt x="1517" y="103"/>
                    <a:pt x="1521" y="96"/>
                    <a:pt x="1525" y="90"/>
                  </a:cubicBezTo>
                  <a:cubicBezTo>
                    <a:pt x="1530" y="84"/>
                    <a:pt x="1536" y="78"/>
                    <a:pt x="1541" y="73"/>
                  </a:cubicBezTo>
                  <a:cubicBezTo>
                    <a:pt x="1542" y="72"/>
                    <a:pt x="1544" y="72"/>
                    <a:pt x="1545" y="73"/>
                  </a:cubicBezTo>
                  <a:cubicBezTo>
                    <a:pt x="1546" y="75"/>
                    <a:pt x="1547" y="77"/>
                    <a:pt x="1547" y="78"/>
                  </a:cubicBezTo>
                  <a:cubicBezTo>
                    <a:pt x="1547" y="81"/>
                    <a:pt x="1546" y="83"/>
                    <a:pt x="1544" y="86"/>
                  </a:cubicBezTo>
                  <a:cubicBezTo>
                    <a:pt x="1538" y="97"/>
                    <a:pt x="1530" y="106"/>
                    <a:pt x="1520" y="114"/>
                  </a:cubicBezTo>
                  <a:cubicBezTo>
                    <a:pt x="1512" y="121"/>
                    <a:pt x="1505" y="130"/>
                    <a:pt x="1500" y="140"/>
                  </a:cubicBezTo>
                  <a:cubicBezTo>
                    <a:pt x="1495" y="149"/>
                    <a:pt x="1488" y="157"/>
                    <a:pt x="1480" y="165"/>
                  </a:cubicBezTo>
                  <a:cubicBezTo>
                    <a:pt x="1458" y="185"/>
                    <a:pt x="1435" y="205"/>
                    <a:pt x="1412" y="226"/>
                  </a:cubicBezTo>
                  <a:cubicBezTo>
                    <a:pt x="1412" y="226"/>
                    <a:pt x="1410" y="227"/>
                    <a:pt x="1409" y="227"/>
                  </a:cubicBezTo>
                  <a:cubicBezTo>
                    <a:pt x="1402" y="228"/>
                    <a:pt x="1397" y="232"/>
                    <a:pt x="1393" y="238"/>
                  </a:cubicBezTo>
                  <a:cubicBezTo>
                    <a:pt x="1389" y="244"/>
                    <a:pt x="1384" y="249"/>
                    <a:pt x="1377" y="251"/>
                  </a:cubicBezTo>
                  <a:cubicBezTo>
                    <a:pt x="1369" y="253"/>
                    <a:pt x="1363" y="259"/>
                    <a:pt x="1359" y="266"/>
                  </a:cubicBezTo>
                  <a:cubicBezTo>
                    <a:pt x="1358" y="268"/>
                    <a:pt x="1357" y="272"/>
                    <a:pt x="1359" y="273"/>
                  </a:cubicBezTo>
                  <a:cubicBezTo>
                    <a:pt x="1362" y="276"/>
                    <a:pt x="1360" y="278"/>
                    <a:pt x="1358" y="280"/>
                  </a:cubicBezTo>
                  <a:cubicBezTo>
                    <a:pt x="1357" y="281"/>
                    <a:pt x="1355" y="282"/>
                    <a:pt x="1353" y="283"/>
                  </a:cubicBezTo>
                  <a:cubicBezTo>
                    <a:pt x="1350" y="286"/>
                    <a:pt x="1347" y="288"/>
                    <a:pt x="1343" y="291"/>
                  </a:cubicBezTo>
                  <a:cubicBezTo>
                    <a:pt x="1342" y="290"/>
                    <a:pt x="1339" y="289"/>
                    <a:pt x="1337" y="289"/>
                  </a:cubicBezTo>
                  <a:cubicBezTo>
                    <a:pt x="1331" y="288"/>
                    <a:pt x="1329" y="290"/>
                    <a:pt x="1326" y="295"/>
                  </a:cubicBezTo>
                  <a:cubicBezTo>
                    <a:pt x="1323" y="299"/>
                    <a:pt x="1320" y="303"/>
                    <a:pt x="1317" y="307"/>
                  </a:cubicBezTo>
                  <a:cubicBezTo>
                    <a:pt x="1315" y="309"/>
                    <a:pt x="1312" y="310"/>
                    <a:pt x="1309" y="308"/>
                  </a:cubicBezTo>
                  <a:cubicBezTo>
                    <a:pt x="1308" y="307"/>
                    <a:pt x="1305" y="308"/>
                    <a:pt x="1304" y="309"/>
                  </a:cubicBezTo>
                  <a:cubicBezTo>
                    <a:pt x="1295" y="315"/>
                    <a:pt x="1286" y="322"/>
                    <a:pt x="1280" y="331"/>
                  </a:cubicBezTo>
                  <a:cubicBezTo>
                    <a:pt x="1274" y="338"/>
                    <a:pt x="1270" y="338"/>
                    <a:pt x="1262" y="334"/>
                  </a:cubicBezTo>
                  <a:cubicBezTo>
                    <a:pt x="1260" y="333"/>
                    <a:pt x="1258" y="333"/>
                    <a:pt x="1256" y="334"/>
                  </a:cubicBezTo>
                  <a:cubicBezTo>
                    <a:pt x="1254" y="336"/>
                    <a:pt x="1252" y="339"/>
                    <a:pt x="1250" y="341"/>
                  </a:cubicBezTo>
                  <a:cubicBezTo>
                    <a:pt x="1246" y="348"/>
                    <a:pt x="1240" y="351"/>
                    <a:pt x="1232" y="353"/>
                  </a:cubicBezTo>
                  <a:cubicBezTo>
                    <a:pt x="1223" y="354"/>
                    <a:pt x="1215" y="357"/>
                    <a:pt x="1208" y="364"/>
                  </a:cubicBezTo>
                  <a:cubicBezTo>
                    <a:pt x="1207" y="365"/>
                    <a:pt x="1206" y="366"/>
                    <a:pt x="1205" y="367"/>
                  </a:cubicBezTo>
                  <a:cubicBezTo>
                    <a:pt x="1207" y="369"/>
                    <a:pt x="1208" y="370"/>
                    <a:pt x="1209" y="372"/>
                  </a:cubicBezTo>
                  <a:cubicBezTo>
                    <a:pt x="1208" y="373"/>
                    <a:pt x="1207" y="374"/>
                    <a:pt x="1206" y="374"/>
                  </a:cubicBezTo>
                  <a:cubicBezTo>
                    <a:pt x="1202" y="369"/>
                    <a:pt x="1202" y="369"/>
                    <a:pt x="1191" y="372"/>
                  </a:cubicBezTo>
                  <a:cubicBezTo>
                    <a:pt x="1192" y="371"/>
                    <a:pt x="1192" y="370"/>
                    <a:pt x="1192" y="368"/>
                  </a:cubicBezTo>
                  <a:cubicBezTo>
                    <a:pt x="1187" y="367"/>
                    <a:pt x="1184" y="369"/>
                    <a:pt x="1181" y="372"/>
                  </a:cubicBezTo>
                  <a:cubicBezTo>
                    <a:pt x="1178" y="374"/>
                    <a:pt x="1176" y="377"/>
                    <a:pt x="1173" y="379"/>
                  </a:cubicBezTo>
                  <a:cubicBezTo>
                    <a:pt x="1171" y="381"/>
                    <a:pt x="1169" y="384"/>
                    <a:pt x="1165" y="382"/>
                  </a:cubicBezTo>
                  <a:cubicBezTo>
                    <a:pt x="1163" y="382"/>
                    <a:pt x="1160" y="384"/>
                    <a:pt x="1158" y="386"/>
                  </a:cubicBezTo>
                  <a:cubicBezTo>
                    <a:pt x="1155" y="390"/>
                    <a:pt x="1152" y="394"/>
                    <a:pt x="1146" y="391"/>
                  </a:cubicBezTo>
                  <a:cubicBezTo>
                    <a:pt x="1146" y="391"/>
                    <a:pt x="1145" y="391"/>
                    <a:pt x="1144" y="392"/>
                  </a:cubicBezTo>
                  <a:cubicBezTo>
                    <a:pt x="1134" y="396"/>
                    <a:pt x="1125" y="401"/>
                    <a:pt x="1115" y="406"/>
                  </a:cubicBezTo>
                  <a:cubicBezTo>
                    <a:pt x="1106" y="410"/>
                    <a:pt x="1098" y="414"/>
                    <a:pt x="1089" y="419"/>
                  </a:cubicBezTo>
                  <a:cubicBezTo>
                    <a:pt x="1088" y="418"/>
                    <a:pt x="1091" y="415"/>
                    <a:pt x="1088" y="412"/>
                  </a:cubicBezTo>
                  <a:cubicBezTo>
                    <a:pt x="1084" y="410"/>
                    <a:pt x="1081" y="410"/>
                    <a:pt x="1079" y="411"/>
                  </a:cubicBezTo>
                  <a:cubicBezTo>
                    <a:pt x="1074" y="413"/>
                    <a:pt x="1069" y="416"/>
                    <a:pt x="1064" y="419"/>
                  </a:cubicBezTo>
                  <a:cubicBezTo>
                    <a:pt x="1063" y="419"/>
                    <a:pt x="1062" y="420"/>
                    <a:pt x="1061" y="420"/>
                  </a:cubicBezTo>
                  <a:cubicBezTo>
                    <a:pt x="1055" y="418"/>
                    <a:pt x="1051" y="420"/>
                    <a:pt x="1046" y="423"/>
                  </a:cubicBezTo>
                  <a:cubicBezTo>
                    <a:pt x="1040" y="427"/>
                    <a:pt x="1035" y="432"/>
                    <a:pt x="1027" y="433"/>
                  </a:cubicBezTo>
                  <a:cubicBezTo>
                    <a:pt x="1026" y="433"/>
                    <a:pt x="1024" y="433"/>
                    <a:pt x="1023" y="433"/>
                  </a:cubicBezTo>
                  <a:cubicBezTo>
                    <a:pt x="1021" y="432"/>
                    <a:pt x="1020" y="431"/>
                    <a:pt x="1019" y="431"/>
                  </a:cubicBezTo>
                  <a:cubicBezTo>
                    <a:pt x="1018" y="431"/>
                    <a:pt x="1016" y="432"/>
                    <a:pt x="1015" y="432"/>
                  </a:cubicBezTo>
                  <a:cubicBezTo>
                    <a:pt x="1015" y="434"/>
                    <a:pt x="1016" y="435"/>
                    <a:pt x="1017" y="436"/>
                  </a:cubicBezTo>
                  <a:cubicBezTo>
                    <a:pt x="1017" y="437"/>
                    <a:pt x="1018" y="438"/>
                    <a:pt x="1019" y="439"/>
                  </a:cubicBezTo>
                  <a:cubicBezTo>
                    <a:pt x="1016" y="440"/>
                    <a:pt x="1013" y="440"/>
                    <a:pt x="1010" y="441"/>
                  </a:cubicBezTo>
                  <a:cubicBezTo>
                    <a:pt x="1009" y="432"/>
                    <a:pt x="1009" y="432"/>
                    <a:pt x="998" y="429"/>
                  </a:cubicBezTo>
                  <a:cubicBezTo>
                    <a:pt x="998" y="431"/>
                    <a:pt x="997" y="432"/>
                    <a:pt x="997" y="433"/>
                  </a:cubicBezTo>
                  <a:cubicBezTo>
                    <a:pt x="999" y="437"/>
                    <a:pt x="995" y="439"/>
                    <a:pt x="993" y="440"/>
                  </a:cubicBezTo>
                  <a:cubicBezTo>
                    <a:pt x="986" y="442"/>
                    <a:pt x="979" y="444"/>
                    <a:pt x="972" y="445"/>
                  </a:cubicBezTo>
                  <a:cubicBezTo>
                    <a:pt x="964" y="447"/>
                    <a:pt x="956" y="446"/>
                    <a:pt x="948" y="447"/>
                  </a:cubicBezTo>
                  <a:cubicBezTo>
                    <a:pt x="935" y="450"/>
                    <a:pt x="922" y="453"/>
                    <a:pt x="909" y="456"/>
                  </a:cubicBezTo>
                  <a:cubicBezTo>
                    <a:pt x="906" y="457"/>
                    <a:pt x="903" y="458"/>
                    <a:pt x="900" y="457"/>
                  </a:cubicBezTo>
                  <a:cubicBezTo>
                    <a:pt x="895" y="455"/>
                    <a:pt x="892" y="457"/>
                    <a:pt x="888" y="458"/>
                  </a:cubicBezTo>
                  <a:cubicBezTo>
                    <a:pt x="879" y="461"/>
                    <a:pt x="869" y="463"/>
                    <a:pt x="859" y="465"/>
                  </a:cubicBezTo>
                  <a:cubicBezTo>
                    <a:pt x="854" y="466"/>
                    <a:pt x="849" y="465"/>
                    <a:pt x="843" y="466"/>
                  </a:cubicBezTo>
                  <a:cubicBezTo>
                    <a:pt x="840" y="466"/>
                    <a:pt x="837" y="466"/>
                    <a:pt x="834" y="463"/>
                  </a:cubicBezTo>
                  <a:cubicBezTo>
                    <a:pt x="832" y="460"/>
                    <a:pt x="828" y="461"/>
                    <a:pt x="825" y="465"/>
                  </a:cubicBezTo>
                  <a:cubicBezTo>
                    <a:pt x="824" y="466"/>
                    <a:pt x="823" y="467"/>
                    <a:pt x="821" y="467"/>
                  </a:cubicBezTo>
                  <a:cubicBezTo>
                    <a:pt x="816" y="467"/>
                    <a:pt x="811" y="467"/>
                    <a:pt x="806" y="468"/>
                  </a:cubicBezTo>
                  <a:cubicBezTo>
                    <a:pt x="797" y="468"/>
                    <a:pt x="788" y="469"/>
                    <a:pt x="779" y="469"/>
                  </a:cubicBezTo>
                  <a:cubicBezTo>
                    <a:pt x="771" y="469"/>
                    <a:pt x="764" y="469"/>
                    <a:pt x="756" y="468"/>
                  </a:cubicBezTo>
                  <a:cubicBezTo>
                    <a:pt x="753" y="468"/>
                    <a:pt x="751" y="468"/>
                    <a:pt x="748" y="468"/>
                  </a:cubicBezTo>
                  <a:cubicBezTo>
                    <a:pt x="737" y="468"/>
                    <a:pt x="726" y="468"/>
                    <a:pt x="716" y="463"/>
                  </a:cubicBezTo>
                  <a:cubicBezTo>
                    <a:pt x="715" y="462"/>
                    <a:pt x="713" y="462"/>
                    <a:pt x="712" y="462"/>
                  </a:cubicBezTo>
                  <a:cubicBezTo>
                    <a:pt x="704" y="465"/>
                    <a:pt x="696" y="464"/>
                    <a:pt x="689" y="461"/>
                  </a:cubicBezTo>
                  <a:cubicBezTo>
                    <a:pt x="681" y="458"/>
                    <a:pt x="673" y="456"/>
                    <a:pt x="664" y="458"/>
                  </a:cubicBezTo>
                  <a:cubicBezTo>
                    <a:pt x="660" y="459"/>
                    <a:pt x="655" y="456"/>
                    <a:pt x="651" y="455"/>
                  </a:cubicBezTo>
                  <a:cubicBezTo>
                    <a:pt x="641" y="454"/>
                    <a:pt x="631" y="453"/>
                    <a:pt x="621" y="452"/>
                  </a:cubicBezTo>
                  <a:cubicBezTo>
                    <a:pt x="617" y="452"/>
                    <a:pt x="615" y="452"/>
                    <a:pt x="615" y="447"/>
                  </a:cubicBezTo>
                  <a:cubicBezTo>
                    <a:pt x="615" y="444"/>
                    <a:pt x="613" y="442"/>
                    <a:pt x="609" y="443"/>
                  </a:cubicBezTo>
                  <a:cubicBezTo>
                    <a:pt x="607" y="444"/>
                    <a:pt x="604" y="444"/>
                    <a:pt x="604" y="440"/>
                  </a:cubicBezTo>
                  <a:cubicBezTo>
                    <a:pt x="603" y="438"/>
                    <a:pt x="597" y="436"/>
                    <a:pt x="594" y="438"/>
                  </a:cubicBezTo>
                  <a:cubicBezTo>
                    <a:pt x="593" y="439"/>
                    <a:pt x="593" y="441"/>
                    <a:pt x="592" y="444"/>
                  </a:cubicBezTo>
                  <a:cubicBezTo>
                    <a:pt x="575" y="446"/>
                    <a:pt x="558" y="439"/>
                    <a:pt x="540" y="435"/>
                  </a:cubicBezTo>
                  <a:cubicBezTo>
                    <a:pt x="545" y="431"/>
                    <a:pt x="550" y="440"/>
                    <a:pt x="555" y="435"/>
                  </a:cubicBezTo>
                  <a:cubicBezTo>
                    <a:pt x="545" y="429"/>
                    <a:pt x="536" y="423"/>
                    <a:pt x="524" y="421"/>
                  </a:cubicBezTo>
                  <a:cubicBezTo>
                    <a:pt x="523" y="421"/>
                    <a:pt x="521" y="422"/>
                    <a:pt x="519" y="423"/>
                  </a:cubicBezTo>
                  <a:cubicBezTo>
                    <a:pt x="517" y="425"/>
                    <a:pt x="515" y="427"/>
                    <a:pt x="513" y="429"/>
                  </a:cubicBezTo>
                  <a:cubicBezTo>
                    <a:pt x="511" y="431"/>
                    <a:pt x="508" y="432"/>
                    <a:pt x="506" y="428"/>
                  </a:cubicBezTo>
                  <a:cubicBezTo>
                    <a:pt x="505" y="427"/>
                    <a:pt x="503" y="427"/>
                    <a:pt x="501" y="427"/>
                  </a:cubicBezTo>
                  <a:cubicBezTo>
                    <a:pt x="498" y="426"/>
                    <a:pt x="495" y="427"/>
                    <a:pt x="494" y="424"/>
                  </a:cubicBezTo>
                  <a:cubicBezTo>
                    <a:pt x="493" y="423"/>
                    <a:pt x="490" y="423"/>
                    <a:pt x="489" y="423"/>
                  </a:cubicBezTo>
                  <a:cubicBezTo>
                    <a:pt x="486" y="423"/>
                    <a:pt x="483" y="424"/>
                    <a:pt x="480" y="425"/>
                  </a:cubicBezTo>
                  <a:cubicBezTo>
                    <a:pt x="479" y="422"/>
                    <a:pt x="478" y="420"/>
                    <a:pt x="477" y="418"/>
                  </a:cubicBezTo>
                  <a:cubicBezTo>
                    <a:pt x="472" y="420"/>
                    <a:pt x="469" y="419"/>
                    <a:pt x="466" y="415"/>
                  </a:cubicBezTo>
                  <a:cubicBezTo>
                    <a:pt x="464" y="413"/>
                    <a:pt x="461" y="413"/>
                    <a:pt x="459" y="411"/>
                  </a:cubicBezTo>
                  <a:cubicBezTo>
                    <a:pt x="452" y="406"/>
                    <a:pt x="443" y="411"/>
                    <a:pt x="435" y="408"/>
                  </a:cubicBezTo>
                  <a:cubicBezTo>
                    <a:pt x="435" y="408"/>
                    <a:pt x="434" y="408"/>
                    <a:pt x="433" y="408"/>
                  </a:cubicBezTo>
                  <a:cubicBezTo>
                    <a:pt x="428" y="405"/>
                    <a:pt x="423" y="400"/>
                    <a:pt x="419" y="400"/>
                  </a:cubicBezTo>
                  <a:cubicBezTo>
                    <a:pt x="413" y="401"/>
                    <a:pt x="408" y="399"/>
                    <a:pt x="403" y="397"/>
                  </a:cubicBezTo>
                  <a:cubicBezTo>
                    <a:pt x="399" y="395"/>
                    <a:pt x="395" y="394"/>
                    <a:pt x="392" y="390"/>
                  </a:cubicBezTo>
                  <a:cubicBezTo>
                    <a:pt x="390" y="388"/>
                    <a:pt x="386" y="388"/>
                    <a:pt x="383" y="386"/>
                  </a:cubicBezTo>
                  <a:cubicBezTo>
                    <a:pt x="382" y="385"/>
                    <a:pt x="381" y="383"/>
                    <a:pt x="379" y="382"/>
                  </a:cubicBezTo>
                  <a:cubicBezTo>
                    <a:pt x="381" y="382"/>
                    <a:pt x="383" y="381"/>
                    <a:pt x="385" y="381"/>
                  </a:cubicBezTo>
                  <a:cubicBezTo>
                    <a:pt x="387" y="382"/>
                    <a:pt x="389" y="384"/>
                    <a:pt x="391" y="384"/>
                  </a:cubicBezTo>
                  <a:cubicBezTo>
                    <a:pt x="393" y="384"/>
                    <a:pt x="396" y="383"/>
                    <a:pt x="397" y="381"/>
                  </a:cubicBezTo>
                  <a:cubicBezTo>
                    <a:pt x="398" y="381"/>
                    <a:pt x="396" y="378"/>
                    <a:pt x="395" y="376"/>
                  </a:cubicBezTo>
                  <a:cubicBezTo>
                    <a:pt x="392" y="373"/>
                    <a:pt x="388" y="372"/>
                    <a:pt x="384" y="375"/>
                  </a:cubicBezTo>
                  <a:cubicBezTo>
                    <a:pt x="372" y="384"/>
                    <a:pt x="366" y="381"/>
                    <a:pt x="357" y="370"/>
                  </a:cubicBezTo>
                  <a:cubicBezTo>
                    <a:pt x="355" y="368"/>
                    <a:pt x="353" y="366"/>
                    <a:pt x="350" y="364"/>
                  </a:cubicBezTo>
                  <a:cubicBezTo>
                    <a:pt x="344" y="358"/>
                    <a:pt x="338" y="354"/>
                    <a:pt x="329" y="358"/>
                  </a:cubicBezTo>
                  <a:cubicBezTo>
                    <a:pt x="327" y="348"/>
                    <a:pt x="320" y="342"/>
                    <a:pt x="311" y="339"/>
                  </a:cubicBezTo>
                  <a:cubicBezTo>
                    <a:pt x="306" y="337"/>
                    <a:pt x="300" y="335"/>
                    <a:pt x="295" y="332"/>
                  </a:cubicBezTo>
                  <a:cubicBezTo>
                    <a:pt x="290" y="330"/>
                    <a:pt x="286" y="327"/>
                    <a:pt x="281" y="323"/>
                  </a:cubicBezTo>
                  <a:cubicBezTo>
                    <a:pt x="278" y="321"/>
                    <a:pt x="275" y="318"/>
                    <a:pt x="281" y="313"/>
                  </a:cubicBezTo>
                  <a:cubicBezTo>
                    <a:pt x="275" y="312"/>
                    <a:pt x="272" y="311"/>
                    <a:pt x="268" y="311"/>
                  </a:cubicBezTo>
                  <a:cubicBezTo>
                    <a:pt x="263" y="312"/>
                    <a:pt x="259" y="310"/>
                    <a:pt x="255" y="306"/>
                  </a:cubicBezTo>
                  <a:cubicBezTo>
                    <a:pt x="252" y="302"/>
                    <a:pt x="247" y="299"/>
                    <a:pt x="243" y="295"/>
                  </a:cubicBezTo>
                  <a:cubicBezTo>
                    <a:pt x="241" y="297"/>
                    <a:pt x="238" y="299"/>
                    <a:pt x="234" y="302"/>
                  </a:cubicBezTo>
                  <a:cubicBezTo>
                    <a:pt x="219" y="281"/>
                    <a:pt x="197" y="269"/>
                    <a:pt x="171" y="263"/>
                  </a:cubicBezTo>
                  <a:cubicBezTo>
                    <a:pt x="169" y="250"/>
                    <a:pt x="166" y="245"/>
                    <a:pt x="156" y="240"/>
                  </a:cubicBezTo>
                  <a:cubicBezTo>
                    <a:pt x="158" y="240"/>
                    <a:pt x="160" y="239"/>
                    <a:pt x="162" y="239"/>
                  </a:cubicBezTo>
                  <a:cubicBezTo>
                    <a:pt x="163" y="235"/>
                    <a:pt x="160" y="232"/>
                    <a:pt x="157" y="229"/>
                  </a:cubicBezTo>
                  <a:cubicBezTo>
                    <a:pt x="159" y="227"/>
                    <a:pt x="161" y="226"/>
                    <a:pt x="163" y="224"/>
                  </a:cubicBezTo>
                  <a:cubicBezTo>
                    <a:pt x="159" y="218"/>
                    <a:pt x="156" y="217"/>
                    <a:pt x="151" y="222"/>
                  </a:cubicBezTo>
                  <a:cubicBezTo>
                    <a:pt x="149" y="224"/>
                    <a:pt x="146" y="225"/>
                    <a:pt x="144" y="222"/>
                  </a:cubicBezTo>
                  <a:cubicBezTo>
                    <a:pt x="140" y="218"/>
                    <a:pt x="136" y="214"/>
                    <a:pt x="131" y="210"/>
                  </a:cubicBezTo>
                  <a:cubicBezTo>
                    <a:pt x="126" y="205"/>
                    <a:pt x="119" y="201"/>
                    <a:pt x="116" y="194"/>
                  </a:cubicBezTo>
                  <a:cubicBezTo>
                    <a:pt x="116" y="193"/>
                    <a:pt x="114" y="193"/>
                    <a:pt x="113" y="192"/>
                  </a:cubicBezTo>
                  <a:cubicBezTo>
                    <a:pt x="110" y="191"/>
                    <a:pt x="107" y="191"/>
                    <a:pt x="104" y="190"/>
                  </a:cubicBezTo>
                  <a:cubicBezTo>
                    <a:pt x="100" y="189"/>
                    <a:pt x="97" y="187"/>
                    <a:pt x="97" y="183"/>
                  </a:cubicBezTo>
                  <a:cubicBezTo>
                    <a:pt x="96" y="180"/>
                    <a:pt x="93" y="177"/>
                    <a:pt x="91" y="175"/>
                  </a:cubicBezTo>
                  <a:cubicBezTo>
                    <a:pt x="75" y="165"/>
                    <a:pt x="63" y="151"/>
                    <a:pt x="49" y="138"/>
                  </a:cubicBezTo>
                  <a:cubicBezTo>
                    <a:pt x="44" y="133"/>
                    <a:pt x="39" y="127"/>
                    <a:pt x="33" y="124"/>
                  </a:cubicBezTo>
                  <a:cubicBezTo>
                    <a:pt x="25" y="119"/>
                    <a:pt x="22" y="111"/>
                    <a:pt x="17" y="103"/>
                  </a:cubicBezTo>
                  <a:cubicBezTo>
                    <a:pt x="13" y="97"/>
                    <a:pt x="9" y="92"/>
                    <a:pt x="6" y="85"/>
                  </a:cubicBezTo>
                  <a:cubicBezTo>
                    <a:pt x="3" y="80"/>
                    <a:pt x="2" y="74"/>
                    <a:pt x="1" y="69"/>
                  </a:cubicBezTo>
                  <a:cubicBezTo>
                    <a:pt x="1" y="68"/>
                    <a:pt x="0" y="66"/>
                    <a:pt x="0" y="65"/>
                  </a:cubicBezTo>
                  <a:cubicBezTo>
                    <a:pt x="0" y="58"/>
                    <a:pt x="0" y="51"/>
                    <a:pt x="0" y="43"/>
                  </a:cubicBezTo>
                  <a:close/>
                  <a:moveTo>
                    <a:pt x="760" y="393"/>
                  </a:moveTo>
                  <a:cubicBezTo>
                    <a:pt x="754" y="390"/>
                    <a:pt x="750" y="391"/>
                    <a:pt x="745" y="394"/>
                  </a:cubicBezTo>
                  <a:cubicBezTo>
                    <a:pt x="741" y="396"/>
                    <a:pt x="738" y="399"/>
                    <a:pt x="734" y="401"/>
                  </a:cubicBezTo>
                  <a:cubicBezTo>
                    <a:pt x="730" y="404"/>
                    <a:pt x="725" y="405"/>
                    <a:pt x="721" y="402"/>
                  </a:cubicBezTo>
                  <a:cubicBezTo>
                    <a:pt x="716" y="399"/>
                    <a:pt x="712" y="399"/>
                    <a:pt x="708" y="400"/>
                  </a:cubicBezTo>
                  <a:cubicBezTo>
                    <a:pt x="704" y="402"/>
                    <a:pt x="702" y="401"/>
                    <a:pt x="700" y="398"/>
                  </a:cubicBezTo>
                  <a:cubicBezTo>
                    <a:pt x="699" y="397"/>
                    <a:pt x="698" y="396"/>
                    <a:pt x="697" y="396"/>
                  </a:cubicBezTo>
                  <a:cubicBezTo>
                    <a:pt x="689" y="396"/>
                    <a:pt x="682" y="393"/>
                    <a:pt x="675" y="390"/>
                  </a:cubicBezTo>
                  <a:cubicBezTo>
                    <a:pt x="674" y="390"/>
                    <a:pt x="672" y="389"/>
                    <a:pt x="672" y="390"/>
                  </a:cubicBezTo>
                  <a:cubicBezTo>
                    <a:pt x="665" y="396"/>
                    <a:pt x="658" y="393"/>
                    <a:pt x="650" y="391"/>
                  </a:cubicBezTo>
                  <a:cubicBezTo>
                    <a:pt x="644" y="389"/>
                    <a:pt x="638" y="389"/>
                    <a:pt x="632" y="388"/>
                  </a:cubicBezTo>
                  <a:cubicBezTo>
                    <a:pt x="626" y="388"/>
                    <a:pt x="621" y="389"/>
                    <a:pt x="615" y="390"/>
                  </a:cubicBezTo>
                  <a:cubicBezTo>
                    <a:pt x="613" y="390"/>
                    <a:pt x="610" y="391"/>
                    <a:pt x="609" y="387"/>
                  </a:cubicBezTo>
                  <a:cubicBezTo>
                    <a:pt x="609" y="386"/>
                    <a:pt x="606" y="386"/>
                    <a:pt x="605" y="386"/>
                  </a:cubicBezTo>
                  <a:cubicBezTo>
                    <a:pt x="601" y="387"/>
                    <a:pt x="597" y="388"/>
                    <a:pt x="593" y="389"/>
                  </a:cubicBezTo>
                  <a:cubicBezTo>
                    <a:pt x="594" y="391"/>
                    <a:pt x="595" y="392"/>
                    <a:pt x="596" y="393"/>
                  </a:cubicBezTo>
                  <a:cubicBezTo>
                    <a:pt x="603" y="397"/>
                    <a:pt x="610" y="402"/>
                    <a:pt x="618" y="405"/>
                  </a:cubicBezTo>
                  <a:cubicBezTo>
                    <a:pt x="642" y="414"/>
                    <a:pt x="668" y="412"/>
                    <a:pt x="693" y="413"/>
                  </a:cubicBezTo>
                  <a:cubicBezTo>
                    <a:pt x="692" y="410"/>
                    <a:pt x="691" y="408"/>
                    <a:pt x="690" y="406"/>
                  </a:cubicBezTo>
                  <a:cubicBezTo>
                    <a:pt x="712" y="406"/>
                    <a:pt x="734" y="406"/>
                    <a:pt x="756" y="407"/>
                  </a:cubicBezTo>
                  <a:cubicBezTo>
                    <a:pt x="763" y="407"/>
                    <a:pt x="766" y="403"/>
                    <a:pt x="771" y="399"/>
                  </a:cubicBezTo>
                  <a:cubicBezTo>
                    <a:pt x="765" y="396"/>
                    <a:pt x="760" y="405"/>
                    <a:pt x="754" y="400"/>
                  </a:cubicBezTo>
                  <a:cubicBezTo>
                    <a:pt x="756" y="397"/>
                    <a:pt x="758" y="395"/>
                    <a:pt x="760" y="393"/>
                  </a:cubicBezTo>
                  <a:close/>
                  <a:moveTo>
                    <a:pt x="1030" y="374"/>
                  </a:moveTo>
                  <a:cubicBezTo>
                    <a:pt x="1039" y="373"/>
                    <a:pt x="1047" y="369"/>
                    <a:pt x="1054" y="363"/>
                  </a:cubicBezTo>
                  <a:cubicBezTo>
                    <a:pt x="1047" y="365"/>
                    <a:pt x="1040" y="366"/>
                    <a:pt x="1033" y="368"/>
                  </a:cubicBezTo>
                  <a:cubicBezTo>
                    <a:pt x="1029" y="369"/>
                    <a:pt x="1028" y="371"/>
                    <a:pt x="1030" y="374"/>
                  </a:cubicBezTo>
                  <a:close/>
                  <a:moveTo>
                    <a:pt x="1437" y="185"/>
                  </a:moveTo>
                  <a:cubicBezTo>
                    <a:pt x="1440" y="183"/>
                    <a:pt x="1443" y="182"/>
                    <a:pt x="1445" y="180"/>
                  </a:cubicBezTo>
                  <a:cubicBezTo>
                    <a:pt x="1446" y="180"/>
                    <a:pt x="1446" y="178"/>
                    <a:pt x="1446" y="178"/>
                  </a:cubicBezTo>
                  <a:cubicBezTo>
                    <a:pt x="1445" y="177"/>
                    <a:pt x="1444" y="177"/>
                    <a:pt x="1444" y="177"/>
                  </a:cubicBezTo>
                  <a:cubicBezTo>
                    <a:pt x="1441" y="177"/>
                    <a:pt x="1437" y="181"/>
                    <a:pt x="1437" y="185"/>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1" name="Freeform 7"/>
            <p:cNvSpPr/>
            <p:nvPr/>
          </p:nvSpPr>
          <p:spPr bwMode="auto">
            <a:xfrm>
              <a:off x="9088363" y="2408240"/>
              <a:ext cx="22226" cy="30165"/>
            </a:xfrm>
            <a:custGeom>
              <a:avLst/>
              <a:gdLst>
                <a:gd name="T0" fmla="*/ 6 w 6"/>
                <a:gd name="T1" fmla="*/ 0 h 8"/>
                <a:gd name="T2" fmla="*/ 3 w 6"/>
                <a:gd name="T3" fmla="*/ 8 h 8"/>
                <a:gd name="T4" fmla="*/ 3 w 6"/>
                <a:gd name="T5" fmla="*/ 0 h 8"/>
                <a:gd name="T6" fmla="*/ 6 w 6"/>
                <a:gd name="T7" fmla="*/ 0 h 8"/>
              </a:gdLst>
              <a:ahLst/>
              <a:cxnLst>
                <a:cxn ang="0">
                  <a:pos x="T0" y="T1"/>
                </a:cxn>
                <a:cxn ang="0">
                  <a:pos x="T2" y="T3"/>
                </a:cxn>
                <a:cxn ang="0">
                  <a:pos x="T4" y="T5"/>
                </a:cxn>
                <a:cxn ang="0">
                  <a:pos x="T6" y="T7"/>
                </a:cxn>
              </a:cxnLst>
              <a:rect l="0" t="0" r="r" b="b"/>
              <a:pathLst>
                <a:path w="6" h="8">
                  <a:moveTo>
                    <a:pt x="6" y="0"/>
                  </a:moveTo>
                  <a:cubicBezTo>
                    <a:pt x="5" y="2"/>
                    <a:pt x="4" y="5"/>
                    <a:pt x="3" y="8"/>
                  </a:cubicBezTo>
                  <a:cubicBezTo>
                    <a:pt x="0" y="4"/>
                    <a:pt x="2" y="2"/>
                    <a:pt x="3" y="0"/>
                  </a:cubicBezTo>
                  <a:cubicBezTo>
                    <a:pt x="4" y="0"/>
                    <a:pt x="5" y="0"/>
                    <a:pt x="6" y="0"/>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2" name="Freeform 8"/>
            <p:cNvSpPr>
              <a:spLocks noEditPoints="1"/>
            </p:cNvSpPr>
            <p:nvPr/>
          </p:nvSpPr>
          <p:spPr bwMode="auto">
            <a:xfrm>
              <a:off x="7656449" y="2562230"/>
              <a:ext cx="1390638" cy="1085851"/>
            </a:xfrm>
            <a:custGeom>
              <a:avLst/>
              <a:gdLst>
                <a:gd name="T0" fmla="*/ 122 w 370"/>
                <a:gd name="T1" fmla="*/ 212 h 288"/>
                <a:gd name="T2" fmla="*/ 110 w 370"/>
                <a:gd name="T3" fmla="*/ 210 h 288"/>
                <a:gd name="T4" fmla="*/ 101 w 370"/>
                <a:gd name="T5" fmla="*/ 223 h 288"/>
                <a:gd name="T6" fmla="*/ 81 w 370"/>
                <a:gd name="T7" fmla="*/ 233 h 288"/>
                <a:gd name="T8" fmla="*/ 106 w 370"/>
                <a:gd name="T9" fmla="*/ 209 h 288"/>
                <a:gd name="T10" fmla="*/ 137 w 370"/>
                <a:gd name="T11" fmla="*/ 187 h 288"/>
                <a:gd name="T12" fmla="*/ 137 w 370"/>
                <a:gd name="T13" fmla="*/ 191 h 288"/>
                <a:gd name="T14" fmla="*/ 151 w 370"/>
                <a:gd name="T15" fmla="*/ 192 h 288"/>
                <a:gd name="T16" fmla="*/ 161 w 370"/>
                <a:gd name="T17" fmla="*/ 177 h 288"/>
                <a:gd name="T18" fmla="*/ 184 w 370"/>
                <a:gd name="T19" fmla="*/ 153 h 288"/>
                <a:gd name="T20" fmla="*/ 169 w 370"/>
                <a:gd name="T21" fmla="*/ 181 h 288"/>
                <a:gd name="T22" fmla="*/ 172 w 370"/>
                <a:gd name="T23" fmla="*/ 189 h 288"/>
                <a:gd name="T24" fmla="*/ 208 w 370"/>
                <a:gd name="T25" fmla="*/ 161 h 288"/>
                <a:gd name="T26" fmla="*/ 227 w 370"/>
                <a:gd name="T27" fmla="*/ 148 h 288"/>
                <a:gd name="T28" fmla="*/ 235 w 370"/>
                <a:gd name="T29" fmla="*/ 128 h 288"/>
                <a:gd name="T30" fmla="*/ 256 w 370"/>
                <a:gd name="T31" fmla="*/ 122 h 288"/>
                <a:gd name="T32" fmla="*/ 283 w 370"/>
                <a:gd name="T33" fmla="*/ 92 h 288"/>
                <a:gd name="T34" fmla="*/ 323 w 370"/>
                <a:gd name="T35" fmla="*/ 49 h 288"/>
                <a:gd name="T36" fmla="*/ 332 w 370"/>
                <a:gd name="T37" fmla="*/ 31 h 288"/>
                <a:gd name="T38" fmla="*/ 343 w 370"/>
                <a:gd name="T39" fmla="*/ 15 h 288"/>
                <a:gd name="T40" fmla="*/ 356 w 370"/>
                <a:gd name="T41" fmla="*/ 1 h 288"/>
                <a:gd name="T42" fmla="*/ 350 w 370"/>
                <a:gd name="T43" fmla="*/ 11 h 288"/>
                <a:gd name="T44" fmla="*/ 356 w 370"/>
                <a:gd name="T45" fmla="*/ 16 h 288"/>
                <a:gd name="T46" fmla="*/ 370 w 370"/>
                <a:gd name="T47" fmla="*/ 2 h 288"/>
                <a:gd name="T48" fmla="*/ 354 w 370"/>
                <a:gd name="T49" fmla="*/ 30 h 288"/>
                <a:gd name="T50" fmla="*/ 344 w 370"/>
                <a:gd name="T51" fmla="*/ 45 h 288"/>
                <a:gd name="T52" fmla="*/ 338 w 370"/>
                <a:gd name="T53" fmla="*/ 60 h 288"/>
                <a:gd name="T54" fmla="*/ 308 w 370"/>
                <a:gd name="T55" fmla="*/ 92 h 288"/>
                <a:gd name="T56" fmla="*/ 274 w 370"/>
                <a:gd name="T57" fmla="*/ 127 h 288"/>
                <a:gd name="T58" fmla="*/ 267 w 370"/>
                <a:gd name="T59" fmla="*/ 122 h 288"/>
                <a:gd name="T60" fmla="*/ 246 w 370"/>
                <a:gd name="T61" fmla="*/ 145 h 288"/>
                <a:gd name="T62" fmla="*/ 221 w 370"/>
                <a:gd name="T63" fmla="*/ 162 h 288"/>
                <a:gd name="T64" fmla="*/ 197 w 370"/>
                <a:gd name="T65" fmla="*/ 183 h 288"/>
                <a:gd name="T66" fmla="*/ 165 w 370"/>
                <a:gd name="T67" fmla="*/ 205 h 288"/>
                <a:gd name="T68" fmla="*/ 150 w 370"/>
                <a:gd name="T69" fmla="*/ 212 h 288"/>
                <a:gd name="T70" fmla="*/ 129 w 370"/>
                <a:gd name="T71" fmla="*/ 239 h 288"/>
                <a:gd name="T72" fmla="*/ 114 w 370"/>
                <a:gd name="T73" fmla="*/ 243 h 288"/>
                <a:gd name="T74" fmla="*/ 77 w 370"/>
                <a:gd name="T75" fmla="*/ 260 h 288"/>
                <a:gd name="T76" fmla="*/ 72 w 370"/>
                <a:gd name="T77" fmla="*/ 266 h 288"/>
                <a:gd name="T78" fmla="*/ 53 w 370"/>
                <a:gd name="T79" fmla="*/ 280 h 288"/>
                <a:gd name="T80" fmla="*/ 45 w 370"/>
                <a:gd name="T81" fmla="*/ 278 h 288"/>
                <a:gd name="T82" fmla="*/ 14 w 370"/>
                <a:gd name="T83" fmla="*/ 286 h 288"/>
                <a:gd name="T84" fmla="*/ 7 w 370"/>
                <a:gd name="T85" fmla="*/ 287 h 288"/>
                <a:gd name="T86" fmla="*/ 12 w 370"/>
                <a:gd name="T87" fmla="*/ 280 h 288"/>
                <a:gd name="T88" fmla="*/ 9 w 370"/>
                <a:gd name="T89" fmla="*/ 271 h 288"/>
                <a:gd name="T90" fmla="*/ 23 w 370"/>
                <a:gd name="T91" fmla="*/ 254 h 288"/>
                <a:gd name="T92" fmla="*/ 21 w 370"/>
                <a:gd name="T93" fmla="*/ 242 h 288"/>
                <a:gd name="T94" fmla="*/ 42 w 370"/>
                <a:gd name="T95" fmla="*/ 251 h 288"/>
                <a:gd name="T96" fmla="*/ 72 w 370"/>
                <a:gd name="T97" fmla="*/ 231 h 288"/>
                <a:gd name="T98" fmla="*/ 65 w 370"/>
                <a:gd name="T99" fmla="*/ 241 h 288"/>
                <a:gd name="T100" fmla="*/ 69 w 370"/>
                <a:gd name="T101" fmla="*/ 250 h 288"/>
                <a:gd name="T102" fmla="*/ 91 w 370"/>
                <a:gd name="T103" fmla="*/ 239 h 288"/>
                <a:gd name="T104" fmla="*/ 123 w 370"/>
                <a:gd name="T105" fmla="*/ 221 h 288"/>
                <a:gd name="T106" fmla="*/ 276 w 370"/>
                <a:gd name="T107" fmla="*/ 111 h 288"/>
                <a:gd name="T108" fmla="*/ 295 w 370"/>
                <a:gd name="T109" fmla="*/ 9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288">
                  <a:moveTo>
                    <a:pt x="132" y="212"/>
                  </a:moveTo>
                  <a:cubicBezTo>
                    <a:pt x="128" y="210"/>
                    <a:pt x="125" y="209"/>
                    <a:pt x="122" y="212"/>
                  </a:cubicBezTo>
                  <a:cubicBezTo>
                    <a:pt x="120" y="215"/>
                    <a:pt x="118" y="215"/>
                    <a:pt x="116" y="211"/>
                  </a:cubicBezTo>
                  <a:cubicBezTo>
                    <a:pt x="115" y="208"/>
                    <a:pt x="113" y="208"/>
                    <a:pt x="110" y="210"/>
                  </a:cubicBezTo>
                  <a:cubicBezTo>
                    <a:pt x="107" y="213"/>
                    <a:pt x="104" y="217"/>
                    <a:pt x="101" y="221"/>
                  </a:cubicBezTo>
                  <a:cubicBezTo>
                    <a:pt x="100" y="221"/>
                    <a:pt x="101" y="222"/>
                    <a:pt x="101" y="223"/>
                  </a:cubicBezTo>
                  <a:cubicBezTo>
                    <a:pt x="102" y="228"/>
                    <a:pt x="101" y="231"/>
                    <a:pt x="95" y="232"/>
                  </a:cubicBezTo>
                  <a:cubicBezTo>
                    <a:pt x="90" y="233"/>
                    <a:pt x="86" y="233"/>
                    <a:pt x="81" y="233"/>
                  </a:cubicBezTo>
                  <a:cubicBezTo>
                    <a:pt x="84" y="228"/>
                    <a:pt x="87" y="223"/>
                    <a:pt x="91" y="218"/>
                  </a:cubicBezTo>
                  <a:cubicBezTo>
                    <a:pt x="94" y="213"/>
                    <a:pt x="99" y="209"/>
                    <a:pt x="106" y="209"/>
                  </a:cubicBezTo>
                  <a:cubicBezTo>
                    <a:pt x="108" y="209"/>
                    <a:pt x="109" y="208"/>
                    <a:pt x="111" y="207"/>
                  </a:cubicBezTo>
                  <a:cubicBezTo>
                    <a:pt x="119" y="200"/>
                    <a:pt x="128" y="193"/>
                    <a:pt x="137" y="187"/>
                  </a:cubicBezTo>
                  <a:cubicBezTo>
                    <a:pt x="139" y="185"/>
                    <a:pt x="142" y="183"/>
                    <a:pt x="145" y="183"/>
                  </a:cubicBezTo>
                  <a:cubicBezTo>
                    <a:pt x="142" y="186"/>
                    <a:pt x="140" y="189"/>
                    <a:pt x="137" y="191"/>
                  </a:cubicBezTo>
                  <a:cubicBezTo>
                    <a:pt x="139" y="194"/>
                    <a:pt x="148" y="197"/>
                    <a:pt x="150" y="195"/>
                  </a:cubicBezTo>
                  <a:cubicBezTo>
                    <a:pt x="151" y="195"/>
                    <a:pt x="151" y="193"/>
                    <a:pt x="151" y="192"/>
                  </a:cubicBezTo>
                  <a:cubicBezTo>
                    <a:pt x="147" y="188"/>
                    <a:pt x="150" y="187"/>
                    <a:pt x="153" y="185"/>
                  </a:cubicBezTo>
                  <a:cubicBezTo>
                    <a:pt x="156" y="183"/>
                    <a:pt x="160" y="180"/>
                    <a:pt x="161" y="177"/>
                  </a:cubicBezTo>
                  <a:cubicBezTo>
                    <a:pt x="163" y="170"/>
                    <a:pt x="168" y="164"/>
                    <a:pt x="174" y="161"/>
                  </a:cubicBezTo>
                  <a:cubicBezTo>
                    <a:pt x="178" y="159"/>
                    <a:pt x="181" y="155"/>
                    <a:pt x="184" y="153"/>
                  </a:cubicBezTo>
                  <a:cubicBezTo>
                    <a:pt x="184" y="154"/>
                    <a:pt x="183" y="155"/>
                    <a:pt x="182" y="157"/>
                  </a:cubicBezTo>
                  <a:cubicBezTo>
                    <a:pt x="176" y="164"/>
                    <a:pt x="171" y="171"/>
                    <a:pt x="169" y="181"/>
                  </a:cubicBezTo>
                  <a:cubicBezTo>
                    <a:pt x="168" y="184"/>
                    <a:pt x="165" y="187"/>
                    <a:pt x="164" y="191"/>
                  </a:cubicBezTo>
                  <a:cubicBezTo>
                    <a:pt x="166" y="191"/>
                    <a:pt x="170" y="190"/>
                    <a:pt x="172" y="189"/>
                  </a:cubicBezTo>
                  <a:cubicBezTo>
                    <a:pt x="179" y="183"/>
                    <a:pt x="187" y="179"/>
                    <a:pt x="193" y="172"/>
                  </a:cubicBezTo>
                  <a:cubicBezTo>
                    <a:pt x="197" y="167"/>
                    <a:pt x="203" y="164"/>
                    <a:pt x="208" y="161"/>
                  </a:cubicBezTo>
                  <a:cubicBezTo>
                    <a:pt x="213" y="158"/>
                    <a:pt x="218" y="155"/>
                    <a:pt x="222" y="152"/>
                  </a:cubicBezTo>
                  <a:cubicBezTo>
                    <a:pt x="224" y="151"/>
                    <a:pt x="226" y="149"/>
                    <a:pt x="227" y="148"/>
                  </a:cubicBezTo>
                  <a:cubicBezTo>
                    <a:pt x="232" y="142"/>
                    <a:pt x="236" y="136"/>
                    <a:pt x="240" y="130"/>
                  </a:cubicBezTo>
                  <a:cubicBezTo>
                    <a:pt x="239" y="130"/>
                    <a:pt x="238" y="129"/>
                    <a:pt x="235" y="128"/>
                  </a:cubicBezTo>
                  <a:cubicBezTo>
                    <a:pt x="237" y="127"/>
                    <a:pt x="239" y="127"/>
                    <a:pt x="240" y="126"/>
                  </a:cubicBezTo>
                  <a:cubicBezTo>
                    <a:pt x="245" y="125"/>
                    <a:pt x="251" y="124"/>
                    <a:pt x="256" y="122"/>
                  </a:cubicBezTo>
                  <a:cubicBezTo>
                    <a:pt x="257" y="122"/>
                    <a:pt x="258" y="121"/>
                    <a:pt x="258" y="120"/>
                  </a:cubicBezTo>
                  <a:cubicBezTo>
                    <a:pt x="264" y="109"/>
                    <a:pt x="273" y="100"/>
                    <a:pt x="283" y="92"/>
                  </a:cubicBezTo>
                  <a:cubicBezTo>
                    <a:pt x="292" y="85"/>
                    <a:pt x="300" y="77"/>
                    <a:pt x="307" y="67"/>
                  </a:cubicBezTo>
                  <a:cubicBezTo>
                    <a:pt x="311" y="61"/>
                    <a:pt x="318" y="55"/>
                    <a:pt x="323" y="49"/>
                  </a:cubicBezTo>
                  <a:cubicBezTo>
                    <a:pt x="327" y="44"/>
                    <a:pt x="329" y="39"/>
                    <a:pt x="331" y="34"/>
                  </a:cubicBezTo>
                  <a:cubicBezTo>
                    <a:pt x="332" y="33"/>
                    <a:pt x="332" y="32"/>
                    <a:pt x="332" y="31"/>
                  </a:cubicBezTo>
                  <a:cubicBezTo>
                    <a:pt x="339" y="28"/>
                    <a:pt x="341" y="22"/>
                    <a:pt x="343" y="15"/>
                  </a:cubicBezTo>
                  <a:cubicBezTo>
                    <a:pt x="343" y="15"/>
                    <a:pt x="343" y="15"/>
                    <a:pt x="343" y="15"/>
                  </a:cubicBezTo>
                  <a:cubicBezTo>
                    <a:pt x="346" y="10"/>
                    <a:pt x="350" y="5"/>
                    <a:pt x="354" y="0"/>
                  </a:cubicBezTo>
                  <a:cubicBezTo>
                    <a:pt x="355" y="0"/>
                    <a:pt x="355" y="0"/>
                    <a:pt x="356" y="1"/>
                  </a:cubicBezTo>
                  <a:cubicBezTo>
                    <a:pt x="355" y="2"/>
                    <a:pt x="354" y="4"/>
                    <a:pt x="353" y="6"/>
                  </a:cubicBezTo>
                  <a:cubicBezTo>
                    <a:pt x="353" y="8"/>
                    <a:pt x="351" y="9"/>
                    <a:pt x="350" y="11"/>
                  </a:cubicBezTo>
                  <a:cubicBezTo>
                    <a:pt x="350" y="13"/>
                    <a:pt x="351" y="15"/>
                    <a:pt x="352" y="16"/>
                  </a:cubicBezTo>
                  <a:cubicBezTo>
                    <a:pt x="353" y="17"/>
                    <a:pt x="355" y="17"/>
                    <a:pt x="356" y="16"/>
                  </a:cubicBezTo>
                  <a:cubicBezTo>
                    <a:pt x="359" y="13"/>
                    <a:pt x="362" y="9"/>
                    <a:pt x="366" y="6"/>
                  </a:cubicBezTo>
                  <a:cubicBezTo>
                    <a:pt x="367" y="5"/>
                    <a:pt x="368" y="3"/>
                    <a:pt x="370" y="2"/>
                  </a:cubicBezTo>
                  <a:cubicBezTo>
                    <a:pt x="368" y="5"/>
                    <a:pt x="367" y="8"/>
                    <a:pt x="366" y="12"/>
                  </a:cubicBezTo>
                  <a:cubicBezTo>
                    <a:pt x="362" y="18"/>
                    <a:pt x="358" y="24"/>
                    <a:pt x="354" y="30"/>
                  </a:cubicBezTo>
                  <a:cubicBezTo>
                    <a:pt x="354" y="31"/>
                    <a:pt x="353" y="32"/>
                    <a:pt x="351" y="33"/>
                  </a:cubicBezTo>
                  <a:cubicBezTo>
                    <a:pt x="346" y="35"/>
                    <a:pt x="344" y="39"/>
                    <a:pt x="344" y="45"/>
                  </a:cubicBezTo>
                  <a:cubicBezTo>
                    <a:pt x="343" y="48"/>
                    <a:pt x="344" y="51"/>
                    <a:pt x="343" y="53"/>
                  </a:cubicBezTo>
                  <a:cubicBezTo>
                    <a:pt x="342" y="56"/>
                    <a:pt x="340" y="59"/>
                    <a:pt x="338" y="60"/>
                  </a:cubicBezTo>
                  <a:cubicBezTo>
                    <a:pt x="331" y="62"/>
                    <a:pt x="327" y="68"/>
                    <a:pt x="323" y="73"/>
                  </a:cubicBezTo>
                  <a:cubicBezTo>
                    <a:pt x="318" y="79"/>
                    <a:pt x="313" y="86"/>
                    <a:pt x="308" y="92"/>
                  </a:cubicBezTo>
                  <a:cubicBezTo>
                    <a:pt x="302" y="100"/>
                    <a:pt x="293" y="106"/>
                    <a:pt x="288" y="114"/>
                  </a:cubicBezTo>
                  <a:cubicBezTo>
                    <a:pt x="285" y="119"/>
                    <a:pt x="279" y="123"/>
                    <a:pt x="274" y="127"/>
                  </a:cubicBezTo>
                  <a:cubicBezTo>
                    <a:pt x="272" y="127"/>
                    <a:pt x="269" y="127"/>
                    <a:pt x="266" y="127"/>
                  </a:cubicBezTo>
                  <a:cubicBezTo>
                    <a:pt x="266" y="125"/>
                    <a:pt x="266" y="123"/>
                    <a:pt x="267" y="122"/>
                  </a:cubicBezTo>
                  <a:cubicBezTo>
                    <a:pt x="260" y="121"/>
                    <a:pt x="257" y="125"/>
                    <a:pt x="258" y="132"/>
                  </a:cubicBezTo>
                  <a:cubicBezTo>
                    <a:pt x="252" y="134"/>
                    <a:pt x="249" y="139"/>
                    <a:pt x="246" y="145"/>
                  </a:cubicBezTo>
                  <a:cubicBezTo>
                    <a:pt x="243" y="149"/>
                    <a:pt x="239" y="152"/>
                    <a:pt x="235" y="155"/>
                  </a:cubicBezTo>
                  <a:cubicBezTo>
                    <a:pt x="230" y="158"/>
                    <a:pt x="226" y="160"/>
                    <a:pt x="221" y="162"/>
                  </a:cubicBezTo>
                  <a:cubicBezTo>
                    <a:pt x="217" y="164"/>
                    <a:pt x="213" y="167"/>
                    <a:pt x="211" y="171"/>
                  </a:cubicBezTo>
                  <a:cubicBezTo>
                    <a:pt x="207" y="176"/>
                    <a:pt x="202" y="179"/>
                    <a:pt x="197" y="183"/>
                  </a:cubicBezTo>
                  <a:cubicBezTo>
                    <a:pt x="192" y="187"/>
                    <a:pt x="186" y="190"/>
                    <a:pt x="180" y="194"/>
                  </a:cubicBezTo>
                  <a:cubicBezTo>
                    <a:pt x="175" y="198"/>
                    <a:pt x="170" y="201"/>
                    <a:pt x="165" y="205"/>
                  </a:cubicBezTo>
                  <a:cubicBezTo>
                    <a:pt x="164" y="205"/>
                    <a:pt x="163" y="206"/>
                    <a:pt x="161" y="206"/>
                  </a:cubicBezTo>
                  <a:cubicBezTo>
                    <a:pt x="156" y="205"/>
                    <a:pt x="153" y="208"/>
                    <a:pt x="150" y="212"/>
                  </a:cubicBezTo>
                  <a:cubicBezTo>
                    <a:pt x="146" y="219"/>
                    <a:pt x="143" y="225"/>
                    <a:pt x="138" y="232"/>
                  </a:cubicBezTo>
                  <a:cubicBezTo>
                    <a:pt x="136" y="235"/>
                    <a:pt x="132" y="237"/>
                    <a:pt x="129" y="239"/>
                  </a:cubicBezTo>
                  <a:cubicBezTo>
                    <a:pt x="125" y="242"/>
                    <a:pt x="121" y="244"/>
                    <a:pt x="116" y="247"/>
                  </a:cubicBezTo>
                  <a:cubicBezTo>
                    <a:pt x="116" y="246"/>
                    <a:pt x="115" y="245"/>
                    <a:pt x="114" y="243"/>
                  </a:cubicBezTo>
                  <a:cubicBezTo>
                    <a:pt x="102" y="253"/>
                    <a:pt x="91" y="261"/>
                    <a:pt x="76" y="266"/>
                  </a:cubicBezTo>
                  <a:cubicBezTo>
                    <a:pt x="76" y="263"/>
                    <a:pt x="77" y="262"/>
                    <a:pt x="77" y="260"/>
                  </a:cubicBezTo>
                  <a:cubicBezTo>
                    <a:pt x="71" y="261"/>
                    <a:pt x="65" y="260"/>
                    <a:pt x="62" y="268"/>
                  </a:cubicBezTo>
                  <a:cubicBezTo>
                    <a:pt x="66" y="268"/>
                    <a:pt x="69" y="267"/>
                    <a:pt x="72" y="266"/>
                  </a:cubicBezTo>
                  <a:cubicBezTo>
                    <a:pt x="70" y="273"/>
                    <a:pt x="64" y="278"/>
                    <a:pt x="58" y="278"/>
                  </a:cubicBezTo>
                  <a:cubicBezTo>
                    <a:pt x="56" y="278"/>
                    <a:pt x="55" y="279"/>
                    <a:pt x="53" y="280"/>
                  </a:cubicBezTo>
                  <a:cubicBezTo>
                    <a:pt x="51" y="281"/>
                    <a:pt x="50" y="282"/>
                    <a:pt x="48" y="283"/>
                  </a:cubicBezTo>
                  <a:cubicBezTo>
                    <a:pt x="47" y="281"/>
                    <a:pt x="46" y="279"/>
                    <a:pt x="45" y="278"/>
                  </a:cubicBezTo>
                  <a:cubicBezTo>
                    <a:pt x="38" y="278"/>
                    <a:pt x="31" y="278"/>
                    <a:pt x="24" y="280"/>
                  </a:cubicBezTo>
                  <a:cubicBezTo>
                    <a:pt x="20" y="281"/>
                    <a:pt x="17" y="284"/>
                    <a:pt x="14" y="286"/>
                  </a:cubicBezTo>
                  <a:cubicBezTo>
                    <a:pt x="13" y="286"/>
                    <a:pt x="12" y="288"/>
                    <a:pt x="11" y="288"/>
                  </a:cubicBezTo>
                  <a:cubicBezTo>
                    <a:pt x="9" y="288"/>
                    <a:pt x="8" y="287"/>
                    <a:pt x="7" y="287"/>
                  </a:cubicBezTo>
                  <a:cubicBezTo>
                    <a:pt x="7" y="285"/>
                    <a:pt x="8" y="284"/>
                    <a:pt x="9" y="283"/>
                  </a:cubicBezTo>
                  <a:cubicBezTo>
                    <a:pt x="9" y="282"/>
                    <a:pt x="11" y="281"/>
                    <a:pt x="12" y="280"/>
                  </a:cubicBezTo>
                  <a:cubicBezTo>
                    <a:pt x="9" y="275"/>
                    <a:pt x="4" y="279"/>
                    <a:pt x="0" y="278"/>
                  </a:cubicBezTo>
                  <a:cubicBezTo>
                    <a:pt x="3" y="276"/>
                    <a:pt x="6" y="273"/>
                    <a:pt x="9" y="271"/>
                  </a:cubicBezTo>
                  <a:cubicBezTo>
                    <a:pt x="15" y="267"/>
                    <a:pt x="20" y="263"/>
                    <a:pt x="25" y="259"/>
                  </a:cubicBezTo>
                  <a:cubicBezTo>
                    <a:pt x="28" y="256"/>
                    <a:pt x="27" y="254"/>
                    <a:pt x="23" y="254"/>
                  </a:cubicBezTo>
                  <a:cubicBezTo>
                    <a:pt x="20" y="253"/>
                    <a:pt x="16" y="253"/>
                    <a:pt x="17" y="249"/>
                  </a:cubicBezTo>
                  <a:cubicBezTo>
                    <a:pt x="17" y="247"/>
                    <a:pt x="19" y="245"/>
                    <a:pt x="21" y="242"/>
                  </a:cubicBezTo>
                  <a:cubicBezTo>
                    <a:pt x="24" y="245"/>
                    <a:pt x="26" y="248"/>
                    <a:pt x="28" y="250"/>
                  </a:cubicBezTo>
                  <a:cubicBezTo>
                    <a:pt x="33" y="256"/>
                    <a:pt x="37" y="256"/>
                    <a:pt x="42" y="251"/>
                  </a:cubicBezTo>
                  <a:cubicBezTo>
                    <a:pt x="50" y="245"/>
                    <a:pt x="57" y="237"/>
                    <a:pt x="65" y="231"/>
                  </a:cubicBezTo>
                  <a:cubicBezTo>
                    <a:pt x="67" y="230"/>
                    <a:pt x="70" y="231"/>
                    <a:pt x="72" y="231"/>
                  </a:cubicBezTo>
                  <a:cubicBezTo>
                    <a:pt x="72" y="233"/>
                    <a:pt x="72" y="235"/>
                    <a:pt x="71" y="236"/>
                  </a:cubicBezTo>
                  <a:cubicBezTo>
                    <a:pt x="70" y="238"/>
                    <a:pt x="67" y="239"/>
                    <a:pt x="65" y="241"/>
                  </a:cubicBezTo>
                  <a:cubicBezTo>
                    <a:pt x="64" y="242"/>
                    <a:pt x="62" y="245"/>
                    <a:pt x="62" y="246"/>
                  </a:cubicBezTo>
                  <a:cubicBezTo>
                    <a:pt x="64" y="248"/>
                    <a:pt x="67" y="251"/>
                    <a:pt x="69" y="250"/>
                  </a:cubicBezTo>
                  <a:cubicBezTo>
                    <a:pt x="73" y="250"/>
                    <a:pt x="76" y="249"/>
                    <a:pt x="80" y="247"/>
                  </a:cubicBezTo>
                  <a:cubicBezTo>
                    <a:pt x="84" y="245"/>
                    <a:pt x="87" y="242"/>
                    <a:pt x="91" y="239"/>
                  </a:cubicBezTo>
                  <a:cubicBezTo>
                    <a:pt x="92" y="238"/>
                    <a:pt x="94" y="236"/>
                    <a:pt x="96" y="236"/>
                  </a:cubicBezTo>
                  <a:cubicBezTo>
                    <a:pt x="107" y="233"/>
                    <a:pt x="114" y="226"/>
                    <a:pt x="123" y="221"/>
                  </a:cubicBezTo>
                  <a:cubicBezTo>
                    <a:pt x="127" y="219"/>
                    <a:pt x="129" y="215"/>
                    <a:pt x="132" y="212"/>
                  </a:cubicBezTo>
                  <a:close/>
                  <a:moveTo>
                    <a:pt x="276" y="111"/>
                  </a:moveTo>
                  <a:cubicBezTo>
                    <a:pt x="276" y="111"/>
                    <a:pt x="277" y="111"/>
                    <a:pt x="277" y="112"/>
                  </a:cubicBezTo>
                  <a:cubicBezTo>
                    <a:pt x="283" y="104"/>
                    <a:pt x="289" y="97"/>
                    <a:pt x="295" y="90"/>
                  </a:cubicBezTo>
                  <a:cubicBezTo>
                    <a:pt x="285" y="93"/>
                    <a:pt x="280" y="102"/>
                    <a:pt x="276" y="111"/>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3" name="Freeform 9"/>
            <p:cNvSpPr/>
            <p:nvPr/>
          </p:nvSpPr>
          <p:spPr bwMode="auto">
            <a:xfrm>
              <a:off x="7423089" y="3409956"/>
              <a:ext cx="887407" cy="517526"/>
            </a:xfrm>
            <a:custGeom>
              <a:avLst/>
              <a:gdLst>
                <a:gd name="T0" fmla="*/ 236 w 236"/>
                <a:gd name="T1" fmla="*/ 2 h 137"/>
                <a:gd name="T2" fmla="*/ 228 w 236"/>
                <a:gd name="T3" fmla="*/ 12 h 137"/>
                <a:gd name="T4" fmla="*/ 214 w 236"/>
                <a:gd name="T5" fmla="*/ 19 h 137"/>
                <a:gd name="T6" fmla="*/ 197 w 236"/>
                <a:gd name="T7" fmla="*/ 31 h 137"/>
                <a:gd name="T8" fmla="*/ 180 w 236"/>
                <a:gd name="T9" fmla="*/ 41 h 137"/>
                <a:gd name="T10" fmla="*/ 169 w 236"/>
                <a:gd name="T11" fmla="*/ 48 h 137"/>
                <a:gd name="T12" fmla="*/ 157 w 236"/>
                <a:gd name="T13" fmla="*/ 59 h 137"/>
                <a:gd name="T14" fmla="*/ 137 w 236"/>
                <a:gd name="T15" fmla="*/ 67 h 137"/>
                <a:gd name="T16" fmla="*/ 129 w 236"/>
                <a:gd name="T17" fmla="*/ 70 h 137"/>
                <a:gd name="T18" fmla="*/ 116 w 236"/>
                <a:gd name="T19" fmla="*/ 81 h 137"/>
                <a:gd name="T20" fmla="*/ 111 w 236"/>
                <a:gd name="T21" fmla="*/ 89 h 137"/>
                <a:gd name="T22" fmla="*/ 89 w 236"/>
                <a:gd name="T23" fmla="*/ 94 h 137"/>
                <a:gd name="T24" fmla="*/ 77 w 236"/>
                <a:gd name="T25" fmla="*/ 103 h 137"/>
                <a:gd name="T26" fmla="*/ 74 w 236"/>
                <a:gd name="T27" fmla="*/ 105 h 137"/>
                <a:gd name="T28" fmla="*/ 63 w 236"/>
                <a:gd name="T29" fmla="*/ 107 h 137"/>
                <a:gd name="T30" fmla="*/ 59 w 236"/>
                <a:gd name="T31" fmla="*/ 107 h 137"/>
                <a:gd name="T32" fmla="*/ 49 w 236"/>
                <a:gd name="T33" fmla="*/ 114 h 137"/>
                <a:gd name="T34" fmla="*/ 29 w 236"/>
                <a:gd name="T35" fmla="*/ 117 h 137"/>
                <a:gd name="T36" fmla="*/ 27 w 236"/>
                <a:gd name="T37" fmla="*/ 122 h 137"/>
                <a:gd name="T38" fmla="*/ 22 w 236"/>
                <a:gd name="T39" fmla="*/ 125 h 137"/>
                <a:gd name="T40" fmla="*/ 18 w 236"/>
                <a:gd name="T41" fmla="*/ 127 h 137"/>
                <a:gd name="T42" fmla="*/ 7 w 236"/>
                <a:gd name="T43" fmla="*/ 135 h 137"/>
                <a:gd name="T44" fmla="*/ 1 w 236"/>
                <a:gd name="T45" fmla="*/ 133 h 137"/>
                <a:gd name="T46" fmla="*/ 0 w 236"/>
                <a:gd name="T47" fmla="*/ 127 h 137"/>
                <a:gd name="T48" fmla="*/ 2 w 236"/>
                <a:gd name="T49" fmla="*/ 124 h 137"/>
                <a:gd name="T50" fmla="*/ 59 w 236"/>
                <a:gd name="T51" fmla="*/ 98 h 137"/>
                <a:gd name="T52" fmla="*/ 103 w 236"/>
                <a:gd name="T53" fmla="*/ 73 h 137"/>
                <a:gd name="T54" fmla="*/ 127 w 236"/>
                <a:gd name="T55" fmla="*/ 60 h 137"/>
                <a:gd name="T56" fmla="*/ 156 w 236"/>
                <a:gd name="T57" fmla="*/ 44 h 137"/>
                <a:gd name="T58" fmla="*/ 158 w 236"/>
                <a:gd name="T59" fmla="*/ 43 h 137"/>
                <a:gd name="T60" fmla="*/ 182 w 236"/>
                <a:gd name="T61" fmla="*/ 29 h 137"/>
                <a:gd name="T62" fmla="*/ 187 w 236"/>
                <a:gd name="T63" fmla="*/ 24 h 137"/>
                <a:gd name="T64" fmla="*/ 199 w 236"/>
                <a:gd name="T65" fmla="*/ 20 h 137"/>
                <a:gd name="T66" fmla="*/ 209 w 236"/>
                <a:gd name="T67" fmla="*/ 16 h 137"/>
                <a:gd name="T68" fmla="*/ 215 w 236"/>
                <a:gd name="T69" fmla="*/ 10 h 137"/>
                <a:gd name="T70" fmla="*/ 236 w 236"/>
                <a:gd name="T71"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137">
                  <a:moveTo>
                    <a:pt x="236" y="2"/>
                  </a:moveTo>
                  <a:cubicBezTo>
                    <a:pt x="235" y="7"/>
                    <a:pt x="232" y="10"/>
                    <a:pt x="228" y="12"/>
                  </a:cubicBezTo>
                  <a:cubicBezTo>
                    <a:pt x="223" y="15"/>
                    <a:pt x="218" y="17"/>
                    <a:pt x="214" y="19"/>
                  </a:cubicBezTo>
                  <a:cubicBezTo>
                    <a:pt x="207" y="22"/>
                    <a:pt x="201" y="25"/>
                    <a:pt x="197" y="31"/>
                  </a:cubicBezTo>
                  <a:cubicBezTo>
                    <a:pt x="193" y="37"/>
                    <a:pt x="188" y="41"/>
                    <a:pt x="180" y="41"/>
                  </a:cubicBezTo>
                  <a:cubicBezTo>
                    <a:pt x="176" y="42"/>
                    <a:pt x="172" y="45"/>
                    <a:pt x="169" y="48"/>
                  </a:cubicBezTo>
                  <a:cubicBezTo>
                    <a:pt x="165" y="52"/>
                    <a:pt x="161" y="56"/>
                    <a:pt x="157" y="59"/>
                  </a:cubicBezTo>
                  <a:cubicBezTo>
                    <a:pt x="151" y="64"/>
                    <a:pt x="145" y="68"/>
                    <a:pt x="137" y="67"/>
                  </a:cubicBezTo>
                  <a:cubicBezTo>
                    <a:pt x="134" y="66"/>
                    <a:pt x="131" y="68"/>
                    <a:pt x="129" y="70"/>
                  </a:cubicBezTo>
                  <a:cubicBezTo>
                    <a:pt x="125" y="74"/>
                    <a:pt x="123" y="80"/>
                    <a:pt x="116" y="81"/>
                  </a:cubicBezTo>
                  <a:cubicBezTo>
                    <a:pt x="114" y="82"/>
                    <a:pt x="113" y="86"/>
                    <a:pt x="111" y="89"/>
                  </a:cubicBezTo>
                  <a:cubicBezTo>
                    <a:pt x="101" y="81"/>
                    <a:pt x="95" y="83"/>
                    <a:pt x="89" y="94"/>
                  </a:cubicBezTo>
                  <a:cubicBezTo>
                    <a:pt x="86" y="99"/>
                    <a:pt x="84" y="103"/>
                    <a:pt x="77" y="103"/>
                  </a:cubicBezTo>
                  <a:cubicBezTo>
                    <a:pt x="76" y="103"/>
                    <a:pt x="75" y="104"/>
                    <a:pt x="74" y="105"/>
                  </a:cubicBezTo>
                  <a:cubicBezTo>
                    <a:pt x="70" y="108"/>
                    <a:pt x="67" y="110"/>
                    <a:pt x="63" y="107"/>
                  </a:cubicBezTo>
                  <a:cubicBezTo>
                    <a:pt x="62" y="106"/>
                    <a:pt x="60" y="106"/>
                    <a:pt x="59" y="107"/>
                  </a:cubicBezTo>
                  <a:cubicBezTo>
                    <a:pt x="55" y="109"/>
                    <a:pt x="52" y="111"/>
                    <a:pt x="49" y="114"/>
                  </a:cubicBezTo>
                  <a:cubicBezTo>
                    <a:pt x="43" y="119"/>
                    <a:pt x="37" y="122"/>
                    <a:pt x="29" y="117"/>
                  </a:cubicBezTo>
                  <a:cubicBezTo>
                    <a:pt x="28" y="119"/>
                    <a:pt x="27" y="120"/>
                    <a:pt x="27" y="122"/>
                  </a:cubicBezTo>
                  <a:cubicBezTo>
                    <a:pt x="26" y="124"/>
                    <a:pt x="26" y="127"/>
                    <a:pt x="22" y="125"/>
                  </a:cubicBezTo>
                  <a:cubicBezTo>
                    <a:pt x="21" y="125"/>
                    <a:pt x="19" y="126"/>
                    <a:pt x="18" y="127"/>
                  </a:cubicBezTo>
                  <a:cubicBezTo>
                    <a:pt x="14" y="130"/>
                    <a:pt x="11" y="133"/>
                    <a:pt x="7" y="135"/>
                  </a:cubicBezTo>
                  <a:cubicBezTo>
                    <a:pt x="4" y="137"/>
                    <a:pt x="2" y="137"/>
                    <a:pt x="1" y="133"/>
                  </a:cubicBezTo>
                  <a:cubicBezTo>
                    <a:pt x="1" y="131"/>
                    <a:pt x="0" y="129"/>
                    <a:pt x="0" y="127"/>
                  </a:cubicBezTo>
                  <a:cubicBezTo>
                    <a:pt x="0" y="126"/>
                    <a:pt x="1" y="124"/>
                    <a:pt x="2" y="124"/>
                  </a:cubicBezTo>
                  <a:cubicBezTo>
                    <a:pt x="23" y="119"/>
                    <a:pt x="41" y="108"/>
                    <a:pt x="59" y="98"/>
                  </a:cubicBezTo>
                  <a:cubicBezTo>
                    <a:pt x="74" y="90"/>
                    <a:pt x="88" y="81"/>
                    <a:pt x="103" y="73"/>
                  </a:cubicBezTo>
                  <a:cubicBezTo>
                    <a:pt x="111" y="68"/>
                    <a:pt x="119" y="64"/>
                    <a:pt x="127" y="60"/>
                  </a:cubicBezTo>
                  <a:cubicBezTo>
                    <a:pt x="137" y="55"/>
                    <a:pt x="147" y="50"/>
                    <a:pt x="156" y="44"/>
                  </a:cubicBezTo>
                  <a:cubicBezTo>
                    <a:pt x="157" y="44"/>
                    <a:pt x="158" y="43"/>
                    <a:pt x="158" y="43"/>
                  </a:cubicBezTo>
                  <a:cubicBezTo>
                    <a:pt x="168" y="42"/>
                    <a:pt x="175" y="36"/>
                    <a:pt x="182" y="29"/>
                  </a:cubicBezTo>
                  <a:cubicBezTo>
                    <a:pt x="184" y="28"/>
                    <a:pt x="185" y="26"/>
                    <a:pt x="187" y="24"/>
                  </a:cubicBezTo>
                  <a:cubicBezTo>
                    <a:pt x="190" y="21"/>
                    <a:pt x="194" y="19"/>
                    <a:pt x="199" y="20"/>
                  </a:cubicBezTo>
                  <a:cubicBezTo>
                    <a:pt x="202" y="20"/>
                    <a:pt x="206" y="18"/>
                    <a:pt x="209" y="16"/>
                  </a:cubicBezTo>
                  <a:cubicBezTo>
                    <a:pt x="211" y="14"/>
                    <a:pt x="213" y="12"/>
                    <a:pt x="215" y="10"/>
                  </a:cubicBezTo>
                  <a:cubicBezTo>
                    <a:pt x="220" y="3"/>
                    <a:pt x="227" y="0"/>
                    <a:pt x="236" y="2"/>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4" name="Freeform 10"/>
            <p:cNvSpPr/>
            <p:nvPr/>
          </p:nvSpPr>
          <p:spPr bwMode="auto">
            <a:xfrm>
              <a:off x="7021456" y="3602042"/>
              <a:ext cx="609595" cy="331789"/>
            </a:xfrm>
            <a:custGeom>
              <a:avLst/>
              <a:gdLst>
                <a:gd name="T0" fmla="*/ 0 w 162"/>
                <a:gd name="T1" fmla="*/ 79 h 88"/>
                <a:gd name="T2" fmla="*/ 7 w 162"/>
                <a:gd name="T3" fmla="*/ 77 h 88"/>
                <a:gd name="T4" fmla="*/ 26 w 162"/>
                <a:gd name="T5" fmla="*/ 66 h 88"/>
                <a:gd name="T6" fmla="*/ 33 w 162"/>
                <a:gd name="T7" fmla="*/ 52 h 88"/>
                <a:gd name="T8" fmla="*/ 32 w 162"/>
                <a:gd name="T9" fmla="*/ 44 h 88"/>
                <a:gd name="T10" fmla="*/ 19 w 162"/>
                <a:gd name="T11" fmla="*/ 48 h 88"/>
                <a:gd name="T12" fmla="*/ 47 w 162"/>
                <a:gd name="T13" fmla="*/ 34 h 88"/>
                <a:gd name="T14" fmla="*/ 52 w 162"/>
                <a:gd name="T15" fmla="*/ 37 h 88"/>
                <a:gd name="T16" fmla="*/ 60 w 162"/>
                <a:gd name="T17" fmla="*/ 40 h 88"/>
                <a:gd name="T18" fmla="*/ 75 w 162"/>
                <a:gd name="T19" fmla="*/ 34 h 88"/>
                <a:gd name="T20" fmla="*/ 78 w 162"/>
                <a:gd name="T21" fmla="*/ 27 h 88"/>
                <a:gd name="T22" fmla="*/ 72 w 162"/>
                <a:gd name="T23" fmla="*/ 10 h 88"/>
                <a:gd name="T24" fmla="*/ 81 w 162"/>
                <a:gd name="T25" fmla="*/ 9 h 88"/>
                <a:gd name="T26" fmla="*/ 82 w 162"/>
                <a:gd name="T27" fmla="*/ 21 h 88"/>
                <a:gd name="T28" fmla="*/ 91 w 162"/>
                <a:gd name="T29" fmla="*/ 29 h 88"/>
                <a:gd name="T30" fmla="*/ 106 w 162"/>
                <a:gd name="T31" fmla="*/ 24 h 88"/>
                <a:gd name="T32" fmla="*/ 116 w 162"/>
                <a:gd name="T33" fmla="*/ 19 h 88"/>
                <a:gd name="T34" fmla="*/ 126 w 162"/>
                <a:gd name="T35" fmla="*/ 14 h 88"/>
                <a:gd name="T36" fmla="*/ 150 w 162"/>
                <a:gd name="T37" fmla="*/ 3 h 88"/>
                <a:gd name="T38" fmla="*/ 162 w 162"/>
                <a:gd name="T39" fmla="*/ 0 h 88"/>
                <a:gd name="T40" fmla="*/ 160 w 162"/>
                <a:gd name="T41" fmla="*/ 7 h 88"/>
                <a:gd name="T42" fmla="*/ 141 w 162"/>
                <a:gd name="T43" fmla="*/ 16 h 88"/>
                <a:gd name="T44" fmla="*/ 126 w 162"/>
                <a:gd name="T45" fmla="*/ 21 h 88"/>
                <a:gd name="T46" fmla="*/ 116 w 162"/>
                <a:gd name="T47" fmla="*/ 30 h 88"/>
                <a:gd name="T48" fmla="*/ 96 w 162"/>
                <a:gd name="T49" fmla="*/ 35 h 88"/>
                <a:gd name="T50" fmla="*/ 91 w 162"/>
                <a:gd name="T51" fmla="*/ 36 h 88"/>
                <a:gd name="T52" fmla="*/ 81 w 162"/>
                <a:gd name="T53" fmla="*/ 44 h 88"/>
                <a:gd name="T54" fmla="*/ 61 w 162"/>
                <a:gd name="T55" fmla="*/ 50 h 88"/>
                <a:gd name="T56" fmla="*/ 51 w 162"/>
                <a:gd name="T57" fmla="*/ 57 h 88"/>
                <a:gd name="T58" fmla="*/ 39 w 162"/>
                <a:gd name="T59" fmla="*/ 73 h 88"/>
                <a:gd name="T60" fmla="*/ 27 w 162"/>
                <a:gd name="T61" fmla="*/ 77 h 88"/>
                <a:gd name="T62" fmla="*/ 15 w 162"/>
                <a:gd name="T63" fmla="*/ 83 h 88"/>
                <a:gd name="T64" fmla="*/ 0 w 162"/>
                <a:gd name="T65"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88">
                  <a:moveTo>
                    <a:pt x="0" y="79"/>
                  </a:moveTo>
                  <a:cubicBezTo>
                    <a:pt x="3" y="78"/>
                    <a:pt x="5" y="77"/>
                    <a:pt x="7" y="77"/>
                  </a:cubicBezTo>
                  <a:cubicBezTo>
                    <a:pt x="15" y="77"/>
                    <a:pt x="21" y="73"/>
                    <a:pt x="26" y="66"/>
                  </a:cubicBezTo>
                  <a:cubicBezTo>
                    <a:pt x="29" y="62"/>
                    <a:pt x="31" y="57"/>
                    <a:pt x="33" y="52"/>
                  </a:cubicBezTo>
                  <a:cubicBezTo>
                    <a:pt x="34" y="50"/>
                    <a:pt x="32" y="47"/>
                    <a:pt x="32" y="44"/>
                  </a:cubicBezTo>
                  <a:cubicBezTo>
                    <a:pt x="27" y="46"/>
                    <a:pt x="23" y="47"/>
                    <a:pt x="19" y="48"/>
                  </a:cubicBezTo>
                  <a:cubicBezTo>
                    <a:pt x="28" y="43"/>
                    <a:pt x="36" y="35"/>
                    <a:pt x="47" y="34"/>
                  </a:cubicBezTo>
                  <a:cubicBezTo>
                    <a:pt x="49" y="34"/>
                    <a:pt x="51" y="34"/>
                    <a:pt x="52" y="37"/>
                  </a:cubicBezTo>
                  <a:cubicBezTo>
                    <a:pt x="54" y="41"/>
                    <a:pt x="56" y="42"/>
                    <a:pt x="60" y="40"/>
                  </a:cubicBezTo>
                  <a:cubicBezTo>
                    <a:pt x="65" y="37"/>
                    <a:pt x="70" y="36"/>
                    <a:pt x="75" y="34"/>
                  </a:cubicBezTo>
                  <a:cubicBezTo>
                    <a:pt x="77" y="32"/>
                    <a:pt x="79" y="30"/>
                    <a:pt x="78" y="27"/>
                  </a:cubicBezTo>
                  <a:cubicBezTo>
                    <a:pt x="76" y="22"/>
                    <a:pt x="74" y="16"/>
                    <a:pt x="72" y="10"/>
                  </a:cubicBezTo>
                  <a:cubicBezTo>
                    <a:pt x="75" y="10"/>
                    <a:pt x="78" y="9"/>
                    <a:pt x="81" y="9"/>
                  </a:cubicBezTo>
                  <a:cubicBezTo>
                    <a:pt x="81" y="13"/>
                    <a:pt x="81" y="17"/>
                    <a:pt x="82" y="21"/>
                  </a:cubicBezTo>
                  <a:cubicBezTo>
                    <a:pt x="82" y="27"/>
                    <a:pt x="85" y="30"/>
                    <a:pt x="91" y="29"/>
                  </a:cubicBezTo>
                  <a:cubicBezTo>
                    <a:pt x="96" y="28"/>
                    <a:pt x="101" y="26"/>
                    <a:pt x="106" y="24"/>
                  </a:cubicBezTo>
                  <a:cubicBezTo>
                    <a:pt x="110" y="23"/>
                    <a:pt x="113" y="20"/>
                    <a:pt x="116" y="19"/>
                  </a:cubicBezTo>
                  <a:cubicBezTo>
                    <a:pt x="119" y="17"/>
                    <a:pt x="122" y="14"/>
                    <a:pt x="126" y="14"/>
                  </a:cubicBezTo>
                  <a:cubicBezTo>
                    <a:pt x="135" y="12"/>
                    <a:pt x="143" y="9"/>
                    <a:pt x="150" y="3"/>
                  </a:cubicBezTo>
                  <a:cubicBezTo>
                    <a:pt x="153" y="1"/>
                    <a:pt x="157" y="1"/>
                    <a:pt x="162" y="0"/>
                  </a:cubicBezTo>
                  <a:cubicBezTo>
                    <a:pt x="161" y="3"/>
                    <a:pt x="161" y="5"/>
                    <a:pt x="160" y="7"/>
                  </a:cubicBezTo>
                  <a:cubicBezTo>
                    <a:pt x="158" y="12"/>
                    <a:pt x="146" y="17"/>
                    <a:pt x="141" y="16"/>
                  </a:cubicBezTo>
                  <a:cubicBezTo>
                    <a:pt x="135" y="15"/>
                    <a:pt x="130" y="18"/>
                    <a:pt x="126" y="21"/>
                  </a:cubicBezTo>
                  <a:cubicBezTo>
                    <a:pt x="123" y="24"/>
                    <a:pt x="119" y="27"/>
                    <a:pt x="116" y="30"/>
                  </a:cubicBezTo>
                  <a:cubicBezTo>
                    <a:pt x="110" y="35"/>
                    <a:pt x="104" y="38"/>
                    <a:pt x="96" y="35"/>
                  </a:cubicBezTo>
                  <a:cubicBezTo>
                    <a:pt x="94" y="35"/>
                    <a:pt x="92" y="35"/>
                    <a:pt x="91" y="36"/>
                  </a:cubicBezTo>
                  <a:cubicBezTo>
                    <a:pt x="87" y="39"/>
                    <a:pt x="84" y="42"/>
                    <a:pt x="81" y="44"/>
                  </a:cubicBezTo>
                  <a:cubicBezTo>
                    <a:pt x="75" y="49"/>
                    <a:pt x="69" y="51"/>
                    <a:pt x="61" y="50"/>
                  </a:cubicBezTo>
                  <a:cubicBezTo>
                    <a:pt x="55" y="49"/>
                    <a:pt x="51" y="51"/>
                    <a:pt x="51" y="57"/>
                  </a:cubicBezTo>
                  <a:cubicBezTo>
                    <a:pt x="51" y="66"/>
                    <a:pt x="46" y="70"/>
                    <a:pt x="39" y="73"/>
                  </a:cubicBezTo>
                  <a:cubicBezTo>
                    <a:pt x="35" y="74"/>
                    <a:pt x="31" y="76"/>
                    <a:pt x="27" y="77"/>
                  </a:cubicBezTo>
                  <a:cubicBezTo>
                    <a:pt x="23" y="79"/>
                    <a:pt x="19" y="81"/>
                    <a:pt x="15" y="83"/>
                  </a:cubicBezTo>
                  <a:cubicBezTo>
                    <a:pt x="7" y="87"/>
                    <a:pt x="7" y="88"/>
                    <a:pt x="0" y="79"/>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5" name="Freeform 11"/>
            <p:cNvSpPr/>
            <p:nvPr/>
          </p:nvSpPr>
          <p:spPr bwMode="auto">
            <a:xfrm>
              <a:off x="5365706" y="3998920"/>
              <a:ext cx="217487" cy="44449"/>
            </a:xfrm>
            <a:custGeom>
              <a:avLst/>
              <a:gdLst>
                <a:gd name="T0" fmla="*/ 0 w 58"/>
                <a:gd name="T1" fmla="*/ 4 h 12"/>
                <a:gd name="T2" fmla="*/ 5 w 58"/>
                <a:gd name="T3" fmla="*/ 1 h 12"/>
                <a:gd name="T4" fmla="*/ 17 w 58"/>
                <a:gd name="T5" fmla="*/ 1 h 12"/>
                <a:gd name="T6" fmla="*/ 18 w 58"/>
                <a:gd name="T7" fmla="*/ 1 h 12"/>
                <a:gd name="T8" fmla="*/ 50 w 58"/>
                <a:gd name="T9" fmla="*/ 3 h 12"/>
                <a:gd name="T10" fmla="*/ 58 w 58"/>
                <a:gd name="T11" fmla="*/ 3 h 12"/>
                <a:gd name="T12" fmla="*/ 36 w 58"/>
                <a:gd name="T13" fmla="*/ 11 h 12"/>
                <a:gd name="T14" fmla="*/ 8 w 58"/>
                <a:gd name="T15" fmla="*/ 5 h 12"/>
                <a:gd name="T16" fmla="*/ 0 w 58"/>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2">
                  <a:moveTo>
                    <a:pt x="0" y="4"/>
                  </a:moveTo>
                  <a:cubicBezTo>
                    <a:pt x="0" y="0"/>
                    <a:pt x="2" y="0"/>
                    <a:pt x="5" y="1"/>
                  </a:cubicBezTo>
                  <a:cubicBezTo>
                    <a:pt x="9" y="2"/>
                    <a:pt x="13" y="5"/>
                    <a:pt x="17" y="1"/>
                  </a:cubicBezTo>
                  <a:cubicBezTo>
                    <a:pt x="17" y="0"/>
                    <a:pt x="18" y="1"/>
                    <a:pt x="18" y="1"/>
                  </a:cubicBezTo>
                  <a:cubicBezTo>
                    <a:pt x="29" y="5"/>
                    <a:pt x="39" y="4"/>
                    <a:pt x="50" y="3"/>
                  </a:cubicBezTo>
                  <a:cubicBezTo>
                    <a:pt x="52" y="3"/>
                    <a:pt x="54" y="3"/>
                    <a:pt x="58" y="3"/>
                  </a:cubicBezTo>
                  <a:cubicBezTo>
                    <a:pt x="51" y="10"/>
                    <a:pt x="44" y="12"/>
                    <a:pt x="36" y="11"/>
                  </a:cubicBezTo>
                  <a:cubicBezTo>
                    <a:pt x="26" y="9"/>
                    <a:pt x="17" y="7"/>
                    <a:pt x="8" y="5"/>
                  </a:cubicBezTo>
                  <a:cubicBezTo>
                    <a:pt x="5" y="4"/>
                    <a:pt x="2" y="4"/>
                    <a:pt x="0" y="4"/>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6" name="Freeform 12"/>
            <p:cNvSpPr/>
            <p:nvPr/>
          </p:nvSpPr>
          <p:spPr bwMode="auto">
            <a:xfrm>
              <a:off x="3311497" y="2559054"/>
              <a:ext cx="74613" cy="85725"/>
            </a:xfrm>
            <a:custGeom>
              <a:avLst/>
              <a:gdLst>
                <a:gd name="T0" fmla="*/ 6 w 20"/>
                <a:gd name="T1" fmla="*/ 22 h 23"/>
                <a:gd name="T2" fmla="*/ 0 w 20"/>
                <a:gd name="T3" fmla="*/ 11 h 23"/>
                <a:gd name="T4" fmla="*/ 8 w 20"/>
                <a:gd name="T5" fmla="*/ 2 h 23"/>
                <a:gd name="T6" fmla="*/ 13 w 20"/>
                <a:gd name="T7" fmla="*/ 1 h 23"/>
                <a:gd name="T8" fmla="*/ 16 w 20"/>
                <a:gd name="T9" fmla="*/ 6 h 23"/>
                <a:gd name="T10" fmla="*/ 18 w 20"/>
                <a:gd name="T11" fmla="*/ 14 h 23"/>
                <a:gd name="T12" fmla="*/ 20 w 20"/>
                <a:gd name="T13" fmla="*/ 19 h 23"/>
                <a:gd name="T14" fmla="*/ 12 w 20"/>
                <a:gd name="T15" fmla="*/ 22 h 23"/>
                <a:gd name="T16" fmla="*/ 6 w 20"/>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6" y="22"/>
                  </a:moveTo>
                  <a:cubicBezTo>
                    <a:pt x="4" y="18"/>
                    <a:pt x="2" y="15"/>
                    <a:pt x="0" y="11"/>
                  </a:cubicBezTo>
                  <a:cubicBezTo>
                    <a:pt x="2" y="8"/>
                    <a:pt x="5" y="5"/>
                    <a:pt x="8" y="2"/>
                  </a:cubicBezTo>
                  <a:cubicBezTo>
                    <a:pt x="9" y="1"/>
                    <a:pt x="12" y="0"/>
                    <a:pt x="13" y="1"/>
                  </a:cubicBezTo>
                  <a:cubicBezTo>
                    <a:pt x="14" y="1"/>
                    <a:pt x="15" y="4"/>
                    <a:pt x="16" y="6"/>
                  </a:cubicBezTo>
                  <a:cubicBezTo>
                    <a:pt x="16" y="8"/>
                    <a:pt x="17" y="11"/>
                    <a:pt x="18" y="14"/>
                  </a:cubicBezTo>
                  <a:cubicBezTo>
                    <a:pt x="19" y="16"/>
                    <a:pt x="20" y="19"/>
                    <a:pt x="20" y="19"/>
                  </a:cubicBezTo>
                  <a:cubicBezTo>
                    <a:pt x="17" y="21"/>
                    <a:pt x="14" y="22"/>
                    <a:pt x="12" y="22"/>
                  </a:cubicBezTo>
                  <a:cubicBezTo>
                    <a:pt x="10" y="23"/>
                    <a:pt x="8" y="22"/>
                    <a:pt x="6" y="22"/>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7" name="Freeform 13"/>
            <p:cNvSpPr/>
            <p:nvPr/>
          </p:nvSpPr>
          <p:spPr bwMode="auto">
            <a:xfrm>
              <a:off x="7037330" y="3787780"/>
              <a:ext cx="44449" cy="85725"/>
            </a:xfrm>
            <a:custGeom>
              <a:avLst/>
              <a:gdLst>
                <a:gd name="T0" fmla="*/ 11 w 12"/>
                <a:gd name="T1" fmla="*/ 0 h 23"/>
                <a:gd name="T2" fmla="*/ 11 w 12"/>
                <a:gd name="T3" fmla="*/ 9 h 23"/>
                <a:gd name="T4" fmla="*/ 5 w 12"/>
                <a:gd name="T5" fmla="*/ 22 h 23"/>
                <a:gd name="T6" fmla="*/ 1 w 12"/>
                <a:gd name="T7" fmla="*/ 22 h 23"/>
                <a:gd name="T8" fmla="*/ 0 w 12"/>
                <a:gd name="T9" fmla="*/ 17 h 23"/>
                <a:gd name="T10" fmla="*/ 3 w 12"/>
                <a:gd name="T11" fmla="*/ 3 h 23"/>
                <a:gd name="T12" fmla="*/ 4 w 12"/>
                <a:gd name="T13" fmla="*/ 1 h 23"/>
                <a:gd name="T14" fmla="*/ 11 w 12"/>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11" y="0"/>
                  </a:moveTo>
                  <a:cubicBezTo>
                    <a:pt x="11" y="3"/>
                    <a:pt x="11" y="6"/>
                    <a:pt x="11" y="9"/>
                  </a:cubicBezTo>
                  <a:cubicBezTo>
                    <a:pt x="12" y="17"/>
                    <a:pt x="11" y="19"/>
                    <a:pt x="5" y="22"/>
                  </a:cubicBezTo>
                  <a:cubicBezTo>
                    <a:pt x="4" y="22"/>
                    <a:pt x="1" y="23"/>
                    <a:pt x="1" y="22"/>
                  </a:cubicBezTo>
                  <a:cubicBezTo>
                    <a:pt x="0" y="21"/>
                    <a:pt x="0" y="18"/>
                    <a:pt x="0" y="17"/>
                  </a:cubicBezTo>
                  <a:cubicBezTo>
                    <a:pt x="5" y="13"/>
                    <a:pt x="4" y="8"/>
                    <a:pt x="3" y="3"/>
                  </a:cubicBezTo>
                  <a:cubicBezTo>
                    <a:pt x="3" y="2"/>
                    <a:pt x="4" y="2"/>
                    <a:pt x="4" y="1"/>
                  </a:cubicBezTo>
                  <a:cubicBezTo>
                    <a:pt x="6" y="0"/>
                    <a:pt x="9" y="0"/>
                    <a:pt x="11" y="0"/>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8" name="Freeform 14"/>
            <p:cNvSpPr/>
            <p:nvPr/>
          </p:nvSpPr>
          <p:spPr bwMode="auto">
            <a:xfrm>
              <a:off x="7689790" y="3643319"/>
              <a:ext cx="117475" cy="53974"/>
            </a:xfrm>
            <a:custGeom>
              <a:avLst/>
              <a:gdLst>
                <a:gd name="T0" fmla="*/ 0 w 31"/>
                <a:gd name="T1" fmla="*/ 14 h 14"/>
                <a:gd name="T2" fmla="*/ 31 w 31"/>
                <a:gd name="T3" fmla="*/ 0 h 14"/>
                <a:gd name="T4" fmla="*/ 0 w 31"/>
                <a:gd name="T5" fmla="*/ 14 h 14"/>
              </a:gdLst>
              <a:ahLst/>
              <a:cxnLst>
                <a:cxn ang="0">
                  <a:pos x="T0" y="T1"/>
                </a:cxn>
                <a:cxn ang="0">
                  <a:pos x="T2" y="T3"/>
                </a:cxn>
                <a:cxn ang="0">
                  <a:pos x="T4" y="T5"/>
                </a:cxn>
              </a:cxnLst>
              <a:rect l="0" t="0" r="r" b="b"/>
              <a:pathLst>
                <a:path w="31" h="14">
                  <a:moveTo>
                    <a:pt x="0" y="14"/>
                  </a:moveTo>
                  <a:cubicBezTo>
                    <a:pt x="8" y="6"/>
                    <a:pt x="18" y="1"/>
                    <a:pt x="31" y="0"/>
                  </a:cubicBezTo>
                  <a:cubicBezTo>
                    <a:pt x="22" y="10"/>
                    <a:pt x="10" y="9"/>
                    <a:pt x="0" y="14"/>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9" name="Freeform 15"/>
            <p:cNvSpPr/>
            <p:nvPr/>
          </p:nvSpPr>
          <p:spPr bwMode="auto">
            <a:xfrm>
              <a:off x="5800677" y="4024319"/>
              <a:ext cx="60326" cy="49215"/>
            </a:xfrm>
            <a:custGeom>
              <a:avLst/>
              <a:gdLst>
                <a:gd name="T0" fmla="*/ 0 w 16"/>
                <a:gd name="T1" fmla="*/ 3 h 13"/>
                <a:gd name="T2" fmla="*/ 16 w 16"/>
                <a:gd name="T3" fmla="*/ 7 h 13"/>
                <a:gd name="T4" fmla="*/ 1 w 16"/>
                <a:gd name="T5" fmla="*/ 13 h 13"/>
                <a:gd name="T6" fmla="*/ 0 w 16"/>
                <a:gd name="T7" fmla="*/ 3 h 13"/>
              </a:gdLst>
              <a:ahLst/>
              <a:cxnLst>
                <a:cxn ang="0">
                  <a:pos x="T0" y="T1"/>
                </a:cxn>
                <a:cxn ang="0">
                  <a:pos x="T2" y="T3"/>
                </a:cxn>
                <a:cxn ang="0">
                  <a:pos x="T4" y="T5"/>
                </a:cxn>
                <a:cxn ang="0">
                  <a:pos x="T6" y="T7"/>
                </a:cxn>
              </a:cxnLst>
              <a:rect l="0" t="0" r="r" b="b"/>
              <a:pathLst>
                <a:path w="16" h="13">
                  <a:moveTo>
                    <a:pt x="0" y="3"/>
                  </a:moveTo>
                  <a:cubicBezTo>
                    <a:pt x="5" y="0"/>
                    <a:pt x="9" y="6"/>
                    <a:pt x="16" y="7"/>
                  </a:cubicBezTo>
                  <a:cubicBezTo>
                    <a:pt x="11" y="13"/>
                    <a:pt x="6" y="12"/>
                    <a:pt x="1" y="13"/>
                  </a:cubicBezTo>
                  <a:cubicBezTo>
                    <a:pt x="1" y="9"/>
                    <a:pt x="0" y="6"/>
                    <a:pt x="0" y="3"/>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0" name="Freeform 16"/>
            <p:cNvSpPr/>
            <p:nvPr/>
          </p:nvSpPr>
          <p:spPr bwMode="auto">
            <a:xfrm>
              <a:off x="8385109" y="3101980"/>
              <a:ext cx="60326" cy="71438"/>
            </a:xfrm>
            <a:custGeom>
              <a:avLst/>
              <a:gdLst>
                <a:gd name="T0" fmla="*/ 16 w 16"/>
                <a:gd name="T1" fmla="*/ 0 h 19"/>
                <a:gd name="T2" fmla="*/ 0 w 16"/>
                <a:gd name="T3" fmla="*/ 19 h 19"/>
                <a:gd name="T4" fmla="*/ 16 w 16"/>
                <a:gd name="T5" fmla="*/ 0 h 19"/>
              </a:gdLst>
              <a:ahLst/>
              <a:cxnLst>
                <a:cxn ang="0">
                  <a:pos x="T0" y="T1"/>
                </a:cxn>
                <a:cxn ang="0">
                  <a:pos x="T2" y="T3"/>
                </a:cxn>
                <a:cxn ang="0">
                  <a:pos x="T4" y="T5"/>
                </a:cxn>
              </a:cxnLst>
              <a:rect l="0" t="0" r="r" b="b"/>
              <a:pathLst>
                <a:path w="16" h="19">
                  <a:moveTo>
                    <a:pt x="16" y="0"/>
                  </a:moveTo>
                  <a:cubicBezTo>
                    <a:pt x="14" y="10"/>
                    <a:pt x="8" y="14"/>
                    <a:pt x="0" y="19"/>
                  </a:cubicBezTo>
                  <a:cubicBezTo>
                    <a:pt x="4" y="11"/>
                    <a:pt x="6" y="3"/>
                    <a:pt x="16" y="0"/>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1" name="Freeform 17"/>
            <p:cNvSpPr/>
            <p:nvPr/>
          </p:nvSpPr>
          <p:spPr bwMode="auto">
            <a:xfrm>
              <a:off x="5211718" y="3975107"/>
              <a:ext cx="71437" cy="41276"/>
            </a:xfrm>
            <a:custGeom>
              <a:avLst/>
              <a:gdLst>
                <a:gd name="T0" fmla="*/ 19 w 19"/>
                <a:gd name="T1" fmla="*/ 11 h 11"/>
                <a:gd name="T2" fmla="*/ 0 w 19"/>
                <a:gd name="T3" fmla="*/ 1 h 11"/>
                <a:gd name="T4" fmla="*/ 3 w 19"/>
                <a:gd name="T5" fmla="*/ 0 h 11"/>
                <a:gd name="T6" fmla="*/ 19 w 19"/>
                <a:gd name="T7" fmla="*/ 11 h 11"/>
              </a:gdLst>
              <a:ahLst/>
              <a:cxnLst>
                <a:cxn ang="0">
                  <a:pos x="T0" y="T1"/>
                </a:cxn>
                <a:cxn ang="0">
                  <a:pos x="T2" y="T3"/>
                </a:cxn>
                <a:cxn ang="0">
                  <a:pos x="T4" y="T5"/>
                </a:cxn>
                <a:cxn ang="0">
                  <a:pos x="T6" y="T7"/>
                </a:cxn>
              </a:cxnLst>
              <a:rect l="0" t="0" r="r" b="b"/>
              <a:pathLst>
                <a:path w="19" h="11">
                  <a:moveTo>
                    <a:pt x="19" y="11"/>
                  </a:moveTo>
                  <a:cubicBezTo>
                    <a:pt x="12" y="8"/>
                    <a:pt x="7" y="5"/>
                    <a:pt x="0" y="1"/>
                  </a:cubicBezTo>
                  <a:cubicBezTo>
                    <a:pt x="1" y="1"/>
                    <a:pt x="2" y="0"/>
                    <a:pt x="3" y="0"/>
                  </a:cubicBezTo>
                  <a:cubicBezTo>
                    <a:pt x="10" y="1"/>
                    <a:pt x="17" y="0"/>
                    <a:pt x="19" y="11"/>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2" name="Freeform 18"/>
            <p:cNvSpPr/>
            <p:nvPr/>
          </p:nvSpPr>
          <p:spPr bwMode="auto">
            <a:xfrm>
              <a:off x="6751582" y="3944943"/>
              <a:ext cx="120648" cy="34924"/>
            </a:xfrm>
            <a:custGeom>
              <a:avLst/>
              <a:gdLst>
                <a:gd name="T0" fmla="*/ 0 w 32"/>
                <a:gd name="T1" fmla="*/ 9 h 9"/>
                <a:gd name="T2" fmla="*/ 32 w 32"/>
                <a:gd name="T3" fmla="*/ 4 h 9"/>
                <a:gd name="T4" fmla="*/ 29 w 32"/>
                <a:gd name="T5" fmla="*/ 5 h 9"/>
                <a:gd name="T6" fmla="*/ 0 w 32"/>
                <a:gd name="T7" fmla="*/ 9 h 9"/>
              </a:gdLst>
              <a:ahLst/>
              <a:cxnLst>
                <a:cxn ang="0">
                  <a:pos x="T0" y="T1"/>
                </a:cxn>
                <a:cxn ang="0">
                  <a:pos x="T2" y="T3"/>
                </a:cxn>
                <a:cxn ang="0">
                  <a:pos x="T4" y="T5"/>
                </a:cxn>
                <a:cxn ang="0">
                  <a:pos x="T6" y="T7"/>
                </a:cxn>
              </a:cxnLst>
              <a:rect l="0" t="0" r="r" b="b"/>
              <a:pathLst>
                <a:path w="32" h="9">
                  <a:moveTo>
                    <a:pt x="0" y="9"/>
                  </a:moveTo>
                  <a:cubicBezTo>
                    <a:pt x="9" y="0"/>
                    <a:pt x="21" y="6"/>
                    <a:pt x="32" y="4"/>
                  </a:cubicBezTo>
                  <a:cubicBezTo>
                    <a:pt x="31" y="4"/>
                    <a:pt x="30" y="6"/>
                    <a:pt x="29" y="5"/>
                  </a:cubicBezTo>
                  <a:cubicBezTo>
                    <a:pt x="19" y="3"/>
                    <a:pt x="10" y="9"/>
                    <a:pt x="0" y="9"/>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3" name="Freeform 19"/>
            <p:cNvSpPr/>
            <p:nvPr/>
          </p:nvSpPr>
          <p:spPr bwMode="auto">
            <a:xfrm>
              <a:off x="8258109" y="3595694"/>
              <a:ext cx="71437" cy="47625"/>
            </a:xfrm>
            <a:custGeom>
              <a:avLst/>
              <a:gdLst>
                <a:gd name="T0" fmla="*/ 19 w 19"/>
                <a:gd name="T1" fmla="*/ 1 h 13"/>
                <a:gd name="T2" fmla="*/ 3 w 19"/>
                <a:gd name="T3" fmla="*/ 13 h 13"/>
                <a:gd name="T4" fmla="*/ 3 w 19"/>
                <a:gd name="T5" fmla="*/ 5 h 13"/>
                <a:gd name="T6" fmla="*/ 9 w 19"/>
                <a:gd name="T7" fmla="*/ 3 h 13"/>
                <a:gd name="T8" fmla="*/ 18 w 19"/>
                <a:gd name="T9" fmla="*/ 0 h 13"/>
                <a:gd name="T10" fmla="*/ 19 w 19"/>
                <a:gd name="T11" fmla="*/ 1 h 13"/>
              </a:gdLst>
              <a:ahLst/>
              <a:cxnLst>
                <a:cxn ang="0">
                  <a:pos x="T0" y="T1"/>
                </a:cxn>
                <a:cxn ang="0">
                  <a:pos x="T2" y="T3"/>
                </a:cxn>
                <a:cxn ang="0">
                  <a:pos x="T4" y="T5"/>
                </a:cxn>
                <a:cxn ang="0">
                  <a:pos x="T6" y="T7"/>
                </a:cxn>
                <a:cxn ang="0">
                  <a:pos x="T8" y="T9"/>
                </a:cxn>
                <a:cxn ang="0">
                  <a:pos x="T10" y="T11"/>
                </a:cxn>
              </a:cxnLst>
              <a:rect l="0" t="0" r="r" b="b"/>
              <a:pathLst>
                <a:path w="19" h="13">
                  <a:moveTo>
                    <a:pt x="19" y="1"/>
                  </a:moveTo>
                  <a:cubicBezTo>
                    <a:pt x="14" y="5"/>
                    <a:pt x="8" y="9"/>
                    <a:pt x="3" y="13"/>
                  </a:cubicBezTo>
                  <a:cubicBezTo>
                    <a:pt x="0" y="12"/>
                    <a:pt x="0" y="8"/>
                    <a:pt x="3" y="5"/>
                  </a:cubicBezTo>
                  <a:cubicBezTo>
                    <a:pt x="4" y="4"/>
                    <a:pt x="7" y="3"/>
                    <a:pt x="9" y="3"/>
                  </a:cubicBezTo>
                  <a:cubicBezTo>
                    <a:pt x="12" y="2"/>
                    <a:pt x="15" y="1"/>
                    <a:pt x="18" y="0"/>
                  </a:cubicBezTo>
                  <a:cubicBezTo>
                    <a:pt x="18" y="0"/>
                    <a:pt x="19" y="1"/>
                    <a:pt x="19" y="1"/>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4" name="Freeform 20"/>
            <p:cNvSpPr/>
            <p:nvPr/>
          </p:nvSpPr>
          <p:spPr bwMode="auto">
            <a:xfrm>
              <a:off x="7581839" y="3667131"/>
              <a:ext cx="52387" cy="41276"/>
            </a:xfrm>
            <a:custGeom>
              <a:avLst/>
              <a:gdLst>
                <a:gd name="T0" fmla="*/ 14 w 14"/>
                <a:gd name="T1" fmla="*/ 0 h 11"/>
                <a:gd name="T2" fmla="*/ 8 w 14"/>
                <a:gd name="T3" fmla="*/ 7 h 11"/>
                <a:gd name="T4" fmla="*/ 1 w 14"/>
                <a:gd name="T5" fmla="*/ 11 h 11"/>
                <a:gd name="T6" fmla="*/ 0 w 14"/>
                <a:gd name="T7" fmla="*/ 8 h 11"/>
                <a:gd name="T8" fmla="*/ 4 w 14"/>
                <a:gd name="T9" fmla="*/ 3 h 11"/>
                <a:gd name="T10" fmla="*/ 14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4" y="0"/>
                  </a:moveTo>
                  <a:cubicBezTo>
                    <a:pt x="12" y="3"/>
                    <a:pt x="10" y="5"/>
                    <a:pt x="8" y="7"/>
                  </a:cubicBezTo>
                  <a:cubicBezTo>
                    <a:pt x="7" y="10"/>
                    <a:pt x="5" y="11"/>
                    <a:pt x="1" y="11"/>
                  </a:cubicBezTo>
                  <a:cubicBezTo>
                    <a:pt x="1" y="10"/>
                    <a:pt x="0" y="9"/>
                    <a:pt x="0" y="8"/>
                  </a:cubicBezTo>
                  <a:cubicBezTo>
                    <a:pt x="1" y="6"/>
                    <a:pt x="2" y="4"/>
                    <a:pt x="4" y="3"/>
                  </a:cubicBezTo>
                  <a:cubicBezTo>
                    <a:pt x="7" y="1"/>
                    <a:pt x="10" y="1"/>
                    <a:pt x="14" y="0"/>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5" name="Freeform 21"/>
            <p:cNvSpPr/>
            <p:nvPr/>
          </p:nvSpPr>
          <p:spPr bwMode="auto">
            <a:xfrm>
              <a:off x="7986649" y="3297242"/>
              <a:ext cx="26988" cy="26989"/>
            </a:xfrm>
            <a:custGeom>
              <a:avLst/>
              <a:gdLst>
                <a:gd name="T0" fmla="*/ 0 w 7"/>
                <a:gd name="T1" fmla="*/ 3 h 7"/>
                <a:gd name="T2" fmla="*/ 6 w 7"/>
                <a:gd name="T3" fmla="*/ 0 h 7"/>
                <a:gd name="T4" fmla="*/ 7 w 7"/>
                <a:gd name="T5" fmla="*/ 1 h 7"/>
                <a:gd name="T6" fmla="*/ 4 w 7"/>
                <a:gd name="T7" fmla="*/ 7 h 7"/>
                <a:gd name="T8" fmla="*/ 0 w 7"/>
                <a:gd name="T9" fmla="*/ 5 h 7"/>
                <a:gd name="T10" fmla="*/ 0 w 7"/>
                <a:gd name="T11" fmla="*/ 3 h 7"/>
              </a:gdLst>
              <a:ahLst/>
              <a:cxnLst>
                <a:cxn ang="0">
                  <a:pos x="T0" y="T1"/>
                </a:cxn>
                <a:cxn ang="0">
                  <a:pos x="T2" y="T3"/>
                </a:cxn>
                <a:cxn ang="0">
                  <a:pos x="T4" y="T5"/>
                </a:cxn>
                <a:cxn ang="0">
                  <a:pos x="T6" y="T7"/>
                </a:cxn>
                <a:cxn ang="0">
                  <a:pos x="T8" y="T9"/>
                </a:cxn>
                <a:cxn ang="0">
                  <a:pos x="T10" y="T11"/>
                </a:cxn>
              </a:cxnLst>
              <a:rect l="0" t="0" r="r" b="b"/>
              <a:pathLst>
                <a:path w="7" h="7">
                  <a:moveTo>
                    <a:pt x="0" y="3"/>
                  </a:moveTo>
                  <a:cubicBezTo>
                    <a:pt x="2" y="2"/>
                    <a:pt x="4" y="1"/>
                    <a:pt x="6" y="0"/>
                  </a:cubicBezTo>
                  <a:cubicBezTo>
                    <a:pt x="7" y="0"/>
                    <a:pt x="7" y="1"/>
                    <a:pt x="7" y="1"/>
                  </a:cubicBezTo>
                  <a:cubicBezTo>
                    <a:pt x="6" y="3"/>
                    <a:pt x="6" y="5"/>
                    <a:pt x="4" y="7"/>
                  </a:cubicBezTo>
                  <a:cubicBezTo>
                    <a:pt x="4" y="7"/>
                    <a:pt x="2" y="6"/>
                    <a:pt x="0" y="5"/>
                  </a:cubicBezTo>
                  <a:cubicBezTo>
                    <a:pt x="0" y="4"/>
                    <a:pt x="0" y="4"/>
                    <a:pt x="0" y="3"/>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6" name="Freeform 22"/>
            <p:cNvSpPr/>
            <p:nvPr/>
          </p:nvSpPr>
          <p:spPr bwMode="auto">
            <a:xfrm>
              <a:off x="8542270" y="2830517"/>
              <a:ext cx="30164" cy="33338"/>
            </a:xfrm>
            <a:custGeom>
              <a:avLst/>
              <a:gdLst>
                <a:gd name="T0" fmla="*/ 0 w 8"/>
                <a:gd name="T1" fmla="*/ 9 h 9"/>
                <a:gd name="T2" fmla="*/ 4 w 8"/>
                <a:gd name="T3" fmla="*/ 2 h 9"/>
                <a:gd name="T4" fmla="*/ 6 w 8"/>
                <a:gd name="T5" fmla="*/ 0 h 9"/>
                <a:gd name="T6" fmla="*/ 0 w 8"/>
                <a:gd name="T7" fmla="*/ 9 h 9"/>
              </a:gdLst>
              <a:ahLst/>
              <a:cxnLst>
                <a:cxn ang="0">
                  <a:pos x="T0" y="T1"/>
                </a:cxn>
                <a:cxn ang="0">
                  <a:pos x="T2" y="T3"/>
                </a:cxn>
                <a:cxn ang="0">
                  <a:pos x="T4" y="T5"/>
                </a:cxn>
                <a:cxn ang="0">
                  <a:pos x="T6" y="T7"/>
                </a:cxn>
              </a:cxnLst>
              <a:rect l="0" t="0" r="r" b="b"/>
              <a:pathLst>
                <a:path w="8" h="9">
                  <a:moveTo>
                    <a:pt x="0" y="9"/>
                  </a:moveTo>
                  <a:cubicBezTo>
                    <a:pt x="2" y="7"/>
                    <a:pt x="3" y="5"/>
                    <a:pt x="4" y="2"/>
                  </a:cubicBezTo>
                  <a:cubicBezTo>
                    <a:pt x="5" y="1"/>
                    <a:pt x="5" y="1"/>
                    <a:pt x="6" y="0"/>
                  </a:cubicBezTo>
                  <a:cubicBezTo>
                    <a:pt x="8" y="4"/>
                    <a:pt x="6" y="7"/>
                    <a:pt x="0" y="9"/>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7" name="Freeform 23"/>
            <p:cNvSpPr/>
            <p:nvPr/>
          </p:nvSpPr>
          <p:spPr bwMode="auto">
            <a:xfrm>
              <a:off x="8412094" y="3003553"/>
              <a:ext cx="30164" cy="30165"/>
            </a:xfrm>
            <a:custGeom>
              <a:avLst/>
              <a:gdLst>
                <a:gd name="T0" fmla="*/ 8 w 8"/>
                <a:gd name="T1" fmla="*/ 2 h 8"/>
                <a:gd name="T2" fmla="*/ 2 w 8"/>
                <a:gd name="T3" fmla="*/ 8 h 8"/>
                <a:gd name="T4" fmla="*/ 0 w 8"/>
                <a:gd name="T5" fmla="*/ 7 h 8"/>
                <a:gd name="T6" fmla="*/ 6 w 8"/>
                <a:gd name="T7" fmla="*/ 0 h 8"/>
                <a:gd name="T8" fmla="*/ 8 w 8"/>
                <a:gd name="T9" fmla="*/ 2 h 8"/>
              </a:gdLst>
              <a:ahLst/>
              <a:cxnLst>
                <a:cxn ang="0">
                  <a:pos x="T0" y="T1"/>
                </a:cxn>
                <a:cxn ang="0">
                  <a:pos x="T2" y="T3"/>
                </a:cxn>
                <a:cxn ang="0">
                  <a:pos x="T4" y="T5"/>
                </a:cxn>
                <a:cxn ang="0">
                  <a:pos x="T6" y="T7"/>
                </a:cxn>
                <a:cxn ang="0">
                  <a:pos x="T8" y="T9"/>
                </a:cxn>
              </a:cxnLst>
              <a:rect l="0" t="0" r="r" b="b"/>
              <a:pathLst>
                <a:path w="8" h="8">
                  <a:moveTo>
                    <a:pt x="8" y="2"/>
                  </a:moveTo>
                  <a:cubicBezTo>
                    <a:pt x="6" y="4"/>
                    <a:pt x="4" y="6"/>
                    <a:pt x="2" y="8"/>
                  </a:cubicBezTo>
                  <a:cubicBezTo>
                    <a:pt x="1" y="8"/>
                    <a:pt x="1" y="7"/>
                    <a:pt x="0" y="7"/>
                  </a:cubicBezTo>
                  <a:cubicBezTo>
                    <a:pt x="2" y="4"/>
                    <a:pt x="4" y="2"/>
                    <a:pt x="6" y="0"/>
                  </a:cubicBezTo>
                  <a:cubicBezTo>
                    <a:pt x="7" y="0"/>
                    <a:pt x="7" y="1"/>
                    <a:pt x="8" y="2"/>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8" name="Freeform 24"/>
            <p:cNvSpPr/>
            <p:nvPr/>
          </p:nvSpPr>
          <p:spPr bwMode="auto">
            <a:xfrm>
              <a:off x="7450077" y="3733806"/>
              <a:ext cx="22226" cy="26989"/>
            </a:xfrm>
            <a:custGeom>
              <a:avLst/>
              <a:gdLst>
                <a:gd name="T0" fmla="*/ 4 w 6"/>
                <a:gd name="T1" fmla="*/ 0 h 7"/>
                <a:gd name="T2" fmla="*/ 6 w 6"/>
                <a:gd name="T3" fmla="*/ 6 h 7"/>
                <a:gd name="T4" fmla="*/ 0 w 6"/>
                <a:gd name="T5" fmla="*/ 7 h 7"/>
                <a:gd name="T6" fmla="*/ 3 w 6"/>
                <a:gd name="T7" fmla="*/ 0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cubicBezTo>
                    <a:pt x="5" y="2"/>
                    <a:pt x="5" y="4"/>
                    <a:pt x="6" y="6"/>
                  </a:cubicBezTo>
                  <a:cubicBezTo>
                    <a:pt x="4" y="6"/>
                    <a:pt x="2" y="6"/>
                    <a:pt x="0" y="7"/>
                  </a:cubicBezTo>
                  <a:cubicBezTo>
                    <a:pt x="1" y="4"/>
                    <a:pt x="2" y="2"/>
                    <a:pt x="3" y="0"/>
                  </a:cubicBezTo>
                  <a:cubicBezTo>
                    <a:pt x="3" y="0"/>
                    <a:pt x="4" y="0"/>
                    <a:pt x="4" y="0"/>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9" name="Freeform 25"/>
            <p:cNvSpPr/>
            <p:nvPr/>
          </p:nvSpPr>
          <p:spPr bwMode="auto">
            <a:xfrm>
              <a:off x="6897632" y="3873505"/>
              <a:ext cx="30164" cy="23813"/>
            </a:xfrm>
            <a:custGeom>
              <a:avLst/>
              <a:gdLst>
                <a:gd name="T0" fmla="*/ 0 w 8"/>
                <a:gd name="T1" fmla="*/ 5 h 6"/>
                <a:gd name="T2" fmla="*/ 4 w 8"/>
                <a:gd name="T3" fmla="*/ 0 h 6"/>
                <a:gd name="T4" fmla="*/ 8 w 8"/>
                <a:gd name="T5" fmla="*/ 4 h 6"/>
                <a:gd name="T6" fmla="*/ 0 w 8"/>
                <a:gd name="T7" fmla="*/ 6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cubicBezTo>
                    <a:pt x="1" y="3"/>
                    <a:pt x="3" y="2"/>
                    <a:pt x="4" y="0"/>
                  </a:cubicBezTo>
                  <a:cubicBezTo>
                    <a:pt x="5" y="1"/>
                    <a:pt x="6" y="2"/>
                    <a:pt x="8" y="4"/>
                  </a:cubicBezTo>
                  <a:cubicBezTo>
                    <a:pt x="5" y="5"/>
                    <a:pt x="2" y="5"/>
                    <a:pt x="0" y="6"/>
                  </a:cubicBezTo>
                  <a:cubicBezTo>
                    <a:pt x="0" y="5"/>
                    <a:pt x="0" y="5"/>
                    <a:pt x="0" y="5"/>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30" name="Freeform 26"/>
            <p:cNvSpPr/>
            <p:nvPr/>
          </p:nvSpPr>
          <p:spPr bwMode="auto">
            <a:xfrm>
              <a:off x="5286331" y="4114806"/>
              <a:ext cx="668334" cy="106365"/>
            </a:xfrm>
            <a:custGeom>
              <a:avLst/>
              <a:gdLst>
                <a:gd name="T0" fmla="*/ 167 w 178"/>
                <a:gd name="T1" fmla="*/ 7 h 28"/>
                <a:gd name="T2" fmla="*/ 161 w 178"/>
                <a:gd name="T3" fmla="*/ 14 h 28"/>
                <a:gd name="T4" fmla="*/ 178 w 178"/>
                <a:gd name="T5" fmla="*/ 13 h 28"/>
                <a:gd name="T6" fmla="*/ 163 w 178"/>
                <a:gd name="T7" fmla="*/ 21 h 28"/>
                <a:gd name="T8" fmla="*/ 97 w 178"/>
                <a:gd name="T9" fmla="*/ 20 h 28"/>
                <a:gd name="T10" fmla="*/ 100 w 178"/>
                <a:gd name="T11" fmla="*/ 27 h 28"/>
                <a:gd name="T12" fmla="*/ 25 w 178"/>
                <a:gd name="T13" fmla="*/ 19 h 28"/>
                <a:gd name="T14" fmla="*/ 3 w 178"/>
                <a:gd name="T15" fmla="*/ 7 h 28"/>
                <a:gd name="T16" fmla="*/ 0 w 178"/>
                <a:gd name="T17" fmla="*/ 3 h 28"/>
                <a:gd name="T18" fmla="*/ 12 w 178"/>
                <a:gd name="T19" fmla="*/ 0 h 28"/>
                <a:gd name="T20" fmla="*/ 16 w 178"/>
                <a:gd name="T21" fmla="*/ 1 h 28"/>
                <a:gd name="T22" fmla="*/ 22 w 178"/>
                <a:gd name="T23" fmla="*/ 4 h 28"/>
                <a:gd name="T24" fmla="*/ 39 w 178"/>
                <a:gd name="T25" fmla="*/ 2 h 28"/>
                <a:gd name="T26" fmla="*/ 57 w 178"/>
                <a:gd name="T27" fmla="*/ 5 h 28"/>
                <a:gd name="T28" fmla="*/ 79 w 178"/>
                <a:gd name="T29" fmla="*/ 4 h 28"/>
                <a:gd name="T30" fmla="*/ 82 w 178"/>
                <a:gd name="T31" fmla="*/ 4 h 28"/>
                <a:gd name="T32" fmla="*/ 104 w 178"/>
                <a:gd name="T33" fmla="*/ 10 h 28"/>
                <a:gd name="T34" fmla="*/ 107 w 178"/>
                <a:gd name="T35" fmla="*/ 12 h 28"/>
                <a:gd name="T36" fmla="*/ 115 w 178"/>
                <a:gd name="T37" fmla="*/ 14 h 28"/>
                <a:gd name="T38" fmla="*/ 128 w 178"/>
                <a:gd name="T39" fmla="*/ 16 h 28"/>
                <a:gd name="T40" fmla="*/ 141 w 178"/>
                <a:gd name="T41" fmla="*/ 15 h 28"/>
                <a:gd name="T42" fmla="*/ 152 w 178"/>
                <a:gd name="T43" fmla="*/ 8 h 28"/>
                <a:gd name="T44" fmla="*/ 167 w 178"/>
                <a:gd name="T4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28">
                  <a:moveTo>
                    <a:pt x="167" y="7"/>
                  </a:moveTo>
                  <a:cubicBezTo>
                    <a:pt x="165" y="9"/>
                    <a:pt x="163" y="11"/>
                    <a:pt x="161" y="14"/>
                  </a:cubicBezTo>
                  <a:cubicBezTo>
                    <a:pt x="167" y="19"/>
                    <a:pt x="172" y="10"/>
                    <a:pt x="178" y="13"/>
                  </a:cubicBezTo>
                  <a:cubicBezTo>
                    <a:pt x="173" y="17"/>
                    <a:pt x="170" y="21"/>
                    <a:pt x="163" y="21"/>
                  </a:cubicBezTo>
                  <a:cubicBezTo>
                    <a:pt x="141" y="20"/>
                    <a:pt x="119" y="20"/>
                    <a:pt x="97" y="20"/>
                  </a:cubicBezTo>
                  <a:cubicBezTo>
                    <a:pt x="98" y="22"/>
                    <a:pt x="99" y="24"/>
                    <a:pt x="100" y="27"/>
                  </a:cubicBezTo>
                  <a:cubicBezTo>
                    <a:pt x="75" y="26"/>
                    <a:pt x="49" y="28"/>
                    <a:pt x="25" y="19"/>
                  </a:cubicBezTo>
                  <a:cubicBezTo>
                    <a:pt x="17" y="16"/>
                    <a:pt x="10" y="11"/>
                    <a:pt x="3" y="7"/>
                  </a:cubicBezTo>
                  <a:cubicBezTo>
                    <a:pt x="2" y="6"/>
                    <a:pt x="1" y="5"/>
                    <a:pt x="0" y="3"/>
                  </a:cubicBezTo>
                  <a:cubicBezTo>
                    <a:pt x="4" y="2"/>
                    <a:pt x="8" y="1"/>
                    <a:pt x="12" y="0"/>
                  </a:cubicBezTo>
                  <a:cubicBezTo>
                    <a:pt x="13" y="0"/>
                    <a:pt x="16" y="0"/>
                    <a:pt x="16" y="1"/>
                  </a:cubicBezTo>
                  <a:cubicBezTo>
                    <a:pt x="17" y="5"/>
                    <a:pt x="20" y="4"/>
                    <a:pt x="22" y="4"/>
                  </a:cubicBezTo>
                  <a:cubicBezTo>
                    <a:pt x="28" y="3"/>
                    <a:pt x="33" y="2"/>
                    <a:pt x="39" y="2"/>
                  </a:cubicBezTo>
                  <a:cubicBezTo>
                    <a:pt x="45" y="3"/>
                    <a:pt x="51" y="3"/>
                    <a:pt x="57" y="5"/>
                  </a:cubicBezTo>
                  <a:cubicBezTo>
                    <a:pt x="65" y="7"/>
                    <a:pt x="72" y="10"/>
                    <a:pt x="79" y="4"/>
                  </a:cubicBezTo>
                  <a:cubicBezTo>
                    <a:pt x="79" y="3"/>
                    <a:pt x="81" y="4"/>
                    <a:pt x="82" y="4"/>
                  </a:cubicBezTo>
                  <a:cubicBezTo>
                    <a:pt x="89" y="7"/>
                    <a:pt x="96" y="10"/>
                    <a:pt x="104" y="10"/>
                  </a:cubicBezTo>
                  <a:cubicBezTo>
                    <a:pt x="105" y="10"/>
                    <a:pt x="106" y="11"/>
                    <a:pt x="107" y="12"/>
                  </a:cubicBezTo>
                  <a:cubicBezTo>
                    <a:pt x="109" y="15"/>
                    <a:pt x="111" y="16"/>
                    <a:pt x="115" y="14"/>
                  </a:cubicBezTo>
                  <a:cubicBezTo>
                    <a:pt x="119" y="13"/>
                    <a:pt x="123" y="13"/>
                    <a:pt x="128" y="16"/>
                  </a:cubicBezTo>
                  <a:cubicBezTo>
                    <a:pt x="132" y="19"/>
                    <a:pt x="137" y="18"/>
                    <a:pt x="141" y="15"/>
                  </a:cubicBezTo>
                  <a:cubicBezTo>
                    <a:pt x="145" y="13"/>
                    <a:pt x="148" y="10"/>
                    <a:pt x="152" y="8"/>
                  </a:cubicBezTo>
                  <a:cubicBezTo>
                    <a:pt x="157" y="5"/>
                    <a:pt x="161" y="4"/>
                    <a:pt x="167" y="7"/>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31" name="Freeform 27"/>
            <p:cNvSpPr/>
            <p:nvPr/>
          </p:nvSpPr>
          <p:spPr bwMode="auto">
            <a:xfrm>
              <a:off x="6919861" y="4029081"/>
              <a:ext cx="98425" cy="41276"/>
            </a:xfrm>
            <a:custGeom>
              <a:avLst/>
              <a:gdLst>
                <a:gd name="T0" fmla="*/ 2 w 26"/>
                <a:gd name="T1" fmla="*/ 11 h 11"/>
                <a:gd name="T2" fmla="*/ 5 w 26"/>
                <a:gd name="T3" fmla="*/ 5 h 11"/>
                <a:gd name="T4" fmla="*/ 26 w 26"/>
                <a:gd name="T5" fmla="*/ 0 h 11"/>
                <a:gd name="T6" fmla="*/ 2 w 26"/>
                <a:gd name="T7" fmla="*/ 11 h 11"/>
              </a:gdLst>
              <a:ahLst/>
              <a:cxnLst>
                <a:cxn ang="0">
                  <a:pos x="T0" y="T1"/>
                </a:cxn>
                <a:cxn ang="0">
                  <a:pos x="T2" y="T3"/>
                </a:cxn>
                <a:cxn ang="0">
                  <a:pos x="T4" y="T5"/>
                </a:cxn>
                <a:cxn ang="0">
                  <a:pos x="T6" y="T7"/>
                </a:cxn>
              </a:cxnLst>
              <a:rect l="0" t="0" r="r" b="b"/>
              <a:pathLst>
                <a:path w="26" h="11">
                  <a:moveTo>
                    <a:pt x="2" y="11"/>
                  </a:moveTo>
                  <a:cubicBezTo>
                    <a:pt x="0" y="8"/>
                    <a:pt x="1" y="6"/>
                    <a:pt x="5" y="5"/>
                  </a:cubicBezTo>
                  <a:cubicBezTo>
                    <a:pt x="12" y="3"/>
                    <a:pt x="19" y="2"/>
                    <a:pt x="26" y="0"/>
                  </a:cubicBezTo>
                  <a:cubicBezTo>
                    <a:pt x="19" y="6"/>
                    <a:pt x="11" y="10"/>
                    <a:pt x="2" y="11"/>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32" name="Freeform 28"/>
            <p:cNvSpPr/>
            <p:nvPr/>
          </p:nvSpPr>
          <p:spPr bwMode="auto">
            <a:xfrm>
              <a:off x="8456561" y="3327403"/>
              <a:ext cx="33337" cy="30165"/>
            </a:xfrm>
            <a:custGeom>
              <a:avLst/>
              <a:gdLst>
                <a:gd name="T0" fmla="*/ 0 w 9"/>
                <a:gd name="T1" fmla="*/ 8 h 8"/>
                <a:gd name="T2" fmla="*/ 7 w 9"/>
                <a:gd name="T3" fmla="*/ 0 h 8"/>
                <a:gd name="T4" fmla="*/ 9 w 9"/>
                <a:gd name="T5" fmla="*/ 1 h 8"/>
                <a:gd name="T6" fmla="*/ 8 w 9"/>
                <a:gd name="T7" fmla="*/ 3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cubicBezTo>
                    <a:pt x="0" y="4"/>
                    <a:pt x="4" y="0"/>
                    <a:pt x="7" y="0"/>
                  </a:cubicBezTo>
                  <a:cubicBezTo>
                    <a:pt x="7" y="0"/>
                    <a:pt x="8" y="0"/>
                    <a:pt x="9" y="1"/>
                  </a:cubicBezTo>
                  <a:cubicBezTo>
                    <a:pt x="9" y="1"/>
                    <a:pt x="9" y="3"/>
                    <a:pt x="8" y="3"/>
                  </a:cubicBezTo>
                  <a:cubicBezTo>
                    <a:pt x="6" y="5"/>
                    <a:pt x="3" y="6"/>
                    <a:pt x="0" y="8"/>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33" name="Freeform 29"/>
            <p:cNvSpPr/>
            <p:nvPr/>
          </p:nvSpPr>
          <p:spPr bwMode="auto">
            <a:xfrm>
              <a:off x="8693150" y="2901951"/>
              <a:ext cx="71437" cy="82549"/>
            </a:xfrm>
            <a:custGeom>
              <a:avLst/>
              <a:gdLst>
                <a:gd name="T0" fmla="*/ 0 w 19"/>
                <a:gd name="T1" fmla="*/ 21 h 22"/>
                <a:gd name="T2" fmla="*/ 19 w 19"/>
                <a:gd name="T3" fmla="*/ 0 h 22"/>
                <a:gd name="T4" fmla="*/ 1 w 19"/>
                <a:gd name="T5" fmla="*/ 22 h 22"/>
                <a:gd name="T6" fmla="*/ 0 w 19"/>
                <a:gd name="T7" fmla="*/ 21 h 22"/>
              </a:gdLst>
              <a:ahLst/>
              <a:cxnLst>
                <a:cxn ang="0">
                  <a:pos x="T0" y="T1"/>
                </a:cxn>
                <a:cxn ang="0">
                  <a:pos x="T2" y="T3"/>
                </a:cxn>
                <a:cxn ang="0">
                  <a:pos x="T4" y="T5"/>
                </a:cxn>
                <a:cxn ang="0">
                  <a:pos x="T6" y="T7"/>
                </a:cxn>
              </a:cxnLst>
              <a:rect l="0" t="0" r="r" b="b"/>
              <a:pathLst>
                <a:path w="19" h="22">
                  <a:moveTo>
                    <a:pt x="0" y="21"/>
                  </a:moveTo>
                  <a:cubicBezTo>
                    <a:pt x="4" y="12"/>
                    <a:pt x="9" y="3"/>
                    <a:pt x="19" y="0"/>
                  </a:cubicBezTo>
                  <a:cubicBezTo>
                    <a:pt x="13" y="7"/>
                    <a:pt x="7" y="14"/>
                    <a:pt x="1" y="22"/>
                  </a:cubicBezTo>
                  <a:cubicBezTo>
                    <a:pt x="1" y="21"/>
                    <a:pt x="0" y="21"/>
                    <a:pt x="0" y="21"/>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grpSp>
      <p:sp>
        <p:nvSpPr>
          <p:cNvPr id="60" name="TextBox 12"/>
          <p:cNvSpPr txBox="1">
            <a:spLocks noChangeArrowheads="1"/>
          </p:cNvSpPr>
          <p:nvPr/>
        </p:nvSpPr>
        <p:spPr bwMode="auto">
          <a:xfrm>
            <a:off x="1214414" y="802171"/>
            <a:ext cx="2357433" cy="769441"/>
          </a:xfrm>
          <a:prstGeom prst="rect">
            <a:avLst/>
          </a:prstGeom>
          <a:solidFill>
            <a:schemeClr val="bg1">
              <a:lumMod val="65000"/>
            </a:schemeClr>
          </a:solidFill>
          <a:ln w="9525">
            <a:noFill/>
            <a:miter lim="800000"/>
          </a:ln>
          <a:effectLst>
            <a:softEdge rad="127000"/>
          </a:effectLst>
        </p:spPr>
        <p:txBody>
          <a:bodyPr wrap="square">
            <a:spAutoFit/>
          </a:bodyPr>
          <a:lstStyle/>
          <a:p>
            <a:r>
              <a:rPr lang="zh-CN" altLang="en-US" sz="4400" dirty="0" smtClean="0">
                <a:latin typeface="汉仪行楷简" panose="02010609000101010101" pitchFamily="49" charset="-122"/>
                <a:ea typeface="汉仪行楷简" panose="02010609000101010101" pitchFamily="49" charset="-122"/>
              </a:rPr>
              <a:t> 第七章</a:t>
            </a:r>
            <a:endParaRPr lang="zh-CN" altLang="en-US" sz="4400" dirty="0">
              <a:latin typeface="汉仪行楷简" panose="02010609000101010101" pitchFamily="49" charset="-122"/>
              <a:ea typeface="汉仪行楷简" panose="02010609000101010101" pitchFamily="49" charset="-122"/>
            </a:endParaRPr>
          </a:p>
        </p:txBody>
      </p:sp>
      <p:pic>
        <p:nvPicPr>
          <p:cNvPr id="62" name="图片 61" descr="墨团.png"/>
          <p:cNvPicPr>
            <a:picLocks noChangeAspect="1"/>
          </p:cNvPicPr>
          <p:nvPr/>
        </p:nvPicPr>
        <p:blipFill>
          <a:blip r:embed="rId1"/>
          <a:stretch>
            <a:fillRect/>
          </a:stretch>
        </p:blipFill>
        <p:spPr>
          <a:xfrm>
            <a:off x="805895" y="2470838"/>
            <a:ext cx="2643174" cy="2565759"/>
          </a:xfrm>
          <a:prstGeom prst="rect">
            <a:avLst/>
          </a:prstGeom>
        </p:spPr>
      </p:pic>
      <p:cxnSp>
        <p:nvCxnSpPr>
          <p:cNvPr id="64" name="直接连接符 63"/>
          <p:cNvCxnSpPr/>
          <p:nvPr/>
        </p:nvCxnSpPr>
        <p:spPr>
          <a:xfrm flipV="1">
            <a:off x="4705756" y="3494001"/>
            <a:ext cx="1552853" cy="7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矩形 12"/>
          <p:cNvSpPr>
            <a:spLocks noChangeArrowheads="1"/>
          </p:cNvSpPr>
          <p:nvPr/>
        </p:nvSpPr>
        <p:spPr bwMode="auto">
          <a:xfrm>
            <a:off x="3347864" y="4201924"/>
            <a:ext cx="4669868" cy="523220"/>
          </a:xfrm>
          <a:prstGeom prst="rect">
            <a:avLst/>
          </a:prstGeom>
          <a:noFill/>
          <a:ln w="9525">
            <a:noFill/>
            <a:miter lim="800000"/>
          </a:ln>
        </p:spPr>
        <p:txBody>
          <a:bodyPr wrap="none">
            <a:spAutoFit/>
          </a:bodyPr>
          <a:lstStyle/>
          <a:p>
            <a:r>
              <a:rPr lang="zh-CN" altLang="en-US" sz="2800" dirty="0" smtClean="0">
                <a:latin typeface="华文隶书" panose="02010800040101010101" pitchFamily="2" charset="-122"/>
                <a:ea typeface="华文隶书" panose="02010800040101010101" pitchFamily="2" charset="-122"/>
              </a:rPr>
              <a:t>第二节  硬笔书法的基本技法</a:t>
            </a:r>
            <a:endParaRPr lang="zh-CN" altLang="en-US" sz="2800" dirty="0">
              <a:latin typeface="华文隶书" panose="02010800040101010101" pitchFamily="2" charset="-122"/>
              <a:ea typeface="华文隶书" panose="02010800040101010101" pitchFamily="2" charset="-122"/>
            </a:endParaRPr>
          </a:p>
        </p:txBody>
      </p:sp>
      <p:pic>
        <p:nvPicPr>
          <p:cNvPr id="74" name="图片 73" descr="石刻1.png"/>
          <p:cNvPicPr>
            <a:picLocks noChangeAspect="1"/>
          </p:cNvPicPr>
          <p:nvPr/>
        </p:nvPicPr>
        <p:blipFill>
          <a:blip r:embed="rId2" cstate="print"/>
          <a:stretch>
            <a:fillRect/>
          </a:stretch>
        </p:blipFill>
        <p:spPr>
          <a:xfrm flipH="1">
            <a:off x="585243" y="500042"/>
            <a:ext cx="414857" cy="1073044"/>
          </a:xfrm>
          <a:prstGeom prst="rect">
            <a:avLst/>
          </a:prstGeom>
        </p:spPr>
      </p:pic>
      <p:cxnSp>
        <p:nvCxnSpPr>
          <p:cNvPr id="41" name="直接连接符 40"/>
          <p:cNvCxnSpPr/>
          <p:nvPr/>
        </p:nvCxnSpPr>
        <p:spPr>
          <a:xfrm>
            <a:off x="4729701" y="4678448"/>
            <a:ext cx="314327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amond(in)">
                                      <p:cBhvr>
                                        <p:cTn id="7" dur="2000"/>
                                        <p:tgtEl>
                                          <p:spTgt spid="60"/>
                                        </p:tgtEl>
                                      </p:cBhvr>
                                    </p:animEffect>
                                  </p:childTnLst>
                                </p:cTn>
                              </p:par>
                              <p:par>
                                <p:cTn id="8" presetID="8" presetClass="entr" presetSubtype="16"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diamond(in)">
                                      <p:cBhvr>
                                        <p:cTn id="10" dur="2000"/>
                                        <p:tgtEl>
                                          <p:spTgt spid="74"/>
                                        </p:tgtEl>
                                      </p:cBhvr>
                                    </p:animEffect>
                                  </p:childTnLst>
                                </p:cTn>
                              </p:par>
                            </p:childTnLst>
                          </p:cTn>
                        </p:par>
                        <p:par>
                          <p:cTn id="11" fill="hold">
                            <p:stCondLst>
                              <p:cond delay="2000"/>
                            </p:stCondLst>
                            <p:childTnLst>
                              <p:par>
                                <p:cTn id="12" presetID="24"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 to="" calcmode="lin" valueType="num">
                                      <p:cBhvr>
                                        <p:cTn id="14" dur="1" fill="hold"/>
                                        <p:tgtEl>
                                          <p:spTgt spid="62"/>
                                        </p:tgtEl>
                                      </p:cBhvr>
                                    </p:anim>
                                  </p:childTnLst>
                                </p:cTn>
                              </p:par>
                            </p:childTnLst>
                          </p:cTn>
                        </p:par>
                        <p:par>
                          <p:cTn id="15" fill="hold">
                            <p:stCondLst>
                              <p:cond delay="2000"/>
                            </p:stCondLst>
                            <p:childTnLst>
                              <p:par>
                                <p:cTn id="16" presetID="24"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to="" calcmode="lin" valueType="num">
                                      <p:cBhvr>
                                        <p:cTn id="18" dur="1" fill="hold"/>
                                        <p:tgtEl>
                                          <p:spTgt spid="9"/>
                                        </p:tgtEl>
                                      </p:cBhvr>
                                    </p:anim>
                                  </p:childTnLst>
                                </p:cTn>
                              </p:par>
                            </p:childTnLst>
                          </p:cTn>
                        </p:par>
                        <p:par>
                          <p:cTn id="19" fill="hold">
                            <p:stCondLst>
                              <p:cond delay="2000"/>
                            </p:stCondLst>
                            <p:childTnLst>
                              <p:par>
                                <p:cTn id="20" presetID="37"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6" fill="hold">
                            <p:stCondLst>
                              <p:cond delay="3000"/>
                            </p:stCondLst>
                            <p:childTnLst>
                              <p:par>
                                <p:cTn id="27" presetID="37" presetClass="entr" presetSubtype="0"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000"/>
                                        <p:tgtEl>
                                          <p:spTgt spid="64"/>
                                        </p:tgtEl>
                                      </p:cBhvr>
                                    </p:animEffect>
                                    <p:anim calcmode="lin" valueType="num">
                                      <p:cBhvr>
                                        <p:cTn id="30" dur="1000" fill="hold"/>
                                        <p:tgtEl>
                                          <p:spTgt spid="64"/>
                                        </p:tgtEl>
                                        <p:attrNameLst>
                                          <p:attrName>ppt_x</p:attrName>
                                        </p:attrNameLst>
                                      </p:cBhvr>
                                      <p:tavLst>
                                        <p:tav tm="0">
                                          <p:val>
                                            <p:strVal val="#ppt_x"/>
                                          </p:val>
                                        </p:tav>
                                        <p:tav tm="100000">
                                          <p:val>
                                            <p:strVal val="#ppt_x"/>
                                          </p:val>
                                        </p:tav>
                                      </p:tavLst>
                                    </p:anim>
                                    <p:anim calcmode="lin" valueType="num">
                                      <p:cBhvr>
                                        <p:cTn id="31" dur="900" decel="100000" fill="hold"/>
                                        <p:tgtEl>
                                          <p:spTgt spid="6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1000"/>
                                        <p:tgtEl>
                                          <p:spTgt spid="65"/>
                                        </p:tgtEl>
                                      </p:cBhvr>
                                    </p:animEffect>
                                    <p:anim calcmode="lin" valueType="num">
                                      <p:cBhvr>
                                        <p:cTn id="37" dur="1000" fill="hold"/>
                                        <p:tgtEl>
                                          <p:spTgt spid="65"/>
                                        </p:tgtEl>
                                        <p:attrNameLst>
                                          <p:attrName>ppt_x</p:attrName>
                                        </p:attrNameLst>
                                      </p:cBhvr>
                                      <p:tavLst>
                                        <p:tav tm="0">
                                          <p:val>
                                            <p:strVal val="#ppt_x"/>
                                          </p:val>
                                        </p:tav>
                                        <p:tav tm="100000">
                                          <p:val>
                                            <p:strVal val="#ppt_x"/>
                                          </p:val>
                                        </p:tav>
                                      </p:tavLst>
                                    </p:anim>
                                    <p:anim calcmode="lin" valueType="num">
                                      <p:cBhvr>
                                        <p:cTn id="38" dur="900" decel="100000" fill="hold"/>
                                        <p:tgtEl>
                                          <p:spTgt spid="6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37"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900" decel="100000" fill="hold"/>
                                        <p:tgtEl>
                                          <p:spTgt spid="4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0" grpId="0" animBg="1"/>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3955"/>
          <a:stretch>
            <a:fillRect/>
          </a:stretch>
        </p:blipFill>
        <p:spPr bwMode="auto">
          <a:xfrm>
            <a:off x="3721794" y="2708920"/>
            <a:ext cx="2780564" cy="267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descr="墨迹22.png"/>
          <p:cNvPicPr>
            <a:picLocks noChangeAspect="1"/>
          </p:cNvPicPr>
          <p:nvPr/>
        </p:nvPicPr>
        <p:blipFill>
          <a:blip r:embed="rId2"/>
          <a:stretch>
            <a:fillRect/>
          </a:stretch>
        </p:blipFill>
        <p:spPr>
          <a:xfrm>
            <a:off x="-142908" y="260383"/>
            <a:ext cx="5786478" cy="1096915"/>
          </a:xfrm>
          <a:prstGeom prst="rect">
            <a:avLst/>
          </a:prstGeom>
        </p:spPr>
      </p:pic>
      <p:sp>
        <p:nvSpPr>
          <p:cNvPr id="3" name="TextBox 2"/>
          <p:cNvSpPr txBox="1"/>
          <p:nvPr/>
        </p:nvSpPr>
        <p:spPr>
          <a:xfrm>
            <a:off x="785786" y="474697"/>
            <a:ext cx="2071702" cy="646331"/>
          </a:xfrm>
          <a:prstGeom prst="rect">
            <a:avLst/>
          </a:prstGeom>
          <a:noFill/>
        </p:spPr>
        <p:txBody>
          <a:bodyPr wrap="square" rtlCol="0">
            <a:spAutoFit/>
          </a:bodyPr>
          <a:lstStyle/>
          <a:p>
            <a:r>
              <a:rPr lang="zh-CN" altLang="en-US" sz="3600" dirty="0" smtClean="0">
                <a:solidFill>
                  <a:schemeClr val="bg1"/>
                </a:solidFill>
                <a:latin typeface="华文隶书" panose="02010800040101010101" pitchFamily="2" charset="-122"/>
                <a:ea typeface="华文隶书" panose="02010800040101010101" pitchFamily="2" charset="-122"/>
              </a:rPr>
              <a:t>第一节</a:t>
            </a:r>
            <a:endParaRPr lang="zh-CN" altLang="en-US" sz="3600" dirty="0">
              <a:solidFill>
                <a:schemeClr val="bg1"/>
              </a:solidFill>
              <a:latin typeface="华文隶书" panose="02010800040101010101" pitchFamily="2" charset="-122"/>
              <a:ea typeface="华文隶书" panose="02010800040101010101" pitchFamily="2" charset="-122"/>
            </a:endParaRPr>
          </a:p>
        </p:txBody>
      </p:sp>
      <p:sp>
        <p:nvSpPr>
          <p:cNvPr id="4" name="TextBox 3"/>
          <p:cNvSpPr txBox="1"/>
          <p:nvPr/>
        </p:nvSpPr>
        <p:spPr>
          <a:xfrm>
            <a:off x="2000232" y="1262706"/>
            <a:ext cx="3857652" cy="523220"/>
          </a:xfrm>
          <a:prstGeom prst="rect">
            <a:avLst/>
          </a:prstGeom>
          <a:noFill/>
        </p:spPr>
        <p:txBody>
          <a:bodyPr wrap="square" rtlCol="0">
            <a:spAutoFit/>
          </a:bodyPr>
          <a:lstStyle/>
          <a:p>
            <a:r>
              <a:rPr lang="zh-CN" altLang="en-US" sz="2800" dirty="0" smtClean="0">
                <a:solidFill>
                  <a:schemeClr val="accent6">
                    <a:lumMod val="50000"/>
                  </a:schemeClr>
                </a:solidFill>
                <a:latin typeface="华文隶书" panose="02010800040101010101" pitchFamily="2" charset="-122"/>
                <a:ea typeface="华文隶书" panose="02010800040101010101" pitchFamily="2" charset="-122"/>
              </a:rPr>
              <a:t>书写工具</a:t>
            </a:r>
            <a:endParaRPr lang="zh-CN" altLang="en-US" sz="2800" dirty="0">
              <a:solidFill>
                <a:schemeClr val="accent6">
                  <a:lumMod val="50000"/>
                </a:schemeClr>
              </a:solidFill>
              <a:latin typeface="华文隶书" panose="02010800040101010101" pitchFamily="2" charset="-122"/>
              <a:ea typeface="华文隶书" panose="02010800040101010101" pitchFamily="2" charset="-122"/>
            </a:endParaRPr>
          </a:p>
        </p:txBody>
      </p:sp>
      <p:pic>
        <p:nvPicPr>
          <p:cNvPr id="9" name="图片 8" descr="墨迹11.png"/>
          <p:cNvPicPr>
            <a:picLocks noChangeAspect="1"/>
          </p:cNvPicPr>
          <p:nvPr/>
        </p:nvPicPr>
        <p:blipFill>
          <a:blip r:embed="rId3" cstate="print"/>
          <a:stretch>
            <a:fillRect/>
          </a:stretch>
        </p:blipFill>
        <p:spPr>
          <a:xfrm>
            <a:off x="3571868" y="1357298"/>
            <a:ext cx="714380" cy="465499"/>
          </a:xfrm>
          <a:prstGeom prst="rect">
            <a:avLst/>
          </a:prstGeom>
        </p:spPr>
      </p:pic>
      <p:cxnSp>
        <p:nvCxnSpPr>
          <p:cNvPr id="14" name="直接连接符 13"/>
          <p:cNvCxnSpPr/>
          <p:nvPr/>
        </p:nvCxnSpPr>
        <p:spPr>
          <a:xfrm>
            <a:off x="2071670" y="1785926"/>
            <a:ext cx="142876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4" cstate="print"/>
          <a:srcRect t="2067"/>
          <a:stretch>
            <a:fillRect/>
          </a:stretch>
        </p:blipFill>
        <p:spPr>
          <a:xfrm>
            <a:off x="5112076" y="1"/>
            <a:ext cx="4031925" cy="6716233"/>
          </a:xfrm>
          <a:prstGeom prst="rect">
            <a:avLst/>
          </a:prstGeom>
          <a:effectLst>
            <a:softEdge rad="0"/>
          </a:effectLst>
        </p:spPr>
      </p:pic>
      <p:cxnSp>
        <p:nvCxnSpPr>
          <p:cNvPr id="35" name="直接连接符 34"/>
          <p:cNvCxnSpPr/>
          <p:nvPr/>
        </p:nvCxnSpPr>
        <p:spPr bwMode="auto">
          <a:xfrm rot="5400000">
            <a:off x="1001772"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6" name="组合 39"/>
          <p:cNvGrpSpPr/>
          <p:nvPr/>
        </p:nvGrpSpPr>
        <p:grpSpPr bwMode="auto">
          <a:xfrm>
            <a:off x="1081343" y="2344209"/>
            <a:ext cx="2492990" cy="4013749"/>
            <a:chOff x="3296335" y="1048893"/>
            <a:chExt cx="2491384" cy="3009716"/>
          </a:xfrm>
        </p:grpSpPr>
        <p:cxnSp>
          <p:nvCxnSpPr>
            <p:cNvPr id="37" name="直接连接符 36"/>
            <p:cNvCxnSpPr/>
            <p:nvPr/>
          </p:nvCxnSpPr>
          <p:spPr>
            <a:xfrm rot="5400000">
              <a:off x="4170483" y="2494433"/>
              <a:ext cx="2892666"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3296335" y="1048893"/>
              <a:ext cx="2491384" cy="3009716"/>
            </a:xfrm>
            <a:prstGeom prst="rect">
              <a:avLst/>
            </a:prstGeom>
          </p:spPr>
          <p:txBody>
            <a:bodyPr vert="eaVert" wrap="square">
              <a:spAutoFit/>
            </a:bodyPr>
            <a:lstStyle/>
            <a:p>
              <a:pPr defTabSz="685165" fontAlgn="auto">
                <a:lnSpc>
                  <a:spcPct val="150000"/>
                </a:lnSpc>
                <a:spcBef>
                  <a:spcPts val="0"/>
                </a:spcBef>
                <a:spcAft>
                  <a:spcPts val="0"/>
                </a:spcAft>
                <a:defRPr/>
              </a:pPr>
              <a:r>
                <a:rPr lang="zh-CN" altLang="en-US" sz="2000" dirty="0">
                  <a:solidFill>
                    <a:schemeClr val="tx1">
                      <a:lumMod val="85000"/>
                      <a:lumOff val="15000"/>
                    </a:schemeClr>
                  </a:solidFill>
                  <a:latin typeface="汉仪大隶书简" panose="02010609000101010101" pitchFamily="49" charset="-122"/>
                  <a:ea typeface="汉仪大隶书简" panose="02010609000101010101" pitchFamily="49" charset="-122"/>
                </a:rPr>
                <a:t>练习硬笔书法，选择得心应手的工具至关重要。好的工具使用起来舒适称手，不但能提高书写者的学习兴趣，也能快速提高书写者的书写水平。</a:t>
              </a:r>
              <a:endParaRPr lang="zh-CN" altLang="en-US" sz="2000" dirty="0">
                <a:solidFill>
                  <a:schemeClr val="tx1">
                    <a:lumMod val="85000"/>
                    <a:lumOff val="15000"/>
                  </a:schemeClr>
                </a:solidFill>
                <a:latin typeface="汉仪大隶书简" panose="02010609000101010101" pitchFamily="49" charset="-122"/>
                <a:ea typeface="汉仪大隶书简" panose="02010609000101010101" pitchFamily="49" charset="-122"/>
              </a:endParaRPr>
            </a:p>
          </p:txBody>
        </p:sp>
      </p:grpSp>
      <p:cxnSp>
        <p:nvCxnSpPr>
          <p:cNvPr id="39" name="直接连接符 38"/>
          <p:cNvCxnSpPr/>
          <p:nvPr/>
        </p:nvCxnSpPr>
        <p:spPr bwMode="auto">
          <a:xfrm rot="5400000">
            <a:off x="529842"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bwMode="auto">
          <a:xfrm rot="5400000">
            <a:off x="70611"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6200000" flipH="1">
            <a:off x="500399" y="3343976"/>
            <a:ext cx="2006875" cy="734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4"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cBhvr>
                                        <p:cTn id="27" dur="1" fill="hold"/>
                                        <p:tgtEl>
                                          <p:spTgt spid="15"/>
                                        </p:tgtEl>
                                      </p:cBhvr>
                                    </p:anim>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randombar(horizontal)">
                                      <p:cBhvr>
                                        <p:cTn id="31" dur="500"/>
                                        <p:tgtEl>
                                          <p:spTgt spid="1028"/>
                                        </p:tgtEl>
                                      </p:cBhvr>
                                    </p:animEffect>
                                  </p:childTnLst>
                                </p:cTn>
                              </p:par>
                            </p:childTnLst>
                          </p:cTn>
                        </p:par>
                        <p:par>
                          <p:cTn id="32" fill="hold">
                            <p:stCondLst>
                              <p:cond delay="1000"/>
                            </p:stCondLst>
                            <p:childTnLst>
                              <p:par>
                                <p:cTn id="33" presetID="24"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to="" calcmode="lin" valueType="num">
                                      <p:cBhvr>
                                        <p:cTn id="35" dur="1" fill="hold"/>
                                        <p:tgtEl>
                                          <p:spTgt spid="36"/>
                                        </p:tgtEl>
                                      </p:cBhvr>
                                    </p:anim>
                                  </p:childTnLst>
                                </p:cTn>
                              </p:par>
                            </p:childTnLst>
                          </p:cTn>
                        </p:par>
                        <p:par>
                          <p:cTn id="36" fill="hold">
                            <p:stCondLst>
                              <p:cond delay="1000"/>
                            </p:stCondLst>
                            <p:childTnLst>
                              <p:par>
                                <p:cTn id="37" presetID="24"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 to="" calcmode="lin" valueType="num">
                                      <p:cBhvr>
                                        <p:cTn id="39" dur="1" fill="hold"/>
                                        <p:tgtEl>
                                          <p:spTgt spid="35"/>
                                        </p:tgtEl>
                                      </p:cBhvr>
                                    </p:anim>
                                  </p:childTnLst>
                                </p:cTn>
                              </p:par>
                            </p:childTnLst>
                          </p:cTn>
                        </p:par>
                        <p:par>
                          <p:cTn id="40" fill="hold">
                            <p:stCondLst>
                              <p:cond delay="1000"/>
                            </p:stCondLst>
                            <p:childTnLst>
                              <p:par>
                                <p:cTn id="41" presetID="24"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to="" calcmode="lin" valueType="num">
                                      <p:cBhvr>
                                        <p:cTn id="43" dur="1" fill="hold"/>
                                        <p:tgtEl>
                                          <p:spTgt spid="39"/>
                                        </p:tgtEl>
                                      </p:cBhvr>
                                    </p:anim>
                                  </p:childTnLst>
                                </p:cTn>
                              </p:par>
                            </p:childTnLst>
                          </p:cTn>
                        </p:par>
                        <p:par>
                          <p:cTn id="44" fill="hold">
                            <p:stCondLst>
                              <p:cond delay="1000"/>
                            </p:stCondLst>
                            <p:childTnLst>
                              <p:par>
                                <p:cTn id="45" presetID="24"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to="" calcmode="lin" valueType="num">
                                      <p:cBhvr>
                                        <p:cTn id="47" dur="1" fill="hold"/>
                                        <p:tgtEl>
                                          <p:spTgt spid="40"/>
                                        </p:tgtEl>
                                      </p:cBhvr>
                                    </p:anim>
                                  </p:childTnLst>
                                </p:cTn>
                              </p:par>
                            </p:childTnLst>
                          </p:cTn>
                        </p:par>
                        <p:par>
                          <p:cTn id="48" fill="hold">
                            <p:stCondLst>
                              <p:cond delay="1000"/>
                            </p:stCondLst>
                            <p:childTnLst>
                              <p:par>
                                <p:cTn id="49" presetID="24"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to="" calcmode="lin" valueType="num">
                                      <p:cBhvr>
                                        <p:cTn id="51" dur="1" fill="hold"/>
                                        <p:tgtEl>
                                          <p:spTgt spid="4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墨迹-浅.png"/>
          <p:cNvPicPr>
            <a:picLocks noChangeAspect="1"/>
          </p:cNvPicPr>
          <p:nvPr/>
        </p:nvPicPr>
        <p:blipFill>
          <a:blip r:embed="rId1"/>
          <a:stretch>
            <a:fillRect/>
          </a:stretch>
        </p:blipFill>
        <p:spPr>
          <a:xfrm>
            <a:off x="314791" y="450660"/>
            <a:ext cx="3328515" cy="603267"/>
          </a:xfrm>
          <a:prstGeom prst="rect">
            <a:avLst/>
          </a:prstGeom>
        </p:spPr>
      </p:pic>
      <p:sp>
        <p:nvSpPr>
          <p:cNvPr id="19" name="TextBox 18"/>
          <p:cNvSpPr txBox="1"/>
          <p:nvPr/>
        </p:nvSpPr>
        <p:spPr>
          <a:xfrm>
            <a:off x="-32" y="357166"/>
            <a:ext cx="3214710" cy="677108"/>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一、笔</a:t>
            </a:r>
            <a:endParaRPr lang="zh-CN" altLang="en-US" sz="2800" b="1" dirty="0" smtClean="0">
              <a:latin typeface="华文新魏" panose="02010800040101010101" pitchFamily="2" charset="-122"/>
              <a:ea typeface="华文新魏" panose="02010800040101010101" pitchFamily="2" charset="-122"/>
            </a:endParaRPr>
          </a:p>
        </p:txBody>
      </p:sp>
      <p:pic>
        <p:nvPicPr>
          <p:cNvPr id="12" name="图片 11" descr="边框.png"/>
          <p:cNvPicPr>
            <a:picLocks noChangeAspect="1"/>
          </p:cNvPicPr>
          <p:nvPr/>
        </p:nvPicPr>
        <p:blipFill>
          <a:blip r:embed="rId2" cstate="print"/>
          <a:stretch>
            <a:fillRect/>
          </a:stretch>
        </p:blipFill>
        <p:spPr>
          <a:xfrm>
            <a:off x="0" y="1340768"/>
            <a:ext cx="3214678" cy="742444"/>
          </a:xfrm>
          <a:prstGeom prst="rect">
            <a:avLst/>
          </a:prstGeom>
        </p:spPr>
      </p:pic>
      <p:sp>
        <p:nvSpPr>
          <p:cNvPr id="13" name="TextBox 12"/>
          <p:cNvSpPr txBox="1"/>
          <p:nvPr/>
        </p:nvSpPr>
        <p:spPr>
          <a:xfrm>
            <a:off x="191504" y="1340768"/>
            <a:ext cx="3575087"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（一</a:t>
            </a:r>
            <a:r>
              <a:rPr lang="zh-CN" altLang="en-US" sz="2400" dirty="0">
                <a:latin typeface="华文新魏" panose="02010800040101010101" pitchFamily="2" charset="-122"/>
                <a:ea typeface="华文新魏" panose="02010800040101010101" pitchFamily="2" charset="-122"/>
              </a:rPr>
              <a:t>）</a:t>
            </a:r>
            <a:r>
              <a:rPr lang="zh-CN" altLang="en-US" sz="2400" dirty="0" smtClean="0">
                <a:latin typeface="华文新魏" panose="02010800040101010101" pitchFamily="2" charset="-122"/>
                <a:ea typeface="华文新魏" panose="02010800040101010101" pitchFamily="2" charset="-122"/>
              </a:rPr>
              <a:t>钢笔</a:t>
            </a:r>
            <a:endParaRPr lang="zh-CN" altLang="en-US" sz="2400" dirty="0" smtClean="0">
              <a:latin typeface="华文新魏" panose="02010800040101010101" pitchFamily="2" charset="-122"/>
              <a:ea typeface="华文新魏" panose="02010800040101010101" pitchFamily="2" charset="-122"/>
            </a:endParaRPr>
          </a:p>
        </p:txBody>
      </p:sp>
      <p:pic>
        <p:nvPicPr>
          <p:cNvPr id="9" name="图片 8" descr="墨团3.png"/>
          <p:cNvPicPr>
            <a:picLocks noChangeAspect="1"/>
          </p:cNvPicPr>
          <p:nvPr/>
        </p:nvPicPr>
        <p:blipFill>
          <a:blip r:embed="rId3"/>
          <a:stretch>
            <a:fillRect/>
          </a:stretch>
        </p:blipFill>
        <p:spPr>
          <a:xfrm>
            <a:off x="6513003" y="1625836"/>
            <a:ext cx="1428553" cy="1515132"/>
          </a:xfrm>
          <a:prstGeom prst="rect">
            <a:avLst/>
          </a:prstGeom>
        </p:spPr>
      </p:pic>
      <p:sp>
        <p:nvSpPr>
          <p:cNvPr id="11" name="TextBox 10"/>
          <p:cNvSpPr txBox="1"/>
          <p:nvPr/>
        </p:nvSpPr>
        <p:spPr>
          <a:xfrm>
            <a:off x="6084168" y="1911588"/>
            <a:ext cx="3059864" cy="593560"/>
          </a:xfrm>
          <a:prstGeom prst="rect">
            <a:avLst/>
          </a:prstGeom>
          <a:noFill/>
        </p:spPr>
        <p:txBody>
          <a:bodyPr wrap="square" rtlCol="0">
            <a:spAutoFit/>
          </a:bodyPr>
          <a:lstStyle/>
          <a:p>
            <a:pPr indent="457200">
              <a:lnSpc>
                <a:spcPct val="150000"/>
              </a:lnSpc>
            </a:pPr>
            <a:r>
              <a:rPr lang="en-US" altLang="zh-CN" sz="2400" b="1" dirty="0" smtClean="0">
                <a:solidFill>
                  <a:schemeClr val="bg1"/>
                </a:solidFill>
                <a:latin typeface="华文楷体" panose="02010600040101010101" pitchFamily="2" charset="-122"/>
                <a:ea typeface="华文楷体" panose="02010600040101010101" pitchFamily="2" charset="-122"/>
              </a:rPr>
              <a:t>1</a:t>
            </a:r>
            <a:r>
              <a:rPr lang="zh-CN" altLang="en-US" sz="2400" b="1" dirty="0">
                <a:solidFill>
                  <a:schemeClr val="bg1"/>
                </a:solidFill>
                <a:latin typeface="华文楷体" panose="02010600040101010101" pitchFamily="2" charset="-122"/>
                <a:ea typeface="华文楷体" panose="02010600040101010101" pitchFamily="2" charset="-122"/>
              </a:rPr>
              <a:t>．钢笔</a:t>
            </a:r>
            <a:r>
              <a:rPr lang="zh-CN" altLang="en-US" sz="2400" b="1" dirty="0">
                <a:solidFill>
                  <a:schemeClr val="tx1">
                    <a:lumMod val="95000"/>
                    <a:lumOff val="5000"/>
                  </a:schemeClr>
                </a:solidFill>
                <a:latin typeface="华文楷体" panose="02010600040101010101" pitchFamily="2" charset="-122"/>
                <a:ea typeface="华文楷体" panose="02010600040101010101" pitchFamily="2" charset="-122"/>
              </a:rPr>
              <a:t>的种类</a:t>
            </a:r>
            <a:endParaRPr lang="zh-CN" altLang="en-US" sz="2400" b="1" dirty="0" smtClean="0">
              <a:solidFill>
                <a:schemeClr val="tx1">
                  <a:lumMod val="95000"/>
                  <a:lumOff val="5000"/>
                </a:schemeClr>
              </a:solidFill>
              <a:latin typeface="华文楷体" panose="02010600040101010101" pitchFamily="2" charset="-122"/>
              <a:ea typeface="华文楷体" panose="02010600040101010101" pitchFamily="2" charset="-122"/>
            </a:endParaRPr>
          </a:p>
        </p:txBody>
      </p:sp>
      <p:sp>
        <p:nvSpPr>
          <p:cNvPr id="20" name="TextBox 19"/>
          <p:cNvSpPr txBox="1"/>
          <p:nvPr/>
        </p:nvSpPr>
        <p:spPr>
          <a:xfrm>
            <a:off x="345125" y="3178048"/>
            <a:ext cx="7457482" cy="45890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）按制作材料的不同，钢笔可分为金笔、铱金笔和普通笔三大类。</a:t>
            </a:r>
            <a:endParaRPr lang="zh-CN" altLang="en-US" dirty="0" smtClean="0">
              <a:latin typeface="微软雅黑" panose="020B0503020204020204" pitchFamily="34" charset="-122"/>
              <a:ea typeface="微软雅黑" panose="020B0503020204020204" pitchFamily="34" charset="-122"/>
            </a:endParaRPr>
          </a:p>
        </p:txBody>
      </p:sp>
      <p:sp>
        <p:nvSpPr>
          <p:cNvPr id="24" name="TextBox 23"/>
          <p:cNvSpPr txBox="1"/>
          <p:nvPr/>
        </p:nvSpPr>
        <p:spPr>
          <a:xfrm>
            <a:off x="572612" y="4212539"/>
            <a:ext cx="4143404" cy="1289905"/>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金笔</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笔尖由黄金、银和电解铜等材料按照一定比例配制而成。金笔的弹性好、笔锋力感强，手感舒适，耐腐蚀。</a:t>
            </a:r>
            <a:endParaRPr lang="zh-CN" altLang="en-US" dirty="0" smtClean="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197519"/>
            <a:ext cx="1967785" cy="196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5364088" y="4149080"/>
            <a:ext cx="717697" cy="1728192"/>
          </a:xfrm>
          <a:prstGeom prst="rect">
            <a:avLst/>
          </a:prstGeom>
          <a:noFill/>
        </p:spPr>
        <p:txBody>
          <a:bodyPr vert="wordArtVertRtl" wrap="square" rtlCol="0">
            <a:spAutoFit/>
          </a:bodyPr>
          <a:lstStyle/>
          <a:p>
            <a:pPr indent="457200">
              <a:lnSpc>
                <a:spcPct val="150000"/>
              </a:lnSpc>
            </a:pPr>
            <a:r>
              <a:rPr lang="zh-CN" altLang="en-US" dirty="0">
                <a:solidFill>
                  <a:schemeClr val="accent6">
                    <a:lumMod val="50000"/>
                  </a:schemeClr>
                </a:solidFill>
                <a:latin typeface="微软雅黑" panose="020B0503020204020204" pitchFamily="34" charset="-122"/>
                <a:ea typeface="微软雅黑" panose="020B0503020204020204" pitchFamily="34" charset="-122"/>
              </a:rPr>
              <a:t>金笔尖</a:t>
            </a:r>
            <a:endParaRPr lang="zh-CN" altLang="en-US" dirty="0" smtClean="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24"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to="" calcmode="lin" valueType="num">
                                      <p:cBhvr>
                                        <p:cTn id="13" dur="1" fill="hold"/>
                                        <p:tgtEl>
                                          <p:spTgt spid="12"/>
                                        </p:tgtEl>
                                      </p:cBhvr>
                                    </p:anim>
                                  </p:childTnLst>
                                </p:cTn>
                              </p:par>
                              <p:par>
                                <p:cTn id="14" presetID="24"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to="" calcmode="lin" valueType="num">
                                      <p:cBhvr>
                                        <p:cTn id="16" dur="1" fill="hold"/>
                                        <p:tgtEl>
                                          <p:spTgt spid="13"/>
                                        </p:tgtEl>
                                      </p:cBhvr>
                                    </p:anim>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4" fill="hold">
                            <p:stCondLst>
                              <p:cond delay="1500"/>
                            </p:stCondLst>
                            <p:childTnLst>
                              <p:par>
                                <p:cTn id="25" presetID="37"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1" presetID="24"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to="" calcmode="lin" valueType="num">
                                      <p:cBhvr>
                                        <p:cTn id="33" dur="1" fill="hold"/>
                                        <p:tgtEl>
                                          <p:spTgt spid="20"/>
                                        </p:tgtEl>
                                      </p:cBhvr>
                                    </p:anim>
                                  </p:childTnLst>
                                </p:cTn>
                              </p:par>
                            </p:childTnLst>
                          </p:cTn>
                        </p:par>
                        <p:par>
                          <p:cTn id="34" fill="hold">
                            <p:stCondLst>
                              <p:cond delay="2500"/>
                            </p:stCondLst>
                            <p:childTnLst>
                              <p:par>
                                <p:cTn id="35" presetID="24"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to="" calcmode="lin" valueType="num">
                                      <p:cBhvr>
                                        <p:cTn id="37" dur="1" fill="hold"/>
                                        <p:tgtEl>
                                          <p:spTgt spid="24"/>
                                        </p:tgtEl>
                                      </p:cBhvr>
                                    </p:anim>
                                  </p:childTnLst>
                                </p:cTn>
                              </p:par>
                            </p:childTnLst>
                          </p:cTn>
                        </p:par>
                        <p:par>
                          <p:cTn id="38" fill="hold">
                            <p:stCondLst>
                              <p:cond delay="2500"/>
                            </p:stCondLst>
                            <p:childTnLst>
                              <p:par>
                                <p:cTn id="39" presetID="24"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to="" calcmode="lin" valueType="num">
                                      <p:cBhvr>
                                        <p:cTn id="41" dur="1" fill="hold"/>
                                        <p:tgtEl>
                                          <p:spTgt spid="26"/>
                                        </p:tgtEl>
                                      </p:cBhvr>
                                    </p:anim>
                                  </p:childTnLst>
                                </p:cTn>
                              </p:par>
                              <p:par>
                                <p:cTn id="42" presetID="14" presetClass="entr" presetSubtype="1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randombar(horizontal)">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20"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2429" y="1629718"/>
            <a:ext cx="2102550" cy="208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139923" y="1484784"/>
            <a:ext cx="717697" cy="2088232"/>
          </a:xfrm>
          <a:prstGeom prst="rect">
            <a:avLst/>
          </a:prstGeom>
          <a:noFill/>
        </p:spPr>
        <p:txBody>
          <a:bodyPr vert="wordArtVertRtl" wrap="square" rtlCol="0">
            <a:spAutoFit/>
          </a:bodyPr>
          <a:lstStyle/>
          <a:p>
            <a:pPr indent="457200">
              <a:lnSpc>
                <a:spcPct val="150000"/>
              </a:lnSpc>
            </a:pPr>
            <a:r>
              <a:rPr lang="zh-CN" altLang="en-US" dirty="0">
                <a:solidFill>
                  <a:schemeClr val="accent6">
                    <a:lumMod val="50000"/>
                  </a:schemeClr>
                </a:solidFill>
                <a:latin typeface="微软雅黑" panose="020B0503020204020204" pitchFamily="34" charset="-122"/>
                <a:ea typeface="微软雅黑" panose="020B0503020204020204" pitchFamily="34" charset="-122"/>
              </a:rPr>
              <a:t>铱金笔尖</a:t>
            </a:r>
            <a:endParaRPr lang="zh-CN" altLang="en-US"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43372" y="1643050"/>
            <a:ext cx="4572032" cy="1338828"/>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铱金笔</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笔尖由不锈钢制成，顶端焊有耐磨、耐用的铱粒。其弹性和耐腐蚀性仅次于金笔，书写流畅，手感好。</a:t>
            </a:r>
            <a:endParaRPr lang="zh-CN" altLang="en-US" dirty="0" smtClean="0">
              <a:latin typeface="微软雅黑" panose="020B0503020204020204" pitchFamily="34" charset="-122"/>
              <a:ea typeface="微软雅黑" panose="020B0503020204020204" pitchFamily="34" charset="-122"/>
            </a:endParaRPr>
          </a:p>
        </p:txBody>
      </p:sp>
      <p:sp>
        <p:nvSpPr>
          <p:cNvPr id="17" name="TextBox 16"/>
          <p:cNvSpPr txBox="1"/>
          <p:nvPr/>
        </p:nvSpPr>
        <p:spPr>
          <a:xfrm>
            <a:off x="683568" y="4500571"/>
            <a:ext cx="7848872" cy="923330"/>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普通</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笔</a:t>
            </a:r>
            <a:r>
              <a:rPr lang="zh-CN" altLang="en-US" dirty="0">
                <a:latin typeface="微软雅黑" panose="020B0503020204020204" pitchFamily="34" charset="-122"/>
                <a:ea typeface="微软雅黑" panose="020B0503020204020204" pitchFamily="34" charset="-122"/>
              </a:rPr>
              <a:t>：笔尖用不锈钢制成，但顶端不焊铱粒，耐磨性较差，且不宜快速书写。</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to="" calcmode="lin" valueType="num">
                                      <p:cBhvr>
                                        <p:cTn id="11" dur="1" fill="hold"/>
                                        <p:tgtEl>
                                          <p:spTgt spid="14"/>
                                        </p:tgtEl>
                                      </p:cBhvr>
                                    </p:anim>
                                  </p:childTnLst>
                                </p:cTn>
                              </p:par>
                            </p:childTnLst>
                          </p:cTn>
                        </p:par>
                        <p:par>
                          <p:cTn id="12" fill="hold">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to="" calcmode="lin" valueType="num">
                                      <p:cBhvr>
                                        <p:cTn id="15" dur="1" fill="hold"/>
                                        <p:tgtEl>
                                          <p:spTgt spid="16"/>
                                        </p:tgtEl>
                                      </p:cBhvr>
                                    </p:anim>
                                  </p:childTnLst>
                                </p:cTn>
                              </p:par>
                            </p:childTnLst>
                          </p:cTn>
                        </p:par>
                        <p:par>
                          <p:cTn id="16" fill="hold">
                            <p:stCondLst>
                              <p:cond delay="500"/>
                            </p:stCondLst>
                            <p:childTnLst>
                              <p:par>
                                <p:cTn id="17" presetID="24"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to="" calcmode="lin" valueType="num">
                                      <p:cBhvr>
                                        <p:cTn id="19" dur="1" fill="hold"/>
                                        <p:tgtEl>
                                          <p:spTgt spid="1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71480"/>
            <a:ext cx="8032405" cy="923330"/>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）按构造特征的不同，钢笔可分为内包型钢笔、外露型钢笔和弯尖型钢笔三大类。</a:t>
            </a:r>
            <a:endParaRPr lang="zh-CN" altLang="en-US" dirty="0" smtClean="0">
              <a:latin typeface="微软雅黑" panose="020B0503020204020204" pitchFamily="34" charset="-122"/>
              <a:ea typeface="微软雅黑" panose="020B0503020204020204" pitchFamily="34" charset="-122"/>
            </a:endParaRPr>
          </a:p>
        </p:txBody>
      </p:sp>
      <p:sp>
        <p:nvSpPr>
          <p:cNvPr id="10" name="TextBox 9"/>
          <p:cNvSpPr txBox="1"/>
          <p:nvPr/>
        </p:nvSpPr>
        <p:spPr>
          <a:xfrm>
            <a:off x="611561" y="1643050"/>
            <a:ext cx="8032405" cy="1338828"/>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内</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包型钢笔</a:t>
            </a:r>
            <a:r>
              <a:rPr lang="zh-CN" altLang="en-US" dirty="0">
                <a:latin typeface="微软雅黑" panose="020B0503020204020204" pitchFamily="34" charset="-122"/>
                <a:ea typeface="微软雅黑" panose="020B0503020204020204" pitchFamily="34" charset="-122"/>
              </a:rPr>
              <a:t>：又可分为大包头型钢笔和小包头型钢笔</a:t>
            </a:r>
            <a:r>
              <a:rPr lang="zh-CN" altLang="en-US" dirty="0" smtClean="0">
                <a:latin typeface="微软雅黑" panose="020B0503020204020204" pitchFamily="34" charset="-122"/>
                <a:ea typeface="微软雅黑" panose="020B0503020204020204" pitchFamily="34" charset="-122"/>
              </a:rPr>
              <a:t>两种。</a:t>
            </a:r>
            <a:r>
              <a:rPr lang="zh-CN" altLang="en-US" dirty="0">
                <a:latin typeface="微软雅黑" panose="020B0503020204020204" pitchFamily="34" charset="-122"/>
                <a:ea typeface="微软雅黑" panose="020B0503020204020204" pitchFamily="34" charset="-122"/>
              </a:rPr>
              <a:t>大包头型钢笔的笔尖筒大舌粗，通气顺畅，利于下墨，适宜书写较大的字体；小包头型钢笔的笔尖筒小舌细，适宜书写较细的笔画和较小的字。</a:t>
            </a:r>
            <a:endParaRPr lang="zh-CN" altLang="en-US" dirty="0" smtClean="0">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59632" y="3369850"/>
            <a:ext cx="1987078" cy="200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5513457"/>
            <a:ext cx="1728191" cy="507831"/>
          </a:xfrm>
          <a:prstGeom prst="rect">
            <a:avLst/>
          </a:prstGeom>
          <a:noFill/>
        </p:spPr>
        <p:txBody>
          <a:bodyPr wrap="square" rtlCol="0">
            <a:spAutoFit/>
          </a:bodyPr>
          <a:lstStyle/>
          <a:p>
            <a:pPr>
              <a:lnSpc>
                <a:spcPct val="150000"/>
              </a:lnSpc>
            </a:pPr>
            <a:r>
              <a:rPr lang="zh-CN" altLang="en-US" dirty="0">
                <a:solidFill>
                  <a:schemeClr val="accent6">
                    <a:lumMod val="50000"/>
                  </a:schemeClr>
                </a:solidFill>
                <a:latin typeface="微软雅黑" panose="020B0503020204020204" pitchFamily="34" charset="-122"/>
                <a:ea typeface="微软雅黑" panose="020B0503020204020204" pitchFamily="34" charset="-122"/>
              </a:rPr>
              <a:t>大包头型钢笔</a:t>
            </a:r>
            <a:endParaRPr lang="zh-CN" altLang="en-US"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364088" y="5513457"/>
            <a:ext cx="1728191" cy="507831"/>
          </a:xfrm>
          <a:prstGeom prst="rect">
            <a:avLst/>
          </a:prstGeom>
          <a:noFill/>
        </p:spPr>
        <p:txBody>
          <a:bodyPr wrap="square" rtlCol="0">
            <a:spAutoFit/>
          </a:bodyPr>
          <a:lstStyle/>
          <a:p>
            <a:pPr>
              <a:lnSpc>
                <a:spcPct val="150000"/>
              </a:lnSpc>
            </a:pPr>
            <a:r>
              <a:rPr lang="zh-CN" altLang="en-US" dirty="0">
                <a:solidFill>
                  <a:schemeClr val="accent6">
                    <a:lumMod val="50000"/>
                  </a:schemeClr>
                </a:solidFill>
                <a:latin typeface="微软雅黑" panose="020B0503020204020204" pitchFamily="34" charset="-122"/>
                <a:ea typeface="微软雅黑" panose="020B0503020204020204" pitchFamily="34" charset="-122"/>
              </a:rPr>
              <a:t>小</a:t>
            </a:r>
            <a:r>
              <a:rPr lang="zh-CN" altLang="en-US" dirty="0" smtClean="0">
                <a:solidFill>
                  <a:schemeClr val="accent6">
                    <a:lumMod val="50000"/>
                  </a:schemeClr>
                </a:solidFill>
                <a:latin typeface="微软雅黑" panose="020B0503020204020204" pitchFamily="34" charset="-122"/>
                <a:ea typeface="微软雅黑" panose="020B0503020204020204" pitchFamily="34" charset="-122"/>
              </a:rPr>
              <a:t>包头型</a:t>
            </a:r>
            <a:r>
              <a:rPr lang="zh-CN" altLang="en-US" dirty="0">
                <a:solidFill>
                  <a:schemeClr val="accent6">
                    <a:lumMod val="50000"/>
                  </a:schemeClr>
                </a:solidFill>
                <a:latin typeface="微软雅黑" panose="020B0503020204020204" pitchFamily="34" charset="-122"/>
                <a:ea typeface="微软雅黑" panose="020B0503020204020204" pitchFamily="34" charset="-122"/>
              </a:rPr>
              <a:t>钢笔</a:t>
            </a:r>
            <a:endParaRPr lang="zh-CN" altLang="en-US"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182" y="3297842"/>
            <a:ext cx="2227114" cy="202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to="" calcmode="lin" valueType="num">
                                      <p:cBhvr>
                                        <p:cTn id="11" dur="1" fill="hold"/>
                                        <p:tgtEl>
                                          <p:spTgt spid="10"/>
                                        </p:tgtEl>
                                      </p:cBhvr>
                                    </p:anim>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1000"/>
                                        <p:tgtEl>
                                          <p:spTgt spid="4098"/>
                                        </p:tgtEl>
                                      </p:cBhvr>
                                    </p:animEffect>
                                    <p:anim calcmode="lin" valueType="num">
                                      <p:cBhvr>
                                        <p:cTn id="16" dur="1000" fill="hold"/>
                                        <p:tgtEl>
                                          <p:spTgt spid="4098"/>
                                        </p:tgtEl>
                                        <p:attrNameLst>
                                          <p:attrName>ppt_x</p:attrName>
                                        </p:attrNameLst>
                                      </p:cBhvr>
                                      <p:tavLst>
                                        <p:tav tm="0">
                                          <p:val>
                                            <p:strVal val="#ppt_x"/>
                                          </p:val>
                                        </p:tav>
                                        <p:tav tm="100000">
                                          <p:val>
                                            <p:strVal val="#ppt_x"/>
                                          </p:val>
                                        </p:tav>
                                      </p:tavLst>
                                    </p:anim>
                                    <p:anim calcmode="lin" valueType="num">
                                      <p:cBhvr>
                                        <p:cTn id="17" dur="1000" fill="hold"/>
                                        <p:tgtEl>
                                          <p:spTgt spid="4098"/>
                                        </p:tgtEl>
                                        <p:attrNameLst>
                                          <p:attrName>ppt_y</p:attrName>
                                        </p:attrNameLst>
                                      </p:cBhvr>
                                      <p:tavLst>
                                        <p:tav tm="0">
                                          <p:val>
                                            <p:strVal val="#ppt_y+.1"/>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fade">
                                      <p:cBhvr>
                                        <p:cTn id="25" dur="1000"/>
                                        <p:tgtEl>
                                          <p:spTgt spid="4099"/>
                                        </p:tgtEl>
                                      </p:cBhvr>
                                    </p:animEffect>
                                    <p:anim calcmode="lin" valueType="num">
                                      <p:cBhvr>
                                        <p:cTn id="26" dur="1000" fill="hold"/>
                                        <p:tgtEl>
                                          <p:spTgt spid="4099"/>
                                        </p:tgtEl>
                                        <p:attrNameLst>
                                          <p:attrName>ppt_x</p:attrName>
                                        </p:attrNameLst>
                                      </p:cBhvr>
                                      <p:tavLst>
                                        <p:tav tm="0">
                                          <p:val>
                                            <p:strVal val="#ppt_x"/>
                                          </p:val>
                                        </p:tav>
                                        <p:tav tm="100000">
                                          <p:val>
                                            <p:strVal val="#ppt_x"/>
                                          </p:val>
                                        </p:tav>
                                      </p:tavLst>
                                    </p:anim>
                                    <p:anim calcmode="lin" valueType="num">
                                      <p:cBhvr>
                                        <p:cTn id="27" dur="1000" fill="hold"/>
                                        <p:tgtEl>
                                          <p:spTgt spid="4099"/>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4"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98737" y="989126"/>
            <a:ext cx="2041186" cy="21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139923" y="548680"/>
            <a:ext cx="717697" cy="2880320"/>
          </a:xfrm>
          <a:prstGeom prst="rect">
            <a:avLst/>
          </a:prstGeom>
          <a:noFill/>
        </p:spPr>
        <p:txBody>
          <a:bodyPr vert="wordArtVertRtl" wrap="square" rtlCol="0">
            <a:spAutoFit/>
          </a:bodyPr>
          <a:lstStyle/>
          <a:p>
            <a:pPr indent="457200">
              <a:lnSpc>
                <a:spcPct val="150000"/>
              </a:lnSpc>
            </a:pPr>
            <a:r>
              <a:rPr lang="zh-CN" altLang="en-US" dirty="0">
                <a:solidFill>
                  <a:schemeClr val="accent6">
                    <a:lumMod val="50000"/>
                  </a:schemeClr>
                </a:solidFill>
                <a:latin typeface="微软雅黑" panose="020B0503020204020204" pitchFamily="34" charset="-122"/>
                <a:ea typeface="微软雅黑" panose="020B0503020204020204" pitchFamily="34" charset="-122"/>
              </a:rPr>
              <a:t>外露型钢笔图</a:t>
            </a:r>
            <a:endParaRPr lang="zh-CN" altLang="en-US"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143372" y="989125"/>
            <a:ext cx="4572032" cy="1338828"/>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外露</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型钢笔</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笔尖几乎全身裸露在外，无笔杆阻挡，弹性较好，书写效果粗细线条变化丰富。</a:t>
            </a:r>
            <a:endParaRPr lang="zh-CN" altLang="en-US" dirty="0" smtClean="0">
              <a:latin typeface="微软雅黑" panose="020B0503020204020204" pitchFamily="34" charset="-122"/>
              <a:ea typeface="微软雅黑" panose="020B0503020204020204" pitchFamily="34" charset="-122"/>
            </a:endParaRPr>
          </a:p>
        </p:txBody>
      </p:sp>
      <p:sp>
        <p:nvSpPr>
          <p:cNvPr id="21" name="TextBox 20"/>
          <p:cNvSpPr txBox="1"/>
          <p:nvPr/>
        </p:nvSpPr>
        <p:spPr>
          <a:xfrm>
            <a:off x="357158" y="3990662"/>
            <a:ext cx="4143404" cy="1754326"/>
          </a:xfrm>
          <a:prstGeom prst="rect">
            <a:avLst/>
          </a:prstGeom>
          <a:noFill/>
        </p:spPr>
        <p:txBody>
          <a:bodyPr wrap="square" rtlCol="0">
            <a:spAutoFit/>
          </a:bodyPr>
          <a:lstStyle/>
          <a:p>
            <a:pPr indent="457200">
              <a:lnSpc>
                <a:spcPct val="15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弯</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尖型钢笔</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又称“书法笔”和“美工笔”。其笔尖前端有一小段的弯曲，书写效果粗细有别、线条变化丰富，极具韵味。</a:t>
            </a:r>
            <a:endParaRPr lang="zh-CN" altLang="en-US" dirty="0" smtClean="0">
              <a:latin typeface="微软雅黑" panose="020B0503020204020204" pitchFamily="34" charset="-122"/>
              <a:ea typeface="微软雅黑" panose="020B0503020204020204" pitchFamily="34" charset="-122"/>
            </a:endParaRPr>
          </a:p>
        </p:txBody>
      </p:sp>
      <p:sp>
        <p:nvSpPr>
          <p:cNvPr id="22" name="TextBox 21"/>
          <p:cNvSpPr txBox="1"/>
          <p:nvPr/>
        </p:nvSpPr>
        <p:spPr>
          <a:xfrm>
            <a:off x="4574383" y="3645024"/>
            <a:ext cx="717697" cy="2545954"/>
          </a:xfrm>
          <a:prstGeom prst="rect">
            <a:avLst/>
          </a:prstGeom>
          <a:noFill/>
        </p:spPr>
        <p:txBody>
          <a:bodyPr vert="wordArtVertRtl" wrap="square" rtlCol="0">
            <a:spAutoFit/>
          </a:bodyPr>
          <a:lstStyle/>
          <a:p>
            <a:pPr indent="457200">
              <a:lnSpc>
                <a:spcPct val="150000"/>
              </a:lnSpc>
            </a:pPr>
            <a:r>
              <a:rPr lang="zh-CN" altLang="en-US" dirty="0">
                <a:solidFill>
                  <a:schemeClr val="accent6">
                    <a:lumMod val="50000"/>
                  </a:schemeClr>
                </a:solidFill>
                <a:latin typeface="微软雅黑" panose="020B0503020204020204" pitchFamily="34" charset="-122"/>
                <a:ea typeface="微软雅黑" panose="020B0503020204020204" pitchFamily="34" charset="-122"/>
              </a:rPr>
              <a:t>弯尖型钢笔</a:t>
            </a:r>
            <a:endParaRPr lang="zh-CN" altLang="en-US" dirty="0" smtClean="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852553"/>
            <a:ext cx="24482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to="" calcmode="lin" valueType="num">
                                      <p:cBhvr>
                                        <p:cTn id="10" dur="1" fill="hold"/>
                                        <p:tgtEl>
                                          <p:spTgt spid="19"/>
                                        </p:tgtEl>
                                      </p:cBhvr>
                                    </p:anim>
                                  </p:childTnLst>
                                </p:cTn>
                              </p:par>
                            </p:childTnLst>
                          </p:cTn>
                        </p:par>
                        <p:par>
                          <p:cTn id="11" fill="hold">
                            <p:stCondLst>
                              <p:cond delay="500"/>
                            </p:stCondLst>
                            <p:childTnLst>
                              <p:par>
                                <p:cTn id="12" presetID="24"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to="" calcmode="lin" valueType="num">
                                      <p:cBhvr>
                                        <p:cTn id="14" dur="1" fill="hold"/>
                                        <p:tgtEl>
                                          <p:spTgt spid="20"/>
                                        </p:tgtEl>
                                      </p:cBhvr>
                                    </p:anim>
                                  </p:childTnLst>
                                </p:cTn>
                              </p:par>
                            </p:childTnLst>
                          </p:cTn>
                        </p:par>
                        <p:par>
                          <p:cTn id="15" fill="hold">
                            <p:stCondLst>
                              <p:cond delay="500"/>
                            </p:stCondLst>
                            <p:childTnLst>
                              <p:par>
                                <p:cTn id="16" presetID="24"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to="" calcmode="lin" valueType="num">
                                      <p:cBhvr>
                                        <p:cTn id="18" dur="1" fill="hold"/>
                                        <p:tgtEl>
                                          <p:spTgt spid="21"/>
                                        </p:tgtEl>
                                      </p:cBhvr>
                                    </p:anim>
                                  </p:childTnLst>
                                </p:cTn>
                              </p:par>
                            </p:childTnLst>
                          </p:cTn>
                        </p:par>
                        <p:par>
                          <p:cTn id="19" fill="hold">
                            <p:stCondLst>
                              <p:cond delay="500"/>
                            </p:stCondLst>
                            <p:childTnLst>
                              <p:par>
                                <p:cTn id="20" presetID="24"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to="" calcmode="lin" valueType="num">
                                      <p:cBhvr>
                                        <p:cTn id="22" dur="1" fill="hold"/>
                                        <p:tgtEl>
                                          <p:spTgt spid="22"/>
                                        </p:tgtEl>
                                      </p:cBhvr>
                                    </p:anim>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indent="457200">
          <a:lnSpc>
            <a:spcPct val="150000"/>
          </a:lnSpc>
          <a:defRPr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3369</Words>
  <Application>WPS 演示</Application>
  <PresentationFormat>全屏显示(4:3)</PresentationFormat>
  <Paragraphs>186</Paragraphs>
  <Slides>26</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微软雅黑</vt:lpstr>
      <vt:lpstr>Calibri</vt:lpstr>
      <vt:lpstr>华文隶书</vt:lpstr>
      <vt:lpstr>Adobe 楷体 Std R</vt:lpstr>
      <vt:lpstr>汉仪行楷简</vt:lpstr>
      <vt:lpstr>汉仪大隶书简</vt:lpstr>
      <vt:lpstr>华文新魏</vt:lpstr>
      <vt:lpstr>华文楷体</vt:lpstr>
      <vt:lpstr>叶根友行书繁</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www.pptbz.com</dc:creator>
  <cp:lastModifiedBy>admin</cp:lastModifiedBy>
  <cp:revision>350</cp:revision>
  <dcterms:created xsi:type="dcterms:W3CDTF">2013-10-30T09:04:00Z</dcterms:created>
  <dcterms:modified xsi:type="dcterms:W3CDTF">2016-10-23T06:11:35Z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